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4.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5.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6.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handoutMasterIdLst>
    <p:handoutMasterId r:id="rId15"/>
  </p:handoutMasterIdLst>
  <p:sldIdLst>
    <p:sldId id="289" r:id="rId3"/>
    <p:sldId id="290" r:id="rId4"/>
    <p:sldId id="291" r:id="rId5"/>
    <p:sldId id="292" r:id="rId6"/>
    <p:sldId id="293" r:id="rId7"/>
    <p:sldId id="294" r:id="rId8"/>
    <p:sldId id="295" r:id="rId9"/>
    <p:sldId id="296" r:id="rId10"/>
    <p:sldId id="297" r:id="rId11"/>
    <p:sldId id="298" r:id="rId12"/>
    <p:sldId id="299" r:id="rId13"/>
  </p:sldIdLst>
  <p:sldSz cx="12192000" cy="6858000"/>
  <p:notesSz cx="7104063" cy="10234613"/>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7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123" initials="1"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67C8"/>
    <a:srgbClr val="E45657"/>
    <a:srgbClr val="445FCA"/>
    <a:srgbClr val="E6E6E6"/>
    <a:srgbClr val="FFF2F9"/>
    <a:srgbClr val="EB5240"/>
    <a:srgbClr val="C8CFEC"/>
    <a:srgbClr val="002E6C"/>
    <a:srgbClr val="FEB0AC"/>
    <a:srgbClr val="FF9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61C5DA2-97A6-440C-8B20-058EF5DE90E3}" styleName="表样式 1 25">
    <a:wholeTbl>
      <a:tcTxStyle>
        <a:fontRef idx="none">
          <a:schemeClr val="tx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w="9525" cmpd="sng">
              <a:solidFill>
                <a:schemeClr val="accent1">
                  <a:lumMod val="40000"/>
                  <a:lumOff val="60000"/>
                </a:schemeClr>
              </a:solidFill>
              <a:prstDash val="solid"/>
            </a:ln>
          </a:insideV>
        </a:tcBdr>
        <a:fill>
          <a:solidFill>
            <a:schemeClr val="bg1">
              <a:alpha val="0"/>
            </a:schemeClr>
          </a:solidFill>
        </a:fill>
      </a:tcStyle>
    </a:wholeTbl>
    <a:band2H>
      <a:tcStyle>
        <a:tcBdr/>
        <a:fill>
          <a:solidFill>
            <a:schemeClr val="accent1">
              <a:lumMod val="40000"/>
              <a:lumOff val="60000"/>
              <a:alpha val="25000"/>
            </a:schemeClr>
          </a:solidFill>
        </a:fill>
      </a:tcStyle>
    </a:band2H>
    <a:band1V>
      <a:tcStyle>
        <a:tcBdr/>
        <a:fill>
          <a:solidFill>
            <a:schemeClr val="accent1">
              <a:lumMod val="40000"/>
              <a:lumOff val="60000"/>
              <a:alpha val="25000"/>
            </a:schemeClr>
          </a:solidFill>
        </a:fill>
      </a:tcStyle>
    </a:band1V>
    <a:lastCol>
      <a:tcTxStyle b="on">
        <a:fontRef idx="none">
          <a:schemeClr val="tx1"/>
        </a:fontRef>
      </a:tcTxStyle>
      <a:tcStyle>
        <a:tcBdr>
          <a:left>
            <a:ln w="9525" cmpd="sng">
              <a:solidFill>
                <a:schemeClr val="accent1">
                  <a:lumMod val="40000"/>
                  <a:lumOff val="60000"/>
                </a:schemeClr>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lumMod val="40000"/>
              <a:lumOff val="60000"/>
              <a:alpha val="40000"/>
            </a:schemeClr>
          </a:solidFill>
        </a:fill>
      </a:tcStyle>
    </a:lastCol>
    <a:firstCol>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w="9525" cmpd="sng">
              <a:solidFill>
                <a:schemeClr val="accent1">
                  <a:lumMod val="40000"/>
                  <a:lumOff val="60000"/>
                </a:schemeClr>
              </a:solidFill>
              <a:prstDash val="solid"/>
            </a:ln>
          </a:insideH>
          <a:insideV>
            <a:ln>
              <a:noFill/>
            </a:ln>
          </a:insideV>
        </a:tcBdr>
        <a:fill>
          <a:solidFill>
            <a:schemeClr val="accent1"/>
          </a:solidFill>
        </a:fill>
      </a:tcStyle>
    </a:firstCol>
    <a:lastRow>
      <a:tcTxStyle b="on">
        <a:fontRef idx="none">
          <a:schemeClr val="accent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chemeClr val="bg1">
              <a:alpha val="0"/>
            </a:schemeClr>
          </a:solidFill>
        </a:fill>
      </a:tcStyle>
    </a:lastRow>
    <a:seCell>
      <a:tcStyle>
        <a:tcBdr>
          <a:left>
            <a:ln>
              <a:noFill/>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eCell>
    <a:swCell>
      <a:tcTxStyle b="on">
        <a:fontRef idx="none">
          <a:schemeClr val="accent1"/>
        </a:fontRef>
      </a:tcTxStyle>
      <a:tcStyle>
        <a:tcBdr>
          <a:left>
            <a:ln w="9525" cmpd="sng">
              <a:solidFill>
                <a:schemeClr val="accent1"/>
              </a:solidFill>
              <a:prstDash val="solid"/>
            </a:ln>
          </a:left>
          <a:right>
            <a:ln>
              <a:noFill/>
            </a:ln>
          </a:right>
          <a:top>
            <a:ln w="9525" cmpd="sng">
              <a:solidFill>
                <a:schemeClr val="accent1"/>
              </a:solidFill>
              <a:prstDash val="solid"/>
            </a:ln>
          </a:top>
          <a:bottom>
            <a:ln w="9525" cmpd="sng">
              <a:solidFill>
                <a:schemeClr val="accent1"/>
              </a:solidFill>
              <a:prstDash val="solid"/>
            </a:ln>
          </a:bottom>
          <a:insideH>
            <a:ln>
              <a:noFill/>
            </a:ln>
          </a:insideH>
          <a:insideV>
            <a:ln>
              <a:noFill/>
            </a:ln>
          </a:insideV>
        </a:tcBdr>
        <a:fill>
          <a:solidFill>
            <a:srgbClr val="FFFFFF"/>
          </a:solidFill>
        </a:fill>
      </a:tcStyle>
    </a:swCell>
    <a:firstRow>
      <a:tcTxStyle b="on">
        <a:fontRef idx="none">
          <a:schemeClr val="bg1"/>
        </a:fontRef>
      </a:tcTxStyle>
      <a:tcStyle>
        <a:tcBdr>
          <a:left>
            <a:ln w="9525" cmpd="sng">
              <a:solidFill>
                <a:schemeClr val="accent1"/>
              </a:solidFill>
              <a:prstDash val="solid"/>
            </a:ln>
          </a:left>
          <a:right>
            <a:ln w="9525" cmpd="sng">
              <a:solidFill>
                <a:schemeClr val="accent1"/>
              </a:solidFill>
              <a:prstDash val="solid"/>
            </a:ln>
          </a:right>
          <a:top>
            <a:ln w="9525" cmpd="sng">
              <a:solidFill>
                <a:schemeClr val="accent1"/>
              </a:solidFill>
              <a:prstDash val="solid"/>
            </a:ln>
          </a:top>
          <a:bottom>
            <a:ln w="9525" cmpd="sng">
              <a:solidFill>
                <a:schemeClr val="accent1"/>
              </a:solidFill>
              <a:prstDash val="solid"/>
            </a:ln>
          </a:bottom>
          <a:insideH>
            <a:ln>
              <a:noFill/>
            </a:ln>
          </a:insideH>
          <a:insideV>
            <a:ln w="9525" cmpd="sng">
              <a:solidFill>
                <a:schemeClr val="accent1">
                  <a:lumMod val="40000"/>
                  <a:lumOff val="60000"/>
                </a:schemeClr>
              </a:solidFill>
              <a:prstDash val="solid"/>
            </a:ln>
          </a:insideV>
        </a:tcBdr>
        <a:fill>
          <a:solidFill>
            <a:schemeClr val="accent1"/>
          </a:solidFill>
        </a:fill>
      </a:tcStyle>
    </a:firstRow>
    <a:nwCell>
      <a:tcTxStyle b="on">
        <a:fontRef idx="none">
          <a:schemeClr val="bg1"/>
        </a:fontRef>
      </a:tcTxStyle>
      <a:tcStyle>
        <a:tcBdr>
          <a:left>
            <a:ln w="9525" cmpd="sng">
              <a:solidFill>
                <a:schemeClr val="accent1"/>
              </a:solidFill>
              <a:prstDash val="solid"/>
            </a:ln>
          </a:left>
          <a:right>
            <a:ln w="9525" cmpd="sng">
              <a:solidFill>
                <a:schemeClr val="accent1">
                  <a:lumMod val="40000"/>
                  <a:lumOff val="60000"/>
                </a:schemeClr>
              </a:solidFill>
              <a:prstDash val="solid"/>
            </a:ln>
          </a:right>
          <a:top>
            <a:ln w="9525" cmpd="sng">
              <a:solidFill>
                <a:schemeClr val="accent1"/>
              </a:solidFill>
              <a:prstDash val="solid"/>
            </a:ln>
          </a:top>
          <a:bottom>
            <a:ln w="9525" cmpd="sng">
              <a:solidFill>
                <a:schemeClr val="accent1">
                  <a:lumMod val="40000"/>
                  <a:lumOff val="60000"/>
                </a:schemeClr>
              </a:solidFill>
              <a:prstDash val="solid"/>
            </a:ln>
          </a:bottom>
          <a:insideH>
            <a:ln>
              <a:noFill/>
            </a:ln>
          </a:insideH>
          <a:insideV>
            <a:ln>
              <a:noFill/>
            </a:ln>
          </a:insideV>
        </a:tcBdr>
        <a:fill>
          <a:solidFill>
            <a:schemeClr val="accent1"/>
          </a:solidFill>
        </a:fill>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showGuides="1">
      <p:cViewPr varScale="1">
        <p:scale>
          <a:sx n="85" d="100"/>
          <a:sy n="85" d="100"/>
        </p:scale>
        <p:origin x="720" y="58"/>
      </p:cViewPr>
      <p:guideLst>
        <p:guide orient="horz" pos="2178"/>
        <p:guide pos="3721"/>
      </p:guideLst>
    </p:cSldViewPr>
  </p:slideViewPr>
  <p:notesTextViewPr>
    <p:cViewPr>
      <p:scale>
        <a:sx n="3" d="2"/>
        <a:sy n="3" d="2"/>
      </p:scale>
      <p:origin x="0" y="0"/>
    </p:cViewPr>
  </p:notesTextViewPr>
  <p:sorterViewPr>
    <p:cViewPr varScale="1">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32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r>
              <a:rPr 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坐位舒张压谷值</a:t>
            </a:r>
            <a:r>
              <a:rPr lang="en-US" alt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 </a:t>
            </a:r>
            <a:r>
              <a:rPr lang="zh-CN" altLang="en-US"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依那普利</a:t>
            </a:r>
            <a:r>
              <a:rPr 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较安慰剂变化</a:t>
            </a:r>
            <a:r>
              <a:rPr lang="en-US" alt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 (</a:t>
            </a:r>
            <a:r>
              <a:rPr lang="en-US"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mmHg)</a:t>
            </a:r>
            <a:endParaRPr 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endParaRPr>
          </a:p>
        </c:rich>
      </c:tx>
      <c:overlay val="0"/>
      <c:spPr>
        <a:noFill/>
        <a:ln>
          <a:noFill/>
        </a:ln>
        <a:effectLst/>
      </c:spPr>
      <c:txPr>
        <a:bodyPr rot="0" spcFirstLastPara="1" vertOverflow="ellipsis" vert="horz" wrap="square" anchor="ctr" anchorCtr="1"/>
        <a:lstStyle/>
        <a:p>
          <a:pPr>
            <a:defRPr lang="zh-CN" sz="132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title>
    <c:autoTitleDeleted val="0"/>
    <c:plotArea>
      <c:layout>
        <c:manualLayout>
          <c:layoutTarget val="inner"/>
          <c:xMode val="edge"/>
          <c:yMode val="edge"/>
          <c:x val="3.05555555555556E-2"/>
          <c:y val="0.33144047587069397"/>
          <c:w val="0.93888888888888899"/>
          <c:h val="0.63484319036328241"/>
        </c:manualLayout>
      </c:layout>
      <c:barChart>
        <c:barDir val="col"/>
        <c:grouping val="clustered"/>
        <c:varyColors val="0"/>
        <c:ser>
          <c:idx val="0"/>
          <c:order val="0"/>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9.7275788223313661E-2"/>
                      <c:h val="9.5709881241251279E-2"/>
                    </c:manualLayout>
                  </c15:layout>
                </c:ext>
                <c:ext xmlns:c16="http://schemas.microsoft.com/office/drawing/2014/chart" uri="{C3380CC4-5D6E-409C-BE32-E72D297353CC}">
                  <c16:uniqueId val="{00000000-AA03-48D9-849D-175229E0127D}"/>
                </c:ext>
              </c:extLst>
            </c:dLbl>
            <c:dLbl>
              <c:idx val="2"/>
              <c:layout>
                <c:manualLayout>
                  <c:x val="-1.4618050955837897E-2"/>
                  <c:y val="1.874022502429316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302723751368928"/>
                      <c:h val="8.2492977946533874E-2"/>
                    </c:manualLayout>
                  </c15:layout>
                </c:ext>
                <c:ext xmlns:c16="http://schemas.microsoft.com/office/drawing/2014/chart" uri="{C3380CC4-5D6E-409C-BE32-E72D297353CC}">
                  <c16:uniqueId val="{00000001-AA03-48D9-849D-175229E0127D}"/>
                </c:ext>
              </c:extLst>
            </c:dLbl>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有效性!$B$2:$B$4</c:f>
              <c:strCache>
                <c:ptCount val="3"/>
                <c:pt idx="0">
                  <c:v>低剂量</c:v>
                </c:pt>
                <c:pt idx="1">
                  <c:v>中剂量</c:v>
                </c:pt>
                <c:pt idx="2">
                  <c:v>高剂量</c:v>
                </c:pt>
              </c:strCache>
            </c:strRef>
          </c:cat>
          <c:val>
            <c:numRef>
              <c:f>有效性!$C$2:$C$4</c:f>
              <c:numCache>
                <c:formatCode>General</c:formatCode>
                <c:ptCount val="3"/>
                <c:pt idx="0">
                  <c:v>-0.5</c:v>
                </c:pt>
                <c:pt idx="1">
                  <c:v>-6.8</c:v>
                </c:pt>
                <c:pt idx="2" formatCode="0.0">
                  <c:v>-11</c:v>
                </c:pt>
              </c:numCache>
            </c:numRef>
          </c:val>
          <c:extLst>
            <c:ext xmlns:c16="http://schemas.microsoft.com/office/drawing/2014/chart" uri="{C3380CC4-5D6E-409C-BE32-E72D297353CC}">
              <c16:uniqueId val="{00000002-AA03-48D9-849D-175229E0127D}"/>
            </c:ext>
          </c:extLst>
        </c:ser>
        <c:dLbls>
          <c:showLegendKey val="0"/>
          <c:showVal val="1"/>
          <c:showCatName val="0"/>
          <c:showSerName val="0"/>
          <c:showPercent val="0"/>
          <c:showBubbleSize val="0"/>
        </c:dLbls>
        <c:gapWidth val="219"/>
        <c:overlap val="-27"/>
        <c:axId val="190555904"/>
        <c:axId val="190556320"/>
      </c:barChart>
      <c:catAx>
        <c:axId val="19055590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crossAx val="190556320"/>
        <c:crosses val="autoZero"/>
        <c:auto val="1"/>
        <c:lblAlgn val="ctr"/>
        <c:lblOffset val="100"/>
        <c:noMultiLvlLbl val="0"/>
      </c:catAx>
      <c:valAx>
        <c:axId val="190556320"/>
        <c:scaling>
          <c:orientation val="minMax"/>
        </c:scaling>
        <c:delete val="1"/>
        <c:axPos val="l"/>
        <c:numFmt formatCode="General" sourceLinked="1"/>
        <c:majorTickMark val="none"/>
        <c:minorTickMark val="none"/>
        <c:tickLblPos val="nextTo"/>
        <c:crossAx val="190555904"/>
        <c:crosses val="autoZero"/>
        <c:crossBetween val="between"/>
      </c:valAx>
      <c:spPr>
        <a:noFill/>
        <a:ln>
          <a:noFill/>
        </a:ln>
        <a:effectLst/>
      </c:spPr>
    </c:plotArea>
    <c:plotVisOnly val="1"/>
    <c:dispBlanksAs val="gap"/>
    <c:showDLblsOverMax val="0"/>
    <c:extLst>
      <c:ext uri="{0b15fc19-7d7d-44ad-8c2d-2c3a37ce22c3}">
        <chartProps xmlns="https://web.wps.cn/et/2018/main" chartId="{2220de68-3ec1-4e60-8546-10e377a3cbff}"/>
      </c:ext>
    </c:extLst>
  </c:chart>
  <c:spPr>
    <a:noFill/>
    <a:ln>
      <a:noFill/>
    </a:ln>
    <a:effectLst/>
  </c:spPr>
  <c:txPr>
    <a:bodyPr/>
    <a:lstStyle/>
    <a:p>
      <a:pPr>
        <a:defRPr lang="zh-CN" sz="110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r>
              <a:rPr lang="zh-CN" altLang="en-US"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心衰致死率和住院率对比</a:t>
            </a:r>
            <a:endParaRPr 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endParaRPr>
          </a:p>
        </c:rich>
      </c:tx>
      <c:layout>
        <c:manualLayout>
          <c:xMode val="edge"/>
          <c:yMode val="edge"/>
          <c:x val="0.30491655304415799"/>
          <c:y val="5.2749363269496898E-2"/>
        </c:manualLayout>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title>
    <c:autoTitleDeleted val="0"/>
    <c:plotArea>
      <c:layout/>
      <c:barChart>
        <c:barDir val="col"/>
        <c:grouping val="clustered"/>
        <c:varyColors val="0"/>
        <c:ser>
          <c:idx val="0"/>
          <c:order val="0"/>
          <c:tx>
            <c:strRef>
              <c:f>有效性!$A$22</c:f>
              <c:strCache>
                <c:ptCount val="1"/>
                <c:pt idx="0">
                  <c:v>依那普利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有效性!$B$21:$C$21</c:f>
              <c:strCache>
                <c:ptCount val="2"/>
                <c:pt idx="0">
                  <c:v>死亡率/%</c:v>
                </c:pt>
                <c:pt idx="1">
                  <c:v>住院率/%</c:v>
                </c:pt>
              </c:strCache>
            </c:strRef>
          </c:cat>
          <c:val>
            <c:numRef>
              <c:f>有效性!$B$22:$C$22</c:f>
              <c:numCache>
                <c:formatCode>General</c:formatCode>
                <c:ptCount val="2"/>
                <c:pt idx="0">
                  <c:v>35.200000000000003</c:v>
                </c:pt>
                <c:pt idx="1">
                  <c:v>25.8</c:v>
                </c:pt>
              </c:numCache>
            </c:numRef>
          </c:val>
          <c:extLst>
            <c:ext xmlns:c16="http://schemas.microsoft.com/office/drawing/2014/chart" uri="{C3380CC4-5D6E-409C-BE32-E72D297353CC}">
              <c16:uniqueId val="{00000000-8684-44E4-83F5-87EA77450E7A}"/>
            </c:ext>
          </c:extLst>
        </c:ser>
        <c:ser>
          <c:idx val="1"/>
          <c:order val="1"/>
          <c:tx>
            <c:strRef>
              <c:f>有效性!$A$23</c:f>
              <c:strCache>
                <c:ptCount val="1"/>
                <c:pt idx="0">
                  <c:v>安慰剂</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有效性!$B$21:$C$21</c:f>
              <c:strCache>
                <c:ptCount val="2"/>
                <c:pt idx="0">
                  <c:v>死亡率/%</c:v>
                </c:pt>
                <c:pt idx="1">
                  <c:v>住院率/%</c:v>
                </c:pt>
              </c:strCache>
            </c:strRef>
          </c:cat>
          <c:val>
            <c:numRef>
              <c:f>有效性!$B$23:$C$23</c:f>
              <c:numCache>
                <c:formatCode>General</c:formatCode>
                <c:ptCount val="2"/>
                <c:pt idx="0">
                  <c:v>39.700000000000003</c:v>
                </c:pt>
                <c:pt idx="1">
                  <c:v>36.6</c:v>
                </c:pt>
              </c:numCache>
            </c:numRef>
          </c:val>
          <c:extLst>
            <c:ext xmlns:c16="http://schemas.microsoft.com/office/drawing/2014/chart" uri="{C3380CC4-5D6E-409C-BE32-E72D297353CC}">
              <c16:uniqueId val="{00000001-8684-44E4-83F5-87EA77450E7A}"/>
            </c:ext>
          </c:extLst>
        </c:ser>
        <c:dLbls>
          <c:showLegendKey val="0"/>
          <c:showVal val="1"/>
          <c:showCatName val="0"/>
          <c:showSerName val="0"/>
          <c:showPercent val="0"/>
          <c:showBubbleSize val="0"/>
        </c:dLbls>
        <c:gapWidth val="219"/>
        <c:overlap val="-27"/>
        <c:axId val="1823313632"/>
        <c:axId val="1823315296"/>
      </c:barChart>
      <c:catAx>
        <c:axId val="182331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crossAx val="1823315296"/>
        <c:crosses val="autoZero"/>
        <c:auto val="1"/>
        <c:lblAlgn val="ctr"/>
        <c:lblOffset val="100"/>
        <c:noMultiLvlLbl val="0"/>
      </c:catAx>
      <c:valAx>
        <c:axId val="1823315296"/>
        <c:scaling>
          <c:orientation val="minMax"/>
        </c:scaling>
        <c:delete val="1"/>
        <c:axPos val="l"/>
        <c:numFmt formatCode="General" sourceLinked="1"/>
        <c:majorTickMark val="none"/>
        <c:minorTickMark val="none"/>
        <c:tickLblPos val="nextTo"/>
        <c:crossAx val="182331363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zh-CN" sz="105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Entry>
      <c:legendEntry>
        <c:idx val="1"/>
        <c:txPr>
          <a:bodyPr rot="0" spcFirstLastPara="1" vertOverflow="ellipsis" vert="horz" wrap="square" anchor="ctr" anchorCtr="1"/>
          <a:lstStyle/>
          <a:p>
            <a:pPr>
              <a:defRPr lang="zh-CN" sz="105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Entry>
      <c:layout>
        <c:manualLayout>
          <c:xMode val="edge"/>
          <c:yMode val="edge"/>
          <c:x val="0.37402872716681901"/>
          <c:y val="0.13802750055518401"/>
        </c:manualLayout>
      </c:layout>
      <c:overlay val="0"/>
      <c:spPr>
        <a:noFill/>
        <a:ln>
          <a:noFill/>
        </a:ln>
        <a:effectLst/>
      </c:spPr>
      <c:txPr>
        <a:bodyPr rot="0" spcFirstLastPara="1" vertOverflow="ellipsis" vert="horz" wrap="square" anchor="ctr" anchorCtr="1"/>
        <a:lstStyle/>
        <a:p>
          <a:pPr>
            <a:defRPr lang="zh-CN" sz="105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
    <c:plotVisOnly val="1"/>
    <c:dispBlanksAs val="gap"/>
    <c:showDLblsOverMax val="0"/>
    <c:extLst>
      <c:ext uri="{0b15fc19-7d7d-44ad-8c2d-2c3a37ce22c3}">
        <chartProps xmlns="https://web.wps.cn/et/2018/main" chartId="{ae4cdf3b-2ed7-47cf-adb0-bbc14085e6de}"/>
      </c:ext>
    </c:extLst>
  </c:chart>
  <c:spPr>
    <a:noFill/>
    <a:ln>
      <a:noFill/>
    </a:ln>
    <a:effectLst/>
  </c:spPr>
  <c:txPr>
    <a:bodyPr/>
    <a:lstStyle/>
    <a:p>
      <a:pPr>
        <a:defRPr lang="zh-CN">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r>
              <a:rPr lang="zh-CN" altLang="en-US"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坐位舒张压与基线对比下降幅度</a:t>
            </a:r>
            <a:endParaRPr 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endParaRPr>
          </a:p>
        </c:rich>
      </c:tx>
      <c:layout>
        <c:manualLayout>
          <c:xMode val="edge"/>
          <c:yMode val="edge"/>
          <c:x val="0.243947657471418"/>
          <c:y val="4.1837431928384398E-2"/>
        </c:manualLayout>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title>
    <c:autoTitleDeleted val="0"/>
    <c:plotArea>
      <c:layout/>
      <c:barChart>
        <c:barDir val="col"/>
        <c:grouping val="clustered"/>
        <c:varyColors val="0"/>
        <c:ser>
          <c:idx val="0"/>
          <c:order val="0"/>
          <c:tx>
            <c:strRef>
              <c:f>有效性!$A$43</c:f>
              <c:strCache>
                <c:ptCount val="1"/>
                <c:pt idx="0">
                  <c:v>依那普利</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lang="zh-CN" sz="1100" b="1"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0-9EFE-47AE-8251-6F944068F924}"/>
                </c:ext>
              </c:extLst>
            </c:dLbl>
            <c:dLbl>
              <c:idx val="2"/>
              <c:spPr>
                <a:noFill/>
                <a:ln>
                  <a:noFill/>
                </a:ln>
                <a:effectLst/>
              </c:spPr>
              <c:txPr>
                <a:bodyPr rot="0" spcFirstLastPara="1" vertOverflow="ellipsis" vert="horz" wrap="square" lIns="38100" tIns="19050" rIns="38100" bIns="19050" anchor="ctr" anchorCtr="1">
                  <a:spAutoFit/>
                </a:bodyPr>
                <a:lstStyle/>
                <a:p>
                  <a:pPr>
                    <a:defRPr lang="zh-CN" sz="1100" b="1"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1-9EFE-47AE-8251-6F944068F924}"/>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有效性!$B$42:$D$42</c:f>
              <c:strCache>
                <c:ptCount val="3"/>
                <c:pt idx="0">
                  <c:v>第4周</c:v>
                </c:pt>
                <c:pt idx="1">
                  <c:v>第8周</c:v>
                </c:pt>
                <c:pt idx="2">
                  <c:v>第12周</c:v>
                </c:pt>
              </c:strCache>
            </c:strRef>
          </c:cat>
          <c:val>
            <c:numRef>
              <c:f>有效性!$B$43:$D$43</c:f>
              <c:numCache>
                <c:formatCode>0.0%</c:formatCode>
                <c:ptCount val="3"/>
                <c:pt idx="0">
                  <c:v>-5.6000000000000001E-2</c:v>
                </c:pt>
                <c:pt idx="1">
                  <c:v>-7.0999999999999994E-2</c:v>
                </c:pt>
                <c:pt idx="2">
                  <c:v>-9.8000000000000004E-2</c:v>
                </c:pt>
              </c:numCache>
            </c:numRef>
          </c:val>
          <c:extLst>
            <c:ext xmlns:c16="http://schemas.microsoft.com/office/drawing/2014/chart" uri="{C3380CC4-5D6E-409C-BE32-E72D297353CC}">
              <c16:uniqueId val="{00000002-9EFE-47AE-8251-6F944068F924}"/>
            </c:ext>
          </c:extLst>
        </c:ser>
        <c:ser>
          <c:idx val="1"/>
          <c:order val="1"/>
          <c:tx>
            <c:strRef>
              <c:f>有效性!$A$44</c:f>
              <c:strCache>
                <c:ptCount val="1"/>
                <c:pt idx="0">
                  <c:v>福辛普利</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有效性!$B$42:$D$42</c:f>
              <c:strCache>
                <c:ptCount val="3"/>
                <c:pt idx="0">
                  <c:v>第4周</c:v>
                </c:pt>
                <c:pt idx="1">
                  <c:v>第8周</c:v>
                </c:pt>
                <c:pt idx="2">
                  <c:v>第12周</c:v>
                </c:pt>
              </c:strCache>
            </c:strRef>
          </c:cat>
          <c:val>
            <c:numRef>
              <c:f>有效性!$B$44:$D$44</c:f>
              <c:numCache>
                <c:formatCode>0.0%</c:formatCode>
                <c:ptCount val="3"/>
                <c:pt idx="0">
                  <c:v>-5.8000000000000003E-2</c:v>
                </c:pt>
                <c:pt idx="1">
                  <c:v>-6.9000000000000006E-2</c:v>
                </c:pt>
                <c:pt idx="2">
                  <c:v>-8.8999999999999996E-2</c:v>
                </c:pt>
              </c:numCache>
            </c:numRef>
          </c:val>
          <c:extLst>
            <c:ext xmlns:c16="http://schemas.microsoft.com/office/drawing/2014/chart" uri="{C3380CC4-5D6E-409C-BE32-E72D297353CC}">
              <c16:uniqueId val="{00000003-9EFE-47AE-8251-6F944068F924}"/>
            </c:ext>
          </c:extLst>
        </c:ser>
        <c:dLbls>
          <c:showLegendKey val="0"/>
          <c:showVal val="1"/>
          <c:showCatName val="0"/>
          <c:showSerName val="0"/>
          <c:showPercent val="0"/>
          <c:showBubbleSize val="0"/>
        </c:dLbls>
        <c:gapWidth val="219"/>
        <c:overlap val="-27"/>
        <c:axId val="202928992"/>
        <c:axId val="202926912"/>
      </c:barChart>
      <c:catAx>
        <c:axId val="20292899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crossAx val="202926912"/>
        <c:crosses val="autoZero"/>
        <c:auto val="1"/>
        <c:lblAlgn val="ctr"/>
        <c:lblOffset val="100"/>
        <c:noMultiLvlLbl val="0"/>
      </c:catAx>
      <c:valAx>
        <c:axId val="202926912"/>
        <c:scaling>
          <c:orientation val="minMax"/>
        </c:scaling>
        <c:delete val="1"/>
        <c:axPos val="l"/>
        <c:numFmt formatCode="0.0%" sourceLinked="1"/>
        <c:majorTickMark val="none"/>
        <c:minorTickMark val="none"/>
        <c:tickLblPos val="nextTo"/>
        <c:crossAx val="20292899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zh-CN" sz="10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Entry>
      <c:legendEntry>
        <c:idx val="1"/>
        <c:txPr>
          <a:bodyPr rot="0" spcFirstLastPara="1" vertOverflow="ellipsis" vert="horz" wrap="square" anchor="ctr" anchorCtr="1"/>
          <a:lstStyle/>
          <a:p>
            <a:pPr>
              <a:defRPr lang="zh-CN" sz="10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Entry>
      <c:overlay val="0"/>
      <c:spPr>
        <a:noFill/>
        <a:ln>
          <a:noFill/>
        </a:ln>
        <a:effectLst/>
      </c:spPr>
      <c:txPr>
        <a:bodyPr rot="0" spcFirstLastPara="1" vertOverflow="ellipsis" vert="horz" wrap="square" anchor="ctr" anchorCtr="1"/>
        <a:lstStyle/>
        <a:p>
          <a:pPr>
            <a:defRPr lang="zh-CN" sz="10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
    <c:plotVisOnly val="1"/>
    <c:dispBlanksAs val="gap"/>
    <c:showDLblsOverMax val="0"/>
    <c:extLst>
      <c:ext uri="{0b15fc19-7d7d-44ad-8c2d-2c3a37ce22c3}">
        <chartProps xmlns="https://web.wps.cn/et/2018/main" chartId="{6cd898e0-29e5-4b2d-816f-5f985b2224b5}"/>
      </c:ext>
    </c:extLst>
  </c:chart>
  <c:spPr>
    <a:noFill/>
    <a:ln>
      <a:noFill/>
    </a:ln>
    <a:effectLst/>
  </c:spPr>
  <c:txPr>
    <a:bodyPr/>
    <a:lstStyle/>
    <a:p>
      <a:pPr>
        <a:defRPr lang="zh-CN">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r>
              <a:rPr lang="zh-CN" altLang="en-US"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收缩压和舒张压较安慰剂下降值对比（</a:t>
            </a:r>
            <a:r>
              <a:rPr lang="en-US" alt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mmHg</a:t>
            </a:r>
            <a:r>
              <a:rPr lang="zh-CN" altLang="en-US"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a:t>
            </a:r>
            <a:endParaRPr 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endParaRPr>
          </a:p>
        </c:rich>
      </c:tx>
      <c:layout>
        <c:manualLayout>
          <c:xMode val="edge"/>
          <c:yMode val="edge"/>
          <c:x val="0.19722222222222199"/>
          <c:y val="4.0989198698354101E-2"/>
        </c:manualLayout>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title>
    <c:autoTitleDeleted val="0"/>
    <c:plotArea>
      <c:layout>
        <c:manualLayout>
          <c:layoutTarget val="inner"/>
          <c:xMode val="edge"/>
          <c:yMode val="edge"/>
          <c:x val="2.7777777777777801E-2"/>
          <c:y val="0.29637794007392898"/>
          <c:w val="0.93888888888888899"/>
          <c:h val="0.61294409478558998"/>
        </c:manualLayout>
      </c:layout>
      <c:barChart>
        <c:barDir val="col"/>
        <c:grouping val="clustered"/>
        <c:varyColors val="0"/>
        <c:ser>
          <c:idx val="0"/>
          <c:order val="0"/>
          <c:tx>
            <c:strRef>
              <c:f>有效性!$A$53</c:f>
              <c:strCache>
                <c:ptCount val="1"/>
                <c:pt idx="0">
                  <c:v>依那普利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有效性!$B$52:$C$52</c:f>
              <c:strCache>
                <c:ptCount val="2"/>
                <c:pt idx="0">
                  <c:v>收缩压较安慰剂下降值</c:v>
                </c:pt>
                <c:pt idx="1">
                  <c:v>舒张压较安慰剂下降值</c:v>
                </c:pt>
              </c:strCache>
            </c:strRef>
          </c:cat>
          <c:val>
            <c:numRef>
              <c:f>有效性!$B$53:$C$53</c:f>
              <c:numCache>
                <c:formatCode>General</c:formatCode>
                <c:ptCount val="2"/>
                <c:pt idx="0">
                  <c:v>7.75</c:v>
                </c:pt>
                <c:pt idx="1">
                  <c:v>6.23</c:v>
                </c:pt>
              </c:numCache>
            </c:numRef>
          </c:val>
          <c:extLst>
            <c:ext xmlns:c16="http://schemas.microsoft.com/office/drawing/2014/chart" uri="{C3380CC4-5D6E-409C-BE32-E72D297353CC}">
              <c16:uniqueId val="{00000000-F6B7-4123-94EA-DFF669ABF1F0}"/>
            </c:ext>
          </c:extLst>
        </c:ser>
        <c:ser>
          <c:idx val="1"/>
          <c:order val="1"/>
          <c:tx>
            <c:strRef>
              <c:f>有效性!$A$54</c:f>
              <c:strCache>
                <c:ptCount val="1"/>
                <c:pt idx="0">
                  <c:v>福辛普利</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有效性!$B$52:$C$52</c:f>
              <c:strCache>
                <c:ptCount val="2"/>
                <c:pt idx="0">
                  <c:v>收缩压较安慰剂下降值</c:v>
                </c:pt>
                <c:pt idx="1">
                  <c:v>舒张压较安慰剂下降值</c:v>
                </c:pt>
              </c:strCache>
            </c:strRef>
          </c:cat>
          <c:val>
            <c:numRef>
              <c:f>有效性!$B$54:$C$54</c:f>
              <c:numCache>
                <c:formatCode>General</c:formatCode>
                <c:ptCount val="2"/>
                <c:pt idx="0">
                  <c:v>3.64</c:v>
                </c:pt>
                <c:pt idx="1">
                  <c:v>1.61</c:v>
                </c:pt>
              </c:numCache>
            </c:numRef>
          </c:val>
          <c:extLst>
            <c:ext xmlns:c16="http://schemas.microsoft.com/office/drawing/2014/chart" uri="{C3380CC4-5D6E-409C-BE32-E72D297353CC}">
              <c16:uniqueId val="{00000001-F6B7-4123-94EA-DFF669ABF1F0}"/>
            </c:ext>
          </c:extLst>
        </c:ser>
        <c:dLbls>
          <c:showLegendKey val="0"/>
          <c:showVal val="1"/>
          <c:showCatName val="0"/>
          <c:showSerName val="0"/>
          <c:showPercent val="0"/>
          <c:showBubbleSize val="0"/>
        </c:dLbls>
        <c:gapWidth val="219"/>
        <c:overlap val="-27"/>
        <c:axId val="5909344"/>
        <c:axId val="5910592"/>
      </c:barChart>
      <c:catAx>
        <c:axId val="590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crossAx val="5910592"/>
        <c:crosses val="autoZero"/>
        <c:auto val="1"/>
        <c:lblAlgn val="ctr"/>
        <c:lblOffset val="100"/>
        <c:noMultiLvlLbl val="0"/>
      </c:catAx>
      <c:valAx>
        <c:axId val="5910592"/>
        <c:scaling>
          <c:orientation val="minMax"/>
        </c:scaling>
        <c:delete val="1"/>
        <c:axPos val="l"/>
        <c:numFmt formatCode="General" sourceLinked="1"/>
        <c:majorTickMark val="none"/>
        <c:minorTickMark val="none"/>
        <c:tickLblPos val="nextTo"/>
        <c:crossAx val="590934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zh-CN" sz="10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Entry>
      <c:legendEntry>
        <c:idx val="1"/>
        <c:txPr>
          <a:bodyPr rot="0" spcFirstLastPara="1" vertOverflow="ellipsis" vert="horz" wrap="square" anchor="ctr" anchorCtr="1"/>
          <a:lstStyle/>
          <a:p>
            <a:pPr>
              <a:defRPr lang="zh-CN" sz="10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Entry>
      <c:layout>
        <c:manualLayout>
          <c:xMode val="edge"/>
          <c:yMode val="edge"/>
          <c:x val="0.34513888888888888"/>
          <c:y val="0.2162514617428852"/>
          <c:w val="0.34583661417322836"/>
          <c:h val="6.864945732618162E-2"/>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
    <c:plotVisOnly val="1"/>
    <c:dispBlanksAs val="gap"/>
    <c:showDLblsOverMax val="0"/>
    <c:extLst>
      <c:ext uri="{0b15fc19-7d7d-44ad-8c2d-2c3a37ce22c3}">
        <chartProps xmlns="https://web.wps.cn/et/2018/main" chartId="{e2b92f63-ca7b-439a-9aa9-8a9f03e18195}"/>
      </c:ext>
    </c:extLst>
  </c:chart>
  <c:spPr>
    <a:noFill/>
    <a:ln>
      <a:noFill/>
    </a:ln>
    <a:effectLst/>
  </c:spPr>
  <c:txPr>
    <a:bodyPr/>
    <a:lstStyle/>
    <a:p>
      <a:pPr>
        <a:defRPr lang="zh-CN">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32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r>
              <a:rPr lang="zh-CN" altLang="en-US"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不良反应发生率（</a:t>
            </a:r>
            <a:r>
              <a:rPr lang="en-US" alt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a:t>
            </a:r>
            <a:r>
              <a:rPr lang="zh-CN" altLang="en-US"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a:t>
            </a:r>
          </a:p>
        </c:rich>
      </c:tx>
      <c:overlay val="0"/>
      <c:spPr>
        <a:noFill/>
        <a:ln>
          <a:noFill/>
        </a:ln>
        <a:effectLst/>
      </c:spPr>
      <c:txPr>
        <a:bodyPr rot="0" spcFirstLastPara="1" vertOverflow="ellipsis" vert="horz" wrap="square" anchor="ctr" anchorCtr="1"/>
        <a:lstStyle/>
        <a:p>
          <a:pPr>
            <a:defRPr lang="zh-CN" sz="132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title>
    <c:autoTitleDeleted val="0"/>
    <c:plotArea>
      <c:layout/>
      <c:barChart>
        <c:barDir val="col"/>
        <c:grouping val="clustered"/>
        <c:varyColors val="0"/>
        <c:ser>
          <c:idx val="0"/>
          <c:order val="0"/>
          <c:tx>
            <c:strRef>
              <c:f>安全性!$C$1</c:f>
              <c:strCache>
                <c:ptCount val="1"/>
                <c:pt idx="0">
                  <c:v>依那普利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安全性!$B$2:$B$11</c:f>
              <c:strCache>
                <c:ptCount val="10"/>
                <c:pt idx="0">
                  <c:v>眩晕</c:v>
                </c:pt>
                <c:pt idx="1">
                  <c:v>头痛</c:v>
                </c:pt>
                <c:pt idx="2">
                  <c:v>疲劳</c:v>
                </c:pt>
                <c:pt idx="3">
                  <c:v>瘙痒</c:v>
                </c:pt>
                <c:pt idx="4">
                  <c:v>皮疹</c:v>
                </c:pt>
                <c:pt idx="5">
                  <c:v>咳嗽</c:v>
                </c:pt>
                <c:pt idx="6">
                  <c:v>恶心/呕吐</c:v>
                </c:pt>
                <c:pt idx="7">
                  <c:v>性功能障碍</c:v>
                </c:pt>
                <c:pt idx="8">
                  <c:v>心悸</c:v>
                </c:pt>
                <c:pt idx="9">
                  <c:v>口干</c:v>
                </c:pt>
              </c:strCache>
            </c:strRef>
          </c:cat>
          <c:val>
            <c:numRef>
              <c:f>安全性!$C$2:$C$11</c:f>
              <c:numCache>
                <c:formatCode>General</c:formatCode>
                <c:ptCount val="10"/>
                <c:pt idx="0">
                  <c:v>1.7</c:v>
                </c:pt>
                <c:pt idx="1">
                  <c:v>1.7</c:v>
                </c:pt>
                <c:pt idx="2" formatCode="0.0">
                  <c:v>5</c:v>
                </c:pt>
                <c:pt idx="3">
                  <c:v>0</c:v>
                </c:pt>
                <c:pt idx="4">
                  <c:v>0</c:v>
                </c:pt>
                <c:pt idx="5">
                  <c:v>1.7</c:v>
                </c:pt>
                <c:pt idx="6">
                  <c:v>0.8</c:v>
                </c:pt>
                <c:pt idx="7">
                  <c:v>0.8</c:v>
                </c:pt>
                <c:pt idx="8">
                  <c:v>0</c:v>
                </c:pt>
                <c:pt idx="9">
                  <c:v>0</c:v>
                </c:pt>
              </c:numCache>
            </c:numRef>
          </c:val>
          <c:extLst>
            <c:ext xmlns:c16="http://schemas.microsoft.com/office/drawing/2014/chart" uri="{C3380CC4-5D6E-409C-BE32-E72D297353CC}">
              <c16:uniqueId val="{00000000-1134-457C-BE0B-ECB1A97C58EB}"/>
            </c:ext>
          </c:extLst>
        </c:ser>
        <c:ser>
          <c:idx val="1"/>
          <c:order val="1"/>
          <c:tx>
            <c:strRef>
              <c:f>安全性!$D$1</c:f>
              <c:strCache>
                <c:ptCount val="1"/>
                <c:pt idx="0">
                  <c:v>福辛普利</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安全性!$B$2:$B$11</c:f>
              <c:strCache>
                <c:ptCount val="10"/>
                <c:pt idx="0">
                  <c:v>眩晕</c:v>
                </c:pt>
                <c:pt idx="1">
                  <c:v>头痛</c:v>
                </c:pt>
                <c:pt idx="2">
                  <c:v>疲劳</c:v>
                </c:pt>
                <c:pt idx="3">
                  <c:v>瘙痒</c:v>
                </c:pt>
                <c:pt idx="4">
                  <c:v>皮疹</c:v>
                </c:pt>
                <c:pt idx="5">
                  <c:v>咳嗽</c:v>
                </c:pt>
                <c:pt idx="6">
                  <c:v>恶心/呕吐</c:v>
                </c:pt>
                <c:pt idx="7">
                  <c:v>性功能障碍</c:v>
                </c:pt>
                <c:pt idx="8">
                  <c:v>心悸</c:v>
                </c:pt>
                <c:pt idx="9">
                  <c:v>口干</c:v>
                </c:pt>
              </c:strCache>
            </c:strRef>
          </c:cat>
          <c:val>
            <c:numRef>
              <c:f>安全性!$D$2:$D$11</c:f>
              <c:numCache>
                <c:formatCode>General</c:formatCode>
                <c:ptCount val="10"/>
                <c:pt idx="0">
                  <c:v>4.2</c:v>
                </c:pt>
                <c:pt idx="1">
                  <c:v>4.2</c:v>
                </c:pt>
                <c:pt idx="2" formatCode="0.0">
                  <c:v>3.3</c:v>
                </c:pt>
                <c:pt idx="3">
                  <c:v>2.5</c:v>
                </c:pt>
                <c:pt idx="4">
                  <c:v>2.5</c:v>
                </c:pt>
                <c:pt idx="5">
                  <c:v>1.7</c:v>
                </c:pt>
                <c:pt idx="6">
                  <c:v>1.7</c:v>
                </c:pt>
                <c:pt idx="7">
                  <c:v>1.7</c:v>
                </c:pt>
                <c:pt idx="8">
                  <c:v>1.7</c:v>
                </c:pt>
                <c:pt idx="9">
                  <c:v>1.7</c:v>
                </c:pt>
              </c:numCache>
            </c:numRef>
          </c:val>
          <c:extLst>
            <c:ext xmlns:c16="http://schemas.microsoft.com/office/drawing/2014/chart" uri="{C3380CC4-5D6E-409C-BE32-E72D297353CC}">
              <c16:uniqueId val="{00000001-1134-457C-BE0B-ECB1A97C58EB}"/>
            </c:ext>
          </c:extLst>
        </c:ser>
        <c:dLbls>
          <c:showLegendKey val="0"/>
          <c:showVal val="1"/>
          <c:showCatName val="0"/>
          <c:showSerName val="0"/>
          <c:showPercent val="0"/>
          <c:showBubbleSize val="0"/>
        </c:dLbls>
        <c:gapWidth val="219"/>
        <c:overlap val="-27"/>
        <c:axId val="1823311968"/>
        <c:axId val="1823314048"/>
      </c:barChart>
      <c:catAx>
        <c:axId val="18233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crossAx val="1823314048"/>
        <c:crosses val="autoZero"/>
        <c:auto val="1"/>
        <c:lblAlgn val="ctr"/>
        <c:lblOffset val="100"/>
        <c:noMultiLvlLbl val="0"/>
      </c:catAx>
      <c:valAx>
        <c:axId val="1823314048"/>
        <c:scaling>
          <c:orientation val="minMax"/>
        </c:scaling>
        <c:delete val="1"/>
        <c:axPos val="l"/>
        <c:numFmt formatCode="General" sourceLinked="1"/>
        <c:majorTickMark val="none"/>
        <c:minorTickMark val="none"/>
        <c:tickLblPos val="nextTo"/>
        <c:crossAx val="182331196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Entry>
      <c:legendEntry>
        <c:idx val="1"/>
        <c:txPr>
          <a:bodyPr rot="0" spcFirstLastPara="1" vertOverflow="ellipsis" vert="horz" wrap="square" anchor="ctr" anchorCtr="1"/>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Entry>
      <c:overlay val="0"/>
      <c:spPr>
        <a:noFill/>
        <a:ln>
          <a:noFill/>
        </a:ln>
        <a:effectLst/>
      </c:spPr>
      <c:txPr>
        <a:bodyPr rot="0" spcFirstLastPara="1" vertOverflow="ellipsis" vert="horz" wrap="square" anchor="ctr" anchorCtr="1"/>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
    <c:plotVisOnly val="1"/>
    <c:dispBlanksAs val="gap"/>
    <c:showDLblsOverMax val="0"/>
    <c:extLst>
      <c:ext uri="{0b15fc19-7d7d-44ad-8c2d-2c3a37ce22c3}">
        <chartProps xmlns="https://web.wps.cn/et/2018/main" chartId="{77db1818-b1c3-43d0-8b85-536ca784ffd1}"/>
      </c:ext>
    </c:extLst>
  </c:chart>
  <c:spPr>
    <a:noFill/>
    <a:ln>
      <a:noFill/>
    </a:ln>
    <a:effectLst/>
  </c:spPr>
  <c:txPr>
    <a:bodyPr/>
    <a:lstStyle/>
    <a:p>
      <a:pPr>
        <a:defRPr lang="zh-CN" sz="110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32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r>
              <a:rPr 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不良反应发生率</a:t>
            </a:r>
            <a:r>
              <a:rPr lang="en-US" dirty="0">
                <a:latin typeface="思源黑体 CN" panose="020B0800000000000000" charset="-122"/>
                <a:ea typeface="思源黑体 CN" panose="020B0800000000000000" charset="-122"/>
                <a:cs typeface="思源黑体 CN" panose="020B0800000000000000" charset="-122"/>
                <a:sym typeface="思源黑体 CN" panose="020B0800000000000000" charset="-122"/>
              </a:rPr>
              <a:t>(%)</a:t>
            </a:r>
            <a:endParaRPr lang="zh-CN" dirty="0">
              <a:latin typeface="思源黑体 CN" panose="020B0800000000000000" charset="-122"/>
              <a:ea typeface="思源黑体 CN" panose="020B0800000000000000" charset="-122"/>
              <a:cs typeface="思源黑体 CN" panose="020B0800000000000000" charset="-122"/>
              <a:sym typeface="思源黑体 CN" panose="020B0800000000000000" charset="-122"/>
            </a:endParaRPr>
          </a:p>
        </c:rich>
      </c:tx>
      <c:overlay val="0"/>
      <c:spPr>
        <a:noFill/>
        <a:ln>
          <a:noFill/>
        </a:ln>
        <a:effectLst/>
      </c:spPr>
      <c:txPr>
        <a:bodyPr rot="0" spcFirstLastPara="1" vertOverflow="ellipsis" vert="horz" wrap="square" anchor="ctr" anchorCtr="1"/>
        <a:lstStyle/>
        <a:p>
          <a:pPr>
            <a:defRPr lang="zh-CN" sz="1320" b="0" i="0" u="none" strike="noStrike" kern="1200" spc="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title>
    <c:autoTitleDeleted val="0"/>
    <c:plotArea>
      <c:layout/>
      <c:barChart>
        <c:barDir val="col"/>
        <c:grouping val="clustered"/>
        <c:varyColors val="0"/>
        <c:ser>
          <c:idx val="0"/>
          <c:order val="0"/>
          <c:tx>
            <c:strRef>
              <c:f>安全性!$C$17</c:f>
              <c:strCache>
                <c:ptCount val="1"/>
                <c:pt idx="0">
                  <c:v>依那普利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安全性!$B$18:$B$22</c:f>
              <c:strCache>
                <c:ptCount val="5"/>
                <c:pt idx="0">
                  <c:v>疲劳</c:v>
                </c:pt>
                <c:pt idx="1">
                  <c:v>直立效应</c:v>
                </c:pt>
                <c:pt idx="2">
                  <c:v>虚弱</c:v>
                </c:pt>
                <c:pt idx="3">
                  <c:v>咳嗽</c:v>
                </c:pt>
                <c:pt idx="4">
                  <c:v>皮疹</c:v>
                </c:pt>
              </c:strCache>
            </c:strRef>
          </c:cat>
          <c:val>
            <c:numRef>
              <c:f>安全性!$C$18:$C$22</c:f>
              <c:numCache>
                <c:formatCode>General</c:formatCode>
                <c:ptCount val="5"/>
                <c:pt idx="0">
                  <c:v>3</c:v>
                </c:pt>
                <c:pt idx="1">
                  <c:v>1.2</c:v>
                </c:pt>
                <c:pt idx="2">
                  <c:v>1.1000000000000001</c:v>
                </c:pt>
                <c:pt idx="3">
                  <c:v>1.3</c:v>
                </c:pt>
                <c:pt idx="4">
                  <c:v>1.4</c:v>
                </c:pt>
              </c:numCache>
            </c:numRef>
          </c:val>
          <c:extLst>
            <c:ext xmlns:c16="http://schemas.microsoft.com/office/drawing/2014/chart" uri="{C3380CC4-5D6E-409C-BE32-E72D297353CC}">
              <c16:uniqueId val="{00000000-757D-442F-A757-FA9724A8D630}"/>
            </c:ext>
          </c:extLst>
        </c:ser>
        <c:ser>
          <c:idx val="1"/>
          <c:order val="1"/>
          <c:tx>
            <c:strRef>
              <c:f>安全性!$D$17</c:f>
              <c:strCache>
                <c:ptCount val="1"/>
                <c:pt idx="0">
                  <c:v>安慰剂</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安全性!$B$18:$B$22</c:f>
              <c:strCache>
                <c:ptCount val="5"/>
                <c:pt idx="0">
                  <c:v>疲劳</c:v>
                </c:pt>
                <c:pt idx="1">
                  <c:v>直立效应</c:v>
                </c:pt>
                <c:pt idx="2">
                  <c:v>虚弱</c:v>
                </c:pt>
                <c:pt idx="3">
                  <c:v>咳嗽</c:v>
                </c:pt>
                <c:pt idx="4">
                  <c:v>皮疹</c:v>
                </c:pt>
              </c:strCache>
            </c:strRef>
          </c:cat>
          <c:val>
            <c:numRef>
              <c:f>安全性!$D$18:$D$22</c:f>
              <c:numCache>
                <c:formatCode>General</c:formatCode>
                <c:ptCount val="5"/>
                <c:pt idx="0">
                  <c:v>2.6</c:v>
                </c:pt>
                <c:pt idx="1">
                  <c:v>0</c:v>
                </c:pt>
                <c:pt idx="2">
                  <c:v>0.9</c:v>
                </c:pt>
                <c:pt idx="3">
                  <c:v>0.9</c:v>
                </c:pt>
                <c:pt idx="4">
                  <c:v>0.4</c:v>
                </c:pt>
              </c:numCache>
            </c:numRef>
          </c:val>
          <c:extLst>
            <c:ext xmlns:c16="http://schemas.microsoft.com/office/drawing/2014/chart" uri="{C3380CC4-5D6E-409C-BE32-E72D297353CC}">
              <c16:uniqueId val="{00000001-757D-442F-A757-FA9724A8D630}"/>
            </c:ext>
          </c:extLst>
        </c:ser>
        <c:dLbls>
          <c:showLegendKey val="0"/>
          <c:showVal val="1"/>
          <c:showCatName val="0"/>
          <c:showSerName val="0"/>
          <c:showPercent val="0"/>
          <c:showBubbleSize val="0"/>
        </c:dLbls>
        <c:gapWidth val="219"/>
        <c:overlap val="-27"/>
        <c:axId val="352381328"/>
        <c:axId val="352381744"/>
      </c:barChart>
      <c:catAx>
        <c:axId val="35238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crossAx val="352381744"/>
        <c:crosses val="autoZero"/>
        <c:auto val="1"/>
        <c:lblAlgn val="ctr"/>
        <c:lblOffset val="100"/>
        <c:noMultiLvlLbl val="0"/>
      </c:catAx>
      <c:valAx>
        <c:axId val="352381744"/>
        <c:scaling>
          <c:orientation val="minMax"/>
        </c:scaling>
        <c:delete val="1"/>
        <c:axPos val="l"/>
        <c:numFmt formatCode="General" sourceLinked="1"/>
        <c:majorTickMark val="none"/>
        <c:minorTickMark val="none"/>
        <c:tickLblPos val="nextTo"/>
        <c:crossAx val="35238132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Entry>
      <c:legendEntry>
        <c:idx val="1"/>
        <c:txPr>
          <a:bodyPr rot="0" spcFirstLastPara="1" vertOverflow="ellipsis" vert="horz" wrap="square" anchor="ctr" anchorCtr="1"/>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Entry>
      <c:overlay val="0"/>
      <c:spPr>
        <a:noFill/>
        <a:ln>
          <a:noFill/>
        </a:ln>
        <a:effectLst/>
      </c:spPr>
      <c:txPr>
        <a:bodyPr rot="0" spcFirstLastPara="1" vertOverflow="ellipsis" vert="horz" wrap="square" anchor="ctr" anchorCtr="1"/>
        <a:lstStyle/>
        <a:p>
          <a:pPr>
            <a:defRPr lang="zh-CN" sz="1100" b="0" i="0" u="none" strike="noStrike" kern="1200" baseline="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legend>
    <c:plotVisOnly val="1"/>
    <c:dispBlanksAs val="gap"/>
    <c:showDLblsOverMax val="0"/>
    <c:extLst>
      <c:ext uri="{0b15fc19-7d7d-44ad-8c2d-2c3a37ce22c3}">
        <chartProps xmlns="https://web.wps.cn/et/2018/main" chartId="{c4257560-a73d-49a2-97e8-fbfdba1caf8d}"/>
      </c:ext>
    </c:extLst>
  </c:chart>
  <c:spPr>
    <a:noFill/>
    <a:ln>
      <a:noFill/>
    </a:ln>
    <a:effectLst/>
  </c:spPr>
  <c:txPr>
    <a:bodyPr/>
    <a:lstStyle/>
    <a:p>
      <a:pPr>
        <a:defRPr lang="zh-CN" sz="1100">
          <a:solidFill>
            <a:schemeClr val="tx1"/>
          </a:solidFill>
          <a:latin typeface="思源黑体 CN" panose="020B0800000000000000" charset="-122"/>
          <a:ea typeface="思源黑体 CN" panose="020B0800000000000000" charset="-122"/>
          <a:cs typeface="思源黑体 CN" panose="020B0800000000000000" charset="-122"/>
          <a:sym typeface="思源黑体 CN" panose="020B0800000000000000"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2026/6/9</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2026/6/9</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nSpc>
                <a:spcPct val="100000"/>
              </a:lnSpc>
            </a:pP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Master" Target="../slideMasters/slideMaster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Master" Target="../slideMasters/slideMaster1.xml"/><Relationship Id="rId5" Type="http://schemas.openxmlformats.org/officeDocument/2006/relationships/tags" Target="../tags/tag70.xml"/><Relationship Id="rId4" Type="http://schemas.openxmlformats.org/officeDocument/2006/relationships/tags" Target="../tags/tag6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slideMaster" Target="../slideMasters/slideMaster2.xml"/><Relationship Id="rId5" Type="http://schemas.openxmlformats.org/officeDocument/2006/relationships/tags" Target="../tags/tag84.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2.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slideMaster" Target="../slideMasters/slideMaster2.xml"/><Relationship Id="rId4" Type="http://schemas.openxmlformats.org/officeDocument/2006/relationships/tags" Target="../tags/tag12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Master" Target="../slideMasters/slideMaster2.xml"/><Relationship Id="rId4" Type="http://schemas.openxmlformats.org/officeDocument/2006/relationships/tags" Target="../tags/tag13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2.xml"/><Relationship Id="rId5" Type="http://schemas.openxmlformats.org/officeDocument/2006/relationships/tags" Target="../tags/tag139.xml"/><Relationship Id="rId4" Type="http://schemas.openxmlformats.org/officeDocument/2006/relationships/tags" Target="../tags/tag13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1.xml"/><Relationship Id="rId4" Type="http://schemas.openxmlformats.org/officeDocument/2006/relationships/tags" Target="../tags/tag6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38" name="矩形 37"/>
          <p:cNvSpPr/>
          <p:nvPr userDrawn="1">
            <p:custDataLst>
              <p:tags r:id="rId1"/>
            </p:custDataLst>
          </p:nvPr>
        </p:nvSpPr>
        <p:spPr>
          <a:xfrm>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a:p>
            <a:pPr lvl="0" algn="ctr">
              <a:buClrTx/>
              <a:buSzTx/>
              <a:buFontTx/>
            </a:pPr>
            <a:endParaRPr lang="zh-CN" altLang="en-US">
              <a:sym typeface="+mn-ea"/>
            </a:endParaRPr>
          </a:p>
        </p:txBody>
      </p:sp>
      <p:sp>
        <p:nvSpPr>
          <p:cNvPr id="2" name="标题 1"/>
          <p:cNvSpPr>
            <a:spLocks noGrp="1"/>
          </p:cNvSpPr>
          <p:nvPr>
            <p:ph type="ctrTitle"/>
            <p:custDataLst>
              <p:tags r:id="rId2"/>
            </p:custDataLst>
          </p:nvPr>
        </p:nvSpPr>
        <p:spPr>
          <a:xfrm>
            <a:off x="1050778" y="1488518"/>
            <a:ext cx="6038865" cy="2385464"/>
          </a:xfrm>
        </p:spPr>
        <p:txBody>
          <a:bodyPr wrap="square" anchor="b">
            <a:normAutofit/>
          </a:bodyPr>
          <a:lstStyle>
            <a:lvl1pPr algn="l">
              <a:lnSpc>
                <a:spcPct val="100000"/>
              </a:lnSpc>
              <a:defRPr sz="5400">
                <a:solidFill>
                  <a:schemeClr val="tx2"/>
                </a:solidFill>
              </a:defRPr>
            </a:lvl1pPr>
          </a:lstStyle>
          <a:p>
            <a:r>
              <a:rPr lang="zh-CN" altLang="en-US" dirty="0"/>
              <a:t>单击此处编辑母版标题样式</a:t>
            </a:r>
          </a:p>
        </p:txBody>
      </p:sp>
      <p:sp>
        <p:nvSpPr>
          <p:cNvPr id="3" name="副标题 2"/>
          <p:cNvSpPr>
            <a:spLocks noGrp="1"/>
          </p:cNvSpPr>
          <p:nvPr>
            <p:ph type="subTitle" idx="1" hasCustomPrompt="1"/>
            <p:custDataLst>
              <p:tags r:id="rId3"/>
            </p:custDataLst>
          </p:nvPr>
        </p:nvSpPr>
        <p:spPr>
          <a:xfrm>
            <a:off x="1076178" y="3985763"/>
            <a:ext cx="6038865" cy="801607"/>
          </a:xfrm>
        </p:spPr>
        <p:txBody>
          <a:bodyPr wrap="square">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t>2026/6/9</a:t>
            </a:fld>
            <a:endParaRPr lang="zh-CN" altLang="en-US"/>
          </a:p>
        </p:txBody>
      </p:sp>
      <p:sp>
        <p:nvSpPr>
          <p:cNvPr id="5" name="页脚占位符 4"/>
          <p:cNvSpPr>
            <a:spLocks noGrp="1"/>
          </p:cNvSpPr>
          <p:nvPr>
            <p:ph type="ftr" sz="quarter" idx="11"/>
            <p:custDataLst>
              <p:tags r:id="rId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6"/>
            </p:custDataLst>
          </p:nvPr>
        </p:nvSpPr>
        <p:spPr>
          <a:xfrm>
            <a:off x="8610600" y="6356350"/>
            <a:ext cx="2743200" cy="365125"/>
          </a:xfrm>
        </p:spPr>
        <p:txBody>
          <a:bodyPr wrap="square">
            <a:normAutofit/>
          </a:bodyPr>
          <a:lstStyle/>
          <a:p>
            <a:fld id="{BE5F26B5-172A-4DC2-B0B7-181CFC56B87C}" type="slidenum">
              <a:rPr lang="zh-CN" altLang="en-US" smtClean="0"/>
              <a:t>‹#›</a:t>
            </a:fld>
            <a:endParaRPr lang="zh-CN" altLang="en-US"/>
          </a:p>
        </p:txBody>
      </p:sp>
      <p:sp>
        <p:nvSpPr>
          <p:cNvPr id="24" name="署名占位符 10"/>
          <p:cNvSpPr>
            <a:spLocks noGrp="1"/>
          </p:cNvSpPr>
          <p:nvPr>
            <p:ph type="body" sz="quarter" idx="17" hasCustomPrompt="1"/>
            <p:custDataLst>
              <p:tags r:id="rId7"/>
            </p:custDataLst>
          </p:nvPr>
        </p:nvSpPr>
        <p:spPr>
          <a:xfrm>
            <a:off x="1076179" y="5150363"/>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600">
                <a:solidFill>
                  <a:srgbClr val="FFFFFF"/>
                </a:solidFill>
              </a:defRPr>
            </a:lvl1pPr>
          </a:lstStyle>
          <a:p>
            <a:pPr lvl="0"/>
            <a:r>
              <a:rPr lang="zh-CN" altLang="en-US" dirty="0"/>
              <a:t>署名</a:t>
            </a:r>
          </a:p>
        </p:txBody>
      </p:sp>
      <p:sp>
        <p:nvSpPr>
          <p:cNvPr id="10" name="公司名占位符 6"/>
          <p:cNvSpPr>
            <a:spLocks noGrp="1"/>
          </p:cNvSpPr>
          <p:nvPr>
            <p:ph type="body" sz="quarter" idx="13" hasCustomPrompt="1"/>
            <p:custDataLst>
              <p:tags r:id="rId8"/>
            </p:custDataLst>
          </p:nvPr>
        </p:nvSpPr>
        <p:spPr>
          <a:xfrm>
            <a:off x="1442344" y="735350"/>
            <a:ext cx="2880000" cy="504000"/>
          </a:xfrm>
        </p:spPr>
        <p:txBody>
          <a:bodyPr wrap="square" anchor="ctr">
            <a:normAutofit/>
          </a:bodyPr>
          <a:lstStyle>
            <a:lvl1pPr marL="0" indent="0">
              <a:lnSpc>
                <a:spcPct val="100000"/>
              </a:lnSpc>
              <a:buNone/>
              <a:defRPr sz="1600"/>
            </a:lvl1pPr>
          </a:lstStyle>
          <a:p>
            <a:pPr lvl="0"/>
            <a:r>
              <a:rPr lang="zh-CN" altLang="en-US" dirty="0"/>
              <a:t>公司名</a:t>
            </a:r>
          </a:p>
        </p:txBody>
      </p:sp>
      <p:sp>
        <p:nvSpPr>
          <p:cNvPr id="25" name="任意多边形: 形状 24"/>
          <p:cNvSpPr/>
          <p:nvPr userDrawn="1">
            <p:custDataLst>
              <p:tags r:id="rId9"/>
            </p:custDataLst>
          </p:nvPr>
        </p:nvSpPr>
        <p:spPr>
          <a:xfrm>
            <a:off x="696147" y="1488123"/>
            <a:ext cx="251279" cy="1171575"/>
          </a:xfrm>
          <a:custGeom>
            <a:avLst/>
            <a:gdLst>
              <a:gd name="connsiteX0" fmla="*/ 216354 w 251279"/>
              <a:gd name="connsiteY0" fmla="*/ 1101725 h 1171575"/>
              <a:gd name="connsiteX1" fmla="*/ 251279 w 251279"/>
              <a:gd name="connsiteY1" fmla="*/ 1136650 h 1171575"/>
              <a:gd name="connsiteX2" fmla="*/ 216354 w 251279"/>
              <a:gd name="connsiteY2" fmla="*/ 1171575 h 1171575"/>
              <a:gd name="connsiteX3" fmla="*/ 181429 w 251279"/>
              <a:gd name="connsiteY3" fmla="*/ 1136650 h 1171575"/>
              <a:gd name="connsiteX4" fmla="*/ 216354 w 251279"/>
              <a:gd name="connsiteY4" fmla="*/ 1101725 h 1171575"/>
              <a:gd name="connsiteX5" fmla="*/ 34925 w 251279"/>
              <a:gd name="connsiteY5" fmla="*/ 1101725 h 1171575"/>
              <a:gd name="connsiteX6" fmla="*/ 69850 w 251279"/>
              <a:gd name="connsiteY6" fmla="*/ 1136650 h 1171575"/>
              <a:gd name="connsiteX7" fmla="*/ 34925 w 251279"/>
              <a:gd name="connsiteY7" fmla="*/ 1171575 h 1171575"/>
              <a:gd name="connsiteX8" fmla="*/ 0 w 251279"/>
              <a:gd name="connsiteY8" fmla="*/ 1136650 h 1171575"/>
              <a:gd name="connsiteX9" fmla="*/ 34925 w 251279"/>
              <a:gd name="connsiteY9" fmla="*/ 1101725 h 1171575"/>
              <a:gd name="connsiteX10" fmla="*/ 216354 w 251279"/>
              <a:gd name="connsiteY10" fmla="*/ 881380 h 1171575"/>
              <a:gd name="connsiteX11" fmla="*/ 251279 w 251279"/>
              <a:gd name="connsiteY11" fmla="*/ 916305 h 1171575"/>
              <a:gd name="connsiteX12" fmla="*/ 216354 w 251279"/>
              <a:gd name="connsiteY12" fmla="*/ 951230 h 1171575"/>
              <a:gd name="connsiteX13" fmla="*/ 181429 w 251279"/>
              <a:gd name="connsiteY13" fmla="*/ 916305 h 1171575"/>
              <a:gd name="connsiteX14" fmla="*/ 216354 w 251279"/>
              <a:gd name="connsiteY14" fmla="*/ 881380 h 1171575"/>
              <a:gd name="connsiteX15" fmla="*/ 34925 w 251279"/>
              <a:gd name="connsiteY15" fmla="*/ 881380 h 1171575"/>
              <a:gd name="connsiteX16" fmla="*/ 69850 w 251279"/>
              <a:gd name="connsiteY16" fmla="*/ 916305 h 1171575"/>
              <a:gd name="connsiteX17" fmla="*/ 34925 w 251279"/>
              <a:gd name="connsiteY17" fmla="*/ 951230 h 1171575"/>
              <a:gd name="connsiteX18" fmla="*/ 0 w 251279"/>
              <a:gd name="connsiteY18" fmla="*/ 916305 h 1171575"/>
              <a:gd name="connsiteX19" fmla="*/ 34925 w 251279"/>
              <a:gd name="connsiteY19" fmla="*/ 881380 h 1171575"/>
              <a:gd name="connsiteX20" fmla="*/ 216354 w 251279"/>
              <a:gd name="connsiteY20" fmla="*/ 661035 h 1171575"/>
              <a:gd name="connsiteX21" fmla="*/ 251279 w 251279"/>
              <a:gd name="connsiteY21" fmla="*/ 695960 h 1171575"/>
              <a:gd name="connsiteX22" fmla="*/ 216354 w 251279"/>
              <a:gd name="connsiteY22" fmla="*/ 730885 h 1171575"/>
              <a:gd name="connsiteX23" fmla="*/ 181429 w 251279"/>
              <a:gd name="connsiteY23" fmla="*/ 695960 h 1171575"/>
              <a:gd name="connsiteX24" fmla="*/ 216354 w 251279"/>
              <a:gd name="connsiteY24" fmla="*/ 661035 h 1171575"/>
              <a:gd name="connsiteX25" fmla="*/ 34925 w 251279"/>
              <a:gd name="connsiteY25" fmla="*/ 661035 h 1171575"/>
              <a:gd name="connsiteX26" fmla="*/ 69850 w 251279"/>
              <a:gd name="connsiteY26" fmla="*/ 695960 h 1171575"/>
              <a:gd name="connsiteX27" fmla="*/ 34925 w 251279"/>
              <a:gd name="connsiteY27" fmla="*/ 730885 h 1171575"/>
              <a:gd name="connsiteX28" fmla="*/ 0 w 251279"/>
              <a:gd name="connsiteY28" fmla="*/ 695960 h 1171575"/>
              <a:gd name="connsiteX29" fmla="*/ 34925 w 251279"/>
              <a:gd name="connsiteY29" fmla="*/ 661035 h 1171575"/>
              <a:gd name="connsiteX30" fmla="*/ 216354 w 251279"/>
              <a:gd name="connsiteY30" fmla="*/ 440690 h 1171575"/>
              <a:gd name="connsiteX31" fmla="*/ 251279 w 251279"/>
              <a:gd name="connsiteY31" fmla="*/ 475615 h 1171575"/>
              <a:gd name="connsiteX32" fmla="*/ 216354 w 251279"/>
              <a:gd name="connsiteY32" fmla="*/ 510540 h 1171575"/>
              <a:gd name="connsiteX33" fmla="*/ 181429 w 251279"/>
              <a:gd name="connsiteY33" fmla="*/ 475615 h 1171575"/>
              <a:gd name="connsiteX34" fmla="*/ 216354 w 251279"/>
              <a:gd name="connsiteY34" fmla="*/ 440690 h 1171575"/>
              <a:gd name="connsiteX35" fmla="*/ 34925 w 251279"/>
              <a:gd name="connsiteY35" fmla="*/ 440690 h 1171575"/>
              <a:gd name="connsiteX36" fmla="*/ 69850 w 251279"/>
              <a:gd name="connsiteY36" fmla="*/ 475615 h 1171575"/>
              <a:gd name="connsiteX37" fmla="*/ 34925 w 251279"/>
              <a:gd name="connsiteY37" fmla="*/ 510540 h 1171575"/>
              <a:gd name="connsiteX38" fmla="*/ 0 w 251279"/>
              <a:gd name="connsiteY38" fmla="*/ 475615 h 1171575"/>
              <a:gd name="connsiteX39" fmla="*/ 34925 w 251279"/>
              <a:gd name="connsiteY39" fmla="*/ 440690 h 1171575"/>
              <a:gd name="connsiteX40" fmla="*/ 216354 w 251279"/>
              <a:gd name="connsiteY40" fmla="*/ 220345 h 1171575"/>
              <a:gd name="connsiteX41" fmla="*/ 251279 w 251279"/>
              <a:gd name="connsiteY41" fmla="*/ 255270 h 1171575"/>
              <a:gd name="connsiteX42" fmla="*/ 216354 w 251279"/>
              <a:gd name="connsiteY42" fmla="*/ 290195 h 1171575"/>
              <a:gd name="connsiteX43" fmla="*/ 181429 w 251279"/>
              <a:gd name="connsiteY43" fmla="*/ 255270 h 1171575"/>
              <a:gd name="connsiteX44" fmla="*/ 216354 w 251279"/>
              <a:gd name="connsiteY44" fmla="*/ 220345 h 1171575"/>
              <a:gd name="connsiteX45" fmla="*/ 34925 w 251279"/>
              <a:gd name="connsiteY45" fmla="*/ 220345 h 1171575"/>
              <a:gd name="connsiteX46" fmla="*/ 69850 w 251279"/>
              <a:gd name="connsiteY46" fmla="*/ 255270 h 1171575"/>
              <a:gd name="connsiteX47" fmla="*/ 34925 w 251279"/>
              <a:gd name="connsiteY47" fmla="*/ 290195 h 1171575"/>
              <a:gd name="connsiteX48" fmla="*/ 0 w 251279"/>
              <a:gd name="connsiteY48" fmla="*/ 255270 h 1171575"/>
              <a:gd name="connsiteX49" fmla="*/ 34925 w 251279"/>
              <a:gd name="connsiteY49" fmla="*/ 220345 h 1171575"/>
              <a:gd name="connsiteX50" fmla="*/ 216354 w 251279"/>
              <a:gd name="connsiteY50" fmla="*/ 0 h 1171575"/>
              <a:gd name="connsiteX51" fmla="*/ 251279 w 251279"/>
              <a:gd name="connsiteY51" fmla="*/ 34925 h 1171575"/>
              <a:gd name="connsiteX52" fmla="*/ 216354 w 251279"/>
              <a:gd name="connsiteY52" fmla="*/ 69850 h 1171575"/>
              <a:gd name="connsiteX53" fmla="*/ 181429 w 251279"/>
              <a:gd name="connsiteY53" fmla="*/ 34925 h 1171575"/>
              <a:gd name="connsiteX54" fmla="*/ 216354 w 251279"/>
              <a:gd name="connsiteY54" fmla="*/ 0 h 1171575"/>
              <a:gd name="connsiteX55" fmla="*/ 34925 w 251279"/>
              <a:gd name="connsiteY55" fmla="*/ 0 h 1171575"/>
              <a:gd name="connsiteX56" fmla="*/ 69850 w 251279"/>
              <a:gd name="connsiteY56" fmla="*/ 34925 h 1171575"/>
              <a:gd name="connsiteX57" fmla="*/ 34925 w 251279"/>
              <a:gd name="connsiteY57" fmla="*/ 69850 h 1171575"/>
              <a:gd name="connsiteX58" fmla="*/ 0 w 251279"/>
              <a:gd name="connsiteY58" fmla="*/ 34925 h 1171575"/>
              <a:gd name="connsiteX59" fmla="*/ 34925 w 251279"/>
              <a:gd name="connsiteY59"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1279" h="1171575">
                <a:moveTo>
                  <a:pt x="216354" y="1101725"/>
                </a:moveTo>
                <a:cubicBezTo>
                  <a:pt x="235643" y="1101725"/>
                  <a:pt x="251279" y="1117361"/>
                  <a:pt x="251279" y="1136650"/>
                </a:cubicBezTo>
                <a:cubicBezTo>
                  <a:pt x="251279" y="1155939"/>
                  <a:pt x="235643" y="1171575"/>
                  <a:pt x="216354" y="1171575"/>
                </a:cubicBezTo>
                <a:cubicBezTo>
                  <a:pt x="197065" y="1171575"/>
                  <a:pt x="181429" y="1155939"/>
                  <a:pt x="181429" y="1136650"/>
                </a:cubicBezTo>
                <a:cubicBezTo>
                  <a:pt x="181429" y="1117361"/>
                  <a:pt x="197065" y="1101725"/>
                  <a:pt x="216354" y="1101725"/>
                </a:cubicBezTo>
                <a:close/>
                <a:moveTo>
                  <a:pt x="34925" y="1101725"/>
                </a:moveTo>
                <a:cubicBezTo>
                  <a:pt x="54214" y="1101725"/>
                  <a:pt x="69850" y="1117361"/>
                  <a:pt x="69850" y="1136650"/>
                </a:cubicBezTo>
                <a:cubicBezTo>
                  <a:pt x="69850" y="1155939"/>
                  <a:pt x="54214" y="1171575"/>
                  <a:pt x="34925" y="1171575"/>
                </a:cubicBezTo>
                <a:cubicBezTo>
                  <a:pt x="15636" y="1171575"/>
                  <a:pt x="0" y="1155939"/>
                  <a:pt x="0" y="1136650"/>
                </a:cubicBezTo>
                <a:cubicBezTo>
                  <a:pt x="0" y="1117361"/>
                  <a:pt x="15636" y="1101725"/>
                  <a:pt x="34925" y="1101725"/>
                </a:cubicBezTo>
                <a:close/>
                <a:moveTo>
                  <a:pt x="216354" y="881380"/>
                </a:moveTo>
                <a:cubicBezTo>
                  <a:pt x="235643" y="881380"/>
                  <a:pt x="251279" y="897016"/>
                  <a:pt x="251279" y="916305"/>
                </a:cubicBezTo>
                <a:cubicBezTo>
                  <a:pt x="251279" y="935594"/>
                  <a:pt x="235643" y="951230"/>
                  <a:pt x="216354" y="951230"/>
                </a:cubicBezTo>
                <a:cubicBezTo>
                  <a:pt x="197065" y="951230"/>
                  <a:pt x="181429" y="935594"/>
                  <a:pt x="181429" y="916305"/>
                </a:cubicBezTo>
                <a:cubicBezTo>
                  <a:pt x="181429" y="897016"/>
                  <a:pt x="197065" y="881380"/>
                  <a:pt x="216354" y="881380"/>
                </a:cubicBezTo>
                <a:close/>
                <a:moveTo>
                  <a:pt x="34925" y="881380"/>
                </a:moveTo>
                <a:cubicBezTo>
                  <a:pt x="54214" y="881380"/>
                  <a:pt x="69850" y="897016"/>
                  <a:pt x="69850" y="916305"/>
                </a:cubicBezTo>
                <a:cubicBezTo>
                  <a:pt x="69850" y="935594"/>
                  <a:pt x="54214" y="951230"/>
                  <a:pt x="34925" y="951230"/>
                </a:cubicBezTo>
                <a:cubicBezTo>
                  <a:pt x="15636" y="951230"/>
                  <a:pt x="0" y="935594"/>
                  <a:pt x="0" y="916305"/>
                </a:cubicBezTo>
                <a:cubicBezTo>
                  <a:pt x="0" y="897016"/>
                  <a:pt x="15636" y="881380"/>
                  <a:pt x="34925" y="881380"/>
                </a:cubicBezTo>
                <a:close/>
                <a:moveTo>
                  <a:pt x="216354" y="661035"/>
                </a:moveTo>
                <a:cubicBezTo>
                  <a:pt x="235643" y="661035"/>
                  <a:pt x="251279" y="676671"/>
                  <a:pt x="251279" y="695960"/>
                </a:cubicBezTo>
                <a:cubicBezTo>
                  <a:pt x="251279" y="715249"/>
                  <a:pt x="235643" y="730885"/>
                  <a:pt x="216354" y="730885"/>
                </a:cubicBezTo>
                <a:cubicBezTo>
                  <a:pt x="197065" y="730885"/>
                  <a:pt x="181429" y="715249"/>
                  <a:pt x="181429" y="695960"/>
                </a:cubicBezTo>
                <a:cubicBezTo>
                  <a:pt x="181429" y="676671"/>
                  <a:pt x="197065" y="661035"/>
                  <a:pt x="216354" y="661035"/>
                </a:cubicBezTo>
                <a:close/>
                <a:moveTo>
                  <a:pt x="34925" y="661035"/>
                </a:moveTo>
                <a:cubicBezTo>
                  <a:pt x="54214" y="661035"/>
                  <a:pt x="69850" y="676671"/>
                  <a:pt x="69850" y="695960"/>
                </a:cubicBezTo>
                <a:cubicBezTo>
                  <a:pt x="69850" y="715249"/>
                  <a:pt x="54214" y="730885"/>
                  <a:pt x="34925" y="730885"/>
                </a:cubicBezTo>
                <a:cubicBezTo>
                  <a:pt x="15636" y="730885"/>
                  <a:pt x="0" y="715249"/>
                  <a:pt x="0" y="695960"/>
                </a:cubicBezTo>
                <a:cubicBezTo>
                  <a:pt x="0" y="676671"/>
                  <a:pt x="15636" y="661035"/>
                  <a:pt x="34925" y="661035"/>
                </a:cubicBezTo>
                <a:close/>
                <a:moveTo>
                  <a:pt x="216354" y="440690"/>
                </a:moveTo>
                <a:cubicBezTo>
                  <a:pt x="235643" y="440690"/>
                  <a:pt x="251279" y="456326"/>
                  <a:pt x="251279" y="475615"/>
                </a:cubicBezTo>
                <a:cubicBezTo>
                  <a:pt x="251279" y="494904"/>
                  <a:pt x="235643" y="510540"/>
                  <a:pt x="216354" y="510540"/>
                </a:cubicBezTo>
                <a:cubicBezTo>
                  <a:pt x="197065" y="510540"/>
                  <a:pt x="181429" y="494904"/>
                  <a:pt x="181429" y="475615"/>
                </a:cubicBezTo>
                <a:cubicBezTo>
                  <a:pt x="181429" y="456326"/>
                  <a:pt x="197065" y="440690"/>
                  <a:pt x="216354" y="440690"/>
                </a:cubicBezTo>
                <a:close/>
                <a:moveTo>
                  <a:pt x="34925" y="440690"/>
                </a:moveTo>
                <a:cubicBezTo>
                  <a:pt x="54214" y="440690"/>
                  <a:pt x="69850" y="456326"/>
                  <a:pt x="69850" y="475615"/>
                </a:cubicBezTo>
                <a:cubicBezTo>
                  <a:pt x="69850" y="494904"/>
                  <a:pt x="54214" y="510540"/>
                  <a:pt x="34925" y="510540"/>
                </a:cubicBezTo>
                <a:cubicBezTo>
                  <a:pt x="15636" y="510540"/>
                  <a:pt x="0" y="494904"/>
                  <a:pt x="0" y="475615"/>
                </a:cubicBezTo>
                <a:cubicBezTo>
                  <a:pt x="0" y="456326"/>
                  <a:pt x="15636" y="440690"/>
                  <a:pt x="34925" y="440690"/>
                </a:cubicBezTo>
                <a:close/>
                <a:moveTo>
                  <a:pt x="216354" y="220345"/>
                </a:moveTo>
                <a:cubicBezTo>
                  <a:pt x="235643" y="220345"/>
                  <a:pt x="251279" y="235981"/>
                  <a:pt x="251279" y="255270"/>
                </a:cubicBezTo>
                <a:cubicBezTo>
                  <a:pt x="251279" y="274559"/>
                  <a:pt x="235643" y="290195"/>
                  <a:pt x="216354" y="290195"/>
                </a:cubicBezTo>
                <a:cubicBezTo>
                  <a:pt x="197065" y="290195"/>
                  <a:pt x="181429" y="274559"/>
                  <a:pt x="181429" y="255270"/>
                </a:cubicBezTo>
                <a:cubicBezTo>
                  <a:pt x="181429" y="235981"/>
                  <a:pt x="197065" y="220345"/>
                  <a:pt x="216354" y="220345"/>
                </a:cubicBezTo>
                <a:close/>
                <a:moveTo>
                  <a:pt x="34925" y="220345"/>
                </a:moveTo>
                <a:cubicBezTo>
                  <a:pt x="54214" y="220345"/>
                  <a:pt x="69850" y="235981"/>
                  <a:pt x="69850" y="255270"/>
                </a:cubicBezTo>
                <a:cubicBezTo>
                  <a:pt x="69850" y="274559"/>
                  <a:pt x="54214" y="290195"/>
                  <a:pt x="34925" y="290195"/>
                </a:cubicBezTo>
                <a:cubicBezTo>
                  <a:pt x="15636" y="290195"/>
                  <a:pt x="0" y="274559"/>
                  <a:pt x="0" y="255270"/>
                </a:cubicBezTo>
                <a:cubicBezTo>
                  <a:pt x="0" y="235981"/>
                  <a:pt x="15636" y="220345"/>
                  <a:pt x="34925" y="220345"/>
                </a:cubicBezTo>
                <a:close/>
                <a:moveTo>
                  <a:pt x="216354" y="0"/>
                </a:moveTo>
                <a:cubicBezTo>
                  <a:pt x="235643" y="0"/>
                  <a:pt x="251279" y="15636"/>
                  <a:pt x="251279" y="34925"/>
                </a:cubicBezTo>
                <a:cubicBezTo>
                  <a:pt x="251279" y="54214"/>
                  <a:pt x="235643" y="69850"/>
                  <a:pt x="216354" y="69850"/>
                </a:cubicBezTo>
                <a:cubicBezTo>
                  <a:pt x="197065" y="69850"/>
                  <a:pt x="181429" y="54214"/>
                  <a:pt x="181429" y="34925"/>
                </a:cubicBezTo>
                <a:cubicBezTo>
                  <a:pt x="181429" y="15636"/>
                  <a:pt x="197065" y="0"/>
                  <a:pt x="216354" y="0"/>
                </a:cubicBezTo>
                <a:close/>
                <a:moveTo>
                  <a:pt x="34925" y="0"/>
                </a:moveTo>
                <a:cubicBezTo>
                  <a:pt x="54214" y="0"/>
                  <a:pt x="69850" y="15636"/>
                  <a:pt x="69850" y="34925"/>
                </a:cubicBezTo>
                <a:cubicBezTo>
                  <a:pt x="69850" y="54214"/>
                  <a:pt x="54214" y="69850"/>
                  <a:pt x="34925" y="69850"/>
                </a:cubicBezTo>
                <a:cubicBezTo>
                  <a:pt x="15636" y="69850"/>
                  <a:pt x="0" y="54214"/>
                  <a:pt x="0" y="34925"/>
                </a:cubicBezTo>
                <a:cubicBezTo>
                  <a:pt x="0" y="15636"/>
                  <a:pt x="15636" y="0"/>
                  <a:pt x="34925" y="0"/>
                </a:cubicBez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18"/>
          <p:cNvSpPr/>
          <p:nvPr userDrawn="1">
            <p:custDataLst>
              <p:tags r:id="rId10"/>
            </p:custDataLst>
          </p:nvPr>
        </p:nvSpPr>
        <p:spPr>
          <a:xfrm>
            <a:off x="0" y="-5715"/>
            <a:ext cx="1841500" cy="1400361"/>
          </a:xfrm>
          <a:custGeom>
            <a:avLst/>
            <a:gdLst>
              <a:gd name="connsiteX0" fmla="*/ 0 w 1066800"/>
              <a:gd name="connsiteY0" fmla="*/ 0 h 806505"/>
              <a:gd name="connsiteX1" fmla="*/ 1061262 w 1066800"/>
              <a:gd name="connsiteY1" fmla="*/ 0 h 806505"/>
              <a:gd name="connsiteX2" fmla="*/ 1066794 w 1066800"/>
              <a:gd name="connsiteY2" fmla="*/ 51892 h 806505"/>
              <a:gd name="connsiteX3" fmla="*/ 1034964 w 1066800"/>
              <a:gd name="connsiteY3" fmla="*/ 170619 h 806505"/>
              <a:gd name="connsiteX4" fmla="*/ 383336 w 1066800"/>
              <a:gd name="connsiteY4" fmla="*/ 368648 h 806505"/>
              <a:gd name="connsiteX5" fmla="*/ 284471 w 1066800"/>
              <a:gd name="connsiteY5" fmla="*/ 746698 h 806505"/>
              <a:gd name="connsiteX6" fmla="*/ 59325 w 1066800"/>
              <a:gd name="connsiteY6" fmla="*/ 804615 h 806505"/>
              <a:gd name="connsiteX7" fmla="*/ 0 w 1066800"/>
              <a:gd name="connsiteY7" fmla="*/ 795808 h 8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806505">
                <a:moveTo>
                  <a:pt x="0" y="0"/>
                </a:moveTo>
                <a:lnTo>
                  <a:pt x="1061262" y="0"/>
                </a:lnTo>
                <a:lnTo>
                  <a:pt x="1066794" y="51892"/>
                </a:lnTo>
                <a:cubicBezTo>
                  <a:pt x="1067082" y="97511"/>
                  <a:pt x="1057344" y="138373"/>
                  <a:pt x="1034964" y="170619"/>
                </a:cubicBezTo>
                <a:cubicBezTo>
                  <a:pt x="919026" y="337661"/>
                  <a:pt x="539239" y="164830"/>
                  <a:pt x="383336" y="368648"/>
                </a:cubicBezTo>
                <a:cubicBezTo>
                  <a:pt x="281513" y="501767"/>
                  <a:pt x="390085" y="645325"/>
                  <a:pt x="284471" y="746698"/>
                </a:cubicBezTo>
                <a:cubicBezTo>
                  <a:pt x="229616" y="799345"/>
                  <a:pt x="146919" y="811884"/>
                  <a:pt x="59325" y="804615"/>
                </a:cubicBezTo>
                <a:lnTo>
                  <a:pt x="0" y="795808"/>
                </a:lnTo>
                <a:close/>
              </a:path>
            </a:pathLst>
          </a:custGeom>
          <a:solidFill>
            <a:schemeClr val="accent1">
              <a:alpha val="10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p>
        </p:txBody>
      </p:sp>
      <p:sp>
        <p:nvSpPr>
          <p:cNvPr id="7" name="日期占位符 3"/>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2026/6/9</a:t>
            </a:fld>
            <a:endParaRPr lang="zh-CN" altLang="en-US"/>
          </a:p>
        </p:txBody>
      </p:sp>
      <p:sp>
        <p:nvSpPr>
          <p:cNvPr id="8" name="页脚占位符 4"/>
          <p:cNvSpPr>
            <a:spLocks noGrp="1"/>
          </p:cNvSpPr>
          <p:nvPr>
            <p:ph type="ftr" sz="quarter" idx="11"/>
            <p:custDataLst>
              <p:tags r:id="rId3"/>
            </p:custDataLst>
          </p:nvPr>
        </p:nvSpPr>
        <p:spPr/>
        <p:txBody>
          <a:bodyPr/>
          <a:lstStyle/>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
        <p:nvSpPr>
          <p:cNvPr id="4" name="标题 3"/>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92522B-0F24-4480-B9DD-A9474A6880D6}" type="datetimeFigureOut">
              <a:rPr lang="zh-CN" altLang="en-US" smtClean="0"/>
              <a:t>2026/6/9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38" name="矩形 37"/>
          <p:cNvSpPr/>
          <p:nvPr userDrawn="1">
            <p:custDataLst>
              <p:tags r:id="rId1"/>
            </p:custDataLst>
          </p:nvPr>
        </p:nvSpPr>
        <p:spPr>
          <a:xfrm>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a:p>
            <a:pPr lvl="0" algn="ctr">
              <a:buClrTx/>
              <a:buSzTx/>
              <a:buFontTx/>
            </a:pPr>
            <a:endParaRPr lang="zh-CN" altLang="en-US">
              <a:sym typeface="+mn-ea"/>
            </a:endParaRPr>
          </a:p>
        </p:txBody>
      </p:sp>
      <p:sp>
        <p:nvSpPr>
          <p:cNvPr id="2" name="标题 1"/>
          <p:cNvSpPr>
            <a:spLocks noGrp="1"/>
          </p:cNvSpPr>
          <p:nvPr>
            <p:ph type="ctrTitle"/>
            <p:custDataLst>
              <p:tags r:id="rId2"/>
            </p:custDataLst>
          </p:nvPr>
        </p:nvSpPr>
        <p:spPr>
          <a:xfrm>
            <a:off x="1050778" y="1488518"/>
            <a:ext cx="6038865" cy="2385464"/>
          </a:xfrm>
        </p:spPr>
        <p:txBody>
          <a:bodyPr wrap="square" anchor="b">
            <a:normAutofit/>
          </a:bodyPr>
          <a:lstStyle>
            <a:lvl1pPr algn="l">
              <a:lnSpc>
                <a:spcPct val="100000"/>
              </a:lnSpc>
              <a:defRPr sz="5400">
                <a:solidFill>
                  <a:schemeClr val="tx2"/>
                </a:solidFill>
              </a:defRPr>
            </a:lvl1pPr>
          </a:lstStyle>
          <a:p>
            <a:r>
              <a:rPr lang="zh-CN" altLang="en-US" dirty="0"/>
              <a:t>单击此处编辑母版标题样式</a:t>
            </a:r>
          </a:p>
        </p:txBody>
      </p:sp>
      <p:sp>
        <p:nvSpPr>
          <p:cNvPr id="3" name="副标题 2"/>
          <p:cNvSpPr>
            <a:spLocks noGrp="1"/>
          </p:cNvSpPr>
          <p:nvPr>
            <p:ph type="subTitle" idx="1" hasCustomPrompt="1"/>
            <p:custDataLst>
              <p:tags r:id="rId3"/>
            </p:custDataLst>
          </p:nvPr>
        </p:nvSpPr>
        <p:spPr>
          <a:xfrm>
            <a:off x="1076178" y="3985763"/>
            <a:ext cx="6038865" cy="801607"/>
          </a:xfrm>
        </p:spPr>
        <p:txBody>
          <a:bodyPr wrap="square">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t>2026/6/9</a:t>
            </a:fld>
            <a:endParaRPr lang="zh-CN" altLang="en-US"/>
          </a:p>
        </p:txBody>
      </p:sp>
      <p:sp>
        <p:nvSpPr>
          <p:cNvPr id="5" name="页脚占位符 4"/>
          <p:cNvSpPr>
            <a:spLocks noGrp="1"/>
          </p:cNvSpPr>
          <p:nvPr>
            <p:ph type="ftr" sz="quarter" idx="11"/>
            <p:custDataLst>
              <p:tags r:id="rId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6"/>
            </p:custDataLst>
          </p:nvPr>
        </p:nvSpPr>
        <p:spPr>
          <a:xfrm>
            <a:off x="8610600" y="6356350"/>
            <a:ext cx="2743200" cy="365125"/>
          </a:xfrm>
        </p:spPr>
        <p:txBody>
          <a:bodyPr wrap="square">
            <a:normAutofit/>
          </a:bodyPr>
          <a:lstStyle/>
          <a:p>
            <a:fld id="{BE5F26B5-172A-4DC2-B0B7-181CFC56B87C}" type="slidenum">
              <a:rPr lang="zh-CN" altLang="en-US" smtClean="0"/>
              <a:t>‹#›</a:t>
            </a:fld>
            <a:endParaRPr lang="zh-CN" altLang="en-US"/>
          </a:p>
        </p:txBody>
      </p:sp>
      <p:sp>
        <p:nvSpPr>
          <p:cNvPr id="24" name="署名占位符 10"/>
          <p:cNvSpPr>
            <a:spLocks noGrp="1"/>
          </p:cNvSpPr>
          <p:nvPr>
            <p:ph type="body" sz="quarter" idx="17" hasCustomPrompt="1"/>
            <p:custDataLst>
              <p:tags r:id="rId7"/>
            </p:custDataLst>
          </p:nvPr>
        </p:nvSpPr>
        <p:spPr>
          <a:xfrm>
            <a:off x="1076179" y="5150363"/>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600">
                <a:solidFill>
                  <a:srgbClr val="FFFFFF"/>
                </a:solidFill>
              </a:defRPr>
            </a:lvl1pPr>
          </a:lstStyle>
          <a:p>
            <a:pPr lvl="0"/>
            <a:r>
              <a:rPr lang="zh-CN" altLang="en-US" dirty="0"/>
              <a:t>署名</a:t>
            </a:r>
          </a:p>
        </p:txBody>
      </p:sp>
      <p:sp>
        <p:nvSpPr>
          <p:cNvPr id="10" name="公司名占位符 6"/>
          <p:cNvSpPr>
            <a:spLocks noGrp="1"/>
          </p:cNvSpPr>
          <p:nvPr>
            <p:ph type="body" sz="quarter" idx="13" hasCustomPrompt="1"/>
            <p:custDataLst>
              <p:tags r:id="rId8"/>
            </p:custDataLst>
          </p:nvPr>
        </p:nvSpPr>
        <p:spPr>
          <a:xfrm>
            <a:off x="1442344" y="735350"/>
            <a:ext cx="2880000" cy="504000"/>
          </a:xfrm>
        </p:spPr>
        <p:txBody>
          <a:bodyPr wrap="square" anchor="ctr">
            <a:normAutofit/>
          </a:bodyPr>
          <a:lstStyle>
            <a:lvl1pPr marL="0" indent="0">
              <a:lnSpc>
                <a:spcPct val="100000"/>
              </a:lnSpc>
              <a:buNone/>
              <a:defRPr sz="1600"/>
            </a:lvl1pPr>
          </a:lstStyle>
          <a:p>
            <a:pPr lvl="0"/>
            <a:r>
              <a:rPr lang="zh-CN" altLang="en-US" dirty="0"/>
              <a:t>公司名</a:t>
            </a:r>
          </a:p>
        </p:txBody>
      </p:sp>
      <p:sp>
        <p:nvSpPr>
          <p:cNvPr id="25" name="任意多边形: 形状 24"/>
          <p:cNvSpPr/>
          <p:nvPr userDrawn="1">
            <p:custDataLst>
              <p:tags r:id="rId9"/>
            </p:custDataLst>
          </p:nvPr>
        </p:nvSpPr>
        <p:spPr>
          <a:xfrm>
            <a:off x="696147" y="1488123"/>
            <a:ext cx="251279" cy="1171575"/>
          </a:xfrm>
          <a:custGeom>
            <a:avLst/>
            <a:gdLst>
              <a:gd name="connsiteX0" fmla="*/ 216354 w 251279"/>
              <a:gd name="connsiteY0" fmla="*/ 1101725 h 1171575"/>
              <a:gd name="connsiteX1" fmla="*/ 251279 w 251279"/>
              <a:gd name="connsiteY1" fmla="*/ 1136650 h 1171575"/>
              <a:gd name="connsiteX2" fmla="*/ 216354 w 251279"/>
              <a:gd name="connsiteY2" fmla="*/ 1171575 h 1171575"/>
              <a:gd name="connsiteX3" fmla="*/ 181429 w 251279"/>
              <a:gd name="connsiteY3" fmla="*/ 1136650 h 1171575"/>
              <a:gd name="connsiteX4" fmla="*/ 216354 w 251279"/>
              <a:gd name="connsiteY4" fmla="*/ 1101725 h 1171575"/>
              <a:gd name="connsiteX5" fmla="*/ 34925 w 251279"/>
              <a:gd name="connsiteY5" fmla="*/ 1101725 h 1171575"/>
              <a:gd name="connsiteX6" fmla="*/ 69850 w 251279"/>
              <a:gd name="connsiteY6" fmla="*/ 1136650 h 1171575"/>
              <a:gd name="connsiteX7" fmla="*/ 34925 w 251279"/>
              <a:gd name="connsiteY7" fmla="*/ 1171575 h 1171575"/>
              <a:gd name="connsiteX8" fmla="*/ 0 w 251279"/>
              <a:gd name="connsiteY8" fmla="*/ 1136650 h 1171575"/>
              <a:gd name="connsiteX9" fmla="*/ 34925 w 251279"/>
              <a:gd name="connsiteY9" fmla="*/ 1101725 h 1171575"/>
              <a:gd name="connsiteX10" fmla="*/ 216354 w 251279"/>
              <a:gd name="connsiteY10" fmla="*/ 881380 h 1171575"/>
              <a:gd name="connsiteX11" fmla="*/ 251279 w 251279"/>
              <a:gd name="connsiteY11" fmla="*/ 916305 h 1171575"/>
              <a:gd name="connsiteX12" fmla="*/ 216354 w 251279"/>
              <a:gd name="connsiteY12" fmla="*/ 951230 h 1171575"/>
              <a:gd name="connsiteX13" fmla="*/ 181429 w 251279"/>
              <a:gd name="connsiteY13" fmla="*/ 916305 h 1171575"/>
              <a:gd name="connsiteX14" fmla="*/ 216354 w 251279"/>
              <a:gd name="connsiteY14" fmla="*/ 881380 h 1171575"/>
              <a:gd name="connsiteX15" fmla="*/ 34925 w 251279"/>
              <a:gd name="connsiteY15" fmla="*/ 881380 h 1171575"/>
              <a:gd name="connsiteX16" fmla="*/ 69850 w 251279"/>
              <a:gd name="connsiteY16" fmla="*/ 916305 h 1171575"/>
              <a:gd name="connsiteX17" fmla="*/ 34925 w 251279"/>
              <a:gd name="connsiteY17" fmla="*/ 951230 h 1171575"/>
              <a:gd name="connsiteX18" fmla="*/ 0 w 251279"/>
              <a:gd name="connsiteY18" fmla="*/ 916305 h 1171575"/>
              <a:gd name="connsiteX19" fmla="*/ 34925 w 251279"/>
              <a:gd name="connsiteY19" fmla="*/ 881380 h 1171575"/>
              <a:gd name="connsiteX20" fmla="*/ 216354 w 251279"/>
              <a:gd name="connsiteY20" fmla="*/ 661035 h 1171575"/>
              <a:gd name="connsiteX21" fmla="*/ 251279 w 251279"/>
              <a:gd name="connsiteY21" fmla="*/ 695960 h 1171575"/>
              <a:gd name="connsiteX22" fmla="*/ 216354 w 251279"/>
              <a:gd name="connsiteY22" fmla="*/ 730885 h 1171575"/>
              <a:gd name="connsiteX23" fmla="*/ 181429 w 251279"/>
              <a:gd name="connsiteY23" fmla="*/ 695960 h 1171575"/>
              <a:gd name="connsiteX24" fmla="*/ 216354 w 251279"/>
              <a:gd name="connsiteY24" fmla="*/ 661035 h 1171575"/>
              <a:gd name="connsiteX25" fmla="*/ 34925 w 251279"/>
              <a:gd name="connsiteY25" fmla="*/ 661035 h 1171575"/>
              <a:gd name="connsiteX26" fmla="*/ 69850 w 251279"/>
              <a:gd name="connsiteY26" fmla="*/ 695960 h 1171575"/>
              <a:gd name="connsiteX27" fmla="*/ 34925 w 251279"/>
              <a:gd name="connsiteY27" fmla="*/ 730885 h 1171575"/>
              <a:gd name="connsiteX28" fmla="*/ 0 w 251279"/>
              <a:gd name="connsiteY28" fmla="*/ 695960 h 1171575"/>
              <a:gd name="connsiteX29" fmla="*/ 34925 w 251279"/>
              <a:gd name="connsiteY29" fmla="*/ 661035 h 1171575"/>
              <a:gd name="connsiteX30" fmla="*/ 216354 w 251279"/>
              <a:gd name="connsiteY30" fmla="*/ 440690 h 1171575"/>
              <a:gd name="connsiteX31" fmla="*/ 251279 w 251279"/>
              <a:gd name="connsiteY31" fmla="*/ 475615 h 1171575"/>
              <a:gd name="connsiteX32" fmla="*/ 216354 w 251279"/>
              <a:gd name="connsiteY32" fmla="*/ 510540 h 1171575"/>
              <a:gd name="connsiteX33" fmla="*/ 181429 w 251279"/>
              <a:gd name="connsiteY33" fmla="*/ 475615 h 1171575"/>
              <a:gd name="connsiteX34" fmla="*/ 216354 w 251279"/>
              <a:gd name="connsiteY34" fmla="*/ 440690 h 1171575"/>
              <a:gd name="connsiteX35" fmla="*/ 34925 w 251279"/>
              <a:gd name="connsiteY35" fmla="*/ 440690 h 1171575"/>
              <a:gd name="connsiteX36" fmla="*/ 69850 w 251279"/>
              <a:gd name="connsiteY36" fmla="*/ 475615 h 1171575"/>
              <a:gd name="connsiteX37" fmla="*/ 34925 w 251279"/>
              <a:gd name="connsiteY37" fmla="*/ 510540 h 1171575"/>
              <a:gd name="connsiteX38" fmla="*/ 0 w 251279"/>
              <a:gd name="connsiteY38" fmla="*/ 475615 h 1171575"/>
              <a:gd name="connsiteX39" fmla="*/ 34925 w 251279"/>
              <a:gd name="connsiteY39" fmla="*/ 440690 h 1171575"/>
              <a:gd name="connsiteX40" fmla="*/ 216354 w 251279"/>
              <a:gd name="connsiteY40" fmla="*/ 220345 h 1171575"/>
              <a:gd name="connsiteX41" fmla="*/ 251279 w 251279"/>
              <a:gd name="connsiteY41" fmla="*/ 255270 h 1171575"/>
              <a:gd name="connsiteX42" fmla="*/ 216354 w 251279"/>
              <a:gd name="connsiteY42" fmla="*/ 290195 h 1171575"/>
              <a:gd name="connsiteX43" fmla="*/ 181429 w 251279"/>
              <a:gd name="connsiteY43" fmla="*/ 255270 h 1171575"/>
              <a:gd name="connsiteX44" fmla="*/ 216354 w 251279"/>
              <a:gd name="connsiteY44" fmla="*/ 220345 h 1171575"/>
              <a:gd name="connsiteX45" fmla="*/ 34925 w 251279"/>
              <a:gd name="connsiteY45" fmla="*/ 220345 h 1171575"/>
              <a:gd name="connsiteX46" fmla="*/ 69850 w 251279"/>
              <a:gd name="connsiteY46" fmla="*/ 255270 h 1171575"/>
              <a:gd name="connsiteX47" fmla="*/ 34925 w 251279"/>
              <a:gd name="connsiteY47" fmla="*/ 290195 h 1171575"/>
              <a:gd name="connsiteX48" fmla="*/ 0 w 251279"/>
              <a:gd name="connsiteY48" fmla="*/ 255270 h 1171575"/>
              <a:gd name="connsiteX49" fmla="*/ 34925 w 251279"/>
              <a:gd name="connsiteY49" fmla="*/ 220345 h 1171575"/>
              <a:gd name="connsiteX50" fmla="*/ 216354 w 251279"/>
              <a:gd name="connsiteY50" fmla="*/ 0 h 1171575"/>
              <a:gd name="connsiteX51" fmla="*/ 251279 w 251279"/>
              <a:gd name="connsiteY51" fmla="*/ 34925 h 1171575"/>
              <a:gd name="connsiteX52" fmla="*/ 216354 w 251279"/>
              <a:gd name="connsiteY52" fmla="*/ 69850 h 1171575"/>
              <a:gd name="connsiteX53" fmla="*/ 181429 w 251279"/>
              <a:gd name="connsiteY53" fmla="*/ 34925 h 1171575"/>
              <a:gd name="connsiteX54" fmla="*/ 216354 w 251279"/>
              <a:gd name="connsiteY54" fmla="*/ 0 h 1171575"/>
              <a:gd name="connsiteX55" fmla="*/ 34925 w 251279"/>
              <a:gd name="connsiteY55" fmla="*/ 0 h 1171575"/>
              <a:gd name="connsiteX56" fmla="*/ 69850 w 251279"/>
              <a:gd name="connsiteY56" fmla="*/ 34925 h 1171575"/>
              <a:gd name="connsiteX57" fmla="*/ 34925 w 251279"/>
              <a:gd name="connsiteY57" fmla="*/ 69850 h 1171575"/>
              <a:gd name="connsiteX58" fmla="*/ 0 w 251279"/>
              <a:gd name="connsiteY58" fmla="*/ 34925 h 1171575"/>
              <a:gd name="connsiteX59" fmla="*/ 34925 w 251279"/>
              <a:gd name="connsiteY59"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1279" h="1171575">
                <a:moveTo>
                  <a:pt x="216354" y="1101725"/>
                </a:moveTo>
                <a:cubicBezTo>
                  <a:pt x="235643" y="1101725"/>
                  <a:pt x="251279" y="1117361"/>
                  <a:pt x="251279" y="1136650"/>
                </a:cubicBezTo>
                <a:cubicBezTo>
                  <a:pt x="251279" y="1155939"/>
                  <a:pt x="235643" y="1171575"/>
                  <a:pt x="216354" y="1171575"/>
                </a:cubicBezTo>
                <a:cubicBezTo>
                  <a:pt x="197065" y="1171575"/>
                  <a:pt x="181429" y="1155939"/>
                  <a:pt x="181429" y="1136650"/>
                </a:cubicBezTo>
                <a:cubicBezTo>
                  <a:pt x="181429" y="1117361"/>
                  <a:pt x="197065" y="1101725"/>
                  <a:pt x="216354" y="1101725"/>
                </a:cubicBezTo>
                <a:close/>
                <a:moveTo>
                  <a:pt x="34925" y="1101725"/>
                </a:moveTo>
                <a:cubicBezTo>
                  <a:pt x="54214" y="1101725"/>
                  <a:pt x="69850" y="1117361"/>
                  <a:pt x="69850" y="1136650"/>
                </a:cubicBezTo>
                <a:cubicBezTo>
                  <a:pt x="69850" y="1155939"/>
                  <a:pt x="54214" y="1171575"/>
                  <a:pt x="34925" y="1171575"/>
                </a:cubicBezTo>
                <a:cubicBezTo>
                  <a:pt x="15636" y="1171575"/>
                  <a:pt x="0" y="1155939"/>
                  <a:pt x="0" y="1136650"/>
                </a:cubicBezTo>
                <a:cubicBezTo>
                  <a:pt x="0" y="1117361"/>
                  <a:pt x="15636" y="1101725"/>
                  <a:pt x="34925" y="1101725"/>
                </a:cubicBezTo>
                <a:close/>
                <a:moveTo>
                  <a:pt x="216354" y="881380"/>
                </a:moveTo>
                <a:cubicBezTo>
                  <a:pt x="235643" y="881380"/>
                  <a:pt x="251279" y="897016"/>
                  <a:pt x="251279" y="916305"/>
                </a:cubicBezTo>
                <a:cubicBezTo>
                  <a:pt x="251279" y="935594"/>
                  <a:pt x="235643" y="951230"/>
                  <a:pt x="216354" y="951230"/>
                </a:cubicBezTo>
                <a:cubicBezTo>
                  <a:pt x="197065" y="951230"/>
                  <a:pt x="181429" y="935594"/>
                  <a:pt x="181429" y="916305"/>
                </a:cubicBezTo>
                <a:cubicBezTo>
                  <a:pt x="181429" y="897016"/>
                  <a:pt x="197065" y="881380"/>
                  <a:pt x="216354" y="881380"/>
                </a:cubicBezTo>
                <a:close/>
                <a:moveTo>
                  <a:pt x="34925" y="881380"/>
                </a:moveTo>
                <a:cubicBezTo>
                  <a:pt x="54214" y="881380"/>
                  <a:pt x="69850" y="897016"/>
                  <a:pt x="69850" y="916305"/>
                </a:cubicBezTo>
                <a:cubicBezTo>
                  <a:pt x="69850" y="935594"/>
                  <a:pt x="54214" y="951230"/>
                  <a:pt x="34925" y="951230"/>
                </a:cubicBezTo>
                <a:cubicBezTo>
                  <a:pt x="15636" y="951230"/>
                  <a:pt x="0" y="935594"/>
                  <a:pt x="0" y="916305"/>
                </a:cubicBezTo>
                <a:cubicBezTo>
                  <a:pt x="0" y="897016"/>
                  <a:pt x="15636" y="881380"/>
                  <a:pt x="34925" y="881380"/>
                </a:cubicBezTo>
                <a:close/>
                <a:moveTo>
                  <a:pt x="216354" y="661035"/>
                </a:moveTo>
                <a:cubicBezTo>
                  <a:pt x="235643" y="661035"/>
                  <a:pt x="251279" y="676671"/>
                  <a:pt x="251279" y="695960"/>
                </a:cubicBezTo>
                <a:cubicBezTo>
                  <a:pt x="251279" y="715249"/>
                  <a:pt x="235643" y="730885"/>
                  <a:pt x="216354" y="730885"/>
                </a:cubicBezTo>
                <a:cubicBezTo>
                  <a:pt x="197065" y="730885"/>
                  <a:pt x="181429" y="715249"/>
                  <a:pt x="181429" y="695960"/>
                </a:cubicBezTo>
                <a:cubicBezTo>
                  <a:pt x="181429" y="676671"/>
                  <a:pt x="197065" y="661035"/>
                  <a:pt x="216354" y="661035"/>
                </a:cubicBezTo>
                <a:close/>
                <a:moveTo>
                  <a:pt x="34925" y="661035"/>
                </a:moveTo>
                <a:cubicBezTo>
                  <a:pt x="54214" y="661035"/>
                  <a:pt x="69850" y="676671"/>
                  <a:pt x="69850" y="695960"/>
                </a:cubicBezTo>
                <a:cubicBezTo>
                  <a:pt x="69850" y="715249"/>
                  <a:pt x="54214" y="730885"/>
                  <a:pt x="34925" y="730885"/>
                </a:cubicBezTo>
                <a:cubicBezTo>
                  <a:pt x="15636" y="730885"/>
                  <a:pt x="0" y="715249"/>
                  <a:pt x="0" y="695960"/>
                </a:cubicBezTo>
                <a:cubicBezTo>
                  <a:pt x="0" y="676671"/>
                  <a:pt x="15636" y="661035"/>
                  <a:pt x="34925" y="661035"/>
                </a:cubicBezTo>
                <a:close/>
                <a:moveTo>
                  <a:pt x="216354" y="440690"/>
                </a:moveTo>
                <a:cubicBezTo>
                  <a:pt x="235643" y="440690"/>
                  <a:pt x="251279" y="456326"/>
                  <a:pt x="251279" y="475615"/>
                </a:cubicBezTo>
                <a:cubicBezTo>
                  <a:pt x="251279" y="494904"/>
                  <a:pt x="235643" y="510540"/>
                  <a:pt x="216354" y="510540"/>
                </a:cubicBezTo>
                <a:cubicBezTo>
                  <a:pt x="197065" y="510540"/>
                  <a:pt x="181429" y="494904"/>
                  <a:pt x="181429" y="475615"/>
                </a:cubicBezTo>
                <a:cubicBezTo>
                  <a:pt x="181429" y="456326"/>
                  <a:pt x="197065" y="440690"/>
                  <a:pt x="216354" y="440690"/>
                </a:cubicBezTo>
                <a:close/>
                <a:moveTo>
                  <a:pt x="34925" y="440690"/>
                </a:moveTo>
                <a:cubicBezTo>
                  <a:pt x="54214" y="440690"/>
                  <a:pt x="69850" y="456326"/>
                  <a:pt x="69850" y="475615"/>
                </a:cubicBezTo>
                <a:cubicBezTo>
                  <a:pt x="69850" y="494904"/>
                  <a:pt x="54214" y="510540"/>
                  <a:pt x="34925" y="510540"/>
                </a:cubicBezTo>
                <a:cubicBezTo>
                  <a:pt x="15636" y="510540"/>
                  <a:pt x="0" y="494904"/>
                  <a:pt x="0" y="475615"/>
                </a:cubicBezTo>
                <a:cubicBezTo>
                  <a:pt x="0" y="456326"/>
                  <a:pt x="15636" y="440690"/>
                  <a:pt x="34925" y="440690"/>
                </a:cubicBezTo>
                <a:close/>
                <a:moveTo>
                  <a:pt x="216354" y="220345"/>
                </a:moveTo>
                <a:cubicBezTo>
                  <a:pt x="235643" y="220345"/>
                  <a:pt x="251279" y="235981"/>
                  <a:pt x="251279" y="255270"/>
                </a:cubicBezTo>
                <a:cubicBezTo>
                  <a:pt x="251279" y="274559"/>
                  <a:pt x="235643" y="290195"/>
                  <a:pt x="216354" y="290195"/>
                </a:cubicBezTo>
                <a:cubicBezTo>
                  <a:pt x="197065" y="290195"/>
                  <a:pt x="181429" y="274559"/>
                  <a:pt x="181429" y="255270"/>
                </a:cubicBezTo>
                <a:cubicBezTo>
                  <a:pt x="181429" y="235981"/>
                  <a:pt x="197065" y="220345"/>
                  <a:pt x="216354" y="220345"/>
                </a:cubicBezTo>
                <a:close/>
                <a:moveTo>
                  <a:pt x="34925" y="220345"/>
                </a:moveTo>
                <a:cubicBezTo>
                  <a:pt x="54214" y="220345"/>
                  <a:pt x="69850" y="235981"/>
                  <a:pt x="69850" y="255270"/>
                </a:cubicBezTo>
                <a:cubicBezTo>
                  <a:pt x="69850" y="274559"/>
                  <a:pt x="54214" y="290195"/>
                  <a:pt x="34925" y="290195"/>
                </a:cubicBezTo>
                <a:cubicBezTo>
                  <a:pt x="15636" y="290195"/>
                  <a:pt x="0" y="274559"/>
                  <a:pt x="0" y="255270"/>
                </a:cubicBezTo>
                <a:cubicBezTo>
                  <a:pt x="0" y="235981"/>
                  <a:pt x="15636" y="220345"/>
                  <a:pt x="34925" y="220345"/>
                </a:cubicBezTo>
                <a:close/>
                <a:moveTo>
                  <a:pt x="216354" y="0"/>
                </a:moveTo>
                <a:cubicBezTo>
                  <a:pt x="235643" y="0"/>
                  <a:pt x="251279" y="15636"/>
                  <a:pt x="251279" y="34925"/>
                </a:cubicBezTo>
                <a:cubicBezTo>
                  <a:pt x="251279" y="54214"/>
                  <a:pt x="235643" y="69850"/>
                  <a:pt x="216354" y="69850"/>
                </a:cubicBezTo>
                <a:cubicBezTo>
                  <a:pt x="197065" y="69850"/>
                  <a:pt x="181429" y="54214"/>
                  <a:pt x="181429" y="34925"/>
                </a:cubicBezTo>
                <a:cubicBezTo>
                  <a:pt x="181429" y="15636"/>
                  <a:pt x="197065" y="0"/>
                  <a:pt x="216354" y="0"/>
                </a:cubicBezTo>
                <a:close/>
                <a:moveTo>
                  <a:pt x="34925" y="0"/>
                </a:moveTo>
                <a:cubicBezTo>
                  <a:pt x="54214" y="0"/>
                  <a:pt x="69850" y="15636"/>
                  <a:pt x="69850" y="34925"/>
                </a:cubicBezTo>
                <a:cubicBezTo>
                  <a:pt x="69850" y="54214"/>
                  <a:pt x="54214" y="69850"/>
                  <a:pt x="34925" y="69850"/>
                </a:cubicBezTo>
                <a:cubicBezTo>
                  <a:pt x="15636" y="69850"/>
                  <a:pt x="0" y="54214"/>
                  <a:pt x="0" y="34925"/>
                </a:cubicBezTo>
                <a:cubicBezTo>
                  <a:pt x="0" y="15636"/>
                  <a:pt x="15636" y="0"/>
                  <a:pt x="34925" y="0"/>
                </a:cubicBez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18"/>
          <p:cNvSpPr/>
          <p:nvPr userDrawn="1">
            <p:custDataLst>
              <p:tags r:id="rId10"/>
            </p:custDataLst>
          </p:nvPr>
        </p:nvSpPr>
        <p:spPr>
          <a:xfrm>
            <a:off x="0" y="-5715"/>
            <a:ext cx="1841500" cy="1400361"/>
          </a:xfrm>
          <a:custGeom>
            <a:avLst/>
            <a:gdLst>
              <a:gd name="connsiteX0" fmla="*/ 0 w 1066800"/>
              <a:gd name="connsiteY0" fmla="*/ 0 h 806505"/>
              <a:gd name="connsiteX1" fmla="*/ 1061262 w 1066800"/>
              <a:gd name="connsiteY1" fmla="*/ 0 h 806505"/>
              <a:gd name="connsiteX2" fmla="*/ 1066794 w 1066800"/>
              <a:gd name="connsiteY2" fmla="*/ 51892 h 806505"/>
              <a:gd name="connsiteX3" fmla="*/ 1034964 w 1066800"/>
              <a:gd name="connsiteY3" fmla="*/ 170619 h 806505"/>
              <a:gd name="connsiteX4" fmla="*/ 383336 w 1066800"/>
              <a:gd name="connsiteY4" fmla="*/ 368648 h 806505"/>
              <a:gd name="connsiteX5" fmla="*/ 284471 w 1066800"/>
              <a:gd name="connsiteY5" fmla="*/ 746698 h 806505"/>
              <a:gd name="connsiteX6" fmla="*/ 59325 w 1066800"/>
              <a:gd name="connsiteY6" fmla="*/ 804615 h 806505"/>
              <a:gd name="connsiteX7" fmla="*/ 0 w 1066800"/>
              <a:gd name="connsiteY7" fmla="*/ 795808 h 8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806505">
                <a:moveTo>
                  <a:pt x="0" y="0"/>
                </a:moveTo>
                <a:lnTo>
                  <a:pt x="1061262" y="0"/>
                </a:lnTo>
                <a:lnTo>
                  <a:pt x="1066794" y="51892"/>
                </a:lnTo>
                <a:cubicBezTo>
                  <a:pt x="1067082" y="97511"/>
                  <a:pt x="1057344" y="138373"/>
                  <a:pt x="1034964" y="170619"/>
                </a:cubicBezTo>
                <a:cubicBezTo>
                  <a:pt x="919026" y="337661"/>
                  <a:pt x="539239" y="164830"/>
                  <a:pt x="383336" y="368648"/>
                </a:cubicBezTo>
                <a:cubicBezTo>
                  <a:pt x="281513" y="501767"/>
                  <a:pt x="390085" y="645325"/>
                  <a:pt x="284471" y="746698"/>
                </a:cubicBezTo>
                <a:cubicBezTo>
                  <a:pt x="229616" y="799345"/>
                  <a:pt x="146919" y="811884"/>
                  <a:pt x="59325" y="804615"/>
                </a:cubicBezTo>
                <a:lnTo>
                  <a:pt x="0" y="795808"/>
                </a:lnTo>
                <a:close/>
              </a:path>
            </a:pathLst>
          </a:custGeom>
          <a:solidFill>
            <a:schemeClr val="accent1">
              <a:alpha val="10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p:txBody>
          <a:bodyPr wrap="square">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2026/6/9</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
        <p:nvSpPr>
          <p:cNvPr id="7" name="标题 6"/>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 name="标题 1"/>
          <p:cNvSpPr>
            <a:spLocks noGrp="1"/>
          </p:cNvSpPr>
          <p:nvPr>
            <p:ph type="title" hasCustomPrompt="1"/>
            <p:custDataLst>
              <p:tags r:id="rId2"/>
            </p:custDataLst>
          </p:nvPr>
        </p:nvSpPr>
        <p:spPr>
          <a:xfrm>
            <a:off x="1683026" y="2235921"/>
            <a:ext cx="1574524" cy="1081088"/>
          </a:xfrm>
        </p:spPr>
        <p:txBody>
          <a:bodyPr wrap="square" anchor="b">
            <a:normAutofit/>
          </a:bodyPr>
          <a:lstStyle>
            <a:lvl1pPr algn="ctr">
              <a:defRPr sz="5400"/>
            </a:lvl1pPr>
          </a:lstStyle>
          <a:p>
            <a:r>
              <a:rPr lang="zh-CN" altLang="en-US" dirty="0"/>
              <a:t>标题</a:t>
            </a:r>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2026/6/9</a:t>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
        <p:nvSpPr>
          <p:cNvPr id="13" name="任意多边形: 形状 12"/>
          <p:cNvSpPr/>
          <p:nvPr userDrawn="1">
            <p:custDataLst>
              <p:tags r:id="rId6"/>
            </p:custDataLst>
          </p:nvPr>
        </p:nvSpPr>
        <p:spPr>
          <a:xfrm flipH="1">
            <a:off x="10350500" y="0"/>
            <a:ext cx="1841500" cy="1400361"/>
          </a:xfrm>
          <a:custGeom>
            <a:avLst/>
            <a:gdLst>
              <a:gd name="connsiteX0" fmla="*/ 0 w 1066800"/>
              <a:gd name="connsiteY0" fmla="*/ 0 h 806505"/>
              <a:gd name="connsiteX1" fmla="*/ 1061262 w 1066800"/>
              <a:gd name="connsiteY1" fmla="*/ 0 h 806505"/>
              <a:gd name="connsiteX2" fmla="*/ 1066794 w 1066800"/>
              <a:gd name="connsiteY2" fmla="*/ 51892 h 806505"/>
              <a:gd name="connsiteX3" fmla="*/ 1034964 w 1066800"/>
              <a:gd name="connsiteY3" fmla="*/ 170619 h 806505"/>
              <a:gd name="connsiteX4" fmla="*/ 383336 w 1066800"/>
              <a:gd name="connsiteY4" fmla="*/ 368648 h 806505"/>
              <a:gd name="connsiteX5" fmla="*/ 284471 w 1066800"/>
              <a:gd name="connsiteY5" fmla="*/ 746698 h 806505"/>
              <a:gd name="connsiteX6" fmla="*/ 59325 w 1066800"/>
              <a:gd name="connsiteY6" fmla="*/ 804615 h 806505"/>
              <a:gd name="connsiteX7" fmla="*/ 0 w 1066800"/>
              <a:gd name="connsiteY7" fmla="*/ 795808 h 8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806505">
                <a:moveTo>
                  <a:pt x="0" y="0"/>
                </a:moveTo>
                <a:lnTo>
                  <a:pt x="1061262" y="0"/>
                </a:lnTo>
                <a:lnTo>
                  <a:pt x="1066794" y="51892"/>
                </a:lnTo>
                <a:cubicBezTo>
                  <a:pt x="1067082" y="97511"/>
                  <a:pt x="1057344" y="138373"/>
                  <a:pt x="1034964" y="170619"/>
                </a:cubicBezTo>
                <a:cubicBezTo>
                  <a:pt x="919026" y="337661"/>
                  <a:pt x="539239" y="164830"/>
                  <a:pt x="383336" y="368648"/>
                </a:cubicBezTo>
                <a:cubicBezTo>
                  <a:pt x="281513" y="501767"/>
                  <a:pt x="390085" y="645325"/>
                  <a:pt x="284471" y="746698"/>
                </a:cubicBezTo>
                <a:cubicBezTo>
                  <a:pt x="229616" y="799345"/>
                  <a:pt x="146919" y="811884"/>
                  <a:pt x="59325" y="804615"/>
                </a:cubicBezTo>
                <a:lnTo>
                  <a:pt x="0" y="795808"/>
                </a:lnTo>
                <a:close/>
              </a:path>
            </a:pathLst>
          </a:custGeom>
          <a:solidFill>
            <a:schemeClr val="accent1">
              <a:alpha val="10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任意多边形: 形状 15"/>
          <p:cNvSpPr/>
          <p:nvPr>
            <p:custDataLst>
              <p:tags r:id="rId7"/>
            </p:custDataLst>
          </p:nvPr>
        </p:nvSpPr>
        <p:spPr>
          <a:xfrm flipH="1">
            <a:off x="0" y="5009977"/>
            <a:ext cx="4805054" cy="1843578"/>
          </a:xfrm>
          <a:custGeom>
            <a:avLst/>
            <a:gdLst>
              <a:gd name="connsiteX0" fmla="*/ 4805054 w 4805054"/>
              <a:gd name="connsiteY0" fmla="*/ 0 h 1843578"/>
              <a:gd name="connsiteX1" fmla="*/ 4803144 w 4805054"/>
              <a:gd name="connsiteY1" fmla="*/ 101 h 1843578"/>
              <a:gd name="connsiteX2" fmla="*/ 4703943 w 4805054"/>
              <a:gd name="connsiteY2" fmla="*/ 26769 h 1843578"/>
              <a:gd name="connsiteX3" fmla="*/ 3871846 w 4805054"/>
              <a:gd name="connsiteY3" fmla="*/ 1118441 h 1843578"/>
              <a:gd name="connsiteX4" fmla="*/ 1952895 w 4805054"/>
              <a:gd name="connsiteY4" fmla="*/ 1011401 h 1843578"/>
              <a:gd name="connsiteX5" fmla="*/ 0 w 4805054"/>
              <a:gd name="connsiteY5" fmla="*/ 1824817 h 1843578"/>
              <a:gd name="connsiteX6" fmla="*/ 1605 w 4805054"/>
              <a:gd name="connsiteY6" fmla="*/ 1843578 h 1843578"/>
              <a:gd name="connsiteX7" fmla="*/ 4805054 w 4805054"/>
              <a:gd name="connsiteY7" fmla="*/ 1843578 h 184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054" h="1843578">
                <a:moveTo>
                  <a:pt x="4805054" y="0"/>
                </a:moveTo>
                <a:lnTo>
                  <a:pt x="4803144" y="101"/>
                </a:lnTo>
                <a:cubicBezTo>
                  <a:pt x="4770879" y="5212"/>
                  <a:pt x="4737853" y="13939"/>
                  <a:pt x="4703943" y="26769"/>
                </a:cubicBezTo>
                <a:cubicBezTo>
                  <a:pt x="4271099" y="190520"/>
                  <a:pt x="4352580" y="773762"/>
                  <a:pt x="3871846" y="1118441"/>
                </a:cubicBezTo>
                <a:cubicBezTo>
                  <a:pt x="3329661" y="1507149"/>
                  <a:pt x="2874559" y="1017341"/>
                  <a:pt x="1952895" y="1011401"/>
                </a:cubicBezTo>
                <a:cubicBezTo>
                  <a:pt x="1113188" y="1006023"/>
                  <a:pt x="29198" y="1403199"/>
                  <a:pt x="0" y="1824817"/>
                </a:cubicBezTo>
                <a:lnTo>
                  <a:pt x="1605" y="1843578"/>
                </a:lnTo>
                <a:lnTo>
                  <a:pt x="4805054" y="1843578"/>
                </a:lnTo>
                <a:close/>
              </a:path>
            </a:pathLst>
          </a:custGeom>
          <a:solidFill>
            <a:schemeClr val="accent1">
              <a:alpha val="10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9" name="矩形 28"/>
          <p:cNvSpPr/>
          <p:nvPr userDrawn="1">
            <p:custDataLst>
              <p:tags r:id="rId1"/>
            </p:custDataLst>
          </p:nvPr>
        </p:nvSpPr>
        <p:spPr>
          <a:xfrm flipH="1">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3" name="任意多边形: 形状 32"/>
          <p:cNvSpPr/>
          <p:nvPr userDrawn="1">
            <p:custDataLst>
              <p:tags r:id="rId2"/>
            </p:custDataLst>
          </p:nvPr>
        </p:nvSpPr>
        <p:spPr>
          <a:xfrm flipH="1">
            <a:off x="0" y="0"/>
            <a:ext cx="5376426" cy="6858000"/>
          </a:xfrm>
          <a:custGeom>
            <a:avLst/>
            <a:gdLst>
              <a:gd name="connsiteX0" fmla="*/ 5376426 w 5376426"/>
              <a:gd name="connsiteY0" fmla="*/ 0 h 6858000"/>
              <a:gd name="connsiteX1" fmla="*/ 4682200 w 5376426"/>
              <a:gd name="connsiteY1" fmla="*/ 0 h 6858000"/>
              <a:gd name="connsiteX2" fmla="*/ 4055626 w 5376426"/>
              <a:gd name="connsiteY2" fmla="*/ 0 h 6858000"/>
              <a:gd name="connsiteX3" fmla="*/ 173512 w 5376426"/>
              <a:gd name="connsiteY3" fmla="*/ 0 h 6858000"/>
              <a:gd name="connsiteX4" fmla="*/ 158548 w 5376426"/>
              <a:gd name="connsiteY4" fmla="*/ 34162 h 6858000"/>
              <a:gd name="connsiteX5" fmla="*/ 868264 w 5376426"/>
              <a:gd name="connsiteY5" fmla="*/ 2713360 h 6858000"/>
              <a:gd name="connsiteX6" fmla="*/ 2663810 w 5376426"/>
              <a:gd name="connsiteY6" fmla="*/ 3551557 h 6858000"/>
              <a:gd name="connsiteX7" fmla="*/ 3246038 w 5376426"/>
              <a:gd name="connsiteY7" fmla="*/ 5117759 h 6858000"/>
              <a:gd name="connsiteX8" fmla="*/ 3328232 w 5376426"/>
              <a:gd name="connsiteY8" fmla="*/ 6813875 h 6858000"/>
              <a:gd name="connsiteX9" fmla="*/ 3335194 w 5376426"/>
              <a:gd name="connsiteY9" fmla="*/ 6858000 h 6858000"/>
              <a:gd name="connsiteX10" fmla="*/ 5376426 w 5376426"/>
              <a:gd name="connsiteY10" fmla="*/ 6858000 h 6858000"/>
              <a:gd name="connsiteX11" fmla="*/ 5376426 w 5376426"/>
              <a:gd name="connsiteY11" fmla="*/ 1843314 h 6858000"/>
              <a:gd name="connsiteX12" fmla="*/ 5376426 w 5376426"/>
              <a:gd name="connsiteY12" fmla="*/ 13060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6426" h="6858000">
                <a:moveTo>
                  <a:pt x="5376426" y="0"/>
                </a:moveTo>
                <a:lnTo>
                  <a:pt x="4682200" y="0"/>
                </a:lnTo>
                <a:lnTo>
                  <a:pt x="4055626" y="0"/>
                </a:lnTo>
                <a:lnTo>
                  <a:pt x="173512" y="0"/>
                </a:lnTo>
                <a:lnTo>
                  <a:pt x="158548" y="34162"/>
                </a:lnTo>
                <a:cubicBezTo>
                  <a:pt x="-187974" y="971071"/>
                  <a:pt x="26932" y="2174794"/>
                  <a:pt x="868264" y="2713360"/>
                </a:cubicBezTo>
                <a:cubicBezTo>
                  <a:pt x="1428080" y="3071716"/>
                  <a:pt x="2176618" y="3099419"/>
                  <a:pt x="2663810" y="3551557"/>
                </a:cubicBezTo>
                <a:cubicBezTo>
                  <a:pt x="3082146" y="3939766"/>
                  <a:pt x="3204438" y="4548533"/>
                  <a:pt x="3246038" y="5117759"/>
                </a:cubicBezTo>
                <a:cubicBezTo>
                  <a:pt x="3274460" y="5507002"/>
                  <a:pt x="3246084" y="6190810"/>
                  <a:pt x="3328232" y="6813875"/>
                </a:cubicBezTo>
                <a:lnTo>
                  <a:pt x="3335194" y="6858000"/>
                </a:lnTo>
                <a:lnTo>
                  <a:pt x="5376426" y="6858000"/>
                </a:lnTo>
                <a:lnTo>
                  <a:pt x="5376426" y="1843314"/>
                </a:lnTo>
                <a:lnTo>
                  <a:pt x="5376426" y="1306033"/>
                </a:lnTo>
                <a:close/>
              </a:path>
            </a:pathLst>
          </a:custGeom>
          <a:gradFill flip="none" rotWithShape="1">
            <a:gsLst>
              <a:gs pos="100000">
                <a:schemeClr val="accent1">
                  <a:alpha val="27000"/>
                </a:schemeClr>
              </a:gs>
              <a:gs pos="51000">
                <a:schemeClr val="accent1">
                  <a:alpha val="17000"/>
                </a:schemeClr>
              </a:gs>
              <a:gs pos="0">
                <a:schemeClr val="accent1">
                  <a:alpha val="5000"/>
                </a:schemeClr>
              </a:gs>
            </a:gsLst>
            <a:lin ang="10800000" scaled="1"/>
            <a:tileRect/>
          </a:gradFill>
          <a:ln w="342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a:p>
        </p:txBody>
      </p:sp>
      <p:sp>
        <p:nvSpPr>
          <p:cNvPr id="2" name="标题 1"/>
          <p:cNvSpPr>
            <a:spLocks noGrp="1"/>
          </p:cNvSpPr>
          <p:nvPr>
            <p:ph type="title"/>
            <p:custDataLst>
              <p:tags r:id="rId3"/>
            </p:custDataLst>
          </p:nvPr>
        </p:nvSpPr>
        <p:spPr>
          <a:xfrm>
            <a:off x="5444183" y="3198516"/>
            <a:ext cx="5358458" cy="2388400"/>
          </a:xfrm>
        </p:spPr>
        <p:txBody>
          <a:bodyPr wrap="square" anchor="t" anchorCtr="0">
            <a:normAutofit/>
          </a:bodyPr>
          <a:lstStyle>
            <a:lvl1pPr algn="r">
              <a:defRPr sz="5400"/>
            </a:lvl1pPr>
          </a:lstStyle>
          <a:p>
            <a:r>
              <a:rPr lang="zh-CN" altLang="en-US" dirty="0"/>
              <a:t>单击此处编辑母版标题样式</a:t>
            </a:r>
          </a:p>
        </p:txBody>
      </p:sp>
      <p:sp>
        <p:nvSpPr>
          <p:cNvPr id="8" name="节编号 3"/>
          <p:cNvSpPr>
            <a:spLocks noGrp="1"/>
          </p:cNvSpPr>
          <p:nvPr>
            <p:ph type="body" sz="quarter" idx="13" hasCustomPrompt="1"/>
            <p:custDataLst>
              <p:tags r:id="rId4"/>
            </p:custDataLst>
          </p:nvPr>
        </p:nvSpPr>
        <p:spPr>
          <a:xfrm>
            <a:off x="5441783" y="1634549"/>
            <a:ext cx="5358458" cy="1369143"/>
          </a:xfrm>
        </p:spPr>
        <p:txBody>
          <a:bodyPr wrap="none" anchor="b" anchorCtr="0">
            <a:normAutofit/>
          </a:bodyPr>
          <a:lstStyle>
            <a:lvl1pPr marL="0" indent="0" algn="r">
              <a:buNone/>
              <a:defRPr sz="6600" b="1">
                <a:solidFill>
                  <a:schemeClr val="accent1"/>
                </a:solidFill>
              </a:defRPr>
            </a:lvl1pPr>
          </a:lstStyle>
          <a:p>
            <a:pPr lvl="0"/>
            <a:r>
              <a:rPr lang="zh-CN" altLang="en-US" dirty="0"/>
              <a:t>节编号</a:t>
            </a:r>
          </a:p>
        </p:txBody>
      </p:sp>
      <p:sp>
        <p:nvSpPr>
          <p:cNvPr id="4"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t>2026/6/9</a:t>
            </a:fld>
            <a:endParaRPr lang="zh-CN" altLang="en-US"/>
          </a:p>
        </p:txBody>
      </p:sp>
      <p:sp>
        <p:nvSpPr>
          <p:cNvPr id="5" name="页脚占位符 5"/>
          <p:cNvSpPr>
            <a:spLocks noGrp="1"/>
          </p:cNvSpPr>
          <p:nvPr>
            <p:ph type="ftr" sz="quarter" idx="11"/>
            <p:custDataLst>
              <p:tags r:id="rId6"/>
            </p:custDataLst>
          </p:nvPr>
        </p:nvSpPr>
        <p:spPr/>
        <p:txBody>
          <a:bodyPr/>
          <a:lstStyle/>
          <a:p>
            <a:endParaRPr lang="zh-CN" altLang="en-US"/>
          </a:p>
        </p:txBody>
      </p:sp>
      <p:sp>
        <p:nvSpPr>
          <p:cNvPr id="6"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t>‹#›</a:t>
            </a:fld>
            <a:endParaRPr lang="zh-CN" altLang="en-US"/>
          </a:p>
        </p:txBody>
      </p:sp>
      <p:sp>
        <p:nvSpPr>
          <p:cNvPr id="13" name="任意多边形: 形状 12"/>
          <p:cNvSpPr/>
          <p:nvPr userDrawn="1">
            <p:custDataLst>
              <p:tags r:id="rId8"/>
            </p:custDataLst>
          </p:nvPr>
        </p:nvSpPr>
        <p:spPr>
          <a:xfrm flipH="1" flipV="1">
            <a:off x="10350500" y="5457639"/>
            <a:ext cx="1841500" cy="1400361"/>
          </a:xfrm>
          <a:custGeom>
            <a:avLst/>
            <a:gdLst>
              <a:gd name="connsiteX0" fmla="*/ 0 w 1066800"/>
              <a:gd name="connsiteY0" fmla="*/ 0 h 806505"/>
              <a:gd name="connsiteX1" fmla="*/ 1061262 w 1066800"/>
              <a:gd name="connsiteY1" fmla="*/ 0 h 806505"/>
              <a:gd name="connsiteX2" fmla="*/ 1066794 w 1066800"/>
              <a:gd name="connsiteY2" fmla="*/ 51892 h 806505"/>
              <a:gd name="connsiteX3" fmla="*/ 1034964 w 1066800"/>
              <a:gd name="connsiteY3" fmla="*/ 170619 h 806505"/>
              <a:gd name="connsiteX4" fmla="*/ 383336 w 1066800"/>
              <a:gd name="connsiteY4" fmla="*/ 368648 h 806505"/>
              <a:gd name="connsiteX5" fmla="*/ 284471 w 1066800"/>
              <a:gd name="connsiteY5" fmla="*/ 746698 h 806505"/>
              <a:gd name="connsiteX6" fmla="*/ 59325 w 1066800"/>
              <a:gd name="connsiteY6" fmla="*/ 804615 h 806505"/>
              <a:gd name="connsiteX7" fmla="*/ 0 w 1066800"/>
              <a:gd name="connsiteY7" fmla="*/ 795808 h 8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806505">
                <a:moveTo>
                  <a:pt x="0" y="0"/>
                </a:moveTo>
                <a:lnTo>
                  <a:pt x="1061262" y="0"/>
                </a:lnTo>
                <a:lnTo>
                  <a:pt x="1066794" y="51892"/>
                </a:lnTo>
                <a:cubicBezTo>
                  <a:pt x="1067082" y="97511"/>
                  <a:pt x="1057344" y="138373"/>
                  <a:pt x="1034964" y="170619"/>
                </a:cubicBezTo>
                <a:cubicBezTo>
                  <a:pt x="919026" y="337661"/>
                  <a:pt x="539239" y="164830"/>
                  <a:pt x="383336" y="368648"/>
                </a:cubicBezTo>
                <a:cubicBezTo>
                  <a:pt x="281513" y="501767"/>
                  <a:pt x="390085" y="645325"/>
                  <a:pt x="284471" y="746698"/>
                </a:cubicBezTo>
                <a:cubicBezTo>
                  <a:pt x="229616" y="799345"/>
                  <a:pt x="146919" y="811884"/>
                  <a:pt x="59325" y="804615"/>
                </a:cubicBezTo>
                <a:lnTo>
                  <a:pt x="0" y="795808"/>
                </a:lnTo>
                <a:close/>
              </a:path>
            </a:pathLst>
          </a:custGeom>
          <a:solidFill>
            <a:schemeClr val="bg2">
              <a:lumMod val="90000"/>
              <a:alpha val="24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1"/>
            </p:custDataLst>
          </p:nvPr>
        </p:nvSpPr>
        <p:spPr>
          <a:xfrm>
            <a:off x="695960" y="1301750"/>
            <a:ext cx="5323840" cy="487585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内容占位符 3"/>
          <p:cNvSpPr>
            <a:spLocks noGrp="1"/>
          </p:cNvSpPr>
          <p:nvPr>
            <p:ph sz="half" idx="2"/>
            <p:custDataLst>
              <p:tags r:id="rId2"/>
            </p:custDataLst>
          </p:nvPr>
        </p:nvSpPr>
        <p:spPr>
          <a:xfrm>
            <a:off x="6172200" y="1301750"/>
            <a:ext cx="5323840" cy="487585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日期占位符 4"/>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2026/6/9</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
        <p:nvSpPr>
          <p:cNvPr id="8" name="标题 7"/>
          <p:cNvSpPr>
            <a:spLocks noGrp="1"/>
          </p:cNvSpPr>
          <p:nvPr>
            <p:ph type="title"/>
            <p:custDataLst>
              <p:tags r:id="rId6"/>
            </p:custDataLst>
          </p:nvPr>
        </p:nvSpPr>
        <p:spPr/>
        <p:txBody>
          <a:bodyPr/>
          <a:lstStyle/>
          <a:p>
            <a:r>
              <a:rPr lang="zh-CN" altLang="en-US"/>
              <a:t>单击此处编辑母版标题样式</a:t>
            </a:r>
          </a:p>
        </p:txBody>
      </p:sp>
      <p:sp>
        <p:nvSpPr>
          <p:cNvPr id="9" name="文本框 8"/>
          <p:cNvSpPr txBox="1"/>
          <p:nvPr userDrawn="1"/>
        </p:nvSpPr>
        <p:spPr>
          <a:xfrm>
            <a:off x="11663680" y="6407785"/>
            <a:ext cx="4064000" cy="368300"/>
          </a:xfrm>
          <a:prstGeom prst="rect">
            <a:avLst/>
          </a:prstGeom>
          <a:noFill/>
        </p:spPr>
        <p:txBody>
          <a:bodyPr wrap="square" rtlCol="0">
            <a:spAutoFit/>
          </a:bodyPr>
          <a:lstStyle/>
          <a:p>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2"/>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文本占位符 4"/>
          <p:cNvSpPr>
            <a:spLocks noGrp="1"/>
          </p:cNvSpPr>
          <p:nvPr>
            <p:ph type="body" sz="quarter" idx="3"/>
            <p:custDataLst>
              <p:tags r:id="rId3"/>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4"/>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7" name="日期占位符 6"/>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t>2026/6/9</a:t>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t>‹#›</a:t>
            </a:fld>
            <a:endParaRPr lang="zh-CN" altLang="en-US"/>
          </a:p>
        </p:txBody>
      </p:sp>
      <p:sp>
        <p:nvSpPr>
          <p:cNvPr id="10" name="标题 9"/>
          <p:cNvSpPr>
            <a:spLocks noGrp="1"/>
          </p:cNvSpPr>
          <p:nvPr>
            <p:ph type="title"/>
            <p:custDataLst>
              <p:tags r:id="rId8"/>
            </p:custDataLst>
          </p:nvPr>
        </p:nvSpPr>
        <p:spPr/>
        <p:txBody>
          <a:bodyPr/>
          <a:lstStyle/>
          <a:p>
            <a:r>
              <a:rPr lang="zh-CN" altLang="en-US" dirty="0"/>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2026/6/9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6" name="标题 5"/>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p:txBody>
          <a:bodyPr wrap="square">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2026/6/9</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
        <p:nvSpPr>
          <p:cNvPr id="7" name="标题 6"/>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2026/6/9</a:t>
            </a:fld>
            <a:endParaRPr lang="zh-CN" altLang="en-US" dirty="0"/>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1"/>
            </p:custDataLst>
          </p:nvPr>
        </p:nvSpPr>
        <p:spPr>
          <a:xfrm>
            <a:off x="695960" y="360045"/>
            <a:ext cx="10801985" cy="581787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2026/6/9</a:t>
            </a:fld>
            <a:endParaRPr lang="zh-CN" altLang="en-US"/>
          </a:p>
        </p:txBody>
      </p:sp>
      <p:sp>
        <p:nvSpPr>
          <p:cNvPr id="5" name="页脚占位符 3"/>
          <p:cNvSpPr>
            <a:spLocks noGrp="1"/>
          </p:cNvSpPr>
          <p:nvPr>
            <p:ph type="ftr" sz="quarter" idx="11"/>
            <p:custDataLst>
              <p:tags r:id="rId3"/>
            </p:custDataLst>
          </p:nvPr>
        </p:nvSpPr>
        <p:spPr/>
        <p:txBody>
          <a:bodyPr/>
          <a:lstStyle/>
          <a:p>
            <a:endParaRPr lang="zh-CN" alt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p>
        </p:txBody>
      </p:sp>
      <p:sp>
        <p:nvSpPr>
          <p:cNvPr id="7" name="日期占位符 3"/>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2026/6/9</a:t>
            </a:fld>
            <a:endParaRPr lang="zh-CN" altLang="en-US"/>
          </a:p>
        </p:txBody>
      </p:sp>
      <p:sp>
        <p:nvSpPr>
          <p:cNvPr id="8" name="页脚占位符 4"/>
          <p:cNvSpPr>
            <a:spLocks noGrp="1"/>
          </p:cNvSpPr>
          <p:nvPr>
            <p:ph type="ftr" sz="quarter" idx="11"/>
            <p:custDataLst>
              <p:tags r:id="rId3"/>
            </p:custDataLst>
          </p:nvPr>
        </p:nvSpPr>
        <p:spPr/>
        <p:txBody>
          <a:bodyPr/>
          <a:lstStyle/>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
        <p:nvSpPr>
          <p:cNvPr id="4" name="标题 3"/>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92522B-0F24-4480-B9DD-A9474A6880D6}" type="datetimeFigureOut">
              <a:rPr lang="zh-CN" altLang="en-US" smtClean="0"/>
              <a:t>2026/6/9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 name="标题 1"/>
          <p:cNvSpPr>
            <a:spLocks noGrp="1"/>
          </p:cNvSpPr>
          <p:nvPr>
            <p:ph type="title" hasCustomPrompt="1"/>
            <p:custDataLst>
              <p:tags r:id="rId2"/>
            </p:custDataLst>
          </p:nvPr>
        </p:nvSpPr>
        <p:spPr>
          <a:xfrm>
            <a:off x="1683026" y="2235921"/>
            <a:ext cx="1574524" cy="1081088"/>
          </a:xfrm>
        </p:spPr>
        <p:txBody>
          <a:bodyPr wrap="square" anchor="b">
            <a:normAutofit/>
          </a:bodyPr>
          <a:lstStyle>
            <a:lvl1pPr algn="ctr">
              <a:defRPr sz="5400"/>
            </a:lvl1pPr>
          </a:lstStyle>
          <a:p>
            <a:r>
              <a:rPr lang="zh-CN" altLang="en-US" dirty="0"/>
              <a:t>标题</a:t>
            </a:r>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2026/6/9</a:t>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
        <p:nvSpPr>
          <p:cNvPr id="13" name="任意多边形: 形状 12"/>
          <p:cNvSpPr/>
          <p:nvPr userDrawn="1">
            <p:custDataLst>
              <p:tags r:id="rId6"/>
            </p:custDataLst>
          </p:nvPr>
        </p:nvSpPr>
        <p:spPr>
          <a:xfrm flipH="1">
            <a:off x="10350500" y="0"/>
            <a:ext cx="1841500" cy="1400361"/>
          </a:xfrm>
          <a:custGeom>
            <a:avLst/>
            <a:gdLst>
              <a:gd name="connsiteX0" fmla="*/ 0 w 1066800"/>
              <a:gd name="connsiteY0" fmla="*/ 0 h 806505"/>
              <a:gd name="connsiteX1" fmla="*/ 1061262 w 1066800"/>
              <a:gd name="connsiteY1" fmla="*/ 0 h 806505"/>
              <a:gd name="connsiteX2" fmla="*/ 1066794 w 1066800"/>
              <a:gd name="connsiteY2" fmla="*/ 51892 h 806505"/>
              <a:gd name="connsiteX3" fmla="*/ 1034964 w 1066800"/>
              <a:gd name="connsiteY3" fmla="*/ 170619 h 806505"/>
              <a:gd name="connsiteX4" fmla="*/ 383336 w 1066800"/>
              <a:gd name="connsiteY4" fmla="*/ 368648 h 806505"/>
              <a:gd name="connsiteX5" fmla="*/ 284471 w 1066800"/>
              <a:gd name="connsiteY5" fmla="*/ 746698 h 806505"/>
              <a:gd name="connsiteX6" fmla="*/ 59325 w 1066800"/>
              <a:gd name="connsiteY6" fmla="*/ 804615 h 806505"/>
              <a:gd name="connsiteX7" fmla="*/ 0 w 1066800"/>
              <a:gd name="connsiteY7" fmla="*/ 795808 h 8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806505">
                <a:moveTo>
                  <a:pt x="0" y="0"/>
                </a:moveTo>
                <a:lnTo>
                  <a:pt x="1061262" y="0"/>
                </a:lnTo>
                <a:lnTo>
                  <a:pt x="1066794" y="51892"/>
                </a:lnTo>
                <a:cubicBezTo>
                  <a:pt x="1067082" y="97511"/>
                  <a:pt x="1057344" y="138373"/>
                  <a:pt x="1034964" y="170619"/>
                </a:cubicBezTo>
                <a:cubicBezTo>
                  <a:pt x="919026" y="337661"/>
                  <a:pt x="539239" y="164830"/>
                  <a:pt x="383336" y="368648"/>
                </a:cubicBezTo>
                <a:cubicBezTo>
                  <a:pt x="281513" y="501767"/>
                  <a:pt x="390085" y="645325"/>
                  <a:pt x="284471" y="746698"/>
                </a:cubicBezTo>
                <a:cubicBezTo>
                  <a:pt x="229616" y="799345"/>
                  <a:pt x="146919" y="811884"/>
                  <a:pt x="59325" y="804615"/>
                </a:cubicBezTo>
                <a:lnTo>
                  <a:pt x="0" y="795808"/>
                </a:lnTo>
                <a:close/>
              </a:path>
            </a:pathLst>
          </a:custGeom>
          <a:solidFill>
            <a:schemeClr val="accent1">
              <a:alpha val="10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任意多边形: 形状 15"/>
          <p:cNvSpPr/>
          <p:nvPr>
            <p:custDataLst>
              <p:tags r:id="rId7"/>
            </p:custDataLst>
          </p:nvPr>
        </p:nvSpPr>
        <p:spPr>
          <a:xfrm flipH="1">
            <a:off x="0" y="5009977"/>
            <a:ext cx="4805054" cy="1843578"/>
          </a:xfrm>
          <a:custGeom>
            <a:avLst/>
            <a:gdLst>
              <a:gd name="connsiteX0" fmla="*/ 4805054 w 4805054"/>
              <a:gd name="connsiteY0" fmla="*/ 0 h 1843578"/>
              <a:gd name="connsiteX1" fmla="*/ 4803144 w 4805054"/>
              <a:gd name="connsiteY1" fmla="*/ 101 h 1843578"/>
              <a:gd name="connsiteX2" fmla="*/ 4703943 w 4805054"/>
              <a:gd name="connsiteY2" fmla="*/ 26769 h 1843578"/>
              <a:gd name="connsiteX3" fmla="*/ 3871846 w 4805054"/>
              <a:gd name="connsiteY3" fmla="*/ 1118441 h 1843578"/>
              <a:gd name="connsiteX4" fmla="*/ 1952895 w 4805054"/>
              <a:gd name="connsiteY4" fmla="*/ 1011401 h 1843578"/>
              <a:gd name="connsiteX5" fmla="*/ 0 w 4805054"/>
              <a:gd name="connsiteY5" fmla="*/ 1824817 h 1843578"/>
              <a:gd name="connsiteX6" fmla="*/ 1605 w 4805054"/>
              <a:gd name="connsiteY6" fmla="*/ 1843578 h 1843578"/>
              <a:gd name="connsiteX7" fmla="*/ 4805054 w 4805054"/>
              <a:gd name="connsiteY7" fmla="*/ 1843578 h 184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054" h="1843578">
                <a:moveTo>
                  <a:pt x="4805054" y="0"/>
                </a:moveTo>
                <a:lnTo>
                  <a:pt x="4803144" y="101"/>
                </a:lnTo>
                <a:cubicBezTo>
                  <a:pt x="4770879" y="5212"/>
                  <a:pt x="4737853" y="13939"/>
                  <a:pt x="4703943" y="26769"/>
                </a:cubicBezTo>
                <a:cubicBezTo>
                  <a:pt x="4271099" y="190520"/>
                  <a:pt x="4352580" y="773762"/>
                  <a:pt x="3871846" y="1118441"/>
                </a:cubicBezTo>
                <a:cubicBezTo>
                  <a:pt x="3329661" y="1507149"/>
                  <a:pt x="2874559" y="1017341"/>
                  <a:pt x="1952895" y="1011401"/>
                </a:cubicBezTo>
                <a:cubicBezTo>
                  <a:pt x="1113188" y="1006023"/>
                  <a:pt x="29198" y="1403199"/>
                  <a:pt x="0" y="1824817"/>
                </a:cubicBezTo>
                <a:lnTo>
                  <a:pt x="1605" y="1843578"/>
                </a:lnTo>
                <a:lnTo>
                  <a:pt x="4805054" y="1843578"/>
                </a:lnTo>
                <a:close/>
              </a:path>
            </a:pathLst>
          </a:custGeom>
          <a:solidFill>
            <a:schemeClr val="accent1">
              <a:alpha val="10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9" name="矩形 28"/>
          <p:cNvSpPr/>
          <p:nvPr userDrawn="1">
            <p:custDataLst>
              <p:tags r:id="rId1"/>
            </p:custDataLst>
          </p:nvPr>
        </p:nvSpPr>
        <p:spPr>
          <a:xfrm flipH="1">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3" name="任意多边形: 形状 32"/>
          <p:cNvSpPr/>
          <p:nvPr userDrawn="1">
            <p:custDataLst>
              <p:tags r:id="rId2"/>
            </p:custDataLst>
          </p:nvPr>
        </p:nvSpPr>
        <p:spPr>
          <a:xfrm flipH="1">
            <a:off x="0" y="0"/>
            <a:ext cx="5376426" cy="6858000"/>
          </a:xfrm>
          <a:custGeom>
            <a:avLst/>
            <a:gdLst>
              <a:gd name="connsiteX0" fmla="*/ 5376426 w 5376426"/>
              <a:gd name="connsiteY0" fmla="*/ 0 h 6858000"/>
              <a:gd name="connsiteX1" fmla="*/ 4682200 w 5376426"/>
              <a:gd name="connsiteY1" fmla="*/ 0 h 6858000"/>
              <a:gd name="connsiteX2" fmla="*/ 4055626 w 5376426"/>
              <a:gd name="connsiteY2" fmla="*/ 0 h 6858000"/>
              <a:gd name="connsiteX3" fmla="*/ 173512 w 5376426"/>
              <a:gd name="connsiteY3" fmla="*/ 0 h 6858000"/>
              <a:gd name="connsiteX4" fmla="*/ 158548 w 5376426"/>
              <a:gd name="connsiteY4" fmla="*/ 34162 h 6858000"/>
              <a:gd name="connsiteX5" fmla="*/ 868264 w 5376426"/>
              <a:gd name="connsiteY5" fmla="*/ 2713360 h 6858000"/>
              <a:gd name="connsiteX6" fmla="*/ 2663810 w 5376426"/>
              <a:gd name="connsiteY6" fmla="*/ 3551557 h 6858000"/>
              <a:gd name="connsiteX7" fmla="*/ 3246038 w 5376426"/>
              <a:gd name="connsiteY7" fmla="*/ 5117759 h 6858000"/>
              <a:gd name="connsiteX8" fmla="*/ 3328232 w 5376426"/>
              <a:gd name="connsiteY8" fmla="*/ 6813875 h 6858000"/>
              <a:gd name="connsiteX9" fmla="*/ 3335194 w 5376426"/>
              <a:gd name="connsiteY9" fmla="*/ 6858000 h 6858000"/>
              <a:gd name="connsiteX10" fmla="*/ 5376426 w 5376426"/>
              <a:gd name="connsiteY10" fmla="*/ 6858000 h 6858000"/>
              <a:gd name="connsiteX11" fmla="*/ 5376426 w 5376426"/>
              <a:gd name="connsiteY11" fmla="*/ 1843314 h 6858000"/>
              <a:gd name="connsiteX12" fmla="*/ 5376426 w 5376426"/>
              <a:gd name="connsiteY12" fmla="*/ 13060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6426" h="6858000">
                <a:moveTo>
                  <a:pt x="5376426" y="0"/>
                </a:moveTo>
                <a:lnTo>
                  <a:pt x="4682200" y="0"/>
                </a:lnTo>
                <a:lnTo>
                  <a:pt x="4055626" y="0"/>
                </a:lnTo>
                <a:lnTo>
                  <a:pt x="173512" y="0"/>
                </a:lnTo>
                <a:lnTo>
                  <a:pt x="158548" y="34162"/>
                </a:lnTo>
                <a:cubicBezTo>
                  <a:pt x="-187974" y="971071"/>
                  <a:pt x="26932" y="2174794"/>
                  <a:pt x="868264" y="2713360"/>
                </a:cubicBezTo>
                <a:cubicBezTo>
                  <a:pt x="1428080" y="3071716"/>
                  <a:pt x="2176618" y="3099419"/>
                  <a:pt x="2663810" y="3551557"/>
                </a:cubicBezTo>
                <a:cubicBezTo>
                  <a:pt x="3082146" y="3939766"/>
                  <a:pt x="3204438" y="4548533"/>
                  <a:pt x="3246038" y="5117759"/>
                </a:cubicBezTo>
                <a:cubicBezTo>
                  <a:pt x="3274460" y="5507002"/>
                  <a:pt x="3246084" y="6190810"/>
                  <a:pt x="3328232" y="6813875"/>
                </a:cubicBezTo>
                <a:lnTo>
                  <a:pt x="3335194" y="6858000"/>
                </a:lnTo>
                <a:lnTo>
                  <a:pt x="5376426" y="6858000"/>
                </a:lnTo>
                <a:lnTo>
                  <a:pt x="5376426" y="1843314"/>
                </a:lnTo>
                <a:lnTo>
                  <a:pt x="5376426" y="1306033"/>
                </a:lnTo>
                <a:close/>
              </a:path>
            </a:pathLst>
          </a:custGeom>
          <a:gradFill flip="none" rotWithShape="1">
            <a:gsLst>
              <a:gs pos="100000">
                <a:schemeClr val="accent1">
                  <a:alpha val="27000"/>
                </a:schemeClr>
              </a:gs>
              <a:gs pos="51000">
                <a:schemeClr val="accent1">
                  <a:alpha val="17000"/>
                </a:schemeClr>
              </a:gs>
              <a:gs pos="0">
                <a:schemeClr val="accent1">
                  <a:alpha val="5000"/>
                </a:schemeClr>
              </a:gs>
            </a:gsLst>
            <a:lin ang="10800000" scaled="1"/>
            <a:tileRect/>
          </a:gradFill>
          <a:ln w="342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a:p>
        </p:txBody>
      </p:sp>
      <p:sp>
        <p:nvSpPr>
          <p:cNvPr id="2" name="标题 1"/>
          <p:cNvSpPr>
            <a:spLocks noGrp="1"/>
          </p:cNvSpPr>
          <p:nvPr>
            <p:ph type="title"/>
            <p:custDataLst>
              <p:tags r:id="rId3"/>
            </p:custDataLst>
          </p:nvPr>
        </p:nvSpPr>
        <p:spPr>
          <a:xfrm>
            <a:off x="5444183" y="3198516"/>
            <a:ext cx="5358458" cy="2388400"/>
          </a:xfrm>
        </p:spPr>
        <p:txBody>
          <a:bodyPr wrap="square" anchor="t" anchorCtr="0">
            <a:normAutofit/>
          </a:bodyPr>
          <a:lstStyle>
            <a:lvl1pPr algn="r">
              <a:defRPr sz="5400"/>
            </a:lvl1pPr>
          </a:lstStyle>
          <a:p>
            <a:r>
              <a:rPr lang="zh-CN" altLang="en-US" dirty="0"/>
              <a:t>单击此处编辑母版标题样式</a:t>
            </a:r>
          </a:p>
        </p:txBody>
      </p:sp>
      <p:sp>
        <p:nvSpPr>
          <p:cNvPr id="8" name="节编号 3"/>
          <p:cNvSpPr>
            <a:spLocks noGrp="1"/>
          </p:cNvSpPr>
          <p:nvPr>
            <p:ph type="body" sz="quarter" idx="13" hasCustomPrompt="1"/>
            <p:custDataLst>
              <p:tags r:id="rId4"/>
            </p:custDataLst>
          </p:nvPr>
        </p:nvSpPr>
        <p:spPr>
          <a:xfrm>
            <a:off x="5441783" y="1634549"/>
            <a:ext cx="5358458" cy="1369143"/>
          </a:xfrm>
        </p:spPr>
        <p:txBody>
          <a:bodyPr wrap="none" anchor="b" anchorCtr="0">
            <a:normAutofit/>
          </a:bodyPr>
          <a:lstStyle>
            <a:lvl1pPr marL="0" indent="0" algn="r">
              <a:buNone/>
              <a:defRPr sz="6600" b="1">
                <a:solidFill>
                  <a:schemeClr val="accent1"/>
                </a:solidFill>
              </a:defRPr>
            </a:lvl1pPr>
          </a:lstStyle>
          <a:p>
            <a:pPr lvl="0"/>
            <a:r>
              <a:rPr lang="zh-CN" altLang="en-US" dirty="0"/>
              <a:t>节编号</a:t>
            </a:r>
          </a:p>
        </p:txBody>
      </p:sp>
      <p:sp>
        <p:nvSpPr>
          <p:cNvPr id="4"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t>2026/6/9</a:t>
            </a:fld>
            <a:endParaRPr lang="zh-CN" altLang="en-US"/>
          </a:p>
        </p:txBody>
      </p:sp>
      <p:sp>
        <p:nvSpPr>
          <p:cNvPr id="5" name="页脚占位符 5"/>
          <p:cNvSpPr>
            <a:spLocks noGrp="1"/>
          </p:cNvSpPr>
          <p:nvPr>
            <p:ph type="ftr" sz="quarter" idx="11"/>
            <p:custDataLst>
              <p:tags r:id="rId6"/>
            </p:custDataLst>
          </p:nvPr>
        </p:nvSpPr>
        <p:spPr/>
        <p:txBody>
          <a:bodyPr/>
          <a:lstStyle/>
          <a:p>
            <a:endParaRPr lang="zh-CN" altLang="en-US"/>
          </a:p>
        </p:txBody>
      </p:sp>
      <p:sp>
        <p:nvSpPr>
          <p:cNvPr id="6"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t>‹#›</a:t>
            </a:fld>
            <a:endParaRPr lang="zh-CN" altLang="en-US"/>
          </a:p>
        </p:txBody>
      </p:sp>
      <p:sp>
        <p:nvSpPr>
          <p:cNvPr id="13" name="任意多边形: 形状 12"/>
          <p:cNvSpPr/>
          <p:nvPr userDrawn="1">
            <p:custDataLst>
              <p:tags r:id="rId8"/>
            </p:custDataLst>
          </p:nvPr>
        </p:nvSpPr>
        <p:spPr>
          <a:xfrm flipH="1" flipV="1">
            <a:off x="10350500" y="5457639"/>
            <a:ext cx="1841500" cy="1400361"/>
          </a:xfrm>
          <a:custGeom>
            <a:avLst/>
            <a:gdLst>
              <a:gd name="connsiteX0" fmla="*/ 0 w 1066800"/>
              <a:gd name="connsiteY0" fmla="*/ 0 h 806505"/>
              <a:gd name="connsiteX1" fmla="*/ 1061262 w 1066800"/>
              <a:gd name="connsiteY1" fmla="*/ 0 h 806505"/>
              <a:gd name="connsiteX2" fmla="*/ 1066794 w 1066800"/>
              <a:gd name="connsiteY2" fmla="*/ 51892 h 806505"/>
              <a:gd name="connsiteX3" fmla="*/ 1034964 w 1066800"/>
              <a:gd name="connsiteY3" fmla="*/ 170619 h 806505"/>
              <a:gd name="connsiteX4" fmla="*/ 383336 w 1066800"/>
              <a:gd name="connsiteY4" fmla="*/ 368648 h 806505"/>
              <a:gd name="connsiteX5" fmla="*/ 284471 w 1066800"/>
              <a:gd name="connsiteY5" fmla="*/ 746698 h 806505"/>
              <a:gd name="connsiteX6" fmla="*/ 59325 w 1066800"/>
              <a:gd name="connsiteY6" fmla="*/ 804615 h 806505"/>
              <a:gd name="connsiteX7" fmla="*/ 0 w 1066800"/>
              <a:gd name="connsiteY7" fmla="*/ 795808 h 8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806505">
                <a:moveTo>
                  <a:pt x="0" y="0"/>
                </a:moveTo>
                <a:lnTo>
                  <a:pt x="1061262" y="0"/>
                </a:lnTo>
                <a:lnTo>
                  <a:pt x="1066794" y="51892"/>
                </a:lnTo>
                <a:cubicBezTo>
                  <a:pt x="1067082" y="97511"/>
                  <a:pt x="1057344" y="138373"/>
                  <a:pt x="1034964" y="170619"/>
                </a:cubicBezTo>
                <a:cubicBezTo>
                  <a:pt x="919026" y="337661"/>
                  <a:pt x="539239" y="164830"/>
                  <a:pt x="383336" y="368648"/>
                </a:cubicBezTo>
                <a:cubicBezTo>
                  <a:pt x="281513" y="501767"/>
                  <a:pt x="390085" y="645325"/>
                  <a:pt x="284471" y="746698"/>
                </a:cubicBezTo>
                <a:cubicBezTo>
                  <a:pt x="229616" y="799345"/>
                  <a:pt x="146919" y="811884"/>
                  <a:pt x="59325" y="804615"/>
                </a:cubicBezTo>
                <a:lnTo>
                  <a:pt x="0" y="795808"/>
                </a:lnTo>
                <a:close/>
              </a:path>
            </a:pathLst>
          </a:custGeom>
          <a:solidFill>
            <a:schemeClr val="bg2">
              <a:lumMod val="90000"/>
              <a:alpha val="24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1"/>
            </p:custDataLst>
          </p:nvPr>
        </p:nvSpPr>
        <p:spPr>
          <a:xfrm>
            <a:off x="695960" y="1301750"/>
            <a:ext cx="5323840" cy="487585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内容占位符 3"/>
          <p:cNvSpPr>
            <a:spLocks noGrp="1"/>
          </p:cNvSpPr>
          <p:nvPr>
            <p:ph sz="half" idx="2"/>
            <p:custDataLst>
              <p:tags r:id="rId2"/>
            </p:custDataLst>
          </p:nvPr>
        </p:nvSpPr>
        <p:spPr>
          <a:xfrm>
            <a:off x="6172200" y="1301750"/>
            <a:ext cx="5323840" cy="487585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日期占位符 4"/>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2026/6/9</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
        <p:nvSpPr>
          <p:cNvPr id="8" name="标题 7"/>
          <p:cNvSpPr>
            <a:spLocks noGrp="1"/>
          </p:cNvSpPr>
          <p:nvPr>
            <p:ph type="title"/>
            <p:custDataLst>
              <p:tags r:id="rId6"/>
            </p:custDataLst>
          </p:nvPr>
        </p:nvSpPr>
        <p:spPr/>
        <p:txBody>
          <a:bodyPr/>
          <a:lstStyle/>
          <a:p>
            <a:r>
              <a:rPr lang="zh-CN" altLang="en-US"/>
              <a:t>单击此处编辑母版标题样式</a:t>
            </a:r>
          </a:p>
        </p:txBody>
      </p:sp>
      <p:sp>
        <p:nvSpPr>
          <p:cNvPr id="9" name="文本框 8"/>
          <p:cNvSpPr txBox="1"/>
          <p:nvPr userDrawn="1"/>
        </p:nvSpPr>
        <p:spPr>
          <a:xfrm>
            <a:off x="11663680" y="6407785"/>
            <a:ext cx="4064000" cy="368300"/>
          </a:xfrm>
          <a:prstGeom prst="rect">
            <a:avLst/>
          </a:prstGeom>
          <a:noFill/>
        </p:spPr>
        <p:txBody>
          <a:bodyPr wrap="square" rtlCol="0">
            <a:sp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2"/>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文本占位符 4"/>
          <p:cNvSpPr>
            <a:spLocks noGrp="1"/>
          </p:cNvSpPr>
          <p:nvPr>
            <p:ph type="body" sz="quarter" idx="3"/>
            <p:custDataLst>
              <p:tags r:id="rId3"/>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4"/>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7" name="日期占位符 6"/>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t>2026/6/9</a:t>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t>‹#›</a:t>
            </a:fld>
            <a:endParaRPr lang="zh-CN" altLang="en-US"/>
          </a:p>
        </p:txBody>
      </p:sp>
      <p:sp>
        <p:nvSpPr>
          <p:cNvPr id="10" name="标题 9"/>
          <p:cNvSpPr>
            <a:spLocks noGrp="1"/>
          </p:cNvSpPr>
          <p:nvPr>
            <p:ph type="title"/>
            <p:custDataLst>
              <p:tags r:id="rId8"/>
            </p:custDataLst>
          </p:nvPr>
        </p:nvSpPr>
        <p:spPr/>
        <p:txBody>
          <a:bodyPr/>
          <a:lstStyle/>
          <a:p>
            <a:r>
              <a:rPr lang="zh-CN" altLang="en-US" dirty="0"/>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2026/6/9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
        <p:nvSpPr>
          <p:cNvPr id="6" name="标题 5"/>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2026/6/9</a:t>
            </a:fld>
            <a:endParaRPr lang="zh-CN" altLang="en-US" dirty="0"/>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1"/>
            </p:custDataLst>
          </p:nvPr>
        </p:nvSpPr>
        <p:spPr>
          <a:xfrm>
            <a:off x="695960" y="360045"/>
            <a:ext cx="10801985" cy="581787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2026/6/9</a:t>
            </a:fld>
            <a:endParaRPr lang="zh-CN" altLang="en-US"/>
          </a:p>
        </p:txBody>
      </p:sp>
      <p:sp>
        <p:nvSpPr>
          <p:cNvPr id="5" name="页脚占位符 3"/>
          <p:cNvSpPr>
            <a:spLocks noGrp="1"/>
          </p:cNvSpPr>
          <p:nvPr>
            <p:ph type="ftr" sz="quarter" idx="11"/>
            <p:custDataLst>
              <p:tags r:id="rId3"/>
            </p:custDataLst>
          </p:nvPr>
        </p:nvSpPr>
        <p:spPr/>
        <p:txBody>
          <a:bodyPr/>
          <a:lstStyle/>
          <a:p>
            <a:endParaRPr lang="zh-CN" alt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75.xml"/><Relationship Id="rId3" Type="http://schemas.openxmlformats.org/officeDocument/2006/relationships/slideLayout" Target="../slideLayouts/slideLayout15.xml"/><Relationship Id="rId21" Type="http://schemas.openxmlformats.org/officeDocument/2006/relationships/tags" Target="../tags/tag78.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74.xml"/><Relationship Id="rId2" Type="http://schemas.openxmlformats.org/officeDocument/2006/relationships/slideLayout" Target="../slideLayouts/slideLayout14.xml"/><Relationship Id="rId16" Type="http://schemas.openxmlformats.org/officeDocument/2006/relationships/tags" Target="../tags/tag73.xml"/><Relationship Id="rId20" Type="http://schemas.openxmlformats.org/officeDocument/2006/relationships/tags" Target="../tags/tag77.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microsoft.com/office/2007/relationships/hdphoto" Target="../media/hdphoto1.wdp"/><Relationship Id="rId5" Type="http://schemas.openxmlformats.org/officeDocument/2006/relationships/slideLayout" Target="../slideLayouts/slideLayout17.xml"/><Relationship Id="rId15" Type="http://schemas.openxmlformats.org/officeDocument/2006/relationships/tags" Target="../tags/tag72.xml"/><Relationship Id="rId23"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tags" Target="../tags/tag7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1.xml"/><Relationship Id="rId22" Type="http://schemas.openxmlformats.org/officeDocument/2006/relationships/tags" Target="../tags/tag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4"/>
            </p:custDataLst>
          </p:nvPr>
        </p:nvSpPr>
        <p:spPr>
          <a:xfrm>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任意多边形: 形状 22"/>
          <p:cNvSpPr/>
          <p:nvPr userDrawn="1">
            <p:custDataLst>
              <p:tags r:id="rId15"/>
            </p:custDataLst>
          </p:nvPr>
        </p:nvSpPr>
        <p:spPr>
          <a:xfrm>
            <a:off x="9829982" y="5852240"/>
            <a:ext cx="2362018" cy="1005760"/>
          </a:xfrm>
          <a:custGeom>
            <a:avLst/>
            <a:gdLst>
              <a:gd name="connsiteX0" fmla="*/ 2231160 w 2362018"/>
              <a:gd name="connsiteY0" fmla="*/ 1022 h 1005760"/>
              <a:gd name="connsiteX1" fmla="*/ 2348673 w 2362018"/>
              <a:gd name="connsiteY1" fmla="*/ 41573 h 1005760"/>
              <a:gd name="connsiteX2" fmla="*/ 2362018 w 2362018"/>
              <a:gd name="connsiteY2" fmla="*/ 53392 h 1005760"/>
              <a:gd name="connsiteX3" fmla="*/ 2362018 w 2362018"/>
              <a:gd name="connsiteY3" fmla="*/ 1005760 h 1005760"/>
              <a:gd name="connsiteX4" fmla="*/ 2699 w 2362018"/>
              <a:gd name="connsiteY4" fmla="*/ 1005760 h 1005760"/>
              <a:gd name="connsiteX5" fmla="*/ 0 w 2362018"/>
              <a:gd name="connsiteY5" fmla="*/ 991466 h 1005760"/>
              <a:gd name="connsiteX6" fmla="*/ 577888 w 2362018"/>
              <a:gd name="connsiteY6" fmla="*/ 701950 h 1005760"/>
              <a:gd name="connsiteX7" fmla="*/ 1145731 w 2362018"/>
              <a:gd name="connsiteY7" fmla="*/ 740048 h 1005760"/>
              <a:gd name="connsiteX8" fmla="*/ 1391959 w 2362018"/>
              <a:gd name="connsiteY8" fmla="*/ 351493 h 1005760"/>
              <a:gd name="connsiteX9" fmla="*/ 1824124 w 2362018"/>
              <a:gd name="connsiteY9" fmla="*/ 541956 h 1005760"/>
              <a:gd name="connsiteX10" fmla="*/ 2231160 w 2362018"/>
              <a:gd name="connsiteY10" fmla="*/ 1022 h 100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018" h="1005760">
                <a:moveTo>
                  <a:pt x="2231160" y="1022"/>
                </a:moveTo>
                <a:cubicBezTo>
                  <a:pt x="2268140" y="-4214"/>
                  <a:pt x="2308316" y="10890"/>
                  <a:pt x="2348673" y="41573"/>
                </a:cubicBezTo>
                <a:lnTo>
                  <a:pt x="2362018" y="53392"/>
                </a:lnTo>
                <a:lnTo>
                  <a:pt x="2362018" y="1005760"/>
                </a:lnTo>
                <a:lnTo>
                  <a:pt x="2699" y="1005760"/>
                </a:lnTo>
                <a:lnTo>
                  <a:pt x="0" y="991466"/>
                </a:lnTo>
                <a:cubicBezTo>
                  <a:pt x="8640" y="841401"/>
                  <a:pt x="329407" y="700035"/>
                  <a:pt x="577888" y="701950"/>
                </a:cubicBezTo>
                <a:cubicBezTo>
                  <a:pt x="850620" y="704064"/>
                  <a:pt x="985291" y="878399"/>
                  <a:pt x="1145731" y="740048"/>
                </a:cubicBezTo>
                <a:cubicBezTo>
                  <a:pt x="1287986" y="617367"/>
                  <a:pt x="1263875" y="409776"/>
                  <a:pt x="1391959" y="351493"/>
                </a:cubicBezTo>
                <a:cubicBezTo>
                  <a:pt x="1552512" y="278425"/>
                  <a:pt x="1646008" y="579298"/>
                  <a:pt x="1824124" y="541956"/>
                </a:cubicBezTo>
                <a:cubicBezTo>
                  <a:pt x="2039260" y="496858"/>
                  <a:pt x="2055598" y="25893"/>
                  <a:pt x="2231160" y="1022"/>
                </a:cubicBezTo>
                <a:close/>
              </a:path>
            </a:pathLst>
          </a:custGeom>
          <a:solidFill>
            <a:schemeClr val="bg2">
              <a:lumMod val="90000"/>
              <a:alpha val="24000"/>
            </a:schemeClr>
          </a:solidFill>
          <a:ln w="41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1" name="图片 10"/>
          <p:cNvPicPr>
            <a:picLocks noChangeAspect="1"/>
          </p:cNvPicPr>
          <p:nvPr userDrawn="1">
            <p:custDataLst>
              <p:tags r:id="rId16"/>
            </p:custDataLst>
          </p:nvPr>
        </p:nvPicPr>
        <p:blipFill rotWithShape="1">
          <a:blip r:embed="rId23" cstate="print">
            <a:extLst>
              <a:ext uri="{BEBA8EAE-BF5A-486C-A8C5-ECC9F3942E4B}">
                <a14:imgProps xmlns:a14="http://schemas.microsoft.com/office/drawing/2010/main">
                  <a14:imgLayer r:embed="rId24">
                    <a14:imgEffect>
                      <a14:brightnessContrast bright="2000" contrast="2000"/>
                    </a14:imgEffect>
                    <a14:imgEffect>
                      <a14:saturation sat="130000"/>
                    </a14:imgEffect>
                  </a14:imgLayer>
                </a14:imgProps>
              </a:ext>
            </a:extLst>
          </a:blip>
          <a:srcRect/>
          <a:stretch>
            <a:fillRect/>
          </a:stretch>
        </p:blipFill>
        <p:spPr>
          <a:xfrm>
            <a:off x="10940042" y="5765325"/>
            <a:ext cx="1208516" cy="1003300"/>
          </a:xfrm>
          <a:prstGeom prst="rect">
            <a:avLst/>
          </a:prstGeom>
        </p:spPr>
      </p:pic>
      <p:sp>
        <p:nvSpPr>
          <p:cNvPr id="2" name="标题占位符 1"/>
          <p:cNvSpPr>
            <a:spLocks noGrp="1"/>
          </p:cNvSpPr>
          <p:nvPr>
            <p:ph type="title"/>
            <p:custDataLst>
              <p:tags r:id="rId17"/>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p>
        </p:txBody>
      </p:sp>
      <p:sp>
        <p:nvSpPr>
          <p:cNvPr id="3" name="文本占位符 2"/>
          <p:cNvSpPr>
            <a:spLocks noGrp="1"/>
          </p:cNvSpPr>
          <p:nvPr>
            <p:ph type="body" idx="1"/>
            <p:custDataLst>
              <p:tags r:id="rId18"/>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2"/>
            <p:custDataLst>
              <p:tags r:id="rId19"/>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t>2026/6/9</a:t>
            </a:fld>
            <a:endParaRPr lang="zh-CN" altLang="en-US"/>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t>‹#›</a:t>
            </a:fld>
            <a:endParaRPr lang="zh-CN" altLang="en-US"/>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9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9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9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9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9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4"/>
            </p:custDataLst>
          </p:nvPr>
        </p:nvSpPr>
        <p:spPr>
          <a:xfrm>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任意多边形: 形状 22"/>
          <p:cNvSpPr/>
          <p:nvPr userDrawn="1">
            <p:custDataLst>
              <p:tags r:id="rId15"/>
            </p:custDataLst>
          </p:nvPr>
        </p:nvSpPr>
        <p:spPr>
          <a:xfrm>
            <a:off x="9829982" y="5852240"/>
            <a:ext cx="2362018" cy="1005760"/>
          </a:xfrm>
          <a:custGeom>
            <a:avLst/>
            <a:gdLst>
              <a:gd name="connsiteX0" fmla="*/ 2231160 w 2362018"/>
              <a:gd name="connsiteY0" fmla="*/ 1022 h 1005760"/>
              <a:gd name="connsiteX1" fmla="*/ 2348673 w 2362018"/>
              <a:gd name="connsiteY1" fmla="*/ 41573 h 1005760"/>
              <a:gd name="connsiteX2" fmla="*/ 2362018 w 2362018"/>
              <a:gd name="connsiteY2" fmla="*/ 53392 h 1005760"/>
              <a:gd name="connsiteX3" fmla="*/ 2362018 w 2362018"/>
              <a:gd name="connsiteY3" fmla="*/ 1005760 h 1005760"/>
              <a:gd name="connsiteX4" fmla="*/ 2699 w 2362018"/>
              <a:gd name="connsiteY4" fmla="*/ 1005760 h 1005760"/>
              <a:gd name="connsiteX5" fmla="*/ 0 w 2362018"/>
              <a:gd name="connsiteY5" fmla="*/ 991466 h 1005760"/>
              <a:gd name="connsiteX6" fmla="*/ 577888 w 2362018"/>
              <a:gd name="connsiteY6" fmla="*/ 701950 h 1005760"/>
              <a:gd name="connsiteX7" fmla="*/ 1145731 w 2362018"/>
              <a:gd name="connsiteY7" fmla="*/ 740048 h 1005760"/>
              <a:gd name="connsiteX8" fmla="*/ 1391959 w 2362018"/>
              <a:gd name="connsiteY8" fmla="*/ 351493 h 1005760"/>
              <a:gd name="connsiteX9" fmla="*/ 1824124 w 2362018"/>
              <a:gd name="connsiteY9" fmla="*/ 541956 h 1005760"/>
              <a:gd name="connsiteX10" fmla="*/ 2231160 w 2362018"/>
              <a:gd name="connsiteY10" fmla="*/ 1022 h 100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018" h="1005760">
                <a:moveTo>
                  <a:pt x="2231160" y="1022"/>
                </a:moveTo>
                <a:cubicBezTo>
                  <a:pt x="2268140" y="-4214"/>
                  <a:pt x="2308316" y="10890"/>
                  <a:pt x="2348673" y="41573"/>
                </a:cubicBezTo>
                <a:lnTo>
                  <a:pt x="2362018" y="53392"/>
                </a:lnTo>
                <a:lnTo>
                  <a:pt x="2362018" y="1005760"/>
                </a:lnTo>
                <a:lnTo>
                  <a:pt x="2699" y="1005760"/>
                </a:lnTo>
                <a:lnTo>
                  <a:pt x="0" y="991466"/>
                </a:lnTo>
                <a:cubicBezTo>
                  <a:pt x="8640" y="841401"/>
                  <a:pt x="329407" y="700035"/>
                  <a:pt x="577888" y="701950"/>
                </a:cubicBezTo>
                <a:cubicBezTo>
                  <a:pt x="850620" y="704064"/>
                  <a:pt x="985291" y="878399"/>
                  <a:pt x="1145731" y="740048"/>
                </a:cubicBezTo>
                <a:cubicBezTo>
                  <a:pt x="1287986" y="617367"/>
                  <a:pt x="1263875" y="409776"/>
                  <a:pt x="1391959" y="351493"/>
                </a:cubicBezTo>
                <a:cubicBezTo>
                  <a:pt x="1552512" y="278425"/>
                  <a:pt x="1646008" y="579298"/>
                  <a:pt x="1824124" y="541956"/>
                </a:cubicBezTo>
                <a:cubicBezTo>
                  <a:pt x="2039260" y="496858"/>
                  <a:pt x="2055598" y="25893"/>
                  <a:pt x="2231160" y="1022"/>
                </a:cubicBezTo>
                <a:close/>
              </a:path>
            </a:pathLst>
          </a:custGeom>
          <a:solidFill>
            <a:schemeClr val="bg2">
              <a:lumMod val="90000"/>
              <a:alpha val="24000"/>
            </a:schemeClr>
          </a:solidFill>
          <a:ln w="41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1" name="图片 10"/>
          <p:cNvPicPr>
            <a:picLocks noChangeAspect="1"/>
          </p:cNvPicPr>
          <p:nvPr userDrawn="1">
            <p:custDataLst>
              <p:tags r:id="rId16"/>
            </p:custDataLst>
          </p:nvPr>
        </p:nvPicPr>
        <p:blipFill rotWithShape="1">
          <a:blip r:embed="rId23" cstate="print">
            <a:extLst>
              <a:ext uri="{BEBA8EAE-BF5A-486C-A8C5-ECC9F3942E4B}">
                <a14:imgProps xmlns:a14="http://schemas.microsoft.com/office/drawing/2010/main">
                  <a14:imgLayer r:embed="rId24">
                    <a14:imgEffect>
                      <a14:brightnessContrast bright="2000" contrast="2000"/>
                    </a14:imgEffect>
                    <a14:imgEffect>
                      <a14:saturation sat="130000"/>
                    </a14:imgEffect>
                  </a14:imgLayer>
                </a14:imgProps>
              </a:ext>
            </a:extLst>
          </a:blip>
          <a:srcRect/>
          <a:stretch>
            <a:fillRect/>
          </a:stretch>
        </p:blipFill>
        <p:spPr>
          <a:xfrm>
            <a:off x="10940042" y="5765325"/>
            <a:ext cx="1208516" cy="1003300"/>
          </a:xfrm>
          <a:prstGeom prst="rect">
            <a:avLst/>
          </a:prstGeom>
        </p:spPr>
      </p:pic>
      <p:sp>
        <p:nvSpPr>
          <p:cNvPr id="2" name="标题占位符 1"/>
          <p:cNvSpPr>
            <a:spLocks noGrp="1"/>
          </p:cNvSpPr>
          <p:nvPr>
            <p:ph type="title"/>
            <p:custDataLst>
              <p:tags r:id="rId17"/>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p>
        </p:txBody>
      </p:sp>
      <p:sp>
        <p:nvSpPr>
          <p:cNvPr id="3" name="文本占位符 2"/>
          <p:cNvSpPr>
            <a:spLocks noGrp="1"/>
          </p:cNvSpPr>
          <p:nvPr>
            <p:ph type="body" idx="1"/>
            <p:custDataLst>
              <p:tags r:id="rId18"/>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2"/>
            <p:custDataLst>
              <p:tags r:id="rId19"/>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t>2026/6/9</a:t>
            </a:fld>
            <a:endParaRPr lang="zh-CN" altLang="en-US"/>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t>‹#›</a:t>
            </a:fld>
            <a:endParaRPr lang="zh-CN" altLang="en-US"/>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9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9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9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9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9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42.xml"/><Relationship Id="rId7" Type="http://schemas.openxmlformats.org/officeDocument/2006/relationships/slideLayout" Target="../slideLayouts/slideLayout20.xml"/><Relationship Id="rId12" Type="http://schemas.openxmlformats.org/officeDocument/2006/relationships/image" Target="../media/image6.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5.png"/><Relationship Id="rId5" Type="http://schemas.openxmlformats.org/officeDocument/2006/relationships/tags" Target="../tags/tag144.xml"/><Relationship Id="rId10" Type="http://schemas.openxmlformats.org/officeDocument/2006/relationships/image" Target="../media/image4.png"/><Relationship Id="rId4" Type="http://schemas.openxmlformats.org/officeDocument/2006/relationships/tags" Target="../tags/tag143.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197.xml"/><Relationship Id="rId7" Type="http://schemas.openxmlformats.org/officeDocument/2006/relationships/notesSlide" Target="../notesSlides/notesSlide9.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19.xml"/><Relationship Id="rId5" Type="http://schemas.openxmlformats.org/officeDocument/2006/relationships/tags" Target="../tags/tag199.xml"/><Relationship Id="rId4" Type="http://schemas.openxmlformats.org/officeDocument/2006/relationships/tags" Target="../tags/tag198.xml"/><Relationship Id="rId9" Type="http://schemas.openxmlformats.org/officeDocument/2006/relationships/chart" Target="../charts/chart6.xml"/></Relationships>
</file>

<file path=ppt/slides/_rels/slide11.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notesSlide" Target="../notesSlides/notesSlide10.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slideLayout" Target="../slideLayouts/slideLayout19.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s/_rels/slide2.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tags" Target="../tags/tag163.xml"/><Relationship Id="rId3" Type="http://schemas.openxmlformats.org/officeDocument/2006/relationships/tags" Target="../tags/tag148.xml"/><Relationship Id="rId21" Type="http://schemas.openxmlformats.org/officeDocument/2006/relationships/image" Target="../media/image3.png"/><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slideLayout" Target="../slideLayouts/slideLayout13.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tags" Target="../tags/tag160.xml"/><Relationship Id="rId10" Type="http://schemas.openxmlformats.org/officeDocument/2006/relationships/tags" Target="../tags/tag155.xml"/><Relationship Id="rId19" Type="http://schemas.openxmlformats.org/officeDocument/2006/relationships/tags" Target="../tags/tag164.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67.xml"/><Relationship Id="rId7" Type="http://schemas.openxmlformats.org/officeDocument/2006/relationships/image" Target="../media/image8.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7.png"/><Relationship Id="rId5" Type="http://schemas.openxmlformats.org/officeDocument/2006/relationships/notesSlide" Target="../notesSlides/notesSlide2.xml"/><Relationship Id="rId4" Type="http://schemas.openxmlformats.org/officeDocument/2006/relationships/slideLayout" Target="../slideLayouts/slideLayout19.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notesSlide" Target="../notesSlides/notesSlide3.xml"/><Relationship Id="rId5" Type="http://schemas.openxmlformats.org/officeDocument/2006/relationships/slideLayout" Target="../slideLayouts/slideLayout23.xml"/><Relationship Id="rId4" Type="http://schemas.openxmlformats.org/officeDocument/2006/relationships/tags" Target="../tags/tag17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74.xml"/><Relationship Id="rId7" Type="http://schemas.openxmlformats.org/officeDocument/2006/relationships/image" Target="../media/image11.pn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notesSlide" Target="../notesSlides/notesSlide4.xml"/><Relationship Id="rId5" Type="http://schemas.openxmlformats.org/officeDocument/2006/relationships/slideLayout" Target="../slideLayouts/slideLayout19.xml"/><Relationship Id="rId10" Type="http://schemas.openxmlformats.org/officeDocument/2006/relationships/image" Target="../media/image14.png"/><Relationship Id="rId4" Type="http://schemas.openxmlformats.org/officeDocument/2006/relationships/tags" Target="../tags/tag175.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image" Target="../media/image17.png"/><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image" Target="../media/image16.sv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15.png"/><Relationship Id="rId5" Type="http://schemas.openxmlformats.org/officeDocument/2006/relationships/tags" Target="../tags/tag180.xml"/><Relationship Id="rId10" Type="http://schemas.openxmlformats.org/officeDocument/2006/relationships/notesSlide" Target="../notesSlides/notesSlide5.xml"/><Relationship Id="rId4" Type="http://schemas.openxmlformats.org/officeDocument/2006/relationships/tags" Target="../tags/tag179.xml"/><Relationship Id="rId9" Type="http://schemas.openxmlformats.org/officeDocument/2006/relationships/slideLayout" Target="../slideLayouts/slideLayout19.xml"/><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86.xml"/><Relationship Id="rId7" Type="http://schemas.openxmlformats.org/officeDocument/2006/relationships/image" Target="../media/image20.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19.png"/><Relationship Id="rId5" Type="http://schemas.openxmlformats.org/officeDocument/2006/relationships/notesSlide" Target="../notesSlides/notesSlide6.xml"/><Relationship Id="rId4" Type="http://schemas.openxmlformats.org/officeDocument/2006/relationships/slideLayout" Target="../slideLayouts/slideLayout19.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89.xml"/><Relationship Id="rId7" Type="http://schemas.openxmlformats.org/officeDocument/2006/relationships/chart" Target="../charts/chart1.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notesSlide" Target="../notesSlides/notesSlide7.xml"/><Relationship Id="rId5" Type="http://schemas.openxmlformats.org/officeDocument/2006/relationships/slideLayout" Target="../slideLayouts/slideLayout19.xml"/><Relationship Id="rId4" Type="http://schemas.openxmlformats.org/officeDocument/2006/relationships/tags" Target="../tags/tag190.xml"/></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193.xml"/><Relationship Id="rId7" Type="http://schemas.openxmlformats.org/officeDocument/2006/relationships/chart" Target="../charts/chart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notesSlide" Target="../notesSlides/notesSlide8.xml"/><Relationship Id="rId5" Type="http://schemas.openxmlformats.org/officeDocument/2006/relationships/slideLayout" Target="../slideLayouts/slideLayout19.xml"/><Relationship Id="rId4" Type="http://schemas.openxmlformats.org/officeDocument/2006/relationships/tags" Target="../tags/tag1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custDataLst>
              <p:tags r:id="rId2"/>
            </p:custDataLst>
          </p:nvPr>
        </p:nvPicPr>
        <p:blipFill>
          <a:blip r:embed="rId9"/>
          <a:stretch>
            <a:fillRect/>
          </a:stretch>
        </p:blipFill>
        <p:spPr>
          <a:xfrm>
            <a:off x="2368" y="0"/>
            <a:ext cx="12187263" cy="6858000"/>
          </a:xfrm>
          <a:custGeom>
            <a:avLst/>
            <a:gdLst>
              <a:gd name="connsiteX0" fmla="*/ 0 w 12187263"/>
              <a:gd name="connsiteY0" fmla="*/ 0 h 6858000"/>
              <a:gd name="connsiteX1" fmla="*/ 12187263 w 12187263"/>
              <a:gd name="connsiteY1" fmla="*/ 0 h 6858000"/>
              <a:gd name="connsiteX2" fmla="*/ 12187263 w 12187263"/>
              <a:gd name="connsiteY2" fmla="*/ 6858000 h 6858000"/>
              <a:gd name="connsiteX3" fmla="*/ 0 w 121872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7263" h="6858000">
                <a:moveTo>
                  <a:pt x="0" y="0"/>
                </a:moveTo>
                <a:lnTo>
                  <a:pt x="12187263" y="0"/>
                </a:lnTo>
                <a:lnTo>
                  <a:pt x="12187263" y="6858000"/>
                </a:lnTo>
                <a:lnTo>
                  <a:pt x="0" y="6858000"/>
                </a:lnTo>
                <a:close/>
              </a:path>
            </a:pathLst>
          </a:custGeom>
        </p:spPr>
      </p:pic>
      <p:pic>
        <p:nvPicPr>
          <p:cNvPr id="76" name="图片 75"/>
          <p:cNvPicPr>
            <a:picLocks noChangeAspect="1"/>
          </p:cNvPicPr>
          <p:nvPr/>
        </p:nvPicPr>
        <p:blipFill>
          <a:blip r:embed="rId1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文本框 1"/>
          <p:cNvSpPr txBox="1"/>
          <p:nvPr/>
        </p:nvSpPr>
        <p:spPr>
          <a:xfrm>
            <a:off x="1069339" y="3030855"/>
            <a:ext cx="10097135" cy="81026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zh-CN" altLang="en-US" dirty="0"/>
          </a:p>
        </p:txBody>
      </p:sp>
      <p:sp>
        <p:nvSpPr>
          <p:cNvPr id="4" name="标题" descr="7b0a2020202022776f7264617274223a2022220a7d0a"/>
          <p:cNvSpPr>
            <a:spLocks noGrp="1"/>
          </p:cNvSpPr>
          <p:nvPr>
            <p:ph type="ctrTitle" idx="4294967295"/>
            <p:custDataLst>
              <p:tags r:id="rId3"/>
            </p:custDataLst>
          </p:nvPr>
        </p:nvSpPr>
        <p:spPr>
          <a:xfrm>
            <a:off x="2354490" y="1447651"/>
            <a:ext cx="8193405" cy="1009650"/>
          </a:xfrm>
        </p:spPr>
        <p:txBody>
          <a:bodyPr anchor="t">
            <a:normAutofit fontScale="90000"/>
          </a:bodyPr>
          <a:lstStyle/>
          <a:p>
            <a:pPr algn="l"/>
            <a:r>
              <a:rPr sz="6000" b="0" kern="0" dirty="0">
                <a:ln w="15875"/>
                <a:solidFill>
                  <a:schemeClr val="tx1"/>
                </a:solidFill>
                <a:effectLst/>
                <a:latin typeface="Source Han Sans CN Medium" panose="020B0800000000000000" charset="-122"/>
                <a:ea typeface="Source Han Sans CN Medium" panose="020B0800000000000000" charset="-122"/>
                <a:cs typeface="微软雅黑" pitchFamily="34" charset="-122"/>
                <a:sym typeface="汉仪旗黑-105简" panose="00020600040101010101" charset="-122"/>
              </a:rPr>
              <a:t>马来酸依那普利口服溶液</a:t>
            </a:r>
            <a:endParaRPr lang="zh-CN" altLang="en-US" sz="6000" b="0" kern="0" dirty="0">
              <a:ln w="15875"/>
              <a:solidFill>
                <a:schemeClr val="tx1"/>
              </a:solidFill>
              <a:effectLst/>
              <a:latin typeface="Source Han Sans CN Medium" panose="020B0800000000000000" charset="-122"/>
              <a:ea typeface="Source Han Sans CN Medium" panose="020B0800000000000000" charset="-122"/>
              <a:cs typeface="微软雅黑" pitchFamily="34" charset="-122"/>
              <a:sym typeface="汉仪旗黑-105简" panose="00020600040101010101" charset="-122"/>
            </a:endParaRPr>
          </a:p>
        </p:txBody>
      </p:sp>
      <p:sp>
        <p:nvSpPr>
          <p:cNvPr id="5" name="副标题" descr="7b0a202020202262756c6c6574223a20227b5c2263617465676f727949645c223a5c225c222c5c2274656d706c61746549645c223a32303233313537397d220a7d0a"/>
          <p:cNvSpPr>
            <a:spLocks noGrp="1"/>
          </p:cNvSpPr>
          <p:nvPr>
            <p:ph type="subTitle" idx="4294967295"/>
            <p:custDataLst>
              <p:tags r:id="rId4"/>
            </p:custDataLst>
          </p:nvPr>
        </p:nvSpPr>
        <p:spPr>
          <a:xfrm>
            <a:off x="2671445" y="4396105"/>
            <a:ext cx="8782050" cy="1593215"/>
          </a:xfrm>
        </p:spPr>
        <p:txBody>
          <a:bodyPr>
            <a:noAutofit/>
          </a:bodyPr>
          <a:lstStyle/>
          <a:p>
            <a:pPr marL="359410" indent="-342900" eaLnBrk="0">
              <a:lnSpc>
                <a:spcPct val="100000"/>
              </a:lnSpc>
              <a:buFont typeface="Wingdings" panose="05000000000000000000" charset="0"/>
              <a:buBlip>
                <a:blip r:embed="rId11"/>
              </a:buBlip>
            </a:pPr>
            <a:r>
              <a:rPr lang="zh-CN" altLang="en-US" kern="0" spc="20" dirty="0">
                <a:solidFill>
                  <a:srgbClr val="E45657"/>
                </a:solidFill>
                <a:latin typeface="苹方-繁" panose="020B0400000000000000" charset="-120"/>
                <a:ea typeface="思源黑体 CN" panose="020B0800000000000000" charset="-122"/>
                <a:cs typeface="微软雅黑" pitchFamily="34" charset="-122"/>
                <a:sym typeface="+mn-ea"/>
              </a:rPr>
              <a:t>我国首个获批且唯一</a:t>
            </a:r>
            <a:r>
              <a:rPr lang="zh-CN" altLang="en-US" kern="0" spc="20" dirty="0">
                <a:latin typeface="苹方-繁" panose="020B0400000000000000" charset="-120"/>
                <a:ea typeface="思源黑体 CN" panose="020B0800000000000000" charset="-122"/>
                <a:cs typeface="微软雅黑" pitchFamily="34" charset="-122"/>
                <a:sym typeface="+mn-ea"/>
              </a:rPr>
              <a:t>用于</a:t>
            </a:r>
            <a:r>
              <a:rPr lang="en-US" altLang="zh-CN" kern="0" spc="20" dirty="0">
                <a:solidFill>
                  <a:srgbClr val="E45657"/>
                </a:solidFill>
                <a:latin typeface="苹方-繁" panose="020B0400000000000000" charset="-120"/>
                <a:ea typeface="思源黑体 CN" panose="020B0800000000000000" charset="-122"/>
                <a:cs typeface="微软雅黑" pitchFamily="34" charset="-122"/>
                <a:sym typeface="+mn-ea"/>
              </a:rPr>
              <a:t>1</a:t>
            </a:r>
            <a:r>
              <a:rPr lang="zh-CN" altLang="en-US" kern="0" spc="20" dirty="0">
                <a:solidFill>
                  <a:srgbClr val="E45657"/>
                </a:solidFill>
                <a:latin typeface="苹方-繁" panose="020B0400000000000000" charset="-120"/>
                <a:ea typeface="思源黑体 CN" panose="020B0800000000000000" charset="-122"/>
                <a:cs typeface="微软雅黑" pitchFamily="34" charset="-122"/>
                <a:sym typeface="+mn-ea"/>
              </a:rPr>
              <a:t>个月以上</a:t>
            </a:r>
            <a:r>
              <a:rPr lang="zh-CN" altLang="en-US" kern="0" spc="20" dirty="0">
                <a:latin typeface="苹方-繁" panose="020B0400000000000000" charset="-120"/>
                <a:ea typeface="思源黑体 CN" panose="020B0800000000000000" charset="-122"/>
                <a:cs typeface="微软雅黑" pitchFamily="34" charset="-122"/>
                <a:sym typeface="+mn-ea"/>
              </a:rPr>
              <a:t>儿童降压药及剂型</a:t>
            </a:r>
            <a:endParaRPr lang="en-US" altLang="zh-CN" kern="0" spc="20" dirty="0">
              <a:solidFill>
                <a:srgbClr val="FF0000"/>
              </a:solidFill>
              <a:latin typeface="苹方-繁" panose="020B0400000000000000" charset="-120"/>
              <a:ea typeface="思源黑体 CN" panose="020B0800000000000000" charset="-122"/>
              <a:cs typeface="微软雅黑" pitchFamily="34" charset="-122"/>
              <a:sym typeface="+mn-ea"/>
            </a:endParaRPr>
          </a:p>
          <a:p>
            <a:pPr marL="359410" indent="-342900" algn="l" rtl="0" eaLnBrk="0">
              <a:lnSpc>
                <a:spcPct val="100000"/>
              </a:lnSpc>
              <a:buFont typeface="Wingdings" panose="05000000000000000000" charset="0"/>
              <a:buBlip>
                <a:blip r:embed="rId11"/>
              </a:buBlip>
            </a:pPr>
            <a:r>
              <a:rPr lang="en-US" altLang="zh-CN" kern="0" spc="20" dirty="0">
                <a:solidFill>
                  <a:srgbClr val="E45657"/>
                </a:solidFill>
                <a:latin typeface="苹方-繁" panose="020B0400000000000000" charset="-120"/>
                <a:ea typeface="思源黑体 CN" panose="020B0800000000000000" charset="-122"/>
                <a:cs typeface="微软雅黑" pitchFamily="34" charset="-122"/>
                <a:sym typeface="+mn-ea"/>
              </a:rPr>
              <a:t>WHO</a:t>
            </a:r>
            <a:r>
              <a:rPr lang="zh-CN" altLang="en-US" kern="0" spc="20" dirty="0">
                <a:solidFill>
                  <a:srgbClr val="E45657"/>
                </a:solidFill>
                <a:latin typeface="苹方-繁" panose="020B0400000000000000" charset="-120"/>
                <a:ea typeface="思源黑体 CN" panose="020B0800000000000000" charset="-122"/>
                <a:cs typeface="微软雅黑" pitchFamily="34" charset="-122"/>
                <a:sym typeface="+mn-ea"/>
              </a:rPr>
              <a:t>唯一</a:t>
            </a:r>
            <a:r>
              <a:rPr lang="zh-CN" altLang="en-US" kern="0" spc="20" dirty="0">
                <a:latin typeface="苹方-繁" panose="020B0400000000000000" charset="-120"/>
                <a:ea typeface="思源黑体 CN" panose="020B0800000000000000" charset="-122"/>
                <a:cs typeface="微软雅黑" pitchFamily="34" charset="-122"/>
                <a:sym typeface="+mn-ea"/>
              </a:rPr>
              <a:t>推荐儿童降压用药及剂型</a:t>
            </a:r>
          </a:p>
          <a:p>
            <a:pPr marL="359410" indent="-342900" eaLnBrk="0">
              <a:lnSpc>
                <a:spcPct val="100000"/>
              </a:lnSpc>
              <a:buFont typeface="Wingdings" panose="05000000000000000000" charset="0"/>
              <a:buBlip>
                <a:blip r:embed="rId11"/>
              </a:buBlip>
            </a:pPr>
            <a:r>
              <a:rPr lang="en-US" altLang="zh-CN" kern="0" spc="20" dirty="0">
                <a:solidFill>
                  <a:srgbClr val="E45657"/>
                </a:solidFill>
                <a:latin typeface="苹方-繁" panose="020B0400000000000000" charset="-120"/>
                <a:ea typeface="思源黑体 CN" panose="020B0800000000000000" charset="-122"/>
                <a:cs typeface="微软雅黑" pitchFamily="34" charset="-122"/>
                <a:sym typeface="+mn-ea"/>
              </a:rPr>
              <a:t>FDA</a:t>
            </a:r>
            <a:r>
              <a:rPr lang="zh-CN" altLang="en-US" kern="0" spc="20" dirty="0">
                <a:solidFill>
                  <a:srgbClr val="E45657"/>
                </a:solidFill>
                <a:latin typeface="苹方-繁" panose="020B0400000000000000" charset="-120"/>
                <a:ea typeface="思源黑体 CN" panose="020B0800000000000000" charset="-122"/>
                <a:cs typeface="微软雅黑" pitchFamily="34" charset="-122"/>
                <a:sym typeface="+mn-ea"/>
              </a:rPr>
              <a:t>唯一</a:t>
            </a:r>
            <a:r>
              <a:rPr lang="zh-CN" altLang="en-US" kern="0" spc="20" dirty="0">
                <a:latin typeface="苹方-繁" panose="020B0400000000000000" charset="-120"/>
                <a:ea typeface="思源黑体 CN" panose="020B0800000000000000" charset="-122"/>
                <a:cs typeface="微软雅黑" pitchFamily="34" charset="-122"/>
                <a:sym typeface="+mn-ea"/>
              </a:rPr>
              <a:t>批准用于</a:t>
            </a:r>
            <a:r>
              <a:rPr lang="en-US" altLang="zh-CN" kern="0" spc="20" dirty="0">
                <a:latin typeface="苹方-繁" panose="020B0400000000000000" charset="-120"/>
                <a:ea typeface="思源黑体 CN" panose="020B0800000000000000" charset="-122"/>
                <a:cs typeface="微软雅黑" pitchFamily="34" charset="-122"/>
                <a:sym typeface="+mn-ea"/>
              </a:rPr>
              <a:t>6</a:t>
            </a:r>
            <a:r>
              <a:rPr lang="zh-CN" altLang="en-US" kern="0" spc="20" dirty="0">
                <a:latin typeface="苹方-繁" panose="020B0400000000000000" charset="-120"/>
                <a:ea typeface="思源黑体 CN" panose="020B0800000000000000" charset="-122"/>
                <a:cs typeface="微软雅黑" pitchFamily="34" charset="-122"/>
                <a:sym typeface="+mn-ea"/>
              </a:rPr>
              <a:t>岁以下儿童降压药及剂型</a:t>
            </a:r>
            <a:endParaRPr lang="en-US" altLang="zh-CN" kern="0" spc="20" dirty="0">
              <a:solidFill>
                <a:srgbClr val="FF0000"/>
              </a:solidFill>
              <a:latin typeface="苹方-繁" panose="020B0400000000000000" charset="-120"/>
              <a:ea typeface="思源黑体 CN" panose="020B0800000000000000" charset="-122"/>
              <a:cs typeface="微软雅黑" pitchFamily="34" charset="-122"/>
              <a:sym typeface="+mn-ea"/>
            </a:endParaRPr>
          </a:p>
        </p:txBody>
      </p:sp>
      <p:sp>
        <p:nvSpPr>
          <p:cNvPr id="31" name="文本框 30"/>
          <p:cNvSpPr txBox="1"/>
          <p:nvPr/>
        </p:nvSpPr>
        <p:spPr>
          <a:xfrm>
            <a:off x="3204210" y="6391891"/>
            <a:ext cx="5223510" cy="248285"/>
          </a:xfrm>
          <a:prstGeom prst="rect">
            <a:avLst/>
          </a:prstGeom>
          <a:noFill/>
        </p:spPr>
        <p:txBody>
          <a:bodyPr wrap="square" rtlCol="0">
            <a:noAutofit/>
          </a:bodyPr>
          <a:lstStyle/>
          <a:p>
            <a:pPr algn="r">
              <a:lnSpc>
                <a:spcPct val="150000"/>
              </a:lnSpc>
            </a:pPr>
            <a:r>
              <a:rPr lang="zh-CN" altLang="en-US" sz="1400" dirty="0">
                <a:solidFill>
                  <a:schemeClr val="dk1"/>
                </a:solidFill>
                <a:latin typeface="苹方-繁" panose="020B0400000000000000" charset="-120"/>
                <a:ea typeface="思源黑体 CN" panose="020B0800000000000000" charset="-122"/>
                <a:sym typeface="+mn-ea"/>
              </a:rPr>
              <a:t>药品上市许可持有人：北京远方通达医药技术有限公司</a:t>
            </a:r>
          </a:p>
        </p:txBody>
      </p:sp>
      <p:sp>
        <p:nvSpPr>
          <p:cNvPr id="8" name="矩形 7" descr="7b0a2020202022776f7264617274223a2022220a7d0a"/>
          <p:cNvSpPr/>
          <p:nvPr>
            <p:custDataLst>
              <p:tags r:id="rId5"/>
            </p:custDataLst>
          </p:nvPr>
        </p:nvSpPr>
        <p:spPr>
          <a:xfrm>
            <a:off x="2671482" y="2772896"/>
            <a:ext cx="6777317" cy="1048870"/>
          </a:xfrm>
          <a:prstGeom prst="rect">
            <a:avLst/>
          </a:prstGeom>
          <a:noFill/>
        </p:spPr>
        <p:txBody>
          <a:bodyPr wrap="none" lIns="90170" tIns="46990" rIns="90170" bIns="46990" rtlCol="0" anchor="t">
            <a:noAutofit/>
            <a:scene3d>
              <a:camera prst="perspectiveAbove"/>
              <a:lightRig rig="flat" dir="t"/>
            </a:scene3d>
            <a:sp3d extrusionH="381000" prstMaterial="matte">
              <a:extrusionClr>
                <a:srgbClr val="9E5E00"/>
              </a:extrusionClr>
              <a:contourClr>
                <a:schemeClr val="bg1"/>
              </a:contourClr>
            </a:sp3d>
          </a:bodyPr>
          <a:lstStyle/>
          <a:p>
            <a:pPr algn="ctr"/>
            <a:endParaRPr lang="zh-CN" altLang="en-US" sz="15900" b="1">
              <a:ln w="19050">
                <a:solidFill>
                  <a:schemeClr val="bg1"/>
                </a:solidFill>
              </a:ln>
              <a:solidFill>
                <a:srgbClr val="FF753B"/>
              </a:solidFill>
              <a:effectLst>
                <a:reflection stA="79000" endPos="0" dir="5400000" sy="-100000" algn="bl" rotWithShape="0"/>
              </a:effectLst>
              <a:latin typeface="汉仪正圆-95W" panose="00020600040101010101" charset="-122"/>
              <a:ea typeface="汉仪正圆-95W" panose="00020600040101010101" charset="-122"/>
            </a:endParaRPr>
          </a:p>
        </p:txBody>
      </p:sp>
      <p:sp>
        <p:nvSpPr>
          <p:cNvPr id="6" name="文本框 5"/>
          <p:cNvSpPr txBox="1"/>
          <p:nvPr/>
        </p:nvSpPr>
        <p:spPr>
          <a:xfrm>
            <a:off x="2354490" y="3030855"/>
            <a:ext cx="9099005" cy="741045"/>
          </a:xfrm>
          <a:prstGeom prst="rect">
            <a:avLst/>
          </a:prstGeom>
          <a:noFill/>
        </p:spPr>
        <p:txBody>
          <a:bodyPr wrap="square" rtlCol="0" anchor="t">
            <a:noAutofit/>
          </a:bodyPr>
          <a:lstStyle/>
          <a:p>
            <a:pPr marL="16510" indent="0" algn="l" rtl="0" eaLnBrk="0">
              <a:lnSpc>
                <a:spcPct val="150000"/>
              </a:lnSpc>
              <a:buNone/>
            </a:pPr>
            <a:r>
              <a:rPr lang="en-US" altLang="zh-CN" sz="3200" b="1" kern="0" spc="10" dirty="0">
                <a:solidFill>
                  <a:schemeClr val="bg1"/>
                </a:solidFill>
                <a:latin typeface="苹方-繁" panose="020B0400000000000000" charset="-120"/>
                <a:ea typeface="思源黑体 CN" panose="020B0800000000000000" charset="-122"/>
                <a:cs typeface="微软雅黑" pitchFamily="34" charset="-122"/>
                <a:sym typeface="+mn-ea"/>
              </a:rPr>
              <a:t>2026</a:t>
            </a:r>
            <a:r>
              <a:rPr lang="zh-CN" altLang="en-US" sz="3200" b="1" kern="0" spc="10" dirty="0">
                <a:solidFill>
                  <a:schemeClr val="bg1"/>
                </a:solidFill>
                <a:latin typeface="苹方-繁" panose="020B0400000000000000" charset="-120"/>
                <a:ea typeface="思源黑体 CN" panose="020B0800000000000000" charset="-122"/>
                <a:cs typeface="微软雅黑" pitchFamily="34" charset="-122"/>
                <a:sym typeface="+mn-ea"/>
              </a:rPr>
              <a:t>年新获批</a:t>
            </a:r>
            <a:r>
              <a:rPr lang="zh-CN" sz="3200" b="1" kern="0" spc="10" dirty="0">
                <a:solidFill>
                  <a:schemeClr val="bg1"/>
                </a:solidFill>
                <a:latin typeface="苹方-繁" panose="020B0400000000000000" charset="-120"/>
                <a:ea typeface="思源黑体 CN" panose="020B0800000000000000" charset="-122"/>
                <a:cs typeface="微软雅黑" pitchFamily="34" charset="-122"/>
                <a:sym typeface="+mn-ea"/>
              </a:rPr>
              <a:t>儿童适应症</a:t>
            </a:r>
            <a:r>
              <a:rPr lang="zh-CN" altLang="en-US" sz="3200" b="1" kern="0" spc="10" dirty="0">
                <a:solidFill>
                  <a:schemeClr val="bg1"/>
                </a:solidFill>
                <a:latin typeface="苹方-繁" panose="020B0400000000000000" charset="-120"/>
                <a:ea typeface="思源黑体 CN" panose="020B0800000000000000" charset="-122"/>
                <a:cs typeface="微软雅黑" pitchFamily="34" charset="-122"/>
                <a:sym typeface="+mn-ea"/>
              </a:rPr>
              <a:t>，填补治疗空白</a:t>
            </a:r>
          </a:p>
        </p:txBody>
      </p:sp>
      <p:sp>
        <p:nvSpPr>
          <p:cNvPr id="12" name="矩形 11"/>
          <p:cNvSpPr/>
          <p:nvPr/>
        </p:nvSpPr>
        <p:spPr>
          <a:xfrm>
            <a:off x="10096500" y="91440"/>
            <a:ext cx="1069975" cy="407035"/>
          </a:xfrm>
          <a:prstGeom prst="rect">
            <a:avLst/>
          </a:prstGeom>
          <a:noFill/>
        </p:spPr>
        <p:txBody>
          <a:bodyPr wrap="square" lIns="0" tIns="0" rIns="0" bIns="0" rtlCol="0" anchor="b">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zh-CN" altLang="en-US" kern="0" dirty="0">
                <a:solidFill>
                  <a:schemeClr val="tx1"/>
                </a:solidFill>
                <a:latin typeface="Source Han Sans CN Medium" panose="020B0800000000000000" charset="-122"/>
                <a:ea typeface="Source Han Sans CN Medium" panose="020B0800000000000000" charset="-122"/>
                <a:cs typeface="+mn-ea"/>
              </a:rPr>
              <a:t>申报意向</a:t>
            </a:r>
          </a:p>
        </p:txBody>
      </p:sp>
      <p:sp>
        <p:nvSpPr>
          <p:cNvPr id="9" name="标题" descr="7b0a2020202022776f7264617274223a2022220a7d0a"/>
          <p:cNvSpPr>
            <a:spLocks noGrp="1"/>
          </p:cNvSpPr>
          <p:nvPr>
            <p:custDataLst>
              <p:tags r:id="rId6"/>
            </p:custDataLst>
          </p:nvPr>
        </p:nvSpPr>
        <p:spPr>
          <a:xfrm>
            <a:off x="2997049" y="2529924"/>
            <a:ext cx="6438265" cy="444500"/>
          </a:xfrm>
          <a:prstGeom prst="rect">
            <a:avLst/>
          </a:prstGeom>
          <a:noFill/>
        </p:spPr>
        <p:txBody>
          <a:bodyPr vert="horz" wrap="square" lIns="0" tIns="0" rIns="0" bIns="0" rtlCol="0" anchor="t" anchorCtr="0">
            <a:normAutofit fontScale="55000" lnSpcReduction="200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algn="l"/>
            <a:r>
              <a:rPr lang="en-US" altLang="zh-CN" sz="6000" b="0" kern="0" dirty="0">
                <a:ln w="15875"/>
                <a:solidFill>
                  <a:schemeClr val="tx1">
                    <a:alpha val="19000"/>
                  </a:schemeClr>
                </a:solidFill>
                <a:effectLst/>
                <a:latin typeface="Source Han Sans CN" panose="020B0800000000000000" charset="-122"/>
                <a:ea typeface="Source Han Sans CN" panose="020B0800000000000000" charset="-122"/>
                <a:cs typeface="微软雅黑" pitchFamily="34" charset="-122"/>
                <a:sym typeface="汉仪旗黑-105简" panose="00020600040101010101" charset="-122"/>
              </a:rPr>
              <a:t>Enalapril Maleate Oral Solution</a:t>
            </a:r>
          </a:p>
        </p:txBody>
      </p:sp>
      <p:pic>
        <p:nvPicPr>
          <p:cNvPr id="62" name="图片 61" descr="YFTD-马来酸依那普利（源文件）-包装-60x20x140mm-2026.0530-V5-02"/>
          <p:cNvPicPr>
            <a:picLocks noChangeAspect="1"/>
          </p:cNvPicPr>
          <p:nvPr/>
        </p:nvPicPr>
        <p:blipFill>
          <a:blip r:embed="rId12"/>
          <a:stretch>
            <a:fillRect/>
          </a:stretch>
        </p:blipFill>
        <p:spPr>
          <a:xfrm>
            <a:off x="-83840" y="-161364"/>
            <a:ext cx="2073275" cy="1494155"/>
          </a:xfrm>
          <a:prstGeom prst="rect">
            <a:avLst/>
          </a:prstGeom>
        </p:spPr>
      </p:pic>
      <p:sp>
        <p:nvSpPr>
          <p:cNvPr id="11" name="矩形 10"/>
          <p:cNvSpPr/>
          <p:nvPr/>
        </p:nvSpPr>
        <p:spPr>
          <a:xfrm>
            <a:off x="10100310" y="508000"/>
            <a:ext cx="1991360" cy="624205"/>
          </a:xfrm>
          <a:prstGeom prst="rect">
            <a:avLst/>
          </a:prstGeom>
          <a:ln>
            <a:noFill/>
            <a:prstDash val="sysDash"/>
          </a:ln>
        </p:spPr>
        <p:txBody>
          <a:bodyPr vert="horz"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0000"/>
              </a:lnSpc>
              <a:spcBef>
                <a:spcPct val="0"/>
              </a:spcBef>
              <a:spcAft>
                <a:spcPct val="0"/>
              </a:spcAft>
            </a:pPr>
            <a:r>
              <a:rPr lang="zh-CN" altLang="en-US" sz="1400" kern="0" dirty="0">
                <a:ln>
                  <a:noFill/>
                  <a:prstDash val="sysDot"/>
                </a:ln>
                <a:solidFill>
                  <a:schemeClr val="tx1"/>
                </a:solidFill>
                <a:latin typeface="Source Han Sans CN Normal" panose="020B0800000000000000" charset="-122"/>
                <a:ea typeface="Source Han Sans CN Normal" panose="020B0800000000000000" charset="-122"/>
                <a:cs typeface="Source Han Sans CN Normal" panose="020B0800000000000000" charset="-122"/>
              </a:rPr>
              <a:t>申报目录：基本目录</a:t>
            </a:r>
            <a:endParaRPr lang="en-US" altLang="zh-CN" sz="1400" kern="0" dirty="0">
              <a:ln>
                <a:noFill/>
                <a:prstDash val="sysDot"/>
              </a:ln>
              <a:solidFill>
                <a:schemeClr val="tx1"/>
              </a:solidFill>
              <a:latin typeface="Source Han Sans CN Normal" panose="020B0800000000000000" charset="-122"/>
              <a:ea typeface="Source Han Sans CN Normal" panose="020B0800000000000000" charset="-122"/>
              <a:cs typeface="Source Han Sans CN Normal" panose="020B0800000000000000" charset="-122"/>
            </a:endParaRPr>
          </a:p>
          <a:p>
            <a:pPr algn="just">
              <a:lnSpc>
                <a:spcPct val="100000"/>
              </a:lnSpc>
              <a:spcBef>
                <a:spcPct val="0"/>
              </a:spcBef>
              <a:spcAft>
                <a:spcPct val="0"/>
              </a:spcAft>
            </a:pPr>
            <a:r>
              <a:rPr lang="zh-CN" altLang="en-US" sz="1400" kern="0" dirty="0">
                <a:ln>
                  <a:noFill/>
                  <a:prstDash val="sysDot"/>
                </a:ln>
                <a:solidFill>
                  <a:schemeClr val="tx1"/>
                </a:solidFill>
                <a:latin typeface="Source Han Sans CN Normal" panose="020B0800000000000000" charset="-122"/>
                <a:ea typeface="Source Han Sans CN Normal" panose="020B0800000000000000" charset="-122"/>
                <a:cs typeface="Source Han Sans CN Normal" panose="020B0800000000000000" charset="-122"/>
              </a:rPr>
              <a:t>申报类别：条件</a:t>
            </a:r>
            <a:r>
              <a:rPr lang="en-US" altLang="zh-CN" sz="1400" kern="0" dirty="0">
                <a:ln>
                  <a:noFill/>
                  <a:prstDash val="sysDot"/>
                </a:ln>
                <a:solidFill>
                  <a:schemeClr val="tx1"/>
                </a:solidFill>
                <a:latin typeface="Source Han Sans CN Normal" panose="020B0800000000000000" charset="-122"/>
                <a:ea typeface="Source Han Sans CN Normal" panose="020B0800000000000000" charset="-122"/>
                <a:cs typeface="Source Han Sans CN Normal" panose="020B0800000000000000" charset="-122"/>
              </a:rPr>
              <a:t>1</a:t>
            </a:r>
            <a:r>
              <a:rPr lang="zh-CN" altLang="en-US" sz="1400" kern="0" dirty="0">
                <a:ln>
                  <a:noFill/>
                  <a:prstDash val="sysDot"/>
                </a:ln>
                <a:solidFill>
                  <a:schemeClr val="tx1"/>
                </a:solidFill>
                <a:latin typeface="Source Han Sans CN Normal" panose="020B0800000000000000" charset="-122"/>
                <a:ea typeface="Source Han Sans CN Normal" panose="020B0800000000000000" charset="-122"/>
                <a:cs typeface="Source Han Sans CN Normal" panose="020B0800000000000000" charset="-122"/>
              </a:rPr>
              <a:t>、</a:t>
            </a:r>
            <a:r>
              <a:rPr lang="en-US" altLang="zh-CN" sz="1400" kern="0" dirty="0">
                <a:ln>
                  <a:noFill/>
                  <a:prstDash val="sysDot"/>
                </a:ln>
                <a:solidFill>
                  <a:schemeClr val="tx1"/>
                </a:solidFill>
                <a:latin typeface="Source Han Sans CN Normal" panose="020B0800000000000000" charset="-122"/>
                <a:ea typeface="Source Han Sans CN Normal" panose="020B0800000000000000" charset="-122"/>
                <a:cs typeface="Source Han Sans CN Normal" panose="020B0800000000000000" charset="-122"/>
              </a:rPr>
              <a:t>2</a:t>
            </a:r>
            <a:r>
              <a:rPr lang="zh-CN" altLang="en-US" sz="1400" kern="0" dirty="0">
                <a:ln>
                  <a:noFill/>
                  <a:prstDash val="sysDot"/>
                </a:ln>
                <a:solidFill>
                  <a:schemeClr val="tx1"/>
                </a:solidFill>
                <a:latin typeface="Source Han Sans CN Normal" panose="020B0800000000000000" charset="-122"/>
                <a:ea typeface="Source Han Sans CN Normal" panose="020B0800000000000000" charset="-122"/>
                <a:cs typeface="Source Han Sans CN Normal" panose="020B0800000000000000" charset="-122"/>
              </a:rPr>
              <a:t>、</a:t>
            </a:r>
            <a:r>
              <a:rPr lang="en-US" altLang="zh-CN" sz="1400" kern="0" dirty="0">
                <a:ln>
                  <a:noFill/>
                  <a:prstDash val="sysDot"/>
                </a:ln>
                <a:latin typeface="Source Han Sans CN Normal" panose="020B0800000000000000" charset="-122"/>
                <a:ea typeface="Source Han Sans CN Normal" panose="020B0800000000000000" charset="-122"/>
                <a:cs typeface="Source Han Sans CN Normal" panose="020B0800000000000000" charset="-122"/>
              </a:rPr>
              <a:t>6</a:t>
            </a:r>
            <a:endParaRPr lang="en-US" altLang="zh-CN" sz="1400" kern="0" dirty="0">
              <a:ln>
                <a:noFill/>
                <a:prstDash val="sysDot"/>
              </a:ln>
              <a:solidFill>
                <a:schemeClr val="tx1"/>
              </a:solidFill>
              <a:latin typeface="Source Han Sans CN Normal" panose="020B0800000000000000" charset="-122"/>
              <a:ea typeface="Source Han Sans CN Normal" panose="020B0800000000000000" charset="-122"/>
              <a:cs typeface="Source Han Sans CN Normal" panose="020B0800000000000000" charset="-122"/>
            </a:endParaRPr>
          </a:p>
        </p:txBody>
      </p:sp>
      <p:sp>
        <p:nvSpPr>
          <p:cNvPr id="73" name="任意多边形: 形状 25"/>
          <p:cNvSpPr/>
          <p:nvPr/>
        </p:nvSpPr>
        <p:spPr>
          <a:xfrm>
            <a:off x="10877550" y="255905"/>
            <a:ext cx="1069340" cy="180340"/>
          </a:xfrm>
          <a:custGeom>
            <a:avLst/>
            <a:gdLst>
              <a:gd name="connsiteX0" fmla="*/ -4308 w 761497"/>
              <a:gd name="connsiteY0" fmla="*/ -1579 h 126915"/>
              <a:gd name="connsiteX1" fmla="*/ 756213 w 761497"/>
              <a:gd name="connsiteY1" fmla="*/ -1579 h 126915"/>
              <a:gd name="connsiteX2" fmla="*/ 755240 w 761497"/>
              <a:gd name="connsiteY2" fmla="*/ 125337 h 126915"/>
              <a:gd name="connsiteX3" fmla="*/ -5284 w 761497"/>
              <a:gd name="connsiteY3" fmla="*/ 125337 h 126915"/>
            </a:gdLst>
            <a:ahLst/>
            <a:cxnLst>
              <a:cxn ang="0">
                <a:pos x="connsiteX0" y="connsiteY0"/>
              </a:cxn>
              <a:cxn ang="0">
                <a:pos x="connsiteX1" y="connsiteY1"/>
              </a:cxn>
              <a:cxn ang="0">
                <a:pos x="connsiteX2" y="connsiteY2"/>
              </a:cxn>
              <a:cxn ang="0">
                <a:pos x="connsiteX3" y="connsiteY3"/>
              </a:cxn>
            </a:cxnLst>
            <a:rect l="l" t="t" r="r" b="b"/>
            <a:pathLst>
              <a:path w="761497" h="126915">
                <a:moveTo>
                  <a:pt x="-4308" y="-1579"/>
                </a:moveTo>
                <a:lnTo>
                  <a:pt x="756213" y="-1579"/>
                </a:lnTo>
                <a:lnTo>
                  <a:pt x="755240" y="125337"/>
                </a:lnTo>
                <a:lnTo>
                  <a:pt x="-5284" y="125337"/>
                </a:lnTo>
                <a:close/>
              </a:path>
            </a:pathLst>
          </a:custGeom>
          <a:gradFill>
            <a:gsLst>
              <a:gs pos="0">
                <a:srgbClr val="EB5240"/>
              </a:gs>
              <a:gs pos="83000">
                <a:srgbClr val="EB5240">
                  <a:alpha val="0"/>
                </a:srgbClr>
              </a:gs>
            </a:gsLst>
            <a:lin ang="10800000" scaled="0"/>
          </a:gradFill>
          <a:ln w="6093" cap="flat">
            <a:noFill/>
            <a:prstDash val="solid"/>
            <a:miter/>
          </a:ln>
        </p:spPr>
        <p:txBody>
          <a:bodyPr rtlCol="0" anchor="ctr"/>
          <a:lstStyle/>
          <a:p>
            <a:endParaRPr lang="zh-CN" altLang="en-US">
              <a:cs typeface="OPPOSans R" panose="00020600040101010101"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980565" y="1014095"/>
            <a:ext cx="10060305" cy="773430"/>
          </a:xfrm>
          <a:prstGeom prst="rect">
            <a:avLst/>
          </a:prstGeom>
          <a:solidFill>
            <a:schemeClr val="bg1">
              <a:lumMod val="95000"/>
            </a:schemeClr>
          </a:solidFill>
          <a:ln>
            <a:solidFill>
              <a:srgbClr val="000000">
                <a:alpha val="0"/>
              </a:srgb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圆角矩形 2"/>
          <p:cNvSpPr/>
          <p:nvPr>
            <p:custDataLst>
              <p:tags r:id="rId2"/>
            </p:custDataLst>
          </p:nvPr>
        </p:nvSpPr>
        <p:spPr>
          <a:xfrm>
            <a:off x="367862" y="1023997"/>
            <a:ext cx="1516465" cy="770160"/>
          </a:xfrm>
          <a:prstGeom prst="roundRect">
            <a:avLst>
              <a:gd name="adj" fmla="val 0"/>
            </a:avLst>
          </a:prstGeom>
          <a:solidFill>
            <a:srgbClr val="445FCA"/>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文本框 20"/>
          <p:cNvSpPr txBox="1"/>
          <p:nvPr>
            <p:custDataLst>
              <p:tags r:id="rId3"/>
            </p:custDataLst>
          </p:nvPr>
        </p:nvSpPr>
        <p:spPr>
          <a:xfrm>
            <a:off x="445947" y="1140436"/>
            <a:ext cx="1428096" cy="523220"/>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本品说明书收载的安全性信息</a:t>
            </a:r>
            <a:r>
              <a:rPr lang="en-US" altLang="zh-CN" sz="1200"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en-US" altLang="zh-CN" sz="1200" b="1"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文本框 21"/>
          <p:cNvSpPr txBox="1"/>
          <p:nvPr/>
        </p:nvSpPr>
        <p:spPr>
          <a:xfrm>
            <a:off x="2045698" y="1140436"/>
            <a:ext cx="9929730" cy="418191"/>
          </a:xfrm>
          <a:prstGeom prst="rect">
            <a:avLst/>
          </a:prstGeom>
        </p:spPr>
        <p:txBody>
          <a:bodyPr wrap="square">
            <a:spAutoFit/>
          </a:bodyPr>
          <a:lstStyle/>
          <a:p>
            <a:pPr>
              <a:lnSpc>
                <a:spcPct val="150000"/>
              </a:lnSpc>
              <a:spcBef>
                <a:spcPts val="0"/>
              </a:spcBef>
            </a:pP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在超过10000名患者中进行了安全性评估，超过1000名患者用药1年或1年以上，安全性、耐受性好</a:t>
            </a:r>
          </a:p>
        </p:txBody>
      </p:sp>
      <p:graphicFrame>
        <p:nvGraphicFramePr>
          <p:cNvPr id="23" name="图表 22"/>
          <p:cNvGraphicFramePr/>
          <p:nvPr/>
        </p:nvGraphicFramePr>
        <p:xfrm>
          <a:off x="6353679" y="3753398"/>
          <a:ext cx="5289287" cy="30143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图表 23"/>
          <p:cNvGraphicFramePr/>
          <p:nvPr/>
        </p:nvGraphicFramePr>
        <p:xfrm>
          <a:off x="445947" y="3102971"/>
          <a:ext cx="5578178" cy="3259793"/>
        </p:xfrm>
        <a:graphic>
          <a:graphicData uri="http://schemas.openxmlformats.org/drawingml/2006/chart">
            <c:chart xmlns:c="http://schemas.openxmlformats.org/drawingml/2006/chart" xmlns:r="http://schemas.openxmlformats.org/officeDocument/2006/relationships" r:id="rId9"/>
          </a:graphicData>
        </a:graphic>
      </p:graphicFrame>
      <p:sp>
        <p:nvSpPr>
          <p:cNvPr id="26" name="标题"/>
          <p:cNvSpPr/>
          <p:nvPr>
            <p:custDataLst>
              <p:tags r:id="rId4"/>
            </p:custDataLst>
          </p:nvPr>
        </p:nvSpPr>
        <p:spPr>
          <a:xfrm>
            <a:off x="6767195" y="3026410"/>
            <a:ext cx="4651375" cy="506095"/>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dirty="0">
                <a:solidFill>
                  <a:schemeClr val="tx1"/>
                </a:solidFill>
                <a:uFillTx/>
                <a:latin typeface="苹方-繁" panose="020B0400000000000000" charset="-120"/>
                <a:ea typeface="思源黑体 CN" panose="020B0800000000000000" charset="-122"/>
                <a:cs typeface="+mn-ea"/>
                <a:sym typeface="+mn-ea"/>
              </a:rPr>
              <a:t>在</a:t>
            </a:r>
            <a:r>
              <a:rPr lang="zh-CN" altLang="en-US" sz="1400" b="1" dirty="0">
                <a:solidFill>
                  <a:schemeClr val="tx1"/>
                </a:solidFill>
                <a:latin typeface="苹方-繁" panose="020B0400000000000000" charset="-120"/>
                <a:ea typeface="思源黑体 CN" panose="020B0800000000000000" charset="-122"/>
                <a:cs typeface="+mn-ea"/>
                <a:sym typeface="+mn-ea"/>
              </a:rPr>
              <a:t>成人高血压患者中开展的为期</a:t>
            </a:r>
            <a:r>
              <a:rPr lang="en-US" altLang="zh-CN" sz="1400" b="1" dirty="0">
                <a:solidFill>
                  <a:schemeClr val="tx1"/>
                </a:solidFill>
                <a:latin typeface="苹方-繁" panose="020B0400000000000000" charset="-120"/>
                <a:ea typeface="思源黑体 CN" panose="020B0800000000000000" charset="-122"/>
                <a:cs typeface="+mn-ea"/>
                <a:sym typeface="+mn-ea"/>
              </a:rPr>
              <a:t>12</a:t>
            </a:r>
            <a:r>
              <a:rPr lang="zh-CN" altLang="en-US" sz="1400" b="1" dirty="0">
                <a:solidFill>
                  <a:schemeClr val="tx1"/>
                </a:solidFill>
                <a:latin typeface="苹方-繁" panose="020B0400000000000000" charset="-120"/>
                <a:ea typeface="思源黑体 CN" panose="020B0800000000000000" charset="-122"/>
                <a:cs typeface="+mn-ea"/>
                <a:sym typeface="+mn-ea"/>
              </a:rPr>
              <a:t>周的随机、双盲、阳性药对照</a:t>
            </a:r>
            <a:r>
              <a:rPr lang="en-US" altLang="zh-CN" sz="1400" b="1" dirty="0">
                <a:solidFill>
                  <a:schemeClr val="tx1"/>
                </a:solidFill>
                <a:latin typeface="苹方-繁" panose="020B0400000000000000" charset="-120"/>
                <a:ea typeface="思源黑体 CN" panose="020B0800000000000000" charset="-122"/>
                <a:cs typeface="+mn-ea"/>
                <a:sym typeface="+mn-ea"/>
              </a:rPr>
              <a:t>III</a:t>
            </a:r>
            <a:r>
              <a:rPr lang="zh-CN" altLang="en-US" sz="1400" b="1" dirty="0">
                <a:solidFill>
                  <a:schemeClr val="tx1"/>
                </a:solidFill>
                <a:latin typeface="苹方-繁" panose="020B0400000000000000" charset="-120"/>
                <a:ea typeface="思源黑体 CN" panose="020B0800000000000000" charset="-122"/>
                <a:cs typeface="+mn-ea"/>
                <a:sym typeface="+mn-ea"/>
              </a:rPr>
              <a:t>期临床研究</a:t>
            </a:r>
            <a:r>
              <a:rPr lang="zh-CN" altLang="en-US" sz="1400" b="1" dirty="0">
                <a:solidFill>
                  <a:schemeClr val="tx1"/>
                </a:solidFill>
                <a:uFillTx/>
                <a:latin typeface="苹方-繁" panose="020B0400000000000000" charset="-120"/>
                <a:ea typeface="思源黑体 CN" panose="020B0800000000000000" charset="-122"/>
                <a:cs typeface="+mn-ea"/>
                <a:sym typeface="+mn-ea"/>
              </a:rPr>
              <a:t>（</a:t>
            </a:r>
            <a:r>
              <a:rPr lang="en-US" altLang="zh-CN" sz="1400" b="1" dirty="0">
                <a:solidFill>
                  <a:schemeClr val="tx1"/>
                </a:solidFill>
                <a:uFillTx/>
                <a:latin typeface="苹方-繁" panose="020B0400000000000000" charset="-120"/>
                <a:ea typeface="思源黑体 CN" panose="020B0800000000000000" charset="-122"/>
                <a:cs typeface="+mn-ea"/>
                <a:sym typeface="+mn-ea"/>
              </a:rPr>
              <a:t>N=292</a:t>
            </a:r>
            <a:r>
              <a:rPr lang="zh-CN" altLang="en-US" sz="1400" b="1" dirty="0">
                <a:solidFill>
                  <a:schemeClr val="tx1"/>
                </a:solidFill>
                <a:uFillTx/>
                <a:latin typeface="苹方-繁" panose="020B0400000000000000" charset="-120"/>
                <a:ea typeface="思源黑体 CN" panose="020B0800000000000000" charset="-122"/>
                <a:cs typeface="+mn-ea"/>
                <a:sym typeface="+mn-ea"/>
              </a:rPr>
              <a:t>）</a:t>
            </a:r>
            <a:r>
              <a:rPr lang="en-US" altLang="zh-CN" sz="1400" baseline="30000" dirty="0">
                <a:solidFill>
                  <a:schemeClr val="tx1"/>
                </a:solidFill>
                <a:uFillTx/>
                <a:latin typeface="苹方-繁" panose="020B0400000000000000" charset="-120"/>
                <a:ea typeface="思源黑体 CN" panose="020B0800000000000000" charset="-122"/>
                <a:cs typeface="+mn-ea"/>
                <a:sym typeface="+mn-ea"/>
              </a:rPr>
              <a:t>[2]</a:t>
            </a:r>
            <a:endParaRPr lang="zh-CN" altLang="en-US" sz="1400" baseline="30000" dirty="0">
              <a:solidFill>
                <a:schemeClr val="tx1"/>
              </a:solidFill>
              <a:uFillTx/>
              <a:latin typeface="苹方-繁" panose="020B0400000000000000" charset="-120"/>
              <a:ea typeface="思源黑体 CN" panose="020B0800000000000000" charset="-122"/>
              <a:cs typeface="+mn-ea"/>
              <a:sym typeface="+mn-ea"/>
            </a:endParaRPr>
          </a:p>
        </p:txBody>
      </p:sp>
      <p:sp>
        <p:nvSpPr>
          <p:cNvPr id="27" name="矩形: 圆角 26"/>
          <p:cNvSpPr/>
          <p:nvPr/>
        </p:nvSpPr>
        <p:spPr>
          <a:xfrm>
            <a:off x="374015" y="2179320"/>
            <a:ext cx="5501005" cy="713105"/>
          </a:xfrm>
          <a:prstGeom prst="roundRect">
            <a:avLst>
              <a:gd name="adj" fmla="val 0"/>
            </a:avLst>
          </a:prstGeom>
          <a:solidFill>
            <a:srgbClr val="445FCA"/>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zh-CN" altLang="en-US" sz="1600" b="1" dirty="0">
                <a:solidFill>
                  <a:schemeClr val="bg1"/>
                </a:solidFill>
                <a:latin typeface="苹方-繁" panose="020B0400000000000000" charset="-120"/>
                <a:ea typeface="思源黑体 CN" panose="020B0800000000000000" charset="-122"/>
              </a:rPr>
              <a:t>耐受性好，不良反应发生率与安慰剂相当</a:t>
            </a:r>
            <a:r>
              <a:rPr lang="en-US" altLang="zh-CN" sz="1600" baseline="30000" dirty="0">
                <a:solidFill>
                  <a:schemeClr val="bg1"/>
                </a:solidFill>
                <a:latin typeface="苹方-繁" panose="020B0400000000000000" charset="-120"/>
                <a:ea typeface="思源黑体 CN" panose="020B0800000000000000" charset="-122"/>
              </a:rPr>
              <a:t>[1]</a:t>
            </a:r>
          </a:p>
        </p:txBody>
      </p:sp>
      <p:sp>
        <p:nvSpPr>
          <p:cNvPr id="29" name="矩形: 圆角 28"/>
          <p:cNvSpPr/>
          <p:nvPr/>
        </p:nvSpPr>
        <p:spPr>
          <a:xfrm>
            <a:off x="6353679" y="2179852"/>
            <a:ext cx="5500810" cy="712586"/>
          </a:xfrm>
          <a:prstGeom prst="roundRect">
            <a:avLst>
              <a:gd name="adj" fmla="val 0"/>
            </a:avLst>
          </a:prstGeom>
          <a:solidFill>
            <a:srgbClr val="E45657"/>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1200"/>
              </a:spcBef>
            </a:pPr>
            <a:r>
              <a:rPr lang="zh-CN" altLang="en-US" sz="1600" b="1" dirty="0">
                <a:solidFill>
                  <a:schemeClr val="bg1"/>
                </a:solidFill>
                <a:latin typeface="苹方-繁" panose="020B0400000000000000" charset="-120"/>
                <a:ea typeface="思源黑体 CN" panose="020B0800000000000000" charset="-122"/>
              </a:rPr>
              <a:t>依那普利组患者不良反应发生率低</a:t>
            </a:r>
            <a:endParaRPr lang="zh-CN" altLang="en-US" sz="1600" b="1" baseline="30000" dirty="0">
              <a:solidFill>
                <a:schemeClr val="bg1"/>
              </a:solidFill>
              <a:latin typeface="苹方-繁" panose="020B0400000000000000" charset="-120"/>
              <a:ea typeface="思源黑体 CN" panose="020B0800000000000000" charset="-122"/>
            </a:endParaRPr>
          </a:p>
        </p:txBody>
      </p:sp>
      <p:sp>
        <p:nvSpPr>
          <p:cNvPr id="15" name="文本框 14"/>
          <p:cNvSpPr txBox="1"/>
          <p:nvPr/>
        </p:nvSpPr>
        <p:spPr>
          <a:xfrm>
            <a:off x="374072" y="6378789"/>
            <a:ext cx="8385304" cy="398780"/>
          </a:xfrm>
          <a:prstGeom prst="rect">
            <a:avLst/>
          </a:prstGeom>
          <a:noFill/>
        </p:spPr>
        <p:txBody>
          <a:bodyPr wrap="square" rtlCol="0">
            <a:spAutoFit/>
          </a:bodyPr>
          <a:lstStyle/>
          <a:p>
            <a:r>
              <a:rPr lang="en-US" altLang="zh-CN" sz="1000" b="1" dirty="0">
                <a:latin typeface="微软雅黑" pitchFamily="34" charset="-122"/>
                <a:ea typeface="微软雅黑" pitchFamily="34" charset="-122"/>
              </a:rPr>
              <a:t>[1] </a:t>
            </a:r>
            <a:r>
              <a:rPr lang="zh-CN" altLang="en-US" sz="1000" dirty="0">
                <a:latin typeface="微软雅黑" pitchFamily="34" charset="-122"/>
                <a:ea typeface="微软雅黑" pitchFamily="34" charset="-122"/>
              </a:rPr>
              <a:t>马来酸依那普利口服溶液说明书</a:t>
            </a:r>
            <a:r>
              <a:rPr lang="en-US" altLang="zh-CN" sz="1000" dirty="0">
                <a:latin typeface="微软雅黑" pitchFamily="34" charset="-122"/>
                <a:ea typeface="微软雅黑" pitchFamily="34" charset="-122"/>
              </a:rPr>
              <a:t>; </a:t>
            </a:r>
          </a:p>
          <a:p>
            <a:r>
              <a:rPr lang="en-US" altLang="zh-CN" sz="1000" b="1" dirty="0">
                <a:latin typeface="微软雅黑" pitchFamily="34" charset="-122"/>
                <a:ea typeface="微软雅黑" pitchFamily="34" charset="-122"/>
              </a:rPr>
              <a:t>[2] </a:t>
            </a:r>
            <a:r>
              <a:rPr lang="en-US" altLang="zh-CN" sz="1000" dirty="0">
                <a:latin typeface="微软雅黑" pitchFamily="34" charset="-122"/>
                <a:ea typeface="微软雅黑" pitchFamily="34" charset="-122"/>
              </a:rPr>
              <a:t>Drug Investigation 3 (Suppl. 4), 1991, 38-44</a:t>
            </a:r>
          </a:p>
        </p:txBody>
      </p:sp>
      <p:sp>
        <p:nvSpPr>
          <p:cNvPr id="2" name="标题 16"/>
          <p:cNvSpPr>
            <a:spLocks noGrp="1"/>
          </p:cNvSpPr>
          <p:nvPr>
            <p:custDataLst>
              <p:tags r:id="rId5"/>
            </p:custDataLst>
          </p:nvPr>
        </p:nvSpPr>
        <p:spPr>
          <a:xfrm>
            <a:off x="1096645" y="240030"/>
            <a:ext cx="8310880" cy="377825"/>
          </a:xfrm>
          <a:prstGeom prst="rect">
            <a:avLst/>
          </a:prstGeom>
        </p:spPr>
        <p:txBody>
          <a:bodyPr vert="horz" wrap="square" lIns="0" tIns="0" rIns="0" bIns="0" rtlCol="0" anchor="ctr" anchorCtr="0">
            <a:normAutofit fontScale="975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zh-CN" altLang="en-US" sz="2400" dirty="0">
                <a:solidFill>
                  <a:schemeClr val="tx1"/>
                </a:solidFill>
                <a:latin typeface="微软雅黑" panose="020B0503020204020204" pitchFamily="34" charset="-122"/>
                <a:ea typeface="微软雅黑" panose="020B0503020204020204" pitchFamily="34" charset="-122"/>
                <a:sym typeface="+mn-ea"/>
              </a:rPr>
              <a:t>国内外长期临床验证，安全性好</a:t>
            </a:r>
            <a:endParaRPr lang="zh-CN" altLang="en-US"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任意多边形: 形状 60"/>
          <p:cNvSpPr/>
          <p:nvPr/>
        </p:nvSpPr>
        <p:spPr>
          <a:xfrm>
            <a:off x="0" y="246380"/>
            <a:ext cx="996950" cy="337820"/>
          </a:xfrm>
          <a:custGeom>
            <a:avLst/>
            <a:gdLst>
              <a:gd name="connsiteX0" fmla="*/ 0 w 603250"/>
              <a:gd name="connsiteY0" fmla="*/ 0 h 374650"/>
              <a:gd name="connsiteX1" fmla="*/ 603250 w 603250"/>
              <a:gd name="connsiteY1" fmla="*/ 0 h 374650"/>
              <a:gd name="connsiteX2" fmla="*/ 603250 w 603250"/>
              <a:gd name="connsiteY2" fmla="*/ 374650 h 374650"/>
              <a:gd name="connsiteX3" fmla="*/ 0 w 603250"/>
              <a:gd name="connsiteY3" fmla="*/ 374650 h 374650"/>
            </a:gdLst>
            <a:ahLst/>
            <a:cxnLst>
              <a:cxn ang="0">
                <a:pos x="connsiteX0" y="connsiteY0"/>
              </a:cxn>
              <a:cxn ang="0">
                <a:pos x="connsiteX1" y="connsiteY1"/>
              </a:cxn>
              <a:cxn ang="0">
                <a:pos x="connsiteX2" y="connsiteY2"/>
              </a:cxn>
              <a:cxn ang="0">
                <a:pos x="connsiteX3" y="connsiteY3"/>
              </a:cxn>
            </a:cxnLst>
            <a:rect l="l" t="t" r="r" b="b"/>
            <a:pathLst>
              <a:path w="603250" h="374650">
                <a:moveTo>
                  <a:pt x="0" y="0"/>
                </a:moveTo>
                <a:lnTo>
                  <a:pt x="603250" y="0"/>
                </a:lnTo>
                <a:lnTo>
                  <a:pt x="603250" y="374650"/>
                </a:lnTo>
                <a:lnTo>
                  <a:pt x="0" y="374650"/>
                </a:lnTo>
                <a:close/>
              </a:path>
            </a:pathLst>
          </a:custGeom>
          <a:solidFill>
            <a:srgbClr val="4E67C8"/>
          </a:solidFill>
          <a:ln w="6350" cap="flat">
            <a:noFill/>
            <a:prstDash val="solid"/>
            <a:miter/>
          </a:ln>
        </p:spPr>
        <p:txBody>
          <a:bodyPr rtlCol="0" anchor="ctr"/>
          <a:lstStyle/>
          <a:p>
            <a:endParaRPr lang="zh-CN" altLang="en-US"/>
          </a:p>
        </p:txBody>
      </p:sp>
      <p:grpSp>
        <p:nvGrpSpPr>
          <p:cNvPr id="7" name="组合 6"/>
          <p:cNvGrpSpPr/>
          <p:nvPr/>
        </p:nvGrpSpPr>
        <p:grpSpPr>
          <a:xfrm>
            <a:off x="4451350" y="513080"/>
            <a:ext cx="7289165" cy="168275"/>
            <a:chOff x="6550" y="808"/>
            <a:chExt cx="11479" cy="265"/>
          </a:xfrm>
        </p:grpSpPr>
        <p:sp>
          <p:nvSpPr>
            <p:cNvPr id="60" name="任意多边形: 形状 59"/>
            <p:cNvSpPr/>
            <p:nvPr/>
          </p:nvSpPr>
          <p:spPr>
            <a:xfrm>
              <a:off x="6550" y="1053"/>
              <a:ext cx="10740" cy="20"/>
            </a:xfrm>
            <a:custGeom>
              <a:avLst/>
              <a:gdLst>
                <a:gd name="connsiteX0" fmla="*/ -6315 w 6819900"/>
                <a:gd name="connsiteY0" fmla="*/ 12700 h 12700"/>
                <a:gd name="connsiteX1" fmla="*/ -6315 w 6819900"/>
                <a:gd name="connsiteY1" fmla="*/ 0 h 12700"/>
                <a:gd name="connsiteX2" fmla="*/ 6813585 w 6819900"/>
                <a:gd name="connsiteY2" fmla="*/ 0 h 12700"/>
                <a:gd name="connsiteX3" fmla="*/ 6813585 w 6819900"/>
                <a:gd name="connsiteY3" fmla="*/ 12700 h 12700"/>
                <a:gd name="connsiteX4" fmla="*/ -6315 w 6819900"/>
                <a:gd name="connsiteY4" fmla="*/ 1270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12700">
                  <a:moveTo>
                    <a:pt x="-6315" y="12700"/>
                  </a:moveTo>
                  <a:lnTo>
                    <a:pt x="-6315" y="0"/>
                  </a:lnTo>
                  <a:lnTo>
                    <a:pt x="6813585" y="0"/>
                  </a:lnTo>
                  <a:lnTo>
                    <a:pt x="6813585" y="12700"/>
                  </a:lnTo>
                  <a:lnTo>
                    <a:pt x="-6315" y="12700"/>
                  </a:lnTo>
                  <a:close/>
                </a:path>
              </a:pathLst>
            </a:custGeom>
            <a:solidFill>
              <a:srgbClr val="4E67C8"/>
            </a:solidFill>
            <a:ln w="6350" cap="flat">
              <a:noFill/>
              <a:prstDash val="solid"/>
              <a:miter/>
            </a:ln>
          </p:spPr>
          <p:txBody>
            <a:bodyPr rtlCol="0" anchor="ctr"/>
            <a:lstStyle/>
            <a:p>
              <a:endParaRPr lang="zh-CN" altLang="en-US"/>
            </a:p>
          </p:txBody>
        </p:sp>
        <p:sp>
          <p:nvSpPr>
            <p:cNvPr id="62" name="任意多边形: 形状 61"/>
            <p:cNvSpPr/>
            <p:nvPr/>
          </p:nvSpPr>
          <p:spPr>
            <a:xfrm>
              <a:off x="17353" y="808"/>
              <a:ext cx="677" cy="262"/>
            </a:xfrm>
            <a:custGeom>
              <a:avLst/>
              <a:gdLst>
                <a:gd name="connsiteX0" fmla="*/ 366242 w 429958"/>
                <a:gd name="connsiteY0" fmla="*/ 0 h 165099"/>
                <a:gd name="connsiteX1" fmla="*/ 423643 w 429958"/>
                <a:gd name="connsiteY1" fmla="*/ 0 h 165099"/>
                <a:gd name="connsiteX2" fmla="*/ 325283 w 429958"/>
                <a:gd name="connsiteY2" fmla="*/ 165100 h 165099"/>
                <a:gd name="connsiteX3" fmla="*/ 267879 w 429958"/>
                <a:gd name="connsiteY3" fmla="*/ 165100 h 165099"/>
                <a:gd name="connsiteX4" fmla="*/ 238734 w 429958"/>
                <a:gd name="connsiteY4" fmla="*/ 0 h 165099"/>
                <a:gd name="connsiteX5" fmla="*/ 296073 w 429958"/>
                <a:gd name="connsiteY5" fmla="*/ 0 h 165099"/>
                <a:gd name="connsiteX6" fmla="*/ 197713 w 429958"/>
                <a:gd name="connsiteY6" fmla="*/ 165100 h 165099"/>
                <a:gd name="connsiteX7" fmla="*/ 140371 w 429958"/>
                <a:gd name="connsiteY7" fmla="*/ 165100 h 165099"/>
                <a:gd name="connsiteX8" fmla="*/ 92048 w 429958"/>
                <a:gd name="connsiteY8" fmla="*/ 0 h 165099"/>
                <a:gd name="connsiteX9" fmla="*/ 149452 w 429958"/>
                <a:gd name="connsiteY9" fmla="*/ 0 h 165099"/>
                <a:gd name="connsiteX10" fmla="*/ 51089 w 429958"/>
                <a:gd name="connsiteY10" fmla="*/ 165100 h 165099"/>
                <a:gd name="connsiteX11" fmla="*/ -6315 w 429958"/>
                <a:gd name="connsiteY11" fmla="*/ 1651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958" h="165099">
                  <a:moveTo>
                    <a:pt x="366242" y="0"/>
                  </a:moveTo>
                  <a:lnTo>
                    <a:pt x="423643" y="0"/>
                  </a:lnTo>
                  <a:lnTo>
                    <a:pt x="325283" y="165100"/>
                  </a:lnTo>
                  <a:lnTo>
                    <a:pt x="267879" y="165100"/>
                  </a:lnTo>
                  <a:close/>
                  <a:moveTo>
                    <a:pt x="238734" y="0"/>
                  </a:moveTo>
                  <a:lnTo>
                    <a:pt x="296073" y="0"/>
                  </a:lnTo>
                  <a:lnTo>
                    <a:pt x="197713" y="165100"/>
                  </a:lnTo>
                  <a:lnTo>
                    <a:pt x="140371" y="165100"/>
                  </a:lnTo>
                  <a:close/>
                  <a:moveTo>
                    <a:pt x="92048" y="0"/>
                  </a:moveTo>
                  <a:lnTo>
                    <a:pt x="149452" y="0"/>
                  </a:lnTo>
                  <a:lnTo>
                    <a:pt x="51089" y="165100"/>
                  </a:lnTo>
                  <a:lnTo>
                    <a:pt x="-6315" y="165100"/>
                  </a:lnTo>
                  <a:close/>
                </a:path>
              </a:pathLst>
            </a:custGeom>
            <a:solidFill>
              <a:srgbClr val="4E67C8"/>
            </a:solidFill>
            <a:ln w="6350" cap="flat">
              <a:noFill/>
              <a:prstDash val="solid"/>
              <a:miter/>
            </a:ln>
          </p:spPr>
          <p:txBody>
            <a:bodyPr rtlCol="0" anchor="ctr"/>
            <a:lstStyle/>
            <a:p>
              <a:endParaRPr lang="zh-CN" altLang="en-US"/>
            </a:p>
          </p:txBody>
        </p:sp>
      </p:grpSp>
      <p:sp>
        <p:nvSpPr>
          <p:cNvPr id="8" name="矩形: 圆角 16"/>
          <p:cNvSpPr/>
          <p:nvPr/>
        </p:nvSpPr>
        <p:spPr>
          <a:xfrm>
            <a:off x="85725" y="176530"/>
            <a:ext cx="996315" cy="50609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b="1" dirty="0">
                <a:solidFill>
                  <a:schemeClr val="bg1"/>
                </a:solidFill>
                <a:latin typeface="Source Han Sans CN" panose="020B0800000000000000" charset="-122"/>
                <a:ea typeface="Source Han Sans CN" panose="020B0800000000000000" charset="-122"/>
              </a:rPr>
              <a:t>安全性</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695787" y="1537333"/>
            <a:ext cx="5180965" cy="1806736"/>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矩形 12"/>
          <p:cNvSpPr/>
          <p:nvPr>
            <p:custDataLst>
              <p:tags r:id="rId3"/>
            </p:custDataLst>
          </p:nvPr>
        </p:nvSpPr>
        <p:spPr>
          <a:xfrm>
            <a:off x="769447" y="1441448"/>
            <a:ext cx="4618990" cy="562610"/>
          </a:xfrm>
          <a:prstGeom prst="rect">
            <a:avLst/>
          </a:prstGeom>
          <a:noFill/>
        </p:spPr>
        <p:txBody>
          <a:bodyPr wrap="square" lIns="0" tIns="0" rIns="0" bIns="0" rtlCol="0" anchor="b" anchorCtr="0">
            <a:noAutofit/>
          </a:bodyPr>
          <a:lstStyle/>
          <a:p>
            <a:pPr algn="just">
              <a:spcBef>
                <a:spcPct val="0"/>
              </a:spcBef>
              <a:spcAft>
                <a:spcPct val="0"/>
              </a:spcAft>
            </a:pPr>
            <a:r>
              <a:rPr lang="zh-CN" altLang="en-US" sz="2000" b="1" noProof="0" dirty="0">
                <a:ln>
                  <a:noFill/>
                </a:ln>
                <a:solidFill>
                  <a:prstClr val="black"/>
                </a:solidFill>
                <a:effectLst/>
                <a:uLnTx/>
                <a:uFillTx/>
                <a:latin typeface="苹方-繁" panose="020B0400000000000000" charset="-120"/>
                <a:ea typeface="思源黑体 CN" panose="020B0800000000000000" charset="-122"/>
                <a:cs typeface="+mn-ea"/>
                <a:sym typeface="+mn-lt"/>
              </a:rPr>
              <a:t>对公共健康的影响显著</a:t>
            </a:r>
          </a:p>
        </p:txBody>
      </p:sp>
      <p:sp>
        <p:nvSpPr>
          <p:cNvPr id="2" name="矩形 1"/>
          <p:cNvSpPr/>
          <p:nvPr>
            <p:custDataLst>
              <p:tags r:id="rId4"/>
            </p:custDataLst>
          </p:nvPr>
        </p:nvSpPr>
        <p:spPr>
          <a:xfrm>
            <a:off x="805642" y="2140583"/>
            <a:ext cx="4805680" cy="1336040"/>
          </a:xfrm>
          <a:prstGeom prst="rect">
            <a:avLst/>
          </a:prstGeom>
          <a:noFill/>
        </p:spPr>
        <p:txBody>
          <a:bodyPr wrap="square" lIns="0" tIns="0" rIns="0" bIns="0" rtlCol="0" anchor="t" anchorCtr="0">
            <a:noAutofit/>
          </a:bodyPr>
          <a:lstStyle/>
          <a:p>
            <a:pPr marL="285750" indent="-285750" fontAlgn="auto">
              <a:lnSpc>
                <a:spcPct val="150000"/>
              </a:lnSpc>
              <a:spcAft>
                <a:spcPts val="1200"/>
              </a:spcAft>
              <a:buFont typeface="Wingdings" panose="05000000000000000000" charset="0"/>
              <a:buChar char="l"/>
            </a:pPr>
            <a:r>
              <a:rPr lang="zh-CN" altLang="en-US" sz="1300" dirty="0">
                <a:latin typeface="苹方-繁" panose="020B0400000000000000" charset="-120"/>
                <a:ea typeface="思源黑体 CN" panose="020B0800000000000000" charset="-122"/>
                <a:cs typeface="微软雅黑" pitchFamily="34" charset="-122"/>
                <a:sym typeface="+mn-ea"/>
              </a:rPr>
              <a:t>我国约680万儿童高血压患者，其中学龄前</a:t>
            </a:r>
            <a:r>
              <a:rPr lang="en-US" altLang="zh-CN" sz="1300" dirty="0">
                <a:latin typeface="苹方-繁" panose="020B0400000000000000" charset="-120"/>
                <a:ea typeface="思源黑体 CN" panose="020B0800000000000000" charset="-122"/>
                <a:cs typeface="微软雅黑" pitchFamily="34" charset="-122"/>
                <a:sym typeface="+mn-ea"/>
              </a:rPr>
              <a:t>230</a:t>
            </a:r>
            <a:r>
              <a:rPr lang="zh-CN" altLang="en-US" sz="1300" dirty="0">
                <a:latin typeface="苹方-繁" panose="020B0400000000000000" charset="-120"/>
                <a:ea typeface="思源黑体 CN" panose="020B0800000000000000" charset="-122"/>
                <a:cs typeface="微软雅黑" pitchFamily="34" charset="-122"/>
                <a:sym typeface="+mn-ea"/>
              </a:rPr>
              <a:t>万，如得不到规范药物治疗，会损害心、肾等靶器官</a:t>
            </a:r>
            <a:endParaRPr lang="en-US" altLang="zh-CN" sz="1300" dirty="0">
              <a:latin typeface="苹方-繁" panose="020B0400000000000000" charset="-120"/>
              <a:ea typeface="思源黑体 CN" panose="020B0800000000000000" charset="-122"/>
              <a:cs typeface="微软雅黑" pitchFamily="34" charset="-122"/>
              <a:sym typeface="+mn-ea"/>
            </a:endParaRPr>
          </a:p>
          <a:p>
            <a:pPr marL="285750" indent="-285750" fontAlgn="auto">
              <a:lnSpc>
                <a:spcPct val="150000"/>
              </a:lnSpc>
              <a:buFont typeface="Wingdings" panose="05000000000000000000" charset="0"/>
              <a:buChar char="l"/>
            </a:pPr>
            <a:r>
              <a:rPr lang="zh-CN" altLang="en-US" sz="1300" b="1" dirty="0">
                <a:latin typeface="苹方-繁" panose="020B0400000000000000" charset="-120"/>
                <a:ea typeface="思源黑体 CN" panose="020B0800000000000000" charset="-122"/>
                <a:sym typeface="+mn-ea"/>
              </a:rPr>
              <a:t>早期规范控压可改善远期预后，减少医疗支出，降低社会负担</a:t>
            </a:r>
            <a:endParaRPr lang="zh-CN" altLang="en-US" sz="1300" b="1" dirty="0">
              <a:latin typeface="苹方-繁" panose="020B0400000000000000" charset="-120"/>
              <a:ea typeface="思源黑体 CN" panose="020B0800000000000000" charset="-122"/>
              <a:cs typeface="微软雅黑" pitchFamily="34" charset="-122"/>
              <a:sym typeface="+mn-ea"/>
            </a:endParaRPr>
          </a:p>
        </p:txBody>
      </p:sp>
      <p:sp>
        <p:nvSpPr>
          <p:cNvPr id="4" name="矩形 3"/>
          <p:cNvSpPr/>
          <p:nvPr>
            <p:custDataLst>
              <p:tags r:id="rId5"/>
            </p:custDataLst>
          </p:nvPr>
        </p:nvSpPr>
        <p:spPr>
          <a:xfrm>
            <a:off x="6173297" y="1537333"/>
            <a:ext cx="5180965" cy="1806736"/>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p>
        </p:txBody>
      </p:sp>
      <p:sp>
        <p:nvSpPr>
          <p:cNvPr id="25" name="矩形 24"/>
          <p:cNvSpPr/>
          <p:nvPr>
            <p:custDataLst>
              <p:tags r:id="rId6"/>
            </p:custDataLst>
          </p:nvPr>
        </p:nvSpPr>
        <p:spPr>
          <a:xfrm>
            <a:off x="6246957" y="1413508"/>
            <a:ext cx="4618990" cy="562610"/>
          </a:xfrm>
          <a:prstGeom prst="rect">
            <a:avLst/>
          </a:prstGeom>
          <a:noFill/>
        </p:spPr>
        <p:txBody>
          <a:bodyPr wrap="square" lIns="0" tIns="0" rIns="0" bIns="0" rtlCol="0" anchor="b" anchorCtr="0">
            <a:noAutofit/>
          </a:bodyPr>
          <a:lstStyle/>
          <a:p>
            <a:pPr algn="just">
              <a:spcBef>
                <a:spcPct val="0"/>
              </a:spcBef>
              <a:spcAft>
                <a:spcPct val="0"/>
              </a:spcAft>
            </a:pPr>
            <a:r>
              <a:rPr lang="zh-CN" altLang="en-US" sz="2000" b="1" dirty="0">
                <a:solidFill>
                  <a:prstClr val="black"/>
                </a:solidFill>
                <a:latin typeface="苹方-繁" panose="020B0400000000000000" charset="-120"/>
                <a:ea typeface="思源黑体 CN" panose="020B0800000000000000" charset="-122"/>
                <a:cs typeface="+mn-ea"/>
                <a:sym typeface="+mn-lt"/>
              </a:rPr>
              <a:t>弥补目录短板</a:t>
            </a:r>
          </a:p>
        </p:txBody>
      </p:sp>
      <p:sp>
        <p:nvSpPr>
          <p:cNvPr id="26" name="矩形 25"/>
          <p:cNvSpPr/>
          <p:nvPr>
            <p:custDataLst>
              <p:tags r:id="rId7"/>
            </p:custDataLst>
          </p:nvPr>
        </p:nvSpPr>
        <p:spPr>
          <a:xfrm>
            <a:off x="6258387" y="2094228"/>
            <a:ext cx="4991001" cy="1163202"/>
          </a:xfrm>
          <a:prstGeom prst="rect">
            <a:avLst/>
          </a:prstGeom>
          <a:noFill/>
        </p:spPr>
        <p:txBody>
          <a:bodyPr wrap="square" lIns="0" tIns="0" rIns="0" bIns="0" rtlCol="0" anchor="t" anchorCtr="0">
            <a:noAutofit/>
          </a:bodyPr>
          <a:lstStyle/>
          <a:p>
            <a:pPr marL="285750" indent="-285750" algn="just">
              <a:lnSpc>
                <a:spcPct val="140000"/>
              </a:lnSpc>
              <a:spcBef>
                <a:spcPct val="0"/>
              </a:spcBef>
              <a:spcAft>
                <a:spcPts val="600"/>
              </a:spcAft>
              <a:buFont typeface="Wingdings" panose="05000000000000000000" charset="0"/>
              <a:buChar char="l"/>
            </a:pPr>
            <a:r>
              <a:rPr lang="en-US" altLang="zh-CN" sz="1300" b="1" dirty="0">
                <a:solidFill>
                  <a:srgbClr val="C00000"/>
                </a:solidFill>
                <a:latin typeface="苹方-繁" panose="020B0400000000000000" charset="-120"/>
                <a:ea typeface="思源黑体 CN" panose="020B0800000000000000" charset="-122"/>
                <a:cs typeface="微软雅黑" pitchFamily="34" charset="-122"/>
                <a:sym typeface="+mn-ea"/>
              </a:rPr>
              <a:t>2026</a:t>
            </a:r>
            <a:r>
              <a:rPr lang="zh-CN" altLang="en-US" sz="1300" b="1" dirty="0">
                <a:solidFill>
                  <a:srgbClr val="C00000"/>
                </a:solidFill>
                <a:latin typeface="苹方-繁" panose="020B0400000000000000" charset="-120"/>
                <a:ea typeface="思源黑体 CN" panose="020B0800000000000000" charset="-122"/>
                <a:cs typeface="微软雅黑" pitchFamily="34" charset="-122"/>
                <a:sym typeface="+mn-ea"/>
              </a:rPr>
              <a:t>年</a:t>
            </a:r>
            <a:r>
              <a:rPr lang="zh-CN" altLang="en-US" sz="1300" dirty="0">
                <a:latin typeface="苹方-繁" panose="020B0400000000000000" charset="-120"/>
                <a:ea typeface="思源黑体 CN" panose="020B0800000000000000" charset="-122"/>
                <a:cs typeface="微软雅黑" pitchFamily="34" charset="-122"/>
                <a:sym typeface="+mn-ea"/>
              </a:rPr>
              <a:t>我国</a:t>
            </a:r>
            <a:r>
              <a:rPr lang="zh-CN" altLang="en-US" sz="1300" b="1" dirty="0">
                <a:solidFill>
                  <a:srgbClr val="C00000"/>
                </a:solidFill>
                <a:latin typeface="苹方-繁" panose="020B0400000000000000" charset="-120"/>
                <a:ea typeface="思源黑体 CN" panose="020B0800000000000000" charset="-122"/>
                <a:cs typeface="微软雅黑" pitchFamily="34" charset="-122"/>
                <a:sym typeface="+mn-ea"/>
              </a:rPr>
              <a:t>首个获批且唯一用于</a:t>
            </a:r>
            <a:r>
              <a:rPr lang="en-US" altLang="zh-CN" sz="1300" b="1" dirty="0">
                <a:solidFill>
                  <a:srgbClr val="C00000"/>
                </a:solidFill>
                <a:latin typeface="苹方-繁" panose="020B0400000000000000" charset="-120"/>
                <a:ea typeface="思源黑体 CN" panose="020B0800000000000000" charset="-122"/>
                <a:cs typeface="微软雅黑" pitchFamily="34" charset="-122"/>
                <a:sym typeface="+mn-ea"/>
              </a:rPr>
              <a:t>1</a:t>
            </a:r>
            <a:r>
              <a:rPr lang="zh-CN" altLang="en-US" sz="1300" b="1" dirty="0">
                <a:solidFill>
                  <a:srgbClr val="C00000"/>
                </a:solidFill>
                <a:latin typeface="苹方-繁" panose="020B0400000000000000" charset="-120"/>
                <a:ea typeface="思源黑体 CN" panose="020B0800000000000000" charset="-122"/>
                <a:cs typeface="微软雅黑" pitchFamily="34" charset="-122"/>
                <a:sym typeface="+mn-ea"/>
              </a:rPr>
              <a:t>个月以上</a:t>
            </a:r>
            <a:r>
              <a:rPr lang="zh-CN" altLang="en-US" sz="1300" dirty="0">
                <a:latin typeface="苹方-繁" panose="020B0400000000000000" charset="-120"/>
                <a:ea typeface="思源黑体 CN" panose="020B0800000000000000" charset="-122"/>
                <a:cs typeface="微软雅黑" pitchFamily="34" charset="-122"/>
                <a:sym typeface="+mn-ea"/>
              </a:rPr>
              <a:t>儿童降压药及剂型，目录内降压药</a:t>
            </a:r>
            <a:r>
              <a:rPr lang="zh-CN" altLang="en-US" sz="1300" b="1" dirty="0">
                <a:solidFill>
                  <a:srgbClr val="C00000"/>
                </a:solidFill>
                <a:latin typeface="苹方-繁" panose="020B0400000000000000" charset="-120"/>
                <a:ea typeface="思源黑体 CN" panose="020B0800000000000000" charset="-122"/>
                <a:cs typeface="微软雅黑" pitchFamily="34" charset="-122"/>
                <a:sym typeface="+mn-ea"/>
              </a:rPr>
              <a:t>无婴幼儿、低龄儿童适应症</a:t>
            </a:r>
            <a:r>
              <a:rPr lang="zh-CN" altLang="en-US" sz="1300" dirty="0">
                <a:latin typeface="苹方-繁" panose="020B0400000000000000" charset="-120"/>
                <a:ea typeface="思源黑体 CN" panose="020B0800000000000000" charset="-122"/>
                <a:cs typeface="微软雅黑" pitchFamily="34" charset="-122"/>
                <a:sym typeface="+mn-ea"/>
              </a:rPr>
              <a:t>，</a:t>
            </a:r>
            <a:r>
              <a:rPr lang="zh-CN" altLang="en-US" sz="1300" b="1" dirty="0">
                <a:solidFill>
                  <a:srgbClr val="C00000"/>
                </a:solidFill>
                <a:latin typeface="苹方-繁" panose="020B0400000000000000" charset="-120"/>
                <a:ea typeface="思源黑体 CN" panose="020B0800000000000000" charset="-122"/>
                <a:cs typeface="微软雅黑" pitchFamily="34" charset="-122"/>
                <a:sym typeface="+mn-ea"/>
              </a:rPr>
              <a:t>填补空白</a:t>
            </a:r>
          </a:p>
          <a:p>
            <a:pPr marL="285750" indent="-285750" algn="just">
              <a:lnSpc>
                <a:spcPct val="140000"/>
              </a:lnSpc>
              <a:spcBef>
                <a:spcPct val="0"/>
              </a:spcBef>
              <a:spcAft>
                <a:spcPts val="600"/>
              </a:spcAft>
              <a:buFont typeface="Wingdings" panose="05000000000000000000" charset="0"/>
              <a:buChar char="l"/>
            </a:pPr>
            <a:r>
              <a:rPr lang="en-US" altLang="zh-CN" sz="1300" b="1" dirty="0">
                <a:latin typeface="苹方-繁" panose="020B0400000000000000" charset="-120"/>
                <a:ea typeface="思源黑体 CN" panose="020B0800000000000000" charset="-122"/>
                <a:cs typeface="微软雅黑" pitchFamily="34" charset="-122"/>
                <a:sym typeface="+mn-ea"/>
              </a:rPr>
              <a:t>WHO</a:t>
            </a:r>
            <a:r>
              <a:rPr lang="zh-CN" altLang="en-US" sz="1300" b="1" dirty="0">
                <a:latin typeface="苹方-繁" panose="020B0400000000000000" charset="-120"/>
                <a:ea typeface="思源黑体 CN" panose="020B0800000000000000" charset="-122"/>
                <a:cs typeface="微软雅黑" pitchFamily="34" charset="-122"/>
                <a:sym typeface="+mn-ea"/>
              </a:rPr>
              <a:t>唯一推荐儿童降压用药及剂型</a:t>
            </a:r>
            <a:endParaRPr lang="en-US" altLang="zh-CN" sz="1300" b="1" dirty="0">
              <a:latin typeface="苹方-繁" panose="020B0400000000000000" charset="-120"/>
              <a:ea typeface="思源黑体 CN" panose="020B0800000000000000" charset="-122"/>
              <a:cs typeface="微软雅黑" pitchFamily="34" charset="-122"/>
              <a:sym typeface="+mn-ea"/>
            </a:endParaRPr>
          </a:p>
          <a:p>
            <a:pPr marL="285750" indent="-285750" algn="just">
              <a:lnSpc>
                <a:spcPct val="140000"/>
              </a:lnSpc>
              <a:spcBef>
                <a:spcPct val="0"/>
              </a:spcBef>
              <a:spcAft>
                <a:spcPts val="600"/>
              </a:spcAft>
              <a:buFont typeface="Wingdings" panose="05000000000000000000" charset="0"/>
              <a:buChar char="l"/>
            </a:pPr>
            <a:r>
              <a:rPr lang="en-US" altLang="zh-CN" sz="1300" b="1" dirty="0">
                <a:latin typeface="苹方-繁" panose="020B0400000000000000" charset="-120"/>
                <a:ea typeface="思源黑体 CN" panose="020B0800000000000000" charset="-122"/>
                <a:cs typeface="微软雅黑" pitchFamily="34" charset="-122"/>
                <a:sym typeface="+mn-ea"/>
              </a:rPr>
              <a:t>FDA</a:t>
            </a:r>
            <a:r>
              <a:rPr lang="zh-CN" altLang="en-US" sz="1300" b="1" dirty="0">
                <a:latin typeface="苹方-繁" panose="020B0400000000000000" charset="-120"/>
                <a:ea typeface="思源黑体 CN" panose="020B0800000000000000" charset="-122"/>
                <a:cs typeface="微软雅黑" pitchFamily="34" charset="-122"/>
                <a:sym typeface="+mn-ea"/>
              </a:rPr>
              <a:t>唯一批准用于</a:t>
            </a:r>
            <a:r>
              <a:rPr lang="en-US" altLang="zh-CN" sz="1300" b="1" dirty="0">
                <a:latin typeface="苹方-繁" panose="020B0400000000000000" charset="-120"/>
                <a:ea typeface="思源黑体 CN" panose="020B0800000000000000" charset="-122"/>
                <a:cs typeface="微软雅黑" pitchFamily="34" charset="-122"/>
                <a:sym typeface="+mn-ea"/>
              </a:rPr>
              <a:t>6</a:t>
            </a:r>
            <a:r>
              <a:rPr lang="zh-CN" altLang="en-US" sz="1300" b="1" dirty="0">
                <a:latin typeface="苹方-繁" panose="020B0400000000000000" charset="-120"/>
                <a:ea typeface="思源黑体 CN" panose="020B0800000000000000" charset="-122"/>
                <a:cs typeface="微软雅黑" pitchFamily="34" charset="-122"/>
                <a:sym typeface="+mn-ea"/>
              </a:rPr>
              <a:t>岁以下儿童降压用药及剂型</a:t>
            </a:r>
            <a:endParaRPr lang="en-US" altLang="zh-CN" sz="1300" b="1" dirty="0">
              <a:latin typeface="苹方-繁" panose="020B0400000000000000" charset="-120"/>
              <a:ea typeface="思源黑体 CN" panose="020B0800000000000000" charset="-122"/>
              <a:cs typeface="微软雅黑" pitchFamily="34" charset="-122"/>
              <a:sym typeface="+mn-ea"/>
            </a:endParaRPr>
          </a:p>
          <a:p>
            <a:pPr marL="285750" indent="-285750" algn="just">
              <a:lnSpc>
                <a:spcPct val="130000"/>
              </a:lnSpc>
              <a:spcBef>
                <a:spcPct val="0"/>
              </a:spcBef>
              <a:spcAft>
                <a:spcPct val="0"/>
              </a:spcAft>
              <a:buFont typeface="Wingdings" panose="05000000000000000000" charset="0"/>
              <a:buChar char="l"/>
            </a:pPr>
            <a:endParaRPr lang="zh-CN" altLang="en-US" sz="1300" dirty="0">
              <a:solidFill>
                <a:schemeClr val="tx1">
                  <a:lumMod val="85000"/>
                  <a:lumOff val="15000"/>
                </a:schemeClr>
              </a:solidFill>
              <a:latin typeface="苹方-繁" panose="020B0400000000000000" charset="-120"/>
              <a:ea typeface="思源黑体 CN" panose="020B0800000000000000" charset="-122"/>
              <a:cs typeface="微软雅黑" pitchFamily="34" charset="-122"/>
              <a:sym typeface="+mn-ea"/>
            </a:endParaRPr>
          </a:p>
        </p:txBody>
      </p:sp>
      <p:sp>
        <p:nvSpPr>
          <p:cNvPr id="5" name="矩形 4"/>
          <p:cNvSpPr/>
          <p:nvPr>
            <p:custDataLst>
              <p:tags r:id="rId8"/>
            </p:custDataLst>
          </p:nvPr>
        </p:nvSpPr>
        <p:spPr>
          <a:xfrm>
            <a:off x="681893" y="4035711"/>
            <a:ext cx="5180650" cy="2008055"/>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p:custDataLst>
              <p:tags r:id="rId9"/>
            </p:custDataLst>
          </p:nvPr>
        </p:nvSpPr>
        <p:spPr>
          <a:xfrm>
            <a:off x="748566" y="3954861"/>
            <a:ext cx="4618990" cy="562610"/>
          </a:xfrm>
          <a:prstGeom prst="rect">
            <a:avLst/>
          </a:prstGeom>
          <a:noFill/>
        </p:spPr>
        <p:txBody>
          <a:bodyPr wrap="square" lIns="0" tIns="0" rIns="0" bIns="0" rtlCol="0" anchor="b" anchorCtr="0">
            <a:noAutofit/>
          </a:bodyPr>
          <a:lstStyle/>
          <a:p>
            <a:pPr algn="just">
              <a:spcBef>
                <a:spcPct val="0"/>
              </a:spcBef>
              <a:spcAft>
                <a:spcPct val="0"/>
              </a:spcAft>
            </a:pPr>
            <a:r>
              <a:rPr lang="zh-CN" altLang="en-US" sz="2000" b="1" noProof="0" dirty="0">
                <a:ln>
                  <a:noFill/>
                </a:ln>
                <a:solidFill>
                  <a:prstClr val="black"/>
                </a:solidFill>
                <a:effectLst/>
                <a:uLnTx/>
                <a:uFillTx/>
                <a:latin typeface="苹方-繁" panose="020B0400000000000000" charset="-120"/>
                <a:ea typeface="思源黑体 CN" panose="020B0800000000000000" charset="-122"/>
                <a:cs typeface="+mn-ea"/>
                <a:sym typeface="+mn-lt"/>
              </a:rPr>
              <a:t>符合</a:t>
            </a:r>
            <a:r>
              <a:rPr lang="en-US" altLang="zh-CN" sz="2000" b="1" noProof="0" dirty="0">
                <a:ln>
                  <a:noFill/>
                </a:ln>
                <a:solidFill>
                  <a:prstClr val="black"/>
                </a:solidFill>
                <a:effectLst/>
                <a:uLnTx/>
                <a:uFillTx/>
                <a:latin typeface="苹方-繁" panose="020B0400000000000000" charset="-120"/>
                <a:ea typeface="思源黑体 CN" panose="020B0800000000000000" charset="-122"/>
                <a:cs typeface="+mn-ea"/>
                <a:sym typeface="+mn-lt"/>
              </a:rPr>
              <a:t>“</a:t>
            </a:r>
            <a:r>
              <a:rPr lang="zh-CN" altLang="en-US" sz="2000" b="1" noProof="0" dirty="0">
                <a:ln>
                  <a:noFill/>
                </a:ln>
                <a:solidFill>
                  <a:prstClr val="black"/>
                </a:solidFill>
                <a:effectLst/>
                <a:uLnTx/>
                <a:uFillTx/>
                <a:latin typeface="苹方-繁" panose="020B0400000000000000" charset="-120"/>
                <a:ea typeface="思源黑体 CN" panose="020B0800000000000000" charset="-122"/>
                <a:cs typeface="+mn-ea"/>
                <a:sym typeface="+mn-lt"/>
              </a:rPr>
              <a:t>保基本</a:t>
            </a:r>
            <a:r>
              <a:rPr lang="en-US" altLang="zh-CN" sz="2000" b="1" noProof="0" dirty="0">
                <a:ln>
                  <a:noFill/>
                </a:ln>
                <a:solidFill>
                  <a:prstClr val="black"/>
                </a:solidFill>
                <a:effectLst/>
                <a:uLnTx/>
                <a:uFillTx/>
                <a:latin typeface="苹方-繁" panose="020B0400000000000000" charset="-120"/>
                <a:ea typeface="思源黑体 CN" panose="020B0800000000000000" charset="-122"/>
                <a:cs typeface="+mn-ea"/>
                <a:sym typeface="+mn-lt"/>
              </a:rPr>
              <a:t>”</a:t>
            </a:r>
            <a:r>
              <a:rPr lang="zh-CN" altLang="en-US" sz="2000" b="1" noProof="0" dirty="0">
                <a:ln>
                  <a:noFill/>
                </a:ln>
                <a:solidFill>
                  <a:prstClr val="black"/>
                </a:solidFill>
                <a:effectLst/>
                <a:uLnTx/>
                <a:uFillTx/>
                <a:latin typeface="苹方-繁" panose="020B0400000000000000" charset="-120"/>
                <a:ea typeface="思源黑体 CN" panose="020B0800000000000000" charset="-122"/>
                <a:cs typeface="+mn-ea"/>
                <a:sym typeface="+mn-lt"/>
              </a:rPr>
              <a:t>原则</a:t>
            </a:r>
            <a:endParaRPr lang="zh-CN" altLang="en-US" sz="2000" b="1">
              <a:solidFill>
                <a:schemeClr val="accent1"/>
              </a:solidFill>
              <a:latin typeface="苹方-繁" panose="020B0400000000000000" charset="-120"/>
              <a:ea typeface="思源黑体 CN" panose="020B0800000000000000" charset="-122"/>
              <a:cs typeface="+mn-ea"/>
            </a:endParaRPr>
          </a:p>
        </p:txBody>
      </p:sp>
      <p:sp>
        <p:nvSpPr>
          <p:cNvPr id="28" name="矩形 27"/>
          <p:cNvSpPr/>
          <p:nvPr>
            <p:custDataLst>
              <p:tags r:id="rId10"/>
            </p:custDataLst>
          </p:nvPr>
        </p:nvSpPr>
        <p:spPr>
          <a:xfrm>
            <a:off x="769620" y="4699866"/>
            <a:ext cx="4976756" cy="887399"/>
          </a:xfrm>
          <a:prstGeom prst="rect">
            <a:avLst/>
          </a:prstGeom>
          <a:noFill/>
        </p:spPr>
        <p:txBody>
          <a:bodyPr wrap="square" lIns="0" tIns="0" rIns="0" bIns="0" rtlCol="0" anchor="t" anchorCtr="0">
            <a:noAutofit/>
          </a:bodyPr>
          <a:lstStyle/>
          <a:p>
            <a:pPr marL="307340" indent="-285750" algn="l" rtl="0" eaLnBrk="0">
              <a:lnSpc>
                <a:spcPct val="130000"/>
              </a:lnSpc>
              <a:spcBef>
                <a:spcPts val="1485"/>
              </a:spcBef>
              <a:buFont typeface="Wingdings" panose="05000000000000000000" charset="0"/>
              <a:buChar char="l"/>
            </a:pPr>
            <a:r>
              <a:rPr lang="zh-CN" altLang="en-US" sz="1300" dirty="0">
                <a:effectLst/>
                <a:latin typeface="苹方-繁" panose="020B0400000000000000" charset="-120"/>
                <a:ea typeface="思源黑体 CN" panose="020B0800000000000000" charset="-122"/>
                <a:cs typeface="微软雅黑" pitchFamily="34" charset="-122"/>
                <a:sym typeface="+mn-ea"/>
              </a:rPr>
              <a:t>八部委联合发文，国家政策鼓励儿童药高质量发展，明确</a:t>
            </a:r>
            <a:r>
              <a:rPr lang="en-US" altLang="zh-CN" sz="1300" dirty="0">
                <a:latin typeface="苹方-繁" panose="020B0400000000000000" charset="-120"/>
                <a:ea typeface="思源黑体 CN" panose="020B0800000000000000" charset="-122"/>
                <a:cs typeface="微软雅黑" pitchFamily="34" charset="-122"/>
                <a:sym typeface="+mn-ea"/>
              </a:rPr>
              <a:t>《</a:t>
            </a:r>
            <a:r>
              <a:rPr lang="zh-CN" altLang="en-US" sz="1300" dirty="0">
                <a:effectLst/>
                <a:latin typeface="苹方-繁" panose="020B0400000000000000" charset="-120"/>
                <a:ea typeface="思源黑体 CN" panose="020B0800000000000000" charset="-122"/>
                <a:cs typeface="微软雅黑" pitchFamily="34" charset="-122"/>
                <a:sym typeface="+mn-ea"/>
              </a:rPr>
              <a:t>鼓励研发申报儿童药品清单</a:t>
            </a:r>
            <a:r>
              <a:rPr lang="en-US" altLang="zh-CN" sz="1300" dirty="0">
                <a:effectLst/>
                <a:latin typeface="苹方-繁" panose="020B0400000000000000" charset="-120"/>
                <a:ea typeface="思源黑体 CN" panose="020B0800000000000000" charset="-122"/>
                <a:cs typeface="微软雅黑" pitchFamily="34" charset="-122"/>
                <a:sym typeface="+mn-ea"/>
              </a:rPr>
              <a:t>》</a:t>
            </a:r>
            <a:r>
              <a:rPr lang="zh-CN" altLang="en-US" sz="1300" dirty="0">
                <a:effectLst/>
                <a:latin typeface="苹方-繁" panose="020B0400000000000000" charset="-120"/>
                <a:ea typeface="思源黑体 CN" panose="020B0800000000000000" charset="-122"/>
                <a:cs typeface="微软雅黑" pitchFamily="34" charset="-122"/>
                <a:sym typeface="+mn-ea"/>
              </a:rPr>
              <a:t>药品优先纳入基本医保目录</a:t>
            </a:r>
            <a:endParaRPr lang="en-US" altLang="zh-CN" sz="1300" dirty="0">
              <a:effectLst/>
              <a:latin typeface="苹方-繁" panose="020B0400000000000000" charset="-120"/>
              <a:ea typeface="思源黑体 CN" panose="020B0800000000000000" charset="-122"/>
              <a:cs typeface="微软雅黑" pitchFamily="34" charset="-122"/>
              <a:sym typeface="+mn-ea"/>
            </a:endParaRPr>
          </a:p>
          <a:p>
            <a:pPr marL="307340" indent="-285750" algn="l" rtl="0" eaLnBrk="0">
              <a:lnSpc>
                <a:spcPct val="130000"/>
              </a:lnSpc>
              <a:spcBef>
                <a:spcPts val="1485"/>
              </a:spcBef>
              <a:buFont typeface="Wingdings" panose="05000000000000000000" charset="0"/>
              <a:buChar char="l"/>
            </a:pPr>
            <a:r>
              <a:rPr lang="zh-CN" altLang="en-US" sz="1300" dirty="0">
                <a:effectLst/>
                <a:latin typeface="苹方-繁" panose="020B0400000000000000" charset="-120"/>
                <a:ea typeface="思源黑体 CN" panose="020B0800000000000000" charset="-122"/>
                <a:cs typeface="微软雅黑" pitchFamily="34" charset="-122"/>
                <a:sym typeface="+mn-ea"/>
              </a:rPr>
              <a:t>‌</a:t>
            </a:r>
            <a:r>
              <a:rPr lang="zh-CN" altLang="en-US" sz="1300" dirty="0">
                <a:latin typeface="苹方-繁" panose="020B0400000000000000" charset="-120"/>
                <a:ea typeface="思源黑体 CN" panose="020B0800000000000000" charset="-122"/>
                <a:sym typeface="+mn-ea"/>
              </a:rPr>
              <a:t>‌</a:t>
            </a:r>
            <a:r>
              <a:rPr lang="en-US" altLang="zh-CN" sz="1300" b="1" dirty="0">
                <a:latin typeface="苹方-繁" panose="020B0400000000000000" charset="-120"/>
                <a:ea typeface="思源黑体 CN" panose="020B0800000000000000" charset="-122"/>
                <a:sym typeface="+mn-ea"/>
              </a:rPr>
              <a:t>WHO</a:t>
            </a:r>
            <a:r>
              <a:rPr lang="zh-CN" altLang="en-US" sz="1300" b="1" dirty="0">
                <a:latin typeface="苹方-繁" panose="020B0400000000000000" charset="-120"/>
                <a:ea typeface="思源黑体 CN" panose="020B0800000000000000" charset="-122"/>
                <a:sym typeface="+mn-ea"/>
              </a:rPr>
              <a:t>儿童基药目录唯一推荐降压药及剂型，国内外权威指南共识推荐</a:t>
            </a:r>
          </a:p>
        </p:txBody>
      </p:sp>
      <p:sp>
        <p:nvSpPr>
          <p:cNvPr id="6" name="矩形 5"/>
          <p:cNvSpPr/>
          <p:nvPr>
            <p:custDataLst>
              <p:tags r:id="rId11"/>
            </p:custDataLst>
          </p:nvPr>
        </p:nvSpPr>
        <p:spPr>
          <a:xfrm>
            <a:off x="6159543" y="4097941"/>
            <a:ext cx="5180650" cy="1945825"/>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9" name="矩形 28"/>
          <p:cNvSpPr/>
          <p:nvPr>
            <p:custDataLst>
              <p:tags r:id="rId12"/>
            </p:custDataLst>
          </p:nvPr>
        </p:nvSpPr>
        <p:spPr>
          <a:xfrm>
            <a:off x="6261660" y="4725869"/>
            <a:ext cx="4881469" cy="1317897"/>
          </a:xfrm>
          <a:prstGeom prst="rect">
            <a:avLst/>
          </a:prstGeom>
          <a:noFill/>
        </p:spPr>
        <p:txBody>
          <a:bodyPr wrap="square" lIns="0" tIns="0" rIns="0" bIns="0" rtlCol="0" anchor="t" anchorCtr="0">
            <a:noAutofit/>
          </a:bodyPr>
          <a:lstStyle/>
          <a:p>
            <a:pPr marL="285750" indent="-285750" algn="just">
              <a:lnSpc>
                <a:spcPct val="150000"/>
              </a:lnSpc>
              <a:spcBef>
                <a:spcPct val="0"/>
              </a:spcBef>
              <a:spcAft>
                <a:spcPct val="0"/>
              </a:spcAft>
              <a:buFont typeface="Wingdings" panose="05000000000000000000" charset="0"/>
              <a:buChar char="l"/>
            </a:pPr>
            <a:r>
              <a:rPr lang="zh-CN" altLang="en-US" sz="1300" dirty="0">
                <a:latin typeface="苹方-繁" panose="020B0400000000000000" charset="-120"/>
                <a:ea typeface="思源黑体 CN" panose="020B0800000000000000" charset="-122"/>
                <a:sym typeface="+mn-ea"/>
              </a:rPr>
              <a:t>口服固体制剂存在超适应症用药，</a:t>
            </a:r>
            <a:r>
              <a:rPr lang="zh-CN" altLang="en-US" sz="1300" b="1" dirty="0">
                <a:ea typeface="思源黑体 CN" panose="020B0800000000000000" charset="-122"/>
                <a:sym typeface="+mn-ea"/>
              </a:rPr>
              <a:t>增加</a:t>
            </a:r>
            <a:r>
              <a:rPr lang="zh-CN" altLang="en-US" sz="1300" b="1" dirty="0">
                <a:latin typeface="苹方-繁" panose="020B0400000000000000" charset="-120"/>
                <a:ea typeface="思源黑体 CN" panose="020B0800000000000000" charset="-122"/>
                <a:cs typeface="微软雅黑" pitchFamily="34" charset="-122"/>
                <a:sym typeface="+mn-ea"/>
              </a:rPr>
              <a:t>医疗风险与纠纷，患儿依从性差</a:t>
            </a:r>
          </a:p>
          <a:p>
            <a:pPr marL="285750" indent="-285750" algn="just">
              <a:lnSpc>
                <a:spcPct val="150000"/>
              </a:lnSpc>
              <a:spcBef>
                <a:spcPct val="0"/>
              </a:spcBef>
              <a:spcAft>
                <a:spcPct val="0"/>
              </a:spcAft>
              <a:buFont typeface="Wingdings" panose="05000000000000000000" charset="0"/>
              <a:buChar char="l"/>
            </a:pPr>
            <a:r>
              <a:rPr lang="zh-CN" altLang="en-US" sz="1300" dirty="0">
                <a:latin typeface="苹方-繁" panose="020B0400000000000000" charset="-120"/>
                <a:ea typeface="思源黑体 CN" panose="020B0800000000000000" charset="-122"/>
                <a:cs typeface="微软雅黑" pitchFamily="34" charset="-122"/>
                <a:sym typeface="+mn-ea"/>
              </a:rPr>
              <a:t>本品无需分剂量操作，减少错误率，减轻医护工作负担，</a:t>
            </a:r>
            <a:r>
              <a:rPr lang="zh-CN" altLang="en-US" sz="1300" b="1" dirty="0">
                <a:latin typeface="苹方-繁" panose="020B0400000000000000" charset="-120"/>
                <a:ea typeface="思源黑体 CN" panose="020B0800000000000000" charset="-122"/>
                <a:cs typeface="微软雅黑" pitchFamily="34" charset="-122"/>
                <a:sym typeface="+mn-ea"/>
              </a:rPr>
              <a:t>提升治疗规范性与效率</a:t>
            </a:r>
            <a:endParaRPr lang="en-US" altLang="zh-CN" sz="1300" b="1" dirty="0">
              <a:latin typeface="苹方-繁" panose="020B0400000000000000" charset="-120"/>
              <a:ea typeface="思源黑体 CN" panose="020B0800000000000000" charset="-122"/>
              <a:cs typeface="微软雅黑" pitchFamily="34" charset="-122"/>
              <a:sym typeface="+mn-ea"/>
            </a:endParaRPr>
          </a:p>
          <a:p>
            <a:pPr marL="285750" indent="-285750" algn="just">
              <a:lnSpc>
                <a:spcPct val="150000"/>
              </a:lnSpc>
              <a:spcBef>
                <a:spcPct val="0"/>
              </a:spcBef>
              <a:spcAft>
                <a:spcPct val="0"/>
              </a:spcAft>
              <a:buFont typeface="Wingdings" panose="05000000000000000000" charset="0"/>
              <a:buChar char="l"/>
            </a:pPr>
            <a:endParaRPr lang="zh-CN" altLang="en-US" sz="1300" dirty="0">
              <a:latin typeface="苹方-繁" panose="020B0400000000000000" charset="-120"/>
              <a:ea typeface="思源黑体 CN" panose="020B0800000000000000" charset="-122"/>
            </a:endParaRPr>
          </a:p>
          <a:p>
            <a:pPr indent="0" algn="just">
              <a:lnSpc>
                <a:spcPct val="150000"/>
              </a:lnSpc>
              <a:spcBef>
                <a:spcPct val="0"/>
              </a:spcBef>
              <a:spcAft>
                <a:spcPct val="0"/>
              </a:spcAft>
              <a:buFont typeface="Wingdings" panose="05000000000000000000" charset="0"/>
              <a:buNone/>
            </a:pPr>
            <a:endParaRPr lang="zh-CN" altLang="en-US" sz="1300" dirty="0">
              <a:solidFill>
                <a:schemeClr val="tx1">
                  <a:lumMod val="85000"/>
                  <a:lumOff val="15000"/>
                </a:schemeClr>
              </a:solidFill>
              <a:latin typeface="苹方-繁" panose="020B0400000000000000" charset="-120"/>
              <a:ea typeface="思源黑体 CN" panose="020B0800000000000000" charset="-122"/>
              <a:cs typeface="微软雅黑" pitchFamily="34" charset="-122"/>
              <a:sym typeface="+mn-ea"/>
            </a:endParaRPr>
          </a:p>
        </p:txBody>
      </p:sp>
      <p:sp>
        <p:nvSpPr>
          <p:cNvPr id="30" name="矩形 29"/>
          <p:cNvSpPr/>
          <p:nvPr>
            <p:custDataLst>
              <p:tags r:id="rId13"/>
            </p:custDataLst>
          </p:nvPr>
        </p:nvSpPr>
        <p:spPr>
          <a:xfrm>
            <a:off x="6243221" y="3931366"/>
            <a:ext cx="4618990" cy="562610"/>
          </a:xfrm>
          <a:prstGeom prst="rect">
            <a:avLst/>
          </a:prstGeom>
          <a:noFill/>
        </p:spPr>
        <p:txBody>
          <a:bodyPr wrap="square" lIns="0" tIns="0" rIns="0" bIns="0" rtlCol="0" anchor="b" anchorCtr="0">
            <a:noAutofit/>
          </a:bodyPr>
          <a:lstStyle/>
          <a:p>
            <a:pPr algn="just">
              <a:spcBef>
                <a:spcPct val="0"/>
              </a:spcBef>
              <a:spcAft>
                <a:spcPct val="0"/>
              </a:spcAft>
            </a:pPr>
            <a:r>
              <a:rPr lang="zh-CN" altLang="en-US" sz="2000" b="1" noProof="0" dirty="0">
                <a:ln>
                  <a:noFill/>
                </a:ln>
                <a:solidFill>
                  <a:prstClr val="black"/>
                </a:solidFill>
                <a:effectLst/>
                <a:uLnTx/>
                <a:uFillTx/>
                <a:latin typeface="苹方-繁" panose="020B0400000000000000" charset="-120"/>
                <a:ea typeface="思源黑体 CN" panose="020B0800000000000000" charset="-122"/>
                <a:cs typeface="+mn-ea"/>
                <a:sym typeface="+mn-lt"/>
              </a:rPr>
              <a:t>降低临床管理难度</a:t>
            </a:r>
          </a:p>
        </p:txBody>
      </p:sp>
      <p:sp>
        <p:nvSpPr>
          <p:cNvPr id="7" name="矩形 6"/>
          <p:cNvSpPr/>
          <p:nvPr>
            <p:custDataLst>
              <p:tags r:id="rId14"/>
            </p:custDataLst>
          </p:nvPr>
        </p:nvSpPr>
        <p:spPr>
          <a:xfrm>
            <a:off x="695788" y="1537651"/>
            <a:ext cx="5180650" cy="72000"/>
          </a:xfrm>
          <a:prstGeom prst="rect">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tx1"/>
              </a:solidFill>
              <a:sym typeface="+mn-ea"/>
            </a:endParaRPr>
          </a:p>
        </p:txBody>
      </p:sp>
      <p:sp>
        <p:nvSpPr>
          <p:cNvPr id="10" name="矩形 9"/>
          <p:cNvSpPr/>
          <p:nvPr>
            <p:custDataLst>
              <p:tags r:id="rId15"/>
            </p:custDataLst>
          </p:nvPr>
        </p:nvSpPr>
        <p:spPr>
          <a:xfrm>
            <a:off x="6173439" y="1537651"/>
            <a:ext cx="5180650" cy="72000"/>
          </a:xfrm>
          <a:prstGeom prst="rect">
            <a:avLst/>
          </a:prstGeom>
          <a:solidFill>
            <a:srgbClr val="E45657"/>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tx1"/>
              </a:solidFill>
              <a:sym typeface="+mn-ea"/>
            </a:endParaRPr>
          </a:p>
        </p:txBody>
      </p:sp>
      <p:sp>
        <p:nvSpPr>
          <p:cNvPr id="11" name="矩形 10"/>
          <p:cNvSpPr/>
          <p:nvPr>
            <p:custDataLst>
              <p:tags r:id="rId16"/>
            </p:custDataLst>
          </p:nvPr>
        </p:nvSpPr>
        <p:spPr>
          <a:xfrm>
            <a:off x="681893" y="4036302"/>
            <a:ext cx="5180650" cy="72000"/>
          </a:xfrm>
          <a:prstGeom prst="rect">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tx1"/>
              </a:solidFill>
              <a:sym typeface="+mn-ea"/>
            </a:endParaRPr>
          </a:p>
        </p:txBody>
      </p:sp>
      <p:sp>
        <p:nvSpPr>
          <p:cNvPr id="12" name="矩形 11"/>
          <p:cNvSpPr/>
          <p:nvPr>
            <p:custDataLst>
              <p:tags r:id="rId17"/>
            </p:custDataLst>
          </p:nvPr>
        </p:nvSpPr>
        <p:spPr>
          <a:xfrm>
            <a:off x="6173612" y="4035711"/>
            <a:ext cx="5180650" cy="72000"/>
          </a:xfrm>
          <a:prstGeom prst="rect">
            <a:avLst/>
          </a:prstGeom>
          <a:solidFill>
            <a:srgbClr val="E45657"/>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solidFill>
                <a:schemeClr val="tx1"/>
              </a:solidFill>
              <a:sym typeface="+mn-ea"/>
            </a:endParaRPr>
          </a:p>
        </p:txBody>
      </p:sp>
      <p:sp>
        <p:nvSpPr>
          <p:cNvPr id="15" name="标题 16"/>
          <p:cNvSpPr>
            <a:spLocks noGrp="1"/>
          </p:cNvSpPr>
          <p:nvPr>
            <p:custDataLst>
              <p:tags r:id="rId18"/>
            </p:custDataLst>
          </p:nvPr>
        </p:nvSpPr>
        <p:spPr>
          <a:xfrm>
            <a:off x="1096644" y="240030"/>
            <a:ext cx="9490673" cy="377825"/>
          </a:xfrm>
          <a:prstGeom prst="rect">
            <a:avLst/>
          </a:prstGeom>
        </p:spPr>
        <p:txBody>
          <a:bodyPr vert="horz" wrap="square" lIns="0" tIns="0" rIns="0" bIns="0" rtlCol="0" anchor="ctr" anchorCtr="0">
            <a:normAutofit fontScale="975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zh-CN" altLang="en-US"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目录内降压药无婴幼儿、低龄儿童适应症</a:t>
            </a:r>
            <a:r>
              <a:rPr lang="zh-CN" altLang="en-US" sz="2400" dirty="0">
                <a:latin typeface="微软雅黑" panose="020B0503020204020204" pitchFamily="34" charset="-122"/>
                <a:ea typeface="微软雅黑" panose="020B0503020204020204" pitchFamily="34" charset="-122"/>
                <a:sym typeface="+mn-ea"/>
              </a:rPr>
              <a:t>，填补治疗及目录空白</a:t>
            </a:r>
            <a:endParaRPr lang="zh-CN" altLang="en-US"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任意多边形: 形状 60"/>
          <p:cNvSpPr/>
          <p:nvPr/>
        </p:nvSpPr>
        <p:spPr>
          <a:xfrm>
            <a:off x="0" y="246380"/>
            <a:ext cx="996950" cy="337820"/>
          </a:xfrm>
          <a:custGeom>
            <a:avLst/>
            <a:gdLst>
              <a:gd name="connsiteX0" fmla="*/ 0 w 603250"/>
              <a:gd name="connsiteY0" fmla="*/ 0 h 374650"/>
              <a:gd name="connsiteX1" fmla="*/ 603250 w 603250"/>
              <a:gd name="connsiteY1" fmla="*/ 0 h 374650"/>
              <a:gd name="connsiteX2" fmla="*/ 603250 w 603250"/>
              <a:gd name="connsiteY2" fmla="*/ 374650 h 374650"/>
              <a:gd name="connsiteX3" fmla="*/ 0 w 603250"/>
              <a:gd name="connsiteY3" fmla="*/ 374650 h 374650"/>
            </a:gdLst>
            <a:ahLst/>
            <a:cxnLst>
              <a:cxn ang="0">
                <a:pos x="connsiteX0" y="connsiteY0"/>
              </a:cxn>
              <a:cxn ang="0">
                <a:pos x="connsiteX1" y="connsiteY1"/>
              </a:cxn>
              <a:cxn ang="0">
                <a:pos x="connsiteX2" y="connsiteY2"/>
              </a:cxn>
              <a:cxn ang="0">
                <a:pos x="connsiteX3" y="connsiteY3"/>
              </a:cxn>
            </a:cxnLst>
            <a:rect l="l" t="t" r="r" b="b"/>
            <a:pathLst>
              <a:path w="603250" h="374650">
                <a:moveTo>
                  <a:pt x="0" y="0"/>
                </a:moveTo>
                <a:lnTo>
                  <a:pt x="603250" y="0"/>
                </a:lnTo>
                <a:lnTo>
                  <a:pt x="603250" y="374650"/>
                </a:lnTo>
                <a:lnTo>
                  <a:pt x="0" y="374650"/>
                </a:lnTo>
                <a:close/>
              </a:path>
            </a:pathLst>
          </a:custGeom>
          <a:solidFill>
            <a:srgbClr val="4E67C8"/>
          </a:solidFill>
          <a:ln w="6350" cap="flat">
            <a:noFill/>
            <a:prstDash val="solid"/>
            <a:miter/>
          </a:ln>
        </p:spPr>
        <p:txBody>
          <a:bodyPr rtlCol="0" anchor="ctr"/>
          <a:lstStyle/>
          <a:p>
            <a:endParaRPr lang="zh-CN" altLang="en-US"/>
          </a:p>
        </p:txBody>
      </p:sp>
      <p:grpSp>
        <p:nvGrpSpPr>
          <p:cNvPr id="17" name="组合 16"/>
          <p:cNvGrpSpPr/>
          <p:nvPr/>
        </p:nvGrpSpPr>
        <p:grpSpPr>
          <a:xfrm>
            <a:off x="4451350" y="513080"/>
            <a:ext cx="7289165" cy="168275"/>
            <a:chOff x="6550" y="808"/>
            <a:chExt cx="11479" cy="265"/>
          </a:xfrm>
        </p:grpSpPr>
        <p:sp>
          <p:nvSpPr>
            <p:cNvPr id="60" name="任意多边形: 形状 59"/>
            <p:cNvSpPr/>
            <p:nvPr/>
          </p:nvSpPr>
          <p:spPr>
            <a:xfrm>
              <a:off x="6550" y="1053"/>
              <a:ext cx="10740" cy="20"/>
            </a:xfrm>
            <a:custGeom>
              <a:avLst/>
              <a:gdLst>
                <a:gd name="connsiteX0" fmla="*/ -6315 w 6819900"/>
                <a:gd name="connsiteY0" fmla="*/ 12700 h 12700"/>
                <a:gd name="connsiteX1" fmla="*/ -6315 w 6819900"/>
                <a:gd name="connsiteY1" fmla="*/ 0 h 12700"/>
                <a:gd name="connsiteX2" fmla="*/ 6813585 w 6819900"/>
                <a:gd name="connsiteY2" fmla="*/ 0 h 12700"/>
                <a:gd name="connsiteX3" fmla="*/ 6813585 w 6819900"/>
                <a:gd name="connsiteY3" fmla="*/ 12700 h 12700"/>
                <a:gd name="connsiteX4" fmla="*/ -6315 w 6819900"/>
                <a:gd name="connsiteY4" fmla="*/ 1270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12700">
                  <a:moveTo>
                    <a:pt x="-6315" y="12700"/>
                  </a:moveTo>
                  <a:lnTo>
                    <a:pt x="-6315" y="0"/>
                  </a:lnTo>
                  <a:lnTo>
                    <a:pt x="6813585" y="0"/>
                  </a:lnTo>
                  <a:lnTo>
                    <a:pt x="6813585" y="12700"/>
                  </a:lnTo>
                  <a:lnTo>
                    <a:pt x="-6315" y="12700"/>
                  </a:lnTo>
                  <a:close/>
                </a:path>
              </a:pathLst>
            </a:custGeom>
            <a:solidFill>
              <a:srgbClr val="4E67C8"/>
            </a:solidFill>
            <a:ln w="6350" cap="flat">
              <a:noFill/>
              <a:prstDash val="solid"/>
              <a:miter/>
            </a:ln>
          </p:spPr>
          <p:txBody>
            <a:bodyPr rtlCol="0" anchor="ctr"/>
            <a:lstStyle/>
            <a:p>
              <a:endParaRPr lang="zh-CN" altLang="en-US"/>
            </a:p>
          </p:txBody>
        </p:sp>
        <p:sp>
          <p:nvSpPr>
            <p:cNvPr id="62" name="任意多边形: 形状 61"/>
            <p:cNvSpPr/>
            <p:nvPr/>
          </p:nvSpPr>
          <p:spPr>
            <a:xfrm>
              <a:off x="17353" y="808"/>
              <a:ext cx="677" cy="262"/>
            </a:xfrm>
            <a:custGeom>
              <a:avLst/>
              <a:gdLst>
                <a:gd name="connsiteX0" fmla="*/ 366242 w 429958"/>
                <a:gd name="connsiteY0" fmla="*/ 0 h 165099"/>
                <a:gd name="connsiteX1" fmla="*/ 423643 w 429958"/>
                <a:gd name="connsiteY1" fmla="*/ 0 h 165099"/>
                <a:gd name="connsiteX2" fmla="*/ 325283 w 429958"/>
                <a:gd name="connsiteY2" fmla="*/ 165100 h 165099"/>
                <a:gd name="connsiteX3" fmla="*/ 267879 w 429958"/>
                <a:gd name="connsiteY3" fmla="*/ 165100 h 165099"/>
                <a:gd name="connsiteX4" fmla="*/ 238734 w 429958"/>
                <a:gd name="connsiteY4" fmla="*/ 0 h 165099"/>
                <a:gd name="connsiteX5" fmla="*/ 296073 w 429958"/>
                <a:gd name="connsiteY5" fmla="*/ 0 h 165099"/>
                <a:gd name="connsiteX6" fmla="*/ 197713 w 429958"/>
                <a:gd name="connsiteY6" fmla="*/ 165100 h 165099"/>
                <a:gd name="connsiteX7" fmla="*/ 140371 w 429958"/>
                <a:gd name="connsiteY7" fmla="*/ 165100 h 165099"/>
                <a:gd name="connsiteX8" fmla="*/ 92048 w 429958"/>
                <a:gd name="connsiteY8" fmla="*/ 0 h 165099"/>
                <a:gd name="connsiteX9" fmla="*/ 149452 w 429958"/>
                <a:gd name="connsiteY9" fmla="*/ 0 h 165099"/>
                <a:gd name="connsiteX10" fmla="*/ 51089 w 429958"/>
                <a:gd name="connsiteY10" fmla="*/ 165100 h 165099"/>
                <a:gd name="connsiteX11" fmla="*/ -6315 w 429958"/>
                <a:gd name="connsiteY11" fmla="*/ 1651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958" h="165099">
                  <a:moveTo>
                    <a:pt x="366242" y="0"/>
                  </a:moveTo>
                  <a:lnTo>
                    <a:pt x="423643" y="0"/>
                  </a:lnTo>
                  <a:lnTo>
                    <a:pt x="325283" y="165100"/>
                  </a:lnTo>
                  <a:lnTo>
                    <a:pt x="267879" y="165100"/>
                  </a:lnTo>
                  <a:close/>
                  <a:moveTo>
                    <a:pt x="238734" y="0"/>
                  </a:moveTo>
                  <a:lnTo>
                    <a:pt x="296073" y="0"/>
                  </a:lnTo>
                  <a:lnTo>
                    <a:pt x="197713" y="165100"/>
                  </a:lnTo>
                  <a:lnTo>
                    <a:pt x="140371" y="165100"/>
                  </a:lnTo>
                  <a:close/>
                  <a:moveTo>
                    <a:pt x="92048" y="0"/>
                  </a:moveTo>
                  <a:lnTo>
                    <a:pt x="149452" y="0"/>
                  </a:lnTo>
                  <a:lnTo>
                    <a:pt x="51089" y="165100"/>
                  </a:lnTo>
                  <a:lnTo>
                    <a:pt x="-6315" y="165100"/>
                  </a:lnTo>
                  <a:close/>
                </a:path>
              </a:pathLst>
            </a:custGeom>
            <a:solidFill>
              <a:srgbClr val="4E67C8"/>
            </a:solidFill>
            <a:ln w="6350" cap="flat">
              <a:noFill/>
              <a:prstDash val="solid"/>
              <a:miter/>
            </a:ln>
          </p:spPr>
          <p:txBody>
            <a:bodyPr rtlCol="0" anchor="ctr"/>
            <a:lstStyle/>
            <a:p>
              <a:endParaRPr lang="zh-CN" altLang="en-US"/>
            </a:p>
          </p:txBody>
        </p:sp>
      </p:grpSp>
      <p:sp>
        <p:nvSpPr>
          <p:cNvPr id="18" name="矩形: 圆角 16"/>
          <p:cNvSpPr/>
          <p:nvPr/>
        </p:nvSpPr>
        <p:spPr>
          <a:xfrm>
            <a:off x="85725" y="176530"/>
            <a:ext cx="996315" cy="50609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b="1" dirty="0">
                <a:solidFill>
                  <a:schemeClr val="bg1"/>
                </a:solidFill>
                <a:latin typeface="Source Han Sans CN" panose="020B0800000000000000" charset="-122"/>
                <a:ea typeface="Source Han Sans CN" panose="020B0800000000000000" charset="-122"/>
              </a:rPr>
              <a:t>公平性</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21"/>
          <a:stretch>
            <a:fillRect/>
          </a:stretch>
        </p:blipFill>
        <p:spPr>
          <a:xfrm>
            <a:off x="2368" y="0"/>
            <a:ext cx="12187263" cy="6858000"/>
          </a:xfrm>
          <a:custGeom>
            <a:avLst/>
            <a:gdLst>
              <a:gd name="connsiteX0" fmla="*/ 0 w 12187263"/>
              <a:gd name="connsiteY0" fmla="*/ 0 h 6858000"/>
              <a:gd name="connsiteX1" fmla="*/ 12187263 w 12187263"/>
              <a:gd name="connsiteY1" fmla="*/ 0 h 6858000"/>
              <a:gd name="connsiteX2" fmla="*/ 12187263 w 12187263"/>
              <a:gd name="connsiteY2" fmla="*/ 6858000 h 6858000"/>
              <a:gd name="connsiteX3" fmla="*/ 0 w 121872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7263" h="6858000">
                <a:moveTo>
                  <a:pt x="0" y="0"/>
                </a:moveTo>
                <a:lnTo>
                  <a:pt x="12187263" y="0"/>
                </a:lnTo>
                <a:lnTo>
                  <a:pt x="12187263" y="6858000"/>
                </a:lnTo>
                <a:lnTo>
                  <a:pt x="0" y="6858000"/>
                </a:lnTo>
                <a:close/>
              </a:path>
            </a:pathLst>
          </a:custGeom>
        </p:spPr>
      </p:pic>
      <p:pic>
        <p:nvPicPr>
          <p:cNvPr id="660" name="图片 659"/>
          <p:cNvPicPr>
            <a:picLocks noChangeAspect="1"/>
          </p:cNvPicPr>
          <p:nvPr/>
        </p:nvPicPr>
        <p:blipFill>
          <a:blip r:embed="rId22"/>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标题"/>
          <p:cNvSpPr>
            <a:spLocks noGrp="1"/>
          </p:cNvSpPr>
          <p:nvPr>
            <p:ph type="ctrTitle"/>
            <p:custDataLst>
              <p:tags r:id="rId3"/>
            </p:custDataLst>
          </p:nvPr>
        </p:nvSpPr>
        <p:spPr>
          <a:xfrm>
            <a:off x="465455" y="-176530"/>
            <a:ext cx="4140200" cy="1673225"/>
          </a:xfrm>
        </p:spPr>
        <p:txBody>
          <a:bodyPr/>
          <a:lstStyle/>
          <a:p>
            <a:r>
              <a:rPr lang="zh-CN" altLang="en-US" sz="4400" b="0">
                <a:solidFill>
                  <a:schemeClr val="tx1"/>
                </a:solidFill>
                <a:latin typeface="苹方-繁" panose="020B0400000000000000" charset="-120"/>
                <a:ea typeface="思源黑体 CN" panose="020B0800000000000000" charset="-122"/>
              </a:rPr>
              <a:t>目录</a:t>
            </a:r>
          </a:p>
        </p:txBody>
      </p:sp>
      <p:sp>
        <p:nvSpPr>
          <p:cNvPr id="2" name="任意多边形: 形状 11"/>
          <p:cNvSpPr/>
          <p:nvPr userDrawn="1">
            <p:custDataLst>
              <p:tags r:id="rId4"/>
            </p:custDataLst>
          </p:nvPr>
        </p:nvSpPr>
        <p:spPr>
          <a:xfrm>
            <a:off x="541534" y="1443867"/>
            <a:ext cx="1448318" cy="212404"/>
          </a:xfrm>
          <a:custGeom>
            <a:avLst/>
            <a:gdLst/>
            <a:ahLst/>
            <a:cxnLst/>
            <a:rect l="l" t="t" r="r" b="b"/>
            <a:pathLst>
              <a:path w="2077878" h="304732">
                <a:moveTo>
                  <a:pt x="414521" y="37917"/>
                </a:moveTo>
                <a:cubicBezTo>
                  <a:pt x="399584" y="37917"/>
                  <a:pt x="386367" y="40600"/>
                  <a:pt x="374869" y="45965"/>
                </a:cubicBezTo>
                <a:cubicBezTo>
                  <a:pt x="363371" y="51330"/>
                  <a:pt x="353588" y="58942"/>
                  <a:pt x="345520" y="68802"/>
                </a:cubicBezTo>
                <a:cubicBezTo>
                  <a:pt x="337452" y="78662"/>
                  <a:pt x="331278" y="90662"/>
                  <a:pt x="326996" y="104803"/>
                </a:cubicBezTo>
                <a:cubicBezTo>
                  <a:pt x="322715" y="118944"/>
                  <a:pt x="320574" y="134792"/>
                  <a:pt x="320574" y="152349"/>
                </a:cubicBezTo>
                <a:cubicBezTo>
                  <a:pt x="320574" y="170020"/>
                  <a:pt x="322725" y="185896"/>
                  <a:pt x="327025" y="199975"/>
                </a:cubicBezTo>
                <a:cubicBezTo>
                  <a:pt x="331326" y="214054"/>
                  <a:pt x="337525" y="226040"/>
                  <a:pt x="345622" y="235934"/>
                </a:cubicBezTo>
                <a:cubicBezTo>
                  <a:pt x="353720" y="245828"/>
                  <a:pt x="363487" y="253443"/>
                  <a:pt x="374923" y="258781"/>
                </a:cubicBezTo>
                <a:cubicBezTo>
                  <a:pt x="386359" y="264118"/>
                  <a:pt x="399558" y="266787"/>
                  <a:pt x="414521" y="266787"/>
                </a:cubicBezTo>
                <a:cubicBezTo>
                  <a:pt x="429402" y="266787"/>
                  <a:pt x="442645" y="264108"/>
                  <a:pt x="454249" y="258752"/>
                </a:cubicBezTo>
                <a:cubicBezTo>
                  <a:pt x="465854" y="253395"/>
                  <a:pt x="475696" y="245781"/>
                  <a:pt x="483774" y="235908"/>
                </a:cubicBezTo>
                <a:cubicBezTo>
                  <a:pt x="491852" y="226036"/>
                  <a:pt x="498054" y="214023"/>
                  <a:pt x="502378" y="199869"/>
                </a:cubicBezTo>
                <a:cubicBezTo>
                  <a:pt x="506702" y="185715"/>
                  <a:pt x="508864" y="169875"/>
                  <a:pt x="508864" y="152349"/>
                </a:cubicBezTo>
                <a:cubicBezTo>
                  <a:pt x="508864" y="134929"/>
                  <a:pt x="506713" y="119116"/>
                  <a:pt x="502413" y="104908"/>
                </a:cubicBezTo>
                <a:cubicBezTo>
                  <a:pt x="498112" y="90701"/>
                  <a:pt x="491936" y="78678"/>
                  <a:pt x="483883" y="68837"/>
                </a:cubicBezTo>
                <a:cubicBezTo>
                  <a:pt x="475830" y="58997"/>
                  <a:pt x="465967" y="51383"/>
                  <a:pt x="454294" y="45997"/>
                </a:cubicBezTo>
                <a:cubicBezTo>
                  <a:pt x="442621" y="40610"/>
                  <a:pt x="429363" y="37917"/>
                  <a:pt x="414521" y="37917"/>
                </a:cubicBezTo>
                <a:close/>
                <a:moveTo>
                  <a:pt x="1644286" y="3212"/>
                </a:moveTo>
                <a:lnTo>
                  <a:pt x="1846386" y="3212"/>
                </a:lnTo>
                <a:cubicBezTo>
                  <a:pt x="1851343" y="3212"/>
                  <a:pt x="1854873" y="5315"/>
                  <a:pt x="1856974" y="9519"/>
                </a:cubicBezTo>
                <a:cubicBezTo>
                  <a:pt x="1859075" y="13724"/>
                  <a:pt x="1860126" y="17940"/>
                  <a:pt x="1860126" y="22168"/>
                </a:cubicBezTo>
                <a:cubicBezTo>
                  <a:pt x="1860126" y="26545"/>
                  <a:pt x="1859049" y="30800"/>
                  <a:pt x="1856894" y="34932"/>
                </a:cubicBezTo>
                <a:cubicBezTo>
                  <a:pt x="1854740" y="39064"/>
                  <a:pt x="1851237" y="41130"/>
                  <a:pt x="1846386" y="41130"/>
                </a:cubicBezTo>
                <a:lnTo>
                  <a:pt x="1766909" y="41130"/>
                </a:lnTo>
                <a:lnTo>
                  <a:pt x="1766909" y="286145"/>
                </a:lnTo>
                <a:cubicBezTo>
                  <a:pt x="1766909" y="291504"/>
                  <a:pt x="1764596" y="295469"/>
                  <a:pt x="1759969" y="298039"/>
                </a:cubicBezTo>
                <a:cubicBezTo>
                  <a:pt x="1755342" y="300610"/>
                  <a:pt x="1750398" y="301895"/>
                  <a:pt x="1745138" y="301895"/>
                </a:cubicBezTo>
                <a:cubicBezTo>
                  <a:pt x="1740099" y="301895"/>
                  <a:pt x="1735277" y="300615"/>
                  <a:pt x="1730671" y="298055"/>
                </a:cubicBezTo>
                <a:cubicBezTo>
                  <a:pt x="1726066" y="295495"/>
                  <a:pt x="1723763" y="291525"/>
                  <a:pt x="1723763" y="286145"/>
                </a:cubicBezTo>
                <a:lnTo>
                  <a:pt x="1723763" y="41130"/>
                </a:lnTo>
                <a:lnTo>
                  <a:pt x="1644286" y="41130"/>
                </a:lnTo>
                <a:cubicBezTo>
                  <a:pt x="1639132" y="41130"/>
                  <a:pt x="1635487" y="39085"/>
                  <a:pt x="1633349" y="34996"/>
                </a:cubicBezTo>
                <a:cubicBezTo>
                  <a:pt x="1631212" y="30907"/>
                  <a:pt x="1630143" y="26631"/>
                  <a:pt x="1630143" y="22168"/>
                </a:cubicBezTo>
                <a:cubicBezTo>
                  <a:pt x="1630143" y="17855"/>
                  <a:pt x="1631184" y="13617"/>
                  <a:pt x="1633266" y="9455"/>
                </a:cubicBezTo>
                <a:cubicBezTo>
                  <a:pt x="1635348" y="5293"/>
                  <a:pt x="1639021" y="3212"/>
                  <a:pt x="1644286" y="3212"/>
                </a:cubicBezTo>
                <a:close/>
                <a:moveTo>
                  <a:pt x="1386782" y="3212"/>
                </a:moveTo>
                <a:lnTo>
                  <a:pt x="1389188" y="3212"/>
                </a:lnTo>
                <a:cubicBezTo>
                  <a:pt x="1395515" y="3212"/>
                  <a:pt x="1400440" y="4573"/>
                  <a:pt x="1403962" y="7295"/>
                </a:cubicBezTo>
                <a:cubicBezTo>
                  <a:pt x="1407483" y="10017"/>
                  <a:pt x="1410424" y="13300"/>
                  <a:pt x="1412783" y="17144"/>
                </a:cubicBezTo>
                <a:lnTo>
                  <a:pt x="1559872" y="239863"/>
                </a:lnTo>
                <a:lnTo>
                  <a:pt x="1559872" y="18149"/>
                </a:lnTo>
                <a:cubicBezTo>
                  <a:pt x="1559872" y="13008"/>
                  <a:pt x="1562108" y="9233"/>
                  <a:pt x="1566579" y="6825"/>
                </a:cubicBezTo>
                <a:cubicBezTo>
                  <a:pt x="1571050" y="4416"/>
                  <a:pt x="1575805" y="3212"/>
                  <a:pt x="1580843" y="3212"/>
                </a:cubicBezTo>
                <a:cubicBezTo>
                  <a:pt x="1585507" y="3212"/>
                  <a:pt x="1590168" y="4421"/>
                  <a:pt x="1594827" y="6838"/>
                </a:cubicBezTo>
                <a:cubicBezTo>
                  <a:pt x="1599485" y="9255"/>
                  <a:pt x="1601815" y="13025"/>
                  <a:pt x="1601815" y="18149"/>
                </a:cubicBezTo>
                <a:lnTo>
                  <a:pt x="1601815" y="281326"/>
                </a:lnTo>
                <a:cubicBezTo>
                  <a:pt x="1601815" y="295039"/>
                  <a:pt x="1594423" y="301895"/>
                  <a:pt x="1579640" y="301895"/>
                </a:cubicBezTo>
                <a:lnTo>
                  <a:pt x="1577228" y="301895"/>
                </a:lnTo>
                <a:cubicBezTo>
                  <a:pt x="1570879" y="301895"/>
                  <a:pt x="1565954" y="300540"/>
                  <a:pt x="1562451" y="297831"/>
                </a:cubicBezTo>
                <a:cubicBezTo>
                  <a:pt x="1558948" y="295122"/>
                  <a:pt x="1556034" y="291728"/>
                  <a:pt x="1553709" y="287649"/>
                </a:cubicBezTo>
                <a:lnTo>
                  <a:pt x="1406544" y="64431"/>
                </a:lnTo>
                <a:lnTo>
                  <a:pt x="1406544" y="286549"/>
                </a:lnTo>
                <a:cubicBezTo>
                  <a:pt x="1406544" y="291950"/>
                  <a:pt x="1404303" y="295858"/>
                  <a:pt x="1399821" y="298273"/>
                </a:cubicBezTo>
                <a:cubicBezTo>
                  <a:pt x="1395339" y="300687"/>
                  <a:pt x="1390590" y="301895"/>
                  <a:pt x="1385572" y="301895"/>
                </a:cubicBezTo>
                <a:cubicBezTo>
                  <a:pt x="1380849" y="301895"/>
                  <a:pt x="1376173" y="300695"/>
                  <a:pt x="1371544" y="298295"/>
                </a:cubicBezTo>
                <a:cubicBezTo>
                  <a:pt x="1366915" y="295895"/>
                  <a:pt x="1364601" y="291980"/>
                  <a:pt x="1364601" y="286549"/>
                </a:cubicBezTo>
                <a:lnTo>
                  <a:pt x="1364601" y="22968"/>
                </a:lnTo>
                <a:cubicBezTo>
                  <a:pt x="1364601" y="9797"/>
                  <a:pt x="1371994" y="3212"/>
                  <a:pt x="1386782" y="3212"/>
                </a:cubicBezTo>
                <a:close/>
                <a:moveTo>
                  <a:pt x="1159101" y="3212"/>
                </a:moveTo>
                <a:lnTo>
                  <a:pt x="1314592" y="3212"/>
                </a:lnTo>
                <a:cubicBezTo>
                  <a:pt x="1319827" y="3212"/>
                  <a:pt x="1323426" y="5264"/>
                  <a:pt x="1325388" y="9369"/>
                </a:cubicBezTo>
                <a:cubicBezTo>
                  <a:pt x="1327351" y="13473"/>
                  <a:pt x="1328332" y="17605"/>
                  <a:pt x="1328332" y="21765"/>
                </a:cubicBezTo>
                <a:cubicBezTo>
                  <a:pt x="1328332" y="26155"/>
                  <a:pt x="1327268" y="30480"/>
                  <a:pt x="1325139" y="34740"/>
                </a:cubicBezTo>
                <a:cubicBezTo>
                  <a:pt x="1323010" y="39000"/>
                  <a:pt x="1319494" y="41130"/>
                  <a:pt x="1314592" y="41130"/>
                </a:cubicBezTo>
                <a:lnTo>
                  <a:pt x="1169622" y="41130"/>
                </a:lnTo>
                <a:lnTo>
                  <a:pt x="1169622" y="131787"/>
                </a:lnTo>
                <a:lnTo>
                  <a:pt x="1303342" y="131787"/>
                </a:lnTo>
                <a:cubicBezTo>
                  <a:pt x="1308517" y="131787"/>
                  <a:pt x="1312168" y="133827"/>
                  <a:pt x="1314295" y="137908"/>
                </a:cubicBezTo>
                <a:cubicBezTo>
                  <a:pt x="1316421" y="141989"/>
                  <a:pt x="1317485" y="146133"/>
                  <a:pt x="1317485" y="150339"/>
                </a:cubicBezTo>
                <a:cubicBezTo>
                  <a:pt x="1317485" y="154682"/>
                  <a:pt x="1316502" y="158996"/>
                  <a:pt x="1314538" y="163279"/>
                </a:cubicBezTo>
                <a:cubicBezTo>
                  <a:pt x="1312573" y="167563"/>
                  <a:pt x="1308841" y="169704"/>
                  <a:pt x="1303342" y="169704"/>
                </a:cubicBezTo>
                <a:lnTo>
                  <a:pt x="1169622" y="169704"/>
                </a:lnTo>
                <a:lnTo>
                  <a:pt x="1169622" y="263977"/>
                </a:lnTo>
                <a:lnTo>
                  <a:pt x="1317408" y="263977"/>
                </a:lnTo>
                <a:cubicBezTo>
                  <a:pt x="1322310" y="263977"/>
                  <a:pt x="1325826" y="266018"/>
                  <a:pt x="1327955" y="270098"/>
                </a:cubicBezTo>
                <a:cubicBezTo>
                  <a:pt x="1330083" y="274179"/>
                  <a:pt x="1331148" y="278323"/>
                  <a:pt x="1331148" y="282530"/>
                </a:cubicBezTo>
                <a:cubicBezTo>
                  <a:pt x="1331148" y="286873"/>
                  <a:pt x="1330166" y="291186"/>
                  <a:pt x="1328201" y="295470"/>
                </a:cubicBezTo>
                <a:cubicBezTo>
                  <a:pt x="1326236" y="299753"/>
                  <a:pt x="1322639" y="301895"/>
                  <a:pt x="1317408" y="301895"/>
                </a:cubicBezTo>
                <a:lnTo>
                  <a:pt x="1159101" y="301895"/>
                </a:lnTo>
                <a:cubicBezTo>
                  <a:pt x="1147475" y="301895"/>
                  <a:pt x="1139131" y="299284"/>
                  <a:pt x="1134069" y="294062"/>
                </a:cubicBezTo>
                <a:cubicBezTo>
                  <a:pt x="1129007" y="288840"/>
                  <a:pt x="1126476" y="280441"/>
                  <a:pt x="1126476" y="268866"/>
                </a:cubicBezTo>
                <a:lnTo>
                  <a:pt x="1126476" y="35428"/>
                </a:lnTo>
                <a:cubicBezTo>
                  <a:pt x="1126476" y="24020"/>
                  <a:pt x="1128993" y="15798"/>
                  <a:pt x="1134027" y="10764"/>
                </a:cubicBezTo>
                <a:cubicBezTo>
                  <a:pt x="1139062" y="5729"/>
                  <a:pt x="1147419" y="3212"/>
                  <a:pt x="1159101" y="3212"/>
                </a:cubicBezTo>
                <a:close/>
                <a:moveTo>
                  <a:pt x="882286" y="3212"/>
                </a:moveTo>
                <a:lnTo>
                  <a:pt x="1084386" y="3212"/>
                </a:lnTo>
                <a:cubicBezTo>
                  <a:pt x="1089343" y="3212"/>
                  <a:pt x="1092873" y="5315"/>
                  <a:pt x="1094974" y="9519"/>
                </a:cubicBezTo>
                <a:cubicBezTo>
                  <a:pt x="1097075" y="13724"/>
                  <a:pt x="1098126" y="17940"/>
                  <a:pt x="1098126" y="22168"/>
                </a:cubicBezTo>
                <a:cubicBezTo>
                  <a:pt x="1098126" y="26545"/>
                  <a:pt x="1097048" y="30800"/>
                  <a:pt x="1094894" y="34932"/>
                </a:cubicBezTo>
                <a:cubicBezTo>
                  <a:pt x="1092739" y="39064"/>
                  <a:pt x="1089237" y="41130"/>
                  <a:pt x="1084386" y="41130"/>
                </a:cubicBezTo>
                <a:lnTo>
                  <a:pt x="1004909" y="41130"/>
                </a:lnTo>
                <a:lnTo>
                  <a:pt x="1004909" y="286145"/>
                </a:lnTo>
                <a:cubicBezTo>
                  <a:pt x="1004909" y="291504"/>
                  <a:pt x="1002596" y="295469"/>
                  <a:pt x="997969" y="298039"/>
                </a:cubicBezTo>
                <a:cubicBezTo>
                  <a:pt x="993342" y="300610"/>
                  <a:pt x="988398" y="301895"/>
                  <a:pt x="983138" y="301895"/>
                </a:cubicBezTo>
                <a:cubicBezTo>
                  <a:pt x="978099" y="301895"/>
                  <a:pt x="973277" y="300615"/>
                  <a:pt x="968671" y="298055"/>
                </a:cubicBezTo>
                <a:cubicBezTo>
                  <a:pt x="964066" y="295495"/>
                  <a:pt x="961763" y="291525"/>
                  <a:pt x="961763" y="286145"/>
                </a:cubicBezTo>
                <a:lnTo>
                  <a:pt x="961763" y="41130"/>
                </a:lnTo>
                <a:lnTo>
                  <a:pt x="882286" y="41130"/>
                </a:lnTo>
                <a:cubicBezTo>
                  <a:pt x="877132" y="41130"/>
                  <a:pt x="873487" y="39085"/>
                  <a:pt x="871349" y="34996"/>
                </a:cubicBezTo>
                <a:cubicBezTo>
                  <a:pt x="869212" y="30907"/>
                  <a:pt x="868143" y="26631"/>
                  <a:pt x="868143" y="22168"/>
                </a:cubicBezTo>
                <a:cubicBezTo>
                  <a:pt x="868143" y="17855"/>
                  <a:pt x="869184" y="13617"/>
                  <a:pt x="871266" y="9455"/>
                </a:cubicBezTo>
                <a:cubicBezTo>
                  <a:pt x="873348" y="5293"/>
                  <a:pt x="877021" y="3212"/>
                  <a:pt x="882286" y="3212"/>
                </a:cubicBezTo>
                <a:close/>
                <a:moveTo>
                  <a:pt x="624782" y="3212"/>
                </a:moveTo>
                <a:lnTo>
                  <a:pt x="627188" y="3212"/>
                </a:lnTo>
                <a:cubicBezTo>
                  <a:pt x="633515" y="3212"/>
                  <a:pt x="638439" y="4573"/>
                  <a:pt x="641961" y="7295"/>
                </a:cubicBezTo>
                <a:cubicBezTo>
                  <a:pt x="645483" y="10017"/>
                  <a:pt x="648424" y="13300"/>
                  <a:pt x="650783" y="17144"/>
                </a:cubicBezTo>
                <a:lnTo>
                  <a:pt x="797872" y="239863"/>
                </a:lnTo>
                <a:lnTo>
                  <a:pt x="797872" y="18149"/>
                </a:lnTo>
                <a:cubicBezTo>
                  <a:pt x="797872" y="13008"/>
                  <a:pt x="800107" y="9233"/>
                  <a:pt x="804579" y="6825"/>
                </a:cubicBezTo>
                <a:cubicBezTo>
                  <a:pt x="809050" y="4416"/>
                  <a:pt x="813805" y="3212"/>
                  <a:pt x="818843" y="3212"/>
                </a:cubicBezTo>
                <a:cubicBezTo>
                  <a:pt x="823506" y="3212"/>
                  <a:pt x="828167" y="4421"/>
                  <a:pt x="832827" y="6838"/>
                </a:cubicBezTo>
                <a:cubicBezTo>
                  <a:pt x="837485" y="9255"/>
                  <a:pt x="839815" y="13025"/>
                  <a:pt x="839815" y="18149"/>
                </a:cubicBezTo>
                <a:lnTo>
                  <a:pt x="839815" y="281326"/>
                </a:lnTo>
                <a:cubicBezTo>
                  <a:pt x="839815" y="295039"/>
                  <a:pt x="832423" y="301895"/>
                  <a:pt x="817640" y="301895"/>
                </a:cubicBezTo>
                <a:lnTo>
                  <a:pt x="815228" y="301895"/>
                </a:lnTo>
                <a:cubicBezTo>
                  <a:pt x="808879" y="301895"/>
                  <a:pt x="803954" y="300540"/>
                  <a:pt x="800451" y="297831"/>
                </a:cubicBezTo>
                <a:cubicBezTo>
                  <a:pt x="796948" y="295122"/>
                  <a:pt x="794034" y="291728"/>
                  <a:pt x="791709" y="287649"/>
                </a:cubicBezTo>
                <a:lnTo>
                  <a:pt x="644544" y="64431"/>
                </a:lnTo>
                <a:lnTo>
                  <a:pt x="644544" y="286549"/>
                </a:lnTo>
                <a:cubicBezTo>
                  <a:pt x="644544" y="291950"/>
                  <a:pt x="642303" y="295858"/>
                  <a:pt x="637821" y="298273"/>
                </a:cubicBezTo>
                <a:cubicBezTo>
                  <a:pt x="633339" y="300687"/>
                  <a:pt x="628589" y="301895"/>
                  <a:pt x="623572" y="301895"/>
                </a:cubicBezTo>
                <a:cubicBezTo>
                  <a:pt x="618849" y="301895"/>
                  <a:pt x="614173" y="300695"/>
                  <a:pt x="609544" y="298295"/>
                </a:cubicBezTo>
                <a:cubicBezTo>
                  <a:pt x="604915" y="295895"/>
                  <a:pt x="602600" y="291980"/>
                  <a:pt x="602600" y="286549"/>
                </a:cubicBezTo>
                <a:lnTo>
                  <a:pt x="602600" y="22968"/>
                </a:lnTo>
                <a:cubicBezTo>
                  <a:pt x="602600" y="9797"/>
                  <a:pt x="609994" y="3212"/>
                  <a:pt x="624782" y="3212"/>
                </a:cubicBezTo>
                <a:close/>
                <a:moveTo>
                  <a:pt x="1977354" y="0"/>
                </a:moveTo>
                <a:cubicBezTo>
                  <a:pt x="1990537" y="0"/>
                  <a:pt x="2003858" y="1648"/>
                  <a:pt x="2017319" y="4943"/>
                </a:cubicBezTo>
                <a:cubicBezTo>
                  <a:pt x="2030779" y="8239"/>
                  <a:pt x="2042284" y="12556"/>
                  <a:pt x="2051832" y="17893"/>
                </a:cubicBezTo>
                <a:cubicBezTo>
                  <a:pt x="2061427" y="22846"/>
                  <a:pt x="2066225" y="29493"/>
                  <a:pt x="2066225" y="37834"/>
                </a:cubicBezTo>
                <a:cubicBezTo>
                  <a:pt x="2066225" y="44575"/>
                  <a:pt x="2064352" y="49823"/>
                  <a:pt x="2060606" y="53577"/>
                </a:cubicBezTo>
                <a:cubicBezTo>
                  <a:pt x="2056860" y="57332"/>
                  <a:pt x="2051508" y="58511"/>
                  <a:pt x="2044549" y="57116"/>
                </a:cubicBezTo>
                <a:cubicBezTo>
                  <a:pt x="2038636" y="54753"/>
                  <a:pt x="2033303" y="52479"/>
                  <a:pt x="2028550" y="50294"/>
                </a:cubicBezTo>
                <a:cubicBezTo>
                  <a:pt x="2023797" y="48110"/>
                  <a:pt x="2018861" y="46075"/>
                  <a:pt x="2013742" y="44189"/>
                </a:cubicBezTo>
                <a:cubicBezTo>
                  <a:pt x="2008622" y="42303"/>
                  <a:pt x="2003323" y="40786"/>
                  <a:pt x="1997845" y="39639"/>
                </a:cubicBezTo>
                <a:cubicBezTo>
                  <a:pt x="1992367" y="38491"/>
                  <a:pt x="1986206" y="37917"/>
                  <a:pt x="1979363" y="37917"/>
                </a:cubicBezTo>
                <a:cubicBezTo>
                  <a:pt x="1971692" y="37917"/>
                  <a:pt x="1964577" y="38799"/>
                  <a:pt x="1958017" y="40564"/>
                </a:cubicBezTo>
                <a:cubicBezTo>
                  <a:pt x="1951457" y="42328"/>
                  <a:pt x="1945725" y="44927"/>
                  <a:pt x="1940821" y="48361"/>
                </a:cubicBezTo>
                <a:cubicBezTo>
                  <a:pt x="1935917" y="51796"/>
                  <a:pt x="1932087" y="56210"/>
                  <a:pt x="1929331" y="61602"/>
                </a:cubicBezTo>
                <a:cubicBezTo>
                  <a:pt x="1926574" y="66995"/>
                  <a:pt x="1925197" y="73403"/>
                  <a:pt x="1925197" y="80827"/>
                </a:cubicBezTo>
                <a:cubicBezTo>
                  <a:pt x="1925197" y="89761"/>
                  <a:pt x="1927144" y="96844"/>
                  <a:pt x="1931039" y="102077"/>
                </a:cubicBezTo>
                <a:cubicBezTo>
                  <a:pt x="1934935" y="107309"/>
                  <a:pt x="1940149" y="111747"/>
                  <a:pt x="1946683" y="115391"/>
                </a:cubicBezTo>
                <a:cubicBezTo>
                  <a:pt x="1953217" y="119035"/>
                  <a:pt x="1960763" y="122153"/>
                  <a:pt x="1969322" y="124747"/>
                </a:cubicBezTo>
                <a:cubicBezTo>
                  <a:pt x="1977880" y="127341"/>
                  <a:pt x="1987424" y="130441"/>
                  <a:pt x="1997954" y="134046"/>
                </a:cubicBezTo>
                <a:cubicBezTo>
                  <a:pt x="2007766" y="137570"/>
                  <a:pt x="2017512" y="141820"/>
                  <a:pt x="2027190" y="146797"/>
                </a:cubicBezTo>
                <a:cubicBezTo>
                  <a:pt x="2036869" y="151774"/>
                  <a:pt x="2045496" y="157840"/>
                  <a:pt x="2053074" y="164994"/>
                </a:cubicBezTo>
                <a:cubicBezTo>
                  <a:pt x="2060651" y="172149"/>
                  <a:pt x="2066679" y="180556"/>
                  <a:pt x="2071159" y="190215"/>
                </a:cubicBezTo>
                <a:cubicBezTo>
                  <a:pt x="2075639" y="199874"/>
                  <a:pt x="2077878" y="210959"/>
                  <a:pt x="2077878" y="223468"/>
                </a:cubicBezTo>
                <a:cubicBezTo>
                  <a:pt x="2077878" y="236100"/>
                  <a:pt x="2075384" y="247546"/>
                  <a:pt x="2070394" y="257805"/>
                </a:cubicBezTo>
                <a:cubicBezTo>
                  <a:pt x="2065405" y="268063"/>
                  <a:pt x="2058475" y="276643"/>
                  <a:pt x="2049605" y="283544"/>
                </a:cubicBezTo>
                <a:cubicBezTo>
                  <a:pt x="2040735" y="290445"/>
                  <a:pt x="2030134" y="295697"/>
                  <a:pt x="2017802" y="299300"/>
                </a:cubicBezTo>
                <a:cubicBezTo>
                  <a:pt x="2005470" y="302903"/>
                  <a:pt x="1991853" y="304704"/>
                  <a:pt x="1976950" y="304704"/>
                </a:cubicBezTo>
                <a:cubicBezTo>
                  <a:pt x="1962026" y="304704"/>
                  <a:pt x="1947938" y="302860"/>
                  <a:pt x="1934684" y="299172"/>
                </a:cubicBezTo>
                <a:cubicBezTo>
                  <a:pt x="1921430" y="295483"/>
                  <a:pt x="1908805" y="290504"/>
                  <a:pt x="1896808" y="284232"/>
                </a:cubicBezTo>
                <a:cubicBezTo>
                  <a:pt x="1891488" y="281728"/>
                  <a:pt x="1887831" y="278733"/>
                  <a:pt x="1885839" y="275247"/>
                </a:cubicBezTo>
                <a:cubicBezTo>
                  <a:pt x="1883847" y="271761"/>
                  <a:pt x="1882850" y="267493"/>
                  <a:pt x="1882850" y="262441"/>
                </a:cubicBezTo>
                <a:cubicBezTo>
                  <a:pt x="1882850" y="259677"/>
                  <a:pt x="1883152" y="257236"/>
                  <a:pt x="1883756" y="255120"/>
                </a:cubicBezTo>
                <a:cubicBezTo>
                  <a:pt x="1884359" y="253004"/>
                  <a:pt x="1885124" y="251022"/>
                  <a:pt x="1886050" y="249175"/>
                </a:cubicBezTo>
                <a:cubicBezTo>
                  <a:pt x="1888883" y="243505"/>
                  <a:pt x="1893467" y="240670"/>
                  <a:pt x="1899803" y="240670"/>
                </a:cubicBezTo>
                <a:cubicBezTo>
                  <a:pt x="1903993" y="240670"/>
                  <a:pt x="1908070" y="242213"/>
                  <a:pt x="1912036" y="245300"/>
                </a:cubicBezTo>
                <a:cubicBezTo>
                  <a:pt x="1916001" y="248387"/>
                  <a:pt x="1920686" y="251473"/>
                  <a:pt x="1926089" y="254560"/>
                </a:cubicBezTo>
                <a:cubicBezTo>
                  <a:pt x="1931493" y="257647"/>
                  <a:pt x="1938057" y="260456"/>
                  <a:pt x="1945781" y="262988"/>
                </a:cubicBezTo>
                <a:cubicBezTo>
                  <a:pt x="1953505" y="265521"/>
                  <a:pt x="1963091" y="266787"/>
                  <a:pt x="1974538" y="266787"/>
                </a:cubicBezTo>
                <a:cubicBezTo>
                  <a:pt x="1983006" y="266787"/>
                  <a:pt x="1990848" y="265901"/>
                  <a:pt x="1998063" y="264131"/>
                </a:cubicBezTo>
                <a:cubicBezTo>
                  <a:pt x="2005277" y="262360"/>
                  <a:pt x="2011447" y="259705"/>
                  <a:pt x="2016573" y="256166"/>
                </a:cubicBezTo>
                <a:cubicBezTo>
                  <a:pt x="2021699" y="252627"/>
                  <a:pt x="2025739" y="248151"/>
                  <a:pt x="2028691" y="242737"/>
                </a:cubicBezTo>
                <a:cubicBezTo>
                  <a:pt x="2031643" y="237323"/>
                  <a:pt x="2033120" y="231032"/>
                  <a:pt x="2033120" y="223864"/>
                </a:cubicBezTo>
                <a:cubicBezTo>
                  <a:pt x="2033120" y="214990"/>
                  <a:pt x="2031289" y="207503"/>
                  <a:pt x="2027629" y="201402"/>
                </a:cubicBezTo>
                <a:cubicBezTo>
                  <a:pt x="2023968" y="195301"/>
                  <a:pt x="2018941" y="189885"/>
                  <a:pt x="2012548" y="185153"/>
                </a:cubicBezTo>
                <a:cubicBezTo>
                  <a:pt x="2006155" y="180422"/>
                  <a:pt x="1998795" y="176391"/>
                  <a:pt x="1990469" y="173061"/>
                </a:cubicBezTo>
                <a:cubicBezTo>
                  <a:pt x="1982143" y="169731"/>
                  <a:pt x="1972788" y="166432"/>
                  <a:pt x="1962404" y="163164"/>
                </a:cubicBezTo>
                <a:cubicBezTo>
                  <a:pt x="1953786" y="160702"/>
                  <a:pt x="1944597" y="157547"/>
                  <a:pt x="1934838" y="153699"/>
                </a:cubicBezTo>
                <a:cubicBezTo>
                  <a:pt x="1925078" y="149851"/>
                  <a:pt x="1916126" y="144767"/>
                  <a:pt x="1907982" y="138449"/>
                </a:cubicBezTo>
                <a:cubicBezTo>
                  <a:pt x="1899837" y="132130"/>
                  <a:pt x="1893144" y="124155"/>
                  <a:pt x="1887903" y="114524"/>
                </a:cubicBezTo>
                <a:cubicBezTo>
                  <a:pt x="1882662" y="104892"/>
                  <a:pt x="1880041" y="92990"/>
                  <a:pt x="1880041" y="78817"/>
                </a:cubicBezTo>
                <a:cubicBezTo>
                  <a:pt x="1880041" y="66155"/>
                  <a:pt x="1882703" y="54988"/>
                  <a:pt x="1888028" y="45318"/>
                </a:cubicBezTo>
                <a:cubicBezTo>
                  <a:pt x="1893352" y="35649"/>
                  <a:pt x="1900474" y="27417"/>
                  <a:pt x="1909393" y="20622"/>
                </a:cubicBezTo>
                <a:cubicBezTo>
                  <a:pt x="1918312" y="13828"/>
                  <a:pt x="1928613" y="8692"/>
                  <a:pt x="1940296" y="5215"/>
                </a:cubicBezTo>
                <a:cubicBezTo>
                  <a:pt x="1951980" y="1738"/>
                  <a:pt x="1964332" y="0"/>
                  <a:pt x="1977354" y="0"/>
                </a:cubicBezTo>
                <a:close/>
                <a:moveTo>
                  <a:pt x="414521" y="0"/>
                </a:moveTo>
                <a:cubicBezTo>
                  <a:pt x="435166" y="0"/>
                  <a:pt x="454010" y="3532"/>
                  <a:pt x="471055" y="10597"/>
                </a:cubicBezTo>
                <a:cubicBezTo>
                  <a:pt x="488099" y="17663"/>
                  <a:pt x="502694" y="27820"/>
                  <a:pt x="514841" y="41069"/>
                </a:cubicBezTo>
                <a:cubicBezTo>
                  <a:pt x="526987" y="54318"/>
                  <a:pt x="536419" y="70336"/>
                  <a:pt x="543137" y="89121"/>
                </a:cubicBezTo>
                <a:cubicBezTo>
                  <a:pt x="549854" y="107906"/>
                  <a:pt x="553213" y="128982"/>
                  <a:pt x="553213" y="152349"/>
                </a:cubicBezTo>
                <a:cubicBezTo>
                  <a:pt x="553213" y="175844"/>
                  <a:pt x="549846" y="197006"/>
                  <a:pt x="543111" y="215836"/>
                </a:cubicBezTo>
                <a:cubicBezTo>
                  <a:pt x="536377" y="234666"/>
                  <a:pt x="526901" y="250676"/>
                  <a:pt x="514684" y="263865"/>
                </a:cubicBezTo>
                <a:cubicBezTo>
                  <a:pt x="502467" y="277055"/>
                  <a:pt x="487895" y="287159"/>
                  <a:pt x="470968" y="294177"/>
                </a:cubicBezTo>
                <a:cubicBezTo>
                  <a:pt x="454041" y="301195"/>
                  <a:pt x="435226" y="304704"/>
                  <a:pt x="414521" y="304704"/>
                </a:cubicBezTo>
                <a:cubicBezTo>
                  <a:pt x="393773" y="304704"/>
                  <a:pt x="374936" y="301195"/>
                  <a:pt x="358009" y="294177"/>
                </a:cubicBezTo>
                <a:cubicBezTo>
                  <a:pt x="341082" y="287159"/>
                  <a:pt x="326507" y="277053"/>
                  <a:pt x="314284" y="263859"/>
                </a:cubicBezTo>
                <a:cubicBezTo>
                  <a:pt x="302060" y="250665"/>
                  <a:pt x="292661" y="234683"/>
                  <a:pt x="286087" y="215913"/>
                </a:cubicBezTo>
                <a:cubicBezTo>
                  <a:pt x="279512" y="197143"/>
                  <a:pt x="276225" y="175955"/>
                  <a:pt x="276225" y="152349"/>
                </a:cubicBezTo>
                <a:cubicBezTo>
                  <a:pt x="276225" y="128875"/>
                  <a:pt x="279504" y="107775"/>
                  <a:pt x="286061" y="89050"/>
                </a:cubicBezTo>
                <a:cubicBezTo>
                  <a:pt x="292619" y="70325"/>
                  <a:pt x="301973" y="54336"/>
                  <a:pt x="314124" y="41082"/>
                </a:cubicBezTo>
                <a:cubicBezTo>
                  <a:pt x="326274" y="27828"/>
                  <a:pt x="340871" y="17668"/>
                  <a:pt x="357913" y="10601"/>
                </a:cubicBezTo>
                <a:cubicBezTo>
                  <a:pt x="374955" y="3533"/>
                  <a:pt x="393824" y="0"/>
                  <a:pt x="414521" y="0"/>
                </a:cubicBezTo>
                <a:close/>
                <a:moveTo>
                  <a:pt x="147537" y="0"/>
                </a:moveTo>
                <a:cubicBezTo>
                  <a:pt x="163941" y="0"/>
                  <a:pt x="178722" y="1644"/>
                  <a:pt x="191880" y="4934"/>
                </a:cubicBezTo>
                <a:cubicBezTo>
                  <a:pt x="205037" y="8223"/>
                  <a:pt x="215477" y="11871"/>
                  <a:pt x="223199" y="15877"/>
                </a:cubicBezTo>
                <a:cubicBezTo>
                  <a:pt x="231203" y="20357"/>
                  <a:pt x="235205" y="27008"/>
                  <a:pt x="235205" y="35831"/>
                </a:cubicBezTo>
                <a:cubicBezTo>
                  <a:pt x="235205" y="40281"/>
                  <a:pt x="234305" y="44003"/>
                  <a:pt x="232504" y="46998"/>
                </a:cubicBezTo>
                <a:cubicBezTo>
                  <a:pt x="228848" y="55139"/>
                  <a:pt x="223154" y="58362"/>
                  <a:pt x="215424" y="56668"/>
                </a:cubicBezTo>
                <a:cubicBezTo>
                  <a:pt x="211678" y="55516"/>
                  <a:pt x="207733" y="53835"/>
                  <a:pt x="203588" y="51625"/>
                </a:cubicBezTo>
                <a:cubicBezTo>
                  <a:pt x="199443" y="49415"/>
                  <a:pt x="194864" y="47371"/>
                  <a:pt x="189851" y="45491"/>
                </a:cubicBezTo>
                <a:cubicBezTo>
                  <a:pt x="184838" y="43612"/>
                  <a:pt x="178830" y="41880"/>
                  <a:pt x="171826" y="40295"/>
                </a:cubicBezTo>
                <a:cubicBezTo>
                  <a:pt x="164823" y="38710"/>
                  <a:pt x="156727" y="37917"/>
                  <a:pt x="147537" y="37917"/>
                </a:cubicBezTo>
                <a:cubicBezTo>
                  <a:pt x="131717" y="37917"/>
                  <a:pt x="117454" y="40612"/>
                  <a:pt x="104749" y="46000"/>
                </a:cubicBezTo>
                <a:cubicBezTo>
                  <a:pt x="92043" y="51389"/>
                  <a:pt x="81264" y="59088"/>
                  <a:pt x="72412" y="69099"/>
                </a:cubicBezTo>
                <a:cubicBezTo>
                  <a:pt x="63559" y="79111"/>
                  <a:pt x="56669" y="91181"/>
                  <a:pt x="51741" y="105312"/>
                </a:cubicBezTo>
                <a:cubicBezTo>
                  <a:pt x="46813" y="119442"/>
                  <a:pt x="44349" y="135121"/>
                  <a:pt x="44349" y="152349"/>
                </a:cubicBezTo>
                <a:cubicBezTo>
                  <a:pt x="44349" y="169713"/>
                  <a:pt x="46825" y="185494"/>
                  <a:pt x="51776" y="199693"/>
                </a:cubicBezTo>
                <a:cubicBezTo>
                  <a:pt x="56727" y="213892"/>
                  <a:pt x="63640" y="225942"/>
                  <a:pt x="72514" y="235844"/>
                </a:cubicBezTo>
                <a:cubicBezTo>
                  <a:pt x="81388" y="245747"/>
                  <a:pt x="92146" y="253379"/>
                  <a:pt x="104787" y="258742"/>
                </a:cubicBezTo>
                <a:cubicBezTo>
                  <a:pt x="117429" y="264105"/>
                  <a:pt x="131678" y="266787"/>
                  <a:pt x="147537" y="266787"/>
                </a:cubicBezTo>
                <a:cubicBezTo>
                  <a:pt x="156880" y="266787"/>
                  <a:pt x="164962" y="266014"/>
                  <a:pt x="171782" y="264470"/>
                </a:cubicBezTo>
                <a:cubicBezTo>
                  <a:pt x="178601" y="262925"/>
                  <a:pt x="184565" y="261131"/>
                  <a:pt x="189672" y="259088"/>
                </a:cubicBezTo>
                <a:cubicBezTo>
                  <a:pt x="194779" y="257044"/>
                  <a:pt x="199319" y="254963"/>
                  <a:pt x="203293" y="252845"/>
                </a:cubicBezTo>
                <a:cubicBezTo>
                  <a:pt x="207267" y="250727"/>
                  <a:pt x="211311" y="248876"/>
                  <a:pt x="215424" y="247293"/>
                </a:cubicBezTo>
                <a:cubicBezTo>
                  <a:pt x="223240" y="245821"/>
                  <a:pt x="228927" y="248953"/>
                  <a:pt x="232485" y="256688"/>
                </a:cubicBezTo>
                <a:cubicBezTo>
                  <a:pt x="234298" y="260314"/>
                  <a:pt x="235205" y="264107"/>
                  <a:pt x="235205" y="268066"/>
                </a:cubicBezTo>
                <a:cubicBezTo>
                  <a:pt x="235205" y="276953"/>
                  <a:pt x="231348" y="283400"/>
                  <a:pt x="223634" y="287406"/>
                </a:cubicBezTo>
                <a:cubicBezTo>
                  <a:pt x="215835" y="292035"/>
                  <a:pt x="205307" y="296143"/>
                  <a:pt x="192049" y="299729"/>
                </a:cubicBezTo>
                <a:cubicBezTo>
                  <a:pt x="178791" y="303314"/>
                  <a:pt x="163395" y="304973"/>
                  <a:pt x="145860" y="304704"/>
                </a:cubicBezTo>
                <a:cubicBezTo>
                  <a:pt x="123538" y="304427"/>
                  <a:pt x="103369" y="300575"/>
                  <a:pt x="85352" y="293150"/>
                </a:cubicBezTo>
                <a:cubicBezTo>
                  <a:pt x="67335" y="285724"/>
                  <a:pt x="51969" y="275309"/>
                  <a:pt x="39255" y="261904"/>
                </a:cubicBezTo>
                <a:cubicBezTo>
                  <a:pt x="26541" y="248499"/>
                  <a:pt x="16820" y="232526"/>
                  <a:pt x="10092" y="213987"/>
                </a:cubicBezTo>
                <a:cubicBezTo>
                  <a:pt x="3364" y="195447"/>
                  <a:pt x="0" y="174901"/>
                  <a:pt x="0" y="152349"/>
                </a:cubicBezTo>
                <a:cubicBezTo>
                  <a:pt x="0" y="129997"/>
                  <a:pt x="3493" y="109439"/>
                  <a:pt x="10479" y="90676"/>
                </a:cubicBezTo>
                <a:cubicBezTo>
                  <a:pt x="17466" y="71912"/>
                  <a:pt x="27450" y="55830"/>
                  <a:pt x="40433" y="42429"/>
                </a:cubicBezTo>
                <a:cubicBezTo>
                  <a:pt x="53415" y="29028"/>
                  <a:pt x="68937" y="18607"/>
                  <a:pt x="86996" y="11164"/>
                </a:cubicBezTo>
                <a:cubicBezTo>
                  <a:pt x="105056" y="3721"/>
                  <a:pt x="125236" y="0"/>
                  <a:pt x="147537" y="0"/>
                </a:cubicBezTo>
                <a:close/>
              </a:path>
            </a:pathLst>
          </a:custGeom>
          <a:solidFill>
            <a:schemeClr val="tx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1"/>
              </a:solidFill>
            </a:endParaRPr>
          </a:p>
        </p:txBody>
      </p:sp>
      <p:sp>
        <p:nvSpPr>
          <p:cNvPr id="50" name="文本框 49"/>
          <p:cNvSpPr txBox="1"/>
          <p:nvPr>
            <p:custDataLst>
              <p:tags r:id="rId5"/>
            </p:custDataLst>
          </p:nvPr>
        </p:nvSpPr>
        <p:spPr>
          <a:xfrm>
            <a:off x="5044440" y="1715135"/>
            <a:ext cx="6874506" cy="369332"/>
          </a:xfrm>
          <a:prstGeom prst="rect">
            <a:avLst/>
          </a:prstGeom>
          <a:noFill/>
        </p:spPr>
        <p:txBody>
          <a:bodyPr wrap="square">
            <a:spAutoFit/>
          </a:bodyPr>
          <a:lstStyle/>
          <a:p>
            <a:r>
              <a:rPr lang="zh-CN" altLang="en-US" dirty="0">
                <a:solidFill>
                  <a:srgbClr val="E45657"/>
                </a:solidFill>
                <a:effectLst/>
                <a:latin typeface="Source Han Sans CN Bold" panose="020B0800000000000000" charset="-122"/>
                <a:ea typeface="Source Han Sans CN Bold" panose="020B0800000000000000" charset="-122"/>
                <a:sym typeface="+mn-ea"/>
              </a:rPr>
              <a:t>首个且唯一获批的一个月</a:t>
            </a:r>
            <a:r>
              <a:rPr lang="zh-CN" altLang="en-US" dirty="0">
                <a:effectLst/>
                <a:latin typeface="Source Han Sans CN Bold" panose="020B0800000000000000" charset="-122"/>
                <a:ea typeface="Source Han Sans CN Bold" panose="020B0800000000000000" charset="-122"/>
                <a:sym typeface="+mn-ea"/>
              </a:rPr>
              <a:t>及以上</a:t>
            </a:r>
            <a:r>
              <a:rPr lang="zh-CN" altLang="en-US" dirty="0">
                <a:latin typeface="Source Han Sans CN Bold" panose="020B0800000000000000" charset="-122"/>
                <a:ea typeface="Source Han Sans CN Bold" panose="020B0800000000000000" charset="-122"/>
                <a:sym typeface="+mn-ea"/>
              </a:rPr>
              <a:t>患者</a:t>
            </a:r>
            <a:r>
              <a:rPr lang="zh-CN" altLang="en-US" dirty="0">
                <a:effectLst/>
                <a:latin typeface="Source Han Sans CN Bold" panose="020B0800000000000000" charset="-122"/>
                <a:ea typeface="Source Han Sans CN Bold" panose="020B0800000000000000" charset="-122"/>
                <a:sym typeface="+mn-ea"/>
              </a:rPr>
              <a:t>降压药及剂型，填补</a:t>
            </a:r>
            <a:r>
              <a:rPr lang="zh-CN" altLang="en-US" dirty="0">
                <a:latin typeface="Source Han Sans CN Bold" panose="020B0800000000000000" charset="-122"/>
                <a:ea typeface="Source Han Sans CN Bold" panose="020B0800000000000000" charset="-122"/>
                <a:sym typeface="+mn-ea"/>
              </a:rPr>
              <a:t>治疗</a:t>
            </a:r>
            <a:r>
              <a:rPr lang="zh-CN" altLang="en-US" dirty="0">
                <a:effectLst/>
                <a:latin typeface="Source Han Sans CN Bold" panose="020B0800000000000000" charset="-122"/>
                <a:ea typeface="Source Han Sans CN Bold" panose="020B0800000000000000" charset="-122"/>
                <a:sym typeface="+mn-ea"/>
              </a:rPr>
              <a:t>空白</a:t>
            </a:r>
          </a:p>
        </p:txBody>
      </p:sp>
      <p:sp>
        <p:nvSpPr>
          <p:cNvPr id="25" name="文本框 24"/>
          <p:cNvSpPr txBox="1"/>
          <p:nvPr>
            <p:custDataLst>
              <p:tags r:id="rId6"/>
            </p:custDataLst>
          </p:nvPr>
        </p:nvSpPr>
        <p:spPr>
          <a:xfrm>
            <a:off x="5044440" y="2750820"/>
            <a:ext cx="6874510" cy="536575"/>
          </a:xfrm>
          <a:prstGeom prst="rect">
            <a:avLst/>
          </a:prstGeom>
          <a:noFill/>
        </p:spPr>
        <p:txBody>
          <a:bodyPr wrap="square">
            <a:noAutofit/>
          </a:bodyPr>
          <a:lstStyle/>
          <a:p>
            <a:pPr algn="just"/>
            <a:r>
              <a:rPr lang="zh-CN" altLang="en-US" dirty="0">
                <a:effectLst/>
                <a:latin typeface="Source Han Sans CN Bold" panose="020B0800000000000000" charset="-122"/>
                <a:ea typeface="Source Han Sans CN Bold" panose="020B0800000000000000" charset="-122"/>
                <a:cs typeface="Source Han Sans CN Bold" panose="020B0800000000000000" charset="-122"/>
                <a:sym typeface="+mn-ea"/>
              </a:rPr>
              <a:t>鼓励研发申报儿童药品，</a:t>
            </a:r>
            <a:r>
              <a:rPr lang="en-US" altLang="zh-CN" dirty="0">
                <a:effectLst/>
                <a:latin typeface="Source Han Sans CN Bold" panose="020B0800000000000000" charset="-122"/>
                <a:ea typeface="Source Han Sans CN Bold" panose="020B0800000000000000" charset="-122"/>
                <a:cs typeface="Source Han Sans CN Bold" panose="020B0800000000000000" charset="-122"/>
                <a:sym typeface="+mn-ea"/>
              </a:rPr>
              <a:t>2026</a:t>
            </a:r>
            <a:r>
              <a:rPr lang="zh-CN" altLang="en-US" dirty="0">
                <a:effectLst/>
                <a:latin typeface="Source Han Sans CN Bold" panose="020B0800000000000000" charset="-122"/>
                <a:ea typeface="Source Han Sans CN Bold" panose="020B0800000000000000" charset="-122"/>
                <a:cs typeface="Source Han Sans CN Bold" panose="020B0800000000000000" charset="-122"/>
                <a:sym typeface="+mn-ea"/>
              </a:rPr>
              <a:t>年新获批</a:t>
            </a:r>
            <a:r>
              <a:rPr lang="zh-CN" altLang="en-US" dirty="0">
                <a:solidFill>
                  <a:srgbClr val="E45657"/>
                </a:solidFill>
                <a:effectLst/>
                <a:latin typeface="Source Han Sans CN Bold" panose="020B0800000000000000" charset="-122"/>
                <a:ea typeface="Source Han Sans CN Bold" panose="020B0800000000000000" charset="-122"/>
                <a:cs typeface="Source Han Sans CN Bold" panose="020B0800000000000000" charset="-122"/>
                <a:sym typeface="+mn-ea"/>
              </a:rPr>
              <a:t>一个月以上儿童适应症</a:t>
            </a:r>
          </a:p>
        </p:txBody>
      </p:sp>
      <p:sp>
        <p:nvSpPr>
          <p:cNvPr id="26" name="文本框 25"/>
          <p:cNvSpPr txBox="1"/>
          <p:nvPr>
            <p:custDataLst>
              <p:tags r:id="rId7"/>
            </p:custDataLst>
          </p:nvPr>
        </p:nvSpPr>
        <p:spPr>
          <a:xfrm>
            <a:off x="5044440" y="3688080"/>
            <a:ext cx="6386830" cy="368300"/>
          </a:xfrm>
          <a:prstGeom prst="rect">
            <a:avLst/>
          </a:prstGeom>
          <a:noFill/>
        </p:spPr>
        <p:txBody>
          <a:bodyPr wrap="square">
            <a:spAutoFit/>
          </a:bodyPr>
          <a:lstStyle/>
          <a:p>
            <a:pPr algn="just"/>
            <a:r>
              <a:rPr lang="en-US" altLang="zh-CN" kern="0" dirty="0">
                <a:solidFill>
                  <a:srgbClr val="E45657"/>
                </a:solidFill>
                <a:latin typeface="Source Han Sans CN Bold" panose="020B0800000000000000" charset="-122"/>
                <a:ea typeface="Source Han Sans CN Bold" panose="020B0800000000000000" charset="-122"/>
                <a:cs typeface="Source Han Sans CN Bold" panose="020B0800000000000000" charset="-122"/>
                <a:sym typeface="+mn-ea"/>
              </a:rPr>
              <a:t>WHO</a:t>
            </a:r>
            <a:r>
              <a:rPr lang="zh-CN" altLang="en-US" kern="0" dirty="0">
                <a:solidFill>
                  <a:srgbClr val="E45657"/>
                </a:solidFill>
                <a:latin typeface="Source Han Sans CN Bold" panose="020B0800000000000000" charset="-122"/>
                <a:ea typeface="Source Han Sans CN Bold" panose="020B0800000000000000" charset="-122"/>
                <a:cs typeface="Source Han Sans CN Bold" panose="020B0800000000000000" charset="-122"/>
                <a:sym typeface="+mn-ea"/>
              </a:rPr>
              <a:t>儿童基药目录唯一推荐降压药及剂型</a:t>
            </a:r>
            <a:r>
              <a:rPr lang="zh-CN" altLang="en-US" kern="0" dirty="0">
                <a:solidFill>
                  <a:srgbClr val="000000">
                    <a:alpha val="100000"/>
                  </a:srgbClr>
                </a:solidFill>
                <a:latin typeface="Source Han Sans CN Bold" panose="020B0800000000000000" charset="-122"/>
                <a:ea typeface="Source Han Sans CN Bold" panose="020B0800000000000000" charset="-122"/>
                <a:cs typeface="Source Han Sans CN Bold" panose="020B0800000000000000" charset="-122"/>
                <a:sym typeface="+mn-ea"/>
              </a:rPr>
              <a:t>，降压效果确切</a:t>
            </a:r>
            <a:endParaRPr kern="0" dirty="0">
              <a:solidFill>
                <a:srgbClr val="000000">
                  <a:alpha val="100000"/>
                </a:srgbClr>
              </a:solidFill>
              <a:latin typeface="Source Han Sans CN Bold" panose="020B0800000000000000" charset="-122"/>
              <a:ea typeface="Source Han Sans CN Bold" panose="020B0800000000000000" charset="-122"/>
              <a:cs typeface="Source Han Sans CN Bold" panose="020B0800000000000000" charset="-122"/>
              <a:sym typeface="+mn-ea"/>
            </a:endParaRPr>
          </a:p>
        </p:txBody>
      </p:sp>
      <p:sp>
        <p:nvSpPr>
          <p:cNvPr id="27" name="文本框 26"/>
          <p:cNvSpPr txBox="1"/>
          <p:nvPr>
            <p:custDataLst>
              <p:tags r:id="rId8"/>
            </p:custDataLst>
          </p:nvPr>
        </p:nvSpPr>
        <p:spPr>
          <a:xfrm>
            <a:off x="5044440" y="4525645"/>
            <a:ext cx="3609340" cy="368300"/>
          </a:xfrm>
          <a:prstGeom prst="rect">
            <a:avLst/>
          </a:prstGeom>
          <a:noFill/>
        </p:spPr>
        <p:txBody>
          <a:bodyPr wrap="square">
            <a:spAutoFit/>
          </a:bodyPr>
          <a:lstStyle/>
          <a:p>
            <a:r>
              <a:rPr lang="zh-CN" altLang="en-US" dirty="0">
                <a:effectLst/>
                <a:latin typeface="Source Han Sans CN Bold" panose="020B0800000000000000" charset="-122"/>
                <a:ea typeface="Source Han Sans CN Bold" panose="020B0800000000000000" charset="-122"/>
                <a:cs typeface="Source Han Sans CN Bold" panose="020B0800000000000000" charset="-122"/>
                <a:sym typeface="+mn-ea"/>
              </a:rPr>
              <a:t>国内外长期临床验证，安全性好‌</a:t>
            </a:r>
          </a:p>
        </p:txBody>
      </p:sp>
      <p:sp>
        <p:nvSpPr>
          <p:cNvPr id="28" name="文本框 27"/>
          <p:cNvSpPr txBox="1"/>
          <p:nvPr>
            <p:custDataLst>
              <p:tags r:id="rId9"/>
            </p:custDataLst>
          </p:nvPr>
        </p:nvSpPr>
        <p:spPr>
          <a:xfrm>
            <a:off x="5044440" y="5379085"/>
            <a:ext cx="6018006" cy="369332"/>
          </a:xfrm>
          <a:prstGeom prst="rect">
            <a:avLst/>
          </a:prstGeom>
          <a:noFill/>
        </p:spPr>
        <p:txBody>
          <a:bodyPr wrap="square">
            <a:spAutoFit/>
          </a:bodyPr>
          <a:lstStyle/>
          <a:p>
            <a:pPr algn="l"/>
            <a:r>
              <a:rPr lang="zh-CN" altLang="en-US" dirty="0">
                <a:effectLst/>
                <a:latin typeface="Source Han Sans CN Bold" panose="020B0800000000000000" charset="-122"/>
                <a:ea typeface="Source Han Sans CN Bold" panose="020B0800000000000000" charset="-122"/>
                <a:sym typeface="+mn-ea"/>
              </a:rPr>
              <a:t>目录内无婴幼儿和低龄儿童降压药及剂型，</a:t>
            </a:r>
            <a:r>
              <a:rPr lang="zh-CN" altLang="en-US" dirty="0">
                <a:solidFill>
                  <a:srgbClr val="E45657"/>
                </a:solidFill>
                <a:effectLst/>
                <a:latin typeface="Source Han Sans CN Bold" panose="020B0800000000000000" charset="-122"/>
                <a:ea typeface="Source Han Sans CN Bold" panose="020B0800000000000000" charset="-122"/>
                <a:sym typeface="+mn-ea"/>
              </a:rPr>
              <a:t>填补治疗空白</a:t>
            </a:r>
          </a:p>
        </p:txBody>
      </p:sp>
      <p:sp>
        <p:nvSpPr>
          <p:cNvPr id="618" name="序号"/>
          <p:cNvSpPr txBox="1"/>
          <p:nvPr>
            <p:custDataLst>
              <p:tags r:id="rId10"/>
            </p:custDataLst>
          </p:nvPr>
        </p:nvSpPr>
        <p:spPr>
          <a:xfrm>
            <a:off x="1939542" y="1351687"/>
            <a:ext cx="843434" cy="1130494"/>
          </a:xfrm>
          <a:prstGeom prst="rect">
            <a:avLst/>
          </a:prstGeom>
          <a:noFill/>
        </p:spPr>
        <p:txBody>
          <a:bodyPr wrap="square" lIns="0" tIns="0" rIns="0" bIns="0" rtlCol="0" anchor="ctr" anchorCtr="0">
            <a:normAutofit/>
          </a:bodyPr>
          <a:lstStyle/>
          <a:p>
            <a:pPr algn="r">
              <a:lnSpc>
                <a:spcPct val="100000"/>
              </a:lnSpc>
            </a:pPr>
            <a:r>
              <a:rPr lang="en-US" sz="3200" i="1">
                <a:solidFill>
                  <a:srgbClr val="4E67C8">
                    <a:alpha val="13000"/>
                  </a:srgbClr>
                </a:solidFill>
                <a:latin typeface="Source Han Sans CN Medium" panose="020B0800000000000000" charset="-122"/>
                <a:ea typeface="Source Han Sans CN Medium" panose="020B0800000000000000" charset="-122"/>
                <a:cs typeface="汉仪粗圆简" panose="02010600000101010101" charset="-122"/>
              </a:rPr>
              <a:t>01</a:t>
            </a:r>
          </a:p>
        </p:txBody>
      </p:sp>
      <p:sp>
        <p:nvSpPr>
          <p:cNvPr id="619" name="项标题"/>
          <p:cNvSpPr txBox="1"/>
          <p:nvPr>
            <p:custDataLst>
              <p:tags r:id="rId11"/>
            </p:custDataLst>
          </p:nvPr>
        </p:nvSpPr>
        <p:spPr>
          <a:xfrm>
            <a:off x="3164840" y="1408430"/>
            <a:ext cx="1597660" cy="1029335"/>
          </a:xfrm>
          <a:prstGeom prst="rect">
            <a:avLst/>
          </a:prstGeom>
          <a:noFill/>
        </p:spPr>
        <p:txBody>
          <a:bodyPr wrap="square" lIns="0" tIns="0" rIns="0" bIns="0" rtlCol="0" anchor="ctr" anchorCtr="0">
            <a:normAutofit/>
          </a:bodyPr>
          <a:lstStyle/>
          <a:p>
            <a:pPr algn="l">
              <a:lnSpc>
                <a:spcPct val="100000"/>
              </a:lnSpc>
            </a:pPr>
            <a:r>
              <a:rPr lang="zh-CN" altLang="en-US" sz="2400" spc="300" dirty="0">
                <a:solidFill>
                  <a:srgbClr val="4E67C8"/>
                </a:solidFill>
                <a:latin typeface="Source Han Sans CN Medium" panose="020B0800000000000000" charset="-122"/>
                <a:ea typeface="Source Han Sans CN Medium" panose="020B0800000000000000" charset="-122"/>
                <a:cs typeface="汉仪粗圆简" panose="02010600000101010101" charset="-122"/>
              </a:rPr>
              <a:t>药品</a:t>
            </a:r>
          </a:p>
          <a:p>
            <a:pPr algn="l">
              <a:lnSpc>
                <a:spcPct val="100000"/>
              </a:lnSpc>
            </a:pPr>
            <a:r>
              <a:rPr lang="zh-CN" altLang="en-US" sz="2400" spc="300" dirty="0">
                <a:solidFill>
                  <a:srgbClr val="4E67C8"/>
                </a:solidFill>
                <a:latin typeface="Source Han Sans CN Medium" panose="020B0800000000000000" charset="-122"/>
                <a:ea typeface="Source Han Sans CN Medium" panose="020B0800000000000000" charset="-122"/>
                <a:cs typeface="汉仪粗圆简" panose="02010600000101010101" charset="-122"/>
              </a:rPr>
              <a:t>基本信息</a:t>
            </a:r>
          </a:p>
        </p:txBody>
      </p:sp>
      <p:sp>
        <p:nvSpPr>
          <p:cNvPr id="621" name="序号"/>
          <p:cNvSpPr txBox="1"/>
          <p:nvPr>
            <p:custDataLst>
              <p:tags r:id="rId12"/>
            </p:custDataLst>
          </p:nvPr>
        </p:nvSpPr>
        <p:spPr>
          <a:xfrm>
            <a:off x="1939542" y="2380397"/>
            <a:ext cx="843434" cy="1130494"/>
          </a:xfrm>
          <a:prstGeom prst="rect">
            <a:avLst/>
          </a:prstGeom>
          <a:noFill/>
        </p:spPr>
        <p:txBody>
          <a:bodyPr wrap="square" lIns="0" tIns="0" rIns="0" bIns="0" rtlCol="0" anchor="ctr" anchorCtr="0">
            <a:normAutofit/>
          </a:bodyPr>
          <a:lstStyle/>
          <a:p>
            <a:pPr algn="r">
              <a:lnSpc>
                <a:spcPct val="100000"/>
              </a:lnSpc>
            </a:pPr>
            <a:r>
              <a:rPr lang="en-US" sz="3200" i="1">
                <a:solidFill>
                  <a:srgbClr val="4E67C8">
                    <a:alpha val="13000"/>
                  </a:srgbClr>
                </a:solidFill>
                <a:latin typeface="Source Han Sans CN Medium" panose="020B0800000000000000" charset="-122"/>
                <a:ea typeface="Source Han Sans CN Medium" panose="020B0800000000000000" charset="-122"/>
                <a:cs typeface="汉仪粗圆简" panose="02010600000101010101" charset="-122"/>
              </a:rPr>
              <a:t>02</a:t>
            </a:r>
          </a:p>
        </p:txBody>
      </p:sp>
      <p:sp>
        <p:nvSpPr>
          <p:cNvPr id="622" name="项标题"/>
          <p:cNvSpPr txBox="1"/>
          <p:nvPr>
            <p:custDataLst>
              <p:tags r:id="rId13"/>
            </p:custDataLst>
          </p:nvPr>
        </p:nvSpPr>
        <p:spPr>
          <a:xfrm>
            <a:off x="2588260" y="2310765"/>
            <a:ext cx="1597025" cy="1225550"/>
          </a:xfrm>
          <a:prstGeom prst="rect">
            <a:avLst/>
          </a:prstGeom>
          <a:noFill/>
        </p:spPr>
        <p:txBody>
          <a:bodyPr wrap="square" lIns="0" tIns="0" rIns="0" bIns="0" rtlCol="0" anchor="ctr" anchorCtr="0">
            <a:normAutofit/>
          </a:bodyPr>
          <a:lstStyle/>
          <a:p>
            <a:pPr algn="r">
              <a:lnSpc>
                <a:spcPct val="100000"/>
              </a:lnSpc>
            </a:pPr>
            <a:r>
              <a:rPr lang="zh-CN" altLang="en-US" sz="2400" spc="300" dirty="0">
                <a:solidFill>
                  <a:srgbClr val="4E67C8"/>
                </a:solidFill>
                <a:latin typeface="Source Han Sans CN Medium" panose="020B0800000000000000" charset="-122"/>
                <a:ea typeface="Source Han Sans CN Medium" panose="020B0800000000000000" charset="-122"/>
                <a:cs typeface="汉仪粗圆简" panose="02010600000101010101" charset="-122"/>
              </a:rPr>
              <a:t>创新性</a:t>
            </a:r>
          </a:p>
        </p:txBody>
      </p:sp>
      <p:sp>
        <p:nvSpPr>
          <p:cNvPr id="624" name="序号"/>
          <p:cNvSpPr txBox="1"/>
          <p:nvPr>
            <p:custDataLst>
              <p:tags r:id="rId14"/>
            </p:custDataLst>
          </p:nvPr>
        </p:nvSpPr>
        <p:spPr>
          <a:xfrm>
            <a:off x="1939542" y="3307507"/>
            <a:ext cx="843434" cy="1130494"/>
          </a:xfrm>
          <a:prstGeom prst="rect">
            <a:avLst/>
          </a:prstGeom>
          <a:noFill/>
        </p:spPr>
        <p:txBody>
          <a:bodyPr wrap="square" lIns="0" tIns="0" rIns="0" bIns="0" rtlCol="0" anchor="ctr" anchorCtr="0">
            <a:normAutofit/>
          </a:bodyPr>
          <a:lstStyle/>
          <a:p>
            <a:pPr algn="r">
              <a:lnSpc>
                <a:spcPct val="100000"/>
              </a:lnSpc>
            </a:pPr>
            <a:r>
              <a:rPr lang="en-US" sz="3200" i="1">
                <a:solidFill>
                  <a:srgbClr val="4E67C8">
                    <a:alpha val="13000"/>
                  </a:srgbClr>
                </a:solidFill>
                <a:latin typeface="Source Han Sans CN Medium" panose="020B0800000000000000" charset="-122"/>
                <a:ea typeface="Source Han Sans CN Medium" panose="020B0800000000000000" charset="-122"/>
                <a:cs typeface="汉仪粗圆简" panose="02010600000101010101" charset="-122"/>
              </a:rPr>
              <a:t>03</a:t>
            </a:r>
          </a:p>
        </p:txBody>
      </p:sp>
      <p:sp>
        <p:nvSpPr>
          <p:cNvPr id="625" name="项标题"/>
          <p:cNvSpPr txBox="1"/>
          <p:nvPr>
            <p:custDataLst>
              <p:tags r:id="rId15"/>
            </p:custDataLst>
          </p:nvPr>
        </p:nvSpPr>
        <p:spPr>
          <a:xfrm>
            <a:off x="2588187" y="3251161"/>
            <a:ext cx="1597519" cy="1212239"/>
          </a:xfrm>
          <a:prstGeom prst="rect">
            <a:avLst/>
          </a:prstGeom>
          <a:noFill/>
        </p:spPr>
        <p:txBody>
          <a:bodyPr wrap="square" lIns="0" tIns="0" rIns="0" bIns="0" rtlCol="0" anchor="ctr" anchorCtr="0">
            <a:normAutofit/>
          </a:bodyPr>
          <a:lstStyle/>
          <a:p>
            <a:pPr algn="r">
              <a:lnSpc>
                <a:spcPct val="100000"/>
              </a:lnSpc>
            </a:pPr>
            <a:r>
              <a:rPr lang="zh-CN" altLang="en-US" sz="2400" spc="300" dirty="0">
                <a:solidFill>
                  <a:srgbClr val="4E67C8"/>
                </a:solidFill>
                <a:latin typeface="Source Han Sans CN Medium" panose="020B0800000000000000" charset="-122"/>
                <a:ea typeface="Source Han Sans CN Medium" panose="020B0800000000000000" charset="-122"/>
                <a:cs typeface="汉仪粗圆简" panose="02010600000101010101" charset="-122"/>
              </a:rPr>
              <a:t>有效性</a:t>
            </a:r>
          </a:p>
        </p:txBody>
      </p:sp>
      <p:sp>
        <p:nvSpPr>
          <p:cNvPr id="627" name="序号"/>
          <p:cNvSpPr txBox="1"/>
          <p:nvPr>
            <p:custDataLst>
              <p:tags r:id="rId16"/>
            </p:custDataLst>
          </p:nvPr>
        </p:nvSpPr>
        <p:spPr>
          <a:xfrm>
            <a:off x="1939542" y="4158416"/>
            <a:ext cx="843434" cy="1130494"/>
          </a:xfrm>
          <a:prstGeom prst="rect">
            <a:avLst/>
          </a:prstGeom>
          <a:noFill/>
        </p:spPr>
        <p:txBody>
          <a:bodyPr wrap="square" lIns="0" tIns="0" rIns="0" bIns="0" rtlCol="0" anchor="ctr" anchorCtr="0">
            <a:normAutofit/>
          </a:bodyPr>
          <a:lstStyle/>
          <a:p>
            <a:pPr algn="r">
              <a:lnSpc>
                <a:spcPct val="100000"/>
              </a:lnSpc>
            </a:pPr>
            <a:r>
              <a:rPr lang="en-US" sz="3200" i="1">
                <a:solidFill>
                  <a:srgbClr val="4E67C8">
                    <a:alpha val="13000"/>
                  </a:srgbClr>
                </a:solidFill>
                <a:latin typeface="Source Han Sans CN Medium" panose="020B0800000000000000" charset="-122"/>
                <a:ea typeface="Source Han Sans CN Medium" panose="020B0800000000000000" charset="-122"/>
                <a:cs typeface="汉仪粗圆简" panose="02010600000101010101" charset="-122"/>
              </a:rPr>
              <a:t>04</a:t>
            </a:r>
          </a:p>
        </p:txBody>
      </p:sp>
      <p:sp>
        <p:nvSpPr>
          <p:cNvPr id="628" name="项标题"/>
          <p:cNvSpPr txBox="1"/>
          <p:nvPr>
            <p:custDataLst>
              <p:tags r:id="rId17"/>
            </p:custDataLst>
          </p:nvPr>
        </p:nvSpPr>
        <p:spPr>
          <a:xfrm>
            <a:off x="2588260" y="4096385"/>
            <a:ext cx="1597660" cy="1217930"/>
          </a:xfrm>
          <a:prstGeom prst="rect">
            <a:avLst/>
          </a:prstGeom>
          <a:noFill/>
        </p:spPr>
        <p:txBody>
          <a:bodyPr wrap="square" lIns="0" tIns="0" rIns="0" bIns="0" rtlCol="0" anchor="ctr" anchorCtr="0">
            <a:normAutofit/>
          </a:bodyPr>
          <a:lstStyle/>
          <a:p>
            <a:pPr algn="r">
              <a:lnSpc>
                <a:spcPct val="100000"/>
              </a:lnSpc>
            </a:pPr>
            <a:r>
              <a:rPr lang="zh-CN" altLang="en-US" sz="2400" spc="300" dirty="0">
                <a:solidFill>
                  <a:srgbClr val="4E67C8"/>
                </a:solidFill>
                <a:latin typeface="Source Han Sans CN Medium" panose="020B0800000000000000" charset="-122"/>
                <a:ea typeface="Source Han Sans CN Medium" panose="020B0800000000000000" charset="-122"/>
                <a:cs typeface="汉仪粗圆简" panose="02010600000101010101" charset="-122"/>
              </a:rPr>
              <a:t>安全性</a:t>
            </a:r>
          </a:p>
        </p:txBody>
      </p:sp>
      <p:sp>
        <p:nvSpPr>
          <p:cNvPr id="630" name="序号"/>
          <p:cNvSpPr txBox="1"/>
          <p:nvPr>
            <p:custDataLst>
              <p:tags r:id="rId18"/>
            </p:custDataLst>
          </p:nvPr>
        </p:nvSpPr>
        <p:spPr>
          <a:xfrm>
            <a:off x="1939542" y="5009959"/>
            <a:ext cx="843434" cy="1130494"/>
          </a:xfrm>
          <a:prstGeom prst="rect">
            <a:avLst/>
          </a:prstGeom>
          <a:noFill/>
        </p:spPr>
        <p:txBody>
          <a:bodyPr wrap="square" lIns="0" tIns="0" rIns="0" bIns="0" rtlCol="0" anchor="ctr" anchorCtr="0">
            <a:normAutofit/>
          </a:bodyPr>
          <a:lstStyle/>
          <a:p>
            <a:pPr algn="r">
              <a:lnSpc>
                <a:spcPct val="100000"/>
              </a:lnSpc>
            </a:pPr>
            <a:r>
              <a:rPr lang="en-US" sz="3200" i="1">
                <a:solidFill>
                  <a:srgbClr val="4E67C8">
                    <a:alpha val="13000"/>
                  </a:srgbClr>
                </a:solidFill>
                <a:latin typeface="Source Han Sans CN Medium" panose="020B0800000000000000" charset="-122"/>
                <a:ea typeface="Source Han Sans CN Medium" panose="020B0800000000000000" charset="-122"/>
                <a:cs typeface="汉仪粗圆简" panose="02010600000101010101" charset="-122"/>
              </a:rPr>
              <a:t>05</a:t>
            </a:r>
          </a:p>
        </p:txBody>
      </p:sp>
      <p:sp>
        <p:nvSpPr>
          <p:cNvPr id="631" name="项标题"/>
          <p:cNvSpPr txBox="1"/>
          <p:nvPr>
            <p:custDataLst>
              <p:tags r:id="rId19"/>
            </p:custDataLst>
          </p:nvPr>
        </p:nvSpPr>
        <p:spPr>
          <a:xfrm>
            <a:off x="2588260" y="4953000"/>
            <a:ext cx="1597660" cy="1212850"/>
          </a:xfrm>
          <a:prstGeom prst="rect">
            <a:avLst/>
          </a:prstGeom>
          <a:noFill/>
        </p:spPr>
        <p:txBody>
          <a:bodyPr wrap="square" lIns="0" tIns="0" rIns="0" bIns="0" rtlCol="0" anchor="ctr" anchorCtr="0">
            <a:normAutofit/>
          </a:bodyPr>
          <a:lstStyle/>
          <a:p>
            <a:pPr algn="r">
              <a:lnSpc>
                <a:spcPct val="100000"/>
              </a:lnSpc>
            </a:pPr>
            <a:r>
              <a:rPr lang="zh-CN" altLang="en-US" sz="2400" spc="300" dirty="0">
                <a:solidFill>
                  <a:srgbClr val="4E67C8"/>
                </a:solidFill>
                <a:latin typeface="Source Han Sans CN Medium" panose="020B0800000000000000" charset="-122"/>
                <a:ea typeface="Source Han Sans CN Medium" panose="020B0800000000000000" charset="-122"/>
                <a:cs typeface="汉仪粗圆简" panose="02010600000101010101" charset="-122"/>
              </a:rPr>
              <a:t>公平性</a:t>
            </a:r>
          </a:p>
        </p:txBody>
      </p:sp>
      <p:cxnSp>
        <p:nvCxnSpPr>
          <p:cNvPr id="659" name="直接连接符 658"/>
          <p:cNvCxnSpPr/>
          <p:nvPr/>
        </p:nvCxnSpPr>
        <p:spPr>
          <a:xfrm>
            <a:off x="4800600" y="1509395"/>
            <a:ext cx="0" cy="432000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2"/>
            </p:custDataLst>
          </p:nvPr>
        </p:nvSpPr>
        <p:spPr>
          <a:xfrm>
            <a:off x="1096645" y="240030"/>
            <a:ext cx="8310880" cy="377825"/>
          </a:xfrm>
        </p:spPr>
        <p:txBody>
          <a:bodyPr anchor="ctr" anchorCtr="0">
            <a:normAutofit fontScale="90000"/>
          </a:bodyPr>
          <a:lstStyle/>
          <a:p>
            <a:r>
              <a:rPr lang="en-US" altLang="zh-CN"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2026</a:t>
            </a:r>
            <a:r>
              <a:rPr lang="zh-CN" altLang="en-US"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年新获批儿童适应症，首个且唯一用于</a:t>
            </a:r>
            <a:r>
              <a:rPr lang="en-US" altLang="zh-CN"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个月以上儿童降压药</a:t>
            </a:r>
          </a:p>
        </p:txBody>
      </p:sp>
      <p:graphicFrame>
        <p:nvGraphicFramePr>
          <p:cNvPr id="19" name="table 34"/>
          <p:cNvGraphicFramePr>
            <a:graphicFrameLocks noGrp="1"/>
          </p:cNvGraphicFramePr>
          <p:nvPr>
            <p:custDataLst>
              <p:tags r:id="rId3"/>
            </p:custDataLst>
          </p:nvPr>
        </p:nvGraphicFramePr>
        <p:xfrm>
          <a:off x="6096000" y="3813810"/>
          <a:ext cx="5714365" cy="2307590"/>
        </p:xfrm>
        <a:graphic>
          <a:graphicData uri="http://schemas.openxmlformats.org/drawingml/2006/table">
            <a:tbl>
              <a:tblPr/>
              <a:tblGrid>
                <a:gridCol w="2430780">
                  <a:extLst>
                    <a:ext uri="{9D8B030D-6E8A-4147-A177-3AD203B41FA5}">
                      <a16:colId xmlns:a16="http://schemas.microsoft.com/office/drawing/2014/main" val="20000"/>
                    </a:ext>
                  </a:extLst>
                </a:gridCol>
                <a:gridCol w="3283585">
                  <a:extLst>
                    <a:ext uri="{9D8B030D-6E8A-4147-A177-3AD203B41FA5}">
                      <a16:colId xmlns:a16="http://schemas.microsoft.com/office/drawing/2014/main" val="20001"/>
                    </a:ext>
                  </a:extLst>
                </a:gridCol>
              </a:tblGrid>
              <a:tr h="450215">
                <a:tc>
                  <a:txBody>
                    <a:bodyPr/>
                    <a:lstStyle/>
                    <a:p>
                      <a:pPr algn="l" rtl="0" eaLnBrk="0">
                        <a:lnSpc>
                          <a:spcPct val="107000"/>
                        </a:lnSpc>
                      </a:pPr>
                      <a:endParaRPr sz="900" dirty="0">
                        <a:latin typeface="苹方-繁" panose="020B0400000000000000" charset="-120"/>
                        <a:ea typeface="思源黑体 CN" panose="020B0800000000000000" charset="-122"/>
                        <a:cs typeface="Arial" panose="020B0604020202090204"/>
                      </a:endParaRPr>
                    </a:p>
                    <a:p>
                      <a:pPr marL="730885" algn="l" rtl="0" eaLnBrk="0">
                        <a:lnSpc>
                          <a:spcPct val="94000"/>
                        </a:lnSpc>
                        <a:spcBef>
                          <a:spcPts val="5"/>
                        </a:spcBef>
                      </a:pPr>
                      <a:r>
                        <a:rPr lang="zh-CN" sz="1500" b="1" kern="0" spc="80" dirty="0">
                          <a:solidFill>
                            <a:srgbClr val="000000">
                              <a:alpha val="100000"/>
                            </a:srgbClr>
                          </a:solidFill>
                          <a:latin typeface="Source Han Sans CN Medium" panose="020B0800000000000000" charset="-122"/>
                          <a:ea typeface="Source Han Sans CN Medium" panose="020B0800000000000000" charset="-122"/>
                          <a:cs typeface="微软雅黑" pitchFamily="34" charset="-122"/>
                        </a:rPr>
                        <a:t>福辛</a:t>
                      </a:r>
                      <a:r>
                        <a:rPr sz="1500" b="1" kern="0" spc="80" dirty="0" err="1">
                          <a:solidFill>
                            <a:srgbClr val="000000">
                              <a:alpha val="100000"/>
                            </a:srgbClr>
                          </a:solidFill>
                          <a:latin typeface="Source Han Sans CN Medium" panose="020B0800000000000000" charset="-122"/>
                          <a:ea typeface="Source Han Sans CN Medium" panose="020B0800000000000000" charset="-122"/>
                          <a:cs typeface="微软雅黑" pitchFamily="34" charset="-122"/>
                        </a:rPr>
                        <a:t>普利</a:t>
                      </a:r>
                      <a:r>
                        <a:rPr lang="zh-CN" altLang="en-US" sz="1500" b="1" kern="0" spc="80" dirty="0">
                          <a:solidFill>
                            <a:srgbClr val="000000">
                              <a:alpha val="100000"/>
                            </a:srgbClr>
                          </a:solidFill>
                          <a:latin typeface="Source Han Sans CN Medium" panose="020B0800000000000000" charset="-122"/>
                          <a:ea typeface="Source Han Sans CN Medium" panose="020B0800000000000000" charset="-122"/>
                          <a:cs typeface="微软雅黑" pitchFamily="34" charset="-122"/>
                        </a:rPr>
                        <a:t>钠</a:t>
                      </a:r>
                      <a:r>
                        <a:rPr sz="1500" b="1" kern="0" spc="80" dirty="0">
                          <a:solidFill>
                            <a:srgbClr val="000000">
                              <a:alpha val="100000"/>
                            </a:srgbClr>
                          </a:solidFill>
                          <a:latin typeface="Source Han Sans CN Medium" panose="020B0800000000000000" charset="-122"/>
                          <a:ea typeface="Source Han Sans CN Medium" panose="020B0800000000000000" charset="-122"/>
                          <a:cs typeface="微软雅黑" pitchFamily="34" charset="-122"/>
                        </a:rPr>
                        <a:t>片</a:t>
                      </a:r>
                      <a:endParaRPr sz="1500" dirty="0">
                        <a:latin typeface="Source Han Sans CN Medium" panose="020B0800000000000000" charset="-122"/>
                        <a:ea typeface="Source Han Sans CN Medium" panose="020B0800000000000000" charset="-122"/>
                        <a:cs typeface="微软雅黑" pitchFamily="34"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F9"/>
                    </a:solidFill>
                  </a:tcPr>
                </a:tc>
                <a:tc>
                  <a:txBody>
                    <a:bodyPr/>
                    <a:lstStyle/>
                    <a:p>
                      <a:pPr algn="ctr"/>
                      <a:r>
                        <a:rPr lang="zh-CN" altLang="en-US" sz="1500" b="1" kern="0" spc="90" dirty="0">
                          <a:solidFill>
                            <a:schemeClr val="bg1">
                              <a:alpha val="100000"/>
                            </a:schemeClr>
                          </a:solidFill>
                          <a:latin typeface="苹方-繁" panose="020B0400000000000000" charset="-120"/>
                          <a:ea typeface="思源黑体 CN" panose="020B0800000000000000" charset="-122"/>
                          <a:cs typeface="微软雅黑" pitchFamily="34" charset="-122"/>
                        </a:rPr>
                        <a:t>马来酸依那普利口服溶液</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5FCA"/>
                    </a:solidFill>
                  </a:tcPr>
                </a:tc>
                <a:extLst>
                  <a:ext uri="{0D108BD9-81ED-4DB2-BD59-A6C34878D82A}">
                    <a16:rowId xmlns:a16="http://schemas.microsoft.com/office/drawing/2014/main" val="10000"/>
                  </a:ext>
                </a:extLst>
              </a:tr>
              <a:tr h="478790">
                <a:tc>
                  <a:txBody>
                    <a:bodyPr/>
                    <a:lstStyle/>
                    <a:p>
                      <a:pPr algn="l" rtl="0" eaLnBrk="0">
                        <a:lnSpc>
                          <a:spcPct val="108000"/>
                        </a:lnSpc>
                      </a:pPr>
                      <a:endParaRPr sz="900" dirty="0">
                        <a:latin typeface="苹方-繁" panose="020B0400000000000000" charset="-120"/>
                        <a:ea typeface="思源黑体 CN" panose="020B0800000000000000" charset="-122"/>
                        <a:cs typeface="Arial" panose="020B0604020202090204"/>
                      </a:endParaRPr>
                    </a:p>
                    <a:p>
                      <a:pPr marL="419100" algn="l" rtl="0" eaLnBrk="0">
                        <a:lnSpc>
                          <a:spcPct val="94000"/>
                        </a:lnSpc>
                        <a:spcBef>
                          <a:spcPts val="5"/>
                        </a:spcBef>
                        <a:tabLst>
                          <a:tab pos="593090" algn="l"/>
                        </a:tabLst>
                      </a:pPr>
                      <a:r>
                        <a:rPr lang="en-US" sz="1500" b="1" kern="0" spc="0" dirty="0">
                          <a:solidFill>
                            <a:srgbClr val="7F7F7F">
                              <a:alpha val="100000"/>
                            </a:srgbClr>
                          </a:solidFill>
                          <a:latin typeface="苹方-繁" panose="020B0400000000000000" charset="-120"/>
                          <a:ea typeface="思源黑体 CN" panose="020B0800000000000000" charset="-122"/>
                          <a:cs typeface="微软雅黑" pitchFamily="34" charset="-122"/>
                        </a:rPr>
                        <a:t> </a:t>
                      </a:r>
                      <a:r>
                        <a:rPr sz="1500" b="1" kern="0" spc="80" dirty="0" err="1">
                          <a:solidFill>
                            <a:srgbClr val="7F7F7F">
                              <a:alpha val="100000"/>
                            </a:srgbClr>
                          </a:solidFill>
                          <a:latin typeface="苹方-繁" panose="020B0400000000000000" charset="-120"/>
                          <a:ea typeface="思源黑体 CN" panose="020B0800000000000000" charset="-122"/>
                          <a:cs typeface="微软雅黑" pitchFamily="34" charset="-122"/>
                        </a:rPr>
                        <a:t>普通片剂</a:t>
                      </a:r>
                      <a:endParaRPr sz="1500" dirty="0">
                        <a:latin typeface="苹方-繁" panose="020B0400000000000000" charset="-120"/>
                        <a:ea typeface="思源黑体 CN" panose="020B0800000000000000" charset="-122"/>
                        <a:cs typeface="微软雅黑" pitchFamily="34" charset="-122"/>
                      </a:endParaRPr>
                    </a:p>
                  </a:txBody>
                  <a:tcPr marL="0" marR="0" marT="0" marB="0">
                    <a:lnL>
                      <a:noFill/>
                    </a:lnL>
                    <a:lnR>
                      <a:noFill/>
                    </a:lnR>
                    <a:lnT w="12700" cap="flat" cmpd="sng" algn="ctr">
                      <a:solidFill>
                        <a:srgbClr val="FFFFF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rtl="0" eaLnBrk="0">
                        <a:lnSpc>
                          <a:spcPct val="108000"/>
                        </a:lnSpc>
                      </a:pPr>
                      <a:endParaRPr sz="900" dirty="0">
                        <a:solidFill>
                          <a:srgbClr val="E45657"/>
                        </a:solidFill>
                        <a:latin typeface="苹方-繁" panose="020B0400000000000000" charset="-120"/>
                        <a:ea typeface="思源黑体 CN" panose="020B0800000000000000" charset="-122"/>
                        <a:cs typeface="Arial" panose="020B0604020202090204"/>
                      </a:endParaRPr>
                    </a:p>
                    <a:p>
                      <a:pPr marL="435610" algn="l" rtl="0" eaLnBrk="0">
                        <a:lnSpc>
                          <a:spcPct val="94000"/>
                        </a:lnSpc>
                        <a:spcBef>
                          <a:spcPts val="5"/>
                        </a:spcBef>
                        <a:tabLst>
                          <a:tab pos="662940" algn="l"/>
                        </a:tabLst>
                      </a:pPr>
                      <a:r>
                        <a:rPr sz="1500" b="1" kern="0" spc="70" dirty="0" err="1">
                          <a:solidFill>
                            <a:srgbClr val="E45657">
                              <a:alpha val="100000"/>
                            </a:srgbClr>
                          </a:solidFill>
                          <a:latin typeface="苹方-繁" panose="020B0400000000000000" charset="-120"/>
                          <a:ea typeface="思源黑体 CN" panose="020B0800000000000000" charset="-122"/>
                          <a:cs typeface="微软雅黑" pitchFamily="34" charset="-122"/>
                        </a:rPr>
                        <a:t>口服溶液剂型</a:t>
                      </a:r>
                    </a:p>
                  </a:txBody>
                  <a:tcPr marL="0" marR="0" marT="0" marB="0">
                    <a:lnL>
                      <a:noFill/>
                    </a:lnL>
                    <a:lnR>
                      <a:noFill/>
                    </a:lnR>
                    <a:lnT w="12700" cap="flat" cmpd="sng" algn="ctr">
                      <a:solidFill>
                        <a:srgbClr val="FFFFFF"/>
                      </a:solidFill>
                      <a:prstDash val="solid"/>
                      <a:round/>
                      <a:headEnd type="none" w="med" len="med"/>
                      <a:tailEnd type="none" w="med" len="med"/>
                    </a:lnT>
                    <a:lnB w="3175" cap="flat" cmpd="sng" algn="ctr">
                      <a:solidFill>
                        <a:srgbClr val="E45657"/>
                      </a:solidFill>
                      <a:prstDash val="solid"/>
                      <a:round/>
                      <a:headEnd type="none" w="med" len="med"/>
                      <a:tailEnd type="none" w="med" len="med"/>
                    </a:lnB>
                  </a:tcPr>
                </a:tc>
                <a:extLst>
                  <a:ext uri="{0D108BD9-81ED-4DB2-BD59-A6C34878D82A}">
                    <a16:rowId xmlns:a16="http://schemas.microsoft.com/office/drawing/2014/main" val="10001"/>
                  </a:ext>
                </a:extLst>
              </a:tr>
              <a:tr h="419735">
                <a:tc>
                  <a:txBody>
                    <a:bodyPr/>
                    <a:lstStyle/>
                    <a:p>
                      <a:pPr algn="l" rtl="0" eaLnBrk="0">
                        <a:lnSpc>
                          <a:spcPct val="107000"/>
                        </a:lnSpc>
                      </a:pPr>
                      <a:endParaRPr sz="800" dirty="0">
                        <a:latin typeface="苹方-繁" panose="020B0400000000000000" charset="-120"/>
                        <a:ea typeface="思源黑体 CN" panose="020B0800000000000000" charset="-122"/>
                        <a:cs typeface="Arial" panose="020B0604020202090204"/>
                      </a:endParaRPr>
                    </a:p>
                    <a:p>
                      <a:pPr marL="419100" algn="l" rtl="0" eaLnBrk="0">
                        <a:lnSpc>
                          <a:spcPct val="97000"/>
                        </a:lnSpc>
                        <a:spcBef>
                          <a:spcPts val="5"/>
                        </a:spcBef>
                        <a:tabLst>
                          <a:tab pos="591185" algn="l"/>
                        </a:tabLst>
                      </a:pPr>
                      <a:r>
                        <a:rPr lang="en-US" sz="1500" b="1" kern="0" spc="0" dirty="0">
                          <a:solidFill>
                            <a:srgbClr val="7F7F7F">
                              <a:alpha val="100000"/>
                            </a:srgbClr>
                          </a:solidFill>
                          <a:latin typeface="苹方-繁" panose="020B0400000000000000" charset="-120"/>
                          <a:ea typeface="思源黑体 CN" panose="020B0800000000000000" charset="-122"/>
                          <a:cs typeface="微软雅黑" pitchFamily="34" charset="-122"/>
                        </a:rPr>
                        <a:t> 12</a:t>
                      </a:r>
                      <a:r>
                        <a:rPr lang="zh-CN" altLang="en-US" sz="1500" b="1" kern="0" spc="0" dirty="0">
                          <a:solidFill>
                            <a:srgbClr val="7F7F7F">
                              <a:alpha val="100000"/>
                            </a:srgbClr>
                          </a:solidFill>
                          <a:latin typeface="苹方-繁" panose="020B0400000000000000" charset="-120"/>
                          <a:ea typeface="思源黑体 CN" panose="020B0800000000000000" charset="-122"/>
                          <a:cs typeface="微软雅黑" pitchFamily="34" charset="-122"/>
                        </a:rPr>
                        <a:t>岁以上人群</a:t>
                      </a:r>
                      <a:r>
                        <a:rPr lang="en-US" altLang="zh-CN" sz="1600" b="1" kern="0" spc="90" baseline="29000" dirty="0">
                          <a:solidFill>
                            <a:srgbClr val="7F7F7F">
                              <a:alpha val="100000"/>
                            </a:srgbClr>
                          </a:solidFill>
                          <a:latin typeface="苹方-繁" panose="020B0400000000000000" charset="-120"/>
                          <a:ea typeface="思源黑体 CN" panose="020B0800000000000000" charset="-122"/>
                          <a:cs typeface="微软雅黑" pitchFamily="34" charset="-122"/>
                        </a:rPr>
                        <a:t>[1]</a:t>
                      </a:r>
                      <a:endParaRPr sz="1600" baseline="29000" dirty="0">
                        <a:latin typeface="苹方-繁" panose="020B0400000000000000" charset="-120"/>
                        <a:ea typeface="思源黑体 CN" panose="020B0800000000000000" charset="-122"/>
                        <a:cs typeface="微软雅黑" pitchFamily="34" charset="-122"/>
                      </a:endParaRPr>
                    </a:p>
                  </a:txBody>
                  <a:tcPr marL="0" marR="0" marT="0" marB="0">
                    <a:lnL>
                      <a:noFill/>
                    </a:lnL>
                    <a:lnR>
                      <a:noFill/>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rtl="0" eaLnBrk="0">
                        <a:lnSpc>
                          <a:spcPct val="100000"/>
                        </a:lnSpc>
                      </a:pPr>
                      <a:endParaRPr sz="900" dirty="0">
                        <a:solidFill>
                          <a:srgbClr val="E45657"/>
                        </a:solidFill>
                        <a:latin typeface="苹方-繁" panose="020B0400000000000000" charset="-120"/>
                        <a:ea typeface="思源黑体 CN" panose="020B0800000000000000" charset="-122"/>
                        <a:cs typeface="Arial" panose="020B0604020202090204"/>
                      </a:endParaRPr>
                    </a:p>
                    <a:p>
                      <a:pPr algn="l" rtl="0" eaLnBrk="0">
                        <a:lnSpc>
                          <a:spcPct val="7000"/>
                        </a:lnSpc>
                      </a:pPr>
                      <a:endParaRPr sz="100" dirty="0">
                        <a:solidFill>
                          <a:srgbClr val="E45657"/>
                        </a:solidFill>
                        <a:latin typeface="苹方-繁" panose="020B0400000000000000" charset="-120"/>
                        <a:ea typeface="思源黑体 CN" panose="020B0800000000000000" charset="-122"/>
                        <a:cs typeface="Arial" panose="020B0604020202090204"/>
                      </a:endParaRPr>
                    </a:p>
                    <a:p>
                      <a:pPr marL="435610" algn="l" rtl="0" eaLnBrk="0">
                        <a:lnSpc>
                          <a:spcPct val="94000"/>
                        </a:lnSpc>
                        <a:tabLst>
                          <a:tab pos="650240" algn="l"/>
                        </a:tabLst>
                      </a:pPr>
                      <a:r>
                        <a:rPr lang="zh-CN" sz="1500" b="1" kern="0" spc="0" dirty="0">
                          <a:solidFill>
                            <a:srgbClr val="E45657">
                              <a:alpha val="100000"/>
                            </a:srgbClr>
                          </a:solidFill>
                          <a:latin typeface="苹方-繁" panose="020B0400000000000000" charset="-120"/>
                          <a:ea typeface="思源黑体 CN" panose="020B0800000000000000" charset="-122"/>
                          <a:cs typeface="微软雅黑" pitchFamily="34" charset="-122"/>
                        </a:rPr>
                        <a:t>一个月以上儿童</a:t>
                      </a:r>
                    </a:p>
                  </a:txBody>
                  <a:tcPr marL="0" marR="0" marT="0" marB="0">
                    <a:lnL>
                      <a:noFill/>
                    </a:lnL>
                    <a:lnR>
                      <a:noFill/>
                    </a:lnR>
                    <a:lnT w="3175" cap="flat" cmpd="sng" algn="ctr">
                      <a:solidFill>
                        <a:srgbClr val="E45657"/>
                      </a:solidFill>
                      <a:prstDash val="solid"/>
                      <a:round/>
                      <a:headEnd type="none" w="med" len="med"/>
                      <a:tailEnd type="none" w="med" len="med"/>
                    </a:lnT>
                    <a:lnB w="3175" cap="flat" cmpd="sng" algn="ctr">
                      <a:solidFill>
                        <a:srgbClr val="E45657"/>
                      </a:solidFill>
                      <a:prstDash val="solid"/>
                      <a:round/>
                      <a:headEnd type="none" w="med" len="med"/>
                      <a:tailEnd type="none" w="med" len="med"/>
                    </a:lnB>
                  </a:tcPr>
                </a:tc>
                <a:extLst>
                  <a:ext uri="{0D108BD9-81ED-4DB2-BD59-A6C34878D82A}">
                    <a16:rowId xmlns:a16="http://schemas.microsoft.com/office/drawing/2014/main" val="10002"/>
                  </a:ext>
                </a:extLst>
              </a:tr>
              <a:tr h="479425">
                <a:tc>
                  <a:txBody>
                    <a:bodyPr/>
                    <a:lstStyle/>
                    <a:p>
                      <a:pPr algn="l" rtl="0" eaLnBrk="0">
                        <a:lnSpc>
                          <a:spcPct val="120000"/>
                        </a:lnSpc>
                      </a:pPr>
                      <a:endParaRPr sz="1000" dirty="0">
                        <a:latin typeface="苹方-繁" panose="020B0400000000000000" charset="-120"/>
                        <a:ea typeface="思源黑体 CN" panose="020B0800000000000000" charset="-122"/>
                        <a:cs typeface="Arial" panose="020B0604020202090204"/>
                      </a:endParaRPr>
                    </a:p>
                    <a:p>
                      <a:pPr algn="l" rtl="0" eaLnBrk="0">
                        <a:lnSpc>
                          <a:spcPct val="8000"/>
                        </a:lnSpc>
                      </a:pPr>
                      <a:endParaRPr sz="100" dirty="0">
                        <a:latin typeface="苹方-繁" panose="020B0400000000000000" charset="-120"/>
                        <a:ea typeface="思源黑体 CN" panose="020B0800000000000000" charset="-122"/>
                        <a:cs typeface="Arial" panose="020B0604020202090204"/>
                      </a:endParaRPr>
                    </a:p>
                    <a:p>
                      <a:pPr marL="419100" algn="l" rtl="0" eaLnBrk="0">
                        <a:lnSpc>
                          <a:spcPct val="94000"/>
                        </a:lnSpc>
                        <a:tabLst>
                          <a:tab pos="589915" algn="l"/>
                        </a:tabLst>
                      </a:pPr>
                      <a:r>
                        <a:rPr lang="en-US" sz="1500" b="1" kern="0" spc="0" dirty="0">
                          <a:solidFill>
                            <a:srgbClr val="7F7F7F">
                              <a:alpha val="100000"/>
                            </a:srgbClr>
                          </a:solidFill>
                          <a:latin typeface="苹方-繁" panose="020B0400000000000000" charset="-120"/>
                          <a:ea typeface="思源黑体 CN" panose="020B0800000000000000" charset="-122"/>
                          <a:cs typeface="微软雅黑" pitchFamily="34" charset="-122"/>
                        </a:rPr>
                        <a:t> </a:t>
                      </a:r>
                      <a:r>
                        <a:rPr sz="1500" b="1" kern="0" spc="80" dirty="0" err="1">
                          <a:solidFill>
                            <a:srgbClr val="7F7F7F">
                              <a:alpha val="100000"/>
                            </a:srgbClr>
                          </a:solidFill>
                          <a:latin typeface="苹方-繁" panose="020B0400000000000000" charset="-120"/>
                          <a:ea typeface="思源黑体 CN" panose="020B0800000000000000" charset="-122"/>
                          <a:cs typeface="微软雅黑" pitchFamily="34" charset="-122"/>
                        </a:rPr>
                        <a:t>研磨</a:t>
                      </a:r>
                      <a:r>
                        <a:rPr sz="1500" b="1" kern="0" spc="80" dirty="0">
                          <a:solidFill>
                            <a:srgbClr val="7F7F7F">
                              <a:alpha val="100000"/>
                            </a:srgbClr>
                          </a:solidFill>
                          <a:latin typeface="苹方-繁" panose="020B0400000000000000" charset="-120"/>
                          <a:ea typeface="思源黑体 CN" panose="020B0800000000000000" charset="-122"/>
                          <a:cs typeface="微软雅黑" pitchFamily="34" charset="-122"/>
                        </a:rPr>
                        <a:t>/切片分剂量给药</a:t>
                      </a:r>
                      <a:endParaRPr sz="1500" dirty="0">
                        <a:latin typeface="苹方-繁" panose="020B0400000000000000" charset="-120"/>
                        <a:ea typeface="思源黑体 CN" panose="020B0800000000000000" charset="-122"/>
                        <a:cs typeface="微软雅黑" pitchFamily="34" charset="-122"/>
                      </a:endParaRPr>
                    </a:p>
                  </a:txBody>
                  <a:tcPr marL="0" marR="0" marT="0" marB="0">
                    <a:lnL>
                      <a:noFill/>
                    </a:lnL>
                    <a:lnR>
                      <a:noFill/>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rtl="0" eaLnBrk="0">
                        <a:lnSpc>
                          <a:spcPct val="120000"/>
                        </a:lnSpc>
                      </a:pPr>
                      <a:endParaRPr sz="1000" dirty="0">
                        <a:solidFill>
                          <a:srgbClr val="E45657"/>
                        </a:solidFill>
                        <a:latin typeface="苹方-繁" panose="020B0400000000000000" charset="-120"/>
                        <a:ea typeface="思源黑体 CN" panose="020B0800000000000000" charset="-122"/>
                        <a:cs typeface="Arial" panose="020B0604020202090204"/>
                      </a:endParaRPr>
                    </a:p>
                    <a:p>
                      <a:pPr algn="l" rtl="0" eaLnBrk="0">
                        <a:lnSpc>
                          <a:spcPct val="8000"/>
                        </a:lnSpc>
                      </a:pPr>
                      <a:endParaRPr sz="100" dirty="0">
                        <a:solidFill>
                          <a:srgbClr val="E45657"/>
                        </a:solidFill>
                        <a:latin typeface="苹方-繁" panose="020B0400000000000000" charset="-120"/>
                        <a:ea typeface="思源黑体 CN" panose="020B0800000000000000" charset="-122"/>
                        <a:cs typeface="Arial" panose="020B0604020202090204"/>
                      </a:endParaRPr>
                    </a:p>
                    <a:p>
                      <a:pPr marL="435610" algn="l" rtl="0" eaLnBrk="0">
                        <a:lnSpc>
                          <a:spcPct val="94000"/>
                        </a:lnSpc>
                        <a:tabLst>
                          <a:tab pos="662940" algn="l"/>
                        </a:tabLst>
                      </a:pPr>
                      <a:r>
                        <a:rPr lang="zh-CN" sz="1500" b="1" kern="0" spc="0" dirty="0">
                          <a:solidFill>
                            <a:srgbClr val="E45657">
                              <a:alpha val="100000"/>
                            </a:srgbClr>
                          </a:solidFill>
                          <a:latin typeface="苹方-繁" panose="020B0400000000000000" charset="-120"/>
                          <a:ea typeface="思源黑体 CN" panose="020B0800000000000000" charset="-122"/>
                          <a:cs typeface="微软雅黑" pitchFamily="34" charset="-122"/>
                        </a:rPr>
                        <a:t>注射器</a:t>
                      </a:r>
                      <a:r>
                        <a:rPr sz="1500" b="1" kern="0" spc="80" dirty="0">
                          <a:solidFill>
                            <a:srgbClr val="E45657">
                              <a:alpha val="100000"/>
                            </a:srgbClr>
                          </a:solidFill>
                          <a:latin typeface="苹方-繁" panose="020B0400000000000000" charset="-120"/>
                          <a:ea typeface="思源黑体 CN" panose="020B0800000000000000" charset="-122"/>
                          <a:cs typeface="微软雅黑" pitchFamily="34" charset="-122"/>
                        </a:rPr>
                        <a:t>给药</a:t>
                      </a:r>
                      <a:r>
                        <a:rPr sz="1500" b="1" kern="0" spc="80" dirty="0">
                          <a:solidFill>
                            <a:srgbClr val="E45657">
                              <a:alpha val="100000"/>
                            </a:srgbClr>
                          </a:solidFill>
                          <a:latin typeface="苹方-繁" panose="020B0400000000000000" charset="-120"/>
                          <a:ea typeface="思源黑体 CN" panose="020B0800000000000000" charset="-122"/>
                          <a:cs typeface="微软雅黑" pitchFamily="34" charset="-122"/>
                          <a:sym typeface="+mn-ea"/>
                        </a:rPr>
                        <a:t>精准</a:t>
                      </a:r>
                      <a:r>
                        <a:rPr lang="zh-CN" sz="1500" b="1" kern="0" spc="80" dirty="0">
                          <a:solidFill>
                            <a:srgbClr val="E45657">
                              <a:alpha val="100000"/>
                            </a:srgbClr>
                          </a:solidFill>
                          <a:latin typeface="苹方-繁" panose="020B0400000000000000" charset="-120"/>
                          <a:ea typeface="思源黑体 CN" panose="020B0800000000000000" charset="-122"/>
                          <a:cs typeface="微软雅黑" pitchFamily="34" charset="-122"/>
                          <a:sym typeface="+mn-ea"/>
                        </a:rPr>
                        <a:t>至</a:t>
                      </a:r>
                      <a:r>
                        <a:rPr sz="1500" b="1" kern="0" spc="80" dirty="0">
                          <a:solidFill>
                            <a:srgbClr val="E45657">
                              <a:alpha val="100000"/>
                            </a:srgbClr>
                          </a:solidFill>
                          <a:latin typeface="苹方-繁" panose="020B0400000000000000" charset="-120"/>
                          <a:ea typeface="思源黑体 CN" panose="020B0800000000000000" charset="-122"/>
                          <a:cs typeface="微软雅黑" pitchFamily="34" charset="-122"/>
                          <a:sym typeface="+mn-ea"/>
                        </a:rPr>
                        <a:t>0.1</a:t>
                      </a:r>
                      <a:r>
                        <a:rPr sz="1500" b="1" kern="0" dirty="0">
                          <a:solidFill>
                            <a:srgbClr val="E45657">
                              <a:alpha val="100000"/>
                            </a:srgbClr>
                          </a:solidFill>
                          <a:latin typeface="苹方-繁" panose="020B0400000000000000" charset="-120"/>
                          <a:ea typeface="思源黑体 CN" panose="020B0800000000000000" charset="-122"/>
                          <a:cs typeface="微软雅黑" pitchFamily="34" charset="-122"/>
                          <a:sym typeface="+mn-ea"/>
                        </a:rPr>
                        <a:t>ml</a:t>
                      </a:r>
                      <a:endParaRPr lang="zh-CN" sz="1500" b="1" kern="0" spc="80" dirty="0">
                        <a:solidFill>
                          <a:srgbClr val="E45657">
                            <a:alpha val="100000"/>
                          </a:srgbClr>
                        </a:solidFill>
                        <a:latin typeface="苹方-繁" panose="020B0400000000000000" charset="-120"/>
                        <a:ea typeface="思源黑体 CN" panose="020B0800000000000000" charset="-122"/>
                        <a:cs typeface="微软雅黑" pitchFamily="34" charset="-122"/>
                        <a:sym typeface="+mn-ea"/>
                      </a:endParaRPr>
                    </a:p>
                  </a:txBody>
                  <a:tcPr marL="0" marR="0" marT="0" marB="0">
                    <a:lnL>
                      <a:noFill/>
                    </a:lnL>
                    <a:lnR>
                      <a:noFill/>
                    </a:lnR>
                    <a:lnT w="3175" cap="flat" cmpd="sng" algn="ctr">
                      <a:solidFill>
                        <a:srgbClr val="E45657"/>
                      </a:solidFill>
                      <a:prstDash val="solid"/>
                      <a:round/>
                      <a:headEnd type="none" w="med" len="med"/>
                      <a:tailEnd type="none" w="med" len="med"/>
                    </a:lnT>
                    <a:lnB w="3175" cap="flat" cmpd="sng" algn="ctr">
                      <a:solidFill>
                        <a:srgbClr val="E45657"/>
                      </a:solidFill>
                      <a:prstDash val="solid"/>
                      <a:round/>
                      <a:headEnd type="none" w="med" len="med"/>
                      <a:tailEnd type="none" w="med" len="med"/>
                    </a:lnB>
                  </a:tcPr>
                </a:tc>
                <a:extLst>
                  <a:ext uri="{0D108BD9-81ED-4DB2-BD59-A6C34878D82A}">
                    <a16:rowId xmlns:a16="http://schemas.microsoft.com/office/drawing/2014/main" val="10003"/>
                  </a:ext>
                </a:extLst>
              </a:tr>
              <a:tr h="479425">
                <a:tc>
                  <a:txBody>
                    <a:bodyPr/>
                    <a:lstStyle/>
                    <a:p>
                      <a:pPr algn="l" rtl="0" eaLnBrk="0">
                        <a:lnSpc>
                          <a:spcPct val="103000"/>
                        </a:lnSpc>
                      </a:pPr>
                      <a:endParaRPr sz="1000" dirty="0">
                        <a:latin typeface="苹方-繁" panose="020B0400000000000000" charset="-120"/>
                        <a:ea typeface="思源黑体 CN" panose="020B0800000000000000" charset="-122"/>
                        <a:cs typeface="Arial" panose="020B0604020202090204"/>
                      </a:endParaRPr>
                    </a:p>
                    <a:p>
                      <a:pPr marL="419100" algn="l" rtl="0" eaLnBrk="0">
                        <a:lnSpc>
                          <a:spcPct val="89000"/>
                        </a:lnSpc>
                        <a:spcBef>
                          <a:spcPts val="5"/>
                        </a:spcBef>
                        <a:tabLst>
                          <a:tab pos="592455" algn="l"/>
                        </a:tabLst>
                      </a:pPr>
                      <a:r>
                        <a:rPr sz="1500" b="1" kern="0" spc="0" dirty="0">
                          <a:solidFill>
                            <a:srgbClr val="7F7F7F">
                              <a:alpha val="100000"/>
                            </a:srgbClr>
                          </a:solidFill>
                          <a:latin typeface="苹方-繁" panose="020B0400000000000000" charset="-120"/>
                          <a:ea typeface="思源黑体 CN" panose="020B0800000000000000" charset="-122"/>
                          <a:cs typeface="微软雅黑" pitchFamily="34" charset="-122"/>
                        </a:rPr>
                        <a:t>	</a:t>
                      </a:r>
                      <a:endParaRPr lang="en-US" sz="1800" b="1" kern="0" spc="20" dirty="0">
                        <a:solidFill>
                          <a:srgbClr val="DD3037">
                            <a:alpha val="100000"/>
                          </a:srgbClr>
                        </a:solidFill>
                        <a:latin typeface="苹方-繁" panose="020B0400000000000000" charset="-120"/>
                        <a:ea typeface="思源黑体 CN" panose="020B0800000000000000" charset="-122"/>
                        <a:cs typeface="微软雅黑" pitchFamily="34" charset="-122"/>
                        <a:sym typeface="+mn-ea"/>
                      </a:endParaRPr>
                    </a:p>
                  </a:txBody>
                  <a:tcPr marL="0" marR="0" marT="0" marB="0">
                    <a:lnL>
                      <a:noFill/>
                    </a:lnL>
                    <a:lnR>
                      <a:noFill/>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tcPr>
                </a:tc>
                <a:tc>
                  <a:txBody>
                    <a:bodyPr/>
                    <a:lstStyle/>
                    <a:p>
                      <a:pPr algn="l" rtl="0" eaLnBrk="0">
                        <a:lnSpc>
                          <a:spcPct val="103000"/>
                        </a:lnSpc>
                      </a:pPr>
                      <a:endParaRPr sz="1000" dirty="0">
                        <a:solidFill>
                          <a:srgbClr val="E45657"/>
                        </a:solidFill>
                        <a:latin typeface="苹方-繁" panose="020B0400000000000000" charset="-120"/>
                        <a:ea typeface="思源黑体 CN" panose="020B0800000000000000" charset="-122"/>
                        <a:cs typeface="Arial" panose="020B0604020202090204"/>
                      </a:endParaRPr>
                    </a:p>
                    <a:p>
                      <a:pPr marL="435610" algn="l" rtl="0" eaLnBrk="0">
                        <a:lnSpc>
                          <a:spcPct val="89000"/>
                        </a:lnSpc>
                        <a:spcBef>
                          <a:spcPts val="5"/>
                        </a:spcBef>
                        <a:tabLst>
                          <a:tab pos="649605" algn="l"/>
                        </a:tabLst>
                      </a:pPr>
                      <a:r>
                        <a:rPr lang="en-US" sz="1500" b="1" kern="0" spc="20" dirty="0">
                          <a:solidFill>
                            <a:srgbClr val="E45657">
                              <a:alpha val="100000"/>
                            </a:srgbClr>
                          </a:solidFill>
                          <a:latin typeface="苹方-繁" panose="020B0400000000000000" charset="-120"/>
                          <a:ea typeface="思源黑体 CN" panose="020B0800000000000000" charset="-122"/>
                          <a:cs typeface="微软雅黑" pitchFamily="34" charset="-122"/>
                        </a:rPr>
                        <a:t>WHO</a:t>
                      </a:r>
                      <a:r>
                        <a:rPr lang="zh-CN" altLang="en-US" sz="1500" b="1" kern="0" spc="20" dirty="0">
                          <a:solidFill>
                            <a:srgbClr val="E45657">
                              <a:alpha val="100000"/>
                            </a:srgbClr>
                          </a:solidFill>
                          <a:latin typeface="苹方-繁" panose="020B0400000000000000" charset="-120"/>
                          <a:ea typeface="思源黑体 CN" panose="020B0800000000000000" charset="-122"/>
                          <a:cs typeface="微软雅黑" pitchFamily="34" charset="-122"/>
                        </a:rPr>
                        <a:t>唯一推荐儿童降压药及剂型</a:t>
                      </a:r>
                    </a:p>
                  </a:txBody>
                  <a:tcPr marL="0" marR="0" marT="0" marB="0">
                    <a:lnL>
                      <a:noFill/>
                    </a:lnL>
                    <a:lnR>
                      <a:noFill/>
                    </a:lnR>
                    <a:lnT w="3175" cap="flat" cmpd="sng" algn="ctr">
                      <a:solidFill>
                        <a:srgbClr val="E45657"/>
                      </a:solidFill>
                      <a:prstDash val="solid"/>
                      <a:round/>
                      <a:headEnd type="none" w="med" len="med"/>
                      <a:tailEnd type="none" w="med" len="med"/>
                    </a:lnT>
                    <a:lnB w="3175" cap="flat" cmpd="sng" algn="ctr">
                      <a:solidFill>
                        <a:srgbClr val="E45657"/>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3" name="picture 48"/>
          <p:cNvPicPr>
            <a:picLocks noChangeAspect="1"/>
          </p:cNvPicPr>
          <p:nvPr/>
        </p:nvPicPr>
        <p:blipFill>
          <a:blip r:embed="rId6"/>
          <a:stretch>
            <a:fillRect/>
          </a:stretch>
        </p:blipFill>
        <p:spPr>
          <a:xfrm rot="21600000">
            <a:off x="8641681" y="5783277"/>
            <a:ext cx="271093" cy="229417"/>
          </a:xfrm>
          <a:prstGeom prst="rect">
            <a:avLst/>
          </a:prstGeom>
        </p:spPr>
      </p:pic>
      <p:pic>
        <p:nvPicPr>
          <p:cNvPr id="41" name="picture 54"/>
          <p:cNvPicPr>
            <a:picLocks noChangeAspect="1"/>
          </p:cNvPicPr>
          <p:nvPr/>
        </p:nvPicPr>
        <p:blipFill>
          <a:blip r:embed="rId7"/>
          <a:stretch>
            <a:fillRect/>
          </a:stretch>
        </p:blipFill>
        <p:spPr>
          <a:xfrm rot="21600000">
            <a:off x="8641682" y="5346088"/>
            <a:ext cx="271093" cy="229417"/>
          </a:xfrm>
          <a:prstGeom prst="rect">
            <a:avLst/>
          </a:prstGeom>
        </p:spPr>
      </p:pic>
      <p:grpSp>
        <p:nvGrpSpPr>
          <p:cNvPr id="43" name="group 8"/>
          <p:cNvGrpSpPr/>
          <p:nvPr/>
        </p:nvGrpSpPr>
        <p:grpSpPr>
          <a:xfrm rot="21600000">
            <a:off x="6232823" y="5295225"/>
            <a:ext cx="282448" cy="282454"/>
            <a:chOff x="0" y="0"/>
            <a:chExt cx="282448" cy="282454"/>
          </a:xfrm>
        </p:grpSpPr>
        <p:sp>
          <p:nvSpPr>
            <p:cNvPr id="45" name="path 56"/>
            <p:cNvSpPr/>
            <p:nvPr/>
          </p:nvSpPr>
          <p:spPr>
            <a:xfrm>
              <a:off x="2172" y="2172"/>
              <a:ext cx="278103" cy="278108"/>
            </a:xfrm>
            <a:custGeom>
              <a:avLst/>
              <a:gdLst/>
              <a:ahLst/>
              <a:cxnLst/>
              <a:rect l="0" t="0" r="0" b="0"/>
              <a:pathLst>
                <a:path w="437" h="437">
                  <a:moveTo>
                    <a:pt x="275" y="142"/>
                  </a:moveTo>
                  <a:cubicBezTo>
                    <a:pt x="280" y="142"/>
                    <a:pt x="285" y="144"/>
                    <a:pt x="289" y="148"/>
                  </a:cubicBezTo>
                  <a:cubicBezTo>
                    <a:pt x="293" y="152"/>
                    <a:pt x="295" y="157"/>
                    <a:pt x="295" y="162"/>
                  </a:cubicBezTo>
                  <a:cubicBezTo>
                    <a:pt x="295" y="168"/>
                    <a:pt x="293" y="172"/>
                    <a:pt x="289" y="176"/>
                  </a:cubicBezTo>
                  <a:lnTo>
                    <a:pt x="247" y="218"/>
                  </a:lnTo>
                  <a:lnTo>
                    <a:pt x="289" y="261"/>
                  </a:lnTo>
                  <a:cubicBezTo>
                    <a:pt x="293" y="265"/>
                    <a:pt x="295" y="269"/>
                    <a:pt x="295" y="275"/>
                  </a:cubicBezTo>
                  <a:cubicBezTo>
                    <a:pt x="295" y="280"/>
                    <a:pt x="293" y="285"/>
                    <a:pt x="289" y="289"/>
                  </a:cubicBezTo>
                  <a:cubicBezTo>
                    <a:pt x="285" y="293"/>
                    <a:pt x="280" y="295"/>
                    <a:pt x="275" y="295"/>
                  </a:cubicBezTo>
                  <a:cubicBezTo>
                    <a:pt x="269" y="295"/>
                    <a:pt x="265" y="293"/>
                    <a:pt x="261" y="289"/>
                  </a:cubicBezTo>
                  <a:lnTo>
                    <a:pt x="218" y="247"/>
                  </a:lnTo>
                  <a:lnTo>
                    <a:pt x="176" y="289"/>
                  </a:lnTo>
                  <a:cubicBezTo>
                    <a:pt x="173" y="293"/>
                    <a:pt x="168" y="295"/>
                    <a:pt x="162" y="295"/>
                  </a:cubicBezTo>
                  <a:cubicBezTo>
                    <a:pt x="157" y="295"/>
                    <a:pt x="152" y="293"/>
                    <a:pt x="148" y="289"/>
                  </a:cubicBezTo>
                  <a:cubicBezTo>
                    <a:pt x="144" y="285"/>
                    <a:pt x="142" y="280"/>
                    <a:pt x="142" y="275"/>
                  </a:cubicBezTo>
                  <a:cubicBezTo>
                    <a:pt x="142" y="269"/>
                    <a:pt x="144" y="264"/>
                    <a:pt x="148" y="261"/>
                  </a:cubicBezTo>
                  <a:lnTo>
                    <a:pt x="190" y="218"/>
                  </a:lnTo>
                  <a:lnTo>
                    <a:pt x="148" y="176"/>
                  </a:lnTo>
                  <a:cubicBezTo>
                    <a:pt x="144" y="172"/>
                    <a:pt x="142" y="168"/>
                    <a:pt x="142" y="162"/>
                  </a:cubicBezTo>
                  <a:cubicBezTo>
                    <a:pt x="142" y="157"/>
                    <a:pt x="144" y="152"/>
                    <a:pt x="148" y="148"/>
                  </a:cubicBezTo>
                  <a:cubicBezTo>
                    <a:pt x="152" y="144"/>
                    <a:pt x="157" y="142"/>
                    <a:pt x="162" y="142"/>
                  </a:cubicBezTo>
                  <a:cubicBezTo>
                    <a:pt x="168" y="142"/>
                    <a:pt x="172" y="144"/>
                    <a:pt x="176" y="148"/>
                  </a:cubicBezTo>
                  <a:lnTo>
                    <a:pt x="218" y="190"/>
                  </a:lnTo>
                  <a:lnTo>
                    <a:pt x="261" y="148"/>
                  </a:lnTo>
                  <a:cubicBezTo>
                    <a:pt x="265" y="144"/>
                    <a:pt x="269" y="142"/>
                    <a:pt x="275" y="142"/>
                  </a:cubicBezTo>
                  <a:lnTo>
                    <a:pt x="275" y="142"/>
                  </a:lnTo>
                  <a:close/>
                  <a:moveTo>
                    <a:pt x="218" y="39"/>
                  </a:moveTo>
                  <a:cubicBezTo>
                    <a:pt x="194" y="39"/>
                    <a:pt x="171" y="44"/>
                    <a:pt x="149" y="54"/>
                  </a:cubicBezTo>
                  <a:cubicBezTo>
                    <a:pt x="127" y="63"/>
                    <a:pt x="108" y="76"/>
                    <a:pt x="92" y="92"/>
                  </a:cubicBezTo>
                  <a:cubicBezTo>
                    <a:pt x="76" y="108"/>
                    <a:pt x="63" y="127"/>
                    <a:pt x="54" y="149"/>
                  </a:cubicBezTo>
                  <a:cubicBezTo>
                    <a:pt x="44" y="171"/>
                    <a:pt x="39" y="194"/>
                    <a:pt x="39" y="218"/>
                  </a:cubicBezTo>
                  <a:cubicBezTo>
                    <a:pt x="39" y="243"/>
                    <a:pt x="44" y="266"/>
                    <a:pt x="54" y="288"/>
                  </a:cubicBezTo>
                  <a:cubicBezTo>
                    <a:pt x="63" y="310"/>
                    <a:pt x="76" y="329"/>
                    <a:pt x="92" y="345"/>
                  </a:cubicBezTo>
                  <a:cubicBezTo>
                    <a:pt x="108" y="361"/>
                    <a:pt x="127" y="374"/>
                    <a:pt x="149" y="383"/>
                  </a:cubicBezTo>
                  <a:cubicBezTo>
                    <a:pt x="171" y="393"/>
                    <a:pt x="194" y="398"/>
                    <a:pt x="218" y="398"/>
                  </a:cubicBezTo>
                  <a:cubicBezTo>
                    <a:pt x="243" y="398"/>
                    <a:pt x="266" y="393"/>
                    <a:pt x="288" y="383"/>
                  </a:cubicBezTo>
                  <a:cubicBezTo>
                    <a:pt x="310" y="374"/>
                    <a:pt x="329" y="361"/>
                    <a:pt x="345" y="345"/>
                  </a:cubicBezTo>
                  <a:cubicBezTo>
                    <a:pt x="361" y="329"/>
                    <a:pt x="374" y="310"/>
                    <a:pt x="383" y="288"/>
                  </a:cubicBezTo>
                  <a:cubicBezTo>
                    <a:pt x="393" y="266"/>
                    <a:pt x="398" y="243"/>
                    <a:pt x="398" y="218"/>
                  </a:cubicBezTo>
                  <a:cubicBezTo>
                    <a:pt x="398" y="194"/>
                    <a:pt x="393" y="171"/>
                    <a:pt x="383" y="149"/>
                  </a:cubicBezTo>
                  <a:cubicBezTo>
                    <a:pt x="374" y="127"/>
                    <a:pt x="361" y="108"/>
                    <a:pt x="345" y="92"/>
                  </a:cubicBezTo>
                  <a:cubicBezTo>
                    <a:pt x="329" y="76"/>
                    <a:pt x="310" y="63"/>
                    <a:pt x="288" y="54"/>
                  </a:cubicBezTo>
                  <a:cubicBezTo>
                    <a:pt x="266" y="44"/>
                    <a:pt x="243" y="39"/>
                    <a:pt x="218" y="39"/>
                  </a:cubicBezTo>
                  <a:moveTo>
                    <a:pt x="218" y="0"/>
                  </a:moveTo>
                  <a:cubicBezTo>
                    <a:pt x="248" y="0"/>
                    <a:pt x="277" y="5"/>
                    <a:pt x="304" y="17"/>
                  </a:cubicBezTo>
                  <a:cubicBezTo>
                    <a:pt x="331" y="28"/>
                    <a:pt x="354" y="44"/>
                    <a:pt x="373" y="64"/>
                  </a:cubicBezTo>
                  <a:cubicBezTo>
                    <a:pt x="393" y="83"/>
                    <a:pt x="409" y="106"/>
                    <a:pt x="420" y="133"/>
                  </a:cubicBezTo>
                  <a:cubicBezTo>
                    <a:pt x="432" y="160"/>
                    <a:pt x="437" y="189"/>
                    <a:pt x="437" y="218"/>
                  </a:cubicBezTo>
                  <a:cubicBezTo>
                    <a:pt x="437" y="248"/>
                    <a:pt x="432" y="277"/>
                    <a:pt x="420" y="304"/>
                  </a:cubicBezTo>
                  <a:cubicBezTo>
                    <a:pt x="409" y="331"/>
                    <a:pt x="393" y="354"/>
                    <a:pt x="373" y="373"/>
                  </a:cubicBezTo>
                  <a:cubicBezTo>
                    <a:pt x="354" y="393"/>
                    <a:pt x="331" y="409"/>
                    <a:pt x="304" y="420"/>
                  </a:cubicBezTo>
                  <a:cubicBezTo>
                    <a:pt x="277" y="432"/>
                    <a:pt x="248" y="437"/>
                    <a:pt x="218" y="437"/>
                  </a:cubicBezTo>
                  <a:cubicBezTo>
                    <a:pt x="189" y="437"/>
                    <a:pt x="160" y="432"/>
                    <a:pt x="133" y="420"/>
                  </a:cubicBezTo>
                  <a:cubicBezTo>
                    <a:pt x="106" y="409"/>
                    <a:pt x="83" y="393"/>
                    <a:pt x="64" y="373"/>
                  </a:cubicBezTo>
                  <a:cubicBezTo>
                    <a:pt x="44" y="354"/>
                    <a:pt x="28" y="331"/>
                    <a:pt x="17" y="304"/>
                  </a:cubicBezTo>
                  <a:cubicBezTo>
                    <a:pt x="5" y="277"/>
                    <a:pt x="0" y="248"/>
                    <a:pt x="0" y="218"/>
                  </a:cubicBezTo>
                  <a:cubicBezTo>
                    <a:pt x="0" y="189"/>
                    <a:pt x="5" y="160"/>
                    <a:pt x="17" y="133"/>
                  </a:cubicBezTo>
                  <a:cubicBezTo>
                    <a:pt x="28" y="106"/>
                    <a:pt x="44" y="83"/>
                    <a:pt x="64" y="64"/>
                  </a:cubicBezTo>
                  <a:cubicBezTo>
                    <a:pt x="83" y="44"/>
                    <a:pt x="106" y="28"/>
                    <a:pt x="133" y="17"/>
                  </a:cubicBezTo>
                  <a:cubicBezTo>
                    <a:pt x="160" y="5"/>
                    <a:pt x="189" y="0"/>
                    <a:pt x="218" y="0"/>
                  </a:cubicBezTo>
                </a:path>
              </a:pathLst>
            </a:custGeom>
            <a:solidFill>
              <a:srgbClr val="7F7F7F">
                <a:alpha val="100000"/>
              </a:srgbClr>
            </a:solidFill>
            <a:ln w="0" cap="flat">
              <a:noFill/>
              <a:prstDash val="solid"/>
              <a:miter lim="0"/>
            </a:ln>
          </p:spPr>
          <p:txBody>
            <a:bodyPr rtlCol="0"/>
            <a:lstStyle/>
            <a:p>
              <a:pPr algn="ctr"/>
              <a:endParaRPr lang="zh-CN" altLang="en-US"/>
            </a:p>
          </p:txBody>
        </p:sp>
        <p:sp>
          <p:nvSpPr>
            <p:cNvPr id="47" name="path 58"/>
            <p:cNvSpPr/>
            <p:nvPr/>
          </p:nvSpPr>
          <p:spPr>
            <a:xfrm>
              <a:off x="0" y="0"/>
              <a:ext cx="282448" cy="282454"/>
            </a:xfrm>
            <a:custGeom>
              <a:avLst/>
              <a:gdLst/>
              <a:ahLst/>
              <a:cxnLst/>
              <a:rect l="0" t="0" r="0" b="0"/>
              <a:pathLst>
                <a:path w="444" h="444">
                  <a:moveTo>
                    <a:pt x="278" y="146"/>
                  </a:moveTo>
                  <a:cubicBezTo>
                    <a:pt x="284" y="146"/>
                    <a:pt x="288" y="147"/>
                    <a:pt x="292" y="151"/>
                  </a:cubicBezTo>
                  <a:cubicBezTo>
                    <a:pt x="296" y="155"/>
                    <a:pt x="298" y="160"/>
                    <a:pt x="298" y="165"/>
                  </a:cubicBezTo>
                  <a:cubicBezTo>
                    <a:pt x="298" y="171"/>
                    <a:pt x="296" y="176"/>
                    <a:pt x="292" y="180"/>
                  </a:cubicBezTo>
                  <a:lnTo>
                    <a:pt x="250" y="222"/>
                  </a:lnTo>
                  <a:lnTo>
                    <a:pt x="292" y="264"/>
                  </a:lnTo>
                  <a:cubicBezTo>
                    <a:pt x="296" y="268"/>
                    <a:pt x="298" y="273"/>
                    <a:pt x="298" y="278"/>
                  </a:cubicBezTo>
                  <a:cubicBezTo>
                    <a:pt x="298" y="284"/>
                    <a:pt x="296" y="288"/>
                    <a:pt x="292" y="292"/>
                  </a:cubicBezTo>
                  <a:cubicBezTo>
                    <a:pt x="288" y="296"/>
                    <a:pt x="284" y="298"/>
                    <a:pt x="278" y="298"/>
                  </a:cubicBezTo>
                  <a:cubicBezTo>
                    <a:pt x="273" y="298"/>
                    <a:pt x="268" y="296"/>
                    <a:pt x="264" y="292"/>
                  </a:cubicBezTo>
                  <a:lnTo>
                    <a:pt x="222" y="250"/>
                  </a:lnTo>
                  <a:lnTo>
                    <a:pt x="180" y="292"/>
                  </a:lnTo>
                  <a:cubicBezTo>
                    <a:pt x="176" y="296"/>
                    <a:pt x="171" y="298"/>
                    <a:pt x="166" y="298"/>
                  </a:cubicBezTo>
                  <a:cubicBezTo>
                    <a:pt x="160" y="298"/>
                    <a:pt x="155" y="296"/>
                    <a:pt x="152" y="292"/>
                  </a:cubicBezTo>
                  <a:cubicBezTo>
                    <a:pt x="148" y="288"/>
                    <a:pt x="146" y="284"/>
                    <a:pt x="146" y="278"/>
                  </a:cubicBezTo>
                  <a:cubicBezTo>
                    <a:pt x="146" y="273"/>
                    <a:pt x="148" y="268"/>
                    <a:pt x="151" y="264"/>
                  </a:cubicBezTo>
                  <a:lnTo>
                    <a:pt x="194" y="222"/>
                  </a:lnTo>
                  <a:lnTo>
                    <a:pt x="151" y="180"/>
                  </a:lnTo>
                  <a:cubicBezTo>
                    <a:pt x="148" y="176"/>
                    <a:pt x="146" y="171"/>
                    <a:pt x="146" y="166"/>
                  </a:cubicBezTo>
                  <a:cubicBezTo>
                    <a:pt x="146" y="160"/>
                    <a:pt x="148" y="155"/>
                    <a:pt x="152" y="151"/>
                  </a:cubicBezTo>
                  <a:cubicBezTo>
                    <a:pt x="155" y="147"/>
                    <a:pt x="160" y="146"/>
                    <a:pt x="166" y="146"/>
                  </a:cubicBezTo>
                  <a:cubicBezTo>
                    <a:pt x="171" y="146"/>
                    <a:pt x="176" y="147"/>
                    <a:pt x="180" y="151"/>
                  </a:cubicBezTo>
                  <a:lnTo>
                    <a:pt x="222" y="194"/>
                  </a:lnTo>
                  <a:lnTo>
                    <a:pt x="264" y="151"/>
                  </a:lnTo>
                  <a:cubicBezTo>
                    <a:pt x="268" y="147"/>
                    <a:pt x="273" y="146"/>
                    <a:pt x="278" y="146"/>
                  </a:cubicBezTo>
                  <a:lnTo>
                    <a:pt x="278" y="146"/>
                  </a:lnTo>
                  <a:close/>
                  <a:moveTo>
                    <a:pt x="222" y="43"/>
                  </a:moveTo>
                  <a:cubicBezTo>
                    <a:pt x="198" y="43"/>
                    <a:pt x="174" y="48"/>
                    <a:pt x="152" y="57"/>
                  </a:cubicBezTo>
                  <a:cubicBezTo>
                    <a:pt x="130" y="66"/>
                    <a:pt x="111" y="79"/>
                    <a:pt x="95" y="95"/>
                  </a:cubicBezTo>
                  <a:cubicBezTo>
                    <a:pt x="79" y="111"/>
                    <a:pt x="66" y="130"/>
                    <a:pt x="57" y="152"/>
                  </a:cubicBezTo>
                  <a:cubicBezTo>
                    <a:pt x="47" y="174"/>
                    <a:pt x="43" y="198"/>
                    <a:pt x="43" y="222"/>
                  </a:cubicBezTo>
                  <a:cubicBezTo>
                    <a:pt x="43" y="246"/>
                    <a:pt x="47" y="269"/>
                    <a:pt x="57" y="291"/>
                  </a:cubicBezTo>
                  <a:cubicBezTo>
                    <a:pt x="66" y="314"/>
                    <a:pt x="79" y="333"/>
                    <a:pt x="95" y="349"/>
                  </a:cubicBezTo>
                  <a:cubicBezTo>
                    <a:pt x="111" y="365"/>
                    <a:pt x="130" y="377"/>
                    <a:pt x="152" y="387"/>
                  </a:cubicBezTo>
                  <a:cubicBezTo>
                    <a:pt x="174" y="396"/>
                    <a:pt x="198" y="401"/>
                    <a:pt x="222" y="401"/>
                  </a:cubicBezTo>
                  <a:cubicBezTo>
                    <a:pt x="246" y="401"/>
                    <a:pt x="269" y="396"/>
                    <a:pt x="291" y="387"/>
                  </a:cubicBezTo>
                  <a:cubicBezTo>
                    <a:pt x="314" y="377"/>
                    <a:pt x="333" y="365"/>
                    <a:pt x="349" y="349"/>
                  </a:cubicBezTo>
                  <a:cubicBezTo>
                    <a:pt x="365" y="333"/>
                    <a:pt x="377" y="314"/>
                    <a:pt x="387" y="291"/>
                  </a:cubicBezTo>
                  <a:cubicBezTo>
                    <a:pt x="396" y="269"/>
                    <a:pt x="401" y="246"/>
                    <a:pt x="401" y="222"/>
                  </a:cubicBezTo>
                  <a:cubicBezTo>
                    <a:pt x="401" y="198"/>
                    <a:pt x="396" y="174"/>
                    <a:pt x="387" y="152"/>
                  </a:cubicBezTo>
                  <a:cubicBezTo>
                    <a:pt x="377" y="130"/>
                    <a:pt x="365" y="111"/>
                    <a:pt x="349" y="95"/>
                  </a:cubicBezTo>
                  <a:cubicBezTo>
                    <a:pt x="333" y="79"/>
                    <a:pt x="314" y="66"/>
                    <a:pt x="291" y="57"/>
                  </a:cubicBezTo>
                  <a:cubicBezTo>
                    <a:pt x="269" y="48"/>
                    <a:pt x="246" y="43"/>
                    <a:pt x="222" y="43"/>
                  </a:cubicBezTo>
                  <a:moveTo>
                    <a:pt x="222" y="3"/>
                  </a:moveTo>
                  <a:cubicBezTo>
                    <a:pt x="252" y="3"/>
                    <a:pt x="280" y="9"/>
                    <a:pt x="307" y="20"/>
                  </a:cubicBezTo>
                  <a:cubicBezTo>
                    <a:pt x="334" y="32"/>
                    <a:pt x="357" y="47"/>
                    <a:pt x="377" y="67"/>
                  </a:cubicBezTo>
                  <a:cubicBezTo>
                    <a:pt x="396" y="86"/>
                    <a:pt x="412" y="110"/>
                    <a:pt x="424" y="137"/>
                  </a:cubicBezTo>
                  <a:cubicBezTo>
                    <a:pt x="435" y="164"/>
                    <a:pt x="441" y="192"/>
                    <a:pt x="441" y="222"/>
                  </a:cubicBezTo>
                  <a:cubicBezTo>
                    <a:pt x="441" y="252"/>
                    <a:pt x="435" y="280"/>
                    <a:pt x="424" y="307"/>
                  </a:cubicBezTo>
                  <a:cubicBezTo>
                    <a:pt x="412" y="334"/>
                    <a:pt x="396" y="357"/>
                    <a:pt x="377" y="377"/>
                  </a:cubicBezTo>
                  <a:cubicBezTo>
                    <a:pt x="357" y="396"/>
                    <a:pt x="334" y="412"/>
                    <a:pt x="307" y="423"/>
                  </a:cubicBezTo>
                  <a:cubicBezTo>
                    <a:pt x="280" y="435"/>
                    <a:pt x="252" y="441"/>
                    <a:pt x="222" y="441"/>
                  </a:cubicBezTo>
                  <a:cubicBezTo>
                    <a:pt x="192" y="441"/>
                    <a:pt x="164" y="435"/>
                    <a:pt x="137" y="423"/>
                  </a:cubicBezTo>
                  <a:cubicBezTo>
                    <a:pt x="110" y="412"/>
                    <a:pt x="86" y="396"/>
                    <a:pt x="67" y="377"/>
                  </a:cubicBezTo>
                  <a:cubicBezTo>
                    <a:pt x="47" y="357"/>
                    <a:pt x="32" y="334"/>
                    <a:pt x="20" y="307"/>
                  </a:cubicBezTo>
                  <a:cubicBezTo>
                    <a:pt x="9" y="280"/>
                    <a:pt x="3" y="252"/>
                    <a:pt x="3" y="222"/>
                  </a:cubicBezTo>
                  <a:cubicBezTo>
                    <a:pt x="3" y="192"/>
                    <a:pt x="9" y="164"/>
                    <a:pt x="20" y="137"/>
                  </a:cubicBezTo>
                  <a:cubicBezTo>
                    <a:pt x="32" y="110"/>
                    <a:pt x="47" y="86"/>
                    <a:pt x="67" y="67"/>
                  </a:cubicBezTo>
                  <a:cubicBezTo>
                    <a:pt x="86" y="47"/>
                    <a:pt x="110" y="32"/>
                    <a:pt x="137" y="20"/>
                  </a:cubicBezTo>
                  <a:cubicBezTo>
                    <a:pt x="164" y="9"/>
                    <a:pt x="192" y="3"/>
                    <a:pt x="222" y="3"/>
                  </a:cubicBezTo>
                </a:path>
              </a:pathLst>
            </a:custGeom>
            <a:noFill/>
            <a:ln w="4345" cap="flat">
              <a:solidFill>
                <a:srgbClr val="7F7F7F"/>
              </a:solidFill>
              <a:prstDash val="solid"/>
              <a:miter lim="800000"/>
            </a:ln>
          </p:spPr>
          <p:txBody>
            <a:bodyPr rtlCol="0"/>
            <a:lstStyle/>
            <a:p>
              <a:pPr algn="ctr"/>
              <a:endParaRPr lang="zh-CN" altLang="en-US"/>
            </a:p>
          </p:txBody>
        </p:sp>
      </p:grpSp>
      <p:pic>
        <p:nvPicPr>
          <p:cNvPr id="49" name="picture 60"/>
          <p:cNvPicPr>
            <a:picLocks noChangeAspect="1"/>
          </p:cNvPicPr>
          <p:nvPr/>
        </p:nvPicPr>
        <p:blipFill>
          <a:blip r:embed="rId8"/>
          <a:stretch>
            <a:fillRect/>
          </a:stretch>
        </p:blipFill>
        <p:spPr>
          <a:xfrm rot="21600000">
            <a:off x="8641681" y="4898077"/>
            <a:ext cx="271093" cy="229417"/>
          </a:xfrm>
          <a:prstGeom prst="rect">
            <a:avLst/>
          </a:prstGeom>
        </p:spPr>
      </p:pic>
      <p:grpSp>
        <p:nvGrpSpPr>
          <p:cNvPr id="51" name="group 10"/>
          <p:cNvGrpSpPr/>
          <p:nvPr/>
        </p:nvGrpSpPr>
        <p:grpSpPr>
          <a:xfrm rot="21600000">
            <a:off x="6232823" y="4868759"/>
            <a:ext cx="282448" cy="282454"/>
            <a:chOff x="0" y="0"/>
            <a:chExt cx="282448" cy="282454"/>
          </a:xfrm>
        </p:grpSpPr>
        <p:sp>
          <p:nvSpPr>
            <p:cNvPr id="53" name="path 62"/>
            <p:cNvSpPr/>
            <p:nvPr/>
          </p:nvSpPr>
          <p:spPr>
            <a:xfrm>
              <a:off x="2172" y="2172"/>
              <a:ext cx="278103" cy="278108"/>
            </a:xfrm>
            <a:custGeom>
              <a:avLst/>
              <a:gdLst/>
              <a:ahLst/>
              <a:cxnLst/>
              <a:rect l="0" t="0" r="0" b="0"/>
              <a:pathLst>
                <a:path w="437" h="437">
                  <a:moveTo>
                    <a:pt x="275" y="142"/>
                  </a:moveTo>
                  <a:cubicBezTo>
                    <a:pt x="280" y="142"/>
                    <a:pt x="285" y="144"/>
                    <a:pt x="289" y="148"/>
                  </a:cubicBezTo>
                  <a:cubicBezTo>
                    <a:pt x="293" y="152"/>
                    <a:pt x="295" y="157"/>
                    <a:pt x="295" y="162"/>
                  </a:cubicBezTo>
                  <a:cubicBezTo>
                    <a:pt x="295" y="168"/>
                    <a:pt x="293" y="172"/>
                    <a:pt x="289" y="176"/>
                  </a:cubicBezTo>
                  <a:lnTo>
                    <a:pt x="247" y="218"/>
                  </a:lnTo>
                  <a:lnTo>
                    <a:pt x="289" y="261"/>
                  </a:lnTo>
                  <a:cubicBezTo>
                    <a:pt x="293" y="265"/>
                    <a:pt x="295" y="269"/>
                    <a:pt x="295" y="275"/>
                  </a:cubicBezTo>
                  <a:cubicBezTo>
                    <a:pt x="295" y="280"/>
                    <a:pt x="293" y="285"/>
                    <a:pt x="289" y="289"/>
                  </a:cubicBezTo>
                  <a:cubicBezTo>
                    <a:pt x="285" y="293"/>
                    <a:pt x="280" y="295"/>
                    <a:pt x="275" y="295"/>
                  </a:cubicBezTo>
                  <a:cubicBezTo>
                    <a:pt x="269" y="295"/>
                    <a:pt x="265" y="293"/>
                    <a:pt x="261" y="289"/>
                  </a:cubicBezTo>
                  <a:lnTo>
                    <a:pt x="218" y="247"/>
                  </a:lnTo>
                  <a:lnTo>
                    <a:pt x="176" y="289"/>
                  </a:lnTo>
                  <a:cubicBezTo>
                    <a:pt x="173" y="293"/>
                    <a:pt x="168" y="295"/>
                    <a:pt x="162" y="295"/>
                  </a:cubicBezTo>
                  <a:cubicBezTo>
                    <a:pt x="157" y="295"/>
                    <a:pt x="152" y="293"/>
                    <a:pt x="148" y="289"/>
                  </a:cubicBezTo>
                  <a:cubicBezTo>
                    <a:pt x="144" y="285"/>
                    <a:pt x="142" y="280"/>
                    <a:pt x="142" y="275"/>
                  </a:cubicBezTo>
                  <a:cubicBezTo>
                    <a:pt x="142" y="269"/>
                    <a:pt x="144" y="264"/>
                    <a:pt x="148" y="261"/>
                  </a:cubicBezTo>
                  <a:lnTo>
                    <a:pt x="190" y="218"/>
                  </a:lnTo>
                  <a:lnTo>
                    <a:pt x="148" y="176"/>
                  </a:lnTo>
                  <a:cubicBezTo>
                    <a:pt x="144" y="172"/>
                    <a:pt x="142" y="168"/>
                    <a:pt x="142" y="162"/>
                  </a:cubicBezTo>
                  <a:cubicBezTo>
                    <a:pt x="142" y="157"/>
                    <a:pt x="144" y="152"/>
                    <a:pt x="148" y="148"/>
                  </a:cubicBezTo>
                  <a:cubicBezTo>
                    <a:pt x="152" y="144"/>
                    <a:pt x="157" y="142"/>
                    <a:pt x="162" y="142"/>
                  </a:cubicBezTo>
                  <a:cubicBezTo>
                    <a:pt x="168" y="142"/>
                    <a:pt x="172" y="144"/>
                    <a:pt x="176" y="148"/>
                  </a:cubicBezTo>
                  <a:lnTo>
                    <a:pt x="218" y="190"/>
                  </a:lnTo>
                  <a:lnTo>
                    <a:pt x="261" y="148"/>
                  </a:lnTo>
                  <a:cubicBezTo>
                    <a:pt x="265" y="144"/>
                    <a:pt x="269" y="142"/>
                    <a:pt x="275" y="142"/>
                  </a:cubicBezTo>
                  <a:lnTo>
                    <a:pt x="275" y="142"/>
                  </a:lnTo>
                  <a:close/>
                  <a:moveTo>
                    <a:pt x="218" y="39"/>
                  </a:moveTo>
                  <a:cubicBezTo>
                    <a:pt x="194" y="39"/>
                    <a:pt x="171" y="44"/>
                    <a:pt x="149" y="54"/>
                  </a:cubicBezTo>
                  <a:cubicBezTo>
                    <a:pt x="127" y="63"/>
                    <a:pt x="108" y="76"/>
                    <a:pt x="92" y="92"/>
                  </a:cubicBezTo>
                  <a:cubicBezTo>
                    <a:pt x="76" y="108"/>
                    <a:pt x="63" y="127"/>
                    <a:pt x="54" y="149"/>
                  </a:cubicBezTo>
                  <a:cubicBezTo>
                    <a:pt x="44" y="171"/>
                    <a:pt x="39" y="194"/>
                    <a:pt x="39" y="218"/>
                  </a:cubicBezTo>
                  <a:cubicBezTo>
                    <a:pt x="39" y="243"/>
                    <a:pt x="44" y="266"/>
                    <a:pt x="54" y="288"/>
                  </a:cubicBezTo>
                  <a:cubicBezTo>
                    <a:pt x="63" y="310"/>
                    <a:pt x="76" y="329"/>
                    <a:pt x="92" y="345"/>
                  </a:cubicBezTo>
                  <a:cubicBezTo>
                    <a:pt x="108" y="361"/>
                    <a:pt x="127" y="374"/>
                    <a:pt x="149" y="383"/>
                  </a:cubicBezTo>
                  <a:cubicBezTo>
                    <a:pt x="171" y="393"/>
                    <a:pt x="194" y="398"/>
                    <a:pt x="218" y="398"/>
                  </a:cubicBezTo>
                  <a:cubicBezTo>
                    <a:pt x="243" y="398"/>
                    <a:pt x="266" y="393"/>
                    <a:pt x="288" y="383"/>
                  </a:cubicBezTo>
                  <a:cubicBezTo>
                    <a:pt x="310" y="374"/>
                    <a:pt x="329" y="361"/>
                    <a:pt x="345" y="345"/>
                  </a:cubicBezTo>
                  <a:cubicBezTo>
                    <a:pt x="361" y="329"/>
                    <a:pt x="374" y="310"/>
                    <a:pt x="383" y="288"/>
                  </a:cubicBezTo>
                  <a:cubicBezTo>
                    <a:pt x="393" y="266"/>
                    <a:pt x="398" y="243"/>
                    <a:pt x="398" y="218"/>
                  </a:cubicBezTo>
                  <a:cubicBezTo>
                    <a:pt x="398" y="194"/>
                    <a:pt x="393" y="171"/>
                    <a:pt x="383" y="149"/>
                  </a:cubicBezTo>
                  <a:cubicBezTo>
                    <a:pt x="374" y="127"/>
                    <a:pt x="361" y="108"/>
                    <a:pt x="345" y="92"/>
                  </a:cubicBezTo>
                  <a:cubicBezTo>
                    <a:pt x="329" y="76"/>
                    <a:pt x="310" y="63"/>
                    <a:pt x="288" y="54"/>
                  </a:cubicBezTo>
                  <a:cubicBezTo>
                    <a:pt x="266" y="44"/>
                    <a:pt x="243" y="39"/>
                    <a:pt x="218" y="39"/>
                  </a:cubicBezTo>
                  <a:moveTo>
                    <a:pt x="218" y="0"/>
                  </a:moveTo>
                  <a:cubicBezTo>
                    <a:pt x="248" y="0"/>
                    <a:pt x="277" y="5"/>
                    <a:pt x="304" y="17"/>
                  </a:cubicBezTo>
                  <a:cubicBezTo>
                    <a:pt x="331" y="28"/>
                    <a:pt x="354" y="44"/>
                    <a:pt x="373" y="64"/>
                  </a:cubicBezTo>
                  <a:cubicBezTo>
                    <a:pt x="393" y="83"/>
                    <a:pt x="409" y="106"/>
                    <a:pt x="420" y="133"/>
                  </a:cubicBezTo>
                  <a:cubicBezTo>
                    <a:pt x="432" y="160"/>
                    <a:pt x="437" y="189"/>
                    <a:pt x="437" y="218"/>
                  </a:cubicBezTo>
                  <a:cubicBezTo>
                    <a:pt x="437" y="248"/>
                    <a:pt x="432" y="277"/>
                    <a:pt x="420" y="304"/>
                  </a:cubicBezTo>
                  <a:cubicBezTo>
                    <a:pt x="409" y="331"/>
                    <a:pt x="393" y="354"/>
                    <a:pt x="373" y="373"/>
                  </a:cubicBezTo>
                  <a:cubicBezTo>
                    <a:pt x="354" y="393"/>
                    <a:pt x="331" y="409"/>
                    <a:pt x="304" y="420"/>
                  </a:cubicBezTo>
                  <a:cubicBezTo>
                    <a:pt x="277" y="432"/>
                    <a:pt x="248" y="437"/>
                    <a:pt x="218" y="437"/>
                  </a:cubicBezTo>
                  <a:cubicBezTo>
                    <a:pt x="189" y="437"/>
                    <a:pt x="160" y="432"/>
                    <a:pt x="133" y="420"/>
                  </a:cubicBezTo>
                  <a:cubicBezTo>
                    <a:pt x="106" y="409"/>
                    <a:pt x="83" y="393"/>
                    <a:pt x="64" y="373"/>
                  </a:cubicBezTo>
                  <a:cubicBezTo>
                    <a:pt x="44" y="354"/>
                    <a:pt x="28" y="331"/>
                    <a:pt x="17" y="304"/>
                  </a:cubicBezTo>
                  <a:cubicBezTo>
                    <a:pt x="5" y="277"/>
                    <a:pt x="0" y="248"/>
                    <a:pt x="0" y="218"/>
                  </a:cubicBezTo>
                  <a:cubicBezTo>
                    <a:pt x="0" y="189"/>
                    <a:pt x="5" y="160"/>
                    <a:pt x="17" y="133"/>
                  </a:cubicBezTo>
                  <a:cubicBezTo>
                    <a:pt x="28" y="106"/>
                    <a:pt x="44" y="83"/>
                    <a:pt x="64" y="64"/>
                  </a:cubicBezTo>
                  <a:cubicBezTo>
                    <a:pt x="83" y="44"/>
                    <a:pt x="106" y="28"/>
                    <a:pt x="133" y="17"/>
                  </a:cubicBezTo>
                  <a:cubicBezTo>
                    <a:pt x="160" y="5"/>
                    <a:pt x="189" y="0"/>
                    <a:pt x="218" y="0"/>
                  </a:cubicBezTo>
                </a:path>
              </a:pathLst>
            </a:custGeom>
            <a:solidFill>
              <a:srgbClr val="7F7F7F">
                <a:alpha val="100000"/>
              </a:srgbClr>
            </a:solidFill>
            <a:ln w="0" cap="flat">
              <a:noFill/>
              <a:prstDash val="solid"/>
              <a:miter lim="0"/>
            </a:ln>
          </p:spPr>
          <p:txBody>
            <a:bodyPr rtlCol="0"/>
            <a:lstStyle/>
            <a:p>
              <a:pPr algn="ctr"/>
              <a:endParaRPr lang="zh-CN" altLang="en-US"/>
            </a:p>
          </p:txBody>
        </p:sp>
        <p:sp>
          <p:nvSpPr>
            <p:cNvPr id="55" name="path 64"/>
            <p:cNvSpPr/>
            <p:nvPr/>
          </p:nvSpPr>
          <p:spPr>
            <a:xfrm>
              <a:off x="0" y="0"/>
              <a:ext cx="282448" cy="282454"/>
            </a:xfrm>
            <a:custGeom>
              <a:avLst/>
              <a:gdLst/>
              <a:ahLst/>
              <a:cxnLst/>
              <a:rect l="0" t="0" r="0" b="0"/>
              <a:pathLst>
                <a:path w="444" h="444">
                  <a:moveTo>
                    <a:pt x="278" y="146"/>
                  </a:moveTo>
                  <a:cubicBezTo>
                    <a:pt x="284" y="146"/>
                    <a:pt x="288" y="147"/>
                    <a:pt x="292" y="151"/>
                  </a:cubicBezTo>
                  <a:cubicBezTo>
                    <a:pt x="296" y="155"/>
                    <a:pt x="298" y="160"/>
                    <a:pt x="298" y="165"/>
                  </a:cubicBezTo>
                  <a:cubicBezTo>
                    <a:pt x="298" y="171"/>
                    <a:pt x="296" y="176"/>
                    <a:pt x="292" y="180"/>
                  </a:cubicBezTo>
                  <a:lnTo>
                    <a:pt x="250" y="222"/>
                  </a:lnTo>
                  <a:lnTo>
                    <a:pt x="292" y="264"/>
                  </a:lnTo>
                  <a:cubicBezTo>
                    <a:pt x="296" y="268"/>
                    <a:pt x="298" y="273"/>
                    <a:pt x="298" y="278"/>
                  </a:cubicBezTo>
                  <a:cubicBezTo>
                    <a:pt x="298" y="284"/>
                    <a:pt x="296" y="288"/>
                    <a:pt x="292" y="292"/>
                  </a:cubicBezTo>
                  <a:cubicBezTo>
                    <a:pt x="288" y="296"/>
                    <a:pt x="284" y="298"/>
                    <a:pt x="278" y="298"/>
                  </a:cubicBezTo>
                  <a:cubicBezTo>
                    <a:pt x="273" y="298"/>
                    <a:pt x="268" y="296"/>
                    <a:pt x="264" y="292"/>
                  </a:cubicBezTo>
                  <a:lnTo>
                    <a:pt x="222" y="250"/>
                  </a:lnTo>
                  <a:lnTo>
                    <a:pt x="180" y="292"/>
                  </a:lnTo>
                  <a:cubicBezTo>
                    <a:pt x="176" y="296"/>
                    <a:pt x="171" y="298"/>
                    <a:pt x="166" y="298"/>
                  </a:cubicBezTo>
                  <a:cubicBezTo>
                    <a:pt x="160" y="298"/>
                    <a:pt x="155" y="296"/>
                    <a:pt x="152" y="292"/>
                  </a:cubicBezTo>
                  <a:cubicBezTo>
                    <a:pt x="148" y="288"/>
                    <a:pt x="146" y="284"/>
                    <a:pt x="146" y="278"/>
                  </a:cubicBezTo>
                  <a:cubicBezTo>
                    <a:pt x="146" y="273"/>
                    <a:pt x="148" y="268"/>
                    <a:pt x="151" y="264"/>
                  </a:cubicBezTo>
                  <a:lnTo>
                    <a:pt x="194" y="222"/>
                  </a:lnTo>
                  <a:lnTo>
                    <a:pt x="151" y="180"/>
                  </a:lnTo>
                  <a:cubicBezTo>
                    <a:pt x="148" y="176"/>
                    <a:pt x="146" y="171"/>
                    <a:pt x="146" y="166"/>
                  </a:cubicBezTo>
                  <a:cubicBezTo>
                    <a:pt x="146" y="160"/>
                    <a:pt x="148" y="155"/>
                    <a:pt x="152" y="151"/>
                  </a:cubicBezTo>
                  <a:cubicBezTo>
                    <a:pt x="155" y="147"/>
                    <a:pt x="160" y="146"/>
                    <a:pt x="166" y="146"/>
                  </a:cubicBezTo>
                  <a:cubicBezTo>
                    <a:pt x="171" y="146"/>
                    <a:pt x="176" y="147"/>
                    <a:pt x="180" y="151"/>
                  </a:cubicBezTo>
                  <a:lnTo>
                    <a:pt x="222" y="194"/>
                  </a:lnTo>
                  <a:lnTo>
                    <a:pt x="264" y="151"/>
                  </a:lnTo>
                  <a:cubicBezTo>
                    <a:pt x="268" y="147"/>
                    <a:pt x="273" y="146"/>
                    <a:pt x="278" y="146"/>
                  </a:cubicBezTo>
                  <a:lnTo>
                    <a:pt x="278" y="146"/>
                  </a:lnTo>
                  <a:close/>
                  <a:moveTo>
                    <a:pt x="222" y="43"/>
                  </a:moveTo>
                  <a:cubicBezTo>
                    <a:pt x="198" y="43"/>
                    <a:pt x="174" y="48"/>
                    <a:pt x="152" y="57"/>
                  </a:cubicBezTo>
                  <a:cubicBezTo>
                    <a:pt x="130" y="66"/>
                    <a:pt x="111" y="79"/>
                    <a:pt x="95" y="95"/>
                  </a:cubicBezTo>
                  <a:cubicBezTo>
                    <a:pt x="79" y="111"/>
                    <a:pt x="66" y="130"/>
                    <a:pt x="57" y="152"/>
                  </a:cubicBezTo>
                  <a:cubicBezTo>
                    <a:pt x="47" y="174"/>
                    <a:pt x="43" y="198"/>
                    <a:pt x="43" y="222"/>
                  </a:cubicBezTo>
                  <a:cubicBezTo>
                    <a:pt x="43" y="246"/>
                    <a:pt x="47" y="269"/>
                    <a:pt x="57" y="291"/>
                  </a:cubicBezTo>
                  <a:cubicBezTo>
                    <a:pt x="66" y="314"/>
                    <a:pt x="79" y="333"/>
                    <a:pt x="95" y="349"/>
                  </a:cubicBezTo>
                  <a:cubicBezTo>
                    <a:pt x="111" y="365"/>
                    <a:pt x="130" y="377"/>
                    <a:pt x="152" y="387"/>
                  </a:cubicBezTo>
                  <a:cubicBezTo>
                    <a:pt x="174" y="396"/>
                    <a:pt x="198" y="401"/>
                    <a:pt x="222" y="401"/>
                  </a:cubicBezTo>
                  <a:cubicBezTo>
                    <a:pt x="246" y="401"/>
                    <a:pt x="269" y="396"/>
                    <a:pt x="291" y="387"/>
                  </a:cubicBezTo>
                  <a:cubicBezTo>
                    <a:pt x="314" y="377"/>
                    <a:pt x="333" y="365"/>
                    <a:pt x="349" y="349"/>
                  </a:cubicBezTo>
                  <a:cubicBezTo>
                    <a:pt x="365" y="333"/>
                    <a:pt x="377" y="314"/>
                    <a:pt x="387" y="291"/>
                  </a:cubicBezTo>
                  <a:cubicBezTo>
                    <a:pt x="396" y="269"/>
                    <a:pt x="401" y="246"/>
                    <a:pt x="401" y="222"/>
                  </a:cubicBezTo>
                  <a:cubicBezTo>
                    <a:pt x="401" y="198"/>
                    <a:pt x="396" y="174"/>
                    <a:pt x="387" y="152"/>
                  </a:cubicBezTo>
                  <a:cubicBezTo>
                    <a:pt x="377" y="130"/>
                    <a:pt x="365" y="111"/>
                    <a:pt x="349" y="95"/>
                  </a:cubicBezTo>
                  <a:cubicBezTo>
                    <a:pt x="333" y="79"/>
                    <a:pt x="314" y="66"/>
                    <a:pt x="291" y="57"/>
                  </a:cubicBezTo>
                  <a:cubicBezTo>
                    <a:pt x="269" y="48"/>
                    <a:pt x="246" y="43"/>
                    <a:pt x="222" y="43"/>
                  </a:cubicBezTo>
                  <a:moveTo>
                    <a:pt x="222" y="3"/>
                  </a:moveTo>
                  <a:cubicBezTo>
                    <a:pt x="252" y="3"/>
                    <a:pt x="280" y="9"/>
                    <a:pt x="307" y="20"/>
                  </a:cubicBezTo>
                  <a:cubicBezTo>
                    <a:pt x="334" y="32"/>
                    <a:pt x="357" y="47"/>
                    <a:pt x="377" y="67"/>
                  </a:cubicBezTo>
                  <a:cubicBezTo>
                    <a:pt x="396" y="86"/>
                    <a:pt x="412" y="110"/>
                    <a:pt x="424" y="137"/>
                  </a:cubicBezTo>
                  <a:cubicBezTo>
                    <a:pt x="435" y="164"/>
                    <a:pt x="441" y="192"/>
                    <a:pt x="441" y="222"/>
                  </a:cubicBezTo>
                  <a:cubicBezTo>
                    <a:pt x="441" y="252"/>
                    <a:pt x="435" y="280"/>
                    <a:pt x="424" y="307"/>
                  </a:cubicBezTo>
                  <a:cubicBezTo>
                    <a:pt x="412" y="334"/>
                    <a:pt x="396" y="357"/>
                    <a:pt x="377" y="377"/>
                  </a:cubicBezTo>
                  <a:cubicBezTo>
                    <a:pt x="357" y="396"/>
                    <a:pt x="334" y="412"/>
                    <a:pt x="307" y="423"/>
                  </a:cubicBezTo>
                  <a:cubicBezTo>
                    <a:pt x="280" y="435"/>
                    <a:pt x="252" y="441"/>
                    <a:pt x="222" y="441"/>
                  </a:cubicBezTo>
                  <a:cubicBezTo>
                    <a:pt x="192" y="441"/>
                    <a:pt x="164" y="435"/>
                    <a:pt x="137" y="423"/>
                  </a:cubicBezTo>
                  <a:cubicBezTo>
                    <a:pt x="110" y="412"/>
                    <a:pt x="86" y="396"/>
                    <a:pt x="67" y="377"/>
                  </a:cubicBezTo>
                  <a:cubicBezTo>
                    <a:pt x="47" y="357"/>
                    <a:pt x="32" y="334"/>
                    <a:pt x="20" y="307"/>
                  </a:cubicBezTo>
                  <a:cubicBezTo>
                    <a:pt x="9" y="280"/>
                    <a:pt x="3" y="252"/>
                    <a:pt x="3" y="222"/>
                  </a:cubicBezTo>
                  <a:cubicBezTo>
                    <a:pt x="3" y="192"/>
                    <a:pt x="9" y="164"/>
                    <a:pt x="20" y="137"/>
                  </a:cubicBezTo>
                  <a:cubicBezTo>
                    <a:pt x="32" y="110"/>
                    <a:pt x="47" y="86"/>
                    <a:pt x="67" y="67"/>
                  </a:cubicBezTo>
                  <a:cubicBezTo>
                    <a:pt x="86" y="47"/>
                    <a:pt x="110" y="32"/>
                    <a:pt x="137" y="20"/>
                  </a:cubicBezTo>
                  <a:cubicBezTo>
                    <a:pt x="164" y="9"/>
                    <a:pt x="192" y="3"/>
                    <a:pt x="222" y="3"/>
                  </a:cubicBezTo>
                </a:path>
              </a:pathLst>
            </a:custGeom>
            <a:noFill/>
            <a:ln w="4345" cap="flat">
              <a:solidFill>
                <a:srgbClr val="7F7F7F"/>
              </a:solidFill>
              <a:prstDash val="solid"/>
              <a:miter lim="800000"/>
            </a:ln>
          </p:spPr>
          <p:txBody>
            <a:bodyPr rtlCol="0"/>
            <a:lstStyle/>
            <a:p>
              <a:pPr algn="ctr"/>
              <a:endParaRPr lang="zh-CN" altLang="en-US"/>
            </a:p>
          </p:txBody>
        </p:sp>
      </p:grpSp>
      <p:pic>
        <p:nvPicPr>
          <p:cNvPr id="57" name="picture 66"/>
          <p:cNvPicPr>
            <a:picLocks noChangeAspect="1"/>
          </p:cNvPicPr>
          <p:nvPr/>
        </p:nvPicPr>
        <p:blipFill>
          <a:blip r:embed="rId9"/>
          <a:stretch>
            <a:fillRect/>
          </a:stretch>
        </p:blipFill>
        <p:spPr>
          <a:xfrm rot="21600000">
            <a:off x="8641681" y="4460888"/>
            <a:ext cx="271093" cy="229417"/>
          </a:xfrm>
          <a:prstGeom prst="rect">
            <a:avLst/>
          </a:prstGeom>
        </p:spPr>
      </p:pic>
      <p:grpSp>
        <p:nvGrpSpPr>
          <p:cNvPr id="59" name="group 12"/>
          <p:cNvGrpSpPr/>
          <p:nvPr/>
        </p:nvGrpSpPr>
        <p:grpSpPr>
          <a:xfrm rot="21600000">
            <a:off x="6232823" y="4442293"/>
            <a:ext cx="282448" cy="282454"/>
            <a:chOff x="0" y="0"/>
            <a:chExt cx="282448" cy="282454"/>
          </a:xfrm>
        </p:grpSpPr>
        <p:sp>
          <p:nvSpPr>
            <p:cNvPr id="61" name="path 68"/>
            <p:cNvSpPr/>
            <p:nvPr/>
          </p:nvSpPr>
          <p:spPr>
            <a:xfrm>
              <a:off x="2172" y="2172"/>
              <a:ext cx="278103" cy="278108"/>
            </a:xfrm>
            <a:custGeom>
              <a:avLst/>
              <a:gdLst/>
              <a:ahLst/>
              <a:cxnLst/>
              <a:rect l="0" t="0" r="0" b="0"/>
              <a:pathLst>
                <a:path w="437" h="437">
                  <a:moveTo>
                    <a:pt x="275" y="142"/>
                  </a:moveTo>
                  <a:cubicBezTo>
                    <a:pt x="280" y="142"/>
                    <a:pt x="285" y="144"/>
                    <a:pt x="289" y="148"/>
                  </a:cubicBezTo>
                  <a:cubicBezTo>
                    <a:pt x="293" y="152"/>
                    <a:pt x="295" y="157"/>
                    <a:pt x="295" y="162"/>
                  </a:cubicBezTo>
                  <a:cubicBezTo>
                    <a:pt x="295" y="168"/>
                    <a:pt x="293" y="172"/>
                    <a:pt x="289" y="176"/>
                  </a:cubicBezTo>
                  <a:lnTo>
                    <a:pt x="247" y="218"/>
                  </a:lnTo>
                  <a:lnTo>
                    <a:pt x="289" y="261"/>
                  </a:lnTo>
                  <a:cubicBezTo>
                    <a:pt x="293" y="265"/>
                    <a:pt x="295" y="269"/>
                    <a:pt x="295" y="275"/>
                  </a:cubicBezTo>
                  <a:cubicBezTo>
                    <a:pt x="295" y="280"/>
                    <a:pt x="293" y="285"/>
                    <a:pt x="289" y="289"/>
                  </a:cubicBezTo>
                  <a:cubicBezTo>
                    <a:pt x="285" y="293"/>
                    <a:pt x="280" y="295"/>
                    <a:pt x="275" y="295"/>
                  </a:cubicBezTo>
                  <a:cubicBezTo>
                    <a:pt x="269" y="295"/>
                    <a:pt x="265" y="293"/>
                    <a:pt x="261" y="289"/>
                  </a:cubicBezTo>
                  <a:lnTo>
                    <a:pt x="218" y="247"/>
                  </a:lnTo>
                  <a:lnTo>
                    <a:pt x="176" y="289"/>
                  </a:lnTo>
                  <a:cubicBezTo>
                    <a:pt x="173" y="293"/>
                    <a:pt x="168" y="295"/>
                    <a:pt x="162" y="295"/>
                  </a:cubicBezTo>
                  <a:cubicBezTo>
                    <a:pt x="157" y="295"/>
                    <a:pt x="152" y="293"/>
                    <a:pt x="148" y="289"/>
                  </a:cubicBezTo>
                  <a:cubicBezTo>
                    <a:pt x="144" y="285"/>
                    <a:pt x="142" y="280"/>
                    <a:pt x="142" y="275"/>
                  </a:cubicBezTo>
                  <a:cubicBezTo>
                    <a:pt x="142" y="269"/>
                    <a:pt x="144" y="264"/>
                    <a:pt x="148" y="261"/>
                  </a:cubicBezTo>
                  <a:lnTo>
                    <a:pt x="190" y="218"/>
                  </a:lnTo>
                  <a:lnTo>
                    <a:pt x="148" y="176"/>
                  </a:lnTo>
                  <a:cubicBezTo>
                    <a:pt x="144" y="172"/>
                    <a:pt x="142" y="168"/>
                    <a:pt x="142" y="162"/>
                  </a:cubicBezTo>
                  <a:cubicBezTo>
                    <a:pt x="142" y="157"/>
                    <a:pt x="144" y="152"/>
                    <a:pt x="148" y="148"/>
                  </a:cubicBezTo>
                  <a:cubicBezTo>
                    <a:pt x="152" y="144"/>
                    <a:pt x="157" y="142"/>
                    <a:pt x="162" y="142"/>
                  </a:cubicBezTo>
                  <a:cubicBezTo>
                    <a:pt x="168" y="142"/>
                    <a:pt x="172" y="144"/>
                    <a:pt x="176" y="148"/>
                  </a:cubicBezTo>
                  <a:lnTo>
                    <a:pt x="218" y="190"/>
                  </a:lnTo>
                  <a:lnTo>
                    <a:pt x="261" y="148"/>
                  </a:lnTo>
                  <a:cubicBezTo>
                    <a:pt x="265" y="144"/>
                    <a:pt x="269" y="142"/>
                    <a:pt x="275" y="142"/>
                  </a:cubicBezTo>
                  <a:lnTo>
                    <a:pt x="275" y="142"/>
                  </a:lnTo>
                  <a:close/>
                  <a:moveTo>
                    <a:pt x="218" y="39"/>
                  </a:moveTo>
                  <a:cubicBezTo>
                    <a:pt x="194" y="39"/>
                    <a:pt x="171" y="44"/>
                    <a:pt x="149" y="54"/>
                  </a:cubicBezTo>
                  <a:cubicBezTo>
                    <a:pt x="127" y="63"/>
                    <a:pt x="108" y="76"/>
                    <a:pt x="92" y="92"/>
                  </a:cubicBezTo>
                  <a:cubicBezTo>
                    <a:pt x="76" y="108"/>
                    <a:pt x="63" y="127"/>
                    <a:pt x="54" y="149"/>
                  </a:cubicBezTo>
                  <a:cubicBezTo>
                    <a:pt x="44" y="171"/>
                    <a:pt x="39" y="194"/>
                    <a:pt x="39" y="218"/>
                  </a:cubicBezTo>
                  <a:cubicBezTo>
                    <a:pt x="39" y="243"/>
                    <a:pt x="44" y="266"/>
                    <a:pt x="54" y="288"/>
                  </a:cubicBezTo>
                  <a:cubicBezTo>
                    <a:pt x="63" y="310"/>
                    <a:pt x="76" y="329"/>
                    <a:pt x="92" y="345"/>
                  </a:cubicBezTo>
                  <a:cubicBezTo>
                    <a:pt x="108" y="361"/>
                    <a:pt x="127" y="374"/>
                    <a:pt x="149" y="383"/>
                  </a:cubicBezTo>
                  <a:cubicBezTo>
                    <a:pt x="171" y="393"/>
                    <a:pt x="194" y="398"/>
                    <a:pt x="218" y="398"/>
                  </a:cubicBezTo>
                  <a:cubicBezTo>
                    <a:pt x="243" y="398"/>
                    <a:pt x="266" y="393"/>
                    <a:pt x="288" y="383"/>
                  </a:cubicBezTo>
                  <a:cubicBezTo>
                    <a:pt x="310" y="374"/>
                    <a:pt x="329" y="361"/>
                    <a:pt x="345" y="345"/>
                  </a:cubicBezTo>
                  <a:cubicBezTo>
                    <a:pt x="361" y="329"/>
                    <a:pt x="374" y="310"/>
                    <a:pt x="383" y="288"/>
                  </a:cubicBezTo>
                  <a:cubicBezTo>
                    <a:pt x="393" y="266"/>
                    <a:pt x="398" y="243"/>
                    <a:pt x="398" y="218"/>
                  </a:cubicBezTo>
                  <a:cubicBezTo>
                    <a:pt x="398" y="194"/>
                    <a:pt x="393" y="171"/>
                    <a:pt x="383" y="149"/>
                  </a:cubicBezTo>
                  <a:cubicBezTo>
                    <a:pt x="374" y="127"/>
                    <a:pt x="361" y="108"/>
                    <a:pt x="345" y="92"/>
                  </a:cubicBezTo>
                  <a:cubicBezTo>
                    <a:pt x="329" y="76"/>
                    <a:pt x="310" y="63"/>
                    <a:pt x="288" y="54"/>
                  </a:cubicBezTo>
                  <a:cubicBezTo>
                    <a:pt x="266" y="44"/>
                    <a:pt x="243" y="39"/>
                    <a:pt x="218" y="39"/>
                  </a:cubicBezTo>
                  <a:moveTo>
                    <a:pt x="218" y="0"/>
                  </a:moveTo>
                  <a:cubicBezTo>
                    <a:pt x="248" y="0"/>
                    <a:pt x="277" y="5"/>
                    <a:pt x="304" y="17"/>
                  </a:cubicBezTo>
                  <a:cubicBezTo>
                    <a:pt x="331" y="28"/>
                    <a:pt x="354" y="44"/>
                    <a:pt x="373" y="64"/>
                  </a:cubicBezTo>
                  <a:cubicBezTo>
                    <a:pt x="393" y="83"/>
                    <a:pt x="409" y="106"/>
                    <a:pt x="420" y="133"/>
                  </a:cubicBezTo>
                  <a:cubicBezTo>
                    <a:pt x="432" y="160"/>
                    <a:pt x="437" y="189"/>
                    <a:pt x="437" y="218"/>
                  </a:cubicBezTo>
                  <a:cubicBezTo>
                    <a:pt x="437" y="248"/>
                    <a:pt x="432" y="277"/>
                    <a:pt x="420" y="304"/>
                  </a:cubicBezTo>
                  <a:cubicBezTo>
                    <a:pt x="409" y="331"/>
                    <a:pt x="393" y="354"/>
                    <a:pt x="373" y="373"/>
                  </a:cubicBezTo>
                  <a:cubicBezTo>
                    <a:pt x="354" y="393"/>
                    <a:pt x="331" y="409"/>
                    <a:pt x="304" y="420"/>
                  </a:cubicBezTo>
                  <a:cubicBezTo>
                    <a:pt x="277" y="432"/>
                    <a:pt x="248" y="437"/>
                    <a:pt x="218" y="437"/>
                  </a:cubicBezTo>
                  <a:cubicBezTo>
                    <a:pt x="189" y="437"/>
                    <a:pt x="160" y="432"/>
                    <a:pt x="133" y="420"/>
                  </a:cubicBezTo>
                  <a:cubicBezTo>
                    <a:pt x="106" y="409"/>
                    <a:pt x="83" y="393"/>
                    <a:pt x="64" y="373"/>
                  </a:cubicBezTo>
                  <a:cubicBezTo>
                    <a:pt x="44" y="354"/>
                    <a:pt x="28" y="331"/>
                    <a:pt x="17" y="304"/>
                  </a:cubicBezTo>
                  <a:cubicBezTo>
                    <a:pt x="5" y="277"/>
                    <a:pt x="0" y="248"/>
                    <a:pt x="0" y="218"/>
                  </a:cubicBezTo>
                  <a:cubicBezTo>
                    <a:pt x="0" y="189"/>
                    <a:pt x="5" y="160"/>
                    <a:pt x="17" y="133"/>
                  </a:cubicBezTo>
                  <a:cubicBezTo>
                    <a:pt x="28" y="106"/>
                    <a:pt x="44" y="83"/>
                    <a:pt x="64" y="64"/>
                  </a:cubicBezTo>
                  <a:cubicBezTo>
                    <a:pt x="83" y="44"/>
                    <a:pt x="106" y="28"/>
                    <a:pt x="133" y="17"/>
                  </a:cubicBezTo>
                  <a:cubicBezTo>
                    <a:pt x="160" y="5"/>
                    <a:pt x="189" y="0"/>
                    <a:pt x="218" y="0"/>
                  </a:cubicBezTo>
                </a:path>
              </a:pathLst>
            </a:custGeom>
            <a:solidFill>
              <a:srgbClr val="7F7F7F">
                <a:alpha val="100000"/>
              </a:srgbClr>
            </a:solidFill>
            <a:ln w="0" cap="flat">
              <a:noFill/>
              <a:prstDash val="solid"/>
              <a:miter lim="0"/>
            </a:ln>
          </p:spPr>
          <p:txBody>
            <a:bodyPr rtlCol="0"/>
            <a:lstStyle/>
            <a:p>
              <a:pPr algn="ctr"/>
              <a:endParaRPr lang="zh-CN" altLang="en-US"/>
            </a:p>
          </p:txBody>
        </p:sp>
        <p:sp>
          <p:nvSpPr>
            <p:cNvPr id="63" name="path 70"/>
            <p:cNvSpPr/>
            <p:nvPr/>
          </p:nvSpPr>
          <p:spPr>
            <a:xfrm>
              <a:off x="0" y="0"/>
              <a:ext cx="282448" cy="282454"/>
            </a:xfrm>
            <a:custGeom>
              <a:avLst/>
              <a:gdLst/>
              <a:ahLst/>
              <a:cxnLst/>
              <a:rect l="0" t="0" r="0" b="0"/>
              <a:pathLst>
                <a:path w="444" h="444">
                  <a:moveTo>
                    <a:pt x="278" y="146"/>
                  </a:moveTo>
                  <a:cubicBezTo>
                    <a:pt x="284" y="146"/>
                    <a:pt x="288" y="147"/>
                    <a:pt x="292" y="151"/>
                  </a:cubicBezTo>
                  <a:cubicBezTo>
                    <a:pt x="296" y="155"/>
                    <a:pt x="298" y="160"/>
                    <a:pt x="298" y="165"/>
                  </a:cubicBezTo>
                  <a:cubicBezTo>
                    <a:pt x="298" y="171"/>
                    <a:pt x="296" y="176"/>
                    <a:pt x="292" y="180"/>
                  </a:cubicBezTo>
                  <a:lnTo>
                    <a:pt x="250" y="222"/>
                  </a:lnTo>
                  <a:lnTo>
                    <a:pt x="292" y="264"/>
                  </a:lnTo>
                  <a:cubicBezTo>
                    <a:pt x="296" y="268"/>
                    <a:pt x="298" y="273"/>
                    <a:pt x="298" y="278"/>
                  </a:cubicBezTo>
                  <a:cubicBezTo>
                    <a:pt x="298" y="284"/>
                    <a:pt x="296" y="288"/>
                    <a:pt x="292" y="292"/>
                  </a:cubicBezTo>
                  <a:cubicBezTo>
                    <a:pt x="288" y="296"/>
                    <a:pt x="284" y="298"/>
                    <a:pt x="278" y="298"/>
                  </a:cubicBezTo>
                  <a:cubicBezTo>
                    <a:pt x="273" y="298"/>
                    <a:pt x="268" y="296"/>
                    <a:pt x="264" y="292"/>
                  </a:cubicBezTo>
                  <a:lnTo>
                    <a:pt x="222" y="250"/>
                  </a:lnTo>
                  <a:lnTo>
                    <a:pt x="180" y="292"/>
                  </a:lnTo>
                  <a:cubicBezTo>
                    <a:pt x="176" y="296"/>
                    <a:pt x="171" y="298"/>
                    <a:pt x="166" y="298"/>
                  </a:cubicBezTo>
                  <a:cubicBezTo>
                    <a:pt x="160" y="298"/>
                    <a:pt x="155" y="296"/>
                    <a:pt x="152" y="292"/>
                  </a:cubicBezTo>
                  <a:cubicBezTo>
                    <a:pt x="148" y="288"/>
                    <a:pt x="146" y="284"/>
                    <a:pt x="146" y="278"/>
                  </a:cubicBezTo>
                  <a:cubicBezTo>
                    <a:pt x="146" y="273"/>
                    <a:pt x="148" y="268"/>
                    <a:pt x="151" y="264"/>
                  </a:cubicBezTo>
                  <a:lnTo>
                    <a:pt x="194" y="222"/>
                  </a:lnTo>
                  <a:lnTo>
                    <a:pt x="151" y="180"/>
                  </a:lnTo>
                  <a:cubicBezTo>
                    <a:pt x="148" y="176"/>
                    <a:pt x="146" y="171"/>
                    <a:pt x="146" y="166"/>
                  </a:cubicBezTo>
                  <a:cubicBezTo>
                    <a:pt x="146" y="160"/>
                    <a:pt x="148" y="155"/>
                    <a:pt x="152" y="151"/>
                  </a:cubicBezTo>
                  <a:cubicBezTo>
                    <a:pt x="155" y="147"/>
                    <a:pt x="160" y="146"/>
                    <a:pt x="166" y="146"/>
                  </a:cubicBezTo>
                  <a:cubicBezTo>
                    <a:pt x="171" y="146"/>
                    <a:pt x="176" y="147"/>
                    <a:pt x="180" y="151"/>
                  </a:cubicBezTo>
                  <a:lnTo>
                    <a:pt x="222" y="194"/>
                  </a:lnTo>
                  <a:lnTo>
                    <a:pt x="264" y="151"/>
                  </a:lnTo>
                  <a:cubicBezTo>
                    <a:pt x="268" y="147"/>
                    <a:pt x="273" y="146"/>
                    <a:pt x="278" y="146"/>
                  </a:cubicBezTo>
                  <a:lnTo>
                    <a:pt x="278" y="146"/>
                  </a:lnTo>
                  <a:close/>
                  <a:moveTo>
                    <a:pt x="222" y="43"/>
                  </a:moveTo>
                  <a:cubicBezTo>
                    <a:pt x="198" y="43"/>
                    <a:pt x="174" y="48"/>
                    <a:pt x="152" y="57"/>
                  </a:cubicBezTo>
                  <a:cubicBezTo>
                    <a:pt x="130" y="66"/>
                    <a:pt x="111" y="79"/>
                    <a:pt x="95" y="95"/>
                  </a:cubicBezTo>
                  <a:cubicBezTo>
                    <a:pt x="79" y="111"/>
                    <a:pt x="66" y="130"/>
                    <a:pt x="57" y="152"/>
                  </a:cubicBezTo>
                  <a:cubicBezTo>
                    <a:pt x="47" y="174"/>
                    <a:pt x="43" y="198"/>
                    <a:pt x="43" y="222"/>
                  </a:cubicBezTo>
                  <a:cubicBezTo>
                    <a:pt x="43" y="246"/>
                    <a:pt x="47" y="269"/>
                    <a:pt x="57" y="291"/>
                  </a:cubicBezTo>
                  <a:cubicBezTo>
                    <a:pt x="66" y="314"/>
                    <a:pt x="79" y="333"/>
                    <a:pt x="95" y="349"/>
                  </a:cubicBezTo>
                  <a:cubicBezTo>
                    <a:pt x="111" y="365"/>
                    <a:pt x="130" y="377"/>
                    <a:pt x="152" y="387"/>
                  </a:cubicBezTo>
                  <a:cubicBezTo>
                    <a:pt x="174" y="396"/>
                    <a:pt x="198" y="401"/>
                    <a:pt x="222" y="401"/>
                  </a:cubicBezTo>
                  <a:cubicBezTo>
                    <a:pt x="246" y="401"/>
                    <a:pt x="269" y="396"/>
                    <a:pt x="291" y="387"/>
                  </a:cubicBezTo>
                  <a:cubicBezTo>
                    <a:pt x="314" y="377"/>
                    <a:pt x="333" y="365"/>
                    <a:pt x="349" y="349"/>
                  </a:cubicBezTo>
                  <a:cubicBezTo>
                    <a:pt x="365" y="333"/>
                    <a:pt x="377" y="314"/>
                    <a:pt x="387" y="291"/>
                  </a:cubicBezTo>
                  <a:cubicBezTo>
                    <a:pt x="396" y="269"/>
                    <a:pt x="401" y="246"/>
                    <a:pt x="401" y="222"/>
                  </a:cubicBezTo>
                  <a:cubicBezTo>
                    <a:pt x="401" y="198"/>
                    <a:pt x="396" y="174"/>
                    <a:pt x="387" y="152"/>
                  </a:cubicBezTo>
                  <a:cubicBezTo>
                    <a:pt x="377" y="130"/>
                    <a:pt x="365" y="111"/>
                    <a:pt x="349" y="95"/>
                  </a:cubicBezTo>
                  <a:cubicBezTo>
                    <a:pt x="333" y="79"/>
                    <a:pt x="314" y="66"/>
                    <a:pt x="291" y="57"/>
                  </a:cubicBezTo>
                  <a:cubicBezTo>
                    <a:pt x="269" y="48"/>
                    <a:pt x="246" y="43"/>
                    <a:pt x="222" y="43"/>
                  </a:cubicBezTo>
                  <a:moveTo>
                    <a:pt x="222" y="3"/>
                  </a:moveTo>
                  <a:cubicBezTo>
                    <a:pt x="252" y="3"/>
                    <a:pt x="280" y="9"/>
                    <a:pt x="307" y="20"/>
                  </a:cubicBezTo>
                  <a:cubicBezTo>
                    <a:pt x="334" y="32"/>
                    <a:pt x="357" y="47"/>
                    <a:pt x="377" y="67"/>
                  </a:cubicBezTo>
                  <a:cubicBezTo>
                    <a:pt x="396" y="86"/>
                    <a:pt x="412" y="110"/>
                    <a:pt x="424" y="137"/>
                  </a:cubicBezTo>
                  <a:cubicBezTo>
                    <a:pt x="435" y="164"/>
                    <a:pt x="441" y="192"/>
                    <a:pt x="441" y="222"/>
                  </a:cubicBezTo>
                  <a:cubicBezTo>
                    <a:pt x="441" y="252"/>
                    <a:pt x="435" y="280"/>
                    <a:pt x="424" y="307"/>
                  </a:cubicBezTo>
                  <a:cubicBezTo>
                    <a:pt x="412" y="334"/>
                    <a:pt x="396" y="357"/>
                    <a:pt x="377" y="377"/>
                  </a:cubicBezTo>
                  <a:cubicBezTo>
                    <a:pt x="357" y="396"/>
                    <a:pt x="334" y="412"/>
                    <a:pt x="307" y="423"/>
                  </a:cubicBezTo>
                  <a:cubicBezTo>
                    <a:pt x="280" y="435"/>
                    <a:pt x="252" y="441"/>
                    <a:pt x="222" y="441"/>
                  </a:cubicBezTo>
                  <a:cubicBezTo>
                    <a:pt x="192" y="441"/>
                    <a:pt x="164" y="435"/>
                    <a:pt x="137" y="423"/>
                  </a:cubicBezTo>
                  <a:cubicBezTo>
                    <a:pt x="110" y="412"/>
                    <a:pt x="86" y="396"/>
                    <a:pt x="67" y="377"/>
                  </a:cubicBezTo>
                  <a:cubicBezTo>
                    <a:pt x="47" y="357"/>
                    <a:pt x="32" y="334"/>
                    <a:pt x="20" y="307"/>
                  </a:cubicBezTo>
                  <a:cubicBezTo>
                    <a:pt x="9" y="280"/>
                    <a:pt x="3" y="252"/>
                    <a:pt x="3" y="222"/>
                  </a:cubicBezTo>
                  <a:cubicBezTo>
                    <a:pt x="3" y="192"/>
                    <a:pt x="9" y="164"/>
                    <a:pt x="20" y="137"/>
                  </a:cubicBezTo>
                  <a:cubicBezTo>
                    <a:pt x="32" y="110"/>
                    <a:pt x="47" y="86"/>
                    <a:pt x="67" y="67"/>
                  </a:cubicBezTo>
                  <a:cubicBezTo>
                    <a:pt x="86" y="47"/>
                    <a:pt x="110" y="32"/>
                    <a:pt x="137" y="20"/>
                  </a:cubicBezTo>
                  <a:cubicBezTo>
                    <a:pt x="164" y="9"/>
                    <a:pt x="192" y="3"/>
                    <a:pt x="222" y="3"/>
                  </a:cubicBezTo>
                </a:path>
              </a:pathLst>
            </a:custGeom>
            <a:noFill/>
            <a:ln w="4345" cap="flat">
              <a:solidFill>
                <a:srgbClr val="7F7F7F"/>
              </a:solidFill>
              <a:prstDash val="solid"/>
              <a:miter lim="800000"/>
            </a:ln>
          </p:spPr>
          <p:txBody>
            <a:bodyPr rtlCol="0"/>
            <a:lstStyle/>
            <a:p>
              <a:pPr algn="ctr"/>
              <a:endParaRPr lang="zh-CN" altLang="en-US"/>
            </a:p>
          </p:txBody>
        </p:sp>
      </p:grpSp>
      <p:graphicFrame>
        <p:nvGraphicFramePr>
          <p:cNvPr id="71" name="table 78"/>
          <p:cNvGraphicFramePr>
            <a:graphicFrameLocks noGrp="1"/>
          </p:cNvGraphicFramePr>
          <p:nvPr/>
        </p:nvGraphicFramePr>
        <p:xfrm>
          <a:off x="346710" y="1047115"/>
          <a:ext cx="5483860" cy="337820"/>
        </p:xfrm>
        <a:graphic>
          <a:graphicData uri="http://schemas.openxmlformats.org/drawingml/2006/table">
            <a:tbl>
              <a:tblPr/>
              <a:tblGrid>
                <a:gridCol w="1101725">
                  <a:extLst>
                    <a:ext uri="{9D8B030D-6E8A-4147-A177-3AD203B41FA5}">
                      <a16:colId xmlns:a16="http://schemas.microsoft.com/office/drawing/2014/main" val="20000"/>
                    </a:ext>
                  </a:extLst>
                </a:gridCol>
                <a:gridCol w="4382135">
                  <a:extLst>
                    <a:ext uri="{9D8B030D-6E8A-4147-A177-3AD203B41FA5}">
                      <a16:colId xmlns:a16="http://schemas.microsoft.com/office/drawing/2014/main" val="20001"/>
                    </a:ext>
                  </a:extLst>
                </a:gridCol>
              </a:tblGrid>
              <a:tr h="337820">
                <a:tc>
                  <a:txBody>
                    <a:bodyPr/>
                    <a:lstStyle/>
                    <a:p>
                      <a:pPr algn="l" rtl="0" eaLnBrk="0">
                        <a:lnSpc>
                          <a:spcPct val="102000"/>
                        </a:lnSpc>
                      </a:pPr>
                      <a:endParaRPr sz="700" dirty="0">
                        <a:solidFill>
                          <a:schemeClr val="bg1"/>
                        </a:solidFill>
                        <a:latin typeface="苹方-繁" panose="020B0400000000000000" charset="-120"/>
                        <a:ea typeface="思源黑体 CN" panose="020B0800000000000000" charset="-122"/>
                        <a:cs typeface="Arial" panose="020B0604020202090204"/>
                      </a:endParaRPr>
                    </a:p>
                    <a:p>
                      <a:pPr marL="332740" algn="l" rtl="0" eaLnBrk="0">
                        <a:lnSpc>
                          <a:spcPct val="89000"/>
                        </a:lnSpc>
                        <a:spcBef>
                          <a:spcPts val="5"/>
                        </a:spcBef>
                      </a:pPr>
                      <a:r>
                        <a:rPr sz="1400" b="0" kern="0" spc="-10" dirty="0">
                          <a:solidFill>
                            <a:schemeClr val="bg1">
                              <a:alpha val="100000"/>
                            </a:schemeClr>
                          </a:solidFill>
                          <a:latin typeface="Source Han Sans CN Medium" panose="020B0800000000000000" charset="-122"/>
                          <a:ea typeface="Source Han Sans CN Medium" panose="020B0800000000000000" charset="-122"/>
                          <a:cs typeface="微软雅黑" pitchFamily="34" charset="-122"/>
                        </a:rPr>
                        <a:t>通用名</a:t>
                      </a:r>
                    </a:p>
                  </a:txBody>
                  <a:tcPr marL="0" marR="0" marT="0" marB="0">
                    <a:lnL>
                      <a:noFill/>
                    </a:lnL>
                    <a:lnR>
                      <a:noFill/>
                    </a:lnR>
                    <a:lnT>
                      <a:noFill/>
                    </a:lnT>
                    <a:lnB>
                      <a:noFill/>
                    </a:lnB>
                    <a:lnTlToBr>
                      <a:noFill/>
                    </a:lnTlToBr>
                    <a:lnBlToTr>
                      <a:noFill/>
                    </a:lnBlToTr>
                    <a:solidFill>
                      <a:srgbClr val="445FCA"/>
                    </a:solidFill>
                  </a:tcPr>
                </a:tc>
                <a:tc>
                  <a:txBody>
                    <a:bodyPr/>
                    <a:lstStyle/>
                    <a:p>
                      <a:pPr marL="106045" algn="ctr" rtl="0" eaLnBrk="0">
                        <a:lnSpc>
                          <a:spcPct val="89000"/>
                        </a:lnSpc>
                        <a:spcBef>
                          <a:spcPts val="5"/>
                        </a:spcBef>
                        <a:tabLst>
                          <a:tab pos="233045" algn="l"/>
                        </a:tabLst>
                      </a:pPr>
                      <a:r>
                        <a:rPr lang="zh-CN" altLang="en-US" sz="1600" b="1" kern="0" spc="0" dirty="0">
                          <a:solidFill>
                            <a:schemeClr val="bg1">
                              <a:alpha val="100000"/>
                            </a:schemeClr>
                          </a:solidFill>
                          <a:latin typeface="苹方-繁" panose="020B0400000000000000" charset="-120"/>
                          <a:ea typeface="思源黑体 CN" panose="020B0800000000000000" charset="-122"/>
                          <a:cs typeface="微软雅黑" pitchFamily="34" charset="-122"/>
                        </a:rPr>
                        <a:t>马</a:t>
                      </a:r>
                      <a:r>
                        <a:rPr sz="1600" b="1" kern="0" spc="0" dirty="0" err="1">
                          <a:solidFill>
                            <a:schemeClr val="bg1">
                              <a:alpha val="100000"/>
                            </a:schemeClr>
                          </a:solidFill>
                          <a:latin typeface="苹方-繁" panose="020B0400000000000000" charset="-120"/>
                          <a:ea typeface="思源黑体 CN" panose="020B0800000000000000" charset="-122"/>
                          <a:cs typeface="微软雅黑" pitchFamily="34" charset="-122"/>
                        </a:rPr>
                        <a:t>来酸依那普利口服溶液</a:t>
                      </a:r>
                    </a:p>
                  </a:txBody>
                  <a:tcPr marL="0" marR="0" marT="0" marB="0" anchor="ctr">
                    <a:lnL>
                      <a:noFill/>
                    </a:lnL>
                    <a:lnR>
                      <a:noFill/>
                    </a:lnR>
                    <a:lnT>
                      <a:noFill/>
                    </a:lnT>
                    <a:lnB>
                      <a:noFill/>
                    </a:lnB>
                    <a:lnTlToBr>
                      <a:noFill/>
                    </a:lnTlToBr>
                    <a:lnBlToTr>
                      <a:noFill/>
                    </a:lnBlToTr>
                    <a:solidFill>
                      <a:srgbClr val="445FCA"/>
                    </a:solidFill>
                  </a:tcPr>
                </a:tc>
                <a:extLst>
                  <a:ext uri="{0D108BD9-81ED-4DB2-BD59-A6C34878D82A}">
                    <a16:rowId xmlns:a16="http://schemas.microsoft.com/office/drawing/2014/main" val="10000"/>
                  </a:ext>
                </a:extLst>
              </a:tr>
            </a:tbl>
          </a:graphicData>
        </a:graphic>
      </p:graphicFrame>
      <p:sp>
        <p:nvSpPr>
          <p:cNvPr id="75" name="textbox 82"/>
          <p:cNvSpPr/>
          <p:nvPr/>
        </p:nvSpPr>
        <p:spPr>
          <a:xfrm>
            <a:off x="1552439" y="1470025"/>
            <a:ext cx="4278131" cy="1181736"/>
          </a:xfrm>
          <a:prstGeom prst="rect">
            <a:avLst/>
          </a:prstGeom>
          <a:noFill/>
          <a:ln w="0" cap="flat">
            <a:solidFill>
              <a:schemeClr val="bg1">
                <a:lumMod val="75000"/>
              </a:schemeClr>
            </a:solidFill>
            <a:prstDash val="solid"/>
            <a:miter lim="0"/>
          </a:ln>
        </p:spPr>
        <p:txBody>
          <a:bodyPr vert="horz" wrap="square" lIns="0" tIns="0" rIns="0" bIns="0"/>
          <a:lstStyle/>
          <a:p>
            <a:pPr algn="l" rtl="0" eaLnBrk="0">
              <a:lnSpc>
                <a:spcPct val="10000"/>
              </a:lnSpc>
            </a:pPr>
            <a:endParaRPr sz="1100" kern="0" dirty="0">
              <a:solidFill>
                <a:srgbClr val="000000">
                  <a:alpha val="100000"/>
                </a:srgbClr>
              </a:solidFill>
              <a:latin typeface="苹方-繁" panose="020B0400000000000000" charset="-120"/>
              <a:ea typeface="思源黑体 CN" panose="020B0800000000000000" charset="-122"/>
              <a:cs typeface="微软雅黑" pitchFamily="34" charset="-122"/>
            </a:endParaRPr>
          </a:p>
          <a:p>
            <a:pPr marL="23495" indent="-10795" algn="just" rtl="0" eaLnBrk="0"/>
            <a:r>
              <a:rPr sz="1100" kern="0" dirty="0">
                <a:solidFill>
                  <a:srgbClr val="000000">
                    <a:alpha val="100000"/>
                  </a:srgbClr>
                </a:solidFill>
                <a:latin typeface="苹方-繁" panose="020B0400000000000000" charset="-120"/>
                <a:ea typeface="思源黑体 CN" panose="020B0800000000000000" charset="-122"/>
                <a:cs typeface="微软雅黑" pitchFamily="34" charset="-122"/>
              </a:rPr>
              <a:t>1.治疗高血压，降低成人及</a:t>
            </a:r>
            <a:r>
              <a:rPr sz="1100" b="1" u="sng" kern="0" spc="-10" dirty="0">
                <a:solidFill>
                  <a:srgbClr val="E45657">
                    <a:alpha val="100000"/>
                  </a:srgbClr>
                </a:solidFill>
                <a:latin typeface="Source Han Sans CN Heavy" panose="020B0800000000000000" charset="-122"/>
                <a:ea typeface="Source Han Sans CN Heavy" panose="020B0800000000000000" charset="-122"/>
                <a:cs typeface="微软雅黑" pitchFamily="34" charset="-122"/>
              </a:rPr>
              <a:t>一个月以上儿童</a:t>
            </a:r>
            <a:r>
              <a:rPr sz="1100" kern="0" dirty="0">
                <a:solidFill>
                  <a:srgbClr val="000000">
                    <a:alpha val="100000"/>
                  </a:srgbClr>
                </a:solidFill>
                <a:latin typeface="苹方-繁" panose="020B0400000000000000" charset="-120"/>
                <a:ea typeface="思源黑体 CN" panose="020B0800000000000000" charset="-122"/>
                <a:cs typeface="微软雅黑" pitchFamily="34" charset="-122"/>
              </a:rPr>
              <a:t>高血压患者血压。</a:t>
            </a:r>
            <a:endParaRPr lang="en-US" sz="1100" kern="0" dirty="0">
              <a:solidFill>
                <a:srgbClr val="000000">
                  <a:alpha val="100000"/>
                </a:srgbClr>
              </a:solidFill>
              <a:latin typeface="苹方-繁" panose="020B0400000000000000" charset="-120"/>
              <a:ea typeface="思源黑体 CN" panose="020B0800000000000000" charset="-122"/>
              <a:cs typeface="微软雅黑" pitchFamily="34" charset="-122"/>
            </a:endParaRPr>
          </a:p>
          <a:p>
            <a:pPr marL="23495" indent="-10795" algn="just" rtl="0" eaLnBrk="0"/>
            <a:endParaRPr sz="1100" kern="0" dirty="0">
              <a:solidFill>
                <a:srgbClr val="000000">
                  <a:alpha val="100000"/>
                </a:srgbClr>
              </a:solidFill>
              <a:latin typeface="苹方-繁" panose="020B0400000000000000" charset="-120"/>
              <a:ea typeface="思源黑体 CN" panose="020B0800000000000000" charset="-122"/>
              <a:cs typeface="微软雅黑" pitchFamily="34" charset="-122"/>
            </a:endParaRPr>
          </a:p>
          <a:p>
            <a:pPr marL="23495" indent="-10795" algn="just" rtl="0" eaLnBrk="0"/>
            <a:r>
              <a:rPr sz="1100" kern="0" dirty="0">
                <a:solidFill>
                  <a:srgbClr val="000000">
                    <a:alpha val="100000"/>
                  </a:srgbClr>
                </a:solidFill>
                <a:latin typeface="苹方-繁" panose="020B0400000000000000" charset="-120"/>
                <a:ea typeface="思源黑体 CN" panose="020B0800000000000000" charset="-122"/>
                <a:cs typeface="微软雅黑" pitchFamily="34" charset="-122"/>
              </a:rPr>
              <a:t>2.症状性心力衰竭：通常与利尿剂和洋地黄类药物联用，以提高生存率、延缓心衰的进展、减少因心衰而导致的住院；</a:t>
            </a:r>
            <a:endParaRPr lang="en-US" sz="1100" kern="0" dirty="0">
              <a:solidFill>
                <a:srgbClr val="000000">
                  <a:alpha val="100000"/>
                </a:srgbClr>
              </a:solidFill>
              <a:latin typeface="苹方-繁" panose="020B0400000000000000" charset="-120"/>
              <a:ea typeface="思源黑体 CN" panose="020B0800000000000000" charset="-122"/>
              <a:cs typeface="微软雅黑" pitchFamily="34" charset="-122"/>
            </a:endParaRPr>
          </a:p>
          <a:p>
            <a:pPr marL="23495" indent="-10795" algn="just" rtl="0" eaLnBrk="0"/>
            <a:endParaRPr sz="1100" kern="0" dirty="0">
              <a:solidFill>
                <a:srgbClr val="000000">
                  <a:alpha val="100000"/>
                </a:srgbClr>
              </a:solidFill>
              <a:latin typeface="苹方-繁" panose="020B0400000000000000" charset="-120"/>
              <a:ea typeface="思源黑体 CN" panose="020B0800000000000000" charset="-122"/>
              <a:cs typeface="微软雅黑" pitchFamily="34" charset="-122"/>
            </a:endParaRPr>
          </a:p>
          <a:p>
            <a:pPr marL="23495" indent="-10795" algn="just" rtl="0" eaLnBrk="0"/>
            <a:r>
              <a:rPr sz="1100" kern="0" dirty="0">
                <a:solidFill>
                  <a:srgbClr val="000000">
                    <a:alpha val="100000"/>
                  </a:srgbClr>
                </a:solidFill>
                <a:latin typeface="苹方-繁" panose="020B0400000000000000" charset="-120"/>
                <a:ea typeface="思源黑体 CN" panose="020B0800000000000000" charset="-122"/>
                <a:cs typeface="微软雅黑" pitchFamily="34" charset="-122"/>
              </a:rPr>
              <a:t>3.无症状性左心室功能障碍（射血分数≤35%）：延缓心衰的进展，减少因心衰而导致的住院。</a:t>
            </a:r>
          </a:p>
        </p:txBody>
      </p:sp>
      <p:sp>
        <p:nvSpPr>
          <p:cNvPr id="79" name="textbox 86"/>
          <p:cNvSpPr/>
          <p:nvPr/>
        </p:nvSpPr>
        <p:spPr>
          <a:xfrm>
            <a:off x="346710" y="1491615"/>
            <a:ext cx="1132466" cy="1160145"/>
          </a:xfrm>
          <a:prstGeom prst="rect">
            <a:avLst/>
          </a:prstGeom>
          <a:solidFill>
            <a:srgbClr val="445FCA"/>
          </a:solidFill>
          <a:ln w="0" cap="flat">
            <a:noFill/>
            <a:prstDash val="solid"/>
            <a:miter lim="0"/>
          </a:ln>
        </p:spPr>
        <p:txBody>
          <a:bodyPr vert="horz" wrap="square" lIns="0" tIns="0" rIns="0" bIns="0"/>
          <a:lstStyle/>
          <a:p>
            <a:pPr algn="l" rtl="0" eaLnBrk="0">
              <a:lnSpc>
                <a:spcPct val="145000"/>
              </a:lnSpc>
            </a:pPr>
            <a:endParaRPr sz="1000" dirty="0">
              <a:latin typeface="Arial" panose="020B0604020202090204"/>
              <a:ea typeface="Arial" panose="020B0604020202090204"/>
              <a:cs typeface="Arial" panose="020B0604020202090204"/>
            </a:endParaRPr>
          </a:p>
          <a:p>
            <a:pPr marL="289560" algn="l" rtl="0" eaLnBrk="0">
              <a:lnSpc>
                <a:spcPct val="89000"/>
              </a:lnSpc>
              <a:spcBef>
                <a:spcPts val="5"/>
              </a:spcBef>
            </a:pPr>
            <a:endParaRPr b="1" kern="0" spc="-10" dirty="0">
              <a:solidFill>
                <a:schemeClr val="bg1">
                  <a:alpha val="100000"/>
                </a:schemeClr>
              </a:solidFill>
              <a:latin typeface="微软雅黑" pitchFamily="34" charset="-122"/>
              <a:ea typeface="微软雅黑" pitchFamily="34" charset="-122"/>
              <a:cs typeface="微软雅黑" pitchFamily="34" charset="-122"/>
            </a:endParaRPr>
          </a:p>
          <a:p>
            <a:pPr marL="289560" algn="l" rtl="0" eaLnBrk="0">
              <a:lnSpc>
                <a:spcPct val="89000"/>
              </a:lnSpc>
              <a:spcBef>
                <a:spcPts val="5"/>
              </a:spcBef>
            </a:pPr>
            <a:r>
              <a:rPr sz="1400" b="1" kern="0" spc="-10" dirty="0">
                <a:solidFill>
                  <a:schemeClr val="bg1">
                    <a:alpha val="100000"/>
                  </a:schemeClr>
                </a:solidFill>
                <a:latin typeface="微软雅黑" pitchFamily="34" charset="-122"/>
                <a:ea typeface="微软雅黑" pitchFamily="34" charset="-122"/>
                <a:cs typeface="微软雅黑" pitchFamily="34" charset="-122"/>
              </a:rPr>
              <a:t>适应症</a:t>
            </a:r>
          </a:p>
        </p:txBody>
      </p:sp>
      <p:graphicFrame>
        <p:nvGraphicFramePr>
          <p:cNvPr id="31" name="表格 4"/>
          <p:cNvGraphicFramePr>
            <a:graphicFrameLocks noGrp="1"/>
          </p:cNvGraphicFramePr>
          <p:nvPr>
            <p:extLst>
              <p:ext uri="{D42A27DB-BD31-4B8C-83A1-F6EECF244321}">
                <p14:modId xmlns:p14="http://schemas.microsoft.com/office/powerpoint/2010/main" val="3449296543"/>
              </p:ext>
            </p:extLst>
          </p:nvPr>
        </p:nvGraphicFramePr>
        <p:xfrm>
          <a:off x="6096000" y="1049246"/>
          <a:ext cx="5861685" cy="1529080"/>
        </p:xfrm>
        <a:graphic>
          <a:graphicData uri="http://schemas.openxmlformats.org/drawingml/2006/table">
            <a:tbl>
              <a:tblPr firstRow="1" bandRow="1">
                <a:tableStyleId>{5C22544A-7EE6-4342-B048-85BDC9FD1C3A}</a:tableStyleId>
              </a:tblPr>
              <a:tblGrid>
                <a:gridCol w="1685365">
                  <a:extLst>
                    <a:ext uri="{9D8B030D-6E8A-4147-A177-3AD203B41FA5}">
                      <a16:colId xmlns:a16="http://schemas.microsoft.com/office/drawing/2014/main" val="20000"/>
                    </a:ext>
                  </a:extLst>
                </a:gridCol>
                <a:gridCol w="4176320">
                  <a:extLst>
                    <a:ext uri="{9D8B030D-6E8A-4147-A177-3AD203B41FA5}">
                      <a16:colId xmlns:a16="http://schemas.microsoft.com/office/drawing/2014/main" val="20001"/>
                    </a:ext>
                  </a:extLst>
                </a:gridCol>
              </a:tblGrid>
              <a:tr h="370840">
                <a:tc gridSpan="2">
                  <a:txBody>
                    <a:bodyPr/>
                    <a:lstStyle/>
                    <a:p>
                      <a:pPr algn="l"/>
                      <a:r>
                        <a:rPr lang="zh-CN" altLang="en-US" sz="1400" b="0" dirty="0">
                          <a:solidFill>
                            <a:schemeClr val="tx1"/>
                          </a:solidFill>
                          <a:latin typeface="Source Han Sans CN Medium" panose="020B0800000000000000" charset="-122"/>
                          <a:ea typeface="Source Han Sans CN Medium" panose="020B0800000000000000" charset="-122"/>
                          <a:cs typeface="Source Han Sans CN Medium" panose="020B0800000000000000" charset="-122"/>
                        </a:rPr>
                        <a:t>参照药品建议 ：                   </a:t>
                      </a:r>
                      <a:r>
                        <a:rPr lang="en-US" altLang="zh-CN" sz="1400" b="0" dirty="0">
                          <a:solidFill>
                            <a:schemeClr val="tx1"/>
                          </a:solidFill>
                          <a:latin typeface="Source Han Sans CN Medium" panose="020B0800000000000000" charset="-122"/>
                          <a:ea typeface="Source Han Sans CN Medium" panose="020B0800000000000000" charset="-122"/>
                          <a:cs typeface="Source Han Sans CN Medium" panose="020B0800000000000000" charset="-122"/>
                        </a:rPr>
                        <a:t>              </a:t>
                      </a:r>
                      <a:r>
                        <a:rPr lang="zh-CN" altLang="en-US" sz="1400" b="0" dirty="0">
                          <a:solidFill>
                            <a:schemeClr val="tx1"/>
                          </a:solidFill>
                          <a:latin typeface="Source Han Sans CN Medium" panose="020B0800000000000000" charset="-122"/>
                          <a:ea typeface="Source Han Sans CN Medium" panose="020B0800000000000000" charset="-122"/>
                          <a:cs typeface="Source Han Sans CN Medium" panose="020B0800000000000000" charset="-122"/>
                        </a:rPr>
                        <a:t> </a:t>
                      </a:r>
                      <a:r>
                        <a:rPr lang="zh-CN" altLang="en-US" sz="1600" b="0" kern="0" spc="0" dirty="0">
                          <a:solidFill>
                            <a:schemeClr val="tx1"/>
                          </a:solidFill>
                          <a:latin typeface="Source Han Sans CN Medium" panose="020B0800000000000000" charset="-122"/>
                          <a:ea typeface="Source Han Sans CN Medium" panose="020B0800000000000000" charset="-122"/>
                          <a:cs typeface="Source Han Sans CN Medium" panose="020B0800000000000000" charset="-122"/>
                        </a:rPr>
                        <a:t>福辛普利钠片</a:t>
                      </a:r>
                    </a:p>
                  </a:txBody>
                  <a:tcPr>
                    <a:solidFill>
                      <a:srgbClr val="FFF2F9"/>
                    </a:solidFill>
                  </a:tcPr>
                </a:tc>
                <a:tc hMerge="1">
                  <a:txBody>
                    <a:bodyPr/>
                    <a:lstStyle/>
                    <a:p>
                      <a:endParaRPr lang="zh-CN"/>
                    </a:p>
                  </a:txBody>
                  <a:tcPr/>
                </a:tc>
                <a:extLst>
                  <a:ext uri="{0D108BD9-81ED-4DB2-BD59-A6C34878D82A}">
                    <a16:rowId xmlns:a16="http://schemas.microsoft.com/office/drawing/2014/main" val="10000"/>
                  </a:ext>
                </a:extLst>
              </a:tr>
              <a:tr h="741680">
                <a:tc>
                  <a:txBody>
                    <a:bodyPr/>
                    <a:lstStyle/>
                    <a:p>
                      <a:pPr algn="ctr"/>
                      <a:r>
                        <a:rPr lang="zh-CN" altLang="en-US" sz="1600" dirty="0">
                          <a:solidFill>
                            <a:schemeClr val="tx1"/>
                          </a:solidFill>
                          <a:latin typeface="苹方-繁" panose="020B0400000000000000" charset="-120"/>
                          <a:ea typeface="思源黑体 CN" panose="020B0800000000000000" charset="-122"/>
                        </a:rPr>
                        <a:t>选择理由</a:t>
                      </a:r>
                    </a:p>
                  </a:txBody>
                  <a:tcPr anchor="ctr">
                    <a:solidFill>
                      <a:srgbClr val="FFF2F9"/>
                    </a:solidFill>
                  </a:tcPr>
                </a:tc>
                <a:tc>
                  <a:txBody>
                    <a:bodyPr/>
                    <a:lstStyle/>
                    <a:p>
                      <a:pPr algn="l"/>
                      <a:r>
                        <a:rPr lang="en-US" altLang="zh-CN" sz="1400" dirty="0">
                          <a:solidFill>
                            <a:schemeClr val="tx1"/>
                          </a:solidFill>
                          <a:latin typeface="苹方-繁" panose="020B0400000000000000" charset="-120"/>
                          <a:ea typeface="思源黑体 CN" panose="020B0800000000000000" charset="-122"/>
                        </a:rPr>
                        <a:t>1.</a:t>
                      </a:r>
                      <a:r>
                        <a:rPr lang="zh-CN" altLang="en-US" sz="1400" dirty="0">
                          <a:solidFill>
                            <a:schemeClr val="tx1"/>
                          </a:solidFill>
                          <a:latin typeface="苹方-繁" panose="020B0400000000000000" charset="-120"/>
                          <a:ea typeface="思源黑体 CN" panose="020B0800000000000000" charset="-122"/>
                        </a:rPr>
                        <a:t>均为长效血管紧张素转换酶抑制剂（</a:t>
                      </a:r>
                      <a:r>
                        <a:rPr lang="en-US" altLang="zh-CN" sz="1400" dirty="0">
                          <a:solidFill>
                            <a:schemeClr val="tx1"/>
                          </a:solidFill>
                          <a:latin typeface="苹方-繁" panose="020B0400000000000000" charset="-120"/>
                          <a:ea typeface="思源黑体 CN" panose="020B0800000000000000" charset="-122"/>
                        </a:rPr>
                        <a:t>ACEI)</a:t>
                      </a:r>
                      <a:r>
                        <a:rPr lang="zh-CN" altLang="en-US" sz="1400" dirty="0">
                          <a:solidFill>
                            <a:schemeClr val="tx1"/>
                          </a:solidFill>
                          <a:latin typeface="苹方-繁" panose="020B0400000000000000" charset="-120"/>
                          <a:ea typeface="思源黑体 CN" panose="020B0800000000000000" charset="-122"/>
                        </a:rPr>
                        <a:t>，作用机制相同；</a:t>
                      </a:r>
                      <a:endParaRPr lang="en-US" altLang="zh-CN" sz="1400" dirty="0">
                        <a:solidFill>
                          <a:schemeClr val="tx1"/>
                        </a:solidFill>
                        <a:latin typeface="苹方-繁" panose="020B0400000000000000" charset="-120"/>
                        <a:ea typeface="思源黑体 CN" panose="020B0800000000000000" charset="-122"/>
                      </a:endParaRPr>
                    </a:p>
                    <a:p>
                      <a:pPr algn="l"/>
                      <a:endParaRPr lang="en-US" altLang="zh-CN" sz="1400" dirty="0">
                        <a:solidFill>
                          <a:schemeClr val="tx1"/>
                        </a:solidFill>
                        <a:latin typeface="苹方-繁" panose="020B0400000000000000" charset="-120"/>
                        <a:ea typeface="思源黑体 CN" panose="020B0800000000000000" charset="-122"/>
                      </a:endParaRPr>
                    </a:p>
                    <a:p>
                      <a:pPr algn="l"/>
                      <a:r>
                        <a:rPr lang="en-US" altLang="zh-CN" sz="1400" dirty="0">
                          <a:solidFill>
                            <a:schemeClr val="tx1"/>
                          </a:solidFill>
                          <a:latin typeface="苹方-繁" panose="020B0400000000000000" charset="-120"/>
                          <a:ea typeface="思源黑体 CN" panose="020B0800000000000000" charset="-122"/>
                        </a:rPr>
                        <a:t>2.</a:t>
                      </a:r>
                      <a:r>
                        <a:rPr lang="zh-CN" altLang="en-US" sz="1400" dirty="0">
                          <a:solidFill>
                            <a:schemeClr val="tx1"/>
                          </a:solidFill>
                          <a:latin typeface="苹方-繁" panose="020B0400000000000000" charset="-120"/>
                          <a:ea typeface="思源黑体 CN" panose="020B0800000000000000" charset="-122"/>
                        </a:rPr>
                        <a:t>目录内唯一有</a:t>
                      </a:r>
                      <a:r>
                        <a:rPr lang="en-US" altLang="zh-CN" sz="1400" dirty="0">
                          <a:solidFill>
                            <a:schemeClr val="tx1"/>
                          </a:solidFill>
                          <a:latin typeface="苹方-繁" panose="020B0400000000000000" charset="-120"/>
                          <a:ea typeface="思源黑体 CN" panose="020B0800000000000000" charset="-122"/>
                        </a:rPr>
                        <a:t>12</a:t>
                      </a:r>
                      <a:r>
                        <a:rPr lang="zh-CN" altLang="en-US" sz="1400" dirty="0">
                          <a:solidFill>
                            <a:schemeClr val="tx1"/>
                          </a:solidFill>
                          <a:latin typeface="苹方-繁" panose="020B0400000000000000" charset="-120"/>
                          <a:ea typeface="思源黑体 CN" panose="020B0800000000000000" charset="-122"/>
                        </a:rPr>
                        <a:t>岁以上儿童适应症</a:t>
                      </a:r>
                      <a:r>
                        <a:rPr lang="en-US" altLang="zh-CN" sz="1400" dirty="0">
                          <a:solidFill>
                            <a:schemeClr val="tx1"/>
                          </a:solidFill>
                          <a:latin typeface="苹方-繁" panose="020B0400000000000000" charset="-120"/>
                          <a:ea typeface="思源黑体 CN" panose="020B0800000000000000" charset="-122"/>
                        </a:rPr>
                        <a:t>/</a:t>
                      </a:r>
                      <a:r>
                        <a:rPr lang="zh-CN" altLang="en-US" sz="1400" dirty="0">
                          <a:solidFill>
                            <a:schemeClr val="tx1"/>
                          </a:solidFill>
                          <a:latin typeface="苹方-繁" panose="020B0400000000000000" charset="-120"/>
                          <a:ea typeface="思源黑体 CN" panose="020B0800000000000000" charset="-122"/>
                        </a:rPr>
                        <a:t>用法用量的长效</a:t>
                      </a:r>
                      <a:r>
                        <a:rPr lang="en-US" altLang="zh-CN" sz="1400" dirty="0">
                          <a:solidFill>
                            <a:schemeClr val="tx1"/>
                          </a:solidFill>
                          <a:latin typeface="苹方-繁" panose="020B0400000000000000" charset="-120"/>
                          <a:ea typeface="思源黑体 CN" panose="020B0800000000000000" charset="-122"/>
                        </a:rPr>
                        <a:t>ACEI</a:t>
                      </a:r>
                      <a:r>
                        <a:rPr lang="zh-CN" altLang="en-US" sz="1400" dirty="0">
                          <a:solidFill>
                            <a:schemeClr val="tx1"/>
                          </a:solidFill>
                          <a:latin typeface="苹方-繁" panose="020B0400000000000000" charset="-120"/>
                          <a:ea typeface="思源黑体 CN" panose="020B0800000000000000" charset="-122"/>
                        </a:rPr>
                        <a:t>，儿科临床应用广泛。</a:t>
                      </a:r>
                      <a:endParaRPr lang="en-US" altLang="zh-CN" sz="1400" dirty="0">
                        <a:solidFill>
                          <a:schemeClr val="tx1"/>
                        </a:solidFill>
                        <a:latin typeface="苹方-繁" panose="020B0400000000000000" charset="-120"/>
                        <a:ea typeface="思源黑体 CN" panose="020B0800000000000000" charset="-122"/>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32" name="表格 5"/>
          <p:cNvGraphicFramePr>
            <a:graphicFrameLocks noGrp="1"/>
          </p:cNvGraphicFramePr>
          <p:nvPr>
            <p:extLst>
              <p:ext uri="{D42A27DB-BD31-4B8C-83A1-F6EECF244321}">
                <p14:modId xmlns:p14="http://schemas.microsoft.com/office/powerpoint/2010/main" val="2427196029"/>
              </p:ext>
            </p:extLst>
          </p:nvPr>
        </p:nvGraphicFramePr>
        <p:xfrm>
          <a:off x="346710" y="2713990"/>
          <a:ext cx="5483860" cy="3968975"/>
        </p:xfrm>
        <a:graphic>
          <a:graphicData uri="http://schemas.openxmlformats.org/drawingml/2006/table">
            <a:tbl>
              <a:tblPr firstRow="1" bandRow="1">
                <a:tableStyleId>{5C22544A-7EE6-4342-B048-85BDC9FD1C3A}</a:tableStyleId>
              </a:tblPr>
              <a:tblGrid>
                <a:gridCol w="1150396">
                  <a:extLst>
                    <a:ext uri="{9D8B030D-6E8A-4147-A177-3AD203B41FA5}">
                      <a16:colId xmlns:a16="http://schemas.microsoft.com/office/drawing/2014/main" val="20000"/>
                    </a:ext>
                  </a:extLst>
                </a:gridCol>
                <a:gridCol w="999117">
                  <a:extLst>
                    <a:ext uri="{9D8B030D-6E8A-4147-A177-3AD203B41FA5}">
                      <a16:colId xmlns:a16="http://schemas.microsoft.com/office/drawing/2014/main" val="20001"/>
                    </a:ext>
                  </a:extLst>
                </a:gridCol>
                <a:gridCol w="1473432">
                  <a:extLst>
                    <a:ext uri="{9D8B030D-6E8A-4147-A177-3AD203B41FA5}">
                      <a16:colId xmlns:a16="http://schemas.microsoft.com/office/drawing/2014/main" val="20002"/>
                    </a:ext>
                  </a:extLst>
                </a:gridCol>
                <a:gridCol w="1860915">
                  <a:extLst>
                    <a:ext uri="{9D8B030D-6E8A-4147-A177-3AD203B41FA5}">
                      <a16:colId xmlns:a16="http://schemas.microsoft.com/office/drawing/2014/main" val="20003"/>
                    </a:ext>
                  </a:extLst>
                </a:gridCol>
              </a:tblGrid>
              <a:tr h="2057807">
                <a:tc>
                  <a:txBody>
                    <a:bodyPr/>
                    <a:lstStyle/>
                    <a:p>
                      <a:pPr algn="ctr"/>
                      <a:r>
                        <a:rPr lang="zh-CN" altLang="en-US" sz="1400" dirty="0">
                          <a:solidFill>
                            <a:schemeClr val="bg1"/>
                          </a:solidFill>
                          <a:latin typeface="苹方-繁" panose="020B0400000000000000" charset="-120"/>
                          <a:ea typeface="思源黑体 CN" panose="020B0800000000000000" charset="-122"/>
                        </a:rPr>
                        <a:t>用法用量</a:t>
                      </a:r>
                    </a:p>
                  </a:txBody>
                  <a:tcPr anchor="ctr">
                    <a:lnB w="12700" cap="flat" cmpd="sng" algn="ctr">
                      <a:solidFill>
                        <a:schemeClr val="bg1"/>
                      </a:solidFill>
                      <a:prstDash val="solid"/>
                      <a:round/>
                      <a:headEnd type="none" w="med" len="med"/>
                      <a:tailEnd type="none" w="med" len="med"/>
                    </a:lnB>
                    <a:solidFill>
                      <a:srgbClr val="445FCA"/>
                    </a:solidFill>
                  </a:tcPr>
                </a:tc>
                <a:tc gridSpan="3">
                  <a:txBody>
                    <a:bodyPr/>
                    <a:lstStyle/>
                    <a:p>
                      <a:pPr algn="just"/>
                      <a:r>
                        <a:rPr lang="en-US" altLang="zh-CN" sz="1100" dirty="0">
                          <a:solidFill>
                            <a:schemeClr val="tx1"/>
                          </a:solidFill>
                          <a:latin typeface="苹方-繁" panose="020B0400000000000000" charset="-120"/>
                          <a:ea typeface="思源黑体 CN" panose="020B0800000000000000" charset="-122"/>
                        </a:rPr>
                        <a:t>1</a:t>
                      </a:r>
                      <a:r>
                        <a:rPr lang="zh-CN" altLang="en-US" sz="1100" dirty="0">
                          <a:solidFill>
                            <a:schemeClr val="tx1"/>
                          </a:solidFill>
                          <a:latin typeface="苹方-繁" panose="020B0400000000000000" charset="-120"/>
                          <a:ea typeface="思源黑体 CN" panose="020B0800000000000000" charset="-122"/>
                        </a:rPr>
                        <a:t>、高血压：</a:t>
                      </a:r>
                      <a:r>
                        <a:rPr lang="zh-CN" altLang="en-US" sz="1100" b="1" dirty="0">
                          <a:solidFill>
                            <a:schemeClr val="tx1"/>
                          </a:solidFill>
                          <a:latin typeface="苹方-繁" panose="020B0400000000000000" charset="-120"/>
                          <a:ea typeface="思源黑体 CN" panose="020B0800000000000000" charset="-122"/>
                        </a:rPr>
                        <a:t>成人</a:t>
                      </a:r>
                      <a:r>
                        <a:rPr lang="zh-CN" altLang="en-US" sz="1100" b="0" dirty="0">
                          <a:solidFill>
                            <a:schemeClr val="tx1"/>
                          </a:solidFill>
                          <a:latin typeface="苹方-繁" panose="020B0400000000000000" charset="-120"/>
                          <a:ea typeface="思源黑体 CN" panose="020B0800000000000000" charset="-122"/>
                        </a:rPr>
                        <a:t>初始剂量为每日</a:t>
                      </a:r>
                      <a:r>
                        <a:rPr lang="en-US" altLang="zh-CN" sz="1100" b="0" dirty="0">
                          <a:solidFill>
                            <a:schemeClr val="tx1"/>
                          </a:solidFill>
                          <a:latin typeface="苹方-繁" panose="020B0400000000000000" charset="-120"/>
                          <a:ea typeface="思源黑体 CN" panose="020B0800000000000000" charset="-122"/>
                        </a:rPr>
                        <a:t>5mg</a:t>
                      </a:r>
                      <a:r>
                        <a:rPr lang="zh-CN" altLang="en-US" sz="1100" b="0" dirty="0">
                          <a:solidFill>
                            <a:schemeClr val="tx1"/>
                          </a:solidFill>
                          <a:latin typeface="苹方-繁" panose="020B0400000000000000" charset="-120"/>
                          <a:ea typeface="思源黑体 CN" panose="020B0800000000000000" charset="-122"/>
                        </a:rPr>
                        <a:t>，每日一次。可根据需要逐渐增加到最大剂量每日</a:t>
                      </a:r>
                      <a:r>
                        <a:rPr lang="en-US" altLang="zh-CN" sz="1100" b="0" dirty="0">
                          <a:solidFill>
                            <a:schemeClr val="tx1"/>
                          </a:solidFill>
                          <a:latin typeface="苹方-繁" panose="020B0400000000000000" charset="-120"/>
                          <a:ea typeface="思源黑体 CN" panose="020B0800000000000000" charset="-122"/>
                        </a:rPr>
                        <a:t>40mg</a:t>
                      </a:r>
                      <a:r>
                        <a:rPr lang="zh-CN" altLang="en-US" sz="1100" b="0" dirty="0">
                          <a:solidFill>
                            <a:schemeClr val="tx1"/>
                          </a:solidFill>
                          <a:latin typeface="苹方-繁" panose="020B0400000000000000" charset="-120"/>
                          <a:ea typeface="思源黑体 CN" panose="020B0800000000000000" charset="-122"/>
                        </a:rPr>
                        <a:t>以实现降压目标。如果出现给药时间间隔末端降压效果减弱则可将每日剂量分成每天两次服用；</a:t>
                      </a:r>
                    </a:p>
                    <a:p>
                      <a:pPr algn="just"/>
                      <a:r>
                        <a:rPr lang="zh-CN" altLang="en-US" sz="1200" u="sng" dirty="0">
                          <a:solidFill>
                            <a:srgbClr val="E45657"/>
                          </a:solidFill>
                          <a:latin typeface="Source Han Sans CN Heavy" panose="020B0800000000000000" charset="-122"/>
                          <a:ea typeface="Source Han Sans CN Heavy" panose="020B0800000000000000" charset="-122"/>
                          <a:cs typeface="Source Han Sans CN Heavy" panose="020B0800000000000000" charset="-122"/>
                        </a:rPr>
                        <a:t>大于</a:t>
                      </a:r>
                      <a:r>
                        <a:rPr lang="en-US" altLang="zh-CN" sz="1200" u="sng" dirty="0">
                          <a:solidFill>
                            <a:srgbClr val="E45657"/>
                          </a:solidFill>
                          <a:latin typeface="Source Han Sans CN Heavy" panose="020B0800000000000000" charset="-122"/>
                          <a:ea typeface="Source Han Sans CN Heavy" panose="020B0800000000000000" charset="-122"/>
                          <a:cs typeface="Source Han Sans CN Heavy" panose="020B0800000000000000" charset="-122"/>
                        </a:rPr>
                        <a:t>1</a:t>
                      </a:r>
                      <a:r>
                        <a:rPr lang="zh-CN" altLang="en-US" sz="1200" u="sng" dirty="0">
                          <a:solidFill>
                            <a:srgbClr val="E45657"/>
                          </a:solidFill>
                          <a:latin typeface="Source Han Sans CN Heavy" panose="020B0800000000000000" charset="-122"/>
                          <a:ea typeface="Source Han Sans CN Heavy" panose="020B0800000000000000" charset="-122"/>
                          <a:cs typeface="Source Han Sans CN Heavy" panose="020B0800000000000000" charset="-122"/>
                        </a:rPr>
                        <a:t>个月儿童：</a:t>
                      </a:r>
                      <a:r>
                        <a:rPr lang="zh-CN" altLang="en-US" sz="1200" b="0" dirty="0">
                          <a:solidFill>
                            <a:schemeClr val="tx1"/>
                          </a:solidFill>
                          <a:latin typeface="苹方-繁" panose="020B0400000000000000" charset="-120"/>
                          <a:ea typeface="思源黑体 CN" panose="020B0800000000000000" charset="-122"/>
                        </a:rPr>
                        <a:t>一般建议初始剂量为每日</a:t>
                      </a:r>
                      <a:r>
                        <a:rPr lang="en-US" altLang="zh-CN" sz="1200" b="0" dirty="0">
                          <a:solidFill>
                            <a:schemeClr val="tx1"/>
                          </a:solidFill>
                          <a:latin typeface="苹方-繁" panose="020B0400000000000000" charset="-120"/>
                          <a:ea typeface="思源黑体 CN" panose="020B0800000000000000" charset="-122"/>
                        </a:rPr>
                        <a:t>0.08mg/kg</a:t>
                      </a:r>
                      <a:r>
                        <a:rPr lang="zh-CN" altLang="en-US" sz="1200" b="0" dirty="0">
                          <a:solidFill>
                            <a:schemeClr val="tx1"/>
                          </a:solidFill>
                          <a:latin typeface="苹方-繁" panose="020B0400000000000000" charset="-120"/>
                          <a:ea typeface="思源黑体 CN" panose="020B0800000000000000" charset="-122"/>
                        </a:rPr>
                        <a:t>（最大 </a:t>
                      </a:r>
                      <a:r>
                        <a:rPr lang="en-US" altLang="zh-CN" sz="1200" b="0" dirty="0">
                          <a:solidFill>
                            <a:schemeClr val="tx1"/>
                          </a:solidFill>
                          <a:latin typeface="苹方-繁" panose="020B0400000000000000" charset="-120"/>
                          <a:ea typeface="思源黑体 CN" panose="020B0800000000000000" charset="-122"/>
                        </a:rPr>
                        <a:t>5mg</a:t>
                      </a:r>
                      <a:r>
                        <a:rPr lang="zh-CN" altLang="en-US" sz="1200" b="0" dirty="0">
                          <a:solidFill>
                            <a:schemeClr val="tx1"/>
                          </a:solidFill>
                          <a:latin typeface="苹方-繁" panose="020B0400000000000000" charset="-120"/>
                          <a:ea typeface="思源黑体 CN" panose="020B0800000000000000" charset="-122"/>
                        </a:rPr>
                        <a:t>），每日一次服用。根据血压反应调整剂量。</a:t>
                      </a:r>
                      <a:endParaRPr lang="en-US" altLang="zh-CN" sz="1200" b="0" dirty="0">
                        <a:solidFill>
                          <a:schemeClr val="tx1"/>
                        </a:solidFill>
                        <a:latin typeface="苹方-繁" panose="020B0400000000000000" charset="-120"/>
                        <a:ea typeface="思源黑体 CN" panose="020B0800000000000000" charset="-122"/>
                      </a:endParaRPr>
                    </a:p>
                    <a:p>
                      <a:pPr algn="just"/>
                      <a:endParaRPr lang="zh-CN" altLang="en-US" sz="1100" b="0" dirty="0">
                        <a:solidFill>
                          <a:schemeClr val="tx1"/>
                        </a:solidFill>
                        <a:latin typeface="苹方-繁" panose="020B0400000000000000" charset="-120"/>
                        <a:ea typeface="思源黑体 CN" panose="020B0800000000000000" charset="-122"/>
                      </a:endParaRPr>
                    </a:p>
                    <a:p>
                      <a:pPr algn="just"/>
                      <a:r>
                        <a:rPr lang="en-US" altLang="zh-CN" sz="1100" dirty="0">
                          <a:solidFill>
                            <a:schemeClr val="tx1"/>
                          </a:solidFill>
                          <a:latin typeface="苹方-繁" panose="020B0400000000000000" charset="-120"/>
                          <a:ea typeface="思源黑体 CN" panose="020B0800000000000000" charset="-122"/>
                        </a:rPr>
                        <a:t>2</a:t>
                      </a:r>
                      <a:r>
                        <a:rPr lang="zh-CN" altLang="en-US" sz="1100" dirty="0">
                          <a:solidFill>
                            <a:schemeClr val="tx1"/>
                          </a:solidFill>
                          <a:latin typeface="苹方-繁" panose="020B0400000000000000" charset="-120"/>
                          <a:ea typeface="思源黑体 CN" panose="020B0800000000000000" charset="-122"/>
                        </a:rPr>
                        <a:t>、心力衰竭：</a:t>
                      </a:r>
                      <a:r>
                        <a:rPr lang="zh-CN" altLang="en-US" sz="1100" b="0" dirty="0">
                          <a:solidFill>
                            <a:schemeClr val="tx1"/>
                          </a:solidFill>
                          <a:latin typeface="苹方-繁" panose="020B0400000000000000" charset="-120"/>
                          <a:ea typeface="思源黑体 CN" panose="020B0800000000000000" charset="-122"/>
                        </a:rPr>
                        <a:t>成人初始剂量建议为</a:t>
                      </a:r>
                      <a:r>
                        <a:rPr lang="en-US" altLang="zh-CN" sz="1100" b="0" dirty="0">
                          <a:solidFill>
                            <a:schemeClr val="tx1"/>
                          </a:solidFill>
                          <a:latin typeface="苹方-繁" panose="020B0400000000000000" charset="-120"/>
                          <a:ea typeface="思源黑体 CN" panose="020B0800000000000000" charset="-122"/>
                        </a:rPr>
                        <a:t>2.5mg</a:t>
                      </a:r>
                      <a:r>
                        <a:rPr lang="zh-CN" altLang="en-US" sz="1100" b="0" dirty="0">
                          <a:solidFill>
                            <a:schemeClr val="tx1"/>
                          </a:solidFill>
                          <a:latin typeface="苹方-繁" panose="020B0400000000000000" charset="-120"/>
                          <a:ea typeface="思源黑体 CN" panose="020B0800000000000000" charset="-122"/>
                        </a:rPr>
                        <a:t>，每日两次。在患者可耐受情况下逐渐增加剂量。常用维持剂量为每日总剂量</a:t>
                      </a:r>
                      <a:r>
                        <a:rPr lang="en-US" altLang="zh-CN" sz="1100" b="0" dirty="0">
                          <a:solidFill>
                            <a:schemeClr val="tx1"/>
                          </a:solidFill>
                          <a:latin typeface="苹方-繁" panose="020B0400000000000000" charset="-120"/>
                          <a:ea typeface="思源黑体 CN" panose="020B0800000000000000" charset="-122"/>
                        </a:rPr>
                        <a:t>20mg</a:t>
                      </a:r>
                      <a:r>
                        <a:rPr lang="zh-CN" altLang="en-US" sz="1100" b="0" dirty="0">
                          <a:solidFill>
                            <a:schemeClr val="tx1"/>
                          </a:solidFill>
                          <a:latin typeface="苹方-繁" panose="020B0400000000000000" charset="-120"/>
                          <a:ea typeface="思源黑体 CN" panose="020B0800000000000000" charset="-122"/>
                        </a:rPr>
                        <a:t>。最大剂量不超过</a:t>
                      </a:r>
                      <a:r>
                        <a:rPr lang="en-US" altLang="zh-CN" sz="1100" b="0" dirty="0">
                          <a:solidFill>
                            <a:schemeClr val="tx1"/>
                          </a:solidFill>
                          <a:latin typeface="苹方-繁" panose="020B0400000000000000" charset="-120"/>
                          <a:ea typeface="思源黑体 CN" panose="020B0800000000000000" charset="-122"/>
                        </a:rPr>
                        <a:t>20mg </a:t>
                      </a:r>
                      <a:r>
                        <a:rPr lang="zh-CN" altLang="en-US" sz="1100" b="0" dirty="0">
                          <a:solidFill>
                            <a:schemeClr val="tx1"/>
                          </a:solidFill>
                          <a:latin typeface="苹方-繁" panose="020B0400000000000000" charset="-120"/>
                          <a:ea typeface="思源黑体 CN" panose="020B0800000000000000" charset="-122"/>
                        </a:rPr>
                        <a:t>，一天两次。常与利尿剂和洋地黄联用。</a:t>
                      </a:r>
                      <a:endParaRPr lang="en-US" altLang="zh-CN" sz="1100" b="0" dirty="0">
                        <a:solidFill>
                          <a:schemeClr val="tx1"/>
                        </a:solidFill>
                        <a:latin typeface="苹方-繁" panose="020B0400000000000000" charset="-120"/>
                        <a:ea typeface="思源黑体 CN" panose="020B0800000000000000" charset="-122"/>
                      </a:endParaRPr>
                    </a:p>
                    <a:p>
                      <a:pPr algn="just"/>
                      <a:endParaRPr lang="zh-CN" altLang="en-US" sz="1100" b="0" dirty="0">
                        <a:solidFill>
                          <a:schemeClr val="tx1"/>
                        </a:solidFill>
                        <a:latin typeface="苹方-繁" panose="020B0400000000000000" charset="-120"/>
                        <a:ea typeface="思源黑体 CN" panose="020B0800000000000000" charset="-122"/>
                      </a:endParaRPr>
                    </a:p>
                    <a:p>
                      <a:pPr algn="just"/>
                      <a:r>
                        <a:rPr lang="en-US" altLang="zh-CN" sz="1100" dirty="0">
                          <a:solidFill>
                            <a:schemeClr val="tx1"/>
                          </a:solidFill>
                          <a:latin typeface="苹方-繁" panose="020B0400000000000000" charset="-120"/>
                          <a:ea typeface="思源黑体 CN" panose="020B0800000000000000" charset="-122"/>
                        </a:rPr>
                        <a:t>3</a:t>
                      </a:r>
                      <a:r>
                        <a:rPr lang="zh-CN" altLang="en-US" sz="1100" dirty="0">
                          <a:solidFill>
                            <a:schemeClr val="tx1"/>
                          </a:solidFill>
                          <a:latin typeface="苹方-繁" panose="020B0400000000000000" charset="-120"/>
                          <a:ea typeface="思源黑体 CN" panose="020B0800000000000000" charset="-122"/>
                        </a:rPr>
                        <a:t>、无症状性左心室功能障碍：</a:t>
                      </a:r>
                      <a:r>
                        <a:rPr lang="zh-CN" altLang="en-US" sz="1100" b="0" dirty="0">
                          <a:solidFill>
                            <a:schemeClr val="tx1"/>
                          </a:solidFill>
                          <a:latin typeface="苹方-繁" panose="020B0400000000000000" charset="-120"/>
                          <a:ea typeface="思源黑体 CN" panose="020B0800000000000000" charset="-122"/>
                        </a:rPr>
                        <a:t>成人初始剂量建议为</a:t>
                      </a:r>
                      <a:r>
                        <a:rPr lang="en-US" altLang="zh-CN" sz="1100" b="0" dirty="0">
                          <a:solidFill>
                            <a:schemeClr val="tx1"/>
                          </a:solidFill>
                          <a:latin typeface="苹方-繁" panose="020B0400000000000000" charset="-120"/>
                          <a:ea typeface="思源黑体 CN" panose="020B0800000000000000" charset="-122"/>
                        </a:rPr>
                        <a:t>2.5mg</a:t>
                      </a:r>
                      <a:r>
                        <a:rPr lang="zh-CN" altLang="en-US" sz="1100" b="0" dirty="0">
                          <a:solidFill>
                            <a:schemeClr val="tx1"/>
                          </a:solidFill>
                          <a:latin typeface="苹方-繁" panose="020B0400000000000000" charset="-120"/>
                          <a:ea typeface="思源黑体 CN" panose="020B0800000000000000" charset="-122"/>
                        </a:rPr>
                        <a:t>，每日  两次，在患者可耐受情况下可调整剂量至最大</a:t>
                      </a:r>
                      <a:r>
                        <a:rPr lang="en-US" altLang="zh-CN" sz="1100" b="0" dirty="0">
                          <a:solidFill>
                            <a:schemeClr val="tx1"/>
                          </a:solidFill>
                          <a:latin typeface="苹方-繁" panose="020B0400000000000000" charset="-120"/>
                          <a:ea typeface="思源黑体 CN" panose="020B0800000000000000" charset="-122"/>
                        </a:rPr>
                        <a:t>10mg</a:t>
                      </a:r>
                      <a:r>
                        <a:rPr lang="zh-CN" altLang="en-US" sz="1100" b="0" dirty="0">
                          <a:solidFill>
                            <a:schemeClr val="tx1"/>
                          </a:solidFill>
                          <a:latin typeface="苹方-繁" panose="020B0400000000000000" charset="-120"/>
                          <a:ea typeface="思源黑体 CN" panose="020B0800000000000000" charset="-122"/>
                        </a:rPr>
                        <a:t>，每日两次。利尿剂剂量可能需要调整。</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57200">
                <a:tc>
                  <a:txBody>
                    <a:bodyPr/>
                    <a:lstStyle/>
                    <a:p>
                      <a:pPr algn="ctr"/>
                      <a:r>
                        <a:rPr lang="zh-CN" altLang="en-US" sz="1200" dirty="0">
                          <a:solidFill>
                            <a:schemeClr val="bg1"/>
                          </a:solidFill>
                          <a:latin typeface="苹方-繁" panose="020B0400000000000000" charset="-120"/>
                          <a:ea typeface="思源黑体 CN" panose="020B0800000000000000" charset="-122"/>
                        </a:rPr>
                        <a:t>中国获批时间</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5FCA"/>
                    </a:solidFill>
                  </a:tcPr>
                </a:tc>
                <a:tc>
                  <a:txBody>
                    <a:bodyPr/>
                    <a:lstStyle/>
                    <a:p>
                      <a:pPr algn="ctr"/>
                      <a:r>
                        <a:rPr lang="en-US" altLang="zh-CN" sz="1200" dirty="0">
                          <a:solidFill>
                            <a:schemeClr val="tx1"/>
                          </a:solidFill>
                          <a:latin typeface="苹方-繁" panose="020B0400000000000000" charset="-120"/>
                          <a:ea typeface="思源黑体 CN" panose="020B0800000000000000" charset="-122"/>
                        </a:rPr>
                        <a:t>2026</a:t>
                      </a:r>
                      <a:r>
                        <a:rPr lang="zh-CN" altLang="en-US" sz="1200" dirty="0">
                          <a:solidFill>
                            <a:schemeClr val="tx1"/>
                          </a:solidFill>
                          <a:latin typeface="苹方-繁" panose="020B0400000000000000" charset="-120"/>
                          <a:ea typeface="思源黑体 CN" panose="020B0800000000000000" charset="-122"/>
                        </a:rPr>
                        <a:t>年</a:t>
                      </a:r>
                      <a:r>
                        <a:rPr lang="en-US" altLang="zh-CN" sz="1200" dirty="0">
                          <a:solidFill>
                            <a:schemeClr val="tx1"/>
                          </a:solidFill>
                          <a:latin typeface="苹方-繁" panose="020B0400000000000000" charset="-120"/>
                          <a:ea typeface="思源黑体 CN" panose="020B0800000000000000" charset="-122"/>
                        </a:rPr>
                        <a:t>4</a:t>
                      </a:r>
                      <a:r>
                        <a:rPr lang="zh-CN" altLang="en-US" sz="1200" dirty="0">
                          <a:solidFill>
                            <a:schemeClr val="tx1"/>
                          </a:solidFill>
                          <a:latin typeface="苹方-繁" panose="020B0400000000000000" charset="-120"/>
                          <a:ea typeface="思源黑体 CN" panose="020B0800000000000000" charset="-122"/>
                        </a:rPr>
                        <a:t>月</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200" dirty="0">
                          <a:solidFill>
                            <a:schemeClr val="bg1"/>
                          </a:solidFill>
                          <a:latin typeface="苹方-繁" panose="020B0400000000000000" charset="-120"/>
                          <a:ea typeface="思源黑体 CN" panose="020B0800000000000000" charset="-122"/>
                        </a:rPr>
                        <a:t>全球首个上市国家</a:t>
                      </a:r>
                      <a:r>
                        <a:rPr lang="en-US" altLang="zh-CN" sz="1200" dirty="0">
                          <a:solidFill>
                            <a:schemeClr val="bg1"/>
                          </a:solidFill>
                          <a:latin typeface="苹方-繁" panose="020B0400000000000000" charset="-120"/>
                          <a:ea typeface="思源黑体 CN" panose="020B0800000000000000" charset="-122"/>
                        </a:rPr>
                        <a:t>/</a:t>
                      </a:r>
                      <a:r>
                        <a:rPr lang="zh-CN" altLang="en-US" sz="1200" dirty="0">
                          <a:solidFill>
                            <a:schemeClr val="bg1"/>
                          </a:solidFill>
                          <a:latin typeface="苹方-繁" panose="020B0400000000000000" charset="-120"/>
                          <a:ea typeface="思源黑体 CN" panose="020B0800000000000000" charset="-122"/>
                        </a:rPr>
                        <a:t>地区及上市时间</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45FCA"/>
                    </a:solidFill>
                  </a:tcPr>
                </a:tc>
                <a:tc>
                  <a:txBody>
                    <a:bodyPr/>
                    <a:lstStyle/>
                    <a:p>
                      <a:pPr algn="ctr"/>
                      <a:r>
                        <a:rPr lang="zh-CN" altLang="en-US" sz="1200" dirty="0">
                          <a:solidFill>
                            <a:schemeClr val="tx1"/>
                          </a:solidFill>
                          <a:latin typeface="苹方-繁" panose="020B0400000000000000" charset="-120"/>
                          <a:ea typeface="思源黑体 CN" panose="020B0800000000000000" charset="-122"/>
                        </a:rPr>
                        <a:t>美国</a:t>
                      </a:r>
                      <a:endParaRPr lang="en-US" altLang="zh-CN" sz="1200" dirty="0">
                        <a:solidFill>
                          <a:schemeClr val="tx1"/>
                        </a:solidFill>
                        <a:latin typeface="苹方-繁" panose="020B0400000000000000" charset="-120"/>
                        <a:ea typeface="思源黑体 CN" panose="020B0800000000000000" charset="-122"/>
                      </a:endParaRPr>
                    </a:p>
                    <a:p>
                      <a:pPr algn="ctr"/>
                      <a:r>
                        <a:rPr lang="en-US" altLang="zh-CN" sz="1200" dirty="0">
                          <a:solidFill>
                            <a:schemeClr val="tx1"/>
                          </a:solidFill>
                          <a:latin typeface="苹方-繁" panose="020B0400000000000000" charset="-120"/>
                          <a:ea typeface="思源黑体 CN" panose="020B0800000000000000" charset="-122"/>
                        </a:rPr>
                        <a:t>2016</a:t>
                      </a:r>
                      <a:r>
                        <a:rPr lang="zh-CN" altLang="en-US" sz="1200" dirty="0">
                          <a:solidFill>
                            <a:schemeClr val="tx1"/>
                          </a:solidFill>
                          <a:latin typeface="苹方-繁" panose="020B0400000000000000" charset="-120"/>
                          <a:ea typeface="思源黑体 CN" panose="020B0800000000000000" charset="-122"/>
                        </a:rPr>
                        <a:t>年</a:t>
                      </a:r>
                      <a:r>
                        <a:rPr lang="en-US" altLang="zh-CN" sz="1200" dirty="0">
                          <a:solidFill>
                            <a:schemeClr val="tx1"/>
                          </a:solidFill>
                          <a:latin typeface="苹方-繁" panose="020B0400000000000000" charset="-120"/>
                          <a:ea typeface="思源黑体 CN" panose="020B0800000000000000" charset="-122"/>
                        </a:rPr>
                        <a:t>9</a:t>
                      </a:r>
                      <a:r>
                        <a:rPr lang="zh-CN" altLang="en-US" sz="1200" dirty="0">
                          <a:solidFill>
                            <a:schemeClr val="tx1"/>
                          </a:solidFill>
                          <a:latin typeface="苹方-繁" panose="020B0400000000000000" charset="-120"/>
                          <a:ea typeface="思源黑体 CN" panose="020B0800000000000000" charset="-122"/>
                        </a:rPr>
                        <a:t>月</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6135">
                <a:tc>
                  <a:txBody>
                    <a:bodyPr/>
                    <a:lstStyle/>
                    <a:p>
                      <a:pPr algn="ctr"/>
                      <a:r>
                        <a:rPr lang="zh-CN" altLang="en-US" sz="1200" dirty="0">
                          <a:solidFill>
                            <a:schemeClr val="bg1"/>
                          </a:solidFill>
                          <a:latin typeface="苹方-繁" panose="020B0400000000000000" charset="-120"/>
                          <a:ea typeface="思源黑体 CN" panose="020B0800000000000000" charset="-122"/>
                        </a:rPr>
                        <a:t>注册分类</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5FCA"/>
                    </a:solidFill>
                  </a:tcPr>
                </a:tc>
                <a:tc>
                  <a:txBody>
                    <a:bodyPr/>
                    <a:lstStyle/>
                    <a:p>
                      <a:pPr algn="ctr"/>
                      <a:r>
                        <a:rPr lang="zh-CN" altLang="en-US" sz="1200" dirty="0">
                          <a:solidFill>
                            <a:schemeClr val="tx1"/>
                          </a:solidFill>
                          <a:latin typeface="苹方-繁" panose="020B0400000000000000" charset="-120"/>
                          <a:ea typeface="思源黑体 CN" panose="020B0800000000000000" charset="-122"/>
                        </a:rPr>
                        <a:t>化药</a:t>
                      </a:r>
                      <a:r>
                        <a:rPr lang="en-US" altLang="zh-CN" sz="1200" dirty="0">
                          <a:solidFill>
                            <a:schemeClr val="tx1"/>
                          </a:solidFill>
                          <a:latin typeface="苹方-繁" panose="020B0400000000000000" charset="-120"/>
                          <a:ea typeface="思源黑体 CN" panose="020B0800000000000000" charset="-122"/>
                        </a:rPr>
                        <a:t>3</a:t>
                      </a:r>
                      <a:r>
                        <a:rPr lang="zh-CN" altLang="en-US" sz="1200" dirty="0">
                          <a:solidFill>
                            <a:schemeClr val="tx1"/>
                          </a:solidFill>
                          <a:latin typeface="苹方-繁" panose="020B0400000000000000" charset="-120"/>
                          <a:ea typeface="思源黑体 CN" panose="020B0800000000000000" charset="-122"/>
                        </a:rPr>
                        <a:t>类</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200" dirty="0">
                          <a:solidFill>
                            <a:schemeClr val="bg1"/>
                          </a:solidFill>
                          <a:latin typeface="苹方-繁" panose="020B0400000000000000" charset="-120"/>
                          <a:ea typeface="思源黑体 CN" panose="020B0800000000000000" charset="-122"/>
                        </a:rPr>
                        <a:t>申报目录类别</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45FCA"/>
                    </a:solidFill>
                  </a:tcPr>
                </a:tc>
                <a:tc>
                  <a:txBody>
                    <a:bodyPr/>
                    <a:lstStyle/>
                    <a:p>
                      <a:pPr algn="ctr"/>
                      <a:r>
                        <a:rPr lang="zh-CN" altLang="en-US" sz="1200" dirty="0">
                          <a:solidFill>
                            <a:schemeClr val="tx1"/>
                          </a:solidFill>
                          <a:latin typeface="苹方-繁" panose="020B0400000000000000" charset="-120"/>
                          <a:ea typeface="思源黑体 CN" panose="020B0800000000000000" charset="-122"/>
                        </a:rPr>
                        <a:t>基本医保目录</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6291">
                <a:tc>
                  <a:txBody>
                    <a:bodyPr/>
                    <a:lstStyle/>
                    <a:p>
                      <a:pPr algn="ctr"/>
                      <a:r>
                        <a:rPr lang="zh-CN" altLang="en-US" sz="1200" dirty="0">
                          <a:solidFill>
                            <a:schemeClr val="bg1"/>
                          </a:solidFill>
                          <a:latin typeface="苹方-繁" panose="020B0400000000000000" charset="-120"/>
                          <a:ea typeface="思源黑体 CN" panose="020B0800000000000000" charset="-122"/>
                        </a:rPr>
                        <a:t>同通用名药品</a:t>
                      </a:r>
                    </a:p>
                    <a:p>
                      <a:pPr algn="ctr"/>
                      <a:r>
                        <a:rPr lang="zh-CN" altLang="en-US" sz="1200" dirty="0">
                          <a:solidFill>
                            <a:schemeClr val="bg1"/>
                          </a:solidFill>
                          <a:latin typeface="苹方-繁" panose="020B0400000000000000" charset="-120"/>
                          <a:ea typeface="思源黑体 CN" panose="020B0800000000000000" charset="-122"/>
                        </a:rPr>
                        <a:t>的上市情况</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5FCA"/>
                    </a:solidFill>
                  </a:tcPr>
                </a:tc>
                <a:tc>
                  <a:txBody>
                    <a:bodyPr/>
                    <a:lstStyle/>
                    <a:p>
                      <a:pPr algn="ctr"/>
                      <a:r>
                        <a:rPr lang="en-US" altLang="zh-CN" sz="1200" dirty="0">
                          <a:solidFill>
                            <a:schemeClr val="tx1"/>
                          </a:solidFill>
                          <a:latin typeface="苹方-繁" panose="020B0400000000000000" charset="-120"/>
                          <a:ea typeface="思源黑体 CN" panose="020B0800000000000000" charset="-122"/>
                        </a:rPr>
                        <a:t>4</a:t>
                      </a:r>
                      <a:r>
                        <a:rPr lang="zh-CN" altLang="en-US" sz="1200" dirty="0">
                          <a:solidFill>
                            <a:schemeClr val="tx1"/>
                          </a:solidFill>
                          <a:latin typeface="苹方-繁" panose="020B0400000000000000" charset="-120"/>
                          <a:ea typeface="思源黑体 CN" panose="020B0800000000000000" charset="-122"/>
                        </a:rPr>
                        <a:t>家</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200" dirty="0">
                          <a:solidFill>
                            <a:schemeClr val="bg1"/>
                          </a:solidFill>
                          <a:latin typeface="苹方-繁" panose="020B0400000000000000" charset="-120"/>
                          <a:ea typeface="思源黑体 CN" panose="020B0800000000000000" charset="-122"/>
                        </a:rPr>
                        <a:t>规格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45FCA"/>
                    </a:solidFill>
                  </a:tcPr>
                </a:tc>
                <a:tc>
                  <a:txBody>
                    <a:bodyPr/>
                    <a:lstStyle/>
                    <a:p>
                      <a:pPr algn="ctr"/>
                      <a:r>
                        <a:rPr lang="en-US" altLang="zh-CN" sz="1200" dirty="0">
                          <a:solidFill>
                            <a:schemeClr val="tx1"/>
                          </a:solidFill>
                          <a:latin typeface="苹方-繁" panose="020B0400000000000000" charset="-120"/>
                          <a:ea typeface="思源黑体 CN" panose="020B0800000000000000" charset="-122"/>
                        </a:rPr>
                        <a:t>150ml:0.15g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6135">
                <a:tc>
                  <a:txBody>
                    <a:bodyPr/>
                    <a:lstStyle/>
                    <a:p>
                      <a:pPr algn="ctr"/>
                      <a:r>
                        <a:rPr lang="zh-CN" altLang="en-US" sz="1200" dirty="0">
                          <a:solidFill>
                            <a:schemeClr val="bg1"/>
                          </a:solidFill>
                          <a:latin typeface="苹方-繁" panose="020B0400000000000000" charset="-120"/>
                          <a:ea typeface="思源黑体 CN" panose="020B0800000000000000" charset="-122"/>
                        </a:rPr>
                        <a:t>是否为</a:t>
                      </a:r>
                      <a:r>
                        <a:rPr lang="en-US" altLang="zh-CN" sz="1200" dirty="0">
                          <a:solidFill>
                            <a:schemeClr val="bg1"/>
                          </a:solidFill>
                          <a:latin typeface="苹方-繁" panose="020B0400000000000000" charset="-120"/>
                          <a:ea typeface="思源黑体 CN" panose="020B0800000000000000" charset="-122"/>
                        </a:rPr>
                        <a:t>OTC</a:t>
                      </a:r>
                    </a:p>
                    <a:p>
                      <a:pPr algn="ctr"/>
                      <a:r>
                        <a:rPr lang="zh-CN" altLang="en-US" sz="1200" dirty="0">
                          <a:solidFill>
                            <a:schemeClr val="bg1"/>
                          </a:solidFill>
                          <a:latin typeface="苹方-繁" panose="020B0400000000000000" charset="-120"/>
                          <a:ea typeface="思源黑体 CN" panose="020B0800000000000000" charset="-122"/>
                        </a:rPr>
                        <a:t>药品</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45FCA"/>
                    </a:solidFill>
                  </a:tcPr>
                </a:tc>
                <a:tc gridSpan="3">
                  <a:txBody>
                    <a:bodyPr/>
                    <a:lstStyle/>
                    <a:p>
                      <a:pPr algn="ctr"/>
                      <a:r>
                        <a:rPr lang="zh-CN" altLang="en-US" sz="1200" dirty="0">
                          <a:solidFill>
                            <a:schemeClr val="tx1"/>
                          </a:solidFill>
                          <a:latin typeface="苹方-繁" panose="020B0400000000000000" charset="-120"/>
                          <a:ea typeface="思源黑体 CN" panose="020B0800000000000000" charset="-122"/>
                        </a:rPr>
                        <a:t>否</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bl>
          </a:graphicData>
        </a:graphic>
      </p:graphicFrame>
      <p:sp>
        <p:nvSpPr>
          <p:cNvPr id="34" name="文本框 33"/>
          <p:cNvSpPr txBox="1"/>
          <p:nvPr/>
        </p:nvSpPr>
        <p:spPr>
          <a:xfrm>
            <a:off x="6096000" y="3188652"/>
            <a:ext cx="5833110" cy="506095"/>
          </a:xfrm>
          <a:prstGeom prst="rect">
            <a:avLst/>
          </a:prstGeom>
          <a:solidFill>
            <a:srgbClr val="E45657"/>
          </a:solidFill>
        </p:spPr>
        <p:style>
          <a:lnRef idx="2">
            <a:schemeClr val="lt1"/>
          </a:lnRef>
          <a:fillRef idx="1">
            <a:schemeClr val="accent1"/>
          </a:fillRef>
          <a:effectRef idx="1">
            <a:schemeClr val="accent1"/>
          </a:effectRef>
          <a:fontRef idx="minor">
            <a:schemeClr val="dk1"/>
          </a:fontRef>
        </p:style>
        <p:txBody>
          <a:bodyPr vert="horz" wrap="square" lIns="36000" tIns="108000" rIns="36000" bIns="108000">
            <a:spAutoFit/>
          </a:bodyPr>
          <a:lstStyle>
            <a:defPPr>
              <a:defRPr lang="zh-CN"/>
            </a:defPPr>
            <a:lvl1pPr eaLnBrk="0">
              <a:lnSpc>
                <a:spcPct val="105000"/>
              </a:lnSpc>
              <a:defRPr sz="1000">
                <a:solidFill>
                  <a:schemeClr val="dk1"/>
                </a:solidFill>
                <a:latin typeface="Arial" panose="020B0604020202090204"/>
                <a:ea typeface="Arial" panose="020B0604020202090204"/>
                <a:cs typeface="Arial" panose="020B060402020209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zh-CN" altLang="en-US" sz="1800" b="1" dirty="0">
                <a:solidFill>
                  <a:schemeClr val="bg1"/>
                </a:solidFill>
                <a:latin typeface="苹方-繁" panose="020B0400000000000000" charset="-120"/>
                <a:ea typeface="思源黑体 CN" panose="020B0800000000000000" charset="-122"/>
              </a:rPr>
              <a:t>对比参照药品优势</a:t>
            </a:r>
            <a:endParaRPr lang="zh-CN" altLang="en-US" sz="1800" b="1" baseline="30000" dirty="0">
              <a:solidFill>
                <a:schemeClr val="bg1"/>
              </a:solidFill>
              <a:latin typeface="苹方-繁" panose="020B0400000000000000" charset="-120"/>
              <a:ea typeface="思源黑体 CN" panose="020B0800000000000000" charset="-122"/>
            </a:endParaRPr>
          </a:p>
        </p:txBody>
      </p:sp>
      <p:sp>
        <p:nvSpPr>
          <p:cNvPr id="27" name="textbox 104"/>
          <p:cNvSpPr/>
          <p:nvPr/>
        </p:nvSpPr>
        <p:spPr>
          <a:xfrm>
            <a:off x="6224303" y="6549295"/>
            <a:ext cx="5265733" cy="99620"/>
          </a:xfrm>
          <a:prstGeom prst="rect">
            <a:avLst/>
          </a:prstGeom>
          <a:noFill/>
          <a:ln w="0" cap="flat">
            <a:noFill/>
            <a:prstDash val="solid"/>
            <a:miter lim="0"/>
          </a:ln>
        </p:spPr>
        <p:txBody>
          <a:bodyPr vert="horz" wrap="square" lIns="0" tIns="0" rIns="0" bIns="0"/>
          <a:lstStyle/>
          <a:p>
            <a:pPr algn="l" rtl="0" eaLnBrk="0">
              <a:lnSpc>
                <a:spcPct val="81000"/>
              </a:lnSpc>
            </a:pPr>
            <a:endParaRPr lang="zh-CN" altLang="en-US" sz="100" dirty="0">
              <a:latin typeface="Arial" panose="020B0604020202090204"/>
              <a:ea typeface="Arial" panose="020B0604020202090204"/>
              <a:cs typeface="Arial" panose="020B0604020202090204"/>
            </a:endParaRPr>
          </a:p>
          <a:p>
            <a:pPr marL="14605" algn="l" rtl="0" eaLnBrk="0">
              <a:lnSpc>
                <a:spcPct val="89000"/>
              </a:lnSpc>
            </a:pPr>
            <a:r>
              <a:rPr lang="en-US" altLang="zh-CN" sz="900" kern="0" spc="0" dirty="0">
                <a:solidFill>
                  <a:srgbClr val="000000">
                    <a:alpha val="100000"/>
                  </a:srgbClr>
                </a:solidFill>
                <a:latin typeface="微软雅黑" pitchFamily="34" charset="-122"/>
                <a:ea typeface="微软雅黑" pitchFamily="34" charset="-122"/>
                <a:cs typeface="微软雅黑" pitchFamily="34" charset="-122"/>
              </a:rPr>
              <a:t>[1</a:t>
            </a:r>
            <a:r>
              <a:rPr lang="en-US" altLang="zh-CN" sz="900" kern="0" dirty="0">
                <a:solidFill>
                  <a:srgbClr val="000000">
                    <a:alpha val="100000"/>
                  </a:srgbClr>
                </a:solidFill>
                <a:latin typeface="微软雅黑" pitchFamily="34" charset="-122"/>
                <a:ea typeface="微软雅黑" pitchFamily="34" charset="-122"/>
                <a:cs typeface="微软雅黑" pitchFamily="34" charset="-122"/>
              </a:rPr>
              <a:t>]</a:t>
            </a:r>
            <a:r>
              <a:rPr lang="zh-CN" altLang="en-US" sz="900" kern="0" dirty="0">
                <a:solidFill>
                  <a:srgbClr val="000000">
                    <a:alpha val="100000"/>
                  </a:srgbClr>
                </a:solidFill>
                <a:latin typeface="微软雅黑" pitchFamily="34" charset="-122"/>
                <a:ea typeface="微软雅黑" pitchFamily="34" charset="-122"/>
                <a:cs typeface="微软雅黑" pitchFamily="34" charset="-122"/>
              </a:rPr>
              <a:t>福辛普利钠片说明书</a:t>
            </a:r>
            <a:endParaRPr lang="en-US" altLang="zh-CN" sz="900" kern="0" spc="-10" dirty="0">
              <a:solidFill>
                <a:srgbClr val="000000">
                  <a:alpha val="100000"/>
                </a:srgbClr>
              </a:solidFill>
              <a:latin typeface="微软雅黑" pitchFamily="34" charset="-122"/>
              <a:ea typeface="微软雅黑" pitchFamily="34" charset="-122"/>
              <a:cs typeface="微软雅黑" pitchFamily="34" charset="-122"/>
            </a:endParaRPr>
          </a:p>
        </p:txBody>
      </p:sp>
      <p:sp>
        <p:nvSpPr>
          <p:cNvPr id="4" name="任意多边形: 形状 60"/>
          <p:cNvSpPr/>
          <p:nvPr/>
        </p:nvSpPr>
        <p:spPr>
          <a:xfrm>
            <a:off x="0" y="246380"/>
            <a:ext cx="996950" cy="337820"/>
          </a:xfrm>
          <a:custGeom>
            <a:avLst/>
            <a:gdLst>
              <a:gd name="connsiteX0" fmla="*/ 0 w 603250"/>
              <a:gd name="connsiteY0" fmla="*/ 0 h 374650"/>
              <a:gd name="connsiteX1" fmla="*/ 603250 w 603250"/>
              <a:gd name="connsiteY1" fmla="*/ 0 h 374650"/>
              <a:gd name="connsiteX2" fmla="*/ 603250 w 603250"/>
              <a:gd name="connsiteY2" fmla="*/ 374650 h 374650"/>
              <a:gd name="connsiteX3" fmla="*/ 0 w 603250"/>
              <a:gd name="connsiteY3" fmla="*/ 374650 h 374650"/>
            </a:gdLst>
            <a:ahLst/>
            <a:cxnLst>
              <a:cxn ang="0">
                <a:pos x="connsiteX0" y="connsiteY0"/>
              </a:cxn>
              <a:cxn ang="0">
                <a:pos x="connsiteX1" y="connsiteY1"/>
              </a:cxn>
              <a:cxn ang="0">
                <a:pos x="connsiteX2" y="connsiteY2"/>
              </a:cxn>
              <a:cxn ang="0">
                <a:pos x="connsiteX3" y="connsiteY3"/>
              </a:cxn>
            </a:cxnLst>
            <a:rect l="l" t="t" r="r" b="b"/>
            <a:pathLst>
              <a:path w="603250" h="374650">
                <a:moveTo>
                  <a:pt x="0" y="0"/>
                </a:moveTo>
                <a:lnTo>
                  <a:pt x="603250" y="0"/>
                </a:lnTo>
                <a:lnTo>
                  <a:pt x="603250" y="374650"/>
                </a:lnTo>
                <a:lnTo>
                  <a:pt x="0" y="374650"/>
                </a:lnTo>
                <a:close/>
              </a:path>
            </a:pathLst>
          </a:custGeom>
          <a:solidFill>
            <a:srgbClr val="4E67C8"/>
          </a:solidFill>
          <a:ln w="6350" cap="flat">
            <a:noFill/>
            <a:prstDash val="solid"/>
            <a:miter/>
          </a:ln>
        </p:spPr>
        <p:txBody>
          <a:bodyPr rtlCol="0" anchor="ctr"/>
          <a:lstStyle/>
          <a:p>
            <a:endParaRPr lang="zh-CN" altLang="en-US"/>
          </a:p>
        </p:txBody>
      </p:sp>
      <p:grpSp>
        <p:nvGrpSpPr>
          <p:cNvPr id="5" name="组合 4"/>
          <p:cNvGrpSpPr/>
          <p:nvPr/>
        </p:nvGrpSpPr>
        <p:grpSpPr>
          <a:xfrm>
            <a:off x="4451350" y="513080"/>
            <a:ext cx="7289165" cy="168275"/>
            <a:chOff x="6550" y="808"/>
            <a:chExt cx="11479" cy="265"/>
          </a:xfrm>
        </p:grpSpPr>
        <p:sp>
          <p:nvSpPr>
            <p:cNvPr id="60" name="任意多边形: 形状 59"/>
            <p:cNvSpPr/>
            <p:nvPr/>
          </p:nvSpPr>
          <p:spPr>
            <a:xfrm>
              <a:off x="6550" y="1053"/>
              <a:ext cx="10740" cy="20"/>
            </a:xfrm>
            <a:custGeom>
              <a:avLst/>
              <a:gdLst>
                <a:gd name="connsiteX0" fmla="*/ -6315 w 6819900"/>
                <a:gd name="connsiteY0" fmla="*/ 12700 h 12700"/>
                <a:gd name="connsiteX1" fmla="*/ -6315 w 6819900"/>
                <a:gd name="connsiteY1" fmla="*/ 0 h 12700"/>
                <a:gd name="connsiteX2" fmla="*/ 6813585 w 6819900"/>
                <a:gd name="connsiteY2" fmla="*/ 0 h 12700"/>
                <a:gd name="connsiteX3" fmla="*/ 6813585 w 6819900"/>
                <a:gd name="connsiteY3" fmla="*/ 12700 h 12700"/>
                <a:gd name="connsiteX4" fmla="*/ -6315 w 6819900"/>
                <a:gd name="connsiteY4" fmla="*/ 1270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12700">
                  <a:moveTo>
                    <a:pt x="-6315" y="12700"/>
                  </a:moveTo>
                  <a:lnTo>
                    <a:pt x="-6315" y="0"/>
                  </a:lnTo>
                  <a:lnTo>
                    <a:pt x="6813585" y="0"/>
                  </a:lnTo>
                  <a:lnTo>
                    <a:pt x="6813585" y="12700"/>
                  </a:lnTo>
                  <a:lnTo>
                    <a:pt x="-6315" y="12700"/>
                  </a:lnTo>
                  <a:close/>
                </a:path>
              </a:pathLst>
            </a:custGeom>
            <a:solidFill>
              <a:srgbClr val="4E67C8"/>
            </a:solidFill>
            <a:ln w="6350" cap="flat">
              <a:noFill/>
              <a:prstDash val="solid"/>
              <a:miter/>
            </a:ln>
          </p:spPr>
          <p:txBody>
            <a:bodyPr rtlCol="0" anchor="ctr"/>
            <a:lstStyle/>
            <a:p>
              <a:endParaRPr lang="zh-CN" altLang="en-US"/>
            </a:p>
          </p:txBody>
        </p:sp>
        <p:sp>
          <p:nvSpPr>
            <p:cNvPr id="62" name="任意多边形: 形状 61"/>
            <p:cNvSpPr/>
            <p:nvPr/>
          </p:nvSpPr>
          <p:spPr>
            <a:xfrm>
              <a:off x="17353" y="808"/>
              <a:ext cx="677" cy="262"/>
            </a:xfrm>
            <a:custGeom>
              <a:avLst/>
              <a:gdLst>
                <a:gd name="connsiteX0" fmla="*/ 366242 w 429958"/>
                <a:gd name="connsiteY0" fmla="*/ 0 h 165099"/>
                <a:gd name="connsiteX1" fmla="*/ 423643 w 429958"/>
                <a:gd name="connsiteY1" fmla="*/ 0 h 165099"/>
                <a:gd name="connsiteX2" fmla="*/ 325283 w 429958"/>
                <a:gd name="connsiteY2" fmla="*/ 165100 h 165099"/>
                <a:gd name="connsiteX3" fmla="*/ 267879 w 429958"/>
                <a:gd name="connsiteY3" fmla="*/ 165100 h 165099"/>
                <a:gd name="connsiteX4" fmla="*/ 238734 w 429958"/>
                <a:gd name="connsiteY4" fmla="*/ 0 h 165099"/>
                <a:gd name="connsiteX5" fmla="*/ 296073 w 429958"/>
                <a:gd name="connsiteY5" fmla="*/ 0 h 165099"/>
                <a:gd name="connsiteX6" fmla="*/ 197713 w 429958"/>
                <a:gd name="connsiteY6" fmla="*/ 165100 h 165099"/>
                <a:gd name="connsiteX7" fmla="*/ 140371 w 429958"/>
                <a:gd name="connsiteY7" fmla="*/ 165100 h 165099"/>
                <a:gd name="connsiteX8" fmla="*/ 92048 w 429958"/>
                <a:gd name="connsiteY8" fmla="*/ 0 h 165099"/>
                <a:gd name="connsiteX9" fmla="*/ 149452 w 429958"/>
                <a:gd name="connsiteY9" fmla="*/ 0 h 165099"/>
                <a:gd name="connsiteX10" fmla="*/ 51089 w 429958"/>
                <a:gd name="connsiteY10" fmla="*/ 165100 h 165099"/>
                <a:gd name="connsiteX11" fmla="*/ -6315 w 429958"/>
                <a:gd name="connsiteY11" fmla="*/ 1651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958" h="165099">
                  <a:moveTo>
                    <a:pt x="366242" y="0"/>
                  </a:moveTo>
                  <a:lnTo>
                    <a:pt x="423643" y="0"/>
                  </a:lnTo>
                  <a:lnTo>
                    <a:pt x="325283" y="165100"/>
                  </a:lnTo>
                  <a:lnTo>
                    <a:pt x="267879" y="165100"/>
                  </a:lnTo>
                  <a:close/>
                  <a:moveTo>
                    <a:pt x="238734" y="0"/>
                  </a:moveTo>
                  <a:lnTo>
                    <a:pt x="296073" y="0"/>
                  </a:lnTo>
                  <a:lnTo>
                    <a:pt x="197713" y="165100"/>
                  </a:lnTo>
                  <a:lnTo>
                    <a:pt x="140371" y="165100"/>
                  </a:lnTo>
                  <a:close/>
                  <a:moveTo>
                    <a:pt x="92048" y="0"/>
                  </a:moveTo>
                  <a:lnTo>
                    <a:pt x="149452" y="0"/>
                  </a:lnTo>
                  <a:lnTo>
                    <a:pt x="51089" y="165100"/>
                  </a:lnTo>
                  <a:lnTo>
                    <a:pt x="-6315" y="165100"/>
                  </a:lnTo>
                  <a:close/>
                </a:path>
              </a:pathLst>
            </a:custGeom>
            <a:solidFill>
              <a:srgbClr val="4E67C8"/>
            </a:solidFill>
            <a:ln w="6350" cap="flat">
              <a:noFill/>
              <a:prstDash val="solid"/>
              <a:miter/>
            </a:ln>
          </p:spPr>
          <p:txBody>
            <a:bodyPr rtlCol="0" anchor="ctr"/>
            <a:lstStyle/>
            <a:p>
              <a:endParaRPr lang="zh-CN" altLang="en-US"/>
            </a:p>
          </p:txBody>
        </p:sp>
      </p:grpSp>
      <p:sp>
        <p:nvSpPr>
          <p:cNvPr id="2" name="矩形: 圆角 16"/>
          <p:cNvSpPr/>
          <p:nvPr/>
        </p:nvSpPr>
        <p:spPr>
          <a:xfrm>
            <a:off x="85725" y="176530"/>
            <a:ext cx="996315" cy="50609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b="1" dirty="0">
                <a:solidFill>
                  <a:schemeClr val="bg1"/>
                </a:solidFill>
                <a:latin typeface="Source Han Sans CN" panose="020B0800000000000000" charset="-122"/>
                <a:ea typeface="Source Han Sans CN" panose="020B0800000000000000" charset="-122"/>
              </a:rPr>
              <a:t>基本信息</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圆角矩形 33"/>
          <p:cNvSpPr/>
          <p:nvPr>
            <p:custDataLst>
              <p:tags r:id="rId1"/>
            </p:custDataLst>
          </p:nvPr>
        </p:nvSpPr>
        <p:spPr>
          <a:xfrm>
            <a:off x="703580" y="2101215"/>
            <a:ext cx="5249545" cy="1247775"/>
          </a:xfrm>
          <a:prstGeom prst="roundRect">
            <a:avLst>
              <a:gd name="adj" fmla="val 7369"/>
            </a:avLst>
          </a:prstGeom>
          <a:ln w="9525" cap="rnd">
            <a:solidFill>
              <a:schemeClr val="tx1">
                <a:lumMod val="65000"/>
                <a:lumOff val="35000"/>
                <a:alpha val="20000"/>
              </a:schemeClr>
            </a:solidFill>
            <a:prstDash val="sysDash"/>
            <a:round/>
          </a:ln>
          <a:effectLst>
            <a:outerShdw blurRad="127000" dist="38100" dir="5400000" algn="t" rotWithShape="0">
              <a:schemeClr val="accent1">
                <a:lumMod val="75000"/>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solidFill>
                <a:schemeClr val="lt1"/>
              </a:solidFill>
              <a:latin typeface="微软雅黑" panose="020B0503020204020204" pitchFamily="34" charset="-122"/>
              <a:ea typeface="微软雅黑" panose="020B0503020204020204" pitchFamily="34" charset="-122"/>
            </a:endParaRPr>
          </a:p>
        </p:txBody>
      </p:sp>
      <p:sp>
        <p:nvSpPr>
          <p:cNvPr id="92" name="path 92"/>
          <p:cNvSpPr/>
          <p:nvPr/>
        </p:nvSpPr>
        <p:spPr>
          <a:xfrm>
            <a:off x="6766901" y="2455616"/>
            <a:ext cx="732790" cy="732662"/>
          </a:xfrm>
          <a:custGeom>
            <a:avLst/>
            <a:gdLst/>
            <a:ahLst/>
            <a:cxnLst/>
            <a:rect l="0" t="0" r="0" b="0"/>
            <a:pathLst>
              <a:path w="1154" h="1153">
                <a:moveTo>
                  <a:pt x="10" y="576"/>
                </a:moveTo>
                <a:cubicBezTo>
                  <a:pt x="10" y="263"/>
                  <a:pt x="264" y="10"/>
                  <a:pt x="577" y="10"/>
                </a:cubicBezTo>
                <a:cubicBezTo>
                  <a:pt x="890" y="10"/>
                  <a:pt x="1144" y="263"/>
                  <a:pt x="1144" y="576"/>
                </a:cubicBezTo>
                <a:cubicBezTo>
                  <a:pt x="1144" y="890"/>
                  <a:pt x="890" y="1143"/>
                  <a:pt x="577" y="1143"/>
                </a:cubicBezTo>
                <a:cubicBezTo>
                  <a:pt x="264" y="1143"/>
                  <a:pt x="10" y="890"/>
                  <a:pt x="10" y="576"/>
                </a:cubicBezTo>
              </a:path>
            </a:pathLst>
          </a:custGeom>
          <a:solidFill>
            <a:srgbClr val="E45657"/>
          </a:solidFill>
          <a:ln w="12700" cap="flat">
            <a:solidFill>
              <a:srgbClr val="EC6E6E"/>
            </a:solidFill>
            <a:prstDash val="dash"/>
            <a:miter lim="1000000"/>
          </a:ln>
        </p:spPr>
        <p:txBody>
          <a:bodyPr rtlCol="0"/>
          <a:lstStyle/>
          <a:p>
            <a:pPr algn="ctr"/>
            <a:endParaRPr lang="zh-CN" altLang="en-US"/>
          </a:p>
        </p:txBody>
      </p:sp>
      <p:sp>
        <p:nvSpPr>
          <p:cNvPr id="94" name="textbox 94"/>
          <p:cNvSpPr/>
          <p:nvPr/>
        </p:nvSpPr>
        <p:spPr>
          <a:xfrm>
            <a:off x="7640896" y="2728825"/>
            <a:ext cx="3941464" cy="1159510"/>
          </a:xfrm>
          <a:prstGeom prst="rect">
            <a:avLst/>
          </a:prstGeom>
          <a:noFill/>
          <a:ln w="0" cap="flat">
            <a:noFill/>
            <a:prstDash val="solid"/>
            <a:miter lim="0"/>
          </a:ln>
        </p:spPr>
        <p:txBody>
          <a:bodyPr vert="horz" wrap="square" lIns="0" tIns="0" rIns="0" bIns="0"/>
          <a:lstStyle/>
          <a:p>
            <a:pPr eaLnBrk="0">
              <a:lnSpc>
                <a:spcPct val="128000"/>
              </a:lnSpc>
            </a:pPr>
            <a:r>
              <a:rPr lang="en-US" altLang="zh-CN" sz="1400" kern="0" spc="60" dirty="0">
                <a:latin typeface="苹方-繁" panose="020B0400000000000000" charset="-120"/>
                <a:ea typeface="思源黑体 CN" panose="020B0800000000000000" charset="-122"/>
                <a:cs typeface="微软雅黑" pitchFamily="34" charset="-122"/>
              </a:rPr>
              <a:t>1</a:t>
            </a:r>
            <a:r>
              <a:rPr lang="zh-CN" altLang="en-US" sz="1400" kern="0" spc="60" dirty="0">
                <a:latin typeface="苹方-繁" panose="020B0400000000000000" charset="-120"/>
                <a:ea typeface="思源黑体 CN" panose="020B0800000000000000" charset="-122"/>
                <a:cs typeface="微软雅黑" pitchFamily="34" charset="-122"/>
              </a:rPr>
              <a:t>、</a:t>
            </a:r>
            <a:r>
              <a:rPr lang="zh-CN" altLang="en-US" sz="1400" b="1" kern="0" spc="60" dirty="0">
                <a:solidFill>
                  <a:srgbClr val="C00000"/>
                </a:solidFill>
                <a:latin typeface="苹方-繁" panose="020B0400000000000000" charset="-120"/>
                <a:ea typeface="思源黑体 CN" panose="020B0800000000000000" charset="-122"/>
                <a:cs typeface="微软雅黑" pitchFamily="34" charset="-122"/>
              </a:rPr>
              <a:t>马来酸依那普利片仅有成人适应症</a:t>
            </a:r>
            <a:endParaRPr lang="en-US" altLang="zh-CN" sz="1400" b="1" kern="0" spc="60" dirty="0">
              <a:solidFill>
                <a:srgbClr val="C00000"/>
              </a:solidFill>
              <a:latin typeface="苹方-繁" panose="020B0400000000000000" charset="-120"/>
              <a:ea typeface="思源黑体 CN" panose="020B0800000000000000" charset="-122"/>
              <a:cs typeface="微软雅黑" pitchFamily="34" charset="-122"/>
            </a:endParaRPr>
          </a:p>
          <a:p>
            <a:pPr eaLnBrk="0">
              <a:lnSpc>
                <a:spcPct val="128000"/>
              </a:lnSpc>
            </a:pPr>
            <a:endParaRPr lang="en-US" altLang="zh-CN" sz="1400" kern="0" spc="60" dirty="0">
              <a:latin typeface="苹方-繁" panose="020B0400000000000000" charset="-120"/>
              <a:ea typeface="思源黑体 CN" panose="020B0800000000000000" charset="-122"/>
              <a:cs typeface="微软雅黑" pitchFamily="34" charset="-122"/>
            </a:endParaRPr>
          </a:p>
          <a:p>
            <a:pPr marL="12700" algn="l" rtl="0" eaLnBrk="0">
              <a:lnSpc>
                <a:spcPct val="128000"/>
              </a:lnSpc>
            </a:pPr>
            <a:r>
              <a:rPr lang="en-US" altLang="zh-CN" sz="1400" kern="0" spc="60" dirty="0">
                <a:latin typeface="苹方-繁" panose="020B0400000000000000" charset="-120"/>
                <a:ea typeface="思源黑体 CN" panose="020B0800000000000000" charset="-122"/>
                <a:cs typeface="微软雅黑" pitchFamily="34" charset="-122"/>
              </a:rPr>
              <a:t>2</a:t>
            </a:r>
            <a:r>
              <a:rPr lang="zh-CN" altLang="en-US" sz="1400" kern="0" spc="60" dirty="0">
                <a:latin typeface="苹方-繁" panose="020B0400000000000000" charset="-120"/>
                <a:ea typeface="思源黑体 CN" panose="020B0800000000000000" charset="-122"/>
                <a:cs typeface="微软雅黑" pitchFamily="34" charset="-122"/>
              </a:rPr>
              <a:t>、我国</a:t>
            </a:r>
            <a:r>
              <a:rPr lang="zh-CN" altLang="en-US" sz="1400" b="1" kern="0" spc="60" dirty="0">
                <a:solidFill>
                  <a:srgbClr val="C00000"/>
                </a:solidFill>
                <a:latin typeface="苹方-繁" panose="020B0400000000000000" charset="-120"/>
                <a:ea typeface="思源黑体 CN" panose="020B0800000000000000" charset="-122"/>
                <a:cs typeface="微软雅黑" pitchFamily="34" charset="-122"/>
              </a:rPr>
              <a:t>婴幼儿、</a:t>
            </a:r>
            <a:r>
              <a:rPr lang="zh-CN" sz="1400" b="1" kern="0" spc="60" dirty="0">
                <a:solidFill>
                  <a:srgbClr val="C00000"/>
                </a:solidFill>
                <a:latin typeface="苹方-繁" panose="020B0400000000000000" charset="-120"/>
                <a:ea typeface="思源黑体 CN" panose="020B0800000000000000" charset="-122"/>
                <a:cs typeface="微软雅黑" pitchFamily="34" charset="-122"/>
              </a:rPr>
              <a:t>低龄儿童</a:t>
            </a:r>
            <a:r>
              <a:rPr sz="1400" kern="0" spc="60" dirty="0">
                <a:latin typeface="苹方-繁" panose="020B0400000000000000" charset="-120"/>
                <a:ea typeface="思源黑体 CN" panose="020B0800000000000000" charset="-122"/>
                <a:cs typeface="微软雅黑" pitchFamily="34" charset="-122"/>
              </a:rPr>
              <a:t>无</a:t>
            </a:r>
            <a:r>
              <a:rPr lang="zh-CN" altLang="en-US" sz="1400" kern="0" spc="60" dirty="0">
                <a:latin typeface="苹方-繁" panose="020B0400000000000000" charset="-120"/>
                <a:ea typeface="思源黑体 CN" panose="020B0800000000000000" charset="-122"/>
                <a:cs typeface="微软雅黑" pitchFamily="34" charset="-122"/>
              </a:rPr>
              <a:t>可</a:t>
            </a:r>
            <a:r>
              <a:rPr sz="1400" kern="0" spc="60" dirty="0">
                <a:latin typeface="苹方-繁" panose="020B0400000000000000" charset="-120"/>
                <a:ea typeface="思源黑体 CN" panose="020B0800000000000000" charset="-122"/>
                <a:cs typeface="微软雅黑" pitchFamily="34" charset="-122"/>
              </a:rPr>
              <a:t>用</a:t>
            </a:r>
            <a:r>
              <a:rPr lang="zh-CN" sz="1400" kern="0" spc="60" dirty="0">
                <a:latin typeface="苹方-繁" panose="020B0400000000000000" charset="-120"/>
                <a:ea typeface="思源黑体 CN" panose="020B0800000000000000" charset="-122"/>
                <a:cs typeface="微软雅黑" pitchFamily="34" charset="-122"/>
              </a:rPr>
              <a:t>降压药</a:t>
            </a:r>
            <a:r>
              <a:rPr lang="zh-CN" altLang="en-US" sz="1400" kern="0" spc="60" dirty="0">
                <a:latin typeface="苹方-繁" panose="020B0400000000000000" charset="-120"/>
                <a:ea typeface="思源黑体 CN" panose="020B0800000000000000" charset="-122"/>
                <a:cs typeface="微软雅黑" pitchFamily="34" charset="-122"/>
              </a:rPr>
              <a:t>适应症及适宜剂型</a:t>
            </a:r>
            <a:endParaRPr sz="1400" b="1" dirty="0">
              <a:solidFill>
                <a:srgbClr val="C00000"/>
              </a:solidFill>
              <a:latin typeface="苹方-繁" panose="020B0400000000000000" charset="-120"/>
              <a:ea typeface="思源黑体 CN" panose="020B0800000000000000" charset="-122"/>
              <a:cs typeface="微软雅黑" pitchFamily="34" charset="-122"/>
            </a:endParaRPr>
          </a:p>
          <a:p>
            <a:pPr algn="l" rtl="0" eaLnBrk="0">
              <a:lnSpc>
                <a:spcPct val="128000"/>
              </a:lnSpc>
            </a:pPr>
            <a:endParaRPr sz="1400" kern="0" spc="80" dirty="0">
              <a:solidFill>
                <a:srgbClr val="000000">
                  <a:alpha val="100000"/>
                </a:srgbClr>
              </a:solidFill>
              <a:latin typeface="苹方-繁" panose="020B0400000000000000" charset="-120"/>
              <a:ea typeface="思源黑体 CN" panose="020B0800000000000000" charset="-122"/>
              <a:cs typeface="微软雅黑" pitchFamily="34" charset="-122"/>
            </a:endParaRPr>
          </a:p>
        </p:txBody>
      </p:sp>
      <p:sp>
        <p:nvSpPr>
          <p:cNvPr id="96" name="textbox 96"/>
          <p:cNvSpPr/>
          <p:nvPr/>
        </p:nvSpPr>
        <p:spPr>
          <a:xfrm>
            <a:off x="424373" y="1398193"/>
            <a:ext cx="10075544" cy="404495"/>
          </a:xfrm>
          <a:prstGeom prst="rect">
            <a:avLst/>
          </a:prstGeom>
          <a:noFill/>
          <a:ln w="0" cap="flat">
            <a:noFill/>
            <a:prstDash val="solid"/>
            <a:miter lim="0"/>
          </a:ln>
        </p:spPr>
        <p:txBody>
          <a:bodyPr vert="horz" wrap="square" lIns="0" tIns="0" rIns="0" bIns="0"/>
          <a:lstStyle/>
          <a:p>
            <a:pPr algn="l" rtl="0" eaLnBrk="0">
              <a:lnSpc>
                <a:spcPct val="83000"/>
              </a:lnSpc>
            </a:pPr>
            <a:endParaRPr sz="2400" b="1" kern="0" spc="20" dirty="0">
              <a:solidFill>
                <a:schemeClr val="tx1">
                  <a:alpha val="100000"/>
                </a:schemeClr>
              </a:solidFill>
              <a:latin typeface="微软雅黑" pitchFamily="34" charset="-122"/>
              <a:ea typeface="微软雅黑" pitchFamily="34" charset="-122"/>
              <a:cs typeface="微软雅黑" pitchFamily="34" charset="-122"/>
            </a:endParaRPr>
          </a:p>
        </p:txBody>
      </p:sp>
      <p:sp>
        <p:nvSpPr>
          <p:cNvPr id="98" name="textbox 98"/>
          <p:cNvSpPr/>
          <p:nvPr/>
        </p:nvSpPr>
        <p:spPr>
          <a:xfrm>
            <a:off x="7541220" y="4241981"/>
            <a:ext cx="4041140" cy="1817370"/>
          </a:xfrm>
          <a:prstGeom prst="rect">
            <a:avLst/>
          </a:prstGeom>
          <a:noFill/>
          <a:ln w="0" cap="flat">
            <a:noFill/>
            <a:prstDash val="solid"/>
            <a:miter lim="0"/>
          </a:ln>
        </p:spPr>
        <p:txBody>
          <a:bodyPr vert="horz" wrap="square" lIns="0" tIns="0" rIns="0" bIns="0"/>
          <a:lstStyle/>
          <a:p>
            <a:pPr algn="l" rtl="0" eaLnBrk="0">
              <a:lnSpc>
                <a:spcPct val="140000"/>
              </a:lnSpc>
            </a:pPr>
            <a:endParaRPr sz="1400" dirty="0">
              <a:latin typeface="苹方-繁" panose="020B0400000000000000" charset="-120"/>
              <a:ea typeface="思源黑体 CN" panose="020B0800000000000000" charset="-122"/>
              <a:cs typeface="Arial" panose="020B0604020202090204"/>
            </a:endParaRPr>
          </a:p>
          <a:p>
            <a:pPr marL="21590" algn="l" rtl="0" eaLnBrk="0">
              <a:lnSpc>
                <a:spcPct val="140000"/>
              </a:lnSpc>
            </a:pPr>
            <a:r>
              <a:rPr sz="1400" kern="0" spc="20" dirty="0">
                <a:solidFill>
                  <a:srgbClr val="000000">
                    <a:alpha val="100000"/>
                  </a:srgbClr>
                </a:solidFill>
                <a:latin typeface="苹方-繁" panose="020B0400000000000000" charset="-120"/>
                <a:ea typeface="思源黑体 CN" panose="020B0800000000000000" charset="-122"/>
                <a:cs typeface="微软雅黑" pitchFamily="34" charset="-122"/>
              </a:rPr>
              <a:t>1、儿童服药困难率</a:t>
            </a:r>
            <a:r>
              <a:rPr sz="1400" b="1" kern="0" spc="20" dirty="0">
                <a:solidFill>
                  <a:srgbClr val="DD3037">
                    <a:alpha val="100000"/>
                  </a:srgbClr>
                </a:solidFill>
                <a:latin typeface="苹方-繁" panose="020B0400000000000000" charset="-120"/>
                <a:ea typeface="思源黑体 CN" panose="020B0800000000000000" charset="-122"/>
                <a:cs typeface="微软雅黑" pitchFamily="34" charset="-122"/>
              </a:rPr>
              <a:t>高达75.44%</a:t>
            </a:r>
            <a:r>
              <a:rPr lang="en-US" sz="1400" kern="0" spc="20" baseline="30000" dirty="0">
                <a:solidFill>
                  <a:schemeClr val="tx1">
                    <a:alpha val="100000"/>
                  </a:schemeClr>
                </a:solidFill>
                <a:uFillTx/>
                <a:latin typeface="苹方-繁" panose="020B0400000000000000" charset="-120"/>
                <a:ea typeface="思源黑体 CN" panose="020B0800000000000000" charset="-122"/>
                <a:cs typeface="微软雅黑" pitchFamily="34" charset="-122"/>
              </a:rPr>
              <a:t>[6]</a:t>
            </a:r>
            <a:endParaRPr sz="1400" b="1" kern="0" spc="20" dirty="0">
              <a:solidFill>
                <a:srgbClr val="DD3037">
                  <a:alpha val="100000"/>
                </a:srgbClr>
              </a:solidFill>
              <a:latin typeface="苹方-繁" panose="020B0400000000000000" charset="-120"/>
              <a:ea typeface="思源黑体 CN" panose="020B0800000000000000" charset="-122"/>
              <a:cs typeface="微软雅黑" pitchFamily="34" charset="-122"/>
            </a:endParaRPr>
          </a:p>
          <a:p>
            <a:pPr marL="21590" algn="l" rtl="0" eaLnBrk="0">
              <a:lnSpc>
                <a:spcPct val="140000"/>
              </a:lnSpc>
            </a:pPr>
            <a:r>
              <a:rPr sz="1400" kern="0" spc="50" dirty="0">
                <a:solidFill>
                  <a:srgbClr val="000000">
                    <a:alpha val="100000"/>
                  </a:srgbClr>
                </a:solidFill>
                <a:latin typeface="苹方-繁" panose="020B0400000000000000" charset="-120"/>
                <a:ea typeface="思源黑体 CN" panose="020B0800000000000000" charset="-122"/>
                <a:cs typeface="微软雅黑" pitchFamily="34" charset="-122"/>
              </a:rPr>
              <a:t>2、掰碎/</a:t>
            </a:r>
            <a:r>
              <a:rPr sz="1400" kern="0" spc="50" dirty="0" err="1">
                <a:solidFill>
                  <a:srgbClr val="000000">
                    <a:alpha val="100000"/>
                  </a:srgbClr>
                </a:solidFill>
                <a:latin typeface="苹方-繁" panose="020B0400000000000000" charset="-120"/>
                <a:ea typeface="思源黑体 CN" panose="020B0800000000000000" charset="-122"/>
                <a:cs typeface="微软雅黑" pitchFamily="34" charset="-122"/>
              </a:rPr>
              <a:t>切片方式</a:t>
            </a:r>
            <a:r>
              <a:rPr sz="1400" b="1" kern="0" spc="40" dirty="0" err="1">
                <a:solidFill>
                  <a:srgbClr val="DD3037">
                    <a:alpha val="100000"/>
                  </a:srgbClr>
                </a:solidFill>
                <a:latin typeface="苹方-繁" panose="020B0400000000000000" charset="-120"/>
                <a:ea typeface="思源黑体 CN" panose="020B0800000000000000" charset="-122"/>
                <a:cs typeface="微软雅黑" pitchFamily="34" charset="-122"/>
              </a:rPr>
              <a:t>分剂量</a:t>
            </a:r>
            <a:r>
              <a:rPr sz="1400" kern="0" spc="40" dirty="0" err="1">
                <a:solidFill>
                  <a:srgbClr val="000000">
                    <a:alpha val="100000"/>
                  </a:srgbClr>
                </a:solidFill>
                <a:latin typeface="苹方-繁" panose="020B0400000000000000" charset="-120"/>
                <a:ea typeface="思源黑体 CN" panose="020B0800000000000000" charset="-122"/>
                <a:cs typeface="微软雅黑" pitchFamily="34" charset="-122"/>
              </a:rPr>
              <a:t>管理</a:t>
            </a:r>
            <a:r>
              <a:rPr sz="1400" b="1" kern="0" spc="40" dirty="0" err="1">
                <a:solidFill>
                  <a:srgbClr val="DD3037">
                    <a:alpha val="100000"/>
                  </a:srgbClr>
                </a:solidFill>
                <a:latin typeface="苹方-繁" panose="020B0400000000000000" charset="-120"/>
                <a:ea typeface="思源黑体 CN" panose="020B0800000000000000" charset="-122"/>
                <a:cs typeface="微软雅黑" pitchFamily="34" charset="-122"/>
              </a:rPr>
              <a:t>难</a:t>
            </a:r>
            <a:r>
              <a:rPr lang="zh-CN" altLang="en-US" sz="1400" dirty="0">
                <a:latin typeface="苹方-繁" panose="020B0400000000000000" charset="-120"/>
                <a:ea typeface="思源黑体 CN" panose="020B0800000000000000" charset="-122"/>
                <a:cs typeface="微软雅黑" pitchFamily="34" charset="-122"/>
              </a:rPr>
              <a:t>，</a:t>
            </a:r>
            <a:r>
              <a:rPr sz="1400" b="1" kern="0" spc="20" dirty="0" err="1">
                <a:solidFill>
                  <a:srgbClr val="DD3037">
                    <a:alpha val="100000"/>
                  </a:srgbClr>
                </a:solidFill>
                <a:latin typeface="苹方-繁" panose="020B0400000000000000" charset="-120"/>
                <a:ea typeface="思源黑体 CN" panose="020B0800000000000000" charset="-122"/>
                <a:cs typeface="微软雅黑" pitchFamily="34" charset="-122"/>
              </a:rPr>
              <a:t>精准度</a:t>
            </a:r>
            <a:r>
              <a:rPr sz="1400" kern="0" spc="20" dirty="0" err="1">
                <a:solidFill>
                  <a:srgbClr val="000000">
                    <a:alpha val="100000"/>
                  </a:srgbClr>
                </a:solidFill>
                <a:latin typeface="苹方-繁" panose="020B0400000000000000" charset="-120"/>
                <a:ea typeface="思源黑体 CN" panose="020B0800000000000000" charset="-122"/>
                <a:cs typeface="微软雅黑" pitchFamily="34" charset="-122"/>
              </a:rPr>
              <a:t>把控</a:t>
            </a:r>
            <a:r>
              <a:rPr sz="1400" b="1" kern="0" spc="20" dirty="0" err="1">
                <a:solidFill>
                  <a:srgbClr val="DD3037">
                    <a:alpha val="100000"/>
                  </a:srgbClr>
                </a:solidFill>
                <a:latin typeface="苹方-繁" panose="020B0400000000000000" charset="-120"/>
                <a:ea typeface="思源黑体 CN" panose="020B0800000000000000" charset="-122"/>
                <a:cs typeface="微软雅黑" pitchFamily="34" charset="-122"/>
              </a:rPr>
              <a:t>难</a:t>
            </a:r>
            <a:endParaRPr sz="1400" b="1" kern="0" spc="20" dirty="0">
              <a:solidFill>
                <a:srgbClr val="DD3037">
                  <a:alpha val="100000"/>
                </a:srgbClr>
              </a:solidFill>
              <a:latin typeface="苹方-繁" panose="020B0400000000000000" charset="-120"/>
              <a:ea typeface="思源黑体 CN" panose="020B0800000000000000" charset="-122"/>
              <a:cs typeface="微软雅黑" pitchFamily="34" charset="-122"/>
            </a:endParaRPr>
          </a:p>
          <a:p>
            <a:pPr algn="l" rtl="0" eaLnBrk="0">
              <a:lnSpc>
                <a:spcPct val="140000"/>
              </a:lnSpc>
            </a:pPr>
            <a:r>
              <a:rPr lang="en-US" sz="1400" kern="0" spc="20" dirty="0">
                <a:solidFill>
                  <a:srgbClr val="000000">
                    <a:alpha val="100000"/>
                  </a:srgbClr>
                </a:solidFill>
                <a:latin typeface="苹方-繁" panose="020B0400000000000000" charset="-120"/>
                <a:ea typeface="思源黑体 CN" panose="020B0800000000000000" charset="-122"/>
                <a:cs typeface="微软雅黑" pitchFamily="34" charset="-122"/>
              </a:rPr>
              <a:t>3</a:t>
            </a:r>
            <a:r>
              <a:rPr sz="1400" kern="0" spc="20" dirty="0">
                <a:solidFill>
                  <a:srgbClr val="000000">
                    <a:alpha val="100000"/>
                  </a:srgbClr>
                </a:solidFill>
                <a:latin typeface="苹方-繁" panose="020B0400000000000000" charset="-120"/>
                <a:ea typeface="思源黑体 CN" panose="020B0800000000000000" charset="-122"/>
                <a:cs typeface="微软雅黑" pitchFamily="34" charset="-122"/>
              </a:rPr>
              <a:t>、片剂</a:t>
            </a:r>
            <a:r>
              <a:rPr sz="1400" b="1" kern="0" spc="20" dirty="0">
                <a:solidFill>
                  <a:srgbClr val="DD3037">
                    <a:alpha val="100000"/>
                  </a:srgbClr>
                </a:solidFill>
                <a:latin typeface="苹方-繁" panose="020B0400000000000000" charset="-120"/>
                <a:ea typeface="思源黑体 CN" panose="020B0800000000000000" charset="-122"/>
                <a:cs typeface="微软雅黑" pitchFamily="34" charset="-122"/>
              </a:rPr>
              <a:t>超适应症用药</a:t>
            </a:r>
            <a:r>
              <a:rPr sz="1400" kern="0" spc="20" dirty="0">
                <a:solidFill>
                  <a:srgbClr val="000000">
                    <a:alpha val="100000"/>
                  </a:srgbClr>
                </a:solidFill>
                <a:latin typeface="苹方-繁" panose="020B0400000000000000" charset="-120"/>
                <a:ea typeface="思源黑体 CN" panose="020B0800000000000000" charset="-122"/>
                <a:cs typeface="微软雅黑" pitchFamily="34" charset="-122"/>
              </a:rPr>
              <a:t>，</a:t>
            </a:r>
            <a:r>
              <a:rPr lang="zh-CN" altLang="en-US" sz="1400" kern="0" spc="20" dirty="0">
                <a:solidFill>
                  <a:srgbClr val="000000">
                    <a:alpha val="100000"/>
                  </a:srgbClr>
                </a:solidFill>
                <a:latin typeface="苹方-繁" panose="020B0400000000000000" charset="-120"/>
                <a:ea typeface="思源黑体 CN" panose="020B0800000000000000" charset="-122"/>
                <a:cs typeface="微软雅黑" pitchFamily="34" charset="-122"/>
              </a:rPr>
              <a:t>易</a:t>
            </a:r>
            <a:r>
              <a:rPr lang="zh-CN" sz="1400" kern="0" spc="20" dirty="0">
                <a:solidFill>
                  <a:srgbClr val="000000">
                    <a:alpha val="100000"/>
                  </a:srgbClr>
                </a:solidFill>
                <a:latin typeface="苹方-繁" panose="020B0400000000000000" charset="-120"/>
                <a:ea typeface="思源黑体 CN" panose="020B0800000000000000" charset="-122"/>
                <a:cs typeface="微软雅黑" pitchFamily="34" charset="-122"/>
              </a:rPr>
              <a:t>引发</a:t>
            </a:r>
            <a:r>
              <a:rPr lang="zh-CN" altLang="en-US" sz="1400" dirty="0">
                <a:latin typeface="苹方-繁" panose="020B0400000000000000" charset="-120"/>
                <a:ea typeface="思源黑体 CN" panose="020B0800000000000000" charset="-122"/>
                <a:cs typeface="微软雅黑" pitchFamily="34" charset="-122"/>
                <a:sym typeface="+mn-ea"/>
              </a:rPr>
              <a:t>医疗风险与纠纷</a:t>
            </a:r>
            <a:endParaRPr lang="zh-CN" altLang="en-US" sz="1400" kern="0" spc="20" dirty="0">
              <a:latin typeface="苹方-繁" panose="020B0400000000000000" charset="-120"/>
              <a:ea typeface="思源黑体 CN" panose="020B0800000000000000" charset="-122"/>
              <a:cs typeface="微软雅黑" pitchFamily="34" charset="-122"/>
              <a:sym typeface="+mn-ea"/>
            </a:endParaRPr>
          </a:p>
        </p:txBody>
      </p:sp>
      <p:sp>
        <p:nvSpPr>
          <p:cNvPr id="104" name="textbox 104"/>
          <p:cNvSpPr/>
          <p:nvPr/>
        </p:nvSpPr>
        <p:spPr>
          <a:xfrm>
            <a:off x="579755" y="6222365"/>
            <a:ext cx="10466705" cy="25273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90204"/>
              <a:ea typeface="Arial" panose="020B0604020202090204"/>
              <a:cs typeface="Arial" panose="020B0604020202090204"/>
            </a:endParaRPr>
          </a:p>
          <a:p>
            <a:pPr marL="14605" algn="l" rtl="0" eaLnBrk="0">
              <a:lnSpc>
                <a:spcPct val="89000"/>
              </a:lnSpc>
            </a:pPr>
            <a:r>
              <a:rPr lang="en-US" sz="900" b="1" kern="0" spc="0" dirty="0">
                <a:solidFill>
                  <a:srgbClr val="000000">
                    <a:alpha val="100000"/>
                  </a:srgbClr>
                </a:solidFill>
                <a:latin typeface="微软雅黑" pitchFamily="34" charset="-122"/>
                <a:ea typeface="微软雅黑" pitchFamily="34" charset="-122"/>
                <a:cs typeface="微软雅黑" pitchFamily="34" charset="-122"/>
              </a:rPr>
              <a:t>[1]</a:t>
            </a:r>
            <a:r>
              <a:rPr lang="en-US" altLang="zh-CN" sz="900" kern="0" spc="0" dirty="0">
                <a:solidFill>
                  <a:srgbClr val="000000">
                    <a:alpha val="100000"/>
                  </a:srgbClr>
                </a:solidFill>
                <a:latin typeface="微软雅黑" pitchFamily="34" charset="-122"/>
                <a:ea typeface="微软雅黑" pitchFamily="34" charset="-122"/>
                <a:cs typeface="微软雅黑" pitchFamily="34" charset="-122"/>
              </a:rPr>
              <a:t>Circulation. 2018, 137:752-766; </a:t>
            </a:r>
            <a:r>
              <a:rPr lang="en-US" sz="900" b="1" kern="0" spc="0" dirty="0">
                <a:solidFill>
                  <a:srgbClr val="000000">
                    <a:alpha val="100000"/>
                  </a:srgbClr>
                </a:solidFill>
                <a:latin typeface="微软雅黑" pitchFamily="34" charset="-122"/>
                <a:ea typeface="微软雅黑" pitchFamily="34" charset="-122"/>
                <a:cs typeface="微软雅黑" pitchFamily="34" charset="-122"/>
              </a:rPr>
              <a:t>[2</a:t>
            </a:r>
            <a:r>
              <a:rPr lang="en-US" sz="900" b="1" kern="0" dirty="0">
                <a:solidFill>
                  <a:srgbClr val="000000">
                    <a:alpha val="100000"/>
                  </a:srgbClr>
                </a:solidFill>
                <a:latin typeface="微软雅黑" pitchFamily="34" charset="-122"/>
                <a:ea typeface="微软雅黑" pitchFamily="34" charset="-122"/>
                <a:cs typeface="微软雅黑" pitchFamily="34" charset="-122"/>
              </a:rPr>
              <a:t>]</a:t>
            </a:r>
            <a:r>
              <a:rPr sz="900" kern="0" spc="0" dirty="0">
                <a:solidFill>
                  <a:srgbClr val="000000">
                    <a:alpha val="100000"/>
                  </a:srgbClr>
                </a:solidFill>
                <a:latin typeface="微软雅黑" pitchFamily="34" charset="-122"/>
                <a:ea typeface="微软雅黑" pitchFamily="34" charset="-122"/>
                <a:cs typeface="微软雅黑" pitchFamily="34" charset="-122"/>
              </a:rPr>
              <a:t>Lancet Child Adolesc</a:t>
            </a:r>
            <a:r>
              <a:rPr sz="900" kern="0" spc="60" dirty="0">
                <a:solidFill>
                  <a:srgbClr val="000000">
                    <a:alpha val="100000"/>
                  </a:srgbClr>
                </a:solidFill>
                <a:latin typeface="微软雅黑" pitchFamily="34" charset="-122"/>
                <a:ea typeface="微软雅黑" pitchFamily="34" charset="-122"/>
                <a:cs typeface="微软雅黑" pitchFamily="34" charset="-122"/>
              </a:rPr>
              <a:t> </a:t>
            </a:r>
            <a:r>
              <a:rPr sz="900" kern="0" spc="0" dirty="0">
                <a:solidFill>
                  <a:srgbClr val="000000">
                    <a:alpha val="100000"/>
                  </a:srgbClr>
                </a:solidFill>
                <a:latin typeface="微软雅黑" pitchFamily="34" charset="-122"/>
                <a:ea typeface="微软雅黑" pitchFamily="34" charset="-122"/>
                <a:cs typeface="微软雅黑" pitchFamily="34" charset="-122"/>
              </a:rPr>
              <a:t>Health.2024</a:t>
            </a:r>
            <a:r>
              <a:rPr lang="en-US" sz="900" kern="0" spc="80" dirty="0">
                <a:solidFill>
                  <a:srgbClr val="000000">
                    <a:alpha val="100000"/>
                  </a:srgbClr>
                </a:solidFill>
                <a:latin typeface="微软雅黑" pitchFamily="34" charset="-122"/>
                <a:ea typeface="微软雅黑" pitchFamily="34" charset="-122"/>
                <a:cs typeface="微软雅黑" pitchFamily="34" charset="-122"/>
              </a:rPr>
              <a:t>, </a:t>
            </a:r>
            <a:r>
              <a:rPr sz="900" kern="0" spc="0" dirty="0">
                <a:solidFill>
                  <a:srgbClr val="000000">
                    <a:alpha val="100000"/>
                  </a:srgbClr>
                </a:solidFill>
                <a:latin typeface="微软雅黑" pitchFamily="34" charset="-122"/>
                <a:ea typeface="微软雅黑" pitchFamily="34" charset="-122"/>
                <a:cs typeface="微软雅黑" pitchFamily="34" charset="-122"/>
              </a:rPr>
              <a:t>8(12):872-88</a:t>
            </a:r>
            <a:r>
              <a:rPr lang="en-US" sz="900" kern="0" spc="0" dirty="0">
                <a:solidFill>
                  <a:srgbClr val="000000">
                    <a:alpha val="100000"/>
                  </a:srgbClr>
                </a:solidFill>
                <a:latin typeface="微软雅黑" pitchFamily="34" charset="-122"/>
                <a:ea typeface="微软雅黑" pitchFamily="34" charset="-122"/>
                <a:cs typeface="微软雅黑" pitchFamily="34" charset="-122"/>
              </a:rPr>
              <a:t>1; </a:t>
            </a:r>
            <a:r>
              <a:rPr lang="en-US" sz="900" b="1" kern="0" spc="0" dirty="0">
                <a:solidFill>
                  <a:srgbClr val="000000">
                    <a:alpha val="100000"/>
                  </a:srgbClr>
                </a:solidFill>
                <a:latin typeface="微软雅黑" pitchFamily="34" charset="-122"/>
                <a:ea typeface="微软雅黑" pitchFamily="34" charset="-122"/>
                <a:cs typeface="微软雅黑" pitchFamily="34" charset="-122"/>
              </a:rPr>
              <a:t>[3]</a:t>
            </a:r>
            <a:r>
              <a:rPr lang="zh-CN" altLang="en-US" sz="900" kern="0" spc="0" dirty="0">
                <a:solidFill>
                  <a:srgbClr val="000000">
                    <a:alpha val="100000"/>
                  </a:srgbClr>
                </a:solidFill>
                <a:latin typeface="微软雅黑" pitchFamily="34" charset="-122"/>
                <a:ea typeface="微软雅黑" pitchFamily="34" charset="-122"/>
                <a:cs typeface="微软雅黑" pitchFamily="34" charset="-122"/>
              </a:rPr>
              <a:t>中国心血管病报告</a:t>
            </a:r>
            <a:r>
              <a:rPr lang="en-US" altLang="zh-CN" sz="900" kern="0" spc="0" dirty="0">
                <a:solidFill>
                  <a:srgbClr val="000000">
                    <a:alpha val="100000"/>
                  </a:srgbClr>
                </a:solidFill>
                <a:latin typeface="微软雅黑" pitchFamily="34" charset="-122"/>
                <a:ea typeface="微软雅黑" pitchFamily="34" charset="-122"/>
                <a:cs typeface="微软雅黑" pitchFamily="34" charset="-122"/>
              </a:rPr>
              <a:t>2008-2009; </a:t>
            </a:r>
            <a:r>
              <a:rPr lang="en-US" altLang="zh-CN" sz="900" b="1" kern="0" spc="0" dirty="0">
                <a:solidFill>
                  <a:srgbClr val="000000">
                    <a:alpha val="100000"/>
                  </a:srgbClr>
                </a:solidFill>
                <a:latin typeface="微软雅黑" pitchFamily="34" charset="-122"/>
                <a:ea typeface="微软雅黑" pitchFamily="34" charset="-122"/>
                <a:cs typeface="微软雅黑" pitchFamily="34" charset="-122"/>
              </a:rPr>
              <a:t>[4</a:t>
            </a:r>
            <a:r>
              <a:rPr lang="en-US" sz="900" b="1" kern="0" spc="0" dirty="0">
                <a:solidFill>
                  <a:srgbClr val="000000">
                    <a:alpha val="100000"/>
                  </a:srgbClr>
                </a:solidFill>
                <a:latin typeface="微软雅黑" pitchFamily="34" charset="-122"/>
                <a:ea typeface="微软雅黑" pitchFamily="34" charset="-122"/>
                <a:cs typeface="微软雅黑" pitchFamily="34" charset="-122"/>
              </a:rPr>
              <a:t>]</a:t>
            </a:r>
            <a:r>
              <a:rPr lang="zh-CN" altLang="en-US" sz="900" kern="0" spc="-10" dirty="0">
                <a:solidFill>
                  <a:srgbClr val="000000">
                    <a:alpha val="100000"/>
                  </a:srgbClr>
                </a:solidFill>
                <a:latin typeface="微软雅黑" pitchFamily="34" charset="-122"/>
                <a:ea typeface="微软雅黑" pitchFamily="34" charset="-122"/>
                <a:cs typeface="微软雅黑" pitchFamily="34" charset="-122"/>
              </a:rPr>
              <a:t>中华高血压杂志, 2011, 19(8):701-743</a:t>
            </a:r>
            <a:r>
              <a:rPr lang="en-US" sz="900" kern="0" spc="-10" dirty="0">
                <a:solidFill>
                  <a:srgbClr val="000000">
                    <a:alpha val="100000"/>
                  </a:srgbClr>
                </a:solidFill>
                <a:latin typeface="微软雅黑" pitchFamily="34" charset="-122"/>
                <a:ea typeface="微软雅黑" pitchFamily="34" charset="-122"/>
                <a:cs typeface="微软雅黑" pitchFamily="34" charset="-122"/>
              </a:rPr>
              <a:t>; </a:t>
            </a:r>
            <a:r>
              <a:rPr lang="en-US" sz="900" b="1" kern="0" spc="-10" dirty="0">
                <a:solidFill>
                  <a:srgbClr val="000000">
                    <a:alpha val="100000"/>
                  </a:srgbClr>
                </a:solidFill>
                <a:latin typeface="微软雅黑" pitchFamily="34" charset="-122"/>
                <a:ea typeface="微软雅黑" pitchFamily="34" charset="-122"/>
                <a:cs typeface="微软雅黑" pitchFamily="34" charset="-122"/>
              </a:rPr>
              <a:t>[5]</a:t>
            </a:r>
            <a:r>
              <a:rPr lang="zh-CN" altLang="en-US" sz="900" kern="0" spc="-10" dirty="0">
                <a:solidFill>
                  <a:srgbClr val="000000">
                    <a:alpha val="100000"/>
                  </a:srgbClr>
                </a:solidFill>
                <a:latin typeface="微软雅黑" pitchFamily="34" charset="-122"/>
                <a:ea typeface="微软雅黑" pitchFamily="34" charset="-122"/>
                <a:cs typeface="微软雅黑" pitchFamily="34" charset="-122"/>
              </a:rPr>
              <a:t>中华高血压杂志</a:t>
            </a:r>
            <a:r>
              <a:rPr lang="en-US" altLang="zh-CN" sz="900" kern="0" spc="-10" dirty="0">
                <a:solidFill>
                  <a:srgbClr val="000000">
                    <a:alpha val="100000"/>
                  </a:srgbClr>
                </a:solidFill>
                <a:latin typeface="微软雅黑" pitchFamily="34" charset="-122"/>
                <a:ea typeface="微软雅黑" pitchFamily="34" charset="-122"/>
                <a:cs typeface="微软雅黑" pitchFamily="34" charset="-122"/>
              </a:rPr>
              <a:t>, 2026, 34(5):1-9; </a:t>
            </a:r>
            <a:r>
              <a:rPr lang="en-US" sz="900" b="1" kern="0" spc="-10" dirty="0">
                <a:solidFill>
                  <a:srgbClr val="000000">
                    <a:alpha val="100000"/>
                  </a:srgbClr>
                </a:solidFill>
                <a:latin typeface="微软雅黑" pitchFamily="34" charset="-122"/>
                <a:ea typeface="微软雅黑" pitchFamily="34" charset="-122"/>
                <a:cs typeface="微软雅黑" pitchFamily="34" charset="-122"/>
              </a:rPr>
              <a:t>[6]</a:t>
            </a:r>
            <a:r>
              <a:rPr sz="900" kern="0" spc="-10" dirty="0" err="1">
                <a:solidFill>
                  <a:srgbClr val="000000">
                    <a:alpha val="100000"/>
                  </a:srgbClr>
                </a:solidFill>
                <a:latin typeface="微软雅黑" pitchFamily="34" charset="-122"/>
                <a:ea typeface="微软雅黑" pitchFamily="34" charset="-122"/>
                <a:cs typeface="微软雅黑" pitchFamily="34" charset="-122"/>
              </a:rPr>
              <a:t>中国儿童保健杂志</a:t>
            </a:r>
            <a:r>
              <a:rPr sz="900" kern="0" spc="-10" dirty="0">
                <a:solidFill>
                  <a:srgbClr val="000000">
                    <a:alpha val="100000"/>
                  </a:srgbClr>
                </a:solidFill>
                <a:latin typeface="微软雅黑" pitchFamily="34" charset="-122"/>
                <a:ea typeface="微软雅黑" pitchFamily="34" charset="-122"/>
                <a:cs typeface="微软雅黑" pitchFamily="34" charset="-122"/>
              </a:rPr>
              <a:t>,</a:t>
            </a:r>
            <a:r>
              <a:rPr lang="en-US" sz="900" kern="0" spc="-10" dirty="0">
                <a:solidFill>
                  <a:srgbClr val="000000">
                    <a:alpha val="100000"/>
                  </a:srgbClr>
                </a:solidFill>
                <a:latin typeface="微软雅黑" pitchFamily="34" charset="-122"/>
                <a:ea typeface="微软雅黑" pitchFamily="34" charset="-122"/>
                <a:cs typeface="微软雅黑" pitchFamily="34" charset="-122"/>
              </a:rPr>
              <a:t> </a:t>
            </a:r>
            <a:r>
              <a:rPr sz="900" kern="0" spc="-10" dirty="0">
                <a:solidFill>
                  <a:srgbClr val="000000">
                    <a:alpha val="100000"/>
                  </a:srgbClr>
                </a:solidFill>
                <a:latin typeface="微软雅黑" pitchFamily="34" charset="-122"/>
                <a:ea typeface="微软雅黑" pitchFamily="34" charset="-122"/>
                <a:cs typeface="微软雅黑" pitchFamily="34" charset="-122"/>
              </a:rPr>
              <a:t>2019,</a:t>
            </a:r>
            <a:r>
              <a:rPr lang="en-US" sz="900" kern="0" spc="-10" dirty="0">
                <a:solidFill>
                  <a:srgbClr val="000000">
                    <a:alpha val="100000"/>
                  </a:srgbClr>
                </a:solidFill>
                <a:latin typeface="微软雅黑" pitchFamily="34" charset="-122"/>
                <a:ea typeface="微软雅黑" pitchFamily="34" charset="-122"/>
                <a:cs typeface="微软雅黑" pitchFamily="34" charset="-122"/>
              </a:rPr>
              <a:t> </a:t>
            </a:r>
            <a:r>
              <a:rPr sz="900" kern="0" spc="-10" dirty="0">
                <a:solidFill>
                  <a:srgbClr val="000000">
                    <a:alpha val="100000"/>
                  </a:srgbClr>
                </a:solidFill>
                <a:latin typeface="微软雅黑" pitchFamily="34" charset="-122"/>
                <a:ea typeface="微软雅黑" pitchFamily="34" charset="-122"/>
                <a:cs typeface="微软雅黑" pitchFamily="34" charset="-122"/>
              </a:rPr>
              <a:t>27(06):606-608</a:t>
            </a:r>
            <a:endParaRPr sz="900" dirty="0">
              <a:latin typeface="微软雅黑" pitchFamily="34" charset="-122"/>
              <a:ea typeface="微软雅黑" pitchFamily="34" charset="-122"/>
              <a:cs typeface="微软雅黑" pitchFamily="34" charset="-122"/>
            </a:endParaRPr>
          </a:p>
        </p:txBody>
      </p:sp>
      <p:sp>
        <p:nvSpPr>
          <p:cNvPr id="106" name="textbox 106"/>
          <p:cNvSpPr/>
          <p:nvPr/>
        </p:nvSpPr>
        <p:spPr>
          <a:xfrm>
            <a:off x="623011" y="1479359"/>
            <a:ext cx="5330190" cy="429894"/>
          </a:xfrm>
          <a:prstGeom prst="rect">
            <a:avLst/>
          </a:prstGeom>
          <a:solidFill>
            <a:srgbClr val="445FCA"/>
          </a:solidFill>
          <a:ln w="0" cap="flat">
            <a:noFill/>
            <a:prstDash val="solid"/>
            <a:miter lim="0"/>
          </a:ln>
        </p:spPr>
        <p:txBody>
          <a:bodyPr vert="horz" wrap="square" lIns="0" tIns="0" rIns="0" bIns="0"/>
          <a:lstStyle/>
          <a:p>
            <a:pPr algn="l" rtl="0" eaLnBrk="0">
              <a:lnSpc>
                <a:spcPct val="115000"/>
              </a:lnSpc>
            </a:pPr>
            <a:endParaRPr sz="600" dirty="0">
              <a:latin typeface="微软雅黑" panose="020B0503020204020204" pitchFamily="34" charset="-122"/>
              <a:ea typeface="微软雅黑" panose="020B0503020204020204" pitchFamily="34" charset="-122"/>
              <a:cs typeface="Arial" panose="020B0604020202090204"/>
            </a:endParaRPr>
          </a:p>
          <a:p>
            <a:pPr marL="1744345" algn="l" rtl="0" eaLnBrk="0">
              <a:lnSpc>
                <a:spcPct val="91000"/>
              </a:lnSpc>
              <a:spcBef>
                <a:spcPts val="5"/>
              </a:spcBef>
            </a:pPr>
            <a:r>
              <a:rPr lang="zh-CN" altLang="en-US" sz="1800" b="1" kern="0" spc="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高血压</a:t>
            </a:r>
            <a:r>
              <a:rPr sz="1800" b="1" kern="0" spc="0" dirty="0" err="1">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的基本情况</a:t>
            </a:r>
            <a:endParaRPr sz="1800" baseline="26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8" name="textbox 108"/>
          <p:cNvSpPr/>
          <p:nvPr/>
        </p:nvSpPr>
        <p:spPr>
          <a:xfrm>
            <a:off x="6522876" y="1489019"/>
            <a:ext cx="5316220" cy="429894"/>
          </a:xfrm>
          <a:prstGeom prst="rect">
            <a:avLst/>
          </a:prstGeom>
          <a:solidFill>
            <a:srgbClr val="E45657"/>
          </a:solidFill>
          <a:ln w="0" cap="flat">
            <a:noFill/>
            <a:prstDash val="solid"/>
            <a:miter lim="0"/>
          </a:ln>
        </p:spPr>
        <p:txBody>
          <a:bodyPr vert="horz" wrap="square" lIns="0" tIns="0" rIns="0" bIns="0"/>
          <a:lstStyle/>
          <a:p>
            <a:pPr algn="l" rtl="0" eaLnBrk="0">
              <a:lnSpc>
                <a:spcPct val="109000"/>
              </a:lnSpc>
            </a:pPr>
            <a:endParaRPr sz="600" dirty="0">
              <a:latin typeface="苹方-繁" panose="020B0400000000000000" charset="-120"/>
              <a:ea typeface="思源黑体 CN" panose="020B0800000000000000" charset="-122"/>
              <a:cs typeface="Arial" panose="020B0604020202090204"/>
            </a:endParaRPr>
          </a:p>
          <a:p>
            <a:pPr marL="579120" algn="l" rtl="0" eaLnBrk="0">
              <a:lnSpc>
                <a:spcPct val="89000"/>
              </a:lnSpc>
            </a:pPr>
            <a:r>
              <a:rPr lang="en-US" sz="2000" b="1" kern="0" spc="0" dirty="0">
                <a:solidFill>
                  <a:srgbClr val="000000">
                    <a:alpha val="100000"/>
                  </a:srgbClr>
                </a:solidFill>
                <a:latin typeface="苹方-繁" panose="020B0400000000000000" charset="-120"/>
                <a:ea typeface="思源黑体 CN" panose="020B0800000000000000" charset="-122"/>
                <a:cs typeface="微软雅黑" pitchFamily="34" charset="-122"/>
              </a:rPr>
              <a:t>   </a:t>
            </a:r>
            <a:r>
              <a:rPr sz="2000" b="1" kern="0" spc="0" dirty="0" err="1">
                <a:solidFill>
                  <a:schemeClr val="bg1"/>
                </a:solidFill>
                <a:latin typeface="苹方-繁" panose="020B0400000000000000" charset="-120"/>
                <a:ea typeface="思源黑体 CN" panose="020B0800000000000000" charset="-122"/>
                <a:cs typeface="微软雅黑" pitchFamily="34" charset="-122"/>
              </a:rPr>
              <a:t>儿童高血压</a:t>
            </a:r>
            <a:r>
              <a:rPr lang="zh-CN" altLang="en-US" sz="2000" b="1" kern="0" spc="0" dirty="0">
                <a:solidFill>
                  <a:schemeClr val="bg1"/>
                </a:solidFill>
                <a:latin typeface="苹方-繁" panose="020B0400000000000000" charset="-120"/>
                <a:ea typeface="思源黑体 CN" panose="020B0800000000000000" charset="-122"/>
                <a:cs typeface="微软雅黑" pitchFamily="34" charset="-122"/>
              </a:rPr>
              <a:t>药物治疗</a:t>
            </a:r>
            <a:r>
              <a:rPr sz="2000" b="1" kern="0" spc="0" dirty="0" err="1">
                <a:solidFill>
                  <a:schemeClr val="bg1"/>
                </a:solidFill>
                <a:latin typeface="苹方-繁" panose="020B0400000000000000" charset="-120"/>
                <a:ea typeface="思源黑体 CN" panose="020B0800000000000000" charset="-122"/>
                <a:cs typeface="微软雅黑" pitchFamily="34" charset="-122"/>
              </a:rPr>
              <a:t>未满足需求</a:t>
            </a:r>
            <a:endParaRPr sz="1800" baseline="30000" dirty="0">
              <a:solidFill>
                <a:schemeClr val="bg1"/>
              </a:solidFill>
              <a:latin typeface="苹方-繁" panose="020B0400000000000000" charset="-120"/>
              <a:ea typeface="思源黑体 CN" panose="020B0800000000000000" charset="-122"/>
              <a:cs typeface="微软雅黑" pitchFamily="34" charset="-122"/>
            </a:endParaRPr>
          </a:p>
        </p:txBody>
      </p:sp>
      <p:sp>
        <p:nvSpPr>
          <p:cNvPr id="110" name="textbox 110"/>
          <p:cNvSpPr/>
          <p:nvPr/>
        </p:nvSpPr>
        <p:spPr>
          <a:xfrm>
            <a:off x="801370" y="2037080"/>
            <a:ext cx="5119370" cy="1250315"/>
          </a:xfrm>
          <a:prstGeom prst="rect">
            <a:avLst/>
          </a:prstGeom>
          <a:noFill/>
          <a:ln w="0" cap="flat">
            <a:noFill/>
            <a:prstDash val="solid"/>
            <a:miter lim="0"/>
          </a:ln>
        </p:spPr>
        <p:txBody>
          <a:bodyPr vert="horz" wrap="square" lIns="0" tIns="290" rIns="0" bIns="0" anchor="ctr" anchorCtr="0">
            <a:noAutofit/>
          </a:bodyPr>
          <a:lstStyle/>
          <a:p>
            <a:pPr indent="0" algn="l" rtl="0" eaLnBrk="0" fontAlgn="auto">
              <a:lnSpc>
                <a:spcPct val="138000"/>
              </a:lnSpc>
              <a:spcBef>
                <a:spcPts val="0"/>
              </a:spcBef>
            </a:pP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流行病学</a:t>
            </a:r>
          </a:p>
          <a:p>
            <a:pPr indent="0" algn="l" rtl="0" eaLnBrk="0" fontAlgn="auto">
              <a:lnSpc>
                <a:spcPct val="138000"/>
              </a:lnSpc>
              <a:spcBef>
                <a:spcPts val="0"/>
              </a:spcBef>
            </a:pPr>
            <a:r>
              <a:rPr lang="zh-CN" alt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我国高血压患病人数已达</a:t>
            </a:r>
            <a:r>
              <a:rPr sz="1400" b="1"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2.45亿</a:t>
            </a:r>
            <a:r>
              <a:rPr lang="en-US" sz="1400" kern="0" spc="90" baseline="30000" dirty="0">
                <a:solidFill>
                  <a:srgbClr val="000000">
                    <a:alpha val="100000"/>
                  </a:srgbClr>
                </a:solidFill>
                <a:uFillTx/>
                <a:latin typeface="微软雅黑" panose="020B0503020204020204" pitchFamily="34" charset="-122"/>
                <a:ea typeface="微软雅黑" panose="020B0503020204020204" pitchFamily="34" charset="-122"/>
                <a:cs typeface="微软雅黑" panose="020B0503020204020204" pitchFamily="34" charset="-122"/>
              </a:rPr>
              <a:t>[1]</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，是</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我国患病率</a:t>
            </a:r>
            <a:r>
              <a:rPr sz="1400" b="1"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最高</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疾病。</a:t>
            </a:r>
            <a:r>
              <a:rPr lang="en-US"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6</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~18岁儿童高血压患病率约</a:t>
            </a:r>
            <a:r>
              <a:rPr sz="1400" b="1" kern="0" spc="9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3.11%</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，约</a:t>
            </a:r>
            <a:r>
              <a:rPr sz="1400" b="1" kern="0" spc="9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680万</a:t>
            </a:r>
            <a:r>
              <a:rPr lang="en-US" sz="1400" kern="0" spc="90" baseline="3000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[2]</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学龄前</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儿童患病率估算为</a:t>
            </a:r>
            <a:r>
              <a:rPr sz="1400" b="1" kern="0" spc="9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2%～4%</a:t>
            </a:r>
            <a:r>
              <a:rPr sz="1400" kern="0" spc="90" baseline="300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，约</a:t>
            </a:r>
            <a:r>
              <a:rPr sz="1400" b="1" kern="0" spc="9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230万</a:t>
            </a:r>
            <a:r>
              <a:rPr lang="en-US" sz="1400" kern="0" spc="90" baseline="3000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[3]</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4" name="textbox 114"/>
          <p:cNvSpPr/>
          <p:nvPr/>
        </p:nvSpPr>
        <p:spPr>
          <a:xfrm>
            <a:off x="3414395" y="4195445"/>
            <a:ext cx="2954020" cy="919480"/>
          </a:xfrm>
          <a:prstGeom prst="rect">
            <a:avLst/>
          </a:prstGeom>
          <a:noFill/>
          <a:ln w="0" cap="flat">
            <a:noFill/>
            <a:prstDash val="solid"/>
            <a:miter lim="0"/>
          </a:ln>
        </p:spPr>
        <p:txBody>
          <a:bodyPr vert="horz" wrap="square" lIns="0" tIns="0" rIns="0" bIns="0"/>
          <a:lstStyle/>
          <a:p>
            <a:pPr marL="12700" algn="l" rtl="0" eaLnBrk="0">
              <a:lnSpc>
                <a:spcPct val="100000"/>
              </a:lnSpc>
            </a:pPr>
            <a:endParaRPr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6" name="path 116"/>
          <p:cNvSpPr/>
          <p:nvPr/>
        </p:nvSpPr>
        <p:spPr>
          <a:xfrm>
            <a:off x="6767028" y="4097835"/>
            <a:ext cx="732663" cy="732790"/>
          </a:xfrm>
          <a:custGeom>
            <a:avLst/>
            <a:gdLst/>
            <a:ahLst/>
            <a:cxnLst/>
            <a:rect l="0" t="0" r="0" b="0"/>
            <a:pathLst>
              <a:path w="1153" h="1154">
                <a:moveTo>
                  <a:pt x="10" y="577"/>
                </a:moveTo>
                <a:cubicBezTo>
                  <a:pt x="10" y="264"/>
                  <a:pt x="263" y="10"/>
                  <a:pt x="576" y="10"/>
                </a:cubicBezTo>
                <a:cubicBezTo>
                  <a:pt x="890" y="10"/>
                  <a:pt x="1143" y="264"/>
                  <a:pt x="1143" y="577"/>
                </a:cubicBezTo>
                <a:cubicBezTo>
                  <a:pt x="1143" y="890"/>
                  <a:pt x="890" y="1144"/>
                  <a:pt x="576" y="1144"/>
                </a:cubicBezTo>
                <a:cubicBezTo>
                  <a:pt x="263" y="1144"/>
                  <a:pt x="10" y="890"/>
                  <a:pt x="10" y="577"/>
                </a:cubicBezTo>
              </a:path>
            </a:pathLst>
          </a:custGeom>
          <a:solidFill>
            <a:srgbClr val="E45657"/>
          </a:solidFill>
          <a:ln w="12700" cap="flat">
            <a:solidFill>
              <a:srgbClr val="EC6E6E"/>
            </a:solidFill>
            <a:prstDash val="dash"/>
            <a:miter lim="1000000"/>
          </a:ln>
        </p:spPr>
        <p:txBody>
          <a:bodyPr rtlCol="0"/>
          <a:lstStyle/>
          <a:p>
            <a:pPr algn="ctr"/>
            <a:endParaRPr lang="zh-CN" altLang="en-US"/>
          </a:p>
        </p:txBody>
      </p:sp>
      <p:sp>
        <p:nvSpPr>
          <p:cNvPr id="120" name="textbox 120"/>
          <p:cNvSpPr/>
          <p:nvPr/>
        </p:nvSpPr>
        <p:spPr>
          <a:xfrm>
            <a:off x="6970380" y="4298035"/>
            <a:ext cx="329565" cy="350520"/>
          </a:xfrm>
          <a:prstGeom prst="rect">
            <a:avLst/>
          </a:prstGeom>
          <a:noFill/>
          <a:ln w="0" cap="flat">
            <a:noFill/>
            <a:prstDash val="solid"/>
            <a:miter lim="0"/>
          </a:ln>
        </p:spPr>
        <p:txBody>
          <a:bodyPr vert="horz" wrap="square" lIns="0" tIns="0" rIns="0" bIns="0"/>
          <a:lstStyle/>
          <a:p>
            <a:pPr algn="l" rtl="0" eaLnBrk="0">
              <a:lnSpc>
                <a:spcPct val="78000"/>
              </a:lnSpc>
            </a:pPr>
            <a:endParaRPr sz="100" dirty="0">
              <a:solidFill>
                <a:schemeClr val="bg1"/>
              </a:solidFill>
              <a:latin typeface="苹方-繁" panose="020B0400000000000000" charset="-120"/>
              <a:ea typeface="思源黑体 CN" panose="020B0800000000000000" charset="-122"/>
              <a:cs typeface="Arial" panose="020B0604020202090204"/>
            </a:endParaRPr>
          </a:p>
          <a:p>
            <a:pPr marL="12700" algn="l" rtl="0" eaLnBrk="0">
              <a:lnSpc>
                <a:spcPct val="89000"/>
              </a:lnSpc>
            </a:pPr>
            <a:r>
              <a:rPr sz="2400" b="1" kern="0" spc="-10" dirty="0">
                <a:solidFill>
                  <a:schemeClr val="bg1">
                    <a:alpha val="100000"/>
                  </a:schemeClr>
                </a:solidFill>
                <a:latin typeface="苹方-繁" panose="020B0400000000000000" charset="-120"/>
                <a:ea typeface="思源黑体 CN" panose="020B0800000000000000" charset="-122"/>
                <a:cs typeface="微软雅黑" pitchFamily="34" charset="-122"/>
              </a:rPr>
              <a:t>难</a:t>
            </a:r>
          </a:p>
        </p:txBody>
      </p:sp>
      <p:sp>
        <p:nvSpPr>
          <p:cNvPr id="2" name="textbox 120"/>
          <p:cNvSpPr/>
          <p:nvPr/>
        </p:nvSpPr>
        <p:spPr>
          <a:xfrm>
            <a:off x="6981190" y="2638425"/>
            <a:ext cx="329565" cy="350520"/>
          </a:xfrm>
          <a:prstGeom prst="rect">
            <a:avLst/>
          </a:prstGeom>
          <a:noFill/>
          <a:ln w="0" cap="flat">
            <a:noFill/>
            <a:prstDash val="solid"/>
            <a:miter lim="0"/>
          </a:ln>
        </p:spPr>
        <p:txBody>
          <a:bodyPr vert="horz" wrap="square" lIns="0" tIns="0" rIns="0" bIns="0"/>
          <a:lstStyle/>
          <a:p>
            <a:pPr algn="l" rtl="0" eaLnBrk="0">
              <a:lnSpc>
                <a:spcPct val="78000"/>
              </a:lnSpc>
            </a:pPr>
            <a:endParaRPr sz="100" dirty="0">
              <a:solidFill>
                <a:schemeClr val="bg1"/>
              </a:solidFill>
              <a:latin typeface="苹方-繁" panose="020B0400000000000000" charset="-120"/>
              <a:ea typeface="思源黑体 CN" panose="020B0800000000000000" charset="-122"/>
              <a:cs typeface="Arial" panose="020B0604020202090204"/>
            </a:endParaRPr>
          </a:p>
          <a:p>
            <a:pPr marL="12700" algn="l" rtl="0" eaLnBrk="0">
              <a:lnSpc>
                <a:spcPct val="89000"/>
              </a:lnSpc>
            </a:pPr>
            <a:r>
              <a:rPr lang="zh-CN" sz="2400" b="1" kern="0" spc="-10" dirty="0">
                <a:solidFill>
                  <a:schemeClr val="bg1">
                    <a:alpha val="100000"/>
                  </a:schemeClr>
                </a:solidFill>
                <a:latin typeface="苹方-繁" panose="020B0400000000000000" charset="-120"/>
                <a:ea typeface="思源黑体 CN" panose="020B0800000000000000" charset="-122"/>
                <a:cs typeface="微软雅黑" pitchFamily="34" charset="-122"/>
              </a:rPr>
              <a:t>缺</a:t>
            </a:r>
          </a:p>
        </p:txBody>
      </p:sp>
      <p:sp useBgFill="1">
        <p:nvSpPr>
          <p:cNvPr id="41" name="圆角矩形 40"/>
          <p:cNvSpPr/>
          <p:nvPr>
            <p:custDataLst>
              <p:tags r:id="rId2"/>
            </p:custDataLst>
          </p:nvPr>
        </p:nvSpPr>
        <p:spPr>
          <a:xfrm>
            <a:off x="703580" y="3540760"/>
            <a:ext cx="5249545" cy="998220"/>
          </a:xfrm>
          <a:prstGeom prst="roundRect">
            <a:avLst>
              <a:gd name="adj" fmla="val 7369"/>
            </a:avLst>
          </a:prstGeom>
          <a:ln w="9525" cap="rnd">
            <a:solidFill>
              <a:schemeClr val="tx1">
                <a:lumMod val="65000"/>
                <a:lumOff val="35000"/>
                <a:alpha val="20000"/>
              </a:schemeClr>
            </a:solidFill>
            <a:prstDash val="sysDash"/>
            <a:round/>
          </a:ln>
          <a:effectLst>
            <a:outerShdw blurRad="127000" dist="38100" dir="5400000" algn="t" rotWithShape="0">
              <a:schemeClr val="accent1">
                <a:lumMod val="75000"/>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2" name="textbox 110"/>
          <p:cNvSpPr/>
          <p:nvPr/>
        </p:nvSpPr>
        <p:spPr>
          <a:xfrm>
            <a:off x="801370" y="3590925"/>
            <a:ext cx="5119370" cy="723265"/>
          </a:xfrm>
          <a:prstGeom prst="rect">
            <a:avLst/>
          </a:prstGeom>
          <a:noFill/>
          <a:ln w="0" cap="flat">
            <a:noFill/>
            <a:prstDash val="solid"/>
            <a:miter lim="0"/>
          </a:ln>
        </p:spPr>
        <p:txBody>
          <a:bodyPr vert="horz" wrap="square" lIns="0" tIns="290" rIns="0" bIns="0"/>
          <a:lstStyle/>
          <a:p>
            <a:pPr indent="0" algn="l" rtl="0" eaLnBrk="0" fontAlgn="auto">
              <a:lnSpc>
                <a:spcPct val="148000"/>
              </a:lnSpc>
              <a:spcBef>
                <a:spcPts val="0"/>
              </a:spcBef>
            </a:pP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治疗现状</a:t>
            </a:r>
          </a:p>
          <a:p>
            <a:pPr indent="0" algn="l" rtl="0" eaLnBrk="0" fontAlgn="auto">
              <a:lnSpc>
                <a:spcPct val="148000"/>
              </a:lnSpc>
              <a:spcBef>
                <a:spcPts val="0"/>
              </a:spcBef>
            </a:pPr>
            <a:r>
              <a:rPr lang="en-US" altLang="zh-CN" sz="14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4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仅</a:t>
            </a:r>
            <a:r>
              <a:rPr lang="zh-CN" altLang="en-US" sz="1400" dirty="0">
                <a:latin typeface="微软雅黑" panose="020B0503020204020204" pitchFamily="34" charset="-122"/>
                <a:ea typeface="微软雅黑" panose="020B0503020204020204" pitchFamily="34" charset="-122"/>
                <a:sym typeface="+mn-ea"/>
              </a:rPr>
              <a:t>不到</a:t>
            </a:r>
            <a:r>
              <a:rPr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400" dirty="0">
                <a:latin typeface="微软雅黑" panose="020B0503020204020204" pitchFamily="34" charset="-122"/>
                <a:ea typeface="微软雅黑" panose="020B0503020204020204" pitchFamily="34" charset="-122"/>
                <a:sym typeface="+mn-ea"/>
              </a:rPr>
              <a:t>的潜在患儿就诊，</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重度高血压患儿需要住院干预的比例逐年上升</a:t>
            </a:r>
            <a:r>
              <a:rPr lang="zh-CN"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约</a:t>
            </a:r>
            <a:r>
              <a:rPr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会发展为成年高血压</a:t>
            </a:r>
            <a:r>
              <a:rPr lang="en-US" sz="1400" kern="0" baseline="30000" dirty="0">
                <a:solidFill>
                  <a:srgbClr val="000000">
                    <a:alpha val="100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4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useBgFill="1">
        <p:nvSpPr>
          <p:cNvPr id="43" name="圆角矩形 42"/>
          <p:cNvSpPr/>
          <p:nvPr>
            <p:custDataLst>
              <p:tags r:id="rId3"/>
            </p:custDataLst>
          </p:nvPr>
        </p:nvSpPr>
        <p:spPr>
          <a:xfrm>
            <a:off x="703580" y="4740275"/>
            <a:ext cx="5249545" cy="1056005"/>
          </a:xfrm>
          <a:prstGeom prst="roundRect">
            <a:avLst>
              <a:gd name="adj" fmla="val 7369"/>
            </a:avLst>
          </a:prstGeom>
          <a:ln w="9525" cap="rnd">
            <a:solidFill>
              <a:schemeClr val="tx1">
                <a:lumMod val="65000"/>
                <a:lumOff val="35000"/>
                <a:alpha val="20000"/>
              </a:schemeClr>
            </a:solidFill>
            <a:prstDash val="sysDash"/>
            <a:round/>
          </a:ln>
          <a:effectLst>
            <a:outerShdw blurRad="127000" dist="38100" dir="5400000" algn="t" rotWithShape="0">
              <a:schemeClr val="accent1">
                <a:lumMod val="75000"/>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4" name="textbox 110"/>
          <p:cNvSpPr/>
          <p:nvPr/>
        </p:nvSpPr>
        <p:spPr>
          <a:xfrm>
            <a:off x="768985" y="4815840"/>
            <a:ext cx="5119370" cy="977265"/>
          </a:xfrm>
          <a:prstGeom prst="rect">
            <a:avLst/>
          </a:prstGeom>
          <a:noFill/>
          <a:ln w="0" cap="flat">
            <a:noFill/>
            <a:prstDash val="solid"/>
            <a:miter lim="0"/>
          </a:ln>
        </p:spPr>
        <p:txBody>
          <a:bodyPr vert="horz" wrap="square" lIns="0" tIns="290" rIns="0" bIns="0"/>
          <a:lstStyle/>
          <a:p>
            <a:pPr indent="0" algn="l" rtl="0" eaLnBrk="0" fontAlgn="auto">
              <a:lnSpc>
                <a:spcPct val="148000"/>
              </a:lnSpc>
              <a:spcBef>
                <a:spcPts val="0"/>
              </a:spcBef>
            </a:pP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疾病危害</a:t>
            </a:r>
          </a:p>
          <a:p>
            <a:pPr indent="0" algn="l" rtl="0" eaLnBrk="0" fontAlgn="auto">
              <a:lnSpc>
                <a:spcPct val="148000"/>
              </a:lnSpc>
              <a:spcBef>
                <a:spcPts val="0"/>
              </a:spcBef>
            </a:pPr>
            <a:r>
              <a:rPr lang="en-US" sz="14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约</a:t>
            </a:r>
            <a:r>
              <a:rPr lang="en-US" altLang="zh-CN"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的儿童</a:t>
            </a:r>
            <a:r>
              <a:rPr lang="zh-CN" altLang="en-US" sz="14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在被诊断为高血压时已出现靶器官损害</a:t>
            </a:r>
            <a:r>
              <a:rPr lang="en-US" altLang="zh-CN" sz="1400" kern="0" baseline="30000" dirty="0">
                <a:solidFill>
                  <a:srgbClr val="000000">
                    <a:alpha val="100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4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，影响高血压儿童的远期预后，</a:t>
            </a:r>
            <a:r>
              <a:rPr sz="1400" kern="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增加</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医疗费用支出和</a:t>
            </a:r>
            <a:r>
              <a:rPr sz="1400" b="1" kern="0"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家庭</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照护负担</a:t>
            </a:r>
            <a:r>
              <a:rPr lang="zh-CN" sz="1400"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7" name="标题 6"/>
          <p:cNvSpPr>
            <a:spLocks noGrp="1"/>
          </p:cNvSpPr>
          <p:nvPr>
            <p:ph type="title"/>
            <p:custDataLst>
              <p:tags r:id="rId4"/>
            </p:custDataLst>
          </p:nvPr>
        </p:nvSpPr>
        <p:spPr>
          <a:xfrm>
            <a:off x="1096645" y="240030"/>
            <a:ext cx="8310880" cy="377825"/>
          </a:xfrm>
        </p:spPr>
        <p:txBody>
          <a:bodyPr anchor="ctr" anchorCtr="0">
            <a:normAutofit fontScale="90000"/>
          </a:bodyPr>
          <a:lstStyle/>
          <a:p>
            <a:r>
              <a:rPr lang="zh-CN" altLang="en-US"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目录内降压药无</a:t>
            </a:r>
            <a:r>
              <a:rPr lang="en-US" altLang="zh-CN"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个月以上儿童适应症及剂型</a:t>
            </a:r>
            <a:r>
              <a:rPr lang="zh-CN" altLang="en-US" sz="2400"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，填补治疗空白</a:t>
            </a:r>
            <a:endParaRPr lang="zh-CN" altLang="en-US"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任意多边形: 形状 60"/>
          <p:cNvSpPr/>
          <p:nvPr/>
        </p:nvSpPr>
        <p:spPr>
          <a:xfrm>
            <a:off x="0" y="246380"/>
            <a:ext cx="996950" cy="337820"/>
          </a:xfrm>
          <a:custGeom>
            <a:avLst/>
            <a:gdLst>
              <a:gd name="connsiteX0" fmla="*/ 0 w 603250"/>
              <a:gd name="connsiteY0" fmla="*/ 0 h 374650"/>
              <a:gd name="connsiteX1" fmla="*/ 603250 w 603250"/>
              <a:gd name="connsiteY1" fmla="*/ 0 h 374650"/>
              <a:gd name="connsiteX2" fmla="*/ 603250 w 603250"/>
              <a:gd name="connsiteY2" fmla="*/ 374650 h 374650"/>
              <a:gd name="connsiteX3" fmla="*/ 0 w 603250"/>
              <a:gd name="connsiteY3" fmla="*/ 374650 h 374650"/>
            </a:gdLst>
            <a:ahLst/>
            <a:cxnLst>
              <a:cxn ang="0">
                <a:pos x="connsiteX0" y="connsiteY0"/>
              </a:cxn>
              <a:cxn ang="0">
                <a:pos x="connsiteX1" y="connsiteY1"/>
              </a:cxn>
              <a:cxn ang="0">
                <a:pos x="connsiteX2" y="connsiteY2"/>
              </a:cxn>
              <a:cxn ang="0">
                <a:pos x="connsiteX3" y="connsiteY3"/>
              </a:cxn>
            </a:cxnLst>
            <a:rect l="l" t="t" r="r" b="b"/>
            <a:pathLst>
              <a:path w="603250" h="374650">
                <a:moveTo>
                  <a:pt x="0" y="0"/>
                </a:moveTo>
                <a:lnTo>
                  <a:pt x="603250" y="0"/>
                </a:lnTo>
                <a:lnTo>
                  <a:pt x="603250" y="374650"/>
                </a:lnTo>
                <a:lnTo>
                  <a:pt x="0" y="374650"/>
                </a:lnTo>
                <a:close/>
              </a:path>
            </a:pathLst>
          </a:custGeom>
          <a:solidFill>
            <a:srgbClr val="4E67C8"/>
          </a:solidFill>
          <a:ln w="6350" cap="flat">
            <a:noFill/>
            <a:prstDash val="solid"/>
            <a:miter/>
          </a:ln>
        </p:spPr>
        <p:txBody>
          <a:bodyPr rtlCol="0" anchor="ctr"/>
          <a:lstStyle/>
          <a:p>
            <a:endParaRPr lang="zh-CN" altLang="en-US"/>
          </a:p>
        </p:txBody>
      </p:sp>
      <p:grpSp>
        <p:nvGrpSpPr>
          <p:cNvPr id="9" name="组合 8"/>
          <p:cNvGrpSpPr/>
          <p:nvPr/>
        </p:nvGrpSpPr>
        <p:grpSpPr>
          <a:xfrm>
            <a:off x="4451350" y="513080"/>
            <a:ext cx="7289165" cy="168275"/>
            <a:chOff x="6550" y="808"/>
            <a:chExt cx="11479" cy="265"/>
          </a:xfrm>
        </p:grpSpPr>
        <p:sp>
          <p:nvSpPr>
            <p:cNvPr id="10" name="任意多边形: 形状 59"/>
            <p:cNvSpPr/>
            <p:nvPr/>
          </p:nvSpPr>
          <p:spPr>
            <a:xfrm>
              <a:off x="6550" y="1053"/>
              <a:ext cx="10740" cy="20"/>
            </a:xfrm>
            <a:custGeom>
              <a:avLst/>
              <a:gdLst>
                <a:gd name="connsiteX0" fmla="*/ -6315 w 6819900"/>
                <a:gd name="connsiteY0" fmla="*/ 12700 h 12700"/>
                <a:gd name="connsiteX1" fmla="*/ -6315 w 6819900"/>
                <a:gd name="connsiteY1" fmla="*/ 0 h 12700"/>
                <a:gd name="connsiteX2" fmla="*/ 6813585 w 6819900"/>
                <a:gd name="connsiteY2" fmla="*/ 0 h 12700"/>
                <a:gd name="connsiteX3" fmla="*/ 6813585 w 6819900"/>
                <a:gd name="connsiteY3" fmla="*/ 12700 h 12700"/>
                <a:gd name="connsiteX4" fmla="*/ -6315 w 6819900"/>
                <a:gd name="connsiteY4" fmla="*/ 1270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12700">
                  <a:moveTo>
                    <a:pt x="-6315" y="12700"/>
                  </a:moveTo>
                  <a:lnTo>
                    <a:pt x="-6315" y="0"/>
                  </a:lnTo>
                  <a:lnTo>
                    <a:pt x="6813585" y="0"/>
                  </a:lnTo>
                  <a:lnTo>
                    <a:pt x="6813585" y="12700"/>
                  </a:lnTo>
                  <a:lnTo>
                    <a:pt x="-6315" y="12700"/>
                  </a:lnTo>
                  <a:close/>
                </a:path>
              </a:pathLst>
            </a:custGeom>
            <a:solidFill>
              <a:srgbClr val="4E67C8"/>
            </a:solidFill>
            <a:ln w="6350" cap="flat">
              <a:noFill/>
              <a:prstDash val="solid"/>
              <a:miter/>
            </a:ln>
          </p:spPr>
          <p:txBody>
            <a:bodyPr rtlCol="0" anchor="ctr"/>
            <a:lstStyle/>
            <a:p>
              <a:endParaRPr lang="zh-CN" altLang="en-US"/>
            </a:p>
          </p:txBody>
        </p:sp>
        <p:sp>
          <p:nvSpPr>
            <p:cNvPr id="11" name="任意多边形: 形状 61"/>
            <p:cNvSpPr/>
            <p:nvPr/>
          </p:nvSpPr>
          <p:spPr>
            <a:xfrm>
              <a:off x="17353" y="808"/>
              <a:ext cx="677" cy="262"/>
            </a:xfrm>
            <a:custGeom>
              <a:avLst/>
              <a:gdLst>
                <a:gd name="connsiteX0" fmla="*/ 366242 w 429958"/>
                <a:gd name="connsiteY0" fmla="*/ 0 h 165099"/>
                <a:gd name="connsiteX1" fmla="*/ 423643 w 429958"/>
                <a:gd name="connsiteY1" fmla="*/ 0 h 165099"/>
                <a:gd name="connsiteX2" fmla="*/ 325283 w 429958"/>
                <a:gd name="connsiteY2" fmla="*/ 165100 h 165099"/>
                <a:gd name="connsiteX3" fmla="*/ 267879 w 429958"/>
                <a:gd name="connsiteY3" fmla="*/ 165100 h 165099"/>
                <a:gd name="connsiteX4" fmla="*/ 238734 w 429958"/>
                <a:gd name="connsiteY4" fmla="*/ 0 h 165099"/>
                <a:gd name="connsiteX5" fmla="*/ 296073 w 429958"/>
                <a:gd name="connsiteY5" fmla="*/ 0 h 165099"/>
                <a:gd name="connsiteX6" fmla="*/ 197713 w 429958"/>
                <a:gd name="connsiteY6" fmla="*/ 165100 h 165099"/>
                <a:gd name="connsiteX7" fmla="*/ 140371 w 429958"/>
                <a:gd name="connsiteY7" fmla="*/ 165100 h 165099"/>
                <a:gd name="connsiteX8" fmla="*/ 92048 w 429958"/>
                <a:gd name="connsiteY8" fmla="*/ 0 h 165099"/>
                <a:gd name="connsiteX9" fmla="*/ 149452 w 429958"/>
                <a:gd name="connsiteY9" fmla="*/ 0 h 165099"/>
                <a:gd name="connsiteX10" fmla="*/ 51089 w 429958"/>
                <a:gd name="connsiteY10" fmla="*/ 165100 h 165099"/>
                <a:gd name="connsiteX11" fmla="*/ -6315 w 429958"/>
                <a:gd name="connsiteY11" fmla="*/ 1651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958" h="165099">
                  <a:moveTo>
                    <a:pt x="366242" y="0"/>
                  </a:moveTo>
                  <a:lnTo>
                    <a:pt x="423643" y="0"/>
                  </a:lnTo>
                  <a:lnTo>
                    <a:pt x="325283" y="165100"/>
                  </a:lnTo>
                  <a:lnTo>
                    <a:pt x="267879" y="165100"/>
                  </a:lnTo>
                  <a:close/>
                  <a:moveTo>
                    <a:pt x="238734" y="0"/>
                  </a:moveTo>
                  <a:lnTo>
                    <a:pt x="296073" y="0"/>
                  </a:lnTo>
                  <a:lnTo>
                    <a:pt x="197713" y="165100"/>
                  </a:lnTo>
                  <a:lnTo>
                    <a:pt x="140371" y="165100"/>
                  </a:lnTo>
                  <a:close/>
                  <a:moveTo>
                    <a:pt x="92048" y="0"/>
                  </a:moveTo>
                  <a:lnTo>
                    <a:pt x="149452" y="0"/>
                  </a:lnTo>
                  <a:lnTo>
                    <a:pt x="51089" y="165100"/>
                  </a:lnTo>
                  <a:lnTo>
                    <a:pt x="-6315" y="165100"/>
                  </a:lnTo>
                  <a:close/>
                </a:path>
              </a:pathLst>
            </a:custGeom>
            <a:solidFill>
              <a:srgbClr val="4E67C8"/>
            </a:solidFill>
            <a:ln w="6350" cap="flat">
              <a:noFill/>
              <a:prstDash val="solid"/>
              <a:miter/>
            </a:ln>
          </p:spPr>
          <p:txBody>
            <a:bodyPr rtlCol="0" anchor="ctr"/>
            <a:lstStyle/>
            <a:p>
              <a:endParaRPr lang="zh-CN" altLang="en-US"/>
            </a:p>
          </p:txBody>
        </p:sp>
      </p:grpSp>
      <p:sp>
        <p:nvSpPr>
          <p:cNvPr id="14" name="矩形: 圆角 16"/>
          <p:cNvSpPr/>
          <p:nvPr/>
        </p:nvSpPr>
        <p:spPr>
          <a:xfrm>
            <a:off x="85725" y="176530"/>
            <a:ext cx="996315" cy="50609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b="1" dirty="0">
                <a:solidFill>
                  <a:schemeClr val="bg1"/>
                </a:solidFill>
                <a:latin typeface="Source Han Sans CN" panose="020B0800000000000000" charset="-122"/>
                <a:ea typeface="Source Han Sans CN" panose="020B0800000000000000" charset="-122"/>
              </a:rPr>
              <a:t>基本信息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5330" y="1034187"/>
            <a:ext cx="4345282" cy="5474189"/>
          </a:xfrm>
          <a:prstGeom prst="rect">
            <a:avLst/>
          </a:prstGeom>
          <a:noFill/>
          <a:ln>
            <a:solidFill>
              <a:schemeClr val="tx1">
                <a:lumMod val="60000"/>
                <a:lumOff val="40000"/>
              </a:schemeClr>
            </a:solidFill>
          </a:ln>
        </p:spPr>
        <p:txBody>
          <a:bodyPr wrap="square" rtlCol="0">
            <a:noAutofit/>
          </a:bodyPr>
          <a:lstStyle/>
          <a:p>
            <a:endParaRPr lang="zh-CN" altLang="en-US" dirty="0"/>
          </a:p>
        </p:txBody>
      </p:sp>
      <p:sp>
        <p:nvSpPr>
          <p:cNvPr id="19" name="文本框 18"/>
          <p:cNvSpPr txBox="1"/>
          <p:nvPr/>
        </p:nvSpPr>
        <p:spPr>
          <a:xfrm>
            <a:off x="5110269" y="1011243"/>
            <a:ext cx="6876040" cy="5497133"/>
          </a:xfrm>
          <a:prstGeom prst="rect">
            <a:avLst/>
          </a:prstGeom>
          <a:noFill/>
          <a:ln>
            <a:solidFill>
              <a:schemeClr val="tx1">
                <a:lumMod val="60000"/>
                <a:lumOff val="40000"/>
              </a:schemeClr>
            </a:solidFill>
          </a:ln>
        </p:spPr>
        <p:txBody>
          <a:bodyPr wrap="square" rtlCol="0">
            <a:noAutofit/>
          </a:bodyPr>
          <a:lstStyle/>
          <a:p>
            <a:endParaRPr lang="zh-CN" altLang="en-US" dirty="0"/>
          </a:p>
        </p:txBody>
      </p:sp>
      <p:sp>
        <p:nvSpPr>
          <p:cNvPr id="2" name="任意多边形: 形状 1"/>
          <p:cNvSpPr/>
          <p:nvPr>
            <p:custDataLst>
              <p:tags r:id="rId2"/>
            </p:custDataLst>
          </p:nvPr>
        </p:nvSpPr>
        <p:spPr>
          <a:xfrm rot="10800000">
            <a:off x="1278255" y="2710180"/>
            <a:ext cx="2879090" cy="2507615"/>
          </a:xfrm>
          <a:custGeom>
            <a:avLst/>
            <a:gdLst>
              <a:gd name="connsiteX0" fmla="*/ 2879090 w 2879090"/>
              <a:gd name="connsiteY0" fmla="*/ 2507615 h 2507615"/>
              <a:gd name="connsiteX1" fmla="*/ 0 w 2879090"/>
              <a:gd name="connsiteY1" fmla="*/ 2507615 h 2507615"/>
              <a:gd name="connsiteX2" fmla="*/ 827739 w 2879090"/>
              <a:gd name="connsiteY2" fmla="*/ 195612 h 2507615"/>
              <a:gd name="connsiteX3" fmla="*/ 902197 w 2879090"/>
              <a:gd name="connsiteY3" fmla="*/ 195612 h 2507615"/>
              <a:gd name="connsiteX4" fmla="*/ 944252 w 2879090"/>
              <a:gd name="connsiteY4" fmla="*/ 266335 h 2507615"/>
              <a:gd name="connsiteX5" fmla="*/ 1431925 w 2879090"/>
              <a:gd name="connsiteY5" fmla="*/ 513080 h 2507615"/>
              <a:gd name="connsiteX6" fmla="*/ 1936750 w 2879090"/>
              <a:gd name="connsiteY6" fmla="*/ 0 h 2507615"/>
              <a:gd name="connsiteX7" fmla="*/ 1950720 w 2879090"/>
              <a:gd name="connsiteY7" fmla="*/ 27940 h 2507615"/>
              <a:gd name="connsiteX8" fmla="*/ 1978660 w 2879090"/>
              <a:gd name="connsiteY8" fmla="*/ 27940 h 250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090" h="2507615">
                <a:moveTo>
                  <a:pt x="2879090" y="2507615"/>
                </a:moveTo>
                <a:lnTo>
                  <a:pt x="0" y="2507615"/>
                </a:lnTo>
                <a:lnTo>
                  <a:pt x="827739" y="195612"/>
                </a:lnTo>
                <a:lnTo>
                  <a:pt x="902197" y="195612"/>
                </a:lnTo>
                <a:lnTo>
                  <a:pt x="944252" y="266335"/>
                </a:lnTo>
                <a:cubicBezTo>
                  <a:pt x="1053356" y="415846"/>
                  <a:pt x="1231106" y="513080"/>
                  <a:pt x="1431925" y="513080"/>
                </a:cubicBezTo>
                <a:cubicBezTo>
                  <a:pt x="1758315" y="513080"/>
                  <a:pt x="1928495" y="320040"/>
                  <a:pt x="1936750" y="0"/>
                </a:cubicBezTo>
                <a:lnTo>
                  <a:pt x="1950720" y="27940"/>
                </a:lnTo>
                <a:lnTo>
                  <a:pt x="1978660" y="27940"/>
                </a:lnTo>
                <a:close/>
              </a:path>
            </a:pathLst>
          </a:custGeom>
          <a:gradFill>
            <a:gsLst>
              <a:gs pos="37000">
                <a:schemeClr val="accent1">
                  <a:lumMod val="20000"/>
                  <a:lumOff val="80000"/>
                  <a:alpha val="0"/>
                </a:schemeClr>
              </a:gs>
              <a:gs pos="100000">
                <a:schemeClr val="accent1">
                  <a:lumMod val="20000"/>
                  <a:lumOff val="80000"/>
                </a:schemeClr>
              </a:gs>
              <a:gs pos="66000">
                <a:schemeClr val="accent1">
                  <a:lumMod val="5000"/>
                  <a:lumOff val="95000"/>
                  <a:alpha val="60000"/>
                </a:schemeClr>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pic>
        <p:nvPicPr>
          <p:cNvPr id="130" name="picture 130"/>
          <p:cNvPicPr>
            <a:picLocks noChangeAspect="1"/>
          </p:cNvPicPr>
          <p:nvPr/>
        </p:nvPicPr>
        <p:blipFill>
          <a:blip r:embed="rId7"/>
          <a:stretch>
            <a:fillRect/>
          </a:stretch>
        </p:blipFill>
        <p:spPr>
          <a:xfrm rot="21600000">
            <a:off x="534501" y="2981642"/>
            <a:ext cx="3888105" cy="3072765"/>
          </a:xfrm>
          <a:prstGeom prst="rect">
            <a:avLst/>
          </a:prstGeom>
        </p:spPr>
      </p:pic>
      <p:sp>
        <p:nvSpPr>
          <p:cNvPr id="31" name="文本框 30"/>
          <p:cNvSpPr txBox="1"/>
          <p:nvPr/>
        </p:nvSpPr>
        <p:spPr>
          <a:xfrm>
            <a:off x="502920" y="1087178"/>
            <a:ext cx="4167692" cy="1210945"/>
          </a:xfrm>
          <a:prstGeom prst="rect">
            <a:avLst/>
          </a:prstGeom>
          <a:noFill/>
        </p:spPr>
        <p:txBody>
          <a:bodyPr wrap="square" rtlCol="0" anchor="t">
            <a:spAutoFit/>
          </a:bodyPr>
          <a:lstStyle/>
          <a:p>
            <a:pPr marL="307340" indent="-285750" algn="l" rtl="0" eaLnBrk="0">
              <a:lnSpc>
                <a:spcPct val="89000"/>
              </a:lnSpc>
              <a:spcBef>
                <a:spcPts val="1485"/>
              </a:spcBef>
              <a:buFont typeface="Wingdings" panose="05000000000000000000" pitchFamily="2" charset="2"/>
              <a:buChar char="ü"/>
            </a:pPr>
            <a:r>
              <a:rPr lang="zh-CN" altLang="en-US" kern="0" spc="-10" dirty="0">
                <a:solidFill>
                  <a:srgbClr val="000000">
                    <a:alpha val="100000"/>
                  </a:srgbClr>
                </a:solidFill>
                <a:latin typeface="苹方-繁" panose="020B0400000000000000" charset="-120"/>
                <a:ea typeface="思源黑体 CN" panose="020B0800000000000000" charset="-122"/>
                <a:cs typeface="微软雅黑" pitchFamily="34" charset="-122"/>
                <a:sym typeface="+mn-ea"/>
              </a:rPr>
              <a:t>国家</a:t>
            </a:r>
            <a:r>
              <a:rPr lang="zh-CN" kern="0" spc="-10" dirty="0">
                <a:solidFill>
                  <a:srgbClr val="000000">
                    <a:alpha val="100000"/>
                  </a:srgbClr>
                </a:solidFill>
                <a:latin typeface="苹方-繁" panose="020B0400000000000000" charset="-120"/>
                <a:ea typeface="思源黑体 CN" panose="020B0800000000000000" charset="-122"/>
                <a:cs typeface="微软雅黑" pitchFamily="34" charset="-122"/>
                <a:sym typeface="+mn-ea"/>
              </a:rPr>
              <a:t>药监局</a:t>
            </a:r>
            <a:r>
              <a:rPr b="1" kern="0" spc="-10" dirty="0" err="1">
                <a:solidFill>
                  <a:srgbClr val="DD3037">
                    <a:alpha val="100000"/>
                  </a:srgbClr>
                </a:solidFill>
                <a:latin typeface="苹方-繁" panose="020B0400000000000000" charset="-120"/>
                <a:ea typeface="思源黑体 CN" panose="020B0800000000000000" charset="-122"/>
                <a:cs typeface="微软雅黑" pitchFamily="34" charset="-122"/>
                <a:sym typeface="+mn-ea"/>
              </a:rPr>
              <a:t>优先审评审批</a:t>
            </a:r>
            <a:endParaRPr sz="1800" dirty="0">
              <a:latin typeface="苹方-繁" panose="020B0400000000000000" charset="-120"/>
              <a:ea typeface="思源黑体 CN" panose="020B0800000000000000" charset="-122"/>
              <a:cs typeface="微软雅黑" pitchFamily="34" charset="-122"/>
            </a:endParaRPr>
          </a:p>
          <a:p>
            <a:pPr marL="298450" indent="-285750" algn="l" rtl="0" eaLnBrk="0">
              <a:lnSpc>
                <a:spcPct val="89000"/>
              </a:lnSpc>
              <a:spcBef>
                <a:spcPts val="1485"/>
              </a:spcBef>
              <a:buFont typeface="Wingdings" panose="05000000000000000000" pitchFamily="2" charset="2"/>
              <a:buChar char="ü"/>
            </a:pPr>
            <a:r>
              <a:rPr kern="0" spc="-10" dirty="0" err="1">
                <a:solidFill>
                  <a:srgbClr val="000000">
                    <a:alpha val="100000"/>
                  </a:srgbClr>
                </a:solidFill>
                <a:latin typeface="苹方-繁" panose="020B0400000000000000" charset="-120"/>
                <a:ea typeface="思源黑体 CN" panose="020B0800000000000000" charset="-122"/>
                <a:cs typeface="微软雅黑" pitchFamily="34" charset="-122"/>
                <a:sym typeface="+mn-ea"/>
              </a:rPr>
              <a:t>国家“十三五”重大新药创制专项</a:t>
            </a:r>
            <a:endParaRPr sz="1800" dirty="0">
              <a:latin typeface="苹方-繁" panose="020B0400000000000000" charset="-120"/>
              <a:ea typeface="思源黑体 CN" panose="020B0800000000000000" charset="-122"/>
              <a:cs typeface="微软雅黑" pitchFamily="34" charset="-122"/>
            </a:endParaRPr>
          </a:p>
          <a:p>
            <a:pPr marL="171450" indent="-171450" algn="l" rtl="0" eaLnBrk="0">
              <a:lnSpc>
                <a:spcPct val="103000"/>
              </a:lnSpc>
              <a:buFont typeface="Wingdings" panose="05000000000000000000" pitchFamily="2" charset="2"/>
              <a:buChar char="ü"/>
            </a:pPr>
            <a:endParaRPr sz="1200" dirty="0">
              <a:latin typeface="苹方-繁" panose="020B0400000000000000" charset="-120"/>
              <a:ea typeface="思源黑体 CN" panose="020B0800000000000000" charset="-122"/>
              <a:cs typeface="Arial" panose="020B0604020202090204"/>
            </a:endParaRPr>
          </a:p>
          <a:p>
            <a:pPr marL="303530" indent="-285750" algn="l" rtl="0" eaLnBrk="0">
              <a:lnSpc>
                <a:spcPct val="89000"/>
              </a:lnSpc>
              <a:spcBef>
                <a:spcPts val="5"/>
              </a:spcBef>
              <a:buFont typeface="Wingdings" panose="05000000000000000000" pitchFamily="2" charset="2"/>
              <a:buChar char="ü"/>
            </a:pPr>
            <a:r>
              <a:rPr kern="0" spc="-10" dirty="0" err="1">
                <a:solidFill>
                  <a:srgbClr val="000000">
                    <a:alpha val="100000"/>
                  </a:srgbClr>
                </a:solidFill>
                <a:latin typeface="苹方-繁" panose="020B0400000000000000" charset="-120"/>
                <a:ea typeface="思源黑体 CN" panose="020B0800000000000000" charset="-122"/>
                <a:cs typeface="微软雅黑" pitchFamily="34" charset="-122"/>
                <a:sym typeface="+mn-ea"/>
              </a:rPr>
              <a:t>国家第三批鼓励研发申报</a:t>
            </a:r>
            <a:r>
              <a:rPr b="1" kern="0" spc="-10" dirty="0" err="1">
                <a:solidFill>
                  <a:srgbClr val="DD3037">
                    <a:alpha val="100000"/>
                  </a:srgbClr>
                </a:solidFill>
                <a:latin typeface="苹方-繁" panose="020B0400000000000000" charset="-120"/>
                <a:ea typeface="思源黑体 CN" panose="020B0800000000000000" charset="-122"/>
                <a:cs typeface="微软雅黑" pitchFamily="34" charset="-122"/>
                <a:sym typeface="+mn-ea"/>
              </a:rPr>
              <a:t>儿童药品</a:t>
            </a:r>
            <a:endParaRPr lang="zh-CN" altLang="en-US" b="1" kern="0" spc="-10" dirty="0">
              <a:solidFill>
                <a:srgbClr val="DD3037">
                  <a:alpha val="100000"/>
                </a:srgbClr>
              </a:solidFill>
              <a:latin typeface="苹方-繁" panose="020B0400000000000000" charset="-120"/>
              <a:ea typeface="思源黑体 CN" panose="020B0800000000000000" charset="-122"/>
              <a:cs typeface="微软雅黑" pitchFamily="34" charset="-122"/>
              <a:sym typeface="+mn-ea"/>
            </a:endParaRPr>
          </a:p>
        </p:txBody>
      </p:sp>
      <p:sp>
        <p:nvSpPr>
          <p:cNvPr id="10" name="文本框 9"/>
          <p:cNvSpPr txBox="1"/>
          <p:nvPr/>
        </p:nvSpPr>
        <p:spPr>
          <a:xfrm>
            <a:off x="5050317" y="1034187"/>
            <a:ext cx="6935992" cy="645160"/>
          </a:xfrm>
          <a:prstGeom prst="rect">
            <a:avLst/>
          </a:prstGeom>
          <a:noFill/>
        </p:spPr>
        <p:txBody>
          <a:bodyPr wrap="square" rtlCol="0">
            <a:spAutoFit/>
          </a:bodyPr>
          <a:lstStyle/>
          <a:p>
            <a:pPr marL="285750" indent="-285750">
              <a:buFont typeface="Wingdings" panose="05000000000000000000" pitchFamily="2" charset="2"/>
              <a:buChar char="ü"/>
            </a:pPr>
            <a:r>
              <a:rPr lang="zh-CN" kern="0" spc="-10" dirty="0">
                <a:solidFill>
                  <a:srgbClr val="000000">
                    <a:alpha val="100000"/>
                  </a:srgbClr>
                </a:solidFill>
                <a:latin typeface="苹方-繁" panose="020B0400000000000000" charset="-120"/>
                <a:ea typeface="思源黑体 CN" panose="020B0800000000000000" charset="-122"/>
                <a:cs typeface="微软雅黑" pitchFamily="34" charset="-122"/>
              </a:rPr>
              <a:t>依据</a:t>
            </a:r>
            <a:r>
              <a:rPr lang="zh-CN" altLang="en-US" kern="0" spc="-10" dirty="0">
                <a:solidFill>
                  <a:srgbClr val="000000">
                    <a:alpha val="100000"/>
                  </a:srgbClr>
                </a:solidFill>
                <a:latin typeface="苹方-繁" panose="020B0400000000000000" charset="-120"/>
                <a:ea typeface="思源黑体 CN" panose="020B0800000000000000" charset="-122"/>
                <a:cs typeface="微软雅黑" pitchFamily="34" charset="-122"/>
              </a:rPr>
              <a:t>国家药监局相关工作细则</a:t>
            </a:r>
            <a:r>
              <a:rPr lang="zh-CN" kern="0" spc="-10" dirty="0">
                <a:solidFill>
                  <a:srgbClr val="000000">
                    <a:alpha val="100000"/>
                  </a:srgbClr>
                </a:solidFill>
                <a:latin typeface="苹方-繁" panose="020B0400000000000000" charset="-120"/>
                <a:ea typeface="思源黑体 CN" panose="020B0800000000000000" charset="-122"/>
                <a:cs typeface="微软雅黑" pitchFamily="34" charset="-122"/>
              </a:rPr>
              <a:t>，马来酸依那普利口服溶液是目前</a:t>
            </a:r>
            <a:r>
              <a:rPr lang="zh-CN" b="1" kern="0" spc="-10" dirty="0">
                <a:solidFill>
                  <a:srgbClr val="C00000"/>
                </a:solidFill>
                <a:latin typeface="苹方-繁" panose="020B0400000000000000" charset="-120"/>
                <a:ea typeface="思源黑体 CN" panose="020B0800000000000000" charset="-122"/>
                <a:cs typeface="微软雅黑" pitchFamily="34" charset="-122"/>
              </a:rPr>
              <a:t>唯一成功增加儿童</a:t>
            </a:r>
            <a:r>
              <a:rPr lang="zh-CN" altLang="en-US" b="1" kern="0" spc="-10" dirty="0">
                <a:solidFill>
                  <a:srgbClr val="C00000"/>
                </a:solidFill>
                <a:latin typeface="苹方-繁" panose="020B0400000000000000" charset="-120"/>
                <a:ea typeface="思源黑体 CN" panose="020B0800000000000000" charset="-122"/>
                <a:cs typeface="微软雅黑" pitchFamily="34" charset="-122"/>
              </a:rPr>
              <a:t>高血压</a:t>
            </a:r>
            <a:r>
              <a:rPr lang="zh-CN" b="1" kern="0" spc="-10" dirty="0">
                <a:solidFill>
                  <a:srgbClr val="C00000"/>
                </a:solidFill>
                <a:latin typeface="苹方-繁" panose="020B0400000000000000" charset="-120"/>
                <a:ea typeface="思源黑体 CN" panose="020B0800000000000000" charset="-122"/>
                <a:cs typeface="微软雅黑" pitchFamily="34" charset="-122"/>
              </a:rPr>
              <a:t>用药信息</a:t>
            </a:r>
            <a:r>
              <a:rPr lang="zh-CN" kern="0" spc="-10" dirty="0">
                <a:solidFill>
                  <a:srgbClr val="000000">
                    <a:alpha val="100000"/>
                  </a:srgbClr>
                </a:solidFill>
                <a:latin typeface="苹方-繁" panose="020B0400000000000000" charset="-120"/>
                <a:ea typeface="思源黑体 CN" panose="020B0800000000000000" charset="-122"/>
                <a:cs typeface="微软雅黑" pitchFamily="34" charset="-122"/>
              </a:rPr>
              <a:t>的</a:t>
            </a:r>
            <a:r>
              <a:rPr lang="zh-CN" altLang="en-US" kern="0" spc="-10" dirty="0">
                <a:solidFill>
                  <a:srgbClr val="000000">
                    <a:alpha val="100000"/>
                  </a:srgbClr>
                </a:solidFill>
                <a:latin typeface="苹方-繁" panose="020B0400000000000000" charset="-120"/>
                <a:ea typeface="思源黑体 CN" panose="020B0800000000000000" charset="-122"/>
                <a:cs typeface="微软雅黑" pitchFamily="34" charset="-122"/>
              </a:rPr>
              <a:t>药品</a:t>
            </a:r>
            <a:endParaRPr lang="zh-CN" kern="0" spc="-10" dirty="0">
              <a:solidFill>
                <a:srgbClr val="000000">
                  <a:alpha val="100000"/>
                </a:srgbClr>
              </a:solidFill>
              <a:latin typeface="苹方-繁" panose="020B0400000000000000" charset="-120"/>
              <a:ea typeface="思源黑体 CN" panose="020B0800000000000000" charset="-122"/>
              <a:cs typeface="微软雅黑" pitchFamily="34" charset="-122"/>
            </a:endParaRPr>
          </a:p>
        </p:txBody>
      </p:sp>
      <p:grpSp>
        <p:nvGrpSpPr>
          <p:cNvPr id="3" name="组合 2"/>
          <p:cNvGrpSpPr/>
          <p:nvPr/>
        </p:nvGrpSpPr>
        <p:grpSpPr>
          <a:xfrm>
            <a:off x="5298322" y="1850620"/>
            <a:ext cx="6422521" cy="4488223"/>
            <a:chOff x="5224873" y="1659488"/>
            <a:chExt cx="6422521" cy="4389042"/>
          </a:xfrm>
        </p:grpSpPr>
        <p:pic>
          <p:nvPicPr>
            <p:cNvPr id="9" name="图片 8"/>
            <p:cNvPicPr>
              <a:picLocks noChangeAspect="1"/>
            </p:cNvPicPr>
            <p:nvPr/>
          </p:nvPicPr>
          <p:blipFill>
            <a:blip r:embed="rId8"/>
            <a:srcRect b="29103"/>
            <a:stretch>
              <a:fillRect/>
            </a:stretch>
          </p:blipFill>
          <p:spPr>
            <a:xfrm>
              <a:off x="5224873" y="1659488"/>
              <a:ext cx="5116830" cy="1500505"/>
            </a:xfrm>
            <a:prstGeom prst="rect">
              <a:avLst/>
            </a:prstGeom>
            <a:effectLst>
              <a:outerShdw blurRad="50800" dist="38100" dir="2700000" algn="tl" rotWithShape="0">
                <a:prstClr val="black">
                  <a:alpha val="40000"/>
                </a:prstClr>
              </a:outerShdw>
            </a:effectLst>
          </p:spPr>
        </p:pic>
        <p:pic>
          <p:nvPicPr>
            <p:cNvPr id="11" name="图片 10"/>
            <p:cNvPicPr>
              <a:picLocks noChangeAspect="1"/>
            </p:cNvPicPr>
            <p:nvPr>
              <p:custDataLst>
                <p:tags r:id="rId4"/>
              </p:custDataLst>
            </p:nvPr>
          </p:nvPicPr>
          <p:blipFill>
            <a:blip r:embed="rId9"/>
            <a:stretch>
              <a:fillRect/>
            </a:stretch>
          </p:blipFill>
          <p:spPr>
            <a:xfrm>
              <a:off x="5592521" y="2786027"/>
              <a:ext cx="5116830" cy="1964690"/>
            </a:xfrm>
            <a:prstGeom prst="rect">
              <a:avLst/>
            </a:prstGeom>
            <a:effectLst>
              <a:outerShdw blurRad="50800" dist="38100" dir="2700000" algn="tl" rotWithShape="0">
                <a:prstClr val="black">
                  <a:alpha val="40000"/>
                </a:prstClr>
              </a:outerShdw>
            </a:effectLst>
          </p:spPr>
        </p:pic>
        <p:pic>
          <p:nvPicPr>
            <p:cNvPr id="8" name="图片 7"/>
            <p:cNvPicPr>
              <a:picLocks noChangeAspect="1"/>
            </p:cNvPicPr>
            <p:nvPr/>
          </p:nvPicPr>
          <p:blipFill rotWithShape="1">
            <a:blip r:embed="rId10"/>
            <a:srcRect t="-4341"/>
            <a:stretch>
              <a:fillRect/>
            </a:stretch>
          </p:blipFill>
          <p:spPr>
            <a:xfrm>
              <a:off x="6005212" y="4344416"/>
              <a:ext cx="5642182" cy="1704114"/>
            </a:xfrm>
            <a:prstGeom prst="rect">
              <a:avLst/>
            </a:prstGeom>
            <a:effectLst>
              <a:outerShdw blurRad="50800" dist="38100" dir="2700000" algn="tl" rotWithShape="0">
                <a:prstClr val="black">
                  <a:alpha val="40000"/>
                </a:prstClr>
              </a:outerShdw>
            </a:effectLst>
          </p:spPr>
        </p:pic>
      </p:grpSp>
      <p:sp>
        <p:nvSpPr>
          <p:cNvPr id="17" name="标题 16"/>
          <p:cNvSpPr>
            <a:spLocks noGrp="1"/>
          </p:cNvSpPr>
          <p:nvPr>
            <p:custDataLst>
              <p:tags r:id="rId3"/>
            </p:custDataLst>
          </p:nvPr>
        </p:nvSpPr>
        <p:spPr>
          <a:xfrm>
            <a:off x="1096645" y="240030"/>
            <a:ext cx="8310880" cy="377825"/>
          </a:xfrm>
          <a:prstGeom prst="rect">
            <a:avLst/>
          </a:prstGeom>
        </p:spPr>
        <p:txBody>
          <a:bodyPr vert="horz" wrap="square" lIns="0" tIns="0" rIns="0" bIns="0" rtlCol="0" anchor="ctr" anchorCtr="0">
            <a:normAutofit fontScale="900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zh-CN" altLang="en-US" sz="2400"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国家鼓励研发申报儿童药品，</a:t>
            </a:r>
            <a:r>
              <a:rPr lang="en-US" altLang="zh-CN" sz="2400"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2026</a:t>
            </a:r>
            <a:r>
              <a:rPr lang="zh-CN" altLang="en-US" sz="2400"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年新增一个月以上</a:t>
            </a:r>
            <a:r>
              <a:rPr lang="zh-CN" altLang="zh-CN" sz="2400"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儿童适应症</a:t>
            </a:r>
            <a:endParaRPr lang="zh-CN" altLang="en-US"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任意多边形: 形状 60"/>
          <p:cNvSpPr/>
          <p:nvPr/>
        </p:nvSpPr>
        <p:spPr>
          <a:xfrm>
            <a:off x="0" y="246380"/>
            <a:ext cx="996950" cy="337820"/>
          </a:xfrm>
          <a:custGeom>
            <a:avLst/>
            <a:gdLst>
              <a:gd name="connsiteX0" fmla="*/ 0 w 603250"/>
              <a:gd name="connsiteY0" fmla="*/ 0 h 374650"/>
              <a:gd name="connsiteX1" fmla="*/ 603250 w 603250"/>
              <a:gd name="connsiteY1" fmla="*/ 0 h 374650"/>
              <a:gd name="connsiteX2" fmla="*/ 603250 w 603250"/>
              <a:gd name="connsiteY2" fmla="*/ 374650 h 374650"/>
              <a:gd name="connsiteX3" fmla="*/ 0 w 603250"/>
              <a:gd name="connsiteY3" fmla="*/ 374650 h 374650"/>
            </a:gdLst>
            <a:ahLst/>
            <a:cxnLst>
              <a:cxn ang="0">
                <a:pos x="connsiteX0" y="connsiteY0"/>
              </a:cxn>
              <a:cxn ang="0">
                <a:pos x="connsiteX1" y="connsiteY1"/>
              </a:cxn>
              <a:cxn ang="0">
                <a:pos x="connsiteX2" y="connsiteY2"/>
              </a:cxn>
              <a:cxn ang="0">
                <a:pos x="connsiteX3" y="connsiteY3"/>
              </a:cxn>
            </a:cxnLst>
            <a:rect l="l" t="t" r="r" b="b"/>
            <a:pathLst>
              <a:path w="603250" h="374650">
                <a:moveTo>
                  <a:pt x="0" y="0"/>
                </a:moveTo>
                <a:lnTo>
                  <a:pt x="603250" y="0"/>
                </a:lnTo>
                <a:lnTo>
                  <a:pt x="603250" y="374650"/>
                </a:lnTo>
                <a:lnTo>
                  <a:pt x="0" y="374650"/>
                </a:lnTo>
                <a:close/>
              </a:path>
            </a:pathLst>
          </a:custGeom>
          <a:solidFill>
            <a:srgbClr val="4E67C8"/>
          </a:solidFill>
          <a:ln w="6350" cap="flat">
            <a:noFill/>
            <a:prstDash val="solid"/>
            <a:miter/>
          </a:ln>
        </p:spPr>
        <p:txBody>
          <a:bodyPr rtlCol="0" anchor="ctr"/>
          <a:lstStyle/>
          <a:p>
            <a:endParaRPr lang="zh-CN" altLang="en-US"/>
          </a:p>
        </p:txBody>
      </p:sp>
      <p:grpSp>
        <p:nvGrpSpPr>
          <p:cNvPr id="6" name="组合 5"/>
          <p:cNvGrpSpPr/>
          <p:nvPr/>
        </p:nvGrpSpPr>
        <p:grpSpPr>
          <a:xfrm>
            <a:off x="4451350" y="513080"/>
            <a:ext cx="7289165" cy="168275"/>
            <a:chOff x="6550" y="808"/>
            <a:chExt cx="11479" cy="265"/>
          </a:xfrm>
        </p:grpSpPr>
        <p:sp>
          <p:nvSpPr>
            <p:cNvPr id="60" name="任意多边形: 形状 59"/>
            <p:cNvSpPr/>
            <p:nvPr/>
          </p:nvSpPr>
          <p:spPr>
            <a:xfrm>
              <a:off x="6550" y="1053"/>
              <a:ext cx="10740" cy="20"/>
            </a:xfrm>
            <a:custGeom>
              <a:avLst/>
              <a:gdLst>
                <a:gd name="connsiteX0" fmla="*/ -6315 w 6819900"/>
                <a:gd name="connsiteY0" fmla="*/ 12700 h 12700"/>
                <a:gd name="connsiteX1" fmla="*/ -6315 w 6819900"/>
                <a:gd name="connsiteY1" fmla="*/ 0 h 12700"/>
                <a:gd name="connsiteX2" fmla="*/ 6813585 w 6819900"/>
                <a:gd name="connsiteY2" fmla="*/ 0 h 12700"/>
                <a:gd name="connsiteX3" fmla="*/ 6813585 w 6819900"/>
                <a:gd name="connsiteY3" fmla="*/ 12700 h 12700"/>
                <a:gd name="connsiteX4" fmla="*/ -6315 w 6819900"/>
                <a:gd name="connsiteY4" fmla="*/ 1270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12700">
                  <a:moveTo>
                    <a:pt x="-6315" y="12700"/>
                  </a:moveTo>
                  <a:lnTo>
                    <a:pt x="-6315" y="0"/>
                  </a:lnTo>
                  <a:lnTo>
                    <a:pt x="6813585" y="0"/>
                  </a:lnTo>
                  <a:lnTo>
                    <a:pt x="6813585" y="12700"/>
                  </a:lnTo>
                  <a:lnTo>
                    <a:pt x="-6315" y="12700"/>
                  </a:lnTo>
                  <a:close/>
                </a:path>
              </a:pathLst>
            </a:custGeom>
            <a:solidFill>
              <a:srgbClr val="4E67C8"/>
            </a:solidFill>
            <a:ln w="6350" cap="flat">
              <a:noFill/>
              <a:prstDash val="solid"/>
              <a:miter/>
            </a:ln>
          </p:spPr>
          <p:txBody>
            <a:bodyPr rtlCol="0" anchor="ctr"/>
            <a:lstStyle/>
            <a:p>
              <a:endParaRPr lang="zh-CN" altLang="en-US"/>
            </a:p>
          </p:txBody>
        </p:sp>
        <p:sp>
          <p:nvSpPr>
            <p:cNvPr id="62" name="任意多边形: 形状 61"/>
            <p:cNvSpPr/>
            <p:nvPr/>
          </p:nvSpPr>
          <p:spPr>
            <a:xfrm>
              <a:off x="17353" y="808"/>
              <a:ext cx="677" cy="262"/>
            </a:xfrm>
            <a:custGeom>
              <a:avLst/>
              <a:gdLst>
                <a:gd name="connsiteX0" fmla="*/ 366242 w 429958"/>
                <a:gd name="connsiteY0" fmla="*/ 0 h 165099"/>
                <a:gd name="connsiteX1" fmla="*/ 423643 w 429958"/>
                <a:gd name="connsiteY1" fmla="*/ 0 h 165099"/>
                <a:gd name="connsiteX2" fmla="*/ 325283 w 429958"/>
                <a:gd name="connsiteY2" fmla="*/ 165100 h 165099"/>
                <a:gd name="connsiteX3" fmla="*/ 267879 w 429958"/>
                <a:gd name="connsiteY3" fmla="*/ 165100 h 165099"/>
                <a:gd name="connsiteX4" fmla="*/ 238734 w 429958"/>
                <a:gd name="connsiteY4" fmla="*/ 0 h 165099"/>
                <a:gd name="connsiteX5" fmla="*/ 296073 w 429958"/>
                <a:gd name="connsiteY5" fmla="*/ 0 h 165099"/>
                <a:gd name="connsiteX6" fmla="*/ 197713 w 429958"/>
                <a:gd name="connsiteY6" fmla="*/ 165100 h 165099"/>
                <a:gd name="connsiteX7" fmla="*/ 140371 w 429958"/>
                <a:gd name="connsiteY7" fmla="*/ 165100 h 165099"/>
                <a:gd name="connsiteX8" fmla="*/ 92048 w 429958"/>
                <a:gd name="connsiteY8" fmla="*/ 0 h 165099"/>
                <a:gd name="connsiteX9" fmla="*/ 149452 w 429958"/>
                <a:gd name="connsiteY9" fmla="*/ 0 h 165099"/>
                <a:gd name="connsiteX10" fmla="*/ 51089 w 429958"/>
                <a:gd name="connsiteY10" fmla="*/ 165100 h 165099"/>
                <a:gd name="connsiteX11" fmla="*/ -6315 w 429958"/>
                <a:gd name="connsiteY11" fmla="*/ 1651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958" h="165099">
                  <a:moveTo>
                    <a:pt x="366242" y="0"/>
                  </a:moveTo>
                  <a:lnTo>
                    <a:pt x="423643" y="0"/>
                  </a:lnTo>
                  <a:lnTo>
                    <a:pt x="325283" y="165100"/>
                  </a:lnTo>
                  <a:lnTo>
                    <a:pt x="267879" y="165100"/>
                  </a:lnTo>
                  <a:close/>
                  <a:moveTo>
                    <a:pt x="238734" y="0"/>
                  </a:moveTo>
                  <a:lnTo>
                    <a:pt x="296073" y="0"/>
                  </a:lnTo>
                  <a:lnTo>
                    <a:pt x="197713" y="165100"/>
                  </a:lnTo>
                  <a:lnTo>
                    <a:pt x="140371" y="165100"/>
                  </a:lnTo>
                  <a:close/>
                  <a:moveTo>
                    <a:pt x="92048" y="0"/>
                  </a:moveTo>
                  <a:lnTo>
                    <a:pt x="149452" y="0"/>
                  </a:lnTo>
                  <a:lnTo>
                    <a:pt x="51089" y="165100"/>
                  </a:lnTo>
                  <a:lnTo>
                    <a:pt x="-6315" y="165100"/>
                  </a:lnTo>
                  <a:close/>
                </a:path>
              </a:pathLst>
            </a:custGeom>
            <a:solidFill>
              <a:srgbClr val="4E67C8"/>
            </a:solidFill>
            <a:ln w="6350" cap="flat">
              <a:noFill/>
              <a:prstDash val="solid"/>
              <a:miter/>
            </a:ln>
          </p:spPr>
          <p:txBody>
            <a:bodyPr rtlCol="0" anchor="ctr"/>
            <a:lstStyle/>
            <a:p>
              <a:endParaRPr lang="zh-CN" altLang="en-US"/>
            </a:p>
          </p:txBody>
        </p:sp>
      </p:grpSp>
      <p:sp>
        <p:nvSpPr>
          <p:cNvPr id="7" name="矩形: 圆角 16"/>
          <p:cNvSpPr/>
          <p:nvPr/>
        </p:nvSpPr>
        <p:spPr>
          <a:xfrm>
            <a:off x="85725" y="176530"/>
            <a:ext cx="996315" cy="50609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b="1" dirty="0">
                <a:solidFill>
                  <a:schemeClr val="bg1"/>
                </a:solidFill>
                <a:latin typeface="Source Han Sans CN" panose="020B0800000000000000" charset="-122"/>
                <a:ea typeface="Source Han Sans CN" panose="020B0800000000000000" charset="-122"/>
              </a:rPr>
              <a:t>创新性</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矩形: 圆角 16"/>
          <p:cNvSpPr/>
          <p:nvPr>
            <p:custDataLst>
              <p:tags r:id="rId2"/>
            </p:custDataLst>
          </p:nvPr>
        </p:nvSpPr>
        <p:spPr>
          <a:xfrm>
            <a:off x="5845122" y="5692898"/>
            <a:ext cx="5899002" cy="689463"/>
          </a:xfrm>
          <a:prstGeom prst="roundRect">
            <a:avLst>
              <a:gd name="adj" fmla="val 50000"/>
            </a:avLst>
          </a:prstGeom>
          <a:ln w="3175">
            <a:noFill/>
          </a:ln>
          <a:effectLst>
            <a:outerShdw blurRad="254000" dist="38100" dir="5340000" algn="tl" rotWithShape="0">
              <a:schemeClr val="accent1">
                <a:lumMod val="75000"/>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882015"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l" fontAlgn="auto">
              <a:lnSpc>
                <a:spcPct val="150000"/>
              </a:lnSpc>
            </a:pPr>
            <a:endParaRPr lang="zh-CN" altLang="en-US" sz="1500" kern="0" dirty="0">
              <a:ln>
                <a:noFill/>
                <a:prstDash val="sysDot"/>
              </a:ln>
              <a:solidFill>
                <a:schemeClr val="dk1">
                  <a:lumMod val="85000"/>
                  <a:lumOff val="15000"/>
                </a:schemeClr>
              </a:solidFill>
              <a:latin typeface="+mn-ea"/>
              <a:sym typeface="+mn-ea"/>
            </a:endParaRPr>
          </a:p>
        </p:txBody>
      </p:sp>
      <p:sp useBgFill="1">
        <p:nvSpPr>
          <p:cNvPr id="7" name="矩形: 圆角 16"/>
          <p:cNvSpPr/>
          <p:nvPr>
            <p:custDataLst>
              <p:tags r:id="rId3"/>
            </p:custDataLst>
          </p:nvPr>
        </p:nvSpPr>
        <p:spPr>
          <a:xfrm>
            <a:off x="5795743" y="2637820"/>
            <a:ext cx="6077249" cy="689463"/>
          </a:xfrm>
          <a:prstGeom prst="roundRect">
            <a:avLst>
              <a:gd name="adj" fmla="val 50000"/>
            </a:avLst>
          </a:prstGeom>
          <a:ln w="3175">
            <a:noFill/>
          </a:ln>
          <a:effectLst>
            <a:outerShdw blurRad="254000" dist="38100" dir="5340000" algn="tl" rotWithShape="0">
              <a:schemeClr val="accent1">
                <a:lumMod val="75000"/>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882015"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l" fontAlgn="auto">
              <a:lnSpc>
                <a:spcPct val="150000"/>
              </a:lnSpc>
            </a:pPr>
            <a:endParaRPr lang="zh-CN" altLang="en-US" sz="1500" kern="0" dirty="0">
              <a:ln>
                <a:noFill/>
                <a:prstDash val="sysDot"/>
              </a:ln>
              <a:solidFill>
                <a:schemeClr val="dk1">
                  <a:lumMod val="85000"/>
                  <a:lumOff val="15000"/>
                </a:schemeClr>
              </a:solidFill>
              <a:latin typeface="+mn-ea"/>
              <a:sym typeface="+mn-ea"/>
            </a:endParaRPr>
          </a:p>
        </p:txBody>
      </p:sp>
      <p:sp useBgFill="1">
        <p:nvSpPr>
          <p:cNvPr id="9" name="矩形: 圆角 16"/>
          <p:cNvSpPr/>
          <p:nvPr>
            <p:custDataLst>
              <p:tags r:id="rId4"/>
            </p:custDataLst>
          </p:nvPr>
        </p:nvSpPr>
        <p:spPr>
          <a:xfrm>
            <a:off x="5845121" y="4124910"/>
            <a:ext cx="6077249" cy="689463"/>
          </a:xfrm>
          <a:prstGeom prst="roundRect">
            <a:avLst>
              <a:gd name="adj" fmla="val 50000"/>
            </a:avLst>
          </a:prstGeom>
          <a:ln w="3175">
            <a:noFill/>
          </a:ln>
          <a:effectLst>
            <a:outerShdw blurRad="254000" dist="38100" dir="5340000" algn="tl" rotWithShape="0">
              <a:schemeClr val="accent1">
                <a:lumMod val="75000"/>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882015"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l" fontAlgn="auto">
              <a:lnSpc>
                <a:spcPct val="150000"/>
              </a:lnSpc>
            </a:pPr>
            <a:endParaRPr lang="zh-CN" altLang="en-US" sz="1500" kern="0" dirty="0">
              <a:ln>
                <a:noFill/>
                <a:prstDash val="sysDot"/>
              </a:ln>
              <a:solidFill>
                <a:schemeClr val="dk1">
                  <a:lumMod val="85000"/>
                  <a:lumOff val="15000"/>
                </a:schemeClr>
              </a:solidFill>
              <a:latin typeface="+mn-ea"/>
              <a:sym typeface="+mn-ea"/>
            </a:endParaRPr>
          </a:p>
        </p:txBody>
      </p:sp>
      <p:sp>
        <p:nvSpPr>
          <p:cNvPr id="22" name="文本框 21" descr="7b0a202020202262756c6c6574223a20227b5c2263617465676f727949645c223a5c225c222c5c2274656d706c61746549645c223a32303233313731337d220a7d0a"/>
          <p:cNvSpPr txBox="1"/>
          <p:nvPr>
            <p:custDataLst>
              <p:tags r:id="rId5"/>
            </p:custDataLst>
          </p:nvPr>
        </p:nvSpPr>
        <p:spPr>
          <a:xfrm>
            <a:off x="5987172" y="2181800"/>
            <a:ext cx="428672" cy="324000"/>
          </a:xfrm>
          <a:prstGeom prst="rect">
            <a:avLst/>
          </a:prstGeom>
          <a:noFill/>
        </p:spPr>
        <p:txBody>
          <a:bodyPr wrap="none" lIns="0" tIns="0" rIns="0" bIns="0" rtlCol="0" anchor="ctr">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Blip>
                <a:blip r:embed="rId11">
                  <a:extLst>
                    <a:ext uri="{96DAC541-7B7A-43D3-8B79-37D633B846F1}">
                      <asvg:svgBlip xmlns:asvg="http://schemas.microsoft.com/office/drawing/2016/SVG/main" r:embed="rId12"/>
                    </a:ext>
                  </a:extLst>
                </a:blip>
              </a:buBlip>
            </a:pPr>
            <a:r>
              <a:rPr lang="en-US" altLang="zh-CN" sz="2000" b="1" u="sng" kern="0" dirty="0">
                <a:solidFill>
                  <a:srgbClr val="C00000"/>
                </a:solidFill>
                <a:latin typeface="苹方-繁" panose="020B0400000000000000" charset="-120"/>
                <a:ea typeface="思源黑体 CN" panose="020B0800000000000000" charset="-122"/>
              </a:rPr>
              <a:t> </a:t>
            </a:r>
            <a:r>
              <a:rPr lang="zh-CN" altLang="en-US" sz="2000" b="1" u="sng" kern="0" dirty="0">
                <a:solidFill>
                  <a:srgbClr val="C00000"/>
                </a:solidFill>
                <a:latin typeface="苹方-繁" panose="020B0400000000000000" charset="-120"/>
                <a:ea typeface="思源黑体 CN" panose="020B0800000000000000" charset="-122"/>
              </a:rPr>
              <a:t>安全性：口服溶液</a:t>
            </a:r>
          </a:p>
        </p:txBody>
      </p:sp>
      <p:sp>
        <p:nvSpPr>
          <p:cNvPr id="23" name="文本框 22" descr="7b0a202020202262756c6c6574223a20227b5c2263617465676f727949645c223a5c225c222c5c2274656d706c61746549645c223a32303233313731337d220a7d0a"/>
          <p:cNvSpPr txBox="1"/>
          <p:nvPr>
            <p:custDataLst>
              <p:tags r:id="rId6"/>
            </p:custDataLst>
          </p:nvPr>
        </p:nvSpPr>
        <p:spPr>
          <a:xfrm>
            <a:off x="5987172" y="3603801"/>
            <a:ext cx="428672" cy="324000"/>
          </a:xfrm>
          <a:prstGeom prst="rect">
            <a:avLst/>
          </a:prstGeom>
          <a:noFill/>
        </p:spPr>
        <p:txBody>
          <a:bodyPr wrap="none" lIns="0" tIns="0" rIns="0" bIns="0" rtlCol="0" anchor="ctr">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Blip>
                <a:blip r:embed="rId11">
                  <a:extLst>
                    <a:ext uri="{96DAC541-7B7A-43D3-8B79-37D633B846F1}">
                      <asvg:svgBlip xmlns:asvg="http://schemas.microsoft.com/office/drawing/2016/SVG/main" r:embed="rId12"/>
                    </a:ext>
                  </a:extLst>
                </a:blip>
              </a:buBlip>
            </a:pPr>
            <a:r>
              <a:rPr lang="en-US" altLang="zh-CN" sz="2000" b="1" u="sng" kern="0" dirty="0">
                <a:solidFill>
                  <a:srgbClr val="C00000"/>
                </a:solidFill>
                <a:latin typeface="苹方-繁" panose="020B0400000000000000" charset="-120"/>
                <a:ea typeface="思源黑体 CN" panose="020B0800000000000000" charset="-122"/>
              </a:rPr>
              <a:t> </a:t>
            </a:r>
            <a:r>
              <a:rPr lang="zh-CN" altLang="en-US" sz="2000" b="1" u="sng" kern="0" dirty="0">
                <a:solidFill>
                  <a:srgbClr val="C00000"/>
                </a:solidFill>
                <a:latin typeface="苹方-繁" panose="020B0400000000000000" charset="-120"/>
                <a:ea typeface="思源黑体 CN" panose="020B0800000000000000" charset="-122"/>
              </a:rPr>
              <a:t>精准性：</a:t>
            </a:r>
            <a:r>
              <a:rPr lang="en-US" altLang="zh-CN" sz="2000" b="1" u="sng" kern="0" dirty="0">
                <a:solidFill>
                  <a:srgbClr val="C00000"/>
                </a:solidFill>
                <a:latin typeface="苹方-繁" panose="020B0400000000000000" charset="-120"/>
                <a:ea typeface="思源黑体 CN" panose="020B0800000000000000" charset="-122"/>
              </a:rPr>
              <a:t>0.1ml</a:t>
            </a:r>
            <a:r>
              <a:rPr lang="zh-CN" altLang="en-US" sz="2000" b="1" u="sng" kern="0" dirty="0">
                <a:solidFill>
                  <a:srgbClr val="C00000"/>
                </a:solidFill>
                <a:latin typeface="苹方-繁" panose="020B0400000000000000" charset="-120"/>
                <a:ea typeface="思源黑体 CN" panose="020B0800000000000000" charset="-122"/>
              </a:rPr>
              <a:t>级定量</a:t>
            </a:r>
          </a:p>
        </p:txBody>
      </p:sp>
      <p:sp>
        <p:nvSpPr>
          <p:cNvPr id="25" name="文本框 24" descr="7b0a202020202262756c6c6574223a20227b5c2263617465676f727949645c223a5c225c222c5c2274656d706c61746549645c223a32303233313731337d220a7d0a"/>
          <p:cNvSpPr txBox="1"/>
          <p:nvPr>
            <p:custDataLst>
              <p:tags r:id="rId7"/>
            </p:custDataLst>
          </p:nvPr>
        </p:nvSpPr>
        <p:spPr>
          <a:xfrm>
            <a:off x="5968271" y="5134503"/>
            <a:ext cx="428672" cy="324000"/>
          </a:xfrm>
          <a:prstGeom prst="rect">
            <a:avLst/>
          </a:prstGeom>
          <a:noFill/>
        </p:spPr>
        <p:txBody>
          <a:bodyPr wrap="none" lIns="0" tIns="0" rIns="0" bIns="0" rtlCol="0" anchor="ctr">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Blip>
                <a:blip r:embed="rId11">
                  <a:extLst>
                    <a:ext uri="{96DAC541-7B7A-43D3-8B79-37D633B846F1}">
                      <asvg:svgBlip xmlns:asvg="http://schemas.microsoft.com/office/drawing/2016/SVG/main" r:embed="rId12"/>
                    </a:ext>
                  </a:extLst>
                </a:blip>
              </a:buBlip>
            </a:pPr>
            <a:r>
              <a:rPr lang="en-US" altLang="zh-CN" sz="2000" b="1" u="sng" kern="0" dirty="0">
                <a:solidFill>
                  <a:srgbClr val="C00000"/>
                </a:solidFill>
                <a:latin typeface="苹方-繁" panose="020B0400000000000000" charset="-120"/>
                <a:ea typeface="思源黑体 CN" panose="020B0800000000000000" charset="-122"/>
              </a:rPr>
              <a:t> </a:t>
            </a:r>
            <a:r>
              <a:rPr lang="zh-CN" altLang="en-US" sz="2000" b="1" u="sng" kern="0" dirty="0">
                <a:solidFill>
                  <a:srgbClr val="C00000"/>
                </a:solidFill>
                <a:latin typeface="苹方-繁" panose="020B0400000000000000" charset="-120"/>
                <a:ea typeface="思源黑体 CN" panose="020B0800000000000000" charset="-122"/>
              </a:rPr>
              <a:t>适配性：低龄儿童首选</a:t>
            </a:r>
          </a:p>
        </p:txBody>
      </p:sp>
      <p:sp>
        <p:nvSpPr>
          <p:cNvPr id="184" name="textbox 184"/>
          <p:cNvSpPr/>
          <p:nvPr/>
        </p:nvSpPr>
        <p:spPr>
          <a:xfrm>
            <a:off x="553385" y="6412500"/>
            <a:ext cx="6691630" cy="36957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90204"/>
              <a:ea typeface="Arial" panose="020B0604020202090204"/>
              <a:cs typeface="Arial" panose="020B0604020202090204"/>
            </a:endParaRPr>
          </a:p>
          <a:p>
            <a:pPr marL="12700" algn="l" rtl="0" eaLnBrk="0">
              <a:lnSpc>
                <a:spcPct val="89000"/>
              </a:lnSpc>
            </a:pPr>
            <a:r>
              <a:rPr lang="en-US" altLang="zh-CN" sz="900" b="1" kern="0" spc="0" dirty="0">
                <a:solidFill>
                  <a:srgbClr val="000000">
                    <a:alpha val="100000"/>
                  </a:srgbClr>
                </a:solidFill>
                <a:latin typeface="微软雅黑" pitchFamily="34" charset="-122"/>
                <a:ea typeface="微软雅黑" pitchFamily="34" charset="-122"/>
                <a:cs typeface="微软雅黑" pitchFamily="34" charset="-122"/>
              </a:rPr>
              <a:t>[1]</a:t>
            </a:r>
            <a:r>
              <a:rPr lang="en-US" altLang="zh-CN" sz="900" kern="0" spc="0" dirty="0">
                <a:solidFill>
                  <a:srgbClr val="000000">
                    <a:alpha val="100000"/>
                  </a:srgbClr>
                </a:solidFill>
                <a:latin typeface="微软雅黑" pitchFamily="34" charset="-122"/>
                <a:ea typeface="微软雅黑" pitchFamily="34" charset="-122"/>
                <a:cs typeface="微软雅黑" pitchFamily="34" charset="-122"/>
              </a:rPr>
              <a:t>CDE</a:t>
            </a:r>
            <a:r>
              <a:rPr lang="zh-CN" altLang="en-US" sz="900" kern="0" spc="0" dirty="0">
                <a:solidFill>
                  <a:srgbClr val="000000">
                    <a:alpha val="100000"/>
                  </a:srgbClr>
                </a:solidFill>
                <a:latin typeface="微软雅黑" pitchFamily="34" charset="-122"/>
                <a:ea typeface="微软雅黑" pitchFamily="34" charset="-122"/>
                <a:cs typeface="微软雅黑" pitchFamily="34" charset="-122"/>
              </a:rPr>
              <a:t>儿童用药（化学药品）药学开发指导原则（试行）</a:t>
            </a:r>
            <a:endParaRPr lang="en-US" sz="900" dirty="0">
              <a:latin typeface="微软雅黑" pitchFamily="34" charset="-122"/>
              <a:ea typeface="微软雅黑" pitchFamily="34" charset="-122"/>
              <a:cs typeface="微软雅黑" pitchFamily="34" charset="-122"/>
            </a:endParaRPr>
          </a:p>
        </p:txBody>
      </p:sp>
      <p:sp>
        <p:nvSpPr>
          <p:cNvPr id="32" name="文本框 31"/>
          <p:cNvSpPr txBox="1"/>
          <p:nvPr/>
        </p:nvSpPr>
        <p:spPr>
          <a:xfrm>
            <a:off x="651740" y="1286910"/>
            <a:ext cx="4608830" cy="506095"/>
          </a:xfrm>
          <a:prstGeom prst="rect">
            <a:avLst/>
          </a:prstGeom>
          <a:solidFill>
            <a:srgbClr val="445FCA"/>
          </a:solidFill>
        </p:spPr>
        <p:style>
          <a:lnRef idx="2">
            <a:schemeClr val="lt1"/>
          </a:lnRef>
          <a:fillRef idx="1">
            <a:schemeClr val="accent1"/>
          </a:fillRef>
          <a:effectRef idx="1">
            <a:schemeClr val="accent1"/>
          </a:effectRef>
          <a:fontRef idx="minor">
            <a:schemeClr val="dk1"/>
          </a:fontRef>
        </p:style>
        <p:txBody>
          <a:bodyPr vert="horz" wrap="square" lIns="36000" tIns="108000" rIns="36000" bIns="108000">
            <a:spAutoFit/>
          </a:bodyPr>
          <a:lstStyle>
            <a:defPPr>
              <a:defRPr lang="zh-CN"/>
            </a:defPPr>
            <a:lvl1pPr eaLnBrk="0">
              <a:lnSpc>
                <a:spcPct val="105000"/>
              </a:lnSpc>
              <a:defRPr sz="1000">
                <a:solidFill>
                  <a:schemeClr val="dk1"/>
                </a:solidFill>
                <a:latin typeface="Arial" panose="020B0604020202090204"/>
                <a:ea typeface="Arial" panose="020B0604020202090204"/>
                <a:cs typeface="Arial" panose="020B060402020209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zh-CN" sz="1800" b="1" dirty="0">
                <a:solidFill>
                  <a:schemeClr val="bg1"/>
                </a:solidFill>
                <a:latin typeface="苹方-繁" panose="020B0400000000000000" charset="-120"/>
                <a:ea typeface="思源黑体 CN" panose="020B0800000000000000" charset="-122"/>
              </a:rPr>
              <a:t>口服溶液为婴幼儿最适宜剂型</a:t>
            </a:r>
            <a:r>
              <a:rPr lang="en-US" altLang="zh-CN" sz="1800" b="1" baseline="30000" dirty="0">
                <a:solidFill>
                  <a:schemeClr val="bg1"/>
                </a:solidFill>
                <a:latin typeface="苹方-繁" panose="020B0400000000000000" charset="-120"/>
                <a:ea typeface="思源黑体 CN" panose="020B0800000000000000" charset="-122"/>
              </a:rPr>
              <a:t>[1]</a:t>
            </a:r>
          </a:p>
        </p:txBody>
      </p:sp>
      <p:sp>
        <p:nvSpPr>
          <p:cNvPr id="3" name="文本框 2"/>
          <p:cNvSpPr txBox="1"/>
          <p:nvPr/>
        </p:nvSpPr>
        <p:spPr>
          <a:xfrm>
            <a:off x="5967730" y="1294130"/>
            <a:ext cx="5216525" cy="506095"/>
          </a:xfrm>
          <a:prstGeom prst="rect">
            <a:avLst/>
          </a:prstGeom>
          <a:solidFill>
            <a:srgbClr val="E45657"/>
          </a:solidFill>
        </p:spPr>
        <p:style>
          <a:lnRef idx="2">
            <a:schemeClr val="lt1"/>
          </a:lnRef>
          <a:fillRef idx="1">
            <a:schemeClr val="accent1"/>
          </a:fillRef>
          <a:effectRef idx="1">
            <a:schemeClr val="accent1"/>
          </a:effectRef>
          <a:fontRef idx="minor">
            <a:schemeClr val="dk1"/>
          </a:fontRef>
        </p:style>
        <p:txBody>
          <a:bodyPr vert="horz" wrap="square" lIns="36000" tIns="108000" rIns="36000" bIns="108000">
            <a:spAutoFit/>
          </a:bodyPr>
          <a:lstStyle>
            <a:defPPr>
              <a:defRPr lang="zh-CN"/>
            </a:defPPr>
            <a:lvl1pPr eaLnBrk="0">
              <a:lnSpc>
                <a:spcPct val="105000"/>
              </a:lnSpc>
              <a:defRPr sz="1000">
                <a:solidFill>
                  <a:schemeClr val="dk1"/>
                </a:solidFill>
                <a:latin typeface="Arial" panose="020B0604020202090204"/>
                <a:ea typeface="Arial" panose="020B0604020202090204"/>
                <a:cs typeface="Arial" panose="020B060402020209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zh-CN" altLang="en-US" sz="1800" b="1" kern="0" dirty="0">
                <a:solidFill>
                  <a:schemeClr val="bg1"/>
                </a:solidFill>
                <a:latin typeface="苹方-繁" panose="020B0400000000000000" charset="-120"/>
                <a:ea typeface="思源黑体 CN" panose="020B0800000000000000" charset="-122"/>
                <a:cs typeface="微软雅黑" pitchFamily="34" charset="-122"/>
                <a:sym typeface="+mn-ea"/>
              </a:rPr>
              <a:t>口服溶液儿童获益明显</a:t>
            </a:r>
            <a:endParaRPr lang="zh-CN" altLang="en-US" sz="1800" b="1" kern="0" baseline="30000" dirty="0">
              <a:solidFill>
                <a:schemeClr val="bg1"/>
              </a:solidFill>
              <a:latin typeface="苹方-繁" panose="020B0400000000000000" charset="-120"/>
              <a:ea typeface="思源黑体 CN" panose="020B0800000000000000" charset="-122"/>
              <a:cs typeface="微软雅黑" pitchFamily="34" charset="-122"/>
              <a:sym typeface="+mn-ea"/>
            </a:endParaRPr>
          </a:p>
        </p:txBody>
      </p:sp>
      <p:pic>
        <p:nvPicPr>
          <p:cNvPr id="24" name="图片 23"/>
          <p:cNvPicPr>
            <a:picLocks noChangeAspect="1"/>
          </p:cNvPicPr>
          <p:nvPr/>
        </p:nvPicPr>
        <p:blipFill>
          <a:blip r:embed="rId13"/>
          <a:stretch>
            <a:fillRect/>
          </a:stretch>
        </p:blipFill>
        <p:spPr>
          <a:xfrm>
            <a:off x="634595" y="2970035"/>
            <a:ext cx="4591983" cy="2459991"/>
          </a:xfrm>
          <a:prstGeom prst="rect">
            <a:avLst/>
          </a:prstGeom>
          <a:ln>
            <a:noFill/>
          </a:ln>
          <a:effectLst>
            <a:outerShdw blurRad="292100" dist="139700" dir="2700000" algn="tl" rotWithShape="0">
              <a:srgbClr val="333333">
                <a:alpha val="65000"/>
              </a:srgbClr>
            </a:outerShdw>
          </a:effectLst>
        </p:spPr>
      </p:pic>
      <p:pic>
        <p:nvPicPr>
          <p:cNvPr id="26" name="图片 25"/>
          <p:cNvPicPr>
            <a:picLocks noChangeAspect="1"/>
          </p:cNvPicPr>
          <p:nvPr/>
        </p:nvPicPr>
        <p:blipFill rotWithShape="1">
          <a:blip r:embed="rId14"/>
          <a:srcRect/>
          <a:stretch>
            <a:fillRect/>
          </a:stretch>
        </p:blipFill>
        <p:spPr>
          <a:xfrm>
            <a:off x="634595" y="2070590"/>
            <a:ext cx="4697087" cy="787686"/>
          </a:xfrm>
          <a:prstGeom prst="rect">
            <a:avLst/>
          </a:prstGeom>
        </p:spPr>
      </p:pic>
      <p:sp>
        <p:nvSpPr>
          <p:cNvPr id="29" name="文本框 28"/>
          <p:cNvSpPr txBox="1"/>
          <p:nvPr/>
        </p:nvSpPr>
        <p:spPr>
          <a:xfrm>
            <a:off x="5987172" y="2693124"/>
            <a:ext cx="4321278" cy="506730"/>
          </a:xfrm>
          <a:prstGeom prst="rect">
            <a:avLst/>
          </a:prstGeom>
          <a:noFill/>
        </p:spPr>
        <p:txBody>
          <a:bodyPr wrap="square">
            <a:spAutoFit/>
          </a:bodyPr>
          <a:lstStyle/>
          <a:p>
            <a:pPr indent="0" algn="l" fontAlgn="auto">
              <a:lnSpc>
                <a:spcPct val="150000"/>
              </a:lnSpc>
            </a:pPr>
            <a:r>
              <a:rPr lang="zh-CN" altLang="en-US" sz="1800" kern="0" spc="70" dirty="0">
                <a:solidFill>
                  <a:schemeClr val="tx1"/>
                </a:solidFill>
                <a:latin typeface="苹方-繁" panose="020B0400000000000000" charset="-120"/>
                <a:ea typeface="思源黑体 CN" panose="020B0800000000000000" charset="-122"/>
                <a:cs typeface="微软雅黑" pitchFamily="34" charset="-122"/>
                <a:sym typeface="+mn-ea"/>
              </a:rPr>
              <a:t>防呛咳，易服用，显著提高用药安全性。</a:t>
            </a:r>
            <a:endParaRPr lang="zh-CN" altLang="en-US" sz="1800" kern="0" spc="70" dirty="0">
              <a:ln>
                <a:noFill/>
                <a:prstDash val="sysDot"/>
              </a:ln>
              <a:solidFill>
                <a:schemeClr val="tx1"/>
              </a:solidFill>
              <a:latin typeface="苹方-繁" panose="020B0400000000000000" charset="-120"/>
              <a:ea typeface="思源黑体 CN" panose="020B0800000000000000" charset="-122"/>
              <a:cs typeface="微软雅黑" pitchFamily="34" charset="-122"/>
              <a:sym typeface="+mn-ea"/>
            </a:endParaRPr>
          </a:p>
        </p:txBody>
      </p:sp>
      <p:sp>
        <p:nvSpPr>
          <p:cNvPr id="30" name="文本框 29"/>
          <p:cNvSpPr txBox="1"/>
          <p:nvPr/>
        </p:nvSpPr>
        <p:spPr>
          <a:xfrm>
            <a:off x="5968271" y="4200512"/>
            <a:ext cx="6557818" cy="506730"/>
          </a:xfrm>
          <a:prstGeom prst="rect">
            <a:avLst/>
          </a:prstGeom>
          <a:noFill/>
        </p:spPr>
        <p:txBody>
          <a:bodyPr wrap="square">
            <a:spAutoFit/>
          </a:bodyPr>
          <a:lstStyle/>
          <a:p>
            <a:pPr indent="0" algn="l" fontAlgn="auto">
              <a:lnSpc>
                <a:spcPct val="150000"/>
              </a:lnSpc>
            </a:pPr>
            <a:r>
              <a:rPr lang="zh-CN" altLang="en-US" sz="1800" kern="0" dirty="0">
                <a:ln>
                  <a:noFill/>
                  <a:prstDash val="sysDot"/>
                </a:ln>
                <a:solidFill>
                  <a:schemeClr val="tx1">
                    <a:lumMod val="85000"/>
                    <a:lumOff val="15000"/>
                  </a:schemeClr>
                </a:solidFill>
                <a:latin typeface="苹方-繁" panose="020B0400000000000000" charset="-120"/>
                <a:ea typeface="思源黑体 CN" panose="020B0800000000000000" charset="-122"/>
                <a:sym typeface="+mn-ea"/>
              </a:rPr>
              <a:t>专配给药器精准控量，避免片剂“掰片</a:t>
            </a:r>
            <a:r>
              <a:rPr lang="en-US" altLang="zh-CN" sz="1800" kern="0" dirty="0">
                <a:ln>
                  <a:noFill/>
                  <a:prstDash val="sysDot"/>
                </a:ln>
                <a:solidFill>
                  <a:schemeClr val="tx1">
                    <a:lumMod val="85000"/>
                    <a:lumOff val="15000"/>
                  </a:schemeClr>
                </a:solidFill>
                <a:latin typeface="苹方-繁" panose="020B0400000000000000" charset="-120"/>
                <a:ea typeface="思源黑体 CN" panose="020B0800000000000000" charset="-122"/>
                <a:sym typeface="+mn-ea"/>
              </a:rPr>
              <a:t>”</a:t>
            </a:r>
            <a:r>
              <a:rPr lang="zh-CN" altLang="en-US" sz="1800" kern="0" dirty="0">
                <a:ln>
                  <a:noFill/>
                  <a:prstDash val="sysDot"/>
                </a:ln>
                <a:solidFill>
                  <a:schemeClr val="tx1">
                    <a:lumMod val="85000"/>
                    <a:lumOff val="15000"/>
                  </a:schemeClr>
                </a:solidFill>
                <a:latin typeface="苹方-繁" panose="020B0400000000000000" charset="-120"/>
                <a:ea typeface="思源黑体 CN" panose="020B0800000000000000" charset="-122"/>
                <a:sym typeface="+mn-ea"/>
              </a:rPr>
              <a:t>与</a:t>
            </a:r>
            <a:r>
              <a:rPr lang="en-US" altLang="zh-CN" sz="1800" kern="0" dirty="0">
                <a:ln>
                  <a:noFill/>
                  <a:prstDash val="sysDot"/>
                </a:ln>
                <a:solidFill>
                  <a:schemeClr val="tx1">
                    <a:lumMod val="85000"/>
                    <a:lumOff val="15000"/>
                  </a:schemeClr>
                </a:solidFill>
                <a:latin typeface="苹方-繁" panose="020B0400000000000000" charset="-120"/>
                <a:ea typeface="思源黑体 CN" panose="020B0800000000000000" charset="-122"/>
                <a:sym typeface="+mn-ea"/>
              </a:rPr>
              <a:t>“</a:t>
            </a:r>
            <a:r>
              <a:rPr lang="zh-CN" altLang="en-US" sz="1800" kern="0" dirty="0">
                <a:ln>
                  <a:noFill/>
                  <a:prstDash val="sysDot"/>
                </a:ln>
                <a:solidFill>
                  <a:schemeClr val="tx1">
                    <a:lumMod val="85000"/>
                    <a:lumOff val="15000"/>
                  </a:schemeClr>
                </a:solidFill>
                <a:latin typeface="苹方-繁" panose="020B0400000000000000" charset="-120"/>
                <a:ea typeface="思源黑体 CN" panose="020B0800000000000000" charset="-122"/>
                <a:sym typeface="+mn-ea"/>
              </a:rPr>
              <a:t>估量</a:t>
            </a:r>
            <a:r>
              <a:rPr lang="en-US" altLang="zh-CN" sz="1800" kern="0" dirty="0">
                <a:ln>
                  <a:noFill/>
                  <a:prstDash val="sysDot"/>
                </a:ln>
                <a:solidFill>
                  <a:schemeClr val="tx1">
                    <a:lumMod val="85000"/>
                    <a:lumOff val="15000"/>
                  </a:schemeClr>
                </a:solidFill>
                <a:latin typeface="苹方-繁" panose="020B0400000000000000" charset="-120"/>
                <a:ea typeface="思源黑体 CN" panose="020B0800000000000000" charset="-122"/>
                <a:sym typeface="+mn-ea"/>
              </a:rPr>
              <a:t>”</a:t>
            </a:r>
            <a:r>
              <a:rPr lang="zh-CN" altLang="en-US" sz="1800" kern="0" dirty="0">
                <a:ln>
                  <a:noFill/>
                  <a:prstDash val="sysDot"/>
                </a:ln>
                <a:solidFill>
                  <a:schemeClr val="tx1">
                    <a:lumMod val="85000"/>
                    <a:lumOff val="15000"/>
                  </a:schemeClr>
                </a:solidFill>
                <a:latin typeface="苹方-繁" panose="020B0400000000000000" charset="-120"/>
                <a:ea typeface="思源黑体 CN" panose="020B0800000000000000" charset="-122"/>
                <a:sym typeface="+mn-ea"/>
              </a:rPr>
              <a:t>不准</a:t>
            </a:r>
          </a:p>
        </p:txBody>
      </p:sp>
      <p:sp>
        <p:nvSpPr>
          <p:cNvPr id="31" name="文本框 30"/>
          <p:cNvSpPr txBox="1"/>
          <p:nvPr/>
        </p:nvSpPr>
        <p:spPr>
          <a:xfrm>
            <a:off x="5987172" y="5749309"/>
            <a:ext cx="5885820" cy="506730"/>
          </a:xfrm>
          <a:prstGeom prst="rect">
            <a:avLst/>
          </a:prstGeom>
          <a:noFill/>
        </p:spPr>
        <p:txBody>
          <a:bodyPr wrap="square">
            <a:spAutoFit/>
          </a:bodyPr>
          <a:lstStyle/>
          <a:p>
            <a:pPr indent="0" algn="l" fontAlgn="auto">
              <a:lnSpc>
                <a:spcPct val="150000"/>
              </a:lnSpc>
            </a:pPr>
            <a:r>
              <a:rPr lang="zh-CN" altLang="en-US" sz="1800" kern="0" spc="30" dirty="0">
                <a:latin typeface="苹方-繁" panose="020B0400000000000000" charset="-120"/>
                <a:ea typeface="思源黑体 CN" panose="020B0800000000000000" charset="-122"/>
                <a:cs typeface="微软雅黑" pitchFamily="34" charset="-122"/>
                <a:sym typeface="+mn-ea"/>
              </a:rPr>
              <a:t>提升患儿配合度，减少照护负担，实现平稳降压</a:t>
            </a:r>
            <a:endParaRPr lang="zh-CN" altLang="en-US" sz="1800" kern="0" spc="30" dirty="0">
              <a:ln>
                <a:noFill/>
                <a:prstDash val="sysDot"/>
              </a:ln>
              <a:latin typeface="苹方-繁" panose="020B0400000000000000" charset="-120"/>
              <a:ea typeface="思源黑体 CN" panose="020B0800000000000000" charset="-122"/>
              <a:cs typeface="微软雅黑" pitchFamily="34" charset="-122"/>
              <a:sym typeface="+mn-ea"/>
            </a:endParaRPr>
          </a:p>
        </p:txBody>
      </p:sp>
      <p:sp>
        <p:nvSpPr>
          <p:cNvPr id="17" name="标题 16"/>
          <p:cNvSpPr>
            <a:spLocks noGrp="1"/>
          </p:cNvSpPr>
          <p:nvPr>
            <p:custDataLst>
              <p:tags r:id="rId8"/>
            </p:custDataLst>
          </p:nvPr>
        </p:nvSpPr>
        <p:spPr>
          <a:xfrm>
            <a:off x="1132505" y="240030"/>
            <a:ext cx="8310880" cy="377825"/>
          </a:xfrm>
          <a:prstGeom prst="rect">
            <a:avLst/>
          </a:prstGeom>
        </p:spPr>
        <p:txBody>
          <a:bodyPr vert="horz" wrap="square" lIns="0" tIns="0" rIns="0" bIns="0" rtlCol="0" anchor="ctr" anchorCtr="0">
            <a:normAutofit fontScale="975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zh-CN" altLang="en-US" sz="2400" kern="0" spc="20" dirty="0">
                <a:solidFill>
                  <a:schemeClr val="tx1"/>
                </a:solidFill>
                <a:latin typeface="微软雅黑" panose="020B0503020204020204" pitchFamily="34" charset="-122"/>
                <a:ea typeface="微软雅黑" panose="020B0503020204020204" pitchFamily="34" charset="-122"/>
                <a:cs typeface="Source Han Sans CN Bold" panose="020B0800000000000000" charset="-122"/>
                <a:sym typeface="+mn-ea"/>
              </a:rPr>
              <a:t>口服溶液为婴幼儿及低龄儿童的优选</a:t>
            </a:r>
            <a:r>
              <a:rPr lang="zh-CN" altLang="en-US" sz="2400" kern="0" spc="20" dirty="0">
                <a:solidFill>
                  <a:schemeClr val="tx1">
                    <a:alpha val="100000"/>
                  </a:schemeClr>
                </a:solidFill>
                <a:latin typeface="微软雅黑" panose="020B0503020204020204" pitchFamily="34" charset="-122"/>
                <a:ea typeface="微软雅黑" panose="020B0503020204020204" pitchFamily="34" charset="-122"/>
                <a:cs typeface="Source Han Sans CN Bold" panose="020B0800000000000000" charset="-122"/>
                <a:sym typeface="+mn-ea"/>
              </a:rPr>
              <a:t>剂型</a:t>
            </a:r>
            <a:endParaRPr lang="zh-CN" altLang="en-US" sz="2400" kern="0" spc="20" dirty="0">
              <a:solidFill>
                <a:schemeClr val="tx1"/>
              </a:solidFill>
              <a:latin typeface="微软雅黑" panose="020B0503020204020204" pitchFamily="34" charset="-122"/>
              <a:ea typeface="微软雅黑" panose="020B0503020204020204" pitchFamily="34" charset="-122"/>
              <a:cs typeface="Source Han Sans CN Bold" panose="020B0800000000000000" charset="-122"/>
              <a:sym typeface="+mn-ea"/>
            </a:endParaRPr>
          </a:p>
        </p:txBody>
      </p:sp>
      <p:sp>
        <p:nvSpPr>
          <p:cNvPr id="5" name="任意多边形: 形状 60"/>
          <p:cNvSpPr/>
          <p:nvPr/>
        </p:nvSpPr>
        <p:spPr>
          <a:xfrm>
            <a:off x="0" y="246380"/>
            <a:ext cx="996950" cy="337820"/>
          </a:xfrm>
          <a:custGeom>
            <a:avLst/>
            <a:gdLst>
              <a:gd name="connsiteX0" fmla="*/ 0 w 603250"/>
              <a:gd name="connsiteY0" fmla="*/ 0 h 374650"/>
              <a:gd name="connsiteX1" fmla="*/ 603250 w 603250"/>
              <a:gd name="connsiteY1" fmla="*/ 0 h 374650"/>
              <a:gd name="connsiteX2" fmla="*/ 603250 w 603250"/>
              <a:gd name="connsiteY2" fmla="*/ 374650 h 374650"/>
              <a:gd name="connsiteX3" fmla="*/ 0 w 603250"/>
              <a:gd name="connsiteY3" fmla="*/ 374650 h 374650"/>
            </a:gdLst>
            <a:ahLst/>
            <a:cxnLst>
              <a:cxn ang="0">
                <a:pos x="connsiteX0" y="connsiteY0"/>
              </a:cxn>
              <a:cxn ang="0">
                <a:pos x="connsiteX1" y="connsiteY1"/>
              </a:cxn>
              <a:cxn ang="0">
                <a:pos x="connsiteX2" y="connsiteY2"/>
              </a:cxn>
              <a:cxn ang="0">
                <a:pos x="connsiteX3" y="connsiteY3"/>
              </a:cxn>
            </a:cxnLst>
            <a:rect l="l" t="t" r="r" b="b"/>
            <a:pathLst>
              <a:path w="603250" h="374650">
                <a:moveTo>
                  <a:pt x="0" y="0"/>
                </a:moveTo>
                <a:lnTo>
                  <a:pt x="603250" y="0"/>
                </a:lnTo>
                <a:lnTo>
                  <a:pt x="603250" y="374650"/>
                </a:lnTo>
                <a:lnTo>
                  <a:pt x="0" y="374650"/>
                </a:lnTo>
                <a:close/>
              </a:path>
            </a:pathLst>
          </a:custGeom>
          <a:solidFill>
            <a:srgbClr val="4E67C8"/>
          </a:solidFill>
          <a:ln w="6350" cap="flat">
            <a:noFill/>
            <a:prstDash val="solid"/>
            <a:miter/>
          </a:ln>
        </p:spPr>
        <p:txBody>
          <a:bodyPr rtlCol="0" anchor="ctr"/>
          <a:lstStyle/>
          <a:p>
            <a:endParaRPr lang="zh-CN" altLang="en-US"/>
          </a:p>
        </p:txBody>
      </p:sp>
      <p:grpSp>
        <p:nvGrpSpPr>
          <p:cNvPr id="6" name="组合 5"/>
          <p:cNvGrpSpPr/>
          <p:nvPr/>
        </p:nvGrpSpPr>
        <p:grpSpPr>
          <a:xfrm>
            <a:off x="4451350" y="513080"/>
            <a:ext cx="7289165" cy="168275"/>
            <a:chOff x="6550" y="808"/>
            <a:chExt cx="11479" cy="265"/>
          </a:xfrm>
        </p:grpSpPr>
        <p:sp>
          <p:nvSpPr>
            <p:cNvPr id="60" name="任意多边形: 形状 59"/>
            <p:cNvSpPr/>
            <p:nvPr/>
          </p:nvSpPr>
          <p:spPr>
            <a:xfrm>
              <a:off x="6550" y="1053"/>
              <a:ext cx="10740" cy="20"/>
            </a:xfrm>
            <a:custGeom>
              <a:avLst/>
              <a:gdLst>
                <a:gd name="connsiteX0" fmla="*/ -6315 w 6819900"/>
                <a:gd name="connsiteY0" fmla="*/ 12700 h 12700"/>
                <a:gd name="connsiteX1" fmla="*/ -6315 w 6819900"/>
                <a:gd name="connsiteY1" fmla="*/ 0 h 12700"/>
                <a:gd name="connsiteX2" fmla="*/ 6813585 w 6819900"/>
                <a:gd name="connsiteY2" fmla="*/ 0 h 12700"/>
                <a:gd name="connsiteX3" fmla="*/ 6813585 w 6819900"/>
                <a:gd name="connsiteY3" fmla="*/ 12700 h 12700"/>
                <a:gd name="connsiteX4" fmla="*/ -6315 w 6819900"/>
                <a:gd name="connsiteY4" fmla="*/ 1270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12700">
                  <a:moveTo>
                    <a:pt x="-6315" y="12700"/>
                  </a:moveTo>
                  <a:lnTo>
                    <a:pt x="-6315" y="0"/>
                  </a:lnTo>
                  <a:lnTo>
                    <a:pt x="6813585" y="0"/>
                  </a:lnTo>
                  <a:lnTo>
                    <a:pt x="6813585" y="12700"/>
                  </a:lnTo>
                  <a:lnTo>
                    <a:pt x="-6315" y="12700"/>
                  </a:lnTo>
                  <a:close/>
                </a:path>
              </a:pathLst>
            </a:custGeom>
            <a:solidFill>
              <a:srgbClr val="4E67C8"/>
            </a:solidFill>
            <a:ln w="6350" cap="flat">
              <a:noFill/>
              <a:prstDash val="solid"/>
              <a:miter/>
            </a:ln>
          </p:spPr>
          <p:txBody>
            <a:bodyPr rtlCol="0" anchor="ctr"/>
            <a:lstStyle/>
            <a:p>
              <a:endParaRPr lang="zh-CN" altLang="en-US"/>
            </a:p>
          </p:txBody>
        </p:sp>
        <p:sp>
          <p:nvSpPr>
            <p:cNvPr id="62" name="任意多边形: 形状 61"/>
            <p:cNvSpPr/>
            <p:nvPr/>
          </p:nvSpPr>
          <p:spPr>
            <a:xfrm>
              <a:off x="17353" y="808"/>
              <a:ext cx="677" cy="262"/>
            </a:xfrm>
            <a:custGeom>
              <a:avLst/>
              <a:gdLst>
                <a:gd name="connsiteX0" fmla="*/ 366242 w 429958"/>
                <a:gd name="connsiteY0" fmla="*/ 0 h 165099"/>
                <a:gd name="connsiteX1" fmla="*/ 423643 w 429958"/>
                <a:gd name="connsiteY1" fmla="*/ 0 h 165099"/>
                <a:gd name="connsiteX2" fmla="*/ 325283 w 429958"/>
                <a:gd name="connsiteY2" fmla="*/ 165100 h 165099"/>
                <a:gd name="connsiteX3" fmla="*/ 267879 w 429958"/>
                <a:gd name="connsiteY3" fmla="*/ 165100 h 165099"/>
                <a:gd name="connsiteX4" fmla="*/ 238734 w 429958"/>
                <a:gd name="connsiteY4" fmla="*/ 0 h 165099"/>
                <a:gd name="connsiteX5" fmla="*/ 296073 w 429958"/>
                <a:gd name="connsiteY5" fmla="*/ 0 h 165099"/>
                <a:gd name="connsiteX6" fmla="*/ 197713 w 429958"/>
                <a:gd name="connsiteY6" fmla="*/ 165100 h 165099"/>
                <a:gd name="connsiteX7" fmla="*/ 140371 w 429958"/>
                <a:gd name="connsiteY7" fmla="*/ 165100 h 165099"/>
                <a:gd name="connsiteX8" fmla="*/ 92048 w 429958"/>
                <a:gd name="connsiteY8" fmla="*/ 0 h 165099"/>
                <a:gd name="connsiteX9" fmla="*/ 149452 w 429958"/>
                <a:gd name="connsiteY9" fmla="*/ 0 h 165099"/>
                <a:gd name="connsiteX10" fmla="*/ 51089 w 429958"/>
                <a:gd name="connsiteY10" fmla="*/ 165100 h 165099"/>
                <a:gd name="connsiteX11" fmla="*/ -6315 w 429958"/>
                <a:gd name="connsiteY11" fmla="*/ 1651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958" h="165099">
                  <a:moveTo>
                    <a:pt x="366242" y="0"/>
                  </a:moveTo>
                  <a:lnTo>
                    <a:pt x="423643" y="0"/>
                  </a:lnTo>
                  <a:lnTo>
                    <a:pt x="325283" y="165100"/>
                  </a:lnTo>
                  <a:lnTo>
                    <a:pt x="267879" y="165100"/>
                  </a:lnTo>
                  <a:close/>
                  <a:moveTo>
                    <a:pt x="238734" y="0"/>
                  </a:moveTo>
                  <a:lnTo>
                    <a:pt x="296073" y="0"/>
                  </a:lnTo>
                  <a:lnTo>
                    <a:pt x="197713" y="165100"/>
                  </a:lnTo>
                  <a:lnTo>
                    <a:pt x="140371" y="165100"/>
                  </a:lnTo>
                  <a:close/>
                  <a:moveTo>
                    <a:pt x="92048" y="0"/>
                  </a:moveTo>
                  <a:lnTo>
                    <a:pt x="149452" y="0"/>
                  </a:lnTo>
                  <a:lnTo>
                    <a:pt x="51089" y="165100"/>
                  </a:lnTo>
                  <a:lnTo>
                    <a:pt x="-6315" y="165100"/>
                  </a:lnTo>
                  <a:close/>
                </a:path>
              </a:pathLst>
            </a:custGeom>
            <a:solidFill>
              <a:srgbClr val="4E67C8"/>
            </a:solidFill>
            <a:ln w="6350" cap="flat">
              <a:noFill/>
              <a:prstDash val="solid"/>
              <a:miter/>
            </a:ln>
          </p:spPr>
          <p:txBody>
            <a:bodyPr rtlCol="0" anchor="ctr"/>
            <a:lstStyle/>
            <a:p>
              <a:endParaRPr lang="zh-CN" altLang="en-US"/>
            </a:p>
          </p:txBody>
        </p:sp>
      </p:grpSp>
      <p:sp>
        <p:nvSpPr>
          <p:cNvPr id="2" name="矩形: 圆角 16"/>
          <p:cNvSpPr/>
          <p:nvPr/>
        </p:nvSpPr>
        <p:spPr>
          <a:xfrm>
            <a:off x="85725" y="176530"/>
            <a:ext cx="996315" cy="50609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b="1" dirty="0">
                <a:solidFill>
                  <a:schemeClr val="bg1"/>
                </a:solidFill>
                <a:latin typeface="Source Han Sans CN" panose="020B0800000000000000" charset="-122"/>
                <a:ea typeface="Source Han Sans CN" panose="020B0800000000000000" charset="-122"/>
              </a:rPr>
              <a:t>创新性</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28919" y="1169307"/>
            <a:ext cx="11227435" cy="5358765"/>
            <a:chOff x="530925" y="858059"/>
            <a:chExt cx="11357572" cy="5358765"/>
          </a:xfrm>
        </p:grpSpPr>
        <p:graphicFrame>
          <p:nvGraphicFramePr>
            <p:cNvPr id="23" name="表格 22"/>
            <p:cNvGraphicFramePr/>
            <p:nvPr>
              <p:custDataLst>
                <p:tags r:id="rId3"/>
              </p:custDataLst>
              <p:extLst>
                <p:ext uri="{D42A27DB-BD31-4B8C-83A1-F6EECF244321}">
                  <p14:modId xmlns:p14="http://schemas.microsoft.com/office/powerpoint/2010/main" val="1209420966"/>
                </p:ext>
              </p:extLst>
            </p:nvPr>
          </p:nvGraphicFramePr>
          <p:xfrm>
            <a:off x="530925" y="858059"/>
            <a:ext cx="11357572" cy="5358765"/>
          </p:xfrm>
          <a:graphic>
            <a:graphicData uri="http://schemas.openxmlformats.org/drawingml/2006/table">
              <a:tbl>
                <a:tblPr firstRow="1" firstCol="1" bandCol="1">
                  <a:tableStyleId>{E61C5DA2-97A6-440C-8B20-058EF5DE90E3}</a:tableStyleId>
                </a:tblPr>
                <a:tblGrid>
                  <a:gridCol w="615950">
                    <a:extLst>
                      <a:ext uri="{9D8B030D-6E8A-4147-A177-3AD203B41FA5}">
                        <a16:colId xmlns:a16="http://schemas.microsoft.com/office/drawing/2014/main" val="20000"/>
                      </a:ext>
                    </a:extLst>
                  </a:gridCol>
                  <a:gridCol w="2427605">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1868170">
                    <a:extLst>
                      <a:ext uri="{9D8B030D-6E8A-4147-A177-3AD203B41FA5}">
                        <a16:colId xmlns:a16="http://schemas.microsoft.com/office/drawing/2014/main" val="20003"/>
                      </a:ext>
                    </a:extLst>
                  </a:gridCol>
                  <a:gridCol w="5458460">
                    <a:extLst>
                      <a:ext uri="{9D8B030D-6E8A-4147-A177-3AD203B41FA5}">
                        <a16:colId xmlns:a16="http://schemas.microsoft.com/office/drawing/2014/main" val="20004"/>
                      </a:ext>
                    </a:extLst>
                  </a:gridCol>
                </a:tblGrid>
                <a:tr h="453390">
                  <a:tc>
                    <a:txBody>
                      <a:bodyPr/>
                      <a:lstStyle/>
                      <a:p>
                        <a:pPr algn="ctr">
                          <a:lnSpc>
                            <a:spcPct val="80000"/>
                          </a:lnSpc>
                          <a:buClrTx/>
                          <a:buSzTx/>
                          <a:buFontTx/>
                          <a:buNone/>
                        </a:pPr>
                        <a:r>
                          <a:rPr lang="zh-CN" altLang="en-US" sz="1400" spc="120" dirty="0">
                            <a:solidFill>
                              <a:schemeClr val="bg1"/>
                            </a:solidFill>
                            <a:latin typeface="苹方-繁" panose="020B0400000000000000" charset="-120"/>
                            <a:ea typeface="思源黑体 CN" panose="020B0800000000000000" charset="-122"/>
                          </a:rPr>
                          <a:t>国家</a:t>
                        </a:r>
                      </a:p>
                    </a:txBody>
                    <a:tcPr marL="0" marR="0" marT="107950" marB="107950" anchor="ctr">
                      <a:solidFill>
                        <a:srgbClr val="445FCA"/>
                      </a:solidFill>
                    </a:tcPr>
                  </a:tc>
                  <a:tc>
                    <a:txBody>
                      <a:bodyPr/>
                      <a:lstStyle/>
                      <a:p>
                        <a:pPr algn="ctr">
                          <a:lnSpc>
                            <a:spcPct val="80000"/>
                          </a:lnSpc>
                          <a:buClrTx/>
                          <a:buSzTx/>
                          <a:buFontTx/>
                          <a:buNone/>
                        </a:pPr>
                        <a:r>
                          <a:rPr lang="zh-CN" altLang="en-US" sz="1400" spc="120" dirty="0">
                            <a:solidFill>
                              <a:schemeClr val="bg1"/>
                            </a:solidFill>
                            <a:latin typeface="苹方-繁" panose="020B0400000000000000" charset="-120"/>
                            <a:ea typeface="思源黑体 CN" panose="020B0800000000000000" charset="-122"/>
                          </a:rPr>
                          <a:t>临床指南</a:t>
                        </a:r>
                        <a:r>
                          <a:rPr lang="en-US" altLang="zh-CN" sz="1400" spc="120" dirty="0">
                            <a:solidFill>
                              <a:schemeClr val="bg1"/>
                            </a:solidFill>
                            <a:latin typeface="苹方-繁" panose="020B0400000000000000" charset="-120"/>
                            <a:ea typeface="思源黑体 CN" panose="020B0800000000000000" charset="-122"/>
                          </a:rPr>
                          <a:t>/</a:t>
                        </a:r>
                        <a:r>
                          <a:rPr lang="zh-CN" altLang="en-US" sz="1400" spc="120" dirty="0">
                            <a:solidFill>
                              <a:schemeClr val="bg1"/>
                            </a:solidFill>
                            <a:latin typeface="苹方-繁" panose="020B0400000000000000" charset="-120"/>
                            <a:ea typeface="思源黑体 CN" panose="020B0800000000000000" charset="-122"/>
                          </a:rPr>
                          <a:t>专家共识</a:t>
                        </a:r>
                      </a:p>
                    </a:txBody>
                    <a:tcPr marL="0" marR="0" marT="107950" marB="107950" anchor="ctr">
                      <a:solidFill>
                        <a:srgbClr val="445FCA"/>
                      </a:solidFill>
                    </a:tcPr>
                  </a:tc>
                  <a:tc>
                    <a:txBody>
                      <a:bodyPr/>
                      <a:lstStyle/>
                      <a:p>
                        <a:pPr algn="ctr">
                          <a:lnSpc>
                            <a:spcPct val="80000"/>
                          </a:lnSpc>
                          <a:buClrTx/>
                          <a:buSzTx/>
                          <a:buFontTx/>
                          <a:buNone/>
                        </a:pPr>
                        <a:r>
                          <a:rPr lang="zh-CN" altLang="en-US" sz="1400" spc="120" dirty="0">
                            <a:solidFill>
                              <a:schemeClr val="bg1"/>
                            </a:solidFill>
                            <a:latin typeface="苹方-繁" panose="020B0400000000000000" charset="-120"/>
                            <a:ea typeface="思源黑体 CN" panose="020B0800000000000000" charset="-122"/>
                          </a:rPr>
                          <a:t>发表年份</a:t>
                        </a:r>
                      </a:p>
                    </a:txBody>
                    <a:tcPr marL="0" marR="0" marT="107950" marB="107950" anchor="ctr">
                      <a:solidFill>
                        <a:srgbClr val="445FCA"/>
                      </a:solidFill>
                    </a:tcPr>
                  </a:tc>
                  <a:tc>
                    <a:txBody>
                      <a:bodyPr/>
                      <a:lstStyle/>
                      <a:p>
                        <a:pPr algn="ctr">
                          <a:lnSpc>
                            <a:spcPct val="80000"/>
                          </a:lnSpc>
                        </a:pPr>
                        <a:r>
                          <a:rPr lang="zh-CN" altLang="en-US" sz="1400" spc="120" dirty="0">
                            <a:solidFill>
                              <a:schemeClr val="bg1"/>
                            </a:solidFill>
                            <a:latin typeface="苹方-繁" panose="020B0400000000000000" charset="-120"/>
                            <a:ea typeface="思源黑体 CN" panose="020B0800000000000000" charset="-122"/>
                          </a:rPr>
                          <a:t>发表单位</a:t>
                        </a:r>
                      </a:p>
                    </a:txBody>
                    <a:tcPr marL="0" marR="0" marT="107950" marB="107950" anchor="ctr">
                      <a:solidFill>
                        <a:srgbClr val="445FCA"/>
                      </a:solidFill>
                    </a:tcPr>
                  </a:tc>
                  <a:tc>
                    <a:txBody>
                      <a:bodyPr/>
                      <a:lstStyle/>
                      <a:p>
                        <a:pPr algn="ctr">
                          <a:lnSpc>
                            <a:spcPct val="80000"/>
                          </a:lnSpc>
                        </a:pPr>
                        <a:r>
                          <a:rPr lang="zh-CN" altLang="en-US" sz="1400" spc="120" dirty="0">
                            <a:solidFill>
                              <a:schemeClr val="bg1"/>
                            </a:solidFill>
                            <a:latin typeface="苹方-繁" panose="020B0400000000000000" charset="-120"/>
                            <a:ea typeface="思源黑体 CN" panose="020B0800000000000000" charset="-122"/>
                          </a:rPr>
                          <a:t>推荐内容</a:t>
                        </a:r>
                      </a:p>
                    </a:txBody>
                    <a:tcPr marL="0" marR="0" marT="107950" marB="107950" anchor="ctr">
                      <a:solidFill>
                        <a:srgbClr val="445FCA"/>
                      </a:solidFill>
                    </a:tcPr>
                  </a:tc>
                  <a:extLst>
                    <a:ext uri="{0D108BD9-81ED-4DB2-BD59-A6C34878D82A}">
                      <a16:rowId xmlns:a16="http://schemas.microsoft.com/office/drawing/2014/main" val="10000"/>
                    </a:ext>
                  </a:extLst>
                </a:tr>
                <a:tr h="472440">
                  <a:tc>
                    <a:txBody>
                      <a:bodyPr/>
                      <a:lstStyle/>
                      <a:p>
                        <a:pPr algn="ctr">
                          <a:lnSpc>
                            <a:spcPct val="90000"/>
                          </a:lnSpc>
                          <a:buNone/>
                        </a:pPr>
                        <a:endParaRPr lang="zh-CN" altLang="en-US" sz="1200" kern="0" spc="10" dirty="0">
                          <a:latin typeface="微软雅黑" pitchFamily="34" charset="-122"/>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lang="zh-CN" altLang="en-US" sz="1200" kern="0" spc="10" dirty="0">
                            <a:latin typeface="苹方-繁" panose="020B0400000000000000" charset="-120"/>
                            <a:ea typeface="思源黑体 CN" panose="020B0800000000000000" charset="-122"/>
                          </a:rPr>
                          <a:t>世界卫生组织儿童</a:t>
                        </a:r>
                        <a:r>
                          <a:rPr lang="zh-CN" altLang="en-US" sz="1200" dirty="0">
                            <a:latin typeface="苹方-繁" panose="020B0400000000000000" charset="-120"/>
                            <a:ea typeface="思源黑体 CN" panose="020B0800000000000000" charset="-122"/>
                            <a:sym typeface="+mn-ea"/>
                          </a:rPr>
                          <a:t>基药目录</a:t>
                        </a:r>
                        <a:endParaRPr lang="en-US" altLang="zh-CN" sz="1200" dirty="0">
                          <a:latin typeface="苹方-繁" panose="020B0400000000000000" charset="-120"/>
                          <a:ea typeface="思源黑体 CN" panose="020B0800000000000000" charset="-122"/>
                          <a:sym typeface="+mn-ea"/>
                        </a:endParaRPr>
                      </a:p>
                      <a:p>
                        <a:pPr algn="ctr">
                          <a:lnSpc>
                            <a:spcPct val="90000"/>
                          </a:lnSpc>
                          <a:buNone/>
                        </a:pPr>
                        <a:r>
                          <a:rPr lang="zh-CN" altLang="en-US" sz="1200" dirty="0">
                            <a:latin typeface="苹方-繁" panose="020B0400000000000000" charset="-120"/>
                            <a:ea typeface="思源黑体 CN" panose="020B0800000000000000" charset="-122"/>
                            <a:sym typeface="+mn-ea"/>
                          </a:rPr>
                          <a:t>（第</a:t>
                        </a:r>
                        <a:r>
                          <a:rPr lang="en-US" altLang="zh-CN" sz="1200" dirty="0">
                            <a:latin typeface="苹方-繁" panose="020B0400000000000000" charset="-120"/>
                            <a:ea typeface="思源黑体 CN" panose="020B0800000000000000" charset="-122"/>
                            <a:sym typeface="+mn-ea"/>
                          </a:rPr>
                          <a:t>10</a:t>
                        </a:r>
                        <a:r>
                          <a:rPr lang="zh-CN" altLang="en-US" sz="1200" dirty="0">
                            <a:latin typeface="苹方-繁" panose="020B0400000000000000" charset="-120"/>
                            <a:ea typeface="思源黑体 CN" panose="020B0800000000000000" charset="-122"/>
                            <a:sym typeface="+mn-ea"/>
                          </a:rPr>
                          <a:t>版）</a:t>
                        </a:r>
                        <a:endParaRPr lang="zh-CN" altLang="en-US" sz="1200" kern="0" spc="10" dirty="0">
                          <a:latin typeface="苹方-繁" panose="020B0400000000000000" charset="-120"/>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lang="en-US" altLang="zh-CN" sz="1200" dirty="0">
                            <a:latin typeface="苹方-繁" panose="020B0400000000000000" charset="-120"/>
                            <a:ea typeface="思源黑体 CN" panose="020B0800000000000000" charset="-122"/>
                          </a:rPr>
                          <a:t>2025</a:t>
                        </a:r>
                      </a:p>
                    </a:txBody>
                    <a:tcPr marL="107950" marR="107950" marT="36195" marB="36195" anchor="ctr">
                      <a:solidFill>
                        <a:schemeClr val="bg1"/>
                      </a:solidFill>
                    </a:tcPr>
                  </a:tc>
                  <a:tc>
                    <a:txBody>
                      <a:bodyPr/>
                      <a:lstStyle/>
                      <a:p>
                        <a:pPr algn="ctr">
                          <a:lnSpc>
                            <a:spcPct val="90000"/>
                          </a:lnSpc>
                          <a:buNone/>
                        </a:pPr>
                        <a:r>
                          <a:rPr lang="zh-CN" altLang="en-US" sz="1200" dirty="0">
                            <a:latin typeface="苹方-繁" panose="020B0400000000000000" charset="-120"/>
                            <a:ea typeface="思源黑体 CN" panose="020B0800000000000000" charset="-122"/>
                          </a:rPr>
                          <a:t>世界卫生组织</a:t>
                        </a:r>
                      </a:p>
                    </a:txBody>
                    <a:tcPr marL="107950" marR="107950" marT="36195" marB="36195" anchor="ctr">
                      <a:solidFill>
                        <a:schemeClr val="bg1"/>
                      </a:solidFill>
                    </a:tcPr>
                  </a:tc>
                  <a:tc>
                    <a:txBody>
                      <a:bodyPr/>
                      <a:lstStyle/>
                      <a:p>
                        <a:pPr algn="l">
                          <a:lnSpc>
                            <a:spcPct val="100000"/>
                          </a:lnSpc>
                          <a:buNone/>
                        </a:pPr>
                        <a:r>
                          <a:rPr lang="zh-CN" altLang="en-US" sz="1200" dirty="0">
                            <a:latin typeface="苹方-繁" panose="020B0400000000000000" charset="-120"/>
                            <a:ea typeface="思源黑体 CN" panose="020B0800000000000000" charset="-122"/>
                          </a:rPr>
                          <a:t>12.3 抗高血压药物推荐：</a:t>
                        </a:r>
                        <a:r>
                          <a:rPr lang="zh-CN" altLang="en-US" sz="1200" b="1" dirty="0">
                            <a:solidFill>
                              <a:srgbClr val="E45657"/>
                            </a:solidFill>
                            <a:latin typeface="苹方-繁" panose="020B0400000000000000" charset="-120"/>
                            <a:ea typeface="思源黑体 CN" panose="020B0800000000000000" charset="-122"/>
                          </a:rPr>
                          <a:t>依那普利</a:t>
                        </a:r>
                        <a:r>
                          <a:rPr lang="en-US" altLang="zh-CN" sz="1200" dirty="0">
                            <a:solidFill>
                              <a:srgbClr val="E45657"/>
                            </a:solidFill>
                            <a:latin typeface="苹方-繁" panose="020B0400000000000000" charset="-120"/>
                            <a:ea typeface="思源黑体 CN" panose="020B0800000000000000" charset="-122"/>
                          </a:rPr>
                          <a:t> </a:t>
                        </a:r>
                        <a:r>
                          <a:rPr lang="zh-CN" altLang="en-US" sz="1200" dirty="0">
                            <a:latin typeface="苹方-繁" panose="020B0400000000000000" charset="-120"/>
                            <a:ea typeface="思源黑体 CN" panose="020B0800000000000000" charset="-122"/>
                          </a:rPr>
                          <a:t>口服溶液：</a:t>
                        </a:r>
                        <a:r>
                          <a:rPr lang="en-US" altLang="zh-CN" sz="1200" dirty="0">
                            <a:latin typeface="苹方-繁" panose="020B0400000000000000" charset="-120"/>
                            <a:ea typeface="思源黑体 CN" panose="020B0800000000000000" charset="-122"/>
                          </a:rPr>
                          <a:t>1m</a:t>
                        </a:r>
                        <a:r>
                          <a:rPr lang="en-US" sz="1200" dirty="0">
                            <a:latin typeface="苹方-繁" panose="020B0400000000000000" charset="-120"/>
                            <a:ea typeface="思源黑体 CN" panose="020B0800000000000000" charset="-122"/>
                          </a:rPr>
                          <a:t>g/ml</a:t>
                        </a:r>
                      </a:p>
                    </a:txBody>
                    <a:tcPr marL="107950" marR="107950" marT="36195" marB="36195" anchor="ctr">
                      <a:solidFill>
                        <a:schemeClr val="bg1"/>
                      </a:solidFill>
                    </a:tcPr>
                  </a:tc>
                  <a:extLst>
                    <a:ext uri="{0D108BD9-81ED-4DB2-BD59-A6C34878D82A}">
                      <a16:rowId xmlns:a16="http://schemas.microsoft.com/office/drawing/2014/main" val="10001"/>
                    </a:ext>
                  </a:extLst>
                </a:tr>
                <a:tr h="1374140">
                  <a:tc>
                    <a:txBody>
                      <a:bodyPr/>
                      <a:lstStyle/>
                      <a:p>
                        <a:pPr algn="ctr">
                          <a:lnSpc>
                            <a:spcPct val="90000"/>
                          </a:lnSpc>
                          <a:buNone/>
                        </a:pPr>
                        <a:endParaRPr lang="zh-CN" altLang="en-US" sz="1200" kern="0" spc="10" dirty="0">
                          <a:latin typeface="微软雅黑" pitchFamily="34" charset="-122"/>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lang="zh-CN" altLang="en-US" sz="1200" kern="0" spc="10" dirty="0">
                            <a:latin typeface="苹方-繁" panose="020B0400000000000000" charset="-120"/>
                            <a:ea typeface="思源黑体 CN" panose="020B0800000000000000" charset="-122"/>
                          </a:rPr>
                          <a:t>血管紧张素转换酶抑制剂在心血管疾病防治中应用的专家共识</a:t>
                        </a:r>
                      </a:p>
                    </a:txBody>
                    <a:tcPr marL="107950" marR="107950" marT="36195" marB="36195" anchor="ctr">
                      <a:solidFill>
                        <a:schemeClr val="bg1"/>
                      </a:solidFill>
                    </a:tcPr>
                  </a:tc>
                  <a:tc>
                    <a:txBody>
                      <a:bodyPr/>
                      <a:lstStyle/>
                      <a:p>
                        <a:pPr algn="ctr">
                          <a:lnSpc>
                            <a:spcPct val="90000"/>
                          </a:lnSpc>
                          <a:buNone/>
                        </a:pPr>
                        <a:r>
                          <a:rPr lang="en-US" altLang="zh-CN" sz="1200" dirty="0">
                            <a:latin typeface="苹方-繁" panose="020B0400000000000000" charset="-120"/>
                            <a:ea typeface="思源黑体 CN" panose="020B0800000000000000" charset="-122"/>
                          </a:rPr>
                          <a:t>2025</a:t>
                        </a:r>
                      </a:p>
                    </a:txBody>
                    <a:tcPr marL="107950" marR="107950" marT="36195" marB="36195" anchor="ctr">
                      <a:solidFill>
                        <a:schemeClr val="bg1"/>
                      </a:solidFill>
                    </a:tcPr>
                  </a:tc>
                  <a:tc>
                    <a:txBody>
                      <a:bodyPr/>
                      <a:lstStyle/>
                      <a:p>
                        <a:pPr algn="ctr">
                          <a:lnSpc>
                            <a:spcPct val="90000"/>
                          </a:lnSpc>
                          <a:buNone/>
                        </a:pPr>
                        <a:r>
                          <a:rPr lang="zh-CN" altLang="en-US" sz="1200" dirty="0">
                            <a:latin typeface="苹方-繁" panose="020B0400000000000000" charset="-120"/>
                            <a:ea typeface="思源黑体 CN" panose="020B0800000000000000" charset="-122"/>
                            <a:sym typeface="+mn-ea"/>
                          </a:rPr>
                          <a:t>中华医学会心血管病学分会</a:t>
                        </a:r>
                      </a:p>
                    </a:txBody>
                    <a:tcPr marL="107950" marR="107950" marT="36195" marB="36195" anchor="ctr">
                      <a:solidFill>
                        <a:schemeClr val="bg1"/>
                      </a:solidFill>
                    </a:tcPr>
                  </a:tc>
                  <a:tc>
                    <a:txBody>
                      <a:bodyPr/>
                      <a:lstStyle/>
                      <a:p>
                        <a:pPr algn="l">
                          <a:lnSpc>
                            <a:spcPct val="100000"/>
                          </a:lnSpc>
                          <a:buNone/>
                        </a:pPr>
                        <a:r>
                          <a:rPr lang="en-US" altLang="zh-CN" sz="1200" dirty="0">
                            <a:latin typeface="苹方-繁" panose="020B0400000000000000" charset="-120"/>
                            <a:ea typeface="思源黑体 CN" panose="020B0800000000000000" charset="-122"/>
                          </a:rPr>
                          <a:t>1.</a:t>
                        </a:r>
                        <a:r>
                          <a:rPr lang="zh-CN" altLang="en-US" sz="1200" dirty="0">
                            <a:latin typeface="苹方-繁" panose="020B0400000000000000" charset="-120"/>
                            <a:ea typeface="思源黑体 CN" panose="020B0800000000000000" charset="-122"/>
                          </a:rPr>
                          <a:t>多种</a:t>
                        </a:r>
                        <a:r>
                          <a:rPr lang="en-US" altLang="zh-CN" sz="1200" dirty="0">
                            <a:latin typeface="苹方-繁" panose="020B0400000000000000" charset="-120"/>
                            <a:ea typeface="思源黑体 CN" panose="020B0800000000000000" charset="-122"/>
                          </a:rPr>
                          <a:t>ACEI</a:t>
                        </a:r>
                        <a:r>
                          <a:rPr lang="zh-CN" altLang="en-US" sz="1200" dirty="0">
                            <a:latin typeface="苹方-繁" panose="020B0400000000000000" charset="-120"/>
                            <a:ea typeface="思源黑体 CN" panose="020B0800000000000000" charset="-122"/>
                          </a:rPr>
                          <a:t>类药物如</a:t>
                        </a:r>
                        <a:r>
                          <a:rPr lang="zh-CN" altLang="en-US" sz="1200" b="1" dirty="0">
                            <a:solidFill>
                              <a:srgbClr val="E45657"/>
                            </a:solidFill>
                            <a:latin typeface="苹方-繁" panose="020B0400000000000000" charset="-120"/>
                            <a:ea typeface="思源黑体 CN" panose="020B0800000000000000" charset="-122"/>
                          </a:rPr>
                          <a:t>依那普利</a:t>
                        </a:r>
                        <a:r>
                          <a:rPr lang="zh-CN" altLang="en-US" sz="1200" dirty="0">
                            <a:latin typeface="苹方-繁" panose="020B0400000000000000" charset="-120"/>
                            <a:ea typeface="思源黑体 CN" panose="020B0800000000000000" charset="-122"/>
                          </a:rPr>
                          <a:t>等，均能有效逆转高血压引起的左心室肥厚，效果优于</a:t>
                        </a:r>
                        <a:r>
                          <a:rPr lang="en-US" altLang="zh-CN" sz="1200" dirty="0">
                            <a:latin typeface="苹方-繁" panose="020B0400000000000000" charset="-120"/>
                            <a:ea typeface="思源黑体 CN" panose="020B0800000000000000" charset="-122"/>
                          </a:rPr>
                          <a:t>CCB、</a:t>
                        </a:r>
                        <a:r>
                          <a:rPr lang="zh-CN" altLang="en-US" sz="1200" dirty="0">
                            <a:latin typeface="苹方-繁" panose="020B0400000000000000" charset="-120"/>
                            <a:ea typeface="思源黑体 CN" panose="020B0800000000000000" charset="-122"/>
                          </a:rPr>
                          <a:t>利尿剂和</a:t>
                        </a:r>
                        <a:r>
                          <a:rPr lang="en-US" altLang="zh-CN" sz="1200" dirty="0">
                            <a:latin typeface="苹方-繁" panose="020B0400000000000000" charset="-120"/>
                            <a:ea typeface="思源黑体 CN" panose="020B0800000000000000" charset="-122"/>
                          </a:rPr>
                          <a:t>β</a:t>
                        </a:r>
                        <a:r>
                          <a:rPr lang="zh-CN" altLang="en-US" sz="1200" dirty="0">
                            <a:latin typeface="苹方-繁" panose="020B0400000000000000" charset="-120"/>
                            <a:ea typeface="思源黑体 CN" panose="020B0800000000000000" charset="-122"/>
                          </a:rPr>
                          <a:t>受体阻滞剂。</a:t>
                        </a:r>
                      </a:p>
                      <a:p>
                        <a:pPr algn="l">
                          <a:lnSpc>
                            <a:spcPct val="100000"/>
                          </a:lnSpc>
                          <a:buNone/>
                        </a:pPr>
                        <a:r>
                          <a:rPr lang="en-US" altLang="zh-CN" sz="1200" dirty="0">
                            <a:latin typeface="苹方-繁" panose="020B0400000000000000" charset="-120"/>
                            <a:ea typeface="思源黑体 CN" panose="020B0800000000000000" charset="-122"/>
                          </a:rPr>
                          <a:t>2.</a:t>
                        </a:r>
                        <a:r>
                          <a:rPr lang="zh-CN" altLang="en-US" sz="1200" dirty="0">
                            <a:latin typeface="苹方-繁" panose="020B0400000000000000" charset="-120"/>
                            <a:ea typeface="思源黑体 CN" panose="020B0800000000000000" charset="-122"/>
                          </a:rPr>
                          <a:t>左心室收缩功能不全患者经</a:t>
                        </a:r>
                        <a:r>
                          <a:rPr lang="zh-CN" altLang="en-US" sz="1200" b="1" dirty="0">
                            <a:solidFill>
                              <a:srgbClr val="E45657"/>
                            </a:solidFill>
                            <a:latin typeface="苹方-繁" panose="020B0400000000000000" charset="-120"/>
                            <a:ea typeface="思源黑体 CN" panose="020B0800000000000000" charset="-122"/>
                          </a:rPr>
                          <a:t>依那普利</a:t>
                        </a:r>
                        <a:r>
                          <a:rPr lang="zh-CN" altLang="en-US" sz="1200" dirty="0">
                            <a:latin typeface="苹方-繁" panose="020B0400000000000000" charset="-120"/>
                            <a:ea typeface="思源黑体 CN" panose="020B0800000000000000" charset="-122"/>
                          </a:rPr>
                          <a:t>治疗3~4年，生存期持续改善，预期寿命显著延长。</a:t>
                        </a:r>
                      </a:p>
                      <a:p>
                        <a:pPr algn="l">
                          <a:lnSpc>
                            <a:spcPct val="100000"/>
                          </a:lnSpc>
                          <a:buNone/>
                        </a:pPr>
                        <a:r>
                          <a:rPr lang="en-US" altLang="zh-CN" sz="1200" dirty="0">
                            <a:latin typeface="苹方-繁" panose="020B0400000000000000" charset="-120"/>
                            <a:ea typeface="思源黑体 CN" panose="020B0800000000000000" charset="-122"/>
                          </a:rPr>
                          <a:t>3.</a:t>
                        </a:r>
                        <a:r>
                          <a:rPr lang="zh-CN" altLang="en-US" sz="1200" dirty="0">
                            <a:latin typeface="苹方-繁" panose="020B0400000000000000" charset="-120"/>
                            <a:ea typeface="思源黑体 CN" panose="020B0800000000000000" charset="-122"/>
                          </a:rPr>
                          <a:t>在</a:t>
                        </a:r>
                        <a:r>
                          <a:rPr lang="en-US" altLang="zh-CN" sz="1200" dirty="0">
                            <a:latin typeface="苹方-繁" panose="020B0400000000000000" charset="-120"/>
                            <a:ea typeface="思源黑体 CN" panose="020B0800000000000000" charset="-122"/>
                          </a:rPr>
                          <a:t>LVEF≤35%、</a:t>
                        </a:r>
                        <a:r>
                          <a:rPr lang="zh-CN" altLang="en-US" sz="1200" dirty="0">
                            <a:latin typeface="苹方-繁" panose="020B0400000000000000" charset="-120"/>
                            <a:ea typeface="思源黑体 CN" panose="020B0800000000000000" charset="-122"/>
                          </a:rPr>
                          <a:t>无心力衰竭症状的患者中，</a:t>
                        </a:r>
                        <a:r>
                          <a:rPr lang="zh-CN" altLang="en-US" sz="1200" b="1" dirty="0">
                            <a:solidFill>
                              <a:srgbClr val="E45657"/>
                            </a:solidFill>
                            <a:latin typeface="苹方-繁" panose="020B0400000000000000" charset="-120"/>
                            <a:ea typeface="思源黑体 CN" panose="020B0800000000000000" charset="-122"/>
                          </a:rPr>
                          <a:t>预防性给予依那普利</a:t>
                        </a:r>
                        <a:r>
                          <a:rPr lang="zh-CN" altLang="en-US" sz="1200" dirty="0">
                            <a:latin typeface="苹方-繁" panose="020B0400000000000000" charset="-120"/>
                            <a:ea typeface="思源黑体 CN" panose="020B0800000000000000" charset="-122"/>
                          </a:rPr>
                          <a:t>治疗可显著降低患者心肌梗死、不稳定型心绞痛和心原性死亡风险</a:t>
                        </a:r>
                      </a:p>
                    </a:txBody>
                    <a:tcPr marL="107950" marR="107950" marT="36195" marB="36195" anchor="ctr">
                      <a:solidFill>
                        <a:schemeClr val="bg1"/>
                      </a:solidFill>
                    </a:tcPr>
                  </a:tc>
                  <a:extLst>
                    <a:ext uri="{0D108BD9-81ED-4DB2-BD59-A6C34878D82A}">
                      <a16:rowId xmlns:a16="http://schemas.microsoft.com/office/drawing/2014/main" val="10002"/>
                    </a:ext>
                  </a:extLst>
                </a:tr>
                <a:tr h="515620">
                  <a:tc>
                    <a:txBody>
                      <a:bodyPr/>
                      <a:lstStyle/>
                      <a:p>
                        <a:pPr algn="ctr">
                          <a:lnSpc>
                            <a:spcPct val="90000"/>
                          </a:lnSpc>
                          <a:buNone/>
                        </a:pPr>
                        <a:endParaRPr lang="zh-CN" altLang="en-US" sz="1200" kern="0" spc="10" dirty="0">
                          <a:latin typeface="微软雅黑" pitchFamily="34" charset="-122"/>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sz="1200" kern="0" spc="10" dirty="0">
                            <a:latin typeface="苹方-繁" panose="020B0400000000000000" charset="-120"/>
                            <a:ea typeface="思源黑体 CN" panose="020B0800000000000000" charset="-122"/>
                          </a:rPr>
                          <a:t>中国高血压防治指南</a:t>
                        </a:r>
                        <a:endParaRPr lang="zh-CN" altLang="en-US" sz="1200" kern="0" spc="10" dirty="0">
                          <a:latin typeface="苹方-繁" panose="020B0400000000000000" charset="-120"/>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lang="en-US" altLang="zh-CN" sz="1200" dirty="0">
                            <a:latin typeface="苹方-繁" panose="020B0400000000000000" charset="-120"/>
                            <a:ea typeface="思源黑体 CN" panose="020B0800000000000000" charset="-122"/>
                          </a:rPr>
                          <a:t>2024</a:t>
                        </a:r>
                      </a:p>
                    </a:txBody>
                    <a:tcPr marL="107950" marR="107950" marT="36195" marB="36195" anchor="ctr">
                      <a:solidFill>
                        <a:schemeClr val="bg1"/>
                      </a:solidFill>
                    </a:tcPr>
                  </a:tc>
                  <a:tc>
                    <a:txBody>
                      <a:bodyPr/>
                      <a:lstStyle/>
                      <a:p>
                        <a:pPr algn="ctr">
                          <a:lnSpc>
                            <a:spcPct val="90000"/>
                          </a:lnSpc>
                          <a:buNone/>
                        </a:pPr>
                        <a:r>
                          <a:rPr lang="zh-CN" altLang="en-US" sz="1200" dirty="0">
                            <a:latin typeface="苹方-繁" panose="020B0400000000000000" charset="-120"/>
                            <a:ea typeface="思源黑体 CN" panose="020B0800000000000000" charset="-122"/>
                          </a:rPr>
                          <a:t>中国高血压防治指南修订委员会</a:t>
                        </a:r>
                      </a:p>
                    </a:txBody>
                    <a:tcPr marL="107950" marR="107950" marT="36195" marB="36195" anchor="ctr">
                      <a:solidFill>
                        <a:schemeClr val="bg1"/>
                      </a:solidFill>
                    </a:tcPr>
                  </a:tc>
                  <a:tc>
                    <a:txBody>
                      <a:bodyPr/>
                      <a:lstStyle/>
                      <a:p>
                        <a:pPr algn="l">
                          <a:lnSpc>
                            <a:spcPct val="100000"/>
                          </a:lnSpc>
                          <a:buNone/>
                        </a:pPr>
                        <a:r>
                          <a:rPr lang="zh-CN" altLang="en-US" sz="1200" dirty="0">
                            <a:latin typeface="苹方-繁" panose="020B0400000000000000" charset="-120"/>
                            <a:ea typeface="思源黑体 CN" panose="020B0800000000000000" charset="-122"/>
                          </a:rPr>
                          <a:t>在伴有糖尿病的诊室正常血压(&lt;140/90</a:t>
                        </a:r>
                        <a:r>
                          <a:rPr lang="en-US" altLang="zh-CN" sz="1200" dirty="0">
                            <a:latin typeface="苹方-繁" panose="020B0400000000000000" charset="-120"/>
                            <a:ea typeface="思源黑体 CN" panose="020B0800000000000000" charset="-122"/>
                          </a:rPr>
                          <a:t>mmHg)</a:t>
                        </a:r>
                        <a:r>
                          <a:rPr lang="zh-CN" altLang="en-US" sz="1200" dirty="0">
                            <a:latin typeface="苹方-繁" panose="020B0400000000000000" charset="-120"/>
                            <a:ea typeface="思源黑体 CN" panose="020B0800000000000000" charset="-122"/>
                          </a:rPr>
                          <a:t>患者中,尼索地平或</a:t>
                        </a:r>
                        <a:r>
                          <a:rPr lang="zh-CN" altLang="en-US" sz="1200" b="1" dirty="0">
                            <a:solidFill>
                              <a:srgbClr val="E45657"/>
                            </a:solidFill>
                            <a:latin typeface="苹方-繁" panose="020B0400000000000000" charset="-120"/>
                            <a:ea typeface="思源黑体 CN" panose="020B0800000000000000" charset="-122"/>
                          </a:rPr>
                          <a:t>依那普利</a:t>
                        </a:r>
                        <a:r>
                          <a:rPr lang="zh-CN" altLang="en-US" sz="1200" dirty="0">
                            <a:latin typeface="苹方-繁" panose="020B0400000000000000" charset="-120"/>
                            <a:ea typeface="思源黑体 CN" panose="020B0800000000000000" charset="-122"/>
                          </a:rPr>
                          <a:t>降压治疗可明显延缓蛋白尿、糖尿病肾病进展以及脑卒中的发生</a:t>
                        </a:r>
                      </a:p>
                    </a:txBody>
                    <a:tcPr marL="107950" marR="107950" marT="36195" marB="36195" anchor="ctr">
                      <a:solidFill>
                        <a:schemeClr val="bg1"/>
                      </a:solidFill>
                    </a:tcPr>
                  </a:tc>
                  <a:extLst>
                    <a:ext uri="{0D108BD9-81ED-4DB2-BD59-A6C34878D82A}">
                      <a16:rowId xmlns:a16="http://schemas.microsoft.com/office/drawing/2014/main" val="10003"/>
                    </a:ext>
                  </a:extLst>
                </a:tr>
                <a:tr h="468630">
                  <a:tc>
                    <a:txBody>
                      <a:bodyPr/>
                      <a:lstStyle/>
                      <a:p>
                        <a:pPr algn="ctr">
                          <a:lnSpc>
                            <a:spcPct val="90000"/>
                          </a:lnSpc>
                          <a:buNone/>
                        </a:pPr>
                        <a:endParaRPr lang="zh-CN" altLang="en-US" sz="1200" dirty="0">
                          <a:latin typeface="微软雅黑" pitchFamily="34" charset="-122"/>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lang="zh-CN" altLang="en-US" sz="1200" dirty="0">
                            <a:latin typeface="苹方-繁" panose="020B0400000000000000" charset="-120"/>
                            <a:ea typeface="思源黑体 CN" panose="020B0800000000000000" charset="-122"/>
                          </a:rPr>
                          <a:t>高血压基层合理用药指南</a:t>
                        </a:r>
                      </a:p>
                    </a:txBody>
                    <a:tcPr marL="107950" marR="107950" marT="36195" marB="36195" anchor="ctr">
                      <a:solidFill>
                        <a:schemeClr val="bg1"/>
                      </a:solidFill>
                    </a:tcPr>
                  </a:tc>
                  <a:tc>
                    <a:txBody>
                      <a:bodyPr/>
                      <a:lstStyle/>
                      <a:p>
                        <a:pPr algn="ctr">
                          <a:lnSpc>
                            <a:spcPct val="90000"/>
                          </a:lnSpc>
                          <a:buNone/>
                        </a:pPr>
                        <a:r>
                          <a:rPr lang="en-US" altLang="zh-CN" sz="1200" dirty="0">
                            <a:latin typeface="苹方-繁" panose="020B0400000000000000" charset="-120"/>
                            <a:ea typeface="思源黑体 CN" panose="020B0800000000000000" charset="-122"/>
                          </a:rPr>
                          <a:t>2021</a:t>
                        </a:r>
                      </a:p>
                    </a:txBody>
                    <a:tcPr marL="107950" marR="107950" marT="36195" marB="36195" anchor="ctr">
                      <a:solidFill>
                        <a:schemeClr val="bg1"/>
                      </a:solidFill>
                    </a:tcPr>
                  </a:tc>
                  <a:tc>
                    <a:txBody>
                      <a:bodyPr/>
                      <a:lstStyle/>
                      <a:p>
                        <a:pPr algn="ctr">
                          <a:lnSpc>
                            <a:spcPct val="90000"/>
                          </a:lnSpc>
                          <a:buNone/>
                        </a:pPr>
                        <a:r>
                          <a:rPr lang="zh-CN" altLang="en-US" sz="1200" dirty="0">
                            <a:latin typeface="苹方-繁" panose="020B0400000000000000" charset="-120"/>
                            <a:ea typeface="思源黑体 CN" panose="020B0800000000000000" charset="-122"/>
                          </a:rPr>
                          <a:t>中华医学会</a:t>
                        </a:r>
                      </a:p>
                    </a:txBody>
                    <a:tcPr marL="107950" marR="107950" marT="36195" marB="36195" anchor="ctr">
                      <a:solidFill>
                        <a:schemeClr val="bg1"/>
                      </a:solidFill>
                    </a:tcPr>
                  </a:tc>
                  <a:tc>
                    <a:txBody>
                      <a:bodyPr/>
                      <a:lstStyle/>
                      <a:p>
                        <a:pPr algn="l">
                          <a:lnSpc>
                            <a:spcPct val="100000"/>
                          </a:lnSpc>
                          <a:buNone/>
                        </a:pPr>
                        <a:r>
                          <a:rPr lang="zh-CN" altLang="en-US" sz="1200" b="1" dirty="0">
                            <a:latin typeface="苹方-繁" panose="020B0400000000000000" charset="-120"/>
                            <a:ea typeface="思源黑体 CN" panose="020B0800000000000000" charset="-122"/>
                          </a:rPr>
                          <a:t>推荐</a:t>
                        </a:r>
                        <a:r>
                          <a:rPr lang="zh-CN" altLang="en-US" sz="1200" b="1" dirty="0">
                            <a:solidFill>
                              <a:srgbClr val="E45657"/>
                            </a:solidFill>
                            <a:latin typeface="苹方-繁" panose="020B0400000000000000" charset="-120"/>
                            <a:ea typeface="思源黑体 CN" panose="020B0800000000000000" charset="-122"/>
                          </a:rPr>
                          <a:t>依那普利</a:t>
                        </a:r>
                        <a:r>
                          <a:rPr lang="zh-CN" altLang="en-US" sz="1200" b="1" dirty="0">
                            <a:latin typeface="苹方-繁" panose="020B0400000000000000" charset="-120"/>
                            <a:ea typeface="思源黑体 CN" panose="020B0800000000000000" charset="-122"/>
                          </a:rPr>
                          <a:t>作为高血压的单药治疗；有合并症高血压的一线治疗</a:t>
                        </a:r>
                      </a:p>
                    </a:txBody>
                    <a:tcPr marL="107950" marR="107950" marT="36195" marB="36195" anchor="ctr">
                      <a:solidFill>
                        <a:schemeClr val="bg1"/>
                      </a:solidFill>
                    </a:tcPr>
                  </a:tc>
                  <a:extLst>
                    <a:ext uri="{0D108BD9-81ED-4DB2-BD59-A6C34878D82A}">
                      <a16:rowId xmlns:a16="http://schemas.microsoft.com/office/drawing/2014/main" val="10004"/>
                    </a:ext>
                  </a:extLst>
                </a:tr>
                <a:tr h="1050925">
                  <a:tc>
                    <a:txBody>
                      <a:bodyPr/>
                      <a:lstStyle/>
                      <a:p>
                        <a:pPr algn="ctr">
                          <a:lnSpc>
                            <a:spcPct val="90000"/>
                          </a:lnSpc>
                          <a:buNone/>
                        </a:pPr>
                        <a:endParaRPr lang="zh-CN" altLang="en-US" sz="1200" kern="0" spc="10" dirty="0">
                          <a:latin typeface="微软雅黑" pitchFamily="34" charset="-122"/>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sz="1200" kern="0" spc="10" dirty="0">
                            <a:latin typeface="苹方-繁" panose="020B0400000000000000" charset="-120"/>
                            <a:ea typeface="思源黑体 CN" panose="020B0800000000000000" charset="-122"/>
                          </a:rPr>
                          <a:t>儿童心力衰竭诊断和治疗建议</a:t>
                        </a:r>
                      </a:p>
                    </a:txBody>
                    <a:tcPr marL="107950" marR="107950" marT="36195" marB="36195" anchor="ctr">
                      <a:solidFill>
                        <a:schemeClr val="bg1"/>
                      </a:solidFill>
                    </a:tcPr>
                  </a:tc>
                  <a:tc>
                    <a:txBody>
                      <a:bodyPr/>
                      <a:lstStyle/>
                      <a:p>
                        <a:pPr algn="ctr">
                          <a:lnSpc>
                            <a:spcPct val="90000"/>
                          </a:lnSpc>
                          <a:buNone/>
                        </a:pPr>
                        <a:r>
                          <a:rPr lang="en-US" altLang="zh-CN" sz="1200" dirty="0">
                            <a:latin typeface="苹方-繁" panose="020B0400000000000000" charset="-120"/>
                            <a:ea typeface="思源黑体 CN" panose="020B0800000000000000" charset="-122"/>
                          </a:rPr>
                          <a:t>2020</a:t>
                        </a:r>
                      </a:p>
                    </a:txBody>
                    <a:tcPr marL="107950" marR="107950" marT="36195" marB="36195" anchor="ctr">
                      <a:solidFill>
                        <a:schemeClr val="bg1"/>
                      </a:solidFill>
                    </a:tcPr>
                  </a:tc>
                  <a:tc>
                    <a:txBody>
                      <a:bodyPr/>
                      <a:lstStyle/>
                      <a:p>
                        <a:pPr algn="ctr">
                          <a:lnSpc>
                            <a:spcPct val="90000"/>
                          </a:lnSpc>
                          <a:buNone/>
                        </a:pPr>
                        <a:r>
                          <a:rPr lang="zh-CN" altLang="en-US" sz="1200" dirty="0">
                            <a:latin typeface="苹方-繁" panose="020B0400000000000000" charset="-120"/>
                            <a:ea typeface="思源黑体 CN" panose="020B0800000000000000" charset="-122"/>
                          </a:rPr>
                          <a:t>中华医学会儿科学分会心血管学组、中国医师协会心血管内科医师分会儿童心血管专业委员会</a:t>
                        </a:r>
                      </a:p>
                    </a:txBody>
                    <a:tcPr marL="107950" marR="107950" marT="36195" marB="36195" anchor="ctr">
                      <a:solidFill>
                        <a:schemeClr val="bg1"/>
                      </a:solidFill>
                    </a:tcPr>
                  </a:tc>
                  <a:tc>
                    <a:txBody>
                      <a:bodyPr/>
                      <a:lstStyle/>
                      <a:p>
                        <a:pPr algn="l">
                          <a:lnSpc>
                            <a:spcPct val="100000"/>
                          </a:lnSpc>
                          <a:buNone/>
                        </a:pPr>
                        <a:r>
                          <a:rPr lang="zh-CN" altLang="en-US" sz="1200" dirty="0">
                            <a:latin typeface="苹方-繁" panose="020B0400000000000000" charset="-120"/>
                            <a:ea typeface="思源黑体 CN" panose="020B0800000000000000" charset="-122"/>
                          </a:rPr>
                          <a:t>急性心力衰竭患儿常用血管紧张素转化酶抑制剂中</a:t>
                        </a:r>
                        <a:r>
                          <a:rPr lang="zh-CN" altLang="en-US" sz="1200" b="1" dirty="0">
                            <a:solidFill>
                              <a:srgbClr val="E45657"/>
                            </a:solidFill>
                            <a:latin typeface="苹方-繁" panose="020B0400000000000000" charset="-120"/>
                            <a:ea typeface="思源黑体 CN" panose="020B0800000000000000" charset="-122"/>
                          </a:rPr>
                          <a:t>依那普利</a:t>
                        </a:r>
                        <a:r>
                          <a:rPr lang="zh-CN" altLang="en-US" sz="1200" dirty="0">
                            <a:latin typeface="苹方-繁" panose="020B0400000000000000" charset="-120"/>
                            <a:ea typeface="思源黑体 CN" panose="020B0800000000000000" charset="-122"/>
                          </a:rPr>
                          <a:t>推荐口服:初始剂量0.05 </a:t>
                        </a:r>
                        <a:r>
                          <a:rPr lang="en-US" altLang="zh-CN" sz="1200" dirty="0">
                            <a:latin typeface="苹方-繁" panose="020B0400000000000000" charset="-120"/>
                            <a:ea typeface="思源黑体 CN" panose="020B0800000000000000" charset="-122"/>
                          </a:rPr>
                          <a:t>mg(kg·d),</a:t>
                        </a:r>
                        <a:r>
                          <a:rPr lang="zh-CN" altLang="en-US" sz="1200" dirty="0">
                            <a:latin typeface="苹方-繁" panose="020B0400000000000000" charset="-120"/>
                            <a:ea typeface="思源黑体 CN" panose="020B0800000000000000" charset="-122"/>
                          </a:rPr>
                          <a:t>每12小时1次;每周递增1次,每次增加0.025 </a:t>
                        </a:r>
                        <a:r>
                          <a:rPr lang="en-US" altLang="zh-CN" sz="1200" dirty="0">
                            <a:latin typeface="苹方-繁" panose="020B0400000000000000" charset="-120"/>
                            <a:ea typeface="思源黑体 CN" panose="020B0800000000000000" charset="-122"/>
                          </a:rPr>
                          <a:t>mg/(kg.d),</a:t>
                        </a:r>
                        <a:r>
                          <a:rPr lang="zh-CN" altLang="en-US" sz="1200" dirty="0">
                            <a:latin typeface="苹方-繁" panose="020B0400000000000000" charset="-120"/>
                            <a:ea typeface="思源黑体 CN" panose="020B0800000000000000" charset="-122"/>
                          </a:rPr>
                          <a:t>最大剂量为0.1 </a:t>
                        </a:r>
                        <a:r>
                          <a:rPr lang="en-US" altLang="zh-CN" sz="1200" dirty="0">
                            <a:latin typeface="苹方-繁" panose="020B0400000000000000" charset="-120"/>
                            <a:ea typeface="思源黑体 CN" panose="020B0800000000000000" charset="-122"/>
                          </a:rPr>
                          <a:t>mg/(kg·d);</a:t>
                        </a:r>
                        <a:r>
                          <a:rPr lang="zh-CN" altLang="en-US" sz="1200" b="1" dirty="0">
                            <a:solidFill>
                              <a:srgbClr val="E45657"/>
                            </a:solidFill>
                            <a:latin typeface="苹方-繁" panose="020B0400000000000000" charset="-120"/>
                            <a:ea typeface="思源黑体 CN" panose="020B0800000000000000" charset="-122"/>
                          </a:rPr>
                          <a:t>持续应用至少6个月以上</a:t>
                        </a:r>
                      </a:p>
                    </a:txBody>
                    <a:tcPr marL="107950" marR="107950" marT="36195" marB="36195" anchor="ctr">
                      <a:solidFill>
                        <a:schemeClr val="bg1"/>
                      </a:solidFill>
                    </a:tcPr>
                  </a:tc>
                  <a:extLst>
                    <a:ext uri="{0D108BD9-81ED-4DB2-BD59-A6C34878D82A}">
                      <a16:rowId xmlns:a16="http://schemas.microsoft.com/office/drawing/2014/main" val="10005"/>
                    </a:ext>
                  </a:extLst>
                </a:tr>
                <a:tr h="514985">
                  <a:tc>
                    <a:txBody>
                      <a:bodyPr/>
                      <a:lstStyle/>
                      <a:p>
                        <a:pPr algn="ctr">
                          <a:lnSpc>
                            <a:spcPct val="90000"/>
                          </a:lnSpc>
                          <a:buNone/>
                        </a:pPr>
                        <a:endParaRPr lang="zh-CN" altLang="en-US" sz="1200" kern="0" spc="10" dirty="0">
                          <a:latin typeface="微软雅黑" pitchFamily="34" charset="-122"/>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sz="1200" kern="0" spc="10" dirty="0">
                            <a:latin typeface="苹方-繁" panose="020B0400000000000000" charset="-120"/>
                            <a:ea typeface="思源黑体 CN" panose="020B0800000000000000" charset="-122"/>
                          </a:rPr>
                          <a:t>加拿大成人和儿童高血压预防、诊断、风险评估和治疗指南</a:t>
                        </a:r>
                        <a:endParaRPr lang="zh-CN" altLang="en-US" sz="1200" kern="0" spc="10" dirty="0">
                          <a:latin typeface="苹方-繁" panose="020B0400000000000000" charset="-120"/>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lang="en-US" altLang="zh-CN" sz="1200" dirty="0">
                            <a:latin typeface="苹方-繁" panose="020B0400000000000000" charset="-120"/>
                            <a:ea typeface="思源黑体 CN" panose="020B0800000000000000" charset="-122"/>
                          </a:rPr>
                          <a:t>2020</a:t>
                        </a:r>
                      </a:p>
                    </a:txBody>
                    <a:tcPr marL="107950" marR="107950" marT="36195" marB="36195" anchor="ctr">
                      <a:solidFill>
                        <a:schemeClr val="bg1"/>
                      </a:solidFill>
                    </a:tcPr>
                  </a:tc>
                  <a:tc>
                    <a:txBody>
                      <a:bodyPr/>
                      <a:lstStyle/>
                      <a:p>
                        <a:pPr algn="ctr">
                          <a:lnSpc>
                            <a:spcPct val="90000"/>
                          </a:lnSpc>
                          <a:buNone/>
                        </a:pPr>
                        <a:r>
                          <a:rPr lang="zh-CN" altLang="en-US" sz="1200" dirty="0">
                            <a:latin typeface="苹方-繁" panose="020B0400000000000000" charset="-120"/>
                            <a:ea typeface="思源黑体 CN" panose="020B0800000000000000" charset="-122"/>
                          </a:rPr>
                          <a:t>加拿大心血管协会</a:t>
                        </a:r>
                      </a:p>
                    </a:txBody>
                    <a:tcPr marL="107950" marR="107950" marT="36195" marB="36195" anchor="ctr">
                      <a:solidFill>
                        <a:schemeClr val="bg1"/>
                      </a:solidFill>
                    </a:tcPr>
                  </a:tc>
                  <a:tc>
                    <a:txBody>
                      <a:bodyPr/>
                      <a:lstStyle/>
                      <a:p>
                        <a:pPr algn="l">
                          <a:lnSpc>
                            <a:spcPct val="100000"/>
                          </a:lnSpc>
                          <a:buNone/>
                        </a:pPr>
                        <a:r>
                          <a:rPr lang="zh-CN" altLang="en-US" sz="1200" dirty="0">
                            <a:latin typeface="苹方-繁" panose="020B0400000000000000" charset="-120"/>
                            <a:ea typeface="思源黑体 CN" panose="020B0800000000000000" charset="-122"/>
                          </a:rPr>
                          <a:t>产后6周内高血压的管理建议：哺乳期妇女使用的抗高血压药物包括：拉贝洛尔、甲基多巴、长效硝苯地平、</a:t>
                        </a:r>
                        <a:r>
                          <a:rPr lang="zh-CN" altLang="en-US" sz="1200" b="1" dirty="0">
                            <a:solidFill>
                              <a:srgbClr val="E45657"/>
                            </a:solidFill>
                            <a:latin typeface="苹方-繁" panose="020B0400000000000000" charset="-120"/>
                            <a:ea typeface="思源黑体 CN" panose="020B0800000000000000" charset="-122"/>
                          </a:rPr>
                          <a:t>依那普利</a:t>
                        </a:r>
                        <a:r>
                          <a:rPr lang="zh-CN" altLang="en-US" sz="1200" dirty="0">
                            <a:latin typeface="苹方-繁" panose="020B0400000000000000" charset="-120"/>
                            <a:ea typeface="思源黑体 CN" panose="020B0800000000000000" charset="-122"/>
                          </a:rPr>
                          <a:t>或卡托普利。</a:t>
                        </a:r>
                      </a:p>
                    </a:txBody>
                    <a:tcPr marL="107950" marR="107950" marT="36195" marB="36195" anchor="ctr">
                      <a:solidFill>
                        <a:schemeClr val="bg1"/>
                      </a:solidFill>
                    </a:tcPr>
                  </a:tc>
                  <a:extLst>
                    <a:ext uri="{0D108BD9-81ED-4DB2-BD59-A6C34878D82A}">
                      <a16:rowId xmlns:a16="http://schemas.microsoft.com/office/drawing/2014/main" val="10006"/>
                    </a:ext>
                  </a:extLst>
                </a:tr>
                <a:tr h="508635">
                  <a:tc>
                    <a:txBody>
                      <a:bodyPr/>
                      <a:lstStyle/>
                      <a:p>
                        <a:pPr algn="ctr">
                          <a:lnSpc>
                            <a:spcPct val="90000"/>
                          </a:lnSpc>
                          <a:buNone/>
                        </a:pPr>
                        <a:endParaRPr lang="zh-CN" altLang="en-US" sz="1200" kern="0" spc="10" dirty="0">
                          <a:latin typeface="微软雅黑" pitchFamily="34" charset="-122"/>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sz="1200" kern="0" spc="10" dirty="0">
                            <a:latin typeface="苹方-繁" panose="020B0400000000000000" charset="-120"/>
                            <a:ea typeface="思源黑体 CN" panose="020B0800000000000000" charset="-122"/>
                          </a:rPr>
                          <a:t>美国儿童和青少年高血压筛查和管理临床实践指南</a:t>
                        </a:r>
                        <a:endParaRPr lang="zh-CN" altLang="en-US" sz="1200" kern="0" spc="10" dirty="0">
                          <a:latin typeface="苹方-繁" panose="020B0400000000000000" charset="-120"/>
                          <a:ea typeface="思源黑体 CN" panose="020B0800000000000000" charset="-122"/>
                        </a:endParaRPr>
                      </a:p>
                    </a:txBody>
                    <a:tcPr marL="107950" marR="107950" marT="36195" marB="36195" anchor="ctr">
                      <a:solidFill>
                        <a:schemeClr val="bg1"/>
                      </a:solidFill>
                    </a:tcPr>
                  </a:tc>
                  <a:tc>
                    <a:txBody>
                      <a:bodyPr/>
                      <a:lstStyle/>
                      <a:p>
                        <a:pPr algn="ctr">
                          <a:lnSpc>
                            <a:spcPct val="90000"/>
                          </a:lnSpc>
                          <a:buNone/>
                        </a:pPr>
                        <a:r>
                          <a:rPr lang="en-US" altLang="zh-CN" sz="1200" dirty="0">
                            <a:latin typeface="苹方-繁" panose="020B0400000000000000" charset="-120"/>
                            <a:ea typeface="思源黑体 CN" panose="020B0800000000000000" charset="-122"/>
                          </a:rPr>
                          <a:t>2017</a:t>
                        </a:r>
                      </a:p>
                    </a:txBody>
                    <a:tcPr marL="107950" marR="107950" marT="36195" marB="36195" anchor="ctr">
                      <a:solidFill>
                        <a:schemeClr val="bg1"/>
                      </a:solidFill>
                    </a:tcPr>
                  </a:tc>
                  <a:tc>
                    <a:txBody>
                      <a:bodyPr/>
                      <a:lstStyle/>
                      <a:p>
                        <a:pPr algn="ctr">
                          <a:lnSpc>
                            <a:spcPct val="90000"/>
                          </a:lnSpc>
                          <a:buNone/>
                        </a:pPr>
                        <a:r>
                          <a:rPr lang="zh-CN" altLang="en-US" sz="1200" dirty="0">
                            <a:latin typeface="苹方-繁" panose="020B0400000000000000" charset="-120"/>
                            <a:ea typeface="思源黑体 CN" panose="020B0800000000000000" charset="-122"/>
                          </a:rPr>
                          <a:t>美国儿科学(</a:t>
                        </a:r>
                        <a:r>
                          <a:rPr lang="en-US" altLang="zh-CN" sz="1200" dirty="0">
                            <a:latin typeface="苹方-繁" panose="020B0400000000000000" charset="-120"/>
                            <a:ea typeface="思源黑体 CN" panose="020B0800000000000000" charset="-122"/>
                          </a:rPr>
                          <a:t>AAP)</a:t>
                        </a:r>
                      </a:p>
                    </a:txBody>
                    <a:tcPr marL="107950" marR="107950" marT="36195" marB="36195" anchor="ctr">
                      <a:solidFill>
                        <a:schemeClr val="bg1"/>
                      </a:solidFill>
                    </a:tcPr>
                  </a:tc>
                  <a:tc>
                    <a:txBody>
                      <a:bodyPr/>
                      <a:lstStyle/>
                      <a:p>
                        <a:pPr algn="l">
                          <a:lnSpc>
                            <a:spcPct val="100000"/>
                          </a:lnSpc>
                          <a:buNone/>
                        </a:pPr>
                        <a:r>
                          <a:rPr lang="zh-CN" altLang="en-US" sz="1200" dirty="0">
                            <a:latin typeface="苹方-繁" panose="020B0400000000000000" charset="-120"/>
                            <a:ea typeface="思源黑体 CN" panose="020B0800000000000000" charset="-122"/>
                          </a:rPr>
                          <a:t>推荐</a:t>
                        </a:r>
                        <a:r>
                          <a:rPr lang="zh-CN" altLang="en-US" sz="1200" b="1" dirty="0">
                            <a:solidFill>
                              <a:srgbClr val="E45657"/>
                            </a:solidFill>
                            <a:latin typeface="苹方-繁" panose="020B0400000000000000" charset="-120"/>
                            <a:ea typeface="思源黑体 CN" panose="020B0800000000000000" charset="-122"/>
                          </a:rPr>
                          <a:t>一个月以上儿童</a:t>
                        </a:r>
                        <a:r>
                          <a:rPr lang="zh-CN" altLang="en-US" sz="1200" dirty="0">
                            <a:latin typeface="苹方-繁" panose="020B0400000000000000" charset="-120"/>
                            <a:ea typeface="思源黑体 CN" panose="020B0800000000000000" charset="-122"/>
                          </a:rPr>
                          <a:t>使用</a:t>
                        </a:r>
                        <a:r>
                          <a:rPr lang="zh-CN" altLang="en-US" sz="1200" b="1" dirty="0">
                            <a:solidFill>
                              <a:srgbClr val="E45657"/>
                            </a:solidFill>
                            <a:latin typeface="苹方-繁" panose="020B0400000000000000" charset="-120"/>
                            <a:ea typeface="思源黑体 CN" panose="020B0800000000000000" charset="-122"/>
                          </a:rPr>
                          <a:t>依那普利</a:t>
                        </a:r>
                        <a:r>
                          <a:rPr lang="zh-CN" altLang="en-US" sz="1200" dirty="0">
                            <a:latin typeface="苹方-繁" panose="020B0400000000000000" charset="-120"/>
                            <a:ea typeface="思源黑体 CN" panose="020B0800000000000000" charset="-122"/>
                          </a:rPr>
                          <a:t>初始剂量0.08</a:t>
                        </a:r>
                        <a:r>
                          <a:rPr lang="en-US" altLang="zh-CN" sz="1200" dirty="0">
                            <a:latin typeface="苹方-繁" panose="020B0400000000000000" charset="-120"/>
                            <a:ea typeface="思源黑体 CN" panose="020B0800000000000000" charset="-122"/>
                          </a:rPr>
                          <a:t>mg</a:t>
                        </a:r>
                        <a:r>
                          <a:rPr lang="zh-CN" altLang="en-US" sz="1200" dirty="0">
                            <a:latin typeface="苹方-繁" panose="020B0400000000000000" charset="-120"/>
                            <a:ea typeface="思源黑体 CN" panose="020B0800000000000000" charset="-122"/>
                          </a:rPr>
                          <a:t>/</a:t>
                        </a:r>
                        <a:r>
                          <a:rPr lang="en-US" altLang="zh-CN" sz="1200" dirty="0">
                            <a:latin typeface="苹方-繁" panose="020B0400000000000000" charset="-120"/>
                            <a:ea typeface="思源黑体 CN" panose="020B0800000000000000" charset="-122"/>
                          </a:rPr>
                          <a:t>kg/d</a:t>
                        </a:r>
                        <a:r>
                          <a:rPr lang="zh-CN" altLang="en-US" sz="1200" dirty="0">
                            <a:latin typeface="苹方-繁" panose="020B0400000000000000" charset="-120"/>
                            <a:ea typeface="思源黑体 CN" panose="020B0800000000000000" charset="-122"/>
                          </a:rPr>
                          <a:t>（最大剂量每日5</a:t>
                        </a:r>
                        <a:r>
                          <a:rPr lang="en-US" altLang="zh-CN" sz="1200" dirty="0">
                            <a:latin typeface="苹方-繁" panose="020B0400000000000000" charset="-120"/>
                            <a:ea typeface="思源黑体 CN" panose="020B0800000000000000" charset="-122"/>
                          </a:rPr>
                          <a:t>mg</a:t>
                        </a:r>
                        <a:r>
                          <a:rPr lang="zh-CN" altLang="en-US" sz="1200" dirty="0">
                            <a:latin typeface="苹方-繁" panose="020B0400000000000000" charset="-120"/>
                            <a:ea typeface="思源黑体 CN" panose="020B0800000000000000" charset="-122"/>
                          </a:rPr>
                          <a:t>）</a:t>
                        </a:r>
                      </a:p>
                    </a:txBody>
                    <a:tcPr marL="107950" marR="107950" marT="36195" marB="36195" anchor="ctr">
                      <a:solidFill>
                        <a:schemeClr val="bg1"/>
                      </a:solidFill>
                    </a:tcPr>
                  </a:tc>
                  <a:extLst>
                    <a:ext uri="{0D108BD9-81ED-4DB2-BD59-A6C34878D82A}">
                      <a16:rowId xmlns:a16="http://schemas.microsoft.com/office/drawing/2014/main" val="10007"/>
                    </a:ext>
                  </a:extLst>
                </a:tr>
              </a:tbl>
            </a:graphicData>
          </a:graphic>
        </p:graphicFrame>
        <p:pic>
          <p:nvPicPr>
            <p:cNvPr id="24" name="picture 436"/>
            <p:cNvPicPr>
              <a:picLocks noChangeAspect="1"/>
            </p:cNvPicPr>
            <p:nvPr/>
          </p:nvPicPr>
          <p:blipFill>
            <a:blip r:embed="rId6"/>
            <a:stretch>
              <a:fillRect/>
            </a:stretch>
          </p:blipFill>
          <p:spPr>
            <a:xfrm>
              <a:off x="612338" y="3243890"/>
              <a:ext cx="509155" cy="371043"/>
            </a:xfrm>
            <a:prstGeom prst="rect">
              <a:avLst/>
            </a:prstGeom>
          </p:spPr>
        </p:pic>
        <p:pic>
          <p:nvPicPr>
            <p:cNvPr id="25" name="picture 436"/>
            <p:cNvPicPr>
              <a:picLocks noChangeAspect="1"/>
            </p:cNvPicPr>
            <p:nvPr/>
          </p:nvPicPr>
          <p:blipFill>
            <a:blip r:embed="rId6"/>
            <a:stretch>
              <a:fillRect/>
            </a:stretch>
          </p:blipFill>
          <p:spPr>
            <a:xfrm>
              <a:off x="612338" y="2230196"/>
              <a:ext cx="509155" cy="371043"/>
            </a:xfrm>
            <a:prstGeom prst="rect">
              <a:avLst/>
            </a:prstGeom>
          </p:spPr>
        </p:pic>
        <p:pic>
          <p:nvPicPr>
            <p:cNvPr id="26" name="picture 436"/>
            <p:cNvPicPr>
              <a:picLocks noChangeAspect="1"/>
            </p:cNvPicPr>
            <p:nvPr/>
          </p:nvPicPr>
          <p:blipFill>
            <a:blip r:embed="rId6"/>
            <a:stretch>
              <a:fillRect/>
            </a:stretch>
          </p:blipFill>
          <p:spPr>
            <a:xfrm>
              <a:off x="612338" y="3734208"/>
              <a:ext cx="509155" cy="371043"/>
            </a:xfrm>
            <a:prstGeom prst="rect">
              <a:avLst/>
            </a:prstGeom>
          </p:spPr>
        </p:pic>
        <p:pic>
          <p:nvPicPr>
            <p:cNvPr id="27" name="picture 436"/>
            <p:cNvPicPr>
              <a:picLocks noChangeAspect="1"/>
            </p:cNvPicPr>
            <p:nvPr/>
          </p:nvPicPr>
          <p:blipFill>
            <a:blip r:embed="rId6"/>
            <a:stretch>
              <a:fillRect/>
            </a:stretch>
          </p:blipFill>
          <p:spPr>
            <a:xfrm>
              <a:off x="612337" y="4432246"/>
              <a:ext cx="509155" cy="371043"/>
            </a:xfrm>
            <a:prstGeom prst="rect">
              <a:avLst/>
            </a:prstGeom>
          </p:spPr>
        </p:pic>
        <p:pic>
          <p:nvPicPr>
            <p:cNvPr id="28" name="picture 434"/>
            <p:cNvPicPr>
              <a:picLocks noChangeAspect="1"/>
            </p:cNvPicPr>
            <p:nvPr/>
          </p:nvPicPr>
          <p:blipFill>
            <a:blip r:embed="rId7"/>
            <a:stretch>
              <a:fillRect/>
            </a:stretch>
          </p:blipFill>
          <p:spPr>
            <a:xfrm>
              <a:off x="601827" y="5259541"/>
              <a:ext cx="536270" cy="388173"/>
            </a:xfrm>
            <a:prstGeom prst="rect">
              <a:avLst/>
            </a:prstGeom>
          </p:spPr>
        </p:pic>
        <p:pic>
          <p:nvPicPr>
            <p:cNvPr id="29" name="picture 444"/>
            <p:cNvPicPr>
              <a:picLocks noChangeAspect="1"/>
            </p:cNvPicPr>
            <p:nvPr/>
          </p:nvPicPr>
          <p:blipFill>
            <a:blip r:embed="rId8"/>
            <a:stretch>
              <a:fillRect/>
            </a:stretch>
          </p:blipFill>
          <p:spPr>
            <a:xfrm>
              <a:off x="614288" y="5804579"/>
              <a:ext cx="509155" cy="338328"/>
            </a:xfrm>
            <a:prstGeom prst="rect">
              <a:avLst/>
            </a:prstGeom>
          </p:spPr>
        </p:pic>
      </p:grpSp>
      <p:pic>
        <p:nvPicPr>
          <p:cNvPr id="2" name="图片 1"/>
          <p:cNvPicPr>
            <a:picLocks noChangeAspect="1"/>
          </p:cNvPicPr>
          <p:nvPr/>
        </p:nvPicPr>
        <p:blipFill>
          <a:blip r:embed="rId9"/>
          <a:stretch>
            <a:fillRect/>
          </a:stretch>
        </p:blipFill>
        <p:spPr>
          <a:xfrm>
            <a:off x="636905" y="1687830"/>
            <a:ext cx="449580" cy="387350"/>
          </a:xfrm>
          <a:prstGeom prst="rect">
            <a:avLst/>
          </a:prstGeom>
        </p:spPr>
      </p:pic>
      <p:sp>
        <p:nvSpPr>
          <p:cNvPr id="5" name="任意多边形: 形状 60"/>
          <p:cNvSpPr/>
          <p:nvPr/>
        </p:nvSpPr>
        <p:spPr>
          <a:xfrm>
            <a:off x="0" y="246380"/>
            <a:ext cx="996950" cy="337820"/>
          </a:xfrm>
          <a:custGeom>
            <a:avLst/>
            <a:gdLst>
              <a:gd name="connsiteX0" fmla="*/ 0 w 603250"/>
              <a:gd name="connsiteY0" fmla="*/ 0 h 374650"/>
              <a:gd name="connsiteX1" fmla="*/ 603250 w 603250"/>
              <a:gd name="connsiteY1" fmla="*/ 0 h 374650"/>
              <a:gd name="connsiteX2" fmla="*/ 603250 w 603250"/>
              <a:gd name="connsiteY2" fmla="*/ 374650 h 374650"/>
              <a:gd name="connsiteX3" fmla="*/ 0 w 603250"/>
              <a:gd name="connsiteY3" fmla="*/ 374650 h 374650"/>
            </a:gdLst>
            <a:ahLst/>
            <a:cxnLst>
              <a:cxn ang="0">
                <a:pos x="connsiteX0" y="connsiteY0"/>
              </a:cxn>
              <a:cxn ang="0">
                <a:pos x="connsiteX1" y="connsiteY1"/>
              </a:cxn>
              <a:cxn ang="0">
                <a:pos x="connsiteX2" y="connsiteY2"/>
              </a:cxn>
              <a:cxn ang="0">
                <a:pos x="connsiteX3" y="connsiteY3"/>
              </a:cxn>
            </a:cxnLst>
            <a:rect l="l" t="t" r="r" b="b"/>
            <a:pathLst>
              <a:path w="603250" h="374650">
                <a:moveTo>
                  <a:pt x="0" y="0"/>
                </a:moveTo>
                <a:lnTo>
                  <a:pt x="603250" y="0"/>
                </a:lnTo>
                <a:lnTo>
                  <a:pt x="603250" y="374650"/>
                </a:lnTo>
                <a:lnTo>
                  <a:pt x="0" y="374650"/>
                </a:lnTo>
                <a:close/>
              </a:path>
            </a:pathLst>
          </a:custGeom>
          <a:solidFill>
            <a:srgbClr val="4E67C8"/>
          </a:solidFill>
          <a:ln w="6350" cap="flat">
            <a:noFill/>
            <a:prstDash val="solid"/>
            <a:miter/>
          </a:ln>
        </p:spPr>
        <p:txBody>
          <a:bodyPr rtlCol="0" anchor="ctr"/>
          <a:lstStyle/>
          <a:p>
            <a:endParaRPr lang="zh-CN" altLang="en-US"/>
          </a:p>
        </p:txBody>
      </p:sp>
      <p:grpSp>
        <p:nvGrpSpPr>
          <p:cNvPr id="6" name="组合 5"/>
          <p:cNvGrpSpPr/>
          <p:nvPr/>
        </p:nvGrpSpPr>
        <p:grpSpPr>
          <a:xfrm>
            <a:off x="4451350" y="513080"/>
            <a:ext cx="7289165" cy="168275"/>
            <a:chOff x="6550" y="808"/>
            <a:chExt cx="11479" cy="265"/>
          </a:xfrm>
        </p:grpSpPr>
        <p:sp>
          <p:nvSpPr>
            <p:cNvPr id="60" name="任意多边形: 形状 59"/>
            <p:cNvSpPr/>
            <p:nvPr/>
          </p:nvSpPr>
          <p:spPr>
            <a:xfrm>
              <a:off x="6550" y="1053"/>
              <a:ext cx="10740" cy="20"/>
            </a:xfrm>
            <a:custGeom>
              <a:avLst/>
              <a:gdLst>
                <a:gd name="connsiteX0" fmla="*/ -6315 w 6819900"/>
                <a:gd name="connsiteY0" fmla="*/ 12700 h 12700"/>
                <a:gd name="connsiteX1" fmla="*/ -6315 w 6819900"/>
                <a:gd name="connsiteY1" fmla="*/ 0 h 12700"/>
                <a:gd name="connsiteX2" fmla="*/ 6813585 w 6819900"/>
                <a:gd name="connsiteY2" fmla="*/ 0 h 12700"/>
                <a:gd name="connsiteX3" fmla="*/ 6813585 w 6819900"/>
                <a:gd name="connsiteY3" fmla="*/ 12700 h 12700"/>
                <a:gd name="connsiteX4" fmla="*/ -6315 w 6819900"/>
                <a:gd name="connsiteY4" fmla="*/ 1270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12700">
                  <a:moveTo>
                    <a:pt x="-6315" y="12700"/>
                  </a:moveTo>
                  <a:lnTo>
                    <a:pt x="-6315" y="0"/>
                  </a:lnTo>
                  <a:lnTo>
                    <a:pt x="6813585" y="0"/>
                  </a:lnTo>
                  <a:lnTo>
                    <a:pt x="6813585" y="12700"/>
                  </a:lnTo>
                  <a:lnTo>
                    <a:pt x="-6315" y="12700"/>
                  </a:lnTo>
                  <a:close/>
                </a:path>
              </a:pathLst>
            </a:custGeom>
            <a:solidFill>
              <a:srgbClr val="4E67C8"/>
            </a:solidFill>
            <a:ln w="6350" cap="flat">
              <a:noFill/>
              <a:prstDash val="solid"/>
              <a:miter/>
            </a:ln>
          </p:spPr>
          <p:txBody>
            <a:bodyPr rtlCol="0" anchor="ctr"/>
            <a:lstStyle/>
            <a:p>
              <a:endParaRPr lang="zh-CN" altLang="en-US"/>
            </a:p>
          </p:txBody>
        </p:sp>
        <p:sp>
          <p:nvSpPr>
            <p:cNvPr id="62" name="任意多边形: 形状 61"/>
            <p:cNvSpPr/>
            <p:nvPr/>
          </p:nvSpPr>
          <p:spPr>
            <a:xfrm>
              <a:off x="17353" y="808"/>
              <a:ext cx="677" cy="262"/>
            </a:xfrm>
            <a:custGeom>
              <a:avLst/>
              <a:gdLst>
                <a:gd name="connsiteX0" fmla="*/ 366242 w 429958"/>
                <a:gd name="connsiteY0" fmla="*/ 0 h 165099"/>
                <a:gd name="connsiteX1" fmla="*/ 423643 w 429958"/>
                <a:gd name="connsiteY1" fmla="*/ 0 h 165099"/>
                <a:gd name="connsiteX2" fmla="*/ 325283 w 429958"/>
                <a:gd name="connsiteY2" fmla="*/ 165100 h 165099"/>
                <a:gd name="connsiteX3" fmla="*/ 267879 w 429958"/>
                <a:gd name="connsiteY3" fmla="*/ 165100 h 165099"/>
                <a:gd name="connsiteX4" fmla="*/ 238734 w 429958"/>
                <a:gd name="connsiteY4" fmla="*/ 0 h 165099"/>
                <a:gd name="connsiteX5" fmla="*/ 296073 w 429958"/>
                <a:gd name="connsiteY5" fmla="*/ 0 h 165099"/>
                <a:gd name="connsiteX6" fmla="*/ 197713 w 429958"/>
                <a:gd name="connsiteY6" fmla="*/ 165100 h 165099"/>
                <a:gd name="connsiteX7" fmla="*/ 140371 w 429958"/>
                <a:gd name="connsiteY7" fmla="*/ 165100 h 165099"/>
                <a:gd name="connsiteX8" fmla="*/ 92048 w 429958"/>
                <a:gd name="connsiteY8" fmla="*/ 0 h 165099"/>
                <a:gd name="connsiteX9" fmla="*/ 149452 w 429958"/>
                <a:gd name="connsiteY9" fmla="*/ 0 h 165099"/>
                <a:gd name="connsiteX10" fmla="*/ 51089 w 429958"/>
                <a:gd name="connsiteY10" fmla="*/ 165100 h 165099"/>
                <a:gd name="connsiteX11" fmla="*/ -6315 w 429958"/>
                <a:gd name="connsiteY11" fmla="*/ 1651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958" h="165099">
                  <a:moveTo>
                    <a:pt x="366242" y="0"/>
                  </a:moveTo>
                  <a:lnTo>
                    <a:pt x="423643" y="0"/>
                  </a:lnTo>
                  <a:lnTo>
                    <a:pt x="325283" y="165100"/>
                  </a:lnTo>
                  <a:lnTo>
                    <a:pt x="267879" y="165100"/>
                  </a:lnTo>
                  <a:close/>
                  <a:moveTo>
                    <a:pt x="238734" y="0"/>
                  </a:moveTo>
                  <a:lnTo>
                    <a:pt x="296073" y="0"/>
                  </a:lnTo>
                  <a:lnTo>
                    <a:pt x="197713" y="165100"/>
                  </a:lnTo>
                  <a:lnTo>
                    <a:pt x="140371" y="165100"/>
                  </a:lnTo>
                  <a:close/>
                  <a:moveTo>
                    <a:pt x="92048" y="0"/>
                  </a:moveTo>
                  <a:lnTo>
                    <a:pt x="149452" y="0"/>
                  </a:lnTo>
                  <a:lnTo>
                    <a:pt x="51089" y="165100"/>
                  </a:lnTo>
                  <a:lnTo>
                    <a:pt x="-6315" y="165100"/>
                  </a:lnTo>
                  <a:close/>
                </a:path>
              </a:pathLst>
            </a:custGeom>
            <a:solidFill>
              <a:srgbClr val="4E67C8"/>
            </a:solidFill>
            <a:ln w="6350" cap="flat">
              <a:noFill/>
              <a:prstDash val="solid"/>
              <a:miter/>
            </a:ln>
          </p:spPr>
          <p:txBody>
            <a:bodyPr rtlCol="0" anchor="ctr"/>
            <a:lstStyle/>
            <a:p>
              <a:endParaRPr lang="zh-CN" altLang="en-US"/>
            </a:p>
          </p:txBody>
        </p:sp>
      </p:grpSp>
      <p:sp>
        <p:nvSpPr>
          <p:cNvPr id="7" name="矩形: 圆角 16"/>
          <p:cNvSpPr/>
          <p:nvPr/>
        </p:nvSpPr>
        <p:spPr>
          <a:xfrm>
            <a:off x="85725" y="176530"/>
            <a:ext cx="996315" cy="50609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b="1" dirty="0">
                <a:solidFill>
                  <a:schemeClr val="bg1"/>
                </a:solidFill>
                <a:latin typeface="Source Han Sans CN" panose="020B0800000000000000" charset="-122"/>
                <a:ea typeface="Source Han Sans CN" panose="020B0800000000000000" charset="-122"/>
              </a:rPr>
              <a:t>有效性</a:t>
            </a:r>
          </a:p>
        </p:txBody>
      </p:sp>
      <p:sp>
        <p:nvSpPr>
          <p:cNvPr id="4" name="标题 16"/>
          <p:cNvSpPr>
            <a:spLocks noGrp="1"/>
          </p:cNvSpPr>
          <p:nvPr>
            <p:custDataLst>
              <p:tags r:id="rId2"/>
            </p:custDataLst>
          </p:nvPr>
        </p:nvSpPr>
        <p:spPr>
          <a:xfrm>
            <a:off x="1129030" y="246380"/>
            <a:ext cx="9784080" cy="37147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en-US" altLang="zh-CN" sz="20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WHO</a:t>
            </a:r>
            <a:r>
              <a:rPr lang="zh-CN" altLang="en-US" sz="20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儿童基药目录</a:t>
            </a:r>
            <a:r>
              <a:rPr lang="zh-CN" altLang="en-US" sz="2000" kern="0" spc="20" dirty="0">
                <a:solidFill>
                  <a:srgbClr val="E45657"/>
                </a:solidFill>
                <a:latin typeface="微软雅黑" panose="020B0503020204020204" pitchFamily="34" charset="-122"/>
                <a:ea typeface="微软雅黑" panose="020B0503020204020204" pitchFamily="34" charset="-122"/>
                <a:cs typeface="微软雅黑" panose="020B0503020204020204" pitchFamily="34" charset="-122"/>
                <a:sym typeface="+mn-ea"/>
              </a:rPr>
              <a:t>唯一推荐</a:t>
            </a:r>
            <a:r>
              <a:rPr lang="zh-CN" altLang="en-US" sz="20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降压药及剂型，国内外权威指南共识推荐</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3"/>
          <p:cNvGraphicFramePr/>
          <p:nvPr>
            <p:extLst>
              <p:ext uri="{D42A27DB-BD31-4B8C-83A1-F6EECF244321}">
                <p14:modId xmlns:p14="http://schemas.microsoft.com/office/powerpoint/2010/main" val="1833863833"/>
              </p:ext>
            </p:extLst>
          </p:nvPr>
        </p:nvGraphicFramePr>
        <p:xfrm>
          <a:off x="637309" y="2799311"/>
          <a:ext cx="4778373" cy="33900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图表 14"/>
          <p:cNvGraphicFramePr/>
          <p:nvPr/>
        </p:nvGraphicFramePr>
        <p:xfrm>
          <a:off x="6393873" y="2668847"/>
          <a:ext cx="5260108" cy="3611418"/>
        </p:xfrm>
        <a:graphic>
          <a:graphicData uri="http://schemas.openxmlformats.org/drawingml/2006/chart">
            <c:chart xmlns:c="http://schemas.openxmlformats.org/drawingml/2006/chart" xmlns:r="http://schemas.openxmlformats.org/officeDocument/2006/relationships" r:id="rId8"/>
          </a:graphicData>
        </a:graphic>
      </p:graphicFrame>
      <p:sp>
        <p:nvSpPr>
          <p:cNvPr id="19" name="标题"/>
          <p:cNvSpPr/>
          <p:nvPr>
            <p:custDataLst>
              <p:tags r:id="rId2"/>
            </p:custDataLst>
          </p:nvPr>
        </p:nvSpPr>
        <p:spPr>
          <a:xfrm>
            <a:off x="445770" y="2068830"/>
            <a:ext cx="5367655" cy="544195"/>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dirty="0">
                <a:solidFill>
                  <a:schemeClr val="tx1"/>
                </a:solidFill>
                <a:uFillTx/>
                <a:latin typeface="苹方-繁" panose="020B0400000000000000" charset="-120"/>
                <a:ea typeface="思源黑体 CN" panose="020B0800000000000000" charset="-122"/>
                <a:cs typeface="+mn-ea"/>
                <a:sym typeface="+mn-ea"/>
              </a:rPr>
              <a:t>在</a:t>
            </a:r>
            <a:r>
              <a:rPr lang="en-US" altLang="zh-CN" sz="1400" b="1" dirty="0">
                <a:solidFill>
                  <a:schemeClr val="tx1"/>
                </a:solidFill>
                <a:latin typeface="苹方-繁" panose="020B0400000000000000" charset="-120"/>
                <a:ea typeface="思源黑体 CN" panose="020B0800000000000000" charset="-122"/>
                <a:cs typeface="+mn-ea"/>
                <a:sym typeface="+mn-ea"/>
              </a:rPr>
              <a:t>6-16</a:t>
            </a:r>
            <a:r>
              <a:rPr lang="zh-CN" altLang="en-US" sz="1400" b="1" dirty="0">
                <a:solidFill>
                  <a:schemeClr val="tx1"/>
                </a:solidFill>
                <a:latin typeface="苹方-繁" panose="020B0400000000000000" charset="-120"/>
                <a:ea typeface="思源黑体 CN" panose="020B0800000000000000" charset="-122"/>
                <a:cs typeface="+mn-ea"/>
                <a:sym typeface="+mn-ea"/>
              </a:rPr>
              <a:t>岁儿童高血压患者中开展的为期</a:t>
            </a:r>
            <a:r>
              <a:rPr lang="en-US" altLang="zh-CN" sz="1400" b="1" dirty="0">
                <a:solidFill>
                  <a:schemeClr val="tx1"/>
                </a:solidFill>
                <a:latin typeface="苹方-繁" panose="020B0400000000000000" charset="-120"/>
                <a:ea typeface="思源黑体 CN" panose="020B0800000000000000" charset="-122"/>
                <a:cs typeface="+mn-ea"/>
                <a:sym typeface="+mn-ea"/>
              </a:rPr>
              <a:t>2</a:t>
            </a:r>
            <a:r>
              <a:rPr lang="zh-CN" altLang="en-US" sz="1400" b="1" dirty="0">
                <a:solidFill>
                  <a:schemeClr val="tx1"/>
                </a:solidFill>
                <a:latin typeface="苹方-繁" panose="020B0400000000000000" charset="-120"/>
                <a:ea typeface="思源黑体 CN" panose="020B0800000000000000" charset="-122"/>
                <a:cs typeface="+mn-ea"/>
                <a:sym typeface="+mn-ea"/>
              </a:rPr>
              <a:t>周的随机、双盲、安慰剂对照</a:t>
            </a:r>
            <a:r>
              <a:rPr lang="en-US" altLang="zh-CN" sz="1400" b="1" dirty="0">
                <a:solidFill>
                  <a:schemeClr val="tx1"/>
                </a:solidFill>
                <a:latin typeface="苹方-繁" panose="020B0400000000000000" charset="-120"/>
                <a:ea typeface="思源黑体 CN" panose="020B0800000000000000" charset="-122"/>
                <a:cs typeface="+mn-ea"/>
                <a:sym typeface="+mn-ea"/>
              </a:rPr>
              <a:t>III</a:t>
            </a:r>
            <a:r>
              <a:rPr lang="zh-CN" altLang="en-US" sz="1400" b="1" dirty="0">
                <a:solidFill>
                  <a:schemeClr val="tx1"/>
                </a:solidFill>
                <a:latin typeface="苹方-繁" panose="020B0400000000000000" charset="-120"/>
                <a:ea typeface="思源黑体 CN" panose="020B0800000000000000" charset="-122"/>
                <a:cs typeface="+mn-ea"/>
                <a:sym typeface="+mn-ea"/>
              </a:rPr>
              <a:t>期临床研究</a:t>
            </a:r>
            <a:r>
              <a:rPr lang="zh-CN" altLang="en-US" sz="1400" b="1" dirty="0">
                <a:solidFill>
                  <a:schemeClr val="tx1"/>
                </a:solidFill>
                <a:uFillTx/>
                <a:latin typeface="苹方-繁" panose="020B0400000000000000" charset="-120"/>
                <a:ea typeface="思源黑体 CN" panose="020B0800000000000000" charset="-122"/>
                <a:cs typeface="+mn-ea"/>
                <a:sym typeface="+mn-ea"/>
              </a:rPr>
              <a:t>（</a:t>
            </a:r>
            <a:r>
              <a:rPr lang="en-US" altLang="zh-CN" sz="1400" b="1" dirty="0">
                <a:solidFill>
                  <a:schemeClr val="tx1"/>
                </a:solidFill>
                <a:uFillTx/>
                <a:latin typeface="苹方-繁" panose="020B0400000000000000" charset="-120"/>
                <a:ea typeface="思源黑体 CN" panose="020B0800000000000000" charset="-122"/>
                <a:cs typeface="+mn-ea"/>
                <a:sym typeface="+mn-ea"/>
              </a:rPr>
              <a:t>N=110</a:t>
            </a:r>
            <a:r>
              <a:rPr lang="zh-CN" altLang="en-US" sz="1400" b="1" dirty="0">
                <a:solidFill>
                  <a:schemeClr val="tx1"/>
                </a:solidFill>
                <a:uFillTx/>
                <a:latin typeface="苹方-繁" panose="020B0400000000000000" charset="-120"/>
                <a:ea typeface="思源黑体 CN" panose="020B0800000000000000" charset="-122"/>
                <a:cs typeface="+mn-ea"/>
                <a:sym typeface="+mn-ea"/>
              </a:rPr>
              <a:t>）</a:t>
            </a:r>
            <a:r>
              <a:rPr lang="en-US" altLang="zh-CN" sz="1400" baseline="30000" dirty="0">
                <a:solidFill>
                  <a:schemeClr val="tx1"/>
                </a:solidFill>
                <a:uFillTx/>
                <a:latin typeface="苹方-繁" panose="020B0400000000000000" charset="-120"/>
                <a:ea typeface="思源黑体 CN" panose="020B0800000000000000" charset="-122"/>
                <a:cs typeface="+mn-ea"/>
                <a:sym typeface="+mn-ea"/>
              </a:rPr>
              <a:t>[1]</a:t>
            </a:r>
            <a:endParaRPr lang="zh-CN" altLang="en-US" sz="1400" baseline="30000" dirty="0">
              <a:solidFill>
                <a:schemeClr val="tx1"/>
              </a:solidFill>
              <a:uFillTx/>
              <a:latin typeface="苹方-繁" panose="020B0400000000000000" charset="-120"/>
              <a:ea typeface="思源黑体 CN" panose="020B0800000000000000" charset="-122"/>
              <a:cs typeface="+mn-ea"/>
              <a:sym typeface="+mn-ea"/>
            </a:endParaRPr>
          </a:p>
        </p:txBody>
      </p:sp>
      <p:sp>
        <p:nvSpPr>
          <p:cNvPr id="20" name="标题"/>
          <p:cNvSpPr/>
          <p:nvPr>
            <p:custDataLst>
              <p:tags r:id="rId3"/>
            </p:custDataLst>
          </p:nvPr>
        </p:nvSpPr>
        <p:spPr>
          <a:xfrm>
            <a:off x="6658610" y="2068830"/>
            <a:ext cx="4651375" cy="506095"/>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dirty="0">
                <a:solidFill>
                  <a:schemeClr val="tx1"/>
                </a:solidFill>
                <a:uFillTx/>
                <a:latin typeface="苹方-繁" panose="020B0400000000000000" charset="-120"/>
                <a:ea typeface="思源黑体 CN" panose="020B0800000000000000" charset="-122"/>
                <a:cs typeface="+mn-ea"/>
                <a:sym typeface="+mn-ea"/>
              </a:rPr>
              <a:t>在成人心衰患者中进行的随机、双盲、安慰剂对照</a:t>
            </a:r>
            <a:r>
              <a:rPr lang="en-US" altLang="zh-CN" sz="1400" b="1" dirty="0">
                <a:solidFill>
                  <a:schemeClr val="tx1"/>
                </a:solidFill>
                <a:uFillTx/>
                <a:latin typeface="苹方-繁" panose="020B0400000000000000" charset="-120"/>
                <a:ea typeface="思源黑体 CN" panose="020B0800000000000000" charset="-122"/>
                <a:cs typeface="+mn-ea"/>
                <a:sym typeface="+mn-ea"/>
              </a:rPr>
              <a:t>III</a:t>
            </a:r>
            <a:r>
              <a:rPr lang="zh-CN" altLang="en-US" sz="1400" b="1" dirty="0">
                <a:solidFill>
                  <a:schemeClr val="tx1"/>
                </a:solidFill>
                <a:uFillTx/>
                <a:latin typeface="苹方-繁" panose="020B0400000000000000" charset="-120"/>
                <a:ea typeface="思源黑体 CN" panose="020B0800000000000000" charset="-122"/>
                <a:cs typeface="+mn-ea"/>
                <a:sym typeface="+mn-ea"/>
              </a:rPr>
              <a:t>期临床研究（</a:t>
            </a:r>
            <a:r>
              <a:rPr lang="en-US" altLang="zh-CN" sz="1400" b="1" dirty="0">
                <a:solidFill>
                  <a:schemeClr val="tx1"/>
                </a:solidFill>
                <a:uFillTx/>
                <a:latin typeface="苹方-繁" panose="020B0400000000000000" charset="-120"/>
                <a:ea typeface="思源黑体 CN" panose="020B0800000000000000" charset="-122"/>
                <a:cs typeface="+mn-ea"/>
                <a:sym typeface="+mn-ea"/>
              </a:rPr>
              <a:t>N=2569</a:t>
            </a:r>
            <a:r>
              <a:rPr lang="zh-CN" altLang="en-US" sz="1400" b="1" dirty="0">
                <a:solidFill>
                  <a:schemeClr val="tx1"/>
                </a:solidFill>
                <a:uFillTx/>
                <a:latin typeface="苹方-繁" panose="020B0400000000000000" charset="-120"/>
                <a:ea typeface="思源黑体 CN" panose="020B0800000000000000" charset="-122"/>
                <a:cs typeface="+mn-ea"/>
                <a:sym typeface="+mn-ea"/>
              </a:rPr>
              <a:t>）</a:t>
            </a:r>
            <a:r>
              <a:rPr lang="en-US" altLang="zh-CN" sz="1400" baseline="30000" dirty="0">
                <a:solidFill>
                  <a:schemeClr val="tx1"/>
                </a:solidFill>
                <a:uFillTx/>
                <a:latin typeface="苹方-繁" panose="020B0400000000000000" charset="-120"/>
                <a:ea typeface="思源黑体 CN" panose="020B0800000000000000" charset="-122"/>
                <a:cs typeface="+mn-ea"/>
                <a:sym typeface="+mn-ea"/>
              </a:rPr>
              <a:t>[2]</a:t>
            </a:r>
            <a:endParaRPr lang="zh-CN" altLang="en-US" sz="1400" baseline="30000" dirty="0">
              <a:solidFill>
                <a:schemeClr val="tx1"/>
              </a:solidFill>
              <a:uFillTx/>
              <a:latin typeface="苹方-繁" panose="020B0400000000000000" charset="-120"/>
              <a:ea typeface="思源黑体 CN" panose="020B0800000000000000" charset="-122"/>
              <a:cs typeface="+mn-ea"/>
              <a:sym typeface="+mn-ea"/>
            </a:endParaRPr>
          </a:p>
        </p:txBody>
      </p:sp>
      <p:sp>
        <p:nvSpPr>
          <p:cNvPr id="21" name="矩形: 圆角 20"/>
          <p:cNvSpPr/>
          <p:nvPr/>
        </p:nvSpPr>
        <p:spPr>
          <a:xfrm>
            <a:off x="325120" y="1139825"/>
            <a:ext cx="5721985" cy="719455"/>
          </a:xfrm>
          <a:prstGeom prst="roundRect">
            <a:avLst>
              <a:gd name="adj" fmla="val 0"/>
            </a:avLst>
          </a:prstGeom>
          <a:solidFill>
            <a:srgbClr val="445FCA"/>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zh-CN" altLang="en-US" sz="1600" b="1" dirty="0">
                <a:solidFill>
                  <a:schemeClr val="bg1"/>
                </a:solidFill>
                <a:latin typeface="苹方-繁" panose="020B0400000000000000" charset="-120"/>
                <a:ea typeface="思源黑体 CN" panose="020B0800000000000000" charset="-122"/>
              </a:rPr>
              <a:t>中高剂量</a:t>
            </a:r>
            <a:r>
              <a:rPr lang="en-US" altLang="zh-CN" sz="1600" b="1" dirty="0">
                <a:solidFill>
                  <a:schemeClr val="bg1"/>
                </a:solidFill>
                <a:latin typeface="苹方-繁" panose="020B0400000000000000" charset="-120"/>
                <a:ea typeface="思源黑体 CN" panose="020B0800000000000000" charset="-122"/>
              </a:rPr>
              <a:t>(&gt;0.58mg/kg)</a:t>
            </a:r>
            <a:r>
              <a:rPr lang="zh-CN" altLang="en-US" sz="1600" b="1" dirty="0">
                <a:solidFill>
                  <a:schemeClr val="bg1"/>
                </a:solidFill>
                <a:latin typeface="苹方-繁" panose="020B0400000000000000" charset="-120"/>
                <a:ea typeface="思源黑体 CN" panose="020B0800000000000000" charset="-122"/>
              </a:rPr>
              <a:t>的依那普利在</a:t>
            </a:r>
          </a:p>
          <a:p>
            <a:pPr algn="ctr">
              <a:spcBef>
                <a:spcPts val="1200"/>
              </a:spcBef>
            </a:pPr>
            <a:r>
              <a:rPr lang="zh-CN" altLang="en-US" sz="1600" b="1" dirty="0">
                <a:solidFill>
                  <a:schemeClr val="bg1"/>
                </a:solidFill>
                <a:latin typeface="苹方-繁" panose="020B0400000000000000" charset="-120"/>
                <a:ea typeface="思源黑体 CN" panose="020B0800000000000000" charset="-122"/>
              </a:rPr>
              <a:t>儿童群体中的降压效果显著</a:t>
            </a:r>
          </a:p>
        </p:txBody>
      </p:sp>
      <p:sp>
        <p:nvSpPr>
          <p:cNvPr id="22" name="矩形: 圆角 21"/>
          <p:cNvSpPr/>
          <p:nvPr/>
        </p:nvSpPr>
        <p:spPr>
          <a:xfrm>
            <a:off x="6266317" y="1139018"/>
            <a:ext cx="5500810" cy="713105"/>
          </a:xfrm>
          <a:prstGeom prst="roundRect">
            <a:avLst>
              <a:gd name="adj" fmla="val 0"/>
            </a:avLst>
          </a:prstGeom>
          <a:solidFill>
            <a:srgbClr val="E45657"/>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1200"/>
              </a:spcBef>
            </a:pPr>
            <a:r>
              <a:rPr lang="zh-CN" altLang="en-US" sz="1600" b="1" dirty="0">
                <a:solidFill>
                  <a:schemeClr val="bg1"/>
                </a:solidFill>
                <a:latin typeface="苹方-繁" panose="020B0400000000000000" charset="-120"/>
                <a:ea typeface="思源黑体 CN" panose="020B0800000000000000" charset="-122"/>
              </a:rPr>
              <a:t>依那普利显著降低心衰患者的死亡风险和住院风险</a:t>
            </a:r>
          </a:p>
        </p:txBody>
      </p:sp>
      <p:sp>
        <p:nvSpPr>
          <p:cNvPr id="5" name="箭头: 下 4"/>
          <p:cNvSpPr/>
          <p:nvPr/>
        </p:nvSpPr>
        <p:spPr>
          <a:xfrm>
            <a:off x="9118600" y="3730625"/>
            <a:ext cx="1285240" cy="544195"/>
          </a:xfrm>
          <a:prstGeom prst="downArrow">
            <a:avLst>
              <a:gd name="adj1" fmla="val 50000"/>
              <a:gd name="adj2" fmla="val 52941"/>
            </a:avLst>
          </a:prstGeom>
          <a:solidFill>
            <a:srgbClr val="E45657"/>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1600" b="1" dirty="0">
                <a:solidFill>
                  <a:schemeClr val="bg1"/>
                </a:solidFill>
                <a:latin typeface="苹方-繁" panose="020B0400000000000000" charset="-120"/>
                <a:ea typeface="思源黑体 CN" panose="020B0800000000000000" charset="-122"/>
              </a:rPr>
              <a:t>30%</a:t>
            </a:r>
          </a:p>
        </p:txBody>
      </p:sp>
      <p:sp>
        <p:nvSpPr>
          <p:cNvPr id="24" name="箭头: 下 23"/>
          <p:cNvSpPr/>
          <p:nvPr/>
        </p:nvSpPr>
        <p:spPr>
          <a:xfrm>
            <a:off x="6760210" y="3186430"/>
            <a:ext cx="1244600" cy="544195"/>
          </a:xfrm>
          <a:prstGeom prst="downArrow">
            <a:avLst>
              <a:gd name="adj1" fmla="val 50000"/>
              <a:gd name="adj2" fmla="val 47118"/>
            </a:avLst>
          </a:prstGeom>
          <a:solidFill>
            <a:srgbClr val="E45657"/>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1600" b="1" dirty="0">
                <a:solidFill>
                  <a:schemeClr val="bg1"/>
                </a:solidFill>
                <a:latin typeface="苹方-繁" panose="020B0400000000000000" charset="-120"/>
                <a:ea typeface="思源黑体 CN" panose="020B0800000000000000" charset="-122"/>
              </a:rPr>
              <a:t>16%</a:t>
            </a:r>
          </a:p>
        </p:txBody>
      </p:sp>
      <p:sp>
        <p:nvSpPr>
          <p:cNvPr id="16" name="文本框 15"/>
          <p:cNvSpPr txBox="1"/>
          <p:nvPr/>
        </p:nvSpPr>
        <p:spPr>
          <a:xfrm>
            <a:off x="542081" y="6445121"/>
            <a:ext cx="8385304" cy="383540"/>
          </a:xfrm>
          <a:prstGeom prst="rect">
            <a:avLst/>
          </a:prstGeom>
          <a:noFill/>
        </p:spPr>
        <p:txBody>
          <a:bodyPr wrap="square" rtlCol="0">
            <a:spAutoFit/>
          </a:bodyPr>
          <a:lstStyle/>
          <a:p>
            <a:r>
              <a:rPr lang="en-US" altLang="zh-CN" sz="900" b="1" dirty="0">
                <a:latin typeface="微软雅黑" pitchFamily="34" charset="-122"/>
                <a:ea typeface="微软雅黑" pitchFamily="34" charset="-122"/>
              </a:rPr>
              <a:t>[1]</a:t>
            </a:r>
            <a:r>
              <a:rPr lang="en-US" altLang="zh-CN" sz="900" dirty="0">
                <a:latin typeface="微软雅黑" pitchFamily="34" charset="-122"/>
                <a:ea typeface="微软雅黑" pitchFamily="34" charset="-122"/>
              </a:rPr>
              <a:t> J </a:t>
            </a:r>
            <a:r>
              <a:rPr lang="en-US" altLang="zh-CN" sz="1000" dirty="0">
                <a:latin typeface="微软雅黑" pitchFamily="34" charset="-122"/>
                <a:ea typeface="微软雅黑" pitchFamily="34" charset="-122"/>
              </a:rPr>
              <a:t>Clin </a:t>
            </a:r>
            <a:r>
              <a:rPr lang="en-US" altLang="zh-CN" sz="1000" dirty="0" err="1">
                <a:latin typeface="微软雅黑" pitchFamily="34" charset="-122"/>
                <a:ea typeface="微软雅黑" pitchFamily="34" charset="-122"/>
              </a:rPr>
              <a:t>Pharmacol</a:t>
            </a:r>
            <a:r>
              <a:rPr lang="en-US" altLang="zh-CN" sz="900" dirty="0">
                <a:latin typeface="微软雅黑" pitchFamily="34" charset="-122"/>
                <a:ea typeface="微软雅黑" pitchFamily="34" charset="-122"/>
              </a:rPr>
              <a:t>., 2002, 42:870-880; </a:t>
            </a:r>
          </a:p>
          <a:p>
            <a:r>
              <a:rPr lang="en-US" altLang="zh-CN" sz="900" b="1" dirty="0">
                <a:latin typeface="微软雅黑" pitchFamily="34" charset="-122"/>
                <a:ea typeface="微软雅黑" pitchFamily="34" charset="-122"/>
              </a:rPr>
              <a:t>[2]</a:t>
            </a:r>
            <a:r>
              <a:rPr lang="en-US" altLang="zh-CN" sz="900" dirty="0">
                <a:latin typeface="微软雅黑" pitchFamily="34" charset="-122"/>
                <a:ea typeface="微软雅黑" pitchFamily="34" charset="-122"/>
              </a:rPr>
              <a:t> NEJM, 1991, 325(5):293-302</a:t>
            </a:r>
          </a:p>
        </p:txBody>
      </p:sp>
      <p:sp>
        <p:nvSpPr>
          <p:cNvPr id="2" name="标题 16"/>
          <p:cNvSpPr>
            <a:spLocks noGrp="1"/>
          </p:cNvSpPr>
          <p:nvPr>
            <p:custDataLst>
              <p:tags r:id="rId4"/>
            </p:custDataLst>
          </p:nvPr>
        </p:nvSpPr>
        <p:spPr>
          <a:xfrm>
            <a:off x="1096645" y="240030"/>
            <a:ext cx="8310880" cy="377825"/>
          </a:xfrm>
          <a:prstGeom prst="rect">
            <a:avLst/>
          </a:prstGeom>
        </p:spPr>
        <p:txBody>
          <a:bodyPr vert="horz" wrap="square" lIns="0" tIns="0" rIns="0" bIns="0" rtlCol="0" anchor="ctr" anchorCtr="0">
            <a:normAutofit fontScale="900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zh-CN" altLang="en-US" sz="2400" dirty="0">
                <a:solidFill>
                  <a:schemeClr val="tx1"/>
                </a:solidFill>
                <a:latin typeface="苹方-繁" panose="020B0400000000000000" charset="-120"/>
                <a:ea typeface="思源黑体 CN" panose="020B0800000000000000" charset="-122"/>
                <a:sym typeface="+mn-ea"/>
              </a:rPr>
              <a:t>依那普利有效控制儿童高血压，显著减少心衰患者死亡及住院风险</a:t>
            </a:r>
            <a:endParaRPr lang="zh-CN" altLang="en-US" sz="2400" kern="0" spc="20" dirty="0">
              <a:solidFill>
                <a:schemeClr val="tx1"/>
              </a:solidFill>
              <a:latin typeface="苹方-繁" panose="020B0400000000000000" charset="-120"/>
              <a:ea typeface="思源黑体 CN" panose="020B0800000000000000" charset="-122"/>
              <a:cs typeface="微软雅黑" pitchFamily="34" charset="-122"/>
              <a:sym typeface="+mn-ea"/>
            </a:endParaRPr>
          </a:p>
        </p:txBody>
      </p:sp>
      <p:sp>
        <p:nvSpPr>
          <p:cNvPr id="4" name="任意多边形: 形状 60"/>
          <p:cNvSpPr/>
          <p:nvPr/>
        </p:nvSpPr>
        <p:spPr>
          <a:xfrm>
            <a:off x="0" y="246380"/>
            <a:ext cx="996950" cy="337820"/>
          </a:xfrm>
          <a:custGeom>
            <a:avLst/>
            <a:gdLst>
              <a:gd name="connsiteX0" fmla="*/ 0 w 603250"/>
              <a:gd name="connsiteY0" fmla="*/ 0 h 374650"/>
              <a:gd name="connsiteX1" fmla="*/ 603250 w 603250"/>
              <a:gd name="connsiteY1" fmla="*/ 0 h 374650"/>
              <a:gd name="connsiteX2" fmla="*/ 603250 w 603250"/>
              <a:gd name="connsiteY2" fmla="*/ 374650 h 374650"/>
              <a:gd name="connsiteX3" fmla="*/ 0 w 603250"/>
              <a:gd name="connsiteY3" fmla="*/ 374650 h 374650"/>
            </a:gdLst>
            <a:ahLst/>
            <a:cxnLst>
              <a:cxn ang="0">
                <a:pos x="connsiteX0" y="connsiteY0"/>
              </a:cxn>
              <a:cxn ang="0">
                <a:pos x="connsiteX1" y="connsiteY1"/>
              </a:cxn>
              <a:cxn ang="0">
                <a:pos x="connsiteX2" y="connsiteY2"/>
              </a:cxn>
              <a:cxn ang="0">
                <a:pos x="connsiteX3" y="connsiteY3"/>
              </a:cxn>
            </a:cxnLst>
            <a:rect l="l" t="t" r="r" b="b"/>
            <a:pathLst>
              <a:path w="603250" h="374650">
                <a:moveTo>
                  <a:pt x="0" y="0"/>
                </a:moveTo>
                <a:lnTo>
                  <a:pt x="603250" y="0"/>
                </a:lnTo>
                <a:lnTo>
                  <a:pt x="603250" y="374650"/>
                </a:lnTo>
                <a:lnTo>
                  <a:pt x="0" y="374650"/>
                </a:lnTo>
                <a:close/>
              </a:path>
            </a:pathLst>
          </a:custGeom>
          <a:solidFill>
            <a:srgbClr val="4E67C8"/>
          </a:solidFill>
          <a:ln w="6350" cap="flat">
            <a:noFill/>
            <a:prstDash val="solid"/>
            <a:miter/>
          </a:ln>
        </p:spPr>
        <p:txBody>
          <a:bodyPr rtlCol="0" anchor="ctr"/>
          <a:lstStyle/>
          <a:p>
            <a:endParaRPr lang="zh-CN" altLang="en-US"/>
          </a:p>
        </p:txBody>
      </p:sp>
      <p:grpSp>
        <p:nvGrpSpPr>
          <p:cNvPr id="7" name="组合 6"/>
          <p:cNvGrpSpPr/>
          <p:nvPr/>
        </p:nvGrpSpPr>
        <p:grpSpPr>
          <a:xfrm>
            <a:off x="4451350" y="513080"/>
            <a:ext cx="7289165" cy="168275"/>
            <a:chOff x="6550" y="808"/>
            <a:chExt cx="11479" cy="265"/>
          </a:xfrm>
        </p:grpSpPr>
        <p:sp>
          <p:nvSpPr>
            <p:cNvPr id="60" name="任意多边形: 形状 59"/>
            <p:cNvSpPr/>
            <p:nvPr/>
          </p:nvSpPr>
          <p:spPr>
            <a:xfrm>
              <a:off x="6550" y="1053"/>
              <a:ext cx="10740" cy="20"/>
            </a:xfrm>
            <a:custGeom>
              <a:avLst/>
              <a:gdLst>
                <a:gd name="connsiteX0" fmla="*/ -6315 w 6819900"/>
                <a:gd name="connsiteY0" fmla="*/ 12700 h 12700"/>
                <a:gd name="connsiteX1" fmla="*/ -6315 w 6819900"/>
                <a:gd name="connsiteY1" fmla="*/ 0 h 12700"/>
                <a:gd name="connsiteX2" fmla="*/ 6813585 w 6819900"/>
                <a:gd name="connsiteY2" fmla="*/ 0 h 12700"/>
                <a:gd name="connsiteX3" fmla="*/ 6813585 w 6819900"/>
                <a:gd name="connsiteY3" fmla="*/ 12700 h 12700"/>
                <a:gd name="connsiteX4" fmla="*/ -6315 w 6819900"/>
                <a:gd name="connsiteY4" fmla="*/ 1270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12700">
                  <a:moveTo>
                    <a:pt x="-6315" y="12700"/>
                  </a:moveTo>
                  <a:lnTo>
                    <a:pt x="-6315" y="0"/>
                  </a:lnTo>
                  <a:lnTo>
                    <a:pt x="6813585" y="0"/>
                  </a:lnTo>
                  <a:lnTo>
                    <a:pt x="6813585" y="12700"/>
                  </a:lnTo>
                  <a:lnTo>
                    <a:pt x="-6315" y="12700"/>
                  </a:lnTo>
                  <a:close/>
                </a:path>
              </a:pathLst>
            </a:custGeom>
            <a:solidFill>
              <a:srgbClr val="4E67C8"/>
            </a:solidFill>
            <a:ln w="6350" cap="flat">
              <a:noFill/>
              <a:prstDash val="solid"/>
              <a:miter/>
            </a:ln>
          </p:spPr>
          <p:txBody>
            <a:bodyPr rtlCol="0" anchor="ctr"/>
            <a:lstStyle/>
            <a:p>
              <a:endParaRPr lang="zh-CN" altLang="en-US"/>
            </a:p>
          </p:txBody>
        </p:sp>
        <p:sp>
          <p:nvSpPr>
            <p:cNvPr id="62" name="任意多边形: 形状 61"/>
            <p:cNvSpPr/>
            <p:nvPr/>
          </p:nvSpPr>
          <p:spPr>
            <a:xfrm>
              <a:off x="17353" y="808"/>
              <a:ext cx="677" cy="262"/>
            </a:xfrm>
            <a:custGeom>
              <a:avLst/>
              <a:gdLst>
                <a:gd name="connsiteX0" fmla="*/ 366242 w 429958"/>
                <a:gd name="connsiteY0" fmla="*/ 0 h 165099"/>
                <a:gd name="connsiteX1" fmla="*/ 423643 w 429958"/>
                <a:gd name="connsiteY1" fmla="*/ 0 h 165099"/>
                <a:gd name="connsiteX2" fmla="*/ 325283 w 429958"/>
                <a:gd name="connsiteY2" fmla="*/ 165100 h 165099"/>
                <a:gd name="connsiteX3" fmla="*/ 267879 w 429958"/>
                <a:gd name="connsiteY3" fmla="*/ 165100 h 165099"/>
                <a:gd name="connsiteX4" fmla="*/ 238734 w 429958"/>
                <a:gd name="connsiteY4" fmla="*/ 0 h 165099"/>
                <a:gd name="connsiteX5" fmla="*/ 296073 w 429958"/>
                <a:gd name="connsiteY5" fmla="*/ 0 h 165099"/>
                <a:gd name="connsiteX6" fmla="*/ 197713 w 429958"/>
                <a:gd name="connsiteY6" fmla="*/ 165100 h 165099"/>
                <a:gd name="connsiteX7" fmla="*/ 140371 w 429958"/>
                <a:gd name="connsiteY7" fmla="*/ 165100 h 165099"/>
                <a:gd name="connsiteX8" fmla="*/ 92048 w 429958"/>
                <a:gd name="connsiteY8" fmla="*/ 0 h 165099"/>
                <a:gd name="connsiteX9" fmla="*/ 149452 w 429958"/>
                <a:gd name="connsiteY9" fmla="*/ 0 h 165099"/>
                <a:gd name="connsiteX10" fmla="*/ 51089 w 429958"/>
                <a:gd name="connsiteY10" fmla="*/ 165100 h 165099"/>
                <a:gd name="connsiteX11" fmla="*/ -6315 w 429958"/>
                <a:gd name="connsiteY11" fmla="*/ 1651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958" h="165099">
                  <a:moveTo>
                    <a:pt x="366242" y="0"/>
                  </a:moveTo>
                  <a:lnTo>
                    <a:pt x="423643" y="0"/>
                  </a:lnTo>
                  <a:lnTo>
                    <a:pt x="325283" y="165100"/>
                  </a:lnTo>
                  <a:lnTo>
                    <a:pt x="267879" y="165100"/>
                  </a:lnTo>
                  <a:close/>
                  <a:moveTo>
                    <a:pt x="238734" y="0"/>
                  </a:moveTo>
                  <a:lnTo>
                    <a:pt x="296073" y="0"/>
                  </a:lnTo>
                  <a:lnTo>
                    <a:pt x="197713" y="165100"/>
                  </a:lnTo>
                  <a:lnTo>
                    <a:pt x="140371" y="165100"/>
                  </a:lnTo>
                  <a:close/>
                  <a:moveTo>
                    <a:pt x="92048" y="0"/>
                  </a:moveTo>
                  <a:lnTo>
                    <a:pt x="149452" y="0"/>
                  </a:lnTo>
                  <a:lnTo>
                    <a:pt x="51089" y="165100"/>
                  </a:lnTo>
                  <a:lnTo>
                    <a:pt x="-6315" y="165100"/>
                  </a:lnTo>
                  <a:close/>
                </a:path>
              </a:pathLst>
            </a:custGeom>
            <a:solidFill>
              <a:srgbClr val="4E67C8"/>
            </a:solidFill>
            <a:ln w="6350" cap="flat">
              <a:noFill/>
              <a:prstDash val="solid"/>
              <a:miter/>
            </a:ln>
          </p:spPr>
          <p:txBody>
            <a:bodyPr rtlCol="0" anchor="ctr"/>
            <a:lstStyle/>
            <a:p>
              <a:endParaRPr lang="zh-CN" altLang="en-US"/>
            </a:p>
          </p:txBody>
        </p:sp>
      </p:grpSp>
      <p:sp>
        <p:nvSpPr>
          <p:cNvPr id="8" name="矩形: 圆角 16"/>
          <p:cNvSpPr/>
          <p:nvPr/>
        </p:nvSpPr>
        <p:spPr>
          <a:xfrm>
            <a:off x="85725" y="176530"/>
            <a:ext cx="996315" cy="50609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b="1" dirty="0">
                <a:solidFill>
                  <a:schemeClr val="bg1"/>
                </a:solidFill>
                <a:latin typeface="Source Han Sans CN" panose="020B0800000000000000" charset="-122"/>
                <a:ea typeface="Source Han Sans CN" panose="020B0800000000000000" charset="-122"/>
              </a:rPr>
              <a:t>有效性</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3"/>
          <p:cNvGraphicFramePr/>
          <p:nvPr/>
        </p:nvGraphicFramePr>
        <p:xfrm>
          <a:off x="569595" y="2642734"/>
          <a:ext cx="5049202" cy="36426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图表 14"/>
          <p:cNvGraphicFramePr/>
          <p:nvPr>
            <p:extLst>
              <p:ext uri="{D42A27DB-BD31-4B8C-83A1-F6EECF244321}">
                <p14:modId xmlns:p14="http://schemas.microsoft.com/office/powerpoint/2010/main" val="2381423456"/>
              </p:ext>
            </p:extLst>
          </p:nvPr>
        </p:nvGraphicFramePr>
        <p:xfrm>
          <a:off x="6641385" y="2629399"/>
          <a:ext cx="4572000" cy="3526612"/>
        </p:xfrm>
        <a:graphic>
          <a:graphicData uri="http://schemas.openxmlformats.org/drawingml/2006/chart">
            <c:chart xmlns:c="http://schemas.openxmlformats.org/drawingml/2006/chart" xmlns:r="http://schemas.openxmlformats.org/officeDocument/2006/relationships" r:id="rId8"/>
          </a:graphicData>
        </a:graphic>
      </p:graphicFrame>
      <p:sp>
        <p:nvSpPr>
          <p:cNvPr id="16" name="标题"/>
          <p:cNvSpPr/>
          <p:nvPr>
            <p:custDataLst>
              <p:tags r:id="rId2"/>
            </p:custDataLst>
          </p:nvPr>
        </p:nvSpPr>
        <p:spPr>
          <a:xfrm>
            <a:off x="445770" y="2081530"/>
            <a:ext cx="5506795" cy="554355"/>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dirty="0">
                <a:solidFill>
                  <a:schemeClr val="tx1"/>
                </a:solidFill>
                <a:uFillTx/>
                <a:latin typeface="苹方-繁" panose="020B0400000000000000" charset="-120"/>
                <a:ea typeface="思源黑体 CN" panose="020B0800000000000000" charset="-122"/>
                <a:cs typeface="+mn-ea"/>
                <a:sym typeface="+mn-ea"/>
              </a:rPr>
              <a:t>在</a:t>
            </a:r>
            <a:r>
              <a:rPr lang="zh-CN" altLang="en-US" sz="1400" b="1" dirty="0">
                <a:solidFill>
                  <a:schemeClr val="tx1"/>
                </a:solidFill>
                <a:latin typeface="苹方-繁" panose="020B0400000000000000" charset="-120"/>
                <a:ea typeface="思源黑体 CN" panose="020B0800000000000000" charset="-122"/>
                <a:cs typeface="+mn-ea"/>
                <a:sym typeface="+mn-ea"/>
              </a:rPr>
              <a:t>成人高血压患者中开展的为期</a:t>
            </a:r>
            <a:r>
              <a:rPr lang="en-US" altLang="zh-CN" sz="1400" b="1" dirty="0">
                <a:solidFill>
                  <a:schemeClr val="tx1"/>
                </a:solidFill>
                <a:latin typeface="苹方-繁" panose="020B0400000000000000" charset="-120"/>
                <a:ea typeface="思源黑体 CN" panose="020B0800000000000000" charset="-122"/>
                <a:cs typeface="+mn-ea"/>
                <a:sym typeface="+mn-ea"/>
              </a:rPr>
              <a:t>12</a:t>
            </a:r>
            <a:r>
              <a:rPr lang="zh-CN" altLang="en-US" sz="1400" b="1" dirty="0">
                <a:solidFill>
                  <a:schemeClr val="tx1"/>
                </a:solidFill>
                <a:latin typeface="苹方-繁" panose="020B0400000000000000" charset="-120"/>
                <a:ea typeface="思源黑体 CN" panose="020B0800000000000000" charset="-122"/>
                <a:cs typeface="+mn-ea"/>
                <a:sym typeface="+mn-ea"/>
              </a:rPr>
              <a:t>周的随机、双盲、阳性药对照</a:t>
            </a:r>
            <a:r>
              <a:rPr lang="en-US" altLang="zh-CN" sz="1400" b="1" dirty="0">
                <a:solidFill>
                  <a:schemeClr val="tx1"/>
                </a:solidFill>
                <a:latin typeface="苹方-繁" panose="020B0400000000000000" charset="-120"/>
                <a:ea typeface="思源黑体 CN" panose="020B0800000000000000" charset="-122"/>
                <a:cs typeface="+mn-ea"/>
                <a:sym typeface="+mn-ea"/>
              </a:rPr>
              <a:t>III</a:t>
            </a:r>
            <a:r>
              <a:rPr lang="zh-CN" altLang="en-US" sz="1400" b="1" dirty="0">
                <a:solidFill>
                  <a:schemeClr val="tx1"/>
                </a:solidFill>
                <a:latin typeface="苹方-繁" panose="020B0400000000000000" charset="-120"/>
                <a:ea typeface="思源黑体 CN" panose="020B0800000000000000" charset="-122"/>
                <a:cs typeface="+mn-ea"/>
                <a:sym typeface="+mn-ea"/>
              </a:rPr>
              <a:t>期临床研究</a:t>
            </a:r>
            <a:r>
              <a:rPr lang="zh-CN" altLang="en-US" sz="1400" b="1" dirty="0">
                <a:solidFill>
                  <a:schemeClr val="tx1"/>
                </a:solidFill>
                <a:uFillTx/>
                <a:latin typeface="苹方-繁" panose="020B0400000000000000" charset="-120"/>
                <a:ea typeface="思源黑体 CN" panose="020B0800000000000000" charset="-122"/>
                <a:cs typeface="+mn-ea"/>
                <a:sym typeface="+mn-ea"/>
              </a:rPr>
              <a:t>（</a:t>
            </a:r>
            <a:r>
              <a:rPr lang="en-US" altLang="zh-CN" sz="1400" b="1" dirty="0">
                <a:solidFill>
                  <a:schemeClr val="tx1"/>
                </a:solidFill>
                <a:uFillTx/>
                <a:latin typeface="苹方-繁" panose="020B0400000000000000" charset="-120"/>
                <a:ea typeface="思源黑体 CN" panose="020B0800000000000000" charset="-122"/>
                <a:cs typeface="+mn-ea"/>
                <a:sym typeface="+mn-ea"/>
              </a:rPr>
              <a:t>N=292</a:t>
            </a:r>
            <a:r>
              <a:rPr lang="zh-CN" altLang="en-US" sz="1400" b="1" dirty="0">
                <a:solidFill>
                  <a:schemeClr val="tx1"/>
                </a:solidFill>
                <a:uFillTx/>
                <a:latin typeface="苹方-繁" panose="020B0400000000000000" charset="-120"/>
                <a:ea typeface="思源黑体 CN" panose="020B0800000000000000" charset="-122"/>
                <a:cs typeface="+mn-ea"/>
                <a:sym typeface="+mn-ea"/>
              </a:rPr>
              <a:t>）</a:t>
            </a:r>
            <a:r>
              <a:rPr lang="en-US" altLang="zh-CN" sz="1400" baseline="30000" dirty="0">
                <a:solidFill>
                  <a:schemeClr val="tx1"/>
                </a:solidFill>
                <a:uFillTx/>
                <a:latin typeface="苹方-繁" panose="020B0400000000000000" charset="-120"/>
                <a:ea typeface="思源黑体 CN" panose="020B0800000000000000" charset="-122"/>
                <a:cs typeface="+mn-ea"/>
                <a:sym typeface="+mn-ea"/>
              </a:rPr>
              <a:t>[1]</a:t>
            </a:r>
            <a:endParaRPr lang="zh-CN" altLang="en-US" sz="1400" baseline="30000" dirty="0">
              <a:solidFill>
                <a:schemeClr val="tx1"/>
              </a:solidFill>
              <a:uFillTx/>
              <a:latin typeface="苹方-繁" panose="020B0400000000000000" charset="-120"/>
              <a:ea typeface="思源黑体 CN" panose="020B0800000000000000" charset="-122"/>
              <a:cs typeface="+mn-ea"/>
              <a:sym typeface="+mn-ea"/>
            </a:endParaRPr>
          </a:p>
        </p:txBody>
      </p:sp>
      <p:sp>
        <p:nvSpPr>
          <p:cNvPr id="17" name="标题"/>
          <p:cNvSpPr/>
          <p:nvPr>
            <p:custDataLst>
              <p:tags r:id="rId3"/>
            </p:custDataLst>
          </p:nvPr>
        </p:nvSpPr>
        <p:spPr>
          <a:xfrm>
            <a:off x="6658610" y="2081530"/>
            <a:ext cx="4651375" cy="553720"/>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dirty="0">
                <a:solidFill>
                  <a:schemeClr val="tx1"/>
                </a:solidFill>
                <a:uFillTx/>
                <a:latin typeface="苹方-繁" panose="020B0400000000000000" charset="-120"/>
                <a:ea typeface="思源黑体 CN" panose="020B0800000000000000" charset="-122"/>
                <a:cs typeface="+mn-ea"/>
                <a:sym typeface="+mn-ea"/>
              </a:rPr>
              <a:t>儿童患者高血压药物疗效荟萃分析（</a:t>
            </a:r>
            <a:r>
              <a:rPr lang="en-US" altLang="zh-CN" sz="1400" b="1" dirty="0">
                <a:solidFill>
                  <a:schemeClr val="tx1"/>
                </a:solidFill>
                <a:uFillTx/>
                <a:latin typeface="苹方-繁" panose="020B0400000000000000" charset="-120"/>
                <a:ea typeface="思源黑体 CN" panose="020B0800000000000000" charset="-122"/>
                <a:cs typeface="+mn-ea"/>
                <a:sym typeface="+mn-ea"/>
              </a:rPr>
              <a:t>N=2378</a:t>
            </a:r>
            <a:r>
              <a:rPr lang="zh-CN" altLang="en-US" sz="1400" b="1" dirty="0">
                <a:solidFill>
                  <a:schemeClr val="tx1"/>
                </a:solidFill>
                <a:uFillTx/>
                <a:latin typeface="苹方-繁" panose="020B0400000000000000" charset="-120"/>
                <a:ea typeface="思源黑体 CN" panose="020B0800000000000000" charset="-122"/>
                <a:cs typeface="+mn-ea"/>
                <a:sym typeface="+mn-ea"/>
              </a:rPr>
              <a:t>）</a:t>
            </a:r>
            <a:r>
              <a:rPr lang="en-US" altLang="zh-CN" sz="1400" baseline="30000" dirty="0">
                <a:solidFill>
                  <a:schemeClr val="tx1"/>
                </a:solidFill>
                <a:uFillTx/>
                <a:latin typeface="苹方-繁" panose="020B0400000000000000" charset="-120"/>
                <a:ea typeface="思源黑体 CN" panose="020B0800000000000000" charset="-122"/>
                <a:cs typeface="+mn-ea"/>
                <a:sym typeface="+mn-ea"/>
              </a:rPr>
              <a:t>[2]</a:t>
            </a:r>
            <a:endParaRPr lang="zh-CN" altLang="en-US" sz="1400" baseline="30000" dirty="0">
              <a:solidFill>
                <a:schemeClr val="tx1"/>
              </a:solidFill>
              <a:uFillTx/>
              <a:latin typeface="苹方-繁" panose="020B0400000000000000" charset="-120"/>
              <a:ea typeface="思源黑体 CN" panose="020B0800000000000000" charset="-122"/>
              <a:cs typeface="+mn-ea"/>
              <a:sym typeface="+mn-ea"/>
            </a:endParaRPr>
          </a:p>
        </p:txBody>
      </p:sp>
      <p:sp>
        <p:nvSpPr>
          <p:cNvPr id="18" name="矩形: 圆角 17"/>
          <p:cNvSpPr/>
          <p:nvPr/>
        </p:nvSpPr>
        <p:spPr>
          <a:xfrm>
            <a:off x="325330" y="1152237"/>
            <a:ext cx="5721928" cy="713105"/>
          </a:xfrm>
          <a:prstGeom prst="roundRect">
            <a:avLst>
              <a:gd name="adj" fmla="val 0"/>
            </a:avLst>
          </a:prstGeom>
          <a:solidFill>
            <a:srgbClr val="445FC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zh-CN" altLang="en-US" sz="1600" b="1" dirty="0">
                <a:solidFill>
                  <a:schemeClr val="bg1"/>
                </a:solidFill>
                <a:latin typeface="苹方-繁" panose="020B0400000000000000" charset="-120"/>
                <a:ea typeface="思源黑体 CN" panose="020B0800000000000000" charset="-122"/>
              </a:rPr>
              <a:t>依那普利降压效果稳定持续，第</a:t>
            </a:r>
            <a:r>
              <a:rPr lang="en-US" altLang="zh-CN" sz="1600" b="1" dirty="0">
                <a:solidFill>
                  <a:schemeClr val="bg1"/>
                </a:solidFill>
                <a:latin typeface="苹方-繁" panose="020B0400000000000000" charset="-120"/>
                <a:ea typeface="思源黑体 CN" panose="020B0800000000000000" charset="-122"/>
              </a:rPr>
              <a:t>12</a:t>
            </a:r>
            <a:r>
              <a:rPr lang="zh-CN" altLang="en-US" sz="1600" b="1" dirty="0">
                <a:solidFill>
                  <a:schemeClr val="bg1"/>
                </a:solidFill>
                <a:latin typeface="苹方-繁" panose="020B0400000000000000" charset="-120"/>
                <a:ea typeface="思源黑体 CN" panose="020B0800000000000000" charset="-122"/>
              </a:rPr>
              <a:t>周舒张压降幅达</a:t>
            </a:r>
            <a:r>
              <a:rPr lang="en-US" altLang="zh-CN" sz="1600" b="1" dirty="0">
                <a:solidFill>
                  <a:schemeClr val="bg1"/>
                </a:solidFill>
                <a:latin typeface="苹方-繁" panose="020B0400000000000000" charset="-120"/>
                <a:ea typeface="思源黑体 CN" panose="020B0800000000000000" charset="-122"/>
              </a:rPr>
              <a:t>9.8%</a:t>
            </a:r>
          </a:p>
          <a:p>
            <a:pPr algn="ctr">
              <a:spcBef>
                <a:spcPts val="1200"/>
              </a:spcBef>
            </a:pPr>
            <a:r>
              <a:rPr lang="zh-CN" altLang="en-US" sz="1600" b="1" dirty="0">
                <a:solidFill>
                  <a:schemeClr val="bg1"/>
                </a:solidFill>
                <a:latin typeface="苹方-繁" panose="020B0400000000000000" charset="-120"/>
                <a:ea typeface="思源黑体 CN" panose="020B0800000000000000" charset="-122"/>
              </a:rPr>
              <a:t>（</a:t>
            </a:r>
            <a:r>
              <a:rPr lang="en-US" altLang="zh-CN" sz="1600" b="1" dirty="0">
                <a:solidFill>
                  <a:schemeClr val="bg1"/>
                </a:solidFill>
                <a:latin typeface="苹方-繁" panose="020B0400000000000000" charset="-120"/>
                <a:ea typeface="思源黑体 CN" panose="020B0800000000000000" charset="-122"/>
              </a:rPr>
              <a:t>vs</a:t>
            </a:r>
            <a:r>
              <a:rPr lang="zh-CN" altLang="en-US" sz="1600" b="1" dirty="0">
                <a:solidFill>
                  <a:schemeClr val="bg1"/>
                </a:solidFill>
                <a:latin typeface="苹方-繁" panose="020B0400000000000000" charset="-120"/>
                <a:ea typeface="思源黑体 CN" panose="020B0800000000000000" charset="-122"/>
              </a:rPr>
              <a:t>福辛普利</a:t>
            </a:r>
            <a:r>
              <a:rPr lang="en-US" altLang="zh-CN" sz="1600" b="1" dirty="0">
                <a:solidFill>
                  <a:schemeClr val="bg1"/>
                </a:solidFill>
                <a:latin typeface="苹方-繁" panose="020B0400000000000000" charset="-120"/>
                <a:ea typeface="思源黑体 CN" panose="020B0800000000000000" charset="-122"/>
              </a:rPr>
              <a:t>8.9%</a:t>
            </a:r>
            <a:r>
              <a:rPr lang="zh-CN" altLang="en-US" sz="1600" b="1" dirty="0">
                <a:solidFill>
                  <a:schemeClr val="bg1"/>
                </a:solidFill>
                <a:latin typeface="苹方-繁" panose="020B0400000000000000" charset="-120"/>
                <a:ea typeface="思源黑体 CN" panose="020B0800000000000000" charset="-122"/>
              </a:rPr>
              <a:t>）</a:t>
            </a:r>
            <a:endParaRPr lang="zh-CN" altLang="en-US" sz="1600" b="1" baseline="30000" dirty="0">
              <a:solidFill>
                <a:schemeClr val="bg1"/>
              </a:solidFill>
              <a:latin typeface="苹方-繁" panose="020B0400000000000000" charset="-120"/>
              <a:ea typeface="思源黑体 CN" panose="020B0800000000000000" charset="-122"/>
            </a:endParaRPr>
          </a:p>
        </p:txBody>
      </p:sp>
      <p:sp>
        <p:nvSpPr>
          <p:cNvPr id="20" name="矩形: 圆角 19"/>
          <p:cNvSpPr/>
          <p:nvPr/>
        </p:nvSpPr>
        <p:spPr>
          <a:xfrm>
            <a:off x="6266317" y="1152237"/>
            <a:ext cx="5500810" cy="712586"/>
          </a:xfrm>
          <a:prstGeom prst="roundRect">
            <a:avLst>
              <a:gd name="adj" fmla="val 0"/>
            </a:avLst>
          </a:prstGeom>
          <a:solidFill>
            <a:srgbClr val="E4565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1200"/>
              </a:spcBef>
            </a:pPr>
            <a:r>
              <a:rPr lang="zh-CN" altLang="en-US" sz="1600" b="1" dirty="0">
                <a:solidFill>
                  <a:schemeClr val="bg1"/>
                </a:solidFill>
                <a:latin typeface="苹方-繁" panose="020B0400000000000000" charset="-120"/>
                <a:ea typeface="思源黑体 CN" panose="020B0800000000000000" charset="-122"/>
              </a:rPr>
              <a:t>依那普利显著降低儿童患者的收缩压和舒张压</a:t>
            </a:r>
            <a:endParaRPr lang="en-US" altLang="zh-CN" sz="1600" b="1" baseline="30000" dirty="0">
              <a:solidFill>
                <a:schemeClr val="bg1"/>
              </a:solidFill>
              <a:latin typeface="苹方-繁" panose="020B0400000000000000" charset="-120"/>
              <a:ea typeface="思源黑体 CN" panose="020B0800000000000000" charset="-122"/>
            </a:endParaRPr>
          </a:p>
        </p:txBody>
      </p:sp>
      <p:sp>
        <p:nvSpPr>
          <p:cNvPr id="21" name="文本框 20"/>
          <p:cNvSpPr txBox="1"/>
          <p:nvPr/>
        </p:nvSpPr>
        <p:spPr>
          <a:xfrm>
            <a:off x="4172127" y="5743003"/>
            <a:ext cx="582804" cy="242390"/>
          </a:xfrm>
          <a:prstGeom prst="rect">
            <a:avLst/>
          </a:prstGeom>
          <a:noFill/>
          <a:ln>
            <a:solidFill>
              <a:srgbClr val="C00000"/>
            </a:solidFill>
          </a:ln>
        </p:spPr>
        <p:txBody>
          <a:bodyPr wrap="square" rtlCol="0">
            <a:noAutofit/>
          </a:bodyPr>
          <a:lstStyle/>
          <a:p>
            <a:endParaRPr lang="zh-CN" altLang="en-US" dirty="0"/>
          </a:p>
        </p:txBody>
      </p:sp>
      <p:sp>
        <p:nvSpPr>
          <p:cNvPr id="22" name="文本框 21"/>
          <p:cNvSpPr txBox="1"/>
          <p:nvPr/>
        </p:nvSpPr>
        <p:spPr>
          <a:xfrm>
            <a:off x="7244755" y="3664288"/>
            <a:ext cx="582804" cy="242390"/>
          </a:xfrm>
          <a:prstGeom prst="rect">
            <a:avLst/>
          </a:prstGeom>
          <a:noFill/>
          <a:ln>
            <a:solidFill>
              <a:srgbClr val="C00000"/>
            </a:solidFill>
          </a:ln>
        </p:spPr>
        <p:txBody>
          <a:bodyPr wrap="square" rtlCol="0">
            <a:noAutofit/>
          </a:bodyPr>
          <a:lstStyle/>
          <a:p>
            <a:endParaRPr lang="zh-CN" altLang="en-US" dirty="0"/>
          </a:p>
        </p:txBody>
      </p:sp>
      <p:sp>
        <p:nvSpPr>
          <p:cNvPr id="23" name="文本框 22"/>
          <p:cNvSpPr txBox="1"/>
          <p:nvPr/>
        </p:nvSpPr>
        <p:spPr>
          <a:xfrm>
            <a:off x="9406235" y="4027610"/>
            <a:ext cx="582804" cy="242390"/>
          </a:xfrm>
          <a:prstGeom prst="rect">
            <a:avLst/>
          </a:prstGeom>
          <a:noFill/>
          <a:ln>
            <a:solidFill>
              <a:srgbClr val="C00000"/>
            </a:solidFill>
          </a:ln>
        </p:spPr>
        <p:txBody>
          <a:bodyPr wrap="square" rtlCol="0">
            <a:noAutofit/>
          </a:bodyPr>
          <a:lstStyle/>
          <a:p>
            <a:endParaRPr lang="zh-CN" altLang="en-US" dirty="0"/>
          </a:p>
        </p:txBody>
      </p:sp>
      <p:sp>
        <p:nvSpPr>
          <p:cNvPr id="19" name="文本框 18"/>
          <p:cNvSpPr txBox="1"/>
          <p:nvPr/>
        </p:nvSpPr>
        <p:spPr>
          <a:xfrm>
            <a:off x="445561" y="6431151"/>
            <a:ext cx="8385304" cy="398780"/>
          </a:xfrm>
          <a:prstGeom prst="rect">
            <a:avLst/>
          </a:prstGeom>
          <a:noFill/>
        </p:spPr>
        <p:txBody>
          <a:bodyPr wrap="square" rtlCol="0">
            <a:spAutoFit/>
          </a:bodyPr>
          <a:lstStyle/>
          <a:p>
            <a:r>
              <a:rPr lang="en-US" altLang="zh-CN" sz="1000" b="1" dirty="0">
                <a:latin typeface="微软雅黑" pitchFamily="34" charset="-122"/>
                <a:ea typeface="微软雅黑" pitchFamily="34" charset="-122"/>
              </a:rPr>
              <a:t>[1]</a:t>
            </a:r>
            <a:r>
              <a:rPr lang="en-US" altLang="zh-CN" sz="1000" dirty="0">
                <a:latin typeface="微软雅黑" pitchFamily="34" charset="-122"/>
                <a:ea typeface="微软雅黑" pitchFamily="34" charset="-122"/>
              </a:rPr>
              <a:t> Drug Investigation 3 (Suppl. 4), 1991, 38-44; </a:t>
            </a:r>
          </a:p>
          <a:p>
            <a:r>
              <a:rPr lang="en-US" altLang="zh-CN" sz="1000" b="1" dirty="0">
                <a:latin typeface="微软雅黑" pitchFamily="34" charset="-122"/>
                <a:ea typeface="微软雅黑" pitchFamily="34" charset="-122"/>
              </a:rPr>
              <a:t>[2] </a:t>
            </a:r>
            <a:r>
              <a:rPr lang="en-US" altLang="zh-CN" sz="1000" dirty="0">
                <a:latin typeface="微软雅黑" pitchFamily="34" charset="-122"/>
                <a:ea typeface="微软雅黑" pitchFamily="34" charset="-122"/>
              </a:rPr>
              <a:t>Hypertension, 2018, 72:306-313.</a:t>
            </a:r>
          </a:p>
        </p:txBody>
      </p:sp>
      <p:sp>
        <p:nvSpPr>
          <p:cNvPr id="2" name="标题 16"/>
          <p:cNvSpPr>
            <a:spLocks noGrp="1"/>
          </p:cNvSpPr>
          <p:nvPr>
            <p:custDataLst>
              <p:tags r:id="rId4"/>
            </p:custDataLst>
          </p:nvPr>
        </p:nvSpPr>
        <p:spPr>
          <a:xfrm>
            <a:off x="1096645" y="240030"/>
            <a:ext cx="8310880" cy="377825"/>
          </a:xfrm>
          <a:prstGeom prst="rect">
            <a:avLst/>
          </a:prstGeom>
        </p:spPr>
        <p:txBody>
          <a:bodyPr vert="horz" wrap="square" lIns="0" tIns="0" rIns="0" bIns="0" rtlCol="0" anchor="ctr" anchorCtr="0">
            <a:normAutofit fontScale="975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r>
              <a:rPr lang="zh-CN" altLang="en-US" sz="2400" dirty="0">
                <a:solidFill>
                  <a:schemeClr val="tx1"/>
                </a:solidFill>
                <a:latin typeface="微软雅黑" panose="020B0503020204020204" pitchFamily="34" charset="-122"/>
                <a:ea typeface="微软雅黑" panose="020B0503020204020204" pitchFamily="34" charset="-122"/>
                <a:sym typeface="+mn-ea"/>
              </a:rPr>
              <a:t>相比福辛普利，依那普利降压效果更优</a:t>
            </a:r>
            <a:endParaRPr lang="zh-CN" altLang="en-US" sz="2400" kern="0" spc="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任意多边形: 形状 60"/>
          <p:cNvSpPr/>
          <p:nvPr/>
        </p:nvSpPr>
        <p:spPr>
          <a:xfrm>
            <a:off x="0" y="246380"/>
            <a:ext cx="996950" cy="337820"/>
          </a:xfrm>
          <a:custGeom>
            <a:avLst/>
            <a:gdLst>
              <a:gd name="connsiteX0" fmla="*/ 0 w 603250"/>
              <a:gd name="connsiteY0" fmla="*/ 0 h 374650"/>
              <a:gd name="connsiteX1" fmla="*/ 603250 w 603250"/>
              <a:gd name="connsiteY1" fmla="*/ 0 h 374650"/>
              <a:gd name="connsiteX2" fmla="*/ 603250 w 603250"/>
              <a:gd name="connsiteY2" fmla="*/ 374650 h 374650"/>
              <a:gd name="connsiteX3" fmla="*/ 0 w 603250"/>
              <a:gd name="connsiteY3" fmla="*/ 374650 h 374650"/>
            </a:gdLst>
            <a:ahLst/>
            <a:cxnLst>
              <a:cxn ang="0">
                <a:pos x="connsiteX0" y="connsiteY0"/>
              </a:cxn>
              <a:cxn ang="0">
                <a:pos x="connsiteX1" y="connsiteY1"/>
              </a:cxn>
              <a:cxn ang="0">
                <a:pos x="connsiteX2" y="connsiteY2"/>
              </a:cxn>
              <a:cxn ang="0">
                <a:pos x="connsiteX3" y="connsiteY3"/>
              </a:cxn>
            </a:cxnLst>
            <a:rect l="l" t="t" r="r" b="b"/>
            <a:pathLst>
              <a:path w="603250" h="374650">
                <a:moveTo>
                  <a:pt x="0" y="0"/>
                </a:moveTo>
                <a:lnTo>
                  <a:pt x="603250" y="0"/>
                </a:lnTo>
                <a:lnTo>
                  <a:pt x="603250" y="374650"/>
                </a:lnTo>
                <a:lnTo>
                  <a:pt x="0" y="374650"/>
                </a:lnTo>
                <a:close/>
              </a:path>
            </a:pathLst>
          </a:custGeom>
          <a:solidFill>
            <a:srgbClr val="4E67C8"/>
          </a:solidFill>
          <a:ln w="6350" cap="flat">
            <a:noFill/>
            <a:prstDash val="solid"/>
            <a:miter/>
          </a:ln>
        </p:spPr>
        <p:txBody>
          <a:bodyPr rtlCol="0" anchor="ctr"/>
          <a:lstStyle/>
          <a:p>
            <a:endParaRPr lang="zh-CN" altLang="en-US"/>
          </a:p>
        </p:txBody>
      </p:sp>
      <p:grpSp>
        <p:nvGrpSpPr>
          <p:cNvPr id="7" name="组合 6"/>
          <p:cNvGrpSpPr/>
          <p:nvPr/>
        </p:nvGrpSpPr>
        <p:grpSpPr>
          <a:xfrm>
            <a:off x="4451350" y="513080"/>
            <a:ext cx="7289165" cy="168275"/>
            <a:chOff x="6550" y="808"/>
            <a:chExt cx="11479" cy="265"/>
          </a:xfrm>
        </p:grpSpPr>
        <p:sp>
          <p:nvSpPr>
            <p:cNvPr id="60" name="任意多边形: 形状 59"/>
            <p:cNvSpPr/>
            <p:nvPr/>
          </p:nvSpPr>
          <p:spPr>
            <a:xfrm>
              <a:off x="6550" y="1053"/>
              <a:ext cx="10740" cy="20"/>
            </a:xfrm>
            <a:custGeom>
              <a:avLst/>
              <a:gdLst>
                <a:gd name="connsiteX0" fmla="*/ -6315 w 6819900"/>
                <a:gd name="connsiteY0" fmla="*/ 12700 h 12700"/>
                <a:gd name="connsiteX1" fmla="*/ -6315 w 6819900"/>
                <a:gd name="connsiteY1" fmla="*/ 0 h 12700"/>
                <a:gd name="connsiteX2" fmla="*/ 6813585 w 6819900"/>
                <a:gd name="connsiteY2" fmla="*/ 0 h 12700"/>
                <a:gd name="connsiteX3" fmla="*/ 6813585 w 6819900"/>
                <a:gd name="connsiteY3" fmla="*/ 12700 h 12700"/>
                <a:gd name="connsiteX4" fmla="*/ -6315 w 6819900"/>
                <a:gd name="connsiteY4" fmla="*/ 1270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12700">
                  <a:moveTo>
                    <a:pt x="-6315" y="12700"/>
                  </a:moveTo>
                  <a:lnTo>
                    <a:pt x="-6315" y="0"/>
                  </a:lnTo>
                  <a:lnTo>
                    <a:pt x="6813585" y="0"/>
                  </a:lnTo>
                  <a:lnTo>
                    <a:pt x="6813585" y="12700"/>
                  </a:lnTo>
                  <a:lnTo>
                    <a:pt x="-6315" y="12700"/>
                  </a:lnTo>
                  <a:close/>
                </a:path>
              </a:pathLst>
            </a:custGeom>
            <a:solidFill>
              <a:srgbClr val="4E67C8"/>
            </a:solidFill>
            <a:ln w="6350" cap="flat">
              <a:noFill/>
              <a:prstDash val="solid"/>
              <a:miter/>
            </a:ln>
          </p:spPr>
          <p:txBody>
            <a:bodyPr rtlCol="0" anchor="ctr"/>
            <a:lstStyle/>
            <a:p>
              <a:endParaRPr lang="zh-CN" altLang="en-US"/>
            </a:p>
          </p:txBody>
        </p:sp>
        <p:sp>
          <p:nvSpPr>
            <p:cNvPr id="62" name="任意多边形: 形状 61"/>
            <p:cNvSpPr/>
            <p:nvPr/>
          </p:nvSpPr>
          <p:spPr>
            <a:xfrm>
              <a:off x="17353" y="808"/>
              <a:ext cx="677" cy="262"/>
            </a:xfrm>
            <a:custGeom>
              <a:avLst/>
              <a:gdLst>
                <a:gd name="connsiteX0" fmla="*/ 366242 w 429958"/>
                <a:gd name="connsiteY0" fmla="*/ 0 h 165099"/>
                <a:gd name="connsiteX1" fmla="*/ 423643 w 429958"/>
                <a:gd name="connsiteY1" fmla="*/ 0 h 165099"/>
                <a:gd name="connsiteX2" fmla="*/ 325283 w 429958"/>
                <a:gd name="connsiteY2" fmla="*/ 165100 h 165099"/>
                <a:gd name="connsiteX3" fmla="*/ 267879 w 429958"/>
                <a:gd name="connsiteY3" fmla="*/ 165100 h 165099"/>
                <a:gd name="connsiteX4" fmla="*/ 238734 w 429958"/>
                <a:gd name="connsiteY4" fmla="*/ 0 h 165099"/>
                <a:gd name="connsiteX5" fmla="*/ 296073 w 429958"/>
                <a:gd name="connsiteY5" fmla="*/ 0 h 165099"/>
                <a:gd name="connsiteX6" fmla="*/ 197713 w 429958"/>
                <a:gd name="connsiteY6" fmla="*/ 165100 h 165099"/>
                <a:gd name="connsiteX7" fmla="*/ 140371 w 429958"/>
                <a:gd name="connsiteY7" fmla="*/ 165100 h 165099"/>
                <a:gd name="connsiteX8" fmla="*/ 92048 w 429958"/>
                <a:gd name="connsiteY8" fmla="*/ 0 h 165099"/>
                <a:gd name="connsiteX9" fmla="*/ 149452 w 429958"/>
                <a:gd name="connsiteY9" fmla="*/ 0 h 165099"/>
                <a:gd name="connsiteX10" fmla="*/ 51089 w 429958"/>
                <a:gd name="connsiteY10" fmla="*/ 165100 h 165099"/>
                <a:gd name="connsiteX11" fmla="*/ -6315 w 429958"/>
                <a:gd name="connsiteY11" fmla="*/ 1651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9958" h="165099">
                  <a:moveTo>
                    <a:pt x="366242" y="0"/>
                  </a:moveTo>
                  <a:lnTo>
                    <a:pt x="423643" y="0"/>
                  </a:lnTo>
                  <a:lnTo>
                    <a:pt x="325283" y="165100"/>
                  </a:lnTo>
                  <a:lnTo>
                    <a:pt x="267879" y="165100"/>
                  </a:lnTo>
                  <a:close/>
                  <a:moveTo>
                    <a:pt x="238734" y="0"/>
                  </a:moveTo>
                  <a:lnTo>
                    <a:pt x="296073" y="0"/>
                  </a:lnTo>
                  <a:lnTo>
                    <a:pt x="197713" y="165100"/>
                  </a:lnTo>
                  <a:lnTo>
                    <a:pt x="140371" y="165100"/>
                  </a:lnTo>
                  <a:close/>
                  <a:moveTo>
                    <a:pt x="92048" y="0"/>
                  </a:moveTo>
                  <a:lnTo>
                    <a:pt x="149452" y="0"/>
                  </a:lnTo>
                  <a:lnTo>
                    <a:pt x="51089" y="165100"/>
                  </a:lnTo>
                  <a:lnTo>
                    <a:pt x="-6315" y="165100"/>
                  </a:lnTo>
                  <a:close/>
                </a:path>
              </a:pathLst>
            </a:custGeom>
            <a:solidFill>
              <a:srgbClr val="4E67C8"/>
            </a:solidFill>
            <a:ln w="6350" cap="flat">
              <a:noFill/>
              <a:prstDash val="solid"/>
              <a:miter/>
            </a:ln>
          </p:spPr>
          <p:txBody>
            <a:bodyPr rtlCol="0" anchor="ctr"/>
            <a:lstStyle/>
            <a:p>
              <a:endParaRPr lang="zh-CN" altLang="en-US"/>
            </a:p>
          </p:txBody>
        </p:sp>
      </p:grpSp>
      <p:sp>
        <p:nvSpPr>
          <p:cNvPr id="8" name="矩形: 圆角 16"/>
          <p:cNvSpPr/>
          <p:nvPr/>
        </p:nvSpPr>
        <p:spPr>
          <a:xfrm>
            <a:off x="85725" y="176530"/>
            <a:ext cx="996315" cy="50609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400" b="1" dirty="0">
                <a:solidFill>
                  <a:schemeClr val="bg1"/>
                </a:solidFill>
                <a:latin typeface="Source Han Sans CN" panose="020B0800000000000000" charset="-122"/>
                <a:ea typeface="Source Han Sans CN" panose="020B0800000000000000" charset="-122"/>
              </a:rPr>
              <a:t>有效性</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10&quot;:[20179637],&quot;12&quot;:[25102734,25114461,25002715],&quot;29&quot;:[50000159,50053097,50053068],&quot;65&quot;:[20235965],&quot;70&quot;:[3321514,3429213],&quot;8&quot;:[20476600,4641282]}"/>
</p:tagLst>
</file>

<file path=ppt/tags/tag10.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65"/>
  <p:tag name="KSO_WM_TEMPLATE_CATEGORY" val="custom"/>
  <p:tag name="KSO_WM_TEMPLATE_MASTER_TYPE" val="0"/>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BEAUTIFY_FLAG" val="#wm#"/>
  <p:tag name="KSO_WM_UNIT_TYPE" val="i"/>
  <p:tag name="KSO_WM_UNIT_INDEX" val="4"/>
</p:tagLst>
</file>

<file path=ppt/tags/tag102.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105.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6"/>
</p:tagLst>
</file>

<file path=ppt/tags/tag106.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11.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6.xml><?xml version="1.0" encoding="utf-8"?>
<p:tagLst xmlns:a="http://schemas.openxmlformats.org/drawingml/2006/main" xmlns:r="http://schemas.openxmlformats.org/officeDocument/2006/relationships"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17.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18.xml><?xml version="1.0" encoding="utf-8"?>
<p:tagLst xmlns:a="http://schemas.openxmlformats.org/drawingml/2006/main" xmlns:r="http://schemas.openxmlformats.org/officeDocument/2006/relationships"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19.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120.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4.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8.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0"/>
</p:tagLst>
</file>

<file path=ppt/tags/tag130.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136.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4.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65"/>
  <p:tag name="KSO_WM_TEMPLATE_CATEGORY" val="custom"/>
  <p:tag name="KSO_WM_SLIDE_INDEX" val="1"/>
  <p:tag name="KSO_WM_SLIDE_ID" val="custom20235965_1"/>
  <p:tag name="KSO_WM_TEMPLATE_MASTER_TYPE" val="0"/>
  <p:tag name="KSO_WM_SLIDE_LAYOUT" val="a_b_f"/>
  <p:tag name="KSO_WM_SLIDE_LAYOUT_CNT" val="1_1_2"/>
  <p:tag name="RESOURCE_RECORD_KEY" val="{&quot;12&quot;:[25102734,25114461,25002715],&quot;65&quot;:[20235965]}"/>
</p:tagLst>
</file>

<file path=ppt/tags/tag14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9192.540157480315}"/>
</p:tagLst>
</file>

<file path=ppt/tags/tag142.xml><?xml version="1.0" encoding="utf-8"?>
<p:tagLst xmlns:a="http://schemas.openxmlformats.org/drawingml/2006/main" xmlns:r="http://schemas.openxmlformats.org/officeDocument/2006/relationships" xmlns:p="http://schemas.openxmlformats.org/presentationml/2006/main">
  <p:tag name="KSO_WM_UNIT_INDEX" val="1"/>
  <p:tag name="KSO_WM_BEAUTIFY_FLAG" val="#wm#"/>
  <p:tag name="KSO_WM_TAG_VERSION" val="3.0"/>
  <p:tag name="KSO_WM_UNIT_ID" val="custom20235965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ISCONTENTSTITLE" val="0"/>
  <p:tag name="KSO_WM_UNIT_VALUE" val="18"/>
  <p:tag name="KSO_WM_UNIT_PRESET_TEXT" val="单击此处添&#10;加文档标题内容"/>
  <p:tag name="KSO_WM_UNIT_TEXT_TYPE" val="1"/>
  <p:tag name="KSO_DOCER_RESOURCE_TRACE_INFO" val="{&quot;id&quot;:&quot;25114461&quot;,&quot;origin&quot;:0,&quot;type&quot;:&quot;wordart&quot;,&quot;user&quot;:&quot;945922163&quot;}"/>
  <p:tag name="KSO_WM_UNIT_TYPE_DROP" val="a"/>
</p:tagLst>
</file>

<file path=ppt/tags/tag143.xml><?xml version="1.0" encoding="utf-8"?>
<p:tagLst xmlns:a="http://schemas.openxmlformats.org/drawingml/2006/main" xmlns:r="http://schemas.openxmlformats.org/officeDocument/2006/relationships" xmlns:p="http://schemas.openxmlformats.org/presentationml/2006/main">
  <p:tag name="KSO_WM_UNIT_INDEX" val="1"/>
  <p:tag name="KSO_WM_BEAUTIFY_FLAG" val="#wm#"/>
  <p:tag name="KSO_WM_TAG_VERSION" val="3.0"/>
  <p:tag name="KSO_WM_UNIT_ID" val="custom20235965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ISCONTENTSTITLE" val="0"/>
  <p:tag name="KSO_WM_UNIT_VALUE" val="50"/>
  <p:tag name="KSO_WM_UNIT_PRESET_TEXT" val="单击此处添加副标题"/>
  <p:tag name="KSO_WM_UNIT_TEXT_TYPE" val="1"/>
  <p:tag name="KSO_WM_UNIT_TYPE_DROP" val="b"/>
</p:tagLst>
</file>

<file path=ppt/tags/tag144.xml><?xml version="1.0" encoding="utf-8"?>
<p:tagLst xmlns:a="http://schemas.openxmlformats.org/drawingml/2006/main" xmlns:r="http://schemas.openxmlformats.org/officeDocument/2006/relationships" xmlns:p="http://schemas.openxmlformats.org/presentationml/2006/main">
  <p:tag name="KSO_DOCER_RESOURCE_TRACE_INFO" val="{&quot;id&quot;:&quot;25002715&quot;,&quot;origin&quot;:0,&quot;type&quot;:&quot;wordart&quot;,&quot;user&quot;:&quot;945922163&quot;}"/>
</p:tagLst>
</file>

<file path=ppt/tags/tag145.xml><?xml version="1.0" encoding="utf-8"?>
<p:tagLst xmlns:a="http://schemas.openxmlformats.org/drawingml/2006/main" xmlns:r="http://schemas.openxmlformats.org/officeDocument/2006/relationships" xmlns:p="http://schemas.openxmlformats.org/presentationml/2006/main">
  <p:tag name="KSO_WM_UNIT_INDEX" val="1"/>
  <p:tag name="KSO_WM_BEAUTIFY_FLAG" val="#wm#"/>
  <p:tag name="KSO_WM_TAG_VERSION" val="3.0"/>
  <p:tag name="KSO_WM_UNIT_ID" val="custom20235965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ISCONTENTSTITLE" val="0"/>
  <p:tag name="KSO_WM_UNIT_VALUE" val="18"/>
  <p:tag name="KSO_WM_UNIT_PRESET_TEXT" val="单击此处添&#10;加文档标题内容"/>
  <p:tag name="KSO_WM_UNIT_TEXT_TYPE" val="1"/>
  <p:tag name="KSO_DOCER_RESOURCE_TRACE_INFO" val="{&quot;id&quot;:&quot;25114461&quot;,&quot;origin&quot;:0,&quot;type&quot;:&quot;wordart&quot;,&quot;user&quot;:&quot;945922163&quot;}"/>
  <p:tag name="KSO_WM_UNIT_TYPE_DROP" val="a"/>
</p:tagLst>
</file>

<file path=ppt/tags/tag146.xml><?xml version="1.0" encoding="utf-8"?>
<p:tagLst xmlns:a="http://schemas.openxmlformats.org/drawingml/2006/main" xmlns:r="http://schemas.openxmlformats.org/officeDocument/2006/relationships"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5965"/>
  <p:tag name="KSO_WM_TEMPLATE_CATEGORY" val="custom"/>
  <p:tag name="KSO_WM_SLIDE_INDEX" val="4"/>
  <p:tag name="KSO_WM_SLIDE_ID" val="custom20235965_4"/>
  <p:tag name="KSO_WM_TEMPLATE_MASTER_TYPE" val="0"/>
  <p:tag name="KSO_WM_SLIDE_LAYOUT" val="a_l"/>
  <p:tag name="KSO_WM_SLIDE_LAYOUT_CNT" val="1_1"/>
  <p:tag name="KSO_WM_SLIDE_DIAGTYPE" val="l"/>
</p:tagLst>
</file>

<file path=ppt/tags/tag14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9192.540157480315}"/>
</p:tagLst>
</file>

<file path=ppt/tags/tag148.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SCONTENTSTITLE" val="0"/>
  <p:tag name="KSO_WM_DIAGRAM_GROUP_CODE" val="l1-1"/>
  <p:tag name="KSO_WM_DIAGRAM_COLOR_TRICK" val="1"/>
  <p:tag name="KSO_WM_DIAGRAM_COLOR_TEXT_CAN_REMOVE" val="n"/>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VALUE" val="18"/>
  <p:tag name="KSO_WM_UNIT_PRESET_TEXT" val="单击此处编辑母版标题样式"/>
</p:tagLst>
</file>

<file path=ppt/tags/tag149.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custom20235965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DIAGRAM_GROUP_CODE" val="l1-1"/>
  <p:tag name="KSO_WM_TEMPLATE_CATEGORY" val="custom"/>
  <p:tag name="KSO_WM_TEMPLATE_INDEX" val="20235965"/>
</p:tagLst>
</file>

<file path=ppt/tags/tag15.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151.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152.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153.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154.xml><?xml version="1.0" encoding="utf-8"?>
<p:tagLst xmlns:a="http://schemas.openxmlformats.org/drawingml/2006/main" xmlns:r="http://schemas.openxmlformats.org/officeDocument/2006/relationships" xmlns:p="http://schemas.openxmlformats.org/presentationml/2006/main">
  <p:tag name="KSO_WM_DIAGRAM_VIRTUALLY_FRAME" val="{&quot;height&quot;:463.9476377952757,&quot;left&quot;:182.45929133858266,&quot;top&quot;:81.32496062992126,&quot;width&quot;:777.0907086614174}"/>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1214_5*l_h_i*1_1_1"/>
  <p:tag name="KSO_WM_TEMPLATE_CATEGORY" val="custom"/>
  <p:tag name="KSO_WM_TEMPLATE_INDEX" val="20231214"/>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95.7,&quot;left&quot;:61.97543307086612,&quot;top&quot;:28.800000000000004,&quot;width&quot;:862.79220472440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1214_5*l_h_a*1_1_1"/>
  <p:tag name="KSO_WM_TEMPLATE_CATEGORY" val="custom"/>
  <p:tag name="KSO_WM_TEMPLATE_INDEX" val="20231214"/>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UNIT_PRESET_TEXT" val="添加目录项标题"/>
  <p:tag name="KSO_WM_DIAGRAM_MAX_ITEMCNT" val="6"/>
  <p:tag name="KSO_WM_DIAGRAM_MIN_ITEMCNT" val="2"/>
  <p:tag name="KSO_WM_DIAGRAM_VIRTUALLY_FRAME" val="{&quot;height&quot;:495.7,&quot;left&quot;:61.97543307086612,&quot;top&quot;:28.800000000000004,&quot;width&quot;:862.79220472440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31214_5*l_h_i*1_2_1"/>
  <p:tag name="KSO_WM_TEMPLATE_CATEGORY" val="custom"/>
  <p:tag name="KSO_WM_TEMPLATE_INDEX" val="20231214"/>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95.7,&quot;left&quot;:61.97543307086612,&quot;top&quot;:28.800000000000004,&quot;width&quot;:862.79220472440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1214_5*l_h_a*1_2_1"/>
  <p:tag name="KSO_WM_TEMPLATE_CATEGORY" val="custom"/>
  <p:tag name="KSO_WM_TEMPLATE_INDEX" val="20231214"/>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UNIT_PRESET_TEXT" val="添加目录项标题"/>
  <p:tag name="KSO_WM_DIAGRAM_MAX_ITEMCNT" val="6"/>
  <p:tag name="KSO_WM_DIAGRAM_MIN_ITEMCNT" val="2"/>
  <p:tag name="KSO_WM_DIAGRAM_VIRTUALLY_FRAME" val="{&quot;height&quot;:495.7,&quot;left&quot;:61.97543307086612,&quot;top&quot;:28.800000000000004,&quot;width&quot;:862.79220472440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1214_5*l_h_i*1_3_1"/>
  <p:tag name="KSO_WM_TEMPLATE_CATEGORY" val="custom"/>
  <p:tag name="KSO_WM_TEMPLATE_INDEX" val="20231214"/>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95.7,&quot;left&quot;:61.97543307086612,&quot;top&quot;:28.800000000000004,&quot;width&quot;:862.79220472440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6.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1214_5*l_h_a*1_3_1"/>
  <p:tag name="KSO_WM_TEMPLATE_CATEGORY" val="custom"/>
  <p:tag name="KSO_WM_TEMPLATE_INDEX" val="20231214"/>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UNIT_PRESET_TEXT" val="添加目录项标题"/>
  <p:tag name="KSO_WM_DIAGRAM_MAX_ITEMCNT" val="6"/>
  <p:tag name="KSO_WM_DIAGRAM_MIN_ITEMCNT" val="2"/>
  <p:tag name="KSO_WM_DIAGRAM_VIRTUALLY_FRAME" val="{&quot;height&quot;:495.7,&quot;left&quot;:61.97543307086612,&quot;top&quot;:28.800000000000004,&quot;width&quot;:862.79220472440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1214_5*l_h_i*1_4_1"/>
  <p:tag name="KSO_WM_TEMPLATE_CATEGORY" val="custom"/>
  <p:tag name="KSO_WM_TEMPLATE_INDEX" val="20231214"/>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95.7,&quot;left&quot;:61.97543307086612,&quot;top&quot;:28.800000000000004,&quot;width&quot;:862.79220472440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6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1214_5*l_h_a*1_4_1"/>
  <p:tag name="KSO_WM_TEMPLATE_CATEGORY" val="custom"/>
  <p:tag name="KSO_WM_TEMPLATE_INDEX" val="20231214"/>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UNIT_PRESET_TEXT" val="添加目录项标题"/>
  <p:tag name="KSO_WM_DIAGRAM_MAX_ITEMCNT" val="6"/>
  <p:tag name="KSO_WM_DIAGRAM_MIN_ITEMCNT" val="2"/>
  <p:tag name="KSO_WM_DIAGRAM_VIRTUALLY_FRAME" val="{&quot;height&quot;:495.7,&quot;left&quot;:61.97543307086612,&quot;top&quot;:28.800000000000004,&quot;width&quot;:862.79220472440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custom20231214_5*l_h_i*1_5_1"/>
  <p:tag name="KSO_WM_TEMPLATE_CATEGORY" val="custom"/>
  <p:tag name="KSO_WM_TEMPLATE_INDEX" val="20231214"/>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95.7,&quot;left&quot;:61.97543307086612,&quot;top&quot;:28.800000000000004,&quot;width&quot;:862.79220472440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custom20231214_5*l_h_a*1_5_1"/>
  <p:tag name="KSO_WM_TEMPLATE_CATEGORY" val="custom"/>
  <p:tag name="KSO_WM_TEMPLATE_INDEX" val="20231214"/>
  <p:tag name="KSO_WM_UNIT_LAYERLEVEL" val="1_1_1"/>
  <p:tag name="KSO_WM_TAG_VERSION" val="1.0"/>
  <p:tag name="KSO_WM_BEAUTIFY_FLAG" val="#wm#"/>
  <p:tag name="KSO_WM_DIAGRAM_VERSION" val="3"/>
  <p:tag name="KSO_WM_DIAGRAM_COLOR_TRICK" val="1"/>
  <p:tag name="KSO_WM_DIAGRAM_COLOR_TEXT_CAN_REMOVE" val="n"/>
  <p:tag name="KSO_WM_DIAGRAM_GROUP_CODE" val="l1-1"/>
  <p:tag name="KSO_WM_UNIT_PRESET_TEXT" val="添加目录项标题"/>
  <p:tag name="KSO_WM_DIAGRAM_MAX_ITEMCNT" val="6"/>
  <p:tag name="KSO_WM_DIAGRAM_MIN_ITEMCNT" val="2"/>
  <p:tag name="KSO_WM_DIAGRAM_VIRTUALLY_FRAME" val="{&quot;height&quot;:495.7,&quot;left&quot;:61.97543307086612,&quot;top&quot;:28.800000000000004,&quot;width&quot;:862.79220472440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65.xml><?xml version="1.0" encoding="utf-8"?>
<p:tagLst xmlns:a="http://schemas.openxmlformats.org/drawingml/2006/main" xmlns:r="http://schemas.openxmlformats.org/officeDocument/2006/relationships" xmlns:p="http://schemas.openxmlformats.org/presentationml/2006/main">
  <p:tag name="KSO_WM_SLIDE_ID" val="diagram20231086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diagram"/>
  <p:tag name="KSO_WM_TEMPLATE_INDEX" val="20231086"/>
  <p:tag name="KSO_WM_SLIDE_TYPE" val="text"/>
  <p:tag name="KSO_WM_SLIDE_SUBTYPE" val="diag"/>
  <p:tag name="KSO_WM_SLIDE_SIZE" val="850.501*312.6"/>
  <p:tag name="KSO_WM_SLIDE_POSITION" val="54.75*112.9"/>
  <p:tag name="KSO_WM_SLIDE_LAYOUT" val="a_n"/>
  <p:tag name="KSO_WM_SLIDE_LAYOUT_CNT" val="1_1"/>
  <p:tag name="KSO_WM_SPECIAL_SOURCE" val="bdnull"/>
  <p:tag name="KSO_WM_DIAGRAM_GROUP_CODE" val="n1-1"/>
  <p:tag name="KSO_WM_SLIDE_DIAGTYPE" val="n"/>
</p:tagLst>
</file>

<file path=ppt/tags/tag1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86_1*a*1"/>
  <p:tag name="KSO_WM_TEMPLATE_CATEGORY" val="diagram"/>
  <p:tag name="KSO_WM_TEMPLATE_INDEX" val="20231086"/>
  <p:tag name="KSO_WM_UNIT_LAYERLEVEL" val="1"/>
  <p:tag name="KSO_WM_TAG_VERSION" val="3.0"/>
  <p:tag name="KSO_WM_BEAUTIFY_FLAG" val="#wm#"/>
  <p:tag name="KSO_WM_DIAGRAM_GROUP_CODE" val="n1-1"/>
  <p:tag name="KSO_WM_UNIT_PRESET_TEXT" val="单击此处添加标题"/>
  <p:tag name="KSO_WM_UNIT_TEXT_TYPE" val="1"/>
</p:tagLst>
</file>

<file path=ppt/tags/tag167.xml><?xml version="1.0" encoding="utf-8"?>
<p:tagLst xmlns:a="http://schemas.openxmlformats.org/drawingml/2006/main" xmlns:r="http://schemas.openxmlformats.org/officeDocument/2006/relationships" xmlns:p="http://schemas.openxmlformats.org/presentationml/2006/main">
  <p:tag name="TABLE_ENDDRAG_ORIGIN_RECT" val="449*181"/>
  <p:tag name="TABLE_ENDDRAG_RECT" val="480*300*449*181"/>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40493010_1*l_h_i*1_1_1"/>
  <p:tag name="KSO_WM_TEMPLATE_CATEGORY" val="diagram"/>
  <p:tag name="KSO_WM_TEMPLATE_INDEX" val="40493010"/>
  <p:tag name="KSO_WM_UNIT_LAYERLEVEL" val="1_1_1"/>
  <p:tag name="KSO_WM_TAG_VERSION" val="3.0"/>
  <p:tag name="KSO_WM_BEAUTIFY_FLAG" val="#wm#"/>
  <p:tag name="KSO_WM_DIAGRAM_VERSION" val="3"/>
  <p:tag name="KSO_WM_DIAGRAM_COLOR_TRICK" val="1"/>
  <p:tag name="KSO_WM_DIAGRAM_COLOR_TEXT_CAN_REMOVE" val="n"/>
  <p:tag name="KSO_WM_UNIT_LINE_FORE_SCHEMECOLOR_INDEX" val="13"/>
  <p:tag name="KSO_WM_DIAGRAM_VIRTUALLY_FRAME" val="{&quot;height&quot;:499.8999667334368,&quot;left&quot;:39.92503937007878,&quot;top&quot;:94.12503937007872,&quot;width&quot;:1149.1749606299213}"/>
  <p:tag name="KSO_WM_DIAGRAM_MAX_ITEMCNT" val="6"/>
  <p:tag name="KSO_WM_DIAGRAM_MIN_ITEMCNT" val="3"/>
  <p:tag name="KSO_WM_DIAGRAM_COLOR_MATCH_VALUE" val="{&quot;shape&quot;:{&quot;fill&quot;:{&quot;type&quot;:0},&quot;glow&quot;:{&quot;colorType&quot;:0},&quot;line&quot;:{&quot;solidLine&quot;:{&quot;brightness&quot;:0.3499999940395355,&quot;colorType&quot;:1,&quot;foreColorIndex&quot;:13,&quot;transparency&quot;:0.800000011920929},&quot;type&quot;:1},&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40493010_1*l_h_i*1_1_1"/>
  <p:tag name="KSO_WM_TEMPLATE_CATEGORY" val="diagram"/>
  <p:tag name="KSO_WM_TEMPLATE_INDEX" val="40493010"/>
  <p:tag name="KSO_WM_UNIT_LAYERLEVEL" val="1_1_1"/>
  <p:tag name="KSO_WM_TAG_VERSION" val="3.0"/>
  <p:tag name="KSO_WM_BEAUTIFY_FLAG" val="#wm#"/>
  <p:tag name="KSO_WM_DIAGRAM_VERSION" val="3"/>
  <p:tag name="KSO_WM_DIAGRAM_COLOR_TRICK" val="1"/>
  <p:tag name="KSO_WM_DIAGRAM_COLOR_TEXT_CAN_REMOVE" val="n"/>
  <p:tag name="KSO_WM_UNIT_LINE_FORE_SCHEMECOLOR_INDEX" val="13"/>
  <p:tag name="KSO_WM_DIAGRAM_VIRTUALLY_FRAME" val="{&quot;height&quot;:499.8999667334368,&quot;left&quot;:39.92503937007878,&quot;top&quot;:94.12503937007872,&quot;width&quot;:1149.1749606299213}"/>
  <p:tag name="KSO_WM_DIAGRAM_MAX_ITEMCNT" val="6"/>
  <p:tag name="KSO_WM_DIAGRAM_MIN_ITEMCNT" val="3"/>
  <p:tag name="KSO_WM_DIAGRAM_COLOR_MATCH_VALUE" val="{&quot;shape&quot;:{&quot;fill&quot;:{&quot;type&quot;:0},&quot;glow&quot;:{&quot;colorType&quot;:0},&quot;line&quot;:{&quot;solidLine&quot;:{&quot;brightness&quot;:0.3499999940395355,&quot;colorType&quot;:1,&quot;foreColorIndex&quot;:13,&quot;transparency&quot;:0.800000011920929},&quot;type&quot;:1},&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7.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40493010_1*l_h_i*1_1_1"/>
  <p:tag name="KSO_WM_TEMPLATE_CATEGORY" val="diagram"/>
  <p:tag name="KSO_WM_TEMPLATE_INDEX" val="40493010"/>
  <p:tag name="KSO_WM_UNIT_LAYERLEVEL" val="1_1_1"/>
  <p:tag name="KSO_WM_TAG_VERSION" val="3.0"/>
  <p:tag name="KSO_WM_DIAGRAM_VERSION" val="3"/>
  <p:tag name="KSO_WM_DIAGRAM_COLOR_TRICK" val="1"/>
  <p:tag name="KSO_WM_DIAGRAM_COLOR_TEXT_CAN_REMOVE" val="n"/>
  <p:tag name="KSO_WM_UNIT_LINE_FORE_SCHEMECOLOR_INDEX" val="13"/>
  <p:tag name="KSO_WM_DIAGRAM_VIRTUALLY_FRAME" val="{&quot;height&quot;:499.8999667334368,&quot;left&quot;:39.92503937007878,&quot;top&quot;:94.12503937007872,&quot;width&quot;:1149.1749606299213}"/>
  <p:tag name="KSO_WM_DIAGRAM_MAX_ITEMCNT" val="6"/>
  <p:tag name="KSO_WM_DIAGRAM_MIN_ITEMCNT" val="3"/>
  <p:tag name="KSO_WM_DIAGRAM_COLOR_MATCH_VALUE" val="{&quot;shape&quot;:{&quot;fill&quot;:{&quot;type&quot;:0},&quot;glow&quot;:{&quot;colorType&quot;:0},&quot;line&quot;:{&quot;solidLine&quot;:{&quot;brightness&quot;:0.3499999940395355,&quot;colorType&quot;:1,&quot;foreColorIndex&quot;:13,&quot;transparency&quot;:0.800000011920929},&quot;type&quot;:1},&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86_1*a*1"/>
  <p:tag name="KSO_WM_TEMPLATE_CATEGORY" val="diagram"/>
  <p:tag name="KSO_WM_TEMPLATE_INDEX" val="20231086"/>
  <p:tag name="KSO_WM_UNIT_LAYERLEVEL" val="1"/>
  <p:tag name="KSO_WM_TAG_VERSION" val="3.0"/>
  <p:tag name="KSO_WM_BEAUTIFY_FLAG" val="#wm#"/>
  <p:tag name="KSO_WM_DIAGRAM_GROUP_CODE" val="n1-1"/>
  <p:tag name="KSO_WM_UNIT_PRESET_TEXT" val="单击此处添加标题"/>
  <p:tag name="KSO_WM_UNIT_TEXT_TYPE" val="1"/>
</p:tagLst>
</file>

<file path=ppt/tags/tag172.xml><?xml version="1.0" encoding="utf-8"?>
<p:tagLst xmlns:a="http://schemas.openxmlformats.org/drawingml/2006/main" xmlns:r="http://schemas.openxmlformats.org/officeDocument/2006/relationships" xmlns:p="http://schemas.openxmlformats.org/presentationml/2006/main">
  <p:tag name="KSO_WM_SLIDE_ID" val="custom20234771_1"/>
  <p:tag name="KSO_WM_TEMPLATE_SUBCATEGORY" val="0"/>
  <p:tag name="KSO_WM_TEMPLATE_MASTER_TYPE" val="0"/>
  <p:tag name="KSO_WM_TEMPLATE_COLOR_TYPE" val="0"/>
  <p:tag name="KSO_WM_SLIDE_TYPE" val="text"/>
  <p:tag name="KSO_WM_SLIDE_SUBTYPE" val="picTxt"/>
  <p:tag name="KSO_WM_SLIDE_ITEM_CNT" val="5"/>
  <p:tag name="KSO_WM_SLIDE_INDEX" val="1"/>
  <p:tag name="KSO_WM_SLIDE_SIZE" val="552.15*360.35"/>
  <p:tag name="KSO_WM_SLIDE_POSITION" val="359.85*123.3"/>
  <p:tag name="KSO_WM_DIAGRAM_GROUP_CODE" val="l1-1"/>
  <p:tag name="KSO_WM_SLIDE_DIAGTYPE" val="l"/>
  <p:tag name="KSO_WM_TAG_VERSION" val="3.0"/>
  <p:tag name="KSO_WM_BEAUTIFY_FLAG" val="#wm#"/>
  <p:tag name="KSO_WM_TEMPLATE_CATEGORY" val="custom"/>
  <p:tag name="KSO_WM_TEMPLATE_INDEX" val="20234771"/>
  <p:tag name="KSO_WM_SLIDE_LAYOUT" val="a_d_l"/>
  <p:tag name="KSO_WM_SLIDE_LAYOUT_CNT" val="1_1_1"/>
  <p:tag name="RESOURCE_RECORD_KEY" val="{&quot;10&quot;:[20179637],&quot;65&quot;:[20235965],&quot;8&quot;:[4641282]}"/>
</p:tagLst>
</file>

<file path=ppt/tags/tag173.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6"/>
  <p:tag name="KSO_WM_UNIT_ID" val="diagram20231086_1*n_h_i*1_1_6"/>
  <p:tag name="KSO_WM_TEMPLATE_CATEGORY" val="diagram"/>
  <p:tag name="KSO_WM_TEMPLATE_INDEX" val="20231086"/>
  <p:tag name="KSO_WM_UNIT_LAYERLEVEL" val="1_1_1"/>
  <p:tag name="KSO_WM_TAG_VERSION" val="3.0"/>
  <p:tag name="KSO_WM_DIAGRAM_MAX_ITEMCNT" val="6"/>
  <p:tag name="KSO_WM_DIAGRAM_MIN_ITEMCNT" val="2"/>
  <p:tag name="KSO_WM_DIAGRAM_VIRTUALLY_FRAME" val="{&quot;height&quot;:352.7372741699219,&quot;width&quot;:850.5075073242188}"/>
  <p:tag name="KSO_WM_DIAGRAM_COLOR_MATCH_VALUE" val="{&quot;shape&quot;:{&quot;fill&quot;:{&quot;gradient&quot;:[{&quot;brightness&quot;:0.800000011920929,&quot;colorType&quot;:1,&quot;foreColorIndex&quot;:5,&quot;pos&quot;:0.3700000047683716,&quot;transparency&quot;:1},{&quot;brightness&quot;:0.800000011920929,&quot;colorType&quot;:1,&quot;foreColorIndex&quot;:5,&quot;pos&quot;:1,&quot;transparency&quot;:0},{&quot;brightness&quot;:0.949999988079071,&quot;colorType&quot;:1,&quot;foreColorIndex&quot;:5,&quot;pos&quot;:0.6600000262260437,&quot;transparency&quot;:0.400000005960464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86_1*a*1"/>
  <p:tag name="KSO_WM_TEMPLATE_CATEGORY" val="diagram"/>
  <p:tag name="KSO_WM_TEMPLATE_INDEX" val="20231086"/>
  <p:tag name="KSO_WM_UNIT_LAYERLEVEL" val="1"/>
  <p:tag name="KSO_WM_TAG_VERSION" val="3.0"/>
  <p:tag name="KSO_WM_BEAUTIFY_FLAG" val="#wm#"/>
  <p:tag name="KSO_WM_DIAGRAM_GROUP_CODE" val="n1-1"/>
  <p:tag name="KSO_WM_UNIT_PRESET_TEXT" val="单击此处添加标题"/>
  <p:tag name="KSO_WM_UNIT_TEXT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94,&quot;width&quot;:8058}"/>
</p:tagLst>
</file>

<file path=ppt/tags/tag176.xml><?xml version="1.0" encoding="utf-8"?>
<p:tagLst xmlns:a="http://schemas.openxmlformats.org/drawingml/2006/main" xmlns:r="http://schemas.openxmlformats.org/officeDocument/2006/relationships" xmlns:p="http://schemas.openxmlformats.org/presentationml/2006/main">
  <p:tag name="KSO_WM_SLIDE_ID" val="diagram20230973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0973"/>
  <p:tag name="KSO_WM_SLIDE_TYPE" val="text"/>
  <p:tag name="KSO_WM_SLIDE_SUBTYPE" val="diag"/>
  <p:tag name="KSO_WM_SLIDE_SIZE" val="684.45*255.1"/>
  <p:tag name="KSO_WM_SLIDE_POSITION" val="137.8*178.1"/>
  <p:tag name="KSO_WM_SLIDE_LAYOUT" val="a_l"/>
  <p:tag name="KSO_WM_SLIDE_LAYOUT_CNT" val="1_1"/>
  <p:tag name="KSO_WM_SPECIAL_SOURCE" val="bdnull"/>
  <p:tag name="KSO_WM_DIAGRAM_GROUP_CODE" val="l1-1"/>
  <p:tag name="KSO_WM_SLIDE_DIAGTYPE" val="l"/>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5651_3*l_h_i*1_2_2"/>
  <p:tag name="KSO_WM_TEMPLATE_CATEGORY" val="diagram"/>
  <p:tag name="KSO_WM_TEMPLATE_INDEX" val="20235651"/>
  <p:tag name="KSO_WM_UNIT_LAYERLEVEL" val="1_1_1"/>
  <p:tag name="KSO_WM_TAG_VERSION" val="3.0"/>
  <p:tag name="KSO_WM_UNIT_TYPE" val="l_h_i"/>
  <p:tag name="KSO_WM_UNIT_INDEX" val="1_2_2"/>
  <p:tag name="KSO_WM_DIAGRAM_MAX_ITEMCNT" val="6"/>
  <p:tag name="KSO_WM_DIAGRAM_MIN_ITEMCNT" val="3"/>
  <p:tag name="KSO_WM_DIAGRAM_VIRTUALLY_FRAME" val="{&quot;height&quot;:437.7117322834645,&quot;left&quot;:403.05,&quot;top&quot;:92.95,&quot;width&quot;:589.2}"/>
  <p:tag name="KSO_WM_DIAGRAM_COLOR_MATCH_VALUE" val="{&quot;shape&quot;:{&quot;fill&quot;:{&quot;type&quot;:0},&quot;glow&quot;:{&quot;colorType&quot;:0},&quot;line&quot;:{&quot;type&quot;:0},&quot;shadow&quot;:{&quot;brightness&quot;:-0.25,&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DIAGRAM_VERSION" val="3"/>
  <p:tag name="KSO_WM_DIAGRAM_COLOR_TRICK" val="1"/>
  <p:tag name="KSO_WM_DIAGRAM_COLOR_TEXT_CAN_REMOVE" val="n"/>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5651_3*l_h_i*1_2_2"/>
  <p:tag name="KSO_WM_TEMPLATE_CATEGORY" val="diagram"/>
  <p:tag name="KSO_WM_TEMPLATE_INDEX" val="20235651"/>
  <p:tag name="KSO_WM_UNIT_LAYERLEVEL" val="1_1_1"/>
  <p:tag name="KSO_WM_TAG_VERSION" val="3.0"/>
  <p:tag name="KSO_WM_UNIT_TYPE" val="l_h_i"/>
  <p:tag name="KSO_WM_UNIT_INDEX" val="1_2_2"/>
  <p:tag name="KSO_WM_DIAGRAM_MAX_ITEMCNT" val="6"/>
  <p:tag name="KSO_WM_DIAGRAM_MIN_ITEMCNT" val="3"/>
  <p:tag name="KSO_WM_DIAGRAM_VIRTUALLY_FRAME" val="{&quot;height&quot;:437.7117322834645,&quot;left&quot;:403.05,&quot;top&quot;:92.95,&quot;width&quot;:589.2}"/>
  <p:tag name="KSO_WM_DIAGRAM_COLOR_MATCH_VALUE" val="{&quot;shape&quot;:{&quot;fill&quot;:{&quot;type&quot;:0},&quot;glow&quot;:{&quot;colorType&quot;:0},&quot;line&quot;:{&quot;type&quot;:0},&quot;shadow&quot;:{&quot;brightness&quot;:-0.25,&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DIAGRAM_VERSION" val="3"/>
  <p:tag name="KSO_WM_DIAGRAM_COLOR_TRICK" val="1"/>
  <p:tag name="KSO_WM_DIAGRAM_COLOR_TEXT_CAN_REMOVE" val="n"/>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5651_3*l_h_i*1_4_2"/>
  <p:tag name="KSO_WM_TEMPLATE_CATEGORY" val="diagram"/>
  <p:tag name="KSO_WM_TEMPLATE_INDEX" val="20235651"/>
  <p:tag name="KSO_WM_UNIT_LAYERLEVEL" val="1_1_1"/>
  <p:tag name="KSO_WM_TAG_VERSION" val="3.0"/>
  <p:tag name="KSO_WM_UNIT_TYPE" val="l_h_i"/>
  <p:tag name="KSO_WM_UNIT_INDEX" val="1_4_2"/>
  <p:tag name="KSO_WM_DIAGRAM_MAX_ITEMCNT" val="6"/>
  <p:tag name="KSO_WM_DIAGRAM_MIN_ITEMCNT" val="3"/>
  <p:tag name="KSO_WM_DIAGRAM_VIRTUALLY_FRAME" val="{&quot;height&quot;:437.7117322834645,&quot;left&quot;:403.05,&quot;top&quot;:92.95,&quot;width&quot;:589.2}"/>
  <p:tag name="KSO_WM_DIAGRAM_COLOR_MATCH_VALUE" val="{&quot;shape&quot;:{&quot;fill&quot;:{&quot;type&quot;:0},&quot;glow&quot;:{&quot;colorType&quot;:0},&quot;line&quot;:{&quot;type&quot;:0},&quot;shadow&quot;:{&quot;brightness&quot;:-0.25,&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DIAGRAM_VERSION" val="3"/>
  <p:tag name="KSO_WM_DIAGRAM_COLOR_TRICK" val="1"/>
  <p:tag name="KSO_WM_DIAGRAM_COLOR_TEXT_CAN_REMOVE" val="n"/>
</p:tagLst>
</file>

<file path=ppt/tags/tag18.xml><?xml version="1.0" encoding="utf-8"?>
<p:tagLst xmlns:a="http://schemas.openxmlformats.org/drawingml/2006/main" xmlns:r="http://schemas.openxmlformats.org/officeDocument/2006/relationships"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5651_3*l_h_i*1_1_1"/>
  <p:tag name="KSO_WM_TEMPLATE_CATEGORY" val="diagram"/>
  <p:tag name="KSO_WM_TEMPLATE_INDEX" val="20235651"/>
  <p:tag name="KSO_WM_UNIT_LAYERLEVEL" val="1_1_1"/>
  <p:tag name="KSO_WM_TAG_VERSION" val="3.0"/>
  <p:tag name="KSO_WM_UNIT_SUBTYPE" val="d"/>
  <p:tag name="KSO_WM_UNIT_TYPE" val="l_h_i"/>
  <p:tag name="KSO_WM_UNIT_INDEX" val="1_1_1"/>
  <p:tag name="KSO_WM_DIAGRAM_MAX_ITEMCNT" val="6"/>
  <p:tag name="KSO_WM_DIAGRAM_MIN_ITEMCNT" val="3"/>
  <p:tag name="KSO_WM_DIAGRAM_VIRTUALLY_FRAME" val="{&quot;height&quot;:437.7117322834645,&quot;left&quot;:403.05,&quot;top&quot;:92.95,&quot;width&quot;:58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DIAGRAM_VERSION" val="3"/>
  <p:tag name="KSO_WM_DIAGRAM_COLOR_TRICK" val="1"/>
  <p:tag name="KSO_WM_DIAGRAM_COLOR_TEXT_CAN_REMOVE" val="n"/>
  <p:tag name="KSO_WM_UNIT_TEXT_FILL_FORE_SCHEMECOLOR_INDEX" val="1"/>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5651_3*l_h_i*1_2_1"/>
  <p:tag name="KSO_WM_TEMPLATE_CATEGORY" val="diagram"/>
  <p:tag name="KSO_WM_TEMPLATE_INDEX" val="20235651"/>
  <p:tag name="KSO_WM_UNIT_LAYERLEVEL" val="1_1_1"/>
  <p:tag name="KSO_WM_TAG_VERSION" val="3.0"/>
  <p:tag name="KSO_WM_UNIT_SUBTYPE" val="d"/>
  <p:tag name="KSO_WM_UNIT_TYPE" val="l_h_i"/>
  <p:tag name="KSO_WM_UNIT_INDEX" val="1_2_1"/>
  <p:tag name="KSO_WM_DIAGRAM_MAX_ITEMCNT" val="6"/>
  <p:tag name="KSO_WM_DIAGRAM_MIN_ITEMCNT" val="3"/>
  <p:tag name="KSO_WM_DIAGRAM_VIRTUALLY_FRAME" val="{&quot;height&quot;:437.7117322834645,&quot;left&quot;:403.05,&quot;top&quot;:92.95,&quot;width&quot;:58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DIAGRAM_VERSION" val="3"/>
  <p:tag name="KSO_WM_DIAGRAM_COLOR_TRICK" val="1"/>
  <p:tag name="KSO_WM_DIAGRAM_COLOR_TEXT_CAN_REMOVE" val="n"/>
  <p:tag name="KSO_WM_UNIT_TEXT_FILL_FORE_SCHEMECOLOR_INDEX" val="1"/>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5651_3*l_h_i*1_4_1"/>
  <p:tag name="KSO_WM_TEMPLATE_CATEGORY" val="diagram"/>
  <p:tag name="KSO_WM_TEMPLATE_INDEX" val="20235651"/>
  <p:tag name="KSO_WM_UNIT_LAYERLEVEL" val="1_1_1"/>
  <p:tag name="KSO_WM_TAG_VERSION" val="3.0"/>
  <p:tag name="KSO_WM_UNIT_SUBTYPE" val="d"/>
  <p:tag name="KSO_WM_UNIT_TYPE" val="l_h_i"/>
  <p:tag name="KSO_WM_UNIT_INDEX" val="1_4_1"/>
  <p:tag name="KSO_WM_DIAGRAM_MAX_ITEMCNT" val="6"/>
  <p:tag name="KSO_WM_DIAGRAM_MIN_ITEMCNT" val="3"/>
  <p:tag name="KSO_WM_DIAGRAM_VIRTUALLY_FRAME" val="{&quot;height&quot;:437.7117322834645,&quot;left&quot;:403.05,&quot;top&quot;:92.95,&quot;width&quot;:58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DIAGRAM_VERSION" val="3"/>
  <p:tag name="KSO_WM_DIAGRAM_COLOR_TRICK" val="1"/>
  <p:tag name="KSO_WM_DIAGRAM_COLOR_TEXT_CAN_REMOVE" val="n"/>
  <p:tag name="KSO_WM_UNIT_TEXT_FILL_FORE_SCHEMECOLOR_INDEX" val="1"/>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86_1*a*1"/>
  <p:tag name="KSO_WM_TEMPLATE_CATEGORY" val="diagram"/>
  <p:tag name="KSO_WM_TEMPLATE_INDEX" val="20231086"/>
  <p:tag name="KSO_WM_UNIT_LAYERLEVEL" val="1"/>
  <p:tag name="KSO_WM_TAG_VERSION" val="3.0"/>
  <p:tag name="KSO_WM_BEAUTIFY_FLAG" val="#wm#"/>
  <p:tag name="KSO_WM_DIAGRAM_GROUP_CODE" val="n1-1"/>
  <p:tag name="KSO_WM_UNIT_PRESET_TEXT" val="单击此处添加标题"/>
  <p:tag name="KSO_WM_UNIT_TEXT_TYPE" val="1"/>
</p:tagLst>
</file>

<file path=ppt/tags/tag184.xml><?xml version="1.0" encoding="utf-8"?>
<p:tagLst xmlns:a="http://schemas.openxmlformats.org/drawingml/2006/main" xmlns:r="http://schemas.openxmlformats.org/officeDocument/2006/relationships" xmlns:p="http://schemas.openxmlformats.org/presentationml/2006/main">
  <p:tag name="KSO_WM_SLIDE_ID" val="custom2023489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4897"/>
  <p:tag name="KSO_WM_SLIDE_TYPE" val="text"/>
  <p:tag name="KSO_WM_SLIDE_SUBTYPE" val="picTxt"/>
  <p:tag name="KSO_WM_SLIDE_SIZE" val="377.1*228.45"/>
  <p:tag name="KSO_WM_SLIDE_POSITION" val="485.3*123.35"/>
  <p:tag name="KSO_WM_SLIDE_LAYOUT" val="a_f_β_l"/>
  <p:tag name="KSO_WM_SLIDE_LAYOUT_CNT" val="1_1_1_1"/>
  <p:tag name="KSO_WM_SPECIAL_SOURCE" val="bdnull"/>
  <p:tag name="KSO_WM_DIAGRAM_GROUP_CODE" val="l1-1"/>
  <p:tag name="KSO_WM_SLIDE_DIAGTYPE" val="l"/>
  <p:tag name="RESOURCE_RECORD_KEY" val="{&quot;29&quot;:[50000159,50053097,50053068],&quot;65&quot;:[20235965]}"/>
</p:tagLst>
</file>

<file path=ppt/tags/tag1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86_1*a*1"/>
  <p:tag name="KSO_WM_TEMPLATE_CATEGORY" val="diagram"/>
  <p:tag name="KSO_WM_TEMPLATE_INDEX" val="20231086"/>
  <p:tag name="KSO_WM_UNIT_LAYERLEVEL" val="1"/>
  <p:tag name="KSO_WM_TAG_VERSION" val="3.0"/>
  <p:tag name="KSO_WM_BEAUTIFY_FLAG" val="#wm#"/>
  <p:tag name="KSO_WM_DIAGRAM_GROUP_CODE" val="n1-1"/>
  <p:tag name="KSO_WM_UNIT_PRESET_TEXT" val="单击此处添加标题"/>
  <p:tag name="KSO_WM_UNIT_TEXT_TYPE" val="1"/>
</p:tagLst>
</file>

<file path=ppt/tags/tag186.xml><?xml version="1.0" encoding="utf-8"?>
<p:tagLst xmlns:a="http://schemas.openxmlformats.org/drawingml/2006/main" xmlns:r="http://schemas.openxmlformats.org/officeDocument/2006/relationships" xmlns:p="http://schemas.openxmlformats.org/presentationml/2006/main">
  <p:tag name="TABLE_ENDDRAG_ORIGIN_RECT" val="875*247"/>
  <p:tag name="TABLE_ENDDRAG_RECT" val="42*87*875*247"/>
  <p:tag name="KSO_WM_UNIT_HIGHLIGHT" val="0"/>
  <p:tag name="KSO_WM_UNIT_COMPATIBLE" val="0"/>
  <p:tag name="KSO_WM_UNIT_DIAGRAM_ISNUMVISUAL" val="0"/>
  <p:tag name="KSO_WM_UNIT_DIAGRAM_ISREFERUNIT" val="0"/>
  <p:tag name="KSO_WM_DIAGRAM_GROUP_CODE" val="l1-1"/>
  <p:tag name="KSO_WM_UNIT_ID" val="custom20234897_1*β*1"/>
  <p:tag name="KSO_WM_TEMPLATE_CATEGORY" val="custom"/>
  <p:tag name="KSO_WM_TEMPLATE_INDEX" val="20234897"/>
  <p:tag name="KSO_WM_UNIT_LAYERLEVEL" val="1"/>
  <p:tag name="KSO_WM_TAG_VERSION" val="3.0"/>
  <p:tag name="KSO_WM_BEAUTIFY_FLAG" val="#wm#"/>
  <p:tag name="KSO_WM_UNIT_VALUE" val="804*1367"/>
  <p:tag name="KSO_WM_UNIT_TYPE" val="β"/>
  <p:tag name="KSO_WM_UNIT_INDEX" val="1"/>
</p:tagLst>
</file>

<file path=ppt/tags/tag187.xml><?xml version="1.0" encoding="utf-8"?>
<p:tagLst xmlns:a="http://schemas.openxmlformats.org/drawingml/2006/main" xmlns:r="http://schemas.openxmlformats.org/officeDocument/2006/relationships" xmlns:p="http://schemas.openxmlformats.org/presentationml/2006/main">
  <p:tag name="KSO_WM_SLIDE_ID" val="custom20231733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1733"/>
  <p:tag name="KSO_WM_SLIDE_TYPE" val="text"/>
  <p:tag name="KSO_WM_SLIDE_SUBTYPE" val="picTxt"/>
  <p:tag name="KSO_WM_SLIDE_SIZE" val="866.35*113.4"/>
  <p:tag name="KSO_WM_SLIDE_POSITION" val="46.3*380.2"/>
  <p:tag name="KSO_WM_SLIDE_LAYOUT" val="a_α_l"/>
  <p:tag name="KSO_WM_SLIDE_LAYOUT_CNT" val="1_1_1"/>
  <p:tag name="KSO_WM_SPECIAL_SOURCE" val="bdnull"/>
  <p:tag name="KSO_WM_DIAGRAM_GROUP_CODE" val="l1-1"/>
  <p:tag name="KSO_WM_SLIDE_DIAGTYPE" val="l"/>
</p:tagLst>
</file>

<file path=ppt/tags/tag18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18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19.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86_1*a*1"/>
  <p:tag name="KSO_WM_TEMPLATE_CATEGORY" val="diagram"/>
  <p:tag name="KSO_WM_TEMPLATE_INDEX" val="20231086"/>
  <p:tag name="KSO_WM_UNIT_LAYERLEVEL" val="1"/>
  <p:tag name="KSO_WM_TAG_VERSION" val="3.0"/>
  <p:tag name="KSO_WM_BEAUTIFY_FLAG" val="#wm#"/>
  <p:tag name="KSO_WM_DIAGRAM_GROUP_CODE" val="n1-1"/>
  <p:tag name="KSO_WM_UNIT_PRESET_TEXT" val="单击此处添加标题"/>
  <p:tag name="KSO_WM_UNIT_TEXT_TYPE" val="1"/>
</p:tagLst>
</file>

<file path=ppt/tags/tag191.xml><?xml version="1.0" encoding="utf-8"?>
<p:tagLst xmlns:a="http://schemas.openxmlformats.org/drawingml/2006/main" xmlns:r="http://schemas.openxmlformats.org/officeDocument/2006/relationships" xmlns:p="http://schemas.openxmlformats.org/presentationml/2006/main">
  <p:tag name="KSO_WM_SLIDE_ID" val="custom20231733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1733"/>
  <p:tag name="KSO_WM_SLIDE_TYPE" val="text"/>
  <p:tag name="KSO_WM_SLIDE_SUBTYPE" val="picTxt"/>
  <p:tag name="KSO_WM_SLIDE_SIZE" val="866.35*113.4"/>
  <p:tag name="KSO_WM_SLIDE_POSITION" val="46.3*380.2"/>
  <p:tag name="KSO_WM_SLIDE_LAYOUT" val="a_α_l"/>
  <p:tag name="KSO_WM_SLIDE_LAYOUT_CNT" val="1_1_1"/>
  <p:tag name="KSO_WM_SPECIAL_SOURCE" val="bdnull"/>
  <p:tag name="KSO_WM_DIAGRAM_GROUP_CODE" val="l1-1"/>
  <p:tag name="KSO_WM_SLIDE_DIAGTYPE" val="l"/>
  <p:tag name="RESOURCE_RECORD_KEY" val="{&quot;65&quot;:[20235965],&quot;8&quot;:[20476600]}"/>
</p:tagLst>
</file>

<file path=ppt/tags/tag1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19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1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86_1*a*1"/>
  <p:tag name="KSO_WM_TEMPLATE_CATEGORY" val="diagram"/>
  <p:tag name="KSO_WM_TEMPLATE_INDEX" val="20231086"/>
  <p:tag name="KSO_WM_UNIT_LAYERLEVEL" val="1"/>
  <p:tag name="KSO_WM_TAG_VERSION" val="3.0"/>
  <p:tag name="KSO_WM_BEAUTIFY_FLAG" val="#wm#"/>
  <p:tag name="KSO_WM_DIAGRAM_GROUP_CODE" val="n1-1"/>
  <p:tag name="KSO_WM_UNIT_PRESET_TEXT" val="单击此处添加标题"/>
  <p:tag name="KSO_WM_UNIT_TEXT_TYPE" val="1"/>
</p:tagLst>
</file>

<file path=ppt/tags/tag195.xml><?xml version="1.0" encoding="utf-8"?>
<p:tagLst xmlns:a="http://schemas.openxmlformats.org/drawingml/2006/main" xmlns:r="http://schemas.openxmlformats.org/officeDocument/2006/relationships" xmlns:p="http://schemas.openxmlformats.org/presentationml/2006/main">
  <p:tag name="KSO_WM_SLIDE_ID" val="diagram20231086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diagram"/>
  <p:tag name="KSO_WM_TEMPLATE_INDEX" val="20231086"/>
  <p:tag name="KSO_WM_SLIDE_TYPE" val="text"/>
  <p:tag name="KSO_WM_SLIDE_SUBTYPE" val="diag"/>
  <p:tag name="KSO_WM_SLIDE_SIZE" val="850.501*312.6"/>
  <p:tag name="KSO_WM_SLIDE_POSITION" val="54.75*112.9"/>
  <p:tag name="KSO_WM_SLIDE_LAYOUT" val="a_n"/>
  <p:tag name="KSO_WM_SLIDE_LAYOUT_CNT" val="1_1"/>
  <p:tag name="KSO_WM_SPECIAL_SOURCE" val="bdnull"/>
  <p:tag name="KSO_WM_DIAGRAM_GROUP_CODE" val="n1-1"/>
  <p:tag name="KSO_WM_SLIDE_DIAGTYPE" val="n"/>
</p:tagLst>
</file>

<file path=ppt/tags/tag196.xml><?xml version="1.0" encoding="utf-8"?>
<p:tagLst xmlns:a="http://schemas.openxmlformats.org/drawingml/2006/main" xmlns:r="http://schemas.openxmlformats.org/officeDocument/2006/relationships" xmlns:p="http://schemas.openxmlformats.org/presentationml/2006/main">
  <p:tag name="KSO_WM_DIAGRAM_VIRTUALLY_FRAME" val="{&quot;height&quot;:250.15,&quot;left&quot;:61.65,&quot;top&quot;:111.6,&quot;width&quot;:175.1}"/>
</p:tagLst>
</file>

<file path=ppt/tags/tag197.xml><?xml version="1.0" encoding="utf-8"?>
<p:tagLst xmlns:a="http://schemas.openxmlformats.org/drawingml/2006/main" xmlns:r="http://schemas.openxmlformats.org/officeDocument/2006/relationships" xmlns:p="http://schemas.openxmlformats.org/presentationml/2006/main">
  <p:tag name="KSO_WM_DIAGRAM_VIRTUALLY_FRAME" val="{&quot;height&quot;:250.15,&quot;left&quot;:61.65,&quot;top&quot;:111.6,&quot;width&quot;:175.1}"/>
</p:tagLst>
</file>

<file path=ppt/tags/tag1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1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86_1*a*1"/>
  <p:tag name="KSO_WM_TEMPLATE_CATEGORY" val="diagram"/>
  <p:tag name="KSO_WM_TEMPLATE_INDEX" val="20231086"/>
  <p:tag name="KSO_WM_UNIT_LAYERLEVEL" val="1"/>
  <p:tag name="KSO_WM_TAG_VERSION" val="3.0"/>
  <p:tag name="KSO_WM_BEAUTIFY_FLAG" val="#wm#"/>
  <p:tag name="KSO_WM_DIAGRAM_GROUP_CODE" val="n1-1"/>
  <p:tag name="KSO_WM_UNIT_PRESET_TEXT" val="单击此处添加标题"/>
  <p:tag name="KSO_WM_UNIT_TEXT_TYPE" val="1"/>
</p:tagLst>
</file>

<file path=ppt/tags/tag2.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UNIT_TYPE" val="i"/>
  <p:tag name="KSO_WM_UNIT_INDEX" val="9"/>
</p:tagLst>
</file>

<file path=ppt/tags/tag200.xml><?xml version="1.0" encoding="utf-8"?>
<p:tagLst xmlns:a="http://schemas.openxmlformats.org/drawingml/2006/main" xmlns:r="http://schemas.openxmlformats.org/officeDocument/2006/relationships" xmlns:p="http://schemas.openxmlformats.org/presentationml/2006/main">
  <p:tag name="KSO_WM_SLIDE_ID" val="diagram20231060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086"/>
  <p:tag name="KSO_WM_SLIDE_TYPE" val="text"/>
  <p:tag name="KSO_WM_SLIDE_SUBTYPE" val="diag"/>
  <p:tag name="KSO_WM_SLIDE_SIZE" val="839.236*386.719"/>
  <p:tag name="KSO_WM_SLIDE_POSITION" val="54.8*111.729"/>
  <p:tag name="KSO_WM_SLIDE_LAYOUT" val="a_l"/>
  <p:tag name="KSO_WM_SLIDE_LAYOUT_CNT" val="1_1"/>
  <p:tag name="KSO_WM_SPECIAL_SOURCE" val="bdnull"/>
  <p:tag name="KSO_WM_DIAGRAM_GROUP_CODE" val="l1-1"/>
  <p:tag name="KSO_WM_SLIDE_DIAGTYPE" val="l"/>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060_3*l_h_i*1_1_3"/>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6"/>
  <p:tag name="KSO_WM_UNIT_TEXT_FILL_FORE_SCHEMECOLOR_INDEX" val="2"/>
  <p:tag name="KSO_WM_UNIT_TEXT_FILL_TYPE" val="1"/>
  <p:tag name="KSO_WM_UNIT_USESOURCEFORMAT_APPLY" val="0"/>
</p:tagLst>
</file>

<file path=ppt/tags/tag2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60_3*l_h_a*1_1_1"/>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0"/>
  <p:tag name="KSO_WM_UNIT_TEXT_TYPE" val="1"/>
  <p:tag name="KSO_WM_BEAUTIFY_FLAG" val="#wm#"/>
  <p:tag name="KSO_WM_UNIT_PRESET_TEXT" val="添加项标题"/>
  <p:tag name="KSO_WM_UNIT_TEXT_FILL_FORE_SCHEMECOLOR_INDEX" val="1"/>
  <p:tag name="KSO_WM_UNIT_TEXT_FILL_TYPE" val="1"/>
  <p:tag name="KSO_WM_UNIT_USESOURCEFORMAT_APPLY" val="0"/>
</p:tagLst>
</file>

<file path=ppt/tags/tag20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60_3*l_h_f*1_1_1"/>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6"/>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
  <p:tag name="KSO_WM_UNIT_TEXT_FILL_FORE_SCHEMECOLOR_INDEX" val="1"/>
  <p:tag name="KSO_WM_UNIT_TEXT_FILL_TYPE" val="1"/>
  <p:tag name="KSO_WM_UNIT_USESOURCEFORMAT_APPLY" val="0"/>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60_3*l_h_i*1_2_3"/>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6"/>
  <p:tag name="KSO_WM_UNIT_TEXT_FILL_FORE_SCHEMECOLOR_INDEX" val="2"/>
  <p:tag name="KSO_WM_UNIT_TEXT_FILL_TYPE" val="1"/>
  <p:tag name="KSO_WM_UNIT_USESOURCEFORMAT_APPLY" val="0"/>
</p:tagLst>
</file>

<file path=ppt/tags/tag2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60_3*l_h_a*1_2_1"/>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0"/>
  <p:tag name="KSO_WM_UNIT_TEXT_TYPE" val="1"/>
  <p:tag name="KSO_WM_BEAUTIFY_FLAG" val="#wm#"/>
  <p:tag name="KSO_WM_UNIT_PRESET_TEXT" val="添加项标题"/>
  <p:tag name="KSO_WM_UNIT_TEXT_FILL_FORE_SCHEMECOLOR_INDEX" val="1"/>
  <p:tag name="KSO_WM_UNIT_TEXT_FILL_TYPE" val="1"/>
  <p:tag name="KSO_WM_UNIT_USESOURCEFORMAT_APPLY" val="0"/>
</p:tagLst>
</file>

<file path=ppt/tags/tag20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060_3*l_h_f*1_2_1"/>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6"/>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USESOURCEFORMAT_APPLY" val="0"/>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60_3*l_h_i*1_3_3"/>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6"/>
  <p:tag name="KSO_WM_UNIT_TEXT_FILL_FORE_SCHEMECOLOR_INDEX" val="2"/>
  <p:tag name="KSO_WM_UNIT_TEXT_FILL_TYPE" val="1"/>
  <p:tag name="KSO_WM_UNIT_USESOURCEFORMAT_APPLY" val="0"/>
</p:tagLst>
</file>

<file path=ppt/tags/tag20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60_3*l_h_a*1_3_1"/>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0"/>
  <p:tag name="KSO_WM_UNIT_TEXT_TYPE" val="1"/>
  <p:tag name="KSO_WM_BEAUTIFY_FLAG" val="#wm#"/>
  <p:tag name="KSO_WM_UNIT_PRESET_TEXT" val="添加项标题"/>
  <p:tag name="KSO_WM_UNIT_TEXT_FILL_FORE_SCHEMECOLOR_INDEX" val="1"/>
  <p:tag name="KSO_WM_UNIT_TEXT_FILL_TYPE" val="1"/>
  <p:tag name="KSO_WM_UNIT_USESOURCEFORMAT_APPLY" val="0"/>
</p:tagLst>
</file>

<file path=ppt/tags/tag20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060_3*l_h_f*1_3_1"/>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6"/>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60_3*l_h_i*1_4_3"/>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6"/>
  <p:tag name="KSO_WM_UNIT_TEXT_FILL_FORE_SCHEMECOLOR_INDEX" val="2"/>
  <p:tag name="KSO_WM_UNIT_TEXT_FILL_TYPE" val="1"/>
  <p:tag name="KSO_WM_UNIT_USESOURCEFORMAT_APPLY" val="0"/>
</p:tagLst>
</file>

<file path=ppt/tags/tag21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060_3*l_h_f*1_4_1"/>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6"/>
  <p:tag name="KSO_WM_UNIT_TEXT_TYPE" val="1"/>
  <p:tag name="KSO_WM_UNIT_TEXT_LAYER_COUNT" val="1"/>
  <p:tag name="KSO_WM_BEAUTIFY_FLAG" val="#wm#"/>
  <p:tag name="KSO_WM_UNIT_PRESET_TEXT" val="单击此处添加文本内容，简明扼要地阐述您的观点。根据需要可酌情增减文字，以便观者准确地理解您传达的思想。"/>
  <p:tag name="KSO_WM_UNIT_TEXT_FILL_FORE_SCHEMECOLOR_INDEX" val="1"/>
  <p:tag name="KSO_WM_UNIT_TEXT_FILL_TYPE" val="1"/>
  <p:tag name="KSO_WM_UNIT_USESOURCEFORMAT_APPLY" val="0"/>
</p:tagLst>
</file>

<file path=ppt/tags/tag2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1060_3*l_h_a*1_4_1"/>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0"/>
  <p:tag name="KSO_WM_UNIT_TEXT_TYPE" val="1"/>
  <p:tag name="KSO_WM_BEAUTIFY_FLAG" val="#wm#"/>
  <p:tag name="KSO_WM_UNIT_PRESET_TEXT" val="添加项标题"/>
  <p:tag name="KSO_WM_UNIT_TEXT_FILL_FORE_SCHEMECOLOR_INDEX" val="1"/>
  <p:tag name="KSO_WM_UNIT_TEXT_FILL_TYPE" val="1"/>
  <p:tag name="KSO_WM_UNIT_USESOURCEFORMAT_APPLY" val="0"/>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60_3*l_h_i*1_1_2"/>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13"/>
  <p:tag name="KSO_WM_UNIT_TEXT_FILL_TYPE" val="1"/>
  <p:tag name="KSO_WM_UNIT_USESOURCEFORMAT_APPLY" val="0"/>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60_3*l_h_i*1_2_2"/>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6"/>
  <p:tag name="KSO_WM_UNIT_FILL_FORE_SCHEMECOLOR_INDEX_BRIGHTNESS" val="0"/>
  <p:tag name="KSO_WM_UNIT_TEXT_FILL_FORE_SCHEMECOLOR_INDEX" val="13"/>
  <p:tag name="KSO_WM_UNIT_TEXT_FILL_TYPE" val="1"/>
  <p:tag name="KSO_WM_UNIT_USESOURCEFORMAT_APPLY" val="0"/>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60_3*l_h_i*1_3_2"/>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13"/>
  <p:tag name="KSO_WM_UNIT_TEXT_FILL_TYPE" val="1"/>
  <p:tag name="KSO_WM_UNIT_USESOURCEFORMAT_APPLY" val="0"/>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060_3*l_h_i*1_4_2"/>
  <p:tag name="KSO_WM_TEMPLATE_CATEGORY" val="diagram"/>
  <p:tag name="KSO_WM_TEMPLATE_INDEX" val="20231060"/>
  <p:tag name="KSO_WM_UNIT_LAYERLEVEL" val="1_1_1"/>
  <p:tag name="KSO_WM_TAG_VERSION" val="3.0"/>
  <p:tag name="KSO_WM_DIAGRAM_VERSION" val="3"/>
  <p:tag name="KSO_WM_DIAGRAM_COLOR_TRICK" val="2"/>
  <p:tag name="KSO_WM_DIAGRAM_COLOR_TEXT_CAN_REMOVE" val="n"/>
  <p:tag name="KSO_WM_DIAGRAM_MAX_ITEMCNT" val="6"/>
  <p:tag name="KSO_WM_DIAGRAM_MIN_ITEMCNT" val="2"/>
  <p:tag name="KSO_WM_DIAGRAM_VIRTUALLY_FRAME" val="{&quot;height&quot;:434.14763779527556,&quot;left&quot;:49.2181767693467,&quot;top&quot;:66.65,&quot;width&quot;:868.218201183409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6"/>
  <p:tag name="KSO_WM_UNIT_FILL_FORE_SCHEMECOLOR_INDEX_BRIGHTNESS" val="0"/>
  <p:tag name="KSO_WM_UNIT_TEXT_FILL_FORE_SCHEMECOLOR_INDEX" val="13"/>
  <p:tag name="KSO_WM_UNIT_TEXT_FILL_TYPE" val="1"/>
  <p:tag name="KSO_WM_UNIT_USESOURCEFORMAT_APPLY" val="0"/>
</p:tagLst>
</file>

<file path=ppt/tags/tag2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86_1*a*1"/>
  <p:tag name="KSO_WM_TEMPLATE_CATEGORY" val="diagram"/>
  <p:tag name="KSO_WM_TEMPLATE_INDEX" val="20231086"/>
  <p:tag name="KSO_WM_UNIT_LAYERLEVEL" val="1"/>
  <p:tag name="KSO_WM_TAG_VERSION" val="3.0"/>
  <p:tag name="KSO_WM_BEAUTIFY_FLAG" val="#wm#"/>
  <p:tag name="KSO_WM_DIAGRAM_GROUP_CODE" val="n1-1"/>
  <p:tag name="KSO_WM_UNIT_PRESET_TEXT" val="单击此处添加标题"/>
  <p:tag name="KSO_WM_UNIT_TEXT_TYPE" val="1"/>
</p:tagLst>
</file>

<file path=ppt/tags/tag22.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6.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8.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30.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BEAUTIFY_FLAG" val="#wm#"/>
  <p:tag name="KSO_WM_UNIT_TYPE" val="i"/>
  <p:tag name="KSO_WM_UNIT_INDEX" val="4"/>
</p:tagLst>
</file>

<file path=ppt/tags/tag33.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36.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6"/>
</p:tagLst>
</file>

<file path=ppt/tags/tag37.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41.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7.xml><?xml version="1.0" encoding="utf-8"?>
<p:tagLst xmlns:a="http://schemas.openxmlformats.org/drawingml/2006/main" xmlns:r="http://schemas.openxmlformats.org/officeDocument/2006/relationships"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48.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49.xml><?xml version="1.0" encoding="utf-8"?>
<p:tagLst xmlns:a="http://schemas.openxmlformats.org/drawingml/2006/main" xmlns:r="http://schemas.openxmlformats.org/officeDocument/2006/relationships"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965"/>
</p:tagLst>
</file>

<file path=ppt/tags/tag50.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51.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5.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9.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5965"/>
</p:tagLst>
</file>

<file path=ppt/tags/tag60.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67.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71.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3.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965"/>
</p:tagLst>
</file>

<file path=ppt/tags/tag75.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5965"/>
</p:tagLst>
</file>

<file path=ppt/tags/tag76.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65"/>
  <p:tag name="KSO_WM_TEMPLATE_CATEGORY" val="custom"/>
  <p:tag name="KSO_WM_TEMPLATE_MASTER_TYPE" val="0"/>
</p:tagLst>
</file>

<file path=ppt/tags/tag8.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82.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0"/>
</p:tagLst>
</file>

<file path=ppt/tags/tag83.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87.xml><?xml version="1.0" encoding="utf-8"?>
<p:tagLst xmlns:a="http://schemas.openxmlformats.org/drawingml/2006/main" xmlns:r="http://schemas.openxmlformats.org/officeDocument/2006/relationships"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88.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UNIT_TYPE" val="i"/>
  <p:tag name="KSO_WM_UNIT_INDEX" val="9"/>
</p:tagLst>
</file>

<file path=ppt/tags/tag9.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5.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97.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Office 主题​​">
  <a:themeElements>
    <a:clrScheme name="">
      <a:dk1>
        <a:srgbClr val="333333"/>
      </a:dk1>
      <a:lt1>
        <a:srgbClr val="FFFFFF"/>
      </a:lt1>
      <a:dk2>
        <a:srgbClr val="000000"/>
      </a:dk2>
      <a:lt2>
        <a:srgbClr val="FEEDEC"/>
      </a:lt2>
      <a:accent1>
        <a:srgbClr val="FE7C74"/>
      </a:accent1>
      <a:accent2>
        <a:srgbClr val="BBCB23"/>
      </a:accent2>
      <a:accent3>
        <a:srgbClr val="FFC285"/>
      </a:accent3>
      <a:accent4>
        <a:srgbClr val="A475A8"/>
      </a:accent4>
      <a:accent5>
        <a:srgbClr val="8FCCC8"/>
      </a:accent5>
      <a:accent6>
        <a:srgbClr val="69A8E1"/>
      </a:accent6>
      <a:hlink>
        <a:srgbClr val="0026E5"/>
      </a:hlink>
      <a:folHlink>
        <a:srgbClr val="7E1FAD"/>
      </a:folHlink>
    </a:clrScheme>
    <a:fontScheme name="03.可爱卡通-主题模板字体">
      <a:majorFont>
        <a:latin typeface="汉仪正圆 55简"/>
        <a:ea typeface="汉仪正圆-75W"/>
        <a:cs typeface=""/>
      </a:majorFont>
      <a:minorFont>
        <a:latin typeface="汉仪正圆 55简"/>
        <a:ea typeface="汉仪正圆 5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03.可爱卡通-主题模板字体">
      <a:majorFont>
        <a:latin typeface="汉仪正圆 55简"/>
        <a:ea typeface="汉仪正圆-75W"/>
        <a:cs typeface=""/>
      </a:majorFont>
      <a:minorFont>
        <a:latin typeface="汉仪正圆 55简"/>
        <a:ea typeface="汉仪正圆 5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1935</Words>
  <Application>Microsoft Office PowerPoint</Application>
  <PresentationFormat>宽屏</PresentationFormat>
  <Paragraphs>227</Paragraphs>
  <Slides>11</Slides>
  <Notes>10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11</vt:i4>
      </vt:variant>
    </vt:vector>
  </HeadingPairs>
  <TitlesOfParts>
    <vt:vector size="27" baseType="lpstr">
      <vt:lpstr>Source Han Sans CN</vt:lpstr>
      <vt:lpstr>Source Han Sans CN Bold</vt:lpstr>
      <vt:lpstr>Source Han Sans CN Heavy</vt:lpstr>
      <vt:lpstr>Source Han Sans CN Medium</vt:lpstr>
      <vt:lpstr>Source Han Sans CN Normal</vt:lpstr>
      <vt:lpstr>汉仪正圆 55简</vt:lpstr>
      <vt:lpstr>汉仪正圆-95W</vt:lpstr>
      <vt:lpstr>苹方-繁</vt:lpstr>
      <vt:lpstr>思源黑体 CN</vt:lpstr>
      <vt:lpstr>宋体</vt:lpstr>
      <vt:lpstr>微软雅黑</vt:lpstr>
      <vt:lpstr>Arial</vt:lpstr>
      <vt:lpstr>Calibri</vt:lpstr>
      <vt:lpstr>Wingdings</vt:lpstr>
      <vt:lpstr>Office 主题​​</vt:lpstr>
      <vt:lpstr>1_Office 主题​​</vt:lpstr>
      <vt:lpstr>马来酸依那普利口服溶液</vt:lpstr>
      <vt:lpstr>目录</vt:lpstr>
      <vt:lpstr>2026年新获批儿童适应症，首个且唯一用于1个月以上儿童降压药</vt:lpstr>
      <vt:lpstr>目录内降压药无1个月以上儿童适应症及剂型，填补治疗空白</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马来酸依那普利口服溶液</dc:title>
  <dc:creator>18620</dc:creator>
  <cp:lastModifiedBy>stranvinsky@126.com</cp:lastModifiedBy>
  <cp:revision>126</cp:revision>
  <dcterms:created xsi:type="dcterms:W3CDTF">2026-06-08T06:42:14Z</dcterms:created>
  <dcterms:modified xsi:type="dcterms:W3CDTF">2026-06-09T03:57:44Z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2052-12.1.25205.25205</vt:lpwstr>
  </property>
  <property fmtid="{D5CDD505-2E9C-101B-9397-08002B2CF9AE}" pid="3" name="ICV">
    <vt:lpwstr>4E59E3E439747744F751266A0E2FEE11_43</vt:lpwstr>
  </property>
</Properties>
</file>