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7"/>
  </p:notesMasterIdLst>
  <p:sldIdLst>
    <p:sldId id="256" r:id="rId3"/>
    <p:sldId id="257" r:id="rId4"/>
    <p:sldId id="258" r:id="rId5"/>
    <p:sldId id="259" r:id="rId6"/>
    <p:sldId id="262" r:id="rId8"/>
    <p:sldId id="263" r:id="rId9"/>
    <p:sldId id="264" r:id="rId10"/>
    <p:sldId id="265" r:id="rId11"/>
    <p:sldId id="266" r:id="rId12"/>
    <p:sldId id="268" r:id="rId1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2F2"/>
    <a:srgbClr val="FFFFFF"/>
    <a:srgbClr val="DAE3F5"/>
    <a:srgbClr val="01469A"/>
    <a:srgbClr val="00479B"/>
    <a:srgbClr val="0078C3"/>
    <a:srgbClr val="8BBF1C"/>
    <a:srgbClr val="039CE6"/>
    <a:srgbClr val="049DE7"/>
    <a:srgbClr val="36B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notesMaster" Target="notesMasters/notesMaster1.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3" Type="http://schemas.openxmlformats.org/officeDocument/2006/relationships/image" Target="../media/image2.png"/><Relationship Id="rId2" Type="http://schemas.openxmlformats.org/officeDocument/2006/relationships/tags" Target="../tags/tag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7"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3" Type="http://schemas.openxmlformats.org/officeDocument/2006/relationships/image" Target="../media/image2.png"/><Relationship Id="rId2" Type="http://schemas.openxmlformats.org/officeDocument/2006/relationships/tags" Target="../tags/tag31.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8" Type="http://schemas.openxmlformats.org/officeDocument/2006/relationships/slideLayout" Target="../slideLayouts/slideLayout1.xml"/><Relationship Id="rId7" Type="http://schemas.openxmlformats.org/officeDocument/2006/relationships/image" Target="../media/image4.png"/><Relationship Id="rId6" Type="http://schemas.openxmlformats.org/officeDocument/2006/relationships/image" Target="../media/image3.png"/><Relationship Id="rId5" Type="http://schemas.openxmlformats.org/officeDocument/2006/relationships/tags" Target="../tags/tag5.xml"/><Relationship Id="rId4" Type="http://schemas.openxmlformats.org/officeDocument/2006/relationships/tags" Target="../tags/tag4.xml"/><Relationship Id="rId3" Type="http://schemas.openxmlformats.org/officeDocument/2006/relationships/tags" Target="../tags/tag3.xml"/><Relationship Id="rId2" Type="http://schemas.openxmlformats.org/officeDocument/2006/relationships/image" Target="../media/image2.png"/><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7"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s>
</file>

<file path=ppt/slides/_rels/slide4.xml.rels><?xml version="1.0" encoding="UTF-8" standalone="yes"?>
<Relationships xmlns="http://schemas.openxmlformats.org/package/2006/relationships"><Relationship Id="rId6" Type="http://schemas.openxmlformats.org/officeDocument/2006/relationships/notesSlide" Target="../notesSlides/notesSlide1.xml"/><Relationship Id="rId5" Type="http://schemas.openxmlformats.org/officeDocument/2006/relationships/slideLayout" Target="../slideLayouts/slideLayout2.xml"/><Relationship Id="rId4" Type="http://schemas.openxmlformats.org/officeDocument/2006/relationships/image" Target="../media/image4.png"/><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tags" Target="../tags/tag9.xml"/></Relationships>
</file>

<file path=ppt/slides/_rels/slide5.xml.rels><?xml version="1.0" encoding="UTF-8" standalone="yes"?>
<Relationships xmlns="http://schemas.openxmlformats.org/package/2006/relationships"><Relationship Id="rId6" Type="http://schemas.openxmlformats.org/officeDocument/2006/relationships/notesSlide" Target="../notesSlides/notesSlide2.xml"/><Relationship Id="rId5" Type="http://schemas.openxmlformats.org/officeDocument/2006/relationships/slideLayout" Target="../slideLayouts/slideLayout2.xml"/><Relationship Id="rId4" Type="http://schemas.openxmlformats.org/officeDocument/2006/relationships/image" Target="../media/image4.png"/><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tags" Target="../tags/tag10.xml"/></Relationships>
</file>

<file path=ppt/slides/_rels/slide6.xml.rels><?xml version="1.0" encoding="UTF-8" standalone="yes"?>
<Relationships xmlns="http://schemas.openxmlformats.org/package/2006/relationships"><Relationship Id="rId7" Type="http://schemas.openxmlformats.org/officeDocument/2006/relationships/notesSlide" Target="../notesSlides/notesSlide3.xml"/><Relationship Id="rId6" Type="http://schemas.openxmlformats.org/officeDocument/2006/relationships/slideLayout" Target="../slideLayouts/slideLayout2.xml"/><Relationship Id="rId5" Type="http://schemas.openxmlformats.org/officeDocument/2006/relationships/tags" Target="../tags/tag12.xml"/><Relationship Id="rId4" Type="http://schemas.openxmlformats.org/officeDocument/2006/relationships/image" Target="../media/image4.png"/><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tags" Target="../tags/tag11.xml"/></Relationships>
</file>

<file path=ppt/slides/_rels/slide7.xml.rels><?xml version="1.0" encoding="UTF-8" standalone="yes"?>
<Relationships xmlns="http://schemas.openxmlformats.org/package/2006/relationships"><Relationship Id="rId7" Type="http://schemas.openxmlformats.org/officeDocument/2006/relationships/notesSlide" Target="../notesSlides/notesSlide4.xml"/><Relationship Id="rId6" Type="http://schemas.openxmlformats.org/officeDocument/2006/relationships/slideLayout" Target="../slideLayouts/slideLayout2.xml"/><Relationship Id="rId5" Type="http://schemas.openxmlformats.org/officeDocument/2006/relationships/tags" Target="../tags/tag14.xml"/><Relationship Id="rId4" Type="http://schemas.openxmlformats.org/officeDocument/2006/relationships/image" Target="../media/image4.png"/><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tags" Target="../tags/tag13.xml"/></Relationships>
</file>

<file path=ppt/slides/_rels/slide8.xml.rels><?xml version="1.0" encoding="UTF-8" standalone="yes"?>
<Relationships xmlns="http://schemas.openxmlformats.org/package/2006/relationships"><Relationship Id="rId6" Type="http://schemas.openxmlformats.org/officeDocument/2006/relationships/notesSlide" Target="../notesSlides/notesSlide5.xml"/><Relationship Id="rId5" Type="http://schemas.openxmlformats.org/officeDocument/2006/relationships/slideLayout" Target="../slideLayouts/slideLayout2.xml"/><Relationship Id="rId4" Type="http://schemas.openxmlformats.org/officeDocument/2006/relationships/image" Target="../media/image4.png"/><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tags" Target="../tags/tag15.xml"/></Relationships>
</file>

<file path=ppt/slides/_rels/slide9.xml.rels><?xml version="1.0" encoding="UTF-8" standalone="yes"?>
<Relationships xmlns="http://schemas.openxmlformats.org/package/2006/relationships"><Relationship Id="rId9" Type="http://schemas.openxmlformats.org/officeDocument/2006/relationships/tags" Target="../tags/tag21.xml"/><Relationship Id="rId8" Type="http://schemas.openxmlformats.org/officeDocument/2006/relationships/tags" Target="../tags/tag20.xml"/><Relationship Id="rId7" Type="http://schemas.openxmlformats.org/officeDocument/2006/relationships/tags" Target="../tags/tag19.xml"/><Relationship Id="rId6" Type="http://schemas.openxmlformats.org/officeDocument/2006/relationships/tags" Target="../tags/tag18.xml"/><Relationship Id="rId5" Type="http://schemas.openxmlformats.org/officeDocument/2006/relationships/tags" Target="../tags/tag17.xml"/><Relationship Id="rId4" Type="http://schemas.openxmlformats.org/officeDocument/2006/relationships/image" Target="../media/image2.png"/><Relationship Id="rId3" Type="http://schemas.openxmlformats.org/officeDocument/2006/relationships/tags" Target="../tags/tag16.xml"/><Relationship Id="rId20" Type="http://schemas.openxmlformats.org/officeDocument/2006/relationships/notesSlide" Target="../notesSlides/notesSlide6.xml"/><Relationship Id="rId2" Type="http://schemas.openxmlformats.org/officeDocument/2006/relationships/image" Target="../media/image4.png"/><Relationship Id="rId19" Type="http://schemas.openxmlformats.org/officeDocument/2006/relationships/slideLayout" Target="../slideLayouts/slideLayout2.xml"/><Relationship Id="rId18" Type="http://schemas.openxmlformats.org/officeDocument/2006/relationships/tags" Target="../tags/tag30.xml"/><Relationship Id="rId17" Type="http://schemas.openxmlformats.org/officeDocument/2006/relationships/tags" Target="../tags/tag29.xml"/><Relationship Id="rId16" Type="http://schemas.openxmlformats.org/officeDocument/2006/relationships/tags" Target="../tags/tag28.xml"/><Relationship Id="rId15" Type="http://schemas.openxmlformats.org/officeDocument/2006/relationships/tags" Target="../tags/tag27.xml"/><Relationship Id="rId14" Type="http://schemas.openxmlformats.org/officeDocument/2006/relationships/tags" Target="../tags/tag26.xml"/><Relationship Id="rId13" Type="http://schemas.openxmlformats.org/officeDocument/2006/relationships/tags" Target="../tags/tag25.xml"/><Relationship Id="rId12" Type="http://schemas.openxmlformats.org/officeDocument/2006/relationships/tags" Target="../tags/tag24.xml"/><Relationship Id="rId11" Type="http://schemas.openxmlformats.org/officeDocument/2006/relationships/tags" Target="../tags/tag23.xml"/><Relationship Id="rId10" Type="http://schemas.openxmlformats.org/officeDocument/2006/relationships/tags" Target="../tags/tag22.xml"/><Relationship Id="rId1"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 name="图片 4"/>
          <p:cNvPicPr/>
          <p:nvPr/>
        </p:nvPicPr>
        <p:blipFill>
          <a:blip r:embed="rId1"/>
          <a:stretch>
            <a:fillRect/>
          </a:stretch>
        </p:blipFill>
        <p:spPr>
          <a:xfrm>
            <a:off x="27940" y="32385"/>
            <a:ext cx="1181100" cy="1188720"/>
          </a:xfrm>
          <a:prstGeom prst="rect">
            <a:avLst/>
          </a:prstGeom>
        </p:spPr>
      </p:pic>
      <p:pic>
        <p:nvPicPr>
          <p:cNvPr id="7" name="图片 6"/>
          <p:cNvPicPr>
            <a:picLocks noChangeAspect="1"/>
          </p:cNvPicPr>
          <p:nvPr userDrawn="1">
            <p:custDataLst>
              <p:tags r:id="rId2"/>
            </p:custDataLst>
          </p:nvPr>
        </p:nvPicPr>
        <p:blipFill>
          <a:blip r:embed="rId3" cstate="print">
            <a:extLst>
              <a:ext uri="{28A0092B-C50C-407E-A947-70E740481C1C}">
                <a14:useLocalDpi xmlns:a14="http://schemas.microsoft.com/office/drawing/2010/main" val="0"/>
              </a:ext>
            </a:extLst>
          </a:blip>
          <a:stretch>
            <a:fillRect/>
          </a:stretch>
        </p:blipFill>
        <p:spPr>
          <a:xfrm>
            <a:off x="9916795" y="11007"/>
            <a:ext cx="2275840" cy="1002453"/>
          </a:xfrm>
          <a:prstGeom prst="rect">
            <a:avLst/>
          </a:prstGeom>
        </p:spPr>
      </p:pic>
      <p:sp>
        <p:nvSpPr>
          <p:cNvPr id="16" name="TextBox 15"/>
          <p:cNvSpPr txBox="1">
            <a:spLocks noChangeArrowheads="1"/>
          </p:cNvSpPr>
          <p:nvPr/>
        </p:nvSpPr>
        <p:spPr bwMode="auto">
          <a:xfrm>
            <a:off x="0" y="1680210"/>
            <a:ext cx="12192000" cy="1170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p>
            <a:pPr algn="ctr" eaLnBrk="1" latinLnBrk="0" hangingPunct="1">
              <a:lnSpc>
                <a:spcPct val="130000"/>
              </a:lnSpc>
            </a:pPr>
            <a:r>
              <a:rPr lang="zh-CN" altLang="en-US" sz="5400" b="1" dirty="0">
                <a:solidFill>
                  <a:srgbClr val="0078C3"/>
                </a:solidFill>
                <a:latin typeface="微软雅黑" panose="020B0503020204020204" charset="-122"/>
                <a:ea typeface="微软雅黑" panose="020B0503020204020204" charset="-122"/>
              </a:rPr>
              <a:t>钠钾镁钙注射用浓溶液</a:t>
            </a:r>
            <a:endParaRPr lang="zh-CN" altLang="en-US" sz="5400" b="1" dirty="0">
              <a:solidFill>
                <a:srgbClr val="0078C3"/>
              </a:solidFill>
              <a:latin typeface="微软雅黑" panose="020B0503020204020204" charset="-122"/>
              <a:ea typeface="微软雅黑" panose="020B0503020204020204" charset="-122"/>
            </a:endParaRPr>
          </a:p>
        </p:txBody>
      </p:sp>
      <p:sp>
        <p:nvSpPr>
          <p:cNvPr id="8" name="文本框 7"/>
          <p:cNvSpPr txBox="1"/>
          <p:nvPr/>
        </p:nvSpPr>
        <p:spPr>
          <a:xfrm>
            <a:off x="-635" y="2921635"/>
            <a:ext cx="12192635" cy="398780"/>
          </a:xfrm>
          <a:prstGeom prst="rect">
            <a:avLst/>
          </a:prstGeom>
          <a:noFill/>
        </p:spPr>
        <p:txBody>
          <a:bodyPr wrap="square" rtlCol="0" anchor="t">
            <a:spAutoFit/>
          </a:bodyPr>
          <a:p>
            <a:pPr algn="ctr" fontAlgn="ctr">
              <a:buNone/>
            </a:pPr>
            <a:r>
              <a:rPr lang="zh-CN" altLang="en-US" sz="2000" dirty="0">
                <a:solidFill>
                  <a:schemeClr val="tx1"/>
                </a:solidFill>
                <a:effectLst/>
                <a:latin typeface="微软雅黑" panose="020B0503020204020204" charset="-122"/>
                <a:ea typeface="微软雅黑" panose="020B0503020204020204" charset="-122"/>
                <a:sym typeface="+mn-ea"/>
              </a:rPr>
              <a:t>国药准字</a:t>
            </a:r>
            <a:r>
              <a:rPr lang="en-US" altLang="zh-CN" sz="2000" dirty="0">
                <a:solidFill>
                  <a:schemeClr val="tx1"/>
                </a:solidFill>
                <a:effectLst/>
                <a:latin typeface="微软雅黑" panose="020B0503020204020204" charset="-122"/>
                <a:ea typeface="微软雅黑" panose="020B0503020204020204" charset="-122"/>
                <a:sym typeface="+mn-ea"/>
              </a:rPr>
              <a:t>H20253324</a:t>
            </a:r>
            <a:endParaRPr lang="en-US" altLang="zh-CN" sz="2000" dirty="0">
              <a:solidFill>
                <a:schemeClr val="tx1"/>
              </a:solidFill>
              <a:effectLst/>
              <a:latin typeface="微软雅黑" panose="020B0503020204020204" charset="-122"/>
              <a:ea typeface="微软雅黑" panose="020B0503020204020204" charset="-122"/>
              <a:sym typeface="+mn-ea"/>
            </a:endParaRPr>
          </a:p>
        </p:txBody>
      </p:sp>
      <p:sp>
        <p:nvSpPr>
          <p:cNvPr id="10" name="文本框 9"/>
          <p:cNvSpPr txBox="1"/>
          <p:nvPr/>
        </p:nvSpPr>
        <p:spPr>
          <a:xfrm>
            <a:off x="-635" y="3788410"/>
            <a:ext cx="12192635" cy="1124585"/>
          </a:xfrm>
          <a:prstGeom prst="rect">
            <a:avLst/>
          </a:prstGeom>
          <a:noFill/>
        </p:spPr>
        <p:txBody>
          <a:bodyPr wrap="square" rtlCol="0" anchor="t">
            <a:spAutoFit/>
          </a:bodyPr>
          <a:p>
            <a:pPr marR="0" lvl="0" indent="0" algn="ctr" defTabSz="914400" eaLnBrk="0" fontAlgn="auto" hangingPunct="0">
              <a:lnSpc>
                <a:spcPct val="140000"/>
              </a:lnSpc>
              <a:spcBef>
                <a:spcPts val="0"/>
              </a:spcBef>
              <a:spcAft>
                <a:spcPts val="0"/>
              </a:spcAft>
              <a:buClrTx/>
              <a:buSzTx/>
              <a:buFont typeface="Wingdings" panose="05000000000000000000" pitchFamily="2" charset="2"/>
              <a:buNone/>
              <a:defRPr/>
            </a:pPr>
            <a:r>
              <a:rPr lang="zh-CN" altLang="en-US" sz="2400" b="1">
                <a:solidFill>
                  <a:srgbClr val="FF0000"/>
                </a:solidFill>
                <a:latin typeface="微软雅黑" panose="020B0503020204020204" charset="-122"/>
                <a:ea typeface="微软雅黑" panose="020B0503020204020204" charset="-122"/>
                <a:sym typeface="+mn-ea"/>
              </a:rPr>
              <a:t>钠钾镁钙，精准配比，</a:t>
            </a:r>
            <a:endParaRPr lang="zh-CN" altLang="en-US" sz="2400" b="1">
              <a:solidFill>
                <a:srgbClr val="FF0000"/>
              </a:solidFill>
              <a:latin typeface="微软雅黑" panose="020B0503020204020204" charset="-122"/>
              <a:ea typeface="微软雅黑" panose="020B0503020204020204" charset="-122"/>
              <a:sym typeface="+mn-ea"/>
            </a:endParaRPr>
          </a:p>
          <a:p>
            <a:pPr marR="0" lvl="0" indent="0" algn="ctr" defTabSz="914400" eaLnBrk="0" fontAlgn="auto" hangingPunct="0">
              <a:lnSpc>
                <a:spcPct val="140000"/>
              </a:lnSpc>
              <a:spcBef>
                <a:spcPts val="0"/>
              </a:spcBef>
              <a:spcAft>
                <a:spcPts val="0"/>
              </a:spcAft>
              <a:buClrTx/>
              <a:buSzTx/>
              <a:buFont typeface="Wingdings" panose="05000000000000000000" pitchFamily="2" charset="2"/>
              <a:buNone/>
              <a:defRPr/>
            </a:pPr>
            <a:r>
              <a:rPr lang="zh-CN" altLang="en-US" sz="2400" b="1">
                <a:solidFill>
                  <a:srgbClr val="FF0000"/>
                </a:solidFill>
                <a:latin typeface="微软雅黑" panose="020B0503020204020204" charset="-122"/>
                <a:ea typeface="微软雅黑" panose="020B0503020204020204" charset="-122"/>
                <a:sym typeface="+mn-ea"/>
              </a:rPr>
              <a:t>肠外营养患者的电解质守护者！</a:t>
            </a:r>
            <a:endParaRPr lang="zh-CN" altLang="en-US" sz="2400" b="1">
              <a:solidFill>
                <a:srgbClr val="FF0000"/>
              </a:solidFill>
              <a:latin typeface="微软雅黑" panose="020B0503020204020204" charset="-122"/>
              <a:ea typeface="微软雅黑" panose="020B0503020204020204" charset="-122"/>
              <a:sym typeface="+mn-ea"/>
            </a:endParaRPr>
          </a:p>
        </p:txBody>
      </p:sp>
      <p:grpSp>
        <p:nvGrpSpPr>
          <p:cNvPr id="13" name="组合 12"/>
          <p:cNvGrpSpPr/>
          <p:nvPr/>
        </p:nvGrpSpPr>
        <p:grpSpPr>
          <a:xfrm>
            <a:off x="-635" y="6105525"/>
            <a:ext cx="12193270" cy="754380"/>
            <a:chOff x="-1" y="8799"/>
            <a:chExt cx="19202" cy="1188"/>
          </a:xfrm>
        </p:grpSpPr>
        <p:pic>
          <p:nvPicPr>
            <p:cNvPr id="11" name="图片 10"/>
            <p:cNvPicPr>
              <a:picLocks noChangeAspect="1"/>
            </p:cNvPicPr>
            <p:nvPr/>
          </p:nvPicPr>
          <p:blipFill>
            <a:blip r:embed="rId4"/>
            <a:stretch>
              <a:fillRect/>
            </a:stretch>
          </p:blipFill>
          <p:spPr>
            <a:xfrm>
              <a:off x="-1" y="8799"/>
              <a:ext cx="19200" cy="933"/>
            </a:xfrm>
            <a:prstGeom prst="rect">
              <a:avLst/>
            </a:prstGeom>
          </p:spPr>
        </p:pic>
        <p:pic>
          <p:nvPicPr>
            <p:cNvPr id="12" name="图片 11"/>
            <p:cNvPicPr>
              <a:picLocks noChangeAspect="1"/>
            </p:cNvPicPr>
            <p:nvPr/>
          </p:nvPicPr>
          <p:blipFill>
            <a:blip r:embed="rId5"/>
            <a:stretch>
              <a:fillRect/>
            </a:stretch>
          </p:blipFill>
          <p:spPr>
            <a:xfrm>
              <a:off x="-1" y="9698"/>
              <a:ext cx="19202" cy="289"/>
            </a:xfrm>
            <a:prstGeom prst="rect">
              <a:avLst/>
            </a:prstGeom>
          </p:spPr>
        </p:pic>
      </p:grpSp>
      <p:pic>
        <p:nvPicPr>
          <p:cNvPr id="14" name="图片 13"/>
          <p:cNvPicPr>
            <a:picLocks noChangeAspect="1"/>
          </p:cNvPicPr>
          <p:nvPr/>
        </p:nvPicPr>
        <p:blipFill>
          <a:blip r:embed="rId6"/>
          <a:stretch>
            <a:fillRect/>
          </a:stretch>
        </p:blipFill>
        <p:spPr>
          <a:xfrm>
            <a:off x="635" y="3970020"/>
            <a:ext cx="3328035" cy="844550"/>
          </a:xfrm>
          <a:prstGeom prst="rect">
            <a:avLst/>
          </a:prstGeom>
        </p:spPr>
      </p:pic>
      <p:pic>
        <p:nvPicPr>
          <p:cNvPr id="15" name="图片 14"/>
          <p:cNvPicPr>
            <a:picLocks noChangeAspect="1"/>
          </p:cNvPicPr>
          <p:nvPr/>
        </p:nvPicPr>
        <p:blipFill>
          <a:blip r:embed="rId6"/>
          <a:stretch>
            <a:fillRect/>
          </a:stretch>
        </p:blipFill>
        <p:spPr>
          <a:xfrm flipH="1">
            <a:off x="8853170" y="3970020"/>
            <a:ext cx="3328035" cy="844550"/>
          </a:xfrm>
          <a:prstGeom prst="rect">
            <a:avLst/>
          </a:prstGeom>
        </p:spPr>
      </p:pic>
      <p:sp>
        <p:nvSpPr>
          <p:cNvPr id="2" name="文本框 1"/>
          <p:cNvSpPr txBox="1"/>
          <p:nvPr/>
        </p:nvSpPr>
        <p:spPr>
          <a:xfrm>
            <a:off x="635" y="5696585"/>
            <a:ext cx="12181205" cy="460375"/>
          </a:xfrm>
          <a:prstGeom prst="rect">
            <a:avLst/>
          </a:prstGeom>
        </p:spPr>
        <p:txBody>
          <a:bodyPr wrap="square">
            <a:spAutoFit/>
          </a:bodyPr>
          <a:p>
            <a:pPr algn="ctr"/>
            <a:r>
              <a:rPr lang="zh-CN" altLang="en-US" sz="2400" b="1">
                <a:solidFill>
                  <a:srgbClr val="000000"/>
                </a:solidFill>
                <a:latin typeface="+mn-ea"/>
              </a:rPr>
              <a:t>仁合益康汇泽药业河北有限公司</a:t>
            </a:r>
            <a:endParaRPr lang="zh-CN" altLang="en-US" sz="2400" b="1">
              <a:solidFill>
                <a:srgbClr val="000000"/>
              </a:solidFill>
              <a:latin typeface="+mn-e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 name="图片 4"/>
          <p:cNvPicPr/>
          <p:nvPr/>
        </p:nvPicPr>
        <p:blipFill>
          <a:blip r:embed="rId1"/>
          <a:stretch>
            <a:fillRect/>
          </a:stretch>
        </p:blipFill>
        <p:spPr>
          <a:xfrm>
            <a:off x="27940" y="32385"/>
            <a:ext cx="1181100" cy="1188720"/>
          </a:xfrm>
          <a:prstGeom prst="rect">
            <a:avLst/>
          </a:prstGeom>
        </p:spPr>
      </p:pic>
      <p:pic>
        <p:nvPicPr>
          <p:cNvPr id="7" name="图片 6"/>
          <p:cNvPicPr>
            <a:picLocks noChangeAspect="1"/>
          </p:cNvPicPr>
          <p:nvPr userDrawn="1">
            <p:custDataLst>
              <p:tags r:id="rId2"/>
            </p:custDataLst>
          </p:nvPr>
        </p:nvPicPr>
        <p:blipFill>
          <a:blip r:embed="rId3" cstate="print">
            <a:extLst>
              <a:ext uri="{28A0092B-C50C-407E-A947-70E740481C1C}">
                <a14:useLocalDpi xmlns:a14="http://schemas.microsoft.com/office/drawing/2010/main" val="0"/>
              </a:ext>
            </a:extLst>
          </a:blip>
          <a:stretch>
            <a:fillRect/>
          </a:stretch>
        </p:blipFill>
        <p:spPr>
          <a:xfrm>
            <a:off x="9916795" y="11007"/>
            <a:ext cx="2275840" cy="1002453"/>
          </a:xfrm>
          <a:prstGeom prst="rect">
            <a:avLst/>
          </a:prstGeom>
        </p:spPr>
      </p:pic>
      <p:sp>
        <p:nvSpPr>
          <p:cNvPr id="16" name="TextBox 15"/>
          <p:cNvSpPr txBox="1">
            <a:spLocks noChangeArrowheads="1"/>
          </p:cNvSpPr>
          <p:nvPr/>
        </p:nvSpPr>
        <p:spPr bwMode="auto">
          <a:xfrm>
            <a:off x="0" y="1680210"/>
            <a:ext cx="12192000" cy="1170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p>
            <a:pPr algn="ctr" eaLnBrk="1" latinLnBrk="0" hangingPunct="1">
              <a:lnSpc>
                <a:spcPct val="130000"/>
              </a:lnSpc>
            </a:pPr>
            <a:r>
              <a:rPr lang="zh-CN" altLang="en-US" sz="5400" b="1" dirty="0">
                <a:solidFill>
                  <a:srgbClr val="0078C3"/>
                </a:solidFill>
                <a:latin typeface="微软雅黑" panose="020B0503020204020204" charset="-122"/>
                <a:ea typeface="微软雅黑" panose="020B0503020204020204" charset="-122"/>
              </a:rPr>
              <a:t>钠钾镁钙注射用浓溶液</a:t>
            </a:r>
            <a:endParaRPr lang="zh-CN" altLang="en-US" sz="5400" b="1" dirty="0">
              <a:solidFill>
                <a:srgbClr val="0078C3"/>
              </a:solidFill>
              <a:latin typeface="微软雅黑" panose="020B0503020204020204" charset="-122"/>
              <a:ea typeface="微软雅黑" panose="020B0503020204020204" charset="-122"/>
            </a:endParaRPr>
          </a:p>
        </p:txBody>
      </p:sp>
      <p:sp>
        <p:nvSpPr>
          <p:cNvPr id="8" name="文本框 7"/>
          <p:cNvSpPr txBox="1"/>
          <p:nvPr/>
        </p:nvSpPr>
        <p:spPr>
          <a:xfrm>
            <a:off x="-635" y="2921635"/>
            <a:ext cx="12192635" cy="398780"/>
          </a:xfrm>
          <a:prstGeom prst="rect">
            <a:avLst/>
          </a:prstGeom>
          <a:noFill/>
        </p:spPr>
        <p:txBody>
          <a:bodyPr wrap="square" rtlCol="0" anchor="t">
            <a:spAutoFit/>
          </a:bodyPr>
          <a:p>
            <a:pPr algn="ctr" fontAlgn="ctr">
              <a:buNone/>
            </a:pPr>
            <a:r>
              <a:rPr lang="zh-CN" altLang="en-US" sz="2000" dirty="0">
                <a:solidFill>
                  <a:schemeClr val="tx1"/>
                </a:solidFill>
                <a:effectLst/>
                <a:latin typeface="微软雅黑" panose="020B0503020204020204" charset="-122"/>
                <a:ea typeface="微软雅黑" panose="020B0503020204020204" charset="-122"/>
                <a:sym typeface="+mn-ea"/>
              </a:rPr>
              <a:t>国药准字</a:t>
            </a:r>
            <a:r>
              <a:rPr lang="en-US" altLang="zh-CN" sz="2000" dirty="0">
                <a:solidFill>
                  <a:schemeClr val="tx1"/>
                </a:solidFill>
                <a:effectLst/>
                <a:latin typeface="微软雅黑" panose="020B0503020204020204" charset="-122"/>
                <a:ea typeface="微软雅黑" panose="020B0503020204020204" charset="-122"/>
                <a:sym typeface="+mn-ea"/>
              </a:rPr>
              <a:t>H20253324</a:t>
            </a:r>
            <a:endParaRPr lang="en-US" altLang="zh-CN" sz="2000" dirty="0">
              <a:solidFill>
                <a:schemeClr val="tx1"/>
              </a:solidFill>
              <a:effectLst/>
              <a:latin typeface="微软雅黑" panose="020B0503020204020204" charset="-122"/>
              <a:ea typeface="微软雅黑" panose="020B0503020204020204" charset="-122"/>
              <a:sym typeface="+mn-ea"/>
            </a:endParaRPr>
          </a:p>
        </p:txBody>
      </p:sp>
      <p:sp>
        <p:nvSpPr>
          <p:cNvPr id="10" name="文本框 9"/>
          <p:cNvSpPr txBox="1"/>
          <p:nvPr/>
        </p:nvSpPr>
        <p:spPr>
          <a:xfrm>
            <a:off x="-635" y="3788410"/>
            <a:ext cx="12192635" cy="1145540"/>
          </a:xfrm>
          <a:prstGeom prst="rect">
            <a:avLst/>
          </a:prstGeom>
          <a:noFill/>
        </p:spPr>
        <p:txBody>
          <a:bodyPr wrap="square" rtlCol="0" anchor="ctr" anchorCtr="0">
            <a:noAutofit/>
          </a:bodyPr>
          <a:p>
            <a:pPr marR="0" lvl="0" indent="0" algn="ctr" defTabSz="914400" eaLnBrk="0" fontAlgn="auto" hangingPunct="0">
              <a:lnSpc>
                <a:spcPct val="140000"/>
              </a:lnSpc>
              <a:spcBef>
                <a:spcPts val="0"/>
              </a:spcBef>
              <a:spcAft>
                <a:spcPts val="0"/>
              </a:spcAft>
              <a:buClrTx/>
              <a:buSzTx/>
              <a:buFont typeface="Wingdings" panose="05000000000000000000" pitchFamily="2" charset="2"/>
              <a:buNone/>
              <a:defRPr/>
            </a:pPr>
            <a:r>
              <a:rPr lang="zh-CN" altLang="en-US" sz="5400" b="1">
                <a:solidFill>
                  <a:srgbClr val="FF0000"/>
                </a:solidFill>
                <a:latin typeface="微软雅黑" panose="020B0503020204020204" charset="-122"/>
                <a:ea typeface="微软雅黑" panose="020B0503020204020204" charset="-122"/>
                <a:sym typeface="+mn-ea"/>
              </a:rPr>
              <a:t>谢</a:t>
            </a:r>
            <a:r>
              <a:rPr lang="en-US" altLang="zh-CN" sz="5400" b="1">
                <a:solidFill>
                  <a:srgbClr val="FF0000"/>
                </a:solidFill>
                <a:latin typeface="微软雅黑" panose="020B0503020204020204" charset="-122"/>
                <a:ea typeface="微软雅黑" panose="020B0503020204020204" charset="-122"/>
                <a:sym typeface="+mn-ea"/>
              </a:rPr>
              <a:t> </a:t>
            </a:r>
            <a:r>
              <a:rPr lang="zh-CN" altLang="en-US" sz="5400" b="1">
                <a:solidFill>
                  <a:srgbClr val="FF0000"/>
                </a:solidFill>
                <a:latin typeface="微软雅黑" panose="020B0503020204020204" charset="-122"/>
                <a:ea typeface="微软雅黑" panose="020B0503020204020204" charset="-122"/>
                <a:sym typeface="+mn-ea"/>
              </a:rPr>
              <a:t>谢</a:t>
            </a:r>
            <a:r>
              <a:rPr lang="en-US" altLang="zh-CN" sz="5400" b="1">
                <a:solidFill>
                  <a:srgbClr val="FF0000"/>
                </a:solidFill>
                <a:latin typeface="微软雅黑" panose="020B0503020204020204" charset="-122"/>
                <a:ea typeface="微软雅黑" panose="020B0503020204020204" charset="-122"/>
                <a:sym typeface="+mn-ea"/>
              </a:rPr>
              <a:t> </a:t>
            </a:r>
            <a:r>
              <a:rPr lang="zh-CN" altLang="en-US" sz="5400" b="1">
                <a:solidFill>
                  <a:srgbClr val="FF0000"/>
                </a:solidFill>
                <a:latin typeface="微软雅黑" panose="020B0503020204020204" charset="-122"/>
                <a:ea typeface="微软雅黑" panose="020B0503020204020204" charset="-122"/>
                <a:sym typeface="+mn-ea"/>
              </a:rPr>
              <a:t>观</a:t>
            </a:r>
            <a:r>
              <a:rPr lang="en-US" altLang="zh-CN" sz="5400" b="1">
                <a:solidFill>
                  <a:srgbClr val="FF0000"/>
                </a:solidFill>
                <a:latin typeface="微软雅黑" panose="020B0503020204020204" charset="-122"/>
                <a:ea typeface="微软雅黑" panose="020B0503020204020204" charset="-122"/>
                <a:sym typeface="+mn-ea"/>
              </a:rPr>
              <a:t> </a:t>
            </a:r>
            <a:r>
              <a:rPr lang="zh-CN" altLang="en-US" sz="5400" b="1">
                <a:solidFill>
                  <a:srgbClr val="FF0000"/>
                </a:solidFill>
                <a:latin typeface="微软雅黑" panose="020B0503020204020204" charset="-122"/>
                <a:ea typeface="微软雅黑" panose="020B0503020204020204" charset="-122"/>
                <a:sym typeface="+mn-ea"/>
              </a:rPr>
              <a:t>看</a:t>
            </a:r>
            <a:endParaRPr lang="zh-CN" altLang="en-US" sz="5400" b="1">
              <a:solidFill>
                <a:srgbClr val="FF0000"/>
              </a:solidFill>
              <a:latin typeface="微软雅黑" panose="020B0503020204020204" charset="-122"/>
              <a:ea typeface="微软雅黑" panose="020B0503020204020204" charset="-122"/>
              <a:sym typeface="+mn-ea"/>
            </a:endParaRPr>
          </a:p>
        </p:txBody>
      </p:sp>
      <p:grpSp>
        <p:nvGrpSpPr>
          <p:cNvPr id="13" name="组合 12"/>
          <p:cNvGrpSpPr/>
          <p:nvPr/>
        </p:nvGrpSpPr>
        <p:grpSpPr>
          <a:xfrm>
            <a:off x="-635" y="6105525"/>
            <a:ext cx="12193270" cy="754380"/>
            <a:chOff x="-1" y="8799"/>
            <a:chExt cx="19202" cy="1188"/>
          </a:xfrm>
        </p:grpSpPr>
        <p:pic>
          <p:nvPicPr>
            <p:cNvPr id="11" name="图片 10"/>
            <p:cNvPicPr>
              <a:picLocks noChangeAspect="1"/>
            </p:cNvPicPr>
            <p:nvPr/>
          </p:nvPicPr>
          <p:blipFill>
            <a:blip r:embed="rId4"/>
            <a:stretch>
              <a:fillRect/>
            </a:stretch>
          </p:blipFill>
          <p:spPr>
            <a:xfrm>
              <a:off x="-1" y="8799"/>
              <a:ext cx="19200" cy="933"/>
            </a:xfrm>
            <a:prstGeom prst="rect">
              <a:avLst/>
            </a:prstGeom>
          </p:spPr>
        </p:pic>
        <p:pic>
          <p:nvPicPr>
            <p:cNvPr id="12" name="图片 11"/>
            <p:cNvPicPr>
              <a:picLocks noChangeAspect="1"/>
            </p:cNvPicPr>
            <p:nvPr/>
          </p:nvPicPr>
          <p:blipFill>
            <a:blip r:embed="rId5"/>
            <a:stretch>
              <a:fillRect/>
            </a:stretch>
          </p:blipFill>
          <p:spPr>
            <a:xfrm>
              <a:off x="-1" y="9698"/>
              <a:ext cx="19202" cy="289"/>
            </a:xfrm>
            <a:prstGeom prst="rect">
              <a:avLst/>
            </a:prstGeom>
          </p:spPr>
        </p:pic>
      </p:grpSp>
      <p:pic>
        <p:nvPicPr>
          <p:cNvPr id="14" name="图片 13"/>
          <p:cNvPicPr>
            <a:picLocks noChangeAspect="1"/>
          </p:cNvPicPr>
          <p:nvPr/>
        </p:nvPicPr>
        <p:blipFill>
          <a:blip r:embed="rId6"/>
          <a:stretch>
            <a:fillRect/>
          </a:stretch>
        </p:blipFill>
        <p:spPr>
          <a:xfrm>
            <a:off x="635" y="3970020"/>
            <a:ext cx="3328035" cy="844550"/>
          </a:xfrm>
          <a:prstGeom prst="rect">
            <a:avLst/>
          </a:prstGeom>
        </p:spPr>
      </p:pic>
      <p:pic>
        <p:nvPicPr>
          <p:cNvPr id="15" name="图片 14"/>
          <p:cNvPicPr>
            <a:picLocks noChangeAspect="1"/>
          </p:cNvPicPr>
          <p:nvPr/>
        </p:nvPicPr>
        <p:blipFill>
          <a:blip r:embed="rId6"/>
          <a:stretch>
            <a:fillRect/>
          </a:stretch>
        </p:blipFill>
        <p:spPr>
          <a:xfrm flipH="1">
            <a:off x="8853170" y="3970020"/>
            <a:ext cx="3328035" cy="844550"/>
          </a:xfrm>
          <a:prstGeom prst="rect">
            <a:avLst/>
          </a:prstGeom>
        </p:spPr>
      </p:pic>
      <p:sp>
        <p:nvSpPr>
          <p:cNvPr id="2" name="文本框 1"/>
          <p:cNvSpPr txBox="1"/>
          <p:nvPr/>
        </p:nvSpPr>
        <p:spPr>
          <a:xfrm>
            <a:off x="635" y="5696585"/>
            <a:ext cx="12181205" cy="460375"/>
          </a:xfrm>
          <a:prstGeom prst="rect">
            <a:avLst/>
          </a:prstGeom>
        </p:spPr>
        <p:txBody>
          <a:bodyPr wrap="square">
            <a:spAutoFit/>
          </a:bodyPr>
          <a:p>
            <a:pPr algn="ctr"/>
            <a:r>
              <a:rPr lang="zh-CN" altLang="en-US" sz="2400" b="1">
                <a:solidFill>
                  <a:srgbClr val="000000"/>
                </a:solidFill>
                <a:latin typeface="+mn-ea"/>
              </a:rPr>
              <a:t>仁合益康汇泽药业河北有限公司</a:t>
            </a:r>
            <a:endParaRPr lang="zh-CN" altLang="en-US" sz="2400" b="1">
              <a:solidFill>
                <a:srgbClr val="000000"/>
              </a:solidFill>
              <a:latin typeface="+mn-e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 name="图片 6"/>
          <p:cNvPicPr>
            <a:picLocks noChangeAspect="1"/>
          </p:cNvPicPr>
          <p:nvPr userDrawn="1">
            <p:custDataLst>
              <p:tags r:id="rId1"/>
            </p:custDataLst>
          </p:nvPr>
        </p:nvPicPr>
        <p:blipFill>
          <a:blip r:embed="rId2" cstate="print">
            <a:extLst>
              <a:ext uri="{28A0092B-C50C-407E-A947-70E740481C1C}">
                <a14:useLocalDpi xmlns:a14="http://schemas.microsoft.com/office/drawing/2010/main" val="0"/>
              </a:ext>
            </a:extLst>
          </a:blip>
          <a:stretch>
            <a:fillRect/>
          </a:stretch>
        </p:blipFill>
        <p:spPr>
          <a:xfrm>
            <a:off x="9916795" y="11007"/>
            <a:ext cx="2275840" cy="1002453"/>
          </a:xfrm>
          <a:prstGeom prst="rect">
            <a:avLst/>
          </a:prstGeom>
        </p:spPr>
      </p:pic>
      <p:sp>
        <p:nvSpPr>
          <p:cNvPr id="19" name="文本框 18"/>
          <p:cNvSpPr txBox="1"/>
          <p:nvPr>
            <p:custDataLst>
              <p:tags r:id="rId3"/>
            </p:custDataLst>
          </p:nvPr>
        </p:nvSpPr>
        <p:spPr>
          <a:xfrm>
            <a:off x="887096" y="2559050"/>
            <a:ext cx="1851660" cy="768350"/>
          </a:xfrm>
          <a:prstGeom prst="rect">
            <a:avLst/>
          </a:prstGeom>
          <a:noFill/>
        </p:spPr>
        <p:txBody>
          <a:bodyPr wrap="square" rtlCol="0"/>
          <a:p>
            <a:pPr algn="r"/>
            <a:r>
              <a:rPr lang="zh-CN" altLang="en-US" sz="5400" b="1" spc="300" dirty="0">
                <a:solidFill>
                  <a:srgbClr val="004097"/>
                </a:solidFill>
                <a:latin typeface="Arial" panose="020B0604020202020204" pitchFamily="34" charset="0"/>
                <a:ea typeface="微软雅黑" panose="020B0503020204020204" charset="-122"/>
                <a:sym typeface="Arial" panose="020B0604020202020204" pitchFamily="34" charset="0"/>
              </a:rPr>
              <a:t>目录</a:t>
            </a:r>
            <a:endParaRPr lang="zh-CN" altLang="en-US" sz="5400" b="1" spc="300" dirty="0">
              <a:solidFill>
                <a:srgbClr val="004097"/>
              </a:solidFill>
              <a:latin typeface="Arial" panose="020B0604020202020204" pitchFamily="34" charset="0"/>
              <a:ea typeface="微软雅黑" panose="020B0503020204020204" charset="-122"/>
              <a:sym typeface="Arial" panose="020B0604020202020204" pitchFamily="34" charset="0"/>
            </a:endParaRPr>
          </a:p>
        </p:txBody>
      </p:sp>
      <p:sp>
        <p:nvSpPr>
          <p:cNvPr id="22" name="文本框 21"/>
          <p:cNvSpPr txBox="1"/>
          <p:nvPr>
            <p:custDataLst>
              <p:tags r:id="rId4"/>
            </p:custDataLst>
          </p:nvPr>
        </p:nvSpPr>
        <p:spPr>
          <a:xfrm>
            <a:off x="887095" y="3526155"/>
            <a:ext cx="1851660" cy="368300"/>
          </a:xfrm>
          <a:prstGeom prst="rect">
            <a:avLst/>
          </a:prstGeom>
          <a:noFill/>
        </p:spPr>
        <p:txBody>
          <a:bodyPr wrap="square" rtlCol="0">
            <a:normAutofit/>
          </a:bodyPr>
          <a:p>
            <a:pPr algn="r"/>
            <a:r>
              <a:rPr lang="en-US" altLang="zh-CN" spc="300" dirty="0">
                <a:solidFill>
                  <a:schemeClr val="tx1">
                    <a:lumMod val="65000"/>
                    <a:lumOff val="35000"/>
                  </a:schemeClr>
                </a:solidFill>
                <a:latin typeface="Arial" panose="020B0604020202020204" pitchFamily="34" charset="0"/>
                <a:ea typeface="微软雅黑" panose="020B0503020204020204" charset="-122"/>
                <a:cs typeface="Arial" panose="020B0604020202020204" pitchFamily="34" charset="0"/>
                <a:sym typeface="Arial" panose="020B0604020202020204" pitchFamily="34" charset="0"/>
              </a:rPr>
              <a:t>CONTENTS</a:t>
            </a:r>
            <a:endParaRPr lang="en-US" altLang="zh-CN" spc="300" dirty="0">
              <a:solidFill>
                <a:schemeClr val="tx1">
                  <a:lumMod val="65000"/>
                  <a:lumOff val="35000"/>
                </a:schemeClr>
              </a:solidFill>
              <a:latin typeface="Arial" panose="020B0604020202020204" pitchFamily="34" charset="0"/>
              <a:ea typeface="微软雅黑" panose="020B0503020204020204" charset="-122"/>
              <a:cs typeface="Arial" panose="020B0604020202020204" pitchFamily="34" charset="0"/>
              <a:sym typeface="Arial" panose="020B0604020202020204" pitchFamily="34" charset="0"/>
            </a:endParaRPr>
          </a:p>
        </p:txBody>
      </p:sp>
      <p:sp>
        <p:nvSpPr>
          <p:cNvPr id="25" name="矩形 24"/>
          <p:cNvSpPr/>
          <p:nvPr>
            <p:custDataLst>
              <p:tags r:id="rId5"/>
            </p:custDataLst>
          </p:nvPr>
        </p:nvSpPr>
        <p:spPr>
          <a:xfrm>
            <a:off x="2897505" y="2559050"/>
            <a:ext cx="76200" cy="133540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Arial" panose="020B0604020202020204" pitchFamily="34" charset="0"/>
              <a:ea typeface="微软雅黑" panose="020B0503020204020204" charset="-122"/>
              <a:sym typeface="Arial" panose="020B0604020202020204" pitchFamily="34" charset="0"/>
            </a:endParaRPr>
          </a:p>
        </p:txBody>
      </p:sp>
      <p:sp>
        <p:nvSpPr>
          <p:cNvPr id="4" name="圆角矩形 3"/>
          <p:cNvSpPr/>
          <p:nvPr/>
        </p:nvSpPr>
        <p:spPr>
          <a:xfrm>
            <a:off x="3456940" y="1353185"/>
            <a:ext cx="2124000" cy="504000"/>
          </a:xfrm>
          <a:prstGeom prst="roundRect">
            <a:avLst/>
          </a:prstGeom>
          <a:noFill/>
          <a:ln>
            <a:solidFill>
              <a:schemeClr val="bg1">
                <a:lumMod val="95000"/>
              </a:schemeClr>
            </a:solid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sz="2000" b="1">
                <a:solidFill>
                  <a:schemeClr val="tx1"/>
                </a:solidFill>
              </a:rPr>
              <a:t>基本信息</a:t>
            </a:r>
            <a:endParaRPr lang="zh-CN" altLang="en-US" sz="2000" b="1">
              <a:solidFill>
                <a:schemeClr val="tx1"/>
              </a:solidFill>
            </a:endParaRPr>
          </a:p>
        </p:txBody>
      </p:sp>
      <p:sp>
        <p:nvSpPr>
          <p:cNvPr id="6" name="圆角矩形 5"/>
          <p:cNvSpPr/>
          <p:nvPr/>
        </p:nvSpPr>
        <p:spPr>
          <a:xfrm>
            <a:off x="3456940" y="2194370"/>
            <a:ext cx="2124000" cy="503555"/>
          </a:xfrm>
          <a:prstGeom prst="roundRect">
            <a:avLst/>
          </a:prstGeom>
          <a:noFill/>
          <a:ln>
            <a:solidFill>
              <a:schemeClr val="bg1">
                <a:lumMod val="95000"/>
              </a:schemeClr>
            </a:solid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sz="2000" b="1">
                <a:solidFill>
                  <a:schemeClr val="tx1"/>
                </a:solidFill>
              </a:rPr>
              <a:t>安全性</a:t>
            </a:r>
            <a:endParaRPr lang="zh-CN" altLang="en-US" sz="2000" b="1">
              <a:solidFill>
                <a:schemeClr val="tx1"/>
              </a:solidFill>
            </a:endParaRPr>
          </a:p>
        </p:txBody>
      </p:sp>
      <p:sp>
        <p:nvSpPr>
          <p:cNvPr id="9" name="圆角矩形 8"/>
          <p:cNvSpPr/>
          <p:nvPr/>
        </p:nvSpPr>
        <p:spPr>
          <a:xfrm>
            <a:off x="3456940" y="3035110"/>
            <a:ext cx="2124000" cy="503555"/>
          </a:xfrm>
          <a:prstGeom prst="roundRect">
            <a:avLst/>
          </a:prstGeom>
          <a:noFill/>
          <a:ln>
            <a:solidFill>
              <a:schemeClr val="bg1">
                <a:lumMod val="95000"/>
              </a:schemeClr>
            </a:solid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sz="2000" b="1">
                <a:solidFill>
                  <a:schemeClr val="tx1"/>
                </a:solidFill>
              </a:rPr>
              <a:t>有效性</a:t>
            </a:r>
            <a:endParaRPr lang="zh-CN" altLang="en-US" sz="2000" b="1">
              <a:solidFill>
                <a:schemeClr val="tx1"/>
              </a:solidFill>
            </a:endParaRPr>
          </a:p>
        </p:txBody>
      </p:sp>
      <p:sp>
        <p:nvSpPr>
          <p:cNvPr id="17" name="圆角矩形 16"/>
          <p:cNvSpPr/>
          <p:nvPr/>
        </p:nvSpPr>
        <p:spPr>
          <a:xfrm>
            <a:off x="3456940" y="3875850"/>
            <a:ext cx="2124000" cy="503555"/>
          </a:xfrm>
          <a:prstGeom prst="roundRect">
            <a:avLst/>
          </a:prstGeom>
          <a:noFill/>
          <a:ln>
            <a:solidFill>
              <a:schemeClr val="bg1">
                <a:lumMod val="95000"/>
              </a:schemeClr>
            </a:solid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sz="2000" b="1">
                <a:solidFill>
                  <a:schemeClr val="tx1"/>
                </a:solidFill>
              </a:rPr>
              <a:t>创新性</a:t>
            </a:r>
            <a:endParaRPr lang="zh-CN" altLang="en-US" sz="2000" b="1">
              <a:solidFill>
                <a:schemeClr val="tx1"/>
              </a:solidFill>
            </a:endParaRPr>
          </a:p>
        </p:txBody>
      </p:sp>
      <p:sp>
        <p:nvSpPr>
          <p:cNvPr id="18" name="圆角矩形 17"/>
          <p:cNvSpPr/>
          <p:nvPr/>
        </p:nvSpPr>
        <p:spPr>
          <a:xfrm>
            <a:off x="3456940" y="4716590"/>
            <a:ext cx="2124000" cy="503555"/>
          </a:xfrm>
          <a:prstGeom prst="roundRect">
            <a:avLst/>
          </a:prstGeom>
          <a:noFill/>
          <a:ln>
            <a:solidFill>
              <a:schemeClr val="bg1">
                <a:lumMod val="95000"/>
              </a:schemeClr>
            </a:solid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sz="2000" b="1">
                <a:solidFill>
                  <a:schemeClr val="tx1"/>
                </a:solidFill>
              </a:rPr>
              <a:t>公平性</a:t>
            </a:r>
            <a:endParaRPr lang="zh-CN" altLang="en-US" sz="2000" b="1">
              <a:solidFill>
                <a:schemeClr val="tx1"/>
              </a:solidFill>
            </a:endParaRPr>
          </a:p>
        </p:txBody>
      </p:sp>
      <p:sp>
        <p:nvSpPr>
          <p:cNvPr id="20" name="文本框 19"/>
          <p:cNvSpPr txBox="1"/>
          <p:nvPr/>
        </p:nvSpPr>
        <p:spPr>
          <a:xfrm>
            <a:off x="6202045" y="2197735"/>
            <a:ext cx="5080000" cy="503555"/>
          </a:xfrm>
          <a:prstGeom prst="rect">
            <a:avLst/>
          </a:prstGeom>
        </p:spPr>
        <p:txBody>
          <a:bodyPr anchor="ctr" anchorCtr="0">
            <a:noAutofit/>
          </a:bodyPr>
          <a:p>
            <a:r>
              <a:rPr lang="zh-CN" altLang="en-US" b="1">
                <a:solidFill>
                  <a:srgbClr val="FF0000"/>
                </a:solidFill>
                <a:latin typeface="微软雅黑" panose="020B0503020204020204" charset="-122"/>
                <a:ea typeface="微软雅黑" panose="020B0503020204020204" charset="-122"/>
              </a:rPr>
              <a:t>安全性良好，无严重不良事件报道</a:t>
            </a:r>
            <a:endParaRPr lang="zh-CN" altLang="en-US" b="1">
              <a:solidFill>
                <a:srgbClr val="FF0000"/>
              </a:solidFill>
              <a:latin typeface="微软雅黑" panose="020B0503020204020204" charset="-122"/>
              <a:ea typeface="微软雅黑" panose="020B0503020204020204" charset="-122"/>
            </a:endParaRPr>
          </a:p>
        </p:txBody>
      </p:sp>
      <p:sp>
        <p:nvSpPr>
          <p:cNvPr id="23" name="文本框 22"/>
          <p:cNvSpPr txBox="1"/>
          <p:nvPr/>
        </p:nvSpPr>
        <p:spPr>
          <a:xfrm>
            <a:off x="6202045" y="1320165"/>
            <a:ext cx="5080000" cy="503555"/>
          </a:xfrm>
          <a:prstGeom prst="rect">
            <a:avLst/>
          </a:prstGeom>
        </p:spPr>
        <p:txBody>
          <a:bodyPr anchor="ctr" anchorCtr="0">
            <a:noAutofit/>
          </a:bodyPr>
          <a:p>
            <a:r>
              <a:rPr lang="zh-CN" altLang="en-US" b="1">
                <a:solidFill>
                  <a:srgbClr val="FF0000"/>
                </a:solidFill>
                <a:sym typeface="+mn-ea"/>
              </a:rPr>
              <a:t>针对肠外营养的复方电解质补充剂</a:t>
            </a:r>
            <a:endParaRPr lang="zh-CN" altLang="en-US" b="1">
              <a:solidFill>
                <a:srgbClr val="FF0000"/>
              </a:solidFill>
              <a:latin typeface="微软雅黑" panose="020B0503020204020204" charset="-122"/>
              <a:ea typeface="微软雅黑" panose="020B0503020204020204" charset="-122"/>
              <a:sym typeface="+mn-ea"/>
            </a:endParaRPr>
          </a:p>
        </p:txBody>
      </p:sp>
      <p:sp>
        <p:nvSpPr>
          <p:cNvPr id="24" name="文本框 23"/>
          <p:cNvSpPr txBox="1"/>
          <p:nvPr/>
        </p:nvSpPr>
        <p:spPr>
          <a:xfrm>
            <a:off x="6202045" y="4695190"/>
            <a:ext cx="5080000" cy="502920"/>
          </a:xfrm>
          <a:prstGeom prst="rect">
            <a:avLst/>
          </a:prstGeom>
        </p:spPr>
        <p:txBody>
          <a:bodyPr anchor="ctr" anchorCtr="0">
            <a:noAutofit/>
          </a:bodyPr>
          <a:p>
            <a:r>
              <a:rPr lang="zh-CN" altLang="en-US" b="1">
                <a:solidFill>
                  <a:srgbClr val="FF0000"/>
                </a:solidFill>
                <a:latin typeface="微软雅黑" panose="020B0503020204020204" charset="-122"/>
                <a:ea typeface="微软雅黑" panose="020B0503020204020204" charset="-122"/>
              </a:rPr>
              <a:t>符合“保基本”原则，弥补医保目录短板</a:t>
            </a:r>
            <a:endParaRPr lang="zh-CN" altLang="en-US" b="1">
              <a:solidFill>
                <a:srgbClr val="FF0000"/>
              </a:solidFill>
              <a:latin typeface="微软雅黑" panose="020B0503020204020204" charset="-122"/>
              <a:ea typeface="微软雅黑" panose="020B0503020204020204" charset="-122"/>
            </a:endParaRPr>
          </a:p>
        </p:txBody>
      </p:sp>
      <p:sp>
        <p:nvSpPr>
          <p:cNvPr id="26" name="文本框 25"/>
          <p:cNvSpPr txBox="1"/>
          <p:nvPr/>
        </p:nvSpPr>
        <p:spPr>
          <a:xfrm>
            <a:off x="6202045" y="3952875"/>
            <a:ext cx="5989320" cy="368300"/>
          </a:xfrm>
          <a:prstGeom prst="rect">
            <a:avLst/>
          </a:prstGeom>
          <a:noFill/>
        </p:spPr>
        <p:txBody>
          <a:bodyPr wrap="square" rtlCol="0" anchor="t">
            <a:spAutoFit/>
          </a:bodyPr>
          <a:p>
            <a:r>
              <a:rPr lang="zh-CN" altLang="en-US" b="1">
                <a:solidFill>
                  <a:srgbClr val="FF0000"/>
                </a:solidFill>
                <a:latin typeface="微软雅黑" panose="020B0503020204020204" charset="-122"/>
                <a:ea typeface="微软雅黑" panose="020B0503020204020204" charset="-122"/>
                <a:sym typeface="+mn-ea"/>
              </a:rPr>
              <a:t>简化用药流程，减少输液量，满足个体化治疗需求</a:t>
            </a:r>
            <a:endParaRPr lang="zh-CN" altLang="en-US" b="1">
              <a:solidFill>
                <a:srgbClr val="FF0000"/>
              </a:solidFill>
              <a:latin typeface="微软雅黑" panose="020B0503020204020204" charset="-122"/>
              <a:ea typeface="微软雅黑" panose="020B0503020204020204" charset="-122"/>
              <a:sym typeface="+mn-ea"/>
            </a:endParaRPr>
          </a:p>
        </p:txBody>
      </p:sp>
      <p:sp>
        <p:nvSpPr>
          <p:cNvPr id="27" name="文本框 26"/>
          <p:cNvSpPr txBox="1"/>
          <p:nvPr/>
        </p:nvSpPr>
        <p:spPr>
          <a:xfrm>
            <a:off x="6202045" y="3075305"/>
            <a:ext cx="5080000" cy="503555"/>
          </a:xfrm>
          <a:prstGeom prst="rect">
            <a:avLst/>
          </a:prstGeom>
        </p:spPr>
        <p:txBody>
          <a:bodyPr anchor="ctr" anchorCtr="0">
            <a:noAutofit/>
          </a:bodyPr>
          <a:p>
            <a:r>
              <a:rPr lang="zh-CN" altLang="en-US" b="1">
                <a:solidFill>
                  <a:srgbClr val="FF0000"/>
                </a:solidFill>
                <a:latin typeface="微软雅黑" panose="020B0503020204020204" charset="-122"/>
                <a:ea typeface="微软雅黑" panose="020B0503020204020204" charset="-122"/>
              </a:rPr>
              <a:t>符合临床指南推荐</a:t>
            </a:r>
            <a:endParaRPr lang="zh-CN" altLang="en-US" b="1">
              <a:solidFill>
                <a:srgbClr val="FF0000"/>
              </a:solidFill>
              <a:latin typeface="微软雅黑" panose="020B0503020204020204" charset="-122"/>
              <a:ea typeface="微软雅黑" panose="020B0503020204020204" charset="-122"/>
            </a:endParaRPr>
          </a:p>
        </p:txBody>
      </p:sp>
      <p:grpSp>
        <p:nvGrpSpPr>
          <p:cNvPr id="31" name="组合 30"/>
          <p:cNvGrpSpPr/>
          <p:nvPr/>
        </p:nvGrpSpPr>
        <p:grpSpPr>
          <a:xfrm>
            <a:off x="-635" y="6105525"/>
            <a:ext cx="12193270" cy="754380"/>
            <a:chOff x="-1" y="8799"/>
            <a:chExt cx="19202" cy="1188"/>
          </a:xfrm>
        </p:grpSpPr>
        <p:pic>
          <p:nvPicPr>
            <p:cNvPr id="32" name="图片 31"/>
            <p:cNvPicPr>
              <a:picLocks noChangeAspect="1"/>
            </p:cNvPicPr>
            <p:nvPr/>
          </p:nvPicPr>
          <p:blipFill>
            <a:blip r:embed="rId6"/>
            <a:stretch>
              <a:fillRect/>
            </a:stretch>
          </p:blipFill>
          <p:spPr>
            <a:xfrm>
              <a:off x="-1" y="8799"/>
              <a:ext cx="19200" cy="933"/>
            </a:xfrm>
            <a:prstGeom prst="rect">
              <a:avLst/>
            </a:prstGeom>
          </p:spPr>
        </p:pic>
        <p:pic>
          <p:nvPicPr>
            <p:cNvPr id="33" name="图片 32"/>
            <p:cNvPicPr>
              <a:picLocks noChangeAspect="1"/>
            </p:cNvPicPr>
            <p:nvPr/>
          </p:nvPicPr>
          <p:blipFill>
            <a:blip r:embed="rId7"/>
            <a:stretch>
              <a:fillRect/>
            </a:stretch>
          </p:blipFill>
          <p:spPr>
            <a:xfrm>
              <a:off x="-1" y="9698"/>
              <a:ext cx="19202" cy="289"/>
            </a:xfrm>
            <a:prstGeom prst="rect">
              <a:avLst/>
            </a:prstGeom>
          </p:spPr>
        </p:pic>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4" name="表格 3"/>
          <p:cNvGraphicFramePr/>
          <p:nvPr>
            <p:custDataLst>
              <p:tags r:id="rId1"/>
            </p:custDataLst>
          </p:nvPr>
        </p:nvGraphicFramePr>
        <p:xfrm>
          <a:off x="480695" y="1376680"/>
          <a:ext cx="11592000" cy="3024000"/>
        </p:xfrm>
        <a:graphic>
          <a:graphicData uri="http://schemas.openxmlformats.org/drawingml/2006/table">
            <a:tbl>
              <a:tblPr firstRow="1" bandRow="1">
                <a:effectLst/>
                <a:tableStyleId>{5940675A-B579-460E-94D1-54222C63F5DA}</a:tableStyleId>
              </a:tblPr>
              <a:tblGrid>
                <a:gridCol w="1620000"/>
                <a:gridCol w="2124000"/>
                <a:gridCol w="3204000"/>
                <a:gridCol w="1692000"/>
                <a:gridCol w="1476000"/>
                <a:gridCol w="1476000"/>
              </a:tblGrid>
              <a:tr h="431800">
                <a:tc gridSpan="6">
                  <a:txBody>
                    <a:bodyPr/>
                    <a:p>
                      <a:pPr algn="l">
                        <a:lnSpc>
                          <a:spcPct val="120000"/>
                        </a:lnSpc>
                        <a:buNone/>
                      </a:pPr>
                      <a:r>
                        <a:rPr lang="zh-CN" altLang="en-US" sz="1600" b="1">
                          <a:solidFill>
                            <a:sysClr val="window" lastClr="FFFFFF"/>
                          </a:solidFill>
                          <a:latin typeface="微软雅黑" panose="020B0503020204020204" charset="-122"/>
                          <a:ea typeface="微软雅黑" panose="020B0503020204020204" charset="-122"/>
                        </a:rPr>
                        <a:t>产品基本信息</a:t>
                      </a:r>
                      <a:r>
                        <a:rPr lang="en-US" altLang="zh-CN" sz="1600" b="1" baseline="30000">
                          <a:solidFill>
                            <a:sysClr val="window" lastClr="FFFFFF"/>
                          </a:solidFill>
                          <a:latin typeface="微软雅黑" panose="020B0503020204020204" charset="-122"/>
                          <a:ea typeface="微软雅黑" panose="020B0503020204020204" charset="-122"/>
                        </a:rPr>
                        <a:t>[1]</a:t>
                      </a:r>
                      <a:endParaRPr lang="en-US" altLang="zh-CN" sz="1600" b="1" baseline="30000">
                        <a:solidFill>
                          <a:sysClr val="window" lastClr="FFFFFF"/>
                        </a:solidFill>
                        <a:latin typeface="微软雅黑" panose="020B0503020204020204" charset="-122"/>
                        <a:ea typeface="微软雅黑" panose="020B0503020204020204" charset="-122"/>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049DE7"/>
                    </a:solidFill>
                  </a:tcPr>
                </a:tc>
                <a:tc hMerge="1">
                  <a:tcPr anchor="ctr" anchorCtr="0">
                    <a:lnT w="12700" cmpd="sng">
                      <a:solidFill>
                        <a:schemeClr val="tx1"/>
                      </a:solidFill>
                      <a:prstDash val="solid"/>
                    </a:lnT>
                    <a:lnB w="12700" cmpd="sng">
                      <a:solidFill>
                        <a:schemeClr val="tx1"/>
                      </a:solidFill>
                      <a:prstDash val="solid"/>
                    </a:lnB>
                  </a:tcPr>
                </a:tc>
                <a:tc hMerge="1">
                  <a:tcPr anchor="ctr" anchorCtr="0">
                    <a:lnT w="12700" cmpd="sng">
                      <a:solidFill>
                        <a:schemeClr val="tx1"/>
                      </a:solidFill>
                      <a:prstDash val="solid"/>
                    </a:lnT>
                    <a:lnB w="12700" cmpd="sng">
                      <a:solidFill>
                        <a:schemeClr val="tx1"/>
                      </a:solidFill>
                      <a:prstDash val="solid"/>
                    </a:lnB>
                  </a:tcPr>
                </a:tc>
                <a:tc hMerge="1">
                  <a:tcPr anchor="ctr" anchorCtr="0">
                    <a:lnR w="12700" cmpd="sng">
                      <a:solidFill>
                        <a:sysClr val="window" lastClr="FFFFFF"/>
                      </a:solidFill>
                      <a:prstDash val="solid"/>
                    </a:lnR>
                    <a:lnT w="12700" cmpd="sng">
                      <a:solidFill>
                        <a:schemeClr val="tx1"/>
                      </a:solidFill>
                      <a:prstDash val="solid"/>
                    </a:lnT>
                    <a:lnB w="12700" cmpd="sng">
                      <a:solidFill>
                        <a:schemeClr val="tx1"/>
                      </a:solidFill>
                      <a:prstDash val="solid"/>
                    </a:lnB>
                  </a:tcPr>
                </a:tc>
                <a:tc hMerge="1">
                  <a:tcPr anchor="ctr" anchorCtr="0">
                    <a:lnR w="12700" cmpd="sng">
                      <a:solidFill>
                        <a:sysClr val="window" lastClr="FFFFFF"/>
                      </a:solidFill>
                      <a:prstDash val="solid"/>
                    </a:lnR>
                    <a:lnT w="12700" cmpd="sng">
                      <a:solidFill>
                        <a:schemeClr val="tx1"/>
                      </a:solidFill>
                      <a:prstDash val="solid"/>
                    </a:lnT>
                    <a:lnB w="12700" cmpd="sng">
                      <a:solidFill>
                        <a:schemeClr val="tx1"/>
                      </a:solidFill>
                      <a:prstDash val="solid"/>
                    </a:lnB>
                  </a:tcPr>
                </a:tc>
                <a:tc hMerge="1">
                  <a:tcPr anchor="ctr" anchorCtr="0">
                    <a:lnR w="12700" cmpd="sng">
                      <a:solidFill>
                        <a:schemeClr val="tx1"/>
                      </a:solidFill>
                      <a:prstDash val="solid"/>
                    </a:lnR>
                    <a:lnT w="12700" cmpd="sng">
                      <a:solidFill>
                        <a:schemeClr val="tx1"/>
                      </a:solidFill>
                      <a:prstDash val="solid"/>
                    </a:lnT>
                    <a:lnB w="12700" cmpd="sng">
                      <a:solidFill>
                        <a:schemeClr val="tx1"/>
                      </a:solidFill>
                      <a:prstDash val="solid"/>
                    </a:lnB>
                  </a:tcPr>
                </a:tc>
              </a:tr>
              <a:tr h="432435">
                <a:tc>
                  <a:txBody>
                    <a:bodyPr/>
                    <a:p>
                      <a:pPr algn="l">
                        <a:lnSpc>
                          <a:spcPct val="120000"/>
                        </a:lnSpc>
                        <a:buNone/>
                      </a:pPr>
                      <a:r>
                        <a:rPr lang="zh-CN" altLang="en-US" sz="1300" b="1">
                          <a:solidFill>
                            <a:sysClr val="windowText" lastClr="000000"/>
                          </a:solidFill>
                          <a:latin typeface="微软雅黑" panose="020B0503020204020204" charset="-122"/>
                          <a:ea typeface="微软雅黑" panose="020B0503020204020204" charset="-122"/>
                        </a:rPr>
                        <a:t>通用名称</a:t>
                      </a:r>
                      <a:endParaRPr lang="zh-CN" altLang="en-US" sz="1300" b="1">
                        <a:solidFill>
                          <a:sysClr val="windowText" lastClr="000000"/>
                        </a:solidFill>
                        <a:latin typeface="微软雅黑" panose="020B0503020204020204" charset="-122"/>
                        <a:ea typeface="微软雅黑" panose="020B0503020204020204" charset="-122"/>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2F2F2"/>
                    </a:solidFill>
                  </a:tcPr>
                </a:tc>
                <a:tc>
                  <a:txBody>
                    <a:bodyPr/>
                    <a:p>
                      <a:pPr algn="l">
                        <a:lnSpc>
                          <a:spcPct val="120000"/>
                        </a:lnSpc>
                        <a:buNone/>
                      </a:pPr>
                      <a:r>
                        <a:rPr lang="zh-CN" altLang="en-US" sz="1300" b="1">
                          <a:solidFill>
                            <a:srgbClr val="00B0F0"/>
                          </a:solidFill>
                          <a:latin typeface="微软雅黑" panose="020B0503020204020204" charset="-122"/>
                          <a:ea typeface="微软雅黑" panose="020B0503020204020204" charset="-122"/>
                        </a:rPr>
                        <a:t>钠钾镁钙注射用浓溶液</a:t>
                      </a:r>
                      <a:endParaRPr lang="zh-CN" altLang="en-US" sz="1300" b="1">
                        <a:solidFill>
                          <a:srgbClr val="00B0F0"/>
                        </a:solidFill>
                        <a:latin typeface="微软雅黑" panose="020B0503020204020204" charset="-122"/>
                        <a:ea typeface="微软雅黑" panose="020B0503020204020204" charset="-122"/>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2F2F2"/>
                    </a:solidFill>
                  </a:tcPr>
                </a:tc>
                <a:tc>
                  <a:txBody>
                    <a:bodyPr/>
                    <a:p>
                      <a:pPr algn="l">
                        <a:lnSpc>
                          <a:spcPct val="120000"/>
                        </a:lnSpc>
                        <a:buNone/>
                      </a:pPr>
                      <a:r>
                        <a:rPr lang="zh-CN" altLang="en-US" sz="1300" b="1">
                          <a:solidFill>
                            <a:sysClr val="windowText" lastClr="000000"/>
                          </a:solidFill>
                          <a:latin typeface="微软雅黑" panose="020B0503020204020204" charset="-122"/>
                          <a:ea typeface="微软雅黑" panose="020B0503020204020204" charset="-122"/>
                        </a:rPr>
                        <a:t>中国大陆首次上市时间</a:t>
                      </a:r>
                      <a:endParaRPr lang="zh-CN" altLang="en-US" sz="1300" b="1">
                        <a:solidFill>
                          <a:sysClr val="windowText" lastClr="000000"/>
                        </a:solidFill>
                        <a:latin typeface="微软雅黑" panose="020B0503020204020204" charset="-122"/>
                        <a:ea typeface="微软雅黑" panose="020B0503020204020204" charset="-122"/>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2F2F2"/>
                    </a:solidFill>
                  </a:tcPr>
                </a:tc>
                <a:tc>
                  <a:txBody>
                    <a:bodyPr/>
                    <a:p>
                      <a:pPr algn="l">
                        <a:lnSpc>
                          <a:spcPct val="120000"/>
                        </a:lnSpc>
                        <a:buNone/>
                      </a:pPr>
                      <a:r>
                        <a:rPr lang="en-US" altLang="zh-CN" sz="1300" b="1">
                          <a:solidFill>
                            <a:srgbClr val="049DE7"/>
                          </a:solidFill>
                          <a:latin typeface="微软雅黑" panose="020B0503020204020204" charset="-122"/>
                          <a:ea typeface="微软雅黑" panose="020B0503020204020204" charset="-122"/>
                        </a:rPr>
                        <a:t>2023</a:t>
                      </a:r>
                      <a:r>
                        <a:rPr lang="zh-CN" altLang="en-US" sz="1300" b="1">
                          <a:solidFill>
                            <a:srgbClr val="049DE7"/>
                          </a:solidFill>
                          <a:latin typeface="微软雅黑" panose="020B0503020204020204" charset="-122"/>
                          <a:ea typeface="微软雅黑" panose="020B0503020204020204" charset="-122"/>
                        </a:rPr>
                        <a:t>年</a:t>
                      </a:r>
                      <a:r>
                        <a:rPr lang="en-US" altLang="zh-CN" sz="1300" b="1">
                          <a:solidFill>
                            <a:srgbClr val="049DE7"/>
                          </a:solidFill>
                          <a:latin typeface="微软雅黑" panose="020B0503020204020204" charset="-122"/>
                          <a:ea typeface="微软雅黑" panose="020B0503020204020204" charset="-122"/>
                        </a:rPr>
                        <a:t>1</a:t>
                      </a:r>
                      <a:r>
                        <a:rPr lang="zh-CN" altLang="en-US" sz="1300" b="1">
                          <a:solidFill>
                            <a:srgbClr val="049DE7"/>
                          </a:solidFill>
                          <a:latin typeface="微软雅黑" panose="020B0503020204020204" charset="-122"/>
                          <a:ea typeface="微软雅黑" panose="020B0503020204020204" charset="-122"/>
                        </a:rPr>
                        <a:t>月</a:t>
                      </a:r>
                      <a:r>
                        <a:rPr lang="en-US" altLang="zh-CN" sz="1300" b="1">
                          <a:solidFill>
                            <a:srgbClr val="049DE7"/>
                          </a:solidFill>
                          <a:latin typeface="微软雅黑" panose="020B0503020204020204" charset="-122"/>
                          <a:ea typeface="微软雅黑" panose="020B0503020204020204" charset="-122"/>
                        </a:rPr>
                        <a:t>19</a:t>
                      </a:r>
                      <a:r>
                        <a:rPr lang="zh-CN" altLang="en-US" sz="1300" b="1">
                          <a:solidFill>
                            <a:srgbClr val="049DE7"/>
                          </a:solidFill>
                          <a:latin typeface="微软雅黑" panose="020B0503020204020204" charset="-122"/>
                          <a:ea typeface="微软雅黑" panose="020B0503020204020204" charset="-122"/>
                        </a:rPr>
                        <a:t>日</a:t>
                      </a:r>
                      <a:endParaRPr lang="zh-CN" altLang="en-US" sz="1300" b="1">
                        <a:solidFill>
                          <a:srgbClr val="049DE7"/>
                        </a:solidFill>
                        <a:latin typeface="微软雅黑" panose="020B0503020204020204" charset="-122"/>
                        <a:ea typeface="微软雅黑" panose="020B0503020204020204" charset="-122"/>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2F2F2"/>
                    </a:solidFill>
                  </a:tcPr>
                </a:tc>
                <a:tc>
                  <a:txBody>
                    <a:bodyPr/>
                    <a:p>
                      <a:pPr marL="0" marR="0" lvl="0" indent="0" algn="l" defTabSz="685800" rtl="0" eaLnBrk="1" fontAlgn="auto" latinLnBrk="0" hangingPunct="1">
                        <a:lnSpc>
                          <a:spcPct val="100000"/>
                        </a:lnSpc>
                        <a:spcBef>
                          <a:spcPts val="0"/>
                        </a:spcBef>
                        <a:spcAft>
                          <a:spcPts val="0"/>
                        </a:spcAft>
                        <a:buClrTx/>
                        <a:buSzTx/>
                        <a:buFontTx/>
                        <a:buNone/>
                        <a:defRPr/>
                      </a:pPr>
                      <a:r>
                        <a:rPr lang="zh-CN" altLang="en-US" sz="1300" b="1" kern="1200" dirty="0">
                          <a:solidFill>
                            <a:schemeClr val="dk1"/>
                          </a:solidFill>
                          <a:latin typeface="微软雅黑" panose="020B0503020204020204" charset="-122"/>
                          <a:ea typeface="微软雅黑" panose="020B0503020204020204" charset="-122"/>
                          <a:cs typeface="微软雅黑" panose="020B0503020204020204" charset="-122"/>
                          <a:sym typeface="+mn-lt"/>
                        </a:rPr>
                        <a:t>是否为</a:t>
                      </a:r>
                      <a:r>
                        <a:rPr lang="en-US" altLang="zh-CN" sz="1300" b="1" kern="1200" dirty="0">
                          <a:solidFill>
                            <a:schemeClr val="dk1"/>
                          </a:solidFill>
                          <a:latin typeface="微软雅黑" panose="020B0503020204020204" charset="-122"/>
                          <a:ea typeface="微软雅黑" panose="020B0503020204020204" charset="-122"/>
                          <a:cs typeface="微软雅黑" panose="020B0503020204020204" charset="-122"/>
                          <a:sym typeface="+mn-lt"/>
                        </a:rPr>
                        <a:t>OTC</a:t>
                      </a:r>
                      <a:r>
                        <a:rPr lang="zh-CN" altLang="en-US" sz="1300" b="1" kern="1200" dirty="0">
                          <a:solidFill>
                            <a:schemeClr val="dk1"/>
                          </a:solidFill>
                          <a:latin typeface="微软雅黑" panose="020B0503020204020204" charset="-122"/>
                          <a:ea typeface="微软雅黑" panose="020B0503020204020204" charset="-122"/>
                          <a:cs typeface="微软雅黑" panose="020B0503020204020204" charset="-122"/>
                          <a:sym typeface="+mn-lt"/>
                        </a:rPr>
                        <a:t>药物</a:t>
                      </a:r>
                      <a:endParaRPr lang="zh-CN" altLang="en-US" sz="1300" b="1" kern="1200" dirty="0">
                        <a:solidFill>
                          <a:schemeClr val="dk1"/>
                        </a:solidFill>
                        <a:latin typeface="微软雅黑" panose="020B0503020204020204" charset="-122"/>
                        <a:ea typeface="微软雅黑" panose="020B0503020204020204" charset="-122"/>
                        <a:cs typeface="微软雅黑" panose="020B0503020204020204" charset="-122"/>
                        <a:sym typeface="+mn-lt"/>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2F2F2"/>
                    </a:solidFill>
                  </a:tcPr>
                </a:tc>
                <a:tc>
                  <a:txBody>
                    <a:bodyPr/>
                    <a:p>
                      <a:pPr marL="0" marR="0" lvl="0" indent="0" algn="l" defTabSz="685800" rtl="0" eaLnBrk="1" fontAlgn="auto" latinLnBrk="0" hangingPunct="1">
                        <a:lnSpc>
                          <a:spcPct val="100000"/>
                        </a:lnSpc>
                        <a:spcBef>
                          <a:spcPts val="0"/>
                        </a:spcBef>
                        <a:spcAft>
                          <a:spcPts val="0"/>
                        </a:spcAft>
                        <a:buClrTx/>
                        <a:buSzTx/>
                        <a:buFontTx/>
                        <a:buNone/>
                        <a:defRPr/>
                      </a:pPr>
                      <a:r>
                        <a:rPr lang="zh-CN" altLang="en-US" sz="1300" b="1" kern="1200" dirty="0">
                          <a:solidFill>
                            <a:schemeClr val="accent1"/>
                          </a:solidFill>
                          <a:latin typeface="微软雅黑" panose="020B0503020204020204" charset="-122"/>
                          <a:ea typeface="微软雅黑" panose="020B0503020204020204" charset="-122"/>
                          <a:cs typeface="+mn-ea"/>
                          <a:sym typeface="+mn-lt"/>
                        </a:rPr>
                        <a:t>否</a:t>
                      </a:r>
                      <a:endParaRPr lang="zh-CN" altLang="en-US" sz="1300" b="1" kern="1200" dirty="0">
                        <a:solidFill>
                          <a:schemeClr val="accent1"/>
                        </a:solidFill>
                        <a:latin typeface="微软雅黑" panose="020B0503020204020204" charset="-122"/>
                        <a:ea typeface="微软雅黑" panose="020B0503020204020204" charset="-122"/>
                        <a:cs typeface="+mn-ea"/>
                        <a:sym typeface="+mn-lt"/>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2F2F2"/>
                    </a:solidFill>
                  </a:tcPr>
                </a:tc>
              </a:tr>
              <a:tr h="431800">
                <a:tc>
                  <a:txBody>
                    <a:bodyPr/>
                    <a:p>
                      <a:pPr algn="l">
                        <a:lnSpc>
                          <a:spcPct val="120000"/>
                        </a:lnSpc>
                        <a:buNone/>
                      </a:pPr>
                      <a:r>
                        <a:rPr lang="zh-CN" altLang="en-US" sz="1300" b="1">
                          <a:solidFill>
                            <a:sysClr val="windowText" lastClr="000000"/>
                          </a:solidFill>
                          <a:latin typeface="微软雅黑" panose="020B0503020204020204" charset="-122"/>
                          <a:ea typeface="微软雅黑" panose="020B0503020204020204" charset="-122"/>
                        </a:rPr>
                        <a:t>注册规格</a:t>
                      </a:r>
                      <a:endParaRPr lang="zh-CN" altLang="en-US" sz="1300" b="1">
                        <a:solidFill>
                          <a:sysClr val="windowText" lastClr="000000"/>
                        </a:solidFill>
                        <a:latin typeface="微软雅黑" panose="020B0503020204020204" charset="-122"/>
                        <a:ea typeface="微软雅黑" panose="020B0503020204020204" charset="-122"/>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ysClr val="window" lastClr="FFFFFF"/>
                    </a:solidFill>
                  </a:tcPr>
                </a:tc>
                <a:tc>
                  <a:txBody>
                    <a:bodyPr/>
                    <a:p>
                      <a:pPr algn="l">
                        <a:lnSpc>
                          <a:spcPct val="120000"/>
                        </a:lnSpc>
                        <a:buNone/>
                      </a:pPr>
                      <a:r>
                        <a:rPr lang="en-US" altLang="zh-CN" sz="1300" b="1">
                          <a:solidFill>
                            <a:srgbClr val="00B0F0"/>
                          </a:solidFill>
                          <a:latin typeface="微软雅黑" panose="020B0503020204020204" charset="-122"/>
                          <a:ea typeface="微软雅黑" panose="020B0503020204020204" charset="-122"/>
                        </a:rPr>
                        <a:t>20ml</a:t>
                      </a:r>
                      <a:endParaRPr lang="en-US" altLang="zh-CN" sz="1300" b="1">
                        <a:solidFill>
                          <a:srgbClr val="00B0F0"/>
                        </a:solidFill>
                        <a:latin typeface="微软雅黑" panose="020B0503020204020204" charset="-122"/>
                        <a:ea typeface="微软雅黑" panose="020B0503020204020204" charset="-122"/>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ysClr val="window" lastClr="FFFFFF"/>
                    </a:solidFill>
                  </a:tcPr>
                </a:tc>
                <a:tc>
                  <a:txBody>
                    <a:bodyPr/>
                    <a:p>
                      <a:pPr algn="l">
                        <a:lnSpc>
                          <a:spcPct val="120000"/>
                        </a:lnSpc>
                        <a:buNone/>
                      </a:pPr>
                      <a:r>
                        <a:rPr lang="zh-CN" altLang="en-US" sz="1300" b="1">
                          <a:solidFill>
                            <a:sysClr val="windowText" lastClr="000000"/>
                          </a:solidFill>
                          <a:latin typeface="微软雅黑" panose="020B0503020204020204" charset="-122"/>
                          <a:ea typeface="微软雅黑" panose="020B0503020204020204" charset="-122"/>
                        </a:rPr>
                        <a:t>目前大陆地区同通用名药品的上市情况</a:t>
                      </a:r>
                      <a:endParaRPr lang="zh-CN" altLang="en-US" sz="1300" b="1">
                        <a:solidFill>
                          <a:sysClr val="windowText" lastClr="000000"/>
                        </a:solidFill>
                        <a:latin typeface="微软雅黑" panose="020B0503020204020204" charset="-122"/>
                        <a:ea typeface="微软雅黑" panose="020B0503020204020204" charset="-122"/>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ysClr val="window" lastClr="FFFFFF"/>
                    </a:solidFill>
                  </a:tcPr>
                </a:tc>
                <a:tc gridSpan="3">
                  <a:txBody>
                    <a:bodyPr/>
                    <a:p>
                      <a:pPr algn="l">
                        <a:lnSpc>
                          <a:spcPct val="120000"/>
                        </a:lnSpc>
                        <a:buNone/>
                      </a:pPr>
                      <a:r>
                        <a:rPr lang="en-US" altLang="zh-CN" sz="1300" b="1">
                          <a:solidFill>
                            <a:srgbClr val="049DE7"/>
                          </a:solidFill>
                          <a:latin typeface="微软雅黑" panose="020B0503020204020204" charset="-122"/>
                          <a:ea typeface="微软雅黑" panose="020B0503020204020204" charset="-122"/>
                        </a:rPr>
                        <a:t>11</a:t>
                      </a:r>
                      <a:r>
                        <a:rPr lang="zh-CN" altLang="en-US" sz="1300" b="1">
                          <a:solidFill>
                            <a:srgbClr val="049DE7"/>
                          </a:solidFill>
                          <a:latin typeface="微软雅黑" panose="020B0503020204020204" charset="-122"/>
                          <a:ea typeface="微软雅黑" panose="020B0503020204020204" charset="-122"/>
                        </a:rPr>
                        <a:t>家</a:t>
                      </a:r>
                      <a:endParaRPr lang="zh-CN" altLang="en-US" sz="1300" b="1">
                        <a:solidFill>
                          <a:srgbClr val="049DE7"/>
                        </a:solidFill>
                        <a:latin typeface="微软雅黑" panose="020B0503020204020204" charset="-122"/>
                        <a:ea typeface="微软雅黑" panose="020B0503020204020204" charset="-122"/>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ysClr val="window" lastClr="FFFFFF"/>
                    </a:solidFill>
                  </a:tcPr>
                </a:tc>
                <a:tc hMerge="1">
                  <a:tcPr anchor="ctr" anchorCtr="0">
                    <a:lnL w="12700" cmpd="sng">
                      <a:solidFill>
                        <a:sysClr val="window" lastClr="FFFFFF">
                          <a:lumMod val="65000"/>
                        </a:sysClr>
                      </a:solidFill>
                      <a:prstDash val="solid"/>
                    </a:lnL>
                    <a:lnR w="12700" cmpd="sng">
                      <a:solidFill>
                        <a:sysClr val="window" lastClr="FFFFFF"/>
                      </a:solidFill>
                      <a:prstDash val="solid"/>
                    </a:lnR>
                    <a:lnT w="12700" cmpd="sng">
                      <a:solidFill>
                        <a:schemeClr val="tx1"/>
                      </a:solidFill>
                      <a:prstDash val="solid"/>
                    </a:lnT>
                    <a:lnB w="12700" cmpd="sng">
                      <a:solidFill>
                        <a:schemeClr val="tx1"/>
                      </a:solidFill>
                      <a:prstDash val="solid"/>
                    </a:lnB>
                    <a:solidFill>
                      <a:sysClr val="window" lastClr="FFFFFF"/>
                    </a:solidFill>
                  </a:tcPr>
                </a:tc>
                <a:tc hMerge="1">
                  <a:tcPr anchor="ctr" anchorCtr="0">
                    <a:lnL w="12700" cmpd="sng">
                      <a:solidFill>
                        <a:sysClr val="window" lastClr="FFFFFF">
                          <a:lumMod val="65000"/>
                        </a:sysClr>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ysClr val="window" lastClr="FFFFFF"/>
                    </a:solidFill>
                  </a:tcPr>
                </a:tc>
              </a:tr>
              <a:tr h="431800">
                <a:tc>
                  <a:txBody>
                    <a:bodyPr/>
                    <a:p>
                      <a:pPr marL="0" marR="0" lvl="0" indent="0" algn="l" defTabSz="685800" rtl="0" eaLnBrk="1" fontAlgn="auto" latinLnBrk="0" hangingPunct="1">
                        <a:lnSpc>
                          <a:spcPct val="100000"/>
                        </a:lnSpc>
                        <a:spcBef>
                          <a:spcPts val="0"/>
                        </a:spcBef>
                        <a:spcAft>
                          <a:spcPts val="0"/>
                        </a:spcAft>
                        <a:buClrTx/>
                        <a:buSzTx/>
                        <a:buFontTx/>
                        <a:buNone/>
                        <a:defRPr/>
                      </a:pPr>
                      <a:r>
                        <a:rPr lang="zh-CN" altLang="en-US" sz="1300" b="1" kern="1200" dirty="0">
                          <a:latin typeface="微软雅黑" panose="020B0503020204020204" charset="-122"/>
                          <a:ea typeface="微软雅黑" panose="020B0503020204020204" charset="-122"/>
                          <a:cs typeface="+mn-ea"/>
                          <a:sym typeface="+mn-lt"/>
                        </a:rPr>
                        <a:t>注册分类</a:t>
                      </a:r>
                      <a:endParaRPr lang="zh-CN" altLang="en-US" sz="1300" b="1" kern="1200" dirty="0">
                        <a:solidFill>
                          <a:schemeClr val="tx1"/>
                        </a:solidFill>
                        <a:latin typeface="微软雅黑" panose="020B0503020204020204" charset="-122"/>
                        <a:ea typeface="微软雅黑" panose="020B0503020204020204" charset="-122"/>
                        <a:cs typeface="+mn-ea"/>
                        <a:sym typeface="+mn-lt"/>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2F2F2"/>
                    </a:solidFill>
                  </a:tcPr>
                </a:tc>
                <a:tc>
                  <a:txBody>
                    <a:bodyPr/>
                    <a:p>
                      <a:pPr marL="0" marR="0" lvl="0" indent="0" algn="l" defTabSz="685800" rtl="0" eaLnBrk="1" fontAlgn="auto" latinLnBrk="0" hangingPunct="1">
                        <a:lnSpc>
                          <a:spcPct val="100000"/>
                        </a:lnSpc>
                        <a:spcBef>
                          <a:spcPts val="0"/>
                        </a:spcBef>
                        <a:spcAft>
                          <a:spcPts val="0"/>
                        </a:spcAft>
                        <a:buClrTx/>
                        <a:buSzTx/>
                        <a:buFontTx/>
                        <a:buNone/>
                        <a:defRPr/>
                      </a:pPr>
                      <a:r>
                        <a:rPr lang="zh-CN" altLang="en-US" sz="1300" b="1" kern="1200" dirty="0">
                          <a:solidFill>
                            <a:srgbClr val="00B0F0"/>
                          </a:solidFill>
                          <a:latin typeface="微软雅黑" panose="020B0503020204020204" charset="-122"/>
                          <a:ea typeface="微软雅黑" panose="020B0503020204020204" charset="-122"/>
                          <a:cs typeface="微软雅黑" panose="020B0503020204020204" charset="-122"/>
                          <a:sym typeface="+mn-lt"/>
                        </a:rPr>
                        <a:t>化学药品</a:t>
                      </a:r>
                      <a:r>
                        <a:rPr lang="en-US" altLang="zh-CN" sz="1300" b="1" kern="1200" dirty="0">
                          <a:solidFill>
                            <a:srgbClr val="00B0F0"/>
                          </a:solidFill>
                          <a:latin typeface="微软雅黑" panose="020B0503020204020204" charset="-122"/>
                          <a:ea typeface="微软雅黑" panose="020B0503020204020204" charset="-122"/>
                          <a:cs typeface="微软雅黑" panose="020B0503020204020204" charset="-122"/>
                          <a:sym typeface="+mn-lt"/>
                        </a:rPr>
                        <a:t>3</a:t>
                      </a:r>
                      <a:r>
                        <a:rPr lang="zh-CN" altLang="en-US" sz="1300" b="1" kern="1200" dirty="0">
                          <a:solidFill>
                            <a:srgbClr val="00B0F0"/>
                          </a:solidFill>
                          <a:latin typeface="微软雅黑" panose="020B0503020204020204" charset="-122"/>
                          <a:ea typeface="微软雅黑" panose="020B0503020204020204" charset="-122"/>
                          <a:cs typeface="微软雅黑" panose="020B0503020204020204" charset="-122"/>
                          <a:sym typeface="+mn-lt"/>
                        </a:rPr>
                        <a:t>类</a:t>
                      </a:r>
                      <a:endParaRPr lang="zh-CN" altLang="en-US" sz="1300" b="1" kern="1200" dirty="0">
                        <a:solidFill>
                          <a:srgbClr val="00B0F0"/>
                        </a:solidFill>
                        <a:latin typeface="微软雅黑" panose="020B0503020204020204" charset="-122"/>
                        <a:ea typeface="微软雅黑" panose="020B0503020204020204" charset="-122"/>
                        <a:cs typeface="微软雅黑" panose="020B0503020204020204" charset="-122"/>
                        <a:sym typeface="+mn-lt"/>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2F2F2"/>
                    </a:solidFill>
                  </a:tcPr>
                </a:tc>
                <a:tc>
                  <a:txBody>
                    <a:bodyPr/>
                    <a:p>
                      <a:pPr algn="l">
                        <a:lnSpc>
                          <a:spcPct val="120000"/>
                        </a:lnSpc>
                        <a:buNone/>
                      </a:pPr>
                      <a:r>
                        <a:rPr lang="zh-CN" altLang="en-US" sz="1300" b="1">
                          <a:solidFill>
                            <a:sysClr val="windowText" lastClr="000000"/>
                          </a:solidFill>
                          <a:latin typeface="微软雅黑" panose="020B0503020204020204" charset="-122"/>
                          <a:ea typeface="微软雅黑" panose="020B0503020204020204" charset="-122"/>
                        </a:rPr>
                        <a:t>全球首个上市国家</a:t>
                      </a:r>
                      <a:r>
                        <a:rPr lang="en-US" altLang="zh-CN" sz="1300" b="1">
                          <a:solidFill>
                            <a:sysClr val="windowText" lastClr="000000"/>
                          </a:solidFill>
                          <a:latin typeface="微软雅黑" panose="020B0503020204020204" charset="-122"/>
                          <a:ea typeface="微软雅黑" panose="020B0503020204020204" charset="-122"/>
                        </a:rPr>
                        <a:t>/</a:t>
                      </a:r>
                      <a:r>
                        <a:rPr lang="zh-CN" altLang="en-US" sz="1300" b="1">
                          <a:solidFill>
                            <a:sysClr val="windowText" lastClr="000000"/>
                          </a:solidFill>
                          <a:latin typeface="微软雅黑" panose="020B0503020204020204" charset="-122"/>
                          <a:ea typeface="微软雅黑" panose="020B0503020204020204" charset="-122"/>
                        </a:rPr>
                        <a:t>地区以及上市时间</a:t>
                      </a:r>
                      <a:endParaRPr lang="zh-CN" altLang="en-US" sz="1300" b="1">
                        <a:solidFill>
                          <a:sysClr val="windowText" lastClr="000000"/>
                        </a:solidFill>
                        <a:latin typeface="微软雅黑" panose="020B0503020204020204" charset="-122"/>
                        <a:ea typeface="微软雅黑" panose="020B0503020204020204" charset="-122"/>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2F2F2"/>
                    </a:solidFill>
                  </a:tcPr>
                </a:tc>
                <a:tc gridSpan="3">
                  <a:txBody>
                    <a:bodyPr/>
                    <a:p>
                      <a:pPr algn="l">
                        <a:lnSpc>
                          <a:spcPct val="120000"/>
                        </a:lnSpc>
                        <a:buNone/>
                      </a:pPr>
                      <a:r>
                        <a:rPr lang="zh-CN" altLang="en-US" sz="1300" b="1">
                          <a:solidFill>
                            <a:srgbClr val="049DE7"/>
                          </a:solidFill>
                          <a:latin typeface="微软雅黑" panose="020B0503020204020204" charset="-122"/>
                          <a:ea typeface="微软雅黑" panose="020B0503020204020204" charset="-122"/>
                        </a:rPr>
                        <a:t>美国</a:t>
                      </a:r>
                      <a:r>
                        <a:rPr lang="en-US" altLang="zh-CN" sz="1300" b="1">
                          <a:solidFill>
                            <a:srgbClr val="049DE7"/>
                          </a:solidFill>
                          <a:latin typeface="微软雅黑" panose="020B0503020204020204" charset="-122"/>
                          <a:ea typeface="微软雅黑" panose="020B0503020204020204" charset="-122"/>
                        </a:rPr>
                        <a:t>, 1984</a:t>
                      </a:r>
                      <a:r>
                        <a:rPr lang="zh-CN" altLang="en-US" sz="1300" b="1">
                          <a:solidFill>
                            <a:srgbClr val="049DE7"/>
                          </a:solidFill>
                          <a:latin typeface="微软雅黑" panose="020B0503020204020204" charset="-122"/>
                          <a:ea typeface="微软雅黑" panose="020B0503020204020204" charset="-122"/>
                        </a:rPr>
                        <a:t>年</a:t>
                      </a:r>
                      <a:r>
                        <a:rPr lang="en-US" altLang="zh-CN" sz="1300" b="1">
                          <a:solidFill>
                            <a:srgbClr val="049DE7"/>
                          </a:solidFill>
                          <a:latin typeface="微软雅黑" panose="020B0503020204020204" charset="-122"/>
                          <a:ea typeface="微软雅黑" panose="020B0503020204020204" charset="-122"/>
                        </a:rPr>
                        <a:t>7</a:t>
                      </a:r>
                      <a:r>
                        <a:rPr lang="zh-CN" altLang="en-US" sz="1300" b="1">
                          <a:solidFill>
                            <a:srgbClr val="049DE7"/>
                          </a:solidFill>
                          <a:latin typeface="微软雅黑" panose="020B0503020204020204" charset="-122"/>
                          <a:ea typeface="微软雅黑" panose="020B0503020204020204" charset="-122"/>
                        </a:rPr>
                        <a:t>月</a:t>
                      </a:r>
                      <a:endParaRPr lang="zh-CN" altLang="en-US" sz="1300" b="1">
                        <a:solidFill>
                          <a:srgbClr val="049DE7"/>
                        </a:solidFill>
                        <a:latin typeface="微软雅黑" panose="020B0503020204020204" charset="-122"/>
                        <a:ea typeface="微软雅黑" panose="020B0503020204020204" charset="-122"/>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2F2F2"/>
                    </a:solidFill>
                  </a:tcPr>
                </a:tc>
                <a:tc hMerge="1">
                  <a:tcPr anchor="ctr" anchorCtr="0">
                    <a:lnL w="12700" cmpd="sng">
                      <a:solidFill>
                        <a:sysClr val="window" lastClr="FFFFFF">
                          <a:lumMod val="65000"/>
                        </a:sysClr>
                      </a:solidFill>
                      <a:prstDash val="solid"/>
                    </a:lnL>
                    <a:lnR w="12700" cmpd="sng">
                      <a:solidFill>
                        <a:sysClr val="window" lastClr="FFFFFF"/>
                      </a:solidFill>
                      <a:prstDash val="solid"/>
                    </a:lnR>
                    <a:lnT w="12700" cmpd="sng">
                      <a:solidFill>
                        <a:schemeClr val="tx1"/>
                      </a:solidFill>
                      <a:prstDash val="solid"/>
                    </a:lnT>
                    <a:lnB w="12700" cmpd="sng">
                      <a:solidFill>
                        <a:schemeClr val="tx1"/>
                      </a:solidFill>
                      <a:prstDash val="solid"/>
                    </a:lnB>
                    <a:solidFill>
                      <a:srgbClr val="F2F2F2"/>
                    </a:solidFill>
                  </a:tcPr>
                </a:tc>
                <a:tc hMerge="1">
                  <a:tcPr anchor="ctr" anchorCtr="0">
                    <a:lnL w="12700" cmpd="sng">
                      <a:solidFill>
                        <a:sysClr val="window" lastClr="FFFFFF">
                          <a:lumMod val="65000"/>
                        </a:sysClr>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2F2F2"/>
                    </a:solidFill>
                  </a:tcPr>
                </a:tc>
              </a:tr>
              <a:tr h="432435">
                <a:tc>
                  <a:txBody>
                    <a:bodyPr/>
                    <a:p>
                      <a:pPr algn="l">
                        <a:lnSpc>
                          <a:spcPct val="120000"/>
                        </a:lnSpc>
                        <a:buNone/>
                      </a:pPr>
                      <a:r>
                        <a:rPr lang="zh-CN" altLang="en-US" sz="1300" b="1">
                          <a:solidFill>
                            <a:sysClr val="windowText" lastClr="000000"/>
                          </a:solidFill>
                          <a:latin typeface="微软雅黑" panose="020B0503020204020204" charset="-122"/>
                          <a:ea typeface="微软雅黑" panose="020B0503020204020204" charset="-122"/>
                        </a:rPr>
                        <a:t>适应症</a:t>
                      </a:r>
                      <a:endParaRPr lang="zh-CN" altLang="en-US" sz="1300" b="1">
                        <a:solidFill>
                          <a:sysClr val="windowText" lastClr="000000"/>
                        </a:solidFill>
                        <a:latin typeface="微软雅黑" panose="020B0503020204020204" charset="-122"/>
                        <a:ea typeface="微软雅黑" panose="020B0503020204020204" charset="-122"/>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FFFFF"/>
                    </a:solidFill>
                  </a:tcPr>
                </a:tc>
                <a:tc gridSpan="5">
                  <a:txBody>
                    <a:bodyPr/>
                    <a:p>
                      <a:pPr algn="l">
                        <a:lnSpc>
                          <a:spcPct val="120000"/>
                        </a:lnSpc>
                        <a:buNone/>
                      </a:pPr>
                      <a:r>
                        <a:rPr lang="zh-CN" altLang="en-US" sz="1300" b="1">
                          <a:solidFill>
                            <a:sysClr val="windowText" lastClr="000000"/>
                          </a:solidFill>
                          <a:latin typeface="微软雅黑" panose="020B0503020204020204" charset="-122"/>
                          <a:ea typeface="微软雅黑" panose="020B0503020204020204" charset="-122"/>
                        </a:rPr>
                        <a:t>本品用于</a:t>
                      </a:r>
                      <a:r>
                        <a:rPr lang="zh-CN" altLang="en-US" sz="1300" b="1">
                          <a:solidFill>
                            <a:srgbClr val="FF0000"/>
                          </a:solidFill>
                          <a:latin typeface="微软雅黑" panose="020B0503020204020204" charset="-122"/>
                          <a:ea typeface="微软雅黑" panose="020B0503020204020204" charset="-122"/>
                        </a:rPr>
                        <a:t>通过中心静脉输注</a:t>
                      </a:r>
                      <a:r>
                        <a:rPr lang="zh-CN" altLang="en-US" sz="1300" b="1">
                          <a:solidFill>
                            <a:sysClr val="windowText" lastClr="000000"/>
                          </a:solidFill>
                          <a:latin typeface="微软雅黑" panose="020B0503020204020204" charset="-122"/>
                          <a:ea typeface="微软雅黑" panose="020B0503020204020204" charset="-122"/>
                        </a:rPr>
                        <a:t>含</a:t>
                      </a:r>
                      <a:r>
                        <a:rPr lang="zh-CN" altLang="en-US" sz="1300" b="1">
                          <a:solidFill>
                            <a:srgbClr val="FF0000"/>
                          </a:solidFill>
                          <a:latin typeface="微软雅黑" panose="020B0503020204020204" charset="-122"/>
                          <a:ea typeface="微软雅黑" panose="020B0503020204020204" charset="-122"/>
                        </a:rPr>
                        <a:t>浓葡萄糖</a:t>
                      </a:r>
                      <a:r>
                        <a:rPr lang="zh-CN" altLang="en-US" sz="1300" b="1">
                          <a:solidFill>
                            <a:sysClr val="windowText" lastClr="000000"/>
                          </a:solidFill>
                          <a:latin typeface="微软雅黑" panose="020B0503020204020204" charset="-122"/>
                          <a:ea typeface="微软雅黑" panose="020B0503020204020204" charset="-122"/>
                        </a:rPr>
                        <a:t>或</a:t>
                      </a:r>
                      <a:r>
                        <a:rPr lang="zh-CN" altLang="en-US" sz="1300" b="1">
                          <a:solidFill>
                            <a:srgbClr val="FF0000"/>
                          </a:solidFill>
                          <a:latin typeface="微软雅黑" panose="020B0503020204020204" charset="-122"/>
                          <a:ea typeface="微软雅黑" panose="020B0503020204020204" charset="-122"/>
                        </a:rPr>
                        <a:t>氨基酸</a:t>
                      </a:r>
                      <a:r>
                        <a:rPr lang="zh-CN" altLang="en-US" sz="1300" b="1">
                          <a:solidFill>
                            <a:sysClr val="windowText" lastClr="000000"/>
                          </a:solidFill>
                          <a:latin typeface="微软雅黑" panose="020B0503020204020204" charset="-122"/>
                          <a:ea typeface="微软雅黑" panose="020B0503020204020204" charset="-122"/>
                        </a:rPr>
                        <a:t>的溶液时的电解质补充，以维持成人患者的电解质动态平衡。</a:t>
                      </a:r>
                      <a:endParaRPr lang="zh-CN" altLang="en-US" sz="1300" b="1">
                        <a:solidFill>
                          <a:sysClr val="windowText" lastClr="000000"/>
                        </a:solidFill>
                        <a:latin typeface="微软雅黑" panose="020B0503020204020204" charset="-122"/>
                        <a:ea typeface="微软雅黑" panose="020B0503020204020204" charset="-122"/>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FFFFF"/>
                    </a:solidFill>
                  </a:tcPr>
                </a:tc>
                <a:tc hMerge="1">
                  <a:tcPr anchor="ctr" anchorCtr="0">
                    <a:lnL w="12700" cmpd="sng">
                      <a:solidFill>
                        <a:sysClr val="window" lastClr="FFFFFF">
                          <a:lumMod val="65000"/>
                        </a:sysClr>
                      </a:solidFill>
                      <a:prstDash val="solid"/>
                    </a:lnL>
                    <a:lnR w="12700" cmpd="sng">
                      <a:solidFill>
                        <a:sysClr val="window" lastClr="FFFFFF">
                          <a:lumMod val="65000"/>
                        </a:sysClr>
                      </a:solidFill>
                      <a:prstDash val="solid"/>
                    </a:lnR>
                    <a:lnT w="12700" cmpd="sng">
                      <a:solidFill>
                        <a:schemeClr val="tx1"/>
                      </a:solidFill>
                      <a:prstDash val="solid"/>
                    </a:lnT>
                    <a:lnB w="12700" cmpd="sng">
                      <a:solidFill>
                        <a:schemeClr val="tx1"/>
                      </a:solidFill>
                      <a:prstDash val="solid"/>
                    </a:lnB>
                    <a:solidFill>
                      <a:srgbClr val="FFFFFF"/>
                    </a:solidFill>
                  </a:tcPr>
                </a:tc>
                <a:tc hMerge="1">
                  <a:tcPr anchor="ctr" anchorCtr="0">
                    <a:lnL w="12700" cmpd="sng">
                      <a:solidFill>
                        <a:sysClr val="window" lastClr="FFFFFF">
                          <a:lumMod val="65000"/>
                        </a:sysClr>
                      </a:solidFill>
                      <a:prstDash val="solid"/>
                    </a:lnL>
                    <a:lnR w="12700" cmpd="sng">
                      <a:solidFill>
                        <a:sysClr val="window" lastClr="FFFFFF"/>
                      </a:solidFill>
                      <a:prstDash val="solid"/>
                    </a:lnR>
                    <a:lnT w="12700" cmpd="sng">
                      <a:solidFill>
                        <a:schemeClr val="tx1"/>
                      </a:solidFill>
                      <a:prstDash val="solid"/>
                    </a:lnT>
                    <a:lnB w="12700" cmpd="sng">
                      <a:solidFill>
                        <a:schemeClr val="tx1"/>
                      </a:solidFill>
                      <a:prstDash val="solid"/>
                    </a:lnB>
                    <a:solidFill>
                      <a:srgbClr val="FFFFFF"/>
                    </a:solidFill>
                  </a:tcPr>
                </a:tc>
                <a:tc hMerge="1">
                  <a:tcPr anchor="ctr" anchorCtr="0">
                    <a:lnL w="12700" cmpd="sng">
                      <a:solidFill>
                        <a:sysClr val="window" lastClr="FFFFFF">
                          <a:lumMod val="65000"/>
                        </a:sysClr>
                      </a:solidFill>
                      <a:prstDash val="solid"/>
                    </a:lnL>
                    <a:lnR w="12700" cmpd="sng">
                      <a:solidFill>
                        <a:sysClr val="window" lastClr="FFFFFF"/>
                      </a:solidFill>
                      <a:prstDash val="solid"/>
                    </a:lnR>
                    <a:lnT w="12700" cmpd="sng">
                      <a:solidFill>
                        <a:schemeClr val="tx1"/>
                      </a:solidFill>
                      <a:prstDash val="solid"/>
                    </a:lnT>
                    <a:lnB w="12700" cmpd="sng">
                      <a:solidFill>
                        <a:schemeClr val="tx1"/>
                      </a:solidFill>
                      <a:prstDash val="solid"/>
                    </a:lnB>
                    <a:solidFill>
                      <a:srgbClr val="FFFFFF"/>
                    </a:solidFill>
                  </a:tcPr>
                </a:tc>
                <a:tc hMerge="1">
                  <a:tcPr anchor="ctr" anchorCtr="0">
                    <a:lnL w="12700" cmpd="sng">
                      <a:solidFill>
                        <a:sysClr val="window" lastClr="FFFFFF">
                          <a:lumMod val="65000"/>
                        </a:sysClr>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FFFFF"/>
                    </a:solidFill>
                  </a:tcPr>
                </a:tc>
              </a:tr>
              <a:tr h="431800">
                <a:tc>
                  <a:txBody>
                    <a:bodyPr/>
                    <a:p>
                      <a:pPr algn="l">
                        <a:lnSpc>
                          <a:spcPct val="120000"/>
                        </a:lnSpc>
                        <a:buNone/>
                      </a:pPr>
                      <a:r>
                        <a:rPr lang="zh-CN" altLang="en-US" sz="1300" b="1">
                          <a:solidFill>
                            <a:sysClr val="windowText" lastClr="000000"/>
                          </a:solidFill>
                          <a:latin typeface="微软雅黑" panose="020B0503020204020204" charset="-122"/>
                          <a:ea typeface="微软雅黑" panose="020B0503020204020204" charset="-122"/>
                        </a:rPr>
                        <a:t>用法用量</a:t>
                      </a:r>
                      <a:endParaRPr lang="zh-CN" altLang="en-US" sz="1300" b="1">
                        <a:solidFill>
                          <a:sysClr val="windowText" lastClr="000000"/>
                        </a:solidFill>
                        <a:latin typeface="微软雅黑" panose="020B0503020204020204" charset="-122"/>
                        <a:ea typeface="微软雅黑" panose="020B0503020204020204" charset="-122"/>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2F2F2"/>
                    </a:solidFill>
                  </a:tcPr>
                </a:tc>
                <a:tc gridSpan="5">
                  <a:txBody>
                    <a:bodyPr/>
                    <a:p>
                      <a:pPr algn="l">
                        <a:lnSpc>
                          <a:spcPct val="120000"/>
                        </a:lnSpc>
                        <a:buNone/>
                      </a:pPr>
                      <a:r>
                        <a:rPr lang="zh-CN" altLang="en-US" sz="1300" b="1">
                          <a:solidFill>
                            <a:sysClr val="windowText" lastClr="000000"/>
                          </a:solidFill>
                          <a:latin typeface="微软雅黑" panose="020B0503020204020204" charset="-122"/>
                          <a:ea typeface="微软雅黑" panose="020B0503020204020204" charset="-122"/>
                        </a:rPr>
                        <a:t>每次用量</a:t>
                      </a:r>
                      <a:r>
                        <a:rPr lang="en-US" altLang="zh-CN" sz="1300" b="1">
                          <a:solidFill>
                            <a:sysClr val="windowText" lastClr="000000"/>
                          </a:solidFill>
                          <a:latin typeface="微软雅黑" panose="020B0503020204020204" charset="-122"/>
                          <a:ea typeface="微软雅黑" panose="020B0503020204020204" charset="-122"/>
                        </a:rPr>
                        <a:t>1</a:t>
                      </a:r>
                      <a:r>
                        <a:rPr lang="zh-CN" altLang="en-US" sz="1300" b="1">
                          <a:solidFill>
                            <a:sysClr val="windowText" lastClr="000000"/>
                          </a:solidFill>
                          <a:latin typeface="微软雅黑" panose="020B0503020204020204" charset="-122"/>
                          <a:ea typeface="微软雅黑" panose="020B0503020204020204" charset="-122"/>
                        </a:rPr>
                        <a:t>支，每支</a:t>
                      </a:r>
                      <a:r>
                        <a:rPr lang="en-US" altLang="zh-CN" sz="1300" b="1">
                          <a:solidFill>
                            <a:sysClr val="windowText" lastClr="000000"/>
                          </a:solidFill>
                          <a:latin typeface="微软雅黑" panose="020B0503020204020204" charset="-122"/>
                          <a:ea typeface="微软雅黑" panose="020B0503020204020204" charset="-122"/>
                        </a:rPr>
                        <a:t> 20ml</a:t>
                      </a:r>
                      <a:r>
                        <a:rPr lang="zh-CN" altLang="en-US" sz="1300" b="1">
                          <a:solidFill>
                            <a:sysClr val="windowText" lastClr="000000"/>
                          </a:solidFill>
                          <a:latin typeface="微软雅黑" panose="020B0503020204020204" charset="-122"/>
                          <a:ea typeface="微软雅黑" panose="020B0503020204020204" charset="-122"/>
                        </a:rPr>
                        <a:t>本品稀释到</a:t>
                      </a:r>
                      <a:r>
                        <a:rPr lang="en-US" altLang="zh-CN" sz="1300" b="1">
                          <a:solidFill>
                            <a:sysClr val="windowText" lastClr="000000"/>
                          </a:solidFill>
                          <a:latin typeface="微软雅黑" panose="020B0503020204020204" charset="-122"/>
                          <a:ea typeface="微软雅黑" panose="020B0503020204020204" charset="-122"/>
                        </a:rPr>
                        <a:t> 1L</a:t>
                      </a:r>
                      <a:r>
                        <a:rPr lang="zh-CN" altLang="en-US" sz="1300" b="1">
                          <a:solidFill>
                            <a:sysClr val="windowText" lastClr="000000"/>
                          </a:solidFill>
                          <a:latin typeface="微软雅黑" panose="020B0503020204020204" charset="-122"/>
                          <a:ea typeface="微软雅黑" panose="020B0503020204020204" charset="-122"/>
                        </a:rPr>
                        <a:t>氨基酸或葡萄糖溶液中。通常成人每日可接受</a:t>
                      </a:r>
                      <a:r>
                        <a:rPr lang="en-US" altLang="zh-CN" sz="1300" b="1">
                          <a:solidFill>
                            <a:sysClr val="windowText" lastClr="000000"/>
                          </a:solidFill>
                          <a:latin typeface="微软雅黑" panose="020B0503020204020204" charset="-122"/>
                          <a:ea typeface="微软雅黑" panose="020B0503020204020204" charset="-122"/>
                        </a:rPr>
                        <a:t> 2~3L </a:t>
                      </a:r>
                      <a:r>
                        <a:rPr lang="zh-CN" altLang="en-US" sz="1300" b="1">
                          <a:solidFill>
                            <a:sysClr val="windowText" lastClr="000000"/>
                          </a:solidFill>
                          <a:latin typeface="微软雅黑" panose="020B0503020204020204" charset="-122"/>
                          <a:ea typeface="微软雅黑" panose="020B0503020204020204" charset="-122"/>
                        </a:rPr>
                        <a:t>含有本品的全肠外营养溶液。</a:t>
                      </a:r>
                      <a:endParaRPr lang="zh-CN" altLang="en-US" sz="1300" b="1">
                        <a:solidFill>
                          <a:sysClr val="windowText" lastClr="000000"/>
                        </a:solidFill>
                        <a:latin typeface="微软雅黑" panose="020B0503020204020204" charset="-122"/>
                        <a:ea typeface="微软雅黑" panose="020B0503020204020204" charset="-122"/>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2F2F2"/>
                    </a:solidFill>
                  </a:tcPr>
                </a:tc>
                <a:tc hMerge="1">
                  <a:tcPr anchor="ctr" anchorCtr="0">
                    <a:lnL w="12700" cmpd="sng">
                      <a:solidFill>
                        <a:sysClr val="window" lastClr="FFFFFF">
                          <a:lumMod val="65000"/>
                        </a:sysClr>
                      </a:solidFill>
                      <a:prstDash val="solid"/>
                    </a:lnL>
                    <a:lnR w="12700" cmpd="sng">
                      <a:solidFill>
                        <a:sysClr val="window" lastClr="FFFFFF">
                          <a:lumMod val="65000"/>
                        </a:sysClr>
                      </a:solidFill>
                      <a:prstDash val="solid"/>
                    </a:lnR>
                    <a:lnT w="12700" cmpd="sng">
                      <a:solidFill>
                        <a:schemeClr val="tx1"/>
                      </a:solidFill>
                      <a:prstDash val="solid"/>
                    </a:lnT>
                    <a:lnB w="12700" cmpd="sng">
                      <a:solidFill>
                        <a:schemeClr val="tx1"/>
                      </a:solidFill>
                      <a:prstDash val="solid"/>
                    </a:lnB>
                    <a:solidFill>
                      <a:srgbClr val="F2F2F2"/>
                    </a:solidFill>
                  </a:tcPr>
                </a:tc>
                <a:tc hMerge="1">
                  <a:tcPr anchor="ctr" anchorCtr="0">
                    <a:lnL w="12700" cmpd="sng">
                      <a:solidFill>
                        <a:sysClr val="window" lastClr="FFFFFF">
                          <a:lumMod val="65000"/>
                        </a:sysClr>
                      </a:solidFill>
                      <a:prstDash val="solid"/>
                    </a:lnL>
                    <a:lnR w="12700" cmpd="sng">
                      <a:solidFill>
                        <a:sysClr val="window" lastClr="FFFFFF"/>
                      </a:solidFill>
                      <a:prstDash val="solid"/>
                    </a:lnR>
                    <a:lnT w="12700" cmpd="sng">
                      <a:solidFill>
                        <a:schemeClr val="tx1"/>
                      </a:solidFill>
                      <a:prstDash val="solid"/>
                    </a:lnT>
                    <a:lnB w="12700" cmpd="sng">
                      <a:solidFill>
                        <a:schemeClr val="tx1"/>
                      </a:solidFill>
                      <a:prstDash val="solid"/>
                    </a:lnB>
                    <a:solidFill>
                      <a:srgbClr val="F2F2F2"/>
                    </a:solidFill>
                  </a:tcPr>
                </a:tc>
                <a:tc hMerge="1">
                  <a:tcPr anchor="ctr" anchorCtr="0">
                    <a:lnL w="12700" cmpd="sng">
                      <a:solidFill>
                        <a:sysClr val="window" lastClr="FFFFFF">
                          <a:lumMod val="65000"/>
                        </a:sysClr>
                      </a:solidFill>
                      <a:prstDash val="solid"/>
                    </a:lnL>
                    <a:lnR w="12700" cmpd="sng">
                      <a:solidFill>
                        <a:sysClr val="window" lastClr="FFFFFF"/>
                      </a:solidFill>
                      <a:prstDash val="solid"/>
                    </a:lnR>
                    <a:lnT w="12700" cmpd="sng">
                      <a:solidFill>
                        <a:schemeClr val="tx1"/>
                      </a:solidFill>
                      <a:prstDash val="solid"/>
                    </a:lnT>
                    <a:lnB w="12700" cmpd="sng">
                      <a:solidFill>
                        <a:schemeClr val="tx1"/>
                      </a:solidFill>
                      <a:prstDash val="solid"/>
                    </a:lnB>
                    <a:solidFill>
                      <a:srgbClr val="F2F2F2"/>
                    </a:solidFill>
                  </a:tcPr>
                </a:tc>
                <a:tc hMerge="1">
                  <a:tcPr anchor="ctr" anchorCtr="0">
                    <a:lnL w="12700" cmpd="sng">
                      <a:solidFill>
                        <a:sysClr val="window" lastClr="FFFFFF">
                          <a:lumMod val="65000"/>
                        </a:sysClr>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2F2F2"/>
                    </a:solidFill>
                  </a:tcPr>
                </a:tc>
              </a:tr>
              <a:tr h="431800">
                <a:tc>
                  <a:txBody>
                    <a:bodyPr/>
                    <a:p>
                      <a:pPr algn="l">
                        <a:lnSpc>
                          <a:spcPct val="120000"/>
                        </a:lnSpc>
                        <a:buNone/>
                      </a:pPr>
                      <a:r>
                        <a:rPr lang="zh-CN" altLang="en-US" sz="1300" b="1">
                          <a:solidFill>
                            <a:sysClr val="windowText" lastClr="000000"/>
                          </a:solidFill>
                          <a:latin typeface="微软雅黑" panose="020B0503020204020204" charset="-122"/>
                          <a:ea typeface="微软雅黑" panose="020B0503020204020204" charset="-122"/>
                        </a:rPr>
                        <a:t>申报目录类别</a:t>
                      </a:r>
                      <a:endParaRPr lang="zh-CN" altLang="en-US" sz="1300" b="1">
                        <a:solidFill>
                          <a:sysClr val="windowText" lastClr="000000"/>
                        </a:solidFill>
                        <a:latin typeface="微软雅黑" panose="020B0503020204020204" charset="-122"/>
                        <a:ea typeface="微软雅黑" panose="020B0503020204020204" charset="-122"/>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ysClr val="window" lastClr="FFFFFF"/>
                    </a:solidFill>
                  </a:tcPr>
                </a:tc>
                <a:tc gridSpan="5">
                  <a:txBody>
                    <a:bodyPr/>
                    <a:p>
                      <a:pPr algn="l">
                        <a:lnSpc>
                          <a:spcPct val="120000"/>
                        </a:lnSpc>
                        <a:buNone/>
                      </a:pPr>
                      <a:r>
                        <a:rPr lang="zh-CN" altLang="en-US" sz="1300" b="1">
                          <a:solidFill>
                            <a:sysClr val="windowText" lastClr="000000"/>
                          </a:solidFill>
                          <a:latin typeface="微软雅黑" panose="020B0503020204020204" charset="-122"/>
                          <a:ea typeface="微软雅黑" panose="020B0503020204020204" charset="-122"/>
                        </a:rPr>
                        <a:t>申报纳入基本目录（乙类）</a:t>
                      </a:r>
                      <a:endParaRPr lang="zh-CN" altLang="en-US" sz="1300" b="1">
                        <a:solidFill>
                          <a:sysClr val="windowText" lastClr="000000"/>
                        </a:solidFill>
                        <a:latin typeface="微软雅黑" panose="020B0503020204020204" charset="-122"/>
                        <a:ea typeface="微软雅黑" panose="020B0503020204020204" charset="-122"/>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ysClr val="window" lastClr="FFFFFF"/>
                    </a:solidFill>
                  </a:tcPr>
                </a:tc>
                <a:tc hMerge="1">
                  <a:tcPr anchor="ctr" anchorCtr="0">
                    <a:lnL w="12700" cmpd="sng">
                      <a:solidFill>
                        <a:sysClr val="window" lastClr="FFFFFF">
                          <a:lumMod val="65000"/>
                        </a:sysClr>
                      </a:solidFill>
                      <a:prstDash val="solid"/>
                    </a:lnL>
                    <a:lnR w="12700" cmpd="sng">
                      <a:solidFill>
                        <a:sysClr val="window" lastClr="FFFFFF"/>
                      </a:solidFill>
                      <a:prstDash val="solid"/>
                    </a:lnR>
                    <a:lnT w="12700" cmpd="sng">
                      <a:solidFill>
                        <a:schemeClr val="tx1"/>
                      </a:solidFill>
                      <a:prstDash val="solid"/>
                    </a:lnT>
                    <a:lnB w="12700" cmpd="sng">
                      <a:solidFill>
                        <a:schemeClr val="tx1"/>
                      </a:solidFill>
                      <a:prstDash val="solid"/>
                    </a:lnB>
                    <a:solidFill>
                      <a:sysClr val="window" lastClr="FFFFFF"/>
                    </a:solidFill>
                  </a:tcPr>
                </a:tc>
                <a:tc hMerge="1">
                  <a:tcPr anchor="ctr" anchorCtr="0">
                    <a:lnL w="12700" cmpd="sng">
                      <a:solidFill>
                        <a:sysClr val="window" lastClr="FFFFFF">
                          <a:lumMod val="65000"/>
                        </a:sysClr>
                      </a:solidFill>
                      <a:prstDash val="solid"/>
                    </a:lnL>
                    <a:lnR w="12700" cmpd="sng">
                      <a:solidFill>
                        <a:sysClr val="window" lastClr="FFFFFF"/>
                      </a:solidFill>
                      <a:prstDash val="solid"/>
                    </a:lnR>
                    <a:lnT w="12700" cmpd="sng">
                      <a:solidFill>
                        <a:schemeClr val="tx1"/>
                      </a:solidFill>
                      <a:prstDash val="solid"/>
                    </a:lnT>
                    <a:lnB w="12700" cmpd="sng">
                      <a:solidFill>
                        <a:schemeClr val="tx1"/>
                      </a:solidFill>
                      <a:prstDash val="solid"/>
                    </a:lnB>
                    <a:solidFill>
                      <a:sysClr val="window" lastClr="FFFFFF"/>
                    </a:solidFill>
                  </a:tcPr>
                </a:tc>
                <a:tc hMerge="1">
                  <a:tcPr anchor="ctr" anchorCtr="0">
                    <a:lnL w="12700" cmpd="sng">
                      <a:solidFill>
                        <a:sysClr val="window" lastClr="FFFFFF">
                          <a:lumMod val="65000"/>
                        </a:sysClr>
                      </a:solidFill>
                      <a:prstDash val="solid"/>
                    </a:lnL>
                    <a:lnR w="12700" cmpd="sng">
                      <a:solidFill>
                        <a:sysClr val="window" lastClr="FFFFFF"/>
                      </a:solidFill>
                      <a:prstDash val="solid"/>
                    </a:lnR>
                    <a:lnT w="12700" cmpd="sng">
                      <a:solidFill>
                        <a:schemeClr val="tx1"/>
                      </a:solidFill>
                      <a:prstDash val="solid"/>
                    </a:lnT>
                    <a:lnB w="12700" cmpd="sng">
                      <a:solidFill>
                        <a:schemeClr val="tx1"/>
                      </a:solidFill>
                      <a:prstDash val="solid"/>
                    </a:lnB>
                    <a:solidFill>
                      <a:sysClr val="window" lastClr="FFFFFF"/>
                    </a:solidFill>
                  </a:tcPr>
                </a:tc>
                <a:tc hMerge="1">
                  <a:tcPr anchor="ctr" anchorCtr="0">
                    <a:lnL w="12700" cmpd="sng">
                      <a:solidFill>
                        <a:sysClr val="window" lastClr="FFFFFF">
                          <a:lumMod val="65000"/>
                        </a:sysClr>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ysClr val="window" lastClr="FFFFFF"/>
                    </a:solidFill>
                  </a:tcPr>
                </a:tc>
              </a:tr>
            </a:tbl>
          </a:graphicData>
        </a:graphic>
      </p:graphicFrame>
      <p:graphicFrame>
        <p:nvGraphicFramePr>
          <p:cNvPr id="5" name="表格 4"/>
          <p:cNvGraphicFramePr/>
          <p:nvPr>
            <p:custDataLst>
              <p:tags r:id="rId2"/>
            </p:custDataLst>
          </p:nvPr>
        </p:nvGraphicFramePr>
        <p:xfrm>
          <a:off x="480695" y="4547870"/>
          <a:ext cx="8964000" cy="1656080"/>
        </p:xfrm>
        <a:graphic>
          <a:graphicData uri="http://schemas.openxmlformats.org/drawingml/2006/table">
            <a:tbl>
              <a:tblPr>
                <a:effectLst/>
                <a:tableStyleId>{5940675A-B579-460E-94D1-54222C63F5DA}</a:tableStyleId>
              </a:tblPr>
              <a:tblGrid>
                <a:gridCol w="2052000"/>
                <a:gridCol w="1152000"/>
                <a:gridCol w="1152000"/>
                <a:gridCol w="1152000"/>
                <a:gridCol w="1152000"/>
                <a:gridCol w="1152000"/>
                <a:gridCol w="1152000"/>
              </a:tblGrid>
              <a:tr h="432000">
                <a:tc gridSpan="7">
                  <a:txBody>
                    <a:bodyPr/>
                    <a:p>
                      <a:pPr algn="ctr" fontAlgn="ctr">
                        <a:buNone/>
                      </a:pPr>
                      <a:r>
                        <a:rPr lang="zh-CN" altLang="en-US" sz="1600" b="1" i="0">
                          <a:solidFill>
                            <a:srgbClr val="FFFFFF"/>
                          </a:solidFill>
                          <a:latin typeface="微软雅黑" panose="020B0503020204020204" charset="-122"/>
                          <a:ea typeface="微软雅黑" panose="020B0503020204020204" charset="-122"/>
                        </a:rPr>
                        <a:t>药品成分（电解质浓度）</a:t>
                      </a:r>
                      <a:endParaRPr lang="zh-CN" altLang="en-US" sz="1600" b="1" i="0">
                        <a:solidFill>
                          <a:sysClr val="window" lastClr="FFFFFF"/>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rgbClr val="049DE7"/>
                    </a:solidFill>
                  </a:tcPr>
                </a:tc>
                <a:tc hMerge="1">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rgbClr val="049DE7"/>
                    </a:solidFill>
                  </a:tcPr>
                </a:tc>
                <a:tc hMerge="1">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hMerge="1">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hMerge="1">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hMerge="1">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hMerge="1">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r>
              <a:tr h="504000">
                <a:tc>
                  <a:txBody>
                    <a:bodyPr/>
                    <a:p>
                      <a:pPr algn="ctr" fontAlgn="ctr">
                        <a:lnSpc>
                          <a:spcPct val="130000"/>
                        </a:lnSpc>
                        <a:buNone/>
                      </a:pPr>
                      <a:r>
                        <a:rPr lang="zh-CN" altLang="en-US" sz="1200" b="0" i="0">
                          <a:solidFill>
                            <a:sysClr val="windowText" lastClr="000000"/>
                          </a:solidFill>
                          <a:latin typeface="微软雅黑" panose="020B0503020204020204" charset="-122"/>
                          <a:ea typeface="微软雅黑" panose="020B0503020204020204" charset="-122"/>
                        </a:rPr>
                        <a:t>产品</a:t>
                      </a:r>
                      <a:endParaRPr lang="zh-CN" altLang="en-US" sz="1200" b="0" i="0">
                        <a:solidFill>
                          <a:sysClr val="windowText" lastClr="000000"/>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lnSpc>
                          <a:spcPct val="130000"/>
                        </a:lnSpc>
                      </a:pPr>
                      <a:r>
                        <a:rPr lang="en-US" altLang="zh-CN" sz="1200" b="0" i="0">
                          <a:solidFill>
                            <a:sysClr val="windowText" lastClr="000000"/>
                          </a:solidFill>
                          <a:latin typeface="微软雅黑" panose="020B0503020204020204" charset="-122"/>
                          <a:ea typeface="微软雅黑" panose="020B0503020204020204" charset="-122"/>
                        </a:rPr>
                        <a:t>Na</a:t>
                      </a:r>
                      <a:r>
                        <a:rPr lang="en-US" altLang="zh-CN" sz="1200" b="0" i="0" baseline="30000">
                          <a:solidFill>
                            <a:sysClr val="windowText" lastClr="000000"/>
                          </a:solidFill>
                          <a:latin typeface="微软雅黑" panose="020B0503020204020204" charset="-122"/>
                          <a:ea typeface="微软雅黑" panose="020B0503020204020204" charset="-122"/>
                        </a:rPr>
                        <a:t>+</a:t>
                      </a:r>
                      <a:br>
                        <a:rPr lang="en-US" altLang="zh-CN" sz="1200" b="0" i="0">
                          <a:solidFill>
                            <a:sysClr val="windowText" lastClr="000000"/>
                          </a:solidFill>
                          <a:latin typeface="微软雅黑" panose="020B0503020204020204" charset="-122"/>
                          <a:ea typeface="微软雅黑" panose="020B0503020204020204" charset="-122"/>
                        </a:rPr>
                      </a:br>
                      <a:r>
                        <a:rPr lang="en-US" altLang="zh-CN" sz="1200" b="0" i="0">
                          <a:solidFill>
                            <a:sysClr val="windowText" lastClr="000000"/>
                          </a:solidFill>
                          <a:latin typeface="微软雅黑" panose="020B0503020204020204" charset="-122"/>
                          <a:ea typeface="微软雅黑" panose="020B0503020204020204" charset="-122"/>
                        </a:rPr>
                        <a:t>mmol/20m</a:t>
                      </a:r>
                      <a:r>
                        <a:rPr lang="en-US" altLang="zh-CN" sz="1200" b="0" i="0">
                          <a:solidFill>
                            <a:sysClr val="windowText" lastClr="000000"/>
                          </a:solidFill>
                          <a:latin typeface="微软雅黑" panose="020B0503020204020204" charset="-122"/>
                          <a:ea typeface="微软雅黑" panose="020B0503020204020204" charset="-122"/>
                        </a:rPr>
                        <a:t>l</a:t>
                      </a:r>
                      <a:endParaRPr lang="en-US" altLang="zh-CN" sz="1200" b="0" i="0">
                        <a:solidFill>
                          <a:sysClr val="windowText" lastClr="000000"/>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lnSpc>
                          <a:spcPct val="130000"/>
                        </a:lnSpc>
                      </a:pPr>
                      <a:r>
                        <a:rPr lang="en-US" altLang="zh-CN" sz="1200" b="0" i="0">
                          <a:solidFill>
                            <a:sysClr val="windowText" lastClr="000000"/>
                          </a:solidFill>
                          <a:latin typeface="微软雅黑" panose="020B0503020204020204" charset="-122"/>
                          <a:ea typeface="微软雅黑" panose="020B0503020204020204" charset="-122"/>
                        </a:rPr>
                        <a:t>Cl</a:t>
                      </a:r>
                      <a:r>
                        <a:rPr lang="en-US" altLang="zh-CN" sz="1200" b="0" i="0" baseline="30000">
                          <a:solidFill>
                            <a:sysClr val="windowText" lastClr="000000"/>
                          </a:solidFill>
                          <a:latin typeface="微软雅黑" panose="020B0503020204020204" charset="-122"/>
                          <a:ea typeface="微软雅黑" panose="020B0503020204020204" charset="-122"/>
                        </a:rPr>
                        <a:t>-</a:t>
                      </a:r>
                      <a:br>
                        <a:rPr lang="en-US" altLang="zh-CN" sz="1200" b="0" i="0">
                          <a:solidFill>
                            <a:sysClr val="windowText" lastClr="000000"/>
                          </a:solidFill>
                          <a:latin typeface="微软雅黑" panose="020B0503020204020204" charset="-122"/>
                          <a:ea typeface="微软雅黑" panose="020B0503020204020204" charset="-122"/>
                        </a:rPr>
                      </a:br>
                      <a:r>
                        <a:rPr lang="en-US" altLang="zh-CN" sz="1200">
                          <a:solidFill>
                            <a:sysClr val="windowText" lastClr="000000"/>
                          </a:solidFill>
                          <a:latin typeface="微软雅黑" panose="020B0503020204020204" charset="-122"/>
                          <a:ea typeface="微软雅黑" panose="020B0503020204020204" charset="-122"/>
                          <a:sym typeface="+mn-ea"/>
                        </a:rPr>
                        <a:t>mmol/20ml</a:t>
                      </a:r>
                      <a:endParaRPr lang="en-US" altLang="zh-CN" sz="1200" b="0" i="0">
                        <a:solidFill>
                          <a:sysClr val="windowText" lastClr="000000"/>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lnSpc>
                          <a:spcPct val="130000"/>
                        </a:lnSpc>
                      </a:pPr>
                      <a:r>
                        <a:rPr lang="en-US" altLang="zh-CN" sz="1200" b="0" i="0">
                          <a:solidFill>
                            <a:sysClr val="windowText" lastClr="000000"/>
                          </a:solidFill>
                          <a:latin typeface="微软雅黑" panose="020B0503020204020204" charset="-122"/>
                          <a:ea typeface="微软雅黑" panose="020B0503020204020204" charset="-122"/>
                        </a:rPr>
                        <a:t>K</a:t>
                      </a:r>
                      <a:r>
                        <a:rPr lang="en-US" altLang="zh-CN" sz="1200" b="0" i="0" baseline="30000">
                          <a:solidFill>
                            <a:sysClr val="windowText" lastClr="000000"/>
                          </a:solidFill>
                          <a:latin typeface="微软雅黑" panose="020B0503020204020204" charset="-122"/>
                          <a:ea typeface="微软雅黑" panose="020B0503020204020204" charset="-122"/>
                        </a:rPr>
                        <a:t>+</a:t>
                      </a:r>
                      <a:br>
                        <a:rPr lang="en-US" altLang="zh-CN" sz="1200" b="0" i="0">
                          <a:solidFill>
                            <a:sysClr val="windowText" lastClr="000000"/>
                          </a:solidFill>
                          <a:latin typeface="微软雅黑" panose="020B0503020204020204" charset="-122"/>
                          <a:ea typeface="微软雅黑" panose="020B0503020204020204" charset="-122"/>
                        </a:rPr>
                      </a:br>
                      <a:r>
                        <a:rPr lang="en-US" altLang="zh-CN" sz="1200">
                          <a:solidFill>
                            <a:sysClr val="windowText" lastClr="000000"/>
                          </a:solidFill>
                          <a:latin typeface="微软雅黑" panose="020B0503020204020204" charset="-122"/>
                          <a:ea typeface="微软雅黑" panose="020B0503020204020204" charset="-122"/>
                          <a:sym typeface="+mn-ea"/>
                        </a:rPr>
                        <a:t>mmol/20ml</a:t>
                      </a:r>
                      <a:endParaRPr lang="en-US" altLang="zh-CN" sz="1200" b="0" i="0">
                        <a:solidFill>
                          <a:sysClr val="windowText" lastClr="000000"/>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lnSpc>
                          <a:spcPct val="130000"/>
                        </a:lnSpc>
                      </a:pPr>
                      <a:r>
                        <a:rPr lang="en-US" altLang="zh-CN" sz="1200" b="0" i="0">
                          <a:solidFill>
                            <a:sysClr val="windowText" lastClr="000000"/>
                          </a:solidFill>
                          <a:latin typeface="微软雅黑" panose="020B0503020204020204" charset="-122"/>
                          <a:ea typeface="微软雅黑" panose="020B0503020204020204" charset="-122"/>
                        </a:rPr>
                        <a:t>Ca</a:t>
                      </a:r>
                      <a:r>
                        <a:rPr lang="en-US" altLang="zh-CN" sz="1200" b="0" i="0" baseline="30000">
                          <a:solidFill>
                            <a:sysClr val="windowText" lastClr="000000"/>
                          </a:solidFill>
                          <a:latin typeface="微软雅黑" panose="020B0503020204020204" charset="-122"/>
                          <a:ea typeface="微软雅黑" panose="020B0503020204020204" charset="-122"/>
                        </a:rPr>
                        <a:t>2+</a:t>
                      </a:r>
                      <a:br>
                        <a:rPr lang="en-US" altLang="zh-CN" sz="1200" b="0" i="0">
                          <a:solidFill>
                            <a:sysClr val="windowText" lastClr="000000"/>
                          </a:solidFill>
                          <a:latin typeface="微软雅黑" panose="020B0503020204020204" charset="-122"/>
                          <a:ea typeface="微软雅黑" panose="020B0503020204020204" charset="-122"/>
                        </a:rPr>
                      </a:br>
                      <a:r>
                        <a:rPr lang="en-US" altLang="zh-CN" sz="1200">
                          <a:solidFill>
                            <a:sysClr val="windowText" lastClr="000000"/>
                          </a:solidFill>
                          <a:latin typeface="微软雅黑" panose="020B0503020204020204" charset="-122"/>
                          <a:ea typeface="微软雅黑" panose="020B0503020204020204" charset="-122"/>
                          <a:sym typeface="+mn-ea"/>
                        </a:rPr>
                        <a:t>mmol/20ml</a:t>
                      </a:r>
                      <a:endParaRPr lang="en-US" altLang="zh-CN" sz="1200" b="0" i="0">
                        <a:solidFill>
                          <a:sysClr val="windowText" lastClr="000000"/>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lnSpc>
                          <a:spcPct val="130000"/>
                        </a:lnSpc>
                      </a:pPr>
                      <a:r>
                        <a:rPr lang="en-US" altLang="zh-CN" sz="1200" b="0" i="0">
                          <a:solidFill>
                            <a:sysClr val="windowText" lastClr="000000"/>
                          </a:solidFill>
                          <a:latin typeface="微软雅黑" panose="020B0503020204020204" charset="-122"/>
                          <a:ea typeface="微软雅黑" panose="020B0503020204020204" charset="-122"/>
                        </a:rPr>
                        <a:t>Mg</a:t>
                      </a:r>
                      <a:r>
                        <a:rPr lang="en-US" altLang="zh-CN" sz="1200" b="0" i="0" baseline="30000">
                          <a:solidFill>
                            <a:sysClr val="windowText" lastClr="000000"/>
                          </a:solidFill>
                          <a:latin typeface="微软雅黑" panose="020B0503020204020204" charset="-122"/>
                          <a:ea typeface="微软雅黑" panose="020B0503020204020204" charset="-122"/>
                        </a:rPr>
                        <a:t>2+</a:t>
                      </a:r>
                      <a:br>
                        <a:rPr lang="en-US" altLang="zh-CN" sz="1200" b="0" i="0">
                          <a:solidFill>
                            <a:sysClr val="windowText" lastClr="000000"/>
                          </a:solidFill>
                          <a:latin typeface="微软雅黑" panose="020B0503020204020204" charset="-122"/>
                          <a:ea typeface="微软雅黑" panose="020B0503020204020204" charset="-122"/>
                        </a:rPr>
                      </a:br>
                      <a:r>
                        <a:rPr lang="en-US" altLang="zh-CN" sz="1200">
                          <a:solidFill>
                            <a:sysClr val="windowText" lastClr="000000"/>
                          </a:solidFill>
                          <a:latin typeface="微软雅黑" panose="020B0503020204020204" charset="-122"/>
                          <a:ea typeface="微软雅黑" panose="020B0503020204020204" charset="-122"/>
                          <a:sym typeface="+mn-ea"/>
                        </a:rPr>
                        <a:t>mmol/20ml</a:t>
                      </a:r>
                      <a:endParaRPr lang="en-US" altLang="zh-CN" sz="1200" b="0" i="0">
                        <a:solidFill>
                          <a:sysClr val="windowText" lastClr="000000"/>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lnSpc>
                          <a:spcPct val="130000"/>
                        </a:lnSpc>
                      </a:pPr>
                      <a:r>
                        <a:rPr lang="zh-CN" altLang="en-US" sz="1200" b="0" i="0">
                          <a:solidFill>
                            <a:sysClr val="windowText" lastClr="000000"/>
                          </a:solidFill>
                          <a:latin typeface="微软雅黑" panose="020B0503020204020204" charset="-122"/>
                          <a:ea typeface="微软雅黑" panose="020B0503020204020204" charset="-122"/>
                          <a:cs typeface="微软雅黑" panose="020B0503020204020204" charset="-122"/>
                        </a:rPr>
                        <a:t>醋酸根</a:t>
                      </a:r>
                      <a:br>
                        <a:rPr lang="zh-CN" altLang="en-US" sz="1200" b="0" i="0">
                          <a:solidFill>
                            <a:sysClr val="windowText" lastClr="000000"/>
                          </a:solidFill>
                          <a:latin typeface="微软雅黑" panose="020B0503020204020204" charset="-122"/>
                          <a:ea typeface="微软雅黑" panose="020B0503020204020204" charset="-122"/>
                          <a:cs typeface="微软雅黑" panose="020B0503020204020204" charset="-122"/>
                        </a:rPr>
                      </a:br>
                      <a:r>
                        <a:rPr lang="en-US" altLang="zh-CN" sz="1200">
                          <a:solidFill>
                            <a:sysClr val="windowText" lastClr="000000"/>
                          </a:solidFill>
                          <a:latin typeface="微软雅黑" panose="020B0503020204020204" charset="-122"/>
                          <a:ea typeface="微软雅黑" panose="020B0503020204020204" charset="-122"/>
                          <a:sym typeface="+mn-ea"/>
                        </a:rPr>
                        <a:t>mmol/20ml</a:t>
                      </a:r>
                      <a:endParaRPr lang="en-US" altLang="zh-CN" sz="1200" b="0" i="0">
                        <a:solidFill>
                          <a:sysClr val="windowText" lastClr="000000"/>
                        </a:solidFill>
                        <a:latin typeface="微软雅黑" panose="020B0503020204020204" charset="-122"/>
                        <a:ea typeface="微软雅黑" panose="020B0503020204020204" charset="-122"/>
                        <a:cs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r>
              <a:tr h="504000">
                <a:tc>
                  <a:txBody>
                    <a:bodyPr/>
                    <a:p>
                      <a:pPr algn="ctr" fontAlgn="ctr">
                        <a:lnSpc>
                          <a:spcPct val="130000"/>
                        </a:lnSpc>
                        <a:buNone/>
                      </a:pPr>
                      <a:r>
                        <a:rPr lang="zh-CN" altLang="en-US" sz="1200" b="0" i="0">
                          <a:solidFill>
                            <a:sysClr val="windowText" lastClr="000000"/>
                          </a:solidFill>
                          <a:latin typeface="微软雅黑" panose="020B0503020204020204" charset="-122"/>
                          <a:ea typeface="微软雅黑" panose="020B0503020204020204" charset="-122"/>
                        </a:rPr>
                        <a:t>钠钾镁钙注射用</a:t>
                      </a:r>
                      <a:r>
                        <a:rPr lang="zh-CN" altLang="en-US" sz="1200" b="0" i="0">
                          <a:solidFill>
                            <a:sysClr val="windowText" lastClr="000000"/>
                          </a:solidFill>
                          <a:latin typeface="微软雅黑" panose="020B0503020204020204" charset="-122"/>
                          <a:ea typeface="微软雅黑" panose="020B0503020204020204" charset="-122"/>
                        </a:rPr>
                        <a:t>浓溶液</a:t>
                      </a:r>
                      <a:endParaRPr lang="zh-CN" altLang="en-US" sz="1200" b="0" i="0">
                        <a:solidFill>
                          <a:sysClr val="windowText" lastClr="000000"/>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lnSpc>
                          <a:spcPct val="130000"/>
                        </a:lnSpc>
                      </a:pPr>
                      <a:r>
                        <a:rPr lang="en-US" altLang="zh-CN" sz="1200" b="0" i="0">
                          <a:solidFill>
                            <a:sysClr val="windowText" lastClr="000000"/>
                          </a:solidFill>
                          <a:latin typeface="微软雅黑" panose="020B0503020204020204" charset="-122"/>
                          <a:ea typeface="微软雅黑" panose="020B0503020204020204" charset="-122"/>
                        </a:rPr>
                        <a:t>35</a:t>
                      </a:r>
                      <a:endParaRPr lang="en-US" altLang="zh-CN" sz="1200" b="0" i="0">
                        <a:solidFill>
                          <a:sysClr val="windowText" lastClr="000000"/>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lnSpc>
                          <a:spcPct val="130000"/>
                        </a:lnSpc>
                      </a:pPr>
                      <a:r>
                        <a:rPr lang="en-US" altLang="zh-CN" sz="1200" b="0" i="0">
                          <a:solidFill>
                            <a:sysClr val="windowText" lastClr="000000"/>
                          </a:solidFill>
                          <a:latin typeface="微软雅黑" panose="020B0503020204020204" charset="-122"/>
                          <a:ea typeface="微软雅黑" panose="020B0503020204020204" charset="-122"/>
                        </a:rPr>
                        <a:t>35</a:t>
                      </a:r>
                      <a:endParaRPr lang="en-US" altLang="zh-CN" sz="1200" b="0" i="0">
                        <a:solidFill>
                          <a:sysClr val="windowText" lastClr="000000"/>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lnSpc>
                          <a:spcPct val="130000"/>
                        </a:lnSpc>
                      </a:pPr>
                      <a:r>
                        <a:rPr lang="en-US" altLang="zh-CN" sz="1200" b="0" i="0">
                          <a:solidFill>
                            <a:sysClr val="windowText" lastClr="000000"/>
                          </a:solidFill>
                          <a:latin typeface="微软雅黑" panose="020B0503020204020204" charset="-122"/>
                          <a:ea typeface="微软雅黑" panose="020B0503020204020204" charset="-122"/>
                        </a:rPr>
                        <a:t>20</a:t>
                      </a:r>
                      <a:endParaRPr lang="en-US" altLang="zh-CN" sz="1200" b="0" i="0">
                        <a:solidFill>
                          <a:sysClr val="windowText" lastClr="000000"/>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lnSpc>
                          <a:spcPct val="130000"/>
                        </a:lnSpc>
                      </a:pPr>
                      <a:r>
                        <a:rPr lang="en-US" altLang="zh-CN" sz="1200" b="0" i="0">
                          <a:solidFill>
                            <a:sysClr val="windowText" lastClr="000000"/>
                          </a:solidFill>
                          <a:latin typeface="微软雅黑" panose="020B0503020204020204" charset="-122"/>
                          <a:ea typeface="微软雅黑" panose="020B0503020204020204" charset="-122"/>
                        </a:rPr>
                        <a:t>2.25</a:t>
                      </a:r>
                      <a:endParaRPr lang="en-US" altLang="zh-CN" sz="1200" b="0" i="0">
                        <a:solidFill>
                          <a:sysClr val="windowText" lastClr="000000"/>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lnSpc>
                          <a:spcPct val="130000"/>
                        </a:lnSpc>
                      </a:pPr>
                      <a:r>
                        <a:rPr lang="en-US" altLang="zh-CN" sz="1200" b="0" i="0">
                          <a:solidFill>
                            <a:sysClr val="windowText" lastClr="000000"/>
                          </a:solidFill>
                          <a:latin typeface="微软雅黑" panose="020B0503020204020204" charset="-122"/>
                          <a:ea typeface="微软雅黑" panose="020B0503020204020204" charset="-122"/>
                        </a:rPr>
                        <a:t>2.5</a:t>
                      </a:r>
                      <a:endParaRPr lang="en-US" altLang="zh-CN" sz="1200" b="0" i="0">
                        <a:solidFill>
                          <a:sysClr val="windowText" lastClr="000000"/>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lnSpc>
                          <a:spcPct val="130000"/>
                        </a:lnSpc>
                      </a:pPr>
                      <a:r>
                        <a:rPr lang="en-US" altLang="zh-CN" sz="1200" b="0" i="0">
                          <a:solidFill>
                            <a:sysClr val="windowText" lastClr="000000"/>
                          </a:solidFill>
                          <a:latin typeface="微软雅黑" panose="020B0503020204020204" charset="-122"/>
                          <a:ea typeface="微软雅黑" panose="020B0503020204020204" charset="-122"/>
                        </a:rPr>
                        <a:t>29.5</a:t>
                      </a:r>
                      <a:endParaRPr lang="en-US" altLang="zh-CN" sz="1200" b="0" i="0">
                        <a:solidFill>
                          <a:sysClr val="windowText" lastClr="000000"/>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r>
            </a:tbl>
          </a:graphicData>
        </a:graphic>
      </p:graphicFrame>
      <p:sp>
        <p:nvSpPr>
          <p:cNvPr id="6" name="文本框 5"/>
          <p:cNvSpPr txBox="1"/>
          <p:nvPr/>
        </p:nvSpPr>
        <p:spPr>
          <a:xfrm>
            <a:off x="481965" y="825500"/>
            <a:ext cx="8719820" cy="460375"/>
          </a:xfrm>
          <a:prstGeom prst="rect">
            <a:avLst/>
          </a:prstGeom>
          <a:noFill/>
        </p:spPr>
        <p:txBody>
          <a:bodyPr wrap="square" rtlCol="0" anchor="t">
            <a:spAutoFit/>
          </a:bodyPr>
          <a:p>
            <a:r>
              <a:rPr lang="zh-CN" altLang="en-US" sz="2400" b="1">
                <a:solidFill>
                  <a:srgbClr val="039CE6"/>
                </a:solidFill>
                <a:latin typeface="微软雅黑" panose="020B0503020204020204" charset="-122"/>
                <a:ea typeface="微软雅黑" panose="020B0503020204020204" charset="-122"/>
              </a:rPr>
              <a:t>钠钾镁钙注射用浓溶液是国内唯一</a:t>
            </a:r>
            <a:r>
              <a:rPr lang="zh-CN" altLang="en-US" sz="2400" b="1">
                <a:solidFill>
                  <a:srgbClr val="FF0000"/>
                </a:solidFill>
                <a:latin typeface="微软雅黑" panose="020B0503020204020204" charset="-122"/>
                <a:ea typeface="微软雅黑" panose="020B0503020204020204" charset="-122"/>
              </a:rPr>
              <a:t>肠外营养的复方电解质补充剂</a:t>
            </a:r>
            <a:endParaRPr lang="zh-CN" altLang="en-US" sz="2400" b="1">
              <a:solidFill>
                <a:srgbClr val="FF0000"/>
              </a:solidFill>
              <a:latin typeface="微软雅黑" panose="020B0503020204020204" charset="-122"/>
              <a:ea typeface="微软雅黑" panose="020B0503020204020204" charset="-122"/>
            </a:endParaRPr>
          </a:p>
        </p:txBody>
      </p:sp>
      <p:pic>
        <p:nvPicPr>
          <p:cNvPr id="7" name="图片 6"/>
          <p:cNvPicPr>
            <a:picLocks noChangeAspect="1"/>
          </p:cNvPicPr>
          <p:nvPr userDrawn="1">
            <p:custDataLst>
              <p:tags r:id="rId3"/>
            </p:custDataLst>
          </p:nvPr>
        </p:nvPicPr>
        <p:blipFill>
          <a:blip r:embed="rId4" cstate="print">
            <a:extLst>
              <a:ext uri="{28A0092B-C50C-407E-A947-70E740481C1C}">
                <a14:useLocalDpi xmlns:a14="http://schemas.microsoft.com/office/drawing/2010/main" val="0"/>
              </a:ext>
            </a:extLst>
          </a:blip>
          <a:stretch>
            <a:fillRect/>
          </a:stretch>
        </p:blipFill>
        <p:spPr>
          <a:xfrm>
            <a:off x="9916795" y="11007"/>
            <a:ext cx="2275840" cy="1002453"/>
          </a:xfrm>
          <a:prstGeom prst="rect">
            <a:avLst/>
          </a:prstGeom>
        </p:spPr>
      </p:pic>
      <p:sp>
        <p:nvSpPr>
          <p:cNvPr id="10" name="梯形 9"/>
          <p:cNvSpPr/>
          <p:nvPr/>
        </p:nvSpPr>
        <p:spPr>
          <a:xfrm rot="5400000" flipH="1">
            <a:off x="-624840" y="650240"/>
            <a:ext cx="1632585" cy="381000"/>
          </a:xfrm>
          <a:prstGeom prst="trapezoid">
            <a:avLst/>
          </a:prstGeom>
          <a:solidFill>
            <a:srgbClr val="8EC31F"/>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dist"/>
            <a:endParaRPr lang="zh-CN" altLang="en-US" sz="1400" b="1"/>
          </a:p>
        </p:txBody>
      </p:sp>
      <p:sp>
        <p:nvSpPr>
          <p:cNvPr id="12" name="文本框 11"/>
          <p:cNvSpPr txBox="1"/>
          <p:nvPr/>
        </p:nvSpPr>
        <p:spPr>
          <a:xfrm>
            <a:off x="11430" y="149225"/>
            <a:ext cx="435610" cy="1383665"/>
          </a:xfrm>
          <a:prstGeom prst="rect">
            <a:avLst/>
          </a:prstGeom>
          <a:noFill/>
        </p:spPr>
        <p:txBody>
          <a:bodyPr wrap="square" rtlCol="0">
            <a:spAutoFit/>
          </a:bodyPr>
          <a:p>
            <a:r>
              <a:rPr lang="zh-CN" altLang="en-US" sz="1400" b="1">
                <a:solidFill>
                  <a:schemeClr val="bg1"/>
                </a:solidFill>
              </a:rPr>
              <a:t>药</a:t>
            </a:r>
            <a:endParaRPr lang="zh-CN" altLang="en-US" sz="1400" b="1">
              <a:solidFill>
                <a:schemeClr val="bg1"/>
              </a:solidFill>
            </a:endParaRPr>
          </a:p>
          <a:p>
            <a:r>
              <a:rPr lang="zh-CN" altLang="en-US" sz="1400" b="1">
                <a:solidFill>
                  <a:schemeClr val="bg1"/>
                </a:solidFill>
              </a:rPr>
              <a:t>品</a:t>
            </a:r>
            <a:endParaRPr lang="zh-CN" altLang="en-US" sz="1400" b="1">
              <a:solidFill>
                <a:schemeClr val="bg1"/>
              </a:solidFill>
            </a:endParaRPr>
          </a:p>
          <a:p>
            <a:r>
              <a:rPr lang="zh-CN" altLang="en-US" sz="1400" b="1">
                <a:solidFill>
                  <a:schemeClr val="bg1"/>
                </a:solidFill>
              </a:rPr>
              <a:t>基</a:t>
            </a:r>
            <a:endParaRPr lang="zh-CN" altLang="en-US" sz="1400" b="1">
              <a:solidFill>
                <a:schemeClr val="bg1"/>
              </a:solidFill>
            </a:endParaRPr>
          </a:p>
          <a:p>
            <a:r>
              <a:rPr lang="zh-CN" altLang="en-US" sz="1400" b="1">
                <a:solidFill>
                  <a:schemeClr val="bg1"/>
                </a:solidFill>
              </a:rPr>
              <a:t>本</a:t>
            </a:r>
            <a:endParaRPr lang="zh-CN" altLang="en-US" sz="1400" b="1">
              <a:solidFill>
                <a:schemeClr val="bg1"/>
              </a:solidFill>
            </a:endParaRPr>
          </a:p>
          <a:p>
            <a:r>
              <a:rPr lang="zh-CN" altLang="en-US" sz="1400" b="1">
                <a:solidFill>
                  <a:schemeClr val="bg1"/>
                </a:solidFill>
              </a:rPr>
              <a:t>信</a:t>
            </a:r>
            <a:endParaRPr lang="zh-CN" altLang="en-US" sz="1400" b="1">
              <a:solidFill>
                <a:schemeClr val="bg1"/>
              </a:solidFill>
            </a:endParaRPr>
          </a:p>
          <a:p>
            <a:r>
              <a:rPr lang="zh-CN" altLang="en-US" sz="1400" b="1">
                <a:solidFill>
                  <a:schemeClr val="bg1"/>
                </a:solidFill>
              </a:rPr>
              <a:t>息</a:t>
            </a:r>
            <a:endParaRPr lang="zh-CN" altLang="en-US" sz="1400" b="1">
              <a:solidFill>
                <a:schemeClr val="bg1"/>
              </a:solidFill>
            </a:endParaRPr>
          </a:p>
        </p:txBody>
      </p:sp>
      <p:grpSp>
        <p:nvGrpSpPr>
          <p:cNvPr id="21" name="组合 20"/>
          <p:cNvGrpSpPr/>
          <p:nvPr/>
        </p:nvGrpSpPr>
        <p:grpSpPr>
          <a:xfrm>
            <a:off x="-635" y="6105525"/>
            <a:ext cx="12193270" cy="754380"/>
            <a:chOff x="-1" y="8799"/>
            <a:chExt cx="19202" cy="1188"/>
          </a:xfrm>
        </p:grpSpPr>
        <p:pic>
          <p:nvPicPr>
            <p:cNvPr id="22" name="图片 21"/>
            <p:cNvPicPr>
              <a:picLocks noChangeAspect="1"/>
            </p:cNvPicPr>
            <p:nvPr/>
          </p:nvPicPr>
          <p:blipFill>
            <a:blip r:embed="rId5"/>
            <a:stretch>
              <a:fillRect/>
            </a:stretch>
          </p:blipFill>
          <p:spPr>
            <a:xfrm>
              <a:off x="-1" y="8799"/>
              <a:ext cx="19200" cy="933"/>
            </a:xfrm>
            <a:prstGeom prst="rect">
              <a:avLst/>
            </a:prstGeom>
          </p:spPr>
        </p:pic>
        <p:pic>
          <p:nvPicPr>
            <p:cNvPr id="23" name="图片 22"/>
            <p:cNvPicPr>
              <a:picLocks noChangeAspect="1"/>
            </p:cNvPicPr>
            <p:nvPr/>
          </p:nvPicPr>
          <p:blipFill>
            <a:blip r:embed="rId6"/>
            <a:stretch>
              <a:fillRect/>
            </a:stretch>
          </p:blipFill>
          <p:spPr>
            <a:xfrm>
              <a:off x="-1" y="9698"/>
              <a:ext cx="19202" cy="289"/>
            </a:xfrm>
            <a:prstGeom prst="rect">
              <a:avLst/>
            </a:prstGeom>
          </p:spPr>
        </p:pic>
      </p:grpSp>
      <p:sp>
        <p:nvSpPr>
          <p:cNvPr id="24" name="文本框 23"/>
          <p:cNvSpPr txBox="1"/>
          <p:nvPr/>
        </p:nvSpPr>
        <p:spPr>
          <a:xfrm>
            <a:off x="492760" y="6591300"/>
            <a:ext cx="4064000" cy="245110"/>
          </a:xfrm>
          <a:prstGeom prst="rect">
            <a:avLst/>
          </a:prstGeom>
          <a:noFill/>
        </p:spPr>
        <p:txBody>
          <a:bodyPr wrap="square" rtlCol="0">
            <a:spAutoFit/>
          </a:bodyPr>
          <a:p>
            <a:r>
              <a:rPr lang="en-US" altLang="zh-CN" sz="1000">
                <a:solidFill>
                  <a:schemeClr val="bg1"/>
                </a:solidFill>
                <a:latin typeface="微软雅黑" panose="020B0503020204020204" charset="-122"/>
                <a:ea typeface="微软雅黑" panose="020B0503020204020204" charset="-122"/>
                <a:cs typeface="微软雅黑" panose="020B0503020204020204" charset="-122"/>
              </a:rPr>
              <a:t>[1] </a:t>
            </a:r>
            <a:r>
              <a:rPr lang="zh-CN" altLang="en-US" sz="1000">
                <a:solidFill>
                  <a:schemeClr val="bg1"/>
                </a:solidFill>
                <a:latin typeface="微软雅黑" panose="020B0503020204020204" charset="-122"/>
                <a:ea typeface="微软雅黑" panose="020B0503020204020204" charset="-122"/>
                <a:cs typeface="微软雅黑" panose="020B0503020204020204" charset="-122"/>
              </a:rPr>
              <a:t>钠钾镁钙注射用浓溶液说明书</a:t>
            </a:r>
            <a:endParaRPr lang="zh-CN" altLang="en-US" sz="1000">
              <a:solidFill>
                <a:schemeClr val="bg1"/>
              </a:solidFill>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文本框 5"/>
          <p:cNvSpPr txBox="1"/>
          <p:nvPr/>
        </p:nvSpPr>
        <p:spPr>
          <a:xfrm>
            <a:off x="535940" y="825500"/>
            <a:ext cx="11026775" cy="460375"/>
          </a:xfrm>
          <a:prstGeom prst="rect">
            <a:avLst/>
          </a:prstGeom>
          <a:noFill/>
        </p:spPr>
        <p:txBody>
          <a:bodyPr wrap="square" rtlCol="0" anchor="t">
            <a:spAutoFit/>
          </a:bodyPr>
          <a:p>
            <a:r>
              <a:rPr lang="zh-CN" altLang="en-US" sz="2400" b="1">
                <a:solidFill>
                  <a:srgbClr val="049DE7"/>
                </a:solidFill>
                <a:latin typeface="微软雅黑" panose="020B0503020204020204" charset="-122"/>
                <a:ea typeface="微软雅黑" panose="020B0503020204020204" charset="-122"/>
              </a:rPr>
              <a:t>建议参照药品：</a:t>
            </a:r>
            <a:r>
              <a:rPr lang="zh-CN" altLang="en-US" sz="1200" b="1">
                <a:solidFill>
                  <a:schemeClr val="tx1"/>
                </a:solidFill>
                <a:latin typeface="微软雅黑" panose="020B0503020204020204" charset="-122"/>
                <a:ea typeface="微软雅黑" panose="020B0503020204020204" charset="-122"/>
              </a:rPr>
              <a:t>浓氯化钠注射液（</a:t>
            </a:r>
            <a:r>
              <a:rPr lang="en-US" altLang="zh-CN" sz="1200" b="1">
                <a:solidFill>
                  <a:schemeClr val="tx1"/>
                </a:solidFill>
                <a:latin typeface="微软雅黑" panose="020B0503020204020204" charset="-122"/>
                <a:ea typeface="微软雅黑" panose="020B0503020204020204" charset="-122"/>
              </a:rPr>
              <a:t>10ml:1g</a:t>
            </a:r>
            <a:r>
              <a:rPr lang="zh-CN" altLang="en-US" sz="1200" b="1">
                <a:solidFill>
                  <a:schemeClr val="tx1"/>
                </a:solidFill>
                <a:latin typeface="微软雅黑" panose="020B0503020204020204" charset="-122"/>
                <a:ea typeface="微软雅黑" panose="020B0503020204020204" charset="-122"/>
              </a:rPr>
              <a:t>）</a:t>
            </a:r>
            <a:r>
              <a:rPr lang="en-US" altLang="zh-CN" sz="1200" b="1">
                <a:solidFill>
                  <a:schemeClr val="tx1"/>
                </a:solidFill>
                <a:latin typeface="微软雅黑" panose="020B0503020204020204" charset="-122"/>
                <a:ea typeface="微软雅黑" panose="020B0503020204020204" charset="-122"/>
              </a:rPr>
              <a:t>+ </a:t>
            </a:r>
            <a:r>
              <a:rPr lang="zh-CN" altLang="en-US" sz="1200" b="1">
                <a:solidFill>
                  <a:schemeClr val="tx1"/>
                </a:solidFill>
                <a:latin typeface="微软雅黑" panose="020B0503020204020204" charset="-122"/>
                <a:ea typeface="微软雅黑" panose="020B0503020204020204" charset="-122"/>
              </a:rPr>
              <a:t>氯化钾注射液（</a:t>
            </a:r>
            <a:r>
              <a:rPr lang="en-US" altLang="zh-CN" sz="1200" b="1">
                <a:solidFill>
                  <a:schemeClr val="tx1"/>
                </a:solidFill>
                <a:latin typeface="微软雅黑" panose="020B0503020204020204" charset="-122"/>
                <a:ea typeface="微软雅黑" panose="020B0503020204020204" charset="-122"/>
              </a:rPr>
              <a:t>10ml:1.5g</a:t>
            </a:r>
            <a:r>
              <a:rPr lang="zh-CN" altLang="en-US" sz="1200" b="1">
                <a:solidFill>
                  <a:schemeClr val="tx1"/>
                </a:solidFill>
                <a:latin typeface="微软雅黑" panose="020B0503020204020204" charset="-122"/>
                <a:ea typeface="微软雅黑" panose="020B0503020204020204" charset="-122"/>
              </a:rPr>
              <a:t>）</a:t>
            </a:r>
            <a:r>
              <a:rPr lang="en-US" altLang="zh-CN" sz="1200" b="1">
                <a:solidFill>
                  <a:schemeClr val="tx1"/>
                </a:solidFill>
                <a:latin typeface="微软雅黑" panose="020B0503020204020204" charset="-122"/>
                <a:ea typeface="微软雅黑" panose="020B0503020204020204" charset="-122"/>
              </a:rPr>
              <a:t>+ </a:t>
            </a:r>
            <a:r>
              <a:rPr lang="zh-CN" altLang="en-US" sz="1200" b="1">
                <a:solidFill>
                  <a:schemeClr val="tx1"/>
                </a:solidFill>
                <a:latin typeface="微软雅黑" panose="020B0503020204020204" charset="-122"/>
                <a:ea typeface="微软雅黑" panose="020B0503020204020204" charset="-122"/>
              </a:rPr>
              <a:t>氯化钙注射液（</a:t>
            </a:r>
            <a:r>
              <a:rPr lang="en-US" altLang="zh-CN" sz="1200" b="1">
                <a:solidFill>
                  <a:schemeClr val="tx1"/>
                </a:solidFill>
                <a:latin typeface="微软雅黑" panose="020B0503020204020204" charset="-122"/>
                <a:ea typeface="微软雅黑" panose="020B0503020204020204" charset="-122"/>
              </a:rPr>
              <a:t>10ml:0.3g</a:t>
            </a:r>
            <a:r>
              <a:rPr lang="zh-CN" altLang="en-US" sz="1200" b="1">
                <a:solidFill>
                  <a:schemeClr val="tx1"/>
                </a:solidFill>
                <a:latin typeface="微软雅黑" panose="020B0503020204020204" charset="-122"/>
                <a:ea typeface="微软雅黑" panose="020B0503020204020204" charset="-122"/>
              </a:rPr>
              <a:t>）</a:t>
            </a:r>
            <a:r>
              <a:rPr lang="en-US" altLang="zh-CN" sz="1200" b="1">
                <a:solidFill>
                  <a:schemeClr val="tx1"/>
                </a:solidFill>
                <a:latin typeface="微软雅黑" panose="020B0503020204020204" charset="-122"/>
                <a:ea typeface="微软雅黑" panose="020B0503020204020204" charset="-122"/>
              </a:rPr>
              <a:t>+ </a:t>
            </a:r>
            <a:r>
              <a:rPr lang="zh-CN" altLang="en-US" sz="1200" b="1">
                <a:solidFill>
                  <a:schemeClr val="tx1"/>
                </a:solidFill>
                <a:latin typeface="微软雅黑" panose="020B0503020204020204" charset="-122"/>
                <a:ea typeface="微软雅黑" panose="020B0503020204020204" charset="-122"/>
              </a:rPr>
              <a:t>硫酸镁注射液（</a:t>
            </a:r>
            <a:r>
              <a:rPr lang="en-US" altLang="zh-CN" sz="1200" b="1">
                <a:solidFill>
                  <a:schemeClr val="tx1"/>
                </a:solidFill>
                <a:latin typeface="微软雅黑" panose="020B0503020204020204" charset="-122"/>
                <a:ea typeface="微软雅黑" panose="020B0503020204020204" charset="-122"/>
              </a:rPr>
              <a:t>10ml:1g</a:t>
            </a:r>
            <a:r>
              <a:rPr lang="zh-CN" altLang="en-US" sz="1200" b="1">
                <a:solidFill>
                  <a:schemeClr val="tx1"/>
                </a:solidFill>
                <a:latin typeface="微软雅黑" panose="020B0503020204020204" charset="-122"/>
                <a:ea typeface="微软雅黑" panose="020B0503020204020204" charset="-122"/>
              </a:rPr>
              <a:t>）</a:t>
            </a:r>
            <a:endParaRPr lang="zh-CN" altLang="en-US" sz="1200" b="1">
              <a:solidFill>
                <a:schemeClr val="tx1"/>
              </a:solidFill>
              <a:latin typeface="微软雅黑" panose="020B0503020204020204" charset="-122"/>
              <a:ea typeface="微软雅黑" panose="020B0503020204020204" charset="-122"/>
            </a:endParaRPr>
          </a:p>
        </p:txBody>
      </p:sp>
      <p:pic>
        <p:nvPicPr>
          <p:cNvPr id="7" name="图片 6"/>
          <p:cNvPicPr>
            <a:picLocks noChangeAspect="1"/>
          </p:cNvPicPr>
          <p:nvPr userDrawn="1">
            <p:custDataLst>
              <p:tags r:id="rId1"/>
            </p:custDataLst>
          </p:nvPr>
        </p:nvPicPr>
        <p:blipFill>
          <a:blip r:embed="rId2" cstate="print">
            <a:extLst>
              <a:ext uri="{28A0092B-C50C-407E-A947-70E740481C1C}">
                <a14:useLocalDpi xmlns:a14="http://schemas.microsoft.com/office/drawing/2010/main" val="0"/>
              </a:ext>
            </a:extLst>
          </a:blip>
          <a:stretch>
            <a:fillRect/>
          </a:stretch>
        </p:blipFill>
        <p:spPr>
          <a:xfrm>
            <a:off x="9916795" y="11007"/>
            <a:ext cx="2275840" cy="1002453"/>
          </a:xfrm>
          <a:prstGeom prst="rect">
            <a:avLst/>
          </a:prstGeom>
        </p:spPr>
      </p:pic>
      <p:sp>
        <p:nvSpPr>
          <p:cNvPr id="10" name="梯形 9"/>
          <p:cNvSpPr/>
          <p:nvPr/>
        </p:nvSpPr>
        <p:spPr>
          <a:xfrm rot="5400000" flipH="1">
            <a:off x="-624840" y="650240"/>
            <a:ext cx="1632585" cy="381000"/>
          </a:xfrm>
          <a:prstGeom prst="trapezoid">
            <a:avLst/>
          </a:prstGeom>
          <a:solidFill>
            <a:srgbClr val="8EC31F"/>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dist"/>
            <a:endParaRPr lang="zh-CN" altLang="en-US" sz="1400" b="1"/>
          </a:p>
        </p:txBody>
      </p:sp>
      <p:sp>
        <p:nvSpPr>
          <p:cNvPr id="12" name="文本框 11"/>
          <p:cNvSpPr txBox="1"/>
          <p:nvPr/>
        </p:nvSpPr>
        <p:spPr>
          <a:xfrm>
            <a:off x="11430" y="149225"/>
            <a:ext cx="435610" cy="1383665"/>
          </a:xfrm>
          <a:prstGeom prst="rect">
            <a:avLst/>
          </a:prstGeom>
          <a:noFill/>
        </p:spPr>
        <p:txBody>
          <a:bodyPr wrap="square" rtlCol="0">
            <a:spAutoFit/>
          </a:bodyPr>
          <a:p>
            <a:r>
              <a:rPr lang="zh-CN" altLang="en-US" sz="1400" b="1">
                <a:solidFill>
                  <a:schemeClr val="bg1"/>
                </a:solidFill>
              </a:rPr>
              <a:t>药</a:t>
            </a:r>
            <a:endParaRPr lang="zh-CN" altLang="en-US" sz="1400" b="1">
              <a:solidFill>
                <a:schemeClr val="bg1"/>
              </a:solidFill>
            </a:endParaRPr>
          </a:p>
          <a:p>
            <a:r>
              <a:rPr lang="zh-CN" altLang="en-US" sz="1400" b="1">
                <a:solidFill>
                  <a:schemeClr val="bg1"/>
                </a:solidFill>
              </a:rPr>
              <a:t>品</a:t>
            </a:r>
            <a:endParaRPr lang="zh-CN" altLang="en-US" sz="1400" b="1">
              <a:solidFill>
                <a:schemeClr val="bg1"/>
              </a:solidFill>
            </a:endParaRPr>
          </a:p>
          <a:p>
            <a:r>
              <a:rPr lang="zh-CN" altLang="en-US" sz="1400" b="1">
                <a:solidFill>
                  <a:schemeClr val="bg1"/>
                </a:solidFill>
              </a:rPr>
              <a:t>基</a:t>
            </a:r>
            <a:endParaRPr lang="zh-CN" altLang="en-US" sz="1400" b="1">
              <a:solidFill>
                <a:schemeClr val="bg1"/>
              </a:solidFill>
            </a:endParaRPr>
          </a:p>
          <a:p>
            <a:r>
              <a:rPr lang="zh-CN" altLang="en-US" sz="1400" b="1">
                <a:solidFill>
                  <a:schemeClr val="bg1"/>
                </a:solidFill>
              </a:rPr>
              <a:t>本</a:t>
            </a:r>
            <a:endParaRPr lang="zh-CN" altLang="en-US" sz="1400" b="1">
              <a:solidFill>
                <a:schemeClr val="bg1"/>
              </a:solidFill>
            </a:endParaRPr>
          </a:p>
          <a:p>
            <a:r>
              <a:rPr lang="zh-CN" altLang="en-US" sz="1400" b="1">
                <a:solidFill>
                  <a:schemeClr val="bg1"/>
                </a:solidFill>
              </a:rPr>
              <a:t>信</a:t>
            </a:r>
            <a:endParaRPr lang="zh-CN" altLang="en-US" sz="1400" b="1">
              <a:solidFill>
                <a:schemeClr val="bg1"/>
              </a:solidFill>
            </a:endParaRPr>
          </a:p>
          <a:p>
            <a:r>
              <a:rPr lang="zh-CN" altLang="en-US" sz="1400" b="1">
                <a:solidFill>
                  <a:schemeClr val="bg1"/>
                </a:solidFill>
              </a:rPr>
              <a:t>息</a:t>
            </a:r>
            <a:endParaRPr lang="zh-CN" altLang="en-US" sz="1400" b="1">
              <a:solidFill>
                <a:schemeClr val="bg1"/>
              </a:solidFill>
            </a:endParaRPr>
          </a:p>
        </p:txBody>
      </p:sp>
      <p:sp>
        <p:nvSpPr>
          <p:cNvPr id="2" name="文本框 1"/>
          <p:cNvSpPr txBox="1"/>
          <p:nvPr/>
        </p:nvSpPr>
        <p:spPr>
          <a:xfrm>
            <a:off x="2671445" y="1538605"/>
            <a:ext cx="1179195" cy="275590"/>
          </a:xfrm>
          <a:prstGeom prst="rect">
            <a:avLst/>
          </a:prstGeom>
          <a:noFill/>
        </p:spPr>
        <p:txBody>
          <a:bodyPr wrap="square" rtlCol="0">
            <a:spAutoFit/>
          </a:bodyPr>
          <a:p>
            <a:pPr algn="ctr"/>
            <a:r>
              <a:rPr lang="zh-CN" altLang="en-US" sz="1200" b="1"/>
              <a:t>医保甲类</a:t>
            </a:r>
            <a:endParaRPr lang="zh-CN" altLang="en-US" sz="1200" b="1"/>
          </a:p>
        </p:txBody>
      </p:sp>
      <p:sp>
        <p:nvSpPr>
          <p:cNvPr id="3" name="文本框 2"/>
          <p:cNvSpPr txBox="1"/>
          <p:nvPr/>
        </p:nvSpPr>
        <p:spPr>
          <a:xfrm>
            <a:off x="4737735" y="1538605"/>
            <a:ext cx="1179195" cy="275590"/>
          </a:xfrm>
          <a:prstGeom prst="rect">
            <a:avLst/>
          </a:prstGeom>
          <a:noFill/>
        </p:spPr>
        <p:txBody>
          <a:bodyPr wrap="square" rtlCol="0">
            <a:spAutoFit/>
          </a:bodyPr>
          <a:p>
            <a:pPr algn="ctr"/>
            <a:r>
              <a:rPr lang="zh-CN" altLang="en-US" sz="1200" b="1"/>
              <a:t>医保甲类</a:t>
            </a:r>
            <a:endParaRPr lang="zh-CN" altLang="en-US" sz="1200" b="1"/>
          </a:p>
        </p:txBody>
      </p:sp>
      <p:sp>
        <p:nvSpPr>
          <p:cNvPr id="8" name="文本框 7"/>
          <p:cNvSpPr txBox="1"/>
          <p:nvPr/>
        </p:nvSpPr>
        <p:spPr>
          <a:xfrm>
            <a:off x="6885305" y="1538605"/>
            <a:ext cx="1179195" cy="275590"/>
          </a:xfrm>
          <a:prstGeom prst="rect">
            <a:avLst/>
          </a:prstGeom>
          <a:noFill/>
        </p:spPr>
        <p:txBody>
          <a:bodyPr wrap="square" rtlCol="0">
            <a:spAutoFit/>
          </a:bodyPr>
          <a:p>
            <a:pPr algn="ctr"/>
            <a:r>
              <a:rPr lang="zh-CN" altLang="en-US" sz="1200" b="1"/>
              <a:t>医保</a:t>
            </a:r>
            <a:r>
              <a:rPr lang="zh-CN" altLang="en-US" sz="1200" b="1"/>
              <a:t>乙类</a:t>
            </a:r>
            <a:endParaRPr lang="zh-CN" altLang="en-US" sz="1200" b="1"/>
          </a:p>
        </p:txBody>
      </p:sp>
      <p:sp>
        <p:nvSpPr>
          <p:cNvPr id="9" name="文本框 8"/>
          <p:cNvSpPr txBox="1"/>
          <p:nvPr/>
        </p:nvSpPr>
        <p:spPr>
          <a:xfrm>
            <a:off x="8957310" y="1538605"/>
            <a:ext cx="1179195" cy="275590"/>
          </a:xfrm>
          <a:prstGeom prst="rect">
            <a:avLst/>
          </a:prstGeom>
          <a:noFill/>
        </p:spPr>
        <p:txBody>
          <a:bodyPr wrap="square" rtlCol="0">
            <a:spAutoFit/>
          </a:bodyPr>
          <a:p>
            <a:pPr algn="ctr"/>
            <a:r>
              <a:rPr lang="zh-CN" altLang="en-US" sz="1200" b="1"/>
              <a:t>医保甲类</a:t>
            </a:r>
            <a:endParaRPr lang="zh-CN" altLang="en-US" sz="1200" b="1"/>
          </a:p>
        </p:txBody>
      </p:sp>
      <p:sp>
        <p:nvSpPr>
          <p:cNvPr id="11" name="文本框 10"/>
          <p:cNvSpPr txBox="1"/>
          <p:nvPr/>
        </p:nvSpPr>
        <p:spPr>
          <a:xfrm>
            <a:off x="535940" y="1861820"/>
            <a:ext cx="11352530" cy="922020"/>
          </a:xfrm>
          <a:prstGeom prst="rect">
            <a:avLst/>
          </a:prstGeom>
          <a:noFill/>
        </p:spPr>
        <p:txBody>
          <a:bodyPr wrap="square" rtlCol="0" anchor="t">
            <a:spAutoFit/>
          </a:bodyPr>
          <a:p>
            <a:pPr marL="285750" indent="-285750">
              <a:lnSpc>
                <a:spcPct val="150000"/>
              </a:lnSpc>
              <a:buFont typeface="Wingdings" panose="05000000000000000000" charset="0"/>
              <a:buChar char="Ø"/>
            </a:pPr>
            <a:r>
              <a:rPr lang="zh-CN" altLang="en-US" b="1">
                <a:solidFill>
                  <a:srgbClr val="039CE6"/>
                </a:solidFill>
                <a:latin typeface="微软雅黑" panose="020B0503020204020204" charset="-122"/>
                <a:ea typeface="微软雅黑" panose="020B0503020204020204" charset="-122"/>
              </a:rPr>
              <a:t>本品专用于</a:t>
            </a:r>
            <a:r>
              <a:rPr lang="zh-CN" altLang="en-US" b="1">
                <a:solidFill>
                  <a:srgbClr val="FF0000"/>
                </a:solidFill>
                <a:latin typeface="微软雅黑" panose="020B0503020204020204" charset="-122"/>
                <a:ea typeface="微软雅黑" panose="020B0503020204020204" charset="-122"/>
              </a:rPr>
              <a:t>通过中心静脉输注肠外营养</a:t>
            </a:r>
            <a:r>
              <a:rPr lang="zh-CN" altLang="en-US" b="1">
                <a:solidFill>
                  <a:srgbClr val="039CE6"/>
                </a:solidFill>
                <a:latin typeface="微软雅黑" panose="020B0503020204020204" charset="-122"/>
                <a:ea typeface="微软雅黑" panose="020B0503020204020204" charset="-122"/>
              </a:rPr>
              <a:t>时的电解质补充，目前临床中暂无其它同适应症的复合电解质产品</a:t>
            </a:r>
            <a:endParaRPr lang="zh-CN" altLang="en-US" b="1">
              <a:solidFill>
                <a:srgbClr val="039CE6"/>
              </a:solidFill>
              <a:latin typeface="微软雅黑" panose="020B0503020204020204" charset="-122"/>
              <a:ea typeface="微软雅黑" panose="020B0503020204020204" charset="-122"/>
            </a:endParaRPr>
          </a:p>
          <a:p>
            <a:pPr marL="285750" indent="-285750">
              <a:lnSpc>
                <a:spcPct val="150000"/>
              </a:lnSpc>
              <a:buFont typeface="Wingdings" panose="05000000000000000000" charset="0"/>
              <a:buChar char="Ø"/>
            </a:pPr>
            <a:r>
              <a:rPr lang="zh-CN" altLang="en-US" b="1">
                <a:solidFill>
                  <a:srgbClr val="039CE6"/>
                </a:solidFill>
                <a:latin typeface="微软雅黑" panose="020B0503020204020204" charset="-122"/>
                <a:ea typeface="微软雅黑" panose="020B0503020204020204" charset="-122"/>
              </a:rPr>
              <a:t>本品与参照方案临床使用场景一致</a:t>
            </a:r>
            <a:endParaRPr lang="zh-CN" altLang="en-US" b="1">
              <a:solidFill>
                <a:srgbClr val="039CE6"/>
              </a:solidFill>
              <a:latin typeface="微软雅黑" panose="020B0503020204020204" charset="-122"/>
              <a:ea typeface="微软雅黑" panose="020B0503020204020204" charset="-122"/>
            </a:endParaRPr>
          </a:p>
        </p:txBody>
      </p:sp>
      <p:sp>
        <p:nvSpPr>
          <p:cNvPr id="13" name="文本框 12"/>
          <p:cNvSpPr txBox="1"/>
          <p:nvPr/>
        </p:nvSpPr>
        <p:spPr>
          <a:xfrm>
            <a:off x="205740" y="3900805"/>
            <a:ext cx="2336165" cy="829945"/>
          </a:xfrm>
          <a:prstGeom prst="rect">
            <a:avLst/>
          </a:prstGeom>
          <a:noFill/>
        </p:spPr>
        <p:txBody>
          <a:bodyPr wrap="square" rtlCol="0" anchor="t">
            <a:spAutoFit/>
          </a:bodyPr>
          <a:p>
            <a:pPr algn="ctr">
              <a:lnSpc>
                <a:spcPct val="150000"/>
              </a:lnSpc>
            </a:pPr>
            <a:r>
              <a:rPr lang="zh-CN" altLang="en-US" sz="1600" b="1">
                <a:solidFill>
                  <a:srgbClr val="FF0000"/>
                </a:solidFill>
              </a:rPr>
              <a:t>推动临床肠外营养</a:t>
            </a:r>
            <a:endParaRPr lang="zh-CN" altLang="en-US" sz="1600" b="1">
              <a:solidFill>
                <a:srgbClr val="FF0000"/>
              </a:solidFill>
            </a:endParaRPr>
          </a:p>
          <a:p>
            <a:pPr algn="ctr">
              <a:lnSpc>
                <a:spcPct val="150000"/>
              </a:lnSpc>
            </a:pPr>
            <a:r>
              <a:rPr lang="zh-CN" altLang="en-US" sz="1600" b="1">
                <a:solidFill>
                  <a:srgbClr val="FF0000"/>
                </a:solidFill>
              </a:rPr>
              <a:t>电解质补充规范化</a:t>
            </a:r>
            <a:endParaRPr lang="zh-CN" altLang="en-US" sz="1600" b="1">
              <a:solidFill>
                <a:srgbClr val="FF0000"/>
              </a:solidFill>
            </a:endParaRPr>
          </a:p>
        </p:txBody>
      </p:sp>
      <p:sp>
        <p:nvSpPr>
          <p:cNvPr id="14" name="左大括号 13"/>
          <p:cNvSpPr/>
          <p:nvPr/>
        </p:nvSpPr>
        <p:spPr>
          <a:xfrm>
            <a:off x="2313305" y="3396615"/>
            <a:ext cx="283210" cy="1916430"/>
          </a:xfrm>
          <a:prstGeom prst="leftBrace">
            <a:avLst/>
          </a:prstGeom>
          <a:noFill/>
          <a:ln>
            <a:solidFill>
              <a:srgbClr val="00479B"/>
            </a:solidFill>
          </a:ln>
          <a:extLst>
            <a:ext uri="{909E8E84-426E-40DD-AFC4-6F175D3DCCD1}">
              <a14:hiddenFill xmlns:a14="http://schemas.microsoft.com/office/drawing/2010/main">
                <a:solidFill>
                  <a:srgbClr val="01469A"/>
                </a:solidFill>
              </a14:hiddenFill>
            </a:ext>
          </a:extLst>
        </p:spPr>
        <p:style>
          <a:lnRef idx="2">
            <a:schemeClr val="accent1"/>
          </a:lnRef>
          <a:fillRef idx="0">
            <a:srgbClr val="FFFFFF"/>
          </a:fillRef>
          <a:effectRef idx="0">
            <a:srgbClr val="FFFFFF"/>
          </a:effectRef>
          <a:fontRef idx="minor">
            <a:schemeClr val="tx1"/>
          </a:fontRef>
        </p:style>
        <p:txBody>
          <a:bodyPr rtlCol="0" anchor="ctr"/>
          <a:p>
            <a:pPr algn="ctr"/>
            <a:endParaRPr lang="zh-CN" altLang="en-US"/>
          </a:p>
        </p:txBody>
      </p:sp>
      <p:cxnSp>
        <p:nvCxnSpPr>
          <p:cNvPr id="15" name="直接箭头连接符 14"/>
          <p:cNvCxnSpPr/>
          <p:nvPr/>
        </p:nvCxnSpPr>
        <p:spPr>
          <a:xfrm>
            <a:off x="9547225" y="1250315"/>
            <a:ext cx="0" cy="288000"/>
          </a:xfrm>
          <a:prstGeom prst="straightConnector1">
            <a:avLst/>
          </a:prstGeom>
          <a:ln>
            <a:solidFill>
              <a:srgbClr val="8BBF1C"/>
            </a:solidFill>
            <a:headEnd type="arrow"/>
            <a:tailEnd type="arrow"/>
          </a:ln>
        </p:spPr>
        <p:style>
          <a:lnRef idx="2">
            <a:schemeClr val="accent1"/>
          </a:lnRef>
          <a:fillRef idx="0">
            <a:srgbClr val="FFFFFF"/>
          </a:fillRef>
          <a:effectRef idx="0">
            <a:srgbClr val="FFFFFF"/>
          </a:effectRef>
          <a:fontRef idx="minor">
            <a:schemeClr val="tx1"/>
          </a:fontRef>
        </p:style>
      </p:cxnSp>
      <p:cxnSp>
        <p:nvCxnSpPr>
          <p:cNvPr id="16" name="直接箭头连接符 15"/>
          <p:cNvCxnSpPr/>
          <p:nvPr/>
        </p:nvCxnSpPr>
        <p:spPr>
          <a:xfrm>
            <a:off x="5327015" y="1250315"/>
            <a:ext cx="0" cy="288000"/>
          </a:xfrm>
          <a:prstGeom prst="straightConnector1">
            <a:avLst/>
          </a:prstGeom>
          <a:ln>
            <a:solidFill>
              <a:srgbClr val="8BBF1C"/>
            </a:solidFill>
            <a:headEnd type="arrow"/>
            <a:tailEnd type="arrow"/>
          </a:ln>
        </p:spPr>
        <p:style>
          <a:lnRef idx="2">
            <a:schemeClr val="accent1"/>
          </a:lnRef>
          <a:fillRef idx="0">
            <a:srgbClr val="FFFFFF"/>
          </a:fillRef>
          <a:effectRef idx="0">
            <a:srgbClr val="FFFFFF"/>
          </a:effectRef>
          <a:fontRef idx="minor">
            <a:schemeClr val="tx1"/>
          </a:fontRef>
        </p:style>
      </p:cxnSp>
      <p:cxnSp>
        <p:nvCxnSpPr>
          <p:cNvPr id="17" name="直接箭头连接符 16"/>
          <p:cNvCxnSpPr/>
          <p:nvPr/>
        </p:nvCxnSpPr>
        <p:spPr>
          <a:xfrm>
            <a:off x="3261360" y="1250315"/>
            <a:ext cx="0" cy="288000"/>
          </a:xfrm>
          <a:prstGeom prst="straightConnector1">
            <a:avLst/>
          </a:prstGeom>
          <a:ln>
            <a:solidFill>
              <a:srgbClr val="8BBF1C"/>
            </a:solidFill>
            <a:headEnd type="arrow"/>
            <a:tailEnd type="arrow"/>
          </a:ln>
        </p:spPr>
        <p:style>
          <a:lnRef idx="2">
            <a:schemeClr val="accent1"/>
          </a:lnRef>
          <a:fillRef idx="0">
            <a:srgbClr val="FFFFFF"/>
          </a:fillRef>
          <a:effectRef idx="0">
            <a:srgbClr val="FFFFFF"/>
          </a:effectRef>
          <a:fontRef idx="minor">
            <a:schemeClr val="tx1"/>
          </a:fontRef>
        </p:style>
      </p:cxnSp>
      <p:cxnSp>
        <p:nvCxnSpPr>
          <p:cNvPr id="18" name="直接箭头连接符 17"/>
          <p:cNvCxnSpPr/>
          <p:nvPr/>
        </p:nvCxnSpPr>
        <p:spPr>
          <a:xfrm>
            <a:off x="7475220" y="1250315"/>
            <a:ext cx="0" cy="288000"/>
          </a:xfrm>
          <a:prstGeom prst="straightConnector1">
            <a:avLst/>
          </a:prstGeom>
          <a:ln>
            <a:solidFill>
              <a:srgbClr val="8BBF1C"/>
            </a:solidFill>
            <a:headEnd type="arrow"/>
            <a:tailEnd type="arrow"/>
          </a:ln>
        </p:spPr>
        <p:style>
          <a:lnRef idx="2">
            <a:schemeClr val="accent1"/>
          </a:lnRef>
          <a:fillRef idx="0">
            <a:srgbClr val="FFFFFF"/>
          </a:fillRef>
          <a:effectRef idx="0">
            <a:srgbClr val="FFFFFF"/>
          </a:effectRef>
          <a:fontRef idx="minor">
            <a:schemeClr val="tx1"/>
          </a:fontRef>
        </p:style>
      </p:cxnSp>
      <p:sp>
        <p:nvSpPr>
          <p:cNvPr id="19" name="文本框 18"/>
          <p:cNvSpPr txBox="1"/>
          <p:nvPr/>
        </p:nvSpPr>
        <p:spPr>
          <a:xfrm>
            <a:off x="2734945" y="3176270"/>
            <a:ext cx="7565390" cy="410845"/>
          </a:xfrm>
          <a:prstGeom prst="rect">
            <a:avLst/>
          </a:prstGeom>
          <a:noFill/>
        </p:spPr>
        <p:txBody>
          <a:bodyPr wrap="square" rtlCol="0" anchor="t">
            <a:spAutoFit/>
          </a:bodyPr>
          <a:p>
            <a:pPr>
              <a:lnSpc>
                <a:spcPct val="130000"/>
              </a:lnSpc>
            </a:pPr>
            <a:r>
              <a:rPr lang="zh-CN" altLang="en-US" sz="1600" b="1">
                <a:latin typeface="微软雅黑" panose="020B0503020204020204" charset="-122"/>
                <a:ea typeface="微软雅黑" panose="020B0503020204020204" charset="-122"/>
                <a:cs typeface="微软雅黑" panose="020B0503020204020204" charset="-122"/>
              </a:rPr>
              <a:t>简化配置</a:t>
            </a:r>
            <a:r>
              <a:rPr lang="zh-CN" altLang="en-US" sz="1600" b="1">
                <a:latin typeface="微软雅黑" panose="020B0503020204020204" charset="-122"/>
                <a:ea typeface="微软雅黑" panose="020B0503020204020204" charset="-122"/>
                <a:cs typeface="微软雅黑" panose="020B0503020204020204" charset="-122"/>
              </a:rPr>
              <a:t>操作流程：</a:t>
            </a:r>
            <a:r>
              <a:rPr lang="zh-CN" altLang="en-US" sz="1600" b="1">
                <a:solidFill>
                  <a:srgbClr val="00479B"/>
                </a:solidFill>
                <a:latin typeface="微软雅黑" panose="020B0503020204020204" charset="-122"/>
                <a:ea typeface="微软雅黑" panose="020B0503020204020204" charset="-122"/>
                <a:cs typeface="微软雅黑" panose="020B0503020204020204" charset="-122"/>
              </a:rPr>
              <a:t>降低</a:t>
            </a:r>
            <a:r>
              <a:rPr lang="zh-CN" altLang="en-US" sz="1600" b="1">
                <a:latin typeface="微软雅黑" panose="020B0503020204020204" charset="-122"/>
                <a:ea typeface="微软雅黑" panose="020B0503020204020204" charset="-122"/>
                <a:cs typeface="微软雅黑" panose="020B0503020204020204" charset="-122"/>
              </a:rPr>
              <a:t>了药物计算的</a:t>
            </a:r>
            <a:r>
              <a:rPr lang="zh-CN" altLang="en-US" sz="1600" b="1">
                <a:solidFill>
                  <a:srgbClr val="00479B"/>
                </a:solidFill>
                <a:latin typeface="微软雅黑" panose="020B0503020204020204" charset="-122"/>
                <a:ea typeface="微软雅黑" panose="020B0503020204020204" charset="-122"/>
                <a:cs typeface="微软雅黑" panose="020B0503020204020204" charset="-122"/>
              </a:rPr>
              <a:t>困难</a:t>
            </a:r>
            <a:r>
              <a:rPr lang="zh-CN" altLang="en-US" sz="1600" b="1">
                <a:latin typeface="微软雅黑" panose="020B0503020204020204" charset="-122"/>
                <a:ea typeface="微软雅黑" panose="020B0503020204020204" charset="-122"/>
                <a:cs typeface="微软雅黑" panose="020B0503020204020204" charset="-122"/>
              </a:rPr>
              <a:t>、医源性感染的</a:t>
            </a:r>
            <a:r>
              <a:rPr lang="zh-CN" altLang="en-US" sz="1600" b="1">
                <a:solidFill>
                  <a:srgbClr val="00479B"/>
                </a:solidFill>
                <a:latin typeface="微软雅黑" panose="020B0503020204020204" charset="-122"/>
                <a:ea typeface="微软雅黑" panose="020B0503020204020204" charset="-122"/>
                <a:cs typeface="微软雅黑" panose="020B0503020204020204" charset="-122"/>
              </a:rPr>
              <a:t>风险</a:t>
            </a:r>
            <a:r>
              <a:rPr lang="zh-CN" altLang="en-US" sz="1600" b="1">
                <a:latin typeface="微软雅黑" panose="020B0503020204020204" charset="-122"/>
                <a:ea typeface="微软雅黑" panose="020B0503020204020204" charset="-122"/>
                <a:cs typeface="微软雅黑" panose="020B0503020204020204" charset="-122"/>
              </a:rPr>
              <a:t>和人工</a:t>
            </a:r>
            <a:r>
              <a:rPr lang="zh-CN" altLang="en-US" sz="1600" b="1">
                <a:solidFill>
                  <a:srgbClr val="00479B"/>
                </a:solidFill>
                <a:latin typeface="微软雅黑" panose="020B0503020204020204" charset="-122"/>
                <a:ea typeface="微软雅黑" panose="020B0503020204020204" charset="-122"/>
                <a:cs typeface="微软雅黑" panose="020B0503020204020204" charset="-122"/>
              </a:rPr>
              <a:t>成本</a:t>
            </a:r>
            <a:r>
              <a:rPr lang="en-US" altLang="zh-CN" sz="1600" b="1" baseline="30000">
                <a:solidFill>
                  <a:schemeClr val="tx1"/>
                </a:solidFill>
                <a:latin typeface="微软雅黑" panose="020B0503020204020204" charset="-122"/>
                <a:ea typeface="微软雅黑" panose="020B0503020204020204" charset="-122"/>
                <a:cs typeface="微软雅黑" panose="020B0503020204020204" charset="-122"/>
              </a:rPr>
              <a:t>[1]</a:t>
            </a:r>
            <a:r>
              <a:rPr lang="zh-CN" altLang="en-US" sz="1600" b="1">
                <a:latin typeface="微软雅黑" panose="020B0503020204020204" charset="-122"/>
                <a:ea typeface="微软雅黑" panose="020B0503020204020204" charset="-122"/>
                <a:cs typeface="微软雅黑" panose="020B0503020204020204" charset="-122"/>
              </a:rPr>
              <a:t>；</a:t>
            </a:r>
            <a:endParaRPr lang="en-US" altLang="zh-CN" sz="1200" b="1">
              <a:latin typeface="微软雅黑" panose="020B0503020204020204" charset="-122"/>
              <a:ea typeface="微软雅黑" panose="020B0503020204020204" charset="-122"/>
              <a:cs typeface="微软雅黑" panose="020B0503020204020204" charset="-122"/>
            </a:endParaRPr>
          </a:p>
        </p:txBody>
      </p:sp>
      <p:sp>
        <p:nvSpPr>
          <p:cNvPr id="24" name="文本框 23"/>
          <p:cNvSpPr txBox="1"/>
          <p:nvPr/>
        </p:nvSpPr>
        <p:spPr>
          <a:xfrm>
            <a:off x="2734945" y="4189730"/>
            <a:ext cx="8966835" cy="337185"/>
          </a:xfrm>
          <a:prstGeom prst="rect">
            <a:avLst/>
          </a:prstGeom>
          <a:noFill/>
        </p:spPr>
        <p:txBody>
          <a:bodyPr wrap="square" rtlCol="0" anchor="t">
            <a:spAutoFit/>
          </a:bodyPr>
          <a:p>
            <a:r>
              <a:rPr lang="zh-CN" altLang="en-US" sz="1600" b="1">
                <a:latin typeface="微软雅黑" panose="020B0503020204020204" charset="-122"/>
                <a:ea typeface="微软雅黑" panose="020B0503020204020204" charset="-122"/>
              </a:rPr>
              <a:t>可提供更好的酸碱缓冲：醋酸根作为缓冲体系，具有酸碱缓冲能力同时迅速代谢；</a:t>
            </a:r>
            <a:endParaRPr lang="zh-CN" altLang="en-US" sz="1600" b="1">
              <a:latin typeface="微软雅黑" panose="020B0503020204020204" charset="-122"/>
              <a:ea typeface="微软雅黑" panose="020B0503020204020204" charset="-122"/>
            </a:endParaRPr>
          </a:p>
        </p:txBody>
      </p:sp>
      <p:sp>
        <p:nvSpPr>
          <p:cNvPr id="25" name="文本框 24"/>
          <p:cNvSpPr txBox="1"/>
          <p:nvPr/>
        </p:nvSpPr>
        <p:spPr>
          <a:xfrm>
            <a:off x="2734945" y="4816475"/>
            <a:ext cx="8316595" cy="829945"/>
          </a:xfrm>
          <a:prstGeom prst="rect">
            <a:avLst/>
          </a:prstGeom>
          <a:noFill/>
        </p:spPr>
        <p:txBody>
          <a:bodyPr wrap="square" rtlCol="0" anchor="t">
            <a:spAutoFit/>
          </a:bodyPr>
          <a:p>
            <a:pPr>
              <a:lnSpc>
                <a:spcPct val="150000"/>
              </a:lnSpc>
            </a:pPr>
            <a:r>
              <a:rPr lang="zh-CN" altLang="en-US" sz="1600" b="1">
                <a:latin typeface="微软雅黑" panose="020B0503020204020204" charset="-122"/>
                <a:ea typeface="微软雅黑" panose="020B0503020204020204" charset="-122"/>
              </a:rPr>
              <a:t>明确中心静脉输注</a:t>
            </a:r>
            <a:r>
              <a:rPr lang="en-US" altLang="zh-CN" sz="1600" b="1" baseline="30000">
                <a:latin typeface="微软雅黑" panose="020B0503020204020204" charset="-122"/>
                <a:ea typeface="微软雅黑" panose="020B0503020204020204" charset="-122"/>
              </a:rPr>
              <a:t>[2]</a:t>
            </a:r>
            <a:r>
              <a:rPr lang="zh-CN" altLang="en-US" sz="1600" b="1">
                <a:latin typeface="微软雅黑" panose="020B0503020204020204" charset="-122"/>
                <a:ea typeface="微软雅黑" panose="020B0503020204020204" charset="-122"/>
              </a:rPr>
              <a:t>，减少滥用风险：本品说明书</a:t>
            </a:r>
            <a:r>
              <a:rPr lang="zh-CN" altLang="en-US" sz="1600" b="1">
                <a:solidFill>
                  <a:srgbClr val="01469A"/>
                </a:solidFill>
                <a:latin typeface="微软雅黑" panose="020B0503020204020204" charset="-122"/>
                <a:ea typeface="微软雅黑" panose="020B0503020204020204" charset="-122"/>
              </a:rPr>
              <a:t>明确通过中心静脉输注</a:t>
            </a:r>
            <a:r>
              <a:rPr lang="zh-CN" altLang="en-US" sz="1600" b="1">
                <a:latin typeface="微软雅黑" panose="020B0503020204020204" charset="-122"/>
                <a:ea typeface="微软雅黑" panose="020B0503020204020204" charset="-122"/>
              </a:rPr>
              <a:t>，使用人群受限，用量可控，减少了临床滥用风险；</a:t>
            </a:r>
            <a:endParaRPr lang="zh-CN" altLang="en-US" sz="1600" b="1">
              <a:latin typeface="微软雅黑" panose="020B0503020204020204" charset="-122"/>
              <a:ea typeface="微软雅黑" panose="020B0503020204020204" charset="-122"/>
            </a:endParaRPr>
          </a:p>
        </p:txBody>
      </p:sp>
      <p:sp>
        <p:nvSpPr>
          <p:cNvPr id="26" name="文本框 25"/>
          <p:cNvSpPr txBox="1"/>
          <p:nvPr/>
        </p:nvSpPr>
        <p:spPr>
          <a:xfrm>
            <a:off x="0" y="2874645"/>
            <a:ext cx="12191365" cy="337185"/>
          </a:xfrm>
          <a:prstGeom prst="rect">
            <a:avLst/>
          </a:prstGeom>
          <a:noFill/>
        </p:spPr>
        <p:txBody>
          <a:bodyPr wrap="square" rtlCol="0">
            <a:spAutoFit/>
          </a:bodyPr>
          <a:p>
            <a:pPr algn="ctr"/>
            <a:r>
              <a:rPr lang="zh-CN" altLang="en-US" sz="1600" b="1">
                <a:solidFill>
                  <a:srgbClr val="00479B"/>
                </a:solidFill>
              </a:rPr>
              <a:t>本品相较于参照方案的</a:t>
            </a:r>
            <a:r>
              <a:rPr lang="zh-CN" altLang="en-US" sz="1600" b="1">
                <a:solidFill>
                  <a:srgbClr val="00479B"/>
                </a:solidFill>
              </a:rPr>
              <a:t>优势</a:t>
            </a:r>
            <a:endParaRPr lang="zh-CN" altLang="en-US" sz="1600" b="1">
              <a:solidFill>
                <a:srgbClr val="00479B"/>
              </a:solidFill>
            </a:endParaRPr>
          </a:p>
        </p:txBody>
      </p:sp>
      <p:sp>
        <p:nvSpPr>
          <p:cNvPr id="27" name="文本框 26"/>
          <p:cNvSpPr txBox="1"/>
          <p:nvPr/>
        </p:nvSpPr>
        <p:spPr>
          <a:xfrm>
            <a:off x="535940" y="5672455"/>
            <a:ext cx="4064000" cy="491490"/>
          </a:xfrm>
          <a:prstGeom prst="rect">
            <a:avLst/>
          </a:prstGeom>
          <a:noFill/>
        </p:spPr>
        <p:txBody>
          <a:bodyPr wrap="square" rtlCol="0">
            <a:spAutoFit/>
          </a:bodyPr>
          <a:p>
            <a:pPr>
              <a:lnSpc>
                <a:spcPct val="130000"/>
              </a:lnSpc>
            </a:pPr>
            <a:r>
              <a:rPr lang="en-US" altLang="zh-CN" sz="1000">
                <a:solidFill>
                  <a:schemeClr val="tx1"/>
                </a:solidFill>
                <a:latin typeface="微软雅黑" panose="020B0503020204020204" charset="-122"/>
                <a:ea typeface="微软雅黑" panose="020B0503020204020204" charset="-122"/>
                <a:cs typeface="微软雅黑" panose="020B0503020204020204" charset="-122"/>
              </a:rPr>
              <a:t>[1] </a:t>
            </a:r>
            <a:r>
              <a:rPr lang="zh-CN" altLang="en-US" sz="1000">
                <a:solidFill>
                  <a:schemeClr val="tx1"/>
                </a:solidFill>
                <a:latin typeface="微软雅黑" panose="020B0503020204020204" charset="-122"/>
                <a:ea typeface="微软雅黑" panose="020B0503020204020204" charset="-122"/>
                <a:cs typeface="微软雅黑" panose="020B0503020204020204" charset="-122"/>
              </a:rPr>
              <a:t>肠外营养中电解质补充中国专家共识</a:t>
            </a:r>
            <a:r>
              <a:rPr lang="en-US" altLang="zh-CN" sz="1000">
                <a:solidFill>
                  <a:schemeClr val="tx1"/>
                </a:solidFill>
                <a:latin typeface="微软雅黑" panose="020B0503020204020204" charset="-122"/>
                <a:ea typeface="微软雅黑" panose="020B0503020204020204" charset="-122"/>
                <a:cs typeface="微软雅黑" panose="020B0503020204020204" charset="-122"/>
              </a:rPr>
              <a:t>(2024)</a:t>
            </a:r>
            <a:endParaRPr lang="en-US" altLang="zh-CN" sz="1000">
              <a:solidFill>
                <a:schemeClr val="tx1"/>
              </a:solidFill>
              <a:latin typeface="微软雅黑" panose="020B0503020204020204" charset="-122"/>
              <a:ea typeface="微软雅黑" panose="020B0503020204020204" charset="-122"/>
              <a:cs typeface="微软雅黑" panose="020B0503020204020204" charset="-122"/>
            </a:endParaRPr>
          </a:p>
          <a:p>
            <a:pPr>
              <a:lnSpc>
                <a:spcPct val="130000"/>
              </a:lnSpc>
            </a:pPr>
            <a:r>
              <a:rPr lang="en-US" altLang="zh-CN" sz="1000">
                <a:solidFill>
                  <a:schemeClr val="tx1"/>
                </a:solidFill>
                <a:latin typeface="微软雅黑" panose="020B0503020204020204" charset="-122"/>
                <a:ea typeface="微软雅黑" panose="020B0503020204020204" charset="-122"/>
                <a:cs typeface="微软雅黑" panose="020B0503020204020204" charset="-122"/>
                <a:sym typeface="+mn-ea"/>
              </a:rPr>
              <a:t>[2] </a:t>
            </a:r>
            <a:r>
              <a:rPr lang="zh-CN" altLang="en-US" sz="1000">
                <a:solidFill>
                  <a:schemeClr val="tx1"/>
                </a:solidFill>
                <a:latin typeface="微软雅黑" panose="020B0503020204020204" charset="-122"/>
                <a:ea typeface="微软雅黑" panose="020B0503020204020204" charset="-122"/>
                <a:cs typeface="微软雅黑" panose="020B0503020204020204" charset="-122"/>
                <a:sym typeface="+mn-ea"/>
              </a:rPr>
              <a:t>钠钾镁钙注射用浓溶液说明书</a:t>
            </a:r>
            <a:endParaRPr lang="zh-CN" altLang="en-US" sz="1000">
              <a:solidFill>
                <a:schemeClr val="tx1"/>
              </a:solidFill>
              <a:latin typeface="微软雅黑" panose="020B0503020204020204" charset="-122"/>
              <a:ea typeface="微软雅黑" panose="020B0503020204020204" charset="-122"/>
              <a:cs typeface="微软雅黑" panose="020B0503020204020204" charset="-122"/>
            </a:endParaRPr>
          </a:p>
        </p:txBody>
      </p:sp>
      <p:grpSp>
        <p:nvGrpSpPr>
          <p:cNvPr id="4" name="组合 3"/>
          <p:cNvGrpSpPr/>
          <p:nvPr/>
        </p:nvGrpSpPr>
        <p:grpSpPr>
          <a:xfrm>
            <a:off x="-635" y="6105525"/>
            <a:ext cx="12193270" cy="754380"/>
            <a:chOff x="-1" y="8799"/>
            <a:chExt cx="19202" cy="1188"/>
          </a:xfrm>
        </p:grpSpPr>
        <p:pic>
          <p:nvPicPr>
            <p:cNvPr id="5" name="图片 4"/>
            <p:cNvPicPr>
              <a:picLocks noChangeAspect="1"/>
            </p:cNvPicPr>
            <p:nvPr/>
          </p:nvPicPr>
          <p:blipFill>
            <a:blip r:embed="rId3"/>
            <a:stretch>
              <a:fillRect/>
            </a:stretch>
          </p:blipFill>
          <p:spPr>
            <a:xfrm>
              <a:off x="-1" y="8799"/>
              <a:ext cx="19200" cy="933"/>
            </a:xfrm>
            <a:prstGeom prst="rect">
              <a:avLst/>
            </a:prstGeom>
          </p:spPr>
        </p:pic>
        <p:pic>
          <p:nvPicPr>
            <p:cNvPr id="20" name="图片 19"/>
            <p:cNvPicPr>
              <a:picLocks noChangeAspect="1"/>
            </p:cNvPicPr>
            <p:nvPr/>
          </p:nvPicPr>
          <p:blipFill>
            <a:blip r:embed="rId4"/>
            <a:stretch>
              <a:fillRect/>
            </a:stretch>
          </p:blipFill>
          <p:spPr>
            <a:xfrm>
              <a:off x="-1" y="9698"/>
              <a:ext cx="19202" cy="289"/>
            </a:xfrm>
            <a:prstGeom prst="rect">
              <a:avLst/>
            </a:prstGeom>
          </p:spPr>
        </p:pic>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 name="图片 6"/>
          <p:cNvPicPr>
            <a:picLocks noChangeAspect="1"/>
          </p:cNvPicPr>
          <p:nvPr userDrawn="1">
            <p:custDataLst>
              <p:tags r:id="rId1"/>
            </p:custDataLst>
          </p:nvPr>
        </p:nvPicPr>
        <p:blipFill>
          <a:blip r:embed="rId2" cstate="print">
            <a:extLst>
              <a:ext uri="{28A0092B-C50C-407E-A947-70E740481C1C}">
                <a14:useLocalDpi xmlns:a14="http://schemas.microsoft.com/office/drawing/2010/main" val="0"/>
              </a:ext>
            </a:extLst>
          </a:blip>
          <a:stretch>
            <a:fillRect/>
          </a:stretch>
        </p:blipFill>
        <p:spPr>
          <a:xfrm>
            <a:off x="9916795" y="11007"/>
            <a:ext cx="2275840" cy="1002453"/>
          </a:xfrm>
          <a:prstGeom prst="rect">
            <a:avLst/>
          </a:prstGeom>
        </p:spPr>
      </p:pic>
      <p:sp>
        <p:nvSpPr>
          <p:cNvPr id="10" name="梯形 9"/>
          <p:cNvSpPr/>
          <p:nvPr/>
        </p:nvSpPr>
        <p:spPr>
          <a:xfrm rot="5400000" flipH="1">
            <a:off x="-624840" y="650240"/>
            <a:ext cx="1632585" cy="381000"/>
          </a:xfrm>
          <a:prstGeom prst="trapezoid">
            <a:avLst/>
          </a:prstGeom>
          <a:solidFill>
            <a:srgbClr val="8EC31F"/>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dist"/>
            <a:endParaRPr lang="zh-CN" altLang="en-US" sz="1400" b="1"/>
          </a:p>
        </p:txBody>
      </p:sp>
      <p:sp>
        <p:nvSpPr>
          <p:cNvPr id="12" name="文本框 11"/>
          <p:cNvSpPr txBox="1"/>
          <p:nvPr/>
        </p:nvSpPr>
        <p:spPr>
          <a:xfrm>
            <a:off x="11430" y="149225"/>
            <a:ext cx="435610" cy="1383665"/>
          </a:xfrm>
          <a:prstGeom prst="rect">
            <a:avLst/>
          </a:prstGeom>
          <a:noFill/>
        </p:spPr>
        <p:txBody>
          <a:bodyPr wrap="square" rtlCol="0">
            <a:spAutoFit/>
          </a:bodyPr>
          <a:p>
            <a:r>
              <a:rPr lang="zh-CN" altLang="en-US" sz="1400" b="1">
                <a:solidFill>
                  <a:schemeClr val="bg1"/>
                </a:solidFill>
              </a:rPr>
              <a:t>药</a:t>
            </a:r>
            <a:endParaRPr lang="zh-CN" altLang="en-US" sz="1400" b="1">
              <a:solidFill>
                <a:schemeClr val="bg1"/>
              </a:solidFill>
            </a:endParaRPr>
          </a:p>
          <a:p>
            <a:r>
              <a:rPr lang="zh-CN" altLang="en-US" sz="1400" b="1">
                <a:solidFill>
                  <a:schemeClr val="bg1"/>
                </a:solidFill>
              </a:rPr>
              <a:t>品</a:t>
            </a:r>
            <a:endParaRPr lang="zh-CN" altLang="en-US" sz="1400" b="1">
              <a:solidFill>
                <a:schemeClr val="bg1"/>
              </a:solidFill>
            </a:endParaRPr>
          </a:p>
          <a:p>
            <a:r>
              <a:rPr lang="zh-CN" altLang="en-US" sz="1400" b="1">
                <a:solidFill>
                  <a:schemeClr val="bg1"/>
                </a:solidFill>
              </a:rPr>
              <a:t>基</a:t>
            </a:r>
            <a:endParaRPr lang="zh-CN" altLang="en-US" sz="1400" b="1">
              <a:solidFill>
                <a:schemeClr val="bg1"/>
              </a:solidFill>
            </a:endParaRPr>
          </a:p>
          <a:p>
            <a:r>
              <a:rPr lang="zh-CN" altLang="en-US" sz="1400" b="1">
                <a:solidFill>
                  <a:schemeClr val="bg1"/>
                </a:solidFill>
              </a:rPr>
              <a:t>本</a:t>
            </a:r>
            <a:endParaRPr lang="zh-CN" altLang="en-US" sz="1400" b="1">
              <a:solidFill>
                <a:schemeClr val="bg1"/>
              </a:solidFill>
            </a:endParaRPr>
          </a:p>
          <a:p>
            <a:r>
              <a:rPr lang="zh-CN" altLang="en-US" sz="1400" b="1">
                <a:solidFill>
                  <a:schemeClr val="bg1"/>
                </a:solidFill>
              </a:rPr>
              <a:t>信</a:t>
            </a:r>
            <a:endParaRPr lang="zh-CN" altLang="en-US" sz="1400" b="1">
              <a:solidFill>
                <a:schemeClr val="bg1"/>
              </a:solidFill>
            </a:endParaRPr>
          </a:p>
          <a:p>
            <a:r>
              <a:rPr lang="zh-CN" altLang="en-US" sz="1400" b="1">
                <a:solidFill>
                  <a:schemeClr val="bg1"/>
                </a:solidFill>
              </a:rPr>
              <a:t>息</a:t>
            </a:r>
            <a:endParaRPr lang="zh-CN" altLang="en-US" sz="1400" b="1">
              <a:solidFill>
                <a:schemeClr val="bg1"/>
              </a:solidFill>
            </a:endParaRPr>
          </a:p>
        </p:txBody>
      </p:sp>
      <p:grpSp>
        <p:nvGrpSpPr>
          <p:cNvPr id="21" name="组合 20"/>
          <p:cNvGrpSpPr/>
          <p:nvPr/>
        </p:nvGrpSpPr>
        <p:grpSpPr>
          <a:xfrm>
            <a:off x="-635" y="6105525"/>
            <a:ext cx="12193270" cy="754380"/>
            <a:chOff x="-1" y="8799"/>
            <a:chExt cx="19202" cy="1188"/>
          </a:xfrm>
        </p:grpSpPr>
        <p:pic>
          <p:nvPicPr>
            <p:cNvPr id="22" name="图片 21"/>
            <p:cNvPicPr>
              <a:picLocks noChangeAspect="1"/>
            </p:cNvPicPr>
            <p:nvPr/>
          </p:nvPicPr>
          <p:blipFill>
            <a:blip r:embed="rId3"/>
            <a:stretch>
              <a:fillRect/>
            </a:stretch>
          </p:blipFill>
          <p:spPr>
            <a:xfrm>
              <a:off x="-1" y="8799"/>
              <a:ext cx="19200" cy="933"/>
            </a:xfrm>
            <a:prstGeom prst="rect">
              <a:avLst/>
            </a:prstGeom>
          </p:spPr>
        </p:pic>
        <p:pic>
          <p:nvPicPr>
            <p:cNvPr id="23" name="图片 22"/>
            <p:cNvPicPr>
              <a:picLocks noChangeAspect="1"/>
            </p:cNvPicPr>
            <p:nvPr/>
          </p:nvPicPr>
          <p:blipFill>
            <a:blip r:embed="rId4"/>
            <a:stretch>
              <a:fillRect/>
            </a:stretch>
          </p:blipFill>
          <p:spPr>
            <a:xfrm>
              <a:off x="-1" y="9698"/>
              <a:ext cx="19202" cy="289"/>
            </a:xfrm>
            <a:prstGeom prst="rect">
              <a:avLst/>
            </a:prstGeom>
          </p:spPr>
        </p:pic>
      </p:grpSp>
      <p:sp>
        <p:nvSpPr>
          <p:cNvPr id="4" name="文本框 3"/>
          <p:cNvSpPr txBox="1"/>
          <p:nvPr/>
        </p:nvSpPr>
        <p:spPr>
          <a:xfrm>
            <a:off x="459105" y="840740"/>
            <a:ext cx="10927080" cy="460375"/>
          </a:xfrm>
          <a:prstGeom prst="rect">
            <a:avLst/>
          </a:prstGeom>
          <a:noFill/>
        </p:spPr>
        <p:txBody>
          <a:bodyPr wrap="square" rtlCol="0" anchor="t">
            <a:spAutoFit/>
          </a:bodyPr>
          <a:p>
            <a:r>
              <a:rPr lang="zh-CN" altLang="en-US" sz="2400" b="1">
                <a:solidFill>
                  <a:srgbClr val="049DE7"/>
                </a:solidFill>
              </a:rPr>
              <a:t>所治疗疾病基本情况：本品适用人群为需要通过</a:t>
            </a:r>
            <a:r>
              <a:rPr lang="zh-CN" altLang="en-US" sz="2400" b="1">
                <a:solidFill>
                  <a:srgbClr val="36B050"/>
                </a:solidFill>
              </a:rPr>
              <a:t>肠外营养</a:t>
            </a:r>
            <a:r>
              <a:rPr lang="zh-CN" altLang="en-US" sz="2400" b="1">
                <a:solidFill>
                  <a:srgbClr val="049DE7"/>
                </a:solidFill>
              </a:rPr>
              <a:t>补充电解质的患者</a:t>
            </a:r>
            <a:endParaRPr lang="zh-CN" altLang="en-US" sz="2400" b="1">
              <a:solidFill>
                <a:srgbClr val="049DE7"/>
              </a:solidFill>
            </a:endParaRPr>
          </a:p>
        </p:txBody>
      </p:sp>
      <p:sp>
        <p:nvSpPr>
          <p:cNvPr id="20" name="文本框 19"/>
          <p:cNvSpPr txBox="1"/>
          <p:nvPr/>
        </p:nvSpPr>
        <p:spPr>
          <a:xfrm>
            <a:off x="3940810" y="1308100"/>
            <a:ext cx="3600000" cy="360000"/>
          </a:xfrm>
          <a:prstGeom prst="rect">
            <a:avLst/>
          </a:prstGeom>
          <a:noFill/>
        </p:spPr>
        <p:txBody>
          <a:bodyPr wrap="square" rtlCol="0" anchor="t">
            <a:noAutofit/>
          </a:bodyPr>
          <a:p>
            <a:pPr algn="ctr"/>
            <a:r>
              <a:rPr lang="zh-CN" altLang="en-US" sz="1600" b="1">
                <a:solidFill>
                  <a:srgbClr val="00B050"/>
                </a:solidFill>
                <a:latin typeface="微软雅黑" panose="020B0503020204020204" charset="-122"/>
                <a:ea typeface="微软雅黑" panose="020B0503020204020204" charset="-122"/>
                <a:cs typeface="微软雅黑" panose="020B0503020204020204" charset="-122"/>
                <a:sym typeface="+mn-ea"/>
              </a:rPr>
              <a:t>肠外营养（</a:t>
            </a:r>
            <a:r>
              <a:rPr lang="en-US" altLang="zh-CN" sz="1600" b="1">
                <a:solidFill>
                  <a:srgbClr val="00B050"/>
                </a:solidFill>
                <a:latin typeface="微软雅黑" panose="020B0503020204020204" charset="-122"/>
                <a:ea typeface="微软雅黑" panose="020B0503020204020204" charset="-122"/>
                <a:cs typeface="微软雅黑" panose="020B0503020204020204" charset="-122"/>
                <a:sym typeface="+mn-ea"/>
              </a:rPr>
              <a:t>PN</a:t>
            </a:r>
            <a:r>
              <a:rPr lang="zh-CN" altLang="en-US" sz="1600" b="1">
                <a:solidFill>
                  <a:srgbClr val="00B050"/>
                </a:solidFill>
                <a:latin typeface="微软雅黑" panose="020B0503020204020204" charset="-122"/>
                <a:ea typeface="微软雅黑" panose="020B0503020204020204" charset="-122"/>
                <a:cs typeface="微软雅黑" panose="020B0503020204020204" charset="-122"/>
                <a:sym typeface="+mn-ea"/>
              </a:rPr>
              <a:t>）适用于哪些患者</a:t>
            </a:r>
            <a:r>
              <a:rPr lang="en-US" altLang="zh-CN" sz="1600" b="1" baseline="30000">
                <a:solidFill>
                  <a:srgbClr val="00B050"/>
                </a:solidFill>
                <a:latin typeface="微软雅黑" panose="020B0503020204020204" charset="-122"/>
                <a:ea typeface="微软雅黑" panose="020B0503020204020204" charset="-122"/>
                <a:cs typeface="微软雅黑" panose="020B0503020204020204" charset="-122"/>
                <a:sym typeface="+mn-ea"/>
              </a:rPr>
              <a:t>[1]</a:t>
            </a:r>
            <a:endParaRPr lang="en-US" altLang="zh-CN" sz="1600" b="1" baseline="30000">
              <a:solidFill>
                <a:srgbClr val="00B050"/>
              </a:solidFill>
              <a:latin typeface="微软雅黑" panose="020B0503020204020204" charset="-122"/>
              <a:ea typeface="微软雅黑" panose="020B0503020204020204" charset="-122"/>
              <a:cs typeface="微软雅黑" panose="020B0503020204020204" charset="-122"/>
              <a:sym typeface="+mn-ea"/>
            </a:endParaRPr>
          </a:p>
        </p:txBody>
      </p:sp>
      <p:sp>
        <p:nvSpPr>
          <p:cNvPr id="26" name="文本框 25"/>
          <p:cNvSpPr txBox="1"/>
          <p:nvPr/>
        </p:nvSpPr>
        <p:spPr>
          <a:xfrm>
            <a:off x="567055" y="1969135"/>
            <a:ext cx="3168000" cy="684000"/>
          </a:xfrm>
          <a:prstGeom prst="rect">
            <a:avLst/>
          </a:prstGeom>
          <a:noFill/>
        </p:spPr>
        <p:txBody>
          <a:bodyPr wrap="square" rtlCol="0" anchor="t">
            <a:noAutofit/>
          </a:bodyPr>
          <a:p>
            <a:pPr algn="ctr">
              <a:lnSpc>
                <a:spcPct val="150000"/>
              </a:lnSpc>
            </a:pPr>
            <a:r>
              <a:rPr lang="en-US" altLang="zh-CN" sz="1200">
                <a:latin typeface="微软雅黑" panose="020B0503020204020204" charset="-122"/>
                <a:ea typeface="微软雅黑" panose="020B0503020204020204" charset="-122"/>
                <a:cs typeface="微软雅黑" panose="020B0503020204020204" charset="-122"/>
                <a:sym typeface="+mn-ea"/>
              </a:rPr>
              <a:t>PN </a:t>
            </a:r>
            <a:r>
              <a:rPr lang="zh-CN" altLang="en-US" sz="1200">
                <a:latin typeface="微软雅黑" panose="020B0503020204020204" charset="-122"/>
                <a:ea typeface="微软雅黑" panose="020B0503020204020204" charset="-122"/>
                <a:cs typeface="微软雅黑" panose="020B0503020204020204" charset="-122"/>
                <a:sym typeface="+mn-ea"/>
              </a:rPr>
              <a:t>适用于无法通过口服和（或）肠内途径满足其营养需求的患者</a:t>
            </a:r>
            <a:endParaRPr lang="zh-CN" altLang="en-US" sz="1200">
              <a:latin typeface="微软雅黑" panose="020B0503020204020204" charset="-122"/>
              <a:ea typeface="微软雅黑" panose="020B0503020204020204" charset="-122"/>
              <a:cs typeface="微软雅黑" panose="020B0503020204020204" charset="-122"/>
              <a:sym typeface="+mn-ea"/>
            </a:endParaRPr>
          </a:p>
        </p:txBody>
      </p:sp>
      <p:sp>
        <p:nvSpPr>
          <p:cNvPr id="29" name="文本框 28"/>
          <p:cNvSpPr txBox="1"/>
          <p:nvPr/>
        </p:nvSpPr>
        <p:spPr>
          <a:xfrm>
            <a:off x="4156710" y="1969135"/>
            <a:ext cx="3168000" cy="684000"/>
          </a:xfrm>
          <a:prstGeom prst="rect">
            <a:avLst/>
          </a:prstGeom>
          <a:noFill/>
        </p:spPr>
        <p:txBody>
          <a:bodyPr wrap="square" rtlCol="0" anchor="t">
            <a:noAutofit/>
          </a:bodyPr>
          <a:p>
            <a:pPr algn="ctr">
              <a:lnSpc>
                <a:spcPct val="150000"/>
              </a:lnSpc>
            </a:pPr>
            <a:r>
              <a:rPr lang="zh-CN" altLang="en-US" sz="1200">
                <a:latin typeface="微软雅黑" panose="020B0503020204020204" charset="-122"/>
                <a:ea typeface="微软雅黑" panose="020B0503020204020204" charset="-122"/>
                <a:cs typeface="微软雅黑" panose="020B0503020204020204" charset="-122"/>
                <a:sym typeface="+mn-ea"/>
              </a:rPr>
              <a:t>肠功能衰竭、短肠综合征、肠缺血、高流量瘘及腹腔间隔室综合征等患者，建议使用</a:t>
            </a:r>
            <a:r>
              <a:rPr lang="en-US" altLang="zh-CN" sz="1200">
                <a:latin typeface="微软雅黑" panose="020B0503020204020204" charset="-122"/>
                <a:ea typeface="微软雅黑" panose="020B0503020204020204" charset="-122"/>
                <a:cs typeface="微软雅黑" panose="020B0503020204020204" charset="-122"/>
                <a:sym typeface="+mn-ea"/>
              </a:rPr>
              <a:t>PN</a:t>
            </a:r>
            <a:endParaRPr lang="en-US" altLang="zh-CN" sz="1200">
              <a:latin typeface="微软雅黑" panose="020B0503020204020204" charset="-122"/>
              <a:ea typeface="微软雅黑" panose="020B0503020204020204" charset="-122"/>
              <a:cs typeface="微软雅黑" panose="020B0503020204020204" charset="-122"/>
              <a:sym typeface="+mn-ea"/>
            </a:endParaRPr>
          </a:p>
        </p:txBody>
      </p:sp>
      <p:cxnSp>
        <p:nvCxnSpPr>
          <p:cNvPr id="30" name="直接箭头连接符 29"/>
          <p:cNvCxnSpPr>
            <a:stCxn id="20" idx="2"/>
            <a:endCxn id="29" idx="0"/>
          </p:cNvCxnSpPr>
          <p:nvPr/>
        </p:nvCxnSpPr>
        <p:spPr>
          <a:xfrm>
            <a:off x="5741035" y="1668145"/>
            <a:ext cx="0" cy="300990"/>
          </a:xfrm>
          <a:prstGeom prst="straightConnector1">
            <a:avLst/>
          </a:prstGeom>
          <a:ln>
            <a:solidFill>
              <a:srgbClr val="00479B"/>
            </a:solidFill>
            <a:tailEnd type="arrow"/>
          </a:ln>
        </p:spPr>
        <p:style>
          <a:lnRef idx="2">
            <a:schemeClr val="accent1"/>
          </a:lnRef>
          <a:fillRef idx="0">
            <a:srgbClr val="FFFFFF"/>
          </a:fillRef>
          <a:effectRef idx="0">
            <a:srgbClr val="FFFFFF"/>
          </a:effectRef>
          <a:fontRef idx="minor">
            <a:schemeClr val="tx1"/>
          </a:fontRef>
        </p:style>
      </p:cxnSp>
      <p:sp>
        <p:nvSpPr>
          <p:cNvPr id="31" name="文本框 30"/>
          <p:cNvSpPr txBox="1"/>
          <p:nvPr/>
        </p:nvSpPr>
        <p:spPr>
          <a:xfrm>
            <a:off x="7746365" y="1969135"/>
            <a:ext cx="3168000" cy="684000"/>
          </a:xfrm>
          <a:prstGeom prst="rect">
            <a:avLst/>
          </a:prstGeom>
          <a:noFill/>
        </p:spPr>
        <p:txBody>
          <a:bodyPr wrap="square" rtlCol="0" anchor="ctr" anchorCtr="0">
            <a:noAutofit/>
          </a:bodyPr>
          <a:p>
            <a:pPr algn="ctr">
              <a:lnSpc>
                <a:spcPct val="150000"/>
              </a:lnSpc>
            </a:pPr>
            <a:r>
              <a:rPr lang="en-US" altLang="zh-CN" sz="1200">
                <a:latin typeface="微软雅黑" panose="020B0503020204020204" charset="-122"/>
                <a:ea typeface="微软雅黑" panose="020B0503020204020204" charset="-122"/>
                <a:cs typeface="微软雅黑" panose="020B0503020204020204" charset="-122"/>
                <a:sym typeface="+mn-ea"/>
              </a:rPr>
              <a:t>PN </a:t>
            </a:r>
            <a:r>
              <a:rPr lang="zh-CN" altLang="en-US" sz="1200">
                <a:latin typeface="微软雅黑" panose="020B0503020204020204" charset="-122"/>
                <a:ea typeface="微软雅黑" panose="020B0503020204020204" charset="-122"/>
                <a:cs typeface="微软雅黑" panose="020B0503020204020204" charset="-122"/>
                <a:sym typeface="+mn-ea"/>
              </a:rPr>
              <a:t>可改善晚期肿瘤患者的营养不良状态</a:t>
            </a:r>
            <a:endParaRPr lang="zh-CN" altLang="en-US" sz="1200">
              <a:latin typeface="微软雅黑" panose="020B0503020204020204" charset="-122"/>
              <a:ea typeface="微软雅黑" panose="020B0503020204020204" charset="-122"/>
              <a:cs typeface="微软雅黑" panose="020B0503020204020204" charset="-122"/>
              <a:sym typeface="+mn-ea"/>
            </a:endParaRPr>
          </a:p>
        </p:txBody>
      </p:sp>
      <p:cxnSp>
        <p:nvCxnSpPr>
          <p:cNvPr id="32" name="肘形连接符 31"/>
          <p:cNvCxnSpPr>
            <a:stCxn id="20" idx="2"/>
            <a:endCxn id="26" idx="0"/>
          </p:cNvCxnSpPr>
          <p:nvPr/>
        </p:nvCxnSpPr>
        <p:spPr>
          <a:xfrm rot="5400000">
            <a:off x="3795713" y="23813"/>
            <a:ext cx="300990" cy="3589655"/>
          </a:xfrm>
          <a:prstGeom prst="bentConnector3">
            <a:avLst>
              <a:gd name="adj1" fmla="val 49895"/>
            </a:avLst>
          </a:prstGeom>
          <a:ln>
            <a:tailEnd type="arrow"/>
          </a:ln>
        </p:spPr>
        <p:style>
          <a:lnRef idx="2">
            <a:schemeClr val="accent1"/>
          </a:lnRef>
          <a:fillRef idx="0">
            <a:srgbClr val="FFFFFF"/>
          </a:fillRef>
          <a:effectRef idx="0">
            <a:srgbClr val="FFFFFF"/>
          </a:effectRef>
          <a:fontRef idx="minor">
            <a:schemeClr val="tx1"/>
          </a:fontRef>
        </p:style>
      </p:cxnSp>
      <p:cxnSp>
        <p:nvCxnSpPr>
          <p:cNvPr id="33" name="肘形连接符 32"/>
          <p:cNvCxnSpPr>
            <a:stCxn id="20" idx="2"/>
            <a:endCxn id="31" idx="0"/>
          </p:cNvCxnSpPr>
          <p:nvPr/>
        </p:nvCxnSpPr>
        <p:spPr>
          <a:xfrm rot="5400000" flipV="1">
            <a:off x="7385368" y="23813"/>
            <a:ext cx="300990" cy="3589655"/>
          </a:xfrm>
          <a:prstGeom prst="bentConnector3">
            <a:avLst>
              <a:gd name="adj1" fmla="val 49895"/>
            </a:avLst>
          </a:prstGeom>
          <a:ln>
            <a:tailEnd type="arrow"/>
          </a:ln>
        </p:spPr>
        <p:style>
          <a:lnRef idx="2">
            <a:schemeClr val="accent1"/>
          </a:lnRef>
          <a:fillRef idx="0">
            <a:srgbClr val="FFFFFF"/>
          </a:fillRef>
          <a:effectRef idx="0">
            <a:srgbClr val="FFFFFF"/>
          </a:effectRef>
          <a:fontRef idx="minor">
            <a:schemeClr val="tx1"/>
          </a:fontRef>
        </p:style>
      </p:cxnSp>
      <p:sp>
        <p:nvSpPr>
          <p:cNvPr id="34" name="文本框 33"/>
          <p:cNvSpPr txBox="1"/>
          <p:nvPr/>
        </p:nvSpPr>
        <p:spPr>
          <a:xfrm>
            <a:off x="447040" y="5945505"/>
            <a:ext cx="11160125" cy="901700"/>
          </a:xfrm>
          <a:prstGeom prst="rect">
            <a:avLst/>
          </a:prstGeom>
          <a:noFill/>
        </p:spPr>
        <p:txBody>
          <a:bodyPr wrap="square" rtlCol="0" anchor="t">
            <a:noAutofit/>
          </a:bodyPr>
          <a:p>
            <a:pPr algn="l">
              <a:lnSpc>
                <a:spcPct val="130000"/>
              </a:lnSpc>
            </a:pPr>
            <a:r>
              <a:rPr lang="en-US" altLang="zh-CN" sz="1000">
                <a:solidFill>
                  <a:schemeClr val="tx1"/>
                </a:solidFill>
                <a:latin typeface="微软雅黑" panose="020B0503020204020204" charset="-122"/>
                <a:ea typeface="微软雅黑" panose="020B0503020204020204" charset="-122"/>
                <a:cs typeface="微软雅黑" panose="020B0503020204020204" charset="-122"/>
                <a:sym typeface="+mn-ea"/>
              </a:rPr>
              <a:t>[1] </a:t>
            </a:r>
            <a:r>
              <a:rPr lang="zh-CN" altLang="en-US" sz="1000">
                <a:solidFill>
                  <a:schemeClr val="tx1"/>
                </a:solidFill>
                <a:latin typeface="微软雅黑" panose="020B0503020204020204" charset="-122"/>
                <a:ea typeface="微软雅黑" panose="020B0503020204020204" charset="-122"/>
                <a:cs typeface="微软雅黑" panose="020B0503020204020204" charset="-122"/>
                <a:sym typeface="+mn-ea"/>
              </a:rPr>
              <a:t>中国成人患者肠外肠内营养临床应用指南</a:t>
            </a:r>
            <a:r>
              <a:rPr lang="en-US" altLang="zh-CN" sz="1000">
                <a:solidFill>
                  <a:schemeClr val="tx1"/>
                </a:solidFill>
                <a:latin typeface="微软雅黑" panose="020B0503020204020204" charset="-122"/>
                <a:ea typeface="微软雅黑" panose="020B0503020204020204" charset="-122"/>
                <a:cs typeface="微软雅黑" panose="020B0503020204020204" charset="-122"/>
                <a:sym typeface="+mn-ea"/>
              </a:rPr>
              <a:t>(2023)</a:t>
            </a:r>
            <a:endParaRPr lang="en-US" altLang="zh-CN" sz="1000">
              <a:solidFill>
                <a:schemeClr val="tx1"/>
              </a:solidFill>
              <a:latin typeface="微软雅黑" panose="020B0503020204020204" charset="-122"/>
              <a:ea typeface="微软雅黑" panose="020B0503020204020204" charset="-122"/>
              <a:cs typeface="微软雅黑" panose="020B0503020204020204" charset="-122"/>
              <a:sym typeface="+mn-ea"/>
            </a:endParaRPr>
          </a:p>
          <a:p>
            <a:pPr algn="l">
              <a:lnSpc>
                <a:spcPct val="130000"/>
              </a:lnSpc>
            </a:pPr>
            <a:r>
              <a:rPr lang="en-US" altLang="zh-CN" sz="1000">
                <a:solidFill>
                  <a:schemeClr val="tx1"/>
                </a:solidFill>
                <a:latin typeface="微软雅黑" panose="020B0503020204020204" charset="-122"/>
                <a:ea typeface="微软雅黑" panose="020B0503020204020204" charset="-122"/>
                <a:cs typeface="微软雅黑" panose="020B0503020204020204" charset="-122"/>
                <a:sym typeface="+mn-ea"/>
              </a:rPr>
              <a:t>[2] </a:t>
            </a:r>
            <a:r>
              <a:rPr lang="zh-CN" altLang="en-US" sz="1000">
                <a:solidFill>
                  <a:schemeClr val="tx1"/>
                </a:solidFill>
                <a:latin typeface="微软雅黑" panose="020B0503020204020204" charset="-122"/>
                <a:ea typeface="微软雅黑" panose="020B0503020204020204" charset="-122"/>
                <a:cs typeface="微软雅黑" panose="020B0503020204020204" charset="-122"/>
                <a:sym typeface="+mn-ea"/>
              </a:rPr>
              <a:t>李涛</a:t>
            </a:r>
            <a:r>
              <a:rPr lang="en-US" altLang="zh-CN" sz="100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000">
                <a:solidFill>
                  <a:schemeClr val="tx1"/>
                </a:solidFill>
                <a:latin typeface="微软雅黑" panose="020B0503020204020204" charset="-122"/>
                <a:ea typeface="微软雅黑" panose="020B0503020204020204" charset="-122"/>
                <a:cs typeface="微软雅黑" panose="020B0503020204020204" charset="-122"/>
                <a:sym typeface="+mn-ea"/>
              </a:rPr>
              <a:t>李宝生</a:t>
            </a:r>
            <a:r>
              <a:rPr lang="en-US" altLang="zh-CN" sz="100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000">
                <a:solidFill>
                  <a:schemeClr val="tx1"/>
                </a:solidFill>
                <a:latin typeface="微软雅黑" panose="020B0503020204020204" charset="-122"/>
                <a:ea typeface="微软雅黑" panose="020B0503020204020204" charset="-122"/>
                <a:cs typeface="微软雅黑" panose="020B0503020204020204" charset="-122"/>
                <a:sym typeface="+mn-ea"/>
              </a:rPr>
              <a:t>吕家华</a:t>
            </a:r>
            <a:r>
              <a:rPr lang="en-US" altLang="zh-CN" sz="100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000">
                <a:solidFill>
                  <a:schemeClr val="tx1"/>
                </a:solidFill>
                <a:latin typeface="微软雅黑" panose="020B0503020204020204" charset="-122"/>
                <a:ea typeface="微软雅黑" panose="020B0503020204020204" charset="-122"/>
                <a:cs typeface="微软雅黑" panose="020B0503020204020204" charset="-122"/>
                <a:sym typeface="+mn-ea"/>
              </a:rPr>
              <a:t>等</a:t>
            </a:r>
            <a:r>
              <a:rPr lang="en-US" altLang="zh-CN" sz="100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000">
                <a:solidFill>
                  <a:schemeClr val="tx1"/>
                </a:solidFill>
                <a:latin typeface="微软雅黑" panose="020B0503020204020204" charset="-122"/>
                <a:ea typeface="微软雅黑" panose="020B0503020204020204" charset="-122"/>
                <a:cs typeface="微软雅黑" panose="020B0503020204020204" charset="-122"/>
                <a:sym typeface="+mn-ea"/>
              </a:rPr>
              <a:t>食管癌患者营养治疗指南</a:t>
            </a:r>
            <a:r>
              <a:rPr lang="en-US" altLang="zh-CN" sz="1000">
                <a:solidFill>
                  <a:schemeClr val="tx1"/>
                </a:solidFill>
                <a:latin typeface="微软雅黑" panose="020B0503020204020204" charset="-122"/>
                <a:ea typeface="微软雅黑" panose="020B0503020204020204" charset="-122"/>
                <a:cs typeface="微软雅黑" panose="020B0503020204020204" charset="-122"/>
                <a:sym typeface="+mn-ea"/>
              </a:rPr>
              <a:t>[J].</a:t>
            </a:r>
            <a:r>
              <a:rPr lang="zh-CN" altLang="en-US" sz="1000">
                <a:solidFill>
                  <a:schemeClr val="tx1"/>
                </a:solidFill>
                <a:latin typeface="微软雅黑" panose="020B0503020204020204" charset="-122"/>
                <a:ea typeface="微软雅黑" panose="020B0503020204020204" charset="-122"/>
                <a:cs typeface="微软雅黑" panose="020B0503020204020204" charset="-122"/>
                <a:sym typeface="+mn-ea"/>
              </a:rPr>
              <a:t>肿瘤代谢与营养电子杂志</a:t>
            </a:r>
            <a:r>
              <a:rPr lang="en-US" altLang="zh-CN" sz="1000">
                <a:solidFill>
                  <a:schemeClr val="tx1"/>
                </a:solidFill>
                <a:latin typeface="微软雅黑" panose="020B0503020204020204" charset="-122"/>
                <a:ea typeface="微软雅黑" panose="020B0503020204020204" charset="-122"/>
                <a:cs typeface="微软雅黑" panose="020B0503020204020204" charset="-122"/>
                <a:sym typeface="+mn-ea"/>
              </a:rPr>
              <a:t>,2020,7(01):32-42.DOI:10.16689/j.cnki.cn11-9349/r.2020.01.007.</a:t>
            </a:r>
            <a:endParaRPr lang="en-US" altLang="zh-CN" sz="1000">
              <a:solidFill>
                <a:schemeClr val="tx1"/>
              </a:solidFill>
              <a:latin typeface="微软雅黑" panose="020B0503020204020204" charset="-122"/>
              <a:ea typeface="微软雅黑" panose="020B0503020204020204" charset="-122"/>
              <a:cs typeface="微软雅黑" panose="020B0503020204020204" charset="-122"/>
              <a:sym typeface="+mn-ea"/>
            </a:endParaRPr>
          </a:p>
          <a:p>
            <a:pPr algn="l">
              <a:lnSpc>
                <a:spcPct val="130000"/>
              </a:lnSpc>
            </a:pPr>
            <a:r>
              <a:rPr lang="en-US" altLang="zh-CN" sz="1000">
                <a:solidFill>
                  <a:schemeClr val="tx1"/>
                </a:solidFill>
                <a:latin typeface="微软雅黑" panose="020B0503020204020204" charset="-122"/>
                <a:ea typeface="微软雅黑" panose="020B0503020204020204" charset="-122"/>
                <a:cs typeface="微软雅黑" panose="020B0503020204020204" charset="-122"/>
                <a:sym typeface="+mn-ea"/>
              </a:rPr>
              <a:t>[3] </a:t>
            </a:r>
            <a:r>
              <a:rPr lang="zh-CN" altLang="en-US" sz="1000">
                <a:solidFill>
                  <a:schemeClr val="tx1"/>
                </a:solidFill>
                <a:latin typeface="微软雅黑" panose="020B0503020204020204" charset="-122"/>
                <a:ea typeface="微软雅黑" panose="020B0503020204020204" charset="-122"/>
                <a:cs typeface="微软雅黑" panose="020B0503020204020204" charset="-122"/>
                <a:sym typeface="+mn-ea"/>
              </a:rPr>
              <a:t>肠外营养中电解质补充中国专家共识</a:t>
            </a:r>
            <a:r>
              <a:rPr lang="en-US" altLang="zh-CN" sz="1000">
                <a:solidFill>
                  <a:schemeClr val="tx1"/>
                </a:solidFill>
                <a:latin typeface="微软雅黑" panose="020B0503020204020204" charset="-122"/>
                <a:ea typeface="微软雅黑" panose="020B0503020204020204" charset="-122"/>
                <a:cs typeface="微软雅黑" panose="020B0503020204020204" charset="-122"/>
                <a:sym typeface="+mn-ea"/>
              </a:rPr>
              <a:t>(2024)</a:t>
            </a:r>
            <a:endParaRPr lang="en-US" altLang="zh-CN" sz="1000">
              <a:solidFill>
                <a:schemeClr val="tx1"/>
              </a:solidFill>
              <a:latin typeface="微软雅黑" panose="020B0503020204020204" charset="-122"/>
              <a:ea typeface="微软雅黑" panose="020B0503020204020204" charset="-122"/>
              <a:cs typeface="微软雅黑" panose="020B0503020204020204" charset="-122"/>
              <a:sym typeface="+mn-ea"/>
            </a:endParaRPr>
          </a:p>
          <a:p>
            <a:pPr algn="l">
              <a:lnSpc>
                <a:spcPct val="130000"/>
              </a:lnSpc>
            </a:pPr>
            <a:r>
              <a:rPr lang="en-US" altLang="zh-CN" sz="1000">
                <a:solidFill>
                  <a:schemeClr val="tx1"/>
                </a:solidFill>
                <a:latin typeface="微软雅黑" panose="020B0503020204020204" charset="-122"/>
                <a:ea typeface="微软雅黑" panose="020B0503020204020204" charset="-122"/>
                <a:cs typeface="微软雅黑" panose="020B0503020204020204" charset="-122"/>
                <a:sym typeface="+mn-ea"/>
              </a:rPr>
              <a:t>[4] </a:t>
            </a:r>
            <a:r>
              <a:rPr lang="zh-CN" altLang="en-US" sz="1000">
                <a:solidFill>
                  <a:schemeClr val="tx1"/>
                </a:solidFill>
                <a:latin typeface="微软雅黑" panose="020B0503020204020204" charset="-122"/>
                <a:ea typeface="微软雅黑" panose="020B0503020204020204" charset="-122"/>
                <a:cs typeface="微软雅黑" panose="020B0503020204020204" charset="-122"/>
                <a:sym typeface="+mn-ea"/>
              </a:rPr>
              <a:t>陈维</a:t>
            </a:r>
            <a:r>
              <a:rPr lang="en-US" altLang="zh-CN" sz="100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000">
                <a:solidFill>
                  <a:schemeClr val="tx1"/>
                </a:solidFill>
                <a:latin typeface="微软雅黑" panose="020B0503020204020204" charset="-122"/>
                <a:ea typeface="微软雅黑" panose="020B0503020204020204" charset="-122"/>
                <a:cs typeface="微软雅黑" panose="020B0503020204020204" charset="-122"/>
                <a:sym typeface="+mn-ea"/>
              </a:rPr>
              <a:t>杨达宇</a:t>
            </a:r>
            <a:r>
              <a:rPr lang="en-US" altLang="zh-CN" sz="100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000">
                <a:solidFill>
                  <a:schemeClr val="tx1"/>
                </a:solidFill>
                <a:latin typeface="微软雅黑" panose="020B0503020204020204" charset="-122"/>
                <a:ea typeface="微软雅黑" panose="020B0503020204020204" charset="-122"/>
                <a:cs typeface="微软雅黑" panose="020B0503020204020204" charset="-122"/>
                <a:sym typeface="+mn-ea"/>
              </a:rPr>
              <a:t>孙景存</a:t>
            </a:r>
            <a:r>
              <a:rPr lang="en-US" altLang="zh-CN" sz="100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000">
                <a:solidFill>
                  <a:schemeClr val="tx1"/>
                </a:solidFill>
                <a:latin typeface="微软雅黑" panose="020B0503020204020204" charset="-122"/>
                <a:ea typeface="微软雅黑" panose="020B0503020204020204" charset="-122"/>
                <a:cs typeface="微软雅黑" panose="020B0503020204020204" charset="-122"/>
                <a:sym typeface="+mn-ea"/>
              </a:rPr>
              <a:t>等</a:t>
            </a:r>
            <a:r>
              <a:rPr lang="en-US" altLang="zh-CN" sz="100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000">
                <a:solidFill>
                  <a:schemeClr val="tx1"/>
                </a:solidFill>
                <a:latin typeface="微软雅黑" panose="020B0503020204020204" charset="-122"/>
                <a:ea typeface="微软雅黑" panose="020B0503020204020204" charset="-122"/>
                <a:cs typeface="微软雅黑" panose="020B0503020204020204" charset="-122"/>
                <a:sym typeface="+mn-ea"/>
              </a:rPr>
              <a:t>肠外营养个体化治疗在具有营养风险的晚期肺癌病人中的临床意义</a:t>
            </a:r>
            <a:r>
              <a:rPr lang="en-US" altLang="zh-CN" sz="1000">
                <a:solidFill>
                  <a:schemeClr val="tx1"/>
                </a:solidFill>
                <a:latin typeface="微软雅黑" panose="020B0503020204020204" charset="-122"/>
                <a:ea typeface="微软雅黑" panose="020B0503020204020204" charset="-122"/>
                <a:cs typeface="微软雅黑" panose="020B0503020204020204" charset="-122"/>
                <a:sym typeface="+mn-ea"/>
              </a:rPr>
              <a:t>[J].</a:t>
            </a:r>
            <a:r>
              <a:rPr lang="zh-CN" altLang="en-US" sz="1000">
                <a:solidFill>
                  <a:schemeClr val="tx1"/>
                </a:solidFill>
                <a:latin typeface="微软雅黑" panose="020B0503020204020204" charset="-122"/>
                <a:ea typeface="微软雅黑" panose="020B0503020204020204" charset="-122"/>
                <a:cs typeface="微软雅黑" panose="020B0503020204020204" charset="-122"/>
                <a:sym typeface="+mn-ea"/>
              </a:rPr>
              <a:t>肠外与肠内营养</a:t>
            </a:r>
            <a:r>
              <a:rPr lang="en-US" altLang="zh-CN" sz="1000">
                <a:solidFill>
                  <a:schemeClr val="tx1"/>
                </a:solidFill>
                <a:latin typeface="微软雅黑" panose="020B0503020204020204" charset="-122"/>
                <a:ea typeface="微软雅黑" panose="020B0503020204020204" charset="-122"/>
                <a:cs typeface="微软雅黑" panose="020B0503020204020204" charset="-122"/>
                <a:sym typeface="+mn-ea"/>
              </a:rPr>
              <a:t>,2020,27(06):355-357+362.DOI:10.16151/j.1007-810x.2020.06.008.</a:t>
            </a:r>
            <a:endParaRPr lang="en-US" altLang="zh-CN" sz="1000">
              <a:solidFill>
                <a:schemeClr val="tx1"/>
              </a:solidFill>
              <a:latin typeface="微软雅黑" panose="020B0503020204020204" charset="-122"/>
              <a:ea typeface="微软雅黑" panose="020B0503020204020204" charset="-122"/>
              <a:cs typeface="微软雅黑" panose="020B0503020204020204" charset="-122"/>
              <a:sym typeface="+mn-ea"/>
            </a:endParaRPr>
          </a:p>
        </p:txBody>
      </p:sp>
      <p:graphicFrame>
        <p:nvGraphicFramePr>
          <p:cNvPr id="35" name="表格 34"/>
          <p:cNvGraphicFramePr/>
          <p:nvPr/>
        </p:nvGraphicFramePr>
        <p:xfrm>
          <a:off x="459105" y="3769360"/>
          <a:ext cx="11160125" cy="2232000"/>
        </p:xfrm>
        <a:graphic>
          <a:graphicData uri="http://schemas.openxmlformats.org/drawingml/2006/table">
            <a:tbl>
              <a:tblPr firstRow="1" bandRow="1">
                <a:tableStyleId>{5C22544A-7EE6-4342-B048-85BDC9FD1C3A}</a:tableStyleId>
              </a:tblPr>
              <a:tblGrid>
                <a:gridCol w="1836000"/>
                <a:gridCol w="9072000"/>
              </a:tblGrid>
              <a:tr h="468000">
                <a:tc>
                  <a:txBody>
                    <a:bodyPr/>
                    <a:p>
                      <a:pPr algn="ctr">
                        <a:buNone/>
                      </a:pPr>
                      <a:r>
                        <a:rPr lang="zh-CN" altLang="en-US" sz="1600" b="1">
                          <a:solidFill>
                            <a:schemeClr val="bg1"/>
                          </a:solidFill>
                          <a:latin typeface="微软雅黑" panose="020B0503020204020204" charset="-122"/>
                          <a:ea typeface="微软雅黑" panose="020B0503020204020204" charset="-122"/>
                        </a:rPr>
                        <a:t>对比项目</a:t>
                      </a:r>
                      <a:endParaRPr lang="zh-CN" altLang="en-US" sz="1600" b="1">
                        <a:solidFill>
                          <a:schemeClr val="bg1"/>
                        </a:solidFill>
                        <a:latin typeface="微软雅黑" panose="020B0503020204020204" charset="-122"/>
                        <a:ea typeface="微软雅黑" panose="020B0503020204020204" charset="-122"/>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01469A"/>
                    </a:solidFill>
                  </a:tcPr>
                </a:tc>
                <a:tc>
                  <a:txBody>
                    <a:bodyPr/>
                    <a:p>
                      <a:pPr algn="ctr">
                        <a:buNone/>
                      </a:pPr>
                      <a:r>
                        <a:rPr lang="zh-CN" altLang="en-US" sz="1600" b="1">
                          <a:solidFill>
                            <a:schemeClr val="bg1"/>
                          </a:solidFill>
                          <a:latin typeface="微软雅黑" panose="020B0503020204020204" charset="-122"/>
                          <a:ea typeface="微软雅黑" panose="020B0503020204020204" charset="-122"/>
                        </a:rPr>
                        <a:t>未被满足的治疗需求</a:t>
                      </a:r>
                      <a:endParaRPr lang="zh-CN" altLang="en-US" sz="1600" b="1">
                        <a:solidFill>
                          <a:schemeClr val="bg1"/>
                        </a:solidFill>
                        <a:latin typeface="微软雅黑" panose="020B0503020204020204" charset="-122"/>
                        <a:ea typeface="微软雅黑" panose="020B0503020204020204" charset="-122"/>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01469A"/>
                    </a:solidFill>
                  </a:tcPr>
                </a:tc>
              </a:tr>
              <a:tr h="576000">
                <a:tc>
                  <a:txBody>
                    <a:bodyPr/>
                    <a:p>
                      <a:pPr algn="ctr">
                        <a:lnSpc>
                          <a:spcPct val="120000"/>
                        </a:lnSpc>
                        <a:buNone/>
                      </a:pPr>
                      <a:r>
                        <a:rPr lang="zh-CN" altLang="en-US" sz="1200" b="1">
                          <a:solidFill>
                            <a:schemeClr val="tx1"/>
                          </a:solidFill>
                          <a:latin typeface="微软雅黑" panose="020B0503020204020204" charset="-122"/>
                          <a:ea typeface="微软雅黑" panose="020B0503020204020204" charset="-122"/>
                          <a:sym typeface="+mn-ea"/>
                        </a:rPr>
                        <a:t>单方电解质注射液</a:t>
                      </a:r>
                      <a:endParaRPr lang="zh-CN" altLang="en-US" sz="1200" b="1">
                        <a:solidFill>
                          <a:schemeClr val="tx1"/>
                        </a:solidFill>
                        <a:latin typeface="微软雅黑" panose="020B0503020204020204" charset="-122"/>
                        <a:ea typeface="微软雅黑" panose="020B0503020204020204" charset="-122"/>
                        <a:sym typeface="+mn-ea"/>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a:txBody>
                    <a:bodyPr/>
                    <a:p>
                      <a:pPr marL="342900" indent="-342900" algn="l">
                        <a:lnSpc>
                          <a:spcPct val="120000"/>
                        </a:lnSpc>
                        <a:buFont typeface="+mj-lt"/>
                        <a:buAutoNum type="arabicPeriod"/>
                      </a:pPr>
                      <a:r>
                        <a:rPr lang="zh-CN" altLang="en-US" sz="1200" b="0">
                          <a:solidFill>
                            <a:schemeClr val="tx1"/>
                          </a:solidFill>
                          <a:latin typeface="微软雅黑" panose="020B0503020204020204" charset="-122"/>
                          <a:ea typeface="微软雅黑" panose="020B0503020204020204" charset="-122"/>
                        </a:rPr>
                        <a:t>单方电解质注射液，增加了药物计算的困难、医源性感染的风险和人工成本</a:t>
                      </a:r>
                      <a:r>
                        <a:rPr lang="en-US" altLang="zh-CN" sz="1200" b="0" baseline="30000">
                          <a:solidFill>
                            <a:schemeClr val="tx1"/>
                          </a:solidFill>
                          <a:latin typeface="微软雅黑" panose="020B0503020204020204" charset="-122"/>
                          <a:ea typeface="微软雅黑" panose="020B0503020204020204" charset="-122"/>
                        </a:rPr>
                        <a:t>[3]</a:t>
                      </a:r>
                      <a:r>
                        <a:rPr lang="zh-CN" altLang="en-US" sz="1200" b="0">
                          <a:solidFill>
                            <a:schemeClr val="tx1"/>
                          </a:solidFill>
                          <a:latin typeface="微软雅黑" panose="020B0503020204020204" charset="-122"/>
                          <a:ea typeface="微软雅黑" panose="020B0503020204020204" charset="-122"/>
                        </a:rPr>
                        <a:t>。</a:t>
                      </a:r>
                      <a:endParaRPr lang="zh-CN" altLang="en-US" sz="1200" b="0">
                        <a:solidFill>
                          <a:schemeClr val="tx1"/>
                        </a:solidFill>
                        <a:latin typeface="微软雅黑" panose="020B0503020204020204" charset="-122"/>
                        <a:ea typeface="微软雅黑" panose="020B0503020204020204" charset="-122"/>
                      </a:endParaRPr>
                    </a:p>
                    <a:p>
                      <a:pPr marL="342900" indent="-342900" algn="l">
                        <a:lnSpc>
                          <a:spcPct val="120000"/>
                        </a:lnSpc>
                        <a:buFont typeface="+mj-lt"/>
                        <a:buAutoNum type="arabicPeriod"/>
                      </a:pPr>
                      <a:r>
                        <a:rPr lang="zh-CN" altLang="en-US" sz="1200" b="0">
                          <a:solidFill>
                            <a:schemeClr val="tx1"/>
                          </a:solidFill>
                          <a:latin typeface="微软雅黑" panose="020B0503020204020204" charset="-122"/>
                          <a:ea typeface="微软雅黑" panose="020B0503020204020204" charset="-122"/>
                        </a:rPr>
                        <a:t>钠钾镁钙注射用</a:t>
                      </a:r>
                      <a:r>
                        <a:rPr lang="zh-CN" altLang="en-US" sz="1200" b="0">
                          <a:solidFill>
                            <a:schemeClr val="tx1"/>
                          </a:solidFill>
                          <a:latin typeface="微软雅黑" panose="020B0503020204020204" charset="-122"/>
                          <a:ea typeface="微软雅黑" panose="020B0503020204020204" charset="-122"/>
                        </a:rPr>
                        <a:t>浓溶液可提供更好的酸碱缓冲：醋酸根作为缓冲体系，具有酸碱缓冲能力同时迅速代谢。</a:t>
                      </a:r>
                      <a:endParaRPr lang="zh-CN" altLang="en-US" sz="1200" b="0">
                        <a:solidFill>
                          <a:schemeClr val="tx1"/>
                        </a:solidFill>
                        <a:latin typeface="微软雅黑" panose="020B0503020204020204" charset="-122"/>
                        <a:ea typeface="微软雅黑" panose="020B0503020204020204" charset="-122"/>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r>
              <a:tr h="468000">
                <a:tc>
                  <a:txBody>
                    <a:bodyPr/>
                    <a:p>
                      <a:pPr algn="ctr">
                        <a:lnSpc>
                          <a:spcPct val="120000"/>
                        </a:lnSpc>
                        <a:buNone/>
                      </a:pPr>
                      <a:r>
                        <a:rPr lang="zh-CN" altLang="en-US" sz="1200" b="1">
                          <a:solidFill>
                            <a:schemeClr val="tx1"/>
                          </a:solidFill>
                          <a:latin typeface="微软雅黑" panose="020B0503020204020204" charset="-122"/>
                          <a:ea typeface="微软雅黑" panose="020B0503020204020204" charset="-122"/>
                        </a:rPr>
                        <a:t>等渗溶液</a:t>
                      </a:r>
                      <a:endParaRPr lang="zh-CN" altLang="en-US" sz="1200" b="1">
                        <a:solidFill>
                          <a:schemeClr val="tx1"/>
                        </a:solidFill>
                        <a:latin typeface="微软雅黑" panose="020B0503020204020204" charset="-122"/>
                        <a:ea typeface="微软雅黑" panose="020B0503020204020204" charset="-122"/>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a:txBody>
                    <a:bodyPr/>
                    <a:p>
                      <a:pPr marL="285750" indent="-285750" algn="l">
                        <a:lnSpc>
                          <a:spcPct val="120000"/>
                        </a:lnSpc>
                        <a:buFont typeface="Wingdings" panose="05000000000000000000" charset="0"/>
                        <a:buChar char="Ø"/>
                      </a:pPr>
                      <a:r>
                        <a:rPr lang="zh-CN" altLang="en-US" sz="1200" b="0">
                          <a:solidFill>
                            <a:schemeClr val="tx1"/>
                          </a:solidFill>
                          <a:latin typeface="微软雅黑" panose="020B0503020204020204" charset="-122"/>
                          <a:ea typeface="微软雅黑" panose="020B0503020204020204" charset="-122"/>
                        </a:rPr>
                        <a:t>等渗液体，主要用于体液补充，其离子扩容效率低，较难满足营养不良患者全部的电解质需求</a:t>
                      </a:r>
                      <a:r>
                        <a:rPr lang="en-US" altLang="zh-CN" sz="1200" b="0" baseline="30000">
                          <a:solidFill>
                            <a:schemeClr val="tx1"/>
                          </a:solidFill>
                          <a:latin typeface="微软雅黑" panose="020B0503020204020204" charset="-122"/>
                          <a:ea typeface="微软雅黑" panose="020B0503020204020204" charset="-122"/>
                        </a:rPr>
                        <a:t>[3]</a:t>
                      </a:r>
                      <a:r>
                        <a:rPr lang="zh-CN" altLang="en-US" sz="1200" b="0">
                          <a:solidFill>
                            <a:schemeClr val="tx1"/>
                          </a:solidFill>
                          <a:latin typeface="微软雅黑" panose="020B0503020204020204" charset="-122"/>
                          <a:ea typeface="微软雅黑" panose="020B0503020204020204" charset="-122"/>
                        </a:rPr>
                        <a:t>。</a:t>
                      </a:r>
                      <a:endParaRPr lang="zh-CN" altLang="en-US" sz="1200" b="0">
                        <a:solidFill>
                          <a:schemeClr val="tx1"/>
                        </a:solidFill>
                        <a:latin typeface="微软雅黑" panose="020B0503020204020204" charset="-122"/>
                        <a:ea typeface="微软雅黑" panose="020B0503020204020204" charset="-122"/>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r>
              <a:tr h="576000">
                <a:tc>
                  <a:txBody>
                    <a:bodyPr/>
                    <a:p>
                      <a:pPr algn="ctr">
                        <a:lnSpc>
                          <a:spcPct val="120000"/>
                        </a:lnSpc>
                        <a:buNone/>
                      </a:pPr>
                      <a:r>
                        <a:rPr lang="zh-CN" altLang="en-US" sz="1200" b="1">
                          <a:solidFill>
                            <a:schemeClr val="tx1"/>
                          </a:solidFill>
                          <a:latin typeface="微软雅黑" panose="020B0503020204020204" charset="-122"/>
                          <a:ea typeface="微软雅黑" panose="020B0503020204020204" charset="-122"/>
                        </a:rPr>
                        <a:t>三腔袋</a:t>
                      </a:r>
                      <a:endParaRPr lang="zh-CN" altLang="en-US" sz="1200" b="1">
                        <a:solidFill>
                          <a:schemeClr val="tx1"/>
                        </a:solidFill>
                        <a:latin typeface="微软雅黑" panose="020B0503020204020204" charset="-122"/>
                        <a:ea typeface="微软雅黑" panose="020B0503020204020204" charset="-122"/>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a:txBody>
                    <a:bodyPr/>
                    <a:p>
                      <a:pPr marL="285750" indent="-285750" algn="l">
                        <a:lnSpc>
                          <a:spcPct val="120000"/>
                        </a:lnSpc>
                        <a:buFont typeface="Wingdings" panose="05000000000000000000" charset="0"/>
                        <a:buChar char="Ø"/>
                      </a:pPr>
                      <a:r>
                        <a:rPr lang="zh-CN" altLang="en-US" sz="1200" b="0">
                          <a:solidFill>
                            <a:schemeClr val="tx1"/>
                          </a:solidFill>
                          <a:latin typeface="微软雅黑" panose="020B0503020204020204" charset="-122"/>
                          <a:ea typeface="微软雅黑" panose="020B0503020204020204" charset="-122"/>
                          <a:cs typeface="微软雅黑" panose="020B0503020204020204" charset="-122"/>
                        </a:rPr>
                        <a:t>三腔袋为固定配方，灵活性差，特殊人群适用性不足，</a:t>
                      </a:r>
                      <a:r>
                        <a:rPr lang="zh-CN" altLang="en-US" sz="1200">
                          <a:solidFill>
                            <a:schemeClr val="tx1"/>
                          </a:solidFill>
                          <a:latin typeface="微软雅黑" panose="020B0503020204020204" charset="-122"/>
                          <a:ea typeface="微软雅黑" panose="020B0503020204020204" charset="-122"/>
                          <a:cs typeface="微软雅黑" panose="020B0503020204020204" charset="-122"/>
                          <a:sym typeface="+mn-ea"/>
                        </a:rPr>
                        <a:t>未满足个体化治疗需求。</a:t>
                      </a:r>
                      <a:r>
                        <a:rPr lang="zh-CN" altLang="en-US" sz="1200" b="0">
                          <a:solidFill>
                            <a:schemeClr val="tx1"/>
                          </a:solidFill>
                          <a:latin typeface="微软雅黑" panose="020B0503020204020204" charset="-122"/>
                          <a:ea typeface="微软雅黑" panose="020B0503020204020204" charset="-122"/>
                          <a:cs typeface="微软雅黑" panose="020B0503020204020204" charset="-122"/>
                        </a:rPr>
                        <a:t>个体化</a:t>
                      </a:r>
                      <a:r>
                        <a:rPr lang="en-US" altLang="zh-CN" sz="1200" b="0">
                          <a:solidFill>
                            <a:schemeClr val="tx1"/>
                          </a:solidFill>
                          <a:latin typeface="微软雅黑" panose="020B0503020204020204" charset="-122"/>
                          <a:ea typeface="微软雅黑" panose="020B0503020204020204" charset="-122"/>
                          <a:cs typeface="微软雅黑" panose="020B0503020204020204" charset="-122"/>
                        </a:rPr>
                        <a:t>PN</a:t>
                      </a:r>
                      <a:r>
                        <a:rPr lang="zh-CN" altLang="en-US" sz="1200" b="0">
                          <a:solidFill>
                            <a:schemeClr val="tx1"/>
                          </a:solidFill>
                          <a:latin typeface="微软雅黑" panose="020B0503020204020204" charset="-122"/>
                          <a:ea typeface="微软雅黑" panose="020B0503020204020204" charset="-122"/>
                          <a:cs typeface="微软雅黑" panose="020B0503020204020204" charset="-122"/>
                        </a:rPr>
                        <a:t>治疗可以根据病人的病情，针对性制定</a:t>
                      </a:r>
                      <a:r>
                        <a:rPr lang="en-US" altLang="zh-CN" sz="1200" b="0">
                          <a:solidFill>
                            <a:schemeClr val="tx1"/>
                          </a:solidFill>
                          <a:latin typeface="微软雅黑" panose="020B0503020204020204" charset="-122"/>
                          <a:ea typeface="微软雅黑" panose="020B0503020204020204" charset="-122"/>
                          <a:cs typeface="微软雅黑" panose="020B0503020204020204" charset="-122"/>
                        </a:rPr>
                        <a:t>PN</a:t>
                      </a:r>
                      <a:r>
                        <a:rPr lang="zh-CN" altLang="en-US" sz="1200" b="0">
                          <a:solidFill>
                            <a:schemeClr val="tx1"/>
                          </a:solidFill>
                          <a:latin typeface="微软雅黑" panose="020B0503020204020204" charset="-122"/>
                          <a:ea typeface="微软雅黑" panose="020B0503020204020204" charset="-122"/>
                          <a:cs typeface="微软雅黑" panose="020B0503020204020204" charset="-122"/>
                        </a:rPr>
                        <a:t>配方，并根据病情变化及时调整，从而更好地满足机体的营养需要</a:t>
                      </a:r>
                      <a:r>
                        <a:rPr lang="en-US" altLang="zh-CN" sz="1200" b="0" baseline="30000">
                          <a:solidFill>
                            <a:schemeClr val="tx1"/>
                          </a:solidFill>
                          <a:latin typeface="微软雅黑" panose="020B0503020204020204" charset="-122"/>
                          <a:ea typeface="微软雅黑" panose="020B0503020204020204" charset="-122"/>
                          <a:cs typeface="微软雅黑" panose="020B0503020204020204" charset="-122"/>
                        </a:rPr>
                        <a:t>[4]</a:t>
                      </a:r>
                      <a:r>
                        <a:rPr lang="zh-CN" altLang="en-US" sz="1200" b="0">
                          <a:solidFill>
                            <a:schemeClr val="tx1"/>
                          </a:solidFill>
                          <a:latin typeface="微软雅黑" panose="020B0503020204020204" charset="-122"/>
                          <a:ea typeface="微软雅黑" panose="020B0503020204020204" charset="-122"/>
                          <a:cs typeface="微软雅黑" panose="020B0503020204020204" charset="-122"/>
                        </a:rPr>
                        <a:t>。</a:t>
                      </a:r>
                      <a:endParaRPr lang="zh-CN" altLang="en-US" sz="1200" b="0">
                        <a:solidFill>
                          <a:schemeClr val="tx1"/>
                        </a:solidFill>
                        <a:latin typeface="微软雅黑" panose="020B0503020204020204" charset="-122"/>
                        <a:ea typeface="微软雅黑" panose="020B0503020204020204" charset="-122"/>
                        <a:cs typeface="微软雅黑" panose="020B0503020204020204" charset="-122"/>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r>
            </a:tbl>
          </a:graphicData>
        </a:graphic>
      </p:graphicFrame>
      <p:sp>
        <p:nvSpPr>
          <p:cNvPr id="2" name="文本框 1"/>
          <p:cNvSpPr txBox="1"/>
          <p:nvPr/>
        </p:nvSpPr>
        <p:spPr>
          <a:xfrm>
            <a:off x="447040" y="2640330"/>
            <a:ext cx="11331575" cy="995045"/>
          </a:xfrm>
          <a:prstGeom prst="rect">
            <a:avLst/>
          </a:prstGeom>
          <a:noFill/>
        </p:spPr>
        <p:txBody>
          <a:bodyPr wrap="square" rtlCol="0" anchor="t">
            <a:spAutoFit/>
          </a:bodyPr>
          <a:p>
            <a:pPr indent="0">
              <a:lnSpc>
                <a:spcPct val="140000"/>
              </a:lnSpc>
              <a:buFont typeface="Wingdings" panose="05000000000000000000" charset="0"/>
              <a:buNone/>
            </a:pPr>
            <a:r>
              <a:rPr lang="zh-CN" altLang="en-US" sz="1400" b="1">
                <a:latin typeface="微软雅黑" panose="020B0503020204020204" charset="-122"/>
                <a:ea typeface="微软雅黑" panose="020B0503020204020204" charset="-122"/>
                <a:cs typeface="微软雅黑" panose="020B0503020204020204" charset="-122"/>
              </a:rPr>
              <a:t>流行病学数据</a:t>
            </a:r>
            <a:r>
              <a:rPr lang="en-US" altLang="zh-CN" sz="1400" b="1" baseline="30000">
                <a:latin typeface="微软雅黑" panose="020B0503020204020204" charset="-122"/>
                <a:ea typeface="微软雅黑" panose="020B0503020204020204" charset="-122"/>
                <a:cs typeface="微软雅黑" panose="020B0503020204020204" charset="-122"/>
              </a:rPr>
              <a:t>[2]</a:t>
            </a:r>
            <a:r>
              <a:rPr lang="zh-CN" altLang="en-US" sz="1400" b="1">
                <a:latin typeface="微软雅黑" panose="020B0503020204020204" charset="-122"/>
                <a:ea typeface="微软雅黑" panose="020B0503020204020204" charset="-122"/>
                <a:cs typeface="微软雅黑" panose="020B0503020204020204" charset="-122"/>
              </a:rPr>
              <a:t>：</a:t>
            </a:r>
            <a:endParaRPr lang="zh-CN" altLang="en-US" sz="1400" b="1">
              <a:latin typeface="微软雅黑" panose="020B0503020204020204" charset="-122"/>
              <a:ea typeface="微软雅黑" panose="020B0503020204020204" charset="-122"/>
              <a:cs typeface="微软雅黑" panose="020B0503020204020204" charset="-122"/>
            </a:endParaRPr>
          </a:p>
          <a:p>
            <a:pPr marL="171450" indent="-171450">
              <a:lnSpc>
                <a:spcPct val="140000"/>
              </a:lnSpc>
              <a:buFont typeface="Wingdings" panose="05000000000000000000" charset="0"/>
              <a:buChar char="Ø"/>
            </a:pPr>
            <a:r>
              <a:rPr lang="zh-CN" altLang="en-US" sz="1400">
                <a:latin typeface="微软雅黑" panose="020B0503020204020204" charset="-122"/>
                <a:ea typeface="微软雅黑" panose="020B0503020204020204" charset="-122"/>
                <a:cs typeface="微软雅黑" panose="020B0503020204020204" charset="-122"/>
              </a:rPr>
              <a:t>中国食管癌的发病率在</a:t>
            </a:r>
            <a:r>
              <a:rPr lang="en-US" altLang="zh-CN" sz="1400">
                <a:latin typeface="微软雅黑" panose="020B0503020204020204" charset="-122"/>
                <a:ea typeface="微软雅黑" panose="020B0503020204020204" charset="-122"/>
                <a:cs typeface="微软雅黑" panose="020B0503020204020204" charset="-122"/>
              </a:rPr>
              <a:t> </a:t>
            </a:r>
            <a:r>
              <a:rPr lang="zh-CN" altLang="en-US" sz="1400">
                <a:latin typeface="微软雅黑" panose="020B0503020204020204" charset="-122"/>
                <a:ea typeface="微软雅黑" panose="020B0503020204020204" charset="-122"/>
                <a:cs typeface="微软雅黑" panose="020B0503020204020204" charset="-122"/>
              </a:rPr>
              <a:t>男性恶性肿瘤中居第五位，在女性中居第九位；</a:t>
            </a:r>
            <a:endParaRPr lang="zh-CN" altLang="en-US" sz="1400">
              <a:latin typeface="微软雅黑" panose="020B0503020204020204" charset="-122"/>
              <a:ea typeface="微软雅黑" panose="020B0503020204020204" charset="-122"/>
              <a:cs typeface="微软雅黑" panose="020B0503020204020204" charset="-122"/>
            </a:endParaRPr>
          </a:p>
          <a:p>
            <a:pPr marL="171450" indent="-171450">
              <a:lnSpc>
                <a:spcPct val="140000"/>
              </a:lnSpc>
              <a:buFont typeface="Wingdings" panose="05000000000000000000" charset="0"/>
              <a:buChar char="Ø"/>
            </a:pPr>
            <a:r>
              <a:rPr lang="zh-CN" altLang="en-US" sz="1400">
                <a:latin typeface="微软雅黑" panose="020B0503020204020204" charset="-122"/>
                <a:ea typeface="微软雅黑" panose="020B0503020204020204" charset="-122"/>
                <a:cs typeface="微软雅黑" panose="020B0503020204020204" charset="-122"/>
              </a:rPr>
              <a:t>中国抗癌协会肿瘤营养专业委员会发起的常见恶性肿瘤营养状态与临床结局相关性研究，研究显示，食管癌是营养不良发病率第一位的肿瘤。</a:t>
            </a:r>
            <a:endParaRPr lang="zh-CN" altLang="en-US" sz="1400">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 name="图片 6"/>
          <p:cNvPicPr>
            <a:picLocks noChangeAspect="1"/>
          </p:cNvPicPr>
          <p:nvPr userDrawn="1">
            <p:custDataLst>
              <p:tags r:id="rId1"/>
            </p:custDataLst>
          </p:nvPr>
        </p:nvPicPr>
        <p:blipFill>
          <a:blip r:embed="rId2" cstate="print">
            <a:extLst>
              <a:ext uri="{28A0092B-C50C-407E-A947-70E740481C1C}">
                <a14:useLocalDpi xmlns:a14="http://schemas.microsoft.com/office/drawing/2010/main" val="0"/>
              </a:ext>
            </a:extLst>
          </a:blip>
          <a:stretch>
            <a:fillRect/>
          </a:stretch>
        </p:blipFill>
        <p:spPr>
          <a:xfrm>
            <a:off x="9916795" y="11007"/>
            <a:ext cx="2275840" cy="1002453"/>
          </a:xfrm>
          <a:prstGeom prst="rect">
            <a:avLst/>
          </a:prstGeom>
        </p:spPr>
      </p:pic>
      <p:sp>
        <p:nvSpPr>
          <p:cNvPr id="10" name="梯形 9"/>
          <p:cNvSpPr/>
          <p:nvPr/>
        </p:nvSpPr>
        <p:spPr>
          <a:xfrm rot="5400000" flipH="1">
            <a:off x="-624840" y="650240"/>
            <a:ext cx="1632585" cy="381000"/>
          </a:xfrm>
          <a:prstGeom prst="trapezoid">
            <a:avLst/>
          </a:prstGeom>
          <a:solidFill>
            <a:srgbClr val="8EC31F"/>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dist"/>
            <a:endParaRPr lang="zh-CN" altLang="en-US" sz="1400" b="1"/>
          </a:p>
        </p:txBody>
      </p:sp>
      <p:sp>
        <p:nvSpPr>
          <p:cNvPr id="12" name="文本框 11"/>
          <p:cNvSpPr txBox="1"/>
          <p:nvPr/>
        </p:nvSpPr>
        <p:spPr>
          <a:xfrm>
            <a:off x="11430" y="149225"/>
            <a:ext cx="435610" cy="1400810"/>
          </a:xfrm>
          <a:prstGeom prst="rect">
            <a:avLst/>
          </a:prstGeom>
          <a:noFill/>
        </p:spPr>
        <p:txBody>
          <a:bodyPr wrap="square" rtlCol="0" anchor="ctr" anchorCtr="0">
            <a:noAutofit/>
          </a:bodyPr>
          <a:p>
            <a:r>
              <a:rPr lang="zh-CN" altLang="en-US" sz="1400" b="1">
                <a:solidFill>
                  <a:schemeClr val="bg1"/>
                </a:solidFill>
              </a:rPr>
              <a:t>安全性</a:t>
            </a:r>
            <a:endParaRPr lang="zh-CN" altLang="en-US" sz="1400" b="1">
              <a:solidFill>
                <a:schemeClr val="bg1"/>
              </a:solidFill>
            </a:endParaRPr>
          </a:p>
        </p:txBody>
      </p:sp>
      <p:grpSp>
        <p:nvGrpSpPr>
          <p:cNvPr id="21" name="组合 20"/>
          <p:cNvGrpSpPr/>
          <p:nvPr/>
        </p:nvGrpSpPr>
        <p:grpSpPr>
          <a:xfrm>
            <a:off x="-635" y="6105525"/>
            <a:ext cx="12193270" cy="754380"/>
            <a:chOff x="-1" y="8799"/>
            <a:chExt cx="19202" cy="1188"/>
          </a:xfrm>
        </p:grpSpPr>
        <p:pic>
          <p:nvPicPr>
            <p:cNvPr id="22" name="图片 21"/>
            <p:cNvPicPr>
              <a:picLocks noChangeAspect="1"/>
            </p:cNvPicPr>
            <p:nvPr/>
          </p:nvPicPr>
          <p:blipFill>
            <a:blip r:embed="rId3"/>
            <a:stretch>
              <a:fillRect/>
            </a:stretch>
          </p:blipFill>
          <p:spPr>
            <a:xfrm>
              <a:off x="-1" y="8799"/>
              <a:ext cx="19200" cy="933"/>
            </a:xfrm>
            <a:prstGeom prst="rect">
              <a:avLst/>
            </a:prstGeom>
          </p:spPr>
        </p:pic>
        <p:pic>
          <p:nvPicPr>
            <p:cNvPr id="23" name="图片 22"/>
            <p:cNvPicPr>
              <a:picLocks noChangeAspect="1"/>
            </p:cNvPicPr>
            <p:nvPr/>
          </p:nvPicPr>
          <p:blipFill>
            <a:blip r:embed="rId4"/>
            <a:stretch>
              <a:fillRect/>
            </a:stretch>
          </p:blipFill>
          <p:spPr>
            <a:xfrm>
              <a:off x="-1" y="9698"/>
              <a:ext cx="19202" cy="289"/>
            </a:xfrm>
            <a:prstGeom prst="rect">
              <a:avLst/>
            </a:prstGeom>
          </p:spPr>
        </p:pic>
      </p:grpSp>
      <p:sp>
        <p:nvSpPr>
          <p:cNvPr id="6" name="文本框 5"/>
          <p:cNvSpPr txBox="1"/>
          <p:nvPr/>
        </p:nvSpPr>
        <p:spPr>
          <a:xfrm>
            <a:off x="622300" y="825500"/>
            <a:ext cx="8719820" cy="460375"/>
          </a:xfrm>
          <a:prstGeom prst="rect">
            <a:avLst/>
          </a:prstGeom>
          <a:noFill/>
        </p:spPr>
        <p:txBody>
          <a:bodyPr wrap="square" rtlCol="0" anchor="t">
            <a:spAutoFit/>
          </a:bodyPr>
          <a:p>
            <a:r>
              <a:rPr lang="zh-CN" altLang="en-US" sz="2400" b="1">
                <a:solidFill>
                  <a:srgbClr val="049DE7"/>
                </a:solidFill>
                <a:latin typeface="微软雅黑" panose="020B0503020204020204" charset="-122"/>
                <a:ea typeface="微软雅黑" panose="020B0503020204020204" charset="-122"/>
              </a:rPr>
              <a:t>安全性：本品无严重不良事件报道</a:t>
            </a:r>
            <a:endParaRPr lang="zh-CN" altLang="en-US" sz="2400" b="1">
              <a:solidFill>
                <a:srgbClr val="049DE7"/>
              </a:solidFill>
              <a:latin typeface="微软雅黑" panose="020B0503020204020204" charset="-122"/>
              <a:ea typeface="微软雅黑" panose="020B0503020204020204" charset="-122"/>
            </a:endParaRPr>
          </a:p>
        </p:txBody>
      </p:sp>
      <p:sp>
        <p:nvSpPr>
          <p:cNvPr id="2" name="文本框 1"/>
          <p:cNvSpPr txBox="1"/>
          <p:nvPr/>
        </p:nvSpPr>
        <p:spPr>
          <a:xfrm>
            <a:off x="622300" y="4345305"/>
            <a:ext cx="6096000" cy="991235"/>
          </a:xfrm>
          <a:prstGeom prst="rect">
            <a:avLst/>
          </a:prstGeom>
          <a:noFill/>
        </p:spPr>
        <p:txBody>
          <a:bodyPr wrap="square" rtlCol="0" anchor="t">
            <a:spAutoFit/>
          </a:bodyPr>
          <a:p>
            <a:pPr marL="285750" lvl="0" indent="-285750" algn="l">
              <a:lnSpc>
                <a:spcPct val="150000"/>
              </a:lnSpc>
              <a:buClrTx/>
              <a:buSzTx/>
              <a:buFont typeface="Wingdings" panose="05000000000000000000" charset="0"/>
              <a:buChar char="Ø"/>
            </a:pPr>
            <a:r>
              <a:rPr lang="zh-CN" altLang="en-US" sz="1300" b="1" spc="300" dirty="0">
                <a:solidFill>
                  <a:srgbClr val="01469A"/>
                </a:solidFill>
                <a:latin typeface="微软雅黑" panose="020B0503020204020204" charset="-122"/>
                <a:ea typeface="微软雅黑" panose="020B0503020204020204" charset="-122"/>
                <a:cs typeface="微软雅黑" panose="020B0503020204020204" charset="-122"/>
                <a:sym typeface="+mn-ea"/>
              </a:rPr>
              <a:t>降低</a:t>
            </a:r>
            <a:r>
              <a:rPr lang="zh-CN" altLang="en-US" sz="1300" b="1" spc="300" dirty="0">
                <a:solidFill>
                  <a:schemeClr val="tx1"/>
                </a:solidFill>
                <a:latin typeface="微软雅黑" panose="020B0503020204020204" charset="-122"/>
                <a:ea typeface="微软雅黑" panose="020B0503020204020204" charset="-122"/>
                <a:cs typeface="微软雅黑" panose="020B0503020204020204" charset="-122"/>
                <a:sym typeface="+mn-ea"/>
              </a:rPr>
              <a:t>了药物计算的</a:t>
            </a:r>
            <a:r>
              <a:rPr lang="zh-CN" altLang="en-US" sz="1300" b="1" spc="300" dirty="0">
                <a:solidFill>
                  <a:srgbClr val="01469A"/>
                </a:solidFill>
                <a:latin typeface="微软雅黑" panose="020B0503020204020204" charset="-122"/>
                <a:ea typeface="微软雅黑" panose="020B0503020204020204" charset="-122"/>
                <a:cs typeface="微软雅黑" panose="020B0503020204020204" charset="-122"/>
                <a:sym typeface="+mn-ea"/>
              </a:rPr>
              <a:t>困难</a:t>
            </a:r>
            <a:r>
              <a:rPr lang="zh-CN" altLang="en-US" sz="1300" b="1" spc="300" dirty="0">
                <a:solidFill>
                  <a:schemeClr val="tx1"/>
                </a:solidFill>
                <a:latin typeface="微软雅黑" panose="020B0503020204020204" charset="-122"/>
                <a:ea typeface="微软雅黑" panose="020B0503020204020204" charset="-122"/>
                <a:cs typeface="微软雅黑" panose="020B0503020204020204" charset="-122"/>
                <a:sym typeface="+mn-ea"/>
              </a:rPr>
              <a:t>、医源性感染的</a:t>
            </a:r>
            <a:r>
              <a:rPr lang="zh-CN" altLang="en-US" sz="1300" b="1" spc="300" dirty="0">
                <a:solidFill>
                  <a:srgbClr val="01469A"/>
                </a:solidFill>
                <a:latin typeface="微软雅黑" panose="020B0503020204020204" charset="-122"/>
                <a:ea typeface="微软雅黑" panose="020B0503020204020204" charset="-122"/>
                <a:cs typeface="微软雅黑" panose="020B0503020204020204" charset="-122"/>
                <a:sym typeface="+mn-ea"/>
              </a:rPr>
              <a:t>风险</a:t>
            </a:r>
            <a:endParaRPr lang="zh-CN" altLang="en-US" sz="1300" b="1" spc="300" dirty="0">
              <a:solidFill>
                <a:srgbClr val="01469A"/>
              </a:solidFill>
              <a:latin typeface="微软雅黑" panose="020B0503020204020204" charset="-122"/>
              <a:ea typeface="微软雅黑" panose="020B0503020204020204" charset="-122"/>
              <a:cs typeface="微软雅黑" panose="020B0503020204020204" charset="-122"/>
              <a:sym typeface="+mn-ea"/>
            </a:endParaRPr>
          </a:p>
          <a:p>
            <a:pPr marL="285750" lvl="0" indent="-285750" algn="l">
              <a:lnSpc>
                <a:spcPct val="150000"/>
              </a:lnSpc>
              <a:buClrTx/>
              <a:buSzTx/>
              <a:buFont typeface="Wingdings" panose="05000000000000000000" charset="0"/>
              <a:buChar char="Ø"/>
            </a:pPr>
            <a:r>
              <a:rPr lang="zh-CN" altLang="en-US" sz="1300" b="1" spc="300" dirty="0">
                <a:solidFill>
                  <a:srgbClr val="01469A"/>
                </a:solidFill>
                <a:latin typeface="微软雅黑" panose="020B0503020204020204" charset="-122"/>
                <a:ea typeface="微软雅黑" panose="020B0503020204020204" charset="-122"/>
                <a:cs typeface="微软雅黑" panose="020B0503020204020204" charset="-122"/>
                <a:sym typeface="+mn-ea"/>
              </a:rPr>
              <a:t>减少</a:t>
            </a:r>
            <a:r>
              <a:rPr lang="zh-CN" altLang="en-US" sz="1300" b="1" spc="300" dirty="0">
                <a:solidFill>
                  <a:schemeClr val="tx1"/>
                </a:solidFill>
                <a:latin typeface="微软雅黑" panose="020B0503020204020204" charset="-122"/>
                <a:ea typeface="微软雅黑" panose="020B0503020204020204" charset="-122"/>
                <a:cs typeface="微软雅黑" panose="020B0503020204020204" charset="-122"/>
                <a:sym typeface="+mn-ea"/>
              </a:rPr>
              <a:t>电解质补充</a:t>
            </a:r>
            <a:r>
              <a:rPr lang="zh-CN" altLang="en-US" sz="1300" b="1" spc="300" dirty="0">
                <a:solidFill>
                  <a:srgbClr val="01469A"/>
                </a:solidFill>
                <a:latin typeface="微软雅黑" panose="020B0503020204020204" charset="-122"/>
                <a:ea typeface="微软雅黑" panose="020B0503020204020204" charset="-122"/>
                <a:cs typeface="微软雅黑" panose="020B0503020204020204" charset="-122"/>
                <a:sym typeface="+mn-ea"/>
              </a:rPr>
              <a:t>不足</a:t>
            </a:r>
            <a:r>
              <a:rPr lang="zh-CN" altLang="en-US" sz="1300" b="1" spc="300" dirty="0">
                <a:solidFill>
                  <a:srgbClr val="01469A"/>
                </a:solidFill>
                <a:latin typeface="微软雅黑" panose="020B0503020204020204" charset="-122"/>
                <a:ea typeface="微软雅黑" panose="020B0503020204020204" charset="-122"/>
                <a:cs typeface="微软雅黑" panose="020B0503020204020204" charset="-122"/>
                <a:sym typeface="+mn-ea"/>
              </a:rPr>
              <a:t>/过量</a:t>
            </a:r>
            <a:r>
              <a:rPr lang="zh-CN" altLang="en-US" sz="1300" b="1" spc="300" dirty="0">
                <a:solidFill>
                  <a:srgbClr val="01469A"/>
                </a:solidFill>
                <a:latin typeface="微软雅黑" panose="020B0503020204020204" charset="-122"/>
                <a:ea typeface="微软雅黑" panose="020B0503020204020204" charset="-122"/>
                <a:cs typeface="微软雅黑" panose="020B0503020204020204" charset="-122"/>
                <a:sym typeface="+mn-ea"/>
              </a:rPr>
              <a:t>/比例不当</a:t>
            </a:r>
            <a:r>
              <a:rPr lang="zh-CN" altLang="en-US" sz="1300" b="1" spc="300" dirty="0">
                <a:solidFill>
                  <a:schemeClr val="tx1"/>
                </a:solidFill>
                <a:latin typeface="微软雅黑" panose="020B0503020204020204" charset="-122"/>
                <a:ea typeface="微软雅黑" panose="020B0503020204020204" charset="-122"/>
                <a:cs typeface="微软雅黑" panose="020B0503020204020204" charset="-122"/>
                <a:sym typeface="+mn-ea"/>
              </a:rPr>
              <a:t>带来的安全性风险</a:t>
            </a:r>
            <a:endParaRPr lang="zh-CN" altLang="en-US" sz="1300" b="1" spc="300" dirty="0">
              <a:solidFill>
                <a:schemeClr val="tx1"/>
              </a:solidFill>
              <a:latin typeface="微软雅黑" panose="020B0503020204020204" charset="-122"/>
              <a:ea typeface="微软雅黑" panose="020B0503020204020204" charset="-122"/>
              <a:cs typeface="微软雅黑" panose="020B0503020204020204" charset="-122"/>
              <a:sym typeface="+mn-ea"/>
            </a:endParaRPr>
          </a:p>
          <a:p>
            <a:pPr marL="285750" lvl="0" indent="-285750" algn="l">
              <a:lnSpc>
                <a:spcPct val="150000"/>
              </a:lnSpc>
              <a:buClrTx/>
              <a:buSzTx/>
              <a:buFont typeface="Wingdings" panose="05000000000000000000" charset="0"/>
              <a:buChar char="Ø"/>
            </a:pPr>
            <a:r>
              <a:rPr lang="zh-CN" altLang="en-US" sz="1300" b="1" spc="300" dirty="0">
                <a:solidFill>
                  <a:srgbClr val="01469A"/>
                </a:solidFill>
                <a:latin typeface="微软雅黑" panose="020B0503020204020204" charset="-122"/>
                <a:ea typeface="微软雅黑" panose="020B0503020204020204" charset="-122"/>
                <a:cs typeface="微软雅黑" panose="020B0503020204020204" charset="-122"/>
                <a:sym typeface="+mn-ea"/>
              </a:rPr>
              <a:t>明确中心静脉输注，减少滥用风险</a:t>
            </a:r>
            <a:endParaRPr lang="zh-CN" altLang="en-US" sz="1300" b="1" spc="300" dirty="0">
              <a:solidFill>
                <a:srgbClr val="01469A"/>
              </a:solidFill>
              <a:latin typeface="微软雅黑" panose="020B0503020204020204" charset="-122"/>
              <a:ea typeface="微软雅黑" panose="020B0503020204020204" charset="-122"/>
              <a:cs typeface="微软雅黑" panose="020B0503020204020204" charset="-122"/>
              <a:sym typeface="+mn-ea"/>
            </a:endParaRPr>
          </a:p>
        </p:txBody>
      </p:sp>
      <p:sp>
        <p:nvSpPr>
          <p:cNvPr id="3" name="文本框 2"/>
          <p:cNvSpPr txBox="1"/>
          <p:nvPr/>
        </p:nvSpPr>
        <p:spPr>
          <a:xfrm>
            <a:off x="622300" y="1775460"/>
            <a:ext cx="6335395" cy="1217295"/>
          </a:xfrm>
          <a:prstGeom prst="rect">
            <a:avLst/>
          </a:prstGeom>
          <a:noFill/>
        </p:spPr>
        <p:txBody>
          <a:bodyPr wrap="square" rtlCol="0" anchor="t">
            <a:spAutoFit/>
          </a:bodyPr>
          <a:p>
            <a:pPr marL="285750" indent="-285750" algn="l">
              <a:lnSpc>
                <a:spcPct val="150000"/>
              </a:lnSpc>
              <a:buFont typeface="Wingdings" panose="05000000000000000000" charset="0"/>
              <a:buChar char="l"/>
            </a:pPr>
            <a:r>
              <a:rPr lang="zh-CN" altLang="en-US" b="1" spc="300" dirty="0">
                <a:solidFill>
                  <a:srgbClr val="01469A"/>
                </a:solidFill>
                <a:latin typeface="微软雅黑" panose="020B0503020204020204" charset="-122"/>
                <a:ea typeface="微软雅黑" panose="020B0503020204020204" charset="-122"/>
                <a:cs typeface="微软雅黑" panose="020B0503020204020204" charset="-122"/>
                <a:sym typeface="+mn-ea"/>
              </a:rPr>
              <a:t>本品不良反应发生情况</a:t>
            </a:r>
            <a:endParaRPr lang="zh-CN" altLang="en-US" b="1" spc="300" dirty="0">
              <a:solidFill>
                <a:srgbClr val="01469A"/>
              </a:solidFill>
              <a:latin typeface="微软雅黑" panose="020B0503020204020204" charset="-122"/>
              <a:ea typeface="微软雅黑" panose="020B0503020204020204" charset="-122"/>
              <a:cs typeface="微软雅黑" panose="020B0503020204020204" charset="-122"/>
              <a:sym typeface="+mn-ea"/>
            </a:endParaRPr>
          </a:p>
          <a:p>
            <a:pPr indent="0" algn="l">
              <a:lnSpc>
                <a:spcPct val="40000"/>
              </a:lnSpc>
              <a:buFont typeface="Wingdings" panose="05000000000000000000" charset="0"/>
              <a:buNone/>
            </a:pPr>
            <a:endParaRPr lang="zh-CN" altLang="en-US" b="1" spc="300" dirty="0">
              <a:solidFill>
                <a:srgbClr val="01469A"/>
              </a:solidFill>
              <a:latin typeface="微软雅黑" panose="020B0503020204020204" charset="-122"/>
              <a:ea typeface="微软雅黑" panose="020B0503020204020204" charset="-122"/>
              <a:cs typeface="微软雅黑" panose="020B0503020204020204" charset="-122"/>
              <a:sym typeface="+mn-ea"/>
            </a:endParaRPr>
          </a:p>
          <a:p>
            <a:pPr marL="285750" indent="-285750" algn="l">
              <a:lnSpc>
                <a:spcPct val="150000"/>
              </a:lnSpc>
              <a:buFont typeface="Wingdings" panose="05000000000000000000" charset="0"/>
              <a:buChar char="Ø"/>
            </a:pPr>
            <a:r>
              <a:rPr lang="zh-CN" altLang="en-US" sz="1300" b="1" spc="300" dirty="0">
                <a:solidFill>
                  <a:schemeClr val="tx1"/>
                </a:solidFill>
                <a:latin typeface="微软雅黑" panose="020B0503020204020204" charset="-122"/>
                <a:ea typeface="微软雅黑" panose="020B0503020204020204" charset="-122"/>
                <a:cs typeface="微软雅黑" panose="020B0503020204020204" charset="-122"/>
                <a:sym typeface="+mn-ea"/>
              </a:rPr>
              <a:t>本品国内</a:t>
            </a:r>
            <a:r>
              <a:rPr lang="en-US" altLang="zh-CN" sz="1300" b="1" spc="300" dirty="0">
                <a:solidFill>
                  <a:schemeClr val="tx1"/>
                </a:solidFill>
                <a:latin typeface="微软雅黑" panose="020B0503020204020204" charset="-122"/>
                <a:ea typeface="微软雅黑" panose="020B0503020204020204" charset="-122"/>
                <a:cs typeface="微软雅黑" panose="020B0503020204020204" charset="-122"/>
                <a:sym typeface="+mn-ea"/>
              </a:rPr>
              <a:t>2023</a:t>
            </a:r>
            <a:r>
              <a:rPr lang="zh-CN" altLang="en-US" sz="1300" b="1" spc="300" dirty="0">
                <a:solidFill>
                  <a:schemeClr val="tx1"/>
                </a:solidFill>
                <a:latin typeface="微软雅黑" panose="020B0503020204020204" charset="-122"/>
                <a:ea typeface="微软雅黑" panose="020B0503020204020204" charset="-122"/>
                <a:cs typeface="微软雅黑" panose="020B0503020204020204" charset="-122"/>
                <a:sym typeface="+mn-ea"/>
              </a:rPr>
              <a:t>年</a:t>
            </a:r>
            <a:r>
              <a:rPr lang="en-US" altLang="zh-CN" sz="1300" b="1" spc="300" dirty="0">
                <a:solidFill>
                  <a:schemeClr val="tx1"/>
                </a:solidFill>
                <a:latin typeface="微软雅黑" panose="020B0503020204020204" charset="-122"/>
                <a:ea typeface="微软雅黑" panose="020B0503020204020204" charset="-122"/>
                <a:cs typeface="微软雅黑" panose="020B0503020204020204" charset="-122"/>
                <a:sym typeface="+mn-ea"/>
              </a:rPr>
              <a:t>1</a:t>
            </a:r>
            <a:r>
              <a:rPr lang="zh-CN" altLang="en-US" sz="1300" b="1" spc="300" dirty="0">
                <a:solidFill>
                  <a:schemeClr val="tx1"/>
                </a:solidFill>
                <a:latin typeface="微软雅黑" panose="020B0503020204020204" charset="-122"/>
                <a:ea typeface="微软雅黑" panose="020B0503020204020204" charset="-122"/>
                <a:cs typeface="微软雅黑" panose="020B0503020204020204" charset="-122"/>
                <a:sym typeface="+mn-ea"/>
              </a:rPr>
              <a:t>月</a:t>
            </a:r>
            <a:r>
              <a:rPr lang="en-US" altLang="zh-CN" sz="1300" b="1" spc="300" dirty="0">
                <a:solidFill>
                  <a:schemeClr val="tx1"/>
                </a:solidFill>
                <a:latin typeface="微软雅黑" panose="020B0503020204020204" charset="-122"/>
                <a:ea typeface="微软雅黑" panose="020B0503020204020204" charset="-122"/>
                <a:cs typeface="微软雅黑" panose="020B0503020204020204" charset="-122"/>
                <a:sym typeface="+mn-ea"/>
              </a:rPr>
              <a:t>19</a:t>
            </a:r>
            <a:r>
              <a:rPr lang="zh-CN" altLang="en-US" sz="1300" b="1" spc="300" dirty="0">
                <a:solidFill>
                  <a:schemeClr val="tx1"/>
                </a:solidFill>
                <a:latin typeface="微软雅黑" panose="020B0503020204020204" charset="-122"/>
                <a:ea typeface="微软雅黑" panose="020B0503020204020204" charset="-122"/>
                <a:cs typeface="微软雅黑" panose="020B0503020204020204" charset="-122"/>
                <a:sym typeface="+mn-ea"/>
              </a:rPr>
              <a:t>日上市，暂未收到药品不良反应信息。</a:t>
            </a:r>
            <a:endParaRPr lang="zh-CN" altLang="en-US" sz="1300" b="1" spc="300" dirty="0">
              <a:solidFill>
                <a:schemeClr val="tx1"/>
              </a:solidFill>
              <a:latin typeface="微软雅黑" panose="020B0503020204020204" charset="-122"/>
              <a:ea typeface="微软雅黑" panose="020B0503020204020204" charset="-122"/>
              <a:cs typeface="微软雅黑" panose="020B0503020204020204" charset="-122"/>
              <a:sym typeface="+mn-ea"/>
            </a:endParaRPr>
          </a:p>
          <a:p>
            <a:pPr marL="285750" indent="-285750" algn="l">
              <a:lnSpc>
                <a:spcPct val="150000"/>
              </a:lnSpc>
              <a:buFont typeface="Wingdings" panose="05000000000000000000" charset="0"/>
              <a:buChar char="Ø"/>
            </a:pPr>
            <a:r>
              <a:rPr lang="zh-CN" altLang="en-US" sz="1300" b="1" spc="300" dirty="0">
                <a:solidFill>
                  <a:schemeClr val="tx1"/>
                </a:solidFill>
                <a:latin typeface="微软雅黑" panose="020B0503020204020204" charset="-122"/>
                <a:ea typeface="微软雅黑" panose="020B0503020204020204" charset="-122"/>
                <a:cs typeface="微软雅黑" panose="020B0503020204020204" charset="-122"/>
                <a:sym typeface="+mn-ea"/>
              </a:rPr>
              <a:t>本品为电解质补充经典配方，配比合理，安全性高。</a:t>
            </a:r>
            <a:endParaRPr lang="zh-CN" altLang="en-US" sz="1300" b="1" spc="300" dirty="0">
              <a:solidFill>
                <a:schemeClr val="tx1"/>
              </a:solidFill>
              <a:latin typeface="微软雅黑" panose="020B0503020204020204" charset="-122"/>
              <a:ea typeface="微软雅黑" panose="020B0503020204020204" charset="-122"/>
              <a:cs typeface="微软雅黑" panose="020B0503020204020204" charset="-122"/>
              <a:sym typeface="+mn-ea"/>
            </a:endParaRPr>
          </a:p>
        </p:txBody>
      </p:sp>
      <p:sp>
        <p:nvSpPr>
          <p:cNvPr id="5" name="文本框 4"/>
          <p:cNvSpPr txBox="1"/>
          <p:nvPr/>
        </p:nvSpPr>
        <p:spPr>
          <a:xfrm>
            <a:off x="622300" y="3906520"/>
            <a:ext cx="6334760" cy="368300"/>
          </a:xfrm>
          <a:prstGeom prst="rect">
            <a:avLst/>
          </a:prstGeom>
          <a:noFill/>
          <a:ln w="12700" cmpd="sng">
            <a:noFill/>
            <a:prstDash val="solid"/>
          </a:ln>
        </p:spPr>
        <p:txBody>
          <a:bodyPr wrap="square" rtlCol="0" anchor="t">
            <a:spAutoFit/>
          </a:bodyPr>
          <a:p>
            <a:pPr marL="285750" indent="-285750">
              <a:buFont typeface="Wingdings" panose="05000000000000000000" charset="0"/>
              <a:buChar char="l"/>
            </a:pPr>
            <a:r>
              <a:rPr lang="zh-CN" altLang="en-US" b="1" spc="300" dirty="0">
                <a:solidFill>
                  <a:srgbClr val="01469A"/>
                </a:solidFill>
                <a:latin typeface="微软雅黑" panose="020B0503020204020204" charset="-122"/>
                <a:ea typeface="微软雅黑" panose="020B0503020204020204" charset="-122"/>
                <a:sym typeface="+mn-ea"/>
              </a:rPr>
              <a:t>本品安全性优势</a:t>
            </a:r>
            <a:endParaRPr lang="zh-CN" altLang="en-US" b="1" spc="300" dirty="0">
              <a:solidFill>
                <a:srgbClr val="01469A"/>
              </a:solidFill>
              <a:latin typeface="微软雅黑" panose="020B0503020204020204" charset="-122"/>
              <a:ea typeface="微软雅黑" panose="020B0503020204020204" charset="-122"/>
              <a:sym typeface="+mn-ea"/>
            </a:endParaRPr>
          </a:p>
        </p:txBody>
      </p:sp>
      <p:sp>
        <p:nvSpPr>
          <p:cNvPr id="8" name="文本框 7"/>
          <p:cNvSpPr txBox="1"/>
          <p:nvPr/>
        </p:nvSpPr>
        <p:spPr>
          <a:xfrm>
            <a:off x="7185025" y="1891665"/>
            <a:ext cx="4646930" cy="368300"/>
          </a:xfrm>
          <a:prstGeom prst="rect">
            <a:avLst/>
          </a:prstGeom>
          <a:noFill/>
        </p:spPr>
        <p:txBody>
          <a:bodyPr wrap="square" rtlCol="0" anchor="t">
            <a:spAutoFit/>
          </a:bodyPr>
          <a:p>
            <a:pPr marL="285750" indent="-285750">
              <a:buFont typeface="Wingdings" panose="05000000000000000000" charset="0"/>
              <a:buChar char="l"/>
            </a:pPr>
            <a:r>
              <a:rPr lang="zh-CN" altLang="en-US" b="1" spc="300" dirty="0">
                <a:solidFill>
                  <a:srgbClr val="01469A"/>
                </a:solidFill>
                <a:latin typeface="微软雅黑" panose="020B0503020204020204" charset="-122"/>
                <a:ea typeface="微软雅黑" panose="020B0503020204020204" charset="-122"/>
                <a:sym typeface="+mn-ea"/>
              </a:rPr>
              <a:t>说明书收载的安全信息</a:t>
            </a:r>
            <a:r>
              <a:rPr lang="en-US" altLang="zh-CN" b="1" spc="300" baseline="30000" dirty="0">
                <a:solidFill>
                  <a:srgbClr val="01469A"/>
                </a:solidFill>
                <a:latin typeface="微软雅黑" panose="020B0503020204020204" charset="-122"/>
                <a:ea typeface="微软雅黑" panose="020B0503020204020204" charset="-122"/>
                <a:sym typeface="+mn-ea"/>
              </a:rPr>
              <a:t>[1]</a:t>
            </a:r>
            <a:endParaRPr lang="en-US" altLang="zh-CN" b="1" spc="300" baseline="30000" dirty="0">
              <a:solidFill>
                <a:srgbClr val="01469A"/>
              </a:solidFill>
              <a:latin typeface="微软雅黑" panose="020B0503020204020204" charset="-122"/>
              <a:ea typeface="微软雅黑" panose="020B0503020204020204" charset="-122"/>
              <a:sym typeface="+mn-ea"/>
            </a:endParaRPr>
          </a:p>
        </p:txBody>
      </p:sp>
      <p:sp>
        <p:nvSpPr>
          <p:cNvPr id="9" name="正文"/>
          <p:cNvSpPr txBox="1"/>
          <p:nvPr>
            <p:custDataLst>
              <p:tags r:id="rId5"/>
            </p:custDataLst>
          </p:nvPr>
        </p:nvSpPr>
        <p:spPr>
          <a:xfrm>
            <a:off x="7185025" y="2281555"/>
            <a:ext cx="4801870" cy="1948180"/>
          </a:xfrm>
          <a:prstGeom prst="rect">
            <a:avLst/>
          </a:prstGeom>
          <a:noFill/>
          <a:ln>
            <a:noFill/>
          </a:ln>
        </p:spPr>
        <p:txBody>
          <a:bodyPr wrap="square" lIns="90170" tIns="46990" rIns="90170" bIns="46990" rtlCol="0" anchor="t" anchorCtr="0"/>
          <a:p>
            <a:pPr marL="342900" lvl="1" indent="-342900">
              <a:lnSpc>
                <a:spcPct val="150000"/>
              </a:lnSpc>
              <a:spcBef>
                <a:spcPct val="0"/>
              </a:spcBef>
              <a:spcAft>
                <a:spcPct val="15000"/>
              </a:spcAft>
              <a:buFont typeface="+mj-lt"/>
              <a:buAutoNum type="arabicPeriod"/>
            </a:pPr>
            <a:r>
              <a:rPr lang="zh-CN" altLang="en-US" sz="1300" b="1" dirty="0">
                <a:solidFill>
                  <a:schemeClr val="tx1"/>
                </a:solidFill>
                <a:latin typeface="微软雅黑" panose="020B0503020204020204" charset="-122"/>
                <a:ea typeface="微软雅黑" panose="020B0503020204020204" charset="-122"/>
                <a:cs typeface="微软雅黑" panose="020B0503020204020204" charset="-122"/>
                <a:sym typeface="+mn-ea"/>
              </a:rPr>
              <a:t>本品中一个或多个离子成份过量或不足，可能导致不同的症状。因此，推荐经常监测血中电解质的水平。</a:t>
            </a:r>
            <a:endParaRPr lang="en-US" altLang="zh-CN" sz="1300" b="1" kern="0" dirty="0">
              <a:solidFill>
                <a:schemeClr val="tx1"/>
              </a:solidFill>
              <a:latin typeface="微软雅黑" panose="020B0503020204020204" charset="-122"/>
              <a:ea typeface="微软雅黑" panose="020B0503020204020204" charset="-122"/>
              <a:cs typeface="微软雅黑" panose="020B0503020204020204" charset="-122"/>
            </a:endParaRPr>
          </a:p>
          <a:p>
            <a:pPr marL="342900" lvl="1" indent="-342900">
              <a:lnSpc>
                <a:spcPct val="150000"/>
              </a:lnSpc>
              <a:spcBef>
                <a:spcPct val="0"/>
              </a:spcBef>
              <a:spcAft>
                <a:spcPct val="15000"/>
              </a:spcAft>
              <a:buFont typeface="+mj-lt"/>
              <a:buAutoNum type="arabicPeriod"/>
            </a:pPr>
            <a:r>
              <a:rPr lang="zh-CN" altLang="en-US" sz="1300" b="1" dirty="0">
                <a:solidFill>
                  <a:schemeClr val="tx1"/>
                </a:solidFill>
                <a:latin typeface="微软雅黑" panose="020B0503020204020204" charset="-122"/>
                <a:ea typeface="微软雅黑" panose="020B0503020204020204" charset="-122"/>
                <a:cs typeface="微软雅黑" panose="020B0503020204020204" charset="-122"/>
                <a:sym typeface="+mn-ea"/>
              </a:rPr>
              <a:t>当添加钾、钠、钙、镁或氯可能有禁忌时禁用本品。</a:t>
            </a:r>
            <a:endParaRPr lang="en-US" altLang="zh-CN" sz="1300" b="1" kern="0" dirty="0">
              <a:solidFill>
                <a:schemeClr val="tx1"/>
              </a:solidFill>
              <a:latin typeface="微软雅黑" panose="020B0503020204020204" charset="-122"/>
              <a:ea typeface="微软雅黑" panose="020B0503020204020204" charset="-122"/>
              <a:cs typeface="微软雅黑" panose="020B0503020204020204" charset="-122"/>
            </a:endParaRPr>
          </a:p>
          <a:p>
            <a:pPr marL="342900" lvl="1" indent="-342900">
              <a:lnSpc>
                <a:spcPct val="150000"/>
              </a:lnSpc>
              <a:spcBef>
                <a:spcPct val="0"/>
              </a:spcBef>
              <a:spcAft>
                <a:spcPct val="15000"/>
              </a:spcAft>
              <a:buFont typeface="+mj-lt"/>
              <a:buAutoNum type="arabicPeriod"/>
            </a:pPr>
            <a:r>
              <a:rPr lang="zh-CN" altLang="en-US" sz="1300" b="1" dirty="0">
                <a:solidFill>
                  <a:schemeClr val="tx1"/>
                </a:solidFill>
                <a:latin typeface="微软雅黑" panose="020B0503020204020204" charset="-122"/>
                <a:ea typeface="微软雅黑" panose="020B0503020204020204" charset="-122"/>
                <a:cs typeface="微软雅黑" panose="020B0503020204020204" charset="-122"/>
                <a:sym typeface="+mn-ea"/>
              </a:rPr>
              <a:t>全肠外营养给药期间应经常性监测血中的钠、钾、钙、镁、磷酸盐和氯离子水平。</a:t>
            </a:r>
            <a:endParaRPr lang="zh-CN" altLang="en-US" sz="1300" b="1" spc="150" dirty="0">
              <a:solidFill>
                <a:schemeClr val="tx1"/>
              </a:solidFill>
              <a:latin typeface="微软雅黑" panose="020B0503020204020204" charset="-122"/>
              <a:ea typeface="微软雅黑" panose="020B0503020204020204" charset="-122"/>
              <a:cs typeface="微软雅黑" panose="020B0503020204020204" charset="-122"/>
              <a:sym typeface="+mn-ea"/>
            </a:endParaRPr>
          </a:p>
        </p:txBody>
      </p:sp>
      <p:sp>
        <p:nvSpPr>
          <p:cNvPr id="24" name="文本框 23"/>
          <p:cNvSpPr txBox="1"/>
          <p:nvPr/>
        </p:nvSpPr>
        <p:spPr>
          <a:xfrm>
            <a:off x="622300" y="5846445"/>
            <a:ext cx="4064000" cy="245110"/>
          </a:xfrm>
          <a:prstGeom prst="rect">
            <a:avLst/>
          </a:prstGeom>
          <a:noFill/>
        </p:spPr>
        <p:txBody>
          <a:bodyPr wrap="square" rtlCol="0">
            <a:spAutoFit/>
          </a:bodyPr>
          <a:p>
            <a:r>
              <a:rPr lang="en-US" altLang="zh-CN" sz="1000">
                <a:solidFill>
                  <a:schemeClr val="tx1"/>
                </a:solidFill>
                <a:latin typeface="微软雅黑" panose="020B0503020204020204" charset="-122"/>
                <a:ea typeface="微软雅黑" panose="020B0503020204020204" charset="-122"/>
                <a:cs typeface="微软雅黑" panose="020B0503020204020204" charset="-122"/>
              </a:rPr>
              <a:t>[1] </a:t>
            </a:r>
            <a:r>
              <a:rPr lang="zh-CN" altLang="en-US" sz="1000">
                <a:solidFill>
                  <a:schemeClr val="tx1"/>
                </a:solidFill>
                <a:latin typeface="微软雅黑" panose="020B0503020204020204" charset="-122"/>
                <a:ea typeface="微软雅黑" panose="020B0503020204020204" charset="-122"/>
                <a:cs typeface="微软雅黑" panose="020B0503020204020204" charset="-122"/>
              </a:rPr>
              <a:t>钠钾镁钙注射用浓溶液说明书</a:t>
            </a:r>
            <a:endParaRPr lang="zh-CN" altLang="en-US" sz="1000">
              <a:solidFill>
                <a:schemeClr val="tx1"/>
              </a:solidFill>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 name="图片 6"/>
          <p:cNvPicPr>
            <a:picLocks noChangeAspect="1"/>
          </p:cNvPicPr>
          <p:nvPr userDrawn="1">
            <p:custDataLst>
              <p:tags r:id="rId1"/>
            </p:custDataLst>
          </p:nvPr>
        </p:nvPicPr>
        <p:blipFill>
          <a:blip r:embed="rId2" cstate="print">
            <a:extLst>
              <a:ext uri="{28A0092B-C50C-407E-A947-70E740481C1C}">
                <a14:useLocalDpi xmlns:a14="http://schemas.microsoft.com/office/drawing/2010/main" val="0"/>
              </a:ext>
            </a:extLst>
          </a:blip>
          <a:stretch>
            <a:fillRect/>
          </a:stretch>
        </p:blipFill>
        <p:spPr>
          <a:xfrm>
            <a:off x="9916795" y="11007"/>
            <a:ext cx="2275840" cy="1002453"/>
          </a:xfrm>
          <a:prstGeom prst="rect">
            <a:avLst/>
          </a:prstGeom>
        </p:spPr>
      </p:pic>
      <p:sp>
        <p:nvSpPr>
          <p:cNvPr id="10" name="梯形 9"/>
          <p:cNvSpPr/>
          <p:nvPr/>
        </p:nvSpPr>
        <p:spPr>
          <a:xfrm rot="5400000" flipH="1">
            <a:off x="-624840" y="650240"/>
            <a:ext cx="1632585" cy="381000"/>
          </a:xfrm>
          <a:prstGeom prst="trapezoid">
            <a:avLst/>
          </a:prstGeom>
          <a:solidFill>
            <a:srgbClr val="8EC31F"/>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dist"/>
            <a:endParaRPr lang="zh-CN" altLang="en-US" sz="1400" b="1"/>
          </a:p>
        </p:txBody>
      </p:sp>
      <p:sp>
        <p:nvSpPr>
          <p:cNvPr id="12" name="文本框 11"/>
          <p:cNvSpPr txBox="1"/>
          <p:nvPr/>
        </p:nvSpPr>
        <p:spPr>
          <a:xfrm>
            <a:off x="11430" y="149225"/>
            <a:ext cx="435610" cy="1400810"/>
          </a:xfrm>
          <a:prstGeom prst="rect">
            <a:avLst/>
          </a:prstGeom>
          <a:noFill/>
        </p:spPr>
        <p:txBody>
          <a:bodyPr wrap="square" rtlCol="0" anchor="ctr" anchorCtr="0">
            <a:noAutofit/>
          </a:bodyPr>
          <a:p>
            <a:r>
              <a:rPr lang="zh-CN" altLang="en-US" sz="1400" b="1">
                <a:solidFill>
                  <a:schemeClr val="bg1"/>
                </a:solidFill>
              </a:rPr>
              <a:t>有效性</a:t>
            </a:r>
            <a:endParaRPr lang="zh-CN" altLang="en-US" sz="1400" b="1">
              <a:solidFill>
                <a:schemeClr val="bg1"/>
              </a:solidFill>
            </a:endParaRPr>
          </a:p>
        </p:txBody>
      </p:sp>
      <p:grpSp>
        <p:nvGrpSpPr>
          <p:cNvPr id="21" name="组合 20"/>
          <p:cNvGrpSpPr/>
          <p:nvPr/>
        </p:nvGrpSpPr>
        <p:grpSpPr>
          <a:xfrm>
            <a:off x="-635" y="6105525"/>
            <a:ext cx="12193270" cy="754380"/>
            <a:chOff x="-1" y="8799"/>
            <a:chExt cx="19202" cy="1188"/>
          </a:xfrm>
        </p:grpSpPr>
        <p:pic>
          <p:nvPicPr>
            <p:cNvPr id="22" name="图片 21"/>
            <p:cNvPicPr>
              <a:picLocks noChangeAspect="1"/>
            </p:cNvPicPr>
            <p:nvPr/>
          </p:nvPicPr>
          <p:blipFill>
            <a:blip r:embed="rId3"/>
            <a:stretch>
              <a:fillRect/>
            </a:stretch>
          </p:blipFill>
          <p:spPr>
            <a:xfrm>
              <a:off x="-1" y="8799"/>
              <a:ext cx="19200" cy="933"/>
            </a:xfrm>
            <a:prstGeom prst="rect">
              <a:avLst/>
            </a:prstGeom>
          </p:spPr>
        </p:pic>
        <p:pic>
          <p:nvPicPr>
            <p:cNvPr id="23" name="图片 22"/>
            <p:cNvPicPr>
              <a:picLocks noChangeAspect="1"/>
            </p:cNvPicPr>
            <p:nvPr/>
          </p:nvPicPr>
          <p:blipFill>
            <a:blip r:embed="rId4"/>
            <a:stretch>
              <a:fillRect/>
            </a:stretch>
          </p:blipFill>
          <p:spPr>
            <a:xfrm>
              <a:off x="-1" y="9698"/>
              <a:ext cx="19202" cy="289"/>
            </a:xfrm>
            <a:prstGeom prst="rect">
              <a:avLst/>
            </a:prstGeom>
          </p:spPr>
        </p:pic>
      </p:grpSp>
      <p:graphicFrame>
        <p:nvGraphicFramePr>
          <p:cNvPr id="2" name="表格 1"/>
          <p:cNvGraphicFramePr/>
          <p:nvPr>
            <p:custDataLst>
              <p:tags r:id="rId5"/>
            </p:custDataLst>
          </p:nvPr>
        </p:nvGraphicFramePr>
        <p:xfrm>
          <a:off x="762635" y="1703705"/>
          <a:ext cx="10944225" cy="4968240"/>
        </p:xfrm>
        <a:graphic>
          <a:graphicData uri="http://schemas.openxmlformats.org/drawingml/2006/table">
            <a:tbl>
              <a:tblPr/>
              <a:tblGrid>
                <a:gridCol w="3708000"/>
                <a:gridCol w="7236000"/>
              </a:tblGrid>
              <a:tr h="504000">
                <a:tc>
                  <a:txBody>
                    <a:bodyPr/>
                    <a:p>
                      <a:pPr marL="0" indent="0" algn="ctr">
                        <a:spcBef>
                          <a:spcPts val="500"/>
                        </a:spcBef>
                        <a:spcAft>
                          <a:spcPts val="500"/>
                        </a:spcAft>
                      </a:pPr>
                      <a:r>
                        <a:rPr lang="zh-CN" sz="1600" b="1">
                          <a:solidFill>
                            <a:srgbClr val="FFFFFF"/>
                          </a:solidFill>
                          <a:latin typeface="微软雅黑" panose="020B0503020204020204" charset="-122"/>
                          <a:ea typeface="微软雅黑" panose="020B0503020204020204" charset="-122"/>
                        </a:rPr>
                        <a:t>指南名称</a:t>
                      </a:r>
                      <a:endParaRPr lang="zh-CN" sz="1600" b="1">
                        <a:solidFill>
                          <a:srgbClr val="FFFFFF"/>
                        </a:solidFill>
                        <a:latin typeface="微软雅黑" panose="020B0503020204020204" charset="-122"/>
                        <a:ea typeface="微软雅黑" panose="020B0503020204020204" charset="-122"/>
                      </a:endParaRPr>
                    </a:p>
                  </a:txBody>
                  <a:tcPr anchor="ctr" anchorCtr="0">
                    <a:lnL w="6350" cap="flat" cmpd="sng">
                      <a:solidFill>
                        <a:srgbClr val="FFFFFF"/>
                      </a:solidFill>
                      <a:prstDash val="solid"/>
                      <a:headEnd type="none" w="med" len="med"/>
                      <a:tailEnd type="none" w="med" len="med"/>
                    </a:lnL>
                    <a:lnR w="6350" cap="flat" cmpd="sng">
                      <a:solidFill>
                        <a:srgbClr val="FFFFFF"/>
                      </a:solidFill>
                      <a:prstDash val="solid"/>
                      <a:headEnd type="none" w="med" len="med"/>
                      <a:tailEnd type="none" w="med" len="med"/>
                    </a:lnR>
                    <a:lnT w="6350" cap="flat" cmpd="sng">
                      <a:solidFill>
                        <a:srgbClr val="FFFFFF"/>
                      </a:solidFill>
                      <a:prstDash val="solid"/>
                      <a:headEnd type="none" w="med" len="med"/>
                      <a:tailEnd type="none" w="med" len="med"/>
                    </a:lnT>
                    <a:lnB w="6350" cap="flat" cmpd="sng">
                      <a:solidFill>
                        <a:srgbClr val="FFFFFF"/>
                      </a:solidFill>
                      <a:prstDash val="solid"/>
                      <a:headEnd type="none" w="med" len="med"/>
                      <a:tailEnd type="none" w="med" len="med"/>
                    </a:lnB>
                    <a:solidFill>
                      <a:srgbClr val="0078C3"/>
                    </a:solidFill>
                  </a:tcPr>
                </a:tc>
                <a:tc>
                  <a:txBody>
                    <a:bodyPr/>
                    <a:p>
                      <a:pPr marL="0" indent="0" algn="ctr">
                        <a:spcBef>
                          <a:spcPts val="500"/>
                        </a:spcBef>
                        <a:spcAft>
                          <a:spcPts val="500"/>
                        </a:spcAft>
                      </a:pPr>
                      <a:r>
                        <a:rPr lang="zh-CN" sz="1600" b="1">
                          <a:solidFill>
                            <a:srgbClr val="FFFFFF"/>
                          </a:solidFill>
                          <a:latin typeface="微软雅黑" panose="020B0503020204020204" charset="-122"/>
                          <a:ea typeface="微软雅黑" panose="020B0503020204020204" charset="-122"/>
                        </a:rPr>
                        <a:t>推荐内容</a:t>
                      </a:r>
                      <a:endParaRPr lang="zh-CN" sz="1600" b="1">
                        <a:solidFill>
                          <a:srgbClr val="FFFFFF"/>
                        </a:solidFill>
                        <a:latin typeface="微软雅黑" panose="020B0503020204020204" charset="-122"/>
                        <a:ea typeface="微软雅黑" panose="020B0503020204020204" charset="-122"/>
                      </a:endParaRPr>
                    </a:p>
                  </a:txBody>
                  <a:tcPr anchor="ctr" anchorCtr="0">
                    <a:lnL w="6350" cap="flat" cmpd="sng">
                      <a:solidFill>
                        <a:srgbClr val="FFFFFF"/>
                      </a:solidFill>
                      <a:prstDash val="solid"/>
                      <a:headEnd type="none" w="med" len="med"/>
                      <a:tailEnd type="none" w="med" len="med"/>
                    </a:lnL>
                    <a:lnR w="6350" cap="flat" cmpd="sng">
                      <a:solidFill>
                        <a:srgbClr val="FFFFFF"/>
                      </a:solidFill>
                      <a:prstDash val="solid"/>
                      <a:headEnd type="none" w="med" len="med"/>
                      <a:tailEnd type="none" w="med" len="med"/>
                    </a:lnR>
                    <a:lnT w="6350" cap="flat" cmpd="sng">
                      <a:solidFill>
                        <a:srgbClr val="FFFFFF"/>
                      </a:solidFill>
                      <a:prstDash val="solid"/>
                      <a:headEnd type="none" w="med" len="med"/>
                      <a:tailEnd type="none" w="med" len="med"/>
                    </a:lnT>
                    <a:lnB w="6350" cap="flat" cmpd="sng">
                      <a:solidFill>
                        <a:srgbClr val="FFFFFF"/>
                      </a:solidFill>
                      <a:prstDash val="solid"/>
                      <a:headEnd type="none" w="med" len="med"/>
                      <a:tailEnd type="none" w="med" len="med"/>
                    </a:lnB>
                    <a:solidFill>
                      <a:srgbClr val="0078C3"/>
                    </a:solidFill>
                  </a:tcPr>
                </a:tc>
              </a:tr>
              <a:tr h="1116000">
                <a:tc>
                  <a:txBody>
                    <a:bodyPr/>
                    <a:p>
                      <a:pPr marL="0" indent="0" algn="ctr">
                        <a:lnSpc>
                          <a:spcPct val="150000"/>
                        </a:lnSpc>
                        <a:spcBef>
                          <a:spcPts val="500"/>
                        </a:spcBef>
                        <a:spcAft>
                          <a:spcPts val="500"/>
                        </a:spcAft>
                      </a:pPr>
                      <a:r>
                        <a:rPr lang="zh-CN" sz="1200" b="1">
                          <a:solidFill>
                            <a:srgbClr val="000000"/>
                          </a:solidFill>
                          <a:latin typeface="微软雅黑" panose="020B0503020204020204" charset="-122"/>
                          <a:ea typeface="微软雅黑" panose="020B0503020204020204" charset="-122"/>
                          <a:cs typeface="微软雅黑" panose="020B0503020204020204" charset="-122"/>
                        </a:rPr>
                        <a:t>肠外营养中电解质补充中国专家共识（</a:t>
                      </a:r>
                      <a:r>
                        <a:rPr lang="en-US" altLang="zh-CN" sz="1200" b="1">
                          <a:solidFill>
                            <a:srgbClr val="000000"/>
                          </a:solidFill>
                          <a:latin typeface="微软雅黑" panose="020B0503020204020204" charset="-122"/>
                          <a:ea typeface="微软雅黑" panose="020B0503020204020204" charset="-122"/>
                          <a:cs typeface="微软雅黑" panose="020B0503020204020204" charset="-122"/>
                        </a:rPr>
                        <a:t>2024</a:t>
                      </a:r>
                      <a:r>
                        <a:rPr lang="zh-CN" sz="1200" b="1">
                          <a:solidFill>
                            <a:srgbClr val="000000"/>
                          </a:solidFill>
                          <a:latin typeface="微软雅黑" panose="020B0503020204020204" charset="-122"/>
                          <a:ea typeface="微软雅黑" panose="020B0503020204020204" charset="-122"/>
                          <a:cs typeface="微软雅黑" panose="020B0503020204020204" charset="-122"/>
                        </a:rPr>
                        <a:t>）</a:t>
                      </a:r>
                      <a:endParaRPr lang="zh-CN" sz="1200" b="1">
                        <a:solidFill>
                          <a:srgbClr val="000000"/>
                        </a:solidFill>
                        <a:latin typeface="微软雅黑" panose="020B0503020204020204" charset="-122"/>
                        <a:ea typeface="微软雅黑" panose="020B0503020204020204" charset="-122"/>
                        <a:cs typeface="微软雅黑" panose="020B0503020204020204" charset="-122"/>
                      </a:endParaRPr>
                    </a:p>
                  </a:txBody>
                  <a:tcPr anchor="ctr" anchorCtr="0">
                    <a:lnL w="6350" cap="flat" cmpd="sng">
                      <a:solidFill>
                        <a:srgbClr val="FFFFFF"/>
                      </a:solidFill>
                      <a:prstDash val="solid"/>
                      <a:headEnd type="none" w="med" len="med"/>
                      <a:tailEnd type="none" w="med" len="med"/>
                    </a:lnL>
                    <a:lnR w="6350" cap="flat" cmpd="sng">
                      <a:solidFill>
                        <a:srgbClr val="FFFFFF"/>
                      </a:solidFill>
                      <a:prstDash val="solid"/>
                      <a:headEnd type="none" w="med" len="med"/>
                      <a:tailEnd type="none" w="med" len="med"/>
                    </a:lnR>
                    <a:lnT w="6350" cap="flat" cmpd="sng">
                      <a:solidFill>
                        <a:srgbClr val="FFFFFF"/>
                      </a:solidFill>
                      <a:prstDash val="solid"/>
                      <a:headEnd type="none" w="med" len="med"/>
                      <a:tailEnd type="none" w="med" len="med"/>
                    </a:lnT>
                    <a:lnB w="6350" cap="flat" cmpd="sng">
                      <a:solidFill>
                        <a:srgbClr val="FFFFFF"/>
                      </a:solidFill>
                      <a:prstDash val="solid"/>
                      <a:headEnd type="none" w="med" len="med"/>
                      <a:tailEnd type="none" w="med" len="med"/>
                    </a:lnB>
                    <a:solidFill>
                      <a:srgbClr val="F2F2F2"/>
                    </a:solidFill>
                  </a:tcPr>
                </a:tc>
                <a:tc>
                  <a:txBody>
                    <a:bodyPr/>
                    <a:p>
                      <a:pPr marL="0" indent="0" algn="l">
                        <a:lnSpc>
                          <a:spcPct val="150000"/>
                        </a:lnSpc>
                        <a:spcBef>
                          <a:spcPts val="500"/>
                        </a:spcBef>
                        <a:spcAft>
                          <a:spcPts val="500"/>
                        </a:spcAft>
                      </a:pPr>
                      <a:r>
                        <a:rPr lang="zh-CN" sz="1200">
                          <a:solidFill>
                            <a:srgbClr val="000000"/>
                          </a:solidFill>
                          <a:latin typeface="微软雅黑" panose="020B0503020204020204" charset="-122"/>
                          <a:ea typeface="微软雅黑" panose="020B0503020204020204" charset="-122"/>
                          <a:cs typeface="微软雅黑" panose="020B0503020204020204" charset="-122"/>
                        </a:rPr>
                        <a:t>多电解质复方制剂同时含有钾、钠、钙、镁等多种人体所需的电解质，可用于</a:t>
                      </a:r>
                      <a:r>
                        <a:rPr lang="en-US" altLang="zh-CN" sz="1200">
                          <a:solidFill>
                            <a:srgbClr val="000000"/>
                          </a:solidFill>
                          <a:latin typeface="微软雅黑" panose="020B0503020204020204" charset="-122"/>
                          <a:ea typeface="微软雅黑" panose="020B0503020204020204" charset="-122"/>
                          <a:cs typeface="微软雅黑" panose="020B0503020204020204" charset="-122"/>
                        </a:rPr>
                        <a:t>PN</a:t>
                      </a:r>
                      <a:r>
                        <a:rPr lang="zh-CN" altLang="en-US" sz="1200">
                          <a:solidFill>
                            <a:srgbClr val="000000"/>
                          </a:solidFill>
                          <a:latin typeface="微软雅黑" panose="020B0503020204020204" charset="-122"/>
                          <a:ea typeface="微软雅黑" panose="020B0503020204020204" charset="-122"/>
                          <a:cs typeface="微软雅黑" panose="020B0503020204020204" charset="-122"/>
                        </a:rPr>
                        <a:t>治疗所需的生理支持量，还可满足部分额外电解质补充的需求，预防电解质紊乱。因此，采用多电解质复方制剂加入</a:t>
                      </a:r>
                      <a:r>
                        <a:rPr lang="en-US" altLang="zh-CN" sz="1200">
                          <a:solidFill>
                            <a:srgbClr val="000000"/>
                          </a:solidFill>
                          <a:latin typeface="微软雅黑" panose="020B0503020204020204" charset="-122"/>
                          <a:ea typeface="微软雅黑" panose="020B0503020204020204" charset="-122"/>
                          <a:cs typeface="微软雅黑" panose="020B0503020204020204" charset="-122"/>
                        </a:rPr>
                        <a:t>PN</a:t>
                      </a:r>
                      <a:r>
                        <a:rPr lang="zh-CN" altLang="en-US" sz="1200">
                          <a:solidFill>
                            <a:srgbClr val="000000"/>
                          </a:solidFill>
                          <a:latin typeface="微软雅黑" panose="020B0503020204020204" charset="-122"/>
                          <a:ea typeface="微软雅黑" panose="020B0503020204020204" charset="-122"/>
                          <a:cs typeface="微软雅黑" panose="020B0503020204020204" charset="-122"/>
                        </a:rPr>
                        <a:t>中，以补充所需电解质，更加具有药物经济学效应。</a:t>
                      </a:r>
                      <a:endParaRPr lang="zh-CN" altLang="en-US" sz="1200">
                        <a:solidFill>
                          <a:srgbClr val="000000"/>
                        </a:solidFill>
                        <a:latin typeface="微软雅黑" panose="020B0503020204020204" charset="-122"/>
                        <a:ea typeface="微软雅黑" panose="020B0503020204020204" charset="-122"/>
                        <a:cs typeface="微软雅黑" panose="020B0503020204020204" charset="-122"/>
                      </a:endParaRPr>
                    </a:p>
                  </a:txBody>
                  <a:tcPr anchor="ctr" anchorCtr="0">
                    <a:lnL w="6350" cap="flat" cmpd="sng">
                      <a:solidFill>
                        <a:srgbClr val="FFFFFF"/>
                      </a:solidFill>
                      <a:prstDash val="solid"/>
                      <a:headEnd type="none" w="med" len="med"/>
                      <a:tailEnd type="none" w="med" len="med"/>
                    </a:lnL>
                    <a:lnR w="6350" cap="flat" cmpd="sng">
                      <a:solidFill>
                        <a:srgbClr val="FFFFFF"/>
                      </a:solidFill>
                      <a:prstDash val="solid"/>
                      <a:headEnd type="none" w="med" len="med"/>
                      <a:tailEnd type="none" w="med" len="med"/>
                    </a:lnR>
                    <a:lnT w="6350" cap="flat" cmpd="sng">
                      <a:solidFill>
                        <a:srgbClr val="FFFFFF"/>
                      </a:solidFill>
                      <a:prstDash val="solid"/>
                      <a:headEnd type="none" w="med" len="med"/>
                      <a:tailEnd type="none" w="med" len="med"/>
                    </a:lnT>
                    <a:lnB w="6350" cap="flat" cmpd="sng">
                      <a:solidFill>
                        <a:srgbClr val="FFFFFF"/>
                      </a:solidFill>
                      <a:prstDash val="solid"/>
                      <a:headEnd type="none" w="med" len="med"/>
                      <a:tailEnd type="none" w="med" len="med"/>
                    </a:lnB>
                    <a:solidFill>
                      <a:srgbClr val="F2F2F2"/>
                    </a:solidFill>
                  </a:tcPr>
                </a:tc>
              </a:tr>
              <a:tr h="1116000">
                <a:tc>
                  <a:txBody>
                    <a:bodyPr/>
                    <a:p>
                      <a:pPr marL="0" indent="0" algn="ctr">
                        <a:lnSpc>
                          <a:spcPct val="150000"/>
                        </a:lnSpc>
                        <a:spcBef>
                          <a:spcPts val="500"/>
                        </a:spcBef>
                        <a:spcAft>
                          <a:spcPts val="500"/>
                        </a:spcAft>
                      </a:pPr>
                      <a:r>
                        <a:rPr lang="zh-CN" sz="1200" b="1">
                          <a:solidFill>
                            <a:srgbClr val="000000"/>
                          </a:solidFill>
                          <a:latin typeface="微软雅黑" panose="020B0503020204020204" charset="-122"/>
                          <a:ea typeface="微软雅黑" panose="020B0503020204020204" charset="-122"/>
                          <a:cs typeface="微软雅黑" panose="020B0503020204020204" charset="-122"/>
                        </a:rPr>
                        <a:t>中国成人患者肠外肠内营养临床应用指南（</a:t>
                      </a:r>
                      <a:r>
                        <a:rPr lang="en-US" altLang="zh-CN" sz="1200" b="1">
                          <a:solidFill>
                            <a:srgbClr val="000000"/>
                          </a:solidFill>
                          <a:latin typeface="微软雅黑" panose="020B0503020204020204" charset="-122"/>
                          <a:ea typeface="微软雅黑" panose="020B0503020204020204" charset="-122"/>
                          <a:cs typeface="微软雅黑" panose="020B0503020204020204" charset="-122"/>
                        </a:rPr>
                        <a:t>2023</a:t>
                      </a:r>
                      <a:r>
                        <a:rPr lang="zh-CN" sz="1200" b="1">
                          <a:solidFill>
                            <a:srgbClr val="000000"/>
                          </a:solidFill>
                          <a:latin typeface="微软雅黑" panose="020B0503020204020204" charset="-122"/>
                          <a:ea typeface="微软雅黑" panose="020B0503020204020204" charset="-122"/>
                          <a:cs typeface="微软雅黑" panose="020B0503020204020204" charset="-122"/>
                        </a:rPr>
                        <a:t>）</a:t>
                      </a:r>
                      <a:endParaRPr lang="zh-CN" sz="1200" b="1">
                        <a:solidFill>
                          <a:srgbClr val="000000"/>
                        </a:solidFill>
                        <a:latin typeface="微软雅黑" panose="020B0503020204020204" charset="-122"/>
                        <a:ea typeface="微软雅黑" panose="020B0503020204020204" charset="-122"/>
                        <a:cs typeface="微软雅黑" panose="020B0503020204020204" charset="-122"/>
                      </a:endParaRPr>
                    </a:p>
                  </a:txBody>
                  <a:tcPr anchor="ctr" anchorCtr="0">
                    <a:lnL w="6350" cap="flat" cmpd="sng">
                      <a:solidFill>
                        <a:srgbClr val="FFFFFF"/>
                      </a:solidFill>
                      <a:prstDash val="solid"/>
                      <a:headEnd type="none" w="med" len="med"/>
                      <a:tailEnd type="none" w="med" len="med"/>
                    </a:lnL>
                    <a:lnR w="6350" cap="flat" cmpd="sng">
                      <a:solidFill>
                        <a:srgbClr val="FFFFFF"/>
                      </a:solidFill>
                      <a:prstDash val="solid"/>
                      <a:headEnd type="none" w="med" len="med"/>
                      <a:tailEnd type="none" w="med" len="med"/>
                    </a:lnR>
                    <a:lnT w="6350" cap="flat" cmpd="sng">
                      <a:solidFill>
                        <a:srgbClr val="FFFFFF"/>
                      </a:solidFill>
                      <a:prstDash val="solid"/>
                      <a:headEnd type="none" w="med" len="med"/>
                      <a:tailEnd type="none" w="med" len="med"/>
                    </a:lnT>
                    <a:lnB w="6350" cap="flat" cmpd="sng">
                      <a:solidFill>
                        <a:srgbClr val="FFFFFF"/>
                      </a:solidFill>
                      <a:prstDash val="solid"/>
                      <a:headEnd type="none" w="med" len="med"/>
                      <a:tailEnd type="none" w="med" len="med"/>
                    </a:lnB>
                    <a:solidFill>
                      <a:srgbClr val="FFFFFF"/>
                    </a:solidFill>
                  </a:tcPr>
                </a:tc>
                <a:tc>
                  <a:txBody>
                    <a:bodyPr/>
                    <a:p>
                      <a:pPr marL="0" indent="0" algn="l">
                        <a:lnSpc>
                          <a:spcPct val="150000"/>
                        </a:lnSpc>
                        <a:spcBef>
                          <a:spcPts val="500"/>
                        </a:spcBef>
                        <a:spcAft>
                          <a:spcPts val="500"/>
                        </a:spcAft>
                      </a:pPr>
                      <a:r>
                        <a:rPr lang="en-US" altLang="zh-CN" sz="1200">
                          <a:solidFill>
                            <a:srgbClr val="000000"/>
                          </a:solidFill>
                          <a:latin typeface="微软雅黑" panose="020B0503020204020204" charset="-122"/>
                          <a:ea typeface="微软雅黑" panose="020B0503020204020204" charset="-122"/>
                          <a:cs typeface="微软雅黑" panose="020B0503020204020204" charset="-122"/>
                        </a:rPr>
                        <a:t>PN </a:t>
                      </a:r>
                      <a:r>
                        <a:rPr lang="zh-CN" altLang="en-US" sz="1200">
                          <a:solidFill>
                            <a:srgbClr val="000000"/>
                          </a:solidFill>
                          <a:latin typeface="微软雅黑" panose="020B0503020204020204" charset="-122"/>
                          <a:ea typeface="微软雅黑" panose="020B0503020204020204" charset="-122"/>
                          <a:cs typeface="微软雅黑" panose="020B0503020204020204" charset="-122"/>
                        </a:rPr>
                        <a:t>处方中应添加常规剂量的多种维生素和微量元素及电解质。电解质、维生素及微量元素是</a:t>
                      </a:r>
                      <a:r>
                        <a:rPr lang="en-US" altLang="zh-CN" sz="1200">
                          <a:solidFill>
                            <a:srgbClr val="000000"/>
                          </a:solidFill>
                          <a:latin typeface="微软雅黑" panose="020B0503020204020204" charset="-122"/>
                          <a:ea typeface="微软雅黑" panose="020B0503020204020204" charset="-122"/>
                          <a:cs typeface="微软雅黑" panose="020B0503020204020204" charset="-122"/>
                        </a:rPr>
                        <a:t> PN </a:t>
                      </a:r>
                      <a:r>
                        <a:rPr lang="zh-CN" altLang="en-US" sz="1200">
                          <a:solidFill>
                            <a:srgbClr val="000000"/>
                          </a:solidFill>
                          <a:latin typeface="微软雅黑" panose="020B0503020204020204" charset="-122"/>
                          <a:ea typeface="微软雅黑" panose="020B0503020204020204" charset="-122"/>
                          <a:cs typeface="微软雅黑" panose="020B0503020204020204" charset="-122"/>
                        </a:rPr>
                        <a:t>重要的组成成分，对维持机体水、电解质和酸碱平衡、保持人体内环境稳定起着十分重要的作用</a:t>
                      </a:r>
                      <a:r>
                        <a:rPr lang="zh-CN" sz="1200">
                          <a:solidFill>
                            <a:srgbClr val="000000"/>
                          </a:solidFill>
                          <a:latin typeface="微软雅黑" panose="020B0503020204020204" charset="-122"/>
                          <a:ea typeface="微软雅黑" panose="020B0503020204020204" charset="-122"/>
                          <a:cs typeface="微软雅黑" panose="020B0503020204020204" charset="-122"/>
                        </a:rPr>
                        <a:t>。</a:t>
                      </a:r>
                      <a:endParaRPr lang="zh-CN" sz="1200">
                        <a:solidFill>
                          <a:srgbClr val="000000"/>
                        </a:solidFill>
                        <a:latin typeface="微软雅黑" panose="020B0503020204020204" charset="-122"/>
                        <a:ea typeface="微软雅黑" panose="020B0503020204020204" charset="-122"/>
                        <a:cs typeface="微软雅黑" panose="020B0503020204020204" charset="-122"/>
                      </a:endParaRPr>
                    </a:p>
                  </a:txBody>
                  <a:tcPr anchor="ctr" anchorCtr="0">
                    <a:lnL w="6350" cap="flat" cmpd="sng">
                      <a:solidFill>
                        <a:srgbClr val="FFFFFF"/>
                      </a:solidFill>
                      <a:prstDash val="solid"/>
                      <a:headEnd type="none" w="med" len="med"/>
                      <a:tailEnd type="none" w="med" len="med"/>
                    </a:lnL>
                    <a:lnR w="6350" cap="flat" cmpd="sng">
                      <a:solidFill>
                        <a:srgbClr val="FFFFFF"/>
                      </a:solidFill>
                      <a:prstDash val="solid"/>
                      <a:headEnd type="none" w="med" len="med"/>
                      <a:tailEnd type="none" w="med" len="med"/>
                    </a:lnR>
                    <a:lnT w="6350" cap="flat" cmpd="sng">
                      <a:solidFill>
                        <a:srgbClr val="FFFFFF"/>
                      </a:solidFill>
                      <a:prstDash val="solid"/>
                      <a:headEnd type="none" w="med" len="med"/>
                      <a:tailEnd type="none" w="med" len="med"/>
                    </a:lnT>
                    <a:lnB w="6350" cap="flat" cmpd="sng">
                      <a:solidFill>
                        <a:srgbClr val="FFFFFF"/>
                      </a:solidFill>
                      <a:prstDash val="solid"/>
                      <a:headEnd type="none" w="med" len="med"/>
                      <a:tailEnd type="none" w="med" len="med"/>
                    </a:lnB>
                    <a:solidFill>
                      <a:srgbClr val="FFFFFF"/>
                    </a:solidFill>
                  </a:tcPr>
                </a:tc>
              </a:tr>
              <a:tr h="1116000">
                <a:tc>
                  <a:txBody>
                    <a:bodyPr/>
                    <a:p>
                      <a:pPr marL="0" indent="0" algn="ctr">
                        <a:lnSpc>
                          <a:spcPct val="150000"/>
                        </a:lnSpc>
                        <a:spcBef>
                          <a:spcPts val="500"/>
                        </a:spcBef>
                        <a:spcAft>
                          <a:spcPts val="500"/>
                        </a:spcAft>
                      </a:pPr>
                      <a:r>
                        <a:rPr lang="zh-CN" sz="1200" b="1">
                          <a:solidFill>
                            <a:srgbClr val="000000"/>
                          </a:solidFill>
                          <a:latin typeface="微软雅黑" panose="020B0503020204020204" charset="-122"/>
                          <a:ea typeface="微软雅黑" panose="020B0503020204020204" charset="-122"/>
                          <a:cs typeface="微软雅黑" panose="020B0503020204020204" charset="-122"/>
                        </a:rPr>
                        <a:t>外科病人围手术期液体治疗专家共识（</a:t>
                      </a:r>
                      <a:r>
                        <a:rPr lang="en-US" altLang="zh-CN" sz="1200" b="1">
                          <a:solidFill>
                            <a:srgbClr val="000000"/>
                          </a:solidFill>
                          <a:latin typeface="微软雅黑" panose="020B0503020204020204" charset="-122"/>
                          <a:ea typeface="微软雅黑" panose="020B0503020204020204" charset="-122"/>
                          <a:cs typeface="微软雅黑" panose="020B0503020204020204" charset="-122"/>
                        </a:rPr>
                        <a:t>2015</a:t>
                      </a:r>
                      <a:r>
                        <a:rPr lang="zh-CN" sz="1200" b="1">
                          <a:solidFill>
                            <a:srgbClr val="000000"/>
                          </a:solidFill>
                          <a:latin typeface="微软雅黑" panose="020B0503020204020204" charset="-122"/>
                          <a:ea typeface="微软雅黑" panose="020B0503020204020204" charset="-122"/>
                          <a:cs typeface="微软雅黑" panose="020B0503020204020204" charset="-122"/>
                        </a:rPr>
                        <a:t>）</a:t>
                      </a:r>
                      <a:endParaRPr lang="zh-CN" sz="1200" b="1">
                        <a:solidFill>
                          <a:srgbClr val="000000"/>
                        </a:solidFill>
                        <a:latin typeface="微软雅黑" panose="020B0503020204020204" charset="-122"/>
                        <a:ea typeface="微软雅黑" panose="020B0503020204020204" charset="-122"/>
                        <a:cs typeface="微软雅黑" panose="020B0503020204020204" charset="-122"/>
                      </a:endParaRPr>
                    </a:p>
                  </a:txBody>
                  <a:tcPr anchor="ctr" anchorCtr="0">
                    <a:lnL w="6350" cap="flat" cmpd="sng">
                      <a:solidFill>
                        <a:srgbClr val="FFFFFF"/>
                      </a:solidFill>
                      <a:prstDash val="solid"/>
                      <a:headEnd type="none" w="med" len="med"/>
                      <a:tailEnd type="none" w="med" len="med"/>
                    </a:lnL>
                    <a:lnR w="6350" cap="flat" cmpd="sng">
                      <a:solidFill>
                        <a:srgbClr val="FFFFFF"/>
                      </a:solidFill>
                      <a:prstDash val="solid"/>
                      <a:headEnd type="none" w="med" len="med"/>
                      <a:tailEnd type="none" w="med" len="med"/>
                    </a:lnR>
                    <a:lnT w="6350" cap="flat" cmpd="sng">
                      <a:solidFill>
                        <a:srgbClr val="FFFFFF"/>
                      </a:solidFill>
                      <a:prstDash val="solid"/>
                      <a:headEnd type="none" w="med" len="med"/>
                      <a:tailEnd type="none" w="med" len="med"/>
                    </a:lnT>
                    <a:lnB w="6350" cap="flat" cmpd="sng">
                      <a:solidFill>
                        <a:srgbClr val="FFFFFF"/>
                      </a:solidFill>
                      <a:prstDash val="solid"/>
                      <a:headEnd type="none" w="med" len="med"/>
                      <a:tailEnd type="none" w="med" len="med"/>
                    </a:lnB>
                    <a:solidFill>
                      <a:srgbClr val="F2F2F2"/>
                    </a:solidFill>
                  </a:tcPr>
                </a:tc>
                <a:tc>
                  <a:txBody>
                    <a:bodyPr/>
                    <a:p>
                      <a:pPr marL="0" indent="0" algn="l">
                        <a:lnSpc>
                          <a:spcPct val="150000"/>
                        </a:lnSpc>
                        <a:spcBef>
                          <a:spcPts val="500"/>
                        </a:spcBef>
                        <a:spcAft>
                          <a:spcPts val="500"/>
                        </a:spcAft>
                      </a:pPr>
                      <a:r>
                        <a:rPr lang="zh-CN" sz="1200">
                          <a:solidFill>
                            <a:srgbClr val="000000"/>
                          </a:solidFill>
                          <a:latin typeface="微软雅黑" panose="020B0503020204020204" charset="-122"/>
                          <a:ea typeface="微软雅黑" panose="020B0503020204020204" charset="-122"/>
                          <a:cs typeface="微软雅黑" panose="020B0503020204020204" charset="-122"/>
                        </a:rPr>
                        <a:t>维持性液体治疗即补充病人生理需要量：</a:t>
                      </a:r>
                      <a:r>
                        <a:rPr lang="en-US" altLang="zh-CN" sz="1200">
                          <a:solidFill>
                            <a:srgbClr val="000000"/>
                          </a:solidFill>
                          <a:latin typeface="微软雅黑" panose="020B0503020204020204" charset="-122"/>
                          <a:ea typeface="微软雅黑" panose="020B0503020204020204" charset="-122"/>
                          <a:cs typeface="微软雅黑" panose="020B0503020204020204" charset="-122"/>
                        </a:rPr>
                        <a:t>25~30mL/(kg·d)</a:t>
                      </a:r>
                      <a:r>
                        <a:rPr lang="zh-CN" altLang="en-US" sz="1200">
                          <a:solidFill>
                            <a:srgbClr val="000000"/>
                          </a:solidFill>
                          <a:latin typeface="微软雅黑" panose="020B0503020204020204" charset="-122"/>
                          <a:ea typeface="微软雅黑" panose="020B0503020204020204" charset="-122"/>
                          <a:cs typeface="微软雅黑" panose="020B0503020204020204" charset="-122"/>
                        </a:rPr>
                        <a:t>液体</a:t>
                      </a:r>
                      <a:r>
                        <a:rPr lang="zh-CN" sz="1200">
                          <a:solidFill>
                            <a:srgbClr val="000000"/>
                          </a:solidFill>
                          <a:latin typeface="微软雅黑" panose="020B0503020204020204" charset="-122"/>
                          <a:ea typeface="微软雅黑" panose="020B0503020204020204" charset="-122"/>
                          <a:cs typeface="微软雅黑" panose="020B0503020204020204" charset="-122"/>
                        </a:rPr>
                        <a:t>，</a:t>
                      </a:r>
                      <a:r>
                        <a:rPr lang="en-US" altLang="zh-CN" sz="1200">
                          <a:solidFill>
                            <a:srgbClr val="000000"/>
                          </a:solidFill>
                          <a:latin typeface="微软雅黑" panose="020B0503020204020204" charset="-122"/>
                          <a:ea typeface="微软雅黑" panose="020B0503020204020204" charset="-122"/>
                          <a:cs typeface="微软雅黑" panose="020B0503020204020204" charset="-122"/>
                        </a:rPr>
                        <a:t>1mmol/(kg·d)</a:t>
                      </a:r>
                      <a:r>
                        <a:rPr lang="zh-CN" altLang="en-US" sz="1200">
                          <a:solidFill>
                            <a:srgbClr val="000000"/>
                          </a:solidFill>
                          <a:latin typeface="微软雅黑" panose="020B0503020204020204" charset="-122"/>
                          <a:ea typeface="微软雅黑" panose="020B0503020204020204" charset="-122"/>
                          <a:cs typeface="微软雅黑" panose="020B0503020204020204" charset="-122"/>
                        </a:rPr>
                        <a:t>的</a:t>
                      </a:r>
                      <a:r>
                        <a:rPr lang="en-US" altLang="zh-CN" sz="1200">
                          <a:solidFill>
                            <a:srgbClr val="000000"/>
                          </a:solidFill>
                          <a:latin typeface="微软雅黑" panose="020B0503020204020204" charset="-122"/>
                          <a:ea typeface="微软雅黑" panose="020B0503020204020204" charset="-122"/>
                          <a:cs typeface="微软雅黑" panose="020B0503020204020204" charset="-122"/>
                        </a:rPr>
                        <a:t>Na</a:t>
                      </a:r>
                      <a:r>
                        <a:rPr lang="en-US" altLang="zh-CN" sz="1200" baseline="30000">
                          <a:solidFill>
                            <a:srgbClr val="000000"/>
                          </a:solidFill>
                          <a:latin typeface="微软雅黑" panose="020B0503020204020204" charset="-122"/>
                          <a:ea typeface="微软雅黑" panose="020B0503020204020204" charset="-122"/>
                          <a:cs typeface="微软雅黑" panose="020B0503020204020204" charset="-122"/>
                        </a:rPr>
                        <a:t>+</a:t>
                      </a:r>
                      <a:r>
                        <a:rPr lang="zh-CN" sz="1200">
                          <a:solidFill>
                            <a:srgbClr val="000000"/>
                          </a:solidFill>
                          <a:latin typeface="微软雅黑" panose="020B0503020204020204" charset="-122"/>
                          <a:ea typeface="微软雅黑" panose="020B0503020204020204" charset="-122"/>
                          <a:cs typeface="微软雅黑" panose="020B0503020204020204" charset="-122"/>
                        </a:rPr>
                        <a:t>、</a:t>
                      </a:r>
                      <a:r>
                        <a:rPr lang="en-US" altLang="zh-CN" sz="1200">
                          <a:solidFill>
                            <a:srgbClr val="000000"/>
                          </a:solidFill>
                          <a:latin typeface="微软雅黑" panose="020B0503020204020204" charset="-122"/>
                          <a:ea typeface="微软雅黑" panose="020B0503020204020204" charset="-122"/>
                          <a:cs typeface="微软雅黑" panose="020B0503020204020204" charset="-122"/>
                        </a:rPr>
                        <a:t>K</a:t>
                      </a:r>
                      <a:r>
                        <a:rPr lang="en-US" altLang="zh-CN" sz="1200" baseline="30000">
                          <a:solidFill>
                            <a:srgbClr val="000000"/>
                          </a:solidFill>
                          <a:latin typeface="微软雅黑" panose="020B0503020204020204" charset="-122"/>
                          <a:ea typeface="微软雅黑" panose="020B0503020204020204" charset="-122"/>
                          <a:cs typeface="微软雅黑" panose="020B0503020204020204" charset="-122"/>
                        </a:rPr>
                        <a:t>+</a:t>
                      </a:r>
                      <a:r>
                        <a:rPr lang="zh-CN" sz="1200">
                          <a:solidFill>
                            <a:srgbClr val="000000"/>
                          </a:solidFill>
                          <a:latin typeface="微软雅黑" panose="020B0503020204020204" charset="-122"/>
                          <a:ea typeface="微软雅黑" panose="020B0503020204020204" charset="-122"/>
                          <a:cs typeface="微软雅黑" panose="020B0503020204020204" charset="-122"/>
                        </a:rPr>
                        <a:t>、</a:t>
                      </a:r>
                      <a:r>
                        <a:rPr lang="en-US" altLang="zh-CN" sz="1200">
                          <a:solidFill>
                            <a:srgbClr val="000000"/>
                          </a:solidFill>
                          <a:latin typeface="微软雅黑" panose="020B0503020204020204" charset="-122"/>
                          <a:ea typeface="微软雅黑" panose="020B0503020204020204" charset="-122"/>
                          <a:cs typeface="微软雅黑" panose="020B0503020204020204" charset="-122"/>
                        </a:rPr>
                        <a:t>Cl</a:t>
                      </a:r>
                      <a:r>
                        <a:rPr lang="en-US" altLang="zh-CN" sz="1200" baseline="30000">
                          <a:solidFill>
                            <a:srgbClr val="000000"/>
                          </a:solidFill>
                          <a:latin typeface="微软雅黑" panose="020B0503020204020204" charset="-122"/>
                          <a:ea typeface="微软雅黑" panose="020B0503020204020204" charset="-122"/>
                          <a:cs typeface="微软雅黑" panose="020B0503020204020204" charset="-122"/>
                        </a:rPr>
                        <a:t>-</a:t>
                      </a:r>
                      <a:r>
                        <a:rPr lang="zh-CN" sz="1200">
                          <a:solidFill>
                            <a:srgbClr val="000000"/>
                          </a:solidFill>
                          <a:latin typeface="微软雅黑" panose="020B0503020204020204" charset="-122"/>
                          <a:ea typeface="微软雅黑" panose="020B0503020204020204" charset="-122"/>
                          <a:cs typeface="微软雅黑" panose="020B0503020204020204" charset="-122"/>
                        </a:rPr>
                        <a:t>，</a:t>
                      </a:r>
                      <a:r>
                        <a:rPr lang="en-US" altLang="zh-CN" sz="1200">
                          <a:solidFill>
                            <a:srgbClr val="000000"/>
                          </a:solidFill>
                          <a:latin typeface="微软雅黑" panose="020B0503020204020204" charset="-122"/>
                          <a:ea typeface="微软雅黑" panose="020B0503020204020204" charset="-122"/>
                          <a:cs typeface="微软雅黑" panose="020B0503020204020204" charset="-122"/>
                        </a:rPr>
                        <a:t>50~100 g/d</a:t>
                      </a:r>
                      <a:r>
                        <a:rPr lang="zh-CN" altLang="en-US" sz="1200">
                          <a:solidFill>
                            <a:srgbClr val="000000"/>
                          </a:solidFill>
                          <a:latin typeface="微软雅黑" panose="020B0503020204020204" charset="-122"/>
                          <a:ea typeface="微软雅黑" panose="020B0503020204020204" charset="-122"/>
                          <a:cs typeface="微软雅黑" panose="020B0503020204020204" charset="-122"/>
                        </a:rPr>
                        <a:t>葡萄糖。</a:t>
                      </a:r>
                      <a:r>
                        <a:rPr lang="en-US" altLang="zh-CN" sz="1200">
                          <a:solidFill>
                            <a:srgbClr val="000000"/>
                          </a:solidFill>
                          <a:latin typeface="微软雅黑" panose="020B0503020204020204" charset="-122"/>
                          <a:ea typeface="微软雅黑" panose="020B0503020204020204" charset="-122"/>
                          <a:cs typeface="微软雅黑" panose="020B0503020204020204" charset="-122"/>
                        </a:rPr>
                        <a:t> </a:t>
                      </a:r>
                      <a:endParaRPr lang="en-US" altLang="zh-CN" sz="1200">
                        <a:solidFill>
                          <a:srgbClr val="000000"/>
                        </a:solidFill>
                        <a:latin typeface="微软雅黑" panose="020B0503020204020204" charset="-122"/>
                        <a:ea typeface="微软雅黑" panose="020B0503020204020204" charset="-122"/>
                        <a:cs typeface="微软雅黑" panose="020B0503020204020204" charset="-122"/>
                      </a:endParaRPr>
                    </a:p>
                  </a:txBody>
                  <a:tcPr anchor="ctr" anchorCtr="0">
                    <a:lnL w="6350" cap="flat" cmpd="sng">
                      <a:solidFill>
                        <a:srgbClr val="FFFFFF"/>
                      </a:solidFill>
                      <a:prstDash val="solid"/>
                      <a:headEnd type="none" w="med" len="med"/>
                      <a:tailEnd type="none" w="med" len="med"/>
                    </a:lnL>
                    <a:lnR w="6350" cap="flat" cmpd="sng">
                      <a:solidFill>
                        <a:srgbClr val="FFFFFF"/>
                      </a:solidFill>
                      <a:prstDash val="solid"/>
                      <a:headEnd type="none" w="med" len="med"/>
                      <a:tailEnd type="none" w="med" len="med"/>
                    </a:lnR>
                    <a:lnT w="6350" cap="flat" cmpd="sng">
                      <a:solidFill>
                        <a:srgbClr val="FFFFFF"/>
                      </a:solidFill>
                      <a:prstDash val="solid"/>
                      <a:headEnd type="none" w="med" len="med"/>
                      <a:tailEnd type="none" w="med" len="med"/>
                    </a:lnT>
                    <a:lnB w="6350" cap="flat" cmpd="sng">
                      <a:solidFill>
                        <a:srgbClr val="FFFFFF"/>
                      </a:solidFill>
                      <a:prstDash val="solid"/>
                      <a:headEnd type="none" w="med" len="med"/>
                      <a:tailEnd type="none" w="med" len="med"/>
                    </a:lnB>
                    <a:solidFill>
                      <a:srgbClr val="F2F2F2"/>
                    </a:solidFill>
                  </a:tcPr>
                </a:tc>
              </a:tr>
            </a:tbl>
          </a:graphicData>
        </a:graphic>
      </p:graphicFrame>
      <p:sp>
        <p:nvSpPr>
          <p:cNvPr id="4" name="文本框 3"/>
          <p:cNvSpPr txBox="1"/>
          <p:nvPr/>
        </p:nvSpPr>
        <p:spPr>
          <a:xfrm>
            <a:off x="762635" y="825500"/>
            <a:ext cx="8719820" cy="460375"/>
          </a:xfrm>
          <a:prstGeom prst="rect">
            <a:avLst/>
          </a:prstGeom>
          <a:noFill/>
        </p:spPr>
        <p:txBody>
          <a:bodyPr wrap="square" rtlCol="0" anchor="t">
            <a:spAutoFit/>
          </a:bodyPr>
          <a:p>
            <a:r>
              <a:rPr lang="zh-CN" altLang="en-US" sz="2400" b="1">
                <a:solidFill>
                  <a:srgbClr val="049DE7"/>
                </a:solidFill>
                <a:latin typeface="微软雅黑" panose="020B0503020204020204" charset="-122"/>
                <a:ea typeface="微软雅黑" panose="020B0503020204020204" charset="-122"/>
              </a:rPr>
              <a:t>有效性：钠钾镁钙注射用浓溶液配方</a:t>
            </a:r>
            <a:r>
              <a:rPr lang="zh-CN" altLang="en-US" sz="2400" b="1">
                <a:solidFill>
                  <a:srgbClr val="FF0000"/>
                </a:solidFill>
                <a:latin typeface="微软雅黑" panose="020B0503020204020204" charset="-122"/>
                <a:ea typeface="微软雅黑" panose="020B0503020204020204" charset="-122"/>
              </a:rPr>
              <a:t>符合临床指南推荐</a:t>
            </a:r>
            <a:endParaRPr lang="zh-CN" altLang="en-US" sz="2400" b="1">
              <a:solidFill>
                <a:srgbClr val="FF0000"/>
              </a:solidFill>
              <a:latin typeface="微软雅黑" panose="020B0503020204020204" charset="-122"/>
              <a:ea typeface="微软雅黑" panose="020B0503020204020204"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 name="图片 6"/>
          <p:cNvPicPr>
            <a:picLocks noChangeAspect="1"/>
          </p:cNvPicPr>
          <p:nvPr userDrawn="1">
            <p:custDataLst>
              <p:tags r:id="rId1"/>
            </p:custDataLst>
          </p:nvPr>
        </p:nvPicPr>
        <p:blipFill>
          <a:blip r:embed="rId2" cstate="print">
            <a:extLst>
              <a:ext uri="{28A0092B-C50C-407E-A947-70E740481C1C}">
                <a14:useLocalDpi xmlns:a14="http://schemas.microsoft.com/office/drawing/2010/main" val="0"/>
              </a:ext>
            </a:extLst>
          </a:blip>
          <a:stretch>
            <a:fillRect/>
          </a:stretch>
        </p:blipFill>
        <p:spPr>
          <a:xfrm>
            <a:off x="9916795" y="11007"/>
            <a:ext cx="2275840" cy="1002453"/>
          </a:xfrm>
          <a:prstGeom prst="rect">
            <a:avLst/>
          </a:prstGeom>
        </p:spPr>
      </p:pic>
      <p:sp>
        <p:nvSpPr>
          <p:cNvPr id="10" name="梯形 9"/>
          <p:cNvSpPr/>
          <p:nvPr/>
        </p:nvSpPr>
        <p:spPr>
          <a:xfrm rot="5400000" flipH="1">
            <a:off x="-624840" y="650240"/>
            <a:ext cx="1632585" cy="381000"/>
          </a:xfrm>
          <a:prstGeom prst="trapezoid">
            <a:avLst/>
          </a:prstGeom>
          <a:solidFill>
            <a:srgbClr val="8EC31F"/>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dist"/>
            <a:endParaRPr lang="zh-CN" altLang="en-US" sz="1400" b="1"/>
          </a:p>
        </p:txBody>
      </p:sp>
      <p:sp>
        <p:nvSpPr>
          <p:cNvPr id="12" name="文本框 11"/>
          <p:cNvSpPr txBox="1"/>
          <p:nvPr/>
        </p:nvSpPr>
        <p:spPr>
          <a:xfrm>
            <a:off x="11430" y="149225"/>
            <a:ext cx="435610" cy="1400810"/>
          </a:xfrm>
          <a:prstGeom prst="rect">
            <a:avLst/>
          </a:prstGeom>
          <a:noFill/>
        </p:spPr>
        <p:txBody>
          <a:bodyPr wrap="square" rtlCol="0" anchor="ctr" anchorCtr="0">
            <a:noAutofit/>
          </a:bodyPr>
          <a:p>
            <a:r>
              <a:rPr lang="zh-CN" altLang="en-US" sz="1400" b="1">
                <a:solidFill>
                  <a:schemeClr val="bg1"/>
                </a:solidFill>
              </a:rPr>
              <a:t>创新性</a:t>
            </a:r>
            <a:endParaRPr lang="zh-CN" altLang="en-US" sz="1400" b="1">
              <a:solidFill>
                <a:schemeClr val="bg1"/>
              </a:solidFill>
            </a:endParaRPr>
          </a:p>
        </p:txBody>
      </p:sp>
      <p:grpSp>
        <p:nvGrpSpPr>
          <p:cNvPr id="21" name="组合 20"/>
          <p:cNvGrpSpPr/>
          <p:nvPr/>
        </p:nvGrpSpPr>
        <p:grpSpPr>
          <a:xfrm>
            <a:off x="-635" y="6105525"/>
            <a:ext cx="12193270" cy="754380"/>
            <a:chOff x="-1" y="8799"/>
            <a:chExt cx="19202" cy="1188"/>
          </a:xfrm>
        </p:grpSpPr>
        <p:pic>
          <p:nvPicPr>
            <p:cNvPr id="22" name="图片 21"/>
            <p:cNvPicPr>
              <a:picLocks noChangeAspect="1"/>
            </p:cNvPicPr>
            <p:nvPr/>
          </p:nvPicPr>
          <p:blipFill>
            <a:blip r:embed="rId3"/>
            <a:stretch>
              <a:fillRect/>
            </a:stretch>
          </p:blipFill>
          <p:spPr>
            <a:xfrm>
              <a:off x="-1" y="8799"/>
              <a:ext cx="19200" cy="933"/>
            </a:xfrm>
            <a:prstGeom prst="rect">
              <a:avLst/>
            </a:prstGeom>
          </p:spPr>
        </p:pic>
        <p:pic>
          <p:nvPicPr>
            <p:cNvPr id="23" name="图片 22"/>
            <p:cNvPicPr>
              <a:picLocks noChangeAspect="1"/>
            </p:cNvPicPr>
            <p:nvPr/>
          </p:nvPicPr>
          <p:blipFill>
            <a:blip r:embed="rId4"/>
            <a:stretch>
              <a:fillRect/>
            </a:stretch>
          </p:blipFill>
          <p:spPr>
            <a:xfrm>
              <a:off x="-1" y="9698"/>
              <a:ext cx="19202" cy="289"/>
            </a:xfrm>
            <a:prstGeom prst="rect">
              <a:avLst/>
            </a:prstGeom>
          </p:spPr>
        </p:pic>
      </p:grpSp>
      <p:sp>
        <p:nvSpPr>
          <p:cNvPr id="6" name="文本框 5"/>
          <p:cNvSpPr txBox="1"/>
          <p:nvPr/>
        </p:nvSpPr>
        <p:spPr>
          <a:xfrm>
            <a:off x="762635" y="825500"/>
            <a:ext cx="8719820" cy="460375"/>
          </a:xfrm>
          <a:prstGeom prst="rect">
            <a:avLst/>
          </a:prstGeom>
          <a:noFill/>
        </p:spPr>
        <p:txBody>
          <a:bodyPr wrap="square" rtlCol="0" anchor="t">
            <a:spAutoFit/>
          </a:bodyPr>
          <a:p>
            <a:r>
              <a:rPr lang="zh-CN" altLang="en-US" sz="2400" b="1">
                <a:solidFill>
                  <a:srgbClr val="049DE7"/>
                </a:solidFill>
                <a:latin typeface="微软雅黑" panose="020B0503020204020204" charset="-122"/>
                <a:ea typeface="微软雅黑" panose="020B0503020204020204" charset="-122"/>
              </a:rPr>
              <a:t>创新</a:t>
            </a:r>
            <a:r>
              <a:rPr lang="zh-CN" altLang="en-US" sz="2400" b="1">
                <a:solidFill>
                  <a:srgbClr val="049DE7"/>
                </a:solidFill>
                <a:latin typeface="微软雅黑" panose="020B0503020204020204" charset="-122"/>
                <a:ea typeface="微软雅黑" panose="020B0503020204020204" charset="-122"/>
              </a:rPr>
              <a:t>性：简化用药流程，减少输液量，满足个体化治疗需求</a:t>
            </a:r>
            <a:endParaRPr lang="zh-CN" altLang="en-US" sz="2400" b="1">
              <a:solidFill>
                <a:srgbClr val="049DE7"/>
              </a:solidFill>
              <a:latin typeface="微软雅黑" panose="020B0503020204020204" charset="-122"/>
              <a:ea typeface="微软雅黑" panose="020B0503020204020204" charset="-122"/>
            </a:endParaRPr>
          </a:p>
        </p:txBody>
      </p:sp>
      <p:sp>
        <p:nvSpPr>
          <p:cNvPr id="19" name="文本框 18"/>
          <p:cNvSpPr txBox="1"/>
          <p:nvPr/>
        </p:nvSpPr>
        <p:spPr>
          <a:xfrm>
            <a:off x="762635" y="1379220"/>
            <a:ext cx="10328275" cy="4531995"/>
          </a:xfrm>
          <a:prstGeom prst="rect">
            <a:avLst/>
          </a:prstGeom>
          <a:noFill/>
        </p:spPr>
        <p:txBody>
          <a:bodyPr wrap="square" rtlCol="0" anchor="t">
            <a:spAutoFit/>
          </a:bodyPr>
          <a:p>
            <a:pPr marL="285750" indent="-285750">
              <a:lnSpc>
                <a:spcPct val="190000"/>
              </a:lnSpc>
              <a:buFont typeface="Wingdings" panose="05000000000000000000" charset="0"/>
              <a:buChar char="Ø"/>
            </a:pPr>
            <a:r>
              <a:rPr lang="zh-CN" altLang="en-US" b="1">
                <a:solidFill>
                  <a:srgbClr val="039CE6"/>
                </a:solidFill>
                <a:latin typeface="微软雅黑" panose="020B0503020204020204" charset="-122"/>
                <a:ea typeface="微软雅黑" panose="020B0503020204020204" charset="-122"/>
                <a:cs typeface="微软雅黑" panose="020B0503020204020204" charset="-122"/>
              </a:rPr>
              <a:t>相对于单方电解质注射液：</a:t>
            </a:r>
            <a:endParaRPr lang="zh-CN" altLang="en-US" sz="1400" b="1">
              <a:latin typeface="微软雅黑" panose="020B0503020204020204" charset="-122"/>
              <a:ea typeface="微软雅黑" panose="020B0503020204020204" charset="-122"/>
              <a:cs typeface="微软雅黑" panose="020B0503020204020204" charset="-122"/>
            </a:endParaRPr>
          </a:p>
          <a:p>
            <a:pPr marL="342900" indent="-342900">
              <a:lnSpc>
                <a:spcPct val="190000"/>
              </a:lnSpc>
              <a:buFont typeface="+mj-lt"/>
              <a:buAutoNum type="arabicPeriod"/>
            </a:pPr>
            <a:r>
              <a:rPr lang="zh-CN" altLang="en-US" sz="1400" b="1">
                <a:latin typeface="微软雅黑" panose="020B0503020204020204" charset="-122"/>
                <a:ea typeface="微软雅黑" panose="020B0503020204020204" charset="-122"/>
                <a:cs typeface="微软雅黑" panose="020B0503020204020204" charset="-122"/>
              </a:rPr>
              <a:t>简化配置</a:t>
            </a:r>
            <a:r>
              <a:rPr lang="zh-CN" altLang="en-US" sz="1400" b="1">
                <a:latin typeface="微软雅黑" panose="020B0503020204020204" charset="-122"/>
                <a:ea typeface="微软雅黑" panose="020B0503020204020204" charset="-122"/>
                <a:cs typeface="微软雅黑" panose="020B0503020204020204" charset="-122"/>
              </a:rPr>
              <a:t>操作流程：</a:t>
            </a:r>
            <a:r>
              <a:rPr lang="zh-CN" altLang="en-US" sz="1400" b="1">
                <a:solidFill>
                  <a:srgbClr val="00479B"/>
                </a:solidFill>
                <a:latin typeface="微软雅黑" panose="020B0503020204020204" charset="-122"/>
                <a:ea typeface="微软雅黑" panose="020B0503020204020204" charset="-122"/>
                <a:cs typeface="微软雅黑" panose="020B0503020204020204" charset="-122"/>
              </a:rPr>
              <a:t>降低</a:t>
            </a:r>
            <a:r>
              <a:rPr lang="zh-CN" altLang="en-US" sz="1400" b="1">
                <a:latin typeface="微软雅黑" panose="020B0503020204020204" charset="-122"/>
                <a:ea typeface="微软雅黑" panose="020B0503020204020204" charset="-122"/>
                <a:cs typeface="微软雅黑" panose="020B0503020204020204" charset="-122"/>
              </a:rPr>
              <a:t>了药物计算的</a:t>
            </a:r>
            <a:r>
              <a:rPr lang="zh-CN" altLang="en-US" sz="1400" b="1">
                <a:solidFill>
                  <a:srgbClr val="00479B"/>
                </a:solidFill>
                <a:latin typeface="微软雅黑" panose="020B0503020204020204" charset="-122"/>
                <a:ea typeface="微软雅黑" panose="020B0503020204020204" charset="-122"/>
                <a:cs typeface="微软雅黑" panose="020B0503020204020204" charset="-122"/>
              </a:rPr>
              <a:t>困难</a:t>
            </a:r>
            <a:r>
              <a:rPr lang="zh-CN" altLang="en-US" sz="1400" b="1">
                <a:latin typeface="微软雅黑" panose="020B0503020204020204" charset="-122"/>
                <a:ea typeface="微软雅黑" panose="020B0503020204020204" charset="-122"/>
                <a:cs typeface="微软雅黑" panose="020B0503020204020204" charset="-122"/>
              </a:rPr>
              <a:t>、医源性感染的</a:t>
            </a:r>
            <a:r>
              <a:rPr lang="zh-CN" altLang="en-US" sz="1400" b="1">
                <a:solidFill>
                  <a:srgbClr val="00479B"/>
                </a:solidFill>
                <a:latin typeface="微软雅黑" panose="020B0503020204020204" charset="-122"/>
                <a:ea typeface="微软雅黑" panose="020B0503020204020204" charset="-122"/>
                <a:cs typeface="微软雅黑" panose="020B0503020204020204" charset="-122"/>
              </a:rPr>
              <a:t>风险</a:t>
            </a:r>
            <a:r>
              <a:rPr lang="zh-CN" altLang="en-US" sz="1400" b="1">
                <a:latin typeface="微软雅黑" panose="020B0503020204020204" charset="-122"/>
                <a:ea typeface="微软雅黑" panose="020B0503020204020204" charset="-122"/>
                <a:cs typeface="微软雅黑" panose="020B0503020204020204" charset="-122"/>
              </a:rPr>
              <a:t>和人工</a:t>
            </a:r>
            <a:r>
              <a:rPr lang="zh-CN" altLang="en-US" sz="1400" b="1">
                <a:solidFill>
                  <a:srgbClr val="00479B"/>
                </a:solidFill>
                <a:latin typeface="微软雅黑" panose="020B0503020204020204" charset="-122"/>
                <a:ea typeface="微软雅黑" panose="020B0503020204020204" charset="-122"/>
                <a:cs typeface="微软雅黑" panose="020B0503020204020204" charset="-122"/>
              </a:rPr>
              <a:t>成本</a:t>
            </a:r>
            <a:r>
              <a:rPr lang="zh-CN" altLang="en-US" sz="1400" b="1">
                <a:latin typeface="微软雅黑" panose="020B0503020204020204" charset="-122"/>
                <a:ea typeface="微软雅黑" panose="020B0503020204020204" charset="-122"/>
                <a:cs typeface="微软雅黑" panose="020B0503020204020204" charset="-122"/>
              </a:rPr>
              <a:t>；</a:t>
            </a:r>
            <a:endParaRPr lang="en-US" altLang="zh-CN" sz="1400" b="1">
              <a:latin typeface="微软雅黑" panose="020B0503020204020204" charset="-122"/>
              <a:ea typeface="微软雅黑" panose="020B0503020204020204" charset="-122"/>
              <a:cs typeface="微软雅黑" panose="020B0503020204020204" charset="-122"/>
            </a:endParaRPr>
          </a:p>
          <a:p>
            <a:pPr marL="342900" indent="-342900">
              <a:lnSpc>
                <a:spcPct val="190000"/>
              </a:lnSpc>
              <a:buFont typeface="+mj-lt"/>
              <a:buAutoNum type="arabicPeriod"/>
            </a:pPr>
            <a:r>
              <a:rPr lang="zh-CN" altLang="en-US" sz="1400" b="1">
                <a:latin typeface="微软雅黑" panose="020B0503020204020204" charset="-122"/>
                <a:ea typeface="微软雅黑" panose="020B0503020204020204" charset="-122"/>
                <a:cs typeface="微软雅黑" panose="020B0503020204020204" charset="-122"/>
              </a:rPr>
              <a:t>可提供更好的酸碱缓冲：醋酸根作为缓冲体系，具有酸碱缓冲能力同时迅速代谢；</a:t>
            </a:r>
            <a:endParaRPr lang="zh-CN" altLang="en-US" sz="1400" b="1">
              <a:latin typeface="微软雅黑" panose="020B0503020204020204" charset="-122"/>
              <a:ea typeface="微软雅黑" panose="020B0503020204020204" charset="-122"/>
              <a:cs typeface="微软雅黑" panose="020B0503020204020204" charset="-122"/>
            </a:endParaRPr>
          </a:p>
          <a:p>
            <a:pPr marL="342900" indent="-342900">
              <a:lnSpc>
                <a:spcPct val="190000"/>
              </a:lnSpc>
              <a:buFont typeface="+mj-lt"/>
              <a:buAutoNum type="arabicPeriod"/>
            </a:pPr>
            <a:r>
              <a:rPr lang="zh-CN" altLang="en-US" sz="1400" b="1">
                <a:latin typeface="微软雅黑" panose="020B0503020204020204" charset="-122"/>
                <a:ea typeface="微软雅黑" panose="020B0503020204020204" charset="-122"/>
                <a:cs typeface="微软雅黑" panose="020B0503020204020204" charset="-122"/>
              </a:rPr>
              <a:t>明确中心静脉输注，</a:t>
            </a:r>
            <a:r>
              <a:rPr lang="zh-CN" altLang="en-US" sz="1400" b="1">
                <a:solidFill>
                  <a:srgbClr val="00479B"/>
                </a:solidFill>
                <a:latin typeface="微软雅黑" panose="020B0503020204020204" charset="-122"/>
                <a:ea typeface="微软雅黑" panose="020B0503020204020204" charset="-122"/>
                <a:cs typeface="微软雅黑" panose="020B0503020204020204" charset="-122"/>
              </a:rPr>
              <a:t>减少滥用风险</a:t>
            </a:r>
            <a:r>
              <a:rPr lang="zh-CN" altLang="en-US" sz="1400" b="1">
                <a:latin typeface="微软雅黑" panose="020B0503020204020204" charset="-122"/>
                <a:ea typeface="微软雅黑" panose="020B0503020204020204" charset="-122"/>
                <a:cs typeface="微软雅黑" panose="020B0503020204020204" charset="-122"/>
              </a:rPr>
              <a:t>：本品说明书明确通过中心静脉输注，使用人群受限，用量可控，减少了临床滥用风险；</a:t>
            </a:r>
            <a:endParaRPr lang="zh-CN" altLang="en-US" sz="1400" b="1">
              <a:latin typeface="微软雅黑" panose="020B0503020204020204" charset="-122"/>
              <a:ea typeface="微软雅黑" panose="020B0503020204020204" charset="-122"/>
              <a:cs typeface="微软雅黑" panose="020B0503020204020204" charset="-122"/>
            </a:endParaRPr>
          </a:p>
          <a:p>
            <a:pPr marL="285750" indent="-285750" algn="l">
              <a:lnSpc>
                <a:spcPct val="190000"/>
              </a:lnSpc>
              <a:buFont typeface="Wingdings" panose="05000000000000000000" charset="0"/>
              <a:buChar char="Ø"/>
            </a:pPr>
            <a:r>
              <a:rPr lang="zh-CN" altLang="en-US" b="1">
                <a:solidFill>
                  <a:srgbClr val="039CE6"/>
                </a:solidFill>
                <a:latin typeface="微软雅黑" panose="020B0503020204020204" charset="-122"/>
                <a:ea typeface="微软雅黑" panose="020B0503020204020204" charset="-122"/>
                <a:cs typeface="微软雅黑" panose="020B0503020204020204" charset="-122"/>
                <a:sym typeface="+mn-ea"/>
              </a:rPr>
              <a:t>相对于等渗</a:t>
            </a:r>
            <a:r>
              <a:rPr lang="zh-CN" altLang="en-US" b="1">
                <a:solidFill>
                  <a:srgbClr val="039CE6"/>
                </a:solidFill>
                <a:latin typeface="微软雅黑" panose="020B0503020204020204" charset="-122"/>
                <a:ea typeface="微软雅黑" panose="020B0503020204020204" charset="-122"/>
                <a:cs typeface="微软雅黑" panose="020B0503020204020204" charset="-122"/>
                <a:sym typeface="+mn-ea"/>
              </a:rPr>
              <a:t>溶液：</a:t>
            </a:r>
            <a:endParaRPr lang="zh-CN" altLang="en-US" sz="1400" b="1">
              <a:latin typeface="微软雅黑" panose="020B0503020204020204" charset="-122"/>
              <a:ea typeface="微软雅黑" panose="020B0503020204020204" charset="-122"/>
              <a:cs typeface="微软雅黑" panose="020B0503020204020204" charset="-122"/>
            </a:endParaRPr>
          </a:p>
          <a:p>
            <a:pPr marL="342900" indent="-342900">
              <a:lnSpc>
                <a:spcPct val="190000"/>
              </a:lnSpc>
              <a:buFont typeface="+mj-lt"/>
              <a:buAutoNum type="arabicPeriod"/>
            </a:pPr>
            <a:r>
              <a:rPr lang="zh-CN" altLang="en-US" sz="1400" b="1">
                <a:latin typeface="微软雅黑" panose="020B0503020204020204" charset="-122"/>
                <a:ea typeface="微软雅黑" panose="020B0503020204020204" charset="-122"/>
                <a:cs typeface="微软雅黑" panose="020B0503020204020204" charset="-122"/>
              </a:rPr>
              <a:t>等渗液体，主要用于体液补充，其离子扩容效率低，较难满足营养不良患者全部的电解质需求；</a:t>
            </a:r>
            <a:endParaRPr lang="zh-CN" altLang="en-US" sz="1400" b="1">
              <a:latin typeface="微软雅黑" panose="020B0503020204020204" charset="-122"/>
              <a:ea typeface="微软雅黑" panose="020B0503020204020204" charset="-122"/>
              <a:cs typeface="微软雅黑" panose="020B0503020204020204" charset="-122"/>
            </a:endParaRPr>
          </a:p>
          <a:p>
            <a:pPr marL="342900" indent="-342900">
              <a:lnSpc>
                <a:spcPct val="190000"/>
              </a:lnSpc>
              <a:buFont typeface="+mj-lt"/>
              <a:buAutoNum type="arabicPeriod"/>
            </a:pPr>
            <a:r>
              <a:rPr lang="zh-CN" altLang="en-US" sz="1400" b="1">
                <a:latin typeface="微软雅黑" panose="020B0503020204020204" charset="-122"/>
                <a:ea typeface="微软雅黑" panose="020B0503020204020204" charset="-122"/>
                <a:cs typeface="微软雅黑" panose="020B0503020204020204" charset="-122"/>
              </a:rPr>
              <a:t>针对肠外营养患者，与葡萄糖、氨基酸等肠外营养液配伍使用钠钾镁钙注射用浓溶液，可以</a:t>
            </a:r>
            <a:r>
              <a:rPr lang="zh-CN" altLang="en-US" sz="1400" b="1">
                <a:solidFill>
                  <a:srgbClr val="01469A"/>
                </a:solidFill>
                <a:latin typeface="微软雅黑" panose="020B0503020204020204" charset="-122"/>
                <a:ea typeface="微软雅黑" panose="020B0503020204020204" charset="-122"/>
                <a:cs typeface="微软雅黑" panose="020B0503020204020204" charset="-122"/>
              </a:rPr>
              <a:t>减少输液量</a:t>
            </a:r>
            <a:r>
              <a:rPr lang="zh-CN" altLang="en-US" sz="1400" b="1">
                <a:latin typeface="微软雅黑" panose="020B0503020204020204" charset="-122"/>
                <a:ea typeface="微软雅黑" panose="020B0503020204020204" charset="-122"/>
                <a:cs typeface="微软雅黑" panose="020B0503020204020204" charset="-122"/>
              </a:rPr>
              <a:t>；</a:t>
            </a:r>
            <a:endParaRPr lang="zh-CN" altLang="en-US" sz="1400" b="1">
              <a:latin typeface="微软雅黑" panose="020B0503020204020204" charset="-122"/>
              <a:ea typeface="微软雅黑" panose="020B0503020204020204" charset="-122"/>
              <a:cs typeface="微软雅黑" panose="020B0503020204020204" charset="-122"/>
            </a:endParaRPr>
          </a:p>
          <a:p>
            <a:pPr marL="285750" indent="-285750" algn="l">
              <a:lnSpc>
                <a:spcPct val="190000"/>
              </a:lnSpc>
              <a:buFont typeface="Wingdings" panose="05000000000000000000" charset="0"/>
              <a:buChar char="Ø"/>
            </a:pPr>
            <a:r>
              <a:rPr lang="zh-CN" altLang="en-US" b="1">
                <a:solidFill>
                  <a:srgbClr val="039CE6"/>
                </a:solidFill>
                <a:latin typeface="微软雅黑" panose="020B0503020204020204" charset="-122"/>
                <a:ea typeface="微软雅黑" panose="020B0503020204020204" charset="-122"/>
                <a:cs typeface="微软雅黑" panose="020B0503020204020204" charset="-122"/>
                <a:sym typeface="+mn-ea"/>
              </a:rPr>
              <a:t>相对于</a:t>
            </a:r>
            <a:r>
              <a:rPr lang="zh-CN" altLang="en-US" b="1">
                <a:solidFill>
                  <a:srgbClr val="039CE6"/>
                </a:solidFill>
                <a:latin typeface="微软雅黑" panose="020B0503020204020204" charset="-122"/>
                <a:ea typeface="微软雅黑" panose="020B0503020204020204" charset="-122"/>
                <a:cs typeface="微软雅黑" panose="020B0503020204020204" charset="-122"/>
                <a:sym typeface="+mn-ea"/>
              </a:rPr>
              <a:t>三腔袋：</a:t>
            </a:r>
            <a:endParaRPr lang="zh-CN" altLang="en-US" sz="1400" b="1">
              <a:latin typeface="微软雅黑" panose="020B0503020204020204" charset="-122"/>
              <a:ea typeface="微软雅黑" panose="020B0503020204020204" charset="-122"/>
              <a:cs typeface="微软雅黑" panose="020B0503020204020204" charset="-122"/>
            </a:endParaRPr>
          </a:p>
          <a:p>
            <a:pPr marL="342900" indent="-342900" algn="l">
              <a:lnSpc>
                <a:spcPct val="190000"/>
              </a:lnSpc>
              <a:buFont typeface="+mj-lt"/>
              <a:buAutoNum type="arabicPeriod"/>
            </a:pPr>
            <a:r>
              <a:rPr lang="zh-CN" altLang="en-US" sz="1400" b="1">
                <a:latin typeface="微软雅黑" panose="020B0503020204020204" charset="-122"/>
                <a:ea typeface="微软雅黑" panose="020B0503020204020204" charset="-122"/>
                <a:cs typeface="微软雅黑" panose="020B0503020204020204" charset="-122"/>
                <a:sym typeface="+mn-ea"/>
              </a:rPr>
              <a:t>三腔袋为固定配方，灵活性差，特殊人群适用性不足，</a:t>
            </a:r>
            <a:r>
              <a:rPr lang="zh-CN" altLang="en-US" sz="1400" b="1">
                <a:latin typeface="微软雅黑" panose="020B0503020204020204" charset="-122"/>
                <a:ea typeface="微软雅黑" panose="020B0503020204020204" charset="-122"/>
                <a:cs typeface="微软雅黑" panose="020B0503020204020204" charset="-122"/>
                <a:sym typeface="+mn-ea"/>
              </a:rPr>
              <a:t>未满足个体化治疗需求。</a:t>
            </a:r>
            <a:r>
              <a:rPr lang="zh-CN" altLang="en-US" sz="1400" b="1">
                <a:solidFill>
                  <a:srgbClr val="01469A"/>
                </a:solidFill>
                <a:latin typeface="微软雅黑" panose="020B0503020204020204" charset="-122"/>
                <a:ea typeface="微软雅黑" panose="020B0503020204020204" charset="-122"/>
                <a:cs typeface="微软雅黑" panose="020B0503020204020204" charset="-122"/>
                <a:sym typeface="+mn-ea"/>
              </a:rPr>
              <a:t>个体化</a:t>
            </a:r>
            <a:r>
              <a:rPr lang="en-US" altLang="zh-CN" sz="1400" b="1">
                <a:solidFill>
                  <a:srgbClr val="01469A"/>
                </a:solidFill>
                <a:latin typeface="微软雅黑" panose="020B0503020204020204" charset="-122"/>
                <a:ea typeface="微软雅黑" panose="020B0503020204020204" charset="-122"/>
                <a:cs typeface="微软雅黑" panose="020B0503020204020204" charset="-122"/>
                <a:sym typeface="+mn-ea"/>
              </a:rPr>
              <a:t>PN</a:t>
            </a:r>
            <a:r>
              <a:rPr lang="zh-CN" altLang="en-US" sz="1400" b="1">
                <a:solidFill>
                  <a:srgbClr val="01469A"/>
                </a:solidFill>
                <a:latin typeface="微软雅黑" panose="020B0503020204020204" charset="-122"/>
                <a:ea typeface="微软雅黑" panose="020B0503020204020204" charset="-122"/>
                <a:cs typeface="微软雅黑" panose="020B0503020204020204" charset="-122"/>
                <a:sym typeface="+mn-ea"/>
              </a:rPr>
              <a:t>治疗</a:t>
            </a:r>
            <a:r>
              <a:rPr lang="zh-CN" altLang="en-US" sz="1400" b="1">
                <a:latin typeface="微软雅黑" panose="020B0503020204020204" charset="-122"/>
                <a:ea typeface="微软雅黑" panose="020B0503020204020204" charset="-122"/>
                <a:cs typeface="微软雅黑" panose="020B0503020204020204" charset="-122"/>
                <a:sym typeface="+mn-ea"/>
              </a:rPr>
              <a:t>可以根据病人的病情，针对性制定</a:t>
            </a:r>
            <a:r>
              <a:rPr lang="en-US" altLang="zh-CN" sz="1400" b="1">
                <a:latin typeface="微软雅黑" panose="020B0503020204020204" charset="-122"/>
                <a:ea typeface="微软雅黑" panose="020B0503020204020204" charset="-122"/>
                <a:cs typeface="微软雅黑" panose="020B0503020204020204" charset="-122"/>
                <a:sym typeface="+mn-ea"/>
              </a:rPr>
              <a:t>PN</a:t>
            </a:r>
            <a:r>
              <a:rPr lang="zh-CN" altLang="en-US" sz="1400" b="1">
                <a:latin typeface="微软雅黑" panose="020B0503020204020204" charset="-122"/>
                <a:ea typeface="微软雅黑" panose="020B0503020204020204" charset="-122"/>
                <a:cs typeface="微软雅黑" panose="020B0503020204020204" charset="-122"/>
                <a:sym typeface="+mn-ea"/>
              </a:rPr>
              <a:t>配方，并根据病情变化及时调整，从而更好地满足机体的营养需要。</a:t>
            </a:r>
            <a:endParaRPr lang="zh-CN" altLang="en-US" sz="1400" b="1">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21" name="组合 20"/>
          <p:cNvGrpSpPr/>
          <p:nvPr/>
        </p:nvGrpSpPr>
        <p:grpSpPr>
          <a:xfrm>
            <a:off x="-635" y="6105525"/>
            <a:ext cx="12193270" cy="754380"/>
            <a:chOff x="-1" y="8799"/>
            <a:chExt cx="19202" cy="1188"/>
          </a:xfrm>
        </p:grpSpPr>
        <p:pic>
          <p:nvPicPr>
            <p:cNvPr id="22" name="图片 21"/>
            <p:cNvPicPr>
              <a:picLocks noChangeAspect="1"/>
            </p:cNvPicPr>
            <p:nvPr/>
          </p:nvPicPr>
          <p:blipFill>
            <a:blip r:embed="rId1"/>
            <a:stretch>
              <a:fillRect/>
            </a:stretch>
          </p:blipFill>
          <p:spPr>
            <a:xfrm>
              <a:off x="-1" y="8799"/>
              <a:ext cx="19200" cy="933"/>
            </a:xfrm>
            <a:prstGeom prst="rect">
              <a:avLst/>
            </a:prstGeom>
          </p:spPr>
        </p:pic>
        <p:pic>
          <p:nvPicPr>
            <p:cNvPr id="23" name="图片 22"/>
            <p:cNvPicPr>
              <a:picLocks noChangeAspect="1"/>
            </p:cNvPicPr>
            <p:nvPr/>
          </p:nvPicPr>
          <p:blipFill>
            <a:blip r:embed="rId2"/>
            <a:stretch>
              <a:fillRect/>
            </a:stretch>
          </p:blipFill>
          <p:spPr>
            <a:xfrm>
              <a:off x="-1" y="9698"/>
              <a:ext cx="19202" cy="289"/>
            </a:xfrm>
            <a:prstGeom prst="rect">
              <a:avLst/>
            </a:prstGeom>
          </p:spPr>
        </p:pic>
      </p:grpSp>
      <p:pic>
        <p:nvPicPr>
          <p:cNvPr id="7" name="图片 6"/>
          <p:cNvPicPr>
            <a:picLocks noChangeAspect="1"/>
          </p:cNvPicPr>
          <p:nvPr userDrawn="1">
            <p:custDataLst>
              <p:tags r:id="rId3"/>
            </p:custDataLst>
          </p:nvPr>
        </p:nvPicPr>
        <p:blipFill>
          <a:blip r:embed="rId4" cstate="print">
            <a:extLst>
              <a:ext uri="{28A0092B-C50C-407E-A947-70E740481C1C}">
                <a14:useLocalDpi xmlns:a14="http://schemas.microsoft.com/office/drawing/2010/main" val="0"/>
              </a:ext>
            </a:extLst>
          </a:blip>
          <a:stretch>
            <a:fillRect/>
          </a:stretch>
        </p:blipFill>
        <p:spPr>
          <a:xfrm>
            <a:off x="9916795" y="11007"/>
            <a:ext cx="2275840" cy="1002453"/>
          </a:xfrm>
          <a:prstGeom prst="rect">
            <a:avLst/>
          </a:prstGeom>
        </p:spPr>
      </p:pic>
      <p:sp>
        <p:nvSpPr>
          <p:cNvPr id="10" name="梯形 9"/>
          <p:cNvSpPr/>
          <p:nvPr/>
        </p:nvSpPr>
        <p:spPr>
          <a:xfrm rot="5400000" flipH="1">
            <a:off x="-624840" y="650240"/>
            <a:ext cx="1632585" cy="381000"/>
          </a:xfrm>
          <a:prstGeom prst="trapezoid">
            <a:avLst/>
          </a:prstGeom>
          <a:solidFill>
            <a:srgbClr val="8EC31F"/>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dist"/>
            <a:endParaRPr lang="zh-CN" altLang="en-US" sz="1400" b="1"/>
          </a:p>
        </p:txBody>
      </p:sp>
      <p:sp>
        <p:nvSpPr>
          <p:cNvPr id="12" name="文本框 11"/>
          <p:cNvSpPr txBox="1"/>
          <p:nvPr/>
        </p:nvSpPr>
        <p:spPr>
          <a:xfrm>
            <a:off x="11430" y="149225"/>
            <a:ext cx="435610" cy="1400810"/>
          </a:xfrm>
          <a:prstGeom prst="rect">
            <a:avLst/>
          </a:prstGeom>
          <a:noFill/>
        </p:spPr>
        <p:txBody>
          <a:bodyPr wrap="square" rtlCol="0" anchor="ctr" anchorCtr="0">
            <a:noAutofit/>
          </a:bodyPr>
          <a:p>
            <a:r>
              <a:rPr lang="zh-CN" altLang="en-US" sz="1400" b="1">
                <a:solidFill>
                  <a:schemeClr val="bg1"/>
                </a:solidFill>
              </a:rPr>
              <a:t>公平性</a:t>
            </a:r>
            <a:endParaRPr lang="zh-CN" altLang="en-US" sz="1400" b="1">
              <a:solidFill>
                <a:schemeClr val="bg1"/>
              </a:solidFill>
            </a:endParaRPr>
          </a:p>
        </p:txBody>
      </p:sp>
      <p:sp>
        <p:nvSpPr>
          <p:cNvPr id="6" name="文本框 5"/>
          <p:cNvSpPr txBox="1"/>
          <p:nvPr/>
        </p:nvSpPr>
        <p:spPr>
          <a:xfrm>
            <a:off x="579120" y="652780"/>
            <a:ext cx="8719820" cy="460375"/>
          </a:xfrm>
          <a:prstGeom prst="rect">
            <a:avLst/>
          </a:prstGeom>
          <a:noFill/>
          <a:ln>
            <a:noFill/>
          </a:ln>
        </p:spPr>
        <p:txBody>
          <a:bodyPr wrap="square" rtlCol="0" anchor="t">
            <a:spAutoFit/>
          </a:bodyPr>
          <a:p>
            <a:r>
              <a:rPr lang="zh-CN" altLang="en-US" sz="2400" b="1">
                <a:solidFill>
                  <a:srgbClr val="049DE7"/>
                </a:solidFill>
                <a:latin typeface="微软雅黑" panose="020B0503020204020204" charset="-122"/>
                <a:ea typeface="微软雅黑" panose="020B0503020204020204" charset="-122"/>
              </a:rPr>
              <a:t>公平性：</a:t>
            </a:r>
            <a:endParaRPr lang="zh-CN" altLang="en-US" sz="2400" b="1">
              <a:solidFill>
                <a:srgbClr val="049DE7"/>
              </a:solidFill>
              <a:latin typeface="微软雅黑" panose="020B0503020204020204" charset="-122"/>
              <a:ea typeface="微软雅黑" panose="020B0503020204020204" charset="-122"/>
            </a:endParaRPr>
          </a:p>
        </p:txBody>
      </p:sp>
      <p:sp>
        <p:nvSpPr>
          <p:cNvPr id="2" name="矩形 64"/>
          <p:cNvSpPr/>
          <p:nvPr>
            <p:custDataLst>
              <p:tags r:id="rId5"/>
            </p:custDataLst>
          </p:nvPr>
        </p:nvSpPr>
        <p:spPr>
          <a:xfrm>
            <a:off x="719455" y="800735"/>
            <a:ext cx="184785" cy="276860"/>
          </a:xfrm>
          <a:prstGeom prst="rect">
            <a:avLst/>
          </a:prstGeom>
        </p:spPr>
        <p:txBody>
          <a:bodyPr wrap="none">
            <a:spAutoFit/>
          </a:bodyPr>
          <a:p>
            <a:endParaRPr lang="zh-CN" altLang="en-US" sz="1200" dirty="0">
              <a:solidFill>
                <a:prstClr val="black">
                  <a:lumMod val="85000"/>
                  <a:lumOff val="15000"/>
                </a:prstClr>
              </a:solidFill>
              <a:latin typeface="微软雅黑" panose="020B0503020204020204" charset="-122"/>
              <a:ea typeface="微软雅黑" panose="020B0503020204020204" charset="-122"/>
            </a:endParaRPr>
          </a:p>
        </p:txBody>
      </p:sp>
      <p:sp>
        <p:nvSpPr>
          <p:cNvPr id="13" name="矩形 2"/>
          <p:cNvSpPr/>
          <p:nvPr>
            <p:custDataLst>
              <p:tags r:id="rId6"/>
            </p:custDataLst>
          </p:nvPr>
        </p:nvSpPr>
        <p:spPr>
          <a:xfrm>
            <a:off x="1597025" y="1922780"/>
            <a:ext cx="10152000" cy="900000"/>
          </a:xfrm>
          <a:prstGeom prst="rect">
            <a:avLst/>
          </a:prstGeom>
        </p:spPr>
        <p:txBody>
          <a:bodyPr wrap="square">
            <a:noAutofit/>
          </a:bodyPr>
          <a:p>
            <a:pPr>
              <a:lnSpc>
                <a:spcPct val="130000"/>
              </a:lnSpc>
            </a:pPr>
            <a:r>
              <a:rPr lang="zh-CN" altLang="en-US" sz="1300" dirty="0">
                <a:solidFill>
                  <a:schemeClr val="tx1"/>
                </a:solidFill>
                <a:latin typeface="微软雅黑" panose="020B0503020204020204" charset="-122"/>
                <a:ea typeface="微软雅黑" panose="020B0503020204020204" charset="-122"/>
                <a:cs typeface="微软雅黑" panose="020B0503020204020204" charset="-122"/>
                <a:sym typeface="微软雅黑" panose="020B0503020204020204" charset="-122"/>
              </a:rPr>
              <a:t>腹部手术是消化道各类疾病主要的外科治疗手段，目前常用于肿瘤、急慢性炎症等。由于疾病以及手术创伤等因素导致的消化道功能障碍，术后常不能正常进食，进而可能带来水和电解质失衡，需要给予包括肠外营养在内的液体治疗，以维护机体的内环境稳定</a:t>
            </a:r>
            <a:r>
              <a:rPr lang="en-US" altLang="zh-CN" sz="1300" baseline="30000" dirty="0">
                <a:solidFill>
                  <a:schemeClr val="tx1"/>
                </a:solidFill>
                <a:latin typeface="微软雅黑" panose="020B0503020204020204" charset="-122"/>
                <a:ea typeface="微软雅黑" panose="020B0503020204020204" charset="-122"/>
                <a:cs typeface="微软雅黑" panose="020B0503020204020204" charset="-122"/>
                <a:sym typeface="微软雅黑" panose="020B0503020204020204" charset="-122"/>
              </a:rPr>
              <a:t>[1]</a:t>
            </a:r>
            <a:r>
              <a:rPr lang="zh-CN" altLang="en-US" sz="1300" dirty="0">
                <a:solidFill>
                  <a:schemeClr val="tx1"/>
                </a:solidFill>
                <a:latin typeface="微软雅黑" panose="020B0503020204020204" charset="-122"/>
                <a:ea typeface="微软雅黑" panose="020B0503020204020204" charset="-122"/>
                <a:cs typeface="微软雅黑" panose="020B0503020204020204" charset="-122"/>
                <a:sym typeface="微软雅黑" panose="020B0503020204020204" charset="-122"/>
              </a:rPr>
              <a:t>。</a:t>
            </a:r>
            <a:endParaRPr lang="zh-CN" altLang="en-US" sz="1300" dirty="0">
              <a:solidFill>
                <a:schemeClr val="tx1"/>
              </a:solidFill>
              <a:latin typeface="微软雅黑" panose="020B0503020204020204" charset="-122"/>
              <a:ea typeface="微软雅黑" panose="020B0503020204020204" charset="-122"/>
              <a:cs typeface="微软雅黑" panose="020B0503020204020204" charset="-122"/>
              <a:sym typeface="微软雅黑" panose="020B0503020204020204" charset="-122"/>
            </a:endParaRPr>
          </a:p>
          <a:p>
            <a:pPr>
              <a:lnSpc>
                <a:spcPct val="130000"/>
              </a:lnSpc>
            </a:pPr>
            <a:r>
              <a:rPr lang="zh-CN" altLang="en-US" sz="1300" dirty="0">
                <a:solidFill>
                  <a:srgbClr val="FF0000"/>
                </a:solidFill>
                <a:latin typeface="微软雅黑" panose="020B0503020204020204" charset="-122"/>
                <a:ea typeface="微软雅黑" panose="020B0503020204020204" charset="-122"/>
                <a:cs typeface="微软雅黑" panose="020B0503020204020204" charset="-122"/>
                <a:sym typeface="微软雅黑" panose="020B0503020204020204" charset="-122"/>
              </a:rPr>
              <a:t>本品可避免电解质紊乱，改善患者预后，延长生存时间，提</a:t>
            </a:r>
            <a:r>
              <a:rPr lang="zh-CN" altLang="en-US" sz="1300" dirty="0">
                <a:solidFill>
                  <a:srgbClr val="FF0000"/>
                </a:solidFill>
                <a:latin typeface="微软雅黑" panose="020B0503020204020204" charset="-122"/>
                <a:ea typeface="微软雅黑" panose="020B0503020204020204" charset="-122"/>
                <a:cs typeface="微软雅黑" panose="020B0503020204020204" charset="-122"/>
                <a:sym typeface="微软雅黑" panose="020B0503020204020204" charset="-122"/>
              </a:rPr>
              <a:t>升患者</a:t>
            </a:r>
            <a:r>
              <a:rPr lang="zh-CN" altLang="en-US" sz="1300" dirty="0">
                <a:solidFill>
                  <a:srgbClr val="FF0000"/>
                </a:solidFill>
                <a:latin typeface="微软雅黑" panose="020B0503020204020204" charset="-122"/>
                <a:ea typeface="微软雅黑" panose="020B0503020204020204" charset="-122"/>
                <a:cs typeface="微软雅黑" panose="020B0503020204020204" charset="-122"/>
                <a:sym typeface="微软雅黑" panose="020B0503020204020204" charset="-122"/>
              </a:rPr>
              <a:t>整体健康水平。</a:t>
            </a:r>
            <a:endParaRPr lang="zh-CN" altLang="en-US" sz="1300" dirty="0">
              <a:solidFill>
                <a:srgbClr val="FF0000"/>
              </a:solidFill>
              <a:latin typeface="微软雅黑" panose="020B0503020204020204" charset="-122"/>
              <a:ea typeface="微软雅黑" panose="020B0503020204020204" charset="-122"/>
              <a:cs typeface="微软雅黑" panose="020B0503020204020204" charset="-122"/>
              <a:sym typeface="微软雅黑" panose="020B0503020204020204" charset="-122"/>
            </a:endParaRPr>
          </a:p>
        </p:txBody>
      </p:sp>
      <p:sp>
        <p:nvSpPr>
          <p:cNvPr id="3" name="圆角矩形 34"/>
          <p:cNvSpPr/>
          <p:nvPr>
            <p:custDataLst>
              <p:tags r:id="rId7"/>
            </p:custDataLst>
          </p:nvPr>
        </p:nvSpPr>
        <p:spPr>
          <a:xfrm>
            <a:off x="3766820" y="1199515"/>
            <a:ext cx="7992110" cy="720000"/>
          </a:xfrm>
          <a:prstGeom prst="roundRect">
            <a:avLst>
              <a:gd name="adj" fmla="val 6000"/>
            </a:avLst>
          </a:prstGeom>
          <a:solidFill>
            <a:schemeClr val="accent4">
              <a:lumMod val="20000"/>
              <a:lumOff val="80000"/>
            </a:schemeClr>
          </a:solidFill>
          <a:ln w="12700" cap="flat" cmpd="sng" algn="ctr">
            <a:noFill/>
            <a:prstDash val="solid"/>
            <a:miter lim="800000"/>
          </a:ln>
          <a:effectLst/>
        </p:spPr>
        <p:txBody>
          <a:bodyPr wrap="square" rtlCol="0" anchor="ctr">
            <a:noAutofit/>
          </a:bodyPr>
          <a:p>
            <a:pPr>
              <a:lnSpc>
                <a:spcPct val="150000"/>
              </a:lnSpc>
            </a:pPr>
            <a:r>
              <a:rPr lang="zh-CN" altLang="en-US" sz="1300" dirty="0">
                <a:solidFill>
                  <a:schemeClr val="tx1"/>
                </a:solidFill>
                <a:latin typeface="微软雅黑" panose="020B0503020204020204" charset="-122"/>
                <a:ea typeface="微软雅黑" panose="020B0503020204020204" charset="-122"/>
                <a:cs typeface="微软雅黑" panose="020B0503020204020204" charset="-122"/>
                <a:sym typeface="微软雅黑" panose="020B0503020204020204" charset="-122"/>
              </a:rPr>
              <a:t>本品用于胃肠道术后、恶性肿瘤等疾病中需要通过肠外营养补充电解质的患者，总体患者数量可控。</a:t>
            </a:r>
            <a:endParaRPr lang="zh-CN" altLang="en-US" sz="1300" dirty="0">
              <a:solidFill>
                <a:schemeClr val="tx1"/>
              </a:solidFill>
              <a:latin typeface="微软雅黑" panose="020B0503020204020204" charset="-122"/>
              <a:ea typeface="微软雅黑" panose="020B0503020204020204" charset="-122"/>
              <a:cs typeface="微软雅黑" panose="020B0503020204020204" charset="-122"/>
              <a:sym typeface="微软雅黑" panose="020B0503020204020204" charset="-122"/>
            </a:endParaRPr>
          </a:p>
        </p:txBody>
      </p:sp>
      <p:sp>
        <p:nvSpPr>
          <p:cNvPr id="14" name="矩形 13"/>
          <p:cNvSpPr/>
          <p:nvPr>
            <p:custDataLst>
              <p:tags r:id="rId8"/>
            </p:custDataLst>
          </p:nvPr>
        </p:nvSpPr>
        <p:spPr>
          <a:xfrm>
            <a:off x="1591945" y="1190625"/>
            <a:ext cx="2051685" cy="720000"/>
          </a:xfrm>
          <a:prstGeom prst="rect">
            <a:avLst/>
          </a:prstGeom>
          <a:solidFill>
            <a:srgbClr val="00479B"/>
          </a:solidFill>
          <a:ln w="12700" cap="flat" cmpd="sng" algn="ctr">
            <a:solidFill>
              <a:schemeClr val="accent1"/>
            </a:solidFill>
            <a:prstDash val="solid"/>
            <a:miter lim="800000"/>
          </a:ln>
          <a:effectLst/>
        </p:spPr>
        <p:txBody>
          <a:bodyPr rtlCol="0" anchor="ctr"/>
          <a:p>
            <a:pPr algn="ctr">
              <a:lnSpc>
                <a:spcPct val="150000"/>
              </a:lnSpc>
            </a:pPr>
            <a:r>
              <a:rPr lang="zh-CN" altLang="en-US" sz="1500" b="1" dirty="0">
                <a:solidFill>
                  <a:srgbClr val="FFFFFF"/>
                </a:solidFill>
                <a:latin typeface="微软雅黑" panose="020B0503020204020204" charset="-122"/>
                <a:ea typeface="微软雅黑" panose="020B0503020204020204" charset="-122"/>
              </a:rPr>
              <a:t>所治疗疾病对公共</a:t>
            </a:r>
            <a:endParaRPr lang="zh-CN" altLang="en-US" sz="1500" b="1" dirty="0">
              <a:solidFill>
                <a:srgbClr val="FFFFFF"/>
              </a:solidFill>
              <a:latin typeface="微软雅黑" panose="020B0503020204020204" charset="-122"/>
              <a:ea typeface="微软雅黑" panose="020B0503020204020204" charset="-122"/>
            </a:endParaRPr>
          </a:p>
          <a:p>
            <a:pPr algn="ctr">
              <a:lnSpc>
                <a:spcPct val="150000"/>
              </a:lnSpc>
            </a:pPr>
            <a:r>
              <a:rPr lang="zh-CN" altLang="en-US" sz="1500" b="1" dirty="0">
                <a:solidFill>
                  <a:srgbClr val="FFFFFF"/>
                </a:solidFill>
                <a:latin typeface="微软雅黑" panose="020B0503020204020204" charset="-122"/>
                <a:ea typeface="微软雅黑" panose="020B0503020204020204" charset="-122"/>
              </a:rPr>
              <a:t>健康的影响</a:t>
            </a:r>
            <a:endParaRPr lang="zh-CN" altLang="en-US" sz="1500" b="1" dirty="0">
              <a:solidFill>
                <a:srgbClr val="FFFFFF"/>
              </a:solidFill>
              <a:latin typeface="微软雅黑" panose="020B0503020204020204" charset="-122"/>
              <a:ea typeface="微软雅黑" panose="020B0503020204020204" charset="-122"/>
            </a:endParaRPr>
          </a:p>
        </p:txBody>
      </p:sp>
      <p:sp>
        <p:nvSpPr>
          <p:cNvPr id="16" name="矩形 15"/>
          <p:cNvSpPr/>
          <p:nvPr>
            <p:custDataLst>
              <p:tags r:id="rId9"/>
            </p:custDataLst>
          </p:nvPr>
        </p:nvSpPr>
        <p:spPr>
          <a:xfrm>
            <a:off x="583565" y="1132205"/>
            <a:ext cx="870585" cy="831215"/>
          </a:xfrm>
          <a:prstGeom prst="rect">
            <a:avLst/>
          </a:prstGeom>
          <a:noFill/>
          <a:ln>
            <a:noFill/>
          </a:ln>
        </p:spPr>
        <p:txBody>
          <a:bodyPr wrap="none" rtlCol="0" anchor="t">
            <a:spAutoFit/>
          </a:bodyPr>
          <a:p>
            <a:pPr algn="ctr"/>
            <a:r>
              <a:rPr lang="en-US" altLang="zh-CN" sz="4800" b="1" dirty="0">
                <a:solidFill>
                  <a:srgbClr val="00479B"/>
                </a:solidFill>
                <a:effectLst>
                  <a:outerShdw blurRad="38100" dist="25400" dir="5400000" algn="ctr" rotWithShape="0">
                    <a:srgbClr val="6E747A">
                      <a:alpha val="43000"/>
                    </a:srgbClr>
                  </a:outerShdw>
                </a:effectLst>
              </a:rPr>
              <a:t>01</a:t>
            </a:r>
            <a:endParaRPr lang="en-US" altLang="zh-CN" sz="4800" b="1" dirty="0">
              <a:solidFill>
                <a:srgbClr val="00479B"/>
              </a:solidFill>
              <a:effectLst>
                <a:outerShdw blurRad="38100" dist="25400" dir="5400000" algn="ctr" rotWithShape="0">
                  <a:srgbClr val="6E747A">
                    <a:alpha val="43000"/>
                  </a:srgbClr>
                </a:outerShdw>
              </a:effectLst>
            </a:endParaRPr>
          </a:p>
        </p:txBody>
      </p:sp>
      <p:sp>
        <p:nvSpPr>
          <p:cNvPr id="28" name="矩形 27"/>
          <p:cNvSpPr/>
          <p:nvPr>
            <p:custDataLst>
              <p:tags r:id="rId10"/>
            </p:custDataLst>
          </p:nvPr>
        </p:nvSpPr>
        <p:spPr>
          <a:xfrm>
            <a:off x="611505" y="2747645"/>
            <a:ext cx="801370" cy="829945"/>
          </a:xfrm>
          <a:prstGeom prst="rect">
            <a:avLst/>
          </a:prstGeom>
          <a:noFill/>
          <a:ln>
            <a:noFill/>
          </a:ln>
        </p:spPr>
        <p:txBody>
          <a:bodyPr wrap="none" rtlCol="0" anchor="t">
            <a:spAutoFit/>
          </a:bodyPr>
          <a:p>
            <a:pPr algn="ctr"/>
            <a:r>
              <a:rPr lang="en-US" altLang="zh-CN" sz="4800" b="1" dirty="0">
                <a:solidFill>
                  <a:srgbClr val="00479B"/>
                </a:solidFill>
                <a:effectLst>
                  <a:outerShdw blurRad="38100" dist="25400" dir="5400000" algn="ctr" rotWithShape="0">
                    <a:srgbClr val="6E747A">
                      <a:alpha val="43000"/>
                    </a:srgbClr>
                  </a:outerShdw>
                </a:effectLst>
              </a:rPr>
              <a:t>02</a:t>
            </a:r>
            <a:endParaRPr lang="en-US" altLang="zh-CN" sz="4800" b="1" dirty="0">
              <a:solidFill>
                <a:srgbClr val="00479B"/>
              </a:solidFill>
              <a:effectLst>
                <a:outerShdw blurRad="38100" dist="25400" dir="5400000" algn="ctr" rotWithShape="0">
                  <a:srgbClr val="6E747A">
                    <a:alpha val="43000"/>
                  </a:srgbClr>
                </a:outerShdw>
              </a:effectLst>
            </a:endParaRPr>
          </a:p>
        </p:txBody>
      </p:sp>
      <p:sp>
        <p:nvSpPr>
          <p:cNvPr id="30" name="圆角矩形 34"/>
          <p:cNvSpPr/>
          <p:nvPr>
            <p:custDataLst>
              <p:tags r:id="rId11"/>
            </p:custDataLst>
          </p:nvPr>
        </p:nvSpPr>
        <p:spPr>
          <a:xfrm>
            <a:off x="3745230" y="2814320"/>
            <a:ext cx="7992110" cy="720000"/>
          </a:xfrm>
          <a:prstGeom prst="roundRect">
            <a:avLst>
              <a:gd name="adj" fmla="val 6000"/>
            </a:avLst>
          </a:prstGeom>
          <a:solidFill>
            <a:schemeClr val="accent4">
              <a:lumMod val="20000"/>
              <a:lumOff val="80000"/>
            </a:schemeClr>
          </a:solidFill>
          <a:ln w="12700" cap="flat" cmpd="sng" algn="ctr">
            <a:noFill/>
            <a:prstDash val="solid"/>
            <a:miter lim="800000"/>
          </a:ln>
          <a:effectLst/>
        </p:spPr>
        <p:txBody>
          <a:bodyPr wrap="square" rtlCol="0" anchor="ctr">
            <a:noAutofit/>
          </a:bodyPr>
          <a:p>
            <a:pPr marL="342900" indent="-342900">
              <a:lnSpc>
                <a:spcPct val="150000"/>
              </a:lnSpc>
              <a:buFont typeface="+mj-lt"/>
              <a:buAutoNum type="arabicPeriod"/>
            </a:pPr>
            <a:r>
              <a:rPr lang="zh-CN" altLang="en-US" sz="1300" dirty="0">
                <a:solidFill>
                  <a:schemeClr val="tx1"/>
                </a:solidFill>
                <a:latin typeface="微软雅黑" panose="020B0503020204020204" charset="-122"/>
                <a:ea typeface="微软雅黑" panose="020B0503020204020204" charset="-122"/>
                <a:cs typeface="微软雅黑" panose="020B0503020204020204" charset="-122"/>
                <a:sym typeface="微软雅黑" panose="020B0503020204020204" charset="-122"/>
              </a:rPr>
              <a:t>保障各级医疗机构患者基本的治疗需求，帮助更多患者获得规范的电解质补充治疗。</a:t>
            </a:r>
            <a:r>
              <a:rPr lang="en-US" altLang="zh-CN" sz="1300" dirty="0">
                <a:solidFill>
                  <a:schemeClr val="tx1"/>
                </a:solidFill>
                <a:latin typeface="微软雅黑" panose="020B0503020204020204" charset="-122"/>
                <a:ea typeface="微软雅黑" panose="020B0503020204020204" charset="-122"/>
                <a:cs typeface="微软雅黑" panose="020B0503020204020204" charset="-122"/>
                <a:sym typeface="微软雅黑" panose="020B0503020204020204" charset="-122"/>
              </a:rPr>
              <a:t> </a:t>
            </a:r>
            <a:endParaRPr lang="en-US" altLang="zh-CN" sz="1300" dirty="0">
              <a:solidFill>
                <a:schemeClr val="tx1"/>
              </a:solidFill>
              <a:latin typeface="微软雅黑" panose="020B0503020204020204" charset="-122"/>
              <a:ea typeface="微软雅黑" panose="020B0503020204020204" charset="-122"/>
              <a:cs typeface="微软雅黑" panose="020B0503020204020204" charset="-122"/>
              <a:sym typeface="微软雅黑" panose="020B0503020204020204" charset="-122"/>
            </a:endParaRPr>
          </a:p>
          <a:p>
            <a:pPr marL="342900" indent="-342900">
              <a:lnSpc>
                <a:spcPct val="150000"/>
              </a:lnSpc>
              <a:buFont typeface="+mj-lt"/>
              <a:buAutoNum type="arabicPeriod"/>
            </a:pPr>
            <a:r>
              <a:rPr lang="zh-CN" altLang="en-US" sz="1300" dirty="0">
                <a:solidFill>
                  <a:schemeClr val="tx1"/>
                </a:solidFill>
                <a:latin typeface="微软雅黑" panose="020B0503020204020204" charset="-122"/>
                <a:ea typeface="微软雅黑" panose="020B0503020204020204" charset="-122"/>
                <a:cs typeface="微软雅黑" panose="020B0503020204020204" charset="-122"/>
                <a:sym typeface="微软雅黑" panose="020B0503020204020204" charset="-122"/>
              </a:rPr>
              <a:t>电解质作为人体必需的营养素，在营养及代谢支持治疗中占据核心地位</a:t>
            </a:r>
            <a:r>
              <a:rPr lang="en-US" altLang="zh-CN" sz="1300" baseline="30000" dirty="0">
                <a:solidFill>
                  <a:schemeClr val="tx1"/>
                </a:solidFill>
                <a:latin typeface="微软雅黑" panose="020B0503020204020204" charset="-122"/>
                <a:ea typeface="微软雅黑" panose="020B0503020204020204" charset="-122"/>
                <a:cs typeface="微软雅黑" panose="020B0503020204020204" charset="-122"/>
                <a:sym typeface="微软雅黑" panose="020B0503020204020204" charset="-122"/>
              </a:rPr>
              <a:t>[2]</a:t>
            </a:r>
            <a:r>
              <a:rPr lang="zh-CN" altLang="en-US" sz="1300" dirty="0">
                <a:solidFill>
                  <a:schemeClr val="tx1"/>
                </a:solidFill>
                <a:latin typeface="微软雅黑" panose="020B0503020204020204" charset="-122"/>
                <a:ea typeface="微软雅黑" panose="020B0503020204020204" charset="-122"/>
                <a:cs typeface="微软雅黑" panose="020B0503020204020204" charset="-122"/>
                <a:sym typeface="微软雅黑" panose="020B0503020204020204" charset="-122"/>
              </a:rPr>
              <a:t>。</a:t>
            </a:r>
            <a:endParaRPr lang="zh-CN" altLang="en-US" sz="1300" dirty="0">
              <a:solidFill>
                <a:schemeClr val="tx1"/>
              </a:solidFill>
              <a:latin typeface="微软雅黑" panose="020B0503020204020204" charset="-122"/>
              <a:ea typeface="微软雅黑" panose="020B0503020204020204" charset="-122"/>
              <a:cs typeface="微软雅黑" panose="020B0503020204020204" charset="-122"/>
              <a:sym typeface="微软雅黑" panose="020B0503020204020204" charset="-122"/>
            </a:endParaRPr>
          </a:p>
        </p:txBody>
      </p:sp>
      <p:sp>
        <p:nvSpPr>
          <p:cNvPr id="31" name="矩形 30"/>
          <p:cNvSpPr/>
          <p:nvPr>
            <p:custDataLst>
              <p:tags r:id="rId12"/>
            </p:custDataLst>
          </p:nvPr>
        </p:nvSpPr>
        <p:spPr>
          <a:xfrm>
            <a:off x="1570355" y="2805430"/>
            <a:ext cx="2051685" cy="720000"/>
          </a:xfrm>
          <a:prstGeom prst="rect">
            <a:avLst/>
          </a:prstGeom>
          <a:solidFill>
            <a:srgbClr val="00479B"/>
          </a:solidFill>
          <a:ln w="12700" cap="flat" cmpd="sng" algn="ctr">
            <a:noFill/>
            <a:prstDash val="solid"/>
            <a:miter lim="800000"/>
          </a:ln>
          <a:effectLst/>
        </p:spPr>
        <p:txBody>
          <a:bodyPr rtlCol="0" anchor="ctr"/>
          <a:p>
            <a:pPr algn="ctr">
              <a:lnSpc>
                <a:spcPct val="150000"/>
              </a:lnSpc>
            </a:pPr>
            <a:r>
              <a:rPr lang="zh-CN" altLang="en-US" sz="1500" b="1" dirty="0">
                <a:solidFill>
                  <a:srgbClr val="FFFFFF"/>
                </a:solidFill>
                <a:latin typeface="微软雅黑" panose="020B0503020204020204" charset="-122"/>
                <a:ea typeface="微软雅黑" panose="020B0503020204020204" charset="-122"/>
              </a:rPr>
              <a:t>符合</a:t>
            </a:r>
            <a:r>
              <a:rPr lang="en-US" altLang="zh-CN" sz="1500" b="1" dirty="0">
                <a:solidFill>
                  <a:srgbClr val="FFFFFF"/>
                </a:solidFill>
                <a:latin typeface="微软雅黑" panose="020B0503020204020204" charset="-122"/>
                <a:ea typeface="微软雅黑" panose="020B0503020204020204" charset="-122"/>
              </a:rPr>
              <a:t>“</a:t>
            </a:r>
            <a:r>
              <a:rPr lang="zh-CN" altLang="en-US" sz="1500" b="1" dirty="0">
                <a:solidFill>
                  <a:srgbClr val="FFFFFF"/>
                </a:solidFill>
                <a:latin typeface="微软雅黑" panose="020B0503020204020204" charset="-122"/>
                <a:ea typeface="微软雅黑" panose="020B0503020204020204" charset="-122"/>
              </a:rPr>
              <a:t>保基本</a:t>
            </a:r>
            <a:r>
              <a:rPr lang="en-US" altLang="zh-CN" sz="1500" b="1" dirty="0">
                <a:solidFill>
                  <a:srgbClr val="FFFFFF"/>
                </a:solidFill>
                <a:latin typeface="微软雅黑" panose="020B0503020204020204" charset="-122"/>
                <a:ea typeface="微软雅黑" panose="020B0503020204020204" charset="-122"/>
              </a:rPr>
              <a:t>”</a:t>
            </a:r>
            <a:r>
              <a:rPr lang="zh-CN" altLang="en-US" sz="1500" b="1" dirty="0">
                <a:solidFill>
                  <a:srgbClr val="FFFFFF"/>
                </a:solidFill>
                <a:latin typeface="微软雅黑" panose="020B0503020204020204" charset="-122"/>
                <a:ea typeface="微软雅黑" panose="020B0503020204020204" charset="-122"/>
              </a:rPr>
              <a:t>原则</a:t>
            </a:r>
            <a:endParaRPr lang="zh-CN" altLang="en-US" sz="1500" b="1" dirty="0">
              <a:solidFill>
                <a:srgbClr val="FFFFFF"/>
              </a:solidFill>
              <a:latin typeface="微软雅黑" panose="020B0503020204020204" charset="-122"/>
              <a:ea typeface="微软雅黑" panose="020B0503020204020204" charset="-122"/>
            </a:endParaRPr>
          </a:p>
        </p:txBody>
      </p:sp>
      <p:grpSp>
        <p:nvGrpSpPr>
          <p:cNvPr id="43" name="组合 42"/>
          <p:cNvGrpSpPr/>
          <p:nvPr/>
        </p:nvGrpSpPr>
        <p:grpSpPr>
          <a:xfrm>
            <a:off x="600710" y="3664585"/>
            <a:ext cx="11125835" cy="829945"/>
            <a:chOff x="946" y="5856"/>
            <a:chExt cx="17521" cy="1307"/>
          </a:xfrm>
        </p:grpSpPr>
        <p:sp>
          <p:nvSpPr>
            <p:cNvPr id="35" name="矩形 34"/>
            <p:cNvSpPr/>
            <p:nvPr>
              <p:custDataLst>
                <p:tags r:id="rId13"/>
              </p:custDataLst>
            </p:nvPr>
          </p:nvSpPr>
          <p:spPr>
            <a:xfrm>
              <a:off x="946" y="5856"/>
              <a:ext cx="1262" cy="1307"/>
            </a:xfrm>
            <a:prstGeom prst="rect">
              <a:avLst/>
            </a:prstGeom>
            <a:noFill/>
            <a:ln>
              <a:noFill/>
            </a:ln>
          </p:spPr>
          <p:txBody>
            <a:bodyPr wrap="none" rtlCol="0" anchor="t">
              <a:spAutoFit/>
            </a:bodyPr>
            <a:p>
              <a:pPr algn="ctr"/>
              <a:r>
                <a:rPr lang="en-US" altLang="zh-CN" sz="4800" b="1" dirty="0">
                  <a:solidFill>
                    <a:srgbClr val="00479B"/>
                  </a:solidFill>
                  <a:effectLst>
                    <a:outerShdw blurRad="38100" dist="25400" dir="5400000" algn="ctr" rotWithShape="0">
                      <a:srgbClr val="6E747A">
                        <a:alpha val="43000"/>
                      </a:srgbClr>
                    </a:outerShdw>
                  </a:effectLst>
                </a:rPr>
                <a:t>03</a:t>
              </a:r>
              <a:endParaRPr lang="en-US" altLang="zh-CN" sz="4800" b="1" dirty="0">
                <a:solidFill>
                  <a:srgbClr val="00479B"/>
                </a:solidFill>
                <a:effectLst>
                  <a:outerShdw blurRad="38100" dist="25400" dir="5400000" algn="ctr" rotWithShape="0">
                    <a:srgbClr val="6E747A">
                      <a:alpha val="43000"/>
                    </a:srgbClr>
                  </a:outerShdw>
                </a:effectLst>
              </a:endParaRPr>
            </a:p>
          </p:txBody>
        </p:sp>
        <p:sp>
          <p:nvSpPr>
            <p:cNvPr id="36" name="圆角矩形 34"/>
            <p:cNvSpPr/>
            <p:nvPr>
              <p:custDataLst>
                <p:tags r:id="rId14"/>
              </p:custDataLst>
            </p:nvPr>
          </p:nvSpPr>
          <p:spPr>
            <a:xfrm>
              <a:off x="5881" y="5978"/>
              <a:ext cx="12586" cy="1134"/>
            </a:xfrm>
            <a:prstGeom prst="roundRect">
              <a:avLst>
                <a:gd name="adj" fmla="val 6000"/>
              </a:avLst>
            </a:prstGeom>
            <a:solidFill>
              <a:schemeClr val="accent4">
                <a:lumMod val="20000"/>
                <a:lumOff val="80000"/>
              </a:schemeClr>
            </a:solidFill>
            <a:ln w="12700" cap="flat" cmpd="sng" algn="ctr">
              <a:noFill/>
              <a:prstDash val="solid"/>
              <a:miter lim="800000"/>
            </a:ln>
            <a:effectLst/>
          </p:spPr>
          <p:txBody>
            <a:bodyPr wrap="square" rtlCol="0" anchor="ctr">
              <a:noAutofit/>
            </a:bodyPr>
            <a:p>
              <a:pPr marL="342900" indent="-342900">
                <a:lnSpc>
                  <a:spcPct val="150000"/>
                </a:lnSpc>
                <a:buFont typeface="+mj-lt"/>
                <a:buAutoNum type="arabicPeriod"/>
              </a:pPr>
              <a:r>
                <a:rPr lang="zh-CN" altLang="en-US" sz="1300" dirty="0">
                  <a:solidFill>
                    <a:schemeClr val="tx1"/>
                  </a:solidFill>
                  <a:latin typeface="微软雅黑" panose="020B0503020204020204" charset="-122"/>
                  <a:ea typeface="微软雅黑" panose="020B0503020204020204" charset="-122"/>
                  <a:cs typeface="微软雅黑" panose="020B0503020204020204" charset="-122"/>
                  <a:sym typeface="微软雅黑" panose="020B0503020204020204" charset="-122"/>
                </a:rPr>
                <a:t>国内唯一肠外营养的复方电解质补充剂，弥补了临床用药空白。</a:t>
              </a:r>
              <a:endParaRPr lang="zh-CN" altLang="en-US" sz="1300" dirty="0">
                <a:solidFill>
                  <a:schemeClr val="tx1"/>
                </a:solidFill>
                <a:latin typeface="微软雅黑" panose="020B0503020204020204" charset="-122"/>
                <a:ea typeface="微软雅黑" panose="020B0503020204020204" charset="-122"/>
                <a:cs typeface="微软雅黑" panose="020B0503020204020204" charset="-122"/>
                <a:sym typeface="微软雅黑" panose="020B0503020204020204" charset="-122"/>
              </a:endParaRPr>
            </a:p>
            <a:p>
              <a:pPr marL="342900" indent="-342900">
                <a:lnSpc>
                  <a:spcPct val="150000"/>
                </a:lnSpc>
                <a:buFont typeface="+mj-lt"/>
                <a:buAutoNum type="arabicPeriod"/>
              </a:pPr>
              <a:r>
                <a:rPr lang="zh-CN" altLang="en-US" sz="1300" dirty="0">
                  <a:solidFill>
                    <a:schemeClr val="tx1"/>
                  </a:solidFill>
                  <a:latin typeface="微软雅黑" panose="020B0503020204020204" charset="-122"/>
                  <a:ea typeface="微软雅黑" panose="020B0503020204020204" charset="-122"/>
                  <a:cs typeface="微软雅黑" panose="020B0503020204020204" charset="-122"/>
                  <a:sym typeface="微软雅黑" panose="020B0503020204020204" charset="-122"/>
                </a:rPr>
                <a:t>可改善目前临床电解质补充不完全规范的现状，</a:t>
              </a:r>
              <a:r>
                <a:rPr lang="zh-CN" altLang="en-US" sz="1300" dirty="0">
                  <a:latin typeface="微软雅黑" panose="020B0503020204020204" charset="-122"/>
                  <a:ea typeface="微软雅黑" panose="020B0503020204020204" charset="-122"/>
                  <a:cs typeface="微软雅黑" panose="020B0503020204020204" charset="-122"/>
                  <a:sym typeface="微软雅黑" panose="020B0503020204020204" charset="-122"/>
                </a:rPr>
                <a:t>推动临床肠外营养电解质补充规范化。</a:t>
              </a:r>
              <a:endParaRPr lang="zh-CN" altLang="en-US" sz="1300" dirty="0">
                <a:solidFill>
                  <a:schemeClr val="tx1"/>
                </a:solidFill>
                <a:latin typeface="微软雅黑" panose="020B0503020204020204" charset="-122"/>
                <a:ea typeface="微软雅黑" panose="020B0503020204020204" charset="-122"/>
                <a:cs typeface="微软雅黑" panose="020B0503020204020204" charset="-122"/>
                <a:sym typeface="微软雅黑" panose="020B0503020204020204" charset="-122"/>
              </a:endParaRPr>
            </a:p>
          </p:txBody>
        </p:sp>
        <p:sp>
          <p:nvSpPr>
            <p:cNvPr id="37" name="矩形 36"/>
            <p:cNvSpPr/>
            <p:nvPr>
              <p:custDataLst>
                <p:tags r:id="rId15"/>
              </p:custDataLst>
            </p:nvPr>
          </p:nvSpPr>
          <p:spPr>
            <a:xfrm>
              <a:off x="2456" y="5964"/>
              <a:ext cx="3231" cy="1134"/>
            </a:xfrm>
            <a:prstGeom prst="rect">
              <a:avLst/>
            </a:prstGeom>
            <a:solidFill>
              <a:srgbClr val="00479B"/>
            </a:solidFill>
            <a:ln w="12700" cap="flat" cmpd="sng" algn="ctr">
              <a:noFill/>
              <a:prstDash val="solid"/>
              <a:miter lim="800000"/>
            </a:ln>
            <a:effectLst/>
          </p:spPr>
          <p:txBody>
            <a:bodyPr rtlCol="0" anchor="ctr"/>
            <a:p>
              <a:pPr algn="ctr">
                <a:lnSpc>
                  <a:spcPct val="150000"/>
                </a:lnSpc>
              </a:pPr>
              <a:r>
                <a:rPr lang="zh-CN" altLang="en-US" sz="1500" b="1" dirty="0">
                  <a:solidFill>
                    <a:srgbClr val="FFFFFF"/>
                  </a:solidFill>
                  <a:latin typeface="微软雅黑" panose="020B0503020204020204" charset="-122"/>
                  <a:ea typeface="微软雅黑" panose="020B0503020204020204" charset="-122"/>
                </a:rPr>
                <a:t>弥补目录短板</a:t>
              </a:r>
              <a:endParaRPr lang="zh-CN" altLang="en-US" sz="1500" b="1" dirty="0">
                <a:solidFill>
                  <a:srgbClr val="FFFFFF"/>
                </a:solidFill>
                <a:latin typeface="微软雅黑" panose="020B0503020204020204" charset="-122"/>
                <a:ea typeface="微软雅黑" panose="020B0503020204020204" charset="-122"/>
              </a:endParaRPr>
            </a:p>
          </p:txBody>
        </p:sp>
      </p:grpSp>
      <p:sp>
        <p:nvSpPr>
          <p:cNvPr id="40" name="文本框 39"/>
          <p:cNvSpPr txBox="1"/>
          <p:nvPr/>
        </p:nvSpPr>
        <p:spPr>
          <a:xfrm>
            <a:off x="1597025" y="4451985"/>
            <a:ext cx="8534400" cy="456565"/>
          </a:xfrm>
          <a:prstGeom prst="rect">
            <a:avLst/>
          </a:prstGeom>
          <a:noFill/>
        </p:spPr>
        <p:txBody>
          <a:bodyPr wrap="square" rtlCol="0" anchor="t">
            <a:noAutofit/>
          </a:bodyPr>
          <a:p>
            <a:pPr indent="0">
              <a:lnSpc>
                <a:spcPct val="150000"/>
              </a:lnSpc>
              <a:buFont typeface="+mj-lt"/>
              <a:buNone/>
            </a:pPr>
            <a:r>
              <a:rPr lang="zh-CN" altLang="en-US" sz="1300" dirty="0">
                <a:solidFill>
                  <a:schemeClr val="tx1"/>
                </a:solidFill>
                <a:latin typeface="微软雅黑" panose="020B0503020204020204" charset="-122"/>
                <a:ea typeface="微软雅黑" panose="020B0503020204020204" charset="-122"/>
                <a:cs typeface="微软雅黑" panose="020B0503020204020204" charset="-122"/>
                <a:sym typeface="微软雅黑" panose="020B0503020204020204" charset="-122"/>
              </a:rPr>
              <a:t>文献数据显示，肠外营养不合理处方情况</a:t>
            </a:r>
            <a:r>
              <a:rPr lang="en-US" altLang="zh-CN" sz="1300" baseline="30000" dirty="0">
                <a:solidFill>
                  <a:schemeClr val="tx1"/>
                </a:solidFill>
                <a:latin typeface="微软雅黑" panose="020B0503020204020204" charset="-122"/>
                <a:ea typeface="微软雅黑" panose="020B0503020204020204" charset="-122"/>
                <a:cs typeface="微软雅黑" panose="020B0503020204020204" charset="-122"/>
                <a:sym typeface="微软雅黑" panose="020B0503020204020204" charset="-122"/>
              </a:rPr>
              <a:t>[3]</a:t>
            </a:r>
            <a:r>
              <a:rPr lang="zh-CN" altLang="en-US" sz="1300" dirty="0">
                <a:solidFill>
                  <a:schemeClr val="tx1"/>
                </a:solidFill>
                <a:latin typeface="微软雅黑" panose="020B0503020204020204" charset="-122"/>
                <a:ea typeface="微软雅黑" panose="020B0503020204020204" charset="-122"/>
                <a:cs typeface="微软雅黑" panose="020B0503020204020204" charset="-122"/>
                <a:sym typeface="微软雅黑" panose="020B0503020204020204" charset="-122"/>
              </a:rPr>
              <a:t>，阳离子浓度不符合规范占比</a:t>
            </a:r>
            <a:r>
              <a:rPr lang="en-US" altLang="zh-CN" sz="1300" dirty="0">
                <a:solidFill>
                  <a:schemeClr val="tx1"/>
                </a:solidFill>
                <a:latin typeface="微软雅黑" panose="020B0503020204020204" charset="-122"/>
                <a:ea typeface="微软雅黑" panose="020B0503020204020204" charset="-122"/>
                <a:cs typeface="微软雅黑" panose="020B0503020204020204" charset="-122"/>
                <a:sym typeface="微软雅黑" panose="020B0503020204020204" charset="-122"/>
              </a:rPr>
              <a:t>39.2%</a:t>
            </a:r>
            <a:r>
              <a:rPr lang="zh-CN" altLang="en-US" sz="1300" dirty="0">
                <a:solidFill>
                  <a:schemeClr val="tx1"/>
                </a:solidFill>
                <a:latin typeface="微软雅黑" panose="020B0503020204020204" charset="-122"/>
                <a:ea typeface="微软雅黑" panose="020B0503020204020204" charset="-122"/>
                <a:cs typeface="微软雅黑" panose="020B0503020204020204" charset="-122"/>
                <a:sym typeface="微软雅黑" panose="020B0503020204020204" charset="-122"/>
              </a:rPr>
              <a:t>。</a:t>
            </a:r>
            <a:endParaRPr lang="zh-CN" altLang="en-US" sz="1300" dirty="0">
              <a:solidFill>
                <a:schemeClr val="tx1"/>
              </a:solidFill>
              <a:latin typeface="微软雅黑" panose="020B0503020204020204" charset="-122"/>
              <a:ea typeface="微软雅黑" panose="020B0503020204020204" charset="-122"/>
              <a:cs typeface="微软雅黑" panose="020B0503020204020204" charset="-122"/>
              <a:sym typeface="微软雅黑" panose="020B0503020204020204" charset="-122"/>
            </a:endParaRPr>
          </a:p>
        </p:txBody>
      </p:sp>
      <p:sp>
        <p:nvSpPr>
          <p:cNvPr id="42" name="文本框 41"/>
          <p:cNvSpPr txBox="1"/>
          <p:nvPr/>
        </p:nvSpPr>
        <p:spPr>
          <a:xfrm>
            <a:off x="579120" y="5646420"/>
            <a:ext cx="11533505" cy="629920"/>
          </a:xfrm>
          <a:prstGeom prst="rect">
            <a:avLst/>
          </a:prstGeom>
          <a:noFill/>
        </p:spPr>
        <p:txBody>
          <a:bodyPr wrap="square" rtlCol="0" anchor="t">
            <a:spAutoFit/>
          </a:bodyPr>
          <a:p>
            <a:pPr>
              <a:lnSpc>
                <a:spcPct val="130000"/>
              </a:lnSpc>
            </a:pPr>
            <a:r>
              <a:rPr lang="en-US" altLang="zh-CN" sz="900">
                <a:solidFill>
                  <a:schemeClr val="tx1"/>
                </a:solidFill>
                <a:latin typeface="微软雅黑" panose="020B0503020204020204" charset="-122"/>
                <a:ea typeface="微软雅黑" panose="020B0503020204020204" charset="-122"/>
                <a:cs typeface="微软雅黑" panose="020B0503020204020204" charset="-122"/>
                <a:sym typeface="+mn-ea"/>
              </a:rPr>
              <a:t>[1] </a:t>
            </a:r>
            <a:r>
              <a:rPr lang="zh-CN" altLang="en-US" sz="900">
                <a:solidFill>
                  <a:schemeClr val="tx1"/>
                </a:solidFill>
                <a:latin typeface="微软雅黑" panose="020B0503020204020204" charset="-122"/>
                <a:ea typeface="微软雅黑" panose="020B0503020204020204" charset="-122"/>
                <a:cs typeface="微软雅黑" panose="020B0503020204020204" charset="-122"/>
                <a:sym typeface="+mn-ea"/>
              </a:rPr>
              <a:t>曹祥龙</a:t>
            </a:r>
            <a:r>
              <a:rPr lang="en-US" altLang="zh-CN" sz="90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900">
                <a:solidFill>
                  <a:schemeClr val="tx1"/>
                </a:solidFill>
                <a:latin typeface="微软雅黑" panose="020B0503020204020204" charset="-122"/>
                <a:ea typeface="微软雅黑" panose="020B0503020204020204" charset="-122"/>
                <a:cs typeface="微软雅黑" panose="020B0503020204020204" charset="-122"/>
                <a:sym typeface="+mn-ea"/>
              </a:rPr>
              <a:t>朱明炜</a:t>
            </a:r>
            <a:r>
              <a:rPr lang="en-US" altLang="zh-CN" sz="90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900">
                <a:solidFill>
                  <a:schemeClr val="tx1"/>
                </a:solidFill>
                <a:latin typeface="微软雅黑" panose="020B0503020204020204" charset="-122"/>
                <a:ea typeface="微软雅黑" panose="020B0503020204020204" charset="-122"/>
                <a:cs typeface="微软雅黑" panose="020B0503020204020204" charset="-122"/>
                <a:sym typeface="+mn-ea"/>
              </a:rPr>
              <a:t>崔红元</a:t>
            </a:r>
            <a:r>
              <a:rPr lang="en-US" altLang="zh-CN" sz="90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900">
                <a:solidFill>
                  <a:schemeClr val="tx1"/>
                </a:solidFill>
                <a:latin typeface="微软雅黑" panose="020B0503020204020204" charset="-122"/>
                <a:ea typeface="微软雅黑" panose="020B0503020204020204" charset="-122"/>
                <a:cs typeface="微软雅黑" panose="020B0503020204020204" charset="-122"/>
                <a:sym typeface="+mn-ea"/>
              </a:rPr>
              <a:t>等</a:t>
            </a:r>
            <a:r>
              <a:rPr lang="en-US" altLang="zh-CN" sz="90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900">
                <a:solidFill>
                  <a:schemeClr val="tx1"/>
                </a:solidFill>
                <a:latin typeface="微软雅黑" panose="020B0503020204020204" charset="-122"/>
                <a:ea typeface="微软雅黑" panose="020B0503020204020204" charset="-122"/>
                <a:cs typeface="微软雅黑" panose="020B0503020204020204" charset="-122"/>
                <a:sym typeface="+mn-ea"/>
              </a:rPr>
              <a:t>腹部择期手术后患者电解质代谢变化与术后并发症的相关性</a:t>
            </a:r>
            <a:r>
              <a:rPr lang="en-US" altLang="zh-CN" sz="90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900">
                <a:solidFill>
                  <a:schemeClr val="tx1"/>
                </a:solidFill>
                <a:latin typeface="微软雅黑" panose="020B0503020204020204" charset="-122"/>
                <a:ea typeface="微软雅黑" panose="020B0503020204020204" charset="-122"/>
                <a:cs typeface="微软雅黑" panose="020B0503020204020204" charset="-122"/>
                <a:sym typeface="+mn-ea"/>
              </a:rPr>
              <a:t>回顾性分析</a:t>
            </a:r>
            <a:r>
              <a:rPr lang="en-US" altLang="zh-CN" sz="900">
                <a:solidFill>
                  <a:schemeClr val="tx1"/>
                </a:solidFill>
                <a:latin typeface="微软雅黑" panose="020B0503020204020204" charset="-122"/>
                <a:ea typeface="微软雅黑" panose="020B0503020204020204" charset="-122"/>
                <a:cs typeface="微软雅黑" panose="020B0503020204020204" charset="-122"/>
                <a:sym typeface="+mn-ea"/>
              </a:rPr>
              <a:t>[J].</a:t>
            </a:r>
            <a:r>
              <a:rPr lang="zh-CN" altLang="en-US" sz="900">
                <a:solidFill>
                  <a:schemeClr val="tx1"/>
                </a:solidFill>
                <a:latin typeface="微软雅黑" panose="020B0503020204020204" charset="-122"/>
                <a:ea typeface="微软雅黑" panose="020B0503020204020204" charset="-122"/>
                <a:cs typeface="微软雅黑" panose="020B0503020204020204" charset="-122"/>
                <a:sym typeface="+mn-ea"/>
              </a:rPr>
              <a:t>中华临床营养杂志</a:t>
            </a:r>
            <a:r>
              <a:rPr lang="en-US" altLang="zh-CN" sz="900">
                <a:solidFill>
                  <a:schemeClr val="tx1"/>
                </a:solidFill>
                <a:latin typeface="微软雅黑" panose="020B0503020204020204" charset="-122"/>
                <a:ea typeface="微软雅黑" panose="020B0503020204020204" charset="-122"/>
                <a:cs typeface="微软雅黑" panose="020B0503020204020204" charset="-122"/>
                <a:sym typeface="+mn-ea"/>
              </a:rPr>
              <a:t>, 2013, 21(6):5.DOI:10.3760/cma.j.issn.1674-635X.2013.06.008.</a:t>
            </a:r>
            <a:endParaRPr lang="en-US" altLang="zh-CN" sz="900">
              <a:solidFill>
                <a:schemeClr val="tx1"/>
              </a:solidFill>
              <a:latin typeface="微软雅黑" panose="020B0503020204020204" charset="-122"/>
              <a:ea typeface="微软雅黑" panose="020B0503020204020204" charset="-122"/>
              <a:cs typeface="微软雅黑" panose="020B0503020204020204" charset="-122"/>
              <a:sym typeface="+mn-ea"/>
            </a:endParaRPr>
          </a:p>
          <a:p>
            <a:pPr>
              <a:lnSpc>
                <a:spcPct val="130000"/>
              </a:lnSpc>
            </a:pPr>
            <a:r>
              <a:rPr lang="en-US" altLang="zh-CN" sz="900">
                <a:solidFill>
                  <a:schemeClr val="tx1"/>
                </a:solidFill>
                <a:latin typeface="微软雅黑" panose="020B0503020204020204" charset="-122"/>
                <a:ea typeface="微软雅黑" panose="020B0503020204020204" charset="-122"/>
                <a:cs typeface="微软雅黑" panose="020B0503020204020204" charset="-122"/>
                <a:sym typeface="+mn-ea"/>
              </a:rPr>
              <a:t>[2] </a:t>
            </a:r>
            <a:r>
              <a:rPr lang="zh-CN" altLang="en-US" sz="900">
                <a:solidFill>
                  <a:schemeClr val="tx1"/>
                </a:solidFill>
                <a:latin typeface="微软雅黑" panose="020B0503020204020204" charset="-122"/>
                <a:ea typeface="微软雅黑" panose="020B0503020204020204" charset="-122"/>
                <a:cs typeface="微软雅黑" panose="020B0503020204020204" charset="-122"/>
                <a:sym typeface="+mn-ea"/>
              </a:rPr>
              <a:t>肠外营养中电解质补充中国专家共识</a:t>
            </a:r>
            <a:r>
              <a:rPr lang="en-US" altLang="zh-CN" sz="900">
                <a:solidFill>
                  <a:schemeClr val="tx1"/>
                </a:solidFill>
                <a:latin typeface="微软雅黑" panose="020B0503020204020204" charset="-122"/>
                <a:ea typeface="微软雅黑" panose="020B0503020204020204" charset="-122"/>
                <a:cs typeface="微软雅黑" panose="020B0503020204020204" charset="-122"/>
                <a:sym typeface="+mn-ea"/>
              </a:rPr>
              <a:t>(2024).</a:t>
            </a:r>
            <a:endParaRPr lang="en-US" altLang="zh-CN" sz="900">
              <a:solidFill>
                <a:schemeClr val="tx1"/>
              </a:solidFill>
              <a:latin typeface="微软雅黑" panose="020B0503020204020204" charset="-122"/>
              <a:ea typeface="微软雅黑" panose="020B0503020204020204" charset="-122"/>
              <a:cs typeface="微软雅黑" panose="020B0503020204020204" charset="-122"/>
              <a:sym typeface="+mn-ea"/>
            </a:endParaRPr>
          </a:p>
          <a:p>
            <a:pPr>
              <a:lnSpc>
                <a:spcPct val="130000"/>
              </a:lnSpc>
            </a:pPr>
            <a:r>
              <a:rPr lang="en-US" altLang="zh-CN" sz="900">
                <a:solidFill>
                  <a:schemeClr val="tx1"/>
                </a:solidFill>
                <a:latin typeface="微软雅黑" panose="020B0503020204020204" charset="-122"/>
                <a:ea typeface="微软雅黑" panose="020B0503020204020204" charset="-122"/>
                <a:cs typeface="微软雅黑" panose="020B0503020204020204" charset="-122"/>
                <a:sym typeface="+mn-ea"/>
              </a:rPr>
              <a:t>[3] </a:t>
            </a:r>
            <a:r>
              <a:rPr lang="zh-CN" altLang="en-US" sz="900">
                <a:solidFill>
                  <a:schemeClr val="tx1"/>
                </a:solidFill>
                <a:latin typeface="微软雅黑" panose="020B0503020204020204" charset="-122"/>
                <a:ea typeface="微软雅黑" panose="020B0503020204020204" charset="-122"/>
                <a:cs typeface="微软雅黑" panose="020B0503020204020204" charset="-122"/>
                <a:sym typeface="+mn-ea"/>
              </a:rPr>
              <a:t>刘金春</a:t>
            </a:r>
            <a:r>
              <a:rPr lang="en-US" altLang="zh-CN" sz="90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900">
                <a:solidFill>
                  <a:schemeClr val="tx1"/>
                </a:solidFill>
                <a:latin typeface="微软雅黑" panose="020B0503020204020204" charset="-122"/>
                <a:ea typeface="微软雅黑" panose="020B0503020204020204" charset="-122"/>
                <a:cs typeface="微软雅黑" panose="020B0503020204020204" charset="-122"/>
                <a:sym typeface="+mn-ea"/>
              </a:rPr>
              <a:t>葛卫红</a:t>
            </a:r>
            <a:r>
              <a:rPr lang="en-US" altLang="zh-CN" sz="90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900">
                <a:solidFill>
                  <a:schemeClr val="tx1"/>
                </a:solidFill>
                <a:latin typeface="微软雅黑" panose="020B0503020204020204" charset="-122"/>
                <a:ea typeface="微软雅黑" panose="020B0503020204020204" charset="-122"/>
                <a:cs typeface="微软雅黑" panose="020B0503020204020204" charset="-122"/>
                <a:sym typeface="+mn-ea"/>
              </a:rPr>
              <a:t>陈大宇</a:t>
            </a:r>
            <a:r>
              <a:rPr lang="en-US" altLang="zh-CN" sz="90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900">
                <a:solidFill>
                  <a:schemeClr val="tx1"/>
                </a:solidFill>
                <a:latin typeface="微软雅黑" panose="020B0503020204020204" charset="-122"/>
                <a:ea typeface="微软雅黑" panose="020B0503020204020204" charset="-122"/>
                <a:cs typeface="微软雅黑" panose="020B0503020204020204" charset="-122"/>
                <a:sym typeface="+mn-ea"/>
              </a:rPr>
              <a:t>等</a:t>
            </a:r>
            <a:r>
              <a:rPr lang="en-US" altLang="zh-CN" sz="90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900">
                <a:solidFill>
                  <a:schemeClr val="tx1"/>
                </a:solidFill>
                <a:latin typeface="微软雅黑" panose="020B0503020204020204" charset="-122"/>
                <a:ea typeface="微软雅黑" panose="020B0503020204020204" charset="-122"/>
                <a:cs typeface="微软雅黑" panose="020B0503020204020204" charset="-122"/>
                <a:sym typeface="+mn-ea"/>
              </a:rPr>
              <a:t>江苏省</a:t>
            </a:r>
            <a:r>
              <a:rPr lang="en-US" altLang="zh-CN" sz="900">
                <a:solidFill>
                  <a:schemeClr val="tx1"/>
                </a:solidFill>
                <a:latin typeface="微软雅黑" panose="020B0503020204020204" charset="-122"/>
                <a:ea typeface="微软雅黑" panose="020B0503020204020204" charset="-122"/>
                <a:cs typeface="微软雅黑" panose="020B0503020204020204" charset="-122"/>
                <a:sym typeface="+mn-ea"/>
              </a:rPr>
              <a:t>12</a:t>
            </a:r>
            <a:r>
              <a:rPr lang="zh-CN" altLang="en-US" sz="900">
                <a:solidFill>
                  <a:schemeClr val="tx1"/>
                </a:solidFill>
                <a:latin typeface="微软雅黑" panose="020B0503020204020204" charset="-122"/>
                <a:ea typeface="微软雅黑" panose="020B0503020204020204" charset="-122"/>
                <a:cs typeface="微软雅黑" panose="020B0503020204020204" charset="-122"/>
                <a:sym typeface="+mn-ea"/>
              </a:rPr>
              <a:t>家医院肠外营养制剂使用现状调研</a:t>
            </a:r>
            <a:r>
              <a:rPr lang="en-US" altLang="zh-CN" sz="900">
                <a:solidFill>
                  <a:schemeClr val="tx1"/>
                </a:solidFill>
                <a:latin typeface="微软雅黑" panose="020B0503020204020204" charset="-122"/>
                <a:ea typeface="微软雅黑" panose="020B0503020204020204" charset="-122"/>
                <a:cs typeface="微软雅黑" panose="020B0503020204020204" charset="-122"/>
                <a:sym typeface="+mn-ea"/>
              </a:rPr>
              <a:t>[J].</a:t>
            </a:r>
            <a:r>
              <a:rPr lang="zh-CN" altLang="en-US" sz="900">
                <a:solidFill>
                  <a:schemeClr val="tx1"/>
                </a:solidFill>
                <a:latin typeface="微软雅黑" panose="020B0503020204020204" charset="-122"/>
                <a:ea typeface="微软雅黑" panose="020B0503020204020204" charset="-122"/>
                <a:cs typeface="微软雅黑" panose="020B0503020204020204" charset="-122"/>
                <a:sym typeface="+mn-ea"/>
              </a:rPr>
              <a:t>中华临床营养杂志</a:t>
            </a:r>
            <a:r>
              <a:rPr lang="en-US" altLang="zh-CN" sz="900">
                <a:solidFill>
                  <a:schemeClr val="tx1"/>
                </a:solidFill>
                <a:latin typeface="微软雅黑" panose="020B0503020204020204" charset="-122"/>
                <a:ea typeface="微软雅黑" panose="020B0503020204020204" charset="-122"/>
                <a:cs typeface="微软雅黑" panose="020B0503020204020204" charset="-122"/>
                <a:sym typeface="+mn-ea"/>
              </a:rPr>
              <a:t>, 2019, 27(3):5.DOI:10.3760/cma.j.issn.1674-635X.2019.03.004.</a:t>
            </a:r>
            <a:endParaRPr lang="en-US" altLang="zh-CN" sz="900">
              <a:solidFill>
                <a:schemeClr val="tx1"/>
              </a:solidFill>
              <a:latin typeface="微软雅黑" panose="020B0503020204020204" charset="-122"/>
              <a:ea typeface="微软雅黑" panose="020B0503020204020204" charset="-122"/>
              <a:cs typeface="微软雅黑" panose="020B0503020204020204" charset="-122"/>
              <a:sym typeface="+mn-ea"/>
            </a:endParaRPr>
          </a:p>
        </p:txBody>
      </p:sp>
      <p:grpSp>
        <p:nvGrpSpPr>
          <p:cNvPr id="44" name="组合 43"/>
          <p:cNvGrpSpPr/>
          <p:nvPr/>
        </p:nvGrpSpPr>
        <p:grpSpPr>
          <a:xfrm>
            <a:off x="600710" y="4836795"/>
            <a:ext cx="11125835" cy="829945"/>
            <a:chOff x="946" y="5686"/>
            <a:chExt cx="17521" cy="1307"/>
          </a:xfrm>
        </p:grpSpPr>
        <p:sp>
          <p:nvSpPr>
            <p:cNvPr id="45" name="矩形 44"/>
            <p:cNvSpPr/>
            <p:nvPr>
              <p:custDataLst>
                <p:tags r:id="rId16"/>
              </p:custDataLst>
            </p:nvPr>
          </p:nvSpPr>
          <p:spPr>
            <a:xfrm>
              <a:off x="946" y="5686"/>
              <a:ext cx="1262" cy="1307"/>
            </a:xfrm>
            <a:prstGeom prst="rect">
              <a:avLst/>
            </a:prstGeom>
            <a:noFill/>
            <a:ln>
              <a:noFill/>
            </a:ln>
          </p:spPr>
          <p:txBody>
            <a:bodyPr wrap="none" rtlCol="0" anchor="t">
              <a:spAutoFit/>
            </a:bodyPr>
            <a:p>
              <a:pPr algn="ctr"/>
              <a:r>
                <a:rPr lang="en-US" altLang="zh-CN" sz="4800" b="1" dirty="0">
                  <a:solidFill>
                    <a:srgbClr val="00479B"/>
                  </a:solidFill>
                  <a:effectLst>
                    <a:outerShdw blurRad="38100" dist="25400" dir="5400000" algn="ctr" rotWithShape="0">
                      <a:srgbClr val="6E747A">
                        <a:alpha val="43000"/>
                      </a:srgbClr>
                    </a:outerShdw>
                  </a:effectLst>
                </a:rPr>
                <a:t>04</a:t>
              </a:r>
              <a:endParaRPr lang="en-US" altLang="zh-CN" sz="4800" b="1" dirty="0">
                <a:solidFill>
                  <a:srgbClr val="00479B"/>
                </a:solidFill>
                <a:effectLst>
                  <a:outerShdw blurRad="38100" dist="25400" dir="5400000" algn="ctr" rotWithShape="0">
                    <a:srgbClr val="6E747A">
                      <a:alpha val="43000"/>
                    </a:srgbClr>
                  </a:outerShdw>
                </a:effectLst>
              </a:endParaRPr>
            </a:p>
          </p:txBody>
        </p:sp>
        <p:sp>
          <p:nvSpPr>
            <p:cNvPr id="46" name="圆角矩形 34"/>
            <p:cNvSpPr/>
            <p:nvPr>
              <p:custDataLst>
                <p:tags r:id="rId17"/>
              </p:custDataLst>
            </p:nvPr>
          </p:nvSpPr>
          <p:spPr>
            <a:xfrm>
              <a:off x="5881" y="5808"/>
              <a:ext cx="12586" cy="1134"/>
            </a:xfrm>
            <a:prstGeom prst="roundRect">
              <a:avLst>
                <a:gd name="adj" fmla="val 6000"/>
              </a:avLst>
            </a:prstGeom>
            <a:solidFill>
              <a:schemeClr val="accent4">
                <a:lumMod val="20000"/>
                <a:lumOff val="80000"/>
              </a:schemeClr>
            </a:solidFill>
            <a:ln w="12700" cap="flat" cmpd="sng" algn="ctr">
              <a:noFill/>
              <a:prstDash val="solid"/>
              <a:miter lim="800000"/>
            </a:ln>
            <a:effectLst/>
          </p:spPr>
          <p:txBody>
            <a:bodyPr wrap="square" rtlCol="0" anchor="ctr">
              <a:noAutofit/>
            </a:bodyPr>
            <a:p>
              <a:pPr marL="342900" indent="-342900">
                <a:lnSpc>
                  <a:spcPct val="150000"/>
                </a:lnSpc>
                <a:buFont typeface="+mj-lt"/>
                <a:buAutoNum type="arabicPeriod"/>
              </a:pPr>
              <a:r>
                <a:rPr lang="zh-CN" altLang="en-US" sz="1300" dirty="0">
                  <a:solidFill>
                    <a:schemeClr val="tx1"/>
                  </a:solidFill>
                  <a:latin typeface="微软雅黑" panose="020B0503020204020204" charset="-122"/>
                  <a:ea typeface="微软雅黑" panose="020B0503020204020204" charset="-122"/>
                  <a:cs typeface="微软雅黑" panose="020B0503020204020204" charset="-122"/>
                  <a:sym typeface="微软雅黑" panose="020B0503020204020204" charset="-122"/>
                </a:rPr>
                <a:t>适应症明确，而且明确产品需要</a:t>
              </a:r>
              <a:r>
                <a:rPr lang="zh-CN" altLang="en-US" sz="1300" dirty="0">
                  <a:solidFill>
                    <a:schemeClr val="tx1"/>
                  </a:solidFill>
                  <a:latin typeface="微软雅黑" panose="020B0503020204020204" charset="-122"/>
                  <a:ea typeface="微软雅黑" panose="020B0503020204020204" charset="-122"/>
                  <a:cs typeface="微软雅黑" panose="020B0503020204020204" charset="-122"/>
                  <a:sym typeface="微软雅黑" panose="020B0503020204020204" charset="-122"/>
                </a:rPr>
                <a:t>稀释后通过中心静脉输注，无滥用风险。</a:t>
              </a:r>
              <a:endParaRPr lang="zh-CN" altLang="en-US" sz="1300" dirty="0">
                <a:solidFill>
                  <a:schemeClr val="tx1"/>
                </a:solidFill>
                <a:latin typeface="微软雅黑" panose="020B0503020204020204" charset="-122"/>
                <a:ea typeface="微软雅黑" panose="020B0503020204020204" charset="-122"/>
                <a:cs typeface="微软雅黑" panose="020B0503020204020204" charset="-122"/>
                <a:sym typeface="微软雅黑" panose="020B0503020204020204" charset="-122"/>
              </a:endParaRPr>
            </a:p>
            <a:p>
              <a:pPr marL="342900" indent="-342900">
                <a:lnSpc>
                  <a:spcPct val="150000"/>
                </a:lnSpc>
                <a:buFont typeface="+mj-lt"/>
                <a:buAutoNum type="arabicPeriod"/>
              </a:pPr>
              <a:r>
                <a:rPr lang="zh-CN" altLang="en-US" sz="1300" dirty="0">
                  <a:solidFill>
                    <a:schemeClr val="tx1"/>
                  </a:solidFill>
                  <a:latin typeface="微软雅黑" panose="020B0503020204020204" charset="-122"/>
                  <a:ea typeface="微软雅黑" panose="020B0503020204020204" charset="-122"/>
                  <a:cs typeface="微软雅黑" panose="020B0503020204020204" charset="-122"/>
                  <a:sym typeface="微软雅黑" panose="020B0503020204020204" charset="-122"/>
                </a:rPr>
                <a:t>降低医院管理成本，减少</a:t>
              </a:r>
              <a:r>
                <a:rPr lang="zh-CN" altLang="en-US" sz="1300" dirty="0">
                  <a:solidFill>
                    <a:schemeClr val="tx1"/>
                  </a:solidFill>
                  <a:latin typeface="微软雅黑" panose="020B0503020204020204" charset="-122"/>
                  <a:ea typeface="微软雅黑" panose="020B0503020204020204" charset="-122"/>
                  <a:cs typeface="微软雅黑" panose="020B0503020204020204" charset="-122"/>
                  <a:sym typeface="微软雅黑" panose="020B0503020204020204" charset="-122"/>
                </a:rPr>
                <a:t>药品配置的次数，节约配置人工及耗材，医源性感染风险。</a:t>
              </a:r>
              <a:endParaRPr lang="zh-CN" altLang="en-US" sz="1300" dirty="0">
                <a:solidFill>
                  <a:schemeClr val="tx1"/>
                </a:solidFill>
                <a:latin typeface="微软雅黑" panose="020B0503020204020204" charset="-122"/>
                <a:ea typeface="微软雅黑" panose="020B0503020204020204" charset="-122"/>
                <a:cs typeface="微软雅黑" panose="020B0503020204020204" charset="-122"/>
                <a:sym typeface="微软雅黑" panose="020B0503020204020204" charset="-122"/>
              </a:endParaRPr>
            </a:p>
          </p:txBody>
        </p:sp>
        <p:sp>
          <p:nvSpPr>
            <p:cNvPr id="47" name="矩形 46"/>
            <p:cNvSpPr/>
            <p:nvPr>
              <p:custDataLst>
                <p:tags r:id="rId18"/>
              </p:custDataLst>
            </p:nvPr>
          </p:nvSpPr>
          <p:spPr>
            <a:xfrm>
              <a:off x="2456" y="5794"/>
              <a:ext cx="3231" cy="1134"/>
            </a:xfrm>
            <a:prstGeom prst="rect">
              <a:avLst/>
            </a:prstGeom>
            <a:solidFill>
              <a:srgbClr val="00479B"/>
            </a:solidFill>
            <a:ln w="12700" cap="flat" cmpd="sng" algn="ctr">
              <a:noFill/>
              <a:prstDash val="solid"/>
              <a:miter lim="800000"/>
            </a:ln>
            <a:effectLst/>
          </p:spPr>
          <p:txBody>
            <a:bodyPr rtlCol="0" anchor="ctr"/>
            <a:p>
              <a:pPr algn="ctr">
                <a:lnSpc>
                  <a:spcPct val="150000"/>
                </a:lnSpc>
              </a:pPr>
              <a:r>
                <a:rPr lang="zh-CN" altLang="en-US" sz="1500" b="1" dirty="0">
                  <a:solidFill>
                    <a:srgbClr val="FFFFFF"/>
                  </a:solidFill>
                  <a:latin typeface="微软雅黑" panose="020B0503020204020204" charset="-122"/>
                  <a:ea typeface="微软雅黑" panose="020B0503020204020204" charset="-122"/>
                </a:rPr>
                <a:t>临床管理难度</a:t>
              </a:r>
              <a:endParaRPr lang="zh-CN" altLang="en-US" sz="1500" b="1" dirty="0">
                <a:solidFill>
                  <a:srgbClr val="FFFFFF"/>
                </a:solidFill>
                <a:latin typeface="微软雅黑" panose="020B0503020204020204" charset="-122"/>
                <a:ea typeface="微软雅黑" panose="020B0503020204020204" charset="-122"/>
              </a:endParaRPr>
            </a:p>
          </p:txBody>
        </p:sp>
      </p:grpSp>
    </p:spTree>
  </p:cSld>
  <p:clrMapOvr>
    <a:masterClrMapping/>
  </p:clrMapOvr>
</p:sld>
</file>

<file path=ppt/tags/tag1.xml><?xml version="1.0" encoding="utf-8"?>
<p:tagLst xmlns:p="http://schemas.openxmlformats.org/presentationml/2006/main">
  <p:tag name="KSO_WM_BEAUTIFY_FLAG" val=""/>
</p:tagLst>
</file>

<file path=ppt/tags/tag10.xml><?xml version="1.0" encoding="utf-8"?>
<p:tagLst xmlns:p="http://schemas.openxmlformats.org/presentationml/2006/main">
  <p:tag name="KSO_WM_BEAUTIFY_FLAG" val=""/>
</p:tagLst>
</file>

<file path=ppt/tags/tag11.xml><?xml version="1.0" encoding="utf-8"?>
<p:tagLst xmlns:p="http://schemas.openxmlformats.org/presentationml/2006/main">
  <p:tag name="KSO_WM_BEAUTIFY_FLAG" val=""/>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0139_3*l_h_f*1_1_1"/>
  <p:tag name="KSO_WM_TEMPLATE_CATEGORY" val="diagram"/>
  <p:tag name="KSO_WM_TEMPLATE_INDEX" val="20230139"/>
  <p:tag name="KSO_WM_UNIT_LAYERLEVEL" val="1_1_1"/>
  <p:tag name="KSO_WM_TAG_VERSION" val="1.0"/>
  <p:tag name="KSO_WM_UNIT_SUBTYPE" val="a"/>
  <p:tag name="KSO_WM_UNIT_PRESET_TEXT" val="点击此处添加正文，文字是您思想的提炼，请言简意赅的阐述您的观点。"/>
  <p:tag name="KSO_WM_UNIT_NOCLEAR" val="0"/>
  <p:tag name="KSO_WM_DIAGRAM_GROUP_CODE" val="l1-1"/>
  <p:tag name="KSO_WM_UNIT_TYPE" val="l_h_f"/>
  <p:tag name="KSO_WM_UNIT_INDEX" val="1_1_1"/>
  <p:tag name="KSO_WM_UNIT_TEXT_FILL_FORE_SCHEMECOLOR_INDEX" val="13"/>
  <p:tag name="KSO_WM_UNIT_TEXT_FILL_TYPE" val="1"/>
  <p:tag name="KSO_WM_UNIT_USESOURCEFORMAT_APPLY" val="1"/>
  <p:tag name="KSO_WM_DIAGRAM_VIRTUALLY_FRAME" val="{&quot;height&quot;:540.4705511811023,&quot;left&quot;:-27.125039370078742,&quot;top&quot;:-0.4705511811023622,&quot;width&quot;:1081.185905511811}"/>
</p:tagLst>
</file>

<file path=ppt/tags/tag13.xml><?xml version="1.0" encoding="utf-8"?>
<p:tagLst xmlns:p="http://schemas.openxmlformats.org/presentationml/2006/main">
  <p:tag name="KSO_WM_BEAUTIFY_FLAG" val=""/>
</p:tagLst>
</file>

<file path=ppt/tags/tag14.xml><?xml version="1.0" encoding="utf-8"?>
<p:tagLst xmlns:p="http://schemas.openxmlformats.org/presentationml/2006/main">
  <p:tag name="TABLE_ENDDRAG_ORIGIN_RECT" val="721*207"/>
  <p:tag name="TABLE_ENDDRAG_RECT" val="71*185*721*207"/>
</p:tagLst>
</file>

<file path=ppt/tags/tag15.xml><?xml version="1.0" encoding="utf-8"?>
<p:tagLst xmlns:p="http://schemas.openxmlformats.org/presentationml/2006/main">
  <p:tag name="KSO_WM_BEAUTIFY_FLAG" val=""/>
</p:tagLst>
</file>

<file path=ppt/tags/tag16.xml><?xml version="1.0" encoding="utf-8"?>
<p:tagLst xmlns:p="http://schemas.openxmlformats.org/presentationml/2006/main">
  <p:tag name="KSO_WM_BEAUTIFY_FLAG" val=""/>
</p:tagLst>
</file>

<file path=ppt/tags/tag17.xml><?xml version="1.0" encoding="utf-8"?>
<p:tagLst xmlns:p="http://schemas.openxmlformats.org/presentationml/2006/main">
  <p:tag name="KSO_WM_BEAUTIFY_FLAG" val=""/>
</p:tagLst>
</file>

<file path=ppt/tags/tag18.xml><?xml version="1.0" encoding="utf-8"?>
<p:tagLst xmlns:p="http://schemas.openxmlformats.org/presentationml/2006/main">
  <p:tag name="KSO_WM_BEAUTIFY_FLAG" val=""/>
</p:tagLst>
</file>

<file path=ppt/tags/tag19.xml><?xml version="1.0" encoding="utf-8"?>
<p:tagLst xmlns:p="http://schemas.openxmlformats.org/presentationml/2006/main">
  <p:tag name="KSO_WM_BEAUTIFY_FLAG" val=""/>
</p:tagLst>
</file>

<file path=ppt/tags/tag2.xml><?xml version="1.0" encoding="utf-8"?>
<p:tagLst xmlns:p="http://schemas.openxmlformats.org/presentationml/2006/main">
  <p:tag name="KSO_WM_BEAUTIFY_FLAG" val=""/>
</p:tagLst>
</file>

<file path=ppt/tags/tag20.xml><?xml version="1.0" encoding="utf-8"?>
<p:tagLst xmlns:p="http://schemas.openxmlformats.org/presentationml/2006/main">
  <p:tag name="KSO_WM_BEAUTIFY_FLAG" val=""/>
</p:tagLst>
</file>

<file path=ppt/tags/tag21.xml><?xml version="1.0" encoding="utf-8"?>
<p:tagLst xmlns:p="http://schemas.openxmlformats.org/presentationml/2006/main">
  <p:tag name="KSO_WM_BEAUTIFY_FLAG" val=""/>
</p:tagLst>
</file>

<file path=ppt/tags/tag22.xml><?xml version="1.0" encoding="utf-8"?>
<p:tagLst xmlns:p="http://schemas.openxmlformats.org/presentationml/2006/main">
  <p:tag name="KSO_WM_BEAUTIFY_FLAG" val=""/>
</p:tagLst>
</file>

<file path=ppt/tags/tag23.xml><?xml version="1.0" encoding="utf-8"?>
<p:tagLst xmlns:p="http://schemas.openxmlformats.org/presentationml/2006/main">
  <p:tag name="KSO_WM_BEAUTIFY_FLAG" val=""/>
</p:tagLst>
</file>

<file path=ppt/tags/tag24.xml><?xml version="1.0" encoding="utf-8"?>
<p:tagLst xmlns:p="http://schemas.openxmlformats.org/presentationml/2006/main">
  <p:tag name="KSO_WM_BEAUTIFY_FLAG" val=""/>
</p:tagLst>
</file>

<file path=ppt/tags/tag25.xml><?xml version="1.0" encoding="utf-8"?>
<p:tagLst xmlns:p="http://schemas.openxmlformats.org/presentationml/2006/main">
  <p:tag name="KSO_WM_BEAUTIFY_FLAG" val=""/>
</p:tagLst>
</file>

<file path=ppt/tags/tag26.xml><?xml version="1.0" encoding="utf-8"?>
<p:tagLst xmlns:p="http://schemas.openxmlformats.org/presentationml/2006/main">
  <p:tag name="KSO_WM_BEAUTIFY_FLAG" val=""/>
</p:tagLst>
</file>

<file path=ppt/tags/tag27.xml><?xml version="1.0" encoding="utf-8"?>
<p:tagLst xmlns:p="http://schemas.openxmlformats.org/presentationml/2006/main">
  <p:tag name="KSO_WM_BEAUTIFY_FLAG" val=""/>
</p:tagLst>
</file>

<file path=ppt/tags/tag28.xml><?xml version="1.0" encoding="utf-8"?>
<p:tagLst xmlns:p="http://schemas.openxmlformats.org/presentationml/2006/main">
  <p:tag name="KSO_WM_BEAUTIFY_FLAG" val=""/>
</p:tagLst>
</file>

<file path=ppt/tags/tag29.xml><?xml version="1.0" encoding="utf-8"?>
<p:tagLst xmlns:p="http://schemas.openxmlformats.org/presentationml/2006/main">
  <p:tag name="KSO_WM_BEAUTIFY_FLAG" val=""/>
</p:tagLst>
</file>

<file path=ppt/tags/tag3.xml><?xml version="1.0" encoding="utf-8"?>
<p:tagLst xmlns:p="http://schemas.openxmlformats.org/presentationml/2006/main">
  <p:tag name="KSO_WM_UNIT_ISCONTENTSTITLE" val="1"/>
  <p:tag name="KSO_WM_UNIT_PRESET_TEXT" val="目录"/>
  <p:tag name="KSO_WM_UNIT_NOCLEAR" val="1"/>
  <p:tag name="KSO_WM_UNIT_VALUE" val="2"/>
  <p:tag name="KSO_WM_UNIT_HIGHLIGHT" val="0"/>
  <p:tag name="KSO_WM_UNIT_COMPATIBLE" val="0"/>
  <p:tag name="KSO_WM_UNIT_DIAGRAM_ISNUMVISUAL" val="0"/>
  <p:tag name="KSO_WM_UNIT_DIAGRAM_ISREFERUNIT" val="0"/>
  <p:tag name="KSO_WM_DIAGRAM_GROUP_CODE" val="l1-1"/>
  <p:tag name="KSO_WM_UNIT_TYPE" val="a"/>
  <p:tag name="KSO_WM_UNIT_INDEX" val="1"/>
  <p:tag name="KSO_WM_UNIT_ID" val="custom20205081_5*a*1"/>
  <p:tag name="KSO_WM_TEMPLATE_CATEGORY" val="custom"/>
  <p:tag name="KSO_WM_TEMPLATE_INDEX" val="20205081"/>
  <p:tag name="KSO_WM_UNIT_LAYERLEVEL" val="1"/>
  <p:tag name="KSO_WM_TAG_VERSION" val="1.0"/>
  <p:tag name="KSO_WM_BEAUTIFY_FLAG" val="#wm#"/>
  <p:tag name="KSO_WM_UNIT_ISNUMDGMTITLE" val="0"/>
  <p:tag name="KSO_WM_UNIT_TEXT_FILL_FORE_SCHEMECOLOR_INDEX" val="13"/>
  <p:tag name="KSO_WM_UNIT_TEXT_FILL_TYPE" val="1"/>
  <p:tag name="KSO_WM_UNIT_USESOURCEFORMAT_APPLY" val="1"/>
</p:tagLst>
</file>

<file path=ppt/tags/tag30.xml><?xml version="1.0" encoding="utf-8"?>
<p:tagLst xmlns:p="http://schemas.openxmlformats.org/presentationml/2006/main">
  <p:tag name="KSO_WM_BEAUTIFY_FLAG" val=""/>
</p:tagLst>
</file>

<file path=ppt/tags/tag31.xml><?xml version="1.0" encoding="utf-8"?>
<p:tagLst xmlns:p="http://schemas.openxmlformats.org/presentationml/2006/main">
  <p:tag name="KSO_WM_BEAUTIFY_FLAG" val=""/>
</p:tagLst>
</file>

<file path=ppt/tags/tag4.xml><?xml version="1.0" encoding="utf-8"?>
<p:tagLst xmlns:p="http://schemas.openxmlformats.org/presentationml/2006/main">
  <p:tag name="KSO_WM_UNIT_ISCONTENTSTITLE" val="0"/>
  <p:tag name="KSO_WM_UNIT_PRESET_TEXT" val="CONTENTS"/>
  <p:tag name="KSO_WM_UNIT_NOCLEAR" val="1"/>
  <p:tag name="KSO_WM_UNIT_VALUE" val="7"/>
  <p:tag name="KSO_WM_UNIT_HIGHLIGHT" val="0"/>
  <p:tag name="KSO_WM_UNIT_COMPATIBLE" val="0"/>
  <p:tag name="KSO_WM_UNIT_DIAGRAM_ISNUMVISUAL" val="0"/>
  <p:tag name="KSO_WM_UNIT_DIAGRAM_ISREFERUNIT" val="0"/>
  <p:tag name="KSO_WM_DIAGRAM_GROUP_CODE" val="l1-1"/>
  <p:tag name="KSO_WM_UNIT_TYPE" val="b"/>
  <p:tag name="KSO_WM_UNIT_INDEX" val="1"/>
  <p:tag name="KSO_WM_UNIT_ID" val="custom20205081_5*b*1"/>
  <p:tag name="KSO_WM_TEMPLATE_CATEGORY" val="custom"/>
  <p:tag name="KSO_WM_TEMPLATE_INDEX" val="20205081"/>
  <p:tag name="KSO_WM_UNIT_LAYERLEVEL" val="1"/>
  <p:tag name="KSO_WM_TAG_VERSION" val="1.0"/>
  <p:tag name="KSO_WM_BEAUTIFY_FLAG" val="#wm#"/>
  <p:tag name="KSO_WM_UNIT_ISNUMDGMTITLE" val="0"/>
  <p:tag name="KSO_WM_UNIT_TEXT_FILL_FORE_SCHEMECOLOR_INDEX" val="13"/>
  <p:tag name="KSO_WM_UNIT_TEXT_FILL_TYPE" val="1"/>
  <p:tag name="KSO_WM_UNIT_USESOURCEFORMAT_APPLY" val="1"/>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i"/>
  <p:tag name="KSO_WM_UNIT_INDEX" val="1"/>
  <p:tag name="KSO_WM_UNIT_ID" val="custom20205081_5*i*1"/>
  <p:tag name="KSO_WM_TEMPLATE_CATEGORY" val="custom"/>
  <p:tag name="KSO_WM_TEMPLATE_INDEX" val="20205081"/>
  <p:tag name="KSO_WM_UNIT_LAYERLEVEL" val="1"/>
  <p:tag name="KSO_WM_TAG_VERSION" val="1.0"/>
  <p:tag name="KSO_WM_BEAUTIFY_FLAG" val="#wm#"/>
  <p:tag name="KSO_WM_UNIT_FILL_FORE_SCHEMECOLOR_INDEX" val="13"/>
  <p:tag name="KSO_WM_UNIT_FILL_TYPE" val="1"/>
  <p:tag name="KSO_WM_UNIT_TEXT_FILL_FORE_SCHEMECOLOR_INDEX" val="2"/>
  <p:tag name="KSO_WM_UNIT_TEXT_FILL_TYPE" val="1"/>
  <p:tag name="KSO_WM_UNIT_USESOURCEFORMAT_APPLY" val="1"/>
</p:tagLst>
</file>

<file path=ppt/tags/tag6.xml><?xml version="1.0" encoding="utf-8"?>
<p:tagLst xmlns:p="http://schemas.openxmlformats.org/presentationml/2006/main">
  <p:tag name="TABLE_ENDDRAG_ORIGIN_RECT" val="897*231"/>
  <p:tag name="TABLE_ENDDRAG_RECT" val="18*85*897*231"/>
</p:tagLst>
</file>

<file path=ppt/tags/tag7.xml><?xml version="1.0" encoding="utf-8"?>
<p:tagLst xmlns:p="http://schemas.openxmlformats.org/presentationml/2006/main">
  <p:tag name="TABLE_ENDDRAG_ORIGIN_RECT" val="629*67"/>
  <p:tag name="TABLE_ENDDRAG_RECT" val="45*369*629*67"/>
</p:tagLst>
</file>

<file path=ppt/tags/tag8.xml><?xml version="1.0" encoding="utf-8"?>
<p:tagLst xmlns:p="http://schemas.openxmlformats.org/presentationml/2006/main">
  <p:tag name="KSO_WM_BEAUTIFY_FLAG" val=""/>
</p:tagLst>
</file>

<file path=ppt/tags/tag9.xml><?xml version="1.0" encoding="utf-8"?>
<p:tagLst xmlns:p="http://schemas.openxmlformats.org/presentationml/2006/main">
  <p:tag name="KSO_WM_BEAUTIFY_FLAG" val=""/>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4164</Words>
  <Application>WPS 演示</Application>
  <PresentationFormat>宽屏</PresentationFormat>
  <Paragraphs>353</Paragraphs>
  <Slides>10</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10</vt:i4>
      </vt:variant>
    </vt:vector>
  </HeadingPairs>
  <TitlesOfParts>
    <vt:vector size="18" baseType="lpstr">
      <vt:lpstr>Arial</vt:lpstr>
      <vt:lpstr>宋体</vt:lpstr>
      <vt:lpstr>Wingdings</vt:lpstr>
      <vt:lpstr>微软雅黑</vt:lpstr>
      <vt:lpstr>Wingdings</vt:lpstr>
      <vt:lpstr>Arial Unicode MS</vt:lpstr>
      <vt:lpstr>Calibri</vt:lpstr>
      <vt:lpstr>WPS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羲和</cp:lastModifiedBy>
  <cp:revision>149</cp:revision>
  <dcterms:created xsi:type="dcterms:W3CDTF">2023-08-09T12:44:00Z</dcterms:created>
  <dcterms:modified xsi:type="dcterms:W3CDTF">2026-06-02T06:27:26Z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3B0086CAF875411CACBDA13AB9801EF4_13</vt:lpwstr>
  </property>
  <property fmtid="{D5CDD505-2E9C-101B-9397-08002B2CF9AE}" pid="3" name="KSOProductBuildVer">
    <vt:lpwstr>2052-12.1.0.26375</vt:lpwstr>
  </property>
</Properties>
</file>