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17" r:id="rId3"/>
    <p:sldId id="264" r:id="rId5"/>
    <p:sldId id="336" r:id="rId6"/>
    <p:sldId id="338" r:id="rId7"/>
    <p:sldId id="340" r:id="rId8"/>
    <p:sldId id="347" r:id="rId9"/>
    <p:sldId id="343" r:id="rId10"/>
    <p:sldId id="349" r:id="rId11"/>
    <p:sldId id="324" r:id="rId12"/>
    <p:sldId id="322" r:id="rId13"/>
    <p:sldId id="323" r:id="rId14"/>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370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39" clrIdx="1"/>
  <p:cmAuthor id="0" name="dell" initials="d" lastIdx="1" clrIdx="0"/>
  <p:cmAuthor id="2002" name="HP" initials="H" lastIdx="3" clrIdx="3"/>
  <p:cmAuthor id="1" name=" " initials=" " lastIdx="5" clrIdx="0"/>
  <p:cmAuthor id="2003" name="Cheng" initials="X" lastIdx="38" clrIdx="5"/>
  <p:cmAuthor id="3" name="lenovo" initials="l" lastIdx="6" clrIdx="2"/>
  <p:cmAuthor id="4" name="Dong, Lu" initials="DL" lastIdx="13" clrIdx="4"/>
  <p:cmAuthor id="5" name="宋洁然" initials="宋" lastIdx="2" clrIdx="1"/>
  <p:cmAuthor id="6" name="ming qiu" initials="m" lastIdx="17" clrIdx="1"/>
  <p:cmAuthor id="7" name="1206988966@qq.com" initials="1" lastIdx="1" clrIdx="2"/>
  <p:cmAuthor id="8" name="姜伟光" initials="姜" lastIdx="1" clrIdx="0"/>
  <p:cmAuthor id="9" name="Lenovo" initials="L" lastIdx="1" clrIdx="3"/>
  <p:cmAuthor id="11" name="laobaqiao@gmail.com" initials="l" lastIdx="1" clrIdx="4"/>
  <p:cmAuthor id="12" name="haosoir" initials="h" lastIdx="1" clrIdx="11"/>
  <p:cmAuthor id="76" name="IT202104009" initials="I" lastIdx="0" clrIdx="25"/>
  <p:cmAuthor id="2000" name="Nicole（倪燕娜）_IFzmIva6" initials="authorId_625805445" lastIdx="1635334581" clrIdx="0"/>
  <p:cmAuthor id="10" name="Ben Harlander" initials="BH" lastIdx="2" clrIdx="9"/>
  <p:cmAuthor id="13" name="Tibor Ivanyi" initials="TI" lastIdx="2" clrIdx="12"/>
  <p:cmAuthor id="14" name="Bispham,Dr.,Paul (MED RA) BII-DE-I" initials="BB" lastIdx="1" clrIdx="13"/>
  <p:cmAuthor id="15" name="Wolf,Sabrina (TA CMR) BII-DE-I" initials="W(CB" lastIdx="14" clrIdx="14"/>
  <p:cmAuthor id="16" name="Gollop,Dr.Dr.,Nick (Med TA CMR) BII-DE-I" initials="GB" lastIdx="2" clrIdx="15"/>
  <p:cmAuthor id="17" name="Melanie Scourfield" initials="MS" lastIdx="53" clrIdx="16"/>
  <p:cmAuthor id="18" name="nre" initials="n" lastIdx="0" clrIdx="17"/>
  <p:cmAuthor id="21" name="70514" initials="7" lastIdx="2" clrIdx="20"/>
  <p:cmAuthor id="23" name="Author" initials="A" lastIdx="0" clrIdx="2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000000"/>
    <a:srgbClr val="0070C0"/>
    <a:srgbClr val="FFFFFF"/>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7" d="100"/>
          <a:sy n="67" d="100"/>
        </p:scale>
        <p:origin x="834" y="60"/>
      </p:cViewPr>
      <p:guideLst>
        <p:guide orient="horz" pos="2232"/>
        <p:guide pos="37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16.xml"/><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080" b="1" i="0" u="none" strike="noStrike" kern="1200" baseline="0">
                <a:solidFill>
                  <a:schemeClr val="tx1">
                    <a:lumMod val="75000"/>
                    <a:lumOff val="25000"/>
                  </a:schemeClr>
                </a:solidFill>
                <a:latin typeface="微软雅黑" charset="0"/>
                <a:ea typeface="微软雅黑" charset="0"/>
                <a:cs typeface="微软雅黑" charset="0"/>
                <a:sym typeface="微软雅黑" charset="0"/>
              </a:defRPr>
            </a:pPr>
            <a:r>
              <a:rPr sz="1080">
                <a:latin typeface="微软雅黑" charset="0"/>
                <a:ea typeface="微软雅黑" charset="0"/>
                <a:cs typeface="微软雅黑" charset="0"/>
                <a:sym typeface="微软雅黑" charset="0"/>
              </a:rPr>
              <a:t>SOLVD治疗试验依那普利组与安慰剂组随机对比结果</a:t>
            </a:r>
            <a:endParaRPr sz="1080">
              <a:latin typeface="微软雅黑" charset="0"/>
              <a:ea typeface="微软雅黑" charset="0"/>
              <a:cs typeface="微软雅黑" charset="0"/>
              <a:sym typeface="微软雅黑" charset="0"/>
            </a:endParaRPr>
          </a:p>
        </c:rich>
      </c:tx>
      <c:layout/>
      <c:overlay val="0"/>
      <c:spPr>
        <a:noFill/>
        <a:ln>
          <a:noFill/>
        </a:ln>
        <a:effectLst/>
      </c:spPr>
    </c:title>
    <c:autoTitleDeleted val="0"/>
    <c:plotArea>
      <c:layout/>
      <c:barChart>
        <c:barDir val="bar"/>
        <c:grouping val="clustered"/>
        <c:varyColors val="0"/>
        <c:ser>
          <c:idx val="0"/>
          <c:order val="0"/>
          <c:tx>
            <c:strRef>
              <c:f>Sheet1!$B$1</c:f>
              <c:strCache>
                <c:ptCount val="1"/>
                <c:pt idx="0">
                  <c:v>依那普利组</c:v>
                </c:pt>
              </c:strCache>
            </c:strRef>
          </c:tx>
          <c:spPr>
            <a:solidFill>
              <a:schemeClr val="accent2">
                <a:lumMod val="75000"/>
              </a:schemeClr>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微软雅黑" charset="0"/>
                    <a:ea typeface="微软雅黑" charset="0"/>
                    <a:cs typeface="微软雅黑" charset="0"/>
                    <a:sym typeface="微软雅黑"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全因死亡率</c:v>
                </c:pt>
                <c:pt idx="1">
                  <c:v>全因住院率</c:v>
                </c:pt>
                <c:pt idx="2">
                  <c:v>心力衰竭住院或全因死亡率合并终点</c:v>
                </c:pt>
              </c:strCache>
            </c:strRef>
          </c:cat>
          <c:val>
            <c:numRef>
              <c:f>Sheet1!$B$2:$B$4</c:f>
              <c:numCache>
                <c:formatCode>0%</c:formatCode>
                <c:ptCount val="3"/>
                <c:pt idx="0">
                  <c:v>0.33</c:v>
                </c:pt>
                <c:pt idx="1">
                  <c:v>0.68</c:v>
                </c:pt>
                <c:pt idx="2">
                  <c:v>0.46</c:v>
                </c:pt>
              </c:numCache>
            </c:numRef>
          </c:val>
        </c:ser>
        <c:ser>
          <c:idx val="1"/>
          <c:order val="1"/>
          <c:tx>
            <c:strRef>
              <c:f>Sheet1!$C$1</c:f>
              <c:strCache>
                <c:ptCount val="1"/>
                <c:pt idx="0">
                  <c:v>安慰剂组</c:v>
                </c:pt>
              </c:strCache>
            </c:strRef>
          </c:tx>
          <c:spPr>
            <a:solidFill>
              <a:schemeClr val="accent5">
                <a:lumMod val="75000"/>
              </a:schemeClr>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微软雅黑" charset="0"/>
                    <a:ea typeface="微软雅黑" charset="0"/>
                    <a:cs typeface="微软雅黑" charset="0"/>
                    <a:sym typeface="微软雅黑"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全因死亡率</c:v>
                </c:pt>
                <c:pt idx="1">
                  <c:v>全因住院率</c:v>
                </c:pt>
                <c:pt idx="2">
                  <c:v>心力衰竭住院或全因死亡率合并终点</c:v>
                </c:pt>
              </c:strCache>
            </c:strRef>
          </c:cat>
          <c:val>
            <c:numRef>
              <c:f>Sheet1!$C$2:$C$4</c:f>
              <c:numCache>
                <c:formatCode>0%</c:formatCode>
                <c:ptCount val="3"/>
                <c:pt idx="0">
                  <c:v>0.38</c:v>
                </c:pt>
                <c:pt idx="1">
                  <c:v>0.74</c:v>
                </c:pt>
                <c:pt idx="2">
                  <c:v>0.55</c:v>
                </c:pt>
              </c:numCache>
            </c:numRef>
          </c:val>
        </c:ser>
        <c:dLbls>
          <c:showLegendKey val="0"/>
          <c:showVal val="1"/>
          <c:showCatName val="0"/>
          <c:showSerName val="0"/>
          <c:showPercent val="0"/>
          <c:showBubbleSize val="0"/>
        </c:dLbls>
        <c:gapWidth val="140"/>
        <c:overlap val="-40"/>
        <c:axId val="641876151"/>
        <c:axId val="590410859"/>
      </c:barChart>
      <c:catAx>
        <c:axId val="641876151"/>
        <c:scaling>
          <c:orientation val="minMax"/>
        </c:scaling>
        <c:delete val="0"/>
        <c:axPos val="l"/>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charset="0"/>
                <a:ea typeface="微软雅黑" charset="0"/>
                <a:cs typeface="微软雅黑" charset="0"/>
                <a:sym typeface="微软雅黑" charset="0"/>
              </a:defRPr>
            </a:pPr>
          </a:p>
        </c:txPr>
        <c:crossAx val="590410859"/>
        <c:crosses val="autoZero"/>
        <c:auto val="1"/>
        <c:lblAlgn val="ctr"/>
        <c:lblOffset val="100"/>
        <c:noMultiLvlLbl val="0"/>
      </c:catAx>
      <c:valAx>
        <c:axId val="590410859"/>
        <c:scaling>
          <c:orientation val="minMax"/>
        </c:scaling>
        <c:delete val="1"/>
        <c:axPos val="b"/>
        <c:numFmt formatCode="0%"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charset="0"/>
                <a:ea typeface="微软雅黑" charset="0"/>
                <a:cs typeface="微软雅黑" charset="0"/>
                <a:sym typeface="微软雅黑" charset="0"/>
              </a:defRPr>
            </a:pPr>
          </a:p>
        </c:txPr>
        <c:crossAx val="641876151"/>
        <c:crosses val="autoZero"/>
        <c:crossBetween val="between"/>
      </c:valAx>
      <c:spPr>
        <a:noFill/>
        <a:ln>
          <a:noFill/>
        </a:ln>
        <a:effectLst/>
      </c:spPr>
    </c:plotArea>
    <c:legend>
      <c:legendPos val="t"/>
      <c:legendEntry>
        <c:idx val="0"/>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charset="0"/>
                <a:ea typeface="微软雅黑" charset="0"/>
                <a:cs typeface="微软雅黑" charset="0"/>
                <a:sym typeface="微软雅黑" charset="0"/>
              </a:defRPr>
            </a:pPr>
          </a:p>
        </c:txPr>
      </c:legendEntry>
      <c:legendEntry>
        <c:idx val="1"/>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charset="0"/>
                <a:ea typeface="微软雅黑" charset="0"/>
                <a:cs typeface="微软雅黑" charset="0"/>
                <a:sym typeface="微软雅黑" charset="0"/>
              </a:defRPr>
            </a:pPr>
          </a:p>
        </c:txPr>
      </c:legendEntry>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charset="0"/>
              <a:ea typeface="微软雅黑" charset="0"/>
              <a:cs typeface="微软雅黑" charset="0"/>
              <a:sym typeface="微软雅黑" charset="0"/>
            </a:defRPr>
          </a:pPr>
        </a:p>
      </c:txPr>
    </c:legend>
    <c:plotVisOnly val="1"/>
    <c:dispBlanksAs val="gap"/>
    <c:showDLblsOverMax val="0"/>
    <c:extLst>
      <c:ext uri="{0b15fc19-7d7d-44ad-8c2d-2c3a37ce22c3}">
        <chartProps xmlns="https://web.wps.cn/et/2018/main" chartId="{7a8bb1a0-bbe2-4fbe-ac29-6d3ecf6d4bc7}"/>
      </c:ext>
    </c:extLst>
  </c:chart>
  <c:spPr>
    <a:noFill/>
    <a:ln w="12700" cmpd="sng">
      <a:noFill/>
      <a:prstDash val="solid"/>
    </a:ln>
    <a:effectLst/>
  </c:spPr>
  <c:txPr>
    <a:bodyPr/>
    <a:lstStyle/>
    <a:p>
      <a:pPr>
        <a:defRPr lang="zh-CN" sz="900">
          <a:latin typeface="微软雅黑" charset="0"/>
          <a:ea typeface="微软雅黑" charset="0"/>
          <a:cs typeface="微软雅黑" charset="0"/>
          <a:sym typeface="微软雅黑" charset="0"/>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11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E91D91-3405-4D35-90A7-4406E5C37C9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345C2D-BDC1-4EE3-AF32-27F3212612F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4345C2D-BDC1-4EE3-AF32-27F3212612F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4345C2D-BDC1-4EE3-AF32-27F3212612F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E9979-A557-4DA5-A1EF-88883197D38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F226E-81FA-465C-B9E7-C3EC2A5898B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1.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image" Target="../media/image1.png"/><Relationship Id="rId2" Type="http://schemas.microsoft.com/office/2007/relationships/media" Target="../media/media1.mp3"/><Relationship Id="rId1" Type="http://schemas.openxmlformats.org/officeDocument/2006/relationships/audio" Target="../media/media1.mp3"/></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Time Will Tell.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2313041" y="0"/>
            <a:ext cx="448723" cy="448560"/>
          </a:xfrm>
          <a:prstGeom prst="rect">
            <a:avLst/>
          </a:prstGeom>
        </p:spPr>
      </p:pic>
      <p:sp>
        <p:nvSpPr>
          <p:cNvPr id="43" name="Rectangle 3"/>
          <p:cNvSpPr txBox="1">
            <a:spLocks noChangeArrowheads="1"/>
          </p:cNvSpPr>
          <p:nvPr/>
        </p:nvSpPr>
        <p:spPr>
          <a:xfrm>
            <a:off x="959485" y="2202815"/>
            <a:ext cx="9829165" cy="127444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4000" dirty="0">
                <a:solidFill>
                  <a:schemeClr val="accent1"/>
                </a:solidFill>
                <a:latin typeface="黑体" charset="0"/>
                <a:ea typeface="黑体" charset="0"/>
                <a:cs typeface="黑体" charset="0"/>
                <a:sym typeface="+mn-ea"/>
              </a:rPr>
              <a:t>马来酸依那普利</a:t>
            </a:r>
            <a:r>
              <a:rPr lang="zh-CN" altLang="en-US" sz="4000" dirty="0">
                <a:solidFill>
                  <a:schemeClr val="accent1"/>
                </a:solidFill>
                <a:latin typeface="黑体" charset="0"/>
                <a:ea typeface="黑体" charset="0"/>
                <a:cs typeface="黑体" charset="0"/>
              </a:rPr>
              <a:t>口服溶液202</a:t>
            </a:r>
            <a:r>
              <a:rPr lang="en-US" altLang="zh-CN" sz="4000" dirty="0">
                <a:solidFill>
                  <a:schemeClr val="accent1"/>
                </a:solidFill>
                <a:latin typeface="黑体" charset="0"/>
                <a:ea typeface="黑体" charset="0"/>
                <a:cs typeface="黑体" charset="0"/>
              </a:rPr>
              <a:t>6</a:t>
            </a:r>
            <a:r>
              <a:rPr lang="zh-CN" altLang="en-US" sz="4000" dirty="0">
                <a:solidFill>
                  <a:schemeClr val="accent1"/>
                </a:solidFill>
                <a:latin typeface="黑体" charset="0"/>
                <a:ea typeface="黑体" charset="0"/>
                <a:cs typeface="黑体" charset="0"/>
              </a:rPr>
              <a:t>年</a:t>
            </a:r>
            <a:endParaRPr lang="en-US" altLang="zh-CN" sz="4000" b="1" dirty="0">
              <a:solidFill>
                <a:schemeClr val="accent1"/>
              </a:solidFill>
              <a:latin typeface="黑体" charset="0"/>
              <a:ea typeface="黑体" charset="0"/>
              <a:cs typeface="黑体" charset="0"/>
            </a:endParaRPr>
          </a:p>
          <a:p>
            <a:pPr algn="l"/>
            <a:endParaRPr lang="en-US" altLang="zh-CN" sz="4000" b="1" dirty="0">
              <a:solidFill>
                <a:schemeClr val="accent1"/>
              </a:solidFill>
              <a:latin typeface="黑体" charset="0"/>
              <a:ea typeface="黑体" charset="0"/>
              <a:cs typeface="黑体" charset="0"/>
            </a:endParaRPr>
          </a:p>
        </p:txBody>
      </p:sp>
      <p:cxnSp>
        <p:nvCxnSpPr>
          <p:cNvPr id="46" name="直接连接符 5"/>
          <p:cNvCxnSpPr>
            <a:cxnSpLocks noChangeShapeType="1"/>
          </p:cNvCxnSpPr>
          <p:nvPr/>
        </p:nvCxnSpPr>
        <p:spPr bwMode="auto">
          <a:xfrm flipH="1">
            <a:off x="1127070" y="2895751"/>
            <a:ext cx="10531723" cy="0"/>
          </a:xfrm>
          <a:prstGeom prst="line">
            <a:avLst/>
          </a:prstGeom>
          <a:noFill/>
          <a:ln w="127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矩形 9"/>
          <p:cNvSpPr>
            <a:spLocks noChangeArrowheads="1"/>
          </p:cNvSpPr>
          <p:nvPr/>
        </p:nvSpPr>
        <p:spPr bwMode="auto">
          <a:xfrm>
            <a:off x="11685275" y="2111119"/>
            <a:ext cx="506725" cy="2146300"/>
          </a:xfrm>
          <a:prstGeom prst="rect">
            <a:avLst/>
          </a:prstGeom>
          <a:solidFill>
            <a:schemeClr val="accent1"/>
          </a:solidFill>
          <a:ln>
            <a:noFill/>
          </a:ln>
        </p:spPr>
        <p:txBody>
          <a:bodyPr lIns="91409" tIns="45705" rIns="91409" bIns="45705"/>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eaLnBrk="1" hangingPunct="1"/>
            <a:endParaRPr lang="zh-CN" altLang="en-US" sz="2400">
              <a:latin typeface="微软雅黑" panose="020B0503020204020204" pitchFamily="34" charset="-122"/>
              <a:ea typeface="微软雅黑" panose="020B0503020204020204" pitchFamily="34" charset="-122"/>
            </a:endParaRPr>
          </a:p>
        </p:txBody>
      </p:sp>
      <p:grpSp>
        <p:nvGrpSpPr>
          <p:cNvPr id="49" name="组合 48"/>
          <p:cNvGrpSpPr/>
          <p:nvPr/>
        </p:nvGrpSpPr>
        <p:grpSpPr>
          <a:xfrm>
            <a:off x="10827800" y="3181507"/>
            <a:ext cx="576064" cy="577112"/>
            <a:chOff x="6084168" y="1274820"/>
            <a:chExt cx="432048" cy="432834"/>
          </a:xfrm>
        </p:grpSpPr>
        <p:sp>
          <p:nvSpPr>
            <p:cNvPr id="50"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5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2" name="组合 51"/>
          <p:cNvGrpSpPr/>
          <p:nvPr/>
        </p:nvGrpSpPr>
        <p:grpSpPr>
          <a:xfrm>
            <a:off x="9099608" y="3182031"/>
            <a:ext cx="576064" cy="576064"/>
            <a:chOff x="4788024" y="1275213"/>
            <a:chExt cx="432048" cy="432048"/>
          </a:xfrm>
        </p:grpSpPr>
        <p:sp>
          <p:nvSpPr>
            <p:cNvPr id="5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5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5" name="组合 54"/>
          <p:cNvGrpSpPr/>
          <p:nvPr/>
        </p:nvGrpSpPr>
        <p:grpSpPr>
          <a:xfrm>
            <a:off x="9963705" y="3181507"/>
            <a:ext cx="577111" cy="577112"/>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5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8" name="组合 57"/>
          <p:cNvGrpSpPr/>
          <p:nvPr/>
        </p:nvGrpSpPr>
        <p:grpSpPr>
          <a:xfrm>
            <a:off x="7371417" y="3181507"/>
            <a:ext cx="577111" cy="577112"/>
            <a:chOff x="3491880" y="1274820"/>
            <a:chExt cx="432833" cy="432834"/>
          </a:xfrm>
        </p:grpSpPr>
        <p:sp>
          <p:nvSpPr>
            <p:cNvPr id="59"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6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61" name="组合 60"/>
          <p:cNvGrpSpPr/>
          <p:nvPr/>
        </p:nvGrpSpPr>
        <p:grpSpPr>
          <a:xfrm>
            <a:off x="8235513" y="3181507"/>
            <a:ext cx="577111" cy="577112"/>
            <a:chOff x="4139952" y="1274820"/>
            <a:chExt cx="432833" cy="432834"/>
          </a:xfrm>
        </p:grpSpPr>
        <p:sp>
          <p:nvSpPr>
            <p:cNvPr id="6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6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sp>
        <p:nvSpPr>
          <p:cNvPr id="4" name="文本框 3"/>
          <p:cNvSpPr txBox="1"/>
          <p:nvPr/>
        </p:nvSpPr>
        <p:spPr>
          <a:xfrm>
            <a:off x="974035" y="2889731"/>
            <a:ext cx="6244347" cy="1198880"/>
          </a:xfrm>
          <a:prstGeom prst="rect">
            <a:avLst/>
          </a:prstGeom>
          <a:noFill/>
        </p:spPr>
        <p:txBody>
          <a:bodyPr wrap="square" rtlCol="0">
            <a:spAutoFit/>
          </a:bodyPr>
          <a:lstStyle/>
          <a:p>
            <a:pPr>
              <a:lnSpc>
                <a:spcPct val="150000"/>
              </a:lnSpc>
            </a:pPr>
            <a:r>
              <a:rPr lang="zh-CN" altLang="en-US" sz="2400" dirty="0">
                <a:solidFill>
                  <a:schemeClr val="accent1"/>
                </a:solidFill>
                <a:latin typeface="黑体" charset="0"/>
                <a:ea typeface="黑体" charset="0"/>
                <a:cs typeface="黑体" charset="0"/>
              </a:rPr>
              <a:t>成都倍特得诺药业有限公司</a:t>
            </a:r>
            <a:endParaRPr lang="en-US" altLang="zh-CN" sz="2400" dirty="0">
              <a:solidFill>
                <a:schemeClr val="accent1"/>
              </a:solidFill>
              <a:latin typeface="黑体" charset="0"/>
              <a:ea typeface="黑体" charset="0"/>
              <a:cs typeface="黑体" charset="0"/>
            </a:endParaRPr>
          </a:p>
          <a:p>
            <a:pPr>
              <a:lnSpc>
                <a:spcPct val="150000"/>
              </a:lnSpc>
            </a:pPr>
            <a:r>
              <a:rPr lang="en-US" altLang="zh-CN" sz="2400" dirty="0">
                <a:solidFill>
                  <a:schemeClr val="accent1"/>
                </a:solidFill>
                <a:latin typeface="黑体" charset="0"/>
                <a:ea typeface="黑体" charset="0"/>
                <a:cs typeface="黑体" charset="0"/>
              </a:rPr>
              <a:t>2026</a:t>
            </a:r>
            <a:r>
              <a:rPr lang="zh-CN" altLang="en-US" sz="2400" dirty="0">
                <a:solidFill>
                  <a:schemeClr val="accent1"/>
                </a:solidFill>
                <a:latin typeface="黑体" charset="0"/>
                <a:ea typeface="黑体" charset="0"/>
                <a:cs typeface="黑体" charset="0"/>
              </a:rPr>
              <a:t>年</a:t>
            </a:r>
            <a:r>
              <a:rPr lang="en-US" altLang="zh-CN" sz="2400" dirty="0">
                <a:solidFill>
                  <a:schemeClr val="accent1"/>
                </a:solidFill>
                <a:latin typeface="黑体" charset="0"/>
                <a:ea typeface="黑体" charset="0"/>
                <a:cs typeface="黑体" charset="0"/>
              </a:rPr>
              <a:t>6</a:t>
            </a:r>
            <a:r>
              <a:rPr lang="zh-CN" altLang="en-US" sz="2400" dirty="0">
                <a:solidFill>
                  <a:schemeClr val="accent1"/>
                </a:solidFill>
                <a:latin typeface="黑体" charset="0"/>
                <a:ea typeface="黑体" charset="0"/>
                <a:cs typeface="黑体" charset="0"/>
              </a:rPr>
              <a:t>月</a:t>
            </a:r>
            <a:endParaRPr lang="zh-CN" altLang="en-US" sz="2400" dirty="0">
              <a:solidFill>
                <a:schemeClr val="accent1"/>
              </a:solidFill>
              <a:latin typeface="黑体" charset="0"/>
              <a:ea typeface="黑体" charset="0"/>
              <a:cs typeface="黑体"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audio>
              <p:cMediaNode vol="80000" numSld="999" showWhenStopped="0">
                <p:cTn id="2" repeatCount="indefinite" fill="remove" display="0">
                  <p:stCondLst>
                    <p:cond delay="indefinite"/>
                  </p:stCondLst>
                  <p:endCondLst>
                    <p:cond evt="onStopAudio" delay="0">
                      <p:tgtEl>
                        <p:sldTgt/>
                      </p:tgtEl>
                    </p:cond>
                  </p:endCondLst>
                </p:cTn>
                <p:tgtEl>
                  <p:spTgt spid="2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05</a:t>
              </a:r>
              <a:endParaRPr lang="zh-CN" altLang="en-US" sz="3735" dirty="0">
                <a:solidFill>
                  <a:schemeClr val="bg1"/>
                </a:solidFill>
                <a:latin typeface="Impact" panose="020B0806030902050204" pitchFamily="34" charset="0"/>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5646"/>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公平性</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endParaRPr>
            </a:p>
          </p:txBody>
        </p:sp>
      </p:grpSp>
      <p:sp>
        <p:nvSpPr>
          <p:cNvPr id="13" name="object 19"/>
          <p:cNvSpPr/>
          <p:nvPr/>
        </p:nvSpPr>
        <p:spPr>
          <a:xfrm>
            <a:off x="821055" y="916777"/>
            <a:ext cx="5039995" cy="577850"/>
          </a:xfrm>
          <a:custGeom>
            <a:avLst/>
            <a:gdLst/>
            <a:ahLst/>
            <a:cxnLst/>
            <a:rect l="l" t="t" r="r" b="b"/>
            <a:pathLst>
              <a:path w="5039995" h="577850">
                <a:moveTo>
                  <a:pt x="4943602" y="0"/>
                </a:moveTo>
                <a:lnTo>
                  <a:pt x="96265" y="0"/>
                </a:lnTo>
                <a:lnTo>
                  <a:pt x="58796" y="7558"/>
                </a:lnTo>
                <a:lnTo>
                  <a:pt x="28197" y="28178"/>
                </a:lnTo>
                <a:lnTo>
                  <a:pt x="7565" y="58775"/>
                </a:lnTo>
                <a:lnTo>
                  <a:pt x="0" y="96266"/>
                </a:lnTo>
                <a:lnTo>
                  <a:pt x="0" y="481330"/>
                </a:lnTo>
                <a:lnTo>
                  <a:pt x="7565" y="518820"/>
                </a:lnTo>
                <a:lnTo>
                  <a:pt x="28197" y="549417"/>
                </a:lnTo>
                <a:lnTo>
                  <a:pt x="58796" y="570037"/>
                </a:lnTo>
                <a:lnTo>
                  <a:pt x="96265" y="577596"/>
                </a:lnTo>
                <a:lnTo>
                  <a:pt x="4943602" y="577596"/>
                </a:lnTo>
                <a:lnTo>
                  <a:pt x="4981092" y="570037"/>
                </a:lnTo>
                <a:lnTo>
                  <a:pt x="5011689" y="549417"/>
                </a:lnTo>
                <a:lnTo>
                  <a:pt x="5032309" y="518820"/>
                </a:lnTo>
                <a:lnTo>
                  <a:pt x="5039868" y="481330"/>
                </a:lnTo>
                <a:lnTo>
                  <a:pt x="5039868" y="96266"/>
                </a:lnTo>
                <a:lnTo>
                  <a:pt x="5032309" y="58775"/>
                </a:lnTo>
                <a:lnTo>
                  <a:pt x="5011689" y="28178"/>
                </a:lnTo>
                <a:lnTo>
                  <a:pt x="4981092" y="7558"/>
                </a:lnTo>
                <a:lnTo>
                  <a:pt x="4943602" y="0"/>
                </a:lnTo>
                <a:close/>
              </a:path>
            </a:pathLst>
          </a:custGeom>
          <a:solidFill>
            <a:schemeClr val="accent5"/>
          </a:solidFill>
        </p:spPr>
        <p:txBody>
          <a:bodyPr wrap="square" lIns="0" tIns="0" rIns="0" bIns="0" rtlCol="0" anchor="ctr"/>
          <a:lstStyle/>
          <a:p>
            <a:pPr algn="ctr"/>
            <a:r>
              <a:rPr lang="zh-CN" altLang="en-US" dirty="0">
                <a:solidFill>
                  <a:schemeClr val="bg1"/>
                </a:solidFill>
                <a:latin typeface="黑体" charset="0"/>
                <a:ea typeface="黑体" charset="0"/>
              </a:rPr>
              <a:t>所治疗疾病对公共健康的影响</a:t>
            </a:r>
            <a:endParaRPr dirty="0">
              <a:solidFill>
                <a:schemeClr val="bg1"/>
              </a:solidFill>
              <a:latin typeface="黑体" charset="0"/>
              <a:ea typeface="黑体" charset="0"/>
            </a:endParaRPr>
          </a:p>
        </p:txBody>
      </p:sp>
      <p:sp>
        <p:nvSpPr>
          <p:cNvPr id="15" name="object 18"/>
          <p:cNvSpPr/>
          <p:nvPr/>
        </p:nvSpPr>
        <p:spPr>
          <a:xfrm>
            <a:off x="821055" y="1574800"/>
            <a:ext cx="5039995" cy="2235200"/>
          </a:xfrm>
          <a:custGeom>
            <a:avLst/>
            <a:gdLst/>
            <a:ahLst/>
            <a:cxnLst/>
            <a:rect l="l" t="t" r="r" b="b"/>
            <a:pathLst>
              <a:path w="5039995" h="1716404">
                <a:moveTo>
                  <a:pt x="0" y="286003"/>
                </a:moveTo>
                <a:lnTo>
                  <a:pt x="3742" y="239604"/>
                </a:lnTo>
                <a:lnTo>
                  <a:pt x="14577" y="195592"/>
                </a:lnTo>
                <a:lnTo>
                  <a:pt x="31917" y="154554"/>
                </a:lnTo>
                <a:lnTo>
                  <a:pt x="55172" y="117079"/>
                </a:lnTo>
                <a:lnTo>
                  <a:pt x="83756" y="83756"/>
                </a:lnTo>
                <a:lnTo>
                  <a:pt x="117079" y="55172"/>
                </a:lnTo>
                <a:lnTo>
                  <a:pt x="154554" y="31917"/>
                </a:lnTo>
                <a:lnTo>
                  <a:pt x="195592" y="14577"/>
                </a:lnTo>
                <a:lnTo>
                  <a:pt x="239604" y="3742"/>
                </a:lnTo>
                <a:lnTo>
                  <a:pt x="286004" y="0"/>
                </a:lnTo>
                <a:lnTo>
                  <a:pt x="4753864" y="0"/>
                </a:lnTo>
                <a:lnTo>
                  <a:pt x="4800263" y="3742"/>
                </a:lnTo>
                <a:lnTo>
                  <a:pt x="4844275" y="14577"/>
                </a:lnTo>
                <a:lnTo>
                  <a:pt x="4885313" y="31917"/>
                </a:lnTo>
                <a:lnTo>
                  <a:pt x="4922788" y="55172"/>
                </a:lnTo>
                <a:lnTo>
                  <a:pt x="4956111" y="83756"/>
                </a:lnTo>
                <a:lnTo>
                  <a:pt x="4984695" y="117079"/>
                </a:lnTo>
                <a:lnTo>
                  <a:pt x="5007950" y="154554"/>
                </a:lnTo>
                <a:lnTo>
                  <a:pt x="5025290" y="195592"/>
                </a:lnTo>
                <a:lnTo>
                  <a:pt x="5036125" y="239604"/>
                </a:lnTo>
                <a:lnTo>
                  <a:pt x="5039868" y="286003"/>
                </a:lnTo>
                <a:lnTo>
                  <a:pt x="5039868" y="1430020"/>
                </a:lnTo>
                <a:lnTo>
                  <a:pt x="5036125" y="1476419"/>
                </a:lnTo>
                <a:lnTo>
                  <a:pt x="5025290" y="1520431"/>
                </a:lnTo>
                <a:lnTo>
                  <a:pt x="5007950" y="1561469"/>
                </a:lnTo>
                <a:lnTo>
                  <a:pt x="4984695" y="1598944"/>
                </a:lnTo>
                <a:lnTo>
                  <a:pt x="4956111" y="1632267"/>
                </a:lnTo>
                <a:lnTo>
                  <a:pt x="4922788" y="1660851"/>
                </a:lnTo>
                <a:lnTo>
                  <a:pt x="4885313" y="1684106"/>
                </a:lnTo>
                <a:lnTo>
                  <a:pt x="4844275" y="1701446"/>
                </a:lnTo>
                <a:lnTo>
                  <a:pt x="4800263" y="1712281"/>
                </a:lnTo>
                <a:lnTo>
                  <a:pt x="4753864" y="1716024"/>
                </a:lnTo>
                <a:lnTo>
                  <a:pt x="286004" y="1716024"/>
                </a:lnTo>
                <a:lnTo>
                  <a:pt x="239604" y="1712281"/>
                </a:lnTo>
                <a:lnTo>
                  <a:pt x="195592" y="1701446"/>
                </a:lnTo>
                <a:lnTo>
                  <a:pt x="154554" y="1684106"/>
                </a:lnTo>
                <a:lnTo>
                  <a:pt x="117079" y="1660851"/>
                </a:lnTo>
                <a:lnTo>
                  <a:pt x="83756" y="1632267"/>
                </a:lnTo>
                <a:lnTo>
                  <a:pt x="55172" y="1598944"/>
                </a:lnTo>
                <a:lnTo>
                  <a:pt x="31917" y="1561469"/>
                </a:lnTo>
                <a:lnTo>
                  <a:pt x="14577" y="1520431"/>
                </a:lnTo>
                <a:lnTo>
                  <a:pt x="3742" y="1476419"/>
                </a:lnTo>
                <a:lnTo>
                  <a:pt x="0" y="1430020"/>
                </a:lnTo>
                <a:lnTo>
                  <a:pt x="0" y="286003"/>
                </a:lnTo>
                <a:close/>
              </a:path>
            </a:pathLst>
          </a:custGeom>
          <a:ln w="9144">
            <a:solidFill>
              <a:schemeClr val="accent5"/>
            </a:solidFill>
          </a:ln>
        </p:spPr>
        <p:txBody>
          <a:bodyPr wrap="square" lIns="0" tIns="0" rIns="0" bIns="0" rtlCol="0"/>
          <a:lstStyle/>
          <a:p>
            <a:endParaRPr dirty="0">
              <a:solidFill>
                <a:schemeClr val="bg1"/>
              </a:solidFill>
              <a:latin typeface="宋体" pitchFamily="2" charset="-122"/>
            </a:endParaRPr>
          </a:p>
        </p:txBody>
      </p:sp>
      <p:grpSp>
        <p:nvGrpSpPr>
          <p:cNvPr id="17" name="组合 16"/>
          <p:cNvGrpSpPr/>
          <p:nvPr/>
        </p:nvGrpSpPr>
        <p:grpSpPr>
          <a:xfrm>
            <a:off x="6330898" y="907913"/>
            <a:ext cx="5039996" cy="2861945"/>
            <a:chOff x="1152270" y="1544825"/>
            <a:chExt cx="5039996" cy="2861945"/>
          </a:xfrm>
        </p:grpSpPr>
        <p:sp>
          <p:nvSpPr>
            <p:cNvPr id="18" name="object 19"/>
            <p:cNvSpPr/>
            <p:nvPr/>
          </p:nvSpPr>
          <p:spPr>
            <a:xfrm>
              <a:off x="1152271" y="1544825"/>
              <a:ext cx="5039995" cy="577850"/>
            </a:xfrm>
            <a:custGeom>
              <a:avLst/>
              <a:gdLst/>
              <a:ahLst/>
              <a:cxnLst/>
              <a:rect l="l" t="t" r="r" b="b"/>
              <a:pathLst>
                <a:path w="5039995" h="577850">
                  <a:moveTo>
                    <a:pt x="4943602" y="0"/>
                  </a:moveTo>
                  <a:lnTo>
                    <a:pt x="96265" y="0"/>
                  </a:lnTo>
                  <a:lnTo>
                    <a:pt x="58796" y="7558"/>
                  </a:lnTo>
                  <a:lnTo>
                    <a:pt x="28197" y="28178"/>
                  </a:lnTo>
                  <a:lnTo>
                    <a:pt x="7565" y="58775"/>
                  </a:lnTo>
                  <a:lnTo>
                    <a:pt x="0" y="96266"/>
                  </a:lnTo>
                  <a:lnTo>
                    <a:pt x="0" y="481330"/>
                  </a:lnTo>
                  <a:lnTo>
                    <a:pt x="7565" y="518820"/>
                  </a:lnTo>
                  <a:lnTo>
                    <a:pt x="28197" y="549417"/>
                  </a:lnTo>
                  <a:lnTo>
                    <a:pt x="58796" y="570037"/>
                  </a:lnTo>
                  <a:lnTo>
                    <a:pt x="96265" y="577596"/>
                  </a:lnTo>
                  <a:lnTo>
                    <a:pt x="4943602" y="577596"/>
                  </a:lnTo>
                  <a:lnTo>
                    <a:pt x="4981092" y="570037"/>
                  </a:lnTo>
                  <a:lnTo>
                    <a:pt x="5011689" y="549417"/>
                  </a:lnTo>
                  <a:lnTo>
                    <a:pt x="5032309" y="518820"/>
                  </a:lnTo>
                  <a:lnTo>
                    <a:pt x="5039868" y="481330"/>
                  </a:lnTo>
                  <a:lnTo>
                    <a:pt x="5039868" y="96266"/>
                  </a:lnTo>
                  <a:lnTo>
                    <a:pt x="5032309" y="58775"/>
                  </a:lnTo>
                  <a:lnTo>
                    <a:pt x="5011689" y="28178"/>
                  </a:lnTo>
                  <a:lnTo>
                    <a:pt x="4981092" y="7558"/>
                  </a:lnTo>
                  <a:lnTo>
                    <a:pt x="4943602" y="0"/>
                  </a:lnTo>
                  <a:close/>
                </a:path>
              </a:pathLst>
            </a:custGeom>
            <a:solidFill>
              <a:schemeClr val="accent5"/>
            </a:solidFill>
          </p:spPr>
          <p:txBody>
            <a:bodyPr wrap="square" lIns="0" tIns="0" rIns="0" bIns="0" rtlCol="0" anchor="ctr"/>
            <a:lstStyle/>
            <a:p>
              <a:pPr algn="ctr"/>
              <a:r>
                <a:rPr lang="zh-CN" altLang="en-US" b="1" dirty="0">
                  <a:solidFill>
                    <a:schemeClr val="bg1"/>
                  </a:solidFill>
                  <a:latin typeface="黑体" charset="0"/>
                  <a:ea typeface="黑体" charset="0"/>
                  <a:cs typeface="黑体" charset="0"/>
                </a:rPr>
                <a:t>符合“保基本”原则</a:t>
              </a:r>
              <a:endParaRPr b="1" dirty="0">
                <a:solidFill>
                  <a:schemeClr val="bg1"/>
                </a:solidFill>
                <a:latin typeface="黑体" charset="0"/>
                <a:ea typeface="黑体" charset="0"/>
                <a:cs typeface="黑体" charset="0"/>
              </a:endParaRPr>
            </a:p>
          </p:txBody>
        </p:sp>
        <p:sp>
          <p:nvSpPr>
            <p:cNvPr id="19" name="object 18"/>
            <p:cNvSpPr/>
            <p:nvPr/>
          </p:nvSpPr>
          <p:spPr>
            <a:xfrm>
              <a:off x="1152270" y="2202685"/>
              <a:ext cx="5039995" cy="2204085"/>
            </a:xfrm>
            <a:custGeom>
              <a:avLst/>
              <a:gdLst/>
              <a:ahLst/>
              <a:cxnLst/>
              <a:rect l="l" t="t" r="r" b="b"/>
              <a:pathLst>
                <a:path w="5039995" h="1716404">
                  <a:moveTo>
                    <a:pt x="0" y="286003"/>
                  </a:moveTo>
                  <a:lnTo>
                    <a:pt x="3742" y="239604"/>
                  </a:lnTo>
                  <a:lnTo>
                    <a:pt x="14577" y="195592"/>
                  </a:lnTo>
                  <a:lnTo>
                    <a:pt x="31917" y="154554"/>
                  </a:lnTo>
                  <a:lnTo>
                    <a:pt x="55172" y="117079"/>
                  </a:lnTo>
                  <a:lnTo>
                    <a:pt x="83756" y="83756"/>
                  </a:lnTo>
                  <a:lnTo>
                    <a:pt x="117079" y="55172"/>
                  </a:lnTo>
                  <a:lnTo>
                    <a:pt x="154554" y="31917"/>
                  </a:lnTo>
                  <a:lnTo>
                    <a:pt x="195592" y="14577"/>
                  </a:lnTo>
                  <a:lnTo>
                    <a:pt x="239604" y="3742"/>
                  </a:lnTo>
                  <a:lnTo>
                    <a:pt x="286004" y="0"/>
                  </a:lnTo>
                  <a:lnTo>
                    <a:pt x="4753864" y="0"/>
                  </a:lnTo>
                  <a:lnTo>
                    <a:pt x="4800263" y="3742"/>
                  </a:lnTo>
                  <a:lnTo>
                    <a:pt x="4844275" y="14577"/>
                  </a:lnTo>
                  <a:lnTo>
                    <a:pt x="4885313" y="31917"/>
                  </a:lnTo>
                  <a:lnTo>
                    <a:pt x="4922788" y="55172"/>
                  </a:lnTo>
                  <a:lnTo>
                    <a:pt x="4956111" y="83756"/>
                  </a:lnTo>
                  <a:lnTo>
                    <a:pt x="4984695" y="117079"/>
                  </a:lnTo>
                  <a:lnTo>
                    <a:pt x="5007950" y="154554"/>
                  </a:lnTo>
                  <a:lnTo>
                    <a:pt x="5025290" y="195592"/>
                  </a:lnTo>
                  <a:lnTo>
                    <a:pt x="5036125" y="239604"/>
                  </a:lnTo>
                  <a:lnTo>
                    <a:pt x="5039868" y="286003"/>
                  </a:lnTo>
                  <a:lnTo>
                    <a:pt x="5039868" y="1430020"/>
                  </a:lnTo>
                  <a:lnTo>
                    <a:pt x="5036125" y="1476419"/>
                  </a:lnTo>
                  <a:lnTo>
                    <a:pt x="5025290" y="1520431"/>
                  </a:lnTo>
                  <a:lnTo>
                    <a:pt x="5007950" y="1561469"/>
                  </a:lnTo>
                  <a:lnTo>
                    <a:pt x="4984695" y="1598944"/>
                  </a:lnTo>
                  <a:lnTo>
                    <a:pt x="4956111" y="1632267"/>
                  </a:lnTo>
                  <a:lnTo>
                    <a:pt x="4922788" y="1660851"/>
                  </a:lnTo>
                  <a:lnTo>
                    <a:pt x="4885313" y="1684106"/>
                  </a:lnTo>
                  <a:lnTo>
                    <a:pt x="4844275" y="1701446"/>
                  </a:lnTo>
                  <a:lnTo>
                    <a:pt x="4800263" y="1712281"/>
                  </a:lnTo>
                  <a:lnTo>
                    <a:pt x="4753864" y="1716024"/>
                  </a:lnTo>
                  <a:lnTo>
                    <a:pt x="286004" y="1716024"/>
                  </a:lnTo>
                  <a:lnTo>
                    <a:pt x="239604" y="1712281"/>
                  </a:lnTo>
                  <a:lnTo>
                    <a:pt x="195592" y="1701446"/>
                  </a:lnTo>
                  <a:lnTo>
                    <a:pt x="154554" y="1684106"/>
                  </a:lnTo>
                  <a:lnTo>
                    <a:pt x="117079" y="1660851"/>
                  </a:lnTo>
                  <a:lnTo>
                    <a:pt x="83756" y="1632267"/>
                  </a:lnTo>
                  <a:lnTo>
                    <a:pt x="55172" y="1598944"/>
                  </a:lnTo>
                  <a:lnTo>
                    <a:pt x="31917" y="1561469"/>
                  </a:lnTo>
                  <a:lnTo>
                    <a:pt x="14577" y="1520431"/>
                  </a:lnTo>
                  <a:lnTo>
                    <a:pt x="3742" y="1476419"/>
                  </a:lnTo>
                  <a:lnTo>
                    <a:pt x="0" y="1430020"/>
                  </a:lnTo>
                  <a:lnTo>
                    <a:pt x="0" y="286003"/>
                  </a:lnTo>
                  <a:close/>
                </a:path>
              </a:pathLst>
            </a:custGeom>
            <a:ln w="9144">
              <a:solidFill>
                <a:schemeClr val="accent5"/>
              </a:solidFill>
            </a:ln>
          </p:spPr>
          <p:txBody>
            <a:bodyPr wrap="square" lIns="0" tIns="0" rIns="0" bIns="0" rtlCol="0"/>
            <a:lstStyle/>
            <a:p>
              <a:endParaRPr dirty="0">
                <a:solidFill>
                  <a:schemeClr val="bg1"/>
                </a:solidFill>
                <a:latin typeface="宋体" pitchFamily="2" charset="-122"/>
              </a:endParaRPr>
            </a:p>
          </p:txBody>
        </p:sp>
      </p:grpSp>
      <p:grpSp>
        <p:nvGrpSpPr>
          <p:cNvPr id="20" name="组合 19"/>
          <p:cNvGrpSpPr/>
          <p:nvPr/>
        </p:nvGrpSpPr>
        <p:grpSpPr>
          <a:xfrm>
            <a:off x="894079" y="3995401"/>
            <a:ext cx="5039996" cy="2735580"/>
            <a:chOff x="1050035" y="1515615"/>
            <a:chExt cx="5039996" cy="2735580"/>
          </a:xfrm>
        </p:grpSpPr>
        <p:sp>
          <p:nvSpPr>
            <p:cNvPr id="21" name="object 19"/>
            <p:cNvSpPr/>
            <p:nvPr/>
          </p:nvSpPr>
          <p:spPr>
            <a:xfrm>
              <a:off x="1050036" y="1515615"/>
              <a:ext cx="5039995" cy="577850"/>
            </a:xfrm>
            <a:custGeom>
              <a:avLst/>
              <a:gdLst/>
              <a:ahLst/>
              <a:cxnLst/>
              <a:rect l="l" t="t" r="r" b="b"/>
              <a:pathLst>
                <a:path w="5039995" h="577850">
                  <a:moveTo>
                    <a:pt x="4943602" y="0"/>
                  </a:moveTo>
                  <a:lnTo>
                    <a:pt x="96265" y="0"/>
                  </a:lnTo>
                  <a:lnTo>
                    <a:pt x="58796" y="7558"/>
                  </a:lnTo>
                  <a:lnTo>
                    <a:pt x="28197" y="28178"/>
                  </a:lnTo>
                  <a:lnTo>
                    <a:pt x="7565" y="58775"/>
                  </a:lnTo>
                  <a:lnTo>
                    <a:pt x="0" y="96266"/>
                  </a:lnTo>
                  <a:lnTo>
                    <a:pt x="0" y="481330"/>
                  </a:lnTo>
                  <a:lnTo>
                    <a:pt x="7565" y="518820"/>
                  </a:lnTo>
                  <a:lnTo>
                    <a:pt x="28197" y="549417"/>
                  </a:lnTo>
                  <a:lnTo>
                    <a:pt x="58796" y="570037"/>
                  </a:lnTo>
                  <a:lnTo>
                    <a:pt x="96265" y="577596"/>
                  </a:lnTo>
                  <a:lnTo>
                    <a:pt x="4943602" y="577596"/>
                  </a:lnTo>
                  <a:lnTo>
                    <a:pt x="4981092" y="570037"/>
                  </a:lnTo>
                  <a:lnTo>
                    <a:pt x="5011689" y="549417"/>
                  </a:lnTo>
                  <a:lnTo>
                    <a:pt x="5032309" y="518820"/>
                  </a:lnTo>
                  <a:lnTo>
                    <a:pt x="5039868" y="481330"/>
                  </a:lnTo>
                  <a:lnTo>
                    <a:pt x="5039868" y="96266"/>
                  </a:lnTo>
                  <a:lnTo>
                    <a:pt x="5032309" y="58775"/>
                  </a:lnTo>
                  <a:lnTo>
                    <a:pt x="5011689" y="28178"/>
                  </a:lnTo>
                  <a:lnTo>
                    <a:pt x="4981092" y="7558"/>
                  </a:lnTo>
                  <a:lnTo>
                    <a:pt x="4943602" y="0"/>
                  </a:lnTo>
                  <a:close/>
                </a:path>
              </a:pathLst>
            </a:custGeom>
            <a:solidFill>
              <a:schemeClr val="accent5"/>
            </a:solidFill>
          </p:spPr>
          <p:txBody>
            <a:bodyPr wrap="square" lIns="0" tIns="0" rIns="0" bIns="0" rtlCol="0" anchor="ctr"/>
            <a:lstStyle/>
            <a:p>
              <a:pPr algn="ctr"/>
              <a:r>
                <a:rPr lang="zh-CN" altLang="en-US" b="1" dirty="0">
                  <a:solidFill>
                    <a:schemeClr val="bg1"/>
                  </a:solidFill>
                  <a:latin typeface="宋体" pitchFamily="2" charset="-122"/>
                </a:rPr>
                <a:t>弥补目录短板</a:t>
              </a:r>
              <a:endParaRPr b="1" dirty="0">
                <a:solidFill>
                  <a:schemeClr val="bg1"/>
                </a:solidFill>
                <a:latin typeface="宋体" pitchFamily="2" charset="-122"/>
              </a:endParaRPr>
            </a:p>
          </p:txBody>
        </p:sp>
        <p:sp>
          <p:nvSpPr>
            <p:cNvPr id="22" name="object 18"/>
            <p:cNvSpPr/>
            <p:nvPr/>
          </p:nvSpPr>
          <p:spPr>
            <a:xfrm>
              <a:off x="1050035" y="2202685"/>
              <a:ext cx="5039995" cy="2048510"/>
            </a:xfrm>
            <a:custGeom>
              <a:avLst/>
              <a:gdLst/>
              <a:ahLst/>
              <a:cxnLst/>
              <a:rect l="l" t="t" r="r" b="b"/>
              <a:pathLst>
                <a:path w="5039995" h="1716404">
                  <a:moveTo>
                    <a:pt x="0" y="286003"/>
                  </a:moveTo>
                  <a:lnTo>
                    <a:pt x="3742" y="239604"/>
                  </a:lnTo>
                  <a:lnTo>
                    <a:pt x="14577" y="195592"/>
                  </a:lnTo>
                  <a:lnTo>
                    <a:pt x="31917" y="154554"/>
                  </a:lnTo>
                  <a:lnTo>
                    <a:pt x="55172" y="117079"/>
                  </a:lnTo>
                  <a:lnTo>
                    <a:pt x="83756" y="83756"/>
                  </a:lnTo>
                  <a:lnTo>
                    <a:pt x="117079" y="55172"/>
                  </a:lnTo>
                  <a:lnTo>
                    <a:pt x="154554" y="31917"/>
                  </a:lnTo>
                  <a:lnTo>
                    <a:pt x="195592" y="14577"/>
                  </a:lnTo>
                  <a:lnTo>
                    <a:pt x="239604" y="3742"/>
                  </a:lnTo>
                  <a:lnTo>
                    <a:pt x="286004" y="0"/>
                  </a:lnTo>
                  <a:lnTo>
                    <a:pt x="4753864" y="0"/>
                  </a:lnTo>
                  <a:lnTo>
                    <a:pt x="4800263" y="3742"/>
                  </a:lnTo>
                  <a:lnTo>
                    <a:pt x="4844275" y="14577"/>
                  </a:lnTo>
                  <a:lnTo>
                    <a:pt x="4885313" y="31917"/>
                  </a:lnTo>
                  <a:lnTo>
                    <a:pt x="4922788" y="55172"/>
                  </a:lnTo>
                  <a:lnTo>
                    <a:pt x="4956111" y="83756"/>
                  </a:lnTo>
                  <a:lnTo>
                    <a:pt x="4984695" y="117079"/>
                  </a:lnTo>
                  <a:lnTo>
                    <a:pt x="5007950" y="154554"/>
                  </a:lnTo>
                  <a:lnTo>
                    <a:pt x="5025290" y="195592"/>
                  </a:lnTo>
                  <a:lnTo>
                    <a:pt x="5036125" y="239604"/>
                  </a:lnTo>
                  <a:lnTo>
                    <a:pt x="5039868" y="286003"/>
                  </a:lnTo>
                  <a:lnTo>
                    <a:pt x="5039868" y="1430020"/>
                  </a:lnTo>
                  <a:lnTo>
                    <a:pt x="5036125" y="1476419"/>
                  </a:lnTo>
                  <a:lnTo>
                    <a:pt x="5025290" y="1520431"/>
                  </a:lnTo>
                  <a:lnTo>
                    <a:pt x="5007950" y="1561469"/>
                  </a:lnTo>
                  <a:lnTo>
                    <a:pt x="4984695" y="1598944"/>
                  </a:lnTo>
                  <a:lnTo>
                    <a:pt x="4956111" y="1632267"/>
                  </a:lnTo>
                  <a:lnTo>
                    <a:pt x="4922788" y="1660851"/>
                  </a:lnTo>
                  <a:lnTo>
                    <a:pt x="4885313" y="1684106"/>
                  </a:lnTo>
                  <a:lnTo>
                    <a:pt x="4844275" y="1701446"/>
                  </a:lnTo>
                  <a:lnTo>
                    <a:pt x="4800263" y="1712281"/>
                  </a:lnTo>
                  <a:lnTo>
                    <a:pt x="4753864" y="1716024"/>
                  </a:lnTo>
                  <a:lnTo>
                    <a:pt x="286004" y="1716024"/>
                  </a:lnTo>
                  <a:lnTo>
                    <a:pt x="239604" y="1712281"/>
                  </a:lnTo>
                  <a:lnTo>
                    <a:pt x="195592" y="1701446"/>
                  </a:lnTo>
                  <a:lnTo>
                    <a:pt x="154554" y="1684106"/>
                  </a:lnTo>
                  <a:lnTo>
                    <a:pt x="117079" y="1660851"/>
                  </a:lnTo>
                  <a:lnTo>
                    <a:pt x="83756" y="1632267"/>
                  </a:lnTo>
                  <a:lnTo>
                    <a:pt x="55172" y="1598944"/>
                  </a:lnTo>
                  <a:lnTo>
                    <a:pt x="31917" y="1561469"/>
                  </a:lnTo>
                  <a:lnTo>
                    <a:pt x="14577" y="1520431"/>
                  </a:lnTo>
                  <a:lnTo>
                    <a:pt x="3742" y="1476419"/>
                  </a:lnTo>
                  <a:lnTo>
                    <a:pt x="0" y="1430020"/>
                  </a:lnTo>
                  <a:lnTo>
                    <a:pt x="0" y="286003"/>
                  </a:lnTo>
                  <a:close/>
                </a:path>
              </a:pathLst>
            </a:custGeom>
            <a:ln w="9144">
              <a:solidFill>
                <a:schemeClr val="accent5"/>
              </a:solidFill>
            </a:ln>
          </p:spPr>
          <p:txBody>
            <a:bodyPr wrap="square" lIns="0" tIns="0" rIns="0" bIns="0" rtlCol="0"/>
            <a:lstStyle/>
            <a:p>
              <a:endParaRPr b="1" dirty="0">
                <a:solidFill>
                  <a:schemeClr val="bg1"/>
                </a:solidFill>
                <a:latin typeface="宋体" pitchFamily="2" charset="-122"/>
              </a:endParaRPr>
            </a:p>
          </p:txBody>
        </p:sp>
      </p:grpSp>
      <p:grpSp>
        <p:nvGrpSpPr>
          <p:cNvPr id="23" name="组合 22"/>
          <p:cNvGrpSpPr/>
          <p:nvPr/>
        </p:nvGrpSpPr>
        <p:grpSpPr>
          <a:xfrm>
            <a:off x="6309943" y="3995401"/>
            <a:ext cx="5098414" cy="2727325"/>
            <a:chOff x="991616" y="1515615"/>
            <a:chExt cx="5098414" cy="2727325"/>
          </a:xfrm>
        </p:grpSpPr>
        <p:sp>
          <p:nvSpPr>
            <p:cNvPr id="24" name="object 19"/>
            <p:cNvSpPr/>
            <p:nvPr/>
          </p:nvSpPr>
          <p:spPr>
            <a:xfrm>
              <a:off x="991616" y="1515615"/>
              <a:ext cx="5039995" cy="577850"/>
            </a:xfrm>
            <a:custGeom>
              <a:avLst/>
              <a:gdLst/>
              <a:ahLst/>
              <a:cxnLst/>
              <a:rect l="l" t="t" r="r" b="b"/>
              <a:pathLst>
                <a:path w="5039995" h="577850">
                  <a:moveTo>
                    <a:pt x="4943602" y="0"/>
                  </a:moveTo>
                  <a:lnTo>
                    <a:pt x="96265" y="0"/>
                  </a:lnTo>
                  <a:lnTo>
                    <a:pt x="58796" y="7558"/>
                  </a:lnTo>
                  <a:lnTo>
                    <a:pt x="28197" y="28178"/>
                  </a:lnTo>
                  <a:lnTo>
                    <a:pt x="7565" y="58775"/>
                  </a:lnTo>
                  <a:lnTo>
                    <a:pt x="0" y="96266"/>
                  </a:lnTo>
                  <a:lnTo>
                    <a:pt x="0" y="481330"/>
                  </a:lnTo>
                  <a:lnTo>
                    <a:pt x="7565" y="518820"/>
                  </a:lnTo>
                  <a:lnTo>
                    <a:pt x="28197" y="549417"/>
                  </a:lnTo>
                  <a:lnTo>
                    <a:pt x="58796" y="570037"/>
                  </a:lnTo>
                  <a:lnTo>
                    <a:pt x="96265" y="577596"/>
                  </a:lnTo>
                  <a:lnTo>
                    <a:pt x="4943602" y="577596"/>
                  </a:lnTo>
                  <a:lnTo>
                    <a:pt x="4981092" y="570037"/>
                  </a:lnTo>
                  <a:lnTo>
                    <a:pt x="5011689" y="549417"/>
                  </a:lnTo>
                  <a:lnTo>
                    <a:pt x="5032309" y="518820"/>
                  </a:lnTo>
                  <a:lnTo>
                    <a:pt x="5039868" y="481330"/>
                  </a:lnTo>
                  <a:lnTo>
                    <a:pt x="5039868" y="96266"/>
                  </a:lnTo>
                  <a:lnTo>
                    <a:pt x="5032309" y="58775"/>
                  </a:lnTo>
                  <a:lnTo>
                    <a:pt x="5011689" y="28178"/>
                  </a:lnTo>
                  <a:lnTo>
                    <a:pt x="4981092" y="7558"/>
                  </a:lnTo>
                  <a:lnTo>
                    <a:pt x="4943602" y="0"/>
                  </a:lnTo>
                  <a:close/>
                </a:path>
              </a:pathLst>
            </a:custGeom>
            <a:solidFill>
              <a:schemeClr val="accent5"/>
            </a:solidFill>
          </p:spPr>
          <p:txBody>
            <a:bodyPr wrap="square" lIns="0" tIns="0" rIns="0" bIns="0" rtlCol="0" anchor="ctr"/>
            <a:lstStyle/>
            <a:p>
              <a:pPr algn="ctr"/>
              <a:r>
                <a:rPr lang="zh-CN" altLang="en-US" b="1" dirty="0">
                  <a:solidFill>
                    <a:schemeClr val="bg1"/>
                  </a:solidFill>
                  <a:latin typeface="黑体" charset="0"/>
                  <a:ea typeface="黑体" charset="0"/>
                </a:rPr>
                <a:t>临床管理难度小</a:t>
              </a:r>
              <a:endParaRPr b="1" dirty="0">
                <a:solidFill>
                  <a:schemeClr val="bg1"/>
                </a:solidFill>
                <a:latin typeface="黑体" charset="0"/>
                <a:ea typeface="黑体" charset="0"/>
              </a:endParaRPr>
            </a:p>
          </p:txBody>
        </p:sp>
        <p:sp>
          <p:nvSpPr>
            <p:cNvPr id="25" name="object 18"/>
            <p:cNvSpPr/>
            <p:nvPr/>
          </p:nvSpPr>
          <p:spPr>
            <a:xfrm>
              <a:off x="1050035" y="2202685"/>
              <a:ext cx="5039995" cy="2040255"/>
            </a:xfrm>
            <a:custGeom>
              <a:avLst/>
              <a:gdLst/>
              <a:ahLst/>
              <a:cxnLst/>
              <a:rect l="l" t="t" r="r" b="b"/>
              <a:pathLst>
                <a:path w="5039995" h="1716404">
                  <a:moveTo>
                    <a:pt x="0" y="286003"/>
                  </a:moveTo>
                  <a:lnTo>
                    <a:pt x="3742" y="239604"/>
                  </a:lnTo>
                  <a:lnTo>
                    <a:pt x="14577" y="195592"/>
                  </a:lnTo>
                  <a:lnTo>
                    <a:pt x="31917" y="154554"/>
                  </a:lnTo>
                  <a:lnTo>
                    <a:pt x="55172" y="117079"/>
                  </a:lnTo>
                  <a:lnTo>
                    <a:pt x="83756" y="83756"/>
                  </a:lnTo>
                  <a:lnTo>
                    <a:pt x="117079" y="55172"/>
                  </a:lnTo>
                  <a:lnTo>
                    <a:pt x="154554" y="31917"/>
                  </a:lnTo>
                  <a:lnTo>
                    <a:pt x="195592" y="14577"/>
                  </a:lnTo>
                  <a:lnTo>
                    <a:pt x="239604" y="3742"/>
                  </a:lnTo>
                  <a:lnTo>
                    <a:pt x="286004" y="0"/>
                  </a:lnTo>
                  <a:lnTo>
                    <a:pt x="4753864" y="0"/>
                  </a:lnTo>
                  <a:lnTo>
                    <a:pt x="4800263" y="3742"/>
                  </a:lnTo>
                  <a:lnTo>
                    <a:pt x="4844275" y="14577"/>
                  </a:lnTo>
                  <a:lnTo>
                    <a:pt x="4885313" y="31917"/>
                  </a:lnTo>
                  <a:lnTo>
                    <a:pt x="4922788" y="55172"/>
                  </a:lnTo>
                  <a:lnTo>
                    <a:pt x="4956111" y="83756"/>
                  </a:lnTo>
                  <a:lnTo>
                    <a:pt x="4984695" y="117079"/>
                  </a:lnTo>
                  <a:lnTo>
                    <a:pt x="5007950" y="154554"/>
                  </a:lnTo>
                  <a:lnTo>
                    <a:pt x="5025290" y="195592"/>
                  </a:lnTo>
                  <a:lnTo>
                    <a:pt x="5036125" y="239604"/>
                  </a:lnTo>
                  <a:lnTo>
                    <a:pt x="5039868" y="286003"/>
                  </a:lnTo>
                  <a:lnTo>
                    <a:pt x="5039868" y="1430020"/>
                  </a:lnTo>
                  <a:lnTo>
                    <a:pt x="5036125" y="1476419"/>
                  </a:lnTo>
                  <a:lnTo>
                    <a:pt x="5025290" y="1520431"/>
                  </a:lnTo>
                  <a:lnTo>
                    <a:pt x="5007950" y="1561469"/>
                  </a:lnTo>
                  <a:lnTo>
                    <a:pt x="4984695" y="1598944"/>
                  </a:lnTo>
                  <a:lnTo>
                    <a:pt x="4956111" y="1632267"/>
                  </a:lnTo>
                  <a:lnTo>
                    <a:pt x="4922788" y="1660851"/>
                  </a:lnTo>
                  <a:lnTo>
                    <a:pt x="4885313" y="1684106"/>
                  </a:lnTo>
                  <a:lnTo>
                    <a:pt x="4844275" y="1701446"/>
                  </a:lnTo>
                  <a:lnTo>
                    <a:pt x="4800263" y="1712281"/>
                  </a:lnTo>
                  <a:lnTo>
                    <a:pt x="4753864" y="1716024"/>
                  </a:lnTo>
                  <a:lnTo>
                    <a:pt x="286004" y="1716024"/>
                  </a:lnTo>
                  <a:lnTo>
                    <a:pt x="239604" y="1712281"/>
                  </a:lnTo>
                  <a:lnTo>
                    <a:pt x="195592" y="1701446"/>
                  </a:lnTo>
                  <a:lnTo>
                    <a:pt x="154554" y="1684106"/>
                  </a:lnTo>
                  <a:lnTo>
                    <a:pt x="117079" y="1660851"/>
                  </a:lnTo>
                  <a:lnTo>
                    <a:pt x="83756" y="1632267"/>
                  </a:lnTo>
                  <a:lnTo>
                    <a:pt x="55172" y="1598944"/>
                  </a:lnTo>
                  <a:lnTo>
                    <a:pt x="31917" y="1561469"/>
                  </a:lnTo>
                  <a:lnTo>
                    <a:pt x="14577" y="1520431"/>
                  </a:lnTo>
                  <a:lnTo>
                    <a:pt x="3742" y="1476419"/>
                  </a:lnTo>
                  <a:lnTo>
                    <a:pt x="0" y="1430020"/>
                  </a:lnTo>
                  <a:lnTo>
                    <a:pt x="0" y="286003"/>
                  </a:lnTo>
                  <a:close/>
                </a:path>
              </a:pathLst>
            </a:custGeom>
            <a:ln w="9144">
              <a:solidFill>
                <a:schemeClr val="accent5"/>
              </a:solidFill>
            </a:ln>
          </p:spPr>
          <p:txBody>
            <a:bodyPr wrap="square" lIns="0" tIns="0" rIns="0" bIns="0" rtlCol="0"/>
            <a:lstStyle/>
            <a:p>
              <a:pPr algn="ctr"/>
              <a:endParaRPr dirty="0">
                <a:solidFill>
                  <a:schemeClr val="bg1"/>
                </a:solidFill>
                <a:latin typeface="宋体" pitchFamily="2" charset="-122"/>
              </a:endParaRPr>
            </a:p>
          </p:txBody>
        </p:sp>
      </p:grpSp>
      <p:sp>
        <p:nvSpPr>
          <p:cNvPr id="28" name="矩形 27"/>
          <p:cNvSpPr/>
          <p:nvPr/>
        </p:nvSpPr>
        <p:spPr>
          <a:xfrm>
            <a:off x="6295390" y="1649730"/>
            <a:ext cx="5039995" cy="1981835"/>
          </a:xfrm>
          <a:prstGeom prst="rect">
            <a:avLst/>
          </a:prstGeom>
        </p:spPr>
        <p:txBody>
          <a:bodyPr wrap="square">
            <a:noAutofit/>
          </a:bodyPr>
          <a:lstStyle/>
          <a:p>
            <a:pPr marL="285750" lvl="1" indent="-285750">
              <a:lnSpc>
                <a:spcPct val="120000"/>
              </a:lnSpc>
              <a:spcBef>
                <a:spcPts val="0"/>
              </a:spcBef>
              <a:spcAft>
                <a:spcPct val="0"/>
              </a:spcAft>
              <a:buFont typeface="Wingdings" panose="05000000000000000000" charset="0"/>
              <a:buChar char=""/>
            </a:pPr>
            <a:r>
              <a:rPr lang="zh-CN" altLang="zh-CN" sz="1400" dirty="0">
                <a:solidFill>
                  <a:schemeClr val="dk1"/>
                </a:solidFill>
                <a:latin typeface="微软雅黑" panose="020B0503020204020204" pitchFamily="34" charset="-122"/>
                <a:ea typeface="微软雅黑" panose="020B0503020204020204" pitchFamily="34" charset="-122"/>
                <a:cs typeface="Arial" panose="020B0604020202090204" pitchFamily="34" charset="0"/>
                <a:sym typeface="+mn-ea"/>
              </a:rPr>
              <a:t>保障儿童高血压和心力衰竭患儿的基本用药需求、促进用药安全、科学合理使用。</a:t>
            </a:r>
            <a:endParaRPr lang="zh-CN" altLang="en-US" sz="1400" b="0" dirty="0">
              <a:solidFill>
                <a:schemeClr val="dk1"/>
              </a:solidFill>
              <a:latin typeface="微软雅黑" panose="020B0503020204020204" pitchFamily="34" charset="-122"/>
              <a:ea typeface="微软雅黑" panose="020B0503020204020204" pitchFamily="34" charset="-122"/>
              <a:cs typeface="Times New Roman" panose="02020503050405090304"/>
            </a:endParaRPr>
          </a:p>
          <a:p>
            <a:pPr marL="285750" lvl="1" indent="-285750">
              <a:lnSpc>
                <a:spcPct val="120000"/>
              </a:lnSpc>
              <a:spcBef>
                <a:spcPts val="0"/>
              </a:spcBef>
              <a:spcAft>
                <a:spcPct val="0"/>
              </a:spcAft>
              <a:buFont typeface="Wingdings" panose="05000000000000000000" charset="0"/>
              <a:buChar char=""/>
            </a:pPr>
            <a:r>
              <a:rPr lang="zh-CN" altLang="zh-CN" sz="1400" dirty="0">
                <a:solidFill>
                  <a:schemeClr val="dk1"/>
                </a:solidFill>
                <a:latin typeface="微软雅黑" panose="020B0503020204020204" pitchFamily="34" charset="-122"/>
                <a:ea typeface="微软雅黑" panose="020B0503020204020204" pitchFamily="34" charset="-122"/>
                <a:cs typeface="Arial" panose="020B0604020202090204" pitchFamily="34" charset="0"/>
                <a:sym typeface="+mn-ea"/>
              </a:rPr>
              <a:t>在医保覆盖后能让患者承受治疗费用，且不增加基本医疗保险负担。</a:t>
            </a:r>
            <a:endParaRPr lang="zh-CN" altLang="en-US" sz="1400" dirty="0">
              <a:solidFill>
                <a:schemeClr val="tx1"/>
              </a:solidFill>
              <a:latin typeface="微软雅黑" charset="0"/>
              <a:ea typeface="微软雅黑" charset="0"/>
              <a:sym typeface="+mn-ea"/>
            </a:endParaRPr>
          </a:p>
          <a:p>
            <a:pPr marL="285750" indent="-285750" algn="l" fontAlgn="auto">
              <a:lnSpc>
                <a:spcPct val="120000"/>
              </a:lnSpc>
              <a:spcBef>
                <a:spcPts val="0"/>
              </a:spcBef>
              <a:spcAft>
                <a:spcPct val="0"/>
              </a:spcAft>
              <a:buClrTx/>
              <a:buSzTx/>
              <a:buFont typeface="Wingdings" panose="05000000000000000000" charset="0"/>
              <a:buChar char="ü"/>
            </a:pPr>
            <a:r>
              <a:rPr lang="zh-CN" altLang="en-US" sz="1400" dirty="0">
                <a:latin typeface="微软雅黑" panose="020B0503020204020204" pitchFamily="34" charset="-122"/>
                <a:ea typeface="微软雅黑" panose="020B0503020204020204" pitchFamily="34" charset="-122"/>
                <a:sym typeface="+mn-ea"/>
              </a:rPr>
              <a:t>纳入医保后可替代目录内已有品种，</a:t>
            </a:r>
            <a:r>
              <a:rPr lang="zh-CN" altLang="en-US" sz="1400" dirty="0">
                <a:latin typeface="微软雅黑" panose="020B0503020204020204" pitchFamily="34" charset="-122"/>
                <a:ea typeface="微软雅黑" panose="020B0503020204020204" pitchFamily="34" charset="-122"/>
                <a:sym typeface="+mn-ea"/>
              </a:rPr>
              <a:t>不增加医保负担，对医保基金影响有限、可控。</a:t>
            </a:r>
            <a:endParaRPr lang="zh-CN" altLang="en-US" sz="1400" dirty="0">
              <a:latin typeface="微软雅黑" panose="020B0503020204020204" pitchFamily="34" charset="-122"/>
              <a:ea typeface="微软雅黑" panose="020B0503020204020204" pitchFamily="34" charset="-122"/>
              <a:sym typeface="+mn-ea"/>
            </a:endParaRPr>
          </a:p>
          <a:p>
            <a:pPr marL="285750" indent="-285750" algn="l" fontAlgn="auto">
              <a:lnSpc>
                <a:spcPct val="120000"/>
              </a:lnSpc>
              <a:spcBef>
                <a:spcPts val="0"/>
              </a:spcBef>
              <a:spcAft>
                <a:spcPct val="0"/>
              </a:spcAft>
              <a:buClrTx/>
              <a:buSzTx/>
              <a:buFont typeface="Wingdings" panose="05000000000000000000" charset="0"/>
              <a:buChar char="ü"/>
            </a:pPr>
            <a:r>
              <a:rPr lang="zh-CN" altLang="en-US" sz="1400" dirty="0">
                <a:latin typeface="微软雅黑" panose="020B0503020204020204" pitchFamily="34" charset="-122"/>
                <a:ea typeface="微软雅黑" panose="020B0503020204020204" pitchFamily="34" charset="-122"/>
                <a:sym typeface="+mn-ea"/>
              </a:rPr>
              <a:t>在国家卫计委印发的</a:t>
            </a:r>
            <a:r>
              <a:rPr lang="zh-CN" altLang="en-US"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第三批鼓励研发申报儿童药品清单》目录，为市场短缺的儿童用药品。</a:t>
            </a:r>
            <a:endParaRPr lang="zh-CN" altLang="en-US" sz="1400" dirty="0">
              <a:latin typeface="微软雅黑" panose="020B0503020204020204" pitchFamily="34" charset="-122"/>
              <a:ea typeface="微软雅黑" panose="020B0503020204020204" pitchFamily="34" charset="-122"/>
            </a:endParaRPr>
          </a:p>
        </p:txBody>
      </p:sp>
      <p:sp>
        <p:nvSpPr>
          <p:cNvPr id="29" name="矩形 28"/>
          <p:cNvSpPr/>
          <p:nvPr/>
        </p:nvSpPr>
        <p:spPr>
          <a:xfrm>
            <a:off x="835025" y="4816475"/>
            <a:ext cx="5039995" cy="1875155"/>
          </a:xfrm>
          <a:prstGeom prst="rect">
            <a:avLst/>
          </a:prstGeom>
        </p:spPr>
        <p:txBody>
          <a:bodyPr wrap="square">
            <a:noAutofit/>
          </a:bodyPr>
          <a:lstStyle/>
          <a:p>
            <a:pPr indent="0" algn="l" fontAlgn="auto">
              <a:lnSpc>
                <a:spcPct val="100000"/>
              </a:lnSpc>
              <a:buClrTx/>
              <a:buSzTx/>
              <a:buFont typeface="Wingdings" panose="05000000000000000000" pitchFamily="2" charset="2"/>
              <a:buNone/>
            </a:pPr>
            <a:r>
              <a:rPr lang="zh-CN" altLang="zh-CN" sz="1400" b="1" u="sng"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1" u="sng"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b="1" u="sng"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可填补目录内用药空白</a:t>
            </a:r>
            <a:r>
              <a:rPr lang="zh-CN" altLang="zh-CN" sz="1400" b="1" u="sng"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sz="1400" b="1" u="sng"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00000"/>
              </a:lnSpc>
              <a:buClrTx/>
              <a:buSzTx/>
              <a:buFont typeface="Wingdings" panose="05000000000000000000" pitchFamily="2" charset="2"/>
              <a:buNone/>
            </a:pPr>
            <a:endParaRPr lang="zh-CN" altLang="zh-CN" sz="1400" b="1" u="sng"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fontAlgn="auto">
              <a:lnSpc>
                <a:spcPct val="120000"/>
              </a:lnSpc>
              <a:spcBef>
                <a:spcPts val="0"/>
              </a:spcBef>
              <a:spcAft>
                <a:spcPts val="0"/>
              </a:spcAft>
              <a:buClrTx/>
              <a:buSzTx/>
              <a:buFont typeface="Wingdings" panose="05000000000000000000" pitchFamily="2" charset="2"/>
              <a:buChar char="ü"/>
            </a:pPr>
            <a:r>
              <a:rPr lang="zh-CN" altLang="en-US" sz="1400" dirty="0">
                <a:solidFill>
                  <a:schemeClr val="tx1"/>
                </a:solidFill>
                <a:latin typeface="微软雅黑" charset="0"/>
                <a:ea typeface="微软雅黑" charset="0"/>
                <a:sym typeface="+mn-ea"/>
              </a:rPr>
              <a:t>可以替代目录内其他剂型药物，满足</a:t>
            </a:r>
            <a:r>
              <a:rPr lang="zh-CN" altLang="en-US" sz="1400" dirty="0">
                <a:solidFill>
                  <a:schemeClr val="tx1"/>
                </a:solidFill>
                <a:latin typeface="微软雅黑" charset="0"/>
                <a:ea typeface="微软雅黑" charset="0"/>
                <a:cs typeface="Times New Roman" panose="02020503050405090304" pitchFamily="18" charset="0"/>
                <a:sym typeface="+mn-ea"/>
              </a:rPr>
              <a:t>儿童以及吞咽困难人群的高血压或心力衰竭用药需求</a:t>
            </a:r>
            <a:r>
              <a:rPr lang="zh-CN" altLang="en-US" sz="1400" dirty="0">
                <a:solidFill>
                  <a:schemeClr val="tx1"/>
                </a:solidFill>
                <a:latin typeface="微软雅黑" charset="0"/>
                <a:ea typeface="微软雅黑" charset="0"/>
                <a:sym typeface="+mn-ea"/>
              </a:rPr>
              <a:t>，</a:t>
            </a:r>
            <a:r>
              <a:rPr lang="zh-CN" altLang="en-US" sz="1400" dirty="0">
                <a:solidFill>
                  <a:schemeClr val="tx1"/>
                </a:solidFill>
                <a:latin typeface="微软雅黑" charset="0"/>
                <a:ea typeface="微软雅黑" charset="0"/>
                <a:cs typeface="Times New Roman" panose="02020503050405090304" pitchFamily="18" charset="0"/>
                <a:sym typeface="+mn-ea"/>
              </a:rPr>
              <a:t>填补了目录内该类患者用药空白</a:t>
            </a:r>
            <a:r>
              <a:rPr lang="zh-CN" altLang="en-US" sz="1400" dirty="0">
                <a:solidFill>
                  <a:schemeClr val="tx1"/>
                </a:solidFill>
                <a:latin typeface="微软雅黑" charset="0"/>
                <a:ea typeface="微软雅黑" charset="0"/>
                <a:sym typeface="+mn-ea"/>
              </a:rPr>
              <a:t>。</a:t>
            </a:r>
            <a:endParaRPr lang="zh-CN" altLang="en-US" sz="1400" b="1" dirty="0">
              <a:solidFill>
                <a:schemeClr val="tx1"/>
              </a:solidFill>
              <a:latin typeface="微软雅黑" panose="020B0503020204020204" pitchFamily="34" charset="-122"/>
              <a:ea typeface="微软雅黑" panose="020B0503020204020204" pitchFamily="34" charset="-122"/>
            </a:endParaRPr>
          </a:p>
          <a:p>
            <a:pPr marL="285750" indent="-285750" algn="l" fontAlgn="auto">
              <a:lnSpc>
                <a:spcPct val="120000"/>
              </a:lnSpc>
              <a:spcBef>
                <a:spcPts val="0"/>
              </a:spcBef>
              <a:spcAft>
                <a:spcPts val="0"/>
              </a:spcAft>
              <a:buClrTx/>
              <a:buSzTx/>
              <a:buFont typeface="Wingdings" panose="05000000000000000000" pitchFamily="2" charset="2"/>
              <a:buChar char="ü"/>
            </a:pPr>
            <a:r>
              <a:rPr lang="zh-CN" altLang="en-US" sz="1400" dirty="0">
                <a:solidFill>
                  <a:schemeClr val="tx1"/>
                </a:solidFill>
                <a:latin typeface="微软雅黑" panose="020B0503020204020204" pitchFamily="34" charset="-122"/>
                <a:ea typeface="微软雅黑" panose="020B0503020204020204" pitchFamily="34" charset="-122"/>
                <a:sym typeface="+mn-ea"/>
              </a:rPr>
              <a:t>可弥补</a:t>
            </a:r>
            <a:r>
              <a:rPr lang="zh-CN"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无法满足儿童患者精准</a:t>
            </a:r>
            <a:r>
              <a:rPr lang="zh-CN" altLang="en-US" sz="1400" dirty="0">
                <a:solidFill>
                  <a:schemeClr val="tx1"/>
                </a:solidFill>
                <a:latin typeface="微软雅黑" panose="020B0503020204020204" pitchFamily="34" charset="-122"/>
                <a:ea typeface="微软雅黑" panose="020B0503020204020204" pitchFamily="34" charset="-122"/>
                <a:sym typeface="+mn-ea"/>
              </a:rPr>
              <a:t>剂量的短板。</a:t>
            </a:r>
            <a:endParaRPr lang="zh-CN" altLang="en-US" sz="1400" dirty="0">
              <a:solidFill>
                <a:schemeClr val="tx1"/>
              </a:solidFill>
              <a:latin typeface="微软雅黑" panose="020B0503020204020204" pitchFamily="34" charset="-122"/>
              <a:ea typeface="微软雅黑" panose="020B0503020204020204" pitchFamily="34" charset="-122"/>
              <a:sym typeface="+mn-ea"/>
            </a:endParaRPr>
          </a:p>
          <a:p>
            <a:pPr marL="285750" indent="-285750" algn="l" fontAlgn="auto">
              <a:lnSpc>
                <a:spcPct val="120000"/>
              </a:lnSpc>
              <a:spcBef>
                <a:spcPts val="0"/>
              </a:spcBef>
              <a:spcAft>
                <a:spcPts val="0"/>
              </a:spcAft>
              <a:buClrTx/>
              <a:buSzTx/>
              <a:buFont typeface="Wingdings" panose="05000000000000000000" pitchFamily="2" charset="2"/>
              <a:buChar char="ü"/>
            </a:pPr>
            <a:r>
              <a:rPr lang="zh-CN" altLang="en-US" sz="1400" dirty="0">
                <a:solidFill>
                  <a:schemeClr val="tx1"/>
                </a:solidFill>
                <a:latin typeface="微软雅黑" panose="020B0503020204020204" pitchFamily="34" charset="-122"/>
                <a:ea typeface="微软雅黑" panose="020B0503020204020204" pitchFamily="34" charset="-122"/>
                <a:sym typeface="+mn-ea"/>
              </a:rPr>
              <a:t>可弥补</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目录内</a:t>
            </a:r>
            <a:r>
              <a:rPr lang="zh-CN"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无法满足</a:t>
            </a:r>
            <a:r>
              <a:rPr lang="zh-CN" altLang="en-US" sz="1400" dirty="0">
                <a:solidFill>
                  <a:schemeClr val="tx1"/>
                </a:solidFill>
                <a:latin typeface="微软雅黑" panose="020B0503020204020204" pitchFamily="34" charset="-122"/>
                <a:ea typeface="微软雅黑" panose="020B0503020204020204" pitchFamily="34" charset="-122"/>
                <a:sym typeface="+mn-ea"/>
              </a:rPr>
              <a:t>患者灵活剂量、精准剂量的短板。</a:t>
            </a:r>
            <a:endParaRPr lang="zh-CN" altLang="en-US" sz="1400" dirty="0">
              <a:solidFill>
                <a:schemeClr val="tx1"/>
              </a:solidFill>
              <a:latin typeface="微软雅黑" panose="020B0503020204020204" pitchFamily="34" charset="-122"/>
              <a:ea typeface="微软雅黑" panose="020B0503020204020204" pitchFamily="34" charset="-122"/>
              <a:sym typeface="+mn-ea"/>
            </a:endParaRPr>
          </a:p>
        </p:txBody>
      </p:sp>
      <p:sp>
        <p:nvSpPr>
          <p:cNvPr id="30" name="矩形 29"/>
          <p:cNvSpPr/>
          <p:nvPr/>
        </p:nvSpPr>
        <p:spPr>
          <a:xfrm>
            <a:off x="6370131" y="5140246"/>
            <a:ext cx="5039995" cy="1124585"/>
          </a:xfrm>
          <a:prstGeom prst="rect">
            <a:avLst/>
          </a:prstGeom>
        </p:spPr>
        <p:txBody>
          <a:bodyPr wrap="square">
            <a:spAutoFit/>
          </a:bodyPr>
          <a:lstStyle/>
          <a:p>
            <a:pPr marL="285750" indent="-285750">
              <a:lnSpc>
                <a:spcPct val="120000"/>
              </a:lnSpc>
              <a:spcBef>
                <a:spcPts val="0"/>
              </a:spcBef>
              <a:spcAft>
                <a:spcPts val="0"/>
              </a:spcAft>
              <a:buFont typeface="Wingdings" panose="05000000000000000000" charset="0"/>
              <a:buChar char="ü"/>
            </a:pPr>
            <a:r>
              <a:rPr lang="zh-CN" altLang="en-US" sz="1400" kern="100" dirty="0">
                <a:latin typeface="微软雅黑" panose="020B0503020204020204" pitchFamily="34" charset="-122"/>
                <a:ea typeface="微软雅黑" panose="020B0503020204020204" pitchFamily="34" charset="-122"/>
                <a:cs typeface="Times New Roman" panose="02020503050405090304" pitchFamily="18" charset="0"/>
              </a:rPr>
              <a:t>适应症明确，用法用量根据患者年龄</a:t>
            </a:r>
            <a:r>
              <a:rPr lang="en-US" altLang="zh-CN" sz="1400" kern="100" dirty="0">
                <a:latin typeface="微软雅黑" panose="020B0503020204020204" pitchFamily="34" charset="-122"/>
                <a:ea typeface="微软雅黑" panose="020B0503020204020204" pitchFamily="34" charset="-122"/>
                <a:cs typeface="Times New Roman" panose="02020503050405090304" pitchFamily="18" charset="0"/>
              </a:rPr>
              <a:t>/</a:t>
            </a:r>
            <a:r>
              <a:rPr lang="zh-CN" altLang="en-US" sz="1400" kern="100" dirty="0">
                <a:latin typeface="微软雅黑" panose="020B0503020204020204" pitchFamily="34" charset="-122"/>
                <a:ea typeface="微软雅黑" panose="020B0503020204020204" pitchFamily="34" charset="-122"/>
                <a:cs typeface="Times New Roman" panose="02020503050405090304" pitchFamily="18" charset="0"/>
              </a:rPr>
              <a:t>体重明确用药剂量，不会滥用或超适应症使用。</a:t>
            </a:r>
            <a:endParaRPr lang="en-US" altLang="zh-CN" sz="1400" kern="100" dirty="0">
              <a:latin typeface="微软雅黑" panose="020B0503020204020204" pitchFamily="34" charset="-122"/>
              <a:ea typeface="微软雅黑" panose="020B0503020204020204" pitchFamily="34" charset="-122"/>
              <a:cs typeface="Times New Roman" panose="02020503050405090304" pitchFamily="18" charset="0"/>
            </a:endParaRPr>
          </a:p>
          <a:p>
            <a:pPr marL="285750" indent="-285750">
              <a:lnSpc>
                <a:spcPct val="120000"/>
              </a:lnSpc>
              <a:spcBef>
                <a:spcPts val="0"/>
              </a:spcBef>
              <a:spcAft>
                <a:spcPts val="0"/>
              </a:spcAft>
              <a:buFont typeface="Wingdings" panose="05000000000000000000" charset="0"/>
              <a:buChar char="ü"/>
            </a:pPr>
            <a:r>
              <a:rPr lang="zh-CN" altLang="en-US" sz="1400" kern="100" dirty="0">
                <a:latin typeface="微软雅黑" panose="020B0503020204020204" pitchFamily="34" charset="-122"/>
                <a:ea typeface="微软雅黑" panose="020B0503020204020204" pitchFamily="34" charset="-122"/>
                <a:cs typeface="Times New Roman" panose="02020503050405090304" pitchFamily="18" charset="0"/>
              </a:rPr>
              <a:t>针对儿童特别设计有儿童安全阻开盖，降低患者误用风险。</a:t>
            </a:r>
            <a:endParaRPr lang="zh-CN" altLang="en-US" sz="1400" kern="100" dirty="0">
              <a:latin typeface="微软雅黑" panose="020B0503020204020204" pitchFamily="34" charset="-122"/>
              <a:ea typeface="微软雅黑" panose="020B0503020204020204" pitchFamily="34" charset="-122"/>
              <a:cs typeface="Times New Roman" panose="02020503050405090304" pitchFamily="18" charset="0"/>
            </a:endParaRPr>
          </a:p>
          <a:p>
            <a:pPr marL="285750" indent="-285750">
              <a:lnSpc>
                <a:spcPct val="120000"/>
              </a:lnSpc>
              <a:spcBef>
                <a:spcPts val="0"/>
              </a:spcBef>
              <a:spcAft>
                <a:spcPts val="0"/>
              </a:spcAft>
              <a:buFont typeface="Wingdings" panose="05000000000000000000" charset="0"/>
              <a:buChar char="ü"/>
            </a:pPr>
            <a:r>
              <a:rPr lang="zh-CN" altLang="en-US" sz="1400" dirty="0">
                <a:latin typeface="微软雅黑" panose="020B0503020204020204" pitchFamily="34" charset="-122"/>
                <a:ea typeface="微软雅黑" panose="020B0503020204020204" pitchFamily="34" charset="-122"/>
              </a:rPr>
              <a:t>药物自配备给药器，</a:t>
            </a:r>
            <a:r>
              <a:rPr lang="zh-CN" altLang="en-US" sz="1400" dirty="0">
                <a:latin typeface="微软雅黑" panose="020B0503020204020204" pitchFamily="34" charset="-122"/>
                <a:ea typeface="微软雅黑" panose="020B0503020204020204" pitchFamily="34" charset="-122"/>
              </a:rPr>
              <a:t>临床使用方便。</a:t>
            </a:r>
            <a:endParaRPr lang="zh-CN" altLang="en-US" sz="1400" dirty="0">
              <a:latin typeface="微软雅黑" panose="020B0503020204020204" pitchFamily="34" charset="-122"/>
              <a:ea typeface="微软雅黑" panose="020B0503020204020204" pitchFamily="34" charset="-122"/>
            </a:endParaRPr>
          </a:p>
        </p:txBody>
      </p:sp>
      <p:sp>
        <p:nvSpPr>
          <p:cNvPr id="8" name="文本框 7"/>
          <p:cNvSpPr txBox="1"/>
          <p:nvPr/>
        </p:nvSpPr>
        <p:spPr>
          <a:xfrm>
            <a:off x="835025" y="1681480"/>
            <a:ext cx="4830445" cy="1058545"/>
          </a:xfrm>
          <a:prstGeom prst="rect">
            <a:avLst/>
          </a:prstGeom>
          <a:noFill/>
        </p:spPr>
        <p:txBody>
          <a:bodyPr wrap="square" rtlCol="0">
            <a:noAutofit/>
          </a:bodyPr>
          <a:p>
            <a:pPr indent="0" algn="just">
              <a:spcAft>
                <a:spcPts val="0"/>
              </a:spcAft>
              <a:buFont typeface="Arial" panose="020B0604020202090204" pitchFamily="34" charset="0"/>
              <a:buNone/>
            </a:pPr>
            <a:r>
              <a:rPr lang="zh-CN" altLang="zh-CN" sz="1400" b="1" u="sng"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1" u="sng"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b="1" u="sng"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对儿童患者的关注</a:t>
            </a:r>
            <a:r>
              <a:rPr lang="zh-CN" altLang="zh-CN" sz="1400" b="1" u="sng"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sz="1400" b="1" u="sng"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spcAft>
                <a:spcPts val="0"/>
              </a:spcAft>
              <a:buFont typeface="Arial" panose="020B0604020202090204" pitchFamily="34" charset="0"/>
              <a:buNone/>
            </a:pPr>
            <a:endParaRPr lang="zh-CN" altLang="zh-CN" sz="1400" b="1" u="sng"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just">
              <a:lnSpc>
                <a:spcPct val="120000"/>
              </a:lnSpc>
              <a:spcBef>
                <a:spcPts val="0"/>
              </a:spcBef>
              <a:spcAft>
                <a:spcPts val="0"/>
              </a:spcAft>
              <a:buFont typeface="Wingdings" panose="05000000000000000000" charset="0"/>
              <a:buChar char=""/>
            </a:pPr>
            <a:r>
              <a:rPr lang="zh-CN" altLang="en-US" sz="1400" dirty="0">
                <a:latin typeface="微软雅黑" charset="0"/>
                <a:ea typeface="微软雅黑" charset="0"/>
                <a:cs typeface="Times New Roman" panose="02020503050405090304" pitchFamily="18" charset="0"/>
                <a:sym typeface="+mn-ea"/>
              </a:rPr>
              <a:t>儿童高血压和心力衰竭发病人数逐年增多，严重危害儿童健康。</a:t>
            </a:r>
            <a:endParaRPr lang="zh-CN" altLang="en-US" sz="1400" dirty="0">
              <a:latin typeface="微软雅黑" charset="0"/>
              <a:ea typeface="微软雅黑" charset="0"/>
              <a:cs typeface="Times New Roman" panose="02020503050405090304" pitchFamily="18" charset="0"/>
              <a:sym typeface="+mn-ea"/>
            </a:endParaRPr>
          </a:p>
          <a:p>
            <a:pPr marL="285750" indent="-285750" algn="just">
              <a:lnSpc>
                <a:spcPct val="120000"/>
              </a:lnSpc>
              <a:spcBef>
                <a:spcPts val="0"/>
              </a:spcBef>
              <a:spcAft>
                <a:spcPts val="0"/>
              </a:spcAft>
              <a:buFont typeface="Wingdings" panose="05000000000000000000" charset="0"/>
              <a:buChar char=""/>
            </a:pPr>
            <a:r>
              <a:rPr lang="zh-CN" altLang="en-US" sz="1400" dirty="0">
                <a:latin typeface="微软雅黑" charset="0"/>
                <a:ea typeface="微软雅黑" charset="0"/>
                <a:cs typeface="Times New Roman" panose="02020503050405090304" pitchFamily="18" charset="0"/>
                <a:sym typeface="+mn-ea"/>
              </a:rPr>
              <a:t>提升儿童药物使用规范及用药安全，可有效治疗疾病，降低并发症及不良反应发生率，改善远期预后，为儿童健康成长保驾护航。</a:t>
            </a:r>
            <a:endParaRPr lang="zh-CN" altLang="en-US" sz="1400" b="1">
              <a:latin typeface="微软雅黑" charset="0"/>
              <a:ea typeface="微软雅黑"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Time Will Tell.mp3" hidden="1">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2313041" y="0"/>
            <a:ext cx="448723" cy="448560"/>
          </a:xfrm>
          <a:prstGeom prst="rect">
            <a:avLst/>
          </a:prstGeom>
        </p:spPr>
      </p:pic>
      <p:sp>
        <p:nvSpPr>
          <p:cNvPr id="43" name="Rectangle 3"/>
          <p:cNvSpPr txBox="1">
            <a:spLocks noChangeArrowheads="1"/>
          </p:cNvSpPr>
          <p:nvPr/>
        </p:nvSpPr>
        <p:spPr>
          <a:xfrm>
            <a:off x="998460" y="2201299"/>
            <a:ext cx="9829340" cy="66992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4000" b="1" dirty="0">
                <a:solidFill>
                  <a:schemeClr val="accent1"/>
                </a:solidFill>
                <a:latin typeface="微软雅黑" panose="020B0503020204020204" pitchFamily="34" charset="-122"/>
                <a:ea typeface="微软雅黑" panose="020B0503020204020204" pitchFamily="34" charset="-122"/>
              </a:rPr>
              <a:t>感谢您的关注</a:t>
            </a:r>
            <a:endParaRPr lang="zh-CN" altLang="en-US" sz="4000" b="1" dirty="0">
              <a:solidFill>
                <a:schemeClr val="accent1"/>
              </a:solidFill>
              <a:latin typeface="微软雅黑" panose="020B0503020204020204" pitchFamily="34" charset="-122"/>
              <a:ea typeface="微软雅黑" panose="020B0503020204020204" pitchFamily="34" charset="-122"/>
            </a:endParaRPr>
          </a:p>
        </p:txBody>
      </p:sp>
      <p:cxnSp>
        <p:nvCxnSpPr>
          <p:cNvPr id="46" name="直接连接符 5"/>
          <p:cNvCxnSpPr>
            <a:cxnSpLocks noChangeShapeType="1"/>
          </p:cNvCxnSpPr>
          <p:nvPr/>
        </p:nvCxnSpPr>
        <p:spPr bwMode="auto">
          <a:xfrm flipH="1">
            <a:off x="1127070" y="2895751"/>
            <a:ext cx="10531723" cy="0"/>
          </a:xfrm>
          <a:prstGeom prst="line">
            <a:avLst/>
          </a:prstGeom>
          <a:noFill/>
          <a:ln w="127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矩形 9"/>
          <p:cNvSpPr>
            <a:spLocks noChangeArrowheads="1"/>
          </p:cNvSpPr>
          <p:nvPr/>
        </p:nvSpPr>
        <p:spPr bwMode="auto">
          <a:xfrm>
            <a:off x="11685275" y="2111119"/>
            <a:ext cx="506725" cy="2146300"/>
          </a:xfrm>
          <a:prstGeom prst="rect">
            <a:avLst/>
          </a:prstGeom>
          <a:solidFill>
            <a:schemeClr val="accent1"/>
          </a:solidFill>
          <a:ln>
            <a:noFill/>
          </a:ln>
        </p:spPr>
        <p:txBody>
          <a:bodyPr lIns="91409" tIns="45705" rIns="91409" bIns="45705"/>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eaLnBrk="1" hangingPunct="1"/>
            <a:endParaRPr lang="zh-CN" altLang="en-US" sz="2400">
              <a:latin typeface="微软雅黑" panose="020B0503020204020204" pitchFamily="34" charset="-122"/>
              <a:ea typeface="微软雅黑" panose="020B0503020204020204" pitchFamily="34" charset="-122"/>
            </a:endParaRPr>
          </a:p>
        </p:txBody>
      </p:sp>
      <p:grpSp>
        <p:nvGrpSpPr>
          <p:cNvPr id="49" name="组合 48"/>
          <p:cNvGrpSpPr/>
          <p:nvPr/>
        </p:nvGrpSpPr>
        <p:grpSpPr>
          <a:xfrm>
            <a:off x="10827800" y="3181507"/>
            <a:ext cx="576064" cy="577112"/>
            <a:chOff x="6084168" y="1274820"/>
            <a:chExt cx="432048" cy="432834"/>
          </a:xfrm>
        </p:grpSpPr>
        <p:sp>
          <p:nvSpPr>
            <p:cNvPr id="50"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5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2" name="组合 51"/>
          <p:cNvGrpSpPr/>
          <p:nvPr/>
        </p:nvGrpSpPr>
        <p:grpSpPr>
          <a:xfrm>
            <a:off x="9099608" y="3182031"/>
            <a:ext cx="576064" cy="576064"/>
            <a:chOff x="4788024" y="1275213"/>
            <a:chExt cx="432048" cy="432048"/>
          </a:xfrm>
        </p:grpSpPr>
        <p:sp>
          <p:nvSpPr>
            <p:cNvPr id="5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5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5" name="组合 54"/>
          <p:cNvGrpSpPr/>
          <p:nvPr/>
        </p:nvGrpSpPr>
        <p:grpSpPr>
          <a:xfrm>
            <a:off x="9963705" y="3181507"/>
            <a:ext cx="577111" cy="577112"/>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5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8" name="组合 57"/>
          <p:cNvGrpSpPr/>
          <p:nvPr/>
        </p:nvGrpSpPr>
        <p:grpSpPr>
          <a:xfrm>
            <a:off x="7371417" y="3181507"/>
            <a:ext cx="577111" cy="577112"/>
            <a:chOff x="3491880" y="1274820"/>
            <a:chExt cx="432833" cy="432834"/>
          </a:xfrm>
        </p:grpSpPr>
        <p:sp>
          <p:nvSpPr>
            <p:cNvPr id="59"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6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61" name="组合 60"/>
          <p:cNvGrpSpPr/>
          <p:nvPr/>
        </p:nvGrpSpPr>
        <p:grpSpPr>
          <a:xfrm>
            <a:off x="8235513" y="3181507"/>
            <a:ext cx="577111" cy="577112"/>
            <a:chOff x="4139952" y="1274820"/>
            <a:chExt cx="432833" cy="432834"/>
          </a:xfrm>
        </p:grpSpPr>
        <p:sp>
          <p:nvSpPr>
            <p:cNvPr id="6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6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audio>
              <p:cMediaNode vol="80000" numSld="999" showWhenStopped="0">
                <p:cTn id="2" repeatCount="indefinite" fill="remove" display="0">
                  <p:stCondLst>
                    <p:cond delay="indefinite"/>
                  </p:stCondLst>
                  <p:endCondLst>
                    <p:cond evt="onStopAudio" delay="0">
                      <p:tgtEl>
                        <p:sldTgt/>
                      </p:tgtEl>
                    </p:cond>
                  </p:endCondLst>
                </p:cTn>
                <p:tgtEl>
                  <p:spTgt spid="2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5414" y="572625"/>
            <a:ext cx="3008380" cy="662379"/>
          </a:xfrm>
          <a:prstGeom prst="rect">
            <a:avLst/>
          </a:prstGeom>
        </p:spPr>
        <p:txBody>
          <a:bodyPr anchor="ctr">
            <a:noAutofit/>
          </a:bodyPr>
          <a:lstStyle>
            <a:lvl1pPr marL="342900" indent="-342900" algn="l" defTabSz="914400"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indent="0" algn="ctr">
              <a:buNone/>
            </a:pPr>
            <a:r>
              <a:rPr lang="zh-CN" altLang="en-US" sz="4265" b="1" dirty="0">
                <a:solidFill>
                  <a:schemeClr val="accent1"/>
                </a:solidFill>
                <a:latin typeface="微软雅黑" panose="020B0503020204020204" pitchFamily="34" charset="-122"/>
                <a:ea typeface="微软雅黑" panose="020B0503020204020204" pitchFamily="34" charset="-122"/>
              </a:rPr>
              <a:t>目录</a:t>
            </a:r>
            <a:r>
              <a:rPr lang="en-US" altLang="zh-CN" sz="4265" b="1" dirty="0">
                <a:solidFill>
                  <a:schemeClr val="accent1"/>
                </a:solidFill>
                <a:latin typeface="微软雅黑" panose="020B0503020204020204" pitchFamily="34" charset="-122"/>
                <a:ea typeface="微软雅黑" panose="020B0503020204020204" pitchFamily="34" charset="-122"/>
              </a:rPr>
              <a:t>/</a:t>
            </a:r>
            <a:r>
              <a:rPr lang="en-US" altLang="zh-CN" sz="2400" b="1" dirty="0">
                <a:solidFill>
                  <a:schemeClr val="accent1"/>
                </a:solidFill>
                <a:latin typeface="微软雅黑" panose="020B0503020204020204" pitchFamily="34" charset="-122"/>
                <a:ea typeface="微软雅黑" panose="020B0503020204020204" pitchFamily="34" charset="-122"/>
              </a:rPr>
              <a:t>Contents</a:t>
            </a:r>
            <a:endParaRPr lang="en-GB" sz="2400"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984763" y="1412776"/>
            <a:ext cx="1019980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766222" y="2202322"/>
            <a:ext cx="1192345" cy="666786"/>
            <a:chOff x="2215144" y="927951"/>
            <a:chExt cx="1244730" cy="916847"/>
          </a:xfrm>
        </p:grpSpPr>
        <p:sp>
          <p:nvSpPr>
            <p:cNvPr id="46" name="平行四边形 45"/>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7"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01</a:t>
              </a:r>
              <a:endParaRPr lang="zh-CN" altLang="en-US" sz="3735" dirty="0">
                <a:solidFill>
                  <a:schemeClr val="bg1"/>
                </a:solidFill>
                <a:latin typeface="Impact" panose="020B0806030902050204" pitchFamily="34" charset="0"/>
              </a:endParaRPr>
            </a:p>
          </p:txBody>
        </p:sp>
      </p:grpSp>
      <p:grpSp>
        <p:nvGrpSpPr>
          <p:cNvPr id="60" name="组合 59"/>
          <p:cNvGrpSpPr/>
          <p:nvPr/>
        </p:nvGrpSpPr>
        <p:grpSpPr>
          <a:xfrm>
            <a:off x="1671891" y="2220071"/>
            <a:ext cx="4114312" cy="612920"/>
            <a:chOff x="4315150" y="953426"/>
            <a:chExt cx="3857250" cy="540057"/>
          </a:xfrm>
        </p:grpSpPr>
        <p:sp>
          <p:nvSpPr>
            <p:cNvPr id="61" name="矩形 60"/>
            <p:cNvSpPr/>
            <p:nvPr/>
          </p:nvSpPr>
          <p:spPr>
            <a:xfrm>
              <a:off x="4841196" y="1036090"/>
              <a:ext cx="2827147" cy="406783"/>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药品基本信息</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34" name="组合 33"/>
          <p:cNvGrpSpPr/>
          <p:nvPr/>
        </p:nvGrpSpPr>
        <p:grpSpPr>
          <a:xfrm>
            <a:off x="10608501" y="654444"/>
            <a:ext cx="576064" cy="577112"/>
            <a:chOff x="6084168" y="1274820"/>
            <a:chExt cx="432048" cy="432834"/>
          </a:xfrm>
        </p:grpSpPr>
        <p:sp>
          <p:nvSpPr>
            <p:cNvPr id="35"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36"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37" name="组合 36"/>
          <p:cNvGrpSpPr/>
          <p:nvPr/>
        </p:nvGrpSpPr>
        <p:grpSpPr>
          <a:xfrm>
            <a:off x="8880309" y="654968"/>
            <a:ext cx="576064" cy="576064"/>
            <a:chOff x="4788024" y="1275213"/>
            <a:chExt cx="432048" cy="432048"/>
          </a:xfrm>
        </p:grpSpPr>
        <p:sp>
          <p:nvSpPr>
            <p:cNvPr id="3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3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40" name="组合 39"/>
          <p:cNvGrpSpPr/>
          <p:nvPr/>
        </p:nvGrpSpPr>
        <p:grpSpPr>
          <a:xfrm>
            <a:off x="9744406" y="654444"/>
            <a:ext cx="577111" cy="577112"/>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4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44" name="组合 43"/>
          <p:cNvGrpSpPr/>
          <p:nvPr/>
        </p:nvGrpSpPr>
        <p:grpSpPr>
          <a:xfrm>
            <a:off x="7152118" y="654444"/>
            <a:ext cx="577111" cy="577112"/>
            <a:chOff x="3491880" y="1274820"/>
            <a:chExt cx="432833" cy="432834"/>
          </a:xfrm>
        </p:grpSpPr>
        <p:sp>
          <p:nvSpPr>
            <p:cNvPr id="75"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76"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77" name="组合 76"/>
          <p:cNvGrpSpPr/>
          <p:nvPr/>
        </p:nvGrpSpPr>
        <p:grpSpPr>
          <a:xfrm>
            <a:off x="8016214" y="654444"/>
            <a:ext cx="577111" cy="577112"/>
            <a:chOff x="4139952" y="1274820"/>
            <a:chExt cx="432833" cy="432834"/>
          </a:xfrm>
        </p:grpSpPr>
        <p:sp>
          <p:nvSpPr>
            <p:cNvPr id="78"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79"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4" name="组合 53"/>
          <p:cNvGrpSpPr/>
          <p:nvPr/>
        </p:nvGrpSpPr>
        <p:grpSpPr>
          <a:xfrm>
            <a:off x="663792" y="3523952"/>
            <a:ext cx="1192345" cy="666786"/>
            <a:chOff x="2215144" y="927951"/>
            <a:chExt cx="1244730" cy="916847"/>
          </a:xfrm>
        </p:grpSpPr>
        <p:sp>
          <p:nvSpPr>
            <p:cNvPr id="55" name="平行四边形 54"/>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6"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03</a:t>
              </a:r>
              <a:endParaRPr lang="zh-CN" altLang="en-US" sz="3735" dirty="0">
                <a:solidFill>
                  <a:schemeClr val="bg1"/>
                </a:solidFill>
                <a:latin typeface="Impact" panose="020B0806030902050204" pitchFamily="34" charset="0"/>
              </a:endParaRPr>
            </a:p>
          </p:txBody>
        </p:sp>
      </p:grpSp>
      <p:grpSp>
        <p:nvGrpSpPr>
          <p:cNvPr id="57" name="组合 56"/>
          <p:cNvGrpSpPr/>
          <p:nvPr/>
        </p:nvGrpSpPr>
        <p:grpSpPr>
          <a:xfrm>
            <a:off x="1569461" y="3541701"/>
            <a:ext cx="4114312" cy="612920"/>
            <a:chOff x="4315150" y="953426"/>
            <a:chExt cx="3857250" cy="540057"/>
          </a:xfrm>
        </p:grpSpPr>
        <p:sp>
          <p:nvSpPr>
            <p:cNvPr id="58" name="矩形 57"/>
            <p:cNvSpPr/>
            <p:nvPr/>
          </p:nvSpPr>
          <p:spPr>
            <a:xfrm>
              <a:off x="4841196" y="1036090"/>
              <a:ext cx="2827147" cy="406783"/>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有效性</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平行四边形 58"/>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9" name="组合 68"/>
          <p:cNvGrpSpPr/>
          <p:nvPr/>
        </p:nvGrpSpPr>
        <p:grpSpPr>
          <a:xfrm>
            <a:off x="591342" y="4875565"/>
            <a:ext cx="1192345" cy="666786"/>
            <a:chOff x="2215144" y="927951"/>
            <a:chExt cx="1244730" cy="916847"/>
          </a:xfrm>
        </p:grpSpPr>
        <p:sp>
          <p:nvSpPr>
            <p:cNvPr id="70" name="平行四边形 69"/>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71"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05</a:t>
              </a:r>
              <a:endParaRPr lang="zh-CN" altLang="en-US" sz="3735" dirty="0">
                <a:solidFill>
                  <a:schemeClr val="bg1"/>
                </a:solidFill>
                <a:latin typeface="Impact" panose="020B0806030902050204" pitchFamily="34" charset="0"/>
              </a:endParaRPr>
            </a:p>
          </p:txBody>
        </p:sp>
      </p:grpSp>
      <p:grpSp>
        <p:nvGrpSpPr>
          <p:cNvPr id="72" name="组合 71"/>
          <p:cNvGrpSpPr/>
          <p:nvPr/>
        </p:nvGrpSpPr>
        <p:grpSpPr>
          <a:xfrm>
            <a:off x="1497011" y="4893314"/>
            <a:ext cx="4114312" cy="612920"/>
            <a:chOff x="4315150" y="953426"/>
            <a:chExt cx="3857250" cy="540057"/>
          </a:xfrm>
        </p:grpSpPr>
        <p:sp>
          <p:nvSpPr>
            <p:cNvPr id="73" name="矩形 72"/>
            <p:cNvSpPr/>
            <p:nvPr/>
          </p:nvSpPr>
          <p:spPr>
            <a:xfrm>
              <a:off x="4841196" y="1036090"/>
              <a:ext cx="2827147" cy="406783"/>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公平性</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平行四边形 73"/>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80" name="组合 79"/>
          <p:cNvGrpSpPr/>
          <p:nvPr/>
        </p:nvGrpSpPr>
        <p:grpSpPr>
          <a:xfrm>
            <a:off x="6542436" y="2192331"/>
            <a:ext cx="1192345" cy="666786"/>
            <a:chOff x="2215144" y="927951"/>
            <a:chExt cx="1244730" cy="916847"/>
          </a:xfrm>
        </p:grpSpPr>
        <p:sp>
          <p:nvSpPr>
            <p:cNvPr id="81" name="平行四边形 80"/>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82"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02</a:t>
              </a:r>
              <a:endParaRPr lang="zh-CN" altLang="en-US" sz="3735" dirty="0">
                <a:solidFill>
                  <a:schemeClr val="bg1"/>
                </a:solidFill>
                <a:latin typeface="Impact" panose="020B0806030902050204" pitchFamily="34" charset="0"/>
              </a:endParaRPr>
            </a:p>
          </p:txBody>
        </p:sp>
      </p:grpSp>
      <p:grpSp>
        <p:nvGrpSpPr>
          <p:cNvPr id="83" name="组合 82"/>
          <p:cNvGrpSpPr/>
          <p:nvPr/>
        </p:nvGrpSpPr>
        <p:grpSpPr>
          <a:xfrm>
            <a:off x="7448105" y="2210080"/>
            <a:ext cx="4114312" cy="612920"/>
            <a:chOff x="4315150" y="953426"/>
            <a:chExt cx="3857250" cy="540057"/>
          </a:xfrm>
        </p:grpSpPr>
        <p:sp>
          <p:nvSpPr>
            <p:cNvPr id="84" name="矩形 83"/>
            <p:cNvSpPr/>
            <p:nvPr/>
          </p:nvSpPr>
          <p:spPr>
            <a:xfrm>
              <a:off x="4841196" y="1036090"/>
              <a:ext cx="2827147" cy="406783"/>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安全性</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5" name="平行四边形 84"/>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86" name="组合 85"/>
          <p:cNvGrpSpPr/>
          <p:nvPr/>
        </p:nvGrpSpPr>
        <p:grpSpPr>
          <a:xfrm>
            <a:off x="6437504" y="3526452"/>
            <a:ext cx="1192345" cy="666786"/>
            <a:chOff x="2215144" y="927951"/>
            <a:chExt cx="1244730" cy="916847"/>
          </a:xfrm>
        </p:grpSpPr>
        <p:sp>
          <p:nvSpPr>
            <p:cNvPr id="87" name="平行四边形 86"/>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88"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04</a:t>
              </a:r>
              <a:endParaRPr lang="zh-CN" altLang="en-US" sz="3735" dirty="0">
                <a:solidFill>
                  <a:schemeClr val="bg1"/>
                </a:solidFill>
                <a:latin typeface="Impact" panose="020B0806030902050204" pitchFamily="34" charset="0"/>
              </a:endParaRPr>
            </a:p>
          </p:txBody>
        </p:sp>
      </p:grpSp>
      <p:grpSp>
        <p:nvGrpSpPr>
          <p:cNvPr id="89" name="组合 88"/>
          <p:cNvGrpSpPr/>
          <p:nvPr/>
        </p:nvGrpSpPr>
        <p:grpSpPr>
          <a:xfrm>
            <a:off x="7343173" y="3544201"/>
            <a:ext cx="4114312" cy="612920"/>
            <a:chOff x="4315150" y="953426"/>
            <a:chExt cx="3857250" cy="540057"/>
          </a:xfrm>
        </p:grpSpPr>
        <p:sp>
          <p:nvSpPr>
            <p:cNvPr id="90" name="矩形 89"/>
            <p:cNvSpPr/>
            <p:nvPr/>
          </p:nvSpPr>
          <p:spPr>
            <a:xfrm>
              <a:off x="4841196" y="1036090"/>
              <a:ext cx="2827147" cy="406783"/>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创新性</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1" name="平行四边形 90"/>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65">
                <a:latin typeface="Impact" panose="020B0806030902050204" pitchFamily="34" charset="0"/>
              </a:endParaRPr>
            </a:p>
          </p:txBody>
        </p:sp>
        <p:sp>
          <p:nvSpPr>
            <p:cNvPr id="4" name="文本框 9"/>
            <p:cNvSpPr txBox="1"/>
            <p:nvPr/>
          </p:nvSpPr>
          <p:spPr>
            <a:xfrm>
              <a:off x="2393075" y="927951"/>
              <a:ext cx="1066799" cy="916847"/>
            </a:xfrm>
            <a:prstGeom prst="rect">
              <a:avLst/>
            </a:prstGeom>
            <a:noFill/>
          </p:spPr>
          <p:txBody>
            <a:bodyPr wrap="square" rtlCol="0">
              <a:spAutoFit/>
            </a:bodyPr>
            <a:p>
              <a:r>
                <a:rPr lang="en-US" altLang="zh-CN" sz="3735" dirty="0">
                  <a:solidFill>
                    <a:schemeClr val="bg1"/>
                  </a:solidFill>
                  <a:latin typeface="Impact" panose="020B0806030902050204" pitchFamily="34" charset="0"/>
                </a:rPr>
                <a:t>01</a:t>
              </a:r>
              <a:endParaRPr lang="zh-CN" altLang="en-US" sz="3735" dirty="0">
                <a:solidFill>
                  <a:schemeClr val="bg1"/>
                </a:solidFill>
                <a:latin typeface="Impact" panose="020B0806030902050204" pitchFamily="34" charset="0"/>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6783"/>
            </a:xfrm>
            <a:prstGeom prst="rect">
              <a:avLst/>
            </a:prstGeom>
            <a:ln w="15875">
              <a:noFill/>
            </a:ln>
          </p:spPr>
          <p:txBody>
            <a:bodyPr wrap="square" lIns="91440" tIns="45720" rIns="91440" bIns="45720">
              <a:spAutoFit/>
            </a:bodyPr>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药品基本信息（</a:t>
              </a: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p>
              <a:pPr algn="ctr"/>
              <a:endParaRPr lang="zh-CN" altLang="en-US" sz="2135" b="1" dirty="0">
                <a:solidFill>
                  <a:schemeClr val="tx1">
                    <a:lumMod val="75000"/>
                    <a:lumOff val="25000"/>
                  </a:schemeClr>
                </a:solidFill>
              </a:endParaRPr>
            </a:p>
          </p:txBody>
        </p:sp>
      </p:grpSp>
      <p:graphicFrame>
        <p:nvGraphicFramePr>
          <p:cNvPr id="408" name="table 408"/>
          <p:cNvGraphicFramePr>
            <a:graphicFrameLocks noGrp="1"/>
          </p:cNvGraphicFramePr>
          <p:nvPr>
            <p:custDataLst>
              <p:tags r:id="rId1"/>
            </p:custDataLst>
          </p:nvPr>
        </p:nvGraphicFramePr>
        <p:xfrm>
          <a:off x="376555" y="951230"/>
          <a:ext cx="5664835" cy="5742940"/>
        </p:xfrm>
        <a:graphic>
          <a:graphicData uri="http://schemas.openxmlformats.org/drawingml/2006/table">
            <a:tbl>
              <a:tblPr/>
              <a:tblGrid>
                <a:gridCol w="211455"/>
                <a:gridCol w="828675"/>
                <a:gridCol w="1893570"/>
                <a:gridCol w="1123315"/>
                <a:gridCol w="1510030"/>
                <a:gridCol w="97790"/>
              </a:tblGrid>
              <a:tr h="147955">
                <a:tc>
                  <a:txBody>
                    <a:bodyPr/>
                    <a:p>
                      <a:pPr algn="l" rtl="0" eaLnBrk="0">
                        <a:lnSpc>
                          <a:spcPts val="925"/>
                        </a:lnSpc>
                      </a:pPr>
                      <a:endParaRPr sz="700" dirty="0">
                        <a:latin typeface="Arial" panose="020B0604020202090204"/>
                        <a:ea typeface="Arial" panose="020B0604020202090204"/>
                        <a:cs typeface="Arial" panose="020B0604020202090204"/>
                      </a:endParaRPr>
                    </a:p>
                  </a:txBody>
                  <a:tcPr marL="0" marR="0" marT="0" marB="0" vert="horz">
                    <a:lnL w="9525" cap="flat" cmpd="sng" algn="ctr">
                      <a:solidFill>
                        <a:srgbClr val="7F7F7F"/>
                      </a:solidFill>
                      <a:prstDash val="solid"/>
                      <a:round/>
                      <a:headEnd type="none" w="med" len="med"/>
                      <a:tailEnd type="none" w="med" len="med"/>
                    </a:lnL>
                    <a:lnR>
                      <a:noFill/>
                    </a:lnR>
                    <a:lnT w="9525" cap="flat" cmpd="sng" algn="ctr">
                      <a:solidFill>
                        <a:srgbClr val="7F7F7F"/>
                      </a:solidFill>
                      <a:prstDash val="solid"/>
                      <a:round/>
                      <a:headEnd type="none" w="med" len="med"/>
                      <a:tailEnd type="none" w="med" len="med"/>
                    </a:lnT>
                    <a:lnB>
                      <a:noFill/>
                    </a:lnB>
                  </a:tcPr>
                </a:tc>
                <a:tc>
                  <a:txBody>
                    <a:bodyPr/>
                    <a:p>
                      <a:pPr algn="l" rtl="0" eaLnBrk="0">
                        <a:lnSpc>
                          <a:spcPts val="925"/>
                        </a:lnSpc>
                      </a:pPr>
                      <a:endParaRPr sz="700" dirty="0">
                        <a:latin typeface="Arial" panose="020B0604020202090204"/>
                        <a:ea typeface="Arial" panose="020B0604020202090204"/>
                        <a:cs typeface="Arial" panose="020B0604020202090204"/>
                      </a:endParaRPr>
                    </a:p>
                  </a:txBody>
                  <a:tcPr marL="0" marR="0" marT="0" marB="0" vert="horz">
                    <a:lnL>
                      <a:noFill/>
                    </a:lnL>
                    <a:lnR>
                      <a:noFill/>
                    </a:lnR>
                    <a:lnT w="9525" cap="flat" cmpd="sng" algn="ctr">
                      <a:solidFill>
                        <a:srgbClr val="7F7F7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p>
                      <a:pPr algn="l" rtl="0" eaLnBrk="0">
                        <a:lnSpc>
                          <a:spcPts val="925"/>
                        </a:lnSpc>
                      </a:pPr>
                      <a:endParaRPr sz="700" dirty="0">
                        <a:latin typeface="Arial" panose="020B0604020202090204"/>
                        <a:ea typeface="Arial" panose="020B0604020202090204"/>
                        <a:cs typeface="Arial" panose="020B0604020202090204"/>
                      </a:endParaRPr>
                    </a:p>
                  </a:txBody>
                  <a:tcPr marL="0" marR="0" marT="0" marB="0" vert="horz">
                    <a:lnL>
                      <a:noFill/>
                    </a:lnL>
                    <a:lnR>
                      <a:noFill/>
                    </a:lnR>
                    <a:lnT w="9525" cap="flat" cmpd="sng" algn="ctr">
                      <a:solidFill>
                        <a:srgbClr val="7F7F7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p>
                      <a:pPr algn="l" rtl="0" eaLnBrk="0">
                        <a:lnSpc>
                          <a:spcPts val="925"/>
                        </a:lnSpc>
                      </a:pPr>
                      <a:endParaRPr sz="700" dirty="0">
                        <a:latin typeface="Arial" panose="020B0604020202090204"/>
                        <a:ea typeface="Arial" panose="020B0604020202090204"/>
                        <a:cs typeface="Arial" panose="020B0604020202090204"/>
                      </a:endParaRPr>
                    </a:p>
                  </a:txBody>
                  <a:tcPr marL="0" marR="0" marT="0" marB="0" vert="horz">
                    <a:lnL>
                      <a:noFill/>
                    </a:lnL>
                    <a:lnR>
                      <a:noFill/>
                    </a:lnR>
                    <a:lnT w="9525" cap="flat" cmpd="sng" algn="ctr">
                      <a:solidFill>
                        <a:srgbClr val="7F7F7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p>
                      <a:pPr algn="l" rtl="0" eaLnBrk="0">
                        <a:lnSpc>
                          <a:spcPts val="925"/>
                        </a:lnSpc>
                      </a:pPr>
                      <a:endParaRPr sz="700" dirty="0">
                        <a:latin typeface="Arial" panose="020B0604020202090204"/>
                        <a:ea typeface="Arial" panose="020B0604020202090204"/>
                        <a:cs typeface="Arial" panose="020B0604020202090204"/>
                      </a:endParaRPr>
                    </a:p>
                  </a:txBody>
                  <a:tcPr marL="0" marR="0" marT="0" marB="0" vert="horz">
                    <a:lnL>
                      <a:noFill/>
                    </a:lnL>
                    <a:lnR>
                      <a:noFill/>
                    </a:lnR>
                    <a:lnT w="9525" cap="flat" cmpd="sng" algn="ctr">
                      <a:solidFill>
                        <a:srgbClr val="7F7F7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rowSpan="8">
                  <a:txBody>
                    <a:bodyPr/>
                    <a:p>
                      <a:pPr algn="l" rtl="0" eaLnBrk="0">
                        <a:lnSpc>
                          <a:spcPct val="100000"/>
                        </a:lnSpc>
                      </a:pPr>
                      <a:endParaRPr sz="1000" dirty="0">
                        <a:latin typeface="Arial" panose="020B0604020202090204"/>
                        <a:ea typeface="Arial" panose="020B0604020202090204"/>
                        <a:cs typeface="Arial" panose="020B0604020202090204"/>
                      </a:endParaRPr>
                    </a:p>
                  </a:txBody>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290830">
                <a:tc>
                  <a:txBody>
                    <a:bodyPr/>
                    <a:p>
                      <a:pPr algn="l" rtl="0" eaLnBrk="0">
                        <a:lnSpc>
                          <a:spcPct val="100000"/>
                        </a:lnSpc>
                        <a:buNone/>
                      </a:pPr>
                      <a:endParaRPr lang="zh-CN" altLang="en-US" sz="1000" dirty="0">
                        <a:latin typeface="Arial" panose="020B0604020202090204"/>
                        <a:ea typeface="Arial" panose="020B0604020202090204"/>
                        <a:cs typeface="Arial" panose="020B0604020202090204"/>
                      </a:endParaRPr>
                    </a:p>
                  </a:txBody>
                  <a:tcPr marL="0" marR="0" marT="0" marB="0" vert="horz">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p>
                      <a:pPr algn="ctr" rtl="0" eaLnBrk="0">
                        <a:lnSpc>
                          <a:spcPct val="107000"/>
                        </a:lnSpc>
                        <a:buNone/>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通用名</a:t>
                      </a: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dash"/>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gridSpan="3">
                  <a:txBody>
                    <a:bodyPr/>
                    <a:p>
                      <a:pPr algn="l" rtl="0" eaLnBrk="0">
                        <a:lnSpc>
                          <a:spcPct val="115000"/>
                        </a:lnSpc>
                        <a:buNone/>
                      </a:pPr>
                      <a:r>
                        <a:rPr lang="zh-CN" altLang="en-US" sz="1300" b="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马来酸依那普利口服溶液</a:t>
                      </a:r>
                      <a:r>
                        <a:rPr lang="en-US" altLang="zh-CN" sz="1300" b="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300" b="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335915">
                <a:tc>
                  <a:txBody>
                    <a:bodyPr/>
                    <a:p>
                      <a:pPr algn="l" rtl="0" eaLnBrk="0">
                        <a:lnSpc>
                          <a:spcPct val="100000"/>
                        </a:lnSpc>
                      </a:pPr>
                      <a:endParaRPr sz="1000" dirty="0">
                        <a:latin typeface="Arial" panose="020B0604020202090204"/>
                        <a:ea typeface="Arial" panose="020B0604020202090204"/>
                        <a:cs typeface="Arial" panose="020B0604020202090204"/>
                      </a:endParaRPr>
                    </a:p>
                  </a:txBody>
                  <a:tcPr marL="0" marR="0" marT="0" marB="0" vert="horz">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p>
                      <a:pPr algn="ctr" rtl="0" eaLnBrk="0">
                        <a:lnSpc>
                          <a:spcPct val="107000"/>
                        </a:lnSpc>
                      </a:pPr>
                      <a:r>
                        <a:rPr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注册规格</a:t>
                      </a:r>
                      <a:endParaRPr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dash"/>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gridSpan="3">
                  <a:txBody>
                    <a:bodyPr/>
                    <a:p>
                      <a:pPr algn="l" rtl="0" eaLnBrk="0">
                        <a:lnSpc>
                          <a:spcPct val="115000"/>
                        </a:lnSpc>
                      </a:pPr>
                      <a:r>
                        <a:rPr lang="en-US" altLang="zh-CN" sz="1300" b="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150ml</a:t>
                      </a:r>
                      <a:r>
                        <a:rPr lang="zh-CN" altLang="en-US" sz="1300" b="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300" b="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0.15g</a:t>
                      </a:r>
                      <a:endParaRPr lang="en-US" altLang="zh-CN" sz="1300" b="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1537970">
                <a:tc>
                  <a:txBody>
                    <a:bodyPr/>
                    <a:p>
                      <a:pPr algn="l" rtl="0" eaLnBrk="0">
                        <a:lnSpc>
                          <a:spcPct val="100000"/>
                        </a:lnSpc>
                      </a:pPr>
                      <a:endParaRPr sz="1000" dirty="0">
                        <a:latin typeface="Arial" panose="020B0604020202090204"/>
                        <a:ea typeface="Arial" panose="020B0604020202090204"/>
                        <a:cs typeface="Arial" panose="020B0604020202090204"/>
                      </a:endParaRPr>
                    </a:p>
                  </a:txBody>
                  <a:tcPr marL="0" marR="0" marT="0" marB="0" vert="horz">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p>
                      <a:pPr algn="ctr" rtl="0" eaLnBrk="0">
                        <a:lnSpc>
                          <a:spcPct val="110000"/>
                        </a:lnSpc>
                      </a:pPr>
                      <a:r>
                        <a:rPr sz="1400" b="1" kern="0" spc="-1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适应症</a:t>
                      </a:r>
                      <a:endParaRPr sz="1400" b="1" kern="0" spc="-1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gridSpan="3">
                  <a:txBody>
                    <a:bodyPr/>
                    <a:p>
                      <a:pPr algn="l" rtl="0" eaLnBrk="0">
                        <a:lnSpc>
                          <a:spcPct val="105000"/>
                        </a:lnSpc>
                      </a:pPr>
                      <a:r>
                        <a:rPr lang="en-US" altLang="zh-CN" sz="1300" b="0"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300" b="0"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治疗高血压，降低</a:t>
                      </a:r>
                      <a:r>
                        <a:rPr lang="zh-CN" altLang="en-US" sz="1300" b="0" kern="0" dirty="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成人及一个月以上儿童</a:t>
                      </a:r>
                      <a:r>
                        <a:rPr lang="zh-CN" altLang="en-US" sz="1300" b="0"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高血压患者血压；</a:t>
                      </a:r>
                      <a:endParaRPr lang="zh-CN" altLang="en-US" sz="1300" b="0"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05000"/>
                        </a:lnSpc>
                      </a:pPr>
                      <a:r>
                        <a:rPr lang="en-US" altLang="zh-CN" sz="1300" b="0"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300" b="0"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05000"/>
                        </a:lnSpc>
                      </a:pPr>
                      <a:r>
                        <a:rPr lang="en-US" altLang="zh-CN" sz="1300" b="0"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300" b="0"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症状性心力衰竭：通常与利尿剂和洋地黄类药物联用，以提高生存率、延缓心衰的进展、减少因心衰而导致的住院；</a:t>
                      </a:r>
                      <a:endParaRPr lang="zh-CN" altLang="en-US" sz="1300" b="0"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05000"/>
                        </a:lnSpc>
                      </a:pPr>
                      <a:endParaRPr lang="zh-CN" altLang="en-US" sz="1300" b="0"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05000"/>
                        </a:lnSpc>
                      </a:pPr>
                      <a:r>
                        <a:rPr lang="en-US" altLang="zh-CN" sz="1300" b="0"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300" b="0"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无症状性左心室功能障碍（射血分数</a:t>
                      </a:r>
                      <a:r>
                        <a:rPr lang="en-US" altLang="zh-CN" sz="1300" b="0"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≤35%</a:t>
                      </a:r>
                      <a:r>
                        <a:rPr lang="zh-CN" altLang="en-US" sz="1300" b="0"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）：延缓心衰的进展，减少因心衰而导致的住院。</a:t>
                      </a:r>
                      <a:endParaRPr lang="zh-CN" altLang="en-US" sz="1300" b="0"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1467485">
                <a:tc>
                  <a:txBody>
                    <a:bodyPr/>
                    <a:p>
                      <a:pPr algn="l" rtl="0" eaLnBrk="0">
                        <a:lnSpc>
                          <a:spcPct val="100000"/>
                        </a:lnSpc>
                      </a:pPr>
                      <a:endParaRPr sz="1000" dirty="0">
                        <a:latin typeface="Arial" panose="020B0604020202090204"/>
                        <a:ea typeface="Arial" panose="020B0604020202090204"/>
                        <a:cs typeface="Arial" panose="020B0604020202090204"/>
                      </a:endParaRPr>
                    </a:p>
                  </a:txBody>
                  <a:tcPr marL="0" marR="0" marT="0" marB="0" vert="horz">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p>
                      <a:pPr algn="ctr" rtl="0" eaLnBrk="0">
                        <a:lnSpc>
                          <a:spcPct val="8000"/>
                        </a:lnSpc>
                      </a:pPr>
                      <a:r>
                        <a:rPr lang="zh-CN"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参照药品</a:t>
                      </a:r>
                      <a:endParaRPr lang="zh-CN"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gridSpan="3">
                  <a:txBody>
                    <a:bodyPr/>
                    <a:p>
                      <a:pPr indent="0" algn="l" rtl="0" eaLnBrk="0" fontAlgn="auto">
                        <a:lnSpc>
                          <a:spcPct val="100000"/>
                        </a:lnSpc>
                      </a:pPr>
                      <a:endParaRPr lang="zh-CN" altLang="en-US" sz="1300" b="0" kern="100" dirty="0">
                        <a:solidFill>
                          <a:schemeClr val="tx1"/>
                        </a:solidFill>
                        <a:latin typeface="微软雅黑" panose="020B0503020204020204" pitchFamily="34" charset="-122"/>
                        <a:ea typeface="微软雅黑" panose="020B0503020204020204" pitchFamily="34" charset="-122"/>
                        <a:sym typeface="+mn-ea"/>
                      </a:endParaRPr>
                    </a:p>
                    <a:p>
                      <a:pPr indent="0" algn="l" rtl="0" eaLnBrk="0" fontAlgn="auto">
                        <a:lnSpc>
                          <a:spcPct val="100000"/>
                        </a:lnSpc>
                      </a:pPr>
                      <a:r>
                        <a:rPr lang="zh-CN" altLang="en-US" sz="1300" b="0" kern="100" dirty="0">
                          <a:solidFill>
                            <a:schemeClr val="tx1"/>
                          </a:solidFill>
                          <a:latin typeface="微软雅黑" panose="020B0503020204020204" pitchFamily="34" charset="-122"/>
                          <a:ea typeface="微软雅黑" panose="020B0503020204020204" pitchFamily="34" charset="-122"/>
                          <a:sym typeface="+mn-ea"/>
                        </a:rPr>
                        <a:t>参照药品：</a:t>
                      </a:r>
                      <a:r>
                        <a:rPr lang="zh-CN" altLang="en-US" sz="1300" b="0" kern="100" dirty="0">
                          <a:solidFill>
                            <a:schemeClr val="tx1"/>
                          </a:solidFill>
                          <a:latin typeface="微软雅黑" panose="020B0503020204020204" pitchFamily="34" charset="-122"/>
                          <a:ea typeface="微软雅黑" panose="020B0503020204020204" pitchFamily="34" charset="-122"/>
                          <a:sym typeface="+mn-ea"/>
                        </a:rPr>
                        <a:t>马来酸依那普利片</a:t>
                      </a:r>
                      <a:endParaRPr lang="zh-CN" altLang="en-US" sz="1300" b="0" kern="100" dirty="0">
                        <a:solidFill>
                          <a:schemeClr val="tx1"/>
                        </a:solidFill>
                        <a:latin typeface="微软雅黑" panose="020B0503020204020204" pitchFamily="34" charset="-122"/>
                        <a:ea typeface="微软雅黑" panose="020B0503020204020204" pitchFamily="34" charset="-122"/>
                        <a:sym typeface="+mn-ea"/>
                      </a:endParaRPr>
                    </a:p>
                    <a:p>
                      <a:pPr indent="0" algn="l" rtl="0" eaLnBrk="0" fontAlgn="auto">
                        <a:lnSpc>
                          <a:spcPct val="100000"/>
                        </a:lnSpc>
                      </a:pPr>
                      <a:endParaRPr lang="zh-CN" altLang="en-US" sz="13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rtl="0" eaLnBrk="0" fontAlgn="auto">
                        <a:lnSpc>
                          <a:spcPct val="100000"/>
                        </a:lnSpc>
                        <a:buFont typeface="Arial" panose="020B0604020202090204" pitchFamily="34" charset="0"/>
                        <a:buChar char="•"/>
                      </a:pPr>
                      <a:r>
                        <a:rPr lang="en-US" altLang="zh-CN" sz="1300" dirty="0">
                          <a:latin typeface="微软雅黑" panose="020B0503020204020204" pitchFamily="34" charset="-122"/>
                          <a:ea typeface="微软雅黑" panose="020B0503020204020204" pitchFamily="34" charset="-122"/>
                          <a:cs typeface="Times New Roman" panose="02020503050405090304" pitchFamily="18" charset="0"/>
                          <a:sym typeface="+mn-ea"/>
                        </a:rPr>
                        <a:t>ACEI</a:t>
                      </a:r>
                      <a:r>
                        <a:rPr lang="zh-CN" altLang="en-US" sz="1300" dirty="0">
                          <a:latin typeface="微软雅黑" panose="020B0503020204020204" pitchFamily="34" charset="-122"/>
                          <a:ea typeface="微软雅黑" panose="020B0503020204020204" pitchFamily="34" charset="-122"/>
                          <a:cs typeface="Times New Roman" panose="02020503050405090304" pitchFamily="18" charset="0"/>
                          <a:sym typeface="+mn-ea"/>
                        </a:rPr>
                        <a:t>片剂，作用机制相似</a:t>
                      </a:r>
                      <a:r>
                        <a:rPr lang="zh-CN" altLang="en-US" sz="1300" b="0" dirty="0">
                          <a:solidFill>
                            <a:schemeClr val="tx1"/>
                          </a:solidFill>
                          <a:latin typeface="微软雅黑" charset="0"/>
                          <a:ea typeface="微软雅黑" charset="0"/>
                          <a:cs typeface="微软雅黑" charset="0"/>
                          <a:sym typeface="+mn-ea"/>
                        </a:rPr>
                        <a:t>，已被纳入医保</a:t>
                      </a:r>
                      <a:r>
                        <a:rPr lang="zh-CN" altLang="en-US" sz="1300" b="0" dirty="0">
                          <a:solidFill>
                            <a:schemeClr val="tx1"/>
                          </a:solidFill>
                          <a:latin typeface="微软雅黑" charset="0"/>
                          <a:ea typeface="微软雅黑" charset="0"/>
                          <a:cs typeface="微软雅黑" charset="0"/>
                          <a:sym typeface="+mn-ea"/>
                        </a:rPr>
                        <a:t>。</a:t>
                      </a:r>
                      <a:endParaRPr lang="zh-CN" altLang="en-US" sz="1300" b="0" dirty="0">
                        <a:solidFill>
                          <a:schemeClr val="tx1"/>
                        </a:solidFill>
                        <a:latin typeface="微软雅黑" charset="0"/>
                        <a:ea typeface="微软雅黑" charset="0"/>
                        <a:cs typeface="微软雅黑" charset="0"/>
                        <a:sym typeface="+mn-ea"/>
                      </a:endParaRPr>
                    </a:p>
                    <a:p>
                      <a:pPr marL="285750" indent="-285750" algn="l" rtl="0" eaLnBrk="0" fontAlgn="auto">
                        <a:lnSpc>
                          <a:spcPct val="100000"/>
                        </a:lnSpc>
                        <a:buFont typeface="Arial" panose="020B0604020202090204" pitchFamily="34" charset="0"/>
                        <a:buChar char="•"/>
                      </a:pPr>
                      <a:r>
                        <a:rPr lang="zh-CN" altLang="en-US" sz="1300" b="0" kern="100" dirty="0">
                          <a:solidFill>
                            <a:schemeClr val="tx1"/>
                          </a:solidFill>
                          <a:latin typeface="微软雅黑" charset="0"/>
                          <a:ea typeface="微软雅黑" charset="0"/>
                          <a:cs typeface="微软雅黑" charset="0"/>
                          <a:sym typeface="+mn-ea"/>
                        </a:rPr>
                        <a:t>片剂剂型儿童依从性差</a:t>
                      </a:r>
                      <a:r>
                        <a:rPr lang="zh-CN" altLang="en-US" sz="1300" b="0" kern="100" dirty="0" smtClean="0">
                          <a:solidFill>
                            <a:schemeClr val="tx1"/>
                          </a:solidFill>
                          <a:latin typeface="微软雅黑" charset="0"/>
                          <a:ea typeface="微软雅黑" charset="0"/>
                          <a:cs typeface="微软雅黑" charset="0"/>
                          <a:sym typeface="+mn-ea"/>
                        </a:rPr>
                        <a:t>，无法满足长期治疗需求；</a:t>
                      </a:r>
                      <a:endParaRPr lang="zh-CN" altLang="en-US" sz="1300" b="0" kern="100" dirty="0" smtClean="0">
                        <a:solidFill>
                          <a:schemeClr val="tx1"/>
                        </a:solidFill>
                        <a:latin typeface="微软雅黑" charset="0"/>
                        <a:ea typeface="微软雅黑" charset="0"/>
                        <a:cs typeface="微软雅黑" charset="0"/>
                        <a:sym typeface="+mn-ea"/>
                      </a:endParaRPr>
                    </a:p>
                    <a:p>
                      <a:pPr marL="285750" indent="-285750" algn="l" rtl="0" eaLnBrk="0" fontAlgn="auto">
                        <a:lnSpc>
                          <a:spcPct val="100000"/>
                        </a:lnSpc>
                        <a:buFont typeface="Arial" panose="020B0604020202090204" pitchFamily="34" charset="0"/>
                        <a:buChar char="•"/>
                      </a:pPr>
                      <a:r>
                        <a:rPr lang="zh-CN" altLang="en-US" sz="1300" b="0" kern="100" dirty="0" smtClean="0">
                          <a:solidFill>
                            <a:schemeClr val="tx1"/>
                          </a:solidFill>
                          <a:latin typeface="微软雅黑" charset="0"/>
                          <a:ea typeface="微软雅黑" charset="0"/>
                          <a:cs typeface="微软雅黑" charset="0"/>
                          <a:sym typeface="+mn-ea"/>
                        </a:rPr>
                        <a:t>片剂</a:t>
                      </a:r>
                      <a:r>
                        <a:rPr lang="zh-CN" altLang="en-US" sz="1300" b="0" kern="100" dirty="0">
                          <a:solidFill>
                            <a:schemeClr val="tx1"/>
                          </a:solidFill>
                          <a:latin typeface="微软雅黑" charset="0"/>
                          <a:ea typeface="微软雅黑" charset="0"/>
                          <a:cs typeface="微软雅黑" charset="0"/>
                          <a:sym typeface="+mn-ea"/>
                        </a:rPr>
                        <a:t>无法根据儿童治疗需求精准给</a:t>
                      </a:r>
                      <a:r>
                        <a:rPr lang="zh-CN" altLang="en-US" sz="1300" b="0" kern="100" dirty="0" smtClean="0">
                          <a:solidFill>
                            <a:schemeClr val="tx1"/>
                          </a:solidFill>
                          <a:latin typeface="微软雅黑" charset="0"/>
                          <a:ea typeface="微软雅黑" charset="0"/>
                          <a:cs typeface="微软雅黑" charset="0"/>
                          <a:sym typeface="+mn-ea"/>
                        </a:rPr>
                        <a:t>药，无法满足疾病治疗需求；</a:t>
                      </a:r>
                      <a:endParaRPr lang="zh-CN" altLang="en-US" sz="1300" b="0" kern="0" dirty="0">
                        <a:solidFill>
                          <a:schemeClr val="tx1"/>
                        </a:solidFill>
                        <a:latin typeface="微软雅黑" charset="0"/>
                        <a:ea typeface="微软雅黑" charset="0"/>
                        <a:cs typeface="微软雅黑" charset="0"/>
                        <a:sym typeface="+mn-ea"/>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12700" cap="flat" cmpd="sng" algn="ctr">
                      <a:solidFill>
                        <a:srgbClr val="FFFFFF"/>
                      </a:solidFill>
                      <a:prstDash val="solid"/>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12700" cap="flat" cmpd="sng" algn="ctr">
                      <a:solidFill>
                        <a:srgbClr val="FFFFFF"/>
                      </a:solidFill>
                      <a:prstDash val="solid"/>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12700" cap="flat" cmpd="sng" algn="ctr">
                      <a:solidFill>
                        <a:srgbClr val="FFFFFF"/>
                      </a:solidFill>
                      <a:prstDash val="solid"/>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866775">
                <a:tc>
                  <a:txBody>
                    <a:bodyPr/>
                    <a:p>
                      <a:pPr algn="l" rtl="0" eaLnBrk="0">
                        <a:lnSpc>
                          <a:spcPct val="100000"/>
                        </a:lnSpc>
                      </a:pPr>
                      <a:endParaRPr sz="1000" dirty="0">
                        <a:latin typeface="Arial" panose="020B0604020202090204"/>
                        <a:ea typeface="Arial" panose="020B0604020202090204"/>
                        <a:cs typeface="Arial" panose="020B0604020202090204"/>
                      </a:endParaRPr>
                    </a:p>
                  </a:txBody>
                  <a:tcPr marL="0" marR="0" marT="0" marB="0" vert="horz">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p>
                      <a:pPr algn="l" rtl="0" eaLnBrk="0">
                        <a:lnSpc>
                          <a:spcPct val="100000"/>
                        </a:lnSpc>
                      </a:pPr>
                      <a:r>
                        <a:rPr lang="zh-CN" altLang="en-US" sz="12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中国大陆首次上市时间</a:t>
                      </a:r>
                      <a:endParaRPr lang="zh-CN" altLang="en-US" sz="12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p>
                      <a:pPr algn="l" rtl="0" eaLnBrk="0">
                        <a:lnSpc>
                          <a:spcPct val="197000"/>
                        </a:lnSpc>
                      </a:pPr>
                      <a:r>
                        <a:rPr lang="zh-CN" altLang="zh-CN" sz="14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2022年6月28日</a:t>
                      </a:r>
                      <a:endParaRPr lang="zh-CN" altLang="zh-CN" sz="1400" b="1"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a:txBody>
                    <a:bodyPr/>
                    <a:p>
                      <a:pPr algn="l" rtl="0" eaLnBrk="0">
                        <a:lnSpc>
                          <a:spcPct val="110000"/>
                        </a:lnSpc>
                      </a:pPr>
                      <a:endParaRPr sz="700" b="1" dirty="0">
                        <a:latin typeface="Arial" panose="020B0604020202090204"/>
                        <a:ea typeface="Arial" panose="020B0604020202090204"/>
                        <a:cs typeface="Arial" panose="020B0604020202090204"/>
                      </a:endParaRPr>
                    </a:p>
                    <a:p>
                      <a:pPr marL="199390" indent="8890" algn="l" rtl="0" eaLnBrk="0">
                        <a:lnSpc>
                          <a:spcPct val="99000"/>
                        </a:lnSpc>
                        <a:spcBef>
                          <a:spcPts val="5"/>
                        </a:spcBef>
                      </a:pPr>
                      <a:r>
                        <a:rPr sz="1200" b="1" kern="0" spc="-3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目前大陆地区</a:t>
                      </a:r>
                      <a:r>
                        <a:rPr sz="1200" b="1"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同通用名药品的上市情况</a:t>
                      </a:r>
                      <a:endParaRPr sz="1200" b="1"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D9D9D9"/>
                      </a:solidFill>
                      <a:prstDash val="dash"/>
                      <a:round/>
                      <a:headEnd type="none" w="med" len="med"/>
                      <a:tailEnd type="none" w="med" len="med"/>
                    </a:lnB>
                    <a:solidFill>
                      <a:schemeClr val="accent1">
                        <a:lumMod val="20000"/>
                        <a:lumOff val="80000"/>
                      </a:schemeClr>
                    </a:solidFill>
                  </a:tcPr>
                </a:tc>
                <a:tc>
                  <a:txBody>
                    <a:bodyPr/>
                    <a:p>
                      <a:pPr algn="l" rtl="0" eaLnBrk="0">
                        <a:lnSpc>
                          <a:spcPct val="117000"/>
                        </a:lnSpc>
                      </a:pPr>
                      <a:r>
                        <a:rPr lang="en-US" altLang="zh-CN" sz="1400" b="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400" b="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家</a:t>
                      </a:r>
                      <a:endParaRPr lang="zh-CN" altLang="en-US" sz="1400" b="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17000"/>
                        </a:lnSpc>
                      </a:pPr>
                      <a:r>
                        <a:rPr lang="zh-CN" altLang="en-US" sz="800" b="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成都倍特得诺药业有限公司</a:t>
                      </a:r>
                      <a:r>
                        <a:rPr lang="en-US" altLang="zh-CN" sz="800" b="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800" b="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rtl="0" eaLnBrk="0">
                        <a:lnSpc>
                          <a:spcPct val="117000"/>
                        </a:lnSpc>
                      </a:pPr>
                      <a:r>
                        <a:rPr lang="zh-CN" altLang="en-US" sz="800" b="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四川百利药业有限责任公司</a:t>
                      </a:r>
                      <a:r>
                        <a:rPr lang="en-US" altLang="zh-CN" sz="800" b="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800" b="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17000"/>
                        </a:lnSpc>
                      </a:pPr>
                      <a:r>
                        <a:rPr lang="zh-CN" altLang="en-US" sz="800" b="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广东中健康桥药物研究有限公司</a:t>
                      </a:r>
                      <a:r>
                        <a:rPr lang="en-US" altLang="zh-CN" sz="800" b="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800" b="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17000"/>
                        </a:lnSpc>
                      </a:pPr>
                      <a:r>
                        <a:rPr lang="zh-CN" altLang="en-US" sz="800" b="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北京远方通达医药技术有限公司</a:t>
                      </a:r>
                      <a:endParaRPr lang="zh-CN" altLang="en-US" sz="800" b="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D9D9D9"/>
                      </a:solidFill>
                      <a:prstDash val="dash"/>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1038860">
                <a:tc>
                  <a:txBody>
                    <a:bodyPr/>
                    <a:p>
                      <a:pPr algn="l" rtl="0" eaLnBrk="0">
                        <a:lnSpc>
                          <a:spcPct val="100000"/>
                        </a:lnSpc>
                      </a:pPr>
                      <a:endParaRPr sz="1000" dirty="0">
                        <a:latin typeface="Arial" panose="020B0604020202090204"/>
                        <a:ea typeface="Arial" panose="020B0604020202090204"/>
                        <a:cs typeface="Arial" panose="020B0604020202090204"/>
                      </a:endParaRPr>
                    </a:p>
                  </a:txBody>
                  <a:tcPr marL="0" marR="0" marT="0" marB="0" vert="horz">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p>
                      <a:pPr algn="l" rtl="0" eaLnBrk="0">
                        <a:lnSpc>
                          <a:spcPct val="100000"/>
                        </a:lnSpc>
                      </a:pPr>
                      <a:r>
                        <a:rPr sz="12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全球首次上市时间及国家/地区</a:t>
                      </a:r>
                      <a:endParaRPr sz="12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p>
                      <a:pPr algn="l" rtl="0" eaLnBrk="0">
                        <a:lnSpc>
                          <a:spcPct val="114000"/>
                        </a:lnSpc>
                      </a:pPr>
                      <a:r>
                        <a:rPr lang="zh-CN" altLang="zh-CN" sz="14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美国</a:t>
                      </a:r>
                      <a:r>
                        <a:rPr lang="zh-CN" altLang="en-US" sz="14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14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4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2016</a:t>
                      </a:r>
                      <a:r>
                        <a:rPr lang="zh-CN" altLang="zh-CN" sz="14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14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9</a:t>
                      </a:r>
                      <a:r>
                        <a:rPr lang="zh-CN" altLang="en-US" sz="14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月</a:t>
                      </a:r>
                      <a:endParaRPr lang="zh-CN" altLang="en-US" sz="1400" b="1"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a:txBody>
                    <a:bodyPr/>
                    <a:p>
                      <a:pPr algn="l" rtl="0" eaLnBrk="0">
                        <a:lnSpc>
                          <a:spcPct val="169000"/>
                        </a:lnSpc>
                      </a:pPr>
                      <a:endParaRPr sz="1000" b="1" dirty="0">
                        <a:latin typeface="Arial" panose="020B0604020202090204"/>
                        <a:ea typeface="Arial" panose="020B0604020202090204"/>
                        <a:cs typeface="Arial" panose="020B0604020202090204"/>
                      </a:endParaRPr>
                    </a:p>
                    <a:p>
                      <a:pPr marL="193675" algn="l" rtl="0" eaLnBrk="0">
                        <a:lnSpc>
                          <a:spcPct val="89000"/>
                        </a:lnSpc>
                        <a:spcBef>
                          <a:spcPts val="0"/>
                        </a:spcBef>
                      </a:pPr>
                      <a:r>
                        <a:rPr sz="1200" b="1"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是否为OTC</a:t>
                      </a:r>
                      <a:endParaRPr sz="1200" b="1" dirty="0">
                        <a:latin typeface="微软雅黑" panose="020B0503020204020204" pitchFamily="34" charset="-122"/>
                        <a:ea typeface="微软雅黑" panose="020B0503020204020204" pitchFamily="34" charset="-122"/>
                        <a:cs typeface="微软雅黑" panose="020B0503020204020204" pitchFamily="34" charset="-122"/>
                      </a:endParaRPr>
                    </a:p>
                    <a:p>
                      <a:pPr marL="193675" algn="l" rtl="0" eaLnBrk="0">
                        <a:lnSpc>
                          <a:spcPts val="1565"/>
                        </a:lnSpc>
                      </a:pPr>
                      <a:r>
                        <a:rPr sz="12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药品</a:t>
                      </a:r>
                      <a:endParaRPr sz="1200" b="1"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solidFill>
                      <a:schemeClr val="accent1">
                        <a:lumMod val="20000"/>
                        <a:lumOff val="80000"/>
                      </a:schemeClr>
                    </a:solidFill>
                  </a:tcPr>
                </a:tc>
                <a:tc>
                  <a:txBody>
                    <a:bodyPr/>
                    <a:p>
                      <a:pPr algn="l" rtl="0" eaLnBrk="0">
                        <a:lnSpc>
                          <a:spcPct val="114000"/>
                        </a:lnSpc>
                      </a:pPr>
                      <a:r>
                        <a:rPr lang="zh-CN" sz="1400" b="1" dirty="0">
                          <a:latin typeface="微软雅黑" panose="020B0503020204020204" pitchFamily="34" charset="-122"/>
                          <a:ea typeface="微软雅黑" panose="020B0503020204020204" pitchFamily="34" charset="-122"/>
                          <a:cs typeface="微软雅黑" panose="020B0503020204020204" pitchFamily="34" charset="-122"/>
                        </a:rPr>
                        <a:t>否</a:t>
                      </a:r>
                      <a:endParaRPr lang="zh-CN" sz="1400" b="1"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0">
                <a:tc>
                  <a:txBody>
                    <a:bodyPr/>
                    <a:p>
                      <a:pPr algn="l" rtl="0" eaLnBrk="0">
                        <a:lnSpc>
                          <a:spcPts val="450"/>
                        </a:lnSpc>
                      </a:pPr>
                      <a:endParaRPr sz="300" dirty="0">
                        <a:latin typeface="Arial" panose="020B0604020202090204"/>
                        <a:ea typeface="Arial" panose="020B0604020202090204"/>
                        <a:cs typeface="Arial" panose="020B0604020202090204"/>
                      </a:endParaRPr>
                    </a:p>
                  </a:txBody>
                  <a:tcPr marL="0" marR="0" marT="0" marB="0" vert="horz">
                    <a:lnL w="9525" cap="flat" cmpd="sng" algn="ctr">
                      <a:solidFill>
                        <a:srgbClr val="7F7F7F"/>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tcPr>
                </a:tc>
                <a:tc>
                  <a:txBody>
                    <a:bodyPr/>
                    <a:p>
                      <a:pPr algn="l" rtl="0" eaLnBrk="0">
                        <a:lnSpc>
                          <a:spcPts val="450"/>
                        </a:lnSpc>
                      </a:pPr>
                      <a:endParaRPr sz="300" dirty="0">
                        <a:latin typeface="Arial" panose="020B0604020202090204"/>
                        <a:ea typeface="Arial" panose="020B0604020202090204"/>
                        <a:cs typeface="Arial" panose="020B0604020202090204"/>
                      </a:endParaRPr>
                    </a:p>
                  </a:txBody>
                  <a:tcPr marL="0" marR="0" marT="0" marB="0" vert="horz">
                    <a:lnL>
                      <a:noFill/>
                    </a:lnL>
                    <a:lnR>
                      <a:noFill/>
                    </a:lnR>
                    <a:lnT w="12700" cap="flat" cmpd="sng" algn="ctr">
                      <a:solidFill>
                        <a:srgbClr val="FFFFF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c>
                  <a:txBody>
                    <a:bodyPr/>
                    <a:p>
                      <a:pPr algn="l" rtl="0" eaLnBrk="0">
                        <a:lnSpc>
                          <a:spcPts val="450"/>
                        </a:lnSpc>
                      </a:pPr>
                      <a:endParaRPr sz="300" dirty="0">
                        <a:latin typeface="Arial" panose="020B0604020202090204"/>
                        <a:ea typeface="Arial" panose="020B0604020202090204"/>
                        <a:cs typeface="Arial" panose="020B0604020202090204"/>
                      </a:endParaRPr>
                    </a:p>
                  </a:txBody>
                  <a:tcPr marL="0" marR="0" marT="0" marB="0" vert="horz">
                    <a:lnL>
                      <a:noFill/>
                    </a:lnL>
                    <a:lnR>
                      <a:noFill/>
                    </a:lnR>
                    <a:lnT w="6350" cap="flat" cmpd="sng" algn="ctr">
                      <a:solidFill>
                        <a:srgbClr val="D9D9D9"/>
                      </a:solidFill>
                      <a:prstDash val="dash"/>
                      <a:round/>
                      <a:headEnd type="none" w="med" len="med"/>
                      <a:tailEnd type="none" w="med" len="med"/>
                    </a:lnT>
                    <a:lnB w="9525" cap="flat" cmpd="sng" algn="ctr">
                      <a:solidFill>
                        <a:srgbClr val="7F7F7F"/>
                      </a:solidFill>
                      <a:prstDash val="solid"/>
                      <a:round/>
                      <a:headEnd type="none" w="med" len="med"/>
                      <a:tailEnd type="none" w="med" len="med"/>
                    </a:lnB>
                  </a:tcPr>
                </a:tc>
                <a:tc>
                  <a:txBody>
                    <a:bodyPr/>
                    <a:p>
                      <a:pPr algn="l" rtl="0" eaLnBrk="0">
                        <a:lnSpc>
                          <a:spcPts val="450"/>
                        </a:lnSpc>
                      </a:pPr>
                      <a:endParaRPr sz="300" dirty="0">
                        <a:latin typeface="Arial" panose="020B0604020202090204"/>
                        <a:ea typeface="Arial" panose="020B0604020202090204"/>
                        <a:cs typeface="Arial" panose="020B0604020202090204"/>
                      </a:endParaRPr>
                    </a:p>
                  </a:txBody>
                  <a:tcPr marL="0" marR="0" marT="0" marB="0" vert="horz">
                    <a:lnL>
                      <a:noFill/>
                    </a:lnL>
                    <a:lnR>
                      <a:noFill/>
                    </a:lnR>
                    <a:lnT w="6350" cap="flat" cmpd="sng" algn="ctr">
                      <a:solidFill>
                        <a:srgbClr val="D9D9D9"/>
                      </a:solidFill>
                      <a:prstDash val="dash"/>
                      <a:round/>
                      <a:headEnd type="none" w="med" len="med"/>
                      <a:tailEnd type="none" w="med" len="med"/>
                    </a:lnT>
                    <a:lnB w="9525" cap="flat" cmpd="sng" algn="ctr">
                      <a:solidFill>
                        <a:srgbClr val="7F7F7F"/>
                      </a:solidFill>
                      <a:prstDash val="solid"/>
                      <a:round/>
                      <a:headEnd type="none" w="med" len="med"/>
                      <a:tailEnd type="none" w="med" len="med"/>
                    </a:lnB>
                  </a:tcPr>
                </a:tc>
                <a:tc>
                  <a:txBody>
                    <a:bodyPr/>
                    <a:p>
                      <a:pPr algn="l" rtl="0" eaLnBrk="0">
                        <a:lnSpc>
                          <a:spcPts val="450"/>
                        </a:lnSpc>
                      </a:pPr>
                      <a:endParaRPr sz="300" dirty="0">
                        <a:latin typeface="Arial" panose="020B0604020202090204"/>
                        <a:ea typeface="Arial" panose="020B0604020202090204"/>
                        <a:cs typeface="Arial" panose="020B0604020202090204"/>
                      </a:endParaRPr>
                    </a:p>
                  </a:txBody>
                  <a:tcPr marL="0" marR="0" marT="0" marB="0" vert="horz">
                    <a:lnL>
                      <a:noFill/>
                    </a:lnL>
                    <a:lnR>
                      <a:noFill/>
                    </a:lnR>
                    <a:lnT w="6350" cap="flat" cmpd="sng" algn="ctr">
                      <a:solidFill>
                        <a:srgbClr val="D9D9D9"/>
                      </a:solidFill>
                      <a:prstDash val="dash"/>
                      <a:round/>
                      <a:headEnd type="none" w="med" len="med"/>
                      <a:tailEnd type="none" w="med" len="med"/>
                    </a:lnT>
                    <a:lnB w="9525" cap="flat" cmpd="sng" algn="ctr">
                      <a:solidFill>
                        <a:srgbClr val="7F7F7F"/>
                      </a:solidFill>
                      <a:prstDash val="solid"/>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bl>
          </a:graphicData>
        </a:graphic>
      </p:graphicFrame>
      <p:graphicFrame>
        <p:nvGraphicFramePr>
          <p:cNvPr id="410" name="table 410"/>
          <p:cNvGraphicFramePr>
            <a:graphicFrameLocks noGrp="1"/>
          </p:cNvGraphicFramePr>
          <p:nvPr>
            <p:custDataLst>
              <p:tags r:id="rId2"/>
            </p:custDataLst>
          </p:nvPr>
        </p:nvGraphicFramePr>
        <p:xfrm>
          <a:off x="6215380" y="948055"/>
          <a:ext cx="5395595" cy="5748655"/>
        </p:xfrm>
        <a:graphic>
          <a:graphicData uri="http://schemas.openxmlformats.org/drawingml/2006/table">
            <a:tbl>
              <a:tblPr/>
              <a:tblGrid>
                <a:gridCol w="5395595"/>
              </a:tblGrid>
              <a:tr h="5748655">
                <a:tc>
                  <a:txBody>
                    <a:bodyPr/>
                    <a:p>
                      <a:pPr algn="l" rtl="0" eaLnBrk="0">
                        <a:lnSpc>
                          <a:spcPct val="163000"/>
                        </a:lnSpc>
                      </a:pPr>
                      <a:r>
                        <a:rPr lang="zh-CN" sz="1400" b="1" kern="0" spc="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用法</a:t>
                      </a:r>
                      <a:r>
                        <a:rPr lang="zh-CN" sz="1400" b="1" kern="0" spc="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用量</a:t>
                      </a:r>
                      <a:endParaRPr lang="zh-CN" sz="1400" b="1" kern="0" spc="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05000"/>
                        </a:lnSpc>
                      </a:pPr>
                      <a:r>
                        <a:rPr lang="en-US" altLang="zh-CN"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200" dirty="0">
                          <a:solidFill>
                            <a:schemeClr val="tx1"/>
                          </a:solidFill>
                          <a:latin typeface="微软雅黑" charset="0"/>
                          <a:ea typeface="微软雅黑" charset="0"/>
                          <a:cs typeface="微软雅黑" charset="0"/>
                        </a:rPr>
                        <a:t>高血压</a:t>
                      </a:r>
                      <a:endParaRPr lang="zh-CN" altLang="en-US" sz="1200" dirty="0">
                        <a:solidFill>
                          <a:schemeClr val="tx1"/>
                        </a:solidFill>
                        <a:latin typeface="微软雅黑" charset="0"/>
                        <a:ea typeface="微软雅黑" charset="0"/>
                        <a:cs typeface="微软雅黑" charset="0"/>
                      </a:endParaRPr>
                    </a:p>
                    <a:p>
                      <a:pPr algn="l" rtl="0" eaLnBrk="0">
                        <a:lnSpc>
                          <a:spcPct val="105000"/>
                        </a:lnSpc>
                      </a:pPr>
                      <a:r>
                        <a:rPr lang="en-US" altLang="zh-CN" sz="1200" dirty="0">
                          <a:solidFill>
                            <a:schemeClr val="tx1"/>
                          </a:solidFill>
                          <a:latin typeface="微软雅黑" charset="0"/>
                          <a:ea typeface="微软雅黑" charset="0"/>
                          <a:cs typeface="微软雅黑" charset="0"/>
                        </a:rPr>
                        <a:t>    </a:t>
                      </a:r>
                      <a:r>
                        <a:rPr lang="zh-CN" altLang="en-US" sz="1200" dirty="0">
                          <a:solidFill>
                            <a:schemeClr val="tx1"/>
                          </a:solidFill>
                          <a:latin typeface="微软雅黑" charset="0"/>
                          <a:ea typeface="微软雅黑" charset="0"/>
                          <a:cs typeface="微软雅黑" charset="0"/>
                        </a:rPr>
                        <a:t>成人初始剂量为每日</a:t>
                      </a:r>
                      <a:r>
                        <a:rPr lang="en-US" altLang="zh-CN" sz="1200" dirty="0">
                          <a:solidFill>
                            <a:schemeClr val="tx1"/>
                          </a:solidFill>
                          <a:latin typeface="微软雅黑" charset="0"/>
                          <a:ea typeface="微软雅黑" charset="0"/>
                          <a:cs typeface="微软雅黑" charset="0"/>
                        </a:rPr>
                        <a:t>5mg</a:t>
                      </a:r>
                      <a:r>
                        <a:rPr lang="zh-CN" altLang="en-US" sz="1200" dirty="0">
                          <a:solidFill>
                            <a:schemeClr val="tx1"/>
                          </a:solidFill>
                          <a:latin typeface="微软雅黑" charset="0"/>
                          <a:ea typeface="微软雅黑" charset="0"/>
                          <a:cs typeface="微软雅黑" charset="0"/>
                        </a:rPr>
                        <a:t>，每日一次服用。可根据需要逐渐增加到最大剂量每日</a:t>
                      </a:r>
                      <a:r>
                        <a:rPr lang="en-US" altLang="zh-CN" sz="1200" dirty="0">
                          <a:solidFill>
                            <a:schemeClr val="tx1"/>
                          </a:solidFill>
                          <a:latin typeface="微软雅黑" charset="0"/>
                          <a:ea typeface="微软雅黑" charset="0"/>
                          <a:cs typeface="微软雅黑" charset="0"/>
                        </a:rPr>
                        <a:t>40mg</a:t>
                      </a:r>
                      <a:r>
                        <a:rPr lang="zh-CN" altLang="en-US" sz="1200" dirty="0">
                          <a:solidFill>
                            <a:schemeClr val="tx1"/>
                          </a:solidFill>
                          <a:latin typeface="微软雅黑" charset="0"/>
                          <a:ea typeface="微软雅黑" charset="0"/>
                          <a:cs typeface="微软雅黑" charset="0"/>
                        </a:rPr>
                        <a:t>以实现降压目标。如果出现给药时间间隔末端降压效果减弱则可将每日剂量分成每天两次服用。</a:t>
                      </a:r>
                      <a:endParaRPr lang="zh-CN" altLang="en-US" sz="1200" dirty="0">
                        <a:solidFill>
                          <a:schemeClr val="tx1"/>
                        </a:solidFill>
                        <a:latin typeface="微软雅黑" charset="0"/>
                        <a:ea typeface="微软雅黑" charset="0"/>
                        <a:cs typeface="微软雅黑" charset="0"/>
                      </a:endParaRPr>
                    </a:p>
                    <a:p>
                      <a:pPr algn="l" rtl="0" eaLnBrk="0">
                        <a:lnSpc>
                          <a:spcPct val="105000"/>
                        </a:lnSpc>
                      </a:pPr>
                      <a:r>
                        <a:rPr lang="en-US" altLang="zh-CN" sz="1200" dirty="0">
                          <a:solidFill>
                            <a:schemeClr val="tx1"/>
                          </a:solidFill>
                          <a:latin typeface="微软雅黑" charset="0"/>
                          <a:ea typeface="微软雅黑" charset="0"/>
                          <a:cs typeface="微软雅黑" charset="0"/>
                        </a:rPr>
                        <a:t>    </a:t>
                      </a:r>
                      <a:r>
                        <a:rPr lang="zh-CN" altLang="en-US" sz="1200" dirty="0">
                          <a:solidFill>
                            <a:schemeClr val="tx1"/>
                          </a:solidFill>
                          <a:latin typeface="微软雅黑" charset="0"/>
                          <a:ea typeface="微软雅黑" charset="0"/>
                          <a:cs typeface="微软雅黑" charset="0"/>
                        </a:rPr>
                        <a:t>与利尿剂一起使用：如果需要达到更大的降压效果，本品可以和低剂量的利尿剂联用，建议使用利尿剂的患者初始剂量每日</a:t>
                      </a:r>
                      <a:r>
                        <a:rPr lang="en-US" altLang="zh-CN" sz="1200" dirty="0">
                          <a:solidFill>
                            <a:schemeClr val="tx1"/>
                          </a:solidFill>
                          <a:latin typeface="微软雅黑" charset="0"/>
                          <a:ea typeface="微软雅黑" charset="0"/>
                          <a:cs typeface="微软雅黑" charset="0"/>
                        </a:rPr>
                        <a:t>2.5mg</a:t>
                      </a:r>
                      <a:r>
                        <a:rPr lang="zh-CN" altLang="en-US" sz="1200" dirty="0">
                          <a:solidFill>
                            <a:schemeClr val="tx1"/>
                          </a:solidFill>
                          <a:latin typeface="微软雅黑" charset="0"/>
                          <a:ea typeface="微软雅黑" charset="0"/>
                          <a:cs typeface="微软雅黑" charset="0"/>
                        </a:rPr>
                        <a:t>。</a:t>
                      </a:r>
                      <a:endParaRPr lang="zh-CN" altLang="en-US" sz="1200" dirty="0">
                        <a:solidFill>
                          <a:schemeClr val="tx1"/>
                        </a:solidFill>
                        <a:latin typeface="微软雅黑" charset="0"/>
                        <a:ea typeface="微软雅黑" charset="0"/>
                        <a:cs typeface="微软雅黑" charset="0"/>
                      </a:endParaRPr>
                    </a:p>
                    <a:p>
                      <a:pPr algn="l" rtl="0" eaLnBrk="0">
                        <a:lnSpc>
                          <a:spcPct val="105000"/>
                        </a:lnSpc>
                      </a:pPr>
                      <a:r>
                        <a:rPr lang="en-US" altLang="zh-CN" sz="1200" dirty="0">
                          <a:solidFill>
                            <a:schemeClr val="tx1"/>
                          </a:solidFill>
                          <a:latin typeface="微软雅黑" charset="0"/>
                          <a:ea typeface="微软雅黑" charset="0"/>
                          <a:cs typeface="微软雅黑" charset="0"/>
                        </a:rPr>
                        <a:t>    </a:t>
                      </a:r>
                      <a:r>
                        <a:rPr lang="zh-CN" altLang="en-US" sz="1200" dirty="0">
                          <a:solidFill>
                            <a:schemeClr val="tx1"/>
                          </a:solidFill>
                          <a:latin typeface="微软雅黑" charset="0"/>
                          <a:ea typeface="微软雅黑" charset="0"/>
                          <a:cs typeface="微软雅黑" charset="0"/>
                        </a:rPr>
                        <a:t>肾功能受损患者剂量调整，</a:t>
                      </a:r>
                      <a:r>
                        <a:rPr lang="zh-CN" altLang="en-US" sz="1200" dirty="0">
                          <a:latin typeface="微软雅黑" charset="0"/>
                          <a:ea typeface="微软雅黑" charset="0"/>
                          <a:cs typeface="微软雅黑" charset="0"/>
                          <a:sym typeface="+mn-ea"/>
                        </a:rPr>
                        <a:t>剂量可以根据需要逐渐增加到最大每日</a:t>
                      </a:r>
                      <a:r>
                        <a:rPr lang="en-US" altLang="zh-CN" sz="1200" dirty="0">
                          <a:latin typeface="微软雅黑" charset="0"/>
                          <a:ea typeface="微软雅黑" charset="0"/>
                          <a:cs typeface="微软雅黑" charset="0"/>
                          <a:sym typeface="+mn-ea"/>
                        </a:rPr>
                        <a:t>40mg</a:t>
                      </a:r>
                      <a:r>
                        <a:rPr lang="zh-CN" altLang="en-US" sz="1200" dirty="0">
                          <a:solidFill>
                            <a:schemeClr val="tx1"/>
                          </a:solidFill>
                          <a:latin typeface="微软雅黑" charset="0"/>
                          <a:ea typeface="微软雅黑" charset="0"/>
                          <a:cs typeface="微软雅黑" charset="0"/>
                        </a:rPr>
                        <a:t>：</a:t>
                      </a:r>
                      <a:r>
                        <a:rPr lang="zh-CN" altLang="en-US" sz="1200" dirty="0">
                          <a:latin typeface="微软雅黑" charset="0"/>
                          <a:ea typeface="微软雅黑" charset="0"/>
                          <a:cs typeface="微软雅黑" charset="0"/>
                          <a:sym typeface="+mn-ea"/>
                        </a:rPr>
                        <a:t>正常或轻度肾功能受损患者（&gt;30 mL/min）初始剂量5mg/日；中度至严重肾功能受损（≤30mL/min）初始剂量2.5mg/</a:t>
                      </a:r>
                      <a:r>
                        <a:rPr lang="zh-CN" altLang="en-US" sz="1200" dirty="0">
                          <a:latin typeface="微软雅黑" charset="0"/>
                          <a:ea typeface="微软雅黑" charset="0"/>
                          <a:cs typeface="微软雅黑" charset="0"/>
                          <a:sym typeface="+mn-ea"/>
                        </a:rPr>
                        <a:t>日</a:t>
                      </a:r>
                      <a:r>
                        <a:rPr lang="zh-CN" altLang="en-US" sz="1200" dirty="0">
                          <a:latin typeface="微软雅黑" charset="0"/>
                          <a:ea typeface="微软雅黑" charset="0"/>
                          <a:cs typeface="微软雅黑" charset="0"/>
                          <a:sym typeface="+mn-ea"/>
                        </a:rPr>
                        <a:t>；透析患者* 2.5mg/</a:t>
                      </a:r>
                      <a:r>
                        <a:rPr lang="zh-CN" altLang="en-US" sz="1200" dirty="0">
                          <a:latin typeface="微软雅黑" charset="0"/>
                          <a:ea typeface="微软雅黑" charset="0"/>
                          <a:cs typeface="微软雅黑" charset="0"/>
                          <a:sym typeface="+mn-ea"/>
                        </a:rPr>
                        <a:t>日</a:t>
                      </a:r>
                      <a:r>
                        <a:rPr lang="zh-CN" altLang="en-US" sz="1200" dirty="0">
                          <a:latin typeface="微软雅黑" charset="0"/>
                          <a:ea typeface="微软雅黑" charset="0"/>
                          <a:cs typeface="微软雅黑" charset="0"/>
                          <a:sym typeface="+mn-ea"/>
                        </a:rPr>
                        <a:t>，*：透析当天需在血液透析后服药，用理想体重计算。</a:t>
                      </a:r>
                      <a:endParaRPr lang="zh-CN" altLang="en-US" sz="1200" dirty="0">
                        <a:latin typeface="微软雅黑" charset="0"/>
                        <a:ea typeface="微软雅黑" charset="0"/>
                        <a:cs typeface="微软雅黑" charset="0"/>
                        <a:sym typeface="+mn-ea"/>
                      </a:endParaRPr>
                    </a:p>
                    <a:p>
                      <a:pPr algn="l" rtl="0" eaLnBrk="0">
                        <a:lnSpc>
                          <a:spcPct val="105000"/>
                        </a:lnSpc>
                      </a:pPr>
                      <a:r>
                        <a:rPr lang="en-US" altLang="zh-CN" sz="1200" dirty="0">
                          <a:solidFill>
                            <a:schemeClr val="tx1"/>
                          </a:solidFill>
                          <a:latin typeface="微软雅黑" charset="0"/>
                          <a:ea typeface="微软雅黑" charset="0"/>
                          <a:cs typeface="微软雅黑" charset="0"/>
                        </a:rPr>
                        <a:t>    </a:t>
                      </a:r>
                      <a:r>
                        <a:rPr lang="zh-CN" altLang="en-US" sz="1200" dirty="0">
                          <a:solidFill>
                            <a:schemeClr val="tx1"/>
                          </a:solidFill>
                          <a:latin typeface="微软雅黑" charset="0"/>
                          <a:ea typeface="微软雅黑" charset="0"/>
                          <a:cs typeface="微软雅黑" charset="0"/>
                        </a:rPr>
                        <a:t>大于</a:t>
                      </a:r>
                      <a:r>
                        <a:rPr lang="en-US" altLang="zh-CN" sz="1200" dirty="0">
                          <a:solidFill>
                            <a:schemeClr val="tx1"/>
                          </a:solidFill>
                          <a:latin typeface="微软雅黑" charset="0"/>
                          <a:ea typeface="微软雅黑" charset="0"/>
                          <a:cs typeface="微软雅黑" charset="0"/>
                        </a:rPr>
                        <a:t>1个月儿童：一</a:t>
                      </a:r>
                      <a:r>
                        <a:rPr lang="zh-CN" altLang="en-US" sz="1200" dirty="0">
                          <a:solidFill>
                            <a:schemeClr val="tx1"/>
                          </a:solidFill>
                          <a:latin typeface="微软雅黑" charset="0"/>
                          <a:ea typeface="微软雅黑" charset="0"/>
                          <a:cs typeface="微软雅黑" charset="0"/>
                        </a:rPr>
                        <a:t>般建议初始剂量为每日</a:t>
                      </a:r>
                      <a:r>
                        <a:rPr lang="en-US" altLang="zh-CN" sz="1200" dirty="0">
                          <a:solidFill>
                            <a:schemeClr val="tx1"/>
                          </a:solidFill>
                          <a:latin typeface="微软雅黑" charset="0"/>
                          <a:ea typeface="微软雅黑" charset="0"/>
                          <a:cs typeface="微软雅黑" charset="0"/>
                        </a:rPr>
                        <a:t>0.08mg/kg</a:t>
                      </a:r>
                      <a:r>
                        <a:rPr lang="zh-CN" altLang="en-US" sz="1200" dirty="0">
                          <a:solidFill>
                            <a:schemeClr val="tx1"/>
                          </a:solidFill>
                          <a:latin typeface="微软雅黑" charset="0"/>
                          <a:ea typeface="微软雅黑" charset="0"/>
                          <a:cs typeface="微软雅黑" charset="0"/>
                        </a:rPr>
                        <a:t>（最大</a:t>
                      </a:r>
                      <a:r>
                        <a:rPr lang="en-US" altLang="zh-CN" sz="1200" dirty="0">
                          <a:solidFill>
                            <a:schemeClr val="tx1"/>
                          </a:solidFill>
                          <a:latin typeface="微软雅黑" charset="0"/>
                          <a:ea typeface="微软雅黑" charset="0"/>
                          <a:cs typeface="微软雅黑" charset="0"/>
                        </a:rPr>
                        <a:t>5mg</a:t>
                      </a:r>
                      <a:r>
                        <a:rPr lang="zh-CN" altLang="en-US" sz="1200" dirty="0">
                          <a:solidFill>
                            <a:schemeClr val="tx1"/>
                          </a:solidFill>
                          <a:latin typeface="微软雅黑" charset="0"/>
                          <a:ea typeface="微软雅黑" charset="0"/>
                          <a:cs typeface="微软雅黑" charset="0"/>
                        </a:rPr>
                        <a:t>），每日一次服用。根据血压反应调整剂量。剂量</a:t>
                      </a:r>
                      <a:r>
                        <a:rPr lang="en-US" altLang="zh-CN" sz="1200" dirty="0">
                          <a:solidFill>
                            <a:schemeClr val="tx1"/>
                          </a:solidFill>
                          <a:latin typeface="微软雅黑" charset="0"/>
                          <a:ea typeface="微软雅黑" charset="0"/>
                          <a:cs typeface="微软雅黑" charset="0"/>
                        </a:rPr>
                        <a:t>0.58mg/kg</a:t>
                      </a:r>
                      <a:r>
                        <a:rPr lang="zh-CN" altLang="en-US" sz="1200" dirty="0">
                          <a:solidFill>
                            <a:schemeClr val="tx1"/>
                          </a:solidFill>
                          <a:latin typeface="微软雅黑" charset="0"/>
                          <a:ea typeface="微软雅黑" charset="0"/>
                          <a:cs typeface="微软雅黑" charset="0"/>
                        </a:rPr>
                        <a:t>以上</a:t>
                      </a:r>
                      <a:r>
                        <a:rPr lang="en-US" altLang="zh-CN" sz="1200" dirty="0">
                          <a:solidFill>
                            <a:schemeClr val="tx1"/>
                          </a:solidFill>
                          <a:latin typeface="微软雅黑" charset="0"/>
                          <a:ea typeface="微软雅黑" charset="0"/>
                          <a:cs typeface="微软雅黑" charset="0"/>
                        </a:rPr>
                        <a:t>(</a:t>
                      </a:r>
                      <a:r>
                        <a:rPr lang="zh-CN" altLang="en-US" sz="1200" dirty="0">
                          <a:solidFill>
                            <a:schemeClr val="tx1"/>
                          </a:solidFill>
                          <a:latin typeface="微软雅黑" charset="0"/>
                          <a:ea typeface="微软雅黑" charset="0"/>
                          <a:cs typeface="微软雅黑" charset="0"/>
                        </a:rPr>
                        <a:t>或超过</a:t>
                      </a:r>
                      <a:r>
                        <a:rPr lang="en-US" altLang="zh-CN" sz="1200" dirty="0">
                          <a:solidFill>
                            <a:schemeClr val="tx1"/>
                          </a:solidFill>
                          <a:latin typeface="微软雅黑" charset="0"/>
                          <a:ea typeface="微软雅黑" charset="0"/>
                          <a:cs typeface="微软雅黑" charset="0"/>
                        </a:rPr>
                        <a:t>40mg)</a:t>
                      </a:r>
                      <a:r>
                        <a:rPr lang="zh-CN" altLang="en-US" sz="1200" dirty="0">
                          <a:solidFill>
                            <a:schemeClr val="tx1"/>
                          </a:solidFill>
                          <a:latin typeface="微软雅黑" charset="0"/>
                          <a:ea typeface="微软雅黑" charset="0"/>
                          <a:cs typeface="微软雅黑" charset="0"/>
                        </a:rPr>
                        <a:t>尚未在儿科患者中进行研究。</a:t>
                      </a:r>
                      <a:endParaRPr lang="zh-CN" altLang="en-US" sz="1200" dirty="0">
                        <a:solidFill>
                          <a:schemeClr val="tx1"/>
                        </a:solidFill>
                        <a:latin typeface="微软雅黑" charset="0"/>
                        <a:ea typeface="微软雅黑" charset="0"/>
                        <a:cs typeface="微软雅黑" charset="0"/>
                      </a:endParaRPr>
                    </a:p>
                    <a:p>
                      <a:pPr algn="l" rtl="0" eaLnBrk="0">
                        <a:lnSpc>
                          <a:spcPct val="105000"/>
                        </a:lnSpc>
                      </a:pPr>
                      <a:endParaRPr lang="zh-CN" altLang="en-US" sz="1200" dirty="0">
                        <a:solidFill>
                          <a:schemeClr val="tx1"/>
                        </a:solidFill>
                        <a:latin typeface="微软雅黑" charset="0"/>
                        <a:ea typeface="微软雅黑" charset="0"/>
                        <a:cs typeface="微软雅黑" charset="0"/>
                      </a:endParaRPr>
                    </a:p>
                    <a:p>
                      <a:pPr algn="l" rtl="0" eaLnBrk="0">
                        <a:lnSpc>
                          <a:spcPct val="105000"/>
                        </a:lnSpc>
                      </a:pPr>
                      <a:r>
                        <a:rPr lang="en-US" altLang="zh-CN" sz="1200" dirty="0">
                          <a:solidFill>
                            <a:schemeClr val="tx1"/>
                          </a:solidFill>
                          <a:latin typeface="微软雅黑" charset="0"/>
                          <a:ea typeface="微软雅黑" charset="0"/>
                          <a:cs typeface="微软雅黑" charset="0"/>
                        </a:rPr>
                        <a:t>2. </a:t>
                      </a:r>
                      <a:r>
                        <a:rPr lang="zh-CN" altLang="en-US" sz="1200" dirty="0">
                          <a:solidFill>
                            <a:schemeClr val="tx1"/>
                          </a:solidFill>
                          <a:latin typeface="微软雅黑" charset="0"/>
                          <a:ea typeface="微软雅黑" charset="0"/>
                          <a:cs typeface="微软雅黑" charset="0"/>
                        </a:rPr>
                        <a:t>心力衰竭</a:t>
                      </a:r>
                      <a:endParaRPr lang="zh-CN" altLang="en-US" sz="1200" dirty="0">
                        <a:solidFill>
                          <a:schemeClr val="tx1"/>
                        </a:solidFill>
                        <a:latin typeface="微软雅黑" charset="0"/>
                        <a:ea typeface="微软雅黑" charset="0"/>
                        <a:cs typeface="微软雅黑" charset="0"/>
                      </a:endParaRPr>
                    </a:p>
                    <a:p>
                      <a:pPr algn="l" rtl="0" eaLnBrk="0">
                        <a:lnSpc>
                          <a:spcPct val="105000"/>
                        </a:lnSpc>
                      </a:pPr>
                      <a:r>
                        <a:rPr lang="en-US" altLang="zh-CN" sz="1200" dirty="0">
                          <a:solidFill>
                            <a:schemeClr val="tx1"/>
                          </a:solidFill>
                          <a:latin typeface="微软雅黑" charset="0"/>
                          <a:ea typeface="微软雅黑" charset="0"/>
                          <a:cs typeface="微软雅黑" charset="0"/>
                        </a:rPr>
                        <a:t>    </a:t>
                      </a:r>
                      <a:r>
                        <a:rPr lang="zh-CN" altLang="en-US" sz="1200" dirty="0">
                          <a:solidFill>
                            <a:schemeClr val="tx1"/>
                          </a:solidFill>
                          <a:latin typeface="微软雅黑" charset="0"/>
                          <a:ea typeface="微软雅黑" charset="0"/>
                          <a:cs typeface="微软雅黑" charset="0"/>
                        </a:rPr>
                        <a:t>成人初始剂量建议为</a:t>
                      </a:r>
                      <a:r>
                        <a:rPr lang="en-US" altLang="zh-CN" sz="1200" dirty="0">
                          <a:solidFill>
                            <a:schemeClr val="tx1"/>
                          </a:solidFill>
                          <a:latin typeface="微软雅黑" charset="0"/>
                          <a:ea typeface="微软雅黑" charset="0"/>
                          <a:cs typeface="微软雅黑" charset="0"/>
                        </a:rPr>
                        <a:t>2.5mg</a:t>
                      </a:r>
                      <a:r>
                        <a:rPr lang="zh-CN" altLang="en-US" sz="1200" dirty="0">
                          <a:solidFill>
                            <a:schemeClr val="tx1"/>
                          </a:solidFill>
                          <a:latin typeface="微软雅黑" charset="0"/>
                          <a:ea typeface="微软雅黑" charset="0"/>
                          <a:cs typeface="微软雅黑" charset="0"/>
                        </a:rPr>
                        <a:t>，一天两次。在患者可耐受情况下逐渐增加剂量。常用维持剂量为每日总剂量</a:t>
                      </a:r>
                      <a:r>
                        <a:rPr lang="en-US" altLang="zh-CN" sz="1200" dirty="0">
                          <a:solidFill>
                            <a:schemeClr val="tx1"/>
                          </a:solidFill>
                          <a:latin typeface="微软雅黑" charset="0"/>
                          <a:ea typeface="微软雅黑" charset="0"/>
                          <a:cs typeface="微软雅黑" charset="0"/>
                        </a:rPr>
                        <a:t>20mg</a:t>
                      </a:r>
                      <a:r>
                        <a:rPr lang="zh-CN" altLang="en-US" sz="1200" dirty="0">
                          <a:solidFill>
                            <a:schemeClr val="tx1"/>
                          </a:solidFill>
                          <a:latin typeface="微软雅黑" charset="0"/>
                          <a:ea typeface="微软雅黑" charset="0"/>
                          <a:cs typeface="微软雅黑" charset="0"/>
                        </a:rPr>
                        <a:t>。最大剂量不超过</a:t>
                      </a:r>
                      <a:r>
                        <a:rPr lang="en-US" altLang="zh-CN" sz="1200" dirty="0">
                          <a:solidFill>
                            <a:schemeClr val="tx1"/>
                          </a:solidFill>
                          <a:latin typeface="微软雅黑" charset="0"/>
                          <a:ea typeface="微软雅黑" charset="0"/>
                          <a:cs typeface="微软雅黑" charset="0"/>
                        </a:rPr>
                        <a:t>20mg</a:t>
                      </a:r>
                      <a:r>
                        <a:rPr lang="zh-CN" altLang="en-US" sz="1200" dirty="0">
                          <a:solidFill>
                            <a:schemeClr val="tx1"/>
                          </a:solidFill>
                          <a:latin typeface="微软雅黑" charset="0"/>
                          <a:ea typeface="微软雅黑" charset="0"/>
                          <a:cs typeface="微软雅黑" charset="0"/>
                        </a:rPr>
                        <a:t>，一天两次。常与利尿剂和洋地黄联用。</a:t>
                      </a:r>
                      <a:endParaRPr lang="zh-CN" altLang="en-US" sz="1200" dirty="0">
                        <a:solidFill>
                          <a:schemeClr val="tx1"/>
                        </a:solidFill>
                        <a:latin typeface="微软雅黑" charset="0"/>
                        <a:ea typeface="微软雅黑" charset="0"/>
                        <a:cs typeface="微软雅黑" charset="0"/>
                      </a:endParaRPr>
                    </a:p>
                    <a:p>
                      <a:pPr algn="l" rtl="0" eaLnBrk="0">
                        <a:lnSpc>
                          <a:spcPct val="105000"/>
                        </a:lnSpc>
                      </a:pPr>
                      <a:r>
                        <a:rPr lang="en-US" altLang="zh-CN" sz="1200" dirty="0">
                          <a:solidFill>
                            <a:schemeClr val="tx1"/>
                          </a:solidFill>
                          <a:latin typeface="微软雅黑" charset="0"/>
                          <a:ea typeface="微软雅黑" charset="0"/>
                          <a:cs typeface="微软雅黑" charset="0"/>
                        </a:rPr>
                        <a:t>    </a:t>
                      </a:r>
                      <a:r>
                        <a:rPr lang="zh-CN" altLang="en-US" sz="1200" dirty="0">
                          <a:solidFill>
                            <a:schemeClr val="tx1"/>
                          </a:solidFill>
                          <a:latin typeface="微软雅黑" charset="0"/>
                          <a:ea typeface="微软雅黑" charset="0"/>
                          <a:cs typeface="微软雅黑" charset="0"/>
                        </a:rPr>
                        <a:t>低钠血症（血清钠小于</a:t>
                      </a:r>
                      <a:r>
                        <a:rPr lang="en-US" altLang="zh-CN" sz="1200" dirty="0">
                          <a:solidFill>
                            <a:schemeClr val="tx1"/>
                          </a:solidFill>
                          <a:latin typeface="微软雅黑" charset="0"/>
                          <a:ea typeface="微软雅黑" charset="0"/>
                          <a:cs typeface="微软雅黑" charset="0"/>
                        </a:rPr>
                        <a:t>130mEq/L</a:t>
                      </a:r>
                      <a:r>
                        <a:rPr lang="zh-CN" altLang="en-US" sz="1200" dirty="0">
                          <a:solidFill>
                            <a:schemeClr val="tx1"/>
                          </a:solidFill>
                          <a:latin typeface="微软雅黑" charset="0"/>
                          <a:ea typeface="微软雅黑" charset="0"/>
                          <a:cs typeface="微软雅黑" charset="0"/>
                        </a:rPr>
                        <a:t>）患者或血肌酐大于</a:t>
                      </a:r>
                      <a:r>
                        <a:rPr lang="en-US" altLang="zh-CN" sz="1200" dirty="0">
                          <a:solidFill>
                            <a:schemeClr val="tx1"/>
                          </a:solidFill>
                          <a:latin typeface="微软雅黑" charset="0"/>
                          <a:ea typeface="微软雅黑" charset="0"/>
                          <a:cs typeface="微软雅黑" charset="0"/>
                        </a:rPr>
                        <a:t>1.6mg/dL</a:t>
                      </a:r>
                      <a:r>
                        <a:rPr lang="zh-CN" altLang="en-US" sz="1200" dirty="0">
                          <a:solidFill>
                            <a:schemeClr val="tx1"/>
                          </a:solidFill>
                          <a:latin typeface="微软雅黑" charset="0"/>
                          <a:ea typeface="微软雅黑" charset="0"/>
                          <a:cs typeface="微软雅黑" charset="0"/>
                        </a:rPr>
                        <a:t>患者，建议初始剂量为</a:t>
                      </a:r>
                      <a:r>
                        <a:rPr lang="en-US" altLang="zh-CN" sz="1200" dirty="0">
                          <a:solidFill>
                            <a:schemeClr val="tx1"/>
                          </a:solidFill>
                          <a:latin typeface="微软雅黑" charset="0"/>
                          <a:ea typeface="微软雅黑" charset="0"/>
                          <a:cs typeface="微软雅黑" charset="0"/>
                        </a:rPr>
                        <a:t>2.5mg</a:t>
                      </a:r>
                      <a:r>
                        <a:rPr lang="zh-CN" altLang="en-US" sz="1200" dirty="0">
                          <a:solidFill>
                            <a:schemeClr val="tx1"/>
                          </a:solidFill>
                          <a:latin typeface="微软雅黑" charset="0"/>
                          <a:ea typeface="微软雅黑" charset="0"/>
                          <a:cs typeface="微软雅黑" charset="0"/>
                        </a:rPr>
                        <a:t>，一天一次。</a:t>
                      </a:r>
                      <a:endParaRPr lang="zh-CN" altLang="en-US" sz="1200" dirty="0">
                        <a:solidFill>
                          <a:schemeClr val="tx1"/>
                        </a:solidFill>
                        <a:latin typeface="微软雅黑" charset="0"/>
                        <a:ea typeface="微软雅黑" charset="0"/>
                        <a:cs typeface="微软雅黑" charset="0"/>
                      </a:endParaRPr>
                    </a:p>
                    <a:p>
                      <a:pPr algn="l" rtl="0" eaLnBrk="0">
                        <a:lnSpc>
                          <a:spcPct val="105000"/>
                        </a:lnSpc>
                      </a:pPr>
                      <a:r>
                        <a:rPr lang="en-US" altLang="zh-CN" sz="1200" dirty="0">
                          <a:solidFill>
                            <a:schemeClr val="tx1"/>
                          </a:solidFill>
                          <a:latin typeface="微软雅黑" charset="0"/>
                          <a:ea typeface="微软雅黑" charset="0"/>
                          <a:cs typeface="微软雅黑" charset="0"/>
                        </a:rPr>
                        <a:t>    </a:t>
                      </a:r>
                      <a:r>
                        <a:rPr lang="zh-CN" altLang="en-US" sz="1200" dirty="0">
                          <a:solidFill>
                            <a:schemeClr val="tx1"/>
                          </a:solidFill>
                          <a:latin typeface="微软雅黑" charset="0"/>
                          <a:ea typeface="微软雅黑" charset="0"/>
                          <a:cs typeface="微软雅黑" charset="0"/>
                        </a:rPr>
                        <a:t>利尿剂剂量应调整以使低血容量和低血压效应最小化。本品若在首剂后出现低血压反应，在有效控制后，不妨碍随后的剂量调整。</a:t>
                      </a:r>
                      <a:endParaRPr lang="zh-CN" altLang="en-US" sz="1200" dirty="0">
                        <a:solidFill>
                          <a:schemeClr val="tx1"/>
                        </a:solidFill>
                        <a:latin typeface="微软雅黑" charset="0"/>
                        <a:ea typeface="微软雅黑" charset="0"/>
                        <a:cs typeface="微软雅黑" charset="0"/>
                      </a:endParaRPr>
                    </a:p>
                    <a:p>
                      <a:pPr algn="l" rtl="0" eaLnBrk="0">
                        <a:lnSpc>
                          <a:spcPct val="105000"/>
                        </a:lnSpc>
                      </a:pPr>
                      <a:endParaRPr lang="en-US" altLang="zh-CN" sz="1200" dirty="0">
                        <a:solidFill>
                          <a:schemeClr val="tx1"/>
                        </a:solidFill>
                        <a:latin typeface="微软雅黑" charset="0"/>
                        <a:ea typeface="微软雅黑" charset="0"/>
                        <a:cs typeface="微软雅黑" charset="0"/>
                      </a:endParaRPr>
                    </a:p>
                    <a:p>
                      <a:pPr algn="l" rtl="0" eaLnBrk="0">
                        <a:lnSpc>
                          <a:spcPct val="105000"/>
                        </a:lnSpc>
                      </a:pPr>
                      <a:r>
                        <a:rPr lang="en-US" altLang="zh-CN" sz="1200" dirty="0">
                          <a:solidFill>
                            <a:schemeClr val="tx1"/>
                          </a:solidFill>
                          <a:latin typeface="微软雅黑" charset="0"/>
                          <a:ea typeface="微软雅黑" charset="0"/>
                          <a:cs typeface="微软雅黑" charset="0"/>
                        </a:rPr>
                        <a:t>3. </a:t>
                      </a:r>
                      <a:r>
                        <a:rPr lang="zh-CN" altLang="en-US" sz="1200" dirty="0">
                          <a:solidFill>
                            <a:schemeClr val="tx1"/>
                          </a:solidFill>
                          <a:latin typeface="微软雅黑" charset="0"/>
                          <a:ea typeface="微软雅黑" charset="0"/>
                          <a:cs typeface="微软雅黑" charset="0"/>
                        </a:rPr>
                        <a:t>无症状性左心室功能障碍</a:t>
                      </a:r>
                      <a:endParaRPr lang="zh-CN" altLang="en-US" sz="1200" dirty="0">
                        <a:solidFill>
                          <a:schemeClr val="tx1"/>
                        </a:solidFill>
                        <a:latin typeface="微软雅黑" charset="0"/>
                        <a:ea typeface="微软雅黑" charset="0"/>
                        <a:cs typeface="微软雅黑" charset="0"/>
                      </a:endParaRPr>
                    </a:p>
                    <a:p>
                      <a:pPr algn="l" rtl="0" eaLnBrk="0">
                        <a:lnSpc>
                          <a:spcPct val="105000"/>
                        </a:lnSpc>
                      </a:pPr>
                      <a:r>
                        <a:rPr lang="en-US" altLang="zh-CN" sz="1200" dirty="0">
                          <a:solidFill>
                            <a:schemeClr val="tx1"/>
                          </a:solidFill>
                          <a:latin typeface="微软雅黑" charset="0"/>
                          <a:ea typeface="微软雅黑" charset="0"/>
                          <a:cs typeface="微软雅黑" charset="0"/>
                        </a:rPr>
                        <a:t>    </a:t>
                      </a:r>
                      <a:r>
                        <a:rPr lang="zh-CN" altLang="en-US" sz="1200" dirty="0">
                          <a:solidFill>
                            <a:schemeClr val="tx1"/>
                          </a:solidFill>
                          <a:latin typeface="微软雅黑" charset="0"/>
                          <a:ea typeface="微软雅黑" charset="0"/>
                          <a:cs typeface="微软雅黑" charset="0"/>
                        </a:rPr>
                        <a:t>成人初始剂量建议为</a:t>
                      </a:r>
                      <a:r>
                        <a:rPr lang="en-US" altLang="zh-CN" sz="1200" dirty="0">
                          <a:solidFill>
                            <a:schemeClr val="tx1"/>
                          </a:solidFill>
                          <a:latin typeface="微软雅黑" charset="0"/>
                          <a:ea typeface="微软雅黑" charset="0"/>
                          <a:cs typeface="微软雅黑" charset="0"/>
                        </a:rPr>
                        <a:t>2.5mg</a:t>
                      </a:r>
                      <a:r>
                        <a:rPr lang="zh-CN" altLang="en-US" sz="1200" dirty="0">
                          <a:solidFill>
                            <a:schemeClr val="tx1"/>
                          </a:solidFill>
                          <a:latin typeface="微软雅黑" charset="0"/>
                          <a:ea typeface="微软雅黑" charset="0"/>
                          <a:cs typeface="微软雅黑" charset="0"/>
                        </a:rPr>
                        <a:t>，每日两次，在患者可耐受情况下可调整至最大剂量</a:t>
                      </a:r>
                      <a:r>
                        <a:rPr lang="en-US" altLang="zh-CN" sz="1200" dirty="0">
                          <a:solidFill>
                            <a:schemeClr val="tx1"/>
                          </a:solidFill>
                          <a:latin typeface="微软雅黑" charset="0"/>
                          <a:ea typeface="微软雅黑" charset="0"/>
                          <a:cs typeface="微软雅黑" charset="0"/>
                        </a:rPr>
                        <a:t>10mg</a:t>
                      </a:r>
                      <a:r>
                        <a:rPr lang="zh-CN" altLang="en-US" sz="1200" dirty="0">
                          <a:solidFill>
                            <a:schemeClr val="tx1"/>
                          </a:solidFill>
                          <a:latin typeface="微软雅黑" charset="0"/>
                          <a:ea typeface="微软雅黑" charset="0"/>
                          <a:cs typeface="微软雅黑" charset="0"/>
                        </a:rPr>
                        <a:t>，每日两次。利尿剂剂量可能需要调整。</a:t>
                      </a:r>
                      <a:endParaRPr lang="zh-CN" altLang="en-US" sz="1200" dirty="0">
                        <a:solidFill>
                          <a:schemeClr val="tx1"/>
                        </a:solidFill>
                        <a:latin typeface="微软雅黑" charset="0"/>
                        <a:ea typeface="微软雅黑" charset="0"/>
                        <a:cs typeface="微软雅黑" charset="0"/>
                      </a:endParaRPr>
                    </a:p>
                  </a:txBody>
                  <a:tcPr marL="0" marR="0" marT="0" marB="0" vert="horz">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01</a:t>
              </a:r>
              <a:endParaRPr lang="zh-CN" altLang="en-US" sz="3735" dirty="0">
                <a:solidFill>
                  <a:schemeClr val="bg1"/>
                </a:solidFill>
                <a:latin typeface="Impact" panose="020B0806030902050204" pitchFamily="34" charset="0"/>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6783"/>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药品基本信息（</a:t>
              </a: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2/2</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endParaRPr>
            </a:p>
          </p:txBody>
        </p:sp>
      </p:grpSp>
      <p:graphicFrame>
        <p:nvGraphicFramePr>
          <p:cNvPr id="420" name="table 420"/>
          <p:cNvGraphicFramePr>
            <a:graphicFrameLocks noGrp="1"/>
          </p:cNvGraphicFramePr>
          <p:nvPr>
            <p:custDataLst>
              <p:tags r:id="rId1"/>
            </p:custDataLst>
          </p:nvPr>
        </p:nvGraphicFramePr>
        <p:xfrm>
          <a:off x="652145" y="998220"/>
          <a:ext cx="4959985" cy="5453380"/>
        </p:xfrm>
        <a:graphic>
          <a:graphicData uri="http://schemas.openxmlformats.org/drawingml/2006/table">
            <a:tbl>
              <a:tblPr/>
              <a:tblGrid>
                <a:gridCol w="4959985"/>
              </a:tblGrid>
              <a:tr h="621030">
                <a:tc>
                  <a:txBody>
                    <a:bodyPr/>
                    <a:p>
                      <a:pPr algn="l" rtl="0" eaLnBrk="0">
                        <a:lnSpc>
                          <a:spcPct val="108000"/>
                        </a:lnSpc>
                      </a:pPr>
                      <a:endParaRPr sz="900" dirty="0">
                        <a:latin typeface="Arial" panose="020B0604020202090204"/>
                        <a:ea typeface="Arial" panose="020B0604020202090204"/>
                        <a:cs typeface="Arial" panose="020B0604020202090204"/>
                      </a:endParaRPr>
                    </a:p>
                    <a:p>
                      <a:pPr marL="1635760" algn="l" rtl="0" eaLnBrk="0">
                        <a:lnSpc>
                          <a:spcPct val="93000"/>
                        </a:lnSpc>
                        <a:spcBef>
                          <a:spcPts val="5"/>
                        </a:spcBef>
                      </a:pPr>
                      <a:r>
                        <a:rPr sz="2000" b="1" kern="0" spc="-10" dirty="0">
                          <a:solidFill>
                            <a:srgbClr val="FFFFFF">
                              <a:alpha val="100000"/>
                            </a:srgbClr>
                          </a:solidFill>
                          <a:latin typeface="等线" panose="02010600030101010101" charset="-122"/>
                          <a:ea typeface="等线" panose="02010600030101010101" charset="-122"/>
                          <a:cs typeface="等线" panose="02010600030101010101" charset="-122"/>
                        </a:rPr>
                        <a:t>疾病的基本情况</a:t>
                      </a:r>
                      <a:endParaRPr sz="2000" b="1" kern="0" spc="-10" dirty="0">
                        <a:solidFill>
                          <a:srgbClr val="FFFFFF">
                            <a:alpha val="100000"/>
                          </a:srgbClr>
                        </a:solidFill>
                        <a:latin typeface="等线" panose="02010600030101010101" charset="-122"/>
                        <a:ea typeface="等线" panose="02010600030101010101" charset="-122"/>
                        <a:cs typeface="等线" panose="02010600030101010101" charset="-122"/>
                      </a:endParaRPr>
                    </a:p>
                  </a:txBody>
                  <a:tcPr marL="0" marR="0" marT="0" marB="0" vert="horz">
                    <a:lnL w="3175" cap="flat" cmpd="sng" algn="ctr">
                      <a:solidFill>
                        <a:srgbClr val="0F6FC6"/>
                      </a:solidFill>
                      <a:prstDash val="solid"/>
                      <a:round/>
                      <a:headEnd type="none" w="med" len="med"/>
                      <a:tailEnd type="none" w="med" len="med"/>
                    </a:lnL>
                    <a:lnR w="3175" cap="flat" cmpd="sng" algn="ctr">
                      <a:solidFill>
                        <a:srgbClr val="0F6FC6"/>
                      </a:solidFill>
                      <a:prstDash val="solid"/>
                      <a:round/>
                      <a:headEnd type="none" w="med" len="med"/>
                      <a:tailEnd type="none" w="med" len="med"/>
                    </a:lnR>
                    <a:lnT w="9525" cap="flat" cmpd="sng" algn="ctr">
                      <a:solidFill>
                        <a:srgbClr val="0F6FC6"/>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accent5"/>
                    </a:solidFill>
                  </a:tcPr>
                </a:tc>
              </a:tr>
              <a:tr h="4832350">
                <a:tc>
                  <a:txBody>
                    <a:bodyPr/>
                    <a:p>
                      <a:pPr marL="285750" indent="-285750" algn="l">
                        <a:spcAft>
                          <a:spcPts val="0"/>
                        </a:spcAft>
                        <a:buFont typeface="Arial" panose="020B0604020202090204" pitchFamily="34" charset="0"/>
                        <a:buChar char="•"/>
                      </a:pPr>
                      <a:endParaRPr lang="zh-CN" sz="1400" kern="100" dirty="0">
                        <a:effectLst/>
                        <a:sym typeface="+mn-ea"/>
                      </a:endParaRPr>
                    </a:p>
                    <a:p>
                      <a:pPr marL="285750" indent="-285750" algn="l">
                        <a:spcAft>
                          <a:spcPts val="0"/>
                        </a:spcAft>
                        <a:buFont typeface="Arial" panose="020B0604020202090204" pitchFamily="34" charset="0"/>
                        <a:buChar char="•"/>
                      </a:pPr>
                      <a:endPar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a:spcAft>
                          <a:spcPts val="0"/>
                        </a:spcAft>
                        <a:buFont typeface="Arial" panose="020B0604020202090204" pitchFamily="34" charset="0"/>
                        <a:buChar char="•"/>
                      </a:pPr>
                      <a:r>
                        <a:rPr lang="zh-CN" altLang="en-US" sz="1400" b="1"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高血压</a:t>
                      </a:r>
                      <a:endParaRPr lang="zh-CN" altLang="en-US" sz="1400" b="0" kern="10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a:spcAft>
                          <a:spcPts val="0"/>
                        </a:spcAft>
                        <a:buFont typeface="Arial" panose="020B0604020202090204" pitchFamily="34" charset="0"/>
                        <a:buNone/>
                      </a:pPr>
                      <a:r>
                        <a:rPr lang="en-US" altLang="zh-CN"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18 </a:t>
                      </a:r>
                      <a:r>
                        <a:rPr lang="zh-CN" altLang="en-US"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岁及以上成人高血压患病率为 </a:t>
                      </a:r>
                      <a:r>
                        <a:rPr lang="en-US" altLang="zh-CN"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27.5%</a:t>
                      </a:r>
                      <a:r>
                        <a:rPr lang="zh-CN" altLang="en-US"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b="0" kern="10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估算出我国高血压患者数为</a:t>
                      </a:r>
                      <a:r>
                        <a:rPr lang="en-US" altLang="zh-CN" sz="1400" b="0" kern="10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3.3</a:t>
                      </a:r>
                      <a:r>
                        <a:rPr lang="zh-CN" altLang="en-US" sz="1400" b="0" kern="10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亿。</a:t>
                      </a:r>
                      <a:r>
                        <a:rPr lang="zh-CN" altLang="en-US" sz="1400" baseline="300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aseline="300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baseline="300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400" b="1" kern="100" dirty="0" smtClean="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indent="0" algn="l">
                        <a:spcAft>
                          <a:spcPts val="0"/>
                        </a:spcAft>
                        <a:buFont typeface="Arial" panose="020B0604020202090204" pitchFamily="34" charset="0"/>
                        <a:buNone/>
                      </a:pPr>
                      <a:endParaRPr lang="zh-CN" altLang="en-US" sz="1400" b="1" dirty="0">
                        <a:solidFill>
                          <a:srgbClr val="FF0000"/>
                        </a:solidFill>
                        <a:latin typeface="Times New Roman" panose="02020503050405090304" pitchFamily="18" charset="0"/>
                        <a:cs typeface="Times New Roman" panose="02020503050405090304" pitchFamily="18" charset="0"/>
                        <a:sym typeface="+mn-ea"/>
                      </a:endParaRPr>
                    </a:p>
                    <a:p>
                      <a:pPr indent="0" algn="l">
                        <a:spcAft>
                          <a:spcPts val="0"/>
                        </a:spcAft>
                        <a:buFont typeface="Arial" panose="020B0604020202090204" pitchFamily="34" charset="0"/>
                        <a:buNone/>
                      </a:pP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儿童高血压</a:t>
                      </a:r>
                      <a:r>
                        <a:rPr lang="zh-CN" altLang="en-US" sz="14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2012~2015</a:t>
                      </a:r>
                      <a:r>
                        <a:rPr lang="zh-CN" altLang="en-US" sz="14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年，中国儿童青少年心血管健康调查（</a:t>
                      </a:r>
                      <a:r>
                        <a:rPr lang="en-US" altLang="zh-CN" sz="14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CCACH</a:t>
                      </a:r>
                      <a:r>
                        <a:rPr lang="zh-CN" altLang="en-US" sz="14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）项目在全国 </a:t>
                      </a:r>
                      <a:r>
                        <a:rPr lang="en-US" altLang="zh-CN" sz="14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6 </a:t>
                      </a:r>
                      <a:r>
                        <a:rPr lang="zh-CN" altLang="en-US" sz="14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个城市对 </a:t>
                      </a:r>
                      <a:r>
                        <a:rPr lang="en-US" altLang="zh-CN" sz="14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44396 </a:t>
                      </a:r>
                      <a:r>
                        <a:rPr lang="zh-CN" altLang="en-US" sz="14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名 </a:t>
                      </a:r>
                      <a:r>
                        <a:rPr lang="en-US" altLang="zh-CN" sz="14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6~17 </a:t>
                      </a:r>
                      <a:r>
                        <a:rPr lang="zh-CN" altLang="en-US" sz="14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岁儿童进行筛查，高血压患病率接</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近 </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3.7%</a:t>
                      </a:r>
                      <a:r>
                        <a:rPr lang="en-US" altLang="zh-CN" sz="1400" baseline="30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baseline="300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aseline="300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400" baseline="300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400" baseline="300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a:spcAft>
                          <a:spcPts val="0"/>
                        </a:spcAft>
                        <a:buFont typeface="Arial" panose="020B0604020202090204" pitchFamily="34" charset="0"/>
                        <a:buChar char="•"/>
                      </a:pPr>
                      <a:endPar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a:spcAft>
                          <a:spcPts val="0"/>
                        </a:spcAft>
                        <a:buFont typeface="Arial" panose="020B0604020202090204" pitchFamily="34" charset="0"/>
                        <a:buChar char="•"/>
                      </a:pPr>
                      <a:endPar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a:spcAft>
                          <a:spcPts val="0"/>
                        </a:spcAft>
                        <a:buFont typeface="Arial" panose="020B0604020202090204" pitchFamily="34" charset="0"/>
                        <a:buChar char="•"/>
                      </a:pPr>
                      <a:r>
                        <a:rPr lang="zh-CN" sz="1400" b="1"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心力衰竭</a:t>
                      </a:r>
                      <a:endParaRPr lang="zh-CN" sz="1400" b="1"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a:spcAft>
                          <a:spcPts val="0"/>
                        </a:spcAft>
                        <a:buFont typeface="Arial" panose="020B0604020202090204" pitchFamily="34" charset="0"/>
                        <a:buNone/>
                      </a:pPr>
                      <a:r>
                        <a:rPr lang="zh-CN" sz="1400" b="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中国≥</a:t>
                      </a:r>
                      <a:r>
                        <a:rPr lang="en-US" sz="1400" b="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25</a:t>
                      </a:r>
                      <a:r>
                        <a:rPr lang="zh-CN" sz="1400" b="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岁城镇心衰患病率</a:t>
                      </a:r>
                      <a:r>
                        <a:rPr lang="en-US" sz="1400" b="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1.1%</a:t>
                      </a:r>
                      <a:r>
                        <a:rPr lang="zh-CN" sz="1400" b="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，发病率为</a:t>
                      </a:r>
                      <a:r>
                        <a:rPr lang="en-US" sz="1400" b="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275/10</a:t>
                      </a:r>
                      <a:r>
                        <a:rPr lang="zh-CN" sz="1400" b="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万人年。估计我国心衰患者</a:t>
                      </a:r>
                      <a:r>
                        <a:rPr lang="en-US" sz="1400" b="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1210</a:t>
                      </a:r>
                      <a:r>
                        <a:rPr lang="zh-CN" sz="1400" b="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万。</a:t>
                      </a:r>
                      <a:endParaRPr lang="zh-CN" sz="1400" b="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a:spcAft>
                          <a:spcPts val="0"/>
                        </a:spcAft>
                        <a:buFont typeface="Arial" panose="020B0604020202090204" pitchFamily="34" charset="0"/>
                        <a:buNone/>
                      </a:pPr>
                      <a:endParaRPr lang="zh-CN" sz="1400" b="1" kern="10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a:spcAft>
                          <a:spcPts val="0"/>
                        </a:spcAft>
                        <a:buFont typeface="Arial" panose="020B0604020202090204" pitchFamily="34" charset="0"/>
                        <a:buNone/>
                      </a:pPr>
                      <a:r>
                        <a:rPr lang="zh-CN" altLang="en-US" sz="1400" b="1" dirty="0">
                          <a:solidFill>
                            <a:srgbClr val="C00000"/>
                          </a:solidFill>
                          <a:latin typeface="微软雅黑" charset="0"/>
                          <a:ea typeface="微软雅黑" charset="0"/>
                          <a:cs typeface="微软雅黑" charset="0"/>
                          <a:sym typeface="+mn-ea"/>
                        </a:rPr>
                        <a:t>儿童心力衰竭</a:t>
                      </a:r>
                      <a:r>
                        <a:rPr lang="zh-CN" altLang="en-US" sz="1400" dirty="0">
                          <a:solidFill>
                            <a:srgbClr val="C00000"/>
                          </a:solidFill>
                          <a:latin typeface="微软雅黑" charset="0"/>
                          <a:ea typeface="微软雅黑" charset="0"/>
                          <a:cs typeface="微软雅黑" charset="0"/>
                          <a:sym typeface="+mn-ea"/>
                        </a:rPr>
                        <a:t>:</a:t>
                      </a:r>
                      <a:r>
                        <a:rPr lang="en-US" altLang="zh-CN" sz="1400" dirty="0">
                          <a:solidFill>
                            <a:srgbClr val="C00000"/>
                          </a:solidFill>
                          <a:latin typeface="微软雅黑" charset="0"/>
                          <a:ea typeface="微软雅黑" charset="0"/>
                          <a:cs typeface="微软雅黑" charset="0"/>
                          <a:sym typeface="+mn-ea"/>
                        </a:rPr>
                        <a:t> </a:t>
                      </a:r>
                      <a:r>
                        <a:rPr lang="zh-CN" altLang="zh-CN" sz="1400" dirty="0">
                          <a:latin typeface="微软雅黑" charset="0"/>
                          <a:ea typeface="微软雅黑" charset="0"/>
                          <a:cs typeface="微软雅黑" charset="0"/>
                          <a:sym typeface="+mn-ea"/>
                        </a:rPr>
                        <a:t>系统回顾分析显示儿童心衰的发病率为</a:t>
                      </a:r>
                      <a:r>
                        <a:rPr lang="en-US" altLang="zh-CN" sz="1400" dirty="0" smtClean="0">
                          <a:latin typeface="微软雅黑" charset="0"/>
                          <a:ea typeface="微软雅黑" charset="0"/>
                          <a:cs typeface="微软雅黑" charset="0"/>
                          <a:sym typeface="+mn-ea"/>
                        </a:rPr>
                        <a:t>0.9/100000~7.4/100000</a:t>
                      </a:r>
                      <a:r>
                        <a:rPr lang="zh-CN" altLang="en-US" sz="1400" dirty="0" smtClean="0">
                          <a:latin typeface="微软雅黑" charset="0"/>
                          <a:ea typeface="微软雅黑" charset="0"/>
                          <a:cs typeface="微软雅黑" charset="0"/>
                          <a:sym typeface="+mn-ea"/>
                        </a:rPr>
                        <a:t>。</a:t>
                      </a:r>
                      <a:r>
                        <a:rPr lang="zh-CN" altLang="en-US" sz="1400" dirty="0">
                          <a:latin typeface="微软雅黑" charset="0"/>
                          <a:ea typeface="微软雅黑" charset="0"/>
                          <a:cs typeface="微软雅黑" charset="0"/>
                          <a:sym typeface="+mn-ea"/>
                        </a:rPr>
                        <a:t>发病病因：先天性心脏病、心肌病、心肌炎等；发病诱因：感染、血容量过多、心律失常、电解质紊乱等。</a:t>
                      </a:r>
                      <a:r>
                        <a:rPr lang="zh-CN" altLang="en-US" sz="1400" baseline="300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aseline="300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400" baseline="300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400" dirty="0">
                        <a:latin typeface="微软雅黑" charset="0"/>
                        <a:ea typeface="微软雅黑" charset="0"/>
                        <a:cs typeface="微软雅黑" charset="0"/>
                        <a:sym typeface="+mn-ea"/>
                      </a:endParaRPr>
                    </a:p>
                    <a:p>
                      <a:pPr indent="0" algn="just">
                        <a:spcAft>
                          <a:spcPts val="0"/>
                        </a:spcAft>
                        <a:buFont typeface="Arial" panose="020B0604020202090204" pitchFamily="34" charset="0"/>
                        <a:buNone/>
                      </a:pPr>
                      <a:endParaRPr lang="zh-CN" altLang="en-US" sz="1400" b="1" kern="100" dirty="0" smtClean="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spcAft>
                          <a:spcPts val="0"/>
                        </a:spcAft>
                      </a:pPr>
                      <a:r>
                        <a:rPr lang="en-US" altLang="zh-CN" sz="1400" kern="100" baseline="13000" dirty="0" smtClean="0">
                          <a:effectLst/>
                          <a:latin typeface="等线" panose="02010600030101010101" charset="-122"/>
                          <a:ea typeface="等线" panose="02010600030101010101" charset="-122"/>
                          <a:cs typeface="等线" panose="02010600030101010101" charset="-122"/>
                          <a:sym typeface="+mn-ea"/>
                        </a:rPr>
                        <a:t> </a:t>
                      </a:r>
                      <a:endParaRPr lang="en-US" altLang="zh-CN" sz="1400" kern="100" baseline="13000" dirty="0" smtClean="0">
                        <a:effectLst/>
                        <a:latin typeface="等线" panose="02010600030101010101" charset="-122"/>
                        <a:ea typeface="等线" panose="02010600030101010101" charset="-122"/>
                        <a:cs typeface="等线" panose="02010600030101010101" charset="-122"/>
                        <a:sym typeface="+mn-ea"/>
                      </a:endParaRPr>
                    </a:p>
                  </a:txBody>
                  <a:tcPr marL="0" marR="0" marT="0" marB="0" vert="horz">
                    <a:lnL w="3175" cap="flat" cmpd="sng" algn="ctr">
                      <a:solidFill>
                        <a:srgbClr val="CCD5EA"/>
                      </a:solidFill>
                      <a:prstDash val="solid"/>
                      <a:round/>
                      <a:headEnd type="none" w="med" len="med"/>
                      <a:tailEnd type="none" w="med" len="med"/>
                    </a:lnL>
                    <a:lnR w="3175" cap="flat" cmpd="sng" algn="ctr">
                      <a:solidFill>
                        <a:srgbClr val="CCD5EA"/>
                      </a:solidFill>
                      <a:prstDash val="solid"/>
                      <a:round/>
                      <a:headEnd type="none" w="med" len="med"/>
                      <a:tailEnd type="none" w="med" len="med"/>
                    </a:lnR>
                    <a:lnT w="3175" cap="flat" cmpd="sng" algn="ctr">
                      <a:solidFill>
                        <a:srgbClr val="CCD5EA"/>
                      </a:solidFill>
                      <a:prstDash val="solid"/>
                      <a:round/>
                      <a:headEnd type="none" w="med" len="med"/>
                      <a:tailEnd type="none" w="med" len="med"/>
                    </a:lnT>
                    <a:lnB w="9525" cap="flat" cmpd="sng" algn="ctr">
                      <a:solidFill>
                        <a:srgbClr val="CCD5EA"/>
                      </a:solidFill>
                      <a:prstDash val="solid"/>
                      <a:round/>
                      <a:headEnd type="none" w="med" len="med"/>
                      <a:tailEnd type="none" w="med" len="med"/>
                    </a:lnB>
                    <a:noFill/>
                  </a:tcPr>
                </a:tc>
              </a:tr>
            </a:tbl>
          </a:graphicData>
        </a:graphic>
      </p:graphicFrame>
      <p:graphicFrame>
        <p:nvGraphicFramePr>
          <p:cNvPr id="422" name="table 422"/>
          <p:cNvGraphicFramePr>
            <a:graphicFrameLocks noGrp="1"/>
          </p:cNvGraphicFramePr>
          <p:nvPr>
            <p:custDataLst>
              <p:tags r:id="rId2"/>
            </p:custDataLst>
          </p:nvPr>
        </p:nvGraphicFramePr>
        <p:xfrm>
          <a:off x="6303010" y="982980"/>
          <a:ext cx="5149215" cy="5454015"/>
        </p:xfrm>
        <a:graphic>
          <a:graphicData uri="http://schemas.openxmlformats.org/drawingml/2006/table">
            <a:tbl>
              <a:tblPr/>
              <a:tblGrid>
                <a:gridCol w="5149215"/>
              </a:tblGrid>
              <a:tr h="636905">
                <a:tc>
                  <a:txBody>
                    <a:bodyPr/>
                    <a:p>
                      <a:pPr algn="l" rtl="0" eaLnBrk="0">
                        <a:lnSpc>
                          <a:spcPct val="108000"/>
                        </a:lnSpc>
                      </a:pPr>
                      <a:endParaRPr sz="900" dirty="0">
                        <a:latin typeface="Arial" panose="020B0604020202090204"/>
                        <a:ea typeface="Arial" panose="020B0604020202090204"/>
                        <a:cs typeface="Arial" panose="020B0604020202090204"/>
                      </a:endParaRPr>
                    </a:p>
                    <a:p>
                      <a:pPr marL="1519555" algn="l" rtl="0" eaLnBrk="0">
                        <a:lnSpc>
                          <a:spcPct val="94000"/>
                        </a:lnSpc>
                        <a:spcBef>
                          <a:spcPts val="0"/>
                        </a:spcBef>
                      </a:pPr>
                      <a:r>
                        <a:rPr sz="2000" b="1" kern="0" spc="-20" dirty="0">
                          <a:solidFill>
                            <a:srgbClr val="FFFFFF">
                              <a:alpha val="100000"/>
                            </a:srgbClr>
                          </a:solidFill>
                          <a:latin typeface="等线" panose="02010600030101010101" charset="-122"/>
                          <a:ea typeface="等线" panose="02010600030101010101" charset="-122"/>
                          <a:cs typeface="等线" panose="02010600030101010101" charset="-122"/>
                        </a:rPr>
                        <a:t>临床未满足的需求</a:t>
                      </a:r>
                      <a:endParaRPr sz="2000" dirty="0">
                        <a:latin typeface="等线" panose="02010600030101010101" charset="-122"/>
                        <a:ea typeface="等线" panose="02010600030101010101" charset="-122"/>
                        <a:cs typeface="等线" panose="02010600030101010101" charset="-122"/>
                      </a:endParaRPr>
                    </a:p>
                  </a:txBody>
                  <a:tcPr marL="0" marR="0" marT="0" marB="0" vert="horz">
                    <a:lnL w="3175" cap="flat" cmpd="sng" algn="ctr">
                      <a:solidFill>
                        <a:srgbClr val="0F6FC6"/>
                      </a:solidFill>
                      <a:prstDash val="solid"/>
                      <a:round/>
                      <a:headEnd type="none" w="med" len="med"/>
                      <a:tailEnd type="none" w="med" len="med"/>
                    </a:lnL>
                    <a:lnR w="3175" cap="flat" cmpd="sng" algn="ctr">
                      <a:solidFill>
                        <a:srgbClr val="0F6FC6"/>
                      </a:solidFill>
                      <a:prstDash val="solid"/>
                      <a:round/>
                      <a:headEnd type="none" w="med" len="med"/>
                      <a:tailEnd type="none" w="med" len="med"/>
                    </a:lnR>
                    <a:lnT w="9525" cap="flat" cmpd="sng" algn="ctr">
                      <a:solidFill>
                        <a:srgbClr val="0F6FC6"/>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accent5"/>
                    </a:solidFill>
                  </a:tcPr>
                </a:tc>
              </a:tr>
              <a:tr h="4817110">
                <a:tc>
                  <a:txBody>
                    <a:bodyPr/>
                    <a:p>
                      <a:pPr algn="l" rtl="0" eaLnBrk="0">
                        <a:lnSpc>
                          <a:spcPct val="181000"/>
                        </a:lnSpc>
                      </a:pPr>
                      <a:endParaRPr sz="1000" dirty="0">
                        <a:latin typeface="Arial" panose="020B0604020202090204"/>
                        <a:ea typeface="Arial" panose="020B0604020202090204"/>
                        <a:cs typeface="Arial" panose="020B0604020202090204"/>
                      </a:endParaRPr>
                    </a:p>
                    <a:p>
                      <a:pPr indent="0" algn="l">
                        <a:lnSpc>
                          <a:spcPct val="150000"/>
                        </a:lnSpc>
                        <a:buClrTx/>
                        <a:buSzTx/>
                        <a:buFont typeface="Arial" panose="020B0604020202090204" pitchFamily="34" charset="0"/>
                        <a:buNone/>
                      </a:pPr>
                      <a:r>
                        <a:rPr lang="zh-CN" altLang="en-US" sz="1400" b="1" dirty="0">
                          <a:latin typeface="微软雅黑" panose="020B0503020204020204" pitchFamily="34" charset="-122"/>
                          <a:ea typeface="微软雅黑" panose="020B0503020204020204" pitchFamily="34" charset="-122"/>
                          <a:cs typeface="Times New Roman" panose="02020503050405090304" pitchFamily="18" charset="0"/>
                          <a:sym typeface="+mn-ea"/>
                        </a:rPr>
                        <a:t>特殊人群用药需求</a:t>
                      </a:r>
                      <a:endParaRPr lang="zh-CN" altLang="en-US" sz="1400" b="1" dirty="0">
                        <a:latin typeface="微软雅黑" panose="020B0503020204020204" pitchFamily="34" charset="-122"/>
                        <a:ea typeface="微软雅黑" panose="020B0503020204020204" pitchFamily="34" charset="-122"/>
                        <a:cs typeface="Times New Roman" panose="02020503050405090304" pitchFamily="18" charset="0"/>
                        <a:sym typeface="+mn-ea"/>
                      </a:endParaRPr>
                    </a:p>
                    <a:p>
                      <a:pPr indent="0" algn="l">
                        <a:lnSpc>
                          <a:spcPct val="150000"/>
                        </a:lnSpc>
                        <a:buClrTx/>
                        <a:buSzTx/>
                        <a:buFont typeface="Arial" panose="020B0604020202090204" pitchFamily="34" charset="0"/>
                        <a:buNone/>
                      </a:pPr>
                      <a:r>
                        <a:rPr lang="zh-CN" altLang="en-US" sz="1400" dirty="0">
                          <a:latin typeface="微软雅黑" panose="020B0503020204020204" pitchFamily="34" charset="-122"/>
                          <a:ea typeface="微软雅黑" panose="020B0503020204020204" pitchFamily="34" charset="-122"/>
                          <a:cs typeface="Times New Roman" panose="02020503050405090304" pitchFamily="18" charset="0"/>
                          <a:sym typeface="+mn-ea"/>
                        </a:rPr>
                        <a:t>目前</a:t>
                      </a:r>
                      <a:r>
                        <a:rPr lang="en-US" altLang="zh-CN" sz="1400" dirty="0">
                          <a:latin typeface="微软雅黑" panose="020B0503020204020204" pitchFamily="34" charset="-122"/>
                          <a:ea typeface="微软雅黑" panose="020B0503020204020204" pitchFamily="34" charset="-122"/>
                          <a:cs typeface="Times New Roman" panose="02020503050405090304" pitchFamily="18" charset="0"/>
                          <a:sym typeface="+mn-ea"/>
                        </a:rPr>
                        <a:t>ACEI</a:t>
                      </a:r>
                      <a:r>
                        <a:rPr lang="zh-CN" altLang="en-US" sz="1400" dirty="0">
                          <a:latin typeface="微软雅黑" panose="020B0503020204020204" pitchFamily="34" charset="-122"/>
                          <a:ea typeface="微软雅黑" panose="020B0503020204020204" pitchFamily="34" charset="-122"/>
                          <a:cs typeface="Times New Roman" panose="02020503050405090304" pitchFamily="18" charset="0"/>
                          <a:sym typeface="+mn-ea"/>
                        </a:rPr>
                        <a:t>片剂</a:t>
                      </a:r>
                      <a:r>
                        <a:rPr lang="en-US" altLang="zh-CN" sz="1400" dirty="0">
                          <a:latin typeface="微软雅黑" panose="020B0503020204020204" pitchFamily="34" charset="-122"/>
                          <a:ea typeface="微软雅黑" panose="020B0503020204020204" pitchFamily="34" charset="-122"/>
                          <a:cs typeface="Times New Roman" panose="02020503050405090304" pitchFamily="18" charset="0"/>
                          <a:sym typeface="+mn-ea"/>
                        </a:rPr>
                        <a:t>/</a:t>
                      </a:r>
                      <a:r>
                        <a:rPr lang="zh-CN" altLang="en-US" sz="1400" dirty="0">
                          <a:latin typeface="微软雅黑" panose="020B0503020204020204" pitchFamily="34" charset="-122"/>
                          <a:ea typeface="微软雅黑" panose="020B0503020204020204" pitchFamily="34" charset="-122"/>
                          <a:cs typeface="Times New Roman" panose="02020503050405090304" pitchFamily="18" charset="0"/>
                          <a:sym typeface="+mn-ea"/>
                        </a:rPr>
                        <a:t>胶囊</a:t>
                      </a:r>
                      <a:r>
                        <a:rPr lang="zh-CN" altLang="en-US" sz="1400" dirty="0">
                          <a:latin typeface="微软雅黑" panose="020B0503020204020204" pitchFamily="34" charset="-122"/>
                          <a:ea typeface="微软雅黑" panose="020B0503020204020204" pitchFamily="34" charset="-122"/>
                          <a:cs typeface="Times New Roman" panose="02020503050405090304" pitchFamily="18" charset="0"/>
                          <a:sym typeface="+mn-ea"/>
                        </a:rPr>
                        <a:t>剂无法满足</a:t>
                      </a:r>
                      <a:r>
                        <a:rPr lang="zh-CN" altLang="en-US" sz="1400" b="1" dirty="0">
                          <a:solidFill>
                            <a:srgbClr val="C00000"/>
                          </a:solidFill>
                          <a:latin typeface="微软雅黑" panose="020B0503020204020204" pitchFamily="34" charset="-122"/>
                          <a:ea typeface="微软雅黑" panose="020B0503020204020204" pitchFamily="34" charset="-122"/>
                          <a:cs typeface="Times New Roman" panose="02020503050405090304" pitchFamily="18" charset="0"/>
                          <a:sym typeface="+mn-ea"/>
                        </a:rPr>
                        <a:t>婴幼儿、老年患者及吞咽困难患者</a:t>
                      </a:r>
                      <a:r>
                        <a:rPr lang="zh-CN" altLang="en-US" sz="1400" dirty="0">
                          <a:latin typeface="微软雅黑" panose="020B0503020204020204" pitchFamily="34" charset="-122"/>
                          <a:ea typeface="微软雅黑" panose="020B0503020204020204" pitchFamily="34" charset="-122"/>
                          <a:cs typeface="Times New Roman" panose="02020503050405090304" pitchFamily="18" charset="0"/>
                          <a:sym typeface="+mn-ea"/>
                        </a:rPr>
                        <a:t>的安全用药需求。</a:t>
                      </a:r>
                      <a:endParaRPr lang="zh-CN" altLang="en-US" sz="1400" dirty="0">
                        <a:latin typeface="微软雅黑" panose="020B0503020204020204" pitchFamily="34" charset="-122"/>
                        <a:ea typeface="微软雅黑" panose="020B0503020204020204" pitchFamily="34" charset="-122"/>
                        <a:cs typeface="Times New Roman" panose="02020503050405090304" pitchFamily="18" charset="0"/>
                        <a:sym typeface="+mn-ea"/>
                      </a:endParaRPr>
                    </a:p>
                    <a:p>
                      <a:pPr indent="0" algn="l">
                        <a:lnSpc>
                          <a:spcPct val="150000"/>
                        </a:lnSpc>
                        <a:buClrTx/>
                        <a:buSzTx/>
                        <a:buFont typeface="Arial" panose="020B0604020202090204" pitchFamily="34" charset="0"/>
                        <a:buNone/>
                      </a:pPr>
                      <a:endParaRPr lang="zh-CN" altLang="en-US" sz="1400" dirty="0">
                        <a:latin typeface="微软雅黑" panose="020B0503020204020204" pitchFamily="34" charset="-122"/>
                        <a:ea typeface="微软雅黑" panose="020B0503020204020204" pitchFamily="34" charset="-122"/>
                        <a:cs typeface="Times New Roman" panose="02020503050405090304" pitchFamily="18" charset="0"/>
                        <a:sym typeface="+mn-ea"/>
                      </a:endParaRPr>
                    </a:p>
                    <a:p>
                      <a:pPr indent="0" algn="l">
                        <a:lnSpc>
                          <a:spcPct val="150000"/>
                        </a:lnSpc>
                        <a:buClrTx/>
                        <a:buSzTx/>
                        <a:buFont typeface="Arial" panose="020B0604020202090204" pitchFamily="34" charset="0"/>
                        <a:buNone/>
                      </a:pPr>
                      <a:r>
                        <a:rPr lang="zh-CN" altLang="en-US" sz="1400" b="1" dirty="0">
                          <a:latin typeface="微软雅黑" panose="020B0503020204020204" pitchFamily="34" charset="-122"/>
                          <a:ea typeface="微软雅黑" panose="020B0503020204020204" pitchFamily="34" charset="-122"/>
                          <a:cs typeface="Times New Roman" panose="02020503050405090304" pitchFamily="18" charset="0"/>
                          <a:sym typeface="+mn-ea"/>
                        </a:rPr>
                        <a:t>灵活精准的剂量调整需求</a:t>
                      </a:r>
                      <a:endParaRPr lang="zh-CN" altLang="en-US" sz="1400" b="1" dirty="0">
                        <a:latin typeface="微软雅黑" panose="020B0503020204020204" pitchFamily="34" charset="-122"/>
                        <a:ea typeface="微软雅黑" panose="020B0503020204020204" pitchFamily="34" charset="-122"/>
                        <a:cs typeface="Times New Roman" panose="02020503050405090304" pitchFamily="18" charset="0"/>
                        <a:sym typeface="+mn-ea"/>
                      </a:endParaRPr>
                    </a:p>
                    <a:p>
                      <a:pPr indent="0" algn="l">
                        <a:lnSpc>
                          <a:spcPct val="150000"/>
                        </a:lnSpc>
                        <a:buClrTx/>
                        <a:buSzTx/>
                        <a:buFont typeface="Arial" panose="020B0604020202090204" pitchFamily="34" charset="0"/>
                        <a:buNone/>
                      </a:pPr>
                      <a:r>
                        <a:rPr lang="zh-CN" altLang="en-US" sz="1400" dirty="0">
                          <a:latin typeface="微软雅黑" panose="020B0503020204020204" pitchFamily="34" charset="-122"/>
                          <a:ea typeface="微软雅黑" panose="020B0503020204020204" pitchFamily="34" charset="-122"/>
                          <a:cs typeface="Times New Roman" panose="02020503050405090304" pitchFamily="18" charset="0"/>
                          <a:sym typeface="+mn-ea"/>
                        </a:rPr>
                        <a:t>片剂受固定规格限制，无法满足儿童患者需按体重</a:t>
                      </a:r>
                      <a:r>
                        <a:rPr lang="zh-CN" altLang="en-US" sz="1400" b="1" dirty="0">
                          <a:solidFill>
                            <a:srgbClr val="C00000"/>
                          </a:solidFill>
                          <a:latin typeface="微软雅黑" panose="020B0503020204020204" pitchFamily="34" charset="-122"/>
                          <a:ea typeface="微软雅黑" panose="020B0503020204020204" pitchFamily="34" charset="-122"/>
                          <a:cs typeface="Times New Roman" panose="02020503050405090304" pitchFamily="18" charset="0"/>
                          <a:sym typeface="+mn-ea"/>
                        </a:rPr>
                        <a:t>精确计算剂量</a:t>
                      </a: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503050405090304" pitchFamily="18" charset="0"/>
                          <a:sym typeface="+mn-ea"/>
                        </a:rPr>
                        <a:t>、并随病情变化灵活调整剂量</a:t>
                      </a:r>
                      <a:r>
                        <a:rPr lang="zh-CN" altLang="en-US" sz="1400" dirty="0">
                          <a:latin typeface="微软雅黑" panose="020B0503020204020204" pitchFamily="34" charset="-122"/>
                          <a:ea typeface="微软雅黑" panose="020B0503020204020204" pitchFamily="34" charset="-122"/>
                          <a:cs typeface="Times New Roman" panose="02020503050405090304" pitchFamily="18" charset="0"/>
                          <a:sym typeface="+mn-ea"/>
                        </a:rPr>
                        <a:t>的临床需要。</a:t>
                      </a:r>
                      <a:endParaRPr lang="zh-CN" altLang="en-US" sz="1400" dirty="0">
                        <a:latin typeface="微软雅黑" panose="020B0503020204020204" pitchFamily="34" charset="-122"/>
                        <a:ea typeface="微软雅黑" panose="020B0503020204020204" pitchFamily="34" charset="-122"/>
                        <a:cs typeface="Times New Roman" panose="02020503050405090304" pitchFamily="18" charset="0"/>
                        <a:sym typeface="+mn-ea"/>
                      </a:endParaRPr>
                    </a:p>
                    <a:p>
                      <a:pPr indent="0" algn="l">
                        <a:lnSpc>
                          <a:spcPct val="150000"/>
                        </a:lnSpc>
                        <a:buClrTx/>
                        <a:buSzTx/>
                        <a:buFont typeface="Arial" panose="020B0604020202090204" pitchFamily="34" charset="0"/>
                        <a:buNone/>
                      </a:pPr>
                      <a:endParaRPr lang="zh-CN" altLang="en-US" sz="1400" dirty="0">
                        <a:latin typeface="微软雅黑" panose="020B0503020204020204" pitchFamily="34" charset="-122"/>
                        <a:ea typeface="微软雅黑" panose="020B0503020204020204" pitchFamily="34" charset="-122"/>
                        <a:cs typeface="Times New Roman" panose="02020503050405090304" pitchFamily="18" charset="0"/>
                        <a:sym typeface="+mn-ea"/>
                      </a:endParaRPr>
                    </a:p>
                    <a:p>
                      <a:pPr indent="0" algn="l">
                        <a:lnSpc>
                          <a:spcPct val="150000"/>
                        </a:lnSpc>
                        <a:buClrTx/>
                        <a:buSzTx/>
                        <a:buFont typeface="Arial" panose="020B0604020202090204" pitchFamily="34" charset="0"/>
                        <a:buNone/>
                      </a:pPr>
                      <a:r>
                        <a:rPr lang="zh-CN" altLang="en-US" sz="1400" b="1" dirty="0">
                          <a:latin typeface="微软雅黑" panose="020B0503020204020204" pitchFamily="34" charset="-122"/>
                          <a:ea typeface="微软雅黑" panose="020B0503020204020204" pitchFamily="34" charset="-122"/>
                          <a:cs typeface="Times New Roman" panose="02020503050405090304" pitchFamily="18" charset="0"/>
                          <a:sym typeface="+mn-ea"/>
                        </a:rPr>
                        <a:t>儿童用药依从性需求</a:t>
                      </a:r>
                      <a:endParaRPr lang="zh-CN" altLang="en-US" sz="1400" b="1" dirty="0">
                        <a:latin typeface="微软雅黑" panose="020B0503020204020204" pitchFamily="34" charset="-122"/>
                        <a:ea typeface="微软雅黑" panose="020B0503020204020204" pitchFamily="34" charset="-122"/>
                        <a:cs typeface="Times New Roman" panose="02020503050405090304" pitchFamily="18" charset="0"/>
                        <a:sym typeface="+mn-ea"/>
                      </a:endParaRPr>
                    </a:p>
                    <a:p>
                      <a:pPr indent="0" algn="l">
                        <a:lnSpc>
                          <a:spcPct val="150000"/>
                        </a:lnSpc>
                        <a:buClrTx/>
                        <a:buSzTx/>
                        <a:buFont typeface="Arial" panose="020B0604020202090204" pitchFamily="34" charset="0"/>
                        <a:buNone/>
                      </a:pPr>
                      <a:r>
                        <a:rPr lang="zh-CN" altLang="en-US" sz="1400" dirty="0">
                          <a:latin typeface="微软雅黑" panose="020B0503020204020204" pitchFamily="34" charset="-122"/>
                          <a:ea typeface="微软雅黑" panose="020B0503020204020204" pitchFamily="34" charset="-122"/>
                          <a:cs typeface="Times New Roman" panose="02020503050405090304" pitchFamily="18" charset="0"/>
                          <a:sym typeface="+mn-ea"/>
                        </a:rPr>
                        <a:t>片剂在</a:t>
                      </a:r>
                      <a:r>
                        <a:rPr lang="zh-CN" altLang="en-US" sz="1400" b="1" dirty="0">
                          <a:solidFill>
                            <a:srgbClr val="C00000"/>
                          </a:solidFill>
                          <a:latin typeface="微软雅黑" panose="020B0503020204020204" pitchFamily="34" charset="-122"/>
                          <a:ea typeface="微软雅黑" panose="020B0503020204020204" pitchFamily="34" charset="-122"/>
                          <a:cs typeface="Times New Roman" panose="02020503050405090304" pitchFamily="18" charset="0"/>
                          <a:sym typeface="+mn-ea"/>
                        </a:rPr>
                        <a:t>吞咽顺应性及口感</a:t>
                      </a:r>
                      <a:r>
                        <a:rPr lang="zh-CN" altLang="en-US" sz="1400" dirty="0">
                          <a:latin typeface="微软雅黑" panose="020B0503020204020204" pitchFamily="34" charset="-122"/>
                          <a:ea typeface="微软雅黑" panose="020B0503020204020204" pitchFamily="34" charset="-122"/>
                          <a:cs typeface="Times New Roman" panose="02020503050405090304" pitchFamily="18" charset="0"/>
                          <a:sym typeface="+mn-ea"/>
                        </a:rPr>
                        <a:t>方面难以满足儿童患者的用药需求，存在呛咳、误吸等风险，易导致拒药、吐药或漏服。</a:t>
                      </a:r>
                      <a:endParaRPr sz="1400" dirty="0">
                        <a:latin typeface="微软雅黑" panose="020B0503020204020204" pitchFamily="34" charset="-122"/>
                        <a:ea typeface="微软雅黑" panose="020B0503020204020204" pitchFamily="34" charset="-122"/>
                        <a:cs typeface="Times New Roman" panose="02020503050405090304" pitchFamily="18" charset="0"/>
                      </a:endParaRPr>
                    </a:p>
                  </a:txBody>
                  <a:tcPr marL="137160" marR="137160" marT="137160" marB="137160" vert="horz">
                    <a:lnL w="3175" cap="flat" cmpd="sng" algn="ctr">
                      <a:solidFill>
                        <a:srgbClr val="CCD5EA"/>
                      </a:solidFill>
                      <a:prstDash val="solid"/>
                      <a:round/>
                      <a:headEnd type="none" w="med" len="med"/>
                      <a:tailEnd type="none" w="med" len="med"/>
                    </a:lnL>
                    <a:lnR w="3175" cap="flat" cmpd="sng" algn="ctr">
                      <a:solidFill>
                        <a:srgbClr val="CCD5EA"/>
                      </a:solidFill>
                      <a:prstDash val="solid"/>
                      <a:round/>
                      <a:headEnd type="none" w="med" len="med"/>
                      <a:tailEnd type="none" w="med" len="med"/>
                    </a:lnR>
                    <a:lnT w="3175" cap="flat" cmpd="sng" algn="ctr">
                      <a:solidFill>
                        <a:srgbClr val="CCD5EA"/>
                      </a:solidFill>
                      <a:prstDash val="solid"/>
                      <a:round/>
                      <a:headEnd type="none" w="med" len="med"/>
                      <a:tailEnd type="none" w="med" len="med"/>
                    </a:lnT>
                    <a:lnB w="9525" cap="flat" cmpd="sng" algn="ctr">
                      <a:solidFill>
                        <a:srgbClr val="CCD5EA"/>
                      </a:solidFill>
                      <a:prstDash val="solid"/>
                      <a:round/>
                      <a:headEnd type="none" w="med" len="med"/>
                      <a:tailEnd type="none" w="med" len="med"/>
                    </a:lnB>
                    <a:noFill/>
                  </a:tcPr>
                </a:tc>
              </a:tr>
            </a:tbl>
          </a:graphicData>
        </a:graphic>
      </p:graphicFrame>
      <p:sp>
        <p:nvSpPr>
          <p:cNvPr id="8" name="文本框 7"/>
          <p:cNvSpPr txBox="1"/>
          <p:nvPr/>
        </p:nvSpPr>
        <p:spPr>
          <a:xfrm>
            <a:off x="546735" y="6447790"/>
            <a:ext cx="6096000" cy="583565"/>
          </a:xfrm>
          <a:prstGeom prst="rect">
            <a:avLst/>
          </a:prstGeom>
          <a:noFill/>
        </p:spPr>
        <p:txBody>
          <a:bodyPr wrap="square" rtlCol="0" anchor="t">
            <a:spAutoFit/>
          </a:bodyPr>
          <a:p>
            <a:r>
              <a:rPr lang="en-US" altLang="zh-CN" sz="800" kern="100" dirty="0">
                <a:latin typeface="微软雅黑" charset="0"/>
                <a:ea typeface="微软雅黑" charset="0"/>
                <a:cs typeface="微软雅黑" charset="0"/>
                <a:sym typeface="+mn-ea"/>
              </a:rPr>
              <a:t>1.</a:t>
            </a:r>
            <a:r>
              <a:rPr lang="zh-CN" altLang="en-US" sz="800" kern="100" dirty="0">
                <a:latin typeface="微软雅黑" charset="0"/>
                <a:ea typeface="微软雅黑" charset="0"/>
                <a:cs typeface="微软雅黑" charset="0"/>
                <a:sym typeface="+mn-ea"/>
              </a:rPr>
              <a:t>中国心血管健康与疾病报告</a:t>
            </a:r>
            <a:r>
              <a:rPr lang="en-US" altLang="zh-CN" sz="800" kern="100" dirty="0">
                <a:latin typeface="微软雅黑" charset="0"/>
                <a:ea typeface="微软雅黑" charset="0"/>
                <a:cs typeface="微软雅黑" charset="0"/>
                <a:sym typeface="+mn-ea"/>
              </a:rPr>
              <a:t>2024</a:t>
            </a:r>
            <a:endParaRPr lang="en-US" altLang="zh-CN" sz="800" kern="100" dirty="0">
              <a:latin typeface="微软雅黑" charset="0"/>
              <a:ea typeface="微软雅黑" charset="0"/>
              <a:cs typeface="微软雅黑" charset="0"/>
              <a:sym typeface="+mn-ea"/>
            </a:endParaRPr>
          </a:p>
          <a:p>
            <a:r>
              <a:rPr lang="en-US" altLang="zh-CN" sz="800" kern="100" dirty="0">
                <a:latin typeface="微软雅黑" charset="0"/>
                <a:ea typeface="微软雅黑" charset="0"/>
                <a:cs typeface="微软雅黑" charset="0"/>
                <a:sym typeface="+mn-ea"/>
              </a:rPr>
              <a:t>2.</a:t>
            </a:r>
            <a:r>
              <a:rPr lang="zh-CN" altLang="zh-CN" sz="800" kern="100" dirty="0">
                <a:latin typeface="微软雅黑" charset="0"/>
                <a:ea typeface="微软雅黑" charset="0"/>
                <a:cs typeface="微软雅黑" charset="0"/>
                <a:sym typeface="+mn-ea"/>
              </a:rPr>
              <a:t>中国心血管健康与疾病报告</a:t>
            </a:r>
            <a:r>
              <a:rPr lang="en-US" altLang="zh-CN" sz="800" kern="100" dirty="0">
                <a:latin typeface="微软雅黑" charset="0"/>
                <a:ea typeface="微软雅黑" charset="0"/>
                <a:cs typeface="微软雅黑" charset="0"/>
                <a:sym typeface="+mn-ea"/>
              </a:rPr>
              <a:t>2021</a:t>
            </a:r>
            <a:r>
              <a:rPr lang="zh-CN" altLang="zh-CN" sz="800" kern="100" dirty="0">
                <a:latin typeface="微软雅黑" charset="0"/>
                <a:ea typeface="微软雅黑" charset="0"/>
                <a:cs typeface="微软雅黑" charset="0"/>
                <a:sym typeface="+mn-ea"/>
              </a:rPr>
              <a:t>概要</a:t>
            </a:r>
            <a:r>
              <a:rPr lang="en-US" altLang="zh-CN" sz="800" kern="100" dirty="0">
                <a:latin typeface="微软雅黑" charset="0"/>
                <a:ea typeface="微软雅黑" charset="0"/>
                <a:cs typeface="微软雅黑" charset="0"/>
                <a:sym typeface="+mn-ea"/>
              </a:rPr>
              <a:t>[J].</a:t>
            </a:r>
            <a:r>
              <a:rPr lang="zh-CN" altLang="zh-CN" sz="800" kern="100" dirty="0">
                <a:latin typeface="微软雅黑" charset="0"/>
                <a:ea typeface="微软雅黑" charset="0"/>
                <a:cs typeface="微软雅黑" charset="0"/>
                <a:sym typeface="+mn-ea"/>
              </a:rPr>
              <a:t>中国循环杂志</a:t>
            </a:r>
            <a:r>
              <a:rPr lang="en-US" altLang="zh-CN" sz="800" kern="100" dirty="0">
                <a:latin typeface="微软雅黑" charset="0"/>
                <a:ea typeface="微软雅黑" charset="0"/>
                <a:cs typeface="微软雅黑" charset="0"/>
                <a:sym typeface="+mn-ea"/>
              </a:rPr>
              <a:t>,2022,37(06):553-578</a:t>
            </a:r>
            <a:endParaRPr lang="en-US" altLang="zh-CN" sz="800" kern="100" dirty="0">
              <a:latin typeface="微软雅黑" charset="0"/>
              <a:ea typeface="微软雅黑" charset="0"/>
              <a:cs typeface="微软雅黑" charset="0"/>
              <a:sym typeface="+mn-ea"/>
            </a:endParaRPr>
          </a:p>
          <a:p>
            <a:r>
              <a:rPr lang="en-US" altLang="zh-CN" sz="800" kern="100" dirty="0">
                <a:latin typeface="微软雅黑" charset="0"/>
                <a:ea typeface="微软雅黑" charset="0"/>
                <a:cs typeface="微软雅黑" charset="0"/>
                <a:sym typeface="+mn-ea"/>
              </a:rPr>
              <a:t>3.</a:t>
            </a:r>
            <a:r>
              <a:rPr lang="zh-CN" altLang="zh-CN" sz="800" kern="100" dirty="0">
                <a:latin typeface="微软雅黑" charset="0"/>
                <a:ea typeface="微软雅黑" charset="0"/>
                <a:cs typeface="微软雅黑" charset="0"/>
                <a:sym typeface="+mn-ea"/>
              </a:rPr>
              <a:t>儿童</a:t>
            </a:r>
            <a:r>
              <a:rPr lang="zh-CN" altLang="zh-CN" sz="800" kern="100" dirty="0" smtClean="0">
                <a:latin typeface="微软雅黑" charset="0"/>
                <a:ea typeface="微软雅黑" charset="0"/>
                <a:cs typeface="微软雅黑" charset="0"/>
                <a:sym typeface="+mn-ea"/>
              </a:rPr>
              <a:t>心力衰竭</a:t>
            </a:r>
            <a:r>
              <a:rPr lang="zh-CN" altLang="en-US" sz="800" kern="100" dirty="0" smtClean="0">
                <a:latin typeface="微软雅黑" charset="0"/>
                <a:ea typeface="微软雅黑" charset="0"/>
                <a:cs typeface="微软雅黑" charset="0"/>
                <a:sym typeface="+mn-ea"/>
              </a:rPr>
              <a:t>的</a:t>
            </a:r>
            <a:r>
              <a:rPr lang="zh-CN" altLang="zh-CN" sz="800" kern="100" dirty="0" smtClean="0">
                <a:latin typeface="微软雅黑" charset="0"/>
                <a:ea typeface="微软雅黑" charset="0"/>
                <a:cs typeface="微软雅黑" charset="0"/>
                <a:sym typeface="+mn-ea"/>
              </a:rPr>
              <a:t>诊断</a:t>
            </a:r>
            <a:r>
              <a:rPr lang="zh-CN" altLang="en-US" sz="800" kern="100" dirty="0" smtClean="0">
                <a:latin typeface="微软雅黑" charset="0"/>
                <a:ea typeface="微软雅黑" charset="0"/>
                <a:cs typeface="微软雅黑" charset="0"/>
                <a:sym typeface="+mn-ea"/>
              </a:rPr>
              <a:t>与治疗进展</a:t>
            </a:r>
            <a:r>
              <a:rPr lang="en-US" altLang="zh-CN" sz="800" kern="100" dirty="0" smtClean="0">
                <a:latin typeface="微软雅黑" charset="0"/>
                <a:ea typeface="微软雅黑" charset="0"/>
                <a:cs typeface="微软雅黑" charset="0"/>
                <a:sym typeface="+mn-ea"/>
              </a:rPr>
              <a:t>[</a:t>
            </a:r>
            <a:r>
              <a:rPr lang="en-US" altLang="zh-CN" sz="800" kern="100" dirty="0">
                <a:latin typeface="微软雅黑" charset="0"/>
                <a:ea typeface="微软雅黑" charset="0"/>
                <a:cs typeface="微软雅黑" charset="0"/>
                <a:sym typeface="+mn-ea"/>
              </a:rPr>
              <a:t>J].</a:t>
            </a:r>
            <a:r>
              <a:rPr lang="zh-CN" altLang="zh-CN" sz="800" kern="100" dirty="0">
                <a:latin typeface="微软雅黑" charset="0"/>
                <a:ea typeface="微软雅黑" charset="0"/>
                <a:cs typeface="微软雅黑" charset="0"/>
                <a:sym typeface="+mn-ea"/>
              </a:rPr>
              <a:t>中华实用儿科临床杂志</a:t>
            </a:r>
            <a:r>
              <a:rPr lang="en-US" altLang="zh-CN" sz="800" kern="100" dirty="0">
                <a:latin typeface="微软雅黑" charset="0"/>
                <a:ea typeface="微软雅黑" charset="0"/>
                <a:cs typeface="微软雅黑" charset="0"/>
                <a:sym typeface="+mn-ea"/>
              </a:rPr>
              <a:t>,2020(01):14-15-16-17-18</a:t>
            </a:r>
            <a:endParaRPr lang="en-US" altLang="zh-CN" sz="800" kern="100" dirty="0">
              <a:solidFill>
                <a:schemeClr val="tx1"/>
              </a:solidFill>
              <a:latin typeface="微软雅黑" charset="0"/>
              <a:ea typeface="微软雅黑" charset="0"/>
              <a:cs typeface="微软雅黑" charset="0"/>
            </a:endParaRPr>
          </a:p>
          <a:p>
            <a:endParaRPr lang="en-US" altLang="zh-CN" sz="800" kern="100" dirty="0">
              <a:latin typeface="微软雅黑" charset="0"/>
              <a:ea typeface="微软雅黑" charset="0"/>
              <a:cs typeface="微软雅黑" charset="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115"/>
            <a:chOff x="2215144" y="927951"/>
            <a:chExt cx="1244730" cy="915924"/>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 name="文本框 9"/>
            <p:cNvSpPr txBox="1"/>
            <p:nvPr/>
          </p:nvSpPr>
          <p:spPr>
            <a:xfrm>
              <a:off x="2393075" y="927951"/>
              <a:ext cx="1066799" cy="915924"/>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02</a:t>
              </a:r>
              <a:endParaRPr lang="zh-CN" altLang="en-US" sz="3735" dirty="0">
                <a:solidFill>
                  <a:schemeClr val="bg1"/>
                </a:solidFill>
                <a:latin typeface="Impact" panose="020B0806030902050204" pitchFamily="34" charset="0"/>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5646"/>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安全</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性</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endParaRPr>
            </a:p>
          </p:txBody>
        </p:sp>
      </p:grpSp>
      <p:graphicFrame>
        <p:nvGraphicFramePr>
          <p:cNvPr id="420" name="table 420"/>
          <p:cNvGraphicFramePr>
            <a:graphicFrameLocks noGrp="1"/>
          </p:cNvGraphicFramePr>
          <p:nvPr>
            <p:custDataLst>
              <p:tags r:id="rId1"/>
            </p:custDataLst>
          </p:nvPr>
        </p:nvGraphicFramePr>
        <p:xfrm>
          <a:off x="652145" y="998220"/>
          <a:ext cx="4959985" cy="5453380"/>
        </p:xfrm>
        <a:graphic>
          <a:graphicData uri="http://schemas.openxmlformats.org/drawingml/2006/table">
            <a:tbl>
              <a:tblPr/>
              <a:tblGrid>
                <a:gridCol w="4959985"/>
              </a:tblGrid>
              <a:tr h="621030">
                <a:tc>
                  <a:txBody>
                    <a:bodyPr/>
                    <a:p>
                      <a:pPr algn="l" rtl="0" eaLnBrk="0">
                        <a:lnSpc>
                          <a:spcPct val="108000"/>
                        </a:lnSpc>
                      </a:pPr>
                      <a:endParaRPr sz="900" dirty="0">
                        <a:latin typeface="Arial" panose="020B0604020202090204"/>
                        <a:ea typeface="Arial" panose="020B0604020202090204"/>
                        <a:cs typeface="Arial" panose="020B0604020202090204"/>
                      </a:endParaRPr>
                    </a:p>
                    <a:p>
                      <a:pPr marL="1635760" algn="l" rtl="0" eaLnBrk="0">
                        <a:lnSpc>
                          <a:spcPct val="93000"/>
                        </a:lnSpc>
                        <a:spcBef>
                          <a:spcPts val="5"/>
                        </a:spcBef>
                      </a:pPr>
                      <a:r>
                        <a:rPr lang="zh-CN" sz="2000" b="1" kern="0" spc="-10" dirty="0">
                          <a:solidFill>
                            <a:srgbClr val="FFFFFF">
                              <a:alpha val="100000"/>
                            </a:srgbClr>
                          </a:solidFill>
                          <a:latin typeface="等线" panose="02010600030101010101" charset="-122"/>
                          <a:ea typeface="等线" panose="02010600030101010101" charset="-122"/>
                          <a:cs typeface="等线" panose="02010600030101010101" charset="-122"/>
                        </a:rPr>
                        <a:t>安全性信息</a:t>
                      </a:r>
                      <a:endParaRPr lang="zh-CN" sz="2000" b="1" kern="0" spc="-10" dirty="0">
                        <a:solidFill>
                          <a:srgbClr val="FFFFFF">
                            <a:alpha val="100000"/>
                          </a:srgbClr>
                        </a:solidFill>
                        <a:latin typeface="等线" panose="02010600030101010101" charset="-122"/>
                        <a:ea typeface="等线" panose="02010600030101010101" charset="-122"/>
                        <a:cs typeface="等线" panose="02010600030101010101" charset="-122"/>
                      </a:endParaRPr>
                    </a:p>
                  </a:txBody>
                  <a:tcPr marL="0" marR="0" marT="0" marB="0" vert="horz">
                    <a:lnL>
                      <a:noFill/>
                    </a:lnL>
                    <a:lnR>
                      <a:noFill/>
                    </a:lnR>
                    <a:lnT>
                      <a:noFill/>
                    </a:lnT>
                    <a:lnB w="12700">
                      <a:solidFill>
                        <a:schemeClr val="accent5">
                          <a:lumMod val="40000"/>
                          <a:lumOff val="60000"/>
                        </a:schemeClr>
                      </a:solidFill>
                      <a:prstDash val="solid"/>
                    </a:lnB>
                    <a:lnTlToBr>
                      <a:noFill/>
                    </a:lnTlToBr>
                    <a:lnBlToTr>
                      <a:noFill/>
                    </a:lnBlToTr>
                    <a:solidFill>
                      <a:schemeClr val="accent5"/>
                    </a:solidFill>
                  </a:tcPr>
                </a:tc>
              </a:tr>
              <a:tr h="4832350">
                <a:tc>
                  <a:txBody>
                    <a:bodyPr/>
                    <a:p>
                      <a:pPr marL="285750" indent="-285750" algn="l">
                        <a:spcAft>
                          <a:spcPts val="0"/>
                        </a:spcAft>
                        <a:buFont typeface="Arial" panose="020B0604020202090204" pitchFamily="34" charset="0"/>
                        <a:buChar char="•"/>
                      </a:pPr>
                      <a:endParaRPr lang="zh-CN" sz="1400" kern="100" dirty="0">
                        <a:effectLst/>
                        <a:sym typeface="+mn-ea"/>
                      </a:endParaRPr>
                    </a:p>
                    <a:p>
                      <a:pPr indent="0" algn="l">
                        <a:spcAft>
                          <a:spcPts val="0"/>
                        </a:spcAft>
                        <a:buFont typeface="Arial" panose="020B0604020202090204" pitchFamily="34" charset="0"/>
                        <a:buNone/>
                      </a:pPr>
                      <a:r>
                        <a:rPr lang="zh-CN" altLang="zh-CN" sz="1400" b="1" dirty="0">
                          <a:latin typeface="微软雅黑" panose="020B0503020204020204" pitchFamily="34" charset="-122"/>
                          <a:ea typeface="微软雅黑" panose="020B0503020204020204" pitchFamily="34" charset="-122"/>
                          <a:sym typeface="+mn-ea"/>
                        </a:rPr>
                        <a:t>【不良反应】</a:t>
                      </a:r>
                      <a:endParaRPr lang="en-US" altLang="zh-CN" sz="1400" dirty="0">
                        <a:latin typeface="微软雅黑" panose="020B0503020204020204" pitchFamily="34" charset="-122"/>
                        <a:ea typeface="微软雅黑" panose="020B0503020204020204" pitchFamily="34" charset="-122"/>
                      </a:endParaRPr>
                    </a:p>
                    <a:p>
                      <a:pPr>
                        <a:lnSpc>
                          <a:spcPct val="130000"/>
                        </a:lnSpc>
                      </a:pPr>
                      <a:r>
                        <a:rPr lang="zh-CN" altLang="en-US" sz="1400" dirty="0">
                          <a:latin typeface="微软雅黑" panose="020B0503020204020204" pitchFamily="34" charset="-122"/>
                          <a:ea typeface="微软雅黑" panose="020B0503020204020204" pitchFamily="34" charset="-122"/>
                          <a:sym typeface="+mn-ea"/>
                        </a:rPr>
                        <a:t>血管神经性水肿；低血压；肝功能衰竭；肾损害；高钾血症。</a:t>
                      </a:r>
                      <a:endParaRPr lang="zh-CN" altLang="en-US" sz="1400" dirty="0">
                        <a:latin typeface="微软雅黑" panose="020B0503020204020204" pitchFamily="34" charset="-122"/>
                        <a:ea typeface="微软雅黑" panose="020B0503020204020204" pitchFamily="34" charset="-122"/>
                        <a:sym typeface="+mn-ea"/>
                      </a:endParaRPr>
                    </a:p>
                    <a:p>
                      <a:pPr>
                        <a:lnSpc>
                          <a:spcPct val="130000"/>
                        </a:lnSpc>
                      </a:pPr>
                      <a:endParaRPr lang="zh-CN" altLang="en-US" sz="1400" dirty="0">
                        <a:latin typeface="微软雅黑" panose="020B0503020204020204" pitchFamily="34" charset="-122"/>
                        <a:ea typeface="微软雅黑" panose="020B0503020204020204" pitchFamily="34" charset="-122"/>
                      </a:endParaRPr>
                    </a:p>
                    <a:p>
                      <a:pPr>
                        <a:lnSpc>
                          <a:spcPct val="130000"/>
                        </a:lnSpc>
                      </a:pPr>
                      <a:r>
                        <a:rPr lang="zh-CN" altLang="zh-CN" sz="1400" b="1" dirty="0">
                          <a:latin typeface="微软雅黑" panose="020B0503020204020204" pitchFamily="34" charset="-122"/>
                          <a:ea typeface="微软雅黑" panose="020B0503020204020204" pitchFamily="34" charset="-122"/>
                          <a:sym typeface="+mn-ea"/>
                        </a:rPr>
                        <a:t>【临床试验数据】</a:t>
                      </a:r>
                      <a:endParaRPr lang="zh-CN" altLang="zh-CN" sz="1400" dirty="0">
                        <a:latin typeface="微软雅黑" panose="020B0503020204020204" pitchFamily="34" charset="-122"/>
                        <a:ea typeface="微软雅黑" panose="020B0503020204020204" pitchFamily="34" charset="-122"/>
                      </a:endParaRPr>
                    </a:p>
                    <a:p>
                      <a:pPr>
                        <a:lnSpc>
                          <a:spcPct val="130000"/>
                        </a:lnSpc>
                      </a:pPr>
                      <a:r>
                        <a:rPr lang="zh-CN" altLang="en-US" sz="1400" dirty="0">
                          <a:latin typeface="微软雅黑" panose="020B0503020204020204" pitchFamily="34" charset="-122"/>
                          <a:ea typeface="微软雅黑" panose="020B0503020204020204" pitchFamily="34" charset="-122"/>
                          <a:sym typeface="+mn-ea"/>
                        </a:rPr>
                        <a:t>依那普利已在超过</a:t>
                      </a:r>
                      <a:r>
                        <a:rPr lang="en-US" altLang="zh-CN" sz="1400" dirty="0">
                          <a:latin typeface="微软雅黑" panose="020B0503020204020204" pitchFamily="34" charset="-122"/>
                          <a:ea typeface="微软雅黑" panose="020B0503020204020204" pitchFamily="34" charset="-122"/>
                          <a:sym typeface="+mn-ea"/>
                        </a:rPr>
                        <a:t>10000</a:t>
                      </a:r>
                      <a:r>
                        <a:rPr lang="zh-CN" altLang="en-US" sz="1400" dirty="0">
                          <a:latin typeface="微软雅黑" panose="020B0503020204020204" pitchFamily="34" charset="-122"/>
                          <a:ea typeface="微软雅黑" panose="020B0503020204020204" pitchFamily="34" charset="-122"/>
                          <a:sym typeface="+mn-ea"/>
                        </a:rPr>
                        <a:t>名患者中进行了安全性评估，包括超过</a:t>
                      </a:r>
                      <a:r>
                        <a:rPr lang="en-US" altLang="zh-CN" sz="1400" dirty="0">
                          <a:latin typeface="微软雅黑" panose="020B0503020204020204" pitchFamily="34" charset="-122"/>
                          <a:ea typeface="微软雅黑" panose="020B0503020204020204" pitchFamily="34" charset="-122"/>
                          <a:sym typeface="+mn-ea"/>
                        </a:rPr>
                        <a:t>1000</a:t>
                      </a:r>
                      <a:r>
                        <a:rPr lang="zh-CN" altLang="en-US" sz="1400" dirty="0">
                          <a:latin typeface="微软雅黑" panose="020B0503020204020204" pitchFamily="34" charset="-122"/>
                          <a:ea typeface="微软雅黑" panose="020B0503020204020204" pitchFamily="34" charset="-122"/>
                          <a:sym typeface="+mn-ea"/>
                        </a:rPr>
                        <a:t>名用药时间</a:t>
                      </a:r>
                      <a:r>
                        <a:rPr lang="en-US" altLang="zh-CN" sz="1400" dirty="0">
                          <a:latin typeface="微软雅黑" panose="020B0503020204020204" pitchFamily="34" charset="-122"/>
                          <a:ea typeface="微软雅黑" panose="020B0503020204020204" pitchFamily="34" charset="-122"/>
                          <a:sym typeface="+mn-ea"/>
                        </a:rPr>
                        <a:t>1</a:t>
                      </a:r>
                      <a:r>
                        <a:rPr lang="zh-CN" altLang="en-US" sz="1400" dirty="0">
                          <a:latin typeface="微软雅黑" panose="020B0503020204020204" pitchFamily="34" charset="-122"/>
                          <a:ea typeface="微软雅黑" panose="020B0503020204020204" pitchFamily="34" charset="-122"/>
                          <a:sym typeface="+mn-ea"/>
                        </a:rPr>
                        <a:t>年或</a:t>
                      </a:r>
                      <a:r>
                        <a:rPr lang="en-US" altLang="zh-CN" sz="1400" dirty="0">
                          <a:latin typeface="微软雅黑" panose="020B0503020204020204" pitchFamily="34" charset="-122"/>
                          <a:ea typeface="微软雅黑" panose="020B0503020204020204" pitchFamily="34" charset="-122"/>
                          <a:sym typeface="+mn-ea"/>
                        </a:rPr>
                        <a:t>1</a:t>
                      </a:r>
                      <a:r>
                        <a:rPr lang="zh-CN" altLang="en-US" sz="1400" dirty="0">
                          <a:latin typeface="微软雅黑" panose="020B0503020204020204" pitchFamily="34" charset="-122"/>
                          <a:ea typeface="微软雅黑" panose="020B0503020204020204" pitchFamily="34" charset="-122"/>
                          <a:sym typeface="+mn-ea"/>
                        </a:rPr>
                        <a:t>年以上的患者。</a:t>
                      </a:r>
                      <a:endParaRPr lang="zh-CN" altLang="en-US" sz="1400" dirty="0">
                        <a:latin typeface="微软雅黑" panose="020B0503020204020204" pitchFamily="34" charset="-122"/>
                        <a:ea typeface="微软雅黑" panose="020B0503020204020204" pitchFamily="34" charset="-122"/>
                      </a:endParaRPr>
                    </a:p>
                    <a:p>
                      <a:pPr>
                        <a:lnSpc>
                          <a:spcPct val="130000"/>
                        </a:lnSpc>
                      </a:pPr>
                      <a:r>
                        <a:rPr lang="zh-CN" altLang="en-US" sz="1400" dirty="0">
                          <a:latin typeface="微软雅黑" panose="020B0503020204020204" pitchFamily="34" charset="-122"/>
                          <a:ea typeface="微软雅黑" panose="020B0503020204020204" pitchFamily="34" charset="-122"/>
                          <a:sym typeface="+mn-ea"/>
                        </a:rPr>
                        <a:t>在临床试验中，因不良反应而中止治疗的高血压患者为</a:t>
                      </a:r>
                      <a:r>
                        <a:rPr lang="en-US" altLang="zh-CN" sz="1400" dirty="0">
                          <a:latin typeface="微软雅黑" panose="020B0503020204020204" pitchFamily="34" charset="-122"/>
                          <a:ea typeface="微软雅黑" panose="020B0503020204020204" pitchFamily="34" charset="-122"/>
                          <a:sym typeface="+mn-ea"/>
                        </a:rPr>
                        <a:t>3.3%</a:t>
                      </a:r>
                      <a:r>
                        <a:rPr lang="zh-CN" altLang="en-US" sz="1400" dirty="0">
                          <a:latin typeface="微软雅黑" panose="020B0503020204020204" pitchFamily="34" charset="-122"/>
                          <a:ea typeface="微软雅黑" panose="020B0503020204020204" pitchFamily="34" charset="-122"/>
                          <a:sym typeface="+mn-ea"/>
                        </a:rPr>
                        <a:t>，心力衰竭患者为</a:t>
                      </a:r>
                      <a:r>
                        <a:rPr lang="en-US" altLang="zh-CN" sz="1400" dirty="0">
                          <a:latin typeface="微软雅黑" panose="020B0503020204020204" pitchFamily="34" charset="-122"/>
                          <a:ea typeface="微软雅黑" panose="020B0503020204020204" pitchFamily="34" charset="-122"/>
                          <a:sym typeface="+mn-ea"/>
                        </a:rPr>
                        <a:t>5.7%</a:t>
                      </a:r>
                      <a:r>
                        <a:rPr lang="zh-CN" altLang="en-US" sz="1400" dirty="0">
                          <a:latin typeface="微软雅黑" panose="020B0503020204020204" pitchFamily="34" charset="-122"/>
                          <a:ea typeface="微软雅黑" panose="020B0503020204020204" pitchFamily="34" charset="-122"/>
                          <a:sym typeface="+mn-ea"/>
                        </a:rPr>
                        <a:t>。</a:t>
                      </a:r>
                      <a:endParaRPr lang="zh-CN" altLang="en-US" sz="1400" dirty="0">
                        <a:latin typeface="微软雅黑" panose="020B0503020204020204" pitchFamily="34" charset="-122"/>
                        <a:ea typeface="微软雅黑" panose="020B0503020204020204" pitchFamily="34" charset="-122"/>
                        <a:sym typeface="+mn-ea"/>
                      </a:endParaRPr>
                    </a:p>
                    <a:p>
                      <a:pPr>
                        <a:lnSpc>
                          <a:spcPct val="130000"/>
                        </a:lnSpc>
                      </a:pPr>
                      <a:endParaRPr lang="zh-CN" altLang="en-US" sz="1400" dirty="0">
                        <a:latin typeface="微软雅黑" panose="020B0503020204020204" pitchFamily="34" charset="-122"/>
                        <a:ea typeface="微软雅黑" panose="020B0503020204020204" pitchFamily="34" charset="-122"/>
                      </a:endParaRPr>
                    </a:p>
                    <a:p>
                      <a:pPr>
                        <a:lnSpc>
                          <a:spcPct val="130000"/>
                        </a:lnSpc>
                      </a:pPr>
                      <a:r>
                        <a:rPr lang="zh-CN" altLang="zh-CN" sz="1400" b="1" dirty="0">
                          <a:latin typeface="微软雅黑" panose="020B0503020204020204" pitchFamily="34" charset="-122"/>
                          <a:ea typeface="微软雅黑" panose="020B0503020204020204" pitchFamily="34" charset="-122"/>
                          <a:sym typeface="+mn-ea"/>
                        </a:rPr>
                        <a:t>【临床研究或上市后发现的其它不良反应】</a:t>
                      </a:r>
                      <a:endParaRPr lang="zh-CN" altLang="zh-CN" sz="1400" dirty="0">
                        <a:latin typeface="微软雅黑" panose="020B0503020204020204" pitchFamily="34" charset="-122"/>
                        <a:ea typeface="微软雅黑" panose="020B0503020204020204" pitchFamily="34" charset="-122"/>
                      </a:endParaRPr>
                    </a:p>
                    <a:p>
                      <a:pPr>
                        <a:lnSpc>
                          <a:spcPct val="130000"/>
                        </a:lnSpc>
                      </a:pPr>
                      <a:r>
                        <a:rPr lang="zh-CN" altLang="zh-CN" sz="1400" dirty="0">
                          <a:latin typeface="微软雅黑" panose="020B0503020204020204" pitchFamily="34" charset="-122"/>
                          <a:ea typeface="微软雅黑" panose="020B0503020204020204" pitchFamily="34" charset="-122"/>
                          <a:sym typeface="+mn-ea"/>
                        </a:rPr>
                        <a:t>发生在药物上市后的其它严重的临床不良反应、以及在高血压或心力衰竭患者临床试验中发生率在</a:t>
                      </a:r>
                      <a:r>
                        <a:rPr lang="en-US" altLang="zh-CN" sz="1400" dirty="0">
                          <a:latin typeface="微软雅黑" panose="020B0503020204020204" pitchFamily="34" charset="-122"/>
                          <a:ea typeface="微软雅黑" panose="020B0503020204020204" pitchFamily="34" charset="-122"/>
                          <a:sym typeface="+mn-ea"/>
                        </a:rPr>
                        <a:t>0.5-1.0%</a:t>
                      </a:r>
                      <a:r>
                        <a:rPr lang="zh-CN" altLang="zh-CN" sz="1400" dirty="0">
                          <a:latin typeface="微软雅黑" panose="020B0503020204020204" pitchFamily="34" charset="-122"/>
                          <a:ea typeface="微软雅黑" panose="020B0503020204020204" pitchFamily="34" charset="-122"/>
                          <a:sym typeface="+mn-ea"/>
                        </a:rPr>
                        <a:t>之间</a:t>
                      </a:r>
                      <a:r>
                        <a:rPr lang="zh-CN" altLang="en-US" sz="1400" dirty="0">
                          <a:latin typeface="微软雅黑" panose="020B0503020204020204" pitchFamily="34" charset="-122"/>
                          <a:ea typeface="微软雅黑" panose="020B0503020204020204" pitchFamily="34" charset="-122"/>
                          <a:sym typeface="+mn-ea"/>
                        </a:rPr>
                        <a:t>。</a:t>
                      </a:r>
                      <a:endParaRPr lang="en-US" altLang="zh-CN" sz="1400" dirty="0">
                        <a:latin typeface="微软雅黑" panose="020B0503020204020204" pitchFamily="34" charset="-122"/>
                        <a:ea typeface="微软雅黑" panose="020B0503020204020204" pitchFamily="34" charset="-122"/>
                      </a:endParaRPr>
                    </a:p>
                    <a:p>
                      <a:pPr>
                        <a:lnSpc>
                          <a:spcPct val="130000"/>
                        </a:lnSpc>
                      </a:pPr>
                      <a:r>
                        <a:rPr lang="zh-CN" altLang="en-US" sz="1400" dirty="0">
                          <a:latin typeface="微软雅黑" panose="020B0503020204020204" pitchFamily="34" charset="-122"/>
                          <a:ea typeface="微软雅黑" panose="020B0503020204020204" pitchFamily="34" charset="-122"/>
                          <a:sym typeface="+mn-ea"/>
                        </a:rPr>
                        <a:t>心血管系统：心脏停搏；可能继发于高风险患者过度低血压的心肌梗死或脑血管意外；肺栓塞和梗死；肺水肿；节律紊乱，包括房性心动过速和心动过缓；心房颤动；心悸；雷诺氏现象</a:t>
                      </a:r>
                      <a:r>
                        <a:rPr lang="zh-CN" altLang="zh-CN" sz="1400" dirty="0">
                          <a:latin typeface="微软雅黑" panose="020B0503020204020204" pitchFamily="34" charset="-122"/>
                          <a:ea typeface="微软雅黑" panose="020B0503020204020204" pitchFamily="34" charset="-122"/>
                          <a:sym typeface="+mn-ea"/>
                        </a:rPr>
                        <a:t>。</a:t>
                      </a:r>
                      <a:endParaRPr lang="en-US" altLang="zh-CN" sz="1400" dirty="0">
                        <a:latin typeface="微软雅黑" panose="020B0503020204020204" pitchFamily="34" charset="-122"/>
                        <a:ea typeface="微软雅黑" panose="020B0503020204020204" pitchFamily="34" charset="-122"/>
                      </a:endParaRPr>
                    </a:p>
                    <a:p>
                      <a:pPr>
                        <a:lnSpc>
                          <a:spcPct val="130000"/>
                        </a:lnSpc>
                      </a:pPr>
                      <a:endParaRPr lang="en-US" altLang="zh-CN" sz="1400" kern="100" baseline="13000" dirty="0" smtClean="0">
                        <a:effectLst/>
                        <a:latin typeface="等线" panose="02010600030101010101" charset="-122"/>
                        <a:ea typeface="等线" panose="02010600030101010101" charset="-122"/>
                        <a:cs typeface="等线" panose="02010600030101010101" charset="-122"/>
                        <a:sym typeface="+mn-ea"/>
                      </a:endParaRPr>
                    </a:p>
                  </a:txBody>
                  <a:tcPr marL="45720" marR="45720" vert="horz">
                    <a:lnL w="12700">
                      <a:solidFill>
                        <a:schemeClr val="accent5">
                          <a:lumMod val="40000"/>
                          <a:lumOff val="60000"/>
                        </a:schemeClr>
                      </a:solidFill>
                      <a:prstDash val="solid"/>
                    </a:lnL>
                    <a:lnR w="12700">
                      <a:solidFill>
                        <a:schemeClr val="accent5">
                          <a:lumMod val="40000"/>
                          <a:lumOff val="60000"/>
                        </a:schemeClr>
                      </a:solidFill>
                      <a:prstDash val="solid"/>
                    </a:lnR>
                    <a:lnT w="12700">
                      <a:solidFill>
                        <a:schemeClr val="accent5">
                          <a:lumMod val="40000"/>
                          <a:lumOff val="60000"/>
                        </a:schemeClr>
                      </a:solidFill>
                      <a:prstDash val="solid"/>
                    </a:lnT>
                    <a:lnB w="12700">
                      <a:solidFill>
                        <a:schemeClr val="accent5">
                          <a:lumMod val="40000"/>
                          <a:lumOff val="60000"/>
                        </a:schemeClr>
                      </a:solidFill>
                      <a:prstDash val="solid"/>
                    </a:lnB>
                    <a:lnTlToBr>
                      <a:noFill/>
                    </a:lnTlToBr>
                    <a:lnBlToTr>
                      <a:noFill/>
                    </a:lnBlToTr>
                    <a:noFill/>
                  </a:tcPr>
                </a:tc>
              </a:tr>
            </a:tbl>
          </a:graphicData>
        </a:graphic>
      </p:graphicFrame>
      <p:graphicFrame>
        <p:nvGraphicFramePr>
          <p:cNvPr id="422" name="table 422"/>
          <p:cNvGraphicFramePr>
            <a:graphicFrameLocks noGrp="1"/>
          </p:cNvGraphicFramePr>
          <p:nvPr>
            <p:custDataLst>
              <p:tags r:id="rId2"/>
            </p:custDataLst>
          </p:nvPr>
        </p:nvGraphicFramePr>
        <p:xfrm>
          <a:off x="6303010" y="982980"/>
          <a:ext cx="5149215" cy="5454015"/>
        </p:xfrm>
        <a:graphic>
          <a:graphicData uri="http://schemas.openxmlformats.org/drawingml/2006/table">
            <a:tbl>
              <a:tblPr/>
              <a:tblGrid>
                <a:gridCol w="5149215"/>
              </a:tblGrid>
              <a:tr h="636905">
                <a:tc>
                  <a:txBody>
                    <a:bodyPr/>
                    <a:p>
                      <a:pPr algn="ctr" rtl="0" eaLnBrk="0">
                        <a:lnSpc>
                          <a:spcPct val="108000"/>
                        </a:lnSpc>
                      </a:pPr>
                      <a:r>
                        <a:rPr lang="zh-CN" altLang="en-US" sz="2000" dirty="0">
                          <a:solidFill>
                            <a:schemeClr val="bg1"/>
                          </a:solidFill>
                          <a:latin typeface="微软雅黑" charset="0"/>
                          <a:ea typeface="微软雅黑" charset="0"/>
                          <a:cs typeface="等线" panose="02010600030101010101" charset="-122"/>
                        </a:rPr>
                        <a:t>儿童用药</a:t>
                      </a:r>
                      <a:endParaRPr lang="zh-CN" altLang="en-US" sz="2000" dirty="0">
                        <a:solidFill>
                          <a:schemeClr val="bg1"/>
                        </a:solidFill>
                        <a:latin typeface="微软雅黑" charset="0"/>
                        <a:ea typeface="微软雅黑" charset="0"/>
                        <a:cs typeface="等线" panose="02010600030101010101" charset="-122"/>
                      </a:endParaRPr>
                    </a:p>
                  </a:txBody>
                  <a:tcPr marL="0" marR="0" marT="0" marB="0" vert="horz" anchor="ctr" anchorCtr="0">
                    <a:lnL w="12700">
                      <a:solidFill>
                        <a:schemeClr val="accent5">
                          <a:lumMod val="40000"/>
                          <a:lumOff val="60000"/>
                        </a:schemeClr>
                      </a:solidFill>
                      <a:prstDash val="solid"/>
                    </a:lnL>
                    <a:lnR w="12700">
                      <a:solidFill>
                        <a:schemeClr val="accent5">
                          <a:lumMod val="40000"/>
                          <a:lumOff val="60000"/>
                        </a:schemeClr>
                      </a:solidFill>
                      <a:prstDash val="solid"/>
                    </a:lnR>
                    <a:lnT w="12700">
                      <a:solidFill>
                        <a:schemeClr val="accent5">
                          <a:lumMod val="40000"/>
                          <a:lumOff val="60000"/>
                        </a:schemeClr>
                      </a:solidFill>
                      <a:prstDash val="solid"/>
                    </a:lnT>
                    <a:lnB w="12700">
                      <a:solidFill>
                        <a:schemeClr val="accent5">
                          <a:lumMod val="40000"/>
                          <a:lumOff val="60000"/>
                        </a:schemeClr>
                      </a:solidFill>
                      <a:prstDash val="solid"/>
                    </a:lnB>
                    <a:lnTlToBr>
                      <a:noFill/>
                    </a:lnTlToBr>
                    <a:lnBlToTr>
                      <a:noFill/>
                    </a:lnBlToTr>
                    <a:solidFill>
                      <a:schemeClr val="accent5"/>
                    </a:solidFill>
                  </a:tcPr>
                </a:tc>
              </a:tr>
              <a:tr h="4817110">
                <a:tc>
                  <a:txBody>
                    <a:bodyPr/>
                    <a:p>
                      <a:pPr algn="l" rtl="0" eaLnBrk="0">
                        <a:lnSpc>
                          <a:spcPct val="181000"/>
                        </a:lnSpc>
                      </a:pPr>
                      <a:endParaRPr sz="1000" dirty="0">
                        <a:latin typeface="Arial" panose="020B0604020202090204"/>
                        <a:ea typeface="Arial" panose="020B0604020202090204"/>
                        <a:cs typeface="Arial" panose="020B0604020202090204"/>
                      </a:endParaRPr>
                    </a:p>
                    <a:p>
                      <a:pPr indent="0" algn="l">
                        <a:lnSpc>
                          <a:spcPct val="150000"/>
                        </a:lnSpc>
                        <a:buClrTx/>
                        <a:buSzTx/>
                        <a:buFont typeface="Arial" panose="020B0604020202090204" pitchFamily="34" charset="0"/>
                        <a:buNone/>
                      </a:pPr>
                      <a:r>
                        <a:rPr lang="en-US" altLang="zh-CN" sz="1400" b="1" dirty="0">
                          <a:solidFill>
                            <a:schemeClr val="tx1"/>
                          </a:solidFill>
                          <a:latin typeface="微软雅黑" charset="0"/>
                          <a:ea typeface="微软雅黑" charset="0"/>
                          <a:cs typeface="微软雅黑" charset="0"/>
                          <a:sym typeface="+mn-ea"/>
                        </a:rPr>
                        <a:t>2</a:t>
                      </a:r>
                      <a:r>
                        <a:rPr lang="zh-CN" altLang="zh-CN" sz="1400" b="1" dirty="0">
                          <a:solidFill>
                            <a:schemeClr val="tx1"/>
                          </a:solidFill>
                          <a:latin typeface="微软雅黑" charset="0"/>
                          <a:ea typeface="微软雅黑" charset="0"/>
                          <a:cs typeface="微软雅黑" charset="0"/>
                          <a:sym typeface="+mn-ea"/>
                        </a:rPr>
                        <a:t>个月至</a:t>
                      </a:r>
                      <a:r>
                        <a:rPr lang="en-US" altLang="zh-CN" sz="1400" b="1" dirty="0">
                          <a:solidFill>
                            <a:schemeClr val="tx1"/>
                          </a:solidFill>
                          <a:latin typeface="微软雅黑" charset="0"/>
                          <a:ea typeface="微软雅黑" charset="0"/>
                          <a:cs typeface="微软雅黑" charset="0"/>
                          <a:sym typeface="+mn-ea"/>
                        </a:rPr>
                        <a:t>16</a:t>
                      </a:r>
                      <a:r>
                        <a:rPr lang="zh-CN" altLang="zh-CN" sz="1400" b="1" dirty="0">
                          <a:solidFill>
                            <a:schemeClr val="tx1"/>
                          </a:solidFill>
                          <a:latin typeface="微软雅黑" charset="0"/>
                          <a:ea typeface="微软雅黑" charset="0"/>
                          <a:cs typeface="微软雅黑" charset="0"/>
                          <a:sym typeface="+mn-ea"/>
                        </a:rPr>
                        <a:t>岁高血压</a:t>
                      </a:r>
                      <a:r>
                        <a:rPr lang="zh-CN" altLang="zh-CN" sz="1400" b="1" dirty="0" smtClean="0">
                          <a:solidFill>
                            <a:schemeClr val="tx1"/>
                          </a:solidFill>
                          <a:latin typeface="微软雅黑" charset="0"/>
                          <a:ea typeface="微软雅黑" charset="0"/>
                          <a:cs typeface="微软雅黑" charset="0"/>
                          <a:sym typeface="+mn-ea"/>
                        </a:rPr>
                        <a:t>患儿</a:t>
                      </a:r>
                      <a:r>
                        <a:rPr lang="zh-CN" altLang="en-US" sz="1400" b="1" dirty="0" smtClean="0">
                          <a:solidFill>
                            <a:schemeClr val="tx1"/>
                          </a:solidFill>
                          <a:latin typeface="微软雅黑" charset="0"/>
                          <a:ea typeface="微软雅黑" charset="0"/>
                          <a:cs typeface="微软雅黑" charset="0"/>
                          <a:sym typeface="+mn-ea"/>
                        </a:rPr>
                        <a:t>和</a:t>
                      </a:r>
                      <a:r>
                        <a:rPr lang="zh-CN" altLang="zh-CN" sz="1400" b="1" dirty="0" smtClean="0">
                          <a:solidFill>
                            <a:schemeClr val="tx1"/>
                          </a:solidFill>
                          <a:latin typeface="微软雅黑" charset="0"/>
                          <a:ea typeface="微软雅黑" charset="0"/>
                          <a:cs typeface="微软雅黑" charset="0"/>
                          <a:sym typeface="+mn-ea"/>
                        </a:rPr>
                        <a:t>健康</a:t>
                      </a:r>
                      <a:r>
                        <a:rPr lang="zh-CN" altLang="zh-CN" sz="1400" b="1" dirty="0">
                          <a:solidFill>
                            <a:schemeClr val="tx1"/>
                          </a:solidFill>
                          <a:latin typeface="微软雅黑" charset="0"/>
                          <a:ea typeface="微软雅黑" charset="0"/>
                          <a:cs typeface="微软雅黑" charset="0"/>
                          <a:sym typeface="+mn-ea"/>
                        </a:rPr>
                        <a:t>成人的药动学历史数据一致</a:t>
                      </a:r>
                      <a:endParaRPr lang="zh-CN" altLang="zh-CN" sz="1400" b="1" dirty="0" smtClean="0">
                        <a:solidFill>
                          <a:schemeClr val="tx1"/>
                        </a:solidFill>
                        <a:latin typeface="微软雅黑" charset="0"/>
                        <a:ea typeface="微软雅黑" charset="0"/>
                        <a:cs typeface="微软雅黑" charset="0"/>
                        <a:sym typeface="+mn-ea"/>
                      </a:endParaRPr>
                    </a:p>
                    <a:p>
                      <a:pPr indent="0" algn="l">
                        <a:lnSpc>
                          <a:spcPct val="150000"/>
                        </a:lnSpc>
                        <a:buClrTx/>
                        <a:buSzTx/>
                        <a:buFont typeface="Arial" panose="020B0604020202090204" pitchFamily="34" charset="0"/>
                        <a:buNone/>
                      </a:pPr>
                      <a:endParaRPr lang="zh-CN" altLang="zh-CN" sz="1400" dirty="0" smtClean="0">
                        <a:latin typeface="微软雅黑" charset="0"/>
                        <a:ea typeface="微软雅黑" charset="0"/>
                        <a:cs typeface="微软雅黑" charset="0"/>
                        <a:sym typeface="+mn-ea"/>
                      </a:endParaRPr>
                    </a:p>
                    <a:p>
                      <a:pPr indent="0" algn="l">
                        <a:lnSpc>
                          <a:spcPct val="150000"/>
                        </a:lnSpc>
                        <a:buClrTx/>
                        <a:buSzTx/>
                        <a:buFont typeface="Arial" panose="020B0604020202090204" pitchFamily="34" charset="0"/>
                        <a:buNone/>
                      </a:pPr>
                      <a:r>
                        <a:rPr lang="zh-CN" altLang="zh-CN" sz="1400" dirty="0" smtClean="0">
                          <a:latin typeface="微软雅黑" charset="0"/>
                          <a:ea typeface="微软雅黑" charset="0"/>
                          <a:cs typeface="微软雅黑" charset="0"/>
                          <a:sym typeface="+mn-ea"/>
                        </a:rPr>
                        <a:t>国外研究：在一项针对</a:t>
                      </a:r>
                      <a:r>
                        <a:rPr lang="en-US" altLang="zh-CN" sz="1400" dirty="0" smtClean="0">
                          <a:latin typeface="微软雅黑" charset="0"/>
                          <a:ea typeface="微软雅黑" charset="0"/>
                          <a:cs typeface="微软雅黑" charset="0"/>
                          <a:sym typeface="+mn-ea"/>
                        </a:rPr>
                        <a:t>40</a:t>
                      </a:r>
                      <a:r>
                        <a:rPr lang="zh-CN" altLang="zh-CN" sz="1400" dirty="0" smtClean="0">
                          <a:latin typeface="微软雅黑" charset="0"/>
                          <a:ea typeface="微软雅黑" charset="0"/>
                          <a:cs typeface="微软雅黑" charset="0"/>
                          <a:sym typeface="+mn-ea"/>
                        </a:rPr>
                        <a:t>名</a:t>
                      </a:r>
                      <a:r>
                        <a:rPr lang="en-US" altLang="zh-CN" sz="1400" dirty="0" smtClean="0">
                          <a:latin typeface="微软雅黑" charset="0"/>
                          <a:ea typeface="微软雅黑" charset="0"/>
                          <a:cs typeface="微软雅黑" charset="0"/>
                          <a:sym typeface="+mn-ea"/>
                        </a:rPr>
                        <a:t>2</a:t>
                      </a:r>
                      <a:r>
                        <a:rPr lang="zh-CN" altLang="zh-CN" sz="1400" dirty="0" smtClean="0">
                          <a:latin typeface="微软雅黑" charset="0"/>
                          <a:ea typeface="微软雅黑" charset="0"/>
                          <a:cs typeface="微软雅黑" charset="0"/>
                          <a:sym typeface="+mn-ea"/>
                        </a:rPr>
                        <a:t>个月至</a:t>
                      </a:r>
                      <a:r>
                        <a:rPr lang="en-US" altLang="zh-CN" sz="1400" dirty="0" smtClean="0">
                          <a:latin typeface="微软雅黑" charset="0"/>
                          <a:ea typeface="微软雅黑" charset="0"/>
                          <a:cs typeface="微软雅黑" charset="0"/>
                          <a:sym typeface="+mn-ea"/>
                        </a:rPr>
                        <a:t>16</a:t>
                      </a:r>
                      <a:r>
                        <a:rPr lang="zh-CN" altLang="zh-CN" sz="1400" dirty="0" smtClean="0">
                          <a:latin typeface="微软雅黑" charset="0"/>
                          <a:ea typeface="微软雅黑" charset="0"/>
                          <a:cs typeface="微软雅黑" charset="0"/>
                          <a:sym typeface="+mn-ea"/>
                        </a:rPr>
                        <a:t>岁男性和女性儿童高血压患者多次给药药动学研究中，患儿每日口服马来酸依那普利</a:t>
                      </a:r>
                      <a:r>
                        <a:rPr lang="en-US" altLang="zh-CN" sz="1400" dirty="0" smtClean="0">
                          <a:latin typeface="微软雅黑" charset="0"/>
                          <a:ea typeface="微软雅黑" charset="0"/>
                          <a:cs typeface="微软雅黑" charset="0"/>
                          <a:sym typeface="+mn-ea"/>
                        </a:rPr>
                        <a:t>0.07-0.14mg/kg</a:t>
                      </a:r>
                      <a:r>
                        <a:rPr lang="zh-CN" altLang="zh-CN" sz="1400" dirty="0" smtClean="0">
                          <a:latin typeface="微软雅黑" charset="0"/>
                          <a:ea typeface="微软雅黑" charset="0"/>
                          <a:cs typeface="微软雅黑" charset="0"/>
                          <a:sym typeface="+mn-ea"/>
                        </a:rPr>
                        <a:t>。在稳态阶段，依那普利拉平均累积有效半衰期为</a:t>
                      </a:r>
                      <a:r>
                        <a:rPr lang="en-US" altLang="zh-CN" sz="1400" dirty="0" smtClean="0">
                          <a:latin typeface="微软雅黑" charset="0"/>
                          <a:ea typeface="微软雅黑" charset="0"/>
                          <a:cs typeface="微软雅黑" charset="0"/>
                          <a:sym typeface="+mn-ea"/>
                        </a:rPr>
                        <a:t>14</a:t>
                      </a:r>
                      <a:r>
                        <a:rPr lang="zh-CN" altLang="zh-CN" sz="1400" dirty="0" smtClean="0">
                          <a:latin typeface="微软雅黑" charset="0"/>
                          <a:ea typeface="微软雅黑" charset="0"/>
                          <a:cs typeface="微软雅黑" charset="0"/>
                          <a:sym typeface="+mn-ea"/>
                        </a:rPr>
                        <a:t>小时，</a:t>
                      </a:r>
                      <a:r>
                        <a:rPr lang="en-US" altLang="zh-CN" sz="1400" dirty="0" smtClean="0">
                          <a:latin typeface="微软雅黑" charset="0"/>
                          <a:ea typeface="微软雅黑" charset="0"/>
                          <a:cs typeface="微软雅黑" charset="0"/>
                          <a:sym typeface="+mn-ea"/>
                        </a:rPr>
                        <a:t>24</a:t>
                      </a:r>
                      <a:r>
                        <a:rPr lang="zh-CN" altLang="zh-CN" sz="1400" dirty="0" smtClean="0">
                          <a:latin typeface="微软雅黑" charset="0"/>
                          <a:ea typeface="微软雅黑" charset="0"/>
                          <a:cs typeface="微软雅黑" charset="0"/>
                          <a:sym typeface="+mn-ea"/>
                        </a:rPr>
                        <a:t>小时内依那普利和依那普利拉平均总尿药回收率为</a:t>
                      </a:r>
                      <a:r>
                        <a:rPr lang="en-US" altLang="zh-CN" sz="1400" dirty="0" smtClean="0">
                          <a:latin typeface="微软雅黑" charset="0"/>
                          <a:ea typeface="微软雅黑" charset="0"/>
                          <a:cs typeface="微软雅黑" charset="0"/>
                          <a:sym typeface="+mn-ea"/>
                        </a:rPr>
                        <a:t>68%</a:t>
                      </a:r>
                      <a:r>
                        <a:rPr lang="zh-CN" altLang="zh-CN" sz="1400" dirty="0" smtClean="0">
                          <a:latin typeface="微软雅黑" charset="0"/>
                          <a:ea typeface="微软雅黑" charset="0"/>
                          <a:cs typeface="微软雅黑" charset="0"/>
                          <a:sym typeface="+mn-ea"/>
                        </a:rPr>
                        <a:t>。依那普利向依那普利拉的转换率为</a:t>
                      </a:r>
                      <a:r>
                        <a:rPr lang="en-US" altLang="zh-CN" sz="1400" dirty="0" smtClean="0">
                          <a:latin typeface="微软雅黑" charset="0"/>
                          <a:ea typeface="微软雅黑" charset="0"/>
                          <a:cs typeface="微软雅黑" charset="0"/>
                          <a:sym typeface="+mn-ea"/>
                        </a:rPr>
                        <a:t>63%-76%</a:t>
                      </a:r>
                      <a:r>
                        <a:rPr lang="zh-CN" altLang="en-US" sz="1400" dirty="0" smtClean="0">
                          <a:latin typeface="微软雅黑" charset="0"/>
                          <a:ea typeface="微软雅黑" charset="0"/>
                          <a:cs typeface="微软雅黑" charset="0"/>
                          <a:sym typeface="+mn-ea"/>
                        </a:rPr>
                        <a:t>。</a:t>
                      </a:r>
                      <a:endParaRPr lang="zh-CN" altLang="en-US" sz="1400" baseline="30000" dirty="0" smtClean="0">
                        <a:latin typeface="微软雅黑" charset="0"/>
                        <a:ea typeface="微软雅黑" charset="0"/>
                        <a:cs typeface="微软雅黑" charset="0"/>
                        <a:sym typeface="+mn-ea"/>
                      </a:endParaRPr>
                    </a:p>
                  </a:txBody>
                  <a:tcPr marL="137160" marR="137160" marT="137160" marB="137160" vert="horz">
                    <a:lnL w="12700">
                      <a:solidFill>
                        <a:schemeClr val="accent5">
                          <a:lumMod val="40000"/>
                          <a:lumOff val="60000"/>
                        </a:schemeClr>
                      </a:solidFill>
                      <a:prstDash val="solid"/>
                    </a:lnL>
                    <a:lnR w="12700">
                      <a:solidFill>
                        <a:schemeClr val="accent5">
                          <a:lumMod val="40000"/>
                          <a:lumOff val="60000"/>
                        </a:schemeClr>
                      </a:solidFill>
                      <a:prstDash val="solid"/>
                    </a:lnR>
                    <a:lnT w="12700">
                      <a:solidFill>
                        <a:schemeClr val="accent5">
                          <a:lumMod val="40000"/>
                          <a:lumOff val="60000"/>
                        </a:schemeClr>
                      </a:solidFill>
                      <a:prstDash val="solid"/>
                    </a:lnT>
                    <a:lnB w="12700">
                      <a:solidFill>
                        <a:schemeClr val="accent5">
                          <a:lumMod val="40000"/>
                          <a:lumOff val="60000"/>
                        </a:schemeClr>
                      </a:solidFill>
                      <a:prstDash val="solid"/>
                    </a:lnB>
                    <a:lnTlToBr>
                      <a:noFill/>
                    </a:lnTlToBr>
                    <a:lnBlToTr>
                      <a:noFill/>
                    </a:lnBlToTr>
                    <a:noFill/>
                  </a:tcPr>
                </a:tc>
              </a:tr>
            </a:tbl>
          </a:graphicData>
        </a:graphic>
      </p:graphicFrame>
      <p:sp>
        <p:nvSpPr>
          <p:cNvPr id="8" name="文本框 7"/>
          <p:cNvSpPr txBox="1"/>
          <p:nvPr/>
        </p:nvSpPr>
        <p:spPr>
          <a:xfrm>
            <a:off x="546735" y="6503670"/>
            <a:ext cx="6096000" cy="213995"/>
          </a:xfrm>
          <a:prstGeom prst="rect">
            <a:avLst/>
          </a:prstGeom>
          <a:noFill/>
        </p:spPr>
        <p:txBody>
          <a:bodyPr wrap="square" rtlCol="0" anchor="t">
            <a:spAutoFit/>
          </a:bodyPr>
          <a:p>
            <a:r>
              <a:rPr lang="en-US" altLang="zh-CN" sz="800" kern="100" dirty="0">
                <a:latin typeface="微软雅黑" charset="0"/>
                <a:ea typeface="微软雅黑" charset="0"/>
                <a:cs typeface="微软雅黑" charset="0"/>
                <a:sym typeface="+mn-ea"/>
              </a:rPr>
              <a:t>1. </a:t>
            </a:r>
            <a:r>
              <a:rPr lang="zh-CN" altLang="en-US" sz="800" kern="100" dirty="0">
                <a:latin typeface="微软雅黑" charset="0"/>
                <a:ea typeface="微软雅黑" charset="0"/>
                <a:cs typeface="微软雅黑" charset="0"/>
                <a:sym typeface="+mn-ea"/>
              </a:rPr>
              <a:t>马来酸依那普利口服溶液</a:t>
            </a:r>
            <a:r>
              <a:rPr lang="zh-CN" altLang="en-US" sz="800" kern="100" dirty="0">
                <a:latin typeface="微软雅黑" charset="0"/>
                <a:ea typeface="微软雅黑" charset="0"/>
                <a:cs typeface="微软雅黑" charset="0"/>
                <a:sym typeface="+mn-ea"/>
              </a:rPr>
              <a:t>说明书</a:t>
            </a:r>
            <a:endParaRPr lang="zh-CN" altLang="en-US" sz="800" kern="100" dirty="0">
              <a:latin typeface="微软雅黑" charset="0"/>
              <a:ea typeface="微软雅黑" charset="0"/>
              <a:cs typeface="微软雅黑" charset="0"/>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99695" y="1436370"/>
            <a:ext cx="5750560" cy="2030095"/>
          </a:xfrm>
          <a:prstGeom prst="rect">
            <a:avLst/>
          </a:prstGeom>
          <a:noFill/>
        </p:spPr>
        <p:txBody>
          <a:bodyPr wrap="square" rtlCol="0">
            <a:spAutoFit/>
          </a:bodyPr>
          <a:lstStyle/>
          <a:p>
            <a:pPr marL="171450" marR="0" lvl="0" indent="-171450" algn="l" defTabSz="914400" rtl="0" eaLnBrk="1" fontAlgn="ctr" latinLnBrk="0" hangingPunct="1">
              <a:lnSpc>
                <a:spcPct val="150000"/>
              </a:lnSpc>
              <a:spcBef>
                <a:spcPts val="0"/>
              </a:spcBef>
              <a:spcAft>
                <a:spcPts val="0"/>
              </a:spcAft>
              <a:buClrTx/>
              <a:buSzTx/>
              <a:buFont typeface="Wingdings" panose="05000000000000000000" charset="0"/>
              <a:buChar char=""/>
              <a:defRPr/>
            </a:pPr>
            <a:r>
              <a:rPr lang="en-US" altLang="zh-CN" sz="1200" dirty="0">
                <a:latin typeface="微软雅黑" panose="020B0503020204020204" pitchFamily="34" charset="-122"/>
                <a:ea typeface="微软雅黑" panose="020B0503020204020204" pitchFamily="34" charset="-122"/>
                <a:cs typeface="Arial" panose="020B0604020202090204" pitchFamily="34" charset="0"/>
                <a:sym typeface="+mn-ea"/>
              </a:rPr>
              <a:t>SOLVD</a:t>
            </a:r>
            <a:r>
              <a:rPr lang="zh-CN" altLang="en-US" sz="1200" dirty="0">
                <a:latin typeface="微软雅黑" panose="020B0503020204020204" pitchFamily="34" charset="-122"/>
                <a:ea typeface="微软雅黑" panose="020B0503020204020204" pitchFamily="34" charset="-122"/>
                <a:cs typeface="Arial" panose="020B0604020202090204" pitchFamily="34" charset="0"/>
                <a:sym typeface="+mn-ea"/>
              </a:rPr>
              <a:t>研究：</a:t>
            </a:r>
            <a:r>
              <a:rPr lang="zh-CN" altLang="en-US" sz="1200" dirty="0">
                <a:latin typeface="微软雅黑" panose="020B0503020204020204" pitchFamily="34" charset="-122"/>
                <a:ea typeface="微软雅黑" panose="020B0503020204020204" pitchFamily="34" charset="-122"/>
                <a:cs typeface="Arial" panose="020B0604020202090204" pitchFamily="34" charset="0"/>
                <a:sym typeface="+mn-ea"/>
              </a:rPr>
              <a:t>纳入</a:t>
            </a:r>
            <a:r>
              <a:rPr lang="en-US" altLang="zh-CN" sz="1200" dirty="0">
                <a:latin typeface="微软雅黑" panose="020B0503020204020204" pitchFamily="34" charset="-122"/>
                <a:ea typeface="微软雅黑" panose="020B0503020204020204" pitchFamily="34" charset="-122"/>
                <a:cs typeface="Arial" panose="020B0604020202090204" pitchFamily="34" charset="0"/>
                <a:sym typeface="+mn-ea"/>
              </a:rPr>
              <a:t>2569</a:t>
            </a:r>
            <a:r>
              <a:rPr lang="zh-CN" altLang="en-US" sz="1200" dirty="0">
                <a:latin typeface="微软雅黑" panose="020B0503020204020204" pitchFamily="34" charset="-122"/>
                <a:ea typeface="微软雅黑" panose="020B0503020204020204" pitchFamily="34" charset="-122"/>
                <a:cs typeface="Arial" panose="020B0604020202090204" pitchFamily="34" charset="0"/>
                <a:sym typeface="+mn-ea"/>
              </a:rPr>
              <a:t>名</a:t>
            </a:r>
            <a:r>
              <a:rPr lang="en-US" altLang="zh-CN" sz="1200" dirty="0">
                <a:latin typeface="微软雅黑" panose="020B0503020204020204" pitchFamily="34" charset="-122"/>
                <a:ea typeface="微软雅黑" panose="020B0503020204020204" pitchFamily="34" charset="-122"/>
                <a:cs typeface="Arial" panose="020B0604020202090204" pitchFamily="34" charset="0"/>
                <a:sym typeface="+mn-ea"/>
              </a:rPr>
              <a:t>HFrEF</a:t>
            </a:r>
            <a:r>
              <a:rPr lang="zh-CN" altLang="en-US" sz="1200" dirty="0">
                <a:latin typeface="微软雅黑" panose="020B0503020204020204" pitchFamily="34" charset="-122"/>
                <a:ea typeface="微软雅黑" panose="020B0503020204020204" pitchFamily="34" charset="-122"/>
                <a:cs typeface="Arial" panose="020B0604020202090204" pitchFamily="34" charset="0"/>
                <a:sym typeface="+mn-ea"/>
              </a:rPr>
              <a:t>（射血分数）患者，</a:t>
            </a:r>
            <a:r>
              <a:rPr lang="en-US" altLang="zh-CN" sz="1200" dirty="0">
                <a:latin typeface="微软雅黑" panose="020B0503020204020204" pitchFamily="34" charset="-122"/>
                <a:ea typeface="微软雅黑" panose="020B0503020204020204" pitchFamily="34" charset="-122"/>
                <a:cs typeface="Arial" panose="020B0604020202090204" pitchFamily="34" charset="0"/>
                <a:sym typeface="+mn-ea"/>
              </a:rPr>
              <a:t>LVEF</a:t>
            </a:r>
            <a:r>
              <a:rPr lang="zh-CN" altLang="en-US" sz="1200" dirty="0">
                <a:latin typeface="微软雅黑" panose="020B0503020204020204" pitchFamily="34" charset="-122"/>
                <a:ea typeface="微软雅黑" panose="020B0503020204020204" pitchFamily="34" charset="-122"/>
                <a:cs typeface="Arial" panose="020B0604020202090204" pitchFamily="34" charset="0"/>
                <a:sym typeface="+mn-ea"/>
              </a:rPr>
              <a:t>≤</a:t>
            </a:r>
            <a:r>
              <a:rPr lang="en-US" altLang="zh-CN" sz="1200" dirty="0">
                <a:latin typeface="微软雅黑" panose="020B0503020204020204" pitchFamily="34" charset="-122"/>
                <a:ea typeface="微软雅黑" panose="020B0503020204020204" pitchFamily="34" charset="-122"/>
                <a:cs typeface="Arial" panose="020B0604020202090204" pitchFamily="34" charset="0"/>
                <a:sym typeface="+mn-ea"/>
              </a:rPr>
              <a:t>35%</a:t>
            </a:r>
            <a:r>
              <a:rPr lang="zh-CN" altLang="en-US" sz="1200" dirty="0">
                <a:latin typeface="微软雅黑" panose="020B0503020204020204" pitchFamily="34" charset="-122"/>
                <a:ea typeface="微软雅黑" panose="020B0503020204020204" pitchFamily="34" charset="-122"/>
                <a:cs typeface="Arial" panose="020B0604020202090204" pitchFamily="34" charset="0"/>
                <a:sym typeface="+mn-ea"/>
              </a:rPr>
              <a:t>被随机分为两组低于目标（</a:t>
            </a:r>
            <a:r>
              <a:rPr lang="en-US" altLang="zh-CN" sz="1200" dirty="0">
                <a:latin typeface="微软雅黑" panose="020B0503020204020204" pitchFamily="34" charset="-122"/>
                <a:ea typeface="微软雅黑" panose="020B0503020204020204" pitchFamily="34" charset="-122"/>
                <a:cs typeface="Arial" panose="020B0604020202090204" pitchFamily="34" charset="0"/>
                <a:sym typeface="+mn-ea"/>
              </a:rPr>
              <a:t>5-10mg/</a:t>
            </a:r>
            <a:r>
              <a:rPr lang="zh-CN" altLang="en-US" sz="1200" dirty="0">
                <a:latin typeface="微软雅黑" panose="020B0503020204020204" pitchFamily="34" charset="-122"/>
                <a:ea typeface="微软雅黑" panose="020B0503020204020204" pitchFamily="34" charset="-122"/>
                <a:cs typeface="Arial" panose="020B0604020202090204" pitchFamily="34" charset="0"/>
                <a:sym typeface="+mn-ea"/>
              </a:rPr>
              <a:t>天）剂量安慰剂（</a:t>
            </a:r>
            <a:r>
              <a:rPr lang="en-US" altLang="zh-CN" sz="1200" dirty="0">
                <a:latin typeface="微软雅黑" panose="020B0503020204020204" pitchFamily="34" charset="-122"/>
                <a:ea typeface="微软雅黑" panose="020B0503020204020204" pitchFamily="34" charset="-122"/>
                <a:cs typeface="Arial" panose="020B0604020202090204" pitchFamily="34" charset="0"/>
                <a:sym typeface="+mn-ea"/>
              </a:rPr>
              <a:t>n=1284</a:t>
            </a:r>
            <a:r>
              <a:rPr lang="zh-CN" altLang="en-US" sz="1200" dirty="0">
                <a:latin typeface="微软雅黑" panose="020B0503020204020204" pitchFamily="34" charset="-122"/>
                <a:ea typeface="微软雅黑" panose="020B0503020204020204" pitchFamily="34" charset="-122"/>
                <a:cs typeface="Arial" panose="020B0604020202090204" pitchFamily="34" charset="0"/>
                <a:sym typeface="+mn-ea"/>
              </a:rPr>
              <a:t>）或依那普利（</a:t>
            </a:r>
            <a:r>
              <a:rPr lang="en-US" altLang="zh-CN" sz="1200" dirty="0">
                <a:latin typeface="微软雅黑" panose="020B0503020204020204" pitchFamily="34" charset="-122"/>
                <a:ea typeface="微软雅黑" panose="020B0503020204020204" pitchFamily="34" charset="-122"/>
                <a:cs typeface="Arial" panose="020B0604020202090204" pitchFamily="34" charset="0"/>
                <a:sym typeface="+mn-ea"/>
              </a:rPr>
              <a:t>n=1285</a:t>
            </a:r>
            <a:r>
              <a:rPr lang="zh-CN" altLang="en-US" sz="1200" dirty="0">
                <a:latin typeface="微软雅黑" panose="020B0503020204020204" pitchFamily="34" charset="-122"/>
                <a:ea typeface="微软雅黑" panose="020B0503020204020204" pitchFamily="34" charset="-122"/>
                <a:cs typeface="Arial" panose="020B0604020202090204" pitchFamily="34" charset="0"/>
                <a:sym typeface="+mn-ea"/>
              </a:rPr>
              <a:t>）。</a:t>
            </a:r>
            <a:r>
              <a:rPr lang="en-US" altLang="zh-CN" sz="1200" dirty="0">
                <a:latin typeface="微软雅黑" panose="020B0503020204020204" pitchFamily="34" charset="-122"/>
                <a:ea typeface="微软雅黑" panose="020B0503020204020204" pitchFamily="34" charset="-122"/>
                <a:cs typeface="Arial" panose="020B0604020202090204" pitchFamily="34" charset="0"/>
                <a:sym typeface="+mn-ea"/>
              </a:rPr>
              <a:t>1</a:t>
            </a:r>
            <a:r>
              <a:rPr lang="zh-CN" altLang="en-US" sz="1200" dirty="0">
                <a:latin typeface="微软雅黑" panose="020B0503020204020204" pitchFamily="34" charset="-122"/>
                <a:ea typeface="微软雅黑" panose="020B0503020204020204" pitchFamily="34" charset="-122"/>
                <a:cs typeface="Arial" panose="020B0604020202090204" pitchFamily="34" charset="0"/>
                <a:sym typeface="+mn-ea"/>
              </a:rPr>
              <a:t>个月后，对</a:t>
            </a:r>
            <a:r>
              <a:rPr lang="en-US" altLang="zh-CN" sz="1200" dirty="0">
                <a:latin typeface="微软雅黑" panose="020B0503020204020204" pitchFamily="34" charset="-122"/>
                <a:ea typeface="微软雅黑" panose="020B0503020204020204" pitchFamily="34" charset="-122"/>
                <a:cs typeface="Arial" panose="020B0604020202090204" pitchFamily="34" charset="0"/>
                <a:sym typeface="+mn-ea"/>
              </a:rPr>
              <a:t>2458</a:t>
            </a:r>
            <a:r>
              <a:rPr lang="zh-CN" altLang="en-US" sz="1200" dirty="0">
                <a:latin typeface="微软雅黑" panose="020B0503020204020204" pitchFamily="34" charset="-122"/>
                <a:ea typeface="微软雅黑" panose="020B0503020204020204" pitchFamily="34" charset="-122"/>
                <a:cs typeface="Arial" panose="020B0604020202090204" pitchFamily="34" charset="0"/>
                <a:sym typeface="+mn-ea"/>
              </a:rPr>
              <a:t>名患者尝试对两种研究药物进行盲向上滴定至目标剂量（</a:t>
            </a:r>
            <a:r>
              <a:rPr lang="en-US" altLang="zh-CN" sz="1200" dirty="0">
                <a:latin typeface="微软雅黑" panose="020B0503020204020204" pitchFamily="34" charset="-122"/>
                <a:ea typeface="微软雅黑" panose="020B0503020204020204" pitchFamily="34" charset="-122"/>
                <a:cs typeface="Arial" panose="020B0604020202090204" pitchFamily="34" charset="0"/>
                <a:sym typeface="+mn-ea"/>
              </a:rPr>
              <a:t>20mg/</a:t>
            </a:r>
            <a:r>
              <a:rPr lang="zh-CN" altLang="en-US" sz="1200" dirty="0">
                <a:latin typeface="微软雅黑" panose="020B0503020204020204" pitchFamily="34" charset="-122"/>
                <a:ea typeface="微软雅黑" panose="020B0503020204020204" pitchFamily="34" charset="-122"/>
                <a:cs typeface="Arial" panose="020B0604020202090204" pitchFamily="34" charset="0"/>
                <a:sym typeface="+mn-ea"/>
              </a:rPr>
              <a:t>天）；在</a:t>
            </a:r>
            <a:r>
              <a:rPr lang="en-US" altLang="zh-CN" sz="1200" dirty="0">
                <a:latin typeface="微软雅黑" panose="020B0503020204020204" pitchFamily="34" charset="-122"/>
                <a:ea typeface="微软雅黑" panose="020B0503020204020204" pitchFamily="34" charset="-122"/>
                <a:cs typeface="Arial" panose="020B0604020202090204" pitchFamily="34" charset="0"/>
                <a:sym typeface="+mn-ea"/>
              </a:rPr>
              <a:t>1444</a:t>
            </a:r>
            <a:r>
              <a:rPr lang="zh-CN" altLang="en-US" sz="1200" dirty="0">
                <a:latin typeface="微软雅黑" panose="020B0503020204020204" pitchFamily="34" charset="-122"/>
                <a:ea typeface="微软雅黑" panose="020B0503020204020204" pitchFamily="34" charset="-122"/>
                <a:cs typeface="Arial" panose="020B0604020202090204" pitchFamily="34" charset="0"/>
                <a:sym typeface="+mn-ea"/>
              </a:rPr>
              <a:t>名实现剂量递增滴定的患者（安慰剂，</a:t>
            </a:r>
            <a:r>
              <a:rPr lang="en-US" altLang="zh-CN" sz="1200" dirty="0">
                <a:latin typeface="微软雅黑" panose="020B0503020204020204" pitchFamily="34" charset="-122"/>
                <a:ea typeface="微软雅黑" panose="020B0503020204020204" pitchFamily="34" charset="-122"/>
                <a:cs typeface="Arial" panose="020B0604020202090204" pitchFamily="34" charset="0"/>
                <a:sym typeface="+mn-ea"/>
              </a:rPr>
              <a:t>n=748</a:t>
            </a:r>
            <a:r>
              <a:rPr lang="zh-CN" altLang="en-US" sz="1200" dirty="0">
                <a:latin typeface="微软雅黑" panose="020B0503020204020204" pitchFamily="34" charset="-122"/>
                <a:ea typeface="微软雅黑" panose="020B0503020204020204" pitchFamily="34" charset="-122"/>
                <a:cs typeface="Arial" panose="020B0604020202090204" pitchFamily="34" charset="0"/>
                <a:sym typeface="+mn-ea"/>
              </a:rPr>
              <a:t>；依那普利</a:t>
            </a:r>
            <a:r>
              <a:rPr lang="en-US" altLang="zh-CN" sz="1200" dirty="0">
                <a:latin typeface="微软雅黑" panose="020B0503020204020204" pitchFamily="34" charset="-122"/>
                <a:ea typeface="微软雅黑" panose="020B0503020204020204" pitchFamily="34" charset="-122"/>
                <a:cs typeface="Arial" panose="020B0604020202090204" pitchFamily="34" charset="0"/>
                <a:sym typeface="+mn-ea"/>
              </a:rPr>
              <a:t>=696</a:t>
            </a:r>
            <a:r>
              <a:rPr lang="zh-CN" altLang="en-US" sz="1200" dirty="0">
                <a:latin typeface="微软雅黑" panose="020B0503020204020204" pitchFamily="34" charset="-122"/>
                <a:ea typeface="微软雅黑" panose="020B0503020204020204" pitchFamily="34" charset="-122"/>
                <a:cs typeface="Arial" panose="020B0604020202090204" pitchFamily="34" charset="0"/>
                <a:sym typeface="+mn-ea"/>
              </a:rPr>
              <a:t>；两组的平均剂量</a:t>
            </a:r>
            <a:r>
              <a:rPr lang="en-US" altLang="zh-CN" sz="1200" dirty="0">
                <a:latin typeface="微软雅黑" panose="020B0503020204020204" pitchFamily="34" charset="-122"/>
                <a:ea typeface="微软雅黑" panose="020B0503020204020204" pitchFamily="34" charset="-122"/>
                <a:cs typeface="Arial" panose="020B0604020202090204" pitchFamily="34" charset="0"/>
                <a:sym typeface="+mn-ea"/>
              </a:rPr>
              <a:t>20mg/</a:t>
            </a:r>
            <a:r>
              <a:rPr lang="zh-CN" altLang="en-US" sz="1200" dirty="0">
                <a:latin typeface="微软雅黑" panose="020B0503020204020204" pitchFamily="34" charset="-122"/>
                <a:ea typeface="微软雅黑" panose="020B0503020204020204" pitchFamily="34" charset="-122"/>
                <a:cs typeface="Arial" panose="020B0604020202090204" pitchFamily="34" charset="0"/>
                <a:sym typeface="+mn-ea"/>
              </a:rPr>
              <a:t>天）进行研究。</a:t>
            </a:r>
            <a:endParaRPr lang="zh-CN" altLang="en-US" sz="1200" dirty="0">
              <a:latin typeface="微软雅黑" panose="020B0503020204020204" pitchFamily="34" charset="-122"/>
              <a:ea typeface="微软雅黑" panose="020B0503020204020204" pitchFamily="34" charset="-122"/>
              <a:cs typeface="Arial" panose="020B0604020202090204" pitchFamily="34" charset="0"/>
              <a:sym typeface="+mn-ea"/>
            </a:endParaRPr>
          </a:p>
          <a:p>
            <a:pPr marL="171450" marR="0" lvl="0" indent="-171450" algn="l" defTabSz="914400" rtl="0" eaLnBrk="1" fontAlgn="ctr" latinLnBrk="0" hangingPunct="1">
              <a:lnSpc>
                <a:spcPct val="150000"/>
              </a:lnSpc>
              <a:spcBef>
                <a:spcPts val="0"/>
              </a:spcBef>
              <a:spcAft>
                <a:spcPts val="0"/>
              </a:spcAft>
              <a:buClrTx/>
              <a:buSzTx/>
              <a:buFont typeface="Wingdings" panose="05000000000000000000" charset="0"/>
              <a:buChar char=""/>
              <a:defRPr/>
            </a:pPr>
            <a:r>
              <a:rPr lang="zh-CN" altLang="en-US" sz="1200" dirty="0">
                <a:solidFill>
                  <a:srgbClr val="0070C0"/>
                </a:solidFill>
                <a:latin typeface="微软雅黑" panose="020B0503020204020204" pitchFamily="34" charset="-122"/>
                <a:ea typeface="微软雅黑" panose="020B0503020204020204" pitchFamily="34" charset="-122"/>
                <a:cs typeface="Arial" panose="020B0604020202090204" pitchFamily="34" charset="0"/>
              </a:rPr>
              <a:t>结果显示：</a:t>
            </a:r>
            <a:r>
              <a:rPr lang="zh-CN" altLang="en-US" sz="1200" dirty="0">
                <a:solidFill>
                  <a:srgbClr val="0070C0"/>
                </a:solidFill>
                <a:latin typeface="微软雅黑" panose="020B0503020204020204" pitchFamily="34" charset="-122"/>
                <a:ea typeface="微软雅黑" panose="020B0503020204020204" pitchFamily="34" charset="-122"/>
                <a:cs typeface="Arial" panose="020B0604020202090204" pitchFamily="34" charset="0"/>
                <a:sym typeface="+mn-ea"/>
              </a:rPr>
              <a:t>目标剂量依那普利组与安慰剂组相比，死亡率降低</a:t>
            </a:r>
            <a:r>
              <a:rPr lang="en-US" altLang="zh-CN" sz="1200" dirty="0">
                <a:solidFill>
                  <a:srgbClr val="0070C0"/>
                </a:solidFill>
                <a:latin typeface="微软雅黑" panose="020B0503020204020204" pitchFamily="34" charset="-122"/>
                <a:ea typeface="微软雅黑" panose="020B0503020204020204" pitchFamily="34" charset="-122"/>
                <a:cs typeface="Arial" panose="020B0604020202090204" pitchFamily="34" charset="0"/>
                <a:sym typeface="+mn-ea"/>
              </a:rPr>
              <a:t>5%</a:t>
            </a:r>
            <a:r>
              <a:rPr lang="zh-CN" altLang="en-US" sz="1200" dirty="0">
                <a:solidFill>
                  <a:srgbClr val="0070C0"/>
                </a:solidFill>
                <a:latin typeface="微软雅黑" panose="020B0503020204020204" pitchFamily="34" charset="-122"/>
                <a:ea typeface="微软雅黑" panose="020B0503020204020204" pitchFamily="34" charset="-122"/>
                <a:cs typeface="Arial" panose="020B0604020202090204" pitchFamily="34" charset="0"/>
                <a:sym typeface="+mn-ea"/>
              </a:rPr>
              <a:t>；住院率降低</a:t>
            </a:r>
            <a:r>
              <a:rPr lang="en-US" altLang="zh-CN" sz="1200" dirty="0">
                <a:solidFill>
                  <a:srgbClr val="0070C0"/>
                </a:solidFill>
                <a:latin typeface="微软雅黑" panose="020B0503020204020204" pitchFamily="34" charset="-122"/>
                <a:ea typeface="微软雅黑" panose="020B0503020204020204" pitchFamily="34" charset="-122"/>
                <a:cs typeface="Arial" panose="020B0604020202090204" pitchFamily="34" charset="0"/>
                <a:sym typeface="+mn-ea"/>
              </a:rPr>
              <a:t>6%</a:t>
            </a:r>
            <a:r>
              <a:rPr lang="zh-CN" altLang="en-US" sz="1200" dirty="0">
                <a:solidFill>
                  <a:srgbClr val="0070C0"/>
                </a:solidFill>
                <a:latin typeface="微软雅黑" panose="020B0503020204020204" pitchFamily="34" charset="-122"/>
                <a:ea typeface="微软雅黑" panose="020B0503020204020204" pitchFamily="34" charset="-122"/>
                <a:cs typeface="Arial" panose="020B0604020202090204" pitchFamily="34" charset="0"/>
                <a:sym typeface="+mn-ea"/>
              </a:rPr>
              <a:t>；心力衰竭住院或全因死亡率合并终点的风险率降低</a:t>
            </a:r>
            <a:r>
              <a:rPr lang="en-US" altLang="zh-CN" sz="1200" dirty="0">
                <a:solidFill>
                  <a:srgbClr val="0070C0"/>
                </a:solidFill>
                <a:latin typeface="微软雅黑" panose="020B0503020204020204" pitchFamily="34" charset="-122"/>
                <a:ea typeface="微软雅黑" panose="020B0503020204020204" pitchFamily="34" charset="-122"/>
                <a:cs typeface="Arial" panose="020B0604020202090204" pitchFamily="34" charset="0"/>
                <a:sym typeface="+mn-ea"/>
              </a:rPr>
              <a:t>9%</a:t>
            </a:r>
            <a:r>
              <a:rPr lang="zh-CN" altLang="en-US" sz="1200" dirty="0">
                <a:solidFill>
                  <a:srgbClr val="0070C0"/>
                </a:solidFill>
                <a:latin typeface="微软雅黑" panose="020B0503020204020204" pitchFamily="34" charset="-122"/>
                <a:ea typeface="微软雅黑" panose="020B0503020204020204" pitchFamily="34" charset="-122"/>
                <a:cs typeface="Arial" panose="020B0604020202090204" pitchFamily="34" charset="0"/>
                <a:sym typeface="+mn-ea"/>
              </a:rPr>
              <a:t>。</a:t>
            </a:r>
            <a:endParaRPr lang="zh-CN" altLang="en-US" sz="1200" b="1" dirty="0">
              <a:solidFill>
                <a:srgbClr val="0070C0"/>
              </a:solidFill>
              <a:latin typeface="微软雅黑" panose="020B0503020204020204" pitchFamily="34" charset="-122"/>
              <a:ea typeface="微软雅黑" panose="020B0503020204020204" pitchFamily="34" charset="-122"/>
              <a:cs typeface="Arial" panose="020B0604020202090204" pitchFamily="34" charset="0"/>
              <a:sym typeface="+mn-ea"/>
            </a:endParaRPr>
          </a:p>
        </p:txBody>
      </p:sp>
      <p:sp>
        <p:nvSpPr>
          <p:cNvPr id="13" name="矩形 12"/>
          <p:cNvSpPr/>
          <p:nvPr/>
        </p:nvSpPr>
        <p:spPr>
          <a:xfrm>
            <a:off x="100330" y="1000760"/>
            <a:ext cx="5751195" cy="435610"/>
          </a:xfrm>
          <a:prstGeom prst="rect">
            <a:avLst/>
          </a:prstGeom>
          <a:solidFill>
            <a:schemeClr val="accent5"/>
          </a:solidFill>
        </p:spPr>
        <p:txBody>
          <a:bodyPr wrap="square" anchor="ctr" anchorCtr="0">
            <a:no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cs typeface="+mj-cs"/>
              </a:rPr>
              <a:t>依那普利改善患者心力衰竭及降低全因死亡率</a:t>
            </a:r>
            <a:endParaRPr lang="zh-CN" altLang="en-US" sz="2000" b="1" dirty="0">
              <a:solidFill>
                <a:schemeClr val="bg1"/>
              </a:solidFill>
              <a:latin typeface="微软雅黑" panose="020B0503020204020204" pitchFamily="34" charset="-122"/>
              <a:ea typeface="微软雅黑" panose="020B0503020204020204" pitchFamily="34" charset="-122"/>
              <a:cs typeface="+mj-cs"/>
              <a:sym typeface="+mn-ea"/>
            </a:endParaRPr>
          </a:p>
        </p:txBody>
      </p:sp>
      <p:grpSp>
        <p:nvGrpSpPr>
          <p:cNvPr id="4" name="组合 3"/>
          <p:cNvGrpSpPr/>
          <p:nvPr/>
        </p:nvGrpSpPr>
        <p:grpSpPr>
          <a:xfrm>
            <a:off x="376481" y="148674"/>
            <a:ext cx="1192345" cy="666786"/>
            <a:chOff x="2215144" y="927951"/>
            <a:chExt cx="1244730" cy="916847"/>
          </a:xfrm>
        </p:grpSpPr>
        <p:sp>
          <p:nvSpPr>
            <p:cNvPr id="8" name="平行四边形 7"/>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65">
                <a:latin typeface="Impact" panose="020B0806030902050204" pitchFamily="34" charset="0"/>
              </a:endParaRPr>
            </a:p>
          </p:txBody>
        </p:sp>
        <p:sp>
          <p:nvSpPr>
            <p:cNvPr id="15" name="文本框 9"/>
            <p:cNvSpPr txBox="1"/>
            <p:nvPr/>
          </p:nvSpPr>
          <p:spPr>
            <a:xfrm>
              <a:off x="2393075" y="927951"/>
              <a:ext cx="1066799" cy="916847"/>
            </a:xfrm>
            <a:prstGeom prst="rect">
              <a:avLst/>
            </a:prstGeom>
            <a:noFill/>
          </p:spPr>
          <p:txBody>
            <a:bodyPr wrap="square" rtlCol="0">
              <a:spAutoFit/>
            </a:bodyPr>
            <a:p>
              <a:r>
                <a:rPr lang="en-US" altLang="zh-CN" sz="3735" dirty="0">
                  <a:solidFill>
                    <a:schemeClr val="bg1"/>
                  </a:solidFill>
                  <a:latin typeface="Impact" panose="020B0806030902050204" pitchFamily="34" charset="0"/>
                </a:rPr>
                <a:t>03</a:t>
              </a:r>
              <a:endParaRPr lang="zh-CN" altLang="en-US" sz="3735" dirty="0">
                <a:solidFill>
                  <a:schemeClr val="bg1"/>
                </a:solidFill>
                <a:latin typeface="Impact" panose="020B0806030902050204" pitchFamily="34" charset="0"/>
              </a:endParaRPr>
            </a:p>
          </p:txBody>
        </p:sp>
      </p:grpSp>
      <p:grpSp>
        <p:nvGrpSpPr>
          <p:cNvPr id="16" name="组合 15"/>
          <p:cNvGrpSpPr/>
          <p:nvPr/>
        </p:nvGrpSpPr>
        <p:grpSpPr>
          <a:xfrm>
            <a:off x="1282150" y="166423"/>
            <a:ext cx="10362926" cy="612920"/>
            <a:chOff x="4315150" y="953426"/>
            <a:chExt cx="3857250" cy="540057"/>
          </a:xfrm>
        </p:grpSpPr>
        <p:sp>
          <p:nvSpPr>
            <p:cNvPr id="17" name="矩形 16"/>
            <p:cNvSpPr/>
            <p:nvPr/>
          </p:nvSpPr>
          <p:spPr>
            <a:xfrm>
              <a:off x="4841196" y="1036090"/>
              <a:ext cx="2827147" cy="405646"/>
            </a:xfrm>
            <a:prstGeom prst="rect">
              <a:avLst/>
            </a:prstGeom>
            <a:ln w="15875">
              <a:noFill/>
            </a:ln>
          </p:spPr>
          <p:txBody>
            <a:bodyPr wrap="square" lIns="91440" tIns="45720" rIns="91440" bIns="45720">
              <a:spAutoFit/>
            </a:bodyPr>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有效性</a:t>
              </a: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(1/3</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平行四边形 18"/>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p>
              <a:pPr algn="ctr"/>
              <a:endParaRPr lang="zh-CN" altLang="en-US" sz="2135" b="1" dirty="0">
                <a:solidFill>
                  <a:schemeClr val="tx1">
                    <a:lumMod val="75000"/>
                    <a:lumOff val="25000"/>
                  </a:schemeClr>
                </a:solidFill>
              </a:endParaRPr>
            </a:p>
          </p:txBody>
        </p:sp>
      </p:grpSp>
      <p:graphicFrame>
        <p:nvGraphicFramePr>
          <p:cNvPr id="18" name="图表 17"/>
          <p:cNvGraphicFramePr/>
          <p:nvPr/>
        </p:nvGraphicFramePr>
        <p:xfrm>
          <a:off x="376555" y="3573780"/>
          <a:ext cx="5175250" cy="2410460"/>
        </p:xfrm>
        <a:graphic>
          <a:graphicData uri="http://schemas.openxmlformats.org/drawingml/2006/chart">
            <c:chart xmlns:c="http://schemas.openxmlformats.org/drawingml/2006/chart" xmlns:r="http://schemas.openxmlformats.org/officeDocument/2006/relationships" r:id="rId1"/>
          </a:graphicData>
        </a:graphic>
      </p:graphicFrame>
      <p:sp>
        <p:nvSpPr>
          <p:cNvPr id="20" name="文本框 19"/>
          <p:cNvSpPr txBox="1"/>
          <p:nvPr/>
        </p:nvSpPr>
        <p:spPr>
          <a:xfrm>
            <a:off x="99695" y="6324600"/>
            <a:ext cx="5590540" cy="506730"/>
          </a:xfrm>
          <a:prstGeom prst="rect">
            <a:avLst/>
          </a:prstGeom>
        </p:spPr>
        <p:txBody>
          <a:bodyPr wrap="square">
            <a:spAutoFit/>
          </a:bodyPr>
          <a:p>
            <a:pPr marL="0" indent="0" algn="just" defTabSz="266700">
              <a:spcBef>
                <a:spcPct val="0"/>
              </a:spcBef>
              <a:spcAft>
                <a:spcPct val="0"/>
              </a:spcAft>
            </a:pPr>
            <a:r>
              <a:rPr lang="en-US" altLang="zh-CN" sz="900">
                <a:latin typeface="微软雅黑" charset="0"/>
                <a:ea typeface="微软雅黑" charset="0"/>
              </a:rPr>
              <a:t>Lam PH, Dooley DJ,et al., Similar clinical benefits from below-target and target dose enalapril in patients with heart failure in the SOLVD Treatment trial. Eur J Heart Fail. 2018 Feb;20(2):359-369.</a:t>
            </a:r>
            <a:endParaRPr lang="en-US" altLang="zh-CN" sz="900">
              <a:latin typeface="微软雅黑" charset="0"/>
              <a:ea typeface="微软雅黑" charset="0"/>
            </a:endParaRPr>
          </a:p>
          <a:p>
            <a:pPr marL="0" indent="0" algn="just" defTabSz="266700">
              <a:spcBef>
                <a:spcPct val="0"/>
              </a:spcBef>
              <a:spcAft>
                <a:spcPct val="0"/>
              </a:spcAft>
            </a:pPr>
            <a:r>
              <a:rPr lang="en-US" altLang="zh-CN" sz="900">
                <a:solidFill>
                  <a:srgbClr val="000000"/>
                </a:solidFill>
                <a:latin typeface="微软雅黑" charset="0"/>
                <a:ea typeface="微软雅黑" charset="0"/>
              </a:rPr>
              <a:t> </a:t>
            </a:r>
            <a:endParaRPr lang="en-US" altLang="zh-CN" sz="900">
              <a:solidFill>
                <a:srgbClr val="000000"/>
              </a:solidFill>
              <a:latin typeface="微软雅黑" charset="0"/>
              <a:ea typeface="微软雅黑" charset="0"/>
            </a:endParaRPr>
          </a:p>
        </p:txBody>
      </p:sp>
      <p:sp>
        <p:nvSpPr>
          <p:cNvPr id="22" name="矩形 21"/>
          <p:cNvSpPr/>
          <p:nvPr/>
        </p:nvSpPr>
        <p:spPr>
          <a:xfrm>
            <a:off x="100330" y="1000760"/>
            <a:ext cx="5750560" cy="5138420"/>
          </a:xfrm>
          <a:prstGeom prst="rect">
            <a:avLst/>
          </a:prstGeom>
          <a:noFill/>
          <a:ln w="12700" cmpd="sng">
            <a:solidFill>
              <a:schemeClr val="bg1">
                <a:lumMod val="85000"/>
              </a:schemeClr>
            </a:solidFill>
            <a:prstDash val="solid"/>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5" name="文本框 24"/>
          <p:cNvSpPr txBox="1"/>
          <p:nvPr/>
        </p:nvSpPr>
        <p:spPr>
          <a:xfrm>
            <a:off x="6270625" y="1436370"/>
            <a:ext cx="5750560" cy="2030095"/>
          </a:xfrm>
          <a:prstGeom prst="rect">
            <a:avLst/>
          </a:prstGeom>
          <a:noFill/>
        </p:spPr>
        <p:txBody>
          <a:bodyPr wrap="square" rtlCol="0">
            <a:spAutoFit/>
          </a:bodyPr>
          <a:p>
            <a:pPr marL="171450" marR="0" lvl="0" indent="-171450" algn="l" defTabSz="914400" rtl="0" eaLnBrk="1" fontAlgn="ctr" latinLnBrk="0" hangingPunct="1">
              <a:lnSpc>
                <a:spcPct val="150000"/>
              </a:lnSpc>
              <a:spcBef>
                <a:spcPts val="0"/>
              </a:spcBef>
              <a:spcAft>
                <a:spcPts val="0"/>
              </a:spcAft>
              <a:buClrTx/>
              <a:buSzTx/>
              <a:buFont typeface="Wingdings" panose="05000000000000000000" charset="0"/>
              <a:buChar char=""/>
              <a:defRPr/>
            </a:pPr>
            <a:r>
              <a:rPr lang="zh-CN" altLang="en-US" sz="1200" dirty="0">
                <a:solidFill>
                  <a:schemeClr val="tx1"/>
                </a:solidFill>
                <a:latin typeface="微软雅黑" panose="020B0503020204020204" pitchFamily="34" charset="-122"/>
                <a:ea typeface="微软雅黑" panose="020B0503020204020204" pitchFamily="34" charset="-122"/>
                <a:cs typeface="Arial" panose="020B0604020202090204" pitchFamily="34" charset="0"/>
                <a:sym typeface="+mn-ea"/>
              </a:rPr>
              <a:t>一项涉及</a:t>
            </a:r>
            <a:r>
              <a:rPr lang="en-US" altLang="zh-CN" sz="1200" dirty="0">
                <a:solidFill>
                  <a:schemeClr val="tx1"/>
                </a:solidFill>
                <a:latin typeface="微软雅黑" panose="020B0503020204020204" pitchFamily="34" charset="-122"/>
                <a:ea typeface="微软雅黑" panose="020B0503020204020204" pitchFamily="34" charset="-122"/>
                <a:cs typeface="Arial" panose="020B0604020202090204" pitchFamily="34" charset="0"/>
                <a:sym typeface="+mn-ea"/>
              </a:rPr>
              <a:t>110</a:t>
            </a:r>
            <a:r>
              <a:rPr lang="zh-CN" altLang="en-US" sz="1200" dirty="0">
                <a:solidFill>
                  <a:schemeClr val="tx1"/>
                </a:solidFill>
                <a:latin typeface="微软雅黑" panose="020B0503020204020204" pitchFamily="34" charset="-122"/>
                <a:ea typeface="微软雅黑" panose="020B0503020204020204" pitchFamily="34" charset="-122"/>
                <a:cs typeface="Arial" panose="020B0604020202090204" pitchFamily="34" charset="0"/>
                <a:sym typeface="+mn-ea"/>
              </a:rPr>
              <a:t>名</a:t>
            </a:r>
            <a:r>
              <a:rPr lang="en-US" altLang="zh-CN" sz="1200" dirty="0">
                <a:solidFill>
                  <a:schemeClr val="tx1"/>
                </a:solidFill>
                <a:latin typeface="微软雅黑" panose="020B0503020204020204" pitchFamily="34" charset="-122"/>
                <a:ea typeface="微软雅黑" panose="020B0503020204020204" pitchFamily="34" charset="-122"/>
                <a:cs typeface="Arial" panose="020B0604020202090204" pitchFamily="34" charset="0"/>
                <a:sym typeface="+mn-ea"/>
              </a:rPr>
              <a:t>6-16</a:t>
            </a:r>
            <a:r>
              <a:rPr lang="zh-CN" altLang="en-US" sz="1200" dirty="0">
                <a:solidFill>
                  <a:schemeClr val="tx1"/>
                </a:solidFill>
                <a:latin typeface="微软雅黑" panose="020B0503020204020204" pitchFamily="34" charset="-122"/>
                <a:ea typeface="微软雅黑" panose="020B0503020204020204" pitchFamily="34" charset="-122"/>
                <a:cs typeface="Arial" panose="020B0604020202090204" pitchFamily="34" charset="0"/>
                <a:sym typeface="+mn-ea"/>
              </a:rPr>
              <a:t>岁的高血压儿童患者的临床研究中，患者按体重分层被分配到三个剂量组。体重</a:t>
            </a:r>
            <a:r>
              <a:rPr lang="en-US" altLang="zh-CN" sz="1200" dirty="0">
                <a:solidFill>
                  <a:schemeClr val="tx1"/>
                </a:solidFill>
                <a:latin typeface="微软雅黑" panose="020B0503020204020204" pitchFamily="34" charset="-122"/>
                <a:ea typeface="微软雅黑" panose="020B0503020204020204" pitchFamily="34" charset="-122"/>
                <a:cs typeface="Arial" panose="020B0604020202090204" pitchFamily="34" charset="0"/>
                <a:sym typeface="+mn-ea"/>
              </a:rPr>
              <a:t>&lt;50 kg</a:t>
            </a:r>
            <a:r>
              <a:rPr lang="zh-CN" altLang="en-US" sz="1200" dirty="0">
                <a:solidFill>
                  <a:schemeClr val="tx1"/>
                </a:solidFill>
                <a:latin typeface="微软雅黑" panose="020B0503020204020204" pitchFamily="34" charset="-122"/>
                <a:ea typeface="微软雅黑" panose="020B0503020204020204" pitchFamily="34" charset="-122"/>
                <a:cs typeface="Arial" panose="020B0604020202090204" pitchFamily="34" charset="0"/>
                <a:sym typeface="+mn-ea"/>
              </a:rPr>
              <a:t>患者每日服用，依那普利</a:t>
            </a:r>
            <a:r>
              <a:rPr lang="en-US" altLang="zh-CN" sz="1200" dirty="0">
                <a:solidFill>
                  <a:schemeClr val="tx1"/>
                </a:solidFill>
                <a:latin typeface="微软雅黑" panose="020B0503020204020204" pitchFamily="34" charset="-122"/>
                <a:ea typeface="微软雅黑" panose="020B0503020204020204" pitchFamily="34" charset="-122"/>
                <a:cs typeface="Arial" panose="020B0604020202090204" pitchFamily="34" charset="0"/>
                <a:sym typeface="+mn-ea"/>
              </a:rPr>
              <a:t>0.625mg</a:t>
            </a:r>
            <a:r>
              <a:rPr lang="zh-CN" altLang="en-US" sz="1200" dirty="0">
                <a:solidFill>
                  <a:schemeClr val="tx1"/>
                </a:solidFill>
                <a:latin typeface="微软雅黑" panose="020B0503020204020204" pitchFamily="34" charset="-122"/>
                <a:ea typeface="微软雅黑" panose="020B0503020204020204" pitchFamily="34" charset="-122"/>
                <a:cs typeface="Arial" panose="020B0604020202090204" pitchFamily="34" charset="0"/>
                <a:sym typeface="+mn-ea"/>
              </a:rPr>
              <a:t>、</a:t>
            </a:r>
            <a:r>
              <a:rPr lang="en-US" altLang="zh-CN" sz="1200" dirty="0">
                <a:solidFill>
                  <a:schemeClr val="tx1"/>
                </a:solidFill>
                <a:latin typeface="微软雅黑" panose="020B0503020204020204" pitchFamily="34" charset="-122"/>
                <a:ea typeface="微软雅黑" panose="020B0503020204020204" pitchFamily="34" charset="-122"/>
                <a:cs typeface="Arial" panose="020B0604020202090204" pitchFamily="34" charset="0"/>
                <a:sym typeface="+mn-ea"/>
              </a:rPr>
              <a:t>2.5mg</a:t>
            </a:r>
            <a:r>
              <a:rPr lang="zh-CN" altLang="en-US" sz="1200" dirty="0">
                <a:solidFill>
                  <a:schemeClr val="tx1"/>
                </a:solidFill>
                <a:latin typeface="微软雅黑" panose="020B0503020204020204" pitchFamily="34" charset="-122"/>
                <a:ea typeface="微软雅黑" panose="020B0503020204020204" pitchFamily="34" charset="-122"/>
                <a:cs typeface="Arial" panose="020B0604020202090204" pitchFamily="34" charset="0"/>
                <a:sym typeface="+mn-ea"/>
              </a:rPr>
              <a:t>、</a:t>
            </a:r>
            <a:r>
              <a:rPr lang="en-US" altLang="zh-CN" sz="1200" dirty="0">
                <a:solidFill>
                  <a:schemeClr val="tx1"/>
                </a:solidFill>
                <a:latin typeface="微软雅黑" panose="020B0503020204020204" pitchFamily="34" charset="-122"/>
                <a:ea typeface="微软雅黑" panose="020B0503020204020204" pitchFamily="34" charset="-122"/>
                <a:cs typeface="Arial" panose="020B0604020202090204" pitchFamily="34" charset="0"/>
                <a:sym typeface="+mn-ea"/>
              </a:rPr>
              <a:t>20mg</a:t>
            </a:r>
            <a:r>
              <a:rPr lang="zh-CN" altLang="en-US" sz="1200" dirty="0">
                <a:solidFill>
                  <a:schemeClr val="tx1"/>
                </a:solidFill>
                <a:latin typeface="微软雅黑" panose="020B0503020204020204" pitchFamily="34" charset="-122"/>
                <a:ea typeface="微软雅黑" panose="020B0503020204020204" pitchFamily="34" charset="-122"/>
                <a:cs typeface="Arial" panose="020B0604020202090204" pitchFamily="34" charset="0"/>
                <a:sym typeface="+mn-ea"/>
              </a:rPr>
              <a:t>，体重</a:t>
            </a:r>
            <a:r>
              <a:rPr lang="en-US" altLang="zh-CN" sz="1200" dirty="0">
                <a:solidFill>
                  <a:schemeClr val="tx1"/>
                </a:solidFill>
                <a:latin typeface="微软雅黑" panose="020B0503020204020204" pitchFamily="34" charset="-122"/>
                <a:ea typeface="微软雅黑" panose="020B0503020204020204" pitchFamily="34" charset="-122"/>
                <a:cs typeface="Arial" panose="020B0604020202090204" pitchFamily="34" charset="0"/>
                <a:sym typeface="+mn-ea"/>
              </a:rPr>
              <a:t>≥50kg</a:t>
            </a:r>
            <a:r>
              <a:rPr lang="zh-CN" altLang="en-US" sz="1200" dirty="0">
                <a:solidFill>
                  <a:schemeClr val="tx1"/>
                </a:solidFill>
                <a:latin typeface="微软雅黑" panose="020B0503020204020204" pitchFamily="34" charset="-122"/>
                <a:ea typeface="微软雅黑" panose="020B0503020204020204" pitchFamily="34" charset="-122"/>
                <a:cs typeface="Arial" panose="020B0604020202090204" pitchFamily="34" charset="0"/>
                <a:sym typeface="+mn-ea"/>
              </a:rPr>
              <a:t>患者每日服用依那普利</a:t>
            </a:r>
            <a:r>
              <a:rPr lang="en-US" altLang="zh-CN" sz="1200" dirty="0">
                <a:solidFill>
                  <a:schemeClr val="tx1"/>
                </a:solidFill>
                <a:latin typeface="微软雅黑" panose="020B0503020204020204" pitchFamily="34" charset="-122"/>
                <a:ea typeface="微软雅黑" panose="020B0503020204020204" pitchFamily="34" charset="-122"/>
                <a:cs typeface="Arial" panose="020B0604020202090204" pitchFamily="34" charset="0"/>
                <a:sym typeface="+mn-ea"/>
              </a:rPr>
              <a:t>1.25mg</a:t>
            </a:r>
            <a:r>
              <a:rPr lang="zh-CN" altLang="en-US" sz="1200" dirty="0">
                <a:solidFill>
                  <a:schemeClr val="tx1"/>
                </a:solidFill>
                <a:latin typeface="微软雅黑" panose="020B0503020204020204" pitchFamily="34" charset="-122"/>
                <a:ea typeface="微软雅黑" panose="020B0503020204020204" pitchFamily="34" charset="-122"/>
                <a:cs typeface="Arial" panose="020B0604020202090204" pitchFamily="34" charset="0"/>
                <a:sym typeface="+mn-ea"/>
              </a:rPr>
              <a:t>、</a:t>
            </a:r>
            <a:r>
              <a:rPr lang="en-US" altLang="zh-CN" sz="1200" dirty="0">
                <a:solidFill>
                  <a:schemeClr val="tx1"/>
                </a:solidFill>
                <a:latin typeface="微软雅黑" panose="020B0503020204020204" pitchFamily="34" charset="-122"/>
                <a:ea typeface="微软雅黑" panose="020B0503020204020204" pitchFamily="34" charset="-122"/>
                <a:cs typeface="Arial" panose="020B0604020202090204" pitchFamily="34" charset="0"/>
                <a:sym typeface="+mn-ea"/>
              </a:rPr>
              <a:t>5mg</a:t>
            </a:r>
            <a:r>
              <a:rPr lang="zh-CN" altLang="en-US" sz="1200" dirty="0">
                <a:solidFill>
                  <a:schemeClr val="tx1"/>
                </a:solidFill>
                <a:latin typeface="微软雅黑" panose="020B0503020204020204" pitchFamily="34" charset="-122"/>
                <a:ea typeface="微软雅黑" panose="020B0503020204020204" pitchFamily="34" charset="-122"/>
                <a:cs typeface="Arial" panose="020B0604020202090204" pitchFamily="34" charset="0"/>
                <a:sym typeface="+mn-ea"/>
              </a:rPr>
              <a:t>、</a:t>
            </a:r>
            <a:r>
              <a:rPr lang="en-US" altLang="zh-CN" sz="1200" dirty="0">
                <a:solidFill>
                  <a:schemeClr val="tx1"/>
                </a:solidFill>
                <a:latin typeface="微软雅黑" panose="020B0503020204020204" pitchFamily="34" charset="-122"/>
                <a:ea typeface="微软雅黑" panose="020B0503020204020204" pitchFamily="34" charset="-122"/>
                <a:cs typeface="Arial" panose="020B0604020202090204" pitchFamily="34" charset="0"/>
                <a:sym typeface="+mn-ea"/>
              </a:rPr>
              <a:t>40 mg</a:t>
            </a:r>
            <a:r>
              <a:rPr lang="zh-CN" altLang="en-US" sz="1200" dirty="0">
                <a:solidFill>
                  <a:schemeClr val="tx1"/>
                </a:solidFill>
                <a:latin typeface="微软雅黑" panose="020B0503020204020204" pitchFamily="34" charset="-122"/>
                <a:ea typeface="微软雅黑" panose="020B0503020204020204" pitchFamily="34" charset="-122"/>
                <a:cs typeface="Arial" panose="020B0604020202090204" pitchFamily="34" charset="0"/>
                <a:sym typeface="+mn-ea"/>
              </a:rPr>
              <a:t>。每日给药</a:t>
            </a:r>
            <a:r>
              <a:rPr lang="en-US" altLang="zh-CN" sz="1200" dirty="0">
                <a:solidFill>
                  <a:schemeClr val="tx1"/>
                </a:solidFill>
                <a:latin typeface="微软雅黑" panose="020B0503020204020204" pitchFamily="34" charset="-122"/>
                <a:ea typeface="微软雅黑" panose="020B0503020204020204" pitchFamily="34" charset="-122"/>
                <a:cs typeface="Arial" panose="020B0604020202090204" pitchFamily="34" charset="0"/>
                <a:sym typeface="+mn-ea"/>
              </a:rPr>
              <a:t>1</a:t>
            </a:r>
            <a:r>
              <a:rPr lang="zh-CN" altLang="en-US" sz="1200" dirty="0">
                <a:solidFill>
                  <a:schemeClr val="tx1"/>
                </a:solidFill>
                <a:latin typeface="微软雅黑" panose="020B0503020204020204" pitchFamily="34" charset="-122"/>
                <a:ea typeface="微软雅黑" panose="020B0503020204020204" pitchFamily="34" charset="-122"/>
                <a:cs typeface="Arial" panose="020B0604020202090204" pitchFamily="34" charset="0"/>
                <a:sym typeface="+mn-ea"/>
              </a:rPr>
              <a:t>次。</a:t>
            </a:r>
            <a:endParaRPr lang="zh-CN" altLang="en-US" sz="1200" dirty="0">
              <a:solidFill>
                <a:schemeClr val="tx1"/>
              </a:solidFill>
              <a:latin typeface="微软雅黑" panose="020B0503020204020204" pitchFamily="34" charset="-122"/>
              <a:ea typeface="微软雅黑" panose="020B0503020204020204" pitchFamily="34" charset="-122"/>
              <a:cs typeface="Arial" panose="020B0604020202090204" pitchFamily="34" charset="0"/>
              <a:sym typeface="+mn-ea"/>
            </a:endParaRPr>
          </a:p>
          <a:p>
            <a:pPr marL="171450" marR="0" lvl="0" indent="-171450" algn="l" defTabSz="914400" rtl="0" eaLnBrk="1" fontAlgn="ctr" latinLnBrk="0" hangingPunct="1">
              <a:lnSpc>
                <a:spcPct val="150000"/>
              </a:lnSpc>
              <a:spcBef>
                <a:spcPts val="0"/>
              </a:spcBef>
              <a:spcAft>
                <a:spcPts val="0"/>
              </a:spcAft>
              <a:buClrTx/>
              <a:buSzTx/>
              <a:buFont typeface="Wingdings" panose="05000000000000000000" charset="0"/>
              <a:buChar char=""/>
              <a:defRPr/>
            </a:pPr>
            <a:r>
              <a:rPr lang="zh-CN" altLang="en-US" sz="1200" dirty="0">
                <a:solidFill>
                  <a:srgbClr val="0070C0"/>
                </a:solidFill>
                <a:latin typeface="微软雅黑" panose="020B0503020204020204" pitchFamily="34" charset="-122"/>
                <a:ea typeface="微软雅黑" panose="020B0503020204020204" pitchFamily="34" charset="-122"/>
                <a:cs typeface="Arial" panose="020B0604020202090204" pitchFamily="34" charset="0"/>
                <a:sym typeface="+mn-ea"/>
              </a:rPr>
              <a:t>结果显示：依那普利对</a:t>
            </a:r>
            <a:r>
              <a:rPr lang="en-US" altLang="zh-CN" sz="1200" dirty="0">
                <a:solidFill>
                  <a:srgbClr val="0070C0"/>
                </a:solidFill>
                <a:latin typeface="微软雅黑" panose="020B0503020204020204" pitchFamily="34" charset="-122"/>
                <a:ea typeface="微软雅黑" panose="020B0503020204020204" pitchFamily="34" charset="-122"/>
                <a:cs typeface="Arial" panose="020B0604020202090204" pitchFamily="34" charset="0"/>
                <a:sym typeface="+mn-ea"/>
              </a:rPr>
              <a:t>6-16</a:t>
            </a:r>
            <a:r>
              <a:rPr lang="zh-CN" altLang="en-US" sz="1200" dirty="0">
                <a:solidFill>
                  <a:srgbClr val="0070C0"/>
                </a:solidFill>
                <a:latin typeface="微软雅黑" panose="020B0503020204020204" pitchFamily="34" charset="-122"/>
                <a:ea typeface="微软雅黑" panose="020B0503020204020204" pitchFamily="34" charset="-122"/>
                <a:cs typeface="Arial" panose="020B0604020202090204" pitchFamily="34" charset="0"/>
                <a:sym typeface="+mn-ea"/>
              </a:rPr>
              <a:t>岁的儿童是一种有效且普遍耐受性良好的降压药物。有效降低大多数患者</a:t>
            </a:r>
            <a:r>
              <a:rPr lang="en-US" altLang="zh-CN" sz="1200" dirty="0">
                <a:solidFill>
                  <a:srgbClr val="0070C0"/>
                </a:solidFill>
                <a:latin typeface="微软雅黑" panose="020B0503020204020204" pitchFamily="34" charset="-122"/>
                <a:ea typeface="微软雅黑" panose="020B0503020204020204" pitchFamily="34" charset="-122"/>
                <a:cs typeface="Arial" panose="020B0604020202090204" pitchFamily="34" charset="0"/>
                <a:sym typeface="+mn-ea"/>
              </a:rPr>
              <a:t>2</a:t>
            </a:r>
            <a:r>
              <a:rPr lang="zh-CN" altLang="en-US" sz="1200" dirty="0">
                <a:solidFill>
                  <a:srgbClr val="0070C0"/>
                </a:solidFill>
                <a:latin typeface="微软雅黑" panose="020B0503020204020204" pitchFamily="34" charset="-122"/>
                <a:ea typeface="微软雅黑" panose="020B0503020204020204" pitchFamily="34" charset="-122"/>
                <a:cs typeface="Arial" panose="020B0604020202090204" pitchFamily="34" charset="0"/>
                <a:sym typeface="+mn-ea"/>
              </a:rPr>
              <a:t>周内的血压。血压以剂量依赖性方式降低，剂量越大，降幅越大。</a:t>
            </a:r>
            <a:endParaRPr lang="zh-CN" altLang="en-US" sz="1200" dirty="0">
              <a:solidFill>
                <a:srgbClr val="0070C0"/>
              </a:solidFill>
              <a:latin typeface="微软雅黑" panose="020B0503020204020204" pitchFamily="34" charset="-122"/>
              <a:ea typeface="微软雅黑" panose="020B0503020204020204" pitchFamily="34" charset="-122"/>
              <a:cs typeface="Arial" panose="020B0604020202090204" pitchFamily="34" charset="0"/>
              <a:sym typeface="+mn-ea"/>
            </a:endParaRPr>
          </a:p>
        </p:txBody>
      </p:sp>
      <p:sp>
        <p:nvSpPr>
          <p:cNvPr id="26" name="矩形 25"/>
          <p:cNvSpPr/>
          <p:nvPr/>
        </p:nvSpPr>
        <p:spPr>
          <a:xfrm>
            <a:off x="6271260" y="975995"/>
            <a:ext cx="5751195" cy="460375"/>
          </a:xfrm>
          <a:prstGeom prst="rect">
            <a:avLst/>
          </a:prstGeom>
          <a:solidFill>
            <a:schemeClr val="accent5"/>
          </a:solidFill>
        </p:spPr>
        <p:txBody>
          <a:bodyPr wrap="square" anchor="ctr" anchorCtr="0">
            <a:noAutofit/>
          </a:bodyPr>
          <a:p>
            <a:pPr algn="ctr"/>
            <a:r>
              <a:rPr lang="zh-CN" altLang="en-US" sz="2000" b="1" dirty="0">
                <a:solidFill>
                  <a:schemeClr val="bg1"/>
                </a:solidFill>
                <a:latin typeface="微软雅黑" panose="020B0503020204020204" pitchFamily="34" charset="-122"/>
                <a:ea typeface="微软雅黑" panose="020B0503020204020204" pitchFamily="34" charset="-122"/>
                <a:cs typeface="+mj-cs"/>
                <a:sym typeface="+mn-ea"/>
              </a:rPr>
              <a:t>依那普利</a:t>
            </a:r>
            <a:r>
              <a:rPr lang="en-US" altLang="zh-CN" sz="2000" b="1" dirty="0">
                <a:solidFill>
                  <a:schemeClr val="bg1"/>
                </a:solidFill>
                <a:latin typeface="微软雅黑" panose="020B0503020204020204" pitchFamily="34" charset="-122"/>
                <a:ea typeface="微软雅黑" panose="020B0503020204020204" pitchFamily="34" charset="-122"/>
                <a:cs typeface="+mj-cs"/>
                <a:sym typeface="+mn-ea"/>
              </a:rPr>
              <a:t>2</a:t>
            </a:r>
            <a:r>
              <a:rPr lang="zh-CN" altLang="en-US" sz="2000" b="1" dirty="0">
                <a:solidFill>
                  <a:schemeClr val="bg1"/>
                </a:solidFill>
                <a:latin typeface="微软雅黑" charset="0"/>
                <a:ea typeface="微软雅黑" charset="0"/>
                <a:cs typeface="微软雅黑" charset="0"/>
                <a:sym typeface="+mn-ea"/>
              </a:rPr>
              <a:t>周内</a:t>
            </a:r>
            <a:r>
              <a:rPr lang="zh-CN" altLang="en-US" sz="2000" b="1" dirty="0">
                <a:solidFill>
                  <a:schemeClr val="bg1"/>
                </a:solidFill>
                <a:latin typeface="微软雅黑" panose="020B0503020204020204" pitchFamily="34" charset="-122"/>
                <a:ea typeface="微软雅黑" panose="020B0503020204020204" pitchFamily="34" charset="-122"/>
                <a:cs typeface="+mj-cs"/>
                <a:sym typeface="+mn-ea"/>
              </a:rPr>
              <a:t>有效降低患儿</a:t>
            </a:r>
            <a:r>
              <a:rPr lang="zh-CN" altLang="en-US" sz="2000" b="1" dirty="0">
                <a:solidFill>
                  <a:schemeClr val="bg1"/>
                </a:solidFill>
                <a:latin typeface="微软雅黑" charset="0"/>
                <a:ea typeface="微软雅黑" charset="0"/>
                <a:cs typeface="微软雅黑" charset="0"/>
                <a:sym typeface="+mn-ea"/>
              </a:rPr>
              <a:t>血压</a:t>
            </a:r>
            <a:endParaRPr lang="zh-CN" altLang="en-US" sz="2000" b="1" dirty="0">
              <a:solidFill>
                <a:schemeClr val="bg1"/>
              </a:solidFill>
              <a:latin typeface="微软雅黑" charset="0"/>
              <a:ea typeface="微软雅黑" charset="0"/>
              <a:cs typeface="微软雅黑" charset="0"/>
              <a:sym typeface="+mn-ea"/>
            </a:endParaRPr>
          </a:p>
        </p:txBody>
      </p:sp>
      <p:sp>
        <p:nvSpPr>
          <p:cNvPr id="27" name="矩形 26"/>
          <p:cNvSpPr/>
          <p:nvPr/>
        </p:nvSpPr>
        <p:spPr>
          <a:xfrm>
            <a:off x="6271260" y="974090"/>
            <a:ext cx="5750560" cy="5138420"/>
          </a:xfrm>
          <a:prstGeom prst="rect">
            <a:avLst/>
          </a:prstGeom>
          <a:noFill/>
          <a:ln w="12700" cmpd="sng">
            <a:solidFill>
              <a:schemeClr val="bg1">
                <a:lumMod val="85000"/>
              </a:schemeClr>
            </a:solidFill>
            <a:prstDash val="solid"/>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8" name="文本框 27"/>
          <p:cNvSpPr txBox="1"/>
          <p:nvPr/>
        </p:nvSpPr>
        <p:spPr>
          <a:xfrm>
            <a:off x="6271260" y="6283960"/>
            <a:ext cx="5590540" cy="368300"/>
          </a:xfrm>
          <a:prstGeom prst="rect">
            <a:avLst/>
          </a:prstGeom>
        </p:spPr>
        <p:txBody>
          <a:bodyPr wrap="square">
            <a:spAutoFit/>
          </a:bodyPr>
          <a:p>
            <a:pPr marL="0" indent="0" algn="just" defTabSz="266700">
              <a:spcBef>
                <a:spcPct val="0"/>
              </a:spcBef>
              <a:spcAft>
                <a:spcPct val="0"/>
              </a:spcAft>
            </a:pPr>
            <a:r>
              <a:rPr lang="en-US" altLang="zh-CN" sz="900">
                <a:solidFill>
                  <a:srgbClr val="000000"/>
                </a:solidFill>
                <a:latin typeface="微软雅黑" charset="0"/>
                <a:ea typeface="微软雅黑" charset="0"/>
              </a:rPr>
              <a:t>Wells T, Frame V, et al., dose-response study of the effectiveness and safety of enalapril for children with hypertension. J Clin Pharmacol. 2002 Aug;42(8):870-80. </a:t>
            </a:r>
            <a:endParaRPr lang="en-US" altLang="zh-CN" sz="900">
              <a:solidFill>
                <a:srgbClr val="000000"/>
              </a:solidFill>
              <a:latin typeface="微软雅黑" charset="0"/>
              <a:ea typeface="微软雅黑" charset="0"/>
            </a:endParaRPr>
          </a:p>
        </p:txBody>
      </p:sp>
      <p:pic>
        <p:nvPicPr>
          <p:cNvPr id="30" name="图片 29" descr="截屏2026-06-03 13.15.23"/>
          <p:cNvPicPr>
            <a:picLocks noChangeAspect="1"/>
          </p:cNvPicPr>
          <p:nvPr/>
        </p:nvPicPr>
        <p:blipFill>
          <a:blip r:embed="rId2"/>
          <a:stretch>
            <a:fillRect/>
          </a:stretch>
        </p:blipFill>
        <p:spPr>
          <a:xfrm>
            <a:off x="9305290" y="3573780"/>
            <a:ext cx="2555875" cy="2291715"/>
          </a:xfrm>
          <a:prstGeom prst="rect">
            <a:avLst/>
          </a:prstGeom>
        </p:spPr>
      </p:pic>
      <p:pic>
        <p:nvPicPr>
          <p:cNvPr id="31" name="图片 30" descr="截屏2026-06-03 13.16.25"/>
          <p:cNvPicPr>
            <a:picLocks noChangeAspect="1"/>
          </p:cNvPicPr>
          <p:nvPr/>
        </p:nvPicPr>
        <p:blipFill>
          <a:blip r:embed="rId3"/>
          <a:stretch>
            <a:fillRect/>
          </a:stretch>
        </p:blipFill>
        <p:spPr>
          <a:xfrm>
            <a:off x="6504940" y="3518535"/>
            <a:ext cx="2555875" cy="2364740"/>
          </a:xfrm>
          <a:prstGeom prst="rect">
            <a:avLst/>
          </a:prstGeom>
        </p:spPr>
      </p:pic>
      <p:sp>
        <p:nvSpPr>
          <p:cNvPr id="32" name="文本框 31"/>
          <p:cNvSpPr txBox="1"/>
          <p:nvPr/>
        </p:nvSpPr>
        <p:spPr>
          <a:xfrm>
            <a:off x="9304655" y="5866130"/>
            <a:ext cx="2556510" cy="265430"/>
          </a:xfrm>
          <a:prstGeom prst="rect">
            <a:avLst/>
          </a:prstGeom>
        </p:spPr>
        <p:txBody>
          <a:bodyPr>
            <a:noAutofit/>
          </a:bodyPr>
          <a:p>
            <a:pPr marL="0" indent="0"/>
            <a:r>
              <a:rPr lang="zh-CN" altLang="en-US" sz="700" b="0" i="0">
                <a:solidFill>
                  <a:srgbClr val="0F1115"/>
                </a:solidFill>
                <a:latin typeface="quote-cjk-patch"/>
                <a:ea typeface="quote-cjk-patch"/>
              </a:rPr>
              <a:t>阶段</a:t>
            </a:r>
            <a:r>
              <a:rPr lang="en-US" altLang="zh-CN" sz="700" b="0" i="0">
                <a:solidFill>
                  <a:srgbClr val="0F1115"/>
                </a:solidFill>
                <a:latin typeface="quote-cjk-patch"/>
                <a:ea typeface="quote-cjk-patch"/>
              </a:rPr>
              <a:t>2</a:t>
            </a:r>
            <a:r>
              <a:rPr lang="zh-CN" altLang="en-US" sz="700" b="0" i="0">
                <a:solidFill>
                  <a:srgbClr val="0F1115"/>
                </a:solidFill>
                <a:latin typeface="quote-cjk-patch"/>
                <a:ea typeface="宋体" charset="0"/>
              </a:rPr>
              <a:t>：</a:t>
            </a:r>
            <a:r>
              <a:rPr lang="zh-CN" altLang="en-US" sz="700" b="0" i="0">
                <a:solidFill>
                  <a:srgbClr val="0F1115"/>
                </a:solidFill>
                <a:latin typeface="quote-cjk-patch"/>
                <a:ea typeface="quote-cjk-patch"/>
              </a:rPr>
              <a:t>安慰剂组对比依那普利组</a:t>
            </a:r>
            <a:r>
              <a:rPr lang="zh-CN" altLang="en-US" sz="700" b="0" i="0">
                <a:solidFill>
                  <a:srgbClr val="0F1115"/>
                </a:solidFill>
                <a:latin typeface="quote-cjk-patch"/>
                <a:ea typeface="quote-cjk-patch"/>
              </a:rPr>
              <a:t>按剂量分层</a:t>
            </a:r>
            <a:r>
              <a:rPr lang="zh-CN" altLang="en-US" sz="700" b="0" i="0">
                <a:solidFill>
                  <a:srgbClr val="0F1115"/>
                </a:solidFill>
                <a:latin typeface="quote-cjk-patch"/>
                <a:ea typeface="quote-cjk-patch"/>
              </a:rPr>
              <a:t>划分的血压谷值（</a:t>
            </a:r>
            <a:r>
              <a:rPr lang="en-US" altLang="zh-CN" sz="700" b="0" i="0">
                <a:solidFill>
                  <a:srgbClr val="0F1115"/>
                </a:solidFill>
                <a:latin typeface="quote-cjk-patch"/>
                <a:ea typeface="quote-cjk-patch"/>
              </a:rPr>
              <a:t>SiDBP</a:t>
            </a:r>
            <a:r>
              <a:rPr lang="zh-CN" altLang="en-US" sz="700" b="0" i="0">
                <a:solidFill>
                  <a:srgbClr val="0F1115"/>
                </a:solidFill>
                <a:latin typeface="quote-cjk-patch"/>
                <a:ea typeface="quote-cjk-patch"/>
              </a:rPr>
              <a:t>）平均变化差值</a:t>
            </a:r>
            <a:endParaRPr lang="zh-CN" altLang="en-US" sz="700" b="0" i="0">
              <a:solidFill>
                <a:srgbClr val="0F1115"/>
              </a:solidFill>
              <a:latin typeface="quote-cjk-patch"/>
              <a:ea typeface="quote-cjk-patch"/>
            </a:endParaRPr>
          </a:p>
        </p:txBody>
      </p:sp>
      <p:sp>
        <p:nvSpPr>
          <p:cNvPr id="33" name="文本框 32"/>
          <p:cNvSpPr txBox="1"/>
          <p:nvPr/>
        </p:nvSpPr>
        <p:spPr>
          <a:xfrm>
            <a:off x="6504305" y="5866130"/>
            <a:ext cx="2556510" cy="265430"/>
          </a:xfrm>
          <a:prstGeom prst="rect">
            <a:avLst/>
          </a:prstGeom>
        </p:spPr>
        <p:txBody>
          <a:bodyPr>
            <a:noAutofit/>
          </a:bodyPr>
          <a:p>
            <a:pPr marL="0" indent="0"/>
            <a:r>
              <a:rPr lang="zh-CN" altLang="en-US" sz="700" b="0" i="0">
                <a:solidFill>
                  <a:srgbClr val="0F1115"/>
                </a:solidFill>
                <a:latin typeface="quote-cjk-patch"/>
                <a:ea typeface="quote-cjk-patch"/>
              </a:rPr>
              <a:t>阶段</a:t>
            </a:r>
            <a:r>
              <a:rPr lang="en-US" altLang="zh-CN" sz="700" b="0" i="0">
                <a:solidFill>
                  <a:srgbClr val="0F1115"/>
                </a:solidFill>
                <a:latin typeface="quote-cjk-patch"/>
                <a:ea typeface="quote-cjk-patch"/>
              </a:rPr>
              <a:t>1</a:t>
            </a:r>
            <a:r>
              <a:rPr lang="zh-CN" altLang="en-US" sz="700" b="0" i="0">
                <a:solidFill>
                  <a:srgbClr val="0F1115"/>
                </a:solidFill>
                <a:latin typeface="quote-cjk-patch"/>
                <a:ea typeface="宋体" charset="0"/>
              </a:rPr>
              <a:t>：</a:t>
            </a:r>
            <a:r>
              <a:rPr lang="zh-CN" altLang="en-US" sz="700" b="0" i="0">
                <a:solidFill>
                  <a:srgbClr val="0F1115"/>
                </a:solidFill>
                <a:latin typeface="quote-cjk-patch"/>
                <a:ea typeface="quote-cjk-patch"/>
              </a:rPr>
              <a:t>按体重</a:t>
            </a:r>
            <a:r>
              <a:rPr lang="zh-CN" altLang="en-US" sz="700" b="0" i="0">
                <a:solidFill>
                  <a:srgbClr val="0F1115"/>
                </a:solidFill>
                <a:latin typeface="quote-cjk-patch"/>
                <a:ea typeface="quote-cjk-patch"/>
              </a:rPr>
              <a:t>分层划分的血压谷值（</a:t>
            </a:r>
            <a:r>
              <a:rPr lang="en-US" altLang="zh-CN" sz="700" b="0" i="0">
                <a:solidFill>
                  <a:srgbClr val="0F1115"/>
                </a:solidFill>
                <a:latin typeface="quote-cjk-patch"/>
                <a:ea typeface="quote-cjk-patch"/>
              </a:rPr>
              <a:t>SiDBP</a:t>
            </a:r>
            <a:r>
              <a:rPr lang="zh-CN" altLang="en-US" sz="700" b="0" i="0">
                <a:solidFill>
                  <a:srgbClr val="0F1115"/>
                </a:solidFill>
                <a:latin typeface="quote-cjk-patch"/>
                <a:ea typeface="quote-cjk-patch"/>
              </a:rPr>
              <a:t>）平均变化差值</a:t>
            </a:r>
            <a:endParaRPr lang="zh-CN" altLang="en-US" sz="700" b="0" i="0">
              <a:solidFill>
                <a:srgbClr val="0F1115"/>
              </a:solidFill>
              <a:latin typeface="quote-cjk-patch"/>
              <a:ea typeface="quote-cjk-patch"/>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03</a:t>
              </a:r>
              <a:endParaRPr lang="zh-CN" altLang="en-US" sz="3735" dirty="0">
                <a:solidFill>
                  <a:schemeClr val="bg1"/>
                </a:solidFill>
                <a:latin typeface="Impact" panose="020B0806030902050204" pitchFamily="34" charset="0"/>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5646"/>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有效性（</a:t>
              </a: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2/3)</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endParaRPr>
            </a:p>
          </p:txBody>
        </p:sp>
      </p:grpSp>
      <p:sp>
        <p:nvSpPr>
          <p:cNvPr id="11" name="矩形 10"/>
          <p:cNvSpPr/>
          <p:nvPr/>
        </p:nvSpPr>
        <p:spPr>
          <a:xfrm>
            <a:off x="577215" y="950595"/>
            <a:ext cx="10914380" cy="667385"/>
          </a:xfrm>
          <a:prstGeom prst="rect">
            <a:avLst/>
          </a:prstGeom>
          <a:ln>
            <a:noFill/>
          </a:ln>
        </p:spPr>
        <p:style>
          <a:lnRef idx="2">
            <a:schemeClr val="accent1"/>
          </a:lnRef>
          <a:fillRef idx="0">
            <a:srgbClr val="FFFFFF"/>
          </a:fillRef>
          <a:effectRef idx="0">
            <a:srgbClr val="FFFFFF"/>
          </a:effectRef>
          <a:fontRef idx="minor">
            <a:schemeClr val="tx1"/>
          </a:fontRef>
        </p:style>
        <p:txBody>
          <a:bodyPr rtlCol="0" anchor="ctr"/>
          <a:lstStyle/>
          <a:p>
            <a:endParaRPr dirty="0">
              <a:solidFill>
                <a:schemeClr val="tx1"/>
              </a:solidFill>
            </a:endParaRPr>
          </a:p>
          <a:p>
            <a:r>
              <a:rPr lang="zh-CN" altLang="en-US" kern="100" dirty="0" smtClean="0">
                <a:solidFill>
                  <a:srgbClr val="0070C0"/>
                </a:solidFill>
                <a:latin typeface="微软雅黑" charset="0"/>
                <a:ea typeface="微软雅黑" charset="0"/>
                <a:cs typeface="微软雅黑" charset="0"/>
                <a:sym typeface="+mn-ea"/>
              </a:rPr>
              <a:t>儿童</a:t>
            </a:r>
            <a:r>
              <a:rPr lang="zh-CN" altLang="en-US" kern="100" dirty="0">
                <a:solidFill>
                  <a:srgbClr val="0070C0"/>
                </a:solidFill>
                <a:latin typeface="微软雅黑" charset="0"/>
                <a:ea typeface="微软雅黑" charset="0"/>
                <a:cs typeface="微软雅黑" charset="0"/>
                <a:sym typeface="+mn-ea"/>
              </a:rPr>
              <a:t>高血压及心力衰竭：国内外权威指南均推荐</a:t>
            </a:r>
            <a:r>
              <a:rPr lang="en-US" altLang="zh-CN" kern="100" dirty="0">
                <a:solidFill>
                  <a:srgbClr val="0070C0"/>
                </a:solidFill>
                <a:latin typeface="微软雅黑" charset="0"/>
                <a:ea typeface="微软雅黑" charset="0"/>
                <a:cs typeface="微软雅黑" charset="0"/>
                <a:sym typeface="+mn-ea"/>
              </a:rPr>
              <a:t>ACEI</a:t>
            </a:r>
            <a:r>
              <a:rPr lang="zh-CN" altLang="en-US" kern="100" dirty="0">
                <a:solidFill>
                  <a:srgbClr val="0070C0"/>
                </a:solidFill>
                <a:latin typeface="微软雅黑" charset="0"/>
                <a:ea typeface="微软雅黑" charset="0"/>
                <a:cs typeface="微软雅黑" charset="0"/>
                <a:sym typeface="+mn-ea"/>
              </a:rPr>
              <a:t>药物作为首选用药</a:t>
            </a:r>
            <a:endParaRPr lang="en-US" altLang="zh-CN" kern="100" dirty="0">
              <a:solidFill>
                <a:srgbClr val="0070C0"/>
              </a:solidFill>
              <a:latin typeface="微软雅黑" charset="0"/>
              <a:ea typeface="微软雅黑" charset="0"/>
              <a:cs typeface="微软雅黑" charset="0"/>
            </a:endParaRPr>
          </a:p>
          <a:p>
            <a:endParaRPr lang="en-US" altLang="zh-CN" kern="100" dirty="0">
              <a:solidFill>
                <a:srgbClr val="0070C0"/>
              </a:solidFill>
              <a:latin typeface="微软雅黑" charset="0"/>
              <a:ea typeface="微软雅黑" charset="0"/>
              <a:cs typeface="微软雅黑" charset="0"/>
            </a:endParaRPr>
          </a:p>
        </p:txBody>
      </p:sp>
      <p:graphicFrame>
        <p:nvGraphicFramePr>
          <p:cNvPr id="15" name="表格 14"/>
          <p:cNvGraphicFramePr>
            <a:graphicFrameLocks noGrp="1"/>
          </p:cNvGraphicFramePr>
          <p:nvPr>
            <p:custDataLst>
              <p:tags r:id="rId1"/>
            </p:custDataLst>
          </p:nvPr>
        </p:nvGraphicFramePr>
        <p:xfrm>
          <a:off x="546735" y="1470660"/>
          <a:ext cx="10869930" cy="5149850"/>
        </p:xfrm>
        <a:graphic>
          <a:graphicData uri="http://schemas.openxmlformats.org/drawingml/2006/table">
            <a:tbl>
              <a:tblPr firstRow="1">
                <a:tableStyleId>{7DF18680-E054-41AD-8BC1-D1AEF772440D}</a:tableStyleId>
              </a:tblPr>
              <a:tblGrid>
                <a:gridCol w="1130300"/>
                <a:gridCol w="3014980"/>
                <a:gridCol w="6724650"/>
              </a:tblGrid>
              <a:tr h="340360">
                <a:tc>
                  <a:txBody>
                    <a:bodyPr/>
                    <a:p>
                      <a:pPr algn="ctr"/>
                      <a:r>
                        <a:rPr lang="zh-CN" altLang="en-US" sz="1400" dirty="0">
                          <a:latin typeface="微软雅黑" charset="0"/>
                          <a:ea typeface="微软雅黑" charset="0"/>
                        </a:rPr>
                        <a:t>疾病类型</a:t>
                      </a:r>
                      <a:endParaRPr lang="zh-CN" altLang="en-US" sz="1400" dirty="0">
                        <a:latin typeface="微软雅黑" charset="0"/>
                        <a:ea typeface="微软雅黑" charset="0"/>
                      </a:endParaRPr>
                    </a:p>
                  </a:txBody>
                  <a:tcPr anchor="ctr">
                    <a:solidFill>
                      <a:schemeClr val="accent5"/>
                    </a:solidFill>
                  </a:tcPr>
                </a:tc>
                <a:tc>
                  <a:txBody>
                    <a:bodyPr/>
                    <a:p>
                      <a:pPr algn="ctr"/>
                      <a:r>
                        <a:rPr lang="zh-CN" altLang="en-US" sz="1400" dirty="0">
                          <a:latin typeface="微软雅黑" charset="0"/>
                          <a:ea typeface="微软雅黑" charset="0"/>
                        </a:rPr>
                        <a:t>指南名称</a:t>
                      </a:r>
                      <a:endParaRPr lang="zh-CN" altLang="en-US" sz="1400" dirty="0">
                        <a:latin typeface="微软雅黑" charset="0"/>
                        <a:ea typeface="微软雅黑" charset="0"/>
                      </a:endParaRPr>
                    </a:p>
                  </a:txBody>
                  <a:tcPr anchor="ctr">
                    <a:solidFill>
                      <a:schemeClr val="accent5"/>
                    </a:solidFill>
                  </a:tcPr>
                </a:tc>
                <a:tc>
                  <a:txBody>
                    <a:bodyPr/>
                    <a:p>
                      <a:pPr algn="ctr"/>
                      <a:r>
                        <a:rPr lang="zh-CN" altLang="en-US" sz="1400" dirty="0">
                          <a:latin typeface="微软雅黑" charset="0"/>
                          <a:ea typeface="微软雅黑" charset="0"/>
                        </a:rPr>
                        <a:t>推荐内容</a:t>
                      </a:r>
                      <a:endParaRPr lang="zh-CN" altLang="en-US" sz="1400" dirty="0">
                        <a:latin typeface="微软雅黑" charset="0"/>
                        <a:ea typeface="微软雅黑" charset="0"/>
                      </a:endParaRPr>
                    </a:p>
                  </a:txBody>
                  <a:tcPr anchor="ctr">
                    <a:solidFill>
                      <a:schemeClr val="accent5"/>
                    </a:solidFill>
                  </a:tcPr>
                </a:tc>
              </a:tr>
              <a:tr h="526415">
                <a:tc rowSpan="3">
                  <a:txBody>
                    <a:bodyPr/>
                    <a:p>
                      <a:pPr algn="ctr"/>
                      <a:r>
                        <a:rPr lang="zh-CN" altLang="en-US" sz="1300" dirty="0">
                          <a:latin typeface="微软雅黑" charset="0"/>
                          <a:ea typeface="微软雅黑" charset="0"/>
                        </a:rPr>
                        <a:t>高血压</a:t>
                      </a:r>
                      <a:endParaRPr lang="zh-CN" altLang="en-US" sz="1300" dirty="0">
                        <a:latin typeface="微软雅黑" charset="0"/>
                        <a:ea typeface="微软雅黑" charset="0"/>
                      </a:endParaRPr>
                    </a:p>
                  </a:txBody>
                  <a:tcPr anchor="ctr">
                    <a:solidFill>
                      <a:srgbClr val="DAE3F3"/>
                    </a:solidFill>
                  </a:tcPr>
                </a:tc>
                <a:tc>
                  <a:txBody>
                    <a:bodyPr/>
                    <a:p>
                      <a:pPr marL="0" marR="0" lvl="0" indent="0" algn="ctr" defTabSz="914400" rtl="0" eaLnBrk="1" fontAlgn="ctr" latinLnBrk="0" hangingPunct="1">
                        <a:lnSpc>
                          <a:spcPct val="100000"/>
                        </a:lnSpc>
                        <a:spcBef>
                          <a:spcPts val="0"/>
                        </a:spcBef>
                        <a:spcAft>
                          <a:spcPts val="0"/>
                        </a:spcAft>
                        <a:buClrTx/>
                        <a:buSzTx/>
                        <a:buFontTx/>
                        <a:buNone/>
                        <a:defRPr/>
                      </a:pPr>
                      <a:r>
                        <a:rPr kumimoji="0" lang="en-US" altLang="zh-CN" sz="1200" u="none" strike="noStrike" kern="1200" cap="none" spc="0" normalizeH="0" baseline="0" noProof="0" dirty="0">
                          <a:ln>
                            <a:noFill/>
                          </a:ln>
                          <a:effectLst/>
                          <a:uLnTx/>
                          <a:uFillTx/>
                          <a:latin typeface="微软雅黑" charset="0"/>
                          <a:ea typeface="微软雅黑" charset="0"/>
                          <a:cs typeface="微软雅黑" charset="0"/>
                        </a:rPr>
                        <a:t>《2020</a:t>
                      </a:r>
                      <a:r>
                        <a:rPr kumimoji="0" lang="zh-CN" altLang="en-US" sz="1200" u="none" strike="noStrike" kern="1200" cap="none" spc="0" normalizeH="0" baseline="0" noProof="0" dirty="0">
                          <a:ln>
                            <a:noFill/>
                          </a:ln>
                          <a:effectLst/>
                          <a:uLnTx/>
                          <a:uFillTx/>
                          <a:latin typeface="微软雅黑" charset="0"/>
                          <a:ea typeface="微软雅黑" charset="0"/>
                          <a:cs typeface="微软雅黑" charset="0"/>
                        </a:rPr>
                        <a:t>年加拿大成人和儿童</a:t>
                      </a:r>
                      <a:r>
                        <a:rPr kumimoji="0" lang="zh-CN" altLang="en-US" sz="1200" u="none" strike="noStrike" kern="1200" cap="none" spc="0" normalizeH="0" baseline="0" noProof="0" dirty="0" smtClean="0">
                          <a:ln>
                            <a:noFill/>
                          </a:ln>
                          <a:effectLst/>
                          <a:uLnTx/>
                          <a:uFillTx/>
                          <a:latin typeface="微软雅黑" charset="0"/>
                          <a:ea typeface="微软雅黑" charset="0"/>
                          <a:cs typeface="微软雅黑" charset="0"/>
                        </a:rPr>
                        <a:t>高血压</a:t>
                      </a:r>
                      <a:r>
                        <a:rPr kumimoji="0" lang="zh-CN" altLang="en-US" sz="1200" u="none" strike="noStrike" kern="1200" cap="none" spc="0" normalizeH="0" baseline="0" noProof="0" dirty="0">
                          <a:ln>
                            <a:noFill/>
                          </a:ln>
                          <a:effectLst/>
                          <a:uLnTx/>
                          <a:uFillTx/>
                          <a:latin typeface="微软雅黑" charset="0"/>
                          <a:ea typeface="微软雅黑" charset="0"/>
                          <a:cs typeface="微软雅黑" charset="0"/>
                        </a:rPr>
                        <a:t>预防、</a:t>
                      </a:r>
                      <a:endParaRPr kumimoji="0" lang="en-US" altLang="zh-CN" sz="1200" u="none" strike="noStrike" kern="1200" cap="none" spc="0" normalizeH="0" baseline="0" noProof="0" dirty="0">
                        <a:ln>
                          <a:noFill/>
                        </a:ln>
                        <a:effectLst/>
                        <a:uLnTx/>
                        <a:uFillTx/>
                        <a:latin typeface="微软雅黑" charset="0"/>
                        <a:ea typeface="微软雅黑" charset="0"/>
                        <a:cs typeface="微软雅黑" charset="0"/>
                      </a:endParaRPr>
                    </a:p>
                    <a:p>
                      <a:pPr marL="0" marR="0" lvl="0" indent="0" algn="ctr" defTabSz="914400" rtl="0" eaLnBrk="1" fontAlgn="ctr" latinLnBrk="0" hangingPunct="1">
                        <a:lnSpc>
                          <a:spcPct val="100000"/>
                        </a:lnSpc>
                        <a:spcBef>
                          <a:spcPts val="0"/>
                        </a:spcBef>
                        <a:spcAft>
                          <a:spcPts val="0"/>
                        </a:spcAft>
                        <a:buClrTx/>
                        <a:buSzTx/>
                        <a:buFontTx/>
                        <a:buNone/>
                        <a:defRPr/>
                      </a:pPr>
                      <a:r>
                        <a:rPr kumimoji="0" lang="zh-CN" altLang="en-US" sz="1200" u="none" strike="noStrike" kern="1200" cap="none" spc="0" normalizeH="0" baseline="0" noProof="0" dirty="0">
                          <a:ln>
                            <a:noFill/>
                          </a:ln>
                          <a:effectLst/>
                          <a:uLnTx/>
                          <a:uFillTx/>
                          <a:latin typeface="微软雅黑" charset="0"/>
                          <a:ea typeface="微软雅黑" charset="0"/>
                          <a:cs typeface="微软雅黑" charset="0"/>
                        </a:rPr>
                        <a:t>诊断、风险评估和治疗指南</a:t>
                      </a:r>
                      <a:r>
                        <a:rPr kumimoji="0" lang="en-US" altLang="zh-CN" sz="1200" u="none" strike="noStrike" kern="1200" cap="none" spc="0" normalizeH="0" baseline="0" noProof="0" dirty="0">
                          <a:ln>
                            <a:noFill/>
                          </a:ln>
                          <a:effectLst/>
                          <a:uLnTx/>
                          <a:uFillTx/>
                          <a:latin typeface="微软雅黑" charset="0"/>
                          <a:ea typeface="微软雅黑" charset="0"/>
                          <a:cs typeface="微软雅黑" charset="0"/>
                        </a:rPr>
                        <a:t>》</a:t>
                      </a:r>
                      <a:endParaRPr kumimoji="0" lang="en-US" altLang="zh-CN" sz="1200" u="none" strike="noStrike" kern="1200" cap="none" spc="0" normalizeH="0" baseline="0" noProof="0" dirty="0">
                        <a:ln>
                          <a:noFill/>
                        </a:ln>
                        <a:effectLst/>
                        <a:uLnTx/>
                        <a:uFillTx/>
                        <a:latin typeface="微软雅黑" charset="0"/>
                        <a:ea typeface="微软雅黑" charset="0"/>
                        <a:cs typeface="微软雅黑" charset="0"/>
                      </a:endParaRPr>
                    </a:p>
                  </a:txBody>
                  <a:tcPr anchor="ctr">
                    <a:solidFill>
                      <a:srgbClr val="DAE3F3"/>
                    </a:solidFill>
                  </a:tcPr>
                </a:tc>
                <a:tc>
                  <a:txBody>
                    <a:bodyPr/>
                    <a:p>
                      <a:pPr marL="171450" marR="0" lvl="0" indent="-171450" algn="l" defTabSz="914400" rtl="0" eaLnBrk="1" fontAlgn="ctr" latinLnBrk="0" hangingPunct="1">
                        <a:lnSpc>
                          <a:spcPct val="100000"/>
                        </a:lnSpc>
                        <a:spcBef>
                          <a:spcPts val="0"/>
                        </a:spcBef>
                        <a:spcAft>
                          <a:spcPts val="0"/>
                        </a:spcAft>
                        <a:buClrTx/>
                        <a:buSzTx/>
                        <a:buFont typeface="Arial" panose="020B0604020202090204" pitchFamily="34" charset="0"/>
                        <a:buChar char="•"/>
                        <a:defRPr/>
                      </a:pPr>
                      <a:r>
                        <a:rPr kumimoji="0" lang="zh-CN" altLang="en-US" sz="1200" u="none" strike="noStrike" kern="1200" cap="none" spc="0" normalizeH="0" baseline="0" noProof="0" dirty="0">
                          <a:ln>
                            <a:noFill/>
                          </a:ln>
                          <a:effectLst/>
                          <a:uLnTx/>
                          <a:uFillTx/>
                          <a:latin typeface="微软雅黑" charset="0"/>
                          <a:ea typeface="微软雅黑" charset="0"/>
                          <a:cs typeface="微软雅黑" charset="0"/>
                        </a:rPr>
                        <a:t>建议：起始治疗应采用单药治疗；</a:t>
                      </a:r>
                      <a:r>
                        <a:rPr kumimoji="0" lang="zh-CN" altLang="en-US" sz="1200" strike="noStrike" kern="1200" cap="none" spc="0" normalizeH="0" baseline="0" noProof="0" dirty="0">
                          <a:ln>
                            <a:noFill/>
                          </a:ln>
                          <a:effectLst/>
                          <a:uLnTx/>
                          <a:uFillTx/>
                          <a:latin typeface="微软雅黑" charset="0"/>
                          <a:ea typeface="微软雅黑" charset="0"/>
                          <a:cs typeface="微软雅黑" charset="0"/>
                        </a:rPr>
                        <a:t>推荐的</a:t>
                      </a:r>
                      <a:r>
                        <a:rPr kumimoji="0" lang="zh-CN" altLang="en-US" sz="1200" strike="noStrike" kern="1200" cap="none" spc="0" normalizeH="0" baseline="0" noProof="0" dirty="0">
                          <a:ln>
                            <a:noFill/>
                          </a:ln>
                          <a:solidFill>
                            <a:srgbClr val="0070C0"/>
                          </a:solidFill>
                          <a:effectLst/>
                          <a:uLnTx/>
                          <a:uFillTx/>
                          <a:latin typeface="微软雅黑" charset="0"/>
                          <a:ea typeface="微软雅黑" charset="0"/>
                          <a:cs typeface="微软雅黑" charset="0"/>
                        </a:rPr>
                        <a:t>单药</a:t>
                      </a:r>
                      <a:r>
                        <a:rPr kumimoji="0" lang="en-US" altLang="zh-CN" sz="1200" strike="noStrike" kern="1200" cap="none" spc="0" normalizeH="0" baseline="0" noProof="0" dirty="0">
                          <a:ln>
                            <a:noFill/>
                          </a:ln>
                          <a:solidFill>
                            <a:srgbClr val="0070C0"/>
                          </a:solidFill>
                          <a:effectLst/>
                          <a:uLnTx/>
                          <a:uFillTx/>
                          <a:latin typeface="微软雅黑" charset="0"/>
                          <a:ea typeface="微软雅黑" charset="0"/>
                          <a:cs typeface="微软雅黑" charset="0"/>
                        </a:rPr>
                        <a:t>ACEI</a:t>
                      </a:r>
                      <a:r>
                        <a:rPr kumimoji="0" lang="zh-CN" altLang="en-US" sz="1200" strike="noStrike" kern="1200" cap="none" spc="0" normalizeH="0" baseline="0" noProof="0" dirty="0">
                          <a:ln>
                            <a:noFill/>
                          </a:ln>
                          <a:solidFill>
                            <a:srgbClr val="0070C0"/>
                          </a:solidFill>
                          <a:effectLst/>
                          <a:uLnTx/>
                          <a:uFillTx/>
                          <a:latin typeface="微软雅黑" charset="0"/>
                          <a:ea typeface="微软雅黑" charset="0"/>
                          <a:cs typeface="微软雅黑" charset="0"/>
                        </a:rPr>
                        <a:t>、</a:t>
                      </a:r>
                      <a:r>
                        <a:rPr kumimoji="0" lang="en-US" altLang="zh-CN" sz="1200" strike="noStrike" kern="1200" cap="none" spc="0" normalizeH="0" baseline="0" noProof="0" dirty="0">
                          <a:ln>
                            <a:noFill/>
                          </a:ln>
                          <a:effectLst/>
                          <a:uLnTx/>
                          <a:uFillTx/>
                          <a:latin typeface="微软雅黑" charset="0"/>
                          <a:ea typeface="微软雅黑" charset="0"/>
                          <a:cs typeface="微软雅黑" charset="0"/>
                        </a:rPr>
                        <a:t>ARB</a:t>
                      </a:r>
                      <a:r>
                        <a:rPr kumimoji="0" lang="zh-CN" altLang="en-US" sz="1200" strike="noStrike" kern="1200" cap="none" spc="0" normalizeH="0" baseline="0" noProof="0" dirty="0">
                          <a:ln>
                            <a:noFill/>
                          </a:ln>
                          <a:effectLst/>
                          <a:uLnTx/>
                          <a:uFillTx/>
                          <a:latin typeface="微软雅黑" charset="0"/>
                          <a:ea typeface="微软雅黑" charset="0"/>
                          <a:cs typeface="微软雅黑" charset="0"/>
                        </a:rPr>
                        <a:t>、长效</a:t>
                      </a:r>
                      <a:r>
                        <a:rPr kumimoji="0" lang="en-US" altLang="zh-CN" sz="1200" strike="noStrike" kern="1200" cap="none" spc="0" normalizeH="0" baseline="0" noProof="0" dirty="0">
                          <a:ln>
                            <a:noFill/>
                          </a:ln>
                          <a:effectLst/>
                          <a:uLnTx/>
                          <a:uFillTx/>
                          <a:latin typeface="微软雅黑" charset="0"/>
                          <a:ea typeface="微软雅黑" charset="0"/>
                          <a:cs typeface="微软雅黑" charset="0"/>
                        </a:rPr>
                        <a:t>CCB</a:t>
                      </a:r>
                      <a:endParaRPr kumimoji="0" lang="en-US" altLang="zh-CN" sz="1200" strike="noStrike" kern="1200" cap="none" spc="0" normalizeH="0" baseline="0" noProof="0" dirty="0">
                        <a:ln>
                          <a:noFill/>
                        </a:ln>
                        <a:effectLst/>
                        <a:uLnTx/>
                        <a:uFillTx/>
                        <a:latin typeface="微软雅黑" charset="0"/>
                        <a:ea typeface="微软雅黑" charset="0"/>
                        <a:cs typeface="微软雅黑" charset="0"/>
                      </a:endParaRPr>
                    </a:p>
                    <a:p>
                      <a:pPr marL="171450" marR="0" lvl="0" indent="-171450" algn="l" defTabSz="914400" rtl="0" eaLnBrk="1" fontAlgn="ctr" latinLnBrk="0" hangingPunct="1">
                        <a:lnSpc>
                          <a:spcPct val="100000"/>
                        </a:lnSpc>
                        <a:spcBef>
                          <a:spcPts val="0"/>
                        </a:spcBef>
                        <a:spcAft>
                          <a:spcPts val="0"/>
                        </a:spcAft>
                        <a:buClrTx/>
                        <a:buSzTx/>
                        <a:buFont typeface="Arial" panose="020B0604020202090204" pitchFamily="34" charset="0"/>
                        <a:buChar char="•"/>
                        <a:defRPr/>
                      </a:pPr>
                      <a:r>
                        <a:rPr lang="zh-CN" altLang="en-US" sz="1200">
                          <a:latin typeface="微软雅黑" charset="0"/>
                          <a:ea typeface="微软雅黑" charset="0"/>
                          <a:cs typeface="微软雅黑" charset="0"/>
                          <a:sym typeface="+mn-ea"/>
                        </a:rPr>
                        <a:t>依那普利可安全用于哺乳期治疗。</a:t>
                      </a:r>
                      <a:endParaRPr kumimoji="0" lang="en-US" altLang="zh-CN" sz="1200" strike="noStrike" kern="1200" cap="none" spc="0" normalizeH="0" baseline="0" noProof="0" dirty="0">
                        <a:ln>
                          <a:noFill/>
                        </a:ln>
                        <a:effectLst/>
                        <a:uLnTx/>
                        <a:uFillTx/>
                        <a:latin typeface="微软雅黑" charset="0"/>
                        <a:ea typeface="微软雅黑" charset="0"/>
                        <a:cs typeface="微软雅黑" charset="0"/>
                      </a:endParaRPr>
                    </a:p>
                  </a:txBody>
                  <a:tcPr anchor="ctr">
                    <a:solidFill>
                      <a:srgbClr val="DAE3F3"/>
                    </a:solidFill>
                  </a:tcPr>
                </a:tc>
              </a:tr>
              <a:tr h="661035">
                <a:tc vMerge="1">
                  <a:tcPr anchor="ctr"/>
                </a:tc>
                <a:tc>
                  <a:txBody>
                    <a:bodyPr/>
                    <a:p>
                      <a:pPr marL="0" marR="0" lvl="0" indent="0" algn="ctr" defTabSz="914400" rtl="0" eaLnBrk="1" fontAlgn="ctr" latinLnBrk="0" hangingPunct="1">
                        <a:lnSpc>
                          <a:spcPct val="100000"/>
                        </a:lnSpc>
                        <a:spcBef>
                          <a:spcPts val="0"/>
                        </a:spcBef>
                        <a:spcAft>
                          <a:spcPts val="0"/>
                        </a:spcAft>
                        <a:buClrTx/>
                        <a:buSzTx/>
                        <a:buFontTx/>
                        <a:buNone/>
                        <a:defRPr/>
                      </a:pPr>
                      <a:r>
                        <a:rPr kumimoji="0" lang="en-US" altLang="zh-CN" sz="1200" u="none" strike="noStrike" kern="1200" cap="none" spc="0" normalizeH="0" baseline="0" noProof="0" dirty="0" smtClean="0">
                          <a:ln>
                            <a:noFill/>
                          </a:ln>
                          <a:effectLst/>
                          <a:uLnTx/>
                          <a:uFillTx/>
                          <a:latin typeface="微软雅黑" charset="0"/>
                          <a:ea typeface="微软雅黑" charset="0"/>
                          <a:cs typeface="微软雅黑" charset="0"/>
                        </a:rPr>
                        <a:t>《</a:t>
                      </a:r>
                      <a:r>
                        <a:rPr kumimoji="0" lang="zh-CN" altLang="en-US" sz="1200" u="none" strike="noStrike" kern="1200" cap="none" spc="0" normalizeH="0" baseline="0" noProof="0" dirty="0" smtClean="0">
                          <a:ln>
                            <a:noFill/>
                          </a:ln>
                          <a:effectLst/>
                          <a:uLnTx/>
                          <a:uFillTx/>
                          <a:latin typeface="微软雅黑" charset="0"/>
                          <a:ea typeface="微软雅黑" charset="0"/>
                          <a:cs typeface="微软雅黑" charset="0"/>
                        </a:rPr>
                        <a:t>中国高血压预防和治疗指南</a:t>
                      </a:r>
                      <a:r>
                        <a:rPr kumimoji="0" lang="en-US" altLang="zh-CN" sz="1200" u="none" strike="noStrike" kern="1200" cap="none" spc="0" normalizeH="0" baseline="0" noProof="0" dirty="0" smtClean="0">
                          <a:ln>
                            <a:noFill/>
                          </a:ln>
                          <a:effectLst/>
                          <a:uLnTx/>
                          <a:uFillTx/>
                          <a:latin typeface="微软雅黑" charset="0"/>
                          <a:ea typeface="微软雅黑" charset="0"/>
                          <a:cs typeface="微软雅黑" charset="0"/>
                        </a:rPr>
                        <a:t>》</a:t>
                      </a:r>
                      <a:endParaRPr kumimoji="0" lang="en-US" altLang="zh-CN" sz="1200" u="none" strike="noStrike" kern="1200" cap="none" spc="0" normalizeH="0" baseline="0" noProof="0" dirty="0" smtClean="0">
                        <a:ln>
                          <a:noFill/>
                        </a:ln>
                        <a:effectLst/>
                        <a:uLnTx/>
                        <a:uFillTx/>
                        <a:latin typeface="微软雅黑" charset="0"/>
                        <a:ea typeface="微软雅黑" charset="0"/>
                        <a:cs typeface="微软雅黑" charset="0"/>
                      </a:endParaRPr>
                    </a:p>
                    <a:p>
                      <a:pPr marL="0" marR="0" lvl="0" indent="0" algn="ctr" defTabSz="914400" rtl="0" eaLnBrk="1" fontAlgn="ctr" latinLnBrk="0" hangingPunct="1">
                        <a:lnSpc>
                          <a:spcPct val="100000"/>
                        </a:lnSpc>
                        <a:spcBef>
                          <a:spcPts val="0"/>
                        </a:spcBef>
                        <a:spcAft>
                          <a:spcPts val="0"/>
                        </a:spcAft>
                        <a:buClrTx/>
                        <a:buSzTx/>
                        <a:buFontTx/>
                        <a:buNone/>
                        <a:defRPr/>
                      </a:pPr>
                      <a:r>
                        <a:rPr lang="zh-CN" altLang="en-US" sz="1200" noProof="0" dirty="0" smtClean="0">
                          <a:ln>
                            <a:noFill/>
                          </a:ln>
                          <a:effectLst/>
                          <a:uLnTx/>
                          <a:uFillTx/>
                          <a:latin typeface="微软雅黑" charset="0"/>
                          <a:ea typeface="微软雅黑" charset="0"/>
                          <a:cs typeface="微软雅黑" charset="0"/>
                          <a:sym typeface="+mn-ea"/>
                        </a:rPr>
                        <a:t>（</a:t>
                      </a:r>
                      <a:r>
                        <a:rPr lang="en-US" altLang="zh-CN" sz="1200" noProof="0" dirty="0" smtClean="0">
                          <a:ln>
                            <a:noFill/>
                          </a:ln>
                          <a:effectLst/>
                          <a:uLnTx/>
                          <a:uFillTx/>
                          <a:latin typeface="微软雅黑" charset="0"/>
                          <a:ea typeface="微软雅黑" charset="0"/>
                          <a:cs typeface="微软雅黑" charset="0"/>
                          <a:sym typeface="+mn-ea"/>
                        </a:rPr>
                        <a:t>2024</a:t>
                      </a:r>
                      <a:r>
                        <a:rPr lang="zh-CN" altLang="en-US" sz="1200" noProof="0" dirty="0" smtClean="0">
                          <a:ln>
                            <a:noFill/>
                          </a:ln>
                          <a:effectLst/>
                          <a:uLnTx/>
                          <a:uFillTx/>
                          <a:latin typeface="微软雅黑" charset="0"/>
                          <a:ea typeface="微软雅黑" charset="0"/>
                          <a:cs typeface="微软雅黑" charset="0"/>
                          <a:sym typeface="+mn-ea"/>
                        </a:rPr>
                        <a:t>年修订版）</a:t>
                      </a:r>
                      <a:endParaRPr kumimoji="0" lang="en-US" altLang="zh-CN" sz="1200" u="none" strike="noStrike" kern="1200" cap="none" spc="0" normalizeH="0" baseline="0" noProof="0" dirty="0" smtClean="0">
                        <a:ln>
                          <a:noFill/>
                        </a:ln>
                        <a:effectLst/>
                        <a:uLnTx/>
                        <a:uFillTx/>
                        <a:latin typeface="微软雅黑" charset="0"/>
                        <a:ea typeface="微软雅黑" charset="0"/>
                        <a:cs typeface="微软雅黑" charset="0"/>
                      </a:endParaRPr>
                    </a:p>
                  </a:txBody>
                  <a:tcPr anchor="ctr">
                    <a:solidFill>
                      <a:srgbClr val="DAE3F3"/>
                    </a:solidFill>
                  </a:tcPr>
                </a:tc>
                <a:tc>
                  <a:txBody>
                    <a:bodyPr/>
                    <a:p>
                      <a:pPr marL="171450" marR="0" lvl="0" indent="-171450" algn="l" defTabSz="914400" rtl="0" eaLnBrk="1" fontAlgn="ctr" latinLnBrk="0" hangingPunct="1">
                        <a:lnSpc>
                          <a:spcPct val="100000"/>
                        </a:lnSpc>
                        <a:spcBef>
                          <a:spcPts val="0"/>
                        </a:spcBef>
                        <a:spcAft>
                          <a:spcPts val="0"/>
                        </a:spcAft>
                        <a:buClrTx/>
                        <a:buSzTx/>
                        <a:buFont typeface="Arial" panose="020B0604020202090204" pitchFamily="34" charset="0"/>
                        <a:buChar char="•"/>
                        <a:defRPr/>
                      </a:pPr>
                      <a:r>
                        <a:rPr kumimoji="0" lang="en-US" altLang="zh-CN" sz="1200" u="none" strike="noStrike" kern="1200" cap="none" spc="0" normalizeH="0" baseline="0" noProof="0" dirty="0" smtClean="0">
                          <a:ln>
                            <a:noFill/>
                          </a:ln>
                          <a:effectLst/>
                          <a:uLnTx/>
                          <a:uFillTx/>
                          <a:latin typeface="微软雅黑" charset="0"/>
                          <a:ea typeface="微软雅黑" charset="0"/>
                          <a:cs typeface="微软雅黑" charset="0"/>
                        </a:rPr>
                        <a:t>ACEI </a:t>
                      </a:r>
                      <a:r>
                        <a:rPr kumimoji="0" lang="zh-CN" altLang="en-US" sz="1200" u="none" strike="noStrike" kern="1200" cap="none" spc="0" normalizeH="0" baseline="0" noProof="0" dirty="0" smtClean="0">
                          <a:ln>
                            <a:noFill/>
                          </a:ln>
                          <a:effectLst/>
                          <a:uLnTx/>
                          <a:uFillTx/>
                          <a:latin typeface="微软雅黑" charset="0"/>
                          <a:ea typeface="微软雅黑" charset="0"/>
                          <a:cs typeface="微软雅黑" charset="0"/>
                        </a:rPr>
                        <a:t>的作用机制是抑制血管紧张素转换酶，阻断肾素血管紧张素 </a:t>
                      </a:r>
                      <a:r>
                        <a:rPr kumimoji="0" lang="en-US" altLang="zh-CN" sz="1200" u="none" strike="noStrike" kern="1200" cap="none" spc="0" normalizeH="0" baseline="0" noProof="0" dirty="0" smtClean="0">
                          <a:ln>
                            <a:noFill/>
                          </a:ln>
                          <a:effectLst/>
                          <a:uLnTx/>
                          <a:uFillTx/>
                          <a:latin typeface="微软雅黑" charset="0"/>
                          <a:ea typeface="微软雅黑" charset="0"/>
                          <a:cs typeface="微软雅黑" charset="0"/>
                        </a:rPr>
                        <a:t>II </a:t>
                      </a:r>
                      <a:r>
                        <a:rPr kumimoji="0" lang="zh-CN" altLang="en-US" sz="1200" u="none" strike="noStrike" kern="1200" cap="none" spc="0" normalizeH="0" baseline="0" noProof="0" dirty="0" smtClean="0">
                          <a:ln>
                            <a:noFill/>
                          </a:ln>
                          <a:effectLst/>
                          <a:uLnTx/>
                          <a:uFillTx/>
                          <a:latin typeface="微软雅黑" charset="0"/>
                          <a:ea typeface="微软雅黑" charset="0"/>
                          <a:cs typeface="微软雅黑" charset="0"/>
                        </a:rPr>
                        <a:t>的产生和激肽酶的降解，从而在降压治疗中发挥作用。各种大规模临床试验表明，</a:t>
                      </a:r>
                      <a:r>
                        <a:rPr kumimoji="0" lang="zh-CN" altLang="en-US" sz="1200" u="none" strike="noStrike" kern="1200" cap="none" spc="0" normalizeH="0" baseline="0" noProof="0" dirty="0" smtClean="0">
                          <a:ln>
                            <a:noFill/>
                          </a:ln>
                          <a:solidFill>
                            <a:srgbClr val="0070C0"/>
                          </a:solidFill>
                          <a:effectLst/>
                          <a:uLnTx/>
                          <a:uFillTx/>
                          <a:latin typeface="微软雅黑" charset="0"/>
                          <a:ea typeface="微软雅黑" charset="0"/>
                          <a:cs typeface="微软雅黑" charset="0"/>
                        </a:rPr>
                        <a:t>它们对靶器官有良好的保护作用，对心血管终点有预防作用。</a:t>
                      </a:r>
                      <a:r>
                        <a:rPr lang="zh-CN" altLang="en-US" sz="1200">
                          <a:latin typeface="微软雅黑" charset="0"/>
                          <a:ea typeface="微软雅黑" charset="0"/>
                          <a:cs typeface="微软雅黑" charset="0"/>
                          <a:sym typeface="+mn-ea"/>
                        </a:rPr>
                        <a:t>是适应证最为广泛的降压药。</a:t>
                      </a:r>
                      <a:endParaRPr kumimoji="0" lang="zh-CN" altLang="en-US" sz="1200" u="none" strike="noStrike" kern="1200" cap="none" spc="0" normalizeH="0" baseline="0" noProof="0" dirty="0" smtClean="0">
                        <a:ln>
                          <a:noFill/>
                        </a:ln>
                        <a:solidFill>
                          <a:srgbClr val="0070C0"/>
                        </a:solidFill>
                        <a:effectLst/>
                        <a:uLnTx/>
                        <a:uFillTx/>
                        <a:latin typeface="微软雅黑" charset="0"/>
                        <a:ea typeface="微软雅黑" charset="0"/>
                        <a:cs typeface="微软雅黑" charset="0"/>
                      </a:endParaRPr>
                    </a:p>
                  </a:txBody>
                  <a:tcPr anchor="ctr">
                    <a:solidFill>
                      <a:srgbClr val="DAE3F3"/>
                    </a:solidFill>
                  </a:tcPr>
                </a:tc>
              </a:tr>
              <a:tr h="660400">
                <a:tc vMerge="1">
                  <a:tcPr/>
                </a:tc>
                <a:tc>
                  <a:txBody>
                    <a:bodyPr/>
                    <a:p>
                      <a:pPr marL="0" marR="0" lvl="0" indent="0" algn="ctr" defTabSz="914400" rtl="0" eaLnBrk="1" fontAlgn="ctr" latinLnBrk="0" hangingPunct="1">
                        <a:lnSpc>
                          <a:spcPct val="100000"/>
                        </a:lnSpc>
                        <a:spcBef>
                          <a:spcPts val="0"/>
                        </a:spcBef>
                        <a:spcAft>
                          <a:spcPts val="0"/>
                        </a:spcAft>
                        <a:buClrTx/>
                        <a:buSzTx/>
                        <a:buFontTx/>
                        <a:buNone/>
                        <a:defRPr/>
                      </a:pPr>
                      <a:r>
                        <a:rPr kumimoji="0" lang="en-US" altLang="zh-CN" sz="1200" u="none" strike="noStrike" kern="1200" cap="none" spc="0" normalizeH="0" baseline="0" noProof="0" dirty="0">
                          <a:ln>
                            <a:noFill/>
                          </a:ln>
                          <a:effectLst/>
                          <a:uLnTx/>
                          <a:uFillTx/>
                          <a:latin typeface="微软雅黑" charset="0"/>
                          <a:ea typeface="微软雅黑" charset="0"/>
                          <a:cs typeface="微软雅黑" charset="0"/>
                        </a:rPr>
                        <a:t>《2017</a:t>
                      </a:r>
                      <a:r>
                        <a:rPr kumimoji="0" lang="zh-CN" altLang="en-US" sz="1200" u="none" strike="noStrike" kern="1200" cap="none" spc="0" normalizeH="0" baseline="0" noProof="0" dirty="0">
                          <a:ln>
                            <a:noFill/>
                          </a:ln>
                          <a:effectLst/>
                          <a:uLnTx/>
                          <a:uFillTx/>
                          <a:latin typeface="微软雅黑" charset="0"/>
                          <a:ea typeface="微软雅黑" charset="0"/>
                          <a:cs typeface="微软雅黑" charset="0"/>
                        </a:rPr>
                        <a:t>年美国儿童和青少年高血压</a:t>
                      </a:r>
                      <a:endParaRPr kumimoji="0" lang="en-US" altLang="zh-CN" sz="1200" u="none" strike="noStrike" kern="1200" cap="none" spc="0" normalizeH="0" baseline="0" noProof="0" dirty="0">
                        <a:ln>
                          <a:noFill/>
                        </a:ln>
                        <a:effectLst/>
                        <a:uLnTx/>
                        <a:uFillTx/>
                        <a:latin typeface="微软雅黑" charset="0"/>
                        <a:ea typeface="微软雅黑" charset="0"/>
                        <a:cs typeface="微软雅黑" charset="0"/>
                      </a:endParaRPr>
                    </a:p>
                    <a:p>
                      <a:pPr marL="0" marR="0" lvl="0" indent="0" algn="ctr" defTabSz="914400" rtl="0" eaLnBrk="1" fontAlgn="ctr" latinLnBrk="0" hangingPunct="1">
                        <a:lnSpc>
                          <a:spcPct val="100000"/>
                        </a:lnSpc>
                        <a:spcBef>
                          <a:spcPts val="0"/>
                        </a:spcBef>
                        <a:spcAft>
                          <a:spcPts val="0"/>
                        </a:spcAft>
                        <a:buClrTx/>
                        <a:buSzTx/>
                        <a:buFontTx/>
                        <a:buNone/>
                        <a:defRPr/>
                      </a:pPr>
                      <a:r>
                        <a:rPr kumimoji="0" lang="zh-CN" altLang="en-US" sz="1200" u="none" strike="noStrike" kern="1200" cap="none" spc="0" normalizeH="0" baseline="0" noProof="0" dirty="0">
                          <a:ln>
                            <a:noFill/>
                          </a:ln>
                          <a:effectLst/>
                          <a:uLnTx/>
                          <a:uFillTx/>
                          <a:latin typeface="微软雅黑" charset="0"/>
                          <a:ea typeface="微软雅黑" charset="0"/>
                          <a:cs typeface="微软雅黑" charset="0"/>
                        </a:rPr>
                        <a:t>筛查和管理临床实践指南</a:t>
                      </a:r>
                      <a:r>
                        <a:rPr kumimoji="0" lang="en-US" altLang="zh-CN" sz="1200" u="none" strike="noStrike" kern="1200" cap="none" spc="0" normalizeH="0" baseline="0" noProof="0" dirty="0">
                          <a:ln>
                            <a:noFill/>
                          </a:ln>
                          <a:effectLst/>
                          <a:uLnTx/>
                          <a:uFillTx/>
                          <a:latin typeface="微软雅黑" charset="0"/>
                          <a:ea typeface="微软雅黑" charset="0"/>
                          <a:cs typeface="微软雅黑" charset="0"/>
                        </a:rPr>
                        <a:t>》</a:t>
                      </a:r>
                      <a:endParaRPr kumimoji="0" lang="en-US" altLang="zh-CN" sz="1200" u="none" strike="noStrike" kern="1200" cap="none" spc="0" normalizeH="0" baseline="0" noProof="0" dirty="0">
                        <a:ln>
                          <a:noFill/>
                        </a:ln>
                        <a:effectLst/>
                        <a:uLnTx/>
                        <a:uFillTx/>
                        <a:latin typeface="微软雅黑" charset="0"/>
                        <a:ea typeface="微软雅黑" charset="0"/>
                        <a:cs typeface="微软雅黑" charset="0"/>
                      </a:endParaRPr>
                    </a:p>
                  </a:txBody>
                  <a:tcPr anchor="ctr">
                    <a:solidFill>
                      <a:srgbClr val="DAE3F3"/>
                    </a:solidFill>
                  </a:tcPr>
                </a:tc>
                <a:tc>
                  <a:txBody>
                    <a:bodyPr/>
                    <a:p>
                      <a:pPr marL="171450" marR="0" lvl="0" indent="-171450" algn="l" defTabSz="914400" rtl="0" eaLnBrk="1" fontAlgn="ctr" latinLnBrk="0" hangingPunct="1">
                        <a:lnSpc>
                          <a:spcPct val="100000"/>
                        </a:lnSpc>
                        <a:spcBef>
                          <a:spcPts val="0"/>
                        </a:spcBef>
                        <a:spcAft>
                          <a:spcPts val="0"/>
                        </a:spcAft>
                        <a:buClrTx/>
                        <a:buSzTx/>
                        <a:buFont typeface="Arial" panose="020B0604020202090204" pitchFamily="34" charset="0"/>
                        <a:buChar char="•"/>
                        <a:defRPr/>
                      </a:pPr>
                      <a:r>
                        <a:rPr kumimoji="0" lang="zh-CN" altLang="en-US" sz="1200" u="none" strike="noStrike" kern="1200" cap="none" spc="0" normalizeH="0" baseline="0" noProof="0" dirty="0" smtClean="0">
                          <a:ln>
                            <a:noFill/>
                          </a:ln>
                          <a:effectLst/>
                          <a:uLnTx/>
                          <a:uFillTx/>
                          <a:latin typeface="微软雅黑" charset="0"/>
                          <a:ea typeface="微软雅黑" charset="0"/>
                          <a:cs typeface="微软雅黑" charset="0"/>
                        </a:rPr>
                        <a:t>建议</a:t>
                      </a:r>
                      <a:r>
                        <a:rPr kumimoji="0" lang="zh-CN" altLang="en-US" sz="1200" u="none" strike="noStrike" kern="1200" cap="none" spc="0" normalizeH="0" baseline="0" noProof="0" dirty="0" smtClean="0">
                          <a:ln>
                            <a:noFill/>
                          </a:ln>
                          <a:solidFill>
                            <a:srgbClr val="0070C0"/>
                          </a:solidFill>
                          <a:effectLst/>
                          <a:uLnTx/>
                          <a:uFillTx/>
                          <a:latin typeface="微软雅黑" charset="0"/>
                          <a:ea typeface="微软雅黑" charset="0"/>
                          <a:cs typeface="微软雅黑" charset="0"/>
                        </a:rPr>
                        <a:t>儿童</a:t>
                      </a:r>
                      <a:r>
                        <a:rPr kumimoji="0" lang="zh-CN" altLang="en-US" sz="1200" u="none" strike="noStrike" kern="1200" cap="none" spc="0" normalizeH="0" baseline="0" noProof="0" dirty="0">
                          <a:ln>
                            <a:noFill/>
                          </a:ln>
                          <a:solidFill>
                            <a:srgbClr val="0070C0"/>
                          </a:solidFill>
                          <a:effectLst/>
                          <a:uLnTx/>
                          <a:uFillTx/>
                          <a:latin typeface="微软雅黑" charset="0"/>
                          <a:ea typeface="微软雅黑" charset="0"/>
                          <a:cs typeface="微软雅黑" charset="0"/>
                        </a:rPr>
                        <a:t>青少年高血压的首选药物包括：</a:t>
                      </a:r>
                      <a:r>
                        <a:rPr kumimoji="0" lang="en-US" altLang="zh-CN" sz="1200" u="none" strike="noStrike" kern="1200" cap="none" spc="0" normalizeH="0" baseline="0" noProof="0" dirty="0">
                          <a:ln>
                            <a:noFill/>
                          </a:ln>
                          <a:solidFill>
                            <a:srgbClr val="0070C0"/>
                          </a:solidFill>
                          <a:effectLst/>
                          <a:uLnTx/>
                          <a:uFillTx/>
                          <a:latin typeface="微软雅黑" charset="0"/>
                          <a:ea typeface="微软雅黑" charset="0"/>
                          <a:cs typeface="微软雅黑" charset="0"/>
                        </a:rPr>
                        <a:t>ACEI</a:t>
                      </a:r>
                      <a:r>
                        <a:rPr kumimoji="0" lang="zh-CN" altLang="en-US" sz="1200" u="none" strike="noStrike" kern="1200" cap="none" spc="0" normalizeH="0" baseline="0" noProof="0" dirty="0">
                          <a:ln>
                            <a:noFill/>
                          </a:ln>
                          <a:solidFill>
                            <a:srgbClr val="0070C0"/>
                          </a:solidFill>
                          <a:effectLst/>
                          <a:uLnTx/>
                          <a:uFillTx/>
                          <a:latin typeface="微软雅黑" charset="0"/>
                          <a:ea typeface="微软雅黑" charset="0"/>
                          <a:cs typeface="微软雅黑" charset="0"/>
                        </a:rPr>
                        <a:t>、</a:t>
                      </a:r>
                      <a:r>
                        <a:rPr kumimoji="0" lang="zh-CN" altLang="en-US" sz="1200" u="none" strike="noStrike" kern="1200" cap="none" spc="0" normalizeH="0" baseline="0" noProof="0" dirty="0">
                          <a:ln>
                            <a:noFill/>
                          </a:ln>
                          <a:effectLst/>
                          <a:uLnTx/>
                          <a:uFillTx/>
                          <a:latin typeface="微软雅黑" charset="0"/>
                          <a:ea typeface="微软雅黑" charset="0"/>
                          <a:cs typeface="微软雅黑" charset="0"/>
                        </a:rPr>
                        <a:t> </a:t>
                      </a:r>
                      <a:r>
                        <a:rPr kumimoji="0" lang="en-US" altLang="zh-CN" sz="1200" u="none" strike="noStrike" kern="1200" cap="none" spc="0" normalizeH="0" baseline="0" noProof="0" dirty="0">
                          <a:ln>
                            <a:noFill/>
                          </a:ln>
                          <a:effectLst/>
                          <a:uLnTx/>
                          <a:uFillTx/>
                          <a:latin typeface="微软雅黑" charset="0"/>
                          <a:ea typeface="微软雅黑" charset="0"/>
                          <a:cs typeface="微软雅黑" charset="0"/>
                        </a:rPr>
                        <a:t>ARBs</a:t>
                      </a:r>
                      <a:r>
                        <a:rPr kumimoji="0" lang="zh-CN" altLang="en-US" sz="1200" u="none" strike="noStrike" kern="1200" cap="none" spc="0" normalizeH="0" baseline="0" noProof="0" dirty="0">
                          <a:ln>
                            <a:noFill/>
                          </a:ln>
                          <a:effectLst/>
                          <a:uLnTx/>
                          <a:uFillTx/>
                          <a:latin typeface="微软雅黑" charset="0"/>
                          <a:ea typeface="微软雅黑" charset="0"/>
                          <a:cs typeface="微软雅黑" charset="0"/>
                        </a:rPr>
                        <a:t>、钙离子通道</a:t>
                      </a:r>
                      <a:r>
                        <a:rPr kumimoji="0" lang="zh-CN" altLang="en-US" sz="1200" u="none" strike="noStrike" kern="1200" cap="none" spc="0" normalizeH="0" baseline="0" noProof="0" dirty="0" smtClean="0">
                          <a:ln>
                            <a:noFill/>
                          </a:ln>
                          <a:effectLst/>
                          <a:uLnTx/>
                          <a:uFillTx/>
                          <a:latin typeface="微软雅黑" charset="0"/>
                          <a:ea typeface="微软雅黑" charset="0"/>
                          <a:cs typeface="微软雅黑" charset="0"/>
                        </a:rPr>
                        <a:t>阻滞剂</a:t>
                      </a:r>
                      <a:r>
                        <a:rPr kumimoji="0" lang="zh-CN" altLang="en-US" sz="1200" u="none" strike="noStrike" kern="1200" cap="none" spc="0" normalizeH="0" baseline="0" noProof="0" dirty="0">
                          <a:ln>
                            <a:noFill/>
                          </a:ln>
                          <a:effectLst/>
                          <a:uLnTx/>
                          <a:uFillTx/>
                          <a:latin typeface="微软雅黑" charset="0"/>
                          <a:ea typeface="微软雅黑" charset="0"/>
                          <a:cs typeface="微软雅黑" charset="0"/>
                        </a:rPr>
                        <a:t>（</a:t>
                      </a:r>
                      <a:r>
                        <a:rPr kumimoji="0" lang="en-US" altLang="zh-CN" sz="1200" u="none" strike="noStrike" kern="1200" cap="none" spc="0" normalizeH="0" baseline="0" noProof="0" dirty="0">
                          <a:ln>
                            <a:noFill/>
                          </a:ln>
                          <a:effectLst/>
                          <a:uLnTx/>
                          <a:uFillTx/>
                          <a:latin typeface="微软雅黑" charset="0"/>
                          <a:ea typeface="微软雅黑" charset="0"/>
                          <a:cs typeface="微软雅黑" charset="0"/>
                        </a:rPr>
                        <a:t>CCB</a:t>
                      </a:r>
                      <a:r>
                        <a:rPr kumimoji="0" lang="zh-CN" altLang="en-US" sz="1200" u="none" strike="noStrike" kern="1200" cap="none" spc="0" normalizeH="0" baseline="0" noProof="0" dirty="0">
                          <a:ln>
                            <a:noFill/>
                          </a:ln>
                          <a:effectLst/>
                          <a:uLnTx/>
                          <a:uFillTx/>
                          <a:latin typeface="微软雅黑" charset="0"/>
                          <a:ea typeface="微软雅黑" charset="0"/>
                          <a:cs typeface="微软雅黑" charset="0"/>
                        </a:rPr>
                        <a:t>）或噻嗪类利尿剂；</a:t>
                      </a:r>
                      <a:r>
                        <a:rPr kumimoji="0" lang="en-US" altLang="zh-CN" sz="1200" u="none" strike="noStrike" kern="1200" cap="none" spc="0" normalizeH="0" baseline="0" noProof="0" dirty="0">
                          <a:ln>
                            <a:noFill/>
                          </a:ln>
                          <a:effectLst/>
                          <a:uLnTx/>
                          <a:uFillTx/>
                          <a:latin typeface="微软雅黑" charset="0"/>
                          <a:ea typeface="微软雅黑" charset="0"/>
                          <a:cs typeface="微软雅黑" charset="0"/>
                        </a:rPr>
                        <a:t>B</a:t>
                      </a:r>
                      <a:r>
                        <a:rPr kumimoji="0" lang="zh-CN" altLang="en-US" sz="1200" u="none" strike="noStrike" kern="1200" cap="none" spc="0" normalizeH="0" baseline="0" noProof="0" dirty="0">
                          <a:ln>
                            <a:noFill/>
                          </a:ln>
                          <a:effectLst/>
                          <a:uLnTx/>
                          <a:uFillTx/>
                          <a:latin typeface="微软雅黑" charset="0"/>
                          <a:ea typeface="微软雅黑" charset="0"/>
                          <a:cs typeface="微软雅黑" charset="0"/>
                        </a:rPr>
                        <a:t>级</a:t>
                      </a:r>
                      <a:endParaRPr kumimoji="0" lang="zh-CN" altLang="en-US" sz="1200" u="none" strike="noStrike" kern="1200" cap="none" spc="0" normalizeH="0" baseline="0" noProof="0" dirty="0">
                        <a:ln>
                          <a:noFill/>
                        </a:ln>
                        <a:effectLst/>
                        <a:uLnTx/>
                        <a:uFillTx/>
                        <a:latin typeface="微软雅黑" charset="0"/>
                        <a:ea typeface="微软雅黑" charset="0"/>
                        <a:cs typeface="微软雅黑" charset="0"/>
                      </a:endParaRPr>
                    </a:p>
                    <a:p>
                      <a:pPr marL="171450" marR="0" lvl="0" indent="-171450" algn="l" defTabSz="914400" rtl="0" eaLnBrk="1" fontAlgn="ctr" latinLnBrk="0" hangingPunct="1">
                        <a:lnSpc>
                          <a:spcPct val="100000"/>
                        </a:lnSpc>
                        <a:spcBef>
                          <a:spcPts val="0"/>
                        </a:spcBef>
                        <a:spcAft>
                          <a:spcPts val="0"/>
                        </a:spcAft>
                        <a:buClrTx/>
                        <a:buSzTx/>
                        <a:buFont typeface="Arial" panose="020B0604020202090204" pitchFamily="34" charset="0"/>
                        <a:buChar char="•"/>
                        <a:defRPr/>
                      </a:pPr>
                      <a:r>
                        <a:rPr lang="zh-CN" altLang="en-US" sz="1200">
                          <a:latin typeface="微软雅黑" charset="0"/>
                          <a:ea typeface="微软雅黑" charset="0"/>
                          <a:cs typeface="微软雅黑" charset="0"/>
                          <a:sym typeface="+mn-ea"/>
                        </a:rPr>
                        <a:t>大于1月以上的儿童可安全用依那普利治疗。</a:t>
                      </a:r>
                      <a:endParaRPr kumimoji="0" lang="zh-CN" altLang="en-US" sz="1200" u="none" strike="noStrike" kern="1200" cap="none" spc="0" normalizeH="0" baseline="0" noProof="0" dirty="0">
                        <a:ln>
                          <a:noFill/>
                        </a:ln>
                        <a:effectLst/>
                        <a:uLnTx/>
                        <a:uFillTx/>
                        <a:latin typeface="微软雅黑" charset="0"/>
                        <a:ea typeface="微软雅黑" charset="0"/>
                        <a:cs typeface="微软雅黑" charset="0"/>
                      </a:endParaRPr>
                    </a:p>
                  </a:txBody>
                  <a:tcPr anchor="ctr">
                    <a:solidFill>
                      <a:srgbClr val="DAE3F3"/>
                    </a:solidFill>
                  </a:tcPr>
                </a:tc>
              </a:tr>
              <a:tr h="661035">
                <a:tc rowSpan="3">
                  <a:txBody>
                    <a:bodyPr/>
                    <a:p>
                      <a:pPr algn="ctr"/>
                      <a:r>
                        <a:rPr lang="zh-CN" altLang="en-US" sz="1300" dirty="0">
                          <a:latin typeface="微软雅黑" charset="0"/>
                          <a:ea typeface="微软雅黑" charset="0"/>
                        </a:rPr>
                        <a:t>心力衰竭</a:t>
                      </a:r>
                      <a:endParaRPr lang="zh-CN" altLang="en-US" sz="1300" dirty="0">
                        <a:latin typeface="微软雅黑" charset="0"/>
                        <a:ea typeface="微软雅黑" charset="0"/>
                      </a:endParaRPr>
                    </a:p>
                  </a:txBody>
                  <a:tcPr anchor="ctr">
                    <a:solidFill>
                      <a:srgbClr val="DAE3F3"/>
                    </a:solidFill>
                  </a:tcPr>
                </a:tc>
                <a:tc>
                  <a:txBody>
                    <a:bodyPr/>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1200" u="none" strike="noStrike" kern="1200" cap="none" spc="0" normalizeH="0" baseline="0" noProof="0" dirty="0" smtClean="0">
                          <a:ln>
                            <a:noFill/>
                          </a:ln>
                          <a:effectLst/>
                          <a:uLnTx/>
                          <a:uFillTx/>
                          <a:latin typeface="微软雅黑" charset="0"/>
                          <a:ea typeface="微软雅黑" charset="0"/>
                          <a:cs typeface="微软雅黑" charset="0"/>
                        </a:rPr>
                        <a:t>《</a:t>
                      </a:r>
                      <a:r>
                        <a:rPr kumimoji="0" lang="zh-CN" altLang="en-US" sz="1200" u="none" strike="noStrike" kern="1200" cap="none" spc="0" normalizeH="0" baseline="0" noProof="0" dirty="0" smtClean="0">
                          <a:ln>
                            <a:noFill/>
                          </a:ln>
                          <a:effectLst/>
                          <a:uLnTx/>
                          <a:uFillTx/>
                          <a:latin typeface="微软雅黑" charset="0"/>
                          <a:ea typeface="微软雅黑" charset="0"/>
                          <a:cs typeface="微软雅黑" charset="0"/>
                        </a:rPr>
                        <a:t>儿童心力衰竭诊断和治疗建议</a:t>
                      </a:r>
                      <a:r>
                        <a:rPr kumimoji="0" lang="en-US" altLang="zh-CN" sz="1200" u="none" strike="noStrike" kern="1200" cap="none" spc="0" normalizeH="0" baseline="0" noProof="0" dirty="0" smtClean="0">
                          <a:ln>
                            <a:noFill/>
                          </a:ln>
                          <a:effectLst/>
                          <a:uLnTx/>
                          <a:uFillTx/>
                          <a:latin typeface="微软雅黑" charset="0"/>
                          <a:ea typeface="微软雅黑" charset="0"/>
                          <a:cs typeface="微软雅黑" charset="0"/>
                        </a:rPr>
                        <a:t>》</a:t>
                      </a:r>
                      <a:endParaRPr kumimoji="0" lang="zh-CN" altLang="en-US" sz="1200" u="none" strike="noStrike" kern="1200" cap="none" spc="0" normalizeH="0" baseline="0" noProof="0" dirty="0" smtClean="0">
                        <a:ln>
                          <a:noFill/>
                        </a:ln>
                        <a:effectLst/>
                        <a:uLnTx/>
                        <a:uFillTx/>
                        <a:latin typeface="微软雅黑" charset="0"/>
                        <a:ea typeface="微软雅黑" charset="0"/>
                        <a:cs typeface="微软雅黑" charset="0"/>
                      </a:endParaRPr>
                    </a:p>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1200" u="none" strike="noStrike" kern="1200" cap="none" spc="0" normalizeH="0" baseline="0" noProof="0" dirty="0" smtClean="0">
                          <a:ln>
                            <a:noFill/>
                          </a:ln>
                          <a:effectLst/>
                          <a:uLnTx/>
                          <a:uFillTx/>
                          <a:latin typeface="微软雅黑" charset="0"/>
                          <a:ea typeface="微软雅黑" charset="0"/>
                          <a:cs typeface="微软雅黑" charset="0"/>
                        </a:rPr>
                        <a:t>（</a:t>
                      </a:r>
                      <a:r>
                        <a:rPr kumimoji="0" lang="en-US" altLang="zh-CN" sz="1200" u="none" strike="noStrike" kern="1200" cap="none" spc="0" normalizeH="0" baseline="0" noProof="0" dirty="0" smtClean="0">
                          <a:ln>
                            <a:noFill/>
                          </a:ln>
                          <a:effectLst/>
                          <a:uLnTx/>
                          <a:uFillTx/>
                          <a:latin typeface="微软雅黑" charset="0"/>
                          <a:ea typeface="微软雅黑" charset="0"/>
                          <a:cs typeface="微软雅黑" charset="0"/>
                        </a:rPr>
                        <a:t>2020</a:t>
                      </a:r>
                      <a:r>
                        <a:rPr kumimoji="0" lang="zh-CN" altLang="en-US" sz="1200" u="none" strike="noStrike" kern="1200" cap="none" spc="0" normalizeH="0" baseline="0" noProof="0" dirty="0" smtClean="0">
                          <a:ln>
                            <a:noFill/>
                          </a:ln>
                          <a:effectLst/>
                          <a:uLnTx/>
                          <a:uFillTx/>
                          <a:latin typeface="微软雅黑" charset="0"/>
                          <a:ea typeface="微软雅黑" charset="0"/>
                          <a:cs typeface="微软雅黑" charset="0"/>
                        </a:rPr>
                        <a:t>年修订版）</a:t>
                      </a:r>
                      <a:endParaRPr kumimoji="0" lang="zh-CN" altLang="en-US" sz="1200" u="none" strike="noStrike" kern="1200" cap="none" spc="0" normalizeH="0" baseline="0" noProof="0" dirty="0" smtClean="0">
                        <a:ln>
                          <a:noFill/>
                        </a:ln>
                        <a:effectLst/>
                        <a:uLnTx/>
                        <a:uFillTx/>
                        <a:latin typeface="微软雅黑" charset="0"/>
                        <a:ea typeface="微软雅黑" charset="0"/>
                        <a:cs typeface="微软雅黑" charset="0"/>
                      </a:endParaRPr>
                    </a:p>
                  </a:txBody>
                  <a:tcPr anchor="ctr">
                    <a:solidFill>
                      <a:srgbClr val="DAE3F3"/>
                    </a:solidFill>
                  </a:tcPr>
                </a:tc>
                <a:tc>
                  <a:txBody>
                    <a:bodyPr/>
                    <a:p>
                      <a:pPr marL="171450" marR="0" indent="-171450" algn="l" defTabSz="1219200" rtl="0" eaLnBrk="1" fontAlgn="auto" latinLnBrk="0" hangingPunct="1">
                        <a:lnSpc>
                          <a:spcPct val="100000"/>
                        </a:lnSpc>
                        <a:spcBef>
                          <a:spcPts val="0"/>
                        </a:spcBef>
                        <a:spcAft>
                          <a:spcPts val="0"/>
                        </a:spcAft>
                        <a:buClrTx/>
                        <a:buSzTx/>
                        <a:buFont typeface="Arial" panose="020B0604020202090204" pitchFamily="34" charset="0"/>
                        <a:buChar char="•"/>
                        <a:defRPr/>
                      </a:pPr>
                      <a:r>
                        <a:rPr lang="en-US" altLang="zh-CN" sz="1200" dirty="0">
                          <a:latin typeface="微软雅黑" charset="0"/>
                          <a:ea typeface="微软雅黑" charset="0"/>
                          <a:cs typeface="微软雅黑" charset="0"/>
                        </a:rPr>
                        <a:t>ACEI</a:t>
                      </a:r>
                      <a:r>
                        <a:rPr lang="zh-CN" altLang="en-US" sz="1200" dirty="0">
                          <a:latin typeface="微软雅黑" charset="0"/>
                          <a:ea typeface="微软雅黑" charset="0"/>
                          <a:cs typeface="微软雅黑" charset="0"/>
                        </a:rPr>
                        <a:t>可逆转心肌重构及降低心脏前后负荷，改善心肌功能，除非有禁忌证或不能耐受，</a:t>
                      </a:r>
                      <a:r>
                        <a:rPr lang="zh-CN" altLang="en-US" sz="1200" dirty="0">
                          <a:solidFill>
                            <a:srgbClr val="0070C0"/>
                          </a:solidFill>
                          <a:latin typeface="微软雅黑" charset="0"/>
                          <a:ea typeface="微软雅黑" charset="0"/>
                          <a:cs typeface="微软雅黑" charset="0"/>
                        </a:rPr>
                        <a:t>所有症状性</a:t>
                      </a:r>
                      <a:r>
                        <a:rPr lang="en-US" altLang="zh-CN" sz="1200" dirty="0">
                          <a:solidFill>
                            <a:srgbClr val="0070C0"/>
                          </a:solidFill>
                          <a:latin typeface="微软雅黑" charset="0"/>
                          <a:ea typeface="微软雅黑" charset="0"/>
                          <a:cs typeface="微软雅黑" charset="0"/>
                        </a:rPr>
                        <a:t>HFrEF</a:t>
                      </a:r>
                      <a:r>
                        <a:rPr lang="zh-CN" altLang="en-US" sz="1200" dirty="0">
                          <a:solidFill>
                            <a:srgbClr val="0070C0"/>
                          </a:solidFill>
                          <a:latin typeface="微软雅黑" charset="0"/>
                          <a:ea typeface="微软雅黑" charset="0"/>
                          <a:cs typeface="微软雅黑" charset="0"/>
                        </a:rPr>
                        <a:t>患儿在利尿剂治疗基础上均应尽早使用</a:t>
                      </a:r>
                      <a:r>
                        <a:rPr lang="en-US" altLang="zh-CN" sz="1200" dirty="0">
                          <a:solidFill>
                            <a:srgbClr val="0070C0"/>
                          </a:solidFill>
                          <a:latin typeface="微软雅黑" charset="0"/>
                          <a:ea typeface="微软雅黑" charset="0"/>
                          <a:cs typeface="微软雅黑" charset="0"/>
                        </a:rPr>
                        <a:t>ACEI</a:t>
                      </a:r>
                      <a:endParaRPr lang="en-US" altLang="zh-CN" sz="1200" dirty="0">
                        <a:solidFill>
                          <a:srgbClr val="0070C0"/>
                        </a:solidFill>
                        <a:latin typeface="微软雅黑" charset="0"/>
                        <a:ea typeface="微软雅黑" charset="0"/>
                        <a:cs typeface="微软雅黑" charset="0"/>
                      </a:endParaRPr>
                    </a:p>
                    <a:p>
                      <a:pPr marL="171450" marR="0" indent="-171450" algn="l" defTabSz="1219200" rtl="0" eaLnBrk="1" fontAlgn="auto" latinLnBrk="0" hangingPunct="1">
                        <a:lnSpc>
                          <a:spcPct val="100000"/>
                        </a:lnSpc>
                        <a:spcBef>
                          <a:spcPts val="0"/>
                        </a:spcBef>
                        <a:spcAft>
                          <a:spcPts val="0"/>
                        </a:spcAft>
                        <a:buClrTx/>
                        <a:buSzTx/>
                        <a:buFont typeface="Arial" panose="020B0604020202090204" pitchFamily="34" charset="0"/>
                        <a:buChar char="•"/>
                        <a:defRPr/>
                      </a:pPr>
                      <a:r>
                        <a:rPr lang="zh-CN" altLang="en-US" sz="1200">
                          <a:latin typeface="微软雅黑" charset="0"/>
                          <a:ea typeface="微软雅黑" charset="0"/>
                          <a:cs typeface="微软雅黑" charset="0"/>
                          <a:sym typeface="+mn-ea"/>
                        </a:rPr>
                        <a:t>儿童心力衰竭患者依那普利建议持续应用至少6个月以上。</a:t>
                      </a:r>
                      <a:endParaRPr lang="en-US" altLang="zh-CN" sz="1200" dirty="0">
                        <a:solidFill>
                          <a:srgbClr val="0070C0"/>
                        </a:solidFill>
                        <a:latin typeface="微软雅黑" charset="0"/>
                        <a:ea typeface="微软雅黑" charset="0"/>
                        <a:cs typeface="微软雅黑" charset="0"/>
                      </a:endParaRPr>
                    </a:p>
                  </a:txBody>
                  <a:tcPr anchor="ctr">
                    <a:solidFill>
                      <a:srgbClr val="DAE3F3"/>
                    </a:solidFill>
                  </a:tcPr>
                </a:tc>
              </a:tr>
              <a:tr h="1339850">
                <a:tc vMerge="1">
                  <a:tcPr anchor="ctr"/>
                </a:tc>
                <a:tc>
                  <a:txBody>
                    <a:bodyPr/>
                    <a:p>
                      <a:pPr marL="0" marR="0" lvl="0" indent="0" algn="ctr" defTabSz="1219200" rtl="0" fontAlgn="auto">
                        <a:lnSpc>
                          <a:spcPct val="110000"/>
                        </a:lnSpc>
                        <a:spcBef>
                          <a:spcPts val="0"/>
                        </a:spcBef>
                        <a:spcAft>
                          <a:spcPts val="0"/>
                        </a:spcAft>
                        <a:buClrTx/>
                        <a:buSzTx/>
                        <a:buFontTx/>
                        <a:buNone/>
                        <a:defRPr/>
                      </a:pPr>
                      <a:r>
                        <a:rPr kumimoji="0" lang="zh-CN" altLang="en-US" sz="1200" u="none" strike="noStrike" kern="1200" cap="none" spc="0" normalizeH="0" baseline="0" noProof="0" dirty="0" smtClean="0">
                          <a:ln>
                            <a:noFill/>
                          </a:ln>
                          <a:effectLst/>
                          <a:uLnTx/>
                          <a:uFillTx/>
                          <a:latin typeface="微软雅黑" charset="0"/>
                          <a:ea typeface="微软雅黑" charset="0"/>
                          <a:cs typeface="微软雅黑" charset="0"/>
                        </a:rPr>
                        <a:t>《ISHLT指南：儿童心衰的管理（执行摘要）》</a:t>
                      </a:r>
                      <a:r>
                        <a:rPr kumimoji="0" lang="en-US" altLang="zh-CN" sz="1200" u="none" strike="noStrike" kern="1200" cap="none" spc="0" normalizeH="0" baseline="0" noProof="0" dirty="0" smtClean="0">
                          <a:ln>
                            <a:noFill/>
                          </a:ln>
                          <a:effectLst/>
                          <a:uLnTx/>
                          <a:uFillTx/>
                          <a:latin typeface="微软雅黑" charset="0"/>
                          <a:ea typeface="微软雅黑" charset="0"/>
                          <a:cs typeface="微软雅黑" charset="0"/>
                        </a:rPr>
                        <a:t>2014</a:t>
                      </a:r>
                      <a:r>
                        <a:rPr kumimoji="0" lang="zh-CN" altLang="en-US" sz="1200" u="none" strike="noStrike" kern="1200" cap="none" spc="0" normalizeH="0" baseline="0" noProof="0" dirty="0" smtClean="0">
                          <a:ln>
                            <a:noFill/>
                          </a:ln>
                          <a:effectLst/>
                          <a:uLnTx/>
                          <a:uFillTx/>
                          <a:latin typeface="微软雅黑" charset="0"/>
                          <a:ea typeface="微软雅黑" charset="0"/>
                          <a:cs typeface="微软雅黑" charset="0"/>
                        </a:rPr>
                        <a:t>年</a:t>
                      </a:r>
                      <a:endParaRPr kumimoji="0" lang="zh-CN" altLang="en-US" sz="1200" u="none" strike="noStrike" kern="1200" cap="none" spc="0" normalizeH="0" baseline="0" noProof="0" dirty="0" smtClean="0">
                        <a:ln>
                          <a:noFill/>
                        </a:ln>
                        <a:effectLst/>
                        <a:uLnTx/>
                        <a:uFillTx/>
                        <a:latin typeface="微软雅黑" charset="0"/>
                        <a:ea typeface="微软雅黑" charset="0"/>
                        <a:cs typeface="微软雅黑" charset="0"/>
                      </a:endParaRPr>
                    </a:p>
                  </a:txBody>
                  <a:tcPr marL="90170" marR="90170" marT="46990" marB="46990" anchor="ctr">
                    <a:solidFill>
                      <a:srgbClr val="DAE3F3"/>
                    </a:solidFill>
                  </a:tcPr>
                </a:tc>
                <a:tc>
                  <a:txBody>
                    <a:bodyPr/>
                    <a:p>
                      <a:pPr marL="171450" marR="0" indent="-171450" algn="just" defTabSz="1219200" rtl="0" fontAlgn="auto">
                        <a:lnSpc>
                          <a:spcPct val="110000"/>
                        </a:lnSpc>
                        <a:spcBef>
                          <a:spcPts val="0"/>
                        </a:spcBef>
                        <a:spcAft>
                          <a:spcPts val="0"/>
                        </a:spcAft>
                        <a:buClr>
                          <a:srgbClr val="404040"/>
                        </a:buClr>
                        <a:buSzTx/>
                        <a:buFont typeface="Arial" panose="020B0604020202090204" pitchFamily="34" charset="0"/>
                        <a:buChar char="•"/>
                        <a:defRPr/>
                      </a:pPr>
                      <a:r>
                        <a:rPr lang="zh-CN" altLang="en-US" sz="1200" kern="1200" dirty="0">
                          <a:solidFill>
                            <a:srgbClr val="0070C0"/>
                          </a:solidFill>
                          <a:latin typeface="微软雅黑" charset="0"/>
                          <a:ea typeface="微软雅黑" charset="0"/>
                          <a:cs typeface="微软雅黑" charset="0"/>
                        </a:rPr>
                        <a:t>对于有症状的左心室功能障碍（HF C期）的治疗</a:t>
                      </a:r>
                      <a:r>
                        <a:rPr lang="zh-CN" altLang="en-US" sz="1200" kern="1200" dirty="0">
                          <a:latin typeface="微软雅黑" charset="0"/>
                          <a:ea typeface="微软雅黑" charset="0"/>
                          <a:cs typeface="微软雅黑" charset="0"/>
                        </a:rPr>
                        <a:t>，除非有特定禁忌症，否则应常规使用ACE</a:t>
                      </a:r>
                      <a:r>
                        <a:rPr lang="en-US" altLang="zh-CN" sz="1200" kern="1200" dirty="0">
                          <a:latin typeface="微软雅黑" charset="0"/>
                          <a:ea typeface="微软雅黑" charset="0"/>
                          <a:cs typeface="微软雅黑" charset="0"/>
                        </a:rPr>
                        <a:t>I</a:t>
                      </a:r>
                      <a:r>
                        <a:rPr lang="zh-CN" altLang="en-US" sz="1200" kern="1200" dirty="0">
                          <a:latin typeface="微软雅黑" charset="0"/>
                          <a:ea typeface="微软雅黑" charset="0"/>
                          <a:cs typeface="微软雅黑" charset="0"/>
                        </a:rPr>
                        <a:t>。低剂量开始，并应向上滴定至最大耐受安全剂量（</a:t>
                      </a:r>
                      <a:r>
                        <a:rPr lang="en-US" altLang="zh-CN" sz="1200" kern="1200" dirty="0">
                          <a:latin typeface="微软雅黑" charset="0"/>
                          <a:ea typeface="微软雅黑" charset="0"/>
                          <a:cs typeface="微软雅黑" charset="0"/>
                        </a:rPr>
                        <a:t>I B</a:t>
                      </a:r>
                      <a:r>
                        <a:rPr lang="zh-CN" altLang="en-US" sz="1200" kern="1200" dirty="0">
                          <a:latin typeface="微软雅黑" charset="0"/>
                          <a:ea typeface="微软雅黑" charset="0"/>
                          <a:cs typeface="微软雅黑" charset="0"/>
                        </a:rPr>
                        <a:t>）</a:t>
                      </a:r>
                      <a:endParaRPr lang="zh-CN" altLang="en-US" sz="1200" kern="1200" dirty="0">
                        <a:latin typeface="微软雅黑" charset="0"/>
                        <a:ea typeface="微软雅黑" charset="0"/>
                        <a:cs typeface="微软雅黑" charset="0"/>
                      </a:endParaRPr>
                    </a:p>
                    <a:p>
                      <a:pPr marL="171450" marR="0" indent="-171450" algn="just" defTabSz="1219200" rtl="0" fontAlgn="auto">
                        <a:lnSpc>
                          <a:spcPct val="110000"/>
                        </a:lnSpc>
                        <a:spcBef>
                          <a:spcPts val="0"/>
                        </a:spcBef>
                        <a:spcAft>
                          <a:spcPts val="0"/>
                        </a:spcAft>
                        <a:buClr>
                          <a:srgbClr val="404040"/>
                        </a:buClr>
                        <a:buSzTx/>
                        <a:buFont typeface="Arial" panose="020B0604020202090204" pitchFamily="34" charset="0"/>
                        <a:buChar char="•"/>
                        <a:defRPr/>
                      </a:pPr>
                      <a:r>
                        <a:rPr lang="zh-CN" altLang="en-US" sz="1200" kern="1200" dirty="0">
                          <a:latin typeface="微软雅黑" charset="0"/>
                          <a:ea typeface="微软雅黑" charset="0"/>
                          <a:cs typeface="微软雅黑" charset="0"/>
                        </a:rPr>
                        <a:t>对于无症状性左心室功能障碍（HF B期）的治疗，除非有特定禁忌症，否则应常规使用ACE抑制剂（</a:t>
                      </a:r>
                      <a:r>
                        <a:rPr lang="en-US" altLang="zh-CN" sz="1200" kern="1200" dirty="0">
                          <a:latin typeface="微软雅黑" charset="0"/>
                          <a:ea typeface="微软雅黑" charset="0"/>
                          <a:cs typeface="微软雅黑" charset="0"/>
                        </a:rPr>
                        <a:t>IIa </a:t>
                      </a:r>
                      <a:r>
                        <a:rPr lang="zh-CN" altLang="en-US" sz="1200" kern="1200" dirty="0">
                          <a:latin typeface="微软雅黑" charset="0"/>
                          <a:ea typeface="微软雅黑" charset="0"/>
                          <a:cs typeface="微软雅黑" charset="0"/>
                        </a:rPr>
                        <a:t>B）</a:t>
                      </a:r>
                      <a:endParaRPr lang="en-US" altLang="zh-CN" sz="1200" kern="1200" dirty="0">
                        <a:latin typeface="微软雅黑" charset="0"/>
                        <a:ea typeface="微软雅黑" charset="0"/>
                        <a:cs typeface="微软雅黑" charset="0"/>
                      </a:endParaRPr>
                    </a:p>
                    <a:p>
                      <a:pPr marL="171450" marR="0" indent="-171450" algn="just" defTabSz="1219200" rtl="0" fontAlgn="auto">
                        <a:lnSpc>
                          <a:spcPct val="110000"/>
                        </a:lnSpc>
                        <a:spcBef>
                          <a:spcPts val="0"/>
                        </a:spcBef>
                        <a:spcAft>
                          <a:spcPts val="0"/>
                        </a:spcAft>
                        <a:buClr>
                          <a:srgbClr val="404040"/>
                        </a:buClr>
                        <a:buSzTx/>
                        <a:buFont typeface="Arial" panose="020B0604020202090204" pitchFamily="34" charset="0"/>
                        <a:buChar char="•"/>
                        <a:defRPr/>
                      </a:pPr>
                      <a:r>
                        <a:rPr lang="en-US" altLang="zh-CN" sz="1200" kern="1200" dirty="0">
                          <a:solidFill>
                            <a:srgbClr val="0070C0"/>
                          </a:solidFill>
                          <a:latin typeface="微软雅黑" charset="0"/>
                          <a:ea typeface="微软雅黑" charset="0"/>
                          <a:cs typeface="微软雅黑" charset="0"/>
                        </a:rPr>
                        <a:t>对于诊断为杜氏肌营养不良的个体，应考虑ACE抑制剂治疗，</a:t>
                      </a:r>
                      <a:r>
                        <a:rPr lang="en-US" altLang="zh-CN" sz="1200" kern="1200" dirty="0">
                          <a:latin typeface="微软雅黑" charset="0"/>
                          <a:ea typeface="微软雅黑" charset="0"/>
                          <a:cs typeface="微软雅黑" charset="0"/>
                        </a:rPr>
                        <a:t>除非有特定的禁忌症，尽管治疗机构的最佳年龄尚不清楚</a:t>
                      </a:r>
                      <a:r>
                        <a:rPr lang="zh-CN" altLang="en-US" sz="1200" dirty="0">
                          <a:latin typeface="微软雅黑" charset="0"/>
                          <a:ea typeface="微软雅黑" charset="0"/>
                          <a:cs typeface="微软雅黑" charset="0"/>
                        </a:rPr>
                        <a:t>（</a:t>
                      </a:r>
                      <a:r>
                        <a:rPr lang="en-US" altLang="zh-CN" sz="1200" dirty="0">
                          <a:latin typeface="微软雅黑" charset="0"/>
                          <a:ea typeface="微软雅黑" charset="0"/>
                          <a:cs typeface="微软雅黑" charset="0"/>
                        </a:rPr>
                        <a:t>IIa </a:t>
                      </a:r>
                      <a:r>
                        <a:rPr lang="zh-CN" altLang="en-US" sz="1200" dirty="0">
                          <a:latin typeface="微软雅黑" charset="0"/>
                          <a:ea typeface="微软雅黑" charset="0"/>
                          <a:cs typeface="微软雅黑" charset="0"/>
                        </a:rPr>
                        <a:t>B）</a:t>
                      </a:r>
                      <a:endParaRPr lang="zh-CN" altLang="en-US" sz="1200" kern="1200" dirty="0">
                        <a:latin typeface="微软雅黑" charset="0"/>
                        <a:ea typeface="微软雅黑" charset="0"/>
                        <a:cs typeface="微软雅黑" charset="0"/>
                      </a:endParaRPr>
                    </a:p>
                  </a:txBody>
                  <a:tcPr marL="90170" marR="90170" marT="46990" marB="46990" anchor="ctr">
                    <a:solidFill>
                      <a:srgbClr val="DAE3F3"/>
                    </a:solidFill>
                  </a:tcPr>
                </a:tc>
              </a:tr>
              <a:tr h="960755">
                <a:tc vMerge="1">
                  <a:tcPr anchor="ctr"/>
                </a:tc>
                <a:tc>
                  <a:txBody>
                    <a:bodyPr/>
                    <a:p>
                      <a:pPr marL="0" marR="0" lvl="0" indent="0" algn="ctr" defTabSz="1219200" rtl="0" fontAlgn="auto">
                        <a:lnSpc>
                          <a:spcPct val="110000"/>
                        </a:lnSpc>
                        <a:spcBef>
                          <a:spcPts val="0"/>
                        </a:spcBef>
                        <a:spcAft>
                          <a:spcPts val="0"/>
                        </a:spcAft>
                        <a:buClrTx/>
                        <a:buSzTx/>
                        <a:buFontTx/>
                        <a:buNone/>
                        <a:defRPr/>
                      </a:pPr>
                      <a:r>
                        <a:rPr lang="zh-CN" altLang="en-US" sz="1200">
                          <a:latin typeface="微软雅黑" charset="0"/>
                          <a:ea typeface="微软雅黑" charset="0"/>
                          <a:cs typeface="微软雅黑" charset="0"/>
                          <a:sym typeface="+mn-ea"/>
                        </a:rPr>
                        <a:t>《中国心力衰竭诊断和治疗指南2024年》</a:t>
                      </a:r>
                      <a:endParaRPr lang="zh-CN" altLang="en-US" sz="1200">
                        <a:latin typeface="微软雅黑" charset="0"/>
                        <a:ea typeface="微软雅黑" charset="0"/>
                        <a:cs typeface="微软雅黑" charset="0"/>
                      </a:endParaRPr>
                    </a:p>
                    <a:p>
                      <a:pPr marL="0" marR="0" lvl="0" indent="0" algn="ctr" defTabSz="1219200" rtl="0" fontAlgn="auto">
                        <a:lnSpc>
                          <a:spcPct val="110000"/>
                        </a:lnSpc>
                        <a:spcBef>
                          <a:spcPts val="0"/>
                        </a:spcBef>
                        <a:spcAft>
                          <a:spcPts val="0"/>
                        </a:spcAft>
                        <a:buClrTx/>
                        <a:buSzTx/>
                        <a:buFontTx/>
                        <a:buNone/>
                        <a:defRPr/>
                      </a:pPr>
                      <a:endParaRPr kumimoji="0" lang="zh-CN" altLang="en-US" sz="1200" u="none" strike="noStrike" kern="1200" cap="none" spc="0" normalizeH="0" baseline="0" noProof="0" dirty="0" smtClean="0">
                        <a:ln>
                          <a:noFill/>
                        </a:ln>
                        <a:effectLst/>
                        <a:uLnTx/>
                        <a:uFillTx/>
                        <a:latin typeface="微软雅黑" charset="0"/>
                        <a:ea typeface="微软雅黑" charset="0"/>
                        <a:cs typeface="微软雅黑" charset="0"/>
                      </a:endParaRPr>
                    </a:p>
                  </a:txBody>
                  <a:tcPr marL="90170" marR="90170" marT="46990" marB="46990" anchor="ctr">
                    <a:solidFill>
                      <a:srgbClr val="DAE3F3"/>
                    </a:solidFill>
                  </a:tcPr>
                </a:tc>
                <a:tc>
                  <a:txBody>
                    <a:bodyPr/>
                    <a:p>
                      <a:pPr marL="171450" marR="0" indent="-171450" algn="just" defTabSz="1219200" rtl="0" fontAlgn="auto">
                        <a:lnSpc>
                          <a:spcPct val="110000"/>
                        </a:lnSpc>
                        <a:spcBef>
                          <a:spcPts val="0"/>
                        </a:spcBef>
                        <a:spcAft>
                          <a:spcPts val="0"/>
                        </a:spcAft>
                        <a:buClr>
                          <a:srgbClr val="404040"/>
                        </a:buClr>
                        <a:buSzTx/>
                        <a:buFont typeface="Arial" panose="020B0604020202090204" pitchFamily="34" charset="0"/>
                        <a:buChar char="•"/>
                        <a:defRPr/>
                      </a:pPr>
                      <a:r>
                        <a:rPr lang="en-US" altLang="zh-CN" sz="1200">
                          <a:latin typeface="微软雅黑" charset="0"/>
                          <a:ea typeface="微软雅黑" charset="0"/>
                          <a:cs typeface="微软雅黑" charset="0"/>
                          <a:sym typeface="+mn-ea"/>
                        </a:rPr>
                        <a:t> </a:t>
                      </a:r>
                      <a:r>
                        <a:rPr lang="zh-CN" altLang="en-US" sz="1200">
                          <a:latin typeface="微软雅黑" charset="0"/>
                          <a:ea typeface="微软雅黑" charset="0"/>
                          <a:cs typeface="微软雅黑" charset="0"/>
                          <a:sym typeface="+mn-ea"/>
                        </a:rPr>
                        <a:t>1、推荐对既往或目前有症状的NYHA心功能Ⅱ~Ⅳ级的慢性HFrEF患者，使用ACEI有助于降低心衰发病率及死亡率，除非存在禁忌证或不能耐受（Ⅰ，A）。 2、ACEI能改善HFrEF患者的症状和运动能力，降低住院风险和死亡率，随机对照试验证实在HFrEF患者中，无论轻、中、重度心衰、合并冠心病与否，都能获益。</a:t>
                      </a:r>
                      <a:endParaRPr lang="zh-CN" altLang="en-US" sz="1200" kern="1200" dirty="0">
                        <a:latin typeface="微软雅黑" charset="0"/>
                        <a:ea typeface="微软雅黑" charset="0"/>
                        <a:cs typeface="微软雅黑" charset="0"/>
                      </a:endParaRPr>
                    </a:p>
                  </a:txBody>
                  <a:tcPr marL="90170" marR="90170" marT="46990" marB="46990" anchor="ctr">
                    <a:solidFill>
                      <a:srgbClr val="DAE3F3"/>
                    </a:solidFill>
                  </a:tcPr>
                </a:tc>
              </a:tr>
            </a:tbl>
          </a:graphicData>
        </a:graphic>
      </p:graphicFrame>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03</a:t>
              </a:r>
              <a:endParaRPr lang="zh-CN" altLang="en-US" sz="3735" dirty="0">
                <a:solidFill>
                  <a:schemeClr val="bg1"/>
                </a:solidFill>
                <a:latin typeface="Impact" panose="020B0806030902050204" pitchFamily="34" charset="0"/>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5646"/>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有效性（</a:t>
              </a: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3/3)</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endParaRPr>
            </a:p>
          </p:txBody>
        </p:sp>
      </p:grpSp>
      <p:sp>
        <p:nvSpPr>
          <p:cNvPr id="8" name="矩形 7"/>
          <p:cNvSpPr/>
          <p:nvPr/>
        </p:nvSpPr>
        <p:spPr>
          <a:xfrm>
            <a:off x="546735" y="1004570"/>
            <a:ext cx="10170795" cy="5494020"/>
          </a:xfrm>
          <a:prstGeom prst="rect">
            <a:avLst/>
          </a:prstGeom>
        </p:spPr>
        <p:txBody>
          <a:bodyPr wrap="square">
            <a:noAutofit/>
          </a:bodyPr>
          <a:p>
            <a:pPr marL="285750" indent="-285750" algn="just">
              <a:lnSpc>
                <a:spcPct val="150000"/>
              </a:lnSpc>
              <a:spcAft>
                <a:spcPts val="0"/>
              </a:spcAft>
              <a:buFont typeface="Wingdings" panose="05000000000000000000" charset="0"/>
              <a:buChar char=""/>
            </a:pPr>
            <a:r>
              <a:rPr lang="zh-CN" altLang="en-US" sz="1600" kern="100" dirty="0">
                <a:solidFill>
                  <a:schemeClr val="tx1"/>
                </a:solidFill>
                <a:latin typeface="微软雅黑" charset="0"/>
                <a:ea typeface="微软雅黑" charset="0"/>
                <a:cs typeface="微软雅黑" charset="0"/>
              </a:rPr>
              <a:t>与参照药品</a:t>
            </a:r>
            <a:r>
              <a:rPr lang="zh-CN" altLang="en-US" sz="1600" kern="100" dirty="0">
                <a:solidFill>
                  <a:schemeClr val="tx1"/>
                </a:solidFill>
                <a:latin typeface="微软雅黑" charset="0"/>
                <a:ea typeface="微软雅黑" charset="0"/>
                <a:cs typeface="微软雅黑" charset="0"/>
              </a:rPr>
              <a:t>对比：</a:t>
            </a:r>
            <a:endParaRPr lang="zh-CN" altLang="en-US" sz="1600" kern="100" dirty="0">
              <a:solidFill>
                <a:schemeClr val="tx1"/>
              </a:solidFill>
              <a:latin typeface="微软雅黑" charset="0"/>
              <a:ea typeface="微软雅黑" charset="0"/>
              <a:cs typeface="微软雅黑" charset="0"/>
            </a:endParaRPr>
          </a:p>
          <a:p>
            <a:pPr marL="285750" indent="-285750" algn="just">
              <a:lnSpc>
                <a:spcPct val="150000"/>
              </a:lnSpc>
              <a:spcAft>
                <a:spcPts val="0"/>
              </a:spcAft>
              <a:buFont typeface="Arial" panose="020B0604020202090204" pitchFamily="34" charset="0"/>
              <a:buChar char="•"/>
            </a:pPr>
            <a:r>
              <a:rPr lang="zh-CN" altLang="en-US" sz="1400" kern="100" dirty="0">
                <a:solidFill>
                  <a:schemeClr val="tx1"/>
                </a:solidFill>
                <a:latin typeface="微软雅黑" charset="0"/>
                <a:ea typeface="微软雅黑" charset="0"/>
                <a:cs typeface="微软雅黑" charset="0"/>
              </a:rPr>
              <a:t>本品参比制剂为</a:t>
            </a:r>
            <a:r>
              <a:rPr lang="zh-CN" altLang="en-US" sz="1400" kern="100" dirty="0">
                <a:solidFill>
                  <a:schemeClr val="tx1"/>
                </a:solidFill>
                <a:latin typeface="微软雅黑" charset="0"/>
                <a:ea typeface="微软雅黑" charset="0"/>
                <a:cs typeface="微软雅黑" charset="0"/>
                <a:sym typeface="+mn-ea"/>
              </a:rPr>
              <a:t>依那普利口服</a:t>
            </a:r>
            <a:r>
              <a:rPr lang="zh-CN" altLang="en-US" sz="1400" kern="100" dirty="0" smtClean="0">
                <a:solidFill>
                  <a:schemeClr val="tx1"/>
                </a:solidFill>
                <a:latin typeface="微软雅黑" charset="0"/>
                <a:ea typeface="微软雅黑" charset="0"/>
                <a:cs typeface="微软雅黑" charset="0"/>
                <a:sym typeface="+mn-ea"/>
              </a:rPr>
              <a:t>溶液（</a:t>
            </a:r>
            <a:r>
              <a:rPr lang="zh-CN" altLang="en-US" sz="1400" kern="100" dirty="0">
                <a:solidFill>
                  <a:schemeClr val="tx1"/>
                </a:solidFill>
                <a:latin typeface="微软雅黑" charset="0"/>
                <a:ea typeface="微软雅黑" charset="0"/>
                <a:cs typeface="微软雅黑" charset="0"/>
              </a:rPr>
              <a:t>商品名</a:t>
            </a:r>
            <a:r>
              <a:rPr lang="en-US" altLang="zh-CN" sz="1400" kern="100" dirty="0">
                <a:solidFill>
                  <a:schemeClr val="tx1"/>
                </a:solidFill>
                <a:latin typeface="微软雅黑" charset="0"/>
                <a:ea typeface="微软雅黑" charset="0"/>
                <a:cs typeface="微软雅黑" charset="0"/>
              </a:rPr>
              <a:t>Epaned</a:t>
            </a:r>
            <a:r>
              <a:rPr lang="zh-CN" altLang="en-US" sz="1400" kern="100" dirty="0">
                <a:solidFill>
                  <a:schemeClr val="tx1"/>
                </a:solidFill>
                <a:latin typeface="微软雅黑" charset="0"/>
                <a:ea typeface="微软雅黑" charset="0"/>
                <a:cs typeface="微软雅黑" charset="0"/>
              </a:rPr>
              <a:t>，规格</a:t>
            </a:r>
            <a:r>
              <a:rPr lang="en-US" altLang="zh-CN" sz="1400" kern="100" dirty="0">
                <a:solidFill>
                  <a:schemeClr val="tx1"/>
                </a:solidFill>
                <a:latin typeface="微软雅黑" charset="0"/>
                <a:ea typeface="微软雅黑" charset="0"/>
                <a:cs typeface="微软雅黑" charset="0"/>
              </a:rPr>
              <a:t>1mg/ml</a:t>
            </a:r>
            <a:r>
              <a:rPr lang="zh-CN" altLang="en-US" sz="1400" kern="100" dirty="0">
                <a:solidFill>
                  <a:schemeClr val="tx1"/>
                </a:solidFill>
                <a:latin typeface="微软雅黑" charset="0"/>
                <a:ea typeface="微软雅黑" charset="0"/>
                <a:cs typeface="微软雅黑" charset="0"/>
              </a:rPr>
              <a:t>，持证商为</a:t>
            </a:r>
            <a:r>
              <a:rPr lang="en-US" altLang="zh-CN" sz="1400" kern="100" dirty="0">
                <a:solidFill>
                  <a:schemeClr val="tx1"/>
                </a:solidFill>
                <a:latin typeface="微软雅黑" charset="0"/>
                <a:ea typeface="微软雅黑" charset="0"/>
                <a:cs typeface="微软雅黑" charset="0"/>
              </a:rPr>
              <a:t>Azurity Pharmaceuticals Inc.</a:t>
            </a:r>
            <a:r>
              <a:rPr lang="zh-CN" altLang="en-US" sz="1400" kern="100" dirty="0">
                <a:solidFill>
                  <a:schemeClr val="tx1"/>
                </a:solidFill>
                <a:latin typeface="微软雅黑" charset="0"/>
                <a:ea typeface="微软雅黑" charset="0"/>
                <a:cs typeface="微软雅黑" charset="0"/>
              </a:rPr>
              <a:t>，美国上市）</a:t>
            </a:r>
            <a:endParaRPr lang="zh-CN" altLang="en-US" sz="1400" kern="100" dirty="0">
              <a:solidFill>
                <a:schemeClr val="tx1"/>
              </a:solidFill>
              <a:latin typeface="微软雅黑" charset="0"/>
              <a:ea typeface="微软雅黑" charset="0"/>
              <a:cs typeface="微软雅黑" charset="0"/>
            </a:endParaRPr>
          </a:p>
          <a:p>
            <a:pPr marL="285750" indent="-285750" algn="just">
              <a:lnSpc>
                <a:spcPct val="150000"/>
              </a:lnSpc>
              <a:spcAft>
                <a:spcPts val="0"/>
              </a:spcAft>
              <a:buFont typeface="Arial" panose="020B0604020202090204" pitchFamily="34" charset="0"/>
              <a:buChar char="•"/>
            </a:pPr>
            <a:r>
              <a:rPr lang="zh-CN" altLang="en-US" sz="1400" b="1" kern="100" dirty="0" smtClean="0">
                <a:solidFill>
                  <a:schemeClr val="accent5">
                    <a:lumMod val="75000"/>
                  </a:schemeClr>
                </a:solidFill>
                <a:latin typeface="微软雅黑" charset="0"/>
                <a:ea typeface="微软雅黑" charset="0"/>
                <a:cs typeface="微软雅黑" charset="0"/>
              </a:rPr>
              <a:t>本品按照</a:t>
            </a:r>
            <a:r>
              <a:rPr lang="zh-CN" altLang="en-US" sz="1400" b="1" kern="100" dirty="0">
                <a:solidFill>
                  <a:schemeClr val="accent5">
                    <a:lumMod val="75000"/>
                  </a:schemeClr>
                </a:solidFill>
                <a:latin typeface="微软雅黑" charset="0"/>
                <a:ea typeface="微软雅黑" charset="0"/>
                <a:cs typeface="微软雅黑" charset="0"/>
              </a:rPr>
              <a:t>化学药品</a:t>
            </a:r>
            <a:r>
              <a:rPr lang="en-US" altLang="zh-CN" sz="1400" b="1" kern="100" dirty="0">
                <a:solidFill>
                  <a:schemeClr val="accent5">
                    <a:lumMod val="75000"/>
                  </a:schemeClr>
                </a:solidFill>
                <a:latin typeface="微软雅黑" charset="0"/>
                <a:ea typeface="微软雅黑" charset="0"/>
                <a:cs typeface="微软雅黑" charset="0"/>
              </a:rPr>
              <a:t>3</a:t>
            </a:r>
            <a:r>
              <a:rPr lang="zh-CN" altLang="en-US" sz="1400" b="1" kern="100" dirty="0">
                <a:solidFill>
                  <a:schemeClr val="accent5">
                    <a:lumMod val="75000"/>
                  </a:schemeClr>
                </a:solidFill>
                <a:latin typeface="微软雅黑" charset="0"/>
                <a:ea typeface="微软雅黑" charset="0"/>
                <a:cs typeface="微软雅黑" charset="0"/>
              </a:rPr>
              <a:t>类进行注册和申报，与参比制剂的质量和疗效一致，视同通过一致性</a:t>
            </a:r>
            <a:r>
              <a:rPr lang="zh-CN" altLang="en-US" sz="1400" b="1" kern="100" dirty="0" smtClean="0">
                <a:solidFill>
                  <a:schemeClr val="accent5">
                    <a:lumMod val="75000"/>
                  </a:schemeClr>
                </a:solidFill>
                <a:latin typeface="微软雅黑" charset="0"/>
                <a:ea typeface="微软雅黑" charset="0"/>
                <a:cs typeface="微软雅黑" charset="0"/>
              </a:rPr>
              <a:t>评价。</a:t>
            </a:r>
            <a:endParaRPr lang="en-US" altLang="zh-CN" sz="1400" b="1" kern="100" dirty="0" smtClean="0">
              <a:solidFill>
                <a:schemeClr val="tx1"/>
              </a:solidFill>
              <a:latin typeface="微软雅黑" charset="0"/>
              <a:ea typeface="微软雅黑" charset="0"/>
              <a:cs typeface="微软雅黑" charset="0"/>
            </a:endParaRPr>
          </a:p>
          <a:p>
            <a:pPr algn="just">
              <a:lnSpc>
                <a:spcPct val="150000"/>
              </a:lnSpc>
            </a:pPr>
            <a:endParaRPr lang="zh-CN" altLang="en-US" sz="1600" dirty="0" smtClean="0">
              <a:solidFill>
                <a:schemeClr val="tx1"/>
              </a:solidFill>
              <a:latin typeface="微软雅黑" charset="0"/>
              <a:ea typeface="微软雅黑" charset="0"/>
              <a:cs typeface="微软雅黑" charset="0"/>
              <a:sym typeface="+mn-ea"/>
            </a:endParaRPr>
          </a:p>
          <a:p>
            <a:pPr marL="285750" indent="-285750" algn="just">
              <a:lnSpc>
                <a:spcPct val="150000"/>
              </a:lnSpc>
              <a:buFont typeface="Wingdings" panose="05000000000000000000" charset="0"/>
              <a:buChar char=""/>
            </a:pPr>
            <a:r>
              <a:rPr lang="zh-CN" altLang="en-US" sz="1600" dirty="0" smtClean="0">
                <a:solidFill>
                  <a:schemeClr val="tx1"/>
                </a:solidFill>
                <a:latin typeface="微软雅黑" charset="0"/>
                <a:ea typeface="微软雅黑" charset="0"/>
                <a:cs typeface="微软雅黑" charset="0"/>
                <a:sym typeface="+mn-ea"/>
              </a:rPr>
              <a:t>与目录内同治疗领域药物对比</a:t>
            </a:r>
            <a:r>
              <a:rPr lang="zh-CN" altLang="en-US" sz="1600" kern="100" dirty="0">
                <a:solidFill>
                  <a:schemeClr val="tx1"/>
                </a:solidFill>
                <a:latin typeface="微软雅黑" charset="0"/>
                <a:ea typeface="微软雅黑" charset="0"/>
                <a:cs typeface="微软雅黑" charset="0"/>
              </a:rPr>
              <a:t>：</a:t>
            </a:r>
            <a:endParaRPr lang="zh-CN" altLang="en-US" sz="1600" kern="100" dirty="0">
              <a:solidFill>
                <a:schemeClr val="tx1"/>
              </a:solidFill>
              <a:latin typeface="微软雅黑" charset="0"/>
              <a:ea typeface="微软雅黑" charset="0"/>
              <a:cs typeface="微软雅黑" charset="0"/>
            </a:endParaRPr>
          </a:p>
          <a:p>
            <a:pPr marL="285750" indent="-285750" algn="just">
              <a:lnSpc>
                <a:spcPct val="150000"/>
              </a:lnSpc>
              <a:buFont typeface="Arial" panose="020B0604020202090204" pitchFamily="34" charset="0"/>
              <a:buChar char="•"/>
            </a:pPr>
            <a:r>
              <a:rPr lang="zh-CN" altLang="en-US" sz="1400" b="1" dirty="0">
                <a:solidFill>
                  <a:schemeClr val="accent5">
                    <a:lumMod val="75000"/>
                  </a:schemeClr>
                </a:solidFill>
                <a:latin typeface="微软雅黑" charset="0"/>
                <a:ea typeface="微软雅黑" charset="0"/>
                <a:cs typeface="微软雅黑" charset="0"/>
                <a:sym typeface="+mn-ea"/>
              </a:rPr>
              <a:t>依那普利较卡托普利组织亲和力更高，具有更强的抑制</a:t>
            </a:r>
            <a:r>
              <a:rPr lang="en-US" altLang="zh-CN" sz="1400" b="1" dirty="0">
                <a:solidFill>
                  <a:schemeClr val="accent5">
                    <a:lumMod val="75000"/>
                  </a:schemeClr>
                </a:solidFill>
                <a:latin typeface="微软雅黑" charset="0"/>
                <a:ea typeface="微软雅黑" charset="0"/>
                <a:cs typeface="微软雅黑" charset="0"/>
                <a:sym typeface="+mn-ea"/>
              </a:rPr>
              <a:t>ACE</a:t>
            </a:r>
            <a:r>
              <a:rPr lang="zh-CN" altLang="en-US" sz="1400" b="1" dirty="0">
                <a:solidFill>
                  <a:schemeClr val="accent5">
                    <a:lumMod val="75000"/>
                  </a:schemeClr>
                </a:solidFill>
                <a:latin typeface="微软雅黑" charset="0"/>
                <a:ea typeface="微软雅黑" charset="0"/>
                <a:cs typeface="微软雅黑" charset="0"/>
                <a:sym typeface="+mn-ea"/>
              </a:rPr>
              <a:t>作用；</a:t>
            </a:r>
            <a:endParaRPr lang="zh-CN" altLang="en-US" sz="1400" b="1" dirty="0">
              <a:solidFill>
                <a:schemeClr val="accent5">
                  <a:lumMod val="75000"/>
                </a:schemeClr>
              </a:solidFill>
              <a:latin typeface="微软雅黑" charset="0"/>
              <a:ea typeface="微软雅黑" charset="0"/>
              <a:cs typeface="微软雅黑" charset="0"/>
              <a:sym typeface="+mn-ea"/>
            </a:endParaRPr>
          </a:p>
          <a:p>
            <a:pPr marL="285750" indent="-285750" algn="just">
              <a:lnSpc>
                <a:spcPct val="150000"/>
              </a:lnSpc>
              <a:buFont typeface="Arial" panose="020B0604020202090204" pitchFamily="34" charset="0"/>
              <a:buChar char="•"/>
            </a:pPr>
            <a:r>
              <a:rPr lang="zh-CN" altLang="en-US" sz="1400" b="1" dirty="0">
                <a:solidFill>
                  <a:schemeClr val="accent5">
                    <a:lumMod val="75000"/>
                  </a:schemeClr>
                </a:solidFill>
                <a:latin typeface="微软雅黑" charset="0"/>
                <a:ea typeface="微软雅黑" charset="0"/>
                <a:cs typeface="微软雅黑" charset="0"/>
                <a:sym typeface="+mn-ea"/>
              </a:rPr>
              <a:t>目前在国家医保目录内</a:t>
            </a:r>
            <a:r>
              <a:rPr lang="en-US" altLang="zh-CN" sz="1400" b="1" dirty="0">
                <a:solidFill>
                  <a:schemeClr val="accent5">
                    <a:lumMod val="75000"/>
                  </a:schemeClr>
                </a:solidFill>
                <a:latin typeface="微软雅黑" charset="0"/>
                <a:ea typeface="微软雅黑" charset="0"/>
                <a:cs typeface="微软雅黑" charset="0"/>
                <a:sym typeface="+mn-ea"/>
              </a:rPr>
              <a:t>ACEI</a:t>
            </a:r>
            <a:r>
              <a:rPr lang="zh-CN" altLang="en-US" sz="1400" b="1" dirty="0">
                <a:solidFill>
                  <a:schemeClr val="accent5">
                    <a:lumMod val="75000"/>
                  </a:schemeClr>
                </a:solidFill>
                <a:latin typeface="微软雅黑" charset="0"/>
                <a:ea typeface="微软雅黑" charset="0"/>
                <a:cs typeface="微软雅黑" charset="0"/>
                <a:sym typeface="+mn-ea"/>
              </a:rPr>
              <a:t>药物只有片剂与胶囊剂，对于儿童及吞咽困难人群，无适宜使用的口服</a:t>
            </a:r>
            <a:r>
              <a:rPr lang="zh-CN" altLang="en-US" sz="1400" b="1" dirty="0">
                <a:solidFill>
                  <a:schemeClr val="accent5">
                    <a:lumMod val="75000"/>
                  </a:schemeClr>
                </a:solidFill>
                <a:latin typeface="微软雅黑" charset="0"/>
                <a:ea typeface="微软雅黑" charset="0"/>
                <a:cs typeface="微软雅黑" charset="0"/>
                <a:sym typeface="+mn-ea"/>
              </a:rPr>
              <a:t>溶液剂型药品。</a:t>
            </a:r>
            <a:endParaRPr lang="zh-CN" altLang="en-US" sz="1400" b="1" dirty="0">
              <a:solidFill>
                <a:schemeClr val="accent5">
                  <a:lumMod val="75000"/>
                </a:schemeClr>
              </a:solidFill>
              <a:latin typeface="微软雅黑" charset="0"/>
              <a:ea typeface="微软雅黑" charset="0"/>
              <a:cs typeface="微软雅黑" charset="0"/>
              <a:sym typeface="+mn-ea"/>
            </a:endParaRPr>
          </a:p>
          <a:p>
            <a:pPr algn="just">
              <a:lnSpc>
                <a:spcPct val="150000"/>
              </a:lnSpc>
            </a:pPr>
            <a:endParaRPr lang="zh-CN" altLang="en-US" sz="1200" b="1" kern="100" dirty="0">
              <a:solidFill>
                <a:schemeClr val="tx1"/>
              </a:solidFill>
              <a:latin typeface="微软雅黑" charset="0"/>
              <a:ea typeface="微软雅黑" charset="0"/>
              <a:cs typeface="微软雅黑" charset="0"/>
              <a:sym typeface="+mn-ea"/>
            </a:endParaRPr>
          </a:p>
          <a:p>
            <a:pPr marL="285750" indent="-285750" fontAlgn="auto">
              <a:lnSpc>
                <a:spcPct val="150000"/>
              </a:lnSpc>
              <a:buFont typeface="Wingdings" panose="05000000000000000000" charset="0"/>
              <a:buChar char=""/>
            </a:pPr>
            <a:r>
              <a:rPr lang="zh-CN" altLang="en-US" sz="1600" dirty="0">
                <a:latin typeface="微软雅黑" charset="0"/>
                <a:ea typeface="微软雅黑" charset="0"/>
                <a:cs typeface="微软雅黑" charset="0"/>
                <a:sym typeface="+mn-ea"/>
              </a:rPr>
              <a:t>马来酸依那普利口服溶液</a:t>
            </a:r>
            <a:r>
              <a:rPr lang="zh-CN" altLang="en-US" sz="1600" dirty="0">
                <a:solidFill>
                  <a:schemeClr val="tx1"/>
                </a:solidFill>
                <a:latin typeface="微软雅黑" charset="0"/>
                <a:ea typeface="微软雅黑" charset="0"/>
                <a:cs typeface="微软雅黑" charset="0"/>
                <a:sym typeface="+mn-ea"/>
              </a:rPr>
              <a:t>优势：</a:t>
            </a:r>
            <a:endParaRPr lang="zh-CN" altLang="en-US" sz="1600" dirty="0">
              <a:solidFill>
                <a:schemeClr val="tx1"/>
              </a:solidFill>
              <a:latin typeface="微软雅黑" charset="0"/>
              <a:ea typeface="微软雅黑" charset="0"/>
              <a:cs typeface="微软雅黑" charset="0"/>
              <a:sym typeface="+mn-ea"/>
            </a:endParaRPr>
          </a:p>
          <a:p>
            <a:pPr marL="342900" indent="-342900" algn="l">
              <a:lnSpc>
                <a:spcPct val="200000"/>
              </a:lnSpc>
              <a:buClrTx/>
              <a:buSzTx/>
              <a:buFont typeface="+mj-ea"/>
              <a:buAutoNum type="circleNumDbPlain"/>
            </a:pPr>
            <a:r>
              <a:rPr lang="zh-CN" altLang="en-US" sz="14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覆盖特殊人群</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solidFill>
                  <a:schemeClr val="tx1"/>
                </a:solidFill>
                <a:latin typeface="微软雅黑" charset="0"/>
                <a:ea typeface="微软雅黑" charset="0"/>
                <a:cs typeface="微软雅黑" charset="0"/>
                <a:sym typeface="+mn-ea"/>
              </a:rPr>
              <a:t>作为溶液剂型，</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更适合儿童、老年患者及吞咽困难患者，填补临床空白，有利于长期获益。</a:t>
            </a:r>
            <a:endPar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l">
              <a:lnSpc>
                <a:spcPct val="200000"/>
              </a:lnSpc>
              <a:buClrTx/>
              <a:buSzTx/>
              <a:buFont typeface="+mj-ea"/>
              <a:buAutoNum type="circleNumDbPlain"/>
            </a:pPr>
            <a:r>
              <a:rPr lang="zh-CN" altLang="en-US" sz="14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剂量灵活精准</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：对于因病情需要增减用药量患者，马来酸依那普利口服溶液可以精确控制病人尤其儿童的服用药量，降低因用药量不精确导致疗效不佳的风险。</a:t>
            </a:r>
            <a:endPar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l">
              <a:lnSpc>
                <a:spcPct val="200000"/>
              </a:lnSpc>
              <a:buClrTx/>
              <a:buSzTx/>
              <a:buFont typeface="+mj-ea"/>
              <a:buAutoNum type="circleNumDbPlain"/>
            </a:pPr>
            <a:r>
              <a:rPr lang="zh-CN" altLang="en-US" sz="14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口感好</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：混合莓香味，一天</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次给药，大大提高患者特别是儿童的依从性。</a:t>
            </a:r>
            <a:endPar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l">
              <a:lnSpc>
                <a:spcPct val="200000"/>
              </a:lnSpc>
              <a:buClrTx/>
              <a:buSzTx/>
              <a:buFont typeface="+mj-ea"/>
              <a:buAutoNum type="circleNumDbPlain"/>
            </a:pPr>
            <a:r>
              <a:rPr lang="zh-CN" altLang="en-US" sz="14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服用方便安全</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：无需配制，方便使用，配备口服给药器及儿童安全阻开盖，可防止儿童开启和误服，提高用药安全性。</a:t>
            </a:r>
            <a:endPar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endParaRPr lang="zh-CN" altLang="en-US" sz="1400" dirty="0">
              <a:solidFill>
                <a:schemeClr val="tx1"/>
              </a:solidFill>
              <a:latin typeface="微软雅黑" charset="0"/>
              <a:ea typeface="微软雅黑" charset="0"/>
              <a:cs typeface="微软雅黑" charset="0"/>
              <a:sym typeface="+mn-ea"/>
            </a:endParaRPr>
          </a:p>
          <a:p>
            <a:pPr algn="just">
              <a:lnSpc>
                <a:spcPct val="150000"/>
              </a:lnSpc>
            </a:pPr>
            <a:endParaRPr lang="en-US" altLang="zh-CN" sz="1600" kern="100" dirty="0">
              <a:latin typeface="+mn-ea"/>
              <a:cs typeface="Times New Roman" panose="02020503050405090304" pitchFamily="18" charset="0"/>
            </a:endParaRPr>
          </a:p>
          <a:p>
            <a:pPr algn="just">
              <a:lnSpc>
                <a:spcPct val="150000"/>
              </a:lnSpc>
              <a:spcAft>
                <a:spcPts val="0"/>
              </a:spcAft>
            </a:pPr>
            <a:endParaRPr lang="zh-CN" altLang="en-US" sz="1600" kern="100" dirty="0">
              <a:latin typeface="+mn-ea"/>
              <a:cs typeface="Times New Roman" panose="02020503050405090304" pitchFamily="18" charset="0"/>
            </a:endParaRPr>
          </a:p>
          <a:p>
            <a:pPr algn="just">
              <a:lnSpc>
                <a:spcPct val="150000"/>
              </a:lnSpc>
              <a:spcAft>
                <a:spcPts val="0"/>
              </a:spcAft>
            </a:pPr>
            <a:endParaRPr lang="en-US" altLang="zh-CN" sz="1600" b="1" kern="100" dirty="0">
              <a:latin typeface="+mn-ea"/>
              <a:cs typeface="Times New Roman" panose="02020503050405090304" pitchFamily="18" charset="0"/>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04</a:t>
              </a:r>
              <a:endParaRPr lang="zh-CN" altLang="en-US" sz="3735" dirty="0">
                <a:solidFill>
                  <a:schemeClr val="bg1"/>
                </a:solidFill>
                <a:latin typeface="Impact" panose="020B0806030902050204" pitchFamily="34" charset="0"/>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6783"/>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创新性</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endParaRPr>
            </a:p>
          </p:txBody>
        </p:sp>
      </p:grpSp>
      <p:sp>
        <p:nvSpPr>
          <p:cNvPr id="52" name="object 19"/>
          <p:cNvSpPr/>
          <p:nvPr>
            <p:custDataLst>
              <p:tags r:id="rId1"/>
            </p:custDataLst>
          </p:nvPr>
        </p:nvSpPr>
        <p:spPr>
          <a:xfrm>
            <a:off x="720090" y="1092037"/>
            <a:ext cx="5039995" cy="577850"/>
          </a:xfrm>
          <a:custGeom>
            <a:avLst/>
            <a:gdLst/>
            <a:ahLst/>
            <a:cxnLst/>
            <a:rect l="l" t="t" r="r" b="b"/>
            <a:pathLst>
              <a:path w="5039995" h="577850">
                <a:moveTo>
                  <a:pt x="4943602" y="0"/>
                </a:moveTo>
                <a:lnTo>
                  <a:pt x="96265" y="0"/>
                </a:lnTo>
                <a:lnTo>
                  <a:pt x="58796" y="7558"/>
                </a:lnTo>
                <a:lnTo>
                  <a:pt x="28197" y="28178"/>
                </a:lnTo>
                <a:lnTo>
                  <a:pt x="7565" y="58775"/>
                </a:lnTo>
                <a:lnTo>
                  <a:pt x="0" y="96266"/>
                </a:lnTo>
                <a:lnTo>
                  <a:pt x="0" y="481330"/>
                </a:lnTo>
                <a:lnTo>
                  <a:pt x="7565" y="518820"/>
                </a:lnTo>
                <a:lnTo>
                  <a:pt x="28197" y="549417"/>
                </a:lnTo>
                <a:lnTo>
                  <a:pt x="58796" y="570037"/>
                </a:lnTo>
                <a:lnTo>
                  <a:pt x="96265" y="577596"/>
                </a:lnTo>
                <a:lnTo>
                  <a:pt x="4943602" y="577596"/>
                </a:lnTo>
                <a:lnTo>
                  <a:pt x="4981092" y="570037"/>
                </a:lnTo>
                <a:lnTo>
                  <a:pt x="5011689" y="549417"/>
                </a:lnTo>
                <a:lnTo>
                  <a:pt x="5032309" y="518820"/>
                </a:lnTo>
                <a:lnTo>
                  <a:pt x="5039868" y="481330"/>
                </a:lnTo>
                <a:lnTo>
                  <a:pt x="5039868" y="96266"/>
                </a:lnTo>
                <a:lnTo>
                  <a:pt x="5032309" y="58775"/>
                </a:lnTo>
                <a:lnTo>
                  <a:pt x="5011689" y="28178"/>
                </a:lnTo>
                <a:lnTo>
                  <a:pt x="4981092" y="7558"/>
                </a:lnTo>
                <a:lnTo>
                  <a:pt x="4943602" y="0"/>
                </a:lnTo>
                <a:close/>
              </a:path>
            </a:pathLst>
          </a:custGeom>
          <a:solidFill>
            <a:schemeClr val="accent5"/>
          </a:solidFill>
        </p:spPr>
        <p:txBody>
          <a:bodyPr wrap="square" lIns="0" tIns="0" rIns="0" bIns="0" rtlCol="0" anchor="ctr"/>
          <a:lstStyle/>
          <a:p>
            <a:pPr algn="ctr"/>
            <a:r>
              <a:rPr lang="zh-CN" altLang="en-US" b="1" dirty="0">
                <a:solidFill>
                  <a:schemeClr val="bg1"/>
                </a:solidFill>
                <a:latin typeface="宋体" pitchFamily="2" charset="-122"/>
              </a:rPr>
              <a:t>创新程度</a:t>
            </a:r>
            <a:endParaRPr b="1" dirty="0">
              <a:solidFill>
                <a:schemeClr val="bg1"/>
              </a:solidFill>
              <a:latin typeface="宋体" pitchFamily="2" charset="-122"/>
            </a:endParaRPr>
          </a:p>
        </p:txBody>
      </p:sp>
      <p:sp>
        <p:nvSpPr>
          <p:cNvPr id="53" name="object 19"/>
          <p:cNvSpPr/>
          <p:nvPr>
            <p:custDataLst>
              <p:tags r:id="rId2"/>
            </p:custDataLst>
          </p:nvPr>
        </p:nvSpPr>
        <p:spPr>
          <a:xfrm>
            <a:off x="6444615" y="1092037"/>
            <a:ext cx="5039995" cy="577850"/>
          </a:xfrm>
          <a:custGeom>
            <a:avLst/>
            <a:gdLst/>
            <a:ahLst/>
            <a:cxnLst/>
            <a:rect l="l" t="t" r="r" b="b"/>
            <a:pathLst>
              <a:path w="5039995" h="577850">
                <a:moveTo>
                  <a:pt x="4943602" y="0"/>
                </a:moveTo>
                <a:lnTo>
                  <a:pt x="96265" y="0"/>
                </a:lnTo>
                <a:lnTo>
                  <a:pt x="58796" y="7558"/>
                </a:lnTo>
                <a:lnTo>
                  <a:pt x="28197" y="28178"/>
                </a:lnTo>
                <a:lnTo>
                  <a:pt x="7565" y="58775"/>
                </a:lnTo>
                <a:lnTo>
                  <a:pt x="0" y="96266"/>
                </a:lnTo>
                <a:lnTo>
                  <a:pt x="0" y="481330"/>
                </a:lnTo>
                <a:lnTo>
                  <a:pt x="7565" y="518820"/>
                </a:lnTo>
                <a:lnTo>
                  <a:pt x="28197" y="549417"/>
                </a:lnTo>
                <a:lnTo>
                  <a:pt x="58796" y="570037"/>
                </a:lnTo>
                <a:lnTo>
                  <a:pt x="96265" y="577596"/>
                </a:lnTo>
                <a:lnTo>
                  <a:pt x="4943602" y="577596"/>
                </a:lnTo>
                <a:lnTo>
                  <a:pt x="4981092" y="570037"/>
                </a:lnTo>
                <a:lnTo>
                  <a:pt x="5011689" y="549417"/>
                </a:lnTo>
                <a:lnTo>
                  <a:pt x="5032309" y="518820"/>
                </a:lnTo>
                <a:lnTo>
                  <a:pt x="5039868" y="481330"/>
                </a:lnTo>
                <a:lnTo>
                  <a:pt x="5039868" y="96266"/>
                </a:lnTo>
                <a:lnTo>
                  <a:pt x="5032309" y="58775"/>
                </a:lnTo>
                <a:lnTo>
                  <a:pt x="5011689" y="28178"/>
                </a:lnTo>
                <a:lnTo>
                  <a:pt x="4981092" y="7558"/>
                </a:lnTo>
                <a:lnTo>
                  <a:pt x="4943602" y="0"/>
                </a:lnTo>
                <a:close/>
              </a:path>
            </a:pathLst>
          </a:custGeom>
          <a:solidFill>
            <a:schemeClr val="accent5"/>
          </a:solidFill>
        </p:spPr>
        <p:txBody>
          <a:bodyPr wrap="square" lIns="0" tIns="0" rIns="0" bIns="0" rtlCol="0" anchor="ctr"/>
          <a:lstStyle/>
          <a:p>
            <a:pPr algn="ctr"/>
            <a:r>
              <a:rPr lang="zh-CN" altLang="en-US" b="1" dirty="0">
                <a:solidFill>
                  <a:schemeClr val="bg1"/>
                </a:solidFill>
                <a:latin typeface="宋体" pitchFamily="2" charset="-122"/>
              </a:rPr>
              <a:t>应用创新</a:t>
            </a:r>
            <a:endParaRPr b="1" dirty="0">
              <a:solidFill>
                <a:schemeClr val="bg1"/>
              </a:solidFill>
              <a:latin typeface="宋体" pitchFamily="2" charset="-122"/>
            </a:endParaRPr>
          </a:p>
        </p:txBody>
      </p:sp>
      <p:sp>
        <p:nvSpPr>
          <p:cNvPr id="54" name="Rectangle 38"/>
          <p:cNvSpPr/>
          <p:nvPr>
            <p:custDataLst>
              <p:tags r:id="rId3"/>
            </p:custDataLst>
          </p:nvPr>
        </p:nvSpPr>
        <p:spPr bwMode="auto">
          <a:xfrm>
            <a:off x="6444615" y="1864360"/>
            <a:ext cx="4864735" cy="4744085"/>
          </a:xfrm>
          <a:prstGeom prst="rect">
            <a:avLst/>
          </a:prstGeom>
        </p:spPr>
        <p:txBody>
          <a:bodyPr wrap="square">
            <a:noAutofit/>
          </a:bodyPr>
          <a:lstStyle/>
          <a:p>
            <a:pPr algn="l">
              <a:lnSpc>
                <a:spcPct val="200000"/>
              </a:lnSpc>
            </a:pPr>
            <a:r>
              <a:rPr lang="zh-CN" altLang="zh-CN" sz="1400" b="1" u="sng"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1400" b="1" u="sng"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优势：</a:t>
            </a:r>
            <a:endParaRPr lang="zh-CN" sz="1400" b="1" u="sng"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gn="l">
              <a:lnSpc>
                <a:spcPct val="200000"/>
              </a:lnSpc>
              <a:buClrTx/>
              <a:buSzTx/>
              <a:buFont typeface="+mj-lt"/>
              <a:buAutoNum type="arabicPeriod"/>
            </a:pPr>
            <a:r>
              <a:rPr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覆盖特殊人群</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：本品为溶液剂型，更适合儿童、老年患者及吞咽困难患者，填补临床</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空白，有利于长期获益。</a:t>
            </a:r>
            <a:endPar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l">
              <a:lnSpc>
                <a:spcPct val="200000"/>
              </a:lnSpc>
              <a:buClrTx/>
              <a:buSzTx/>
              <a:buFont typeface="+mj-lt"/>
              <a:buAutoNum type="arabicPeriod"/>
            </a:pPr>
            <a:r>
              <a:rPr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剂量灵活精准</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：对于因病情需要增减用药量患者，马来酸依那普利口服溶液可以精确控制病人尤其儿童的服用药量，降低因用药量不精确导致疗效不佳的风险。</a:t>
            </a:r>
            <a:endPar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l">
              <a:lnSpc>
                <a:spcPct val="200000"/>
              </a:lnSpc>
              <a:buClrTx/>
              <a:buSzTx/>
              <a:buFont typeface="+mj-lt"/>
              <a:buAutoNum type="arabicPeriod"/>
            </a:pPr>
            <a:r>
              <a:rPr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口感好</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：混合莓香味，一天</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次给药，大大提高患者特别是儿童的依从性。</a:t>
            </a:r>
            <a:endPar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l">
              <a:lnSpc>
                <a:spcPct val="200000"/>
              </a:lnSpc>
              <a:buClrTx/>
              <a:buSzTx/>
              <a:buFont typeface="+mj-lt"/>
              <a:buAutoNum type="arabicPeriod"/>
            </a:pPr>
            <a:r>
              <a:rPr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服用方便安全</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：无需配制，方便使用，配备</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口服给药器</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及儿童安全阻开盖，可防止儿童开启和误服，提高用药安全性。</a:t>
            </a:r>
            <a:endPar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l">
              <a:lnSpc>
                <a:spcPct val="200000"/>
              </a:lnSpc>
              <a:buClrTx/>
              <a:buSzTx/>
              <a:buFont typeface="+mj-lt"/>
              <a:buAutoNum type="arabicPeriod"/>
            </a:pPr>
            <a:endPar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Wingdings" panose="05000000000000000000" pitchFamily="2" charset="2"/>
              <a:buChar char="Ø"/>
            </a:pPr>
            <a:endParaRPr lang="en-US" altLang="zh-CN" sz="1400" kern="100" dirty="0">
              <a:solidFill>
                <a:srgbClr val="000000"/>
              </a:solidFill>
              <a:latin typeface="微软雅黑" panose="020B0503020204020204" pitchFamily="34" charset="-122"/>
              <a:ea typeface="微软雅黑" panose="020B0503020204020204" pitchFamily="34" charset="-122"/>
              <a:cs typeface="Times New Roman" panose="02020503050405090304" pitchFamily="18" charset="0"/>
            </a:endParaRPr>
          </a:p>
          <a:p>
            <a:pPr marL="342900" indent="-342900">
              <a:lnSpc>
                <a:spcPct val="150000"/>
              </a:lnSpc>
              <a:buFont typeface="Wingdings" panose="05000000000000000000" pitchFamily="2" charset="2"/>
              <a:buChar char="Ø"/>
            </a:pPr>
            <a:endParaRPr lang="en-US" altLang="zh-CN" sz="1400" kern="100" dirty="0">
              <a:solidFill>
                <a:srgbClr val="000000"/>
              </a:solidFill>
              <a:latin typeface="微软雅黑" panose="020B0503020204020204" pitchFamily="34" charset="-122"/>
              <a:ea typeface="微软雅黑" panose="020B0503020204020204" pitchFamily="34" charset="-122"/>
              <a:cs typeface="Times New Roman" panose="02020503050405090304" pitchFamily="18" charset="0"/>
            </a:endParaRPr>
          </a:p>
          <a:p>
            <a:pPr marL="285750" indent="-285750">
              <a:lnSpc>
                <a:spcPct val="150000"/>
              </a:lnSpc>
              <a:buFont typeface="Wingdings" panose="05000000000000000000" pitchFamily="2" charset="2"/>
              <a:buChar char="Ø"/>
            </a:pPr>
            <a:endParaRPr lang="en-US" altLang="zh-CN" sz="1400" dirty="0">
              <a:solidFill>
                <a:srgbClr val="171A1D"/>
              </a:solidFill>
              <a:latin typeface="微软雅黑" panose="020B0503020204020204" pitchFamily="34" charset="-122"/>
              <a:ea typeface="微软雅黑" panose="020B0503020204020204" pitchFamily="34" charset="-122"/>
            </a:endParaRPr>
          </a:p>
        </p:txBody>
      </p:sp>
      <p:sp>
        <p:nvSpPr>
          <p:cNvPr id="55" name="Rectangle 38"/>
          <p:cNvSpPr/>
          <p:nvPr>
            <p:custDataLst>
              <p:tags r:id="rId4"/>
            </p:custDataLst>
          </p:nvPr>
        </p:nvSpPr>
        <p:spPr bwMode="auto">
          <a:xfrm>
            <a:off x="789305" y="1864360"/>
            <a:ext cx="4864735" cy="4621530"/>
          </a:xfrm>
          <a:prstGeom prst="rect">
            <a:avLst/>
          </a:prstGeom>
        </p:spPr>
        <p:txBody>
          <a:bodyPr wrap="square">
            <a:noAutofit/>
          </a:bodyPr>
          <a:lstStyle/>
          <a:p>
            <a:pPr algn="l">
              <a:lnSpc>
                <a:spcPct val="200000"/>
              </a:lnSpc>
            </a:pPr>
            <a:r>
              <a:rPr lang="zh-CN" altLang="zh-CN" sz="1600" b="1" u="sng"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1600" b="1" u="sng"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创新点：</a:t>
            </a:r>
            <a:endParaRPr lang="zh-CN" sz="1600" b="1" u="sng"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l">
              <a:lnSpc>
                <a:spcPct val="200000"/>
              </a:lnSpc>
              <a:buClrTx/>
              <a:buSzTx/>
              <a:buFont typeface="+mj-lt"/>
              <a:buAutoNum type="arabicPeriod"/>
            </a:pPr>
            <a:r>
              <a:rPr lang="zh-CN" altLang="en-US" sz="1400" dirty="0">
                <a:latin typeface="微软雅黑" charset="0"/>
                <a:ea typeface="微软雅黑" charset="0"/>
                <a:cs typeface="微软雅黑" panose="020B0503020204020204" pitchFamily="34" charset="-122"/>
                <a:sym typeface="+mn-ea"/>
              </a:rPr>
              <a:t>国家</a:t>
            </a:r>
            <a:r>
              <a:rPr lang="zh-CN" altLang="en-US" sz="1400" dirty="0">
                <a:solidFill>
                  <a:srgbClr val="C00000"/>
                </a:solidFill>
                <a:latin typeface="微软雅黑" charset="0"/>
                <a:ea typeface="微软雅黑" charset="0"/>
                <a:cs typeface="微软雅黑" panose="020B0503020204020204" pitchFamily="34" charset="-122"/>
                <a:sym typeface="+mn-ea"/>
              </a:rPr>
              <a:t>《第三批鼓励研发申报儿童药品清单》</a:t>
            </a:r>
            <a:r>
              <a:rPr lang="zh-CN" altLang="en-US" sz="1400" dirty="0">
                <a:latin typeface="微软雅黑" charset="0"/>
                <a:ea typeface="微软雅黑" charset="0"/>
                <a:cs typeface="微软雅黑" panose="020B0503020204020204" pitchFamily="34" charset="-122"/>
                <a:sym typeface="+mn-ea"/>
              </a:rPr>
              <a:t>纳入品种。</a:t>
            </a:r>
            <a:endParaRPr lang="zh-CN" altLang="en-US" sz="1400" dirty="0">
              <a:latin typeface="微软雅黑" charset="0"/>
              <a:ea typeface="微软雅黑" charset="0"/>
              <a:cs typeface="微软雅黑" panose="020B0503020204020204" pitchFamily="34" charset="-122"/>
              <a:sym typeface="+mn-ea"/>
            </a:endParaRPr>
          </a:p>
          <a:p>
            <a:pPr marL="342900" indent="-342900" algn="l">
              <a:lnSpc>
                <a:spcPct val="200000"/>
              </a:lnSpc>
              <a:buClrTx/>
              <a:buSzTx/>
              <a:buFont typeface="+mj-lt"/>
              <a:buAutoNum type="arabicPeriod"/>
            </a:pPr>
            <a:r>
              <a:rPr lang="zh-CN" altLang="en-US" sz="1400" dirty="0">
                <a:solidFill>
                  <a:schemeClr val="tx1"/>
                </a:solidFill>
                <a:latin typeface="微软雅黑" charset="0"/>
                <a:ea typeface="微软雅黑" charset="0"/>
                <a:cs typeface="微软雅黑" panose="020B0503020204020204" pitchFamily="34" charset="-122"/>
                <a:sym typeface="+mn-ea"/>
              </a:rPr>
              <a:t>溶液剂型相比片剂</a:t>
            </a:r>
            <a:r>
              <a:rPr lang="zh-CN" altLang="en-US" sz="1400" dirty="0">
                <a:solidFill>
                  <a:schemeClr val="tx1"/>
                </a:solidFill>
                <a:latin typeface="微软雅黑" panose="020B0503020204020204" pitchFamily="34" charset="-122"/>
                <a:ea typeface="微软雅黑" panose="020B0503020204020204" pitchFamily="34" charset="-122"/>
                <a:sym typeface="+mn-ea"/>
              </a:rPr>
              <a:t>给药剂量灵活精准</a:t>
            </a:r>
            <a:r>
              <a:rPr lang="zh-CN" altLang="en-US" sz="1400" dirty="0">
                <a:latin typeface="微软雅黑" panose="020B0503020204020204" pitchFamily="34" charset="-122"/>
                <a:ea typeface="微软雅黑" panose="020B0503020204020204" pitchFamily="34" charset="-122"/>
                <a:sym typeface="+mn-ea"/>
              </a:rPr>
              <a:t>，解决在儿童治疗中拆分困难，剂量不准，调整不便的临床治疗难题，提升用安全性。</a:t>
            </a:r>
            <a:endParaRPr lang="zh-CN" altLang="en-US" sz="1400" dirty="0">
              <a:solidFill>
                <a:schemeClr val="tx1"/>
              </a:solidFill>
              <a:latin typeface="微软雅黑" charset="0"/>
              <a:ea typeface="微软雅黑" charset="0"/>
              <a:cs typeface="微软雅黑" panose="020B0503020204020204" pitchFamily="34" charset="-122"/>
              <a:sym typeface="+mn-ea"/>
            </a:endParaRPr>
          </a:p>
          <a:p>
            <a:pPr marL="342900" indent="-342900" algn="l">
              <a:lnSpc>
                <a:spcPct val="200000"/>
              </a:lnSpc>
              <a:buClrTx/>
              <a:buSzTx/>
              <a:buFont typeface="+mj-lt"/>
              <a:buAutoNum type="arabicPeriod"/>
            </a:pPr>
            <a:r>
              <a:rPr lang="zh-CN" altLang="zh-CN" sz="1400" dirty="0">
                <a:latin typeface="微软雅黑" charset="0"/>
                <a:ea typeface="微软雅黑" charset="0"/>
                <a:cs typeface="微软雅黑" panose="020B0503020204020204" pitchFamily="34" charset="-122"/>
                <a:sym typeface="+mn-ea"/>
              </a:rPr>
              <a:t>自制品开发为</a:t>
            </a:r>
            <a:r>
              <a:rPr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混合莓香味</a:t>
            </a:r>
            <a:r>
              <a:rPr lang="zh-CN" altLang="zh-CN" sz="1400" dirty="0">
                <a:solidFill>
                  <a:schemeClr val="tx1"/>
                </a:solidFill>
                <a:latin typeface="微软雅黑" charset="0"/>
                <a:ea typeface="微软雅黑" charset="0"/>
                <a:cs typeface="微软雅黑" panose="020B0503020204020204" pitchFamily="34" charset="-122"/>
                <a:sym typeface="+mn-ea"/>
              </a:rPr>
              <a:t>，气香、味甜。</a:t>
            </a:r>
            <a:endParaRPr sz="1400" dirty="0">
              <a:solidFill>
                <a:schemeClr val="tx1"/>
              </a:solidFill>
              <a:latin typeface="微软雅黑" charset="0"/>
              <a:ea typeface="微软雅黑" charset="0"/>
              <a:cs typeface="微软雅黑" panose="020B0503020204020204" pitchFamily="34" charset="-122"/>
              <a:sym typeface="+mn-ea"/>
            </a:endParaRPr>
          </a:p>
          <a:p>
            <a:pPr marL="342900" indent="-342900" algn="l">
              <a:lnSpc>
                <a:spcPct val="200000"/>
              </a:lnSpc>
              <a:buClrTx/>
              <a:buSzTx/>
              <a:buFont typeface="+mj-lt"/>
              <a:buAutoNum type="arabicPeriod"/>
            </a:pPr>
            <a:r>
              <a:rPr sz="1400" dirty="0">
                <a:latin typeface="微软雅黑" charset="0"/>
                <a:ea typeface="微软雅黑" charset="0"/>
                <a:cs typeface="微软雅黑" panose="020B0503020204020204" pitchFamily="34" charset="-122"/>
                <a:sym typeface="+mn-ea"/>
              </a:rPr>
              <a:t>产品附配</a:t>
            </a:r>
            <a:r>
              <a:rPr lang="zh-CN" altLang="en-US" sz="1400" dirty="0">
                <a:latin typeface="微软雅黑" charset="0"/>
                <a:ea typeface="微软雅黑" charset="0"/>
                <a:cs typeface="微软雅黑" panose="020B0503020204020204" pitchFamily="34" charset="-122"/>
                <a:sym typeface="+mn-ea"/>
              </a:rPr>
              <a:t>口服</a:t>
            </a:r>
            <a:r>
              <a:rPr lang="zh-CN" altLang="en-US" sz="1400" dirty="0">
                <a:solidFill>
                  <a:srgbClr val="C00000"/>
                </a:solidFill>
                <a:latin typeface="微软雅黑" charset="0"/>
                <a:ea typeface="微软雅黑" charset="0"/>
                <a:cs typeface="微软雅黑" panose="020B0503020204020204" pitchFamily="34" charset="-122"/>
                <a:sym typeface="+mn-ea"/>
              </a:rPr>
              <a:t>给药器</a:t>
            </a:r>
            <a:r>
              <a:rPr lang="zh-CN" altLang="en-US" sz="1400" dirty="0">
                <a:latin typeface="微软雅黑" charset="0"/>
                <a:ea typeface="微软雅黑" charset="0"/>
                <a:cs typeface="微软雅黑" panose="020B0503020204020204" pitchFamily="34" charset="-122"/>
                <a:sym typeface="+mn-ea"/>
              </a:rPr>
              <a:t>、</a:t>
            </a:r>
            <a:r>
              <a:rPr sz="1400" dirty="0">
                <a:latin typeface="微软雅黑" charset="0"/>
                <a:ea typeface="微软雅黑" charset="0"/>
                <a:cs typeface="微软雅黑" panose="020B0503020204020204" pitchFamily="34" charset="-122"/>
                <a:sym typeface="+mn-ea"/>
              </a:rPr>
              <a:t>口服药用瓶塞</a:t>
            </a:r>
            <a:r>
              <a:rPr lang="zh-CN" sz="1400" dirty="0">
                <a:latin typeface="微软雅黑" charset="0"/>
                <a:ea typeface="微软雅黑" charset="0"/>
                <a:cs typeface="微软雅黑" panose="020B0503020204020204" pitchFamily="34" charset="-122"/>
                <a:sym typeface="+mn-ea"/>
              </a:rPr>
              <a:t>及</a:t>
            </a:r>
            <a:r>
              <a:rPr lang="zh-CN" altLang="en-US" sz="1400" dirty="0">
                <a:solidFill>
                  <a:srgbClr val="C00000"/>
                </a:solidFill>
                <a:latin typeface="微软雅黑" charset="0"/>
                <a:ea typeface="微软雅黑" charset="0"/>
                <a:cs typeface="微软雅黑" panose="020B0503020204020204" pitchFamily="34" charset="-122"/>
                <a:sym typeface="+mn-ea"/>
              </a:rPr>
              <a:t>儿童安全阻开盖</a:t>
            </a:r>
            <a:r>
              <a:rPr lang="zh-CN" altLang="en-US" sz="1400" dirty="0">
                <a:latin typeface="微软雅黑" charset="0"/>
                <a:ea typeface="微软雅黑" charset="0"/>
                <a:cs typeface="微软雅黑" panose="020B0503020204020204" pitchFamily="34" charset="-122"/>
                <a:sym typeface="+mn-ea"/>
              </a:rPr>
              <a:t>，提高用药方便性及安全性。</a:t>
            </a:r>
            <a:endParaRPr sz="1400" dirty="0">
              <a:latin typeface="微软雅黑" charset="0"/>
              <a:ea typeface="微软雅黑" charset="0"/>
              <a:cs typeface="微软雅黑" panose="020B0503020204020204" pitchFamily="34" charset="-122"/>
              <a:sym typeface="+mn-ea"/>
            </a:endParaRPr>
          </a:p>
        </p:txBody>
      </p:sp>
      <p:sp>
        <p:nvSpPr>
          <p:cNvPr id="58" name="矩形 57"/>
          <p:cNvSpPr/>
          <p:nvPr>
            <p:custDataLst>
              <p:tags r:id="rId5"/>
            </p:custDataLst>
          </p:nvPr>
        </p:nvSpPr>
        <p:spPr>
          <a:xfrm>
            <a:off x="720090" y="1834515"/>
            <a:ext cx="5039995" cy="47732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custDataLst>
              <p:tags r:id="rId6"/>
            </p:custDataLst>
          </p:nvPr>
        </p:nvSpPr>
        <p:spPr>
          <a:xfrm>
            <a:off x="6444615" y="1834515"/>
            <a:ext cx="5039995" cy="47732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tags/tag1.xml><?xml version="1.0" encoding="utf-8"?>
<p:tagLst xmlns:p="http://schemas.openxmlformats.org/presentationml/2006/main">
  <p:tag name="TABLE_ENDDRAG_ORIGIN_RECT" val="446*452"/>
  <p:tag name="TABLE_ENDDRAG_RECT" val="29*74*446*452"/>
</p:tagLst>
</file>

<file path=ppt/tags/tag10.xml><?xml version="1.0" encoding="utf-8"?>
<p:tagLst xmlns:p="http://schemas.openxmlformats.org/presentationml/2006/main">
  <p:tag name="KSO_WM_DIAGRAM_VIRTUALLY_FRAME" val="{&quot;height&quot;:659.3171653543308,&quot;left&quot;:83.14992125984251,&quot;top&quot;:94.03716535433071,&quot;width&quot;:847.6000787401575}"/>
</p:tagLst>
</file>

<file path=ppt/tags/tag11.xml><?xml version="1.0" encoding="utf-8"?>
<p:tagLst xmlns:p="http://schemas.openxmlformats.org/presentationml/2006/main">
  <p:tag name="KSO_WM_DIAGRAM_VIRTUALLY_FRAME" val="{&quot;height&quot;:659.3171653543308,&quot;left&quot;:83.14992125984251,&quot;top&quot;:94.03716535433071,&quot;width&quot;:847.6000787401575}"/>
</p:tagLst>
</file>

<file path=ppt/tags/tag12.xml><?xml version="1.0" encoding="utf-8"?>
<p:tagLst xmlns:p="http://schemas.openxmlformats.org/presentationml/2006/main">
  <p:tag name="KSO_WM_DIAGRAM_VIRTUALLY_FRAME" val="{&quot;height&quot;:659.3171653543308,&quot;left&quot;:83.14992125984251,&quot;top&quot;:94.03716535433071,&quot;width&quot;:847.6000787401575}"/>
</p:tagLst>
</file>

<file path=ppt/tags/tag13.xml><?xml version="1.0" encoding="utf-8"?>
<p:tagLst xmlns:p="http://schemas.openxmlformats.org/presentationml/2006/main">
  <p:tag name="KSO_WM_DIAGRAM_VIRTUALLY_FRAME" val="{&quot;height&quot;:659.3171653543308,&quot;left&quot;:83.14992125984251,&quot;top&quot;:94.03716535433071,&quot;width&quot;:847.6000787401575}"/>
</p:tagLst>
</file>

<file path=ppt/tags/tag14.xml><?xml version="1.0" encoding="utf-8"?>
<p:tagLst xmlns:p="http://schemas.openxmlformats.org/presentationml/2006/main">
  <p:tag name="KSO_WM_DIAGRAM_VIRTUALLY_FRAME" val="{&quot;height&quot;:659.3171653543308,&quot;left&quot;:83.14992125984251,&quot;top&quot;:94.03716535433071,&quot;width&quot;:847.6000787401575}"/>
</p:tagLst>
</file>

<file path=ppt/tags/tag15.xml><?xml version="1.0" encoding="utf-8"?>
<p:tagLst xmlns:p="http://schemas.openxmlformats.org/presentationml/2006/main">
  <p:tag name="KSO_WM_DIAGRAM_VIRTUALLY_FRAME" val="{&quot;height&quot;:659.3171653543308,&quot;left&quot;:83.14992125984251,&quot;top&quot;:94.03716535433071,&quot;width&quot;:847.6000787401575}"/>
</p:tagLst>
</file>

<file path=ppt/tags/tag16.xml><?xml version="1.0" encoding="utf-8"?>
<p:tagLst xmlns:p="http://schemas.openxmlformats.org/presentationml/2006/main">
  <p:tag name="commondata" val="eyJoZGlkIjoiZDQ1MDA1YTA0Y2ZlMjcyMDIxYTVmMzBiMTU5MDFjZDUifQ=="/>
  <p:tag name="resource_record_key" val="{&quot;29&quot;:[20426248]}"/>
</p:tagLst>
</file>

<file path=ppt/tags/tag2.xml><?xml version="1.0" encoding="utf-8"?>
<p:tagLst xmlns:p="http://schemas.openxmlformats.org/presentationml/2006/main">
  <p:tag name="TABLE_ENDDRAG_ORIGIN_RECT" val="424*452"/>
  <p:tag name="TABLE_ENDDRAG_RECT" val="489*74*424*452"/>
</p:tagLst>
</file>

<file path=ppt/tags/tag3.xml><?xml version="1.0" encoding="utf-8"?>
<p:tagLst xmlns:p="http://schemas.openxmlformats.org/presentationml/2006/main">
  <p:tag name="TABLE_ENDDRAG_ORIGIN_RECT" val="396*390"/>
  <p:tag name="TABLE_ENDDRAG_RECT" val="45*78*396*390"/>
</p:tagLst>
</file>

<file path=ppt/tags/tag4.xml><?xml version="1.0" encoding="utf-8"?>
<p:tagLst xmlns:p="http://schemas.openxmlformats.org/presentationml/2006/main">
  <p:tag name="TABLE_ENDDRAG_ORIGIN_RECT" val="405*429"/>
  <p:tag name="TABLE_ENDDRAG_RECT" val="496*77*405*429"/>
</p:tagLst>
</file>

<file path=ppt/tags/tag5.xml><?xml version="1.0" encoding="utf-8"?>
<p:tagLst xmlns:p="http://schemas.openxmlformats.org/presentationml/2006/main">
  <p:tag name="TABLE_ENDDRAG_ORIGIN_RECT" val="396*390"/>
  <p:tag name="TABLE_ENDDRAG_RECT" val="45*78*396*390"/>
</p:tagLst>
</file>

<file path=ppt/tags/tag6.xml><?xml version="1.0" encoding="utf-8"?>
<p:tagLst xmlns:p="http://schemas.openxmlformats.org/presentationml/2006/main">
  <p:tag name="TABLE_ENDDRAG_ORIGIN_RECT" val="405*429"/>
  <p:tag name="TABLE_ENDDRAG_RECT" val="496*77*405*429"/>
</p:tagLst>
</file>

<file path=ppt/tags/tag7.xml><?xml version="1.0" encoding="utf-8"?>
<p:tagLst xmlns:p="http://schemas.openxmlformats.org/presentationml/2006/main">
  <p:tag name="KSO_WM_UNIT_TABLE_BEAUTIFY" val="smartTable{0323274c-4023-4e30-b45e-0b4b116ef09f}"/>
  <p:tag name="TABLE_ENDDRAG_ORIGIN_RECT" val="855*405"/>
  <p:tag name="TABLE_ENDDRAG_RECT" val="43*115*855*405"/>
</p:tagLst>
</file>

<file path=ppt/tags/tag8.xml><?xml version="1.0" encoding="utf-8"?>
<p:tagLst xmlns:p="http://schemas.openxmlformats.org/presentationml/2006/main">
  <p:tag name="RESOURCE_RECORD_KEY" val="{&quot;29&quot;:[20426248]}"/>
</p:tagLst>
</file>

<file path=ppt/tags/tag9.xml><?xml version="1.0" encoding="utf-8"?>
<p:tagLst xmlns:p="http://schemas.openxmlformats.org/presentationml/2006/main">
  <p:tag name="RESOURCE_RECORD_KEY" val="{&quot;29&quot;:[2042624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5836</Words>
  <Application>WPS 表格</Application>
  <PresentationFormat>宽屏</PresentationFormat>
  <Paragraphs>348</Paragraphs>
  <Slides>11</Slides>
  <Notes>4</Notes>
  <HiddenSlides>0</HiddenSlides>
  <MMClips>2</MMClips>
  <ScaleCrop>false</ScaleCrop>
  <HeadingPairs>
    <vt:vector size="6" baseType="variant">
      <vt:variant>
        <vt:lpstr>已用的字体</vt:lpstr>
      </vt:variant>
      <vt:variant>
        <vt:i4>28</vt:i4>
      </vt:variant>
      <vt:variant>
        <vt:lpstr>主题</vt:lpstr>
      </vt:variant>
      <vt:variant>
        <vt:i4>1</vt:i4>
      </vt:variant>
      <vt:variant>
        <vt:lpstr>幻灯片标题</vt:lpstr>
      </vt:variant>
      <vt:variant>
        <vt:i4>11</vt:i4>
      </vt:variant>
    </vt:vector>
  </HeadingPairs>
  <TitlesOfParts>
    <vt:vector size="40" baseType="lpstr">
      <vt:lpstr>Arial</vt:lpstr>
      <vt:lpstr>宋体</vt:lpstr>
      <vt:lpstr>Wingdings</vt:lpstr>
      <vt:lpstr>黑体</vt:lpstr>
      <vt:lpstr>汉仪中黑KW</vt:lpstr>
      <vt:lpstr>微软雅黑</vt:lpstr>
      <vt:lpstr>Calibri</vt:lpstr>
      <vt:lpstr>Roboto Light</vt:lpstr>
      <vt:lpstr>汉仪旗黑</vt:lpstr>
      <vt:lpstr>Impact</vt:lpstr>
      <vt:lpstr>Arial</vt:lpstr>
      <vt:lpstr>Times New Roman</vt:lpstr>
      <vt:lpstr>微软雅黑</vt:lpstr>
      <vt:lpstr>等线</vt:lpstr>
      <vt:lpstr>Wingdings</vt:lpstr>
      <vt:lpstr>quote-cjk-patch</vt:lpstr>
      <vt:lpstr>宋体</vt:lpstr>
      <vt:lpstr>Times New Roman</vt:lpstr>
      <vt:lpstr>Helvetica Neue</vt:lpstr>
      <vt:lpstr>Thonburi</vt:lpstr>
      <vt:lpstr>Arial Unicode MS</vt:lpstr>
      <vt:lpstr>等线 Light</vt:lpstr>
      <vt:lpstr>汉仪中等线KW</vt:lpstr>
      <vt:lpstr>汉仪书宋二KW</vt:lpstr>
      <vt:lpstr>Roboto Light</vt:lpstr>
      <vt:lpstr>quote-cjk-patch</vt:lpstr>
      <vt:lpstr>等线</vt:lpstr>
      <vt:lpstr>苹方-简</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梁 琳波</dc:creator>
  <cp:lastModifiedBy>mia</cp:lastModifiedBy>
  <cp:revision>149</cp:revision>
  <dcterms:created xsi:type="dcterms:W3CDTF">2026-06-04T07:22:30Z</dcterms:created>
  <dcterms:modified xsi:type="dcterms:W3CDTF">2026-06-04T07:22:30Z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84130646D9B662DCA9501D6A6B0D701B_43</vt:lpwstr>
  </property>
  <property fmtid="{D5CDD505-2E9C-101B-9397-08002B2CF9AE}" pid="3" name="KSOProductBuildVer">
    <vt:lpwstr>2052-7.5.1.8994</vt:lpwstr>
  </property>
</Properties>
</file>