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3" r:id="rId9"/>
  </p:sldMasterIdLst>
  <p:notesMasterIdLst>
    <p:notesMasterId r:id="rId13"/>
  </p:notesMasterIdLst>
  <p:sldIdLst>
    <p:sldId id="262" r:id="rId10"/>
    <p:sldId id="256" r:id="rId11"/>
    <p:sldId id="263" r:id="rId12"/>
    <p:sldId id="266" r:id="rId14"/>
    <p:sldId id="272" r:id="rId15"/>
    <p:sldId id="274" r:id="rId16"/>
    <p:sldId id="265" r:id="rId17"/>
    <p:sldId id="275" r:id="rId18"/>
    <p:sldId id="267" r:id="rId19"/>
    <p:sldId id="268" r:id="rId20"/>
    <p:sldId id="269" r:id="rId21"/>
    <p:sldId id="270"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9" userDrawn="1">
          <p15:clr>
            <a:srgbClr val="A4A3A4"/>
          </p15:clr>
        </p15:guide>
        <p15:guide id="2" pos="3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095"/>
    <a:srgbClr val="EEF5F1"/>
    <a:srgbClr val="70B09F"/>
    <a:srgbClr val="168B95"/>
    <a:srgbClr val="209094"/>
    <a:srgbClr val="6AB395"/>
    <a:srgbClr val="BDE1D7"/>
    <a:srgbClr val="50A294"/>
    <a:srgbClr val="65AF91"/>
    <a:srgbClr val="5BA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94660"/>
  </p:normalViewPr>
  <p:slideViewPr>
    <p:cSldViewPr snapToGrid="0" showGuides="1">
      <p:cViewPr varScale="1">
        <p:scale>
          <a:sx n="101" d="100"/>
          <a:sy n="101" d="100"/>
        </p:scale>
        <p:origin x="-624" y="-84"/>
      </p:cViewPr>
      <p:guideLst>
        <p:guide orient="horz" pos="2209"/>
        <p:guide pos="38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notesMaster" Target="notesMasters/notesMaster1.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C1085F4-27FA-4473-A3C4-FE111295E6F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灯片编号占位符 2"/>
          <p:cNvSpPr>
            <a:spLocks noGrp="1"/>
          </p:cNvSpPr>
          <p:nvPr>
            <p:ph type="sldNum" sz="quarter" idx="10"/>
          </p:nvPr>
        </p:nvSpPr>
        <p:spPr/>
        <p:txBody>
          <a:bodyPr/>
          <a:lstStyle/>
          <a:p>
            <a:fld id="{0C1085F4-27FA-4473-A3C4-FE111295E6F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168CAA0-68DE-430B-9C96-C9AB903345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04506-7D87-475C-B88A-33405693AED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168CAA0-68DE-430B-9C96-C9AB903345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04506-7D87-475C-B88A-33405693AED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168CAA0-68DE-430B-9C96-C9AB903345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04506-7D87-475C-B88A-33405693AED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168CAA0-68DE-430B-9C96-C9AB903345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04506-7D87-475C-B88A-33405693AED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168CAA0-68DE-430B-9C96-C9AB9033454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704506-7D87-475C-B88A-33405693AED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168CAA0-68DE-430B-9C96-C9AB9033454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04506-7D87-475C-B88A-33405693AED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68CAA0-68DE-430B-9C96-C9AB9033454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704506-7D87-475C-B88A-33405693AED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168CAA0-68DE-430B-9C96-C9AB903345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04506-7D87-475C-B88A-33405693AED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9" name="平行四边形 8"/>
          <p:cNvSpPr/>
          <p:nvPr userDrawn="1"/>
        </p:nvSpPr>
        <p:spPr>
          <a:xfrm>
            <a:off x="0" y="-8626"/>
            <a:ext cx="3338423" cy="1015101"/>
          </a:xfrm>
          <a:custGeom>
            <a:avLst/>
            <a:gdLst>
              <a:gd name="connsiteX0" fmla="*/ 0 w 2294627"/>
              <a:gd name="connsiteY0" fmla="*/ 854944 h 854944"/>
              <a:gd name="connsiteX1" fmla="*/ 213736 w 2294627"/>
              <a:gd name="connsiteY1" fmla="*/ 0 h 854944"/>
              <a:gd name="connsiteX2" fmla="*/ 2294627 w 2294627"/>
              <a:gd name="connsiteY2" fmla="*/ 0 h 854944"/>
              <a:gd name="connsiteX3" fmla="*/ 2080891 w 2294627"/>
              <a:gd name="connsiteY3" fmla="*/ 854944 h 854944"/>
              <a:gd name="connsiteX4" fmla="*/ 0 w 2294627"/>
              <a:gd name="connsiteY4" fmla="*/ 854944 h 854944"/>
              <a:gd name="connsiteX0-1" fmla="*/ 0 w 2294627"/>
              <a:gd name="connsiteY0-2" fmla="*/ 854944 h 854944"/>
              <a:gd name="connsiteX1-3" fmla="*/ 15328 w 2294627"/>
              <a:gd name="connsiteY1-4" fmla="*/ 0 h 854944"/>
              <a:gd name="connsiteX2-5" fmla="*/ 2294627 w 2294627"/>
              <a:gd name="connsiteY2-6" fmla="*/ 0 h 854944"/>
              <a:gd name="connsiteX3-7" fmla="*/ 2080891 w 2294627"/>
              <a:gd name="connsiteY3-8" fmla="*/ 854944 h 854944"/>
              <a:gd name="connsiteX4-9" fmla="*/ 0 w 2294627"/>
              <a:gd name="connsiteY4-10" fmla="*/ 854944 h 854944"/>
              <a:gd name="connsiteX0-11" fmla="*/ 0 w 2398144"/>
              <a:gd name="connsiteY0-12" fmla="*/ 854944 h 854944"/>
              <a:gd name="connsiteX1-13" fmla="*/ 15328 w 2398144"/>
              <a:gd name="connsiteY1-14" fmla="*/ 0 h 854944"/>
              <a:gd name="connsiteX2-15" fmla="*/ 2398144 w 2398144"/>
              <a:gd name="connsiteY2-16" fmla="*/ 8626 h 854944"/>
              <a:gd name="connsiteX3-17" fmla="*/ 2080891 w 2398144"/>
              <a:gd name="connsiteY3-18" fmla="*/ 854944 h 854944"/>
              <a:gd name="connsiteX4-19" fmla="*/ 0 w 2398144"/>
              <a:gd name="connsiteY4-20" fmla="*/ 854944 h 854944"/>
              <a:gd name="connsiteX0-21" fmla="*/ 0 w 2605178"/>
              <a:gd name="connsiteY0-22" fmla="*/ 854944 h 854944"/>
              <a:gd name="connsiteX1-23" fmla="*/ 15328 w 2605178"/>
              <a:gd name="connsiteY1-24" fmla="*/ 0 h 854944"/>
              <a:gd name="connsiteX2-25" fmla="*/ 2605178 w 2605178"/>
              <a:gd name="connsiteY2-26" fmla="*/ 8626 h 854944"/>
              <a:gd name="connsiteX3-27" fmla="*/ 2080891 w 2605178"/>
              <a:gd name="connsiteY3-28" fmla="*/ 854944 h 854944"/>
              <a:gd name="connsiteX4-29" fmla="*/ 0 w 2605178"/>
              <a:gd name="connsiteY4-30" fmla="*/ 854944 h 854944"/>
              <a:gd name="connsiteX0-31" fmla="*/ 0 w 2553420"/>
              <a:gd name="connsiteY0-32" fmla="*/ 854944 h 854944"/>
              <a:gd name="connsiteX1-33" fmla="*/ 15328 w 2553420"/>
              <a:gd name="connsiteY1-34" fmla="*/ 0 h 854944"/>
              <a:gd name="connsiteX2-35" fmla="*/ 2553420 w 2553420"/>
              <a:gd name="connsiteY2-36" fmla="*/ 8626 h 854944"/>
              <a:gd name="connsiteX3-37" fmla="*/ 2080891 w 2553420"/>
              <a:gd name="connsiteY3-38" fmla="*/ 854944 h 854944"/>
              <a:gd name="connsiteX4-39" fmla="*/ 0 w 2553420"/>
              <a:gd name="connsiteY4-40" fmla="*/ 854944 h 854944"/>
              <a:gd name="connsiteX0-41" fmla="*/ 17662 w 2571082"/>
              <a:gd name="connsiteY0-42" fmla="*/ 854944 h 854944"/>
              <a:gd name="connsiteX1-43" fmla="*/ 0 w 2571082"/>
              <a:gd name="connsiteY1-44" fmla="*/ 0 h 854944"/>
              <a:gd name="connsiteX2-45" fmla="*/ 2571082 w 2571082"/>
              <a:gd name="connsiteY2-46" fmla="*/ 8626 h 854944"/>
              <a:gd name="connsiteX3-47" fmla="*/ 2098553 w 2571082"/>
              <a:gd name="connsiteY3-48" fmla="*/ 854944 h 854944"/>
              <a:gd name="connsiteX4-49" fmla="*/ 17662 w 2571082"/>
              <a:gd name="connsiteY4-50" fmla="*/ 854944 h 854944"/>
              <a:gd name="connsiteX0-51" fmla="*/ 0 w 2553420"/>
              <a:gd name="connsiteY0-52" fmla="*/ 862271 h 862271"/>
              <a:gd name="connsiteX1-53" fmla="*/ 2132 w 2553420"/>
              <a:gd name="connsiteY1-54" fmla="*/ 0 h 862271"/>
              <a:gd name="connsiteX2-55" fmla="*/ 2553420 w 2553420"/>
              <a:gd name="connsiteY2-56" fmla="*/ 15953 h 862271"/>
              <a:gd name="connsiteX3-57" fmla="*/ 2080891 w 2553420"/>
              <a:gd name="connsiteY3-58" fmla="*/ 862271 h 862271"/>
              <a:gd name="connsiteX4-59" fmla="*/ 0 w 2553420"/>
              <a:gd name="connsiteY4-60" fmla="*/ 862271 h 862271"/>
              <a:gd name="connsiteX0-61" fmla="*/ 0 w 2546822"/>
              <a:gd name="connsiteY0-62" fmla="*/ 862271 h 862271"/>
              <a:gd name="connsiteX1-63" fmla="*/ 2132 w 2546822"/>
              <a:gd name="connsiteY1-64" fmla="*/ 0 h 862271"/>
              <a:gd name="connsiteX2-65" fmla="*/ 2546822 w 2546822"/>
              <a:gd name="connsiteY2-66" fmla="*/ 15953 h 862271"/>
              <a:gd name="connsiteX3-67" fmla="*/ 2080891 w 2546822"/>
              <a:gd name="connsiteY3-68" fmla="*/ 862271 h 862271"/>
              <a:gd name="connsiteX4-69" fmla="*/ 0 w 2546822"/>
              <a:gd name="connsiteY4-70" fmla="*/ 862271 h 862271"/>
              <a:gd name="connsiteX0-71" fmla="*/ 0 w 2553420"/>
              <a:gd name="connsiteY0-72" fmla="*/ 862271 h 862271"/>
              <a:gd name="connsiteX1-73" fmla="*/ 2132 w 2553420"/>
              <a:gd name="connsiteY1-74" fmla="*/ 0 h 862271"/>
              <a:gd name="connsiteX2-75" fmla="*/ 2553420 w 2553420"/>
              <a:gd name="connsiteY2-76" fmla="*/ 8625 h 862271"/>
              <a:gd name="connsiteX3-77" fmla="*/ 2080891 w 2553420"/>
              <a:gd name="connsiteY3-78" fmla="*/ 862271 h 862271"/>
              <a:gd name="connsiteX4-79" fmla="*/ 0 w 2553420"/>
              <a:gd name="connsiteY4-80" fmla="*/ 862271 h 8622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3420" h="862271">
                <a:moveTo>
                  <a:pt x="0" y="862271"/>
                </a:moveTo>
                <a:cubicBezTo>
                  <a:pt x="711" y="574847"/>
                  <a:pt x="1421" y="287424"/>
                  <a:pt x="2132" y="0"/>
                </a:cubicBezTo>
                <a:lnTo>
                  <a:pt x="2553420" y="8625"/>
                </a:lnTo>
                <a:lnTo>
                  <a:pt x="2080891" y="862271"/>
                </a:lnTo>
                <a:lnTo>
                  <a:pt x="0" y="862271"/>
                </a:lnTo>
                <a:close/>
              </a:path>
            </a:pathLst>
          </a:custGeom>
          <a:gradFill flip="none" rotWithShape="1">
            <a:gsLst>
              <a:gs pos="0">
                <a:srgbClr val="108C95"/>
              </a:gs>
              <a:gs pos="74000">
                <a:srgbClr val="50A294"/>
              </a:gs>
              <a:gs pos="83000">
                <a:srgbClr val="5BA894"/>
              </a:gs>
              <a:gs pos="100000">
                <a:srgbClr val="65AF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等线" panose="02010600030101010101" pitchFamily="2" charset="-122"/>
                <a:ea typeface="等线" panose="02010600030101010101" pitchFamily="2" charset="-122"/>
              </a:rPr>
              <a:t>目录</a:t>
            </a:r>
            <a:endParaRPr lang="en-US" altLang="zh-CN" sz="2000" b="1" dirty="0">
              <a:latin typeface="等线" panose="02010600030101010101" pitchFamily="2" charset="-122"/>
              <a:ea typeface="等线" panose="02010600030101010101" pitchFamily="2" charset="-122"/>
            </a:endParaRPr>
          </a:p>
          <a:p>
            <a:pPr algn="ctr"/>
            <a:r>
              <a:rPr lang="en-US" altLang="zh-CN" dirty="0">
                <a:latin typeface="Arial Black" panose="020B0A04020102020204" pitchFamily="34" charset="0"/>
              </a:rPr>
              <a:t>CONTENTS</a:t>
            </a:r>
            <a:endParaRPr lang="zh-CN" altLang="en-US" dirty="0">
              <a:latin typeface="Arial Black" panose="020B0A040201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168CAA0-68DE-430B-9C96-C9AB903345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04506-7D87-475C-B88A-33405693AED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168CAA0-68DE-430B-9C96-C9AB903345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04506-7D87-475C-B88A-33405693AED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168CAA0-68DE-430B-9C96-C9AB903345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04506-7D87-475C-B88A-33405693AED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EBD4F6-E5FD-4550-9F9F-E908BB6732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06B489-8130-4899-882D-18A150F1A15B}"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EEBD4F6-E5FD-4550-9F9F-E908BB6732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06B489-8130-4899-882D-18A150F1A15B}"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EEBD4F6-E5FD-4550-9F9F-E908BB6732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06B489-8130-4899-882D-18A150F1A15B}"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EEBD4F6-E5FD-4550-9F9F-E908BB6732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06B489-8130-4899-882D-18A150F1A15B}"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EEBD4F6-E5FD-4550-9F9F-E908BB6732E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06B489-8130-4899-882D-18A150F1A15B}"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EEBD4F6-E5FD-4550-9F9F-E908BB6732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06B489-8130-4899-882D-18A150F1A15B}"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EBD4F6-E5FD-4550-9F9F-E908BB6732E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06B489-8130-4899-882D-18A150F1A15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E6E6E6"/>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1068018"/>
            <a:ext cx="10515600" cy="622669"/>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10" name="平行四边形 9"/>
          <p:cNvSpPr/>
          <p:nvPr userDrawn="1"/>
        </p:nvSpPr>
        <p:spPr>
          <a:xfrm>
            <a:off x="7909692" y="299246"/>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11" name="梯形 10"/>
          <p:cNvSpPr/>
          <p:nvPr userDrawn="1"/>
        </p:nvSpPr>
        <p:spPr>
          <a:xfrm>
            <a:off x="10362039" y="299246"/>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基本信息</a:t>
            </a:r>
            <a:endParaRPr lang="zh-CN" altLang="en-US" sz="1200" kern="1200" dirty="0">
              <a:solidFill>
                <a:schemeClr val="lt1"/>
              </a:solidFill>
              <a:latin typeface="+mn-ea"/>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EBD4F6-E5FD-4550-9F9F-E908BB6732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06B489-8130-4899-882D-18A150F1A15B}"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EBD4F6-E5FD-4550-9F9F-E908BB6732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06B489-8130-4899-882D-18A150F1A15B}"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EEBD4F6-E5FD-4550-9F9F-E908BB6732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06B489-8130-4899-882D-18A150F1A15B}"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EEBD4F6-E5FD-4550-9F9F-E908BB6732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06B489-8130-4899-882D-18A150F1A15B}"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E474C32-AB55-4B5F-8956-5935D9056B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22768-DA62-4568-AD77-31641E9ADC46}"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E474C32-AB55-4B5F-8956-5935D9056B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22768-DA62-4568-AD77-31641E9ADC46}"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E474C32-AB55-4B5F-8956-5935D9056B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22768-DA62-4568-AD77-31641E9ADC46}"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E474C32-AB55-4B5F-8956-5935D9056B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22768-DA62-4568-AD77-31641E9ADC46}"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E474C32-AB55-4B5F-8956-5935D9056B8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D22768-DA62-4568-AD77-31641E9ADC46}"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E474C32-AB55-4B5F-8956-5935D9056B8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D22768-DA62-4568-AD77-31641E9ADC4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平行四边形 6"/>
          <p:cNvSpPr/>
          <p:nvPr userDrawn="1"/>
        </p:nvSpPr>
        <p:spPr>
          <a:xfrm>
            <a:off x="7938952" y="284616"/>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8" name="梯形 10"/>
          <p:cNvSpPr/>
          <p:nvPr userDrawn="1"/>
        </p:nvSpPr>
        <p:spPr>
          <a:xfrm>
            <a:off x="10391299" y="284616"/>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基本信息</a:t>
            </a:r>
            <a:endParaRPr lang="zh-CN" altLang="en-US" sz="1200" kern="1200" dirty="0">
              <a:solidFill>
                <a:schemeClr val="lt1"/>
              </a:solidFill>
              <a:latin typeface="+mn-ea"/>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E474C32-AB55-4B5F-8956-5935D9056B8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D22768-DA62-4568-AD77-31641E9ADC46}"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E474C32-AB55-4B5F-8956-5935D9056B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22768-DA62-4568-AD77-31641E9ADC46}"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E474C32-AB55-4B5F-8956-5935D9056B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22768-DA62-4568-AD77-31641E9ADC46}"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E474C32-AB55-4B5F-8956-5935D9056B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22768-DA62-4568-AD77-31641E9ADC46}"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E474C32-AB55-4B5F-8956-5935D9056B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22768-DA62-4568-AD77-31641E9ADC46}"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94E8C45-758C-4E91-8F00-757D442FF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CED31-FCFE-475A-8090-59173F7DA8C1}"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94E8C45-758C-4E91-8F00-757D442FF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CED31-FCFE-475A-8090-59173F7DA8C1}"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94E8C45-758C-4E91-8F00-757D442FF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CED31-FCFE-475A-8090-59173F7DA8C1}"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94E8C45-758C-4E91-8F00-757D442FF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6CED31-FCFE-475A-8090-59173F7DA8C1}"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94E8C45-758C-4E91-8F00-757D442FFC0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6CED31-FCFE-475A-8090-59173F7DA8C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平行四边形 6"/>
          <p:cNvSpPr/>
          <p:nvPr userDrawn="1"/>
        </p:nvSpPr>
        <p:spPr>
          <a:xfrm>
            <a:off x="7938952" y="284616"/>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8" name="梯形 10"/>
          <p:cNvSpPr/>
          <p:nvPr userDrawn="1"/>
        </p:nvSpPr>
        <p:spPr>
          <a:xfrm>
            <a:off x="10391299" y="284616"/>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基本信息</a:t>
            </a:r>
            <a:endParaRPr lang="zh-CN" altLang="en-US" sz="1200" kern="1200" dirty="0">
              <a:solidFill>
                <a:schemeClr val="lt1"/>
              </a:solidFill>
              <a:latin typeface="+mn-ea"/>
              <a:ea typeface="+mn-ea"/>
              <a:cs typeface="+mn-cs"/>
            </a:endParaRPr>
          </a:p>
        </p:txBody>
      </p:sp>
      <p:pic>
        <p:nvPicPr>
          <p:cNvPr id="2" name="图片 1"/>
          <p:cNvPicPr>
            <a:picLocks noChangeAspect="1"/>
          </p:cNvPicPr>
          <p:nvPr userDrawn="1"/>
        </p:nvPicPr>
        <p:blipFill>
          <a:blip r:embed="rId2" cstate="print"/>
          <a:stretch>
            <a:fillRect/>
          </a:stretch>
        </p:blipFill>
        <p:spPr>
          <a:xfrm>
            <a:off x="494758" y="3210746"/>
            <a:ext cx="5282195" cy="2057404"/>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94E8C45-758C-4E91-8F00-757D442FFC0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6CED31-FCFE-475A-8090-59173F7DA8C1}"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4E8C45-758C-4E91-8F00-757D442FFC0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6CED31-FCFE-475A-8090-59173F7DA8C1}"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94E8C45-758C-4E91-8F00-757D442FF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6CED31-FCFE-475A-8090-59173F7DA8C1}"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94E8C45-758C-4E91-8F00-757D442FF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6CED31-FCFE-475A-8090-59173F7DA8C1}"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94E8C45-758C-4E91-8F00-757D442FF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CED31-FCFE-475A-8090-59173F7DA8C1}"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94E8C45-758C-4E91-8F00-757D442FF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CED31-FCFE-475A-8090-59173F7DA8C1}"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202F231-EB61-4C25-9C1F-34489A5A5E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360EBD-25A8-4ADF-91AC-CFD9853B0935}"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02F231-EB61-4C25-9C1F-34489A5A5E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360EBD-25A8-4ADF-91AC-CFD9853B0935}"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202F231-EB61-4C25-9C1F-34489A5A5E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360EBD-25A8-4ADF-91AC-CFD9853B0935}"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202F231-EB61-4C25-9C1F-34489A5A5E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360EBD-25A8-4ADF-91AC-CFD9853B093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5" name="平行四边形 4"/>
          <p:cNvSpPr/>
          <p:nvPr userDrawn="1"/>
        </p:nvSpPr>
        <p:spPr>
          <a:xfrm>
            <a:off x="7873115" y="269985"/>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6" name="梯形 10"/>
          <p:cNvSpPr/>
          <p:nvPr userDrawn="1"/>
        </p:nvSpPr>
        <p:spPr>
          <a:xfrm>
            <a:off x="10325462" y="269985"/>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有效性</a:t>
            </a:r>
            <a:endParaRPr lang="zh-CN" altLang="en-US" sz="1200" kern="1200" dirty="0">
              <a:solidFill>
                <a:schemeClr val="lt1"/>
              </a:solidFill>
              <a:latin typeface="+mn-ea"/>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202F231-EB61-4C25-9C1F-34489A5A5EF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360EBD-25A8-4ADF-91AC-CFD9853B0935}"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02F231-EB61-4C25-9C1F-34489A5A5EF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360EBD-25A8-4ADF-91AC-CFD9853B0935}"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02F231-EB61-4C25-9C1F-34489A5A5EF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360EBD-25A8-4ADF-91AC-CFD9853B0935}"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02F231-EB61-4C25-9C1F-34489A5A5E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360EBD-25A8-4ADF-91AC-CFD9853B0935}"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02F231-EB61-4C25-9C1F-34489A5A5E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360EBD-25A8-4ADF-91AC-CFD9853B0935}"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02F231-EB61-4C25-9C1F-34489A5A5E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360EBD-25A8-4ADF-91AC-CFD9853B0935}"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02F231-EB61-4C25-9C1F-34489A5A5E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360EBD-25A8-4ADF-91AC-CFD9853B0935}"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7" name="平行四边形 6"/>
          <p:cNvSpPr/>
          <p:nvPr userDrawn="1"/>
        </p:nvSpPr>
        <p:spPr>
          <a:xfrm>
            <a:off x="7873115" y="269985"/>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8" name="梯形 10"/>
          <p:cNvSpPr/>
          <p:nvPr userDrawn="1"/>
        </p:nvSpPr>
        <p:spPr>
          <a:xfrm>
            <a:off x="10325462" y="269985"/>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安全性</a:t>
            </a:r>
            <a:endParaRPr lang="zh-CN" altLang="en-US" sz="1200" kern="1200" dirty="0">
              <a:solidFill>
                <a:schemeClr val="lt1"/>
              </a:solidFill>
              <a:latin typeface="+mn-ea"/>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E170EC2-BAD7-44B9-8624-E0D4B10A1D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14E27B-D16F-4DDF-93FD-CF13F184088D}"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8" name="平行四边形 7"/>
          <p:cNvSpPr/>
          <p:nvPr userDrawn="1"/>
        </p:nvSpPr>
        <p:spPr>
          <a:xfrm>
            <a:off x="7873115" y="269985"/>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9" name="梯形 10"/>
          <p:cNvSpPr/>
          <p:nvPr userDrawn="1"/>
        </p:nvSpPr>
        <p:spPr>
          <a:xfrm>
            <a:off x="10325462" y="269985"/>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创新性</a:t>
            </a:r>
            <a:endParaRPr lang="zh-CN" altLang="en-US" sz="1200" kern="1200" dirty="0">
              <a:solidFill>
                <a:schemeClr val="lt1"/>
              </a:solidFill>
              <a:latin typeface="+mn-ea"/>
              <a:ea typeface="+mn-ea"/>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9" name="平行四边形 8"/>
          <p:cNvSpPr/>
          <p:nvPr userDrawn="1"/>
        </p:nvSpPr>
        <p:spPr>
          <a:xfrm>
            <a:off x="0" y="-8626"/>
            <a:ext cx="3338423" cy="1015101"/>
          </a:xfrm>
          <a:custGeom>
            <a:avLst/>
            <a:gdLst>
              <a:gd name="connsiteX0" fmla="*/ 0 w 2294627"/>
              <a:gd name="connsiteY0" fmla="*/ 854944 h 854944"/>
              <a:gd name="connsiteX1" fmla="*/ 213736 w 2294627"/>
              <a:gd name="connsiteY1" fmla="*/ 0 h 854944"/>
              <a:gd name="connsiteX2" fmla="*/ 2294627 w 2294627"/>
              <a:gd name="connsiteY2" fmla="*/ 0 h 854944"/>
              <a:gd name="connsiteX3" fmla="*/ 2080891 w 2294627"/>
              <a:gd name="connsiteY3" fmla="*/ 854944 h 854944"/>
              <a:gd name="connsiteX4" fmla="*/ 0 w 2294627"/>
              <a:gd name="connsiteY4" fmla="*/ 854944 h 854944"/>
              <a:gd name="connsiteX0-1" fmla="*/ 0 w 2294627"/>
              <a:gd name="connsiteY0-2" fmla="*/ 854944 h 854944"/>
              <a:gd name="connsiteX1-3" fmla="*/ 15328 w 2294627"/>
              <a:gd name="connsiteY1-4" fmla="*/ 0 h 854944"/>
              <a:gd name="connsiteX2-5" fmla="*/ 2294627 w 2294627"/>
              <a:gd name="connsiteY2-6" fmla="*/ 0 h 854944"/>
              <a:gd name="connsiteX3-7" fmla="*/ 2080891 w 2294627"/>
              <a:gd name="connsiteY3-8" fmla="*/ 854944 h 854944"/>
              <a:gd name="connsiteX4-9" fmla="*/ 0 w 2294627"/>
              <a:gd name="connsiteY4-10" fmla="*/ 854944 h 854944"/>
              <a:gd name="connsiteX0-11" fmla="*/ 0 w 2398144"/>
              <a:gd name="connsiteY0-12" fmla="*/ 854944 h 854944"/>
              <a:gd name="connsiteX1-13" fmla="*/ 15328 w 2398144"/>
              <a:gd name="connsiteY1-14" fmla="*/ 0 h 854944"/>
              <a:gd name="connsiteX2-15" fmla="*/ 2398144 w 2398144"/>
              <a:gd name="connsiteY2-16" fmla="*/ 8626 h 854944"/>
              <a:gd name="connsiteX3-17" fmla="*/ 2080891 w 2398144"/>
              <a:gd name="connsiteY3-18" fmla="*/ 854944 h 854944"/>
              <a:gd name="connsiteX4-19" fmla="*/ 0 w 2398144"/>
              <a:gd name="connsiteY4-20" fmla="*/ 854944 h 854944"/>
              <a:gd name="connsiteX0-21" fmla="*/ 0 w 2605178"/>
              <a:gd name="connsiteY0-22" fmla="*/ 854944 h 854944"/>
              <a:gd name="connsiteX1-23" fmla="*/ 15328 w 2605178"/>
              <a:gd name="connsiteY1-24" fmla="*/ 0 h 854944"/>
              <a:gd name="connsiteX2-25" fmla="*/ 2605178 w 2605178"/>
              <a:gd name="connsiteY2-26" fmla="*/ 8626 h 854944"/>
              <a:gd name="connsiteX3-27" fmla="*/ 2080891 w 2605178"/>
              <a:gd name="connsiteY3-28" fmla="*/ 854944 h 854944"/>
              <a:gd name="connsiteX4-29" fmla="*/ 0 w 2605178"/>
              <a:gd name="connsiteY4-30" fmla="*/ 854944 h 854944"/>
              <a:gd name="connsiteX0-31" fmla="*/ 0 w 2553420"/>
              <a:gd name="connsiteY0-32" fmla="*/ 854944 h 854944"/>
              <a:gd name="connsiteX1-33" fmla="*/ 15328 w 2553420"/>
              <a:gd name="connsiteY1-34" fmla="*/ 0 h 854944"/>
              <a:gd name="connsiteX2-35" fmla="*/ 2553420 w 2553420"/>
              <a:gd name="connsiteY2-36" fmla="*/ 8626 h 854944"/>
              <a:gd name="connsiteX3-37" fmla="*/ 2080891 w 2553420"/>
              <a:gd name="connsiteY3-38" fmla="*/ 854944 h 854944"/>
              <a:gd name="connsiteX4-39" fmla="*/ 0 w 2553420"/>
              <a:gd name="connsiteY4-40" fmla="*/ 854944 h 854944"/>
              <a:gd name="connsiteX0-41" fmla="*/ 17662 w 2571082"/>
              <a:gd name="connsiteY0-42" fmla="*/ 854944 h 854944"/>
              <a:gd name="connsiteX1-43" fmla="*/ 0 w 2571082"/>
              <a:gd name="connsiteY1-44" fmla="*/ 0 h 854944"/>
              <a:gd name="connsiteX2-45" fmla="*/ 2571082 w 2571082"/>
              <a:gd name="connsiteY2-46" fmla="*/ 8626 h 854944"/>
              <a:gd name="connsiteX3-47" fmla="*/ 2098553 w 2571082"/>
              <a:gd name="connsiteY3-48" fmla="*/ 854944 h 854944"/>
              <a:gd name="connsiteX4-49" fmla="*/ 17662 w 2571082"/>
              <a:gd name="connsiteY4-50" fmla="*/ 854944 h 854944"/>
              <a:gd name="connsiteX0-51" fmla="*/ 0 w 2553420"/>
              <a:gd name="connsiteY0-52" fmla="*/ 862271 h 862271"/>
              <a:gd name="connsiteX1-53" fmla="*/ 2132 w 2553420"/>
              <a:gd name="connsiteY1-54" fmla="*/ 0 h 862271"/>
              <a:gd name="connsiteX2-55" fmla="*/ 2553420 w 2553420"/>
              <a:gd name="connsiteY2-56" fmla="*/ 15953 h 862271"/>
              <a:gd name="connsiteX3-57" fmla="*/ 2080891 w 2553420"/>
              <a:gd name="connsiteY3-58" fmla="*/ 862271 h 862271"/>
              <a:gd name="connsiteX4-59" fmla="*/ 0 w 2553420"/>
              <a:gd name="connsiteY4-60" fmla="*/ 862271 h 862271"/>
              <a:gd name="connsiteX0-61" fmla="*/ 0 w 2546822"/>
              <a:gd name="connsiteY0-62" fmla="*/ 862271 h 862271"/>
              <a:gd name="connsiteX1-63" fmla="*/ 2132 w 2546822"/>
              <a:gd name="connsiteY1-64" fmla="*/ 0 h 862271"/>
              <a:gd name="connsiteX2-65" fmla="*/ 2546822 w 2546822"/>
              <a:gd name="connsiteY2-66" fmla="*/ 15953 h 862271"/>
              <a:gd name="connsiteX3-67" fmla="*/ 2080891 w 2546822"/>
              <a:gd name="connsiteY3-68" fmla="*/ 862271 h 862271"/>
              <a:gd name="connsiteX4-69" fmla="*/ 0 w 2546822"/>
              <a:gd name="connsiteY4-70" fmla="*/ 862271 h 862271"/>
              <a:gd name="connsiteX0-71" fmla="*/ 0 w 2553420"/>
              <a:gd name="connsiteY0-72" fmla="*/ 862271 h 862271"/>
              <a:gd name="connsiteX1-73" fmla="*/ 2132 w 2553420"/>
              <a:gd name="connsiteY1-74" fmla="*/ 0 h 862271"/>
              <a:gd name="connsiteX2-75" fmla="*/ 2553420 w 2553420"/>
              <a:gd name="connsiteY2-76" fmla="*/ 8625 h 862271"/>
              <a:gd name="connsiteX3-77" fmla="*/ 2080891 w 2553420"/>
              <a:gd name="connsiteY3-78" fmla="*/ 862271 h 862271"/>
              <a:gd name="connsiteX4-79" fmla="*/ 0 w 2553420"/>
              <a:gd name="connsiteY4-80" fmla="*/ 862271 h 8622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3420" h="862271">
                <a:moveTo>
                  <a:pt x="0" y="862271"/>
                </a:moveTo>
                <a:cubicBezTo>
                  <a:pt x="711" y="574847"/>
                  <a:pt x="1421" y="287424"/>
                  <a:pt x="2132" y="0"/>
                </a:cubicBezTo>
                <a:lnTo>
                  <a:pt x="2553420" y="8625"/>
                </a:lnTo>
                <a:lnTo>
                  <a:pt x="2080891" y="862271"/>
                </a:lnTo>
                <a:lnTo>
                  <a:pt x="0" y="862271"/>
                </a:lnTo>
                <a:close/>
              </a:path>
            </a:pathLst>
          </a:custGeom>
          <a:gradFill flip="none" rotWithShape="1">
            <a:gsLst>
              <a:gs pos="0">
                <a:srgbClr val="108C95"/>
              </a:gs>
              <a:gs pos="74000">
                <a:srgbClr val="50A294"/>
              </a:gs>
              <a:gs pos="83000">
                <a:srgbClr val="5BA894"/>
              </a:gs>
              <a:gs pos="100000">
                <a:srgbClr val="65AF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等线" panose="02010600030101010101" pitchFamily="2" charset="-122"/>
                <a:ea typeface="等线" panose="02010600030101010101" pitchFamily="2" charset="-122"/>
              </a:rPr>
              <a:t>目录</a:t>
            </a:r>
            <a:endParaRPr lang="en-US" altLang="zh-CN" sz="2000" b="1" dirty="0">
              <a:latin typeface="等线" panose="02010600030101010101" pitchFamily="2" charset="-122"/>
              <a:ea typeface="等线" panose="02010600030101010101" pitchFamily="2" charset="-122"/>
            </a:endParaRPr>
          </a:p>
          <a:p>
            <a:pPr algn="ctr"/>
            <a:r>
              <a:rPr lang="en-US" altLang="zh-CN" dirty="0">
                <a:latin typeface="Arial Black" panose="020B0A04020102020204" pitchFamily="34" charset="0"/>
              </a:rPr>
              <a:t>CONTENTS</a:t>
            </a:r>
            <a:endParaRPr lang="zh-CN" altLang="en-US" dirty="0">
              <a:latin typeface="Arial Black" panose="020B0A040201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E6E6E6"/>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1068018"/>
            <a:ext cx="10515600" cy="622669"/>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10" name="平行四边形 9"/>
          <p:cNvSpPr/>
          <p:nvPr userDrawn="1"/>
        </p:nvSpPr>
        <p:spPr>
          <a:xfrm>
            <a:off x="7909692" y="299246"/>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11" name="梯形 10"/>
          <p:cNvSpPr/>
          <p:nvPr userDrawn="1"/>
        </p:nvSpPr>
        <p:spPr>
          <a:xfrm>
            <a:off x="10362039" y="299246"/>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基本信息</a:t>
            </a:r>
            <a:endParaRPr lang="zh-CN" altLang="en-US" sz="1200" kern="1200" dirty="0">
              <a:solidFill>
                <a:schemeClr val="lt1"/>
              </a:solidFill>
              <a:latin typeface="+mn-ea"/>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平行四边形 6"/>
          <p:cNvSpPr/>
          <p:nvPr userDrawn="1"/>
        </p:nvSpPr>
        <p:spPr>
          <a:xfrm>
            <a:off x="7938952" y="284616"/>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8" name="梯形 10"/>
          <p:cNvSpPr/>
          <p:nvPr userDrawn="1"/>
        </p:nvSpPr>
        <p:spPr>
          <a:xfrm>
            <a:off x="10391299" y="284616"/>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基本信息</a:t>
            </a:r>
            <a:endParaRPr lang="zh-CN" altLang="en-US" sz="1200" kern="1200" dirty="0">
              <a:solidFill>
                <a:schemeClr val="lt1"/>
              </a:solidFill>
              <a:latin typeface="+mn-ea"/>
              <a:ea typeface="+mn-ea"/>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平行四边形 6"/>
          <p:cNvSpPr/>
          <p:nvPr userDrawn="1"/>
        </p:nvSpPr>
        <p:spPr>
          <a:xfrm>
            <a:off x="7938952" y="284616"/>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8" name="梯形 10"/>
          <p:cNvSpPr/>
          <p:nvPr userDrawn="1"/>
        </p:nvSpPr>
        <p:spPr>
          <a:xfrm>
            <a:off x="10391299" y="284616"/>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基本信息</a:t>
            </a:r>
            <a:endParaRPr lang="zh-CN" altLang="en-US" sz="1200" kern="1200" dirty="0">
              <a:solidFill>
                <a:schemeClr val="lt1"/>
              </a:solidFill>
              <a:latin typeface="+mn-ea"/>
              <a:ea typeface="+mn-ea"/>
              <a:cs typeface="+mn-cs"/>
            </a:endParaRPr>
          </a:p>
        </p:txBody>
      </p:sp>
      <p:pic>
        <p:nvPicPr>
          <p:cNvPr id="2" name="图片 1"/>
          <p:cNvPicPr>
            <a:picLocks noChangeAspect="1"/>
          </p:cNvPicPr>
          <p:nvPr userDrawn="1"/>
        </p:nvPicPr>
        <p:blipFill>
          <a:blip r:embed="rId2" cstate="print"/>
          <a:stretch>
            <a:fillRect/>
          </a:stretch>
        </p:blipFill>
        <p:spPr>
          <a:xfrm>
            <a:off x="494758" y="3210746"/>
            <a:ext cx="5282195" cy="2057404"/>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5" name="平行四边形 4"/>
          <p:cNvSpPr/>
          <p:nvPr userDrawn="1"/>
        </p:nvSpPr>
        <p:spPr>
          <a:xfrm>
            <a:off x="7873115" y="269985"/>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6" name="梯形 10"/>
          <p:cNvSpPr/>
          <p:nvPr userDrawn="1"/>
        </p:nvSpPr>
        <p:spPr>
          <a:xfrm>
            <a:off x="10325462" y="269985"/>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有效性</a:t>
            </a:r>
            <a:endParaRPr lang="zh-CN" altLang="en-US" sz="1200" kern="1200" dirty="0">
              <a:solidFill>
                <a:schemeClr val="lt1"/>
              </a:solidFill>
              <a:latin typeface="+mn-ea"/>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7" name="平行四边形 6"/>
          <p:cNvSpPr/>
          <p:nvPr userDrawn="1"/>
        </p:nvSpPr>
        <p:spPr>
          <a:xfrm>
            <a:off x="7873115" y="269985"/>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8" name="梯形 10"/>
          <p:cNvSpPr/>
          <p:nvPr userDrawn="1"/>
        </p:nvSpPr>
        <p:spPr>
          <a:xfrm>
            <a:off x="10325462" y="269985"/>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安全性</a:t>
            </a:r>
            <a:endParaRPr lang="zh-CN" altLang="en-US" sz="1200" kern="1200" dirty="0">
              <a:solidFill>
                <a:schemeClr val="lt1"/>
              </a:solidFill>
              <a:latin typeface="+mn-ea"/>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8" name="平行四边形 7"/>
          <p:cNvSpPr/>
          <p:nvPr userDrawn="1"/>
        </p:nvSpPr>
        <p:spPr>
          <a:xfrm>
            <a:off x="7873115" y="269985"/>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9" name="梯形 10"/>
          <p:cNvSpPr/>
          <p:nvPr userDrawn="1"/>
        </p:nvSpPr>
        <p:spPr>
          <a:xfrm>
            <a:off x="10325462" y="269985"/>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创新型</a:t>
            </a:r>
            <a:endParaRPr lang="zh-CN" altLang="en-US" sz="1200" kern="1200" dirty="0">
              <a:solidFill>
                <a:schemeClr val="lt1"/>
              </a:solidFill>
              <a:latin typeface="+mn-ea"/>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10" name="平行四边形 9"/>
          <p:cNvSpPr/>
          <p:nvPr userDrawn="1"/>
        </p:nvSpPr>
        <p:spPr>
          <a:xfrm>
            <a:off x="7931637" y="303717"/>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11" name="梯形 10"/>
          <p:cNvSpPr/>
          <p:nvPr userDrawn="1"/>
        </p:nvSpPr>
        <p:spPr>
          <a:xfrm>
            <a:off x="10383984" y="303717"/>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公平性</a:t>
            </a:r>
            <a:endParaRPr lang="zh-CN" altLang="en-US" sz="1200" kern="1200" dirty="0">
              <a:solidFill>
                <a:schemeClr val="lt1"/>
              </a:solidFill>
              <a:latin typeface="+mn-ea"/>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C1085F4-27FA-4473-A3C4-FE111295E6F2}"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灯片编号占位符 2"/>
          <p:cNvSpPr>
            <a:spLocks noGrp="1"/>
          </p:cNvSpPr>
          <p:nvPr>
            <p:ph type="sldNum" sz="quarter" idx="10"/>
          </p:nvPr>
        </p:nvSpPr>
        <p:spPr/>
        <p:txBody>
          <a:bodyPr/>
          <a:lstStyle/>
          <a:p>
            <a:fld id="{0C1085F4-27FA-4473-A3C4-FE111295E6F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0808179-3B53-4243-80D8-F58794E712C5}"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0C1085F4-27FA-4473-A3C4-FE111295E6F2}" type="slidenum">
              <a:rPr lang="zh-CN" altLang="en-US" smtClean="0"/>
            </a:fld>
            <a:endParaRPr lang="zh-CN" altLang="en-US"/>
          </a:p>
        </p:txBody>
      </p:sp>
      <p:sp>
        <p:nvSpPr>
          <p:cNvPr id="10" name="平行四边形 9"/>
          <p:cNvSpPr/>
          <p:nvPr userDrawn="1"/>
        </p:nvSpPr>
        <p:spPr>
          <a:xfrm>
            <a:off x="7931637" y="303717"/>
            <a:ext cx="2510867" cy="272063"/>
          </a:xfrm>
          <a:prstGeom prst="parallelogram">
            <a:avLst/>
          </a:prstGeom>
          <a:solidFill>
            <a:srgbClr val="01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n-ea"/>
                <a:ea typeface="+mn-ea"/>
              </a:rPr>
              <a:t>中海康</a:t>
            </a:r>
            <a:r>
              <a:rPr lang="zh-CN" altLang="en-US" sz="1200" dirty="0">
                <a:latin typeface="Gulim" panose="020B0600000101010101" pitchFamily="34" charset="-127"/>
                <a:ea typeface="Gulim" panose="020B0600000101010101" pitchFamily="34" charset="-127"/>
              </a:rPr>
              <a:t> </a:t>
            </a:r>
            <a:r>
              <a:rPr lang="en-US" altLang="zh-CN" sz="1200" dirty="0">
                <a:latin typeface="Gulim" panose="020B0600000101010101" pitchFamily="34" charset="-127"/>
                <a:ea typeface="Gulim" panose="020B0600000101010101" pitchFamily="34" charset="-127"/>
              </a:rPr>
              <a:t>SINO HEALTHARE</a:t>
            </a:r>
            <a:endParaRPr lang="zh-CN" altLang="en-US" sz="1200" dirty="0">
              <a:latin typeface="Gulim" panose="020B0600000101010101" pitchFamily="34" charset="-127"/>
              <a:ea typeface="Gulim" panose="020B0600000101010101" pitchFamily="34" charset="-127"/>
            </a:endParaRPr>
          </a:p>
        </p:txBody>
      </p:sp>
      <p:sp>
        <p:nvSpPr>
          <p:cNvPr id="11" name="梯形 10"/>
          <p:cNvSpPr/>
          <p:nvPr userDrawn="1"/>
        </p:nvSpPr>
        <p:spPr>
          <a:xfrm>
            <a:off x="10383984" y="303717"/>
            <a:ext cx="1299000" cy="279378"/>
          </a:xfrm>
          <a:custGeom>
            <a:avLst/>
            <a:gdLst>
              <a:gd name="connsiteX0" fmla="*/ 0 w 1089965"/>
              <a:gd name="connsiteY0" fmla="*/ 431597 h 431597"/>
              <a:gd name="connsiteX1" fmla="*/ 107899 w 1089965"/>
              <a:gd name="connsiteY1" fmla="*/ 0 h 431597"/>
              <a:gd name="connsiteX2" fmla="*/ 982066 w 1089965"/>
              <a:gd name="connsiteY2" fmla="*/ 0 h 431597"/>
              <a:gd name="connsiteX3" fmla="*/ 1089965 w 1089965"/>
              <a:gd name="connsiteY3" fmla="*/ 431597 h 431597"/>
              <a:gd name="connsiteX4" fmla="*/ 0 w 1089965"/>
              <a:gd name="connsiteY4" fmla="*/ 431597 h 431597"/>
              <a:gd name="connsiteX0-1" fmla="*/ 0 w 1089965"/>
              <a:gd name="connsiteY0-2" fmla="*/ 446227 h 446227"/>
              <a:gd name="connsiteX1-3" fmla="*/ 115214 w 1089965"/>
              <a:gd name="connsiteY1-4" fmla="*/ 0 h 446227"/>
              <a:gd name="connsiteX2-5" fmla="*/ 982066 w 1089965"/>
              <a:gd name="connsiteY2-6" fmla="*/ 14630 h 446227"/>
              <a:gd name="connsiteX3-7" fmla="*/ 1089965 w 1089965"/>
              <a:gd name="connsiteY3-8" fmla="*/ 446227 h 446227"/>
              <a:gd name="connsiteX4-9" fmla="*/ 0 w 1089965"/>
              <a:gd name="connsiteY4-10" fmla="*/ 446227 h 446227"/>
              <a:gd name="connsiteX0-11" fmla="*/ 0 w 1016813"/>
              <a:gd name="connsiteY0-12" fmla="*/ 446227 h 446227"/>
              <a:gd name="connsiteX1-13" fmla="*/ 115214 w 1016813"/>
              <a:gd name="connsiteY1-14" fmla="*/ 0 h 446227"/>
              <a:gd name="connsiteX2-15" fmla="*/ 982066 w 1016813"/>
              <a:gd name="connsiteY2-16" fmla="*/ 14630 h 446227"/>
              <a:gd name="connsiteX3-17" fmla="*/ 1016813 w 1016813"/>
              <a:gd name="connsiteY3-18" fmla="*/ 446227 h 446227"/>
              <a:gd name="connsiteX4-19" fmla="*/ 0 w 1016813"/>
              <a:gd name="connsiteY4-20" fmla="*/ 446227 h 446227"/>
              <a:gd name="connsiteX0-21" fmla="*/ 0 w 982066"/>
              <a:gd name="connsiteY0-22" fmla="*/ 446227 h 446227"/>
              <a:gd name="connsiteX1-23" fmla="*/ 115214 w 982066"/>
              <a:gd name="connsiteY1-24" fmla="*/ 0 h 446227"/>
              <a:gd name="connsiteX2-25" fmla="*/ 982066 w 982066"/>
              <a:gd name="connsiteY2-26" fmla="*/ 14630 h 446227"/>
              <a:gd name="connsiteX3-27" fmla="*/ 972922 w 982066"/>
              <a:gd name="connsiteY3-28" fmla="*/ 446227 h 446227"/>
              <a:gd name="connsiteX4-29" fmla="*/ 0 w 982066"/>
              <a:gd name="connsiteY4-30" fmla="*/ 446227 h 446227"/>
              <a:gd name="connsiteX0-31" fmla="*/ 0 w 982066"/>
              <a:gd name="connsiteY0-32" fmla="*/ 453790 h 453790"/>
              <a:gd name="connsiteX1-33" fmla="*/ 85953 w 982066"/>
              <a:gd name="connsiteY1-34" fmla="*/ 0 h 453790"/>
              <a:gd name="connsiteX2-35" fmla="*/ 982066 w 982066"/>
              <a:gd name="connsiteY2-36" fmla="*/ 22193 h 453790"/>
              <a:gd name="connsiteX3-37" fmla="*/ 972922 w 982066"/>
              <a:gd name="connsiteY3-38" fmla="*/ 453790 h 453790"/>
              <a:gd name="connsiteX4-39" fmla="*/ 0 w 982066"/>
              <a:gd name="connsiteY4-40" fmla="*/ 453790 h 453790"/>
              <a:gd name="connsiteX0-41" fmla="*/ 0 w 982066"/>
              <a:gd name="connsiteY0-42" fmla="*/ 446226 h 446226"/>
              <a:gd name="connsiteX1-43" fmla="*/ 107899 w 982066"/>
              <a:gd name="connsiteY1-44" fmla="*/ 0 h 446226"/>
              <a:gd name="connsiteX2-45" fmla="*/ 982066 w 982066"/>
              <a:gd name="connsiteY2-46" fmla="*/ 14629 h 446226"/>
              <a:gd name="connsiteX3-47" fmla="*/ 972922 w 982066"/>
              <a:gd name="connsiteY3-48" fmla="*/ 446226 h 446226"/>
              <a:gd name="connsiteX4-49" fmla="*/ 0 w 982066"/>
              <a:gd name="connsiteY4-50" fmla="*/ 446226 h 446226"/>
              <a:gd name="connsiteX0-51" fmla="*/ 0 w 972922"/>
              <a:gd name="connsiteY0-52" fmla="*/ 461850 h 461850"/>
              <a:gd name="connsiteX1-53" fmla="*/ 107899 w 972922"/>
              <a:gd name="connsiteY1-54" fmla="*/ 15624 h 461850"/>
              <a:gd name="connsiteX2-55" fmla="*/ 967436 w 972922"/>
              <a:gd name="connsiteY2-56" fmla="*/ 0 h 461850"/>
              <a:gd name="connsiteX3-57" fmla="*/ 972922 w 972922"/>
              <a:gd name="connsiteY3-58" fmla="*/ 461850 h 461850"/>
              <a:gd name="connsiteX4-59" fmla="*/ 0 w 972922"/>
              <a:gd name="connsiteY4-60" fmla="*/ 461850 h 461850"/>
              <a:gd name="connsiteX0-61" fmla="*/ 0 w 975129"/>
              <a:gd name="connsiteY0-62" fmla="*/ 446226 h 446226"/>
              <a:gd name="connsiteX1-63" fmla="*/ 107899 w 975129"/>
              <a:gd name="connsiteY1-64" fmla="*/ 0 h 446226"/>
              <a:gd name="connsiteX2-65" fmla="*/ 974751 w 975129"/>
              <a:gd name="connsiteY2-66" fmla="*/ 7065 h 446226"/>
              <a:gd name="connsiteX3-67" fmla="*/ 972922 w 975129"/>
              <a:gd name="connsiteY3-68" fmla="*/ 446226 h 446226"/>
              <a:gd name="connsiteX4-69" fmla="*/ 0 w 975129"/>
              <a:gd name="connsiteY4-70" fmla="*/ 446226 h 446226"/>
              <a:gd name="connsiteX0-71" fmla="*/ 0 w 949580"/>
              <a:gd name="connsiteY0-72" fmla="*/ 438663 h 446226"/>
              <a:gd name="connsiteX1-73" fmla="*/ 82350 w 949580"/>
              <a:gd name="connsiteY1-74" fmla="*/ 0 h 446226"/>
              <a:gd name="connsiteX2-75" fmla="*/ 949202 w 949580"/>
              <a:gd name="connsiteY2-76" fmla="*/ 7065 h 446226"/>
              <a:gd name="connsiteX3-77" fmla="*/ 947373 w 949580"/>
              <a:gd name="connsiteY3-78" fmla="*/ 446226 h 446226"/>
              <a:gd name="connsiteX4-79" fmla="*/ 0 w 949580"/>
              <a:gd name="connsiteY4-80" fmla="*/ 438663 h 446226"/>
              <a:gd name="connsiteX0-81" fmla="*/ 0 w 968741"/>
              <a:gd name="connsiteY0-82" fmla="*/ 438663 h 446226"/>
              <a:gd name="connsiteX1-83" fmla="*/ 101511 w 968741"/>
              <a:gd name="connsiteY1-84" fmla="*/ 0 h 446226"/>
              <a:gd name="connsiteX2-85" fmla="*/ 968363 w 968741"/>
              <a:gd name="connsiteY2-86" fmla="*/ 7065 h 446226"/>
              <a:gd name="connsiteX3-87" fmla="*/ 966534 w 968741"/>
              <a:gd name="connsiteY3-88" fmla="*/ 446226 h 446226"/>
              <a:gd name="connsiteX4-89" fmla="*/ 0 w 968741"/>
              <a:gd name="connsiteY4-90" fmla="*/ 438663 h 446226"/>
              <a:gd name="connsiteX0-91" fmla="*/ 0 w 955967"/>
              <a:gd name="connsiteY0-92" fmla="*/ 446226 h 446226"/>
              <a:gd name="connsiteX1-93" fmla="*/ 88737 w 955967"/>
              <a:gd name="connsiteY1-94" fmla="*/ 0 h 446226"/>
              <a:gd name="connsiteX2-95" fmla="*/ 955589 w 955967"/>
              <a:gd name="connsiteY2-96" fmla="*/ 7065 h 446226"/>
              <a:gd name="connsiteX3-97" fmla="*/ 953760 w 955967"/>
              <a:gd name="connsiteY3-98" fmla="*/ 446226 h 446226"/>
              <a:gd name="connsiteX4-99" fmla="*/ 0 w 955967"/>
              <a:gd name="connsiteY4-100" fmla="*/ 446226 h 446226"/>
              <a:gd name="connsiteX0-101" fmla="*/ 0 w 955967"/>
              <a:gd name="connsiteY0-102" fmla="*/ 472873 h 472873"/>
              <a:gd name="connsiteX1-103" fmla="*/ 88737 w 955967"/>
              <a:gd name="connsiteY1-104" fmla="*/ 0 h 472873"/>
              <a:gd name="connsiteX2-105" fmla="*/ 955589 w 955967"/>
              <a:gd name="connsiteY2-106" fmla="*/ 33712 h 472873"/>
              <a:gd name="connsiteX3-107" fmla="*/ 953760 w 955967"/>
              <a:gd name="connsiteY3-108" fmla="*/ 472873 h 472873"/>
              <a:gd name="connsiteX4-109" fmla="*/ 0 w 955967"/>
              <a:gd name="connsiteY4-110" fmla="*/ 472873 h 472873"/>
              <a:gd name="connsiteX0-111" fmla="*/ 0 w 955967"/>
              <a:gd name="connsiteY0-112" fmla="*/ 476810 h 476810"/>
              <a:gd name="connsiteX1-113" fmla="*/ 88737 w 955967"/>
              <a:gd name="connsiteY1-114" fmla="*/ 3937 h 476810"/>
              <a:gd name="connsiteX2-115" fmla="*/ 955589 w 955967"/>
              <a:gd name="connsiteY2-116" fmla="*/ 0 h 476810"/>
              <a:gd name="connsiteX3-117" fmla="*/ 953760 w 955967"/>
              <a:gd name="connsiteY3-118" fmla="*/ 476810 h 476810"/>
              <a:gd name="connsiteX4-119" fmla="*/ 0 w 955967"/>
              <a:gd name="connsiteY4-120" fmla="*/ 476810 h 476810"/>
              <a:gd name="connsiteX0-121" fmla="*/ 0 w 955967"/>
              <a:gd name="connsiteY0-122" fmla="*/ 476810 h 476810"/>
              <a:gd name="connsiteX1-123" fmla="*/ 63244 w 955967"/>
              <a:gd name="connsiteY1-124" fmla="*/ 3937 h 476810"/>
              <a:gd name="connsiteX2-125" fmla="*/ 955589 w 955967"/>
              <a:gd name="connsiteY2-126" fmla="*/ 0 h 476810"/>
              <a:gd name="connsiteX3-127" fmla="*/ 953760 w 955967"/>
              <a:gd name="connsiteY3-128" fmla="*/ 476810 h 476810"/>
              <a:gd name="connsiteX4-129" fmla="*/ 0 w 955967"/>
              <a:gd name="connsiteY4-130" fmla="*/ 476810 h 476810"/>
              <a:gd name="connsiteX0-131" fmla="*/ 0 w 955967"/>
              <a:gd name="connsiteY0-132" fmla="*/ 476810 h 476810"/>
              <a:gd name="connsiteX1-133" fmla="*/ 82363 w 955967"/>
              <a:gd name="connsiteY1-134" fmla="*/ 3937 h 476810"/>
              <a:gd name="connsiteX2-135" fmla="*/ 955589 w 955967"/>
              <a:gd name="connsiteY2-136" fmla="*/ 0 h 476810"/>
              <a:gd name="connsiteX3-137" fmla="*/ 953760 w 955967"/>
              <a:gd name="connsiteY3-138" fmla="*/ 476810 h 476810"/>
              <a:gd name="connsiteX4-139" fmla="*/ 0 w 955967"/>
              <a:gd name="connsiteY4-140" fmla="*/ 476810 h 476810"/>
              <a:gd name="connsiteX0-141" fmla="*/ 0 w 955967"/>
              <a:gd name="connsiteY0-142" fmla="*/ 482796 h 482796"/>
              <a:gd name="connsiteX1-143" fmla="*/ 60460 w 955967"/>
              <a:gd name="connsiteY1-144" fmla="*/ 0 h 482796"/>
              <a:gd name="connsiteX2-145" fmla="*/ 955589 w 955967"/>
              <a:gd name="connsiteY2-146" fmla="*/ 5986 h 482796"/>
              <a:gd name="connsiteX3-147" fmla="*/ 953760 w 955967"/>
              <a:gd name="connsiteY3-148" fmla="*/ 482796 h 482796"/>
              <a:gd name="connsiteX4-149" fmla="*/ 0 w 955967"/>
              <a:gd name="connsiteY4-150" fmla="*/ 482796 h 482796"/>
              <a:gd name="connsiteX0-151" fmla="*/ 0 w 955967"/>
              <a:gd name="connsiteY0-152" fmla="*/ 482796 h 482796"/>
              <a:gd name="connsiteX1-153" fmla="*/ 76887 w 955967"/>
              <a:gd name="connsiteY1-154" fmla="*/ 0 h 482796"/>
              <a:gd name="connsiteX2-155" fmla="*/ 955589 w 955967"/>
              <a:gd name="connsiteY2-156" fmla="*/ 5986 h 482796"/>
              <a:gd name="connsiteX3-157" fmla="*/ 953760 w 955967"/>
              <a:gd name="connsiteY3-158" fmla="*/ 482796 h 482796"/>
              <a:gd name="connsiteX4-159" fmla="*/ 0 w 955967"/>
              <a:gd name="connsiteY4-160" fmla="*/ 482796 h 482796"/>
              <a:gd name="connsiteX0-161" fmla="*/ 0 w 955967"/>
              <a:gd name="connsiteY0-162" fmla="*/ 482796 h 482796"/>
              <a:gd name="connsiteX1-163" fmla="*/ 60459 w 955967"/>
              <a:gd name="connsiteY1-164" fmla="*/ 0 h 482796"/>
              <a:gd name="connsiteX2-165" fmla="*/ 955589 w 955967"/>
              <a:gd name="connsiteY2-166" fmla="*/ 5986 h 482796"/>
              <a:gd name="connsiteX3-167" fmla="*/ 953760 w 955967"/>
              <a:gd name="connsiteY3-168" fmla="*/ 482796 h 482796"/>
              <a:gd name="connsiteX4-169" fmla="*/ 0 w 955967"/>
              <a:gd name="connsiteY4-170" fmla="*/ 482796 h 482796"/>
              <a:gd name="connsiteX0-171" fmla="*/ 0 w 955967"/>
              <a:gd name="connsiteY0-172" fmla="*/ 482796 h 482796"/>
              <a:gd name="connsiteX1-173" fmla="*/ 44032 w 955967"/>
              <a:gd name="connsiteY1-174" fmla="*/ 0 h 482796"/>
              <a:gd name="connsiteX2-175" fmla="*/ 955589 w 955967"/>
              <a:gd name="connsiteY2-176" fmla="*/ 5986 h 482796"/>
              <a:gd name="connsiteX3-177" fmla="*/ 953760 w 955967"/>
              <a:gd name="connsiteY3-178" fmla="*/ 482796 h 482796"/>
              <a:gd name="connsiteX4-179" fmla="*/ 0 w 955967"/>
              <a:gd name="connsiteY4-180" fmla="*/ 482796 h 482796"/>
              <a:gd name="connsiteX0-181" fmla="*/ 0 w 972394"/>
              <a:gd name="connsiteY0-182" fmla="*/ 495570 h 495570"/>
              <a:gd name="connsiteX1-183" fmla="*/ 60459 w 972394"/>
              <a:gd name="connsiteY1-184" fmla="*/ 0 h 495570"/>
              <a:gd name="connsiteX2-185" fmla="*/ 972016 w 972394"/>
              <a:gd name="connsiteY2-186" fmla="*/ 5986 h 495570"/>
              <a:gd name="connsiteX3-187" fmla="*/ 970187 w 972394"/>
              <a:gd name="connsiteY3-188" fmla="*/ 482796 h 495570"/>
              <a:gd name="connsiteX4-189" fmla="*/ 0 w 972394"/>
              <a:gd name="connsiteY4-190" fmla="*/ 495570 h 495570"/>
              <a:gd name="connsiteX0-191" fmla="*/ 0 w 972394"/>
              <a:gd name="connsiteY0-192" fmla="*/ 495570 h 495570"/>
              <a:gd name="connsiteX1-193" fmla="*/ 44031 w 972394"/>
              <a:gd name="connsiteY1-194" fmla="*/ 0 h 495570"/>
              <a:gd name="connsiteX2-195" fmla="*/ 972016 w 972394"/>
              <a:gd name="connsiteY2-196" fmla="*/ 5986 h 495570"/>
              <a:gd name="connsiteX3-197" fmla="*/ 970187 w 972394"/>
              <a:gd name="connsiteY3-198" fmla="*/ 482796 h 495570"/>
              <a:gd name="connsiteX4-199" fmla="*/ 0 w 972394"/>
              <a:gd name="connsiteY4-200" fmla="*/ 495570 h 495570"/>
              <a:gd name="connsiteX0-201" fmla="*/ 0 w 972394"/>
              <a:gd name="connsiteY0-202" fmla="*/ 495570 h 495570"/>
              <a:gd name="connsiteX1-203" fmla="*/ 60458 w 972394"/>
              <a:gd name="connsiteY1-204" fmla="*/ 0 h 495570"/>
              <a:gd name="connsiteX2-205" fmla="*/ 972016 w 972394"/>
              <a:gd name="connsiteY2-206" fmla="*/ 5986 h 495570"/>
              <a:gd name="connsiteX3-207" fmla="*/ 970187 w 972394"/>
              <a:gd name="connsiteY3-208" fmla="*/ 482796 h 495570"/>
              <a:gd name="connsiteX4-209" fmla="*/ 0 w 972394"/>
              <a:gd name="connsiteY4-210" fmla="*/ 495570 h 495570"/>
              <a:gd name="connsiteX0-211" fmla="*/ 0 w 972394"/>
              <a:gd name="connsiteY0-212" fmla="*/ 495570 h 495570"/>
              <a:gd name="connsiteX1-213" fmla="*/ 54983 w 972394"/>
              <a:gd name="connsiteY1-214" fmla="*/ 0 h 495570"/>
              <a:gd name="connsiteX2-215" fmla="*/ 972016 w 972394"/>
              <a:gd name="connsiteY2-216" fmla="*/ 5986 h 495570"/>
              <a:gd name="connsiteX3-217" fmla="*/ 970187 w 972394"/>
              <a:gd name="connsiteY3-218" fmla="*/ 482796 h 495570"/>
              <a:gd name="connsiteX4-219" fmla="*/ 0 w 972394"/>
              <a:gd name="connsiteY4-220" fmla="*/ 495570 h 4955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394" h="495570">
                <a:moveTo>
                  <a:pt x="0" y="495570"/>
                </a:moveTo>
                <a:lnTo>
                  <a:pt x="54983" y="0"/>
                </a:lnTo>
                <a:lnTo>
                  <a:pt x="972016" y="5986"/>
                </a:lnTo>
                <a:cubicBezTo>
                  <a:pt x="973845" y="159936"/>
                  <a:pt x="968358" y="328846"/>
                  <a:pt x="970187" y="482796"/>
                </a:cubicBezTo>
                <a:lnTo>
                  <a:pt x="0" y="495570"/>
                </a:lnTo>
                <a:close/>
              </a:path>
            </a:pathLst>
          </a:custGeom>
          <a:solidFill>
            <a:srgbClr val="6AB3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a:solidFill>
                  <a:schemeClr val="lt1"/>
                </a:solidFill>
                <a:latin typeface="+mn-ea"/>
                <a:ea typeface="+mn-ea"/>
                <a:cs typeface="+mn-cs"/>
              </a:rPr>
              <a:t>公平性</a:t>
            </a:r>
            <a:endParaRPr lang="zh-CN" altLang="en-US" sz="1200" kern="1200" dirty="0">
              <a:solidFill>
                <a:schemeClr val="lt1"/>
              </a:solidFill>
              <a:latin typeface="+mn-ea"/>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slideLayout" Target="../slideLayouts/slideLayout78.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7.xml"/><Relationship Id="rId8" Type="http://schemas.openxmlformats.org/officeDocument/2006/relationships/slideLayout" Target="../slideLayouts/slideLayout86.xml"/><Relationship Id="rId7" Type="http://schemas.openxmlformats.org/officeDocument/2006/relationships/slideLayout" Target="../slideLayouts/slideLayout85.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3" Type="http://schemas.openxmlformats.org/officeDocument/2006/relationships/slideLayout" Target="../slideLayouts/slideLayout81.xml"/><Relationship Id="rId2" Type="http://schemas.openxmlformats.org/officeDocument/2006/relationships/slideLayout" Target="../slideLayouts/slideLayout80.xml"/><Relationship Id="rId12" Type="http://schemas.openxmlformats.org/officeDocument/2006/relationships/theme" Target="../theme/theme8.xml"/><Relationship Id="rId11" Type="http://schemas.openxmlformats.org/officeDocument/2006/relationships/slideLayout" Target="../slideLayouts/slideLayout89.xml"/><Relationship Id="rId10" Type="http://schemas.openxmlformats.org/officeDocument/2006/relationships/slideLayout" Target="../slideLayouts/slideLayout88.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085F4-27FA-4473-A3C4-FE111295E6F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8CAA0-68DE-430B-9C96-C9AB9033454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04506-7D87-475C-B88A-33405693AED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BD4F6-E5FD-4550-9F9F-E908BB6732E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6B489-8130-4899-882D-18A150F1A15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74C32-AB55-4B5F-8956-5935D9056B8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22768-DA62-4568-AD77-31641E9ADC4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E8C45-758C-4E91-8F00-757D442FFC0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CED31-FCFE-475A-8090-59173F7DA8C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2F231-EB61-4C25-9C1F-34489A5A5EF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60EBD-25A8-4ADF-91AC-CFD9853B093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70EC2-BAD7-44B9-8624-E0D4B10A1D0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4E27B-D16F-4DDF-93FD-CF13F18408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085F4-27FA-4473-A3C4-FE111295E6F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9" Type="http://schemas.openxmlformats.org/officeDocument/2006/relationships/slideLayout" Target="../slideLayouts/slideLayout8.xml"/><Relationship Id="rId18" Type="http://schemas.openxmlformats.org/officeDocument/2006/relationships/image" Target="../media/image6.png"/><Relationship Id="rId17" Type="http://schemas.openxmlformats.org/officeDocument/2006/relationships/image" Target="../media/image5.png"/><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2" Type="http://schemas.openxmlformats.org/officeDocument/2006/relationships/notesSlide" Target="../notesSlides/notesSlide3.xml"/><Relationship Id="rId11" Type="http://schemas.openxmlformats.org/officeDocument/2006/relationships/slideLayout" Target="../slideLayouts/slideLayout82.xml"/><Relationship Id="rId10" Type="http://schemas.openxmlformats.org/officeDocument/2006/relationships/tags" Target="../tags/tag1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stretch>
            <a:fillRect/>
          </a:stretch>
        </p:blipFill>
        <p:spPr>
          <a:xfrm>
            <a:off x="1694468" y="74215"/>
            <a:ext cx="9307086" cy="6783785"/>
          </a:xfrm>
          <a:prstGeom prst="rect">
            <a:avLst/>
          </a:prstGeom>
        </p:spPr>
      </p:pic>
      <p:pic>
        <p:nvPicPr>
          <p:cNvPr id="12" name="图片 11"/>
          <p:cNvPicPr>
            <a:picLocks noChangeAspect="1"/>
          </p:cNvPicPr>
          <p:nvPr/>
        </p:nvPicPr>
        <p:blipFill>
          <a:blip r:embed="rId2" cstate="print"/>
          <a:stretch>
            <a:fillRect/>
          </a:stretch>
        </p:blipFill>
        <p:spPr>
          <a:xfrm>
            <a:off x="144092" y="74215"/>
            <a:ext cx="2441453" cy="1136906"/>
          </a:xfrm>
          <a:prstGeom prst="rect">
            <a:avLst/>
          </a:prstGeom>
        </p:spPr>
      </p:pic>
      <p:sp>
        <p:nvSpPr>
          <p:cNvPr id="13" name="文本框 12"/>
          <p:cNvSpPr txBox="1"/>
          <p:nvPr/>
        </p:nvSpPr>
        <p:spPr>
          <a:xfrm>
            <a:off x="8764437" y="74215"/>
            <a:ext cx="3140015" cy="400110"/>
          </a:xfrm>
          <a:prstGeom prst="rect">
            <a:avLst/>
          </a:prstGeom>
          <a:noFill/>
        </p:spPr>
        <p:txBody>
          <a:bodyPr wrap="square" rtlCol="0">
            <a:spAutoFit/>
          </a:bodyPr>
          <a:lstStyle/>
          <a:p>
            <a:r>
              <a:rPr lang="zh-CN" altLang="en-US" sz="2000" b="1" dirty="0">
                <a:latin typeface="黑体" panose="02010609060101010101" pitchFamily="49" charset="-122"/>
                <a:ea typeface="黑体" panose="02010609060101010101" pitchFamily="49" charset="-122"/>
              </a:rPr>
              <a:t>更安全、更稳定、更经济</a:t>
            </a:r>
            <a:endParaRPr lang="zh-CN" altLang="en-US" sz="2000" b="1" dirty="0">
              <a:latin typeface="黑体" panose="02010609060101010101" pitchFamily="49" charset="-122"/>
              <a:ea typeface="黑体" panose="02010609060101010101" pitchFamily="49" charset="-122"/>
            </a:endParaRPr>
          </a:p>
        </p:txBody>
      </p:sp>
      <p:sp>
        <p:nvSpPr>
          <p:cNvPr id="14" name="文本框 13"/>
          <p:cNvSpPr txBox="1"/>
          <p:nvPr/>
        </p:nvSpPr>
        <p:spPr>
          <a:xfrm>
            <a:off x="7134045" y="5218982"/>
            <a:ext cx="4304581" cy="584775"/>
          </a:xfrm>
          <a:prstGeom prst="rect">
            <a:avLst/>
          </a:prstGeom>
          <a:noFill/>
        </p:spPr>
        <p:txBody>
          <a:bodyPr wrap="square" rtlCol="0">
            <a:spAutoFit/>
          </a:bodyPr>
          <a:lstStyle/>
          <a:p>
            <a:pPr algn="dist"/>
            <a:r>
              <a:rPr lang="zh-CN" altLang="en-US" sz="3200" b="1" dirty="0"/>
              <a:t>注射用前列地尔乳剂</a:t>
            </a:r>
            <a:endParaRPr lang="zh-CN" altLang="en-US" sz="3200" b="1" dirty="0"/>
          </a:p>
        </p:txBody>
      </p:sp>
      <p:sp>
        <p:nvSpPr>
          <p:cNvPr id="15" name="文本框 14"/>
          <p:cNvSpPr txBox="1"/>
          <p:nvPr/>
        </p:nvSpPr>
        <p:spPr>
          <a:xfrm>
            <a:off x="6814185" y="5866130"/>
            <a:ext cx="4808855" cy="337185"/>
          </a:xfrm>
          <a:prstGeom prst="rect">
            <a:avLst/>
          </a:prstGeom>
          <a:noFill/>
        </p:spPr>
        <p:txBody>
          <a:bodyPr wrap="square" rtlCol="0">
            <a:spAutoFit/>
          </a:bodyPr>
          <a:lstStyle/>
          <a:p>
            <a:pPr algn="dist"/>
            <a:r>
              <a:rPr lang="zh-CN" altLang="en-US" sz="1600" b="1" dirty="0">
                <a:solidFill>
                  <a:srgbClr val="108C95"/>
                </a:solidFill>
              </a:rPr>
              <a:t>全新改良剂型 </a:t>
            </a:r>
            <a:r>
              <a:rPr lang="zh-CN" altLang="en-US" sz="1600" b="1" dirty="0">
                <a:solidFill>
                  <a:srgbClr val="108C95"/>
                </a:solidFill>
                <a:latin typeface="微软雅黑" panose="020B0503020204020204" pitchFamily="34" charset="-122"/>
                <a:ea typeface="微软雅黑" panose="020B0503020204020204" pitchFamily="34" charset="-122"/>
              </a:rPr>
              <a:t>│</a:t>
            </a:r>
            <a:r>
              <a:rPr lang="zh-CN" altLang="en-US" sz="1600" b="1" dirty="0">
                <a:solidFill>
                  <a:srgbClr val="108C95"/>
                </a:solidFill>
              </a:rPr>
              <a:t>全面提升标准 </a:t>
            </a:r>
            <a:r>
              <a:rPr lang="zh-CN" altLang="en-US" sz="1600" b="1" dirty="0">
                <a:solidFill>
                  <a:srgbClr val="108C95"/>
                </a:solidFill>
                <a:latin typeface="微软雅黑" panose="020B0503020204020204" pitchFamily="34" charset="-122"/>
                <a:ea typeface="微软雅黑" panose="020B0503020204020204" pitchFamily="34" charset="-122"/>
              </a:rPr>
              <a:t>│</a:t>
            </a:r>
            <a:r>
              <a:rPr lang="zh-CN" altLang="en-US" sz="1600" b="1" dirty="0">
                <a:solidFill>
                  <a:srgbClr val="108C95"/>
                </a:solidFill>
              </a:rPr>
              <a:t>充满降价诚意</a:t>
            </a:r>
            <a:endParaRPr lang="zh-CN" altLang="en-US" sz="1600" b="1" dirty="0">
              <a:solidFill>
                <a:srgbClr val="108C95"/>
              </a:solidFill>
            </a:endParaRPr>
          </a:p>
        </p:txBody>
      </p:sp>
      <p:sp>
        <p:nvSpPr>
          <p:cNvPr id="16" name="文本框 15"/>
          <p:cNvSpPr txBox="1"/>
          <p:nvPr/>
        </p:nvSpPr>
        <p:spPr>
          <a:xfrm>
            <a:off x="7134046" y="6249816"/>
            <a:ext cx="4183812" cy="400110"/>
          </a:xfrm>
          <a:prstGeom prst="rect">
            <a:avLst/>
          </a:prstGeom>
          <a:noFill/>
        </p:spPr>
        <p:txBody>
          <a:bodyPr wrap="square" rtlCol="0">
            <a:spAutoFit/>
          </a:bodyPr>
          <a:lstStyle/>
          <a:p>
            <a:pPr algn="ctr"/>
            <a:r>
              <a:rPr lang="zh-CN" altLang="en-US" sz="2000" dirty="0">
                <a:latin typeface="黑体" panose="02010609060101010101" pitchFamily="49" charset="-122"/>
                <a:ea typeface="黑体" panose="02010609060101010101" pitchFamily="49" charset="-122"/>
              </a:rPr>
              <a:t>辽宁中海康生物制药股份有限公司</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212141" y="640099"/>
            <a:ext cx="11185056" cy="369332"/>
          </a:xfrm>
          <a:prstGeom prst="rect">
            <a:avLst/>
          </a:prstGeom>
          <a:gradFill>
            <a:gsLst>
              <a:gs pos="0">
                <a:srgbClr val="168B95"/>
              </a:gs>
              <a:gs pos="29000">
                <a:srgbClr val="219095"/>
              </a:gs>
              <a:gs pos="57000">
                <a:srgbClr val="70B09F"/>
              </a:gs>
              <a:gs pos="99425">
                <a:schemeClr val="bg1"/>
              </a:gs>
              <a:gs pos="82000">
                <a:srgbClr val="EEF5F1"/>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黑体" panose="02010609060101010101" pitchFamily="49" charset="-122"/>
                <a:ea typeface="黑体" panose="02010609060101010101" pitchFamily="49" charset="-122"/>
                <a:cs typeface="+mn-cs"/>
              </a:rPr>
              <a:t>注射用前列地尔乳剂全面提升药物稳定性和安全性，更适合儿童用药</a:t>
            </a:r>
            <a:endParaRPr lang="zh-CN" altLang="en-US" sz="2000" dirty="0">
              <a:solidFill>
                <a:schemeClr val="bg1"/>
              </a:solidFill>
              <a:latin typeface="黑体" panose="02010609060101010101" pitchFamily="49" charset="-122"/>
              <a:ea typeface="黑体" panose="02010609060101010101" pitchFamily="49" charset="-122"/>
              <a:cs typeface="+mn-cs"/>
            </a:endParaRPr>
          </a:p>
        </p:txBody>
      </p:sp>
      <p:sp>
        <p:nvSpPr>
          <p:cNvPr id="6" name="文本框 5"/>
          <p:cNvSpPr txBox="1"/>
          <p:nvPr/>
        </p:nvSpPr>
        <p:spPr>
          <a:xfrm>
            <a:off x="0" y="1180234"/>
            <a:ext cx="6732423" cy="369332"/>
          </a:xfrm>
          <a:prstGeom prst="rect">
            <a:avLst/>
          </a:prstGeom>
          <a:noFill/>
        </p:spPr>
        <p:txBody>
          <a:bodyPr wrap="square">
            <a:spAutoFit/>
          </a:bodyPr>
          <a:lstStyle/>
          <a:p>
            <a:pPr algn="ctr" defTabSz="914400"/>
            <a:r>
              <a:rPr lang="zh-CN" altLang="en-US" dirty="0">
                <a:solidFill>
                  <a:srgbClr val="209094"/>
                </a:solidFill>
                <a:latin typeface="黑体" panose="02010609060101010101" pitchFamily="49" charset="-122"/>
                <a:ea typeface="黑体" panose="02010609060101010101" pitchFamily="49" charset="-122"/>
              </a:rPr>
              <a:t>前列地尔在治疗动脉导管依赖性先心病的常见的相关不良反应</a:t>
            </a:r>
            <a:endParaRPr lang="zh-CN" altLang="en-US" dirty="0">
              <a:solidFill>
                <a:srgbClr val="209094"/>
              </a:solidFill>
              <a:latin typeface="黑体" panose="02010609060101010101" pitchFamily="49" charset="-122"/>
              <a:ea typeface="黑体" panose="02010609060101010101" pitchFamily="49" charset="-122"/>
            </a:endParaRPr>
          </a:p>
        </p:txBody>
      </p:sp>
      <p:sp>
        <p:nvSpPr>
          <p:cNvPr id="7" name="矩形 6"/>
          <p:cNvSpPr/>
          <p:nvPr/>
        </p:nvSpPr>
        <p:spPr>
          <a:xfrm>
            <a:off x="205446" y="1578876"/>
            <a:ext cx="11622497" cy="1030410"/>
          </a:xfrm>
          <a:prstGeom prst="rect">
            <a:avLst/>
          </a:prstGeom>
          <a:noFill/>
          <a:ln>
            <a:solidFill>
              <a:schemeClr val="accent1">
                <a:lumMod val="40000"/>
                <a:lumOff val="60000"/>
              </a:schemeClr>
            </a:solidFill>
          </a:ln>
        </p:spPr>
        <p:txBody>
          <a:bodyPr wrap="square" anchor="ctr" anchorCtr="0">
            <a:noAutofit/>
          </a:bodyPr>
          <a:lstStyle/>
          <a:p>
            <a:pPr marL="342900" indent="-342900">
              <a:lnSpc>
                <a:spcPct val="150000"/>
              </a:lnSpc>
              <a:buAutoNum type="arabicPeriod"/>
            </a:pPr>
            <a:r>
              <a:rPr lang="zh-CN" altLang="en-US" sz="1400" b="1" cap="all" dirty="0">
                <a:latin typeface="黑体" panose="02010609060101010101" pitchFamily="49" charset="-122"/>
                <a:ea typeface="黑体" panose="02010609060101010101" pitchFamily="49" charset="-122"/>
              </a:rPr>
              <a:t>与前列腺素</a:t>
            </a:r>
            <a:r>
              <a:rPr lang="en-US" altLang="zh-CN" sz="1400" b="1" cap="all" dirty="0">
                <a:latin typeface="黑体" panose="02010609060101010101" pitchFamily="49" charset="-122"/>
                <a:ea typeface="黑体" panose="02010609060101010101" pitchFamily="49" charset="-122"/>
              </a:rPr>
              <a:t>E1</a:t>
            </a:r>
            <a:r>
              <a:rPr lang="zh-CN" altLang="en-US" sz="1400" b="1" cap="all" dirty="0">
                <a:latin typeface="黑体" panose="02010609060101010101" pitchFamily="49" charset="-122"/>
                <a:ea typeface="黑体" panose="02010609060101010101" pitchFamily="49" charset="-122"/>
              </a:rPr>
              <a:t>自身药理作用相关不良反应</a:t>
            </a:r>
            <a:r>
              <a:rPr lang="zh-CN" altLang="en-US" sz="1400" cap="all" dirty="0">
                <a:latin typeface="微软雅黑 Light" panose="020B0502040204020203" pitchFamily="34" charset="-122"/>
                <a:ea typeface="微软雅黑 Light" panose="020B0502040204020203" pitchFamily="34" charset="-122"/>
                <a:sym typeface="Wingdings" panose="05000000000000000000" pitchFamily="2" charset="2"/>
              </a:rPr>
              <a:t>：（</a:t>
            </a:r>
            <a:r>
              <a:rPr lang="en-US" altLang="zh-CN" sz="1400" cap="all" dirty="0">
                <a:latin typeface="微软雅黑 Light" panose="020B0502040204020203" pitchFamily="34" charset="-122"/>
                <a:ea typeface="微软雅黑 Light" panose="020B0502040204020203" pitchFamily="34" charset="-122"/>
                <a:sym typeface="Wingdings" panose="05000000000000000000" pitchFamily="2" charset="2"/>
              </a:rPr>
              <a:t>1</a:t>
            </a:r>
            <a:r>
              <a:rPr lang="zh-CN" altLang="en-US" sz="1400" cap="all" dirty="0">
                <a:latin typeface="微软雅黑 Light" panose="020B0502040204020203" pitchFamily="34" charset="-122"/>
                <a:ea typeface="微软雅黑 Light" panose="020B0502040204020203" pitchFamily="34" charset="-122"/>
                <a:sym typeface="Wingdings" panose="05000000000000000000" pitchFamily="2" charset="2"/>
              </a:rPr>
              <a:t>）</a:t>
            </a:r>
            <a:r>
              <a:rPr lang="zh-CN" altLang="en-US" sz="1400" cap="all" dirty="0">
                <a:latin typeface="微软雅黑 Light" panose="020B0502040204020203" pitchFamily="34" charset="-122"/>
                <a:ea typeface="微软雅黑 Light" panose="020B0502040204020203" pitchFamily="34" charset="-122"/>
              </a:rPr>
              <a:t>呼吸抑制、肺换气不足</a:t>
            </a:r>
            <a:r>
              <a:rPr lang="zh-CN" altLang="en-US" sz="1400" cap="all" dirty="0">
                <a:latin typeface="微软雅黑 Light" panose="020B0502040204020203" pitchFamily="34" charset="-122"/>
                <a:ea typeface="微软雅黑 Light" panose="020B0502040204020203" pitchFamily="34" charset="-122"/>
                <a:sym typeface="Wingdings" panose="05000000000000000000" pitchFamily="2" charset="2"/>
              </a:rPr>
              <a:t>；（</a:t>
            </a:r>
            <a:r>
              <a:rPr lang="en-US" altLang="zh-CN" sz="1400" cap="all" dirty="0">
                <a:latin typeface="微软雅黑 Light" panose="020B0502040204020203" pitchFamily="34" charset="-122"/>
                <a:ea typeface="微软雅黑 Light" panose="020B0502040204020203" pitchFamily="34" charset="-122"/>
                <a:sym typeface="Wingdings" panose="05000000000000000000" pitchFamily="2" charset="2"/>
              </a:rPr>
              <a:t>2</a:t>
            </a:r>
            <a:r>
              <a:rPr lang="zh-CN" altLang="en-US" sz="1400" cap="all" dirty="0">
                <a:latin typeface="微软雅黑 Light" panose="020B0502040204020203" pitchFamily="34" charset="-122"/>
                <a:ea typeface="微软雅黑 Light" panose="020B0502040204020203" pitchFamily="34" charset="-122"/>
                <a:sym typeface="Wingdings" panose="05000000000000000000" pitchFamily="2" charset="2"/>
              </a:rPr>
              <a:t>）心脏节律紊乱；（</a:t>
            </a:r>
            <a:r>
              <a:rPr lang="en-US" altLang="zh-CN" sz="1400" cap="all" dirty="0">
                <a:latin typeface="微软雅黑 Light" panose="020B0502040204020203" pitchFamily="34" charset="-122"/>
                <a:ea typeface="微软雅黑 Light" panose="020B0502040204020203" pitchFamily="34" charset="-122"/>
                <a:sym typeface="Wingdings" panose="05000000000000000000" pitchFamily="2" charset="2"/>
              </a:rPr>
              <a:t>3</a:t>
            </a:r>
            <a:r>
              <a:rPr lang="zh-CN" altLang="en-US" sz="1400" cap="all" dirty="0">
                <a:latin typeface="微软雅黑 Light" panose="020B0502040204020203" pitchFamily="34" charset="-122"/>
                <a:ea typeface="微软雅黑 Light" panose="020B0502040204020203" pitchFamily="34" charset="-122"/>
                <a:sym typeface="Wingdings" panose="05000000000000000000" pitchFamily="2" charset="2"/>
              </a:rPr>
              <a:t>）低血压；（</a:t>
            </a:r>
            <a:r>
              <a:rPr lang="en-US" altLang="zh-CN" sz="1400" cap="all" dirty="0">
                <a:latin typeface="微软雅黑 Light" panose="020B0502040204020203" pitchFamily="34" charset="-122"/>
                <a:ea typeface="微软雅黑 Light" panose="020B0502040204020203" pitchFamily="34" charset="-122"/>
                <a:sym typeface="Wingdings" panose="05000000000000000000" pitchFamily="2" charset="2"/>
              </a:rPr>
              <a:t>4</a:t>
            </a:r>
            <a:r>
              <a:rPr lang="zh-CN" altLang="en-US" sz="1400" cap="all" dirty="0">
                <a:latin typeface="微软雅黑 Light" panose="020B0502040204020203" pitchFamily="34" charset="-122"/>
                <a:ea typeface="微软雅黑 Light" panose="020B0502040204020203" pitchFamily="34" charset="-122"/>
                <a:sym typeface="Wingdings" panose="05000000000000000000" pitchFamily="2" charset="2"/>
              </a:rPr>
              <a:t>）</a:t>
            </a:r>
            <a:r>
              <a:rPr lang="zh-CN" altLang="en-US" sz="1400" cap="all" dirty="0">
                <a:latin typeface="微软雅黑 Light" panose="020B0502040204020203" pitchFamily="34" charset="-122"/>
                <a:ea typeface="微软雅黑 Light" panose="020B0502040204020203" pitchFamily="34" charset="-122"/>
              </a:rPr>
              <a:t>皮肤血管扩张、发红、发硬、水肿；（</a:t>
            </a:r>
            <a:r>
              <a:rPr lang="en-US" altLang="zh-CN" sz="1400" cap="all" dirty="0">
                <a:latin typeface="微软雅黑 Light" panose="020B0502040204020203" pitchFamily="34" charset="-122"/>
                <a:ea typeface="微软雅黑 Light" panose="020B0502040204020203" pitchFamily="34" charset="-122"/>
              </a:rPr>
              <a:t>5</a:t>
            </a:r>
            <a:r>
              <a:rPr lang="zh-CN" altLang="en-US" sz="1400" cap="all" dirty="0">
                <a:latin typeface="微软雅黑 Light" panose="020B0502040204020203" pitchFamily="34" charset="-122"/>
                <a:ea typeface="微软雅黑 Light" panose="020B0502040204020203" pitchFamily="34" charset="-122"/>
              </a:rPr>
              <a:t>）惊厥等癫痫样发作；（</a:t>
            </a:r>
            <a:r>
              <a:rPr lang="en-US" altLang="zh-CN" sz="1400" cap="all" dirty="0">
                <a:latin typeface="微软雅黑 Light" panose="020B0502040204020203" pitchFamily="34" charset="-122"/>
                <a:ea typeface="微软雅黑 Light" panose="020B0502040204020203" pitchFamily="34" charset="-122"/>
              </a:rPr>
              <a:t>6</a:t>
            </a:r>
            <a:r>
              <a:rPr lang="zh-CN" altLang="en-US" sz="1400" cap="all" dirty="0">
                <a:latin typeface="微软雅黑 Light" panose="020B0502040204020203" pitchFamily="34" charset="-122"/>
                <a:ea typeface="微软雅黑 Light" panose="020B0502040204020203" pitchFamily="34" charset="-122"/>
              </a:rPr>
              <a:t>）低血糖、低血钙等代谢紊乱；（</a:t>
            </a:r>
            <a:r>
              <a:rPr lang="en-US" altLang="zh-CN" sz="1400" cap="all" dirty="0">
                <a:latin typeface="微软雅黑 Light" panose="020B0502040204020203" pitchFamily="34" charset="-122"/>
                <a:ea typeface="微软雅黑 Light" panose="020B0502040204020203" pitchFamily="34" charset="-122"/>
              </a:rPr>
              <a:t>7</a:t>
            </a:r>
            <a:r>
              <a:rPr lang="zh-CN" altLang="en-US" sz="1400" cap="all" dirty="0">
                <a:latin typeface="微软雅黑 Light" panose="020B0502040204020203" pitchFamily="34" charset="-122"/>
                <a:ea typeface="微软雅黑 Light" panose="020B0502040204020203" pitchFamily="34" charset="-122"/>
              </a:rPr>
              <a:t>）腹泻；（</a:t>
            </a:r>
            <a:r>
              <a:rPr lang="en-US" altLang="zh-CN" sz="1400" cap="all" dirty="0">
                <a:latin typeface="微软雅黑 Light" panose="020B0502040204020203" pitchFamily="34" charset="-122"/>
                <a:ea typeface="微软雅黑 Light" panose="020B0502040204020203" pitchFamily="34" charset="-122"/>
              </a:rPr>
              <a:t>8</a:t>
            </a:r>
            <a:r>
              <a:rPr lang="zh-CN" altLang="en-US" sz="1400" cap="all" dirty="0">
                <a:latin typeface="微软雅黑 Light" panose="020B0502040204020203" pitchFamily="34" charset="-122"/>
                <a:ea typeface="微软雅黑 Light" panose="020B0502040204020203" pitchFamily="34" charset="-122"/>
              </a:rPr>
              <a:t>）静脉炎</a:t>
            </a:r>
            <a:endParaRPr lang="en-US" altLang="zh-CN" sz="1400" cap="all" dirty="0">
              <a:latin typeface="微软雅黑 Light" panose="020B0502040204020203" pitchFamily="34" charset="-122"/>
              <a:ea typeface="微软雅黑 Light" panose="020B0502040204020203" pitchFamily="34" charset="-122"/>
            </a:endParaRPr>
          </a:p>
          <a:p>
            <a:pPr marL="342900" indent="-342900">
              <a:lnSpc>
                <a:spcPct val="150000"/>
              </a:lnSpc>
              <a:buAutoNum type="arabicPeriod"/>
            </a:pPr>
            <a:r>
              <a:rPr lang="zh-CN" altLang="en-US" sz="1400" b="1" cap="all" dirty="0">
                <a:latin typeface="黑体" panose="02010609060101010101" pitchFamily="49" charset="-122"/>
                <a:ea typeface="黑体" panose="02010609060101010101" pitchFamily="49" charset="-122"/>
              </a:rPr>
              <a:t>可能与药品中存在的杂质相关不良反应</a:t>
            </a:r>
            <a:r>
              <a:rPr lang="zh-CN" altLang="en-US" sz="1400" cap="all" dirty="0">
                <a:latin typeface="微软雅黑 Light" panose="020B0502040204020203" pitchFamily="34" charset="-122"/>
                <a:ea typeface="微软雅黑 Light" panose="020B0502040204020203" pitchFamily="34" charset="-122"/>
              </a:rPr>
              <a:t>： （</a:t>
            </a:r>
            <a:r>
              <a:rPr lang="en-US" altLang="zh-CN" sz="1400" cap="all" dirty="0">
                <a:latin typeface="微软雅黑 Light" panose="020B0502040204020203" pitchFamily="34" charset="-122"/>
                <a:ea typeface="微软雅黑 Light" panose="020B0502040204020203" pitchFamily="34" charset="-122"/>
              </a:rPr>
              <a:t>1</a:t>
            </a:r>
            <a:r>
              <a:rPr lang="zh-CN" altLang="en-US" sz="1400" cap="all" dirty="0">
                <a:latin typeface="微软雅黑 Light" panose="020B0502040204020203" pitchFamily="34" charset="-122"/>
                <a:ea typeface="微软雅黑 Light" panose="020B0502040204020203" pitchFamily="34" charset="-122"/>
              </a:rPr>
              <a:t>）低血压（</a:t>
            </a:r>
            <a:r>
              <a:rPr lang="en-US" altLang="zh-CN" sz="1400" cap="all" dirty="0">
                <a:latin typeface="微软雅黑 Light" panose="020B0502040204020203" pitchFamily="34" charset="-122"/>
                <a:ea typeface="微软雅黑 Light" panose="020B0502040204020203" pitchFamily="34" charset="-122"/>
              </a:rPr>
              <a:t>2</a:t>
            </a:r>
            <a:r>
              <a:rPr lang="zh-CN" altLang="en-US" sz="1400" cap="all" dirty="0">
                <a:latin typeface="微软雅黑 Light" panose="020B0502040204020203" pitchFamily="34" charset="-122"/>
                <a:ea typeface="微软雅黑 Light" panose="020B0502040204020203" pitchFamily="34" charset="-122"/>
              </a:rPr>
              <a:t>）出血和血小板减少（</a:t>
            </a:r>
            <a:r>
              <a:rPr lang="en-US" altLang="zh-CN" sz="1400" cap="all" dirty="0">
                <a:latin typeface="微软雅黑 Light" panose="020B0502040204020203" pitchFamily="34" charset="-122"/>
                <a:ea typeface="微软雅黑 Light" panose="020B0502040204020203" pitchFamily="34" charset="-122"/>
              </a:rPr>
              <a:t>3</a:t>
            </a:r>
            <a:r>
              <a:rPr lang="zh-CN" altLang="en-US" sz="1400" cap="all" dirty="0">
                <a:latin typeface="微软雅黑 Light" panose="020B0502040204020203" pitchFamily="34" charset="-122"/>
                <a:ea typeface="微软雅黑 Light" panose="020B0502040204020203" pitchFamily="34" charset="-122"/>
              </a:rPr>
              <a:t>）静脉炎、发热</a:t>
            </a:r>
            <a:endParaRPr lang="en-US" altLang="zh-CN" sz="1400" cap="all" dirty="0">
              <a:latin typeface="微软雅黑 Light" panose="020B0502040204020203" pitchFamily="34" charset="-122"/>
              <a:ea typeface="微软雅黑 Light" panose="020B0502040204020203" pitchFamily="34" charset="-122"/>
            </a:endParaRPr>
          </a:p>
        </p:txBody>
      </p:sp>
      <p:sp>
        <p:nvSpPr>
          <p:cNvPr id="9" name="文本框 8"/>
          <p:cNvSpPr txBox="1"/>
          <p:nvPr/>
        </p:nvSpPr>
        <p:spPr>
          <a:xfrm>
            <a:off x="212141" y="3100212"/>
            <a:ext cx="8800301" cy="369332"/>
          </a:xfrm>
          <a:prstGeom prst="rect">
            <a:avLst/>
          </a:prstGeom>
          <a:noFill/>
        </p:spPr>
        <p:txBody>
          <a:bodyPr wrap="square">
            <a:spAutoFit/>
          </a:bodyPr>
          <a:lstStyle/>
          <a:p>
            <a:r>
              <a:rPr lang="zh-CN" altLang="en-US" dirty="0">
                <a:solidFill>
                  <a:srgbClr val="209094"/>
                </a:solidFill>
                <a:latin typeface="黑体" panose="02010609060101010101" pitchFamily="49" charset="-122"/>
                <a:ea typeface="黑体" panose="02010609060101010101" pitchFamily="49" charset="-122"/>
              </a:rPr>
              <a:t>注射用前列地尔乳剂在降低治疗动脉导管依赖性先心病的相关不良反应方面优势明显</a:t>
            </a:r>
            <a:endParaRPr lang="zh-CN" altLang="en-US" dirty="0">
              <a:solidFill>
                <a:srgbClr val="209094"/>
              </a:solidFill>
              <a:latin typeface="黑体" panose="02010609060101010101" pitchFamily="49" charset="-122"/>
              <a:ea typeface="黑体" panose="02010609060101010101" pitchFamily="49" charset="-122"/>
            </a:endParaRPr>
          </a:p>
        </p:txBody>
      </p:sp>
      <p:sp>
        <p:nvSpPr>
          <p:cNvPr id="10" name="文本框 9"/>
          <p:cNvSpPr txBox="1"/>
          <p:nvPr/>
        </p:nvSpPr>
        <p:spPr>
          <a:xfrm>
            <a:off x="177504" y="3492285"/>
            <a:ext cx="12061021" cy="738664"/>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0039A6"/>
              </a:buClr>
              <a:buSzTx/>
              <a:buFont typeface="Wingdings" panose="05000000000000000000" pitchFamily="2" charset="2"/>
              <a:buChar char="Ø"/>
              <a:defRPr/>
            </a:pPr>
            <a:r>
              <a:rPr lang="zh-CN" altLang="en-US" sz="1400" cap="all" dirty="0">
                <a:latin typeface="黑体" panose="02010609060101010101" pitchFamily="49" charset="-122"/>
                <a:ea typeface="黑体" panose="02010609060101010101" pitchFamily="49" charset="-122"/>
              </a:rPr>
              <a:t>呼吸暂停</a:t>
            </a:r>
            <a:r>
              <a:rPr lang="zh-CN" altLang="en-US" sz="1400" cap="all" dirty="0">
                <a:latin typeface="微软雅黑 Light" panose="020B0502040204020203" pitchFamily="34" charset="-122"/>
                <a:ea typeface="微软雅黑 Light" panose="020B0502040204020203" pitchFamily="34" charset="-122"/>
              </a:rPr>
              <a:t>是使用前列腺素</a:t>
            </a:r>
            <a:r>
              <a:rPr lang="en-US" altLang="zh-CN" sz="1400" cap="all" dirty="0">
                <a:latin typeface="微软雅黑 Light" panose="020B0502040204020203" pitchFamily="34" charset="-122"/>
                <a:ea typeface="微软雅黑 Light" panose="020B0502040204020203" pitchFamily="34" charset="-122"/>
              </a:rPr>
              <a:t>E1</a:t>
            </a:r>
            <a:r>
              <a:rPr lang="zh-CN" altLang="en-US" sz="1400" cap="all" dirty="0">
                <a:latin typeface="微软雅黑 Light" panose="020B0502040204020203" pitchFamily="34" charset="-122"/>
                <a:ea typeface="微软雅黑 Light" panose="020B0502040204020203" pitchFamily="34" charset="-122"/>
              </a:rPr>
              <a:t>最严重也是很常见的的并发症。呼吸暂停发生风险与前列腺素</a:t>
            </a:r>
            <a:r>
              <a:rPr lang="en-US" altLang="zh-CN" sz="1400" cap="all" dirty="0">
                <a:latin typeface="微软雅黑 Light" panose="020B0502040204020203" pitchFamily="34" charset="-122"/>
                <a:ea typeface="微软雅黑 Light" panose="020B0502040204020203" pitchFamily="34" charset="-122"/>
              </a:rPr>
              <a:t>E1</a:t>
            </a:r>
            <a:r>
              <a:rPr lang="zh-CN" altLang="en-US" sz="1400" cap="all" dirty="0">
                <a:latin typeface="微软雅黑 Light" panose="020B0502040204020203" pitchFamily="34" charset="-122"/>
                <a:ea typeface="微软雅黑 Light" panose="020B0502040204020203" pitchFamily="34" charset="-122"/>
              </a:rPr>
              <a:t>给药剂量相关</a:t>
            </a:r>
            <a:r>
              <a:rPr lang="zh-CN" altLang="en-US" sz="1400" cap="all" dirty="0" smtClean="0">
                <a:latin typeface="微软雅黑 Light" panose="020B0502040204020203" pitchFamily="34" charset="-122"/>
                <a:ea typeface="微软雅黑 Light" panose="020B0502040204020203" pitchFamily="34" charset="-122"/>
              </a:rPr>
              <a:t>。因</a:t>
            </a:r>
            <a:r>
              <a:rPr lang="zh-CN" altLang="en-US" sz="1400" cap="all" dirty="0">
                <a:latin typeface="微软雅黑 Light" panose="020B0502040204020203" pitchFamily="34" charset="-122"/>
                <a:ea typeface="微软雅黑 Light" panose="020B0502040204020203" pitchFamily="34" charset="-122"/>
              </a:rPr>
              <a:t>此，遭受动脉导管依赖性先心病折磨的患儿急需剂量</a:t>
            </a:r>
            <a:r>
              <a:rPr lang="zh-CN" altLang="en-US" sz="1400" cap="all" dirty="0">
                <a:solidFill>
                  <a:srgbClr val="FF0000"/>
                </a:solidFill>
                <a:latin typeface="微软雅黑 Light" panose="020B0502040204020203" pitchFamily="34" charset="-122"/>
                <a:ea typeface="微软雅黑 Light" panose="020B0502040204020203" pitchFamily="34" charset="-122"/>
              </a:rPr>
              <a:t>更准确、更稳定、安全性</a:t>
            </a:r>
            <a:r>
              <a:rPr lang="zh-CN" altLang="en-US" sz="1400" cap="all" dirty="0">
                <a:latin typeface="微软雅黑 Light" panose="020B0502040204020203" pitchFamily="34" charset="-122"/>
                <a:ea typeface="微软雅黑 Light" panose="020B0502040204020203" pitchFamily="34" charset="-122"/>
              </a:rPr>
              <a:t>更好的前列地尔产品。</a:t>
            </a:r>
            <a:endParaRPr lang="zh-CN" altLang="en-US" sz="1400" cap="all" dirty="0">
              <a:latin typeface="微软雅黑 Light" panose="020B0502040204020203" pitchFamily="34" charset="-122"/>
              <a:ea typeface="微软雅黑 Light" panose="020B0502040204020203" pitchFamily="34" charset="-122"/>
            </a:endParaRPr>
          </a:p>
        </p:txBody>
      </p:sp>
      <p:sp>
        <p:nvSpPr>
          <p:cNvPr id="11" name="矩形 10"/>
          <p:cNvSpPr/>
          <p:nvPr/>
        </p:nvSpPr>
        <p:spPr>
          <a:xfrm>
            <a:off x="212141" y="5297340"/>
            <a:ext cx="11991749" cy="1246908"/>
          </a:xfrm>
          <a:prstGeom prst="rect">
            <a:avLst/>
          </a:prstGeom>
          <a:noFill/>
          <a:ln>
            <a:noFill/>
          </a:ln>
        </p:spPr>
        <p:txBody>
          <a:bodyPr wrap="square" anchor="ctr" anchorCtr="0">
            <a:noAutofit/>
          </a:bodyPr>
          <a:lstStyle/>
          <a:p>
            <a:pPr>
              <a:lnSpc>
                <a:spcPct val="150000"/>
              </a:lnSpc>
            </a:pPr>
            <a:endParaRPr lang="zh-CN" altLang="en-US" sz="1400" cap="all" dirty="0">
              <a:latin typeface="Microsoft YaHei UI" panose="020B0503020204020204" pitchFamily="34" charset="-122"/>
              <a:ea typeface="Microsoft YaHei UI" panose="020B0503020204020204" pitchFamily="34" charset="-122"/>
            </a:endParaRPr>
          </a:p>
          <a:p>
            <a:pPr marL="285750" indent="-285750">
              <a:lnSpc>
                <a:spcPct val="150000"/>
              </a:lnSpc>
              <a:buClr>
                <a:srgbClr val="0039A6"/>
              </a:buClr>
              <a:buFont typeface="Wingdings" panose="05000000000000000000" pitchFamily="2" charset="2"/>
              <a:buChar char="Ø"/>
              <a:defRPr/>
            </a:pPr>
            <a:r>
              <a:rPr lang="zh-CN" altLang="en-US" sz="1400" cap="all" dirty="0">
                <a:latin typeface="黑体" panose="02010609060101010101" pitchFamily="49" charset="-122"/>
                <a:ea typeface="黑体" panose="02010609060101010101" pitchFamily="49" charset="-122"/>
              </a:rPr>
              <a:t>前列腺素</a:t>
            </a:r>
            <a:r>
              <a:rPr lang="en-US" altLang="zh-CN" sz="1400" cap="all" dirty="0">
                <a:latin typeface="黑体" panose="02010609060101010101" pitchFamily="49" charset="-122"/>
                <a:ea typeface="黑体" panose="02010609060101010101" pitchFamily="49" charset="-122"/>
              </a:rPr>
              <a:t>A1</a:t>
            </a:r>
            <a:r>
              <a:rPr lang="zh-CN" altLang="en-US" sz="1400" cap="all" dirty="0">
                <a:latin typeface="黑体" panose="02010609060101010101" pitchFamily="49" charset="-122"/>
                <a:ea typeface="黑体" panose="02010609060101010101" pitchFamily="49" charset="-122"/>
              </a:rPr>
              <a:t>的限度降为</a:t>
            </a:r>
            <a:r>
              <a:rPr lang="en-US" altLang="zh-CN" sz="1400" cap="all" dirty="0">
                <a:latin typeface="黑体" panose="02010609060101010101" pitchFamily="49" charset="-122"/>
                <a:ea typeface="黑体" panose="02010609060101010101" pitchFamily="49" charset="-122"/>
              </a:rPr>
              <a:t>10%</a:t>
            </a:r>
            <a:r>
              <a:rPr lang="zh-CN" altLang="en-US" sz="1400" cap="all" dirty="0">
                <a:latin typeface="微软雅黑 Light" panose="020B0502040204020203" pitchFamily="34" charset="-122"/>
                <a:ea typeface="微软雅黑 Light" panose="020B0502040204020203" pitchFamily="34" charset="-122"/>
              </a:rPr>
              <a:t>。市售其它产品杂质</a:t>
            </a:r>
            <a:r>
              <a:rPr lang="zh-CN" altLang="en-US" sz="1400" cap="all" dirty="0">
                <a:solidFill>
                  <a:srgbClr val="FF0000"/>
                </a:solidFill>
                <a:latin typeface="微软雅黑 Light" panose="020B0502040204020203" pitchFamily="34" charset="-122"/>
                <a:ea typeface="微软雅黑 Light" panose="020B0502040204020203" pitchFamily="34" charset="-122"/>
              </a:rPr>
              <a:t>前列腺素</a:t>
            </a:r>
            <a:r>
              <a:rPr lang="en-US" altLang="zh-CN" sz="1400" cap="all" dirty="0">
                <a:solidFill>
                  <a:srgbClr val="FF0000"/>
                </a:solidFill>
                <a:latin typeface="微软雅黑 Light" panose="020B0502040204020203" pitchFamily="34" charset="-122"/>
                <a:ea typeface="微软雅黑 Light" panose="020B0502040204020203" pitchFamily="34" charset="-122"/>
              </a:rPr>
              <a:t>A1</a:t>
            </a:r>
            <a:r>
              <a:rPr lang="zh-CN" altLang="en-US" sz="1400" cap="all" dirty="0">
                <a:solidFill>
                  <a:srgbClr val="FF0000"/>
                </a:solidFill>
                <a:latin typeface="微软雅黑 Light" panose="020B0502040204020203" pitchFamily="34" charset="-122"/>
                <a:ea typeface="微软雅黑 Light" panose="020B0502040204020203" pitchFamily="34" charset="-122"/>
              </a:rPr>
              <a:t>限度为</a:t>
            </a:r>
            <a:r>
              <a:rPr lang="en-US" altLang="zh-CN" sz="1400" cap="all" dirty="0">
                <a:solidFill>
                  <a:srgbClr val="FF0000"/>
                </a:solidFill>
                <a:latin typeface="微软雅黑 Light" panose="020B0502040204020203" pitchFamily="34" charset="-122"/>
                <a:ea typeface="微软雅黑 Light" panose="020B0502040204020203" pitchFamily="34" charset="-122"/>
              </a:rPr>
              <a:t>60%</a:t>
            </a:r>
            <a:r>
              <a:rPr lang="zh-CN" altLang="en-US" sz="1400" cap="all" dirty="0">
                <a:solidFill>
                  <a:srgbClr val="FF0000"/>
                </a:solidFill>
                <a:latin typeface="微软雅黑 Light" panose="020B0502040204020203" pitchFamily="34" charset="-122"/>
                <a:ea typeface="微软雅黑 Light" panose="020B0502040204020203" pitchFamily="34" charset="-122"/>
              </a:rPr>
              <a:t>。杂质限度大，说明有效成分降解严重</a:t>
            </a:r>
            <a:r>
              <a:rPr lang="zh-CN" altLang="en-US" sz="1400" cap="all" dirty="0">
                <a:latin typeface="微软雅黑 Light" panose="020B0502040204020203" pitchFamily="34" charset="-122"/>
                <a:ea typeface="微软雅黑 Light" panose="020B0502040204020203" pitchFamily="34" charset="-122"/>
              </a:rPr>
              <a:t>，难以保障疗效和安全性。</a:t>
            </a:r>
            <a:endParaRPr lang="en-US" altLang="zh-CN" sz="1400" cap="all" dirty="0">
              <a:latin typeface="微软雅黑 Light" panose="020B0502040204020203" pitchFamily="34" charset="-122"/>
              <a:ea typeface="微软雅黑 Light" panose="020B0502040204020203" pitchFamily="34" charset="-122"/>
            </a:endParaRPr>
          </a:p>
          <a:p>
            <a:pPr marL="285750" indent="-285750">
              <a:lnSpc>
                <a:spcPct val="150000"/>
              </a:lnSpc>
              <a:buClr>
                <a:srgbClr val="0039A6"/>
              </a:buClr>
              <a:buFont typeface="Wingdings" panose="05000000000000000000" pitchFamily="2" charset="2"/>
              <a:buChar char="Ø"/>
              <a:defRPr/>
            </a:pPr>
            <a:r>
              <a:rPr lang="zh-CN" altLang="en-US" sz="1400" cap="all" dirty="0">
                <a:latin typeface="黑体" panose="02010609060101010101" pitchFamily="49" charset="-122"/>
                <a:ea typeface="黑体" panose="02010609060101010101" pitchFamily="49" charset="-122"/>
              </a:rPr>
              <a:t>溶血磷脂酰胆碱的限度降为</a:t>
            </a:r>
            <a:r>
              <a:rPr lang="en-US" altLang="zh-CN" sz="1400" cap="all" dirty="0">
                <a:latin typeface="黑体" panose="02010609060101010101" pitchFamily="49" charset="-122"/>
                <a:ea typeface="黑体" panose="02010609060101010101" pitchFamily="49" charset="-122"/>
              </a:rPr>
              <a:t>3%</a:t>
            </a:r>
            <a:r>
              <a:rPr lang="zh-CN" altLang="en-US" sz="1400" cap="all" dirty="0">
                <a:latin typeface="微软雅黑 Light" panose="020B0502040204020203" pitchFamily="34" charset="-122"/>
                <a:ea typeface="微软雅黑 Light" panose="020B0502040204020203" pitchFamily="34" charset="-122"/>
              </a:rPr>
              <a:t>。市售其它产品限度为</a:t>
            </a:r>
            <a:r>
              <a:rPr lang="en-US" altLang="zh-CN" sz="1400" cap="all" dirty="0">
                <a:latin typeface="微软雅黑 Light" panose="020B0502040204020203" pitchFamily="34" charset="-122"/>
                <a:ea typeface="微软雅黑 Light" panose="020B0502040204020203" pitchFamily="34" charset="-122"/>
              </a:rPr>
              <a:t>5%</a:t>
            </a:r>
            <a:r>
              <a:rPr lang="zh-CN" altLang="en-US" sz="1400" cap="all" dirty="0">
                <a:latin typeface="微软雅黑 Light" panose="020B0502040204020203" pitchFamily="34" charset="-122"/>
                <a:ea typeface="微软雅黑 Light" panose="020B0502040204020203" pitchFamily="34" charset="-122"/>
              </a:rPr>
              <a:t>或无此项控制限度。溶血磷脂酰胆碱易引发红细胞膜破裂，增加出血风险，对新生儿患者危害较大，理应严控。</a:t>
            </a:r>
            <a:endParaRPr lang="en-US" altLang="zh-CN" sz="1400" cap="all" dirty="0">
              <a:latin typeface="微软雅黑 Light" panose="020B0502040204020203" pitchFamily="34" charset="-122"/>
              <a:ea typeface="微软雅黑 Light" panose="020B0502040204020203" pitchFamily="34" charset="-122"/>
            </a:endParaRPr>
          </a:p>
        </p:txBody>
      </p:sp>
      <p:graphicFrame>
        <p:nvGraphicFramePr>
          <p:cNvPr id="12" name="表格 11"/>
          <p:cNvGraphicFramePr>
            <a:graphicFrameLocks noGrp="1"/>
          </p:cNvGraphicFramePr>
          <p:nvPr/>
        </p:nvGraphicFramePr>
        <p:xfrm>
          <a:off x="1952694" y="4402178"/>
          <a:ext cx="8128000" cy="1112520"/>
        </p:xfrm>
        <a:graphic>
          <a:graphicData uri="http://schemas.openxmlformats.org/drawingml/2006/table">
            <a:tbl>
              <a:tblPr firstRow="1" bandRow="1">
                <a:tableStyleId>{5C22544A-7EE6-4342-B048-85BDC9FD1C3A}</a:tableStyleId>
              </a:tblPr>
              <a:tblGrid>
                <a:gridCol w="4064000"/>
                <a:gridCol w="2032000"/>
                <a:gridCol w="2032000"/>
              </a:tblGrid>
              <a:tr h="370840">
                <a:tc gridSpan="3">
                  <a:txBody>
                    <a:bodyPr/>
                    <a:lstStyle/>
                    <a:p>
                      <a:pPr algn="ctr"/>
                      <a:r>
                        <a:rPr lang="zh-CN" altLang="en-US" sz="1400" b="0" dirty="0">
                          <a:solidFill>
                            <a:schemeClr val="tx1"/>
                          </a:solidFill>
                          <a:latin typeface="微软雅黑 Light" panose="020B0502040204020203" pitchFamily="34" charset="-122"/>
                          <a:ea typeface="微软雅黑 Light" panose="020B0502040204020203" pitchFamily="34" charset="-122"/>
                        </a:rPr>
                        <a:t>前列腺素</a:t>
                      </a:r>
                      <a:r>
                        <a:rPr lang="en-US" altLang="zh-CN" sz="1400" b="0" dirty="0">
                          <a:solidFill>
                            <a:schemeClr val="tx1"/>
                          </a:solidFill>
                          <a:latin typeface="微软雅黑 Light" panose="020B0502040204020203" pitchFamily="34" charset="-122"/>
                          <a:ea typeface="微软雅黑 Light" panose="020B0502040204020203" pitchFamily="34" charset="-122"/>
                        </a:rPr>
                        <a:t>E1</a:t>
                      </a:r>
                      <a:r>
                        <a:rPr lang="zh-CN" altLang="en-US" sz="1400" b="0" dirty="0">
                          <a:solidFill>
                            <a:schemeClr val="tx1"/>
                          </a:solidFill>
                          <a:latin typeface="微软雅黑 Light" panose="020B0502040204020203" pitchFamily="34" charset="-122"/>
                          <a:ea typeface="微软雅黑 Light" panose="020B0502040204020203" pitchFamily="34" charset="-122"/>
                        </a:rPr>
                        <a:t>含量标示量范围</a:t>
                      </a:r>
                      <a:endParaRPr lang="zh-CN" altLang="en-US" sz="1400" b="0" dirty="0">
                        <a:solidFill>
                          <a:schemeClr val="tx1"/>
                        </a:solidFill>
                        <a:latin typeface="微软雅黑 Light" panose="020B0502040204020203" pitchFamily="34" charset="-122"/>
                        <a:ea typeface="微软雅黑 Light" panose="020B0502040204020203" pitchFamily="34" charset="-122"/>
                      </a:endParaRPr>
                    </a:p>
                  </a:txBody>
                  <a:tcPr>
                    <a:solidFill>
                      <a:srgbClr val="BDE1D7"/>
                    </a:solidFill>
                  </a:tcPr>
                </a:tc>
                <a:tc hMerge="1">
                  <a:tcPr>
                    <a:solidFill>
                      <a:schemeClr val="accent1">
                        <a:lumMod val="40000"/>
                        <a:lumOff val="60000"/>
                      </a:schemeClr>
                    </a:solidFill>
                  </a:tcPr>
                </a:tc>
                <a:tc hMerge="1">
                  <a:tcPr>
                    <a:solidFill>
                      <a:srgbClr val="E7E8F1"/>
                    </a:solidFill>
                  </a:tcPr>
                </a:tc>
              </a:tr>
              <a:tr h="370840">
                <a:tc>
                  <a:txBody>
                    <a:bodyPr/>
                    <a:lstStyle/>
                    <a:p>
                      <a:pPr algn="ctr"/>
                      <a:r>
                        <a:rPr lang="zh-CN" altLang="en-US" sz="1400" cap="all" dirty="0">
                          <a:latin typeface="微软雅黑 Light" panose="020B0502040204020203" pitchFamily="34" charset="-122"/>
                          <a:ea typeface="微软雅黑 Light" panose="020B0502040204020203" pitchFamily="34" charset="-122"/>
                        </a:rPr>
                        <a:t>市售其它前列地尔产品</a:t>
                      </a:r>
                      <a:endParaRPr lang="zh-CN" altLang="en-US" sz="1400" dirty="0">
                        <a:latin typeface="微软雅黑 Light" panose="020B0502040204020203" pitchFamily="34" charset="-122"/>
                        <a:ea typeface="微软雅黑 Light" panose="020B0502040204020203" pitchFamily="34" charset="-122"/>
                      </a:endParaRPr>
                    </a:p>
                  </a:txBody>
                  <a:tcP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altLang="zh-CN" sz="1400" b="0" cap="all" dirty="0">
                          <a:latin typeface="微软雅黑 Light" panose="020B0502040204020203" pitchFamily="34" charset="-122"/>
                          <a:ea typeface="微软雅黑 Light" panose="020B0502040204020203" pitchFamily="34" charset="-122"/>
                        </a:rPr>
                        <a:t>125%-80%</a:t>
                      </a:r>
                      <a:endParaRPr lang="zh-CN" altLang="en-US" sz="1400" b="0" dirty="0">
                        <a:latin typeface="微软雅黑 Light" panose="020B0502040204020203" pitchFamily="34" charset="-122"/>
                        <a:ea typeface="微软雅黑 Light" panose="020B0502040204020203"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rowSpan="2">
                  <a:txBody>
                    <a:bodyPr/>
                    <a:lstStyle/>
                    <a:p>
                      <a:pPr algn="ctr"/>
                      <a:r>
                        <a:rPr lang="zh-CN" altLang="en-US" sz="1400" b="0" dirty="0">
                          <a:solidFill>
                            <a:schemeClr val="tx1"/>
                          </a:solidFill>
                          <a:latin typeface="微软雅黑 Light" panose="020B0502040204020203" pitchFamily="34" charset="-122"/>
                          <a:ea typeface="微软雅黑 Light" panose="020B0502040204020203" pitchFamily="34" charset="-122"/>
                        </a:rPr>
                        <a:t>注射用前列地尔乳剂给</a:t>
                      </a:r>
                      <a:r>
                        <a:rPr lang="zh-CN" altLang="en-US" sz="1400" kern="1200" cap="all" dirty="0">
                          <a:solidFill>
                            <a:schemeClr val="tx1"/>
                          </a:solidFill>
                          <a:latin typeface="微软雅黑 Light" panose="020B0502040204020203" pitchFamily="34" charset="-122"/>
                          <a:ea typeface="微软雅黑 Light" panose="020B0502040204020203" pitchFamily="34" charset="-122"/>
                          <a:cs typeface="+mn-cs"/>
                        </a:rPr>
                        <a:t>药</a:t>
                      </a:r>
                      <a:r>
                        <a:rPr lang="zh-CN" altLang="en-US" sz="1400" kern="1200" cap="all" dirty="0">
                          <a:solidFill>
                            <a:srgbClr val="FF0000"/>
                          </a:solidFill>
                          <a:latin typeface="微软雅黑 Light" panose="020B0502040204020203" pitchFamily="34" charset="-122"/>
                          <a:ea typeface="微软雅黑 Light" panose="020B0502040204020203" pitchFamily="34" charset="-122"/>
                          <a:cs typeface="+mn-cs"/>
                        </a:rPr>
                        <a:t>剂量更准确</a:t>
                      </a:r>
                      <a:endParaRPr lang="zh-CN" altLang="en-US" sz="1400" kern="1200" cap="all" dirty="0">
                        <a:solidFill>
                          <a:srgbClr val="FF0000"/>
                        </a:solidFill>
                        <a:latin typeface="微软雅黑 Light" panose="020B0502040204020203" pitchFamily="34" charset="-122"/>
                        <a:ea typeface="微软雅黑 Light" panose="020B0502040204020203" pitchFamily="34" charset="-122"/>
                        <a:cs typeface="+mn-cs"/>
                      </a:endParaRPr>
                    </a:p>
                  </a:txBody>
                  <a:tcPr anchor="ct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pPr algn="ctr"/>
                      <a:r>
                        <a:rPr lang="zh-CN" altLang="en-US" sz="1400" dirty="0">
                          <a:latin typeface="微软雅黑 Light" panose="020B0502040204020203" pitchFamily="34" charset="-122"/>
                          <a:ea typeface="微软雅黑 Light" panose="020B0502040204020203" pitchFamily="34" charset="-122"/>
                        </a:rPr>
                        <a:t>注射用前列地尔乳剂</a:t>
                      </a:r>
                      <a:endParaRPr lang="zh-CN" altLang="en-US" sz="1400" dirty="0">
                        <a:latin typeface="微软雅黑 Light" panose="020B0502040204020203" pitchFamily="34" charset="-122"/>
                        <a:ea typeface="微软雅黑 Light" panose="020B0502040204020203" pitchFamily="34" charset="-122"/>
                      </a:endParaRPr>
                    </a:p>
                  </a:txBody>
                  <a:tcP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altLang="zh-CN" sz="1400" b="0" cap="all" dirty="0">
                          <a:latin typeface="微软雅黑 Light" panose="020B0502040204020203" pitchFamily="34" charset="-122"/>
                          <a:ea typeface="微软雅黑 Light" panose="020B0502040204020203" pitchFamily="34" charset="-122"/>
                        </a:rPr>
                        <a:t>115%-85%</a:t>
                      </a:r>
                      <a:r>
                        <a:rPr lang="en-US" altLang="zh-CN" sz="1400" b="1" cap="all" dirty="0">
                          <a:solidFill>
                            <a:srgbClr val="FFC000"/>
                          </a:solidFill>
                          <a:latin typeface="微软雅黑 Light" panose="020B0502040204020203" pitchFamily="34" charset="-122"/>
                          <a:ea typeface="微软雅黑 Light" panose="020B0502040204020203" pitchFamily="34" charset="-122"/>
                        </a:rPr>
                        <a:t>√</a:t>
                      </a:r>
                      <a:endParaRPr lang="zh-CN" altLang="en-US" sz="1400" b="1" dirty="0">
                        <a:solidFill>
                          <a:srgbClr val="FFC000"/>
                        </a:solidFill>
                        <a:latin typeface="微软雅黑 Light" panose="020B0502040204020203" pitchFamily="34" charset="-122"/>
                        <a:ea typeface="微软雅黑 Light" panose="020B0502040204020203"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234202" y="634900"/>
            <a:ext cx="11392658" cy="380389"/>
          </a:xfrm>
          <a:prstGeom prst="rect">
            <a:avLst/>
          </a:prstGeom>
          <a:gradFill>
            <a:gsLst>
              <a:gs pos="0">
                <a:srgbClr val="168B95"/>
              </a:gs>
              <a:gs pos="29000">
                <a:srgbClr val="219095"/>
              </a:gs>
              <a:gs pos="57000">
                <a:srgbClr val="70B09F"/>
              </a:gs>
              <a:gs pos="99425">
                <a:schemeClr val="bg1"/>
              </a:gs>
              <a:gs pos="82000">
                <a:srgbClr val="EEF5F1"/>
              </a:gs>
            </a:gsLst>
            <a:lin ang="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zh-CN" altLang="en-US" sz="2000" dirty="0">
                <a:solidFill>
                  <a:schemeClr val="bg1"/>
                </a:solidFill>
                <a:latin typeface="黑体" panose="02010609060101010101" pitchFamily="49" charset="-122"/>
                <a:ea typeface="黑体" panose="02010609060101010101" pitchFamily="49" charset="-122"/>
                <a:cs typeface="+mn-cs"/>
              </a:rPr>
              <a:t>重大新药创制成果，采用领先技术，提高稳定性，延长保质期，质量全面提升</a:t>
            </a:r>
            <a:endParaRPr lang="zh-CN" altLang="en-US" sz="2000" dirty="0">
              <a:solidFill>
                <a:schemeClr val="bg1"/>
              </a:solidFill>
              <a:latin typeface="黑体" panose="02010609060101010101" pitchFamily="49" charset="-122"/>
              <a:ea typeface="黑体" panose="02010609060101010101" pitchFamily="49" charset="-122"/>
              <a:cs typeface="+mn-cs"/>
            </a:endParaRPr>
          </a:p>
        </p:txBody>
      </p:sp>
      <p:sp>
        <p:nvSpPr>
          <p:cNvPr id="7" name="文本框 6"/>
          <p:cNvSpPr txBox="1"/>
          <p:nvPr/>
        </p:nvSpPr>
        <p:spPr>
          <a:xfrm>
            <a:off x="167962" y="1191489"/>
            <a:ext cx="1155305" cy="369332"/>
          </a:xfrm>
          <a:prstGeom prst="rect">
            <a:avLst/>
          </a:prstGeom>
          <a:noFill/>
        </p:spPr>
        <p:txBody>
          <a:bodyPr wrap="square">
            <a:spAutoFit/>
          </a:bodyPr>
          <a:lstStyle/>
          <a:p>
            <a:pPr algn="ctr" defTabSz="914400"/>
            <a:r>
              <a:rPr lang="zh-CN" altLang="en-US" sz="1800" b="1" dirty="0">
                <a:solidFill>
                  <a:srgbClr val="50A294"/>
                </a:solidFill>
                <a:latin typeface="黑体" panose="02010609060101010101" pitchFamily="49" charset="-122"/>
                <a:ea typeface="黑体" panose="02010609060101010101" pitchFamily="49" charset="-122"/>
                <a:cs typeface="+mn-ea"/>
              </a:rPr>
              <a:t>创新程度</a:t>
            </a:r>
            <a:endParaRPr lang="zh-CN" altLang="en-US" sz="1800" b="1" dirty="0">
              <a:solidFill>
                <a:srgbClr val="50A294"/>
              </a:solidFill>
              <a:latin typeface="黑体" panose="02010609060101010101" pitchFamily="49" charset="-122"/>
              <a:ea typeface="黑体" panose="02010609060101010101" pitchFamily="49" charset="-122"/>
              <a:cs typeface="+mn-ea"/>
            </a:endParaRPr>
          </a:p>
        </p:txBody>
      </p:sp>
      <p:grpSp>
        <p:nvGrpSpPr>
          <p:cNvPr id="8" name="组合 7"/>
          <p:cNvGrpSpPr/>
          <p:nvPr>
            <p:custDataLst>
              <p:tags r:id="rId1"/>
            </p:custDataLst>
          </p:nvPr>
        </p:nvGrpSpPr>
        <p:grpSpPr>
          <a:xfrm>
            <a:off x="257614" y="1560821"/>
            <a:ext cx="11281061" cy="758669"/>
            <a:chOff x="277320" y="1143252"/>
            <a:chExt cx="11281061" cy="751402"/>
          </a:xfrm>
        </p:grpSpPr>
        <p:sp>
          <p:nvSpPr>
            <p:cNvPr id="9" name="圆角矩形 86"/>
            <p:cNvSpPr/>
            <p:nvPr>
              <p:custDataLst>
                <p:tags r:id="rId2"/>
              </p:custDataLst>
            </p:nvPr>
          </p:nvSpPr>
          <p:spPr>
            <a:xfrm>
              <a:off x="277320" y="1212356"/>
              <a:ext cx="11281061" cy="647514"/>
            </a:xfrm>
            <a:prstGeom prst="roundRect">
              <a:avLst>
                <a:gd name="adj" fmla="val 1444"/>
              </a:avLst>
            </a:prstGeom>
            <a:solidFill>
              <a:schemeClr val="bg1"/>
            </a:solidFill>
            <a:ln>
              <a:noFill/>
              <a:headEnd type="none" w="med" len="med"/>
              <a:tailEnd type="none" w="med" len="med"/>
            </a:ln>
            <a:effectLst>
              <a:outerShdw blurRad="190500" algn="tl" rotWithShape="0">
                <a:srgbClr val="4474BD">
                  <a:alpha val="40000"/>
                </a:srgbClr>
              </a:outerShdw>
            </a:effectLst>
          </p:spPr>
          <p:style>
            <a:lnRef idx="2">
              <a:schemeClr val="accent4"/>
            </a:lnRef>
            <a:fillRef idx="1">
              <a:schemeClr val="lt1"/>
            </a:fillRef>
            <a:effectRef idx="0">
              <a:schemeClr val="accent4"/>
            </a:effectRef>
            <a:fontRef idx="minor">
              <a:schemeClr val="dk1"/>
            </a:fontRef>
          </p:style>
          <p:txBody>
            <a:bodyPr rtlCol="0" anchor="ctr"/>
            <a:lstStyle/>
            <a:p>
              <a:pPr marL="1341755" marR="0" lvl="0" algn="l" defTabSz="914400" rtl="0" eaLnBrk="1" fontAlgn="auto" latinLnBrk="0" hangingPunct="1">
                <a:spcBef>
                  <a:spcPts val="0"/>
                </a:spcBef>
                <a:spcAft>
                  <a:spcPts val="0"/>
                </a:spcAft>
                <a:buClrTx/>
                <a:buSzTx/>
                <a:buFont typeface="Wingdings" panose="05000000000000000000" charset="0"/>
                <a:buNone/>
                <a:defRPr/>
              </a:pPr>
              <a:r>
                <a:rPr lang="zh-CN" altLang="en-US" sz="1400" dirty="0" smtClean="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中</a:t>
              </a:r>
              <a:r>
                <a:rPr lang="zh-CN" altLang="en-US" sz="14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海益尔是国家</a:t>
              </a:r>
              <a:r>
                <a:rPr lang="zh-CN" altLang="en-US"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“重大新药创制”</a:t>
              </a:r>
              <a:r>
                <a:rPr lang="zh-CN" altLang="en-US" sz="14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科技重大专项支持项目，是我国</a:t>
              </a:r>
              <a:r>
                <a:rPr lang="zh-CN" altLang="en-US"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改良型新药最新成果</a:t>
              </a:r>
              <a:r>
                <a:rPr lang="zh-CN" altLang="en-US" sz="1400" b="1"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a:t>
              </a:r>
              <a:r>
                <a:rPr lang="zh-CN" altLang="en-US" sz="14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代表我国乳剂制剂技术达到国际</a:t>
              </a:r>
              <a:r>
                <a:rPr lang="zh-CN" altLang="en-US" sz="1400" dirty="0" smtClean="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先    进</a:t>
              </a:r>
              <a:r>
                <a:rPr lang="zh-CN" altLang="en-US" sz="14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水平。</a:t>
              </a:r>
              <a:endParaRPr lang="en-US" altLang="zh-CN" sz="14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sym typeface="+mn-ea"/>
              </a:endParaRPr>
            </a:p>
          </p:txBody>
        </p:sp>
        <p:cxnSp>
          <p:nvCxnSpPr>
            <p:cNvPr id="10" name="直接连接符 9"/>
            <p:cNvCxnSpPr/>
            <p:nvPr>
              <p:custDataLst>
                <p:tags r:id="rId3"/>
              </p:custDataLst>
            </p:nvPr>
          </p:nvCxnSpPr>
          <p:spPr>
            <a:xfrm>
              <a:off x="1569546" y="1143252"/>
              <a:ext cx="0" cy="707132"/>
            </a:xfrm>
            <a:prstGeom prst="line">
              <a:avLst/>
            </a:prstGeom>
            <a:ln>
              <a:gradFill>
                <a:gsLst>
                  <a:gs pos="0">
                    <a:srgbClr val="00B0F0"/>
                  </a:gs>
                  <a:gs pos="100000">
                    <a:schemeClr val="bg1"/>
                  </a:gs>
                  <a:gs pos="0">
                    <a:srgbClr val="025FA3">
                      <a:alpha val="56000"/>
                    </a:srgbClr>
                  </a:gs>
                  <a:gs pos="0">
                    <a:schemeClr val="bg1"/>
                  </a:gs>
                  <a:gs pos="0">
                    <a:srgbClr val="0070C0"/>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77320" y="1195896"/>
              <a:ext cx="86995" cy="698758"/>
            </a:xfrm>
            <a:prstGeom prst="rect">
              <a:avLst/>
            </a:prstGeom>
            <a:solidFill>
              <a:srgbClr val="209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12" name="文本框 11"/>
            <p:cNvSpPr txBox="1"/>
            <p:nvPr>
              <p:custDataLst>
                <p:tags r:id="rId4"/>
              </p:custDataLst>
            </p:nvPr>
          </p:nvSpPr>
          <p:spPr>
            <a:xfrm>
              <a:off x="341456" y="1228187"/>
              <a:ext cx="1329690" cy="584835"/>
            </a:xfrm>
            <a:prstGeom prst="rect">
              <a:avLst/>
            </a:prstGeom>
            <a:noFill/>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zh-CN" altLang="en-US" sz="1600" b="1" dirty="0">
                  <a:latin typeface="黑体" panose="02010609060101010101" pitchFamily="49" charset="-122"/>
                  <a:ea typeface="黑体" panose="02010609060101010101" pitchFamily="49" charset="-122"/>
                  <a:cs typeface="微软雅黑" panose="020B0503020204020204" pitchFamily="34" charset="-122"/>
                  <a:sym typeface="+mn-ea"/>
                </a:rPr>
                <a:t>重大新药创制支持项目</a:t>
              </a:r>
              <a:endParaRPr lang="zh-CN" altLang="en-US" sz="1600" b="1" dirty="0">
                <a:latin typeface="黑体" panose="02010609060101010101" pitchFamily="49" charset="-122"/>
                <a:ea typeface="黑体" panose="02010609060101010101" pitchFamily="49" charset="-122"/>
              </a:endParaRPr>
            </a:p>
          </p:txBody>
        </p:sp>
      </p:grpSp>
      <p:grpSp>
        <p:nvGrpSpPr>
          <p:cNvPr id="13" name="组合 12"/>
          <p:cNvGrpSpPr/>
          <p:nvPr>
            <p:custDataLst>
              <p:tags r:id="rId5"/>
            </p:custDataLst>
          </p:nvPr>
        </p:nvGrpSpPr>
        <p:grpSpPr>
          <a:xfrm>
            <a:off x="258257" y="2244497"/>
            <a:ext cx="11281057" cy="700704"/>
            <a:chOff x="276688" y="1121027"/>
            <a:chExt cx="11281057" cy="729357"/>
          </a:xfrm>
        </p:grpSpPr>
        <p:sp>
          <p:nvSpPr>
            <p:cNvPr id="14" name="圆角矩形 86"/>
            <p:cNvSpPr/>
            <p:nvPr>
              <p:custDataLst>
                <p:tags r:id="rId6"/>
              </p:custDataLst>
            </p:nvPr>
          </p:nvSpPr>
          <p:spPr>
            <a:xfrm>
              <a:off x="276688" y="1131918"/>
              <a:ext cx="11281057" cy="698758"/>
            </a:xfrm>
            <a:prstGeom prst="roundRect">
              <a:avLst>
                <a:gd name="adj" fmla="val 1444"/>
              </a:avLst>
            </a:prstGeom>
            <a:solidFill>
              <a:schemeClr val="bg1"/>
            </a:solidFill>
            <a:ln>
              <a:noFill/>
              <a:headEnd type="none" w="med" len="med"/>
              <a:tailEnd type="none" w="med" len="med"/>
            </a:ln>
            <a:effectLst>
              <a:outerShdw blurRad="190500" algn="tl" rotWithShape="0">
                <a:srgbClr val="4474BD">
                  <a:alpha val="40000"/>
                </a:srgbClr>
              </a:outerShdw>
            </a:effectLst>
          </p:spPr>
          <p:style>
            <a:lnRef idx="2">
              <a:schemeClr val="accent4"/>
            </a:lnRef>
            <a:fillRef idx="1">
              <a:schemeClr val="lt1"/>
            </a:fillRef>
            <a:effectRef idx="0">
              <a:schemeClr val="accent4"/>
            </a:effectRef>
            <a:fontRef idx="minor">
              <a:schemeClr val="dk1"/>
            </a:fontRef>
          </p:style>
          <p:txBody>
            <a:bodyPr rtlCol="0" anchor="ctr"/>
            <a:lstStyle/>
            <a:p>
              <a:pPr marL="1341755" marR="0" lvl="0" algn="l" defTabSz="914400" rtl="0" eaLnBrk="1" fontAlgn="auto" latinLnBrk="0" hangingPunct="1">
                <a:spcBef>
                  <a:spcPts val="0"/>
                </a:spcBef>
                <a:spcAft>
                  <a:spcPts val="0"/>
                </a:spcAft>
                <a:buClrTx/>
                <a:buSzTx/>
                <a:buFont typeface="Wingdings" panose="05000000000000000000" charset="0"/>
                <a:buNone/>
                <a:defRPr/>
              </a:pPr>
              <a:r>
                <a:rPr lang="zh-CN" altLang="en-US" sz="14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创新升级乳剂处方，提高包裹稳定性，冻干后可以重建完整稳定的乳滴结构，保留乳剂的靶向性和长效性，获得</a:t>
              </a:r>
              <a:r>
                <a:rPr lang="zh-CN" altLang="en-US" sz="1400" dirty="0">
                  <a:solidFill>
                    <a:srgbClr val="FF0000"/>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国家发明专利</a:t>
              </a:r>
              <a:r>
                <a:rPr lang="zh-CN" altLang="en-US" sz="14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a:t>
              </a:r>
              <a:endParaRPr lang="en-US" altLang="zh-CN" sz="14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sym typeface="+mn-ea"/>
              </a:endParaRPr>
            </a:p>
          </p:txBody>
        </p:sp>
        <p:cxnSp>
          <p:nvCxnSpPr>
            <p:cNvPr id="15" name="直接连接符 14"/>
            <p:cNvCxnSpPr/>
            <p:nvPr>
              <p:custDataLst>
                <p:tags r:id="rId7"/>
              </p:custDataLst>
            </p:nvPr>
          </p:nvCxnSpPr>
          <p:spPr>
            <a:xfrm>
              <a:off x="1569546" y="1143252"/>
              <a:ext cx="0" cy="707132"/>
            </a:xfrm>
            <a:prstGeom prst="line">
              <a:avLst/>
            </a:prstGeom>
            <a:ln>
              <a:gradFill>
                <a:gsLst>
                  <a:gs pos="0">
                    <a:srgbClr val="00B0F0"/>
                  </a:gs>
                  <a:gs pos="100000">
                    <a:schemeClr val="bg1"/>
                  </a:gs>
                  <a:gs pos="0">
                    <a:srgbClr val="025FA3">
                      <a:alpha val="56000"/>
                    </a:srgbClr>
                  </a:gs>
                  <a:gs pos="0">
                    <a:schemeClr val="bg1"/>
                  </a:gs>
                  <a:gs pos="0">
                    <a:srgbClr val="0070C0"/>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77321" y="1121027"/>
              <a:ext cx="86995" cy="698758"/>
            </a:xfrm>
            <a:prstGeom prst="rect">
              <a:avLst/>
            </a:prstGeom>
            <a:solidFill>
              <a:srgbClr val="209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17" name="文本框 16"/>
            <p:cNvSpPr txBox="1"/>
            <p:nvPr>
              <p:custDataLst>
                <p:tags r:id="rId8"/>
              </p:custDataLst>
            </p:nvPr>
          </p:nvSpPr>
          <p:spPr>
            <a:xfrm>
              <a:off x="341456" y="1228187"/>
              <a:ext cx="1329690" cy="608687"/>
            </a:xfrm>
            <a:prstGeom prst="rect">
              <a:avLst/>
            </a:prstGeom>
            <a:noFill/>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zh-CN" altLang="en-US" sz="1600" b="1" dirty="0">
                  <a:latin typeface="黑体" panose="02010609060101010101" pitchFamily="49" charset="-122"/>
                  <a:ea typeface="黑体" panose="02010609060101010101" pitchFamily="49" charset="-122"/>
                  <a:cs typeface="微软雅黑" panose="020B0503020204020204" pitchFamily="34" charset="-122"/>
                  <a:sym typeface="+mn-ea"/>
                </a:rPr>
                <a:t>领先的乳剂载药技术</a:t>
              </a:r>
              <a:endParaRPr lang="zh-CN" altLang="en-US" sz="1600" b="1" dirty="0">
                <a:latin typeface="黑体" panose="02010609060101010101" pitchFamily="49" charset="-122"/>
                <a:ea typeface="黑体" panose="02010609060101010101" pitchFamily="49" charset="-122"/>
              </a:endParaRPr>
            </a:p>
          </p:txBody>
        </p:sp>
      </p:grpSp>
      <p:grpSp>
        <p:nvGrpSpPr>
          <p:cNvPr id="18" name="组合 17"/>
          <p:cNvGrpSpPr/>
          <p:nvPr>
            <p:custDataLst>
              <p:tags r:id="rId9"/>
            </p:custDataLst>
          </p:nvPr>
        </p:nvGrpSpPr>
        <p:grpSpPr>
          <a:xfrm>
            <a:off x="256399" y="2853602"/>
            <a:ext cx="11216287" cy="656354"/>
            <a:chOff x="268353" y="1143252"/>
            <a:chExt cx="11216287" cy="778827"/>
          </a:xfrm>
        </p:grpSpPr>
        <p:sp>
          <p:nvSpPr>
            <p:cNvPr id="19" name="圆角矩形 86"/>
            <p:cNvSpPr/>
            <p:nvPr>
              <p:custDataLst>
                <p:tags r:id="rId10"/>
              </p:custDataLst>
            </p:nvPr>
          </p:nvSpPr>
          <p:spPr>
            <a:xfrm>
              <a:off x="268353" y="1204935"/>
              <a:ext cx="11216287" cy="698758"/>
            </a:xfrm>
            <a:prstGeom prst="roundRect">
              <a:avLst>
                <a:gd name="adj" fmla="val 1444"/>
              </a:avLst>
            </a:prstGeom>
            <a:solidFill>
              <a:schemeClr val="bg1"/>
            </a:solidFill>
            <a:ln>
              <a:noFill/>
              <a:headEnd type="none" w="med" len="med"/>
              <a:tailEnd type="none" w="med" len="med"/>
            </a:ln>
            <a:effectLst>
              <a:outerShdw blurRad="190500" algn="tl" rotWithShape="0">
                <a:srgbClr val="4474BD">
                  <a:alpha val="40000"/>
                </a:srgbClr>
              </a:outerShdw>
            </a:effectLst>
          </p:spPr>
          <p:style>
            <a:lnRef idx="2">
              <a:schemeClr val="accent4"/>
            </a:lnRef>
            <a:fillRef idx="1">
              <a:schemeClr val="lt1"/>
            </a:fillRef>
            <a:effectRef idx="0">
              <a:schemeClr val="accent4"/>
            </a:effectRef>
            <a:fontRef idx="minor">
              <a:schemeClr val="dk1"/>
            </a:fontRef>
          </p:style>
          <p:txBody>
            <a:bodyPr rtlCol="0" anchor="ctr"/>
            <a:lstStyle/>
            <a:p>
              <a:pPr marL="1341755" marR="0" lvl="0" algn="l" defTabSz="914400" rtl="0" eaLnBrk="1" fontAlgn="auto" latinLnBrk="0" hangingPunct="1">
                <a:spcBef>
                  <a:spcPts val="0"/>
                </a:spcBef>
                <a:spcAft>
                  <a:spcPts val="0"/>
                </a:spcAft>
                <a:buClrTx/>
                <a:buSzTx/>
                <a:buFont typeface="Wingdings" panose="05000000000000000000" charset="0"/>
                <a:buNone/>
                <a:defRPr/>
              </a:pPr>
              <a:r>
                <a:rPr lang="zh-CN" altLang="en-US" sz="1400" dirty="0">
                  <a:solidFill>
                    <a:schemeClr val="tx1"/>
                  </a:solidFill>
                  <a:latin typeface="微软雅黑 Light" panose="020B0502040204020203" pitchFamily="34" charset="-122"/>
                  <a:ea typeface="微软雅黑 Light" panose="020B0502040204020203" pitchFamily="34" charset="-122"/>
                  <a:sym typeface="+mn-ea"/>
                </a:rPr>
                <a:t>采用领先的乳剂冻干技术，形成更加稳定的固态乳滴，避免在冷冻阶段冰晶对乳滴的破坏，避免升华和干燥阶段乳滴的破坏和塌陷。</a:t>
              </a:r>
              <a:endParaRPr lang="en-US" altLang="zh-CN" sz="1400" dirty="0">
                <a:solidFill>
                  <a:schemeClr val="tx1"/>
                </a:solidFill>
                <a:latin typeface="微软雅黑 Light" panose="020B0502040204020203" pitchFamily="34" charset="-122"/>
                <a:ea typeface="微软雅黑 Light" panose="020B0502040204020203" pitchFamily="34" charset="-122"/>
                <a:sym typeface="+mn-ea"/>
              </a:endParaRPr>
            </a:p>
          </p:txBody>
        </p:sp>
        <p:cxnSp>
          <p:nvCxnSpPr>
            <p:cNvPr id="20" name="直接连接符 19"/>
            <p:cNvCxnSpPr/>
            <p:nvPr>
              <p:custDataLst>
                <p:tags r:id="rId11"/>
              </p:custDataLst>
            </p:nvPr>
          </p:nvCxnSpPr>
          <p:spPr>
            <a:xfrm>
              <a:off x="1569546" y="1143252"/>
              <a:ext cx="0" cy="707132"/>
            </a:xfrm>
            <a:prstGeom prst="line">
              <a:avLst/>
            </a:prstGeom>
            <a:ln>
              <a:gradFill>
                <a:gsLst>
                  <a:gs pos="0">
                    <a:srgbClr val="00B0F0"/>
                  </a:gs>
                  <a:gs pos="100000">
                    <a:schemeClr val="bg1"/>
                  </a:gs>
                  <a:gs pos="0">
                    <a:srgbClr val="025FA3">
                      <a:alpha val="56000"/>
                    </a:srgbClr>
                  </a:gs>
                  <a:gs pos="0">
                    <a:schemeClr val="bg1"/>
                  </a:gs>
                  <a:gs pos="0">
                    <a:srgbClr val="0070C0"/>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70206" y="1205102"/>
              <a:ext cx="86995" cy="698758"/>
            </a:xfrm>
            <a:prstGeom prst="rect">
              <a:avLst/>
            </a:prstGeom>
            <a:solidFill>
              <a:srgbClr val="209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22" name="文本框 21"/>
            <p:cNvSpPr txBox="1"/>
            <p:nvPr>
              <p:custDataLst>
                <p:tags r:id="rId12"/>
              </p:custDataLst>
            </p:nvPr>
          </p:nvSpPr>
          <p:spPr>
            <a:xfrm>
              <a:off x="341456" y="1228187"/>
              <a:ext cx="1329690" cy="693892"/>
            </a:xfrm>
            <a:prstGeom prst="rect">
              <a:avLst/>
            </a:prstGeom>
            <a:noFill/>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zh-CN" altLang="en-US" sz="1600" b="1" dirty="0">
                  <a:latin typeface="黑体" panose="02010609060101010101" pitchFamily="49" charset="-122"/>
                  <a:ea typeface="黑体" panose="02010609060101010101" pitchFamily="49" charset="-122"/>
                  <a:cs typeface="微软雅黑" panose="020B0503020204020204" pitchFamily="34" charset="-122"/>
                  <a:sym typeface="+mn-ea"/>
                </a:rPr>
                <a:t>领先的乳剂冻干技术</a:t>
              </a:r>
              <a:endParaRPr lang="zh-CN" altLang="en-US" sz="1600" b="1" dirty="0">
                <a:latin typeface="黑体" panose="02010609060101010101" pitchFamily="49" charset="-122"/>
                <a:ea typeface="黑体" panose="02010609060101010101" pitchFamily="49" charset="-122"/>
              </a:endParaRPr>
            </a:p>
          </p:txBody>
        </p:sp>
      </p:grpSp>
      <p:grpSp>
        <p:nvGrpSpPr>
          <p:cNvPr id="23" name="组合 22"/>
          <p:cNvGrpSpPr/>
          <p:nvPr>
            <p:custDataLst>
              <p:tags r:id="rId13"/>
            </p:custDataLst>
          </p:nvPr>
        </p:nvGrpSpPr>
        <p:grpSpPr>
          <a:xfrm>
            <a:off x="256399" y="3430268"/>
            <a:ext cx="11216287" cy="689475"/>
            <a:chOff x="268353" y="1143252"/>
            <a:chExt cx="11216287" cy="760608"/>
          </a:xfrm>
        </p:grpSpPr>
        <p:sp>
          <p:nvSpPr>
            <p:cNvPr id="24" name="圆角矩形 86"/>
            <p:cNvSpPr/>
            <p:nvPr>
              <p:custDataLst>
                <p:tags r:id="rId14"/>
              </p:custDataLst>
            </p:nvPr>
          </p:nvSpPr>
          <p:spPr>
            <a:xfrm>
              <a:off x="268353" y="1204935"/>
              <a:ext cx="11216287" cy="651965"/>
            </a:xfrm>
            <a:prstGeom prst="roundRect">
              <a:avLst>
                <a:gd name="adj" fmla="val 1444"/>
              </a:avLst>
            </a:prstGeom>
            <a:solidFill>
              <a:schemeClr val="bg1"/>
            </a:solidFill>
            <a:ln>
              <a:noFill/>
              <a:headEnd type="none" w="med" len="med"/>
              <a:tailEnd type="none" w="med" len="med"/>
            </a:ln>
            <a:effectLst>
              <a:outerShdw blurRad="190500" algn="tl" rotWithShape="0">
                <a:srgbClr val="4474BD">
                  <a:alpha val="40000"/>
                </a:srgbClr>
              </a:outerShdw>
            </a:effectLst>
          </p:spPr>
          <p:style>
            <a:lnRef idx="2">
              <a:schemeClr val="accent4"/>
            </a:lnRef>
            <a:fillRef idx="1">
              <a:schemeClr val="lt1"/>
            </a:fillRef>
            <a:effectRef idx="0">
              <a:schemeClr val="accent4"/>
            </a:effectRef>
            <a:fontRef idx="minor">
              <a:schemeClr val="dk1"/>
            </a:fontRef>
          </p:style>
          <p:txBody>
            <a:bodyPr rtlCol="0" anchor="ctr"/>
            <a:lstStyle/>
            <a:p>
              <a:pPr marL="1341755" marR="0" lvl="0" algn="l" defTabSz="914400" rtl="0" eaLnBrk="1" fontAlgn="auto" latinLnBrk="0" hangingPunct="1">
                <a:spcBef>
                  <a:spcPts val="0"/>
                </a:spcBef>
                <a:spcAft>
                  <a:spcPts val="0"/>
                </a:spcAft>
                <a:buClrTx/>
                <a:buSzTx/>
                <a:buFont typeface="Wingdings" panose="05000000000000000000" charset="0"/>
                <a:buNone/>
                <a:defRPr/>
              </a:pPr>
              <a:r>
                <a:rPr lang="zh-CN" altLang="en-US" sz="1400" dirty="0">
                  <a:solidFill>
                    <a:schemeClr val="tx1"/>
                  </a:solidFill>
                  <a:latin typeface="微软雅黑 Light" panose="020B0502040204020203" pitchFamily="34" charset="-122"/>
                  <a:ea typeface="微软雅黑 Light" panose="020B0502040204020203" pitchFamily="34" charset="-122"/>
                </a:rPr>
                <a:t>含量</a:t>
              </a:r>
              <a:r>
                <a:rPr lang="zh-CN" altLang="en-US" sz="1400" dirty="0">
                  <a:solidFill>
                    <a:srgbClr val="FF0000"/>
                  </a:solidFill>
                  <a:latin typeface="微软雅黑 Light" panose="020B0502040204020203" pitchFamily="34" charset="-122"/>
                  <a:ea typeface="微软雅黑 Light" panose="020B0502040204020203" pitchFamily="34" charset="-122"/>
                </a:rPr>
                <a:t>更加稳定、杂质限度更低、溶血磷脂酰胆碱限度更低</a:t>
              </a:r>
              <a:r>
                <a:rPr lang="zh-CN" altLang="en-US" sz="1400" dirty="0">
                  <a:solidFill>
                    <a:schemeClr val="tx1"/>
                  </a:solidFill>
                  <a:latin typeface="微软雅黑 Light" panose="020B0502040204020203" pitchFamily="34" charset="-122"/>
                  <a:ea typeface="微软雅黑 Light" panose="020B0502040204020203" pitchFamily="34" charset="-122"/>
                </a:rPr>
                <a:t>。确保临床</a:t>
              </a:r>
              <a:r>
                <a:rPr lang="zh-CN" altLang="en-US" sz="1400" dirty="0">
                  <a:solidFill>
                    <a:srgbClr val="FF0000"/>
                  </a:solidFill>
                  <a:latin typeface="微软雅黑 Light" panose="020B0502040204020203" pitchFamily="34" charset="-122"/>
                  <a:ea typeface="微软雅黑 Light" panose="020B0502040204020203" pitchFamily="34" charset="-122"/>
                </a:rPr>
                <a:t>有效性</a:t>
              </a:r>
              <a:r>
                <a:rPr lang="zh-CN" altLang="en-US" sz="1400" dirty="0">
                  <a:solidFill>
                    <a:schemeClr val="tx1"/>
                  </a:solidFill>
                  <a:latin typeface="微软雅黑 Light" panose="020B0502040204020203" pitchFamily="34" charset="-122"/>
                  <a:ea typeface="微软雅黑 Light" panose="020B0502040204020203" pitchFamily="34" charset="-122"/>
                </a:rPr>
                <a:t>和</a:t>
              </a:r>
              <a:r>
                <a:rPr lang="zh-CN" altLang="en-US" sz="1400" dirty="0">
                  <a:solidFill>
                    <a:srgbClr val="FF0000"/>
                  </a:solidFill>
                  <a:latin typeface="微软雅黑 Light" panose="020B0502040204020203" pitchFamily="34" charset="-122"/>
                  <a:ea typeface="微软雅黑 Light" panose="020B0502040204020203" pitchFamily="34" charset="-122"/>
                </a:rPr>
                <a:t>安全性</a:t>
              </a:r>
              <a:r>
                <a:rPr lang="zh-CN" altLang="en-US" sz="1400" dirty="0">
                  <a:solidFill>
                    <a:schemeClr val="tx1"/>
                  </a:solidFill>
                  <a:latin typeface="微软雅黑 Light" panose="020B0502040204020203" pitchFamily="34" charset="-122"/>
                  <a:ea typeface="微软雅黑 Light" panose="020B0502040204020203" pitchFamily="34" charset="-122"/>
                </a:rPr>
                <a:t>，有利于保障用药安全，对于身体机能受损的老年人和身体发育初期的儿童意义重大。</a:t>
              </a:r>
              <a:endParaRPr lang="en-US" altLang="zh-CN" sz="1400" dirty="0">
                <a:solidFill>
                  <a:schemeClr val="tx1"/>
                </a:solidFill>
                <a:latin typeface="微软雅黑 Light" panose="020B0502040204020203" pitchFamily="34" charset="-122"/>
                <a:ea typeface="微软雅黑 Light" panose="020B0502040204020203" pitchFamily="34" charset="-122"/>
                <a:sym typeface="+mn-ea"/>
              </a:endParaRPr>
            </a:p>
          </p:txBody>
        </p:sp>
        <p:cxnSp>
          <p:nvCxnSpPr>
            <p:cNvPr id="25" name="直接连接符 24"/>
            <p:cNvCxnSpPr/>
            <p:nvPr>
              <p:custDataLst>
                <p:tags r:id="rId15"/>
              </p:custDataLst>
            </p:nvPr>
          </p:nvCxnSpPr>
          <p:spPr>
            <a:xfrm>
              <a:off x="1569546" y="1143252"/>
              <a:ext cx="0" cy="707132"/>
            </a:xfrm>
            <a:prstGeom prst="line">
              <a:avLst/>
            </a:prstGeom>
            <a:ln>
              <a:gradFill>
                <a:gsLst>
                  <a:gs pos="0">
                    <a:srgbClr val="00B0F0"/>
                  </a:gs>
                  <a:gs pos="100000">
                    <a:schemeClr val="bg1"/>
                  </a:gs>
                  <a:gs pos="0">
                    <a:srgbClr val="025FA3">
                      <a:alpha val="56000"/>
                    </a:srgbClr>
                  </a:gs>
                  <a:gs pos="0">
                    <a:schemeClr val="bg1"/>
                  </a:gs>
                  <a:gs pos="0">
                    <a:srgbClr val="0070C0"/>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70206" y="1205102"/>
              <a:ext cx="86995" cy="698758"/>
            </a:xfrm>
            <a:prstGeom prst="rect">
              <a:avLst/>
            </a:prstGeom>
            <a:solidFill>
              <a:srgbClr val="209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lang="zh-CN" altLang="en-US" sz="1600" dirty="0">
                <a:solidFill>
                  <a:schemeClr val="tx1"/>
                </a:solidFill>
                <a:latin typeface="微软雅黑 Light" panose="020B0502040204020203" pitchFamily="34" charset="-122"/>
                <a:ea typeface="微软雅黑 Light" panose="020B0502040204020203" pitchFamily="34" charset="-122"/>
              </a:endParaRPr>
            </a:p>
          </p:txBody>
        </p:sp>
        <p:sp>
          <p:nvSpPr>
            <p:cNvPr id="27" name="文本框 26"/>
            <p:cNvSpPr txBox="1"/>
            <p:nvPr>
              <p:custDataLst>
                <p:tags r:id="rId16"/>
              </p:custDataLst>
            </p:nvPr>
          </p:nvSpPr>
          <p:spPr>
            <a:xfrm>
              <a:off x="341456" y="1228187"/>
              <a:ext cx="1329690" cy="645106"/>
            </a:xfrm>
            <a:prstGeom prst="rect">
              <a:avLst/>
            </a:prstGeom>
            <a:noFill/>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zh-CN" altLang="en-US" sz="1600" b="1" dirty="0">
                  <a:latin typeface="黑体" panose="02010609060101010101" pitchFamily="49" charset="-122"/>
                  <a:ea typeface="黑体" panose="02010609060101010101" pitchFamily="49" charset="-122"/>
                  <a:cs typeface="微软雅黑" panose="020B0503020204020204" pitchFamily="34" charset="-122"/>
                  <a:sym typeface="+mn-ea"/>
                </a:rPr>
                <a:t>质量标准</a:t>
              </a:r>
              <a:endParaRPr lang="en-US" altLang="zh-CN" sz="1600" b="1" dirty="0">
                <a:latin typeface="黑体" panose="02010609060101010101" pitchFamily="49" charset="-122"/>
                <a:ea typeface="黑体" panose="02010609060101010101" pitchFamily="49" charset="-122"/>
                <a:cs typeface="微软雅黑" panose="020B0503020204020204" pitchFamily="34" charset="-122"/>
                <a:sym typeface="+mn-ea"/>
              </a:endParaRPr>
            </a:p>
            <a:p>
              <a:pPr algn="ctr"/>
              <a:r>
                <a:rPr lang="zh-CN" altLang="en-US" sz="1600" b="1" dirty="0">
                  <a:latin typeface="黑体" panose="02010609060101010101" pitchFamily="49" charset="-122"/>
                  <a:ea typeface="黑体" panose="02010609060101010101" pitchFamily="49" charset="-122"/>
                  <a:cs typeface="微软雅黑" panose="020B0503020204020204" pitchFamily="34" charset="-122"/>
                  <a:sym typeface="+mn-ea"/>
                </a:rPr>
                <a:t>全面提升</a:t>
              </a:r>
              <a:endParaRPr lang="zh-CN" altLang="en-US" sz="1600" b="1" dirty="0">
                <a:latin typeface="黑体" panose="02010609060101010101" pitchFamily="49" charset="-122"/>
                <a:ea typeface="黑体" panose="02010609060101010101" pitchFamily="49" charset="-122"/>
              </a:endParaRPr>
            </a:p>
          </p:txBody>
        </p:sp>
      </p:grpSp>
      <p:sp>
        <p:nvSpPr>
          <p:cNvPr id="29" name="文本框 28"/>
          <p:cNvSpPr txBox="1"/>
          <p:nvPr/>
        </p:nvSpPr>
        <p:spPr>
          <a:xfrm>
            <a:off x="58825" y="4556504"/>
            <a:ext cx="1329690" cy="369332"/>
          </a:xfrm>
          <a:prstGeom prst="rect">
            <a:avLst/>
          </a:prstGeom>
          <a:noFill/>
        </p:spPr>
        <p:txBody>
          <a:bodyPr wrap="square">
            <a:spAutoFit/>
          </a:bodyPr>
          <a:lstStyle/>
          <a:p>
            <a:pPr algn="ctr" defTabSz="914400"/>
            <a:r>
              <a:rPr lang="zh-CN" altLang="en-US" sz="1800" b="1" dirty="0">
                <a:solidFill>
                  <a:srgbClr val="50A294"/>
                </a:solidFill>
                <a:latin typeface="黑体" panose="02010609060101010101" pitchFamily="49" charset="-122"/>
                <a:ea typeface="黑体" panose="02010609060101010101" pitchFamily="49" charset="-122"/>
                <a:cs typeface="+mn-ea"/>
              </a:rPr>
              <a:t>应用创新</a:t>
            </a:r>
            <a:endParaRPr lang="zh-CN" altLang="en-US" sz="1800" b="1" dirty="0">
              <a:solidFill>
                <a:srgbClr val="50A294"/>
              </a:solidFill>
              <a:latin typeface="黑体" panose="02010609060101010101" pitchFamily="49" charset="-122"/>
              <a:ea typeface="黑体" panose="02010609060101010101" pitchFamily="49" charset="-122"/>
              <a:cs typeface="+mn-ea"/>
            </a:endParaRPr>
          </a:p>
        </p:txBody>
      </p:sp>
      <p:sp>
        <p:nvSpPr>
          <p:cNvPr id="30" name="文本框 29"/>
          <p:cNvSpPr txBox="1"/>
          <p:nvPr/>
        </p:nvSpPr>
        <p:spPr>
          <a:xfrm>
            <a:off x="257614" y="4990833"/>
            <a:ext cx="6583393" cy="1628878"/>
          </a:xfrm>
          <a:prstGeom prst="rect">
            <a:avLst/>
          </a:prstGeom>
          <a:noFill/>
          <a:ln>
            <a:solidFill>
              <a:srgbClr val="209094"/>
            </a:solidFill>
            <a:prstDash val="dash"/>
          </a:ln>
        </p:spPr>
        <p:txBody>
          <a:bodyPr wrap="square" anchor="ctr" anchorCtr="0">
            <a:noAutofit/>
          </a:bodyPr>
          <a:lstStyle/>
          <a:p>
            <a:pPr marL="285750" indent="-285750" defTabSz="1219200" eaLnBrk="0" fontAlgn="base" hangingPunct="0">
              <a:lnSpc>
                <a:spcPct val="150000"/>
              </a:lnSpc>
              <a:spcBef>
                <a:spcPct val="0"/>
              </a:spcBef>
              <a:spcAft>
                <a:spcPct val="0"/>
              </a:spcAft>
              <a:buFont typeface="Arial" panose="020B0604020202020204" pitchFamily="34" charset="0"/>
              <a:buChar char="•"/>
            </a:pPr>
            <a:r>
              <a:rPr lang="zh-CN" altLang="en-US" sz="1600" dirty="0">
                <a:latin typeface="微软雅黑 Light" panose="020B0502040204020203" pitchFamily="34" charset="-122"/>
                <a:ea typeface="微软雅黑 Light" panose="020B0502040204020203" pitchFamily="34" charset="-122"/>
              </a:rPr>
              <a:t>创新升级制剂技术，解决前列腺素</a:t>
            </a:r>
            <a:r>
              <a:rPr lang="en-US" altLang="zh-CN" sz="1600" dirty="0">
                <a:latin typeface="微软雅黑 Light" panose="020B0502040204020203" pitchFamily="34" charset="-122"/>
                <a:ea typeface="微软雅黑 Light" panose="020B0502040204020203" pitchFamily="34" charset="-122"/>
              </a:rPr>
              <a:t>E1</a:t>
            </a:r>
            <a:r>
              <a:rPr lang="zh-CN" altLang="en-US" sz="1600" dirty="0">
                <a:latin typeface="微软雅黑 Light" panose="020B0502040204020203" pitchFamily="34" charset="-122"/>
                <a:ea typeface="微软雅黑 Light" panose="020B0502040204020203" pitchFamily="34" charset="-122"/>
              </a:rPr>
              <a:t>不稳定问题。</a:t>
            </a:r>
            <a:endParaRPr lang="en-US" altLang="zh-CN" sz="1600" dirty="0">
              <a:latin typeface="微软雅黑 Light" panose="020B0502040204020203" pitchFamily="34" charset="-122"/>
              <a:ea typeface="微软雅黑 Light" panose="020B0502040204020203" pitchFamily="34" charset="-122"/>
            </a:endParaRPr>
          </a:p>
          <a:p>
            <a:pPr marL="285750" indent="-285750" defTabSz="1219200" eaLnBrk="0" fontAlgn="base" hangingPunct="0">
              <a:lnSpc>
                <a:spcPct val="150000"/>
              </a:lnSpc>
              <a:spcBef>
                <a:spcPct val="0"/>
              </a:spcBef>
              <a:spcAft>
                <a:spcPct val="0"/>
              </a:spcAft>
              <a:buFont typeface="Arial" panose="020B0604020202020204" pitchFamily="34" charset="0"/>
              <a:buChar char="•"/>
            </a:pPr>
            <a:r>
              <a:rPr lang="zh-CN" altLang="en-US" sz="1600" dirty="0">
                <a:latin typeface="微软雅黑 Light" panose="020B0502040204020203" pitchFamily="34" charset="-122"/>
                <a:ea typeface="微软雅黑 Light" panose="020B0502040204020203" pitchFamily="34" charset="-122"/>
              </a:rPr>
              <a:t>产品稳定性更好、在提高质量标准的情况下延长保质期至两年，降低药品管理难度。国内其它</a:t>
            </a:r>
            <a:r>
              <a:rPr lang="zh-CN" altLang="zh-CN" sz="1600" dirty="0">
                <a:latin typeface="微软雅黑 Light" panose="020B0502040204020203" pitchFamily="34" charset="-122"/>
                <a:ea typeface="微软雅黑 Light" panose="020B0502040204020203" pitchFamily="34" charset="-122"/>
              </a:rPr>
              <a:t>前列地尔</a:t>
            </a:r>
            <a:r>
              <a:rPr lang="zh-CN" altLang="en-US" sz="1600" dirty="0">
                <a:latin typeface="微软雅黑 Light" panose="020B0502040204020203" pitchFamily="34" charset="-122"/>
                <a:ea typeface="微软雅黑 Light" panose="020B0502040204020203" pitchFamily="34" charset="-122"/>
              </a:rPr>
              <a:t>产品（脂微球和干乳剂）</a:t>
            </a:r>
            <a:r>
              <a:rPr lang="zh-CN" altLang="zh-CN" sz="1600" dirty="0">
                <a:latin typeface="微软雅黑 Light" panose="020B0502040204020203" pitchFamily="34" charset="-122"/>
                <a:ea typeface="微软雅黑 Light" panose="020B0502040204020203" pitchFamily="34" charset="-122"/>
              </a:rPr>
              <a:t>有效期都为</a:t>
            </a:r>
            <a:r>
              <a:rPr lang="en-US" altLang="zh-CN" sz="1600" dirty="0">
                <a:latin typeface="微软雅黑 Light" panose="020B0502040204020203" pitchFamily="34" charset="-122"/>
                <a:ea typeface="微软雅黑 Light" panose="020B0502040204020203" pitchFamily="34" charset="-122"/>
              </a:rPr>
              <a:t>1</a:t>
            </a:r>
            <a:r>
              <a:rPr lang="zh-CN" altLang="zh-CN" sz="1600" dirty="0">
                <a:latin typeface="微软雅黑 Light" panose="020B0502040204020203" pitchFamily="34" charset="-122"/>
                <a:ea typeface="微软雅黑 Light" panose="020B0502040204020203" pitchFamily="34" charset="-122"/>
              </a:rPr>
              <a:t>年</a:t>
            </a:r>
            <a:r>
              <a:rPr lang="zh-CN" altLang="en-US" sz="1600" dirty="0">
                <a:latin typeface="微软雅黑 Light" panose="020B0502040204020203" pitchFamily="34" charset="-122"/>
                <a:ea typeface="微软雅黑 Light" panose="020B0502040204020203" pitchFamily="34" charset="-122"/>
              </a:rPr>
              <a:t>，且质量标准较低。</a:t>
            </a:r>
            <a:endParaRPr lang="en-US" altLang="zh-CN" sz="1600" dirty="0">
              <a:latin typeface="微软雅黑 Light" panose="020B0502040204020203" pitchFamily="34" charset="-122"/>
              <a:ea typeface="微软雅黑 Light" panose="020B0502040204020203" pitchFamily="34" charset="-122"/>
            </a:endParaRPr>
          </a:p>
        </p:txBody>
      </p:sp>
      <p:pic>
        <p:nvPicPr>
          <p:cNvPr id="31" name="图片 30"/>
          <p:cNvPicPr>
            <a:picLocks noChangeAspect="1"/>
          </p:cNvPicPr>
          <p:nvPr/>
        </p:nvPicPr>
        <p:blipFill>
          <a:blip r:embed="rId17" cstate="print"/>
          <a:stretch>
            <a:fillRect/>
          </a:stretch>
        </p:blipFill>
        <p:spPr>
          <a:xfrm>
            <a:off x="6954516" y="4211944"/>
            <a:ext cx="2461661" cy="2507530"/>
          </a:xfrm>
          <a:prstGeom prst="rect">
            <a:avLst/>
          </a:prstGeom>
        </p:spPr>
      </p:pic>
      <p:pic>
        <p:nvPicPr>
          <p:cNvPr id="32" name="图片 31"/>
          <p:cNvPicPr>
            <a:picLocks noChangeAspect="1"/>
          </p:cNvPicPr>
          <p:nvPr/>
        </p:nvPicPr>
        <p:blipFill>
          <a:blip r:embed="rId18" cstate="print"/>
          <a:stretch>
            <a:fillRect/>
          </a:stretch>
        </p:blipFill>
        <p:spPr>
          <a:xfrm>
            <a:off x="9529686" y="4235869"/>
            <a:ext cx="2140542" cy="2507530"/>
          </a:xfrm>
          <a:prstGeom prst="rect">
            <a:avLst/>
          </a:prstGeom>
        </p:spPr>
      </p:pic>
      <p:sp>
        <p:nvSpPr>
          <p:cNvPr id="33" name="标题 1"/>
          <p:cNvSpPr txBox="1"/>
          <p:nvPr/>
        </p:nvSpPr>
        <p:spPr>
          <a:xfrm>
            <a:off x="6841007" y="6539345"/>
            <a:ext cx="5093379" cy="269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zh-CN" altLang="en-US" sz="1400" b="0" dirty="0">
                <a:latin typeface="微软雅黑 Light" panose="020B0502040204020203" pitchFamily="34" charset="-122"/>
                <a:ea typeface="微软雅黑 Light" panose="020B0502040204020203" pitchFamily="34" charset="-122"/>
              </a:rPr>
              <a:t>重大新药创制成果证明（项目编号：</a:t>
            </a:r>
            <a:r>
              <a:rPr lang="en-US" altLang="zh-CN" sz="1400" b="0" dirty="0">
                <a:latin typeface="微软雅黑 Light" panose="020B0502040204020203" pitchFamily="34" charset="-122"/>
                <a:ea typeface="微软雅黑 Light" panose="020B0502040204020203" pitchFamily="34" charset="-122"/>
              </a:rPr>
              <a:t>2010ZX09401-304</a:t>
            </a:r>
            <a:r>
              <a:rPr lang="en-US" altLang="zh-CN" sz="1600" dirty="0"/>
              <a:t>)</a:t>
            </a:r>
            <a:endParaRPr lang="zh-CN" alt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293855" y="627682"/>
            <a:ext cx="11395835" cy="399786"/>
          </a:xfrm>
          <a:prstGeom prst="rect">
            <a:avLst/>
          </a:prstGeom>
          <a:gradFill>
            <a:gsLst>
              <a:gs pos="0">
                <a:srgbClr val="168B95"/>
              </a:gs>
              <a:gs pos="29000">
                <a:srgbClr val="219095"/>
              </a:gs>
              <a:gs pos="57000">
                <a:srgbClr val="70B09F"/>
              </a:gs>
              <a:gs pos="99425">
                <a:schemeClr val="bg1"/>
              </a:gs>
              <a:gs pos="82000">
                <a:srgbClr val="EEF5F1"/>
              </a:gs>
            </a:gsLst>
            <a:lin ang="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zh-CN" altLang="en-US" sz="2000" dirty="0">
                <a:solidFill>
                  <a:schemeClr val="bg1"/>
                </a:solidFill>
                <a:latin typeface="黑体" panose="02010609060101010101" pitchFamily="49" charset="-122"/>
                <a:ea typeface="黑体" panose="02010609060101010101" pitchFamily="49" charset="-122"/>
                <a:cs typeface="+mn-cs"/>
              </a:rPr>
              <a:t>服务公共健康，弥补目录短板，规范应用，患者获益</a:t>
            </a:r>
            <a:endParaRPr lang="zh-CN" altLang="en-US" sz="2000" dirty="0">
              <a:solidFill>
                <a:schemeClr val="bg1"/>
              </a:solidFill>
              <a:latin typeface="黑体" panose="02010609060101010101" pitchFamily="49" charset="-122"/>
              <a:ea typeface="黑体" panose="02010609060101010101" pitchFamily="49" charset="-122"/>
              <a:cs typeface="+mn-cs"/>
            </a:endParaRPr>
          </a:p>
        </p:txBody>
      </p:sp>
      <p:grpSp>
        <p:nvGrpSpPr>
          <p:cNvPr id="6" name="组合 5"/>
          <p:cNvGrpSpPr/>
          <p:nvPr/>
        </p:nvGrpSpPr>
        <p:grpSpPr>
          <a:xfrm>
            <a:off x="416968" y="1610635"/>
            <a:ext cx="5069434" cy="2179691"/>
            <a:chOff x="2041174" y="1624181"/>
            <a:chExt cx="3526249" cy="1075852"/>
          </a:xfrm>
        </p:grpSpPr>
        <p:sp>
          <p:nvSpPr>
            <p:cNvPr id="7" name="Rectangle 58"/>
            <p:cNvSpPr>
              <a:spLocks noChangeArrowheads="1"/>
            </p:cNvSpPr>
            <p:nvPr/>
          </p:nvSpPr>
          <p:spPr bwMode="auto">
            <a:xfrm>
              <a:off x="2392962" y="1624181"/>
              <a:ext cx="3174461" cy="1075852"/>
            </a:xfrm>
            <a:prstGeom prst="roundRect">
              <a:avLst/>
            </a:prstGeom>
            <a:noFill/>
            <a:ln w="19050">
              <a:solidFill>
                <a:schemeClr val="bg1">
                  <a:lumMod val="75000"/>
                </a:schemeClr>
              </a:solidFill>
            </a:ln>
          </p:spPr>
          <p:txBody>
            <a:bodyPr vert="horz" wrap="square" lIns="68580" tIns="34290" rIns="68580" bIns="34290" numCol="1" anchor="t" anchorCtr="0" compatLnSpc="1"/>
            <a:lstStyle/>
            <a:p>
              <a:endParaRPr lang="en-US" sz="13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Rectangle 58"/>
            <p:cNvSpPr>
              <a:spLocks noChangeArrowheads="1"/>
            </p:cNvSpPr>
            <p:nvPr/>
          </p:nvSpPr>
          <p:spPr bwMode="auto">
            <a:xfrm>
              <a:off x="2041174" y="1900156"/>
              <a:ext cx="531213" cy="555705"/>
            </a:xfrm>
            <a:prstGeom prst="roundRect">
              <a:avLst/>
            </a:prstGeom>
            <a:solidFill>
              <a:srgbClr val="65AF91"/>
            </a:solidFill>
            <a:ln>
              <a:noFill/>
            </a:ln>
            <a:effectLst>
              <a:outerShdw blurRad="63500" algn="ctr" rotWithShape="0">
                <a:prstClr val="black">
                  <a:alpha val="40000"/>
                </a:prstClr>
              </a:outerShdw>
            </a:effectLst>
          </p:spPr>
          <p:txBody>
            <a:bodyPr vert="horz" wrap="square" lIns="68580" tIns="34290" rIns="68580" bIns="34290" numCol="1" anchor="t" anchorCtr="0" compatLnSpc="1">
              <a:noAutofit/>
            </a:bodyPr>
            <a:lstStyle/>
            <a:p>
              <a:endParaRPr lang="en-US" sz="13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Freeform 29"/>
            <p:cNvSpPr>
              <a:spLocks noEditPoints="1"/>
            </p:cNvSpPr>
            <p:nvPr/>
          </p:nvSpPr>
          <p:spPr bwMode="auto">
            <a:xfrm>
              <a:off x="2141374" y="1983946"/>
              <a:ext cx="301596" cy="356321"/>
            </a:xfrm>
            <a:custGeom>
              <a:avLst/>
              <a:gdLst>
                <a:gd name="T0" fmla="*/ 344 w 420"/>
                <a:gd name="T1" fmla="*/ 0 h 496"/>
                <a:gd name="T2" fmla="*/ 332 w 420"/>
                <a:gd name="T3" fmla="*/ 79 h 496"/>
                <a:gd name="T4" fmla="*/ 347 w 420"/>
                <a:gd name="T5" fmla="*/ 92 h 496"/>
                <a:gd name="T6" fmla="*/ 360 w 420"/>
                <a:gd name="T7" fmla="*/ 13 h 496"/>
                <a:gd name="T8" fmla="*/ 193 w 420"/>
                <a:gd name="T9" fmla="*/ 362 h 496"/>
                <a:gd name="T10" fmla="*/ 145 w 420"/>
                <a:gd name="T11" fmla="*/ 410 h 496"/>
                <a:gd name="T12" fmla="*/ 193 w 420"/>
                <a:gd name="T13" fmla="*/ 362 h 496"/>
                <a:gd name="T14" fmla="*/ 229 w 420"/>
                <a:gd name="T15" fmla="*/ 362 h 496"/>
                <a:gd name="T16" fmla="*/ 276 w 420"/>
                <a:gd name="T17" fmla="*/ 410 h 496"/>
                <a:gd name="T18" fmla="*/ 110 w 420"/>
                <a:gd name="T19" fmla="*/ 362 h 496"/>
                <a:gd name="T20" fmla="*/ 62 w 420"/>
                <a:gd name="T21" fmla="*/ 410 h 496"/>
                <a:gd name="T22" fmla="*/ 110 w 420"/>
                <a:gd name="T23" fmla="*/ 362 h 496"/>
                <a:gd name="T24" fmla="*/ 312 w 420"/>
                <a:gd name="T25" fmla="*/ 291 h 496"/>
                <a:gd name="T26" fmla="*/ 360 w 420"/>
                <a:gd name="T27" fmla="*/ 338 h 496"/>
                <a:gd name="T28" fmla="*/ 193 w 420"/>
                <a:gd name="T29" fmla="*/ 291 h 496"/>
                <a:gd name="T30" fmla="*/ 145 w 420"/>
                <a:gd name="T31" fmla="*/ 338 h 496"/>
                <a:gd name="T32" fmla="*/ 193 w 420"/>
                <a:gd name="T33" fmla="*/ 291 h 496"/>
                <a:gd name="T34" fmla="*/ 229 w 420"/>
                <a:gd name="T35" fmla="*/ 291 h 496"/>
                <a:gd name="T36" fmla="*/ 276 w 420"/>
                <a:gd name="T37" fmla="*/ 338 h 496"/>
                <a:gd name="T38" fmla="*/ 110 w 420"/>
                <a:gd name="T39" fmla="*/ 291 h 496"/>
                <a:gd name="T40" fmla="*/ 62 w 420"/>
                <a:gd name="T41" fmla="*/ 338 h 496"/>
                <a:gd name="T42" fmla="*/ 110 w 420"/>
                <a:gd name="T43" fmla="*/ 291 h 496"/>
                <a:gd name="T44" fmla="*/ 312 w 420"/>
                <a:gd name="T45" fmla="*/ 219 h 496"/>
                <a:gd name="T46" fmla="*/ 360 w 420"/>
                <a:gd name="T47" fmla="*/ 267 h 496"/>
                <a:gd name="T48" fmla="*/ 193 w 420"/>
                <a:gd name="T49" fmla="*/ 219 h 496"/>
                <a:gd name="T50" fmla="*/ 145 w 420"/>
                <a:gd name="T51" fmla="*/ 267 h 496"/>
                <a:gd name="T52" fmla="*/ 193 w 420"/>
                <a:gd name="T53" fmla="*/ 219 h 496"/>
                <a:gd name="T54" fmla="*/ 229 w 420"/>
                <a:gd name="T55" fmla="*/ 219 h 496"/>
                <a:gd name="T56" fmla="*/ 276 w 420"/>
                <a:gd name="T57" fmla="*/ 267 h 496"/>
                <a:gd name="T58" fmla="*/ 77 w 420"/>
                <a:gd name="T59" fmla="*/ 0 h 496"/>
                <a:gd name="T60" fmla="*/ 62 w 420"/>
                <a:gd name="T61" fmla="*/ 13 h 496"/>
                <a:gd name="T62" fmla="*/ 75 w 420"/>
                <a:gd name="T63" fmla="*/ 92 h 496"/>
                <a:gd name="T64" fmla="*/ 90 w 420"/>
                <a:gd name="T65" fmla="*/ 79 h 496"/>
                <a:gd name="T66" fmla="*/ 77 w 420"/>
                <a:gd name="T67" fmla="*/ 0 h 496"/>
                <a:gd name="T68" fmla="*/ 392 w 420"/>
                <a:gd name="T69" fmla="*/ 441 h 496"/>
                <a:gd name="T70" fmla="*/ 34 w 420"/>
                <a:gd name="T71" fmla="*/ 446 h 496"/>
                <a:gd name="T72" fmla="*/ 28 w 420"/>
                <a:gd name="T73" fmla="*/ 185 h 496"/>
                <a:gd name="T74" fmla="*/ 386 w 420"/>
                <a:gd name="T75" fmla="*/ 180 h 496"/>
                <a:gd name="T76" fmla="*/ 392 w 420"/>
                <a:gd name="T77" fmla="*/ 460 h 496"/>
                <a:gd name="T78" fmla="*/ 28 w 420"/>
                <a:gd name="T79" fmla="*/ 463 h 496"/>
                <a:gd name="T80" fmla="*/ 392 w 420"/>
                <a:gd name="T81" fmla="*/ 460 h 496"/>
                <a:gd name="T82" fmla="*/ 392 w 420"/>
                <a:gd name="T83" fmla="*/ 481 h 496"/>
                <a:gd name="T84" fmla="*/ 28 w 420"/>
                <a:gd name="T85" fmla="*/ 478 h 496"/>
                <a:gd name="T86" fmla="*/ 386 w 420"/>
                <a:gd name="T87" fmla="*/ 41 h 496"/>
                <a:gd name="T88" fmla="*/ 420 w 420"/>
                <a:gd name="T89" fmla="*/ 463 h 496"/>
                <a:gd name="T90" fmla="*/ 34 w 420"/>
                <a:gd name="T91" fmla="*/ 496 h 496"/>
                <a:gd name="T92" fmla="*/ 0 w 420"/>
                <a:gd name="T93" fmla="*/ 75 h 496"/>
                <a:gd name="T94" fmla="*/ 51 w 420"/>
                <a:gd name="T95" fmla="*/ 41 h 496"/>
                <a:gd name="T96" fmla="*/ 69 w 420"/>
                <a:gd name="T97" fmla="*/ 106 h 496"/>
                <a:gd name="T98" fmla="*/ 101 w 420"/>
                <a:gd name="T99" fmla="*/ 88 h 496"/>
                <a:gd name="T100" fmla="*/ 321 w 420"/>
                <a:gd name="T101" fmla="*/ 41 h 496"/>
                <a:gd name="T102" fmla="*/ 339 w 420"/>
                <a:gd name="T103" fmla="*/ 106 h 496"/>
                <a:gd name="T104" fmla="*/ 370 w 420"/>
                <a:gd name="T105" fmla="*/ 88 h 496"/>
                <a:gd name="T106" fmla="*/ 386 w 420"/>
                <a:gd name="T107" fmla="*/ 4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96">
                  <a:moveTo>
                    <a:pt x="347" y="0"/>
                  </a:moveTo>
                  <a:cubicBezTo>
                    <a:pt x="346" y="0"/>
                    <a:pt x="345" y="0"/>
                    <a:pt x="344" y="0"/>
                  </a:cubicBezTo>
                  <a:cubicBezTo>
                    <a:pt x="337" y="0"/>
                    <a:pt x="332" y="6"/>
                    <a:pt x="332" y="13"/>
                  </a:cubicBezTo>
                  <a:cubicBezTo>
                    <a:pt x="332" y="79"/>
                    <a:pt x="332" y="79"/>
                    <a:pt x="332" y="79"/>
                  </a:cubicBezTo>
                  <a:cubicBezTo>
                    <a:pt x="332" y="87"/>
                    <a:pt x="337" y="92"/>
                    <a:pt x="344" y="92"/>
                  </a:cubicBezTo>
                  <a:cubicBezTo>
                    <a:pt x="345" y="92"/>
                    <a:pt x="346" y="92"/>
                    <a:pt x="347" y="92"/>
                  </a:cubicBezTo>
                  <a:cubicBezTo>
                    <a:pt x="354" y="92"/>
                    <a:pt x="360" y="87"/>
                    <a:pt x="360" y="79"/>
                  </a:cubicBezTo>
                  <a:cubicBezTo>
                    <a:pt x="360" y="13"/>
                    <a:pt x="360" y="13"/>
                    <a:pt x="360" y="13"/>
                  </a:cubicBezTo>
                  <a:cubicBezTo>
                    <a:pt x="360" y="6"/>
                    <a:pt x="354" y="0"/>
                    <a:pt x="347" y="0"/>
                  </a:cubicBezTo>
                  <a:close/>
                  <a:moveTo>
                    <a:pt x="193" y="362"/>
                  </a:moveTo>
                  <a:cubicBezTo>
                    <a:pt x="177" y="362"/>
                    <a:pt x="161" y="362"/>
                    <a:pt x="145" y="362"/>
                  </a:cubicBezTo>
                  <a:cubicBezTo>
                    <a:pt x="145" y="378"/>
                    <a:pt x="145" y="394"/>
                    <a:pt x="145" y="410"/>
                  </a:cubicBezTo>
                  <a:cubicBezTo>
                    <a:pt x="161" y="410"/>
                    <a:pt x="177" y="410"/>
                    <a:pt x="193" y="410"/>
                  </a:cubicBezTo>
                  <a:cubicBezTo>
                    <a:pt x="193" y="394"/>
                    <a:pt x="193" y="378"/>
                    <a:pt x="193" y="362"/>
                  </a:cubicBezTo>
                  <a:close/>
                  <a:moveTo>
                    <a:pt x="276" y="362"/>
                  </a:moveTo>
                  <a:cubicBezTo>
                    <a:pt x="260" y="362"/>
                    <a:pt x="245" y="362"/>
                    <a:pt x="229" y="362"/>
                  </a:cubicBezTo>
                  <a:cubicBezTo>
                    <a:pt x="229" y="378"/>
                    <a:pt x="229" y="394"/>
                    <a:pt x="229" y="410"/>
                  </a:cubicBezTo>
                  <a:cubicBezTo>
                    <a:pt x="245" y="410"/>
                    <a:pt x="260" y="410"/>
                    <a:pt x="276" y="410"/>
                  </a:cubicBezTo>
                  <a:cubicBezTo>
                    <a:pt x="276" y="394"/>
                    <a:pt x="276" y="378"/>
                    <a:pt x="276" y="362"/>
                  </a:cubicBezTo>
                  <a:close/>
                  <a:moveTo>
                    <a:pt x="110" y="362"/>
                  </a:moveTo>
                  <a:cubicBezTo>
                    <a:pt x="62" y="362"/>
                    <a:pt x="62" y="362"/>
                    <a:pt x="62" y="362"/>
                  </a:cubicBezTo>
                  <a:cubicBezTo>
                    <a:pt x="62" y="410"/>
                    <a:pt x="62" y="410"/>
                    <a:pt x="62" y="410"/>
                  </a:cubicBezTo>
                  <a:cubicBezTo>
                    <a:pt x="110" y="410"/>
                    <a:pt x="110" y="410"/>
                    <a:pt x="110" y="410"/>
                  </a:cubicBezTo>
                  <a:cubicBezTo>
                    <a:pt x="110" y="362"/>
                    <a:pt x="110" y="362"/>
                    <a:pt x="110" y="362"/>
                  </a:cubicBezTo>
                  <a:close/>
                  <a:moveTo>
                    <a:pt x="360" y="291"/>
                  </a:moveTo>
                  <a:cubicBezTo>
                    <a:pt x="312" y="291"/>
                    <a:pt x="312" y="291"/>
                    <a:pt x="312" y="291"/>
                  </a:cubicBezTo>
                  <a:cubicBezTo>
                    <a:pt x="312" y="338"/>
                    <a:pt x="312" y="338"/>
                    <a:pt x="312" y="338"/>
                  </a:cubicBezTo>
                  <a:cubicBezTo>
                    <a:pt x="360" y="338"/>
                    <a:pt x="360" y="338"/>
                    <a:pt x="360" y="338"/>
                  </a:cubicBezTo>
                  <a:cubicBezTo>
                    <a:pt x="360" y="291"/>
                    <a:pt x="360" y="291"/>
                    <a:pt x="360" y="291"/>
                  </a:cubicBezTo>
                  <a:close/>
                  <a:moveTo>
                    <a:pt x="193" y="291"/>
                  </a:moveTo>
                  <a:cubicBezTo>
                    <a:pt x="177" y="291"/>
                    <a:pt x="161" y="291"/>
                    <a:pt x="145" y="291"/>
                  </a:cubicBezTo>
                  <a:cubicBezTo>
                    <a:pt x="145" y="306"/>
                    <a:pt x="145" y="322"/>
                    <a:pt x="145" y="338"/>
                  </a:cubicBezTo>
                  <a:cubicBezTo>
                    <a:pt x="161" y="338"/>
                    <a:pt x="177" y="338"/>
                    <a:pt x="193" y="338"/>
                  </a:cubicBezTo>
                  <a:cubicBezTo>
                    <a:pt x="193" y="322"/>
                    <a:pt x="193" y="306"/>
                    <a:pt x="193" y="291"/>
                  </a:cubicBezTo>
                  <a:close/>
                  <a:moveTo>
                    <a:pt x="276" y="291"/>
                  </a:moveTo>
                  <a:cubicBezTo>
                    <a:pt x="260" y="291"/>
                    <a:pt x="245" y="291"/>
                    <a:pt x="229" y="291"/>
                  </a:cubicBezTo>
                  <a:cubicBezTo>
                    <a:pt x="229" y="306"/>
                    <a:pt x="229" y="322"/>
                    <a:pt x="229" y="338"/>
                  </a:cubicBezTo>
                  <a:cubicBezTo>
                    <a:pt x="245" y="338"/>
                    <a:pt x="260" y="338"/>
                    <a:pt x="276" y="338"/>
                  </a:cubicBezTo>
                  <a:cubicBezTo>
                    <a:pt x="276" y="322"/>
                    <a:pt x="276" y="306"/>
                    <a:pt x="276" y="291"/>
                  </a:cubicBezTo>
                  <a:close/>
                  <a:moveTo>
                    <a:pt x="110" y="291"/>
                  </a:moveTo>
                  <a:cubicBezTo>
                    <a:pt x="62" y="291"/>
                    <a:pt x="62" y="291"/>
                    <a:pt x="62" y="291"/>
                  </a:cubicBezTo>
                  <a:cubicBezTo>
                    <a:pt x="62" y="338"/>
                    <a:pt x="62" y="338"/>
                    <a:pt x="62" y="338"/>
                  </a:cubicBezTo>
                  <a:cubicBezTo>
                    <a:pt x="110" y="338"/>
                    <a:pt x="110" y="338"/>
                    <a:pt x="110" y="338"/>
                  </a:cubicBezTo>
                  <a:cubicBezTo>
                    <a:pt x="110" y="291"/>
                    <a:pt x="110" y="291"/>
                    <a:pt x="110" y="291"/>
                  </a:cubicBezTo>
                  <a:close/>
                  <a:moveTo>
                    <a:pt x="360" y="219"/>
                  </a:moveTo>
                  <a:cubicBezTo>
                    <a:pt x="312" y="219"/>
                    <a:pt x="312" y="219"/>
                    <a:pt x="312" y="219"/>
                  </a:cubicBezTo>
                  <a:cubicBezTo>
                    <a:pt x="312" y="267"/>
                    <a:pt x="312" y="267"/>
                    <a:pt x="312" y="267"/>
                  </a:cubicBezTo>
                  <a:cubicBezTo>
                    <a:pt x="360" y="267"/>
                    <a:pt x="360" y="267"/>
                    <a:pt x="360" y="267"/>
                  </a:cubicBezTo>
                  <a:cubicBezTo>
                    <a:pt x="360" y="219"/>
                    <a:pt x="360" y="219"/>
                    <a:pt x="360" y="219"/>
                  </a:cubicBezTo>
                  <a:close/>
                  <a:moveTo>
                    <a:pt x="193" y="219"/>
                  </a:moveTo>
                  <a:cubicBezTo>
                    <a:pt x="177" y="219"/>
                    <a:pt x="161" y="219"/>
                    <a:pt x="145" y="219"/>
                  </a:cubicBezTo>
                  <a:cubicBezTo>
                    <a:pt x="145" y="235"/>
                    <a:pt x="145" y="251"/>
                    <a:pt x="145" y="267"/>
                  </a:cubicBezTo>
                  <a:cubicBezTo>
                    <a:pt x="161" y="267"/>
                    <a:pt x="177" y="267"/>
                    <a:pt x="193" y="267"/>
                  </a:cubicBezTo>
                  <a:cubicBezTo>
                    <a:pt x="193" y="251"/>
                    <a:pt x="193" y="235"/>
                    <a:pt x="193" y="219"/>
                  </a:cubicBezTo>
                  <a:close/>
                  <a:moveTo>
                    <a:pt x="276" y="219"/>
                  </a:moveTo>
                  <a:cubicBezTo>
                    <a:pt x="260" y="219"/>
                    <a:pt x="245" y="219"/>
                    <a:pt x="229" y="219"/>
                  </a:cubicBezTo>
                  <a:cubicBezTo>
                    <a:pt x="229" y="235"/>
                    <a:pt x="229" y="251"/>
                    <a:pt x="229" y="267"/>
                  </a:cubicBezTo>
                  <a:cubicBezTo>
                    <a:pt x="245" y="267"/>
                    <a:pt x="260" y="267"/>
                    <a:pt x="276" y="267"/>
                  </a:cubicBezTo>
                  <a:cubicBezTo>
                    <a:pt x="276" y="251"/>
                    <a:pt x="276" y="235"/>
                    <a:pt x="276" y="219"/>
                  </a:cubicBezTo>
                  <a:close/>
                  <a:moveTo>
                    <a:pt x="77" y="0"/>
                  </a:moveTo>
                  <a:cubicBezTo>
                    <a:pt x="76" y="0"/>
                    <a:pt x="76" y="0"/>
                    <a:pt x="75" y="0"/>
                  </a:cubicBezTo>
                  <a:cubicBezTo>
                    <a:pt x="68" y="0"/>
                    <a:pt x="62" y="6"/>
                    <a:pt x="62" y="13"/>
                  </a:cubicBezTo>
                  <a:cubicBezTo>
                    <a:pt x="62" y="79"/>
                    <a:pt x="62" y="79"/>
                    <a:pt x="62" y="79"/>
                  </a:cubicBezTo>
                  <a:cubicBezTo>
                    <a:pt x="62" y="87"/>
                    <a:pt x="68" y="92"/>
                    <a:pt x="75" y="92"/>
                  </a:cubicBezTo>
                  <a:cubicBezTo>
                    <a:pt x="76" y="92"/>
                    <a:pt x="76" y="92"/>
                    <a:pt x="77" y="92"/>
                  </a:cubicBezTo>
                  <a:cubicBezTo>
                    <a:pt x="84" y="92"/>
                    <a:pt x="90" y="87"/>
                    <a:pt x="90" y="79"/>
                  </a:cubicBezTo>
                  <a:cubicBezTo>
                    <a:pt x="90" y="13"/>
                    <a:pt x="90" y="13"/>
                    <a:pt x="90" y="13"/>
                  </a:cubicBezTo>
                  <a:cubicBezTo>
                    <a:pt x="90" y="6"/>
                    <a:pt x="84" y="0"/>
                    <a:pt x="77" y="0"/>
                  </a:cubicBezTo>
                  <a:close/>
                  <a:moveTo>
                    <a:pt x="392" y="185"/>
                  </a:moveTo>
                  <a:cubicBezTo>
                    <a:pt x="392" y="441"/>
                    <a:pt x="392" y="441"/>
                    <a:pt x="392" y="441"/>
                  </a:cubicBezTo>
                  <a:cubicBezTo>
                    <a:pt x="392" y="443"/>
                    <a:pt x="389" y="446"/>
                    <a:pt x="386" y="446"/>
                  </a:cubicBezTo>
                  <a:cubicBezTo>
                    <a:pt x="34" y="446"/>
                    <a:pt x="34" y="446"/>
                    <a:pt x="34" y="446"/>
                  </a:cubicBezTo>
                  <a:cubicBezTo>
                    <a:pt x="31" y="446"/>
                    <a:pt x="28" y="443"/>
                    <a:pt x="28" y="441"/>
                  </a:cubicBezTo>
                  <a:cubicBezTo>
                    <a:pt x="28" y="185"/>
                    <a:pt x="28" y="185"/>
                    <a:pt x="28" y="185"/>
                  </a:cubicBezTo>
                  <a:cubicBezTo>
                    <a:pt x="28" y="182"/>
                    <a:pt x="31" y="180"/>
                    <a:pt x="34" y="180"/>
                  </a:cubicBezTo>
                  <a:cubicBezTo>
                    <a:pt x="386" y="180"/>
                    <a:pt x="386" y="180"/>
                    <a:pt x="386" y="180"/>
                  </a:cubicBezTo>
                  <a:cubicBezTo>
                    <a:pt x="389" y="180"/>
                    <a:pt x="392" y="182"/>
                    <a:pt x="392" y="185"/>
                  </a:cubicBezTo>
                  <a:close/>
                  <a:moveTo>
                    <a:pt x="392" y="460"/>
                  </a:moveTo>
                  <a:cubicBezTo>
                    <a:pt x="392" y="463"/>
                    <a:pt x="392" y="463"/>
                    <a:pt x="392" y="463"/>
                  </a:cubicBezTo>
                  <a:cubicBezTo>
                    <a:pt x="28" y="463"/>
                    <a:pt x="28" y="463"/>
                    <a:pt x="28" y="463"/>
                  </a:cubicBezTo>
                  <a:cubicBezTo>
                    <a:pt x="28" y="460"/>
                    <a:pt x="28" y="460"/>
                    <a:pt x="28" y="460"/>
                  </a:cubicBezTo>
                  <a:cubicBezTo>
                    <a:pt x="392" y="460"/>
                    <a:pt x="392" y="460"/>
                    <a:pt x="392" y="460"/>
                  </a:cubicBezTo>
                  <a:close/>
                  <a:moveTo>
                    <a:pt x="392" y="478"/>
                  </a:moveTo>
                  <a:cubicBezTo>
                    <a:pt x="392" y="481"/>
                    <a:pt x="392" y="481"/>
                    <a:pt x="392" y="481"/>
                  </a:cubicBezTo>
                  <a:cubicBezTo>
                    <a:pt x="28" y="481"/>
                    <a:pt x="28" y="481"/>
                    <a:pt x="28" y="481"/>
                  </a:cubicBezTo>
                  <a:cubicBezTo>
                    <a:pt x="28" y="478"/>
                    <a:pt x="28" y="478"/>
                    <a:pt x="28" y="478"/>
                  </a:cubicBezTo>
                  <a:cubicBezTo>
                    <a:pt x="392" y="478"/>
                    <a:pt x="392" y="478"/>
                    <a:pt x="392" y="478"/>
                  </a:cubicBezTo>
                  <a:close/>
                  <a:moveTo>
                    <a:pt x="386" y="41"/>
                  </a:moveTo>
                  <a:cubicBezTo>
                    <a:pt x="405" y="41"/>
                    <a:pt x="420" y="56"/>
                    <a:pt x="420" y="75"/>
                  </a:cubicBezTo>
                  <a:cubicBezTo>
                    <a:pt x="420" y="463"/>
                    <a:pt x="420" y="463"/>
                    <a:pt x="420" y="463"/>
                  </a:cubicBezTo>
                  <a:cubicBezTo>
                    <a:pt x="420" y="481"/>
                    <a:pt x="405" y="496"/>
                    <a:pt x="386" y="496"/>
                  </a:cubicBezTo>
                  <a:cubicBezTo>
                    <a:pt x="269" y="496"/>
                    <a:pt x="151" y="496"/>
                    <a:pt x="34" y="496"/>
                  </a:cubicBezTo>
                  <a:cubicBezTo>
                    <a:pt x="15" y="496"/>
                    <a:pt x="0" y="481"/>
                    <a:pt x="0" y="463"/>
                  </a:cubicBezTo>
                  <a:cubicBezTo>
                    <a:pt x="0" y="75"/>
                    <a:pt x="0" y="75"/>
                    <a:pt x="0" y="75"/>
                  </a:cubicBezTo>
                  <a:cubicBezTo>
                    <a:pt x="0" y="56"/>
                    <a:pt x="15" y="41"/>
                    <a:pt x="34" y="41"/>
                  </a:cubicBezTo>
                  <a:cubicBezTo>
                    <a:pt x="51" y="41"/>
                    <a:pt x="51" y="41"/>
                    <a:pt x="51" y="41"/>
                  </a:cubicBezTo>
                  <a:cubicBezTo>
                    <a:pt x="51" y="57"/>
                    <a:pt x="51" y="72"/>
                    <a:pt x="51" y="88"/>
                  </a:cubicBezTo>
                  <a:cubicBezTo>
                    <a:pt x="51" y="98"/>
                    <a:pt x="59" y="106"/>
                    <a:pt x="69" y="106"/>
                  </a:cubicBezTo>
                  <a:cubicBezTo>
                    <a:pt x="74" y="106"/>
                    <a:pt x="78" y="106"/>
                    <a:pt x="83" y="106"/>
                  </a:cubicBezTo>
                  <a:cubicBezTo>
                    <a:pt x="93" y="106"/>
                    <a:pt x="101" y="98"/>
                    <a:pt x="101" y="88"/>
                  </a:cubicBezTo>
                  <a:cubicBezTo>
                    <a:pt x="101" y="72"/>
                    <a:pt x="101" y="57"/>
                    <a:pt x="101" y="41"/>
                  </a:cubicBezTo>
                  <a:cubicBezTo>
                    <a:pt x="321" y="41"/>
                    <a:pt x="321" y="41"/>
                    <a:pt x="321" y="41"/>
                  </a:cubicBezTo>
                  <a:cubicBezTo>
                    <a:pt x="321" y="57"/>
                    <a:pt x="321" y="72"/>
                    <a:pt x="321" y="88"/>
                  </a:cubicBezTo>
                  <a:cubicBezTo>
                    <a:pt x="321" y="98"/>
                    <a:pt x="329" y="106"/>
                    <a:pt x="339" y="106"/>
                  </a:cubicBezTo>
                  <a:cubicBezTo>
                    <a:pt x="343" y="106"/>
                    <a:pt x="348" y="106"/>
                    <a:pt x="352" y="106"/>
                  </a:cubicBezTo>
                  <a:cubicBezTo>
                    <a:pt x="362" y="106"/>
                    <a:pt x="370" y="98"/>
                    <a:pt x="370" y="88"/>
                  </a:cubicBezTo>
                  <a:cubicBezTo>
                    <a:pt x="370" y="72"/>
                    <a:pt x="370" y="57"/>
                    <a:pt x="370" y="41"/>
                  </a:cubicBezTo>
                  <a:lnTo>
                    <a:pt x="386" y="41"/>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560986" y="1624181"/>
              <a:ext cx="2804332" cy="183171"/>
            </a:xfrm>
            <a:prstGeom prst="rect">
              <a:avLst/>
            </a:prstGeom>
            <a:noFill/>
          </p:spPr>
          <p:txBody>
            <a:bodyPr wrap="square" rtlCol="0">
              <a:spAutoFit/>
            </a:bodyPr>
            <a:lstStyle/>
            <a:p>
              <a:pPr>
                <a:lnSpc>
                  <a:spcPct val="130000"/>
                </a:lnSpc>
              </a:pPr>
              <a:endParaRPr lang="en-US" altLang="zh-CN" sz="1600" b="1" dirty="0">
                <a:solidFill>
                  <a:schemeClr val="tx1">
                    <a:lumMod val="65000"/>
                    <a:lumOff val="35000"/>
                  </a:schemeClr>
                </a:solidFill>
                <a:latin typeface="Microsoft YaHei UI" panose="020B0503020204020204" pitchFamily="34" charset="-122"/>
                <a:ea typeface="Microsoft YaHei UI" panose="020B0503020204020204" pitchFamily="34" charset="-122"/>
                <a:cs typeface="+mn-ea"/>
                <a:sym typeface="+mn-lt"/>
              </a:endParaRPr>
            </a:p>
          </p:txBody>
        </p:sp>
      </p:grpSp>
      <p:sp>
        <p:nvSpPr>
          <p:cNvPr id="11" name="文本框 10"/>
          <p:cNvSpPr txBox="1"/>
          <p:nvPr/>
        </p:nvSpPr>
        <p:spPr>
          <a:xfrm>
            <a:off x="1106170" y="1678940"/>
            <a:ext cx="4281170" cy="1906270"/>
          </a:xfrm>
          <a:prstGeom prst="rect">
            <a:avLst/>
          </a:prstGeom>
          <a:noFill/>
        </p:spPr>
        <p:txBody>
          <a:bodyPr wrap="square" rtlCol="0">
            <a:noAutofit/>
          </a:bodyPr>
          <a:lstStyle/>
          <a:p>
            <a:pPr marL="180975" indent="-180975">
              <a:lnSpc>
                <a:spcPct val="150000"/>
              </a:lnSpc>
              <a:buFont typeface="Wingdings" panose="05000000000000000000" pitchFamily="2" charset="2"/>
              <a:buChar char="Ø"/>
            </a:pPr>
            <a:endParaRPr lang="zh-CN" altLang="en-US" sz="1400" dirty="0">
              <a:latin typeface="微软雅黑 Light" panose="020B0502040204020203" pitchFamily="34" charset="-122"/>
              <a:ea typeface="微软雅黑 Light" panose="020B0502040204020203" pitchFamily="34" charset="-122"/>
            </a:endParaRPr>
          </a:p>
          <a:p>
            <a:pPr marL="180975" indent="-180975">
              <a:lnSpc>
                <a:spcPct val="150000"/>
              </a:lnSpc>
              <a:buFont typeface="Wingdings" panose="05000000000000000000" pitchFamily="2" charset="2"/>
              <a:buChar char="Ø"/>
            </a:pPr>
            <a:r>
              <a:rPr lang="zh-CN" altLang="en-US" sz="1400" dirty="0">
                <a:latin typeface="微软雅黑 Light" panose="020B0502040204020203" pitchFamily="34" charset="-122"/>
                <a:ea typeface="微软雅黑 Light" panose="020B0502040204020203" pitchFamily="34" charset="-122"/>
              </a:rPr>
              <a:t>我国先天性心脏病发病率约占新生儿的</a:t>
            </a:r>
            <a:r>
              <a:rPr lang="en-US" altLang="zh-CN" sz="1400" dirty="0">
                <a:latin typeface="微软雅黑 Light" panose="020B0502040204020203" pitchFamily="34" charset="-122"/>
                <a:ea typeface="微软雅黑 Light" panose="020B0502040204020203" pitchFamily="34" charset="-122"/>
              </a:rPr>
              <a:t>1.27%</a:t>
            </a:r>
            <a:r>
              <a:rPr lang="zh-CN" altLang="en-US" sz="1400" dirty="0">
                <a:latin typeface="微软雅黑 Light" panose="020B0502040204020203" pitchFamily="34" charset="-122"/>
                <a:ea typeface="微软雅黑 Light" panose="020B0502040204020203" pitchFamily="34" charset="-122"/>
              </a:rPr>
              <a:t>，其中动脉导管依赖性是威胁存活的最大的一类，约占</a:t>
            </a:r>
            <a:r>
              <a:rPr lang="en-US" altLang="zh-CN" sz="1400" dirty="0">
                <a:latin typeface="微软雅黑 Light" panose="020B0502040204020203" pitchFamily="34" charset="-122"/>
                <a:ea typeface="微软雅黑 Light" panose="020B0502040204020203" pitchFamily="34" charset="-122"/>
              </a:rPr>
              <a:t>30%</a:t>
            </a:r>
            <a:r>
              <a:rPr lang="zh-CN" altLang="en-US" sz="1400" dirty="0">
                <a:latin typeface="微软雅黑 Light" panose="020B0502040204020203" pitchFamily="34" charset="-122"/>
                <a:ea typeface="微软雅黑 Light" panose="020B0502040204020203" pitchFamily="34" charset="-122"/>
              </a:rPr>
              <a:t>，</a:t>
            </a:r>
            <a:r>
              <a:rPr lang="en-US" altLang="zh-CN" sz="1400" dirty="0">
                <a:latin typeface="微软雅黑 Light" panose="020B0502040204020203" pitchFamily="34" charset="-122"/>
                <a:ea typeface="微软雅黑 Light" panose="020B0502040204020203" pitchFamily="34" charset="-122"/>
              </a:rPr>
              <a:t> </a:t>
            </a:r>
            <a:r>
              <a:rPr lang="zh-CN" altLang="en-US" sz="1400" dirty="0">
                <a:latin typeface="微软雅黑 Light" panose="020B0502040204020203" pitchFamily="34" charset="-122"/>
                <a:ea typeface="微软雅黑 Light" panose="020B0502040204020203" pitchFamily="34" charset="-122"/>
              </a:rPr>
              <a:t>每年约有</a:t>
            </a:r>
            <a:r>
              <a:rPr lang="en-US" altLang="zh-CN" sz="1400" dirty="0">
                <a:latin typeface="微软雅黑 Light" panose="020B0502040204020203" pitchFamily="34" charset="-122"/>
                <a:ea typeface="微软雅黑 Light" panose="020B0502040204020203" pitchFamily="34" charset="-122"/>
              </a:rPr>
              <a:t>7</a:t>
            </a:r>
            <a:r>
              <a:rPr lang="zh-CN" altLang="en-US" sz="1400" dirty="0">
                <a:latin typeface="微软雅黑 Light" panose="020B0502040204020203" pitchFamily="34" charset="-122"/>
                <a:ea typeface="微软雅黑 Light" panose="020B0502040204020203" pitchFamily="34" charset="-122"/>
              </a:rPr>
              <a:t>万新生儿发病，对公共健康和相关家庭危害极大。</a:t>
            </a:r>
            <a:endParaRPr lang="zh-CN" altLang="en-US" sz="1400" dirty="0">
              <a:latin typeface="微软雅黑 Light" panose="020B0502040204020203" pitchFamily="34" charset="-122"/>
              <a:ea typeface="微软雅黑 Light" panose="020B0502040204020203" pitchFamily="34" charset="-122"/>
            </a:endParaRPr>
          </a:p>
        </p:txBody>
      </p:sp>
      <p:grpSp>
        <p:nvGrpSpPr>
          <p:cNvPr id="12" name="组合 11"/>
          <p:cNvGrpSpPr/>
          <p:nvPr/>
        </p:nvGrpSpPr>
        <p:grpSpPr>
          <a:xfrm>
            <a:off x="6258346" y="1554633"/>
            <a:ext cx="5036266" cy="2198435"/>
            <a:chOff x="7167381" y="1624181"/>
            <a:chExt cx="3573926" cy="1075852"/>
          </a:xfrm>
        </p:grpSpPr>
        <p:sp>
          <p:nvSpPr>
            <p:cNvPr id="13" name="Rectangle 58"/>
            <p:cNvSpPr>
              <a:spLocks noChangeArrowheads="1"/>
            </p:cNvSpPr>
            <p:nvPr/>
          </p:nvSpPr>
          <p:spPr bwMode="auto">
            <a:xfrm>
              <a:off x="7566846" y="1624181"/>
              <a:ext cx="3174461" cy="1075852"/>
            </a:xfrm>
            <a:prstGeom prst="roundRect">
              <a:avLst/>
            </a:prstGeom>
            <a:noFill/>
            <a:ln w="19050">
              <a:solidFill>
                <a:schemeClr val="bg1">
                  <a:lumMod val="75000"/>
                </a:schemeClr>
              </a:solidFill>
            </a:ln>
          </p:spPr>
          <p:txBody>
            <a:bodyPr vert="horz" wrap="square" lIns="68580" tIns="34290" rIns="68580" bIns="34290" numCol="1" anchor="t" anchorCtr="0" compatLnSpc="1"/>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Rectangle 58"/>
            <p:cNvSpPr>
              <a:spLocks noChangeArrowheads="1"/>
            </p:cNvSpPr>
            <p:nvPr/>
          </p:nvSpPr>
          <p:spPr bwMode="auto">
            <a:xfrm>
              <a:off x="7233328" y="1913993"/>
              <a:ext cx="595890" cy="541868"/>
            </a:xfrm>
            <a:prstGeom prst="roundRect">
              <a:avLst/>
            </a:prstGeom>
            <a:solidFill>
              <a:srgbClr val="65AF91"/>
            </a:solidFill>
            <a:ln>
              <a:noFill/>
            </a:ln>
            <a:effectLst>
              <a:outerShdw blurRad="63500" algn="ctr" rotWithShape="0">
                <a:prstClr val="black">
                  <a:alpha val="40000"/>
                </a:prstClr>
              </a:outerShdw>
            </a:effectLst>
          </p:spPr>
          <p:txBody>
            <a:bodyPr vert="horz" wrap="square" lIns="68580" tIns="34290" rIns="68580" bIns="34290" numCol="1" anchor="t" anchorCtr="0" compatLnSpc="1">
              <a:noAutofit/>
            </a:bodyPr>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Group 34"/>
            <p:cNvGrpSpPr/>
            <p:nvPr/>
          </p:nvGrpSpPr>
          <p:grpSpPr>
            <a:xfrm>
              <a:off x="7167381" y="1988859"/>
              <a:ext cx="556171" cy="324662"/>
              <a:chOff x="9220200" y="4753540"/>
              <a:chExt cx="696359" cy="406496"/>
            </a:xfrm>
            <a:solidFill>
              <a:schemeClr val="bg1"/>
            </a:solidFill>
          </p:grpSpPr>
          <p:sp>
            <p:nvSpPr>
              <p:cNvPr id="16" name="Freeform 35"/>
              <p:cNvSpPr>
                <a:spLocks noEditPoints="1"/>
              </p:cNvSpPr>
              <p:nvPr/>
            </p:nvSpPr>
            <p:spPr bwMode="auto">
              <a:xfrm>
                <a:off x="9808609" y="4753540"/>
                <a:ext cx="107950" cy="146050"/>
              </a:xfrm>
              <a:custGeom>
                <a:avLst/>
                <a:gdLst>
                  <a:gd name="T0" fmla="*/ 21 w 29"/>
                  <a:gd name="T1" fmla="*/ 2 h 39"/>
                  <a:gd name="T2" fmla="*/ 15 w 29"/>
                  <a:gd name="T3" fmla="*/ 1 h 39"/>
                  <a:gd name="T4" fmla="*/ 3 w 29"/>
                  <a:gd name="T5" fmla="*/ 8 h 39"/>
                  <a:gd name="T6" fmla="*/ 1 w 29"/>
                  <a:gd name="T7" fmla="*/ 27 h 39"/>
                  <a:gd name="T8" fmla="*/ 7 w 29"/>
                  <a:gd name="T9" fmla="*/ 37 h 39"/>
                  <a:gd name="T10" fmla="*/ 12 w 29"/>
                  <a:gd name="T11" fmla="*/ 38 h 39"/>
                  <a:gd name="T12" fmla="*/ 22 w 29"/>
                  <a:gd name="T13" fmla="*/ 32 h 39"/>
                  <a:gd name="T14" fmla="*/ 28 w 29"/>
                  <a:gd name="T15" fmla="*/ 14 h 39"/>
                  <a:gd name="T16" fmla="*/ 21 w 29"/>
                  <a:gd name="T17" fmla="*/ 2 h 39"/>
                  <a:gd name="T18" fmla="*/ 14 w 29"/>
                  <a:gd name="T19" fmla="*/ 18 h 39"/>
                  <a:gd name="T20" fmla="*/ 9 w 29"/>
                  <a:gd name="T21" fmla="*/ 11 h 39"/>
                  <a:gd name="T22" fmla="*/ 17 w 29"/>
                  <a:gd name="T23" fmla="*/ 7 h 39"/>
                  <a:gd name="T24" fmla="*/ 21 w 29"/>
                  <a:gd name="T25" fmla="*/ 14 h 39"/>
                  <a:gd name="T26" fmla="*/ 14 w 29"/>
                  <a:gd name="T27"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9">
                    <a:moveTo>
                      <a:pt x="21" y="2"/>
                    </a:moveTo>
                    <a:cubicBezTo>
                      <a:pt x="15" y="1"/>
                      <a:pt x="15" y="1"/>
                      <a:pt x="15" y="1"/>
                    </a:cubicBezTo>
                    <a:cubicBezTo>
                      <a:pt x="10" y="0"/>
                      <a:pt x="4" y="3"/>
                      <a:pt x="3" y="8"/>
                    </a:cubicBezTo>
                    <a:cubicBezTo>
                      <a:pt x="1" y="27"/>
                      <a:pt x="1" y="27"/>
                      <a:pt x="1" y="27"/>
                    </a:cubicBezTo>
                    <a:cubicBezTo>
                      <a:pt x="0" y="32"/>
                      <a:pt x="3" y="36"/>
                      <a:pt x="7" y="37"/>
                    </a:cubicBezTo>
                    <a:cubicBezTo>
                      <a:pt x="12" y="38"/>
                      <a:pt x="12" y="38"/>
                      <a:pt x="12" y="38"/>
                    </a:cubicBezTo>
                    <a:cubicBezTo>
                      <a:pt x="16" y="39"/>
                      <a:pt x="21" y="36"/>
                      <a:pt x="22" y="32"/>
                    </a:cubicBezTo>
                    <a:cubicBezTo>
                      <a:pt x="28" y="14"/>
                      <a:pt x="28" y="14"/>
                      <a:pt x="28" y="14"/>
                    </a:cubicBezTo>
                    <a:cubicBezTo>
                      <a:pt x="29" y="9"/>
                      <a:pt x="26" y="3"/>
                      <a:pt x="21" y="2"/>
                    </a:cubicBezTo>
                    <a:close/>
                    <a:moveTo>
                      <a:pt x="14" y="18"/>
                    </a:moveTo>
                    <a:cubicBezTo>
                      <a:pt x="11" y="18"/>
                      <a:pt x="9" y="14"/>
                      <a:pt x="9" y="11"/>
                    </a:cubicBezTo>
                    <a:cubicBezTo>
                      <a:pt x="10" y="8"/>
                      <a:pt x="13" y="6"/>
                      <a:pt x="17" y="7"/>
                    </a:cubicBezTo>
                    <a:cubicBezTo>
                      <a:pt x="20" y="8"/>
                      <a:pt x="22" y="11"/>
                      <a:pt x="21" y="14"/>
                    </a:cubicBezTo>
                    <a:cubicBezTo>
                      <a:pt x="20" y="17"/>
                      <a:pt x="17" y="19"/>
                      <a:pt x="1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Freeform 36"/>
              <p:cNvSpPr>
                <a:spLocks noEditPoints="1"/>
              </p:cNvSpPr>
              <p:nvPr/>
            </p:nvSpPr>
            <p:spPr bwMode="auto">
              <a:xfrm>
                <a:off x="9436602" y="4826661"/>
                <a:ext cx="455613" cy="333375"/>
              </a:xfrm>
              <a:custGeom>
                <a:avLst/>
                <a:gdLst>
                  <a:gd name="T0" fmla="*/ 102 w 122"/>
                  <a:gd name="T1" fmla="*/ 0 h 89"/>
                  <a:gd name="T2" fmla="*/ 20 w 122"/>
                  <a:gd name="T3" fmla="*/ 0 h 89"/>
                  <a:gd name="T4" fmla="*/ 0 w 122"/>
                  <a:gd name="T5" fmla="*/ 20 h 89"/>
                  <a:gd name="T6" fmla="*/ 0 w 122"/>
                  <a:gd name="T7" fmla="*/ 69 h 89"/>
                  <a:gd name="T8" fmla="*/ 20 w 122"/>
                  <a:gd name="T9" fmla="*/ 89 h 89"/>
                  <a:gd name="T10" fmla="*/ 102 w 122"/>
                  <a:gd name="T11" fmla="*/ 89 h 89"/>
                  <a:gd name="T12" fmla="*/ 122 w 122"/>
                  <a:gd name="T13" fmla="*/ 69 h 89"/>
                  <a:gd name="T14" fmla="*/ 122 w 122"/>
                  <a:gd name="T15" fmla="*/ 20 h 89"/>
                  <a:gd name="T16" fmla="*/ 102 w 122"/>
                  <a:gd name="T17" fmla="*/ 0 h 89"/>
                  <a:gd name="T18" fmla="*/ 63 w 122"/>
                  <a:gd name="T19" fmla="*/ 73 h 89"/>
                  <a:gd name="T20" fmla="*/ 14 w 122"/>
                  <a:gd name="T21" fmla="*/ 73 h 89"/>
                  <a:gd name="T22" fmla="*/ 14 w 122"/>
                  <a:gd name="T23" fmla="*/ 16 h 89"/>
                  <a:gd name="T24" fmla="*/ 63 w 122"/>
                  <a:gd name="T25" fmla="*/ 16 h 89"/>
                  <a:gd name="T26" fmla="*/ 63 w 122"/>
                  <a:gd name="T27" fmla="*/ 73 h 89"/>
                  <a:gd name="T28" fmla="*/ 95 w 122"/>
                  <a:gd name="T29" fmla="*/ 28 h 89"/>
                  <a:gd name="T30" fmla="*/ 73 w 122"/>
                  <a:gd name="T31" fmla="*/ 28 h 89"/>
                  <a:gd name="T32" fmla="*/ 69 w 122"/>
                  <a:gd name="T33" fmla="*/ 23 h 89"/>
                  <a:gd name="T34" fmla="*/ 73 w 122"/>
                  <a:gd name="T35" fmla="*/ 19 h 89"/>
                  <a:gd name="T36" fmla="*/ 95 w 122"/>
                  <a:gd name="T37" fmla="*/ 19 h 89"/>
                  <a:gd name="T38" fmla="*/ 99 w 122"/>
                  <a:gd name="T39" fmla="*/ 23 h 89"/>
                  <a:gd name="T40" fmla="*/ 95 w 122"/>
                  <a:gd name="T41" fmla="*/ 28 h 89"/>
                  <a:gd name="T42" fmla="*/ 115 w 122"/>
                  <a:gd name="T43" fmla="*/ 47 h 89"/>
                  <a:gd name="T44" fmla="*/ 111 w 122"/>
                  <a:gd name="T45" fmla="*/ 51 h 89"/>
                  <a:gd name="T46" fmla="*/ 73 w 122"/>
                  <a:gd name="T47" fmla="*/ 51 h 89"/>
                  <a:gd name="T48" fmla="*/ 69 w 122"/>
                  <a:gd name="T49" fmla="*/ 47 h 89"/>
                  <a:gd name="T50" fmla="*/ 69 w 122"/>
                  <a:gd name="T51" fmla="*/ 47 h 89"/>
                  <a:gd name="T52" fmla="*/ 73 w 122"/>
                  <a:gd name="T53" fmla="*/ 43 h 89"/>
                  <a:gd name="T54" fmla="*/ 111 w 122"/>
                  <a:gd name="T55" fmla="*/ 43 h 89"/>
                  <a:gd name="T56" fmla="*/ 115 w 122"/>
                  <a:gd name="T57" fmla="*/ 47 h 89"/>
                  <a:gd name="T58" fmla="*/ 115 w 122"/>
                  <a:gd name="T59" fmla="*/ 62 h 89"/>
                  <a:gd name="T60" fmla="*/ 111 w 122"/>
                  <a:gd name="T61" fmla="*/ 66 h 89"/>
                  <a:gd name="T62" fmla="*/ 73 w 122"/>
                  <a:gd name="T63" fmla="*/ 66 h 89"/>
                  <a:gd name="T64" fmla="*/ 69 w 122"/>
                  <a:gd name="T65" fmla="*/ 62 h 89"/>
                  <a:gd name="T66" fmla="*/ 69 w 122"/>
                  <a:gd name="T67" fmla="*/ 62 h 89"/>
                  <a:gd name="T68" fmla="*/ 73 w 122"/>
                  <a:gd name="T69" fmla="*/ 59 h 89"/>
                  <a:gd name="T70" fmla="*/ 111 w 122"/>
                  <a:gd name="T71" fmla="*/ 59 h 89"/>
                  <a:gd name="T72" fmla="*/ 115 w 122"/>
                  <a:gd name="T73" fmla="*/ 6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89">
                    <a:moveTo>
                      <a:pt x="102" y="0"/>
                    </a:moveTo>
                    <a:cubicBezTo>
                      <a:pt x="20" y="0"/>
                      <a:pt x="20" y="0"/>
                      <a:pt x="20" y="0"/>
                    </a:cubicBezTo>
                    <a:cubicBezTo>
                      <a:pt x="9" y="0"/>
                      <a:pt x="0" y="9"/>
                      <a:pt x="0" y="20"/>
                    </a:cubicBezTo>
                    <a:cubicBezTo>
                      <a:pt x="0" y="69"/>
                      <a:pt x="0" y="69"/>
                      <a:pt x="0" y="69"/>
                    </a:cubicBezTo>
                    <a:cubicBezTo>
                      <a:pt x="0" y="80"/>
                      <a:pt x="9" y="89"/>
                      <a:pt x="20" y="89"/>
                    </a:cubicBezTo>
                    <a:cubicBezTo>
                      <a:pt x="102" y="89"/>
                      <a:pt x="102" y="89"/>
                      <a:pt x="102" y="89"/>
                    </a:cubicBezTo>
                    <a:cubicBezTo>
                      <a:pt x="113" y="89"/>
                      <a:pt x="122" y="80"/>
                      <a:pt x="122" y="69"/>
                    </a:cubicBezTo>
                    <a:cubicBezTo>
                      <a:pt x="122" y="20"/>
                      <a:pt x="122" y="20"/>
                      <a:pt x="122" y="20"/>
                    </a:cubicBezTo>
                    <a:cubicBezTo>
                      <a:pt x="122" y="9"/>
                      <a:pt x="113" y="0"/>
                      <a:pt x="102" y="0"/>
                    </a:cubicBezTo>
                    <a:close/>
                    <a:moveTo>
                      <a:pt x="63" y="73"/>
                    </a:moveTo>
                    <a:cubicBezTo>
                      <a:pt x="14" y="73"/>
                      <a:pt x="14" y="73"/>
                      <a:pt x="14" y="73"/>
                    </a:cubicBezTo>
                    <a:cubicBezTo>
                      <a:pt x="14" y="16"/>
                      <a:pt x="14" y="16"/>
                      <a:pt x="14" y="16"/>
                    </a:cubicBezTo>
                    <a:cubicBezTo>
                      <a:pt x="63" y="16"/>
                      <a:pt x="63" y="16"/>
                      <a:pt x="63" y="16"/>
                    </a:cubicBezTo>
                    <a:lnTo>
                      <a:pt x="63" y="73"/>
                    </a:lnTo>
                    <a:close/>
                    <a:moveTo>
                      <a:pt x="95" y="28"/>
                    </a:moveTo>
                    <a:cubicBezTo>
                      <a:pt x="73" y="28"/>
                      <a:pt x="73" y="28"/>
                      <a:pt x="73" y="28"/>
                    </a:cubicBezTo>
                    <a:cubicBezTo>
                      <a:pt x="71" y="28"/>
                      <a:pt x="69" y="26"/>
                      <a:pt x="69" y="23"/>
                    </a:cubicBezTo>
                    <a:cubicBezTo>
                      <a:pt x="69" y="21"/>
                      <a:pt x="71" y="19"/>
                      <a:pt x="73" y="19"/>
                    </a:cubicBezTo>
                    <a:cubicBezTo>
                      <a:pt x="95" y="19"/>
                      <a:pt x="95" y="19"/>
                      <a:pt x="95" y="19"/>
                    </a:cubicBezTo>
                    <a:cubicBezTo>
                      <a:pt x="97" y="19"/>
                      <a:pt x="99" y="21"/>
                      <a:pt x="99" y="23"/>
                    </a:cubicBezTo>
                    <a:cubicBezTo>
                      <a:pt x="99" y="26"/>
                      <a:pt x="97" y="28"/>
                      <a:pt x="95" y="28"/>
                    </a:cubicBezTo>
                    <a:close/>
                    <a:moveTo>
                      <a:pt x="115" y="47"/>
                    </a:moveTo>
                    <a:cubicBezTo>
                      <a:pt x="115" y="49"/>
                      <a:pt x="113" y="51"/>
                      <a:pt x="111" y="51"/>
                    </a:cubicBezTo>
                    <a:cubicBezTo>
                      <a:pt x="73" y="51"/>
                      <a:pt x="73" y="51"/>
                      <a:pt x="73" y="51"/>
                    </a:cubicBezTo>
                    <a:cubicBezTo>
                      <a:pt x="70" y="51"/>
                      <a:pt x="69" y="49"/>
                      <a:pt x="69" y="47"/>
                    </a:cubicBezTo>
                    <a:cubicBezTo>
                      <a:pt x="69" y="47"/>
                      <a:pt x="69" y="47"/>
                      <a:pt x="69" y="47"/>
                    </a:cubicBezTo>
                    <a:cubicBezTo>
                      <a:pt x="69" y="45"/>
                      <a:pt x="70" y="43"/>
                      <a:pt x="73" y="43"/>
                    </a:cubicBezTo>
                    <a:cubicBezTo>
                      <a:pt x="111" y="43"/>
                      <a:pt x="111" y="43"/>
                      <a:pt x="111" y="43"/>
                    </a:cubicBezTo>
                    <a:cubicBezTo>
                      <a:pt x="113" y="43"/>
                      <a:pt x="115" y="45"/>
                      <a:pt x="115" y="47"/>
                    </a:cubicBezTo>
                    <a:close/>
                    <a:moveTo>
                      <a:pt x="115" y="62"/>
                    </a:moveTo>
                    <a:cubicBezTo>
                      <a:pt x="115" y="65"/>
                      <a:pt x="113" y="66"/>
                      <a:pt x="111" y="66"/>
                    </a:cubicBezTo>
                    <a:cubicBezTo>
                      <a:pt x="73" y="66"/>
                      <a:pt x="73" y="66"/>
                      <a:pt x="73" y="66"/>
                    </a:cubicBezTo>
                    <a:cubicBezTo>
                      <a:pt x="70" y="66"/>
                      <a:pt x="69" y="65"/>
                      <a:pt x="69" y="62"/>
                    </a:cubicBezTo>
                    <a:cubicBezTo>
                      <a:pt x="69" y="62"/>
                      <a:pt x="69" y="62"/>
                      <a:pt x="69" y="62"/>
                    </a:cubicBezTo>
                    <a:cubicBezTo>
                      <a:pt x="69" y="60"/>
                      <a:pt x="70" y="59"/>
                      <a:pt x="73" y="59"/>
                    </a:cubicBezTo>
                    <a:cubicBezTo>
                      <a:pt x="111" y="59"/>
                      <a:pt x="111" y="59"/>
                      <a:pt x="111" y="59"/>
                    </a:cubicBezTo>
                    <a:cubicBezTo>
                      <a:pt x="113" y="59"/>
                      <a:pt x="115" y="60"/>
                      <a:pt x="11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Freeform 37"/>
              <p:cNvSpPr/>
              <p:nvPr/>
            </p:nvSpPr>
            <p:spPr bwMode="auto">
              <a:xfrm>
                <a:off x="9524219" y="4952197"/>
                <a:ext cx="127000" cy="93663"/>
              </a:xfrm>
              <a:custGeom>
                <a:avLst/>
                <a:gdLst>
                  <a:gd name="T0" fmla="*/ 33 w 34"/>
                  <a:gd name="T1" fmla="*/ 22 h 25"/>
                  <a:gd name="T2" fmla="*/ 34 w 34"/>
                  <a:gd name="T3" fmla="*/ 7 h 25"/>
                  <a:gd name="T4" fmla="*/ 25 w 34"/>
                  <a:gd name="T5" fmla="*/ 0 h 25"/>
                  <a:gd name="T6" fmla="*/ 20 w 34"/>
                  <a:gd name="T7" fmla="*/ 0 h 25"/>
                  <a:gd name="T8" fmla="*/ 19 w 34"/>
                  <a:gd name="T9" fmla="*/ 3 h 25"/>
                  <a:gd name="T10" fmla="*/ 20 w 34"/>
                  <a:gd name="T11" fmla="*/ 16 h 25"/>
                  <a:gd name="T12" fmla="*/ 17 w 34"/>
                  <a:gd name="T13" fmla="*/ 20 h 25"/>
                  <a:gd name="T14" fmla="*/ 14 w 34"/>
                  <a:gd name="T15" fmla="*/ 16 h 25"/>
                  <a:gd name="T16" fmla="*/ 16 w 34"/>
                  <a:gd name="T17" fmla="*/ 3 h 25"/>
                  <a:gd name="T18" fmla="*/ 15 w 34"/>
                  <a:gd name="T19" fmla="*/ 0 h 25"/>
                  <a:gd name="T20" fmla="*/ 9 w 34"/>
                  <a:gd name="T21" fmla="*/ 0 h 25"/>
                  <a:gd name="T22" fmla="*/ 9 w 34"/>
                  <a:gd name="T23" fmla="*/ 0 h 25"/>
                  <a:gd name="T24" fmla="*/ 1 w 34"/>
                  <a:gd name="T25" fmla="*/ 7 h 25"/>
                  <a:gd name="T26" fmla="*/ 2 w 34"/>
                  <a:gd name="T27" fmla="*/ 22 h 25"/>
                  <a:gd name="T28" fmla="*/ 17 w 34"/>
                  <a:gd name="T29" fmla="*/ 25 h 25"/>
                  <a:gd name="T30" fmla="*/ 33 w 34"/>
                  <a:gd name="T3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5">
                    <a:moveTo>
                      <a:pt x="33" y="22"/>
                    </a:moveTo>
                    <a:cubicBezTo>
                      <a:pt x="34" y="7"/>
                      <a:pt x="34" y="7"/>
                      <a:pt x="34" y="7"/>
                    </a:cubicBezTo>
                    <a:cubicBezTo>
                      <a:pt x="34" y="3"/>
                      <a:pt x="30" y="0"/>
                      <a:pt x="25" y="0"/>
                    </a:cubicBezTo>
                    <a:cubicBezTo>
                      <a:pt x="20" y="0"/>
                      <a:pt x="20" y="0"/>
                      <a:pt x="20" y="0"/>
                    </a:cubicBezTo>
                    <a:cubicBezTo>
                      <a:pt x="20" y="0"/>
                      <a:pt x="20" y="2"/>
                      <a:pt x="19" y="3"/>
                    </a:cubicBezTo>
                    <a:cubicBezTo>
                      <a:pt x="19" y="3"/>
                      <a:pt x="21" y="13"/>
                      <a:pt x="20" y="16"/>
                    </a:cubicBezTo>
                    <a:cubicBezTo>
                      <a:pt x="20" y="17"/>
                      <a:pt x="19" y="21"/>
                      <a:pt x="17" y="20"/>
                    </a:cubicBezTo>
                    <a:cubicBezTo>
                      <a:pt x="16" y="20"/>
                      <a:pt x="14" y="17"/>
                      <a:pt x="14" y="16"/>
                    </a:cubicBezTo>
                    <a:cubicBezTo>
                      <a:pt x="13" y="13"/>
                      <a:pt x="16" y="3"/>
                      <a:pt x="16" y="3"/>
                    </a:cubicBezTo>
                    <a:cubicBezTo>
                      <a:pt x="15" y="3"/>
                      <a:pt x="15" y="2"/>
                      <a:pt x="15" y="0"/>
                    </a:cubicBezTo>
                    <a:cubicBezTo>
                      <a:pt x="9" y="0"/>
                      <a:pt x="9" y="0"/>
                      <a:pt x="9" y="0"/>
                    </a:cubicBezTo>
                    <a:cubicBezTo>
                      <a:pt x="9" y="0"/>
                      <a:pt x="9" y="0"/>
                      <a:pt x="9" y="0"/>
                    </a:cubicBezTo>
                    <a:cubicBezTo>
                      <a:pt x="5" y="0"/>
                      <a:pt x="0" y="3"/>
                      <a:pt x="1" y="7"/>
                    </a:cubicBezTo>
                    <a:cubicBezTo>
                      <a:pt x="2" y="22"/>
                      <a:pt x="2" y="22"/>
                      <a:pt x="2" y="22"/>
                    </a:cubicBezTo>
                    <a:cubicBezTo>
                      <a:pt x="6" y="25"/>
                      <a:pt x="12" y="25"/>
                      <a:pt x="17" y="25"/>
                    </a:cubicBezTo>
                    <a:cubicBezTo>
                      <a:pt x="23" y="25"/>
                      <a:pt x="29" y="25"/>
                      <a:pt x="3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Oval 38"/>
              <p:cNvSpPr>
                <a:spLocks noChangeArrowheads="1"/>
              </p:cNvSpPr>
              <p:nvPr/>
            </p:nvSpPr>
            <p:spPr bwMode="auto">
              <a:xfrm>
                <a:off x="9220200" y="4930775"/>
                <a:ext cx="68263" cy="682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
        <p:nvSpPr>
          <p:cNvPr id="20" name="文本框 19"/>
          <p:cNvSpPr txBox="1"/>
          <p:nvPr/>
        </p:nvSpPr>
        <p:spPr>
          <a:xfrm>
            <a:off x="7200050" y="1678766"/>
            <a:ext cx="3913760" cy="1706880"/>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400" dirty="0">
                <a:latin typeface="微软雅黑 Light" panose="020B0502040204020203" pitchFamily="34" charset="-122"/>
                <a:ea typeface="微软雅黑 Light" panose="020B0502040204020203" pitchFamily="34" charset="-122"/>
              </a:rPr>
              <a:t>注射用前列地尔乳剂是我国自主研发的前列地尔全新固态乳剂，全面提升安全性和稳定性，为更好的提升儿童先心病保障，中海益尔愿拿出最大的诚意，申请纳入医保，将国家重大新药创制成果更实惠的惠及于民。</a:t>
            </a:r>
            <a:endParaRPr lang="zh-CN" altLang="en-US" sz="1800" kern="1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grpSp>
        <p:nvGrpSpPr>
          <p:cNvPr id="21" name="组合 20"/>
          <p:cNvGrpSpPr/>
          <p:nvPr/>
        </p:nvGrpSpPr>
        <p:grpSpPr>
          <a:xfrm>
            <a:off x="416968" y="4359736"/>
            <a:ext cx="5069434" cy="2293737"/>
            <a:chOff x="2037513" y="3277293"/>
            <a:chExt cx="3529910" cy="1075852"/>
          </a:xfrm>
        </p:grpSpPr>
        <p:sp>
          <p:nvSpPr>
            <p:cNvPr id="22" name="Rectangle 58"/>
            <p:cNvSpPr>
              <a:spLocks noChangeArrowheads="1"/>
            </p:cNvSpPr>
            <p:nvPr/>
          </p:nvSpPr>
          <p:spPr bwMode="auto">
            <a:xfrm>
              <a:off x="2392962" y="3277293"/>
              <a:ext cx="3174461" cy="1075852"/>
            </a:xfrm>
            <a:prstGeom prst="roundRect">
              <a:avLst/>
            </a:prstGeom>
            <a:noFill/>
            <a:ln w="19050">
              <a:solidFill>
                <a:schemeClr val="bg1">
                  <a:lumMod val="75000"/>
                </a:schemeClr>
              </a:solidFill>
            </a:ln>
          </p:spPr>
          <p:txBody>
            <a:bodyPr vert="horz" wrap="square" lIns="68580" tIns="34290" rIns="68580" bIns="34290" numCol="1" anchor="t" anchorCtr="0" compatLnSpc="1"/>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Rectangle 58"/>
            <p:cNvSpPr>
              <a:spLocks noChangeArrowheads="1"/>
            </p:cNvSpPr>
            <p:nvPr/>
          </p:nvSpPr>
          <p:spPr bwMode="auto">
            <a:xfrm>
              <a:off x="2037513" y="3528307"/>
              <a:ext cx="538324" cy="535586"/>
            </a:xfrm>
            <a:prstGeom prst="roundRect">
              <a:avLst/>
            </a:prstGeom>
            <a:solidFill>
              <a:srgbClr val="65AF91"/>
            </a:solidFill>
            <a:ln>
              <a:noFill/>
            </a:ln>
            <a:effectLst>
              <a:outerShdw blurRad="63500" algn="ctr" rotWithShape="0">
                <a:prstClr val="black">
                  <a:alpha val="40000"/>
                </a:prstClr>
              </a:outerShdw>
            </a:effectLst>
          </p:spPr>
          <p:txBody>
            <a:bodyPr vert="horz" wrap="square" lIns="68580" tIns="34290" rIns="68580" bIns="34290" numCol="1" anchor="t" anchorCtr="0" compatLnSpc="1">
              <a:noAutofit/>
            </a:bodyPr>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Freeform 28"/>
            <p:cNvSpPr>
              <a:spLocks noEditPoints="1"/>
            </p:cNvSpPr>
            <p:nvPr/>
          </p:nvSpPr>
          <p:spPr bwMode="auto">
            <a:xfrm>
              <a:off x="2149267" y="3620128"/>
              <a:ext cx="330328" cy="327109"/>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258346" y="4392171"/>
            <a:ext cx="4983540" cy="2293736"/>
            <a:chOff x="7195351" y="3277294"/>
            <a:chExt cx="3545956" cy="1075852"/>
          </a:xfrm>
        </p:grpSpPr>
        <p:sp>
          <p:nvSpPr>
            <p:cNvPr id="26" name="Rectangle 58"/>
            <p:cNvSpPr>
              <a:spLocks noChangeArrowheads="1"/>
            </p:cNvSpPr>
            <p:nvPr/>
          </p:nvSpPr>
          <p:spPr bwMode="auto">
            <a:xfrm>
              <a:off x="7566846" y="3277294"/>
              <a:ext cx="3174461" cy="1075852"/>
            </a:xfrm>
            <a:prstGeom prst="roundRect">
              <a:avLst/>
            </a:prstGeom>
            <a:noFill/>
            <a:ln w="19050">
              <a:solidFill>
                <a:schemeClr val="bg1">
                  <a:lumMod val="75000"/>
                </a:schemeClr>
              </a:solidFill>
            </a:ln>
          </p:spPr>
          <p:txBody>
            <a:bodyPr vert="horz" wrap="square" lIns="68580" tIns="34290" rIns="68580" bIns="34290" numCol="1" anchor="t" anchorCtr="0" compatLnSpc="1"/>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Rectangle 58"/>
            <p:cNvSpPr>
              <a:spLocks noChangeArrowheads="1"/>
            </p:cNvSpPr>
            <p:nvPr/>
          </p:nvSpPr>
          <p:spPr bwMode="auto">
            <a:xfrm>
              <a:off x="7195351" y="3468210"/>
              <a:ext cx="623647" cy="585172"/>
            </a:xfrm>
            <a:prstGeom prst="roundRect">
              <a:avLst/>
            </a:prstGeom>
            <a:solidFill>
              <a:srgbClr val="65AF91"/>
            </a:solidFill>
            <a:ln>
              <a:noFill/>
            </a:ln>
            <a:effectLst>
              <a:outerShdw blurRad="63500" algn="ctr" rotWithShape="0">
                <a:prstClr val="black">
                  <a:alpha val="40000"/>
                </a:prstClr>
              </a:outerShdw>
            </a:effectLst>
          </p:spPr>
          <p:txBody>
            <a:bodyPr vert="horz" wrap="square" lIns="68580" tIns="34290" rIns="68580" bIns="34290" numCol="1" anchor="t" anchorCtr="0" compatLnSpc="1">
              <a:noAutofit/>
            </a:bodyPr>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788889" y="3433409"/>
              <a:ext cx="2906078" cy="80059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400" dirty="0">
                  <a:latin typeface="微软雅黑 Light" panose="020B0502040204020203" pitchFamily="34" charset="-122"/>
                  <a:ea typeface="微软雅黑 Light" panose="020B0502040204020203" pitchFamily="34" charset="-122"/>
                  <a:sym typeface="+mn-lt"/>
                </a:rPr>
                <a:t>儿童先心病临床指征明确，诊断路径明晰，覆盖人群较少，临床管理难度小，用较少的基金增量可大大提升儿童先心病保障。</a:t>
              </a:r>
              <a:endParaRPr lang="en-US" altLang="zh-CN" sz="1400" dirty="0">
                <a:latin typeface="微软雅黑 Light" panose="020B0502040204020203" pitchFamily="34" charset="-122"/>
                <a:ea typeface="微软雅黑 Light" panose="020B0502040204020203" pitchFamily="34" charset="-122"/>
                <a:sym typeface="+mn-lt"/>
              </a:endParaRPr>
            </a:p>
            <a:p>
              <a:pPr marL="285750" indent="-285750">
                <a:lnSpc>
                  <a:spcPct val="150000"/>
                </a:lnSpc>
                <a:buFont typeface="Wingdings" panose="05000000000000000000" pitchFamily="2" charset="2"/>
                <a:buChar char="Ø"/>
              </a:pPr>
              <a:r>
                <a:rPr lang="zh-CN" altLang="en-US" sz="1400" dirty="0">
                  <a:latin typeface="微软雅黑 Light" panose="020B0502040204020203" pitchFamily="34" charset="-122"/>
                  <a:ea typeface="微软雅黑 Light" panose="020B0502040204020203" pitchFamily="34" charset="-122"/>
                  <a:sym typeface="+mn-lt"/>
                </a:rPr>
                <a:t>前列地尔已被多地纳入重点监控，已被规范整治按临床指南使用，再次滥用风险很小。</a:t>
              </a:r>
              <a:endParaRPr lang="en-US" altLang="zh-CN" sz="1400" dirty="0">
                <a:latin typeface="微软雅黑 Light" panose="020B0502040204020203" pitchFamily="34" charset="-122"/>
                <a:ea typeface="微软雅黑 Light" panose="020B0502040204020203" pitchFamily="34" charset="-122"/>
                <a:sym typeface="+mn-lt"/>
              </a:endParaRPr>
            </a:p>
          </p:txBody>
        </p:sp>
        <p:grpSp>
          <p:nvGrpSpPr>
            <p:cNvPr id="29" name="Group 42"/>
            <p:cNvGrpSpPr/>
            <p:nvPr/>
          </p:nvGrpSpPr>
          <p:grpSpPr>
            <a:xfrm>
              <a:off x="7303351" y="3616456"/>
              <a:ext cx="395942" cy="316611"/>
              <a:chOff x="10869099" y="4951725"/>
              <a:chExt cx="502225" cy="401601"/>
            </a:xfrm>
            <a:solidFill>
              <a:schemeClr val="bg1"/>
            </a:solidFill>
          </p:grpSpPr>
          <p:sp>
            <p:nvSpPr>
              <p:cNvPr id="30" name="Freeform 43"/>
              <p:cNvSpPr/>
              <p:nvPr/>
            </p:nvSpPr>
            <p:spPr bwMode="auto">
              <a:xfrm>
                <a:off x="10883961" y="5172272"/>
                <a:ext cx="487363" cy="181054"/>
              </a:xfrm>
              <a:custGeom>
                <a:avLst/>
                <a:gdLst>
                  <a:gd name="T0" fmla="*/ 116 w 130"/>
                  <a:gd name="T1" fmla="*/ 18 h 57"/>
                  <a:gd name="T2" fmla="*/ 102 w 130"/>
                  <a:gd name="T3" fmla="*/ 25 h 57"/>
                  <a:gd name="T4" fmla="*/ 87 w 130"/>
                  <a:gd name="T5" fmla="*/ 33 h 57"/>
                  <a:gd name="T6" fmla="*/ 59 w 130"/>
                  <a:gd name="T7" fmla="*/ 29 h 57"/>
                  <a:gd name="T8" fmla="*/ 53 w 130"/>
                  <a:gd name="T9" fmla="*/ 22 h 57"/>
                  <a:gd name="T10" fmla="*/ 53 w 130"/>
                  <a:gd name="T11" fmla="*/ 19 h 57"/>
                  <a:gd name="T12" fmla="*/ 57 w 130"/>
                  <a:gd name="T13" fmla="*/ 18 h 57"/>
                  <a:gd name="T14" fmla="*/ 82 w 130"/>
                  <a:gd name="T15" fmla="*/ 22 h 57"/>
                  <a:gd name="T16" fmla="*/ 82 w 130"/>
                  <a:gd name="T17" fmla="*/ 22 h 57"/>
                  <a:gd name="T18" fmla="*/ 88 w 130"/>
                  <a:gd name="T19" fmla="*/ 21 h 57"/>
                  <a:gd name="T20" fmla="*/ 90 w 130"/>
                  <a:gd name="T21" fmla="*/ 19 h 57"/>
                  <a:gd name="T22" fmla="*/ 90 w 130"/>
                  <a:gd name="T23" fmla="*/ 17 h 57"/>
                  <a:gd name="T24" fmla="*/ 85 w 130"/>
                  <a:gd name="T25" fmla="*/ 10 h 57"/>
                  <a:gd name="T26" fmla="*/ 75 w 130"/>
                  <a:gd name="T27" fmla="*/ 8 h 57"/>
                  <a:gd name="T28" fmla="*/ 45 w 130"/>
                  <a:gd name="T29" fmla="*/ 2 h 57"/>
                  <a:gd name="T30" fmla="*/ 34 w 130"/>
                  <a:gd name="T31" fmla="*/ 4 h 57"/>
                  <a:gd name="T32" fmla="*/ 0 w 130"/>
                  <a:gd name="T33" fmla="*/ 22 h 57"/>
                  <a:gd name="T34" fmla="*/ 18 w 130"/>
                  <a:gd name="T35" fmla="*/ 57 h 57"/>
                  <a:gd name="T36" fmla="*/ 29 w 130"/>
                  <a:gd name="T37" fmla="*/ 51 h 57"/>
                  <a:gd name="T38" fmla="*/ 39 w 130"/>
                  <a:gd name="T39" fmla="*/ 50 h 57"/>
                  <a:gd name="T40" fmla="*/ 65 w 130"/>
                  <a:gd name="T41" fmla="*/ 54 h 57"/>
                  <a:gd name="T42" fmla="*/ 84 w 130"/>
                  <a:gd name="T43" fmla="*/ 54 h 57"/>
                  <a:gd name="T44" fmla="*/ 124 w 130"/>
                  <a:gd name="T45" fmla="*/ 33 h 57"/>
                  <a:gd name="T46" fmla="*/ 128 w 130"/>
                  <a:gd name="T47" fmla="*/ 21 h 57"/>
                  <a:gd name="T48" fmla="*/ 116 w 130"/>
                  <a:gd name="T4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57">
                    <a:moveTo>
                      <a:pt x="116" y="18"/>
                    </a:moveTo>
                    <a:cubicBezTo>
                      <a:pt x="102" y="25"/>
                      <a:pt x="102" y="25"/>
                      <a:pt x="102" y="25"/>
                    </a:cubicBezTo>
                    <a:cubicBezTo>
                      <a:pt x="87" y="33"/>
                      <a:pt x="87" y="33"/>
                      <a:pt x="87" y="33"/>
                    </a:cubicBezTo>
                    <a:cubicBezTo>
                      <a:pt x="87" y="33"/>
                      <a:pt x="66" y="31"/>
                      <a:pt x="59" y="29"/>
                    </a:cubicBezTo>
                    <a:cubicBezTo>
                      <a:pt x="57" y="28"/>
                      <a:pt x="54" y="26"/>
                      <a:pt x="53" y="22"/>
                    </a:cubicBezTo>
                    <a:cubicBezTo>
                      <a:pt x="53" y="21"/>
                      <a:pt x="53" y="22"/>
                      <a:pt x="53" y="19"/>
                    </a:cubicBezTo>
                    <a:cubicBezTo>
                      <a:pt x="53" y="16"/>
                      <a:pt x="57" y="18"/>
                      <a:pt x="57" y="18"/>
                    </a:cubicBezTo>
                    <a:cubicBezTo>
                      <a:pt x="82" y="22"/>
                      <a:pt x="82" y="22"/>
                      <a:pt x="82" y="22"/>
                    </a:cubicBezTo>
                    <a:cubicBezTo>
                      <a:pt x="82" y="22"/>
                      <a:pt x="82" y="22"/>
                      <a:pt x="82" y="22"/>
                    </a:cubicBezTo>
                    <a:cubicBezTo>
                      <a:pt x="84" y="23"/>
                      <a:pt x="86" y="22"/>
                      <a:pt x="88" y="21"/>
                    </a:cubicBezTo>
                    <a:cubicBezTo>
                      <a:pt x="89" y="20"/>
                      <a:pt x="89" y="20"/>
                      <a:pt x="90" y="19"/>
                    </a:cubicBezTo>
                    <a:cubicBezTo>
                      <a:pt x="90" y="18"/>
                      <a:pt x="90" y="18"/>
                      <a:pt x="90" y="17"/>
                    </a:cubicBezTo>
                    <a:cubicBezTo>
                      <a:pt x="91" y="14"/>
                      <a:pt x="89" y="10"/>
                      <a:pt x="85" y="10"/>
                    </a:cubicBezTo>
                    <a:cubicBezTo>
                      <a:pt x="75" y="8"/>
                      <a:pt x="75" y="8"/>
                      <a:pt x="75" y="8"/>
                    </a:cubicBezTo>
                    <a:cubicBezTo>
                      <a:pt x="45" y="2"/>
                      <a:pt x="45" y="2"/>
                      <a:pt x="45" y="2"/>
                    </a:cubicBezTo>
                    <a:cubicBezTo>
                      <a:pt x="39" y="0"/>
                      <a:pt x="34" y="4"/>
                      <a:pt x="34" y="4"/>
                    </a:cubicBezTo>
                    <a:cubicBezTo>
                      <a:pt x="0" y="22"/>
                      <a:pt x="0" y="22"/>
                      <a:pt x="0" y="22"/>
                    </a:cubicBezTo>
                    <a:cubicBezTo>
                      <a:pt x="18" y="57"/>
                      <a:pt x="18" y="57"/>
                      <a:pt x="18" y="57"/>
                    </a:cubicBezTo>
                    <a:cubicBezTo>
                      <a:pt x="29" y="51"/>
                      <a:pt x="29" y="51"/>
                      <a:pt x="29" y="51"/>
                    </a:cubicBezTo>
                    <a:cubicBezTo>
                      <a:pt x="33" y="49"/>
                      <a:pt x="39" y="50"/>
                      <a:pt x="39" y="50"/>
                    </a:cubicBezTo>
                    <a:cubicBezTo>
                      <a:pt x="65" y="54"/>
                      <a:pt x="65" y="54"/>
                      <a:pt x="65" y="54"/>
                    </a:cubicBezTo>
                    <a:cubicBezTo>
                      <a:pt x="80" y="56"/>
                      <a:pt x="84" y="54"/>
                      <a:pt x="84" y="54"/>
                    </a:cubicBezTo>
                    <a:cubicBezTo>
                      <a:pt x="124" y="33"/>
                      <a:pt x="124" y="33"/>
                      <a:pt x="124" y="33"/>
                    </a:cubicBezTo>
                    <a:cubicBezTo>
                      <a:pt x="128" y="30"/>
                      <a:pt x="130" y="25"/>
                      <a:pt x="128" y="21"/>
                    </a:cubicBezTo>
                    <a:cubicBezTo>
                      <a:pt x="126" y="17"/>
                      <a:pt x="120" y="15"/>
                      <a:pt x="11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Freeform 44"/>
              <p:cNvSpPr/>
              <p:nvPr/>
            </p:nvSpPr>
            <p:spPr bwMode="auto">
              <a:xfrm>
                <a:off x="10869099" y="4951725"/>
                <a:ext cx="490538" cy="206375"/>
              </a:xfrm>
              <a:custGeom>
                <a:avLst/>
                <a:gdLst>
                  <a:gd name="T0" fmla="*/ 127 w 131"/>
                  <a:gd name="T1" fmla="*/ 42 h 55"/>
                  <a:gd name="T2" fmla="*/ 109 w 131"/>
                  <a:gd name="T3" fmla="*/ 29 h 55"/>
                  <a:gd name="T4" fmla="*/ 109 w 131"/>
                  <a:gd name="T5" fmla="*/ 10 h 55"/>
                  <a:gd name="T6" fmla="*/ 106 w 131"/>
                  <a:gd name="T7" fmla="*/ 7 h 55"/>
                  <a:gd name="T8" fmla="*/ 92 w 131"/>
                  <a:gd name="T9" fmla="*/ 7 h 55"/>
                  <a:gd name="T10" fmla="*/ 89 w 131"/>
                  <a:gd name="T11" fmla="*/ 10 h 55"/>
                  <a:gd name="T12" fmla="*/ 89 w 131"/>
                  <a:gd name="T13" fmla="*/ 15 h 55"/>
                  <a:gd name="T14" fmla="*/ 69 w 131"/>
                  <a:gd name="T15" fmla="*/ 1 h 55"/>
                  <a:gd name="T16" fmla="*/ 65 w 131"/>
                  <a:gd name="T17" fmla="*/ 0 h 55"/>
                  <a:gd name="T18" fmla="*/ 61 w 131"/>
                  <a:gd name="T19" fmla="*/ 1 h 55"/>
                  <a:gd name="T20" fmla="*/ 3 w 131"/>
                  <a:gd name="T21" fmla="*/ 42 h 55"/>
                  <a:gd name="T22" fmla="*/ 2 w 131"/>
                  <a:gd name="T23" fmla="*/ 51 h 55"/>
                  <a:gd name="T24" fmla="*/ 11 w 131"/>
                  <a:gd name="T25" fmla="*/ 53 h 55"/>
                  <a:gd name="T26" fmla="*/ 65 w 131"/>
                  <a:gd name="T27" fmla="*/ 14 h 55"/>
                  <a:gd name="T28" fmla="*/ 120 w 131"/>
                  <a:gd name="T29" fmla="*/ 53 h 55"/>
                  <a:gd name="T30" fmla="*/ 129 w 131"/>
                  <a:gd name="T31" fmla="*/ 51 h 55"/>
                  <a:gd name="T32" fmla="*/ 127 w 131"/>
                  <a:gd name="T33"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5">
                    <a:moveTo>
                      <a:pt x="127" y="42"/>
                    </a:moveTo>
                    <a:cubicBezTo>
                      <a:pt x="109" y="29"/>
                      <a:pt x="109" y="29"/>
                      <a:pt x="109" y="29"/>
                    </a:cubicBezTo>
                    <a:cubicBezTo>
                      <a:pt x="109" y="10"/>
                      <a:pt x="109" y="10"/>
                      <a:pt x="109" y="10"/>
                    </a:cubicBezTo>
                    <a:cubicBezTo>
                      <a:pt x="109" y="8"/>
                      <a:pt x="107" y="7"/>
                      <a:pt x="106" y="7"/>
                    </a:cubicBezTo>
                    <a:cubicBezTo>
                      <a:pt x="92" y="7"/>
                      <a:pt x="92" y="7"/>
                      <a:pt x="92" y="7"/>
                    </a:cubicBezTo>
                    <a:cubicBezTo>
                      <a:pt x="91" y="7"/>
                      <a:pt x="89" y="8"/>
                      <a:pt x="89" y="10"/>
                    </a:cubicBezTo>
                    <a:cubicBezTo>
                      <a:pt x="89" y="15"/>
                      <a:pt x="89" y="15"/>
                      <a:pt x="89" y="15"/>
                    </a:cubicBezTo>
                    <a:cubicBezTo>
                      <a:pt x="69" y="1"/>
                      <a:pt x="69" y="1"/>
                      <a:pt x="69" y="1"/>
                    </a:cubicBezTo>
                    <a:cubicBezTo>
                      <a:pt x="68" y="0"/>
                      <a:pt x="67" y="0"/>
                      <a:pt x="65" y="0"/>
                    </a:cubicBezTo>
                    <a:cubicBezTo>
                      <a:pt x="64" y="0"/>
                      <a:pt x="63" y="0"/>
                      <a:pt x="61" y="1"/>
                    </a:cubicBezTo>
                    <a:cubicBezTo>
                      <a:pt x="3" y="42"/>
                      <a:pt x="3" y="42"/>
                      <a:pt x="3" y="42"/>
                    </a:cubicBezTo>
                    <a:cubicBezTo>
                      <a:pt x="0" y="44"/>
                      <a:pt x="0" y="48"/>
                      <a:pt x="2" y="51"/>
                    </a:cubicBezTo>
                    <a:cubicBezTo>
                      <a:pt x="4" y="54"/>
                      <a:pt x="8" y="55"/>
                      <a:pt x="11" y="53"/>
                    </a:cubicBezTo>
                    <a:cubicBezTo>
                      <a:pt x="65" y="14"/>
                      <a:pt x="65" y="14"/>
                      <a:pt x="65" y="14"/>
                    </a:cubicBezTo>
                    <a:cubicBezTo>
                      <a:pt x="120" y="53"/>
                      <a:pt x="120" y="53"/>
                      <a:pt x="120" y="53"/>
                    </a:cubicBezTo>
                    <a:cubicBezTo>
                      <a:pt x="123" y="55"/>
                      <a:pt x="127" y="54"/>
                      <a:pt x="129" y="51"/>
                    </a:cubicBezTo>
                    <a:cubicBezTo>
                      <a:pt x="131" y="48"/>
                      <a:pt x="130" y="44"/>
                      <a:pt x="12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
        <p:nvSpPr>
          <p:cNvPr id="32" name="文本框 31"/>
          <p:cNvSpPr txBox="1"/>
          <p:nvPr/>
        </p:nvSpPr>
        <p:spPr>
          <a:xfrm>
            <a:off x="1263226" y="4507158"/>
            <a:ext cx="4025663" cy="1383665"/>
          </a:xfrm>
          <a:prstGeom prst="rect">
            <a:avLst/>
          </a:prstGeom>
          <a:noFill/>
        </p:spPr>
        <p:txBody>
          <a:bodyPr wrap="square">
            <a:spAutoFit/>
          </a:bodyPr>
          <a:lstStyle/>
          <a:p>
            <a:pPr indent="0">
              <a:lnSpc>
                <a:spcPct val="150000"/>
              </a:lnSpc>
              <a:buFont typeface="Wingdings" panose="05000000000000000000" pitchFamily="2" charset="2"/>
              <a:buNone/>
            </a:pPr>
            <a:endParaRPr lang="en-US" altLang="zh-CN" sz="1400" kern="1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1400" kern="100" dirty="0">
                <a:latin typeface="微软雅黑 Light" panose="020B0502040204020203" pitchFamily="34" charset="-122"/>
                <a:ea typeface="微软雅黑 Light" panose="020B0502040204020203" pitchFamily="34" charset="-122"/>
                <a:cs typeface="Times New Roman" panose="02020603050405020304" pitchFamily="18" charset="0"/>
              </a:rPr>
              <a:t>医保目录里</a:t>
            </a:r>
            <a:r>
              <a:rPr lang="zh-CN" altLang="en-US" sz="1400" b="1" kern="100" dirty="0">
                <a:solidFill>
                  <a:srgbClr val="6AB395"/>
                </a:solidFill>
                <a:latin typeface="微软雅黑 Light" panose="020B0502040204020203" pitchFamily="34" charset="-122"/>
                <a:ea typeface="微软雅黑 Light" panose="020B0502040204020203" pitchFamily="34" charset="-122"/>
                <a:cs typeface="Times New Roman" panose="02020603050405020304" pitchFamily="18" charset="0"/>
              </a:rPr>
              <a:t>无</a:t>
            </a:r>
            <a:r>
              <a:rPr lang="zh-CN" altLang="en-US" sz="1400" b="1" dirty="0">
                <a:solidFill>
                  <a:srgbClr val="6AB395"/>
                </a:solidFill>
                <a:latin typeface="微软雅黑 Light" panose="020B0502040204020203" pitchFamily="34" charset="-122"/>
                <a:ea typeface="微软雅黑 Light" panose="020B0502040204020203" pitchFamily="34" charset="-122"/>
              </a:rPr>
              <a:t>儿童动脉导管依赖性先天性心脏病药物</a:t>
            </a:r>
            <a:r>
              <a:rPr lang="zh-CN" altLang="en-US" sz="1400" dirty="0">
                <a:latin typeface="微软雅黑 Light" panose="020B0502040204020203" pitchFamily="34" charset="-122"/>
                <a:ea typeface="微软雅黑 Light" panose="020B0502040204020203" pitchFamily="34" charset="-122"/>
              </a:rPr>
              <a:t>，将前列地尔乳剂纳入有利于丰富目录结构，提高对儿童先心病保障。</a:t>
            </a:r>
            <a:endParaRPr lang="zh-CN" altLang="en-US" sz="1400" kern="1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33" name="右箭头 36"/>
          <p:cNvSpPr/>
          <p:nvPr/>
        </p:nvSpPr>
        <p:spPr>
          <a:xfrm>
            <a:off x="1224280" y="1284605"/>
            <a:ext cx="3663950" cy="317500"/>
          </a:xfrm>
          <a:prstGeom prst="rightArrow">
            <a:avLst>
              <a:gd name="adj1" fmla="val 100000"/>
              <a:gd name="adj2" fmla="val 55714"/>
            </a:avLst>
          </a:prstGeom>
          <a:solidFill>
            <a:srgbClr val="BDE1D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zh-CN" altLang="en-US" sz="1600" b="1" dirty="0">
                <a:solidFill>
                  <a:srgbClr val="209094"/>
                </a:solidFill>
                <a:latin typeface="黑体" panose="02010609060101010101" pitchFamily="49" charset="-122"/>
                <a:ea typeface="黑体" panose="02010609060101010101" pitchFamily="49" charset="-122"/>
                <a:cs typeface="+mn-ea"/>
              </a:rPr>
              <a:t>先心病是我国最高发的出生缺陷疾病</a:t>
            </a:r>
            <a:endParaRPr lang="zh-CN" altLang="en-US" sz="1600" b="1" dirty="0">
              <a:solidFill>
                <a:srgbClr val="209094"/>
              </a:solidFill>
              <a:latin typeface="黑体" panose="02010609060101010101" pitchFamily="49" charset="-122"/>
              <a:ea typeface="黑体" panose="02010609060101010101" pitchFamily="49" charset="-122"/>
              <a:cs typeface="+mn-ea"/>
            </a:endParaRPr>
          </a:p>
        </p:txBody>
      </p:sp>
      <p:sp>
        <p:nvSpPr>
          <p:cNvPr id="34" name="右箭头 37"/>
          <p:cNvSpPr/>
          <p:nvPr/>
        </p:nvSpPr>
        <p:spPr>
          <a:xfrm>
            <a:off x="1224488" y="4028725"/>
            <a:ext cx="3480016" cy="317550"/>
          </a:xfrm>
          <a:prstGeom prst="rightArrow">
            <a:avLst>
              <a:gd name="adj1" fmla="val 100000"/>
              <a:gd name="adj2" fmla="val 55714"/>
            </a:avLst>
          </a:prstGeom>
          <a:solidFill>
            <a:srgbClr val="BDE1D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zh-CN" altLang="en-US" sz="1600" b="1" dirty="0">
                <a:solidFill>
                  <a:srgbClr val="209094"/>
                </a:solidFill>
                <a:latin typeface="黑体" panose="02010609060101010101" pitchFamily="49" charset="-122"/>
                <a:ea typeface="黑体" panose="02010609060101010101" pitchFamily="49" charset="-122"/>
                <a:cs typeface="+mn-ea"/>
              </a:rPr>
              <a:t>弥补目录短板</a:t>
            </a:r>
            <a:endParaRPr lang="zh-CN" altLang="en-US" sz="1600" b="1" dirty="0">
              <a:solidFill>
                <a:srgbClr val="209094"/>
              </a:solidFill>
              <a:latin typeface="黑体" panose="02010609060101010101" pitchFamily="49" charset="-122"/>
              <a:ea typeface="黑体" panose="02010609060101010101" pitchFamily="49" charset="-122"/>
              <a:cs typeface="+mn-ea"/>
            </a:endParaRPr>
          </a:p>
        </p:txBody>
      </p:sp>
      <p:sp>
        <p:nvSpPr>
          <p:cNvPr id="35" name="右箭头 38"/>
          <p:cNvSpPr/>
          <p:nvPr/>
        </p:nvSpPr>
        <p:spPr>
          <a:xfrm>
            <a:off x="7116997" y="1237083"/>
            <a:ext cx="3480016" cy="317550"/>
          </a:xfrm>
          <a:prstGeom prst="rightArrow">
            <a:avLst>
              <a:gd name="adj1" fmla="val 100000"/>
              <a:gd name="adj2" fmla="val 55714"/>
            </a:avLst>
          </a:prstGeom>
          <a:solidFill>
            <a:srgbClr val="BDE1D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zh-CN" altLang="en-US" sz="1600" b="1" dirty="0">
                <a:solidFill>
                  <a:srgbClr val="209094"/>
                </a:solidFill>
                <a:latin typeface="黑体" panose="02010609060101010101" pitchFamily="49" charset="-122"/>
                <a:ea typeface="黑体" panose="02010609060101010101" pitchFamily="49" charset="-122"/>
                <a:cs typeface="+mn-ea"/>
              </a:rPr>
              <a:t>符合“保基本”原则</a:t>
            </a:r>
            <a:endParaRPr lang="zh-CN" altLang="en-US" sz="1600" b="1" dirty="0">
              <a:solidFill>
                <a:srgbClr val="209094"/>
              </a:solidFill>
              <a:latin typeface="黑体" panose="02010609060101010101" pitchFamily="49" charset="-122"/>
              <a:ea typeface="黑体" panose="02010609060101010101" pitchFamily="49" charset="-122"/>
              <a:cs typeface="+mn-ea"/>
            </a:endParaRPr>
          </a:p>
        </p:txBody>
      </p:sp>
      <p:sp>
        <p:nvSpPr>
          <p:cNvPr id="36" name="右箭头 39"/>
          <p:cNvSpPr/>
          <p:nvPr/>
        </p:nvSpPr>
        <p:spPr>
          <a:xfrm>
            <a:off x="7116997" y="4049057"/>
            <a:ext cx="3480016" cy="317550"/>
          </a:xfrm>
          <a:prstGeom prst="rightArrow">
            <a:avLst>
              <a:gd name="adj1" fmla="val 100000"/>
              <a:gd name="adj2" fmla="val 55714"/>
            </a:avLst>
          </a:prstGeom>
          <a:solidFill>
            <a:srgbClr val="BDE1D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zh-CN" altLang="en-US" sz="1600" b="1" dirty="0">
                <a:solidFill>
                  <a:srgbClr val="209094"/>
                </a:solidFill>
                <a:latin typeface="黑体" panose="02010609060101010101" pitchFamily="49" charset="-122"/>
                <a:ea typeface="黑体" panose="02010609060101010101" pitchFamily="49" charset="-122"/>
                <a:cs typeface="+mn-ea"/>
              </a:rPr>
              <a:t>临床管理难度大大降低</a:t>
            </a:r>
            <a:endParaRPr lang="zh-CN" altLang="en-US" sz="1600" b="1" dirty="0">
              <a:solidFill>
                <a:srgbClr val="209094"/>
              </a:solidFill>
              <a:latin typeface="黑体" panose="02010609060101010101" pitchFamily="49" charset="-122"/>
              <a:ea typeface="黑体" panose="02010609060101010101" pitchFamily="49" charset="-122"/>
              <a:cs typeface="+mn-ea"/>
            </a:endParaRPr>
          </a:p>
        </p:txBody>
      </p:sp>
      <p:sp>
        <p:nvSpPr>
          <p:cNvPr id="2" name="副标题 2"/>
          <p:cNvSpPr txBox="1"/>
          <p:nvPr/>
        </p:nvSpPr>
        <p:spPr>
          <a:xfrm>
            <a:off x="8947056" y="6575720"/>
            <a:ext cx="3123590" cy="317550"/>
          </a:xfrm>
        </p:spPr>
        <p:txBody>
          <a:bodyPr rtlCol="0">
            <a:normAutofit fontScale="92500"/>
          </a:bodyPr>
          <a:lstStyle>
            <a:lvl1pPr marL="0" indent="0" algn="ctr" defTabSz="12192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457200" indent="0" algn="ctr" defTabSz="12192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914400" indent="0" algn="ctr" defTabSz="12192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3pPr>
            <a:lvl4pPr marL="1371600" indent="0" algn="ctr" defTabSz="12192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ctr" defTabSz="12192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286000" indent="0" algn="ctr" defTabSz="12192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12192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12192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12192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r>
              <a:rPr lang="zh-CN" altLang="en-US" sz="1200" baseline="30000" dirty="0">
                <a:cs typeface="楷体" panose="02010609060101010101" pitchFamily="49" charset="-122"/>
              </a:rPr>
              <a:t>*</a:t>
            </a:r>
            <a:r>
              <a:rPr lang="en-US" altLang="zh-CN" sz="1200" dirty="0">
                <a:latin typeface="微软雅黑 Light" panose="020B0502040204020203" pitchFamily="34" charset="-122"/>
                <a:ea typeface="微软雅黑 Light" panose="020B0502040204020203" pitchFamily="34" charset="-122"/>
                <a:cs typeface="楷体" panose="02010609060101010101" pitchFamily="49" charset="-122"/>
              </a:rPr>
              <a:t>PAD</a:t>
            </a:r>
            <a:r>
              <a:rPr lang="zh-CN" altLang="en-US" sz="1200" dirty="0">
                <a:latin typeface="微软雅黑 Light" panose="020B0502040204020203" pitchFamily="34" charset="-122"/>
                <a:ea typeface="微软雅黑 Light" panose="020B0502040204020203" pitchFamily="34" charset="-122"/>
                <a:cs typeface="楷体" panose="02010609060101010101" pitchFamily="49" charset="-122"/>
              </a:rPr>
              <a:t>：下肢动脉闭塞</a:t>
            </a:r>
            <a:r>
              <a:rPr lang="en-US" altLang="zh-CN" sz="1200" dirty="0">
                <a:latin typeface="微软雅黑 Light" panose="020B0502040204020203" pitchFamily="34" charset="-122"/>
                <a:ea typeface="微软雅黑 Light" panose="020B0502040204020203" pitchFamily="34" charset="-122"/>
                <a:cs typeface="楷体" panose="02010609060101010101" pitchFamily="49" charset="-122"/>
              </a:rPr>
              <a:t>; </a:t>
            </a:r>
            <a:r>
              <a:rPr lang="zh-CN" altLang="en-US" sz="1200" baseline="30000" dirty="0">
                <a:latin typeface="微软雅黑 Light" panose="020B0502040204020203" pitchFamily="34" charset="-122"/>
                <a:ea typeface="微软雅黑 Light" panose="020B0502040204020203" pitchFamily="34" charset="-122"/>
                <a:cs typeface="楷体" panose="02010609060101010101" pitchFamily="49" charset="-122"/>
              </a:rPr>
              <a:t>*</a:t>
            </a:r>
            <a:r>
              <a:rPr lang="en-US" altLang="zh-CN" sz="1200" dirty="0">
                <a:latin typeface="微软雅黑 Light" panose="020B0502040204020203" pitchFamily="34" charset="-122"/>
                <a:ea typeface="微软雅黑 Light" panose="020B0502040204020203" pitchFamily="34" charset="-122"/>
              </a:rPr>
              <a:t>CH</a:t>
            </a:r>
            <a:r>
              <a:rPr lang="en-US" altLang="zh-CN" sz="1200" dirty="0">
                <a:latin typeface="微软雅黑 Light" panose="020B0502040204020203" pitchFamily="34" charset="-122"/>
                <a:ea typeface="微软雅黑 Light" panose="020B0502040204020203" pitchFamily="34" charset="-122"/>
                <a:cs typeface="楷体" panose="02010609060101010101" pitchFamily="49" charset="-122"/>
              </a:rPr>
              <a:t>D</a:t>
            </a:r>
            <a:r>
              <a:rPr lang="zh-CN" altLang="en-US" sz="1200" dirty="0">
                <a:latin typeface="微软雅黑 Light" panose="020B0502040204020203" pitchFamily="34" charset="-122"/>
                <a:ea typeface="微软雅黑 Light" panose="020B0502040204020203" pitchFamily="34" charset="-122"/>
                <a:cs typeface="楷体" panose="02010609060101010101" pitchFamily="49" charset="-122"/>
              </a:rPr>
              <a:t>：先天性心脏病</a:t>
            </a:r>
            <a:endParaRPr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4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10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40000">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14:bounceEnd="40000">
                                          <p:cBhvr additive="base">
                                            <p:cTn id="15" dur="10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16" dur="10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40000">
                                      <p:stCondLst>
                                        <p:cond delay="250"/>
                                      </p:stCondLst>
                                      <p:childTnLst>
                                        <p:set>
                                          <p:cBhvr>
                                            <p:cTn id="18" dur="1" fill="hold">
                                              <p:stCondLst>
                                                <p:cond delay="0"/>
                                              </p:stCondLst>
                                            </p:cTn>
                                            <p:tgtEl>
                                              <p:spTgt spid="25"/>
                                            </p:tgtEl>
                                            <p:attrNameLst>
                                              <p:attrName>style.visibility</p:attrName>
                                            </p:attrNameLst>
                                          </p:cBhvr>
                                          <p:to>
                                            <p:strVal val="visible"/>
                                          </p:to>
                                        </p:set>
                                        <p:anim calcmode="lin" valueType="num" p14:bounceEnd="40000">
                                          <p:cBhvr additive="base">
                                            <p:cTn id="19"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20"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2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1" y="1000665"/>
            <a:ext cx="12192001" cy="5857335"/>
          </a:xfrm>
          <a:prstGeom prst="rect">
            <a:avLst/>
          </a:prstGeom>
        </p:spPr>
      </p:pic>
      <p:cxnSp>
        <p:nvCxnSpPr>
          <p:cNvPr id="9" name="直接连接符 8"/>
          <p:cNvCxnSpPr/>
          <p:nvPr/>
        </p:nvCxnSpPr>
        <p:spPr>
          <a:xfrm>
            <a:off x="9765102" y="1413420"/>
            <a:ext cx="888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0508410" y="1419624"/>
            <a:ext cx="534838" cy="276999"/>
          </a:xfrm>
          <a:prstGeom prst="rect">
            <a:avLst/>
          </a:prstGeom>
          <a:noFill/>
        </p:spPr>
        <p:txBody>
          <a:bodyPr wrap="square" rtlCol="0">
            <a:spAutoFit/>
          </a:bodyPr>
          <a:lstStyle/>
          <a:p>
            <a:r>
              <a:rPr lang="en-US" altLang="zh-CN" sz="1200" b="1" dirty="0">
                <a:solidFill>
                  <a:srgbClr val="50A294"/>
                </a:solidFill>
              </a:rPr>
              <a:t>01</a:t>
            </a:r>
            <a:endParaRPr lang="zh-CN" altLang="en-US" sz="1200" b="1" dirty="0">
              <a:solidFill>
                <a:srgbClr val="50A294"/>
              </a:solidFill>
            </a:endParaRPr>
          </a:p>
        </p:txBody>
      </p:sp>
      <p:sp>
        <p:nvSpPr>
          <p:cNvPr id="13" name="文本框 12"/>
          <p:cNvSpPr txBox="1"/>
          <p:nvPr/>
        </p:nvSpPr>
        <p:spPr>
          <a:xfrm>
            <a:off x="10508410" y="2415828"/>
            <a:ext cx="534838" cy="276999"/>
          </a:xfrm>
          <a:prstGeom prst="rect">
            <a:avLst/>
          </a:prstGeom>
          <a:noFill/>
        </p:spPr>
        <p:txBody>
          <a:bodyPr wrap="square" rtlCol="0">
            <a:spAutoFit/>
          </a:bodyPr>
          <a:lstStyle/>
          <a:p>
            <a:r>
              <a:rPr lang="en-US" altLang="zh-CN" sz="1200" b="1" dirty="0">
                <a:solidFill>
                  <a:srgbClr val="50A294"/>
                </a:solidFill>
              </a:rPr>
              <a:t>02</a:t>
            </a:r>
            <a:endParaRPr lang="zh-CN" altLang="en-US" sz="1200" b="1" dirty="0">
              <a:solidFill>
                <a:srgbClr val="50A294"/>
              </a:solidFill>
            </a:endParaRPr>
          </a:p>
        </p:txBody>
      </p:sp>
      <p:sp>
        <p:nvSpPr>
          <p:cNvPr id="15" name="文本框 14"/>
          <p:cNvSpPr txBox="1"/>
          <p:nvPr/>
        </p:nvSpPr>
        <p:spPr>
          <a:xfrm>
            <a:off x="10508410" y="3412032"/>
            <a:ext cx="534838" cy="276999"/>
          </a:xfrm>
          <a:prstGeom prst="rect">
            <a:avLst/>
          </a:prstGeom>
          <a:noFill/>
        </p:spPr>
        <p:txBody>
          <a:bodyPr wrap="square" rtlCol="0">
            <a:spAutoFit/>
          </a:bodyPr>
          <a:lstStyle/>
          <a:p>
            <a:r>
              <a:rPr lang="en-US" altLang="zh-CN" sz="1200" b="1" dirty="0">
                <a:solidFill>
                  <a:srgbClr val="50A294"/>
                </a:solidFill>
              </a:rPr>
              <a:t>03</a:t>
            </a:r>
            <a:endParaRPr lang="zh-CN" altLang="en-US" sz="1200" b="1" dirty="0">
              <a:solidFill>
                <a:srgbClr val="50A294"/>
              </a:solidFill>
            </a:endParaRPr>
          </a:p>
        </p:txBody>
      </p:sp>
      <p:sp>
        <p:nvSpPr>
          <p:cNvPr id="17" name="文本框 16"/>
          <p:cNvSpPr txBox="1"/>
          <p:nvPr/>
        </p:nvSpPr>
        <p:spPr>
          <a:xfrm>
            <a:off x="10508410" y="4408236"/>
            <a:ext cx="534838" cy="276999"/>
          </a:xfrm>
          <a:prstGeom prst="rect">
            <a:avLst/>
          </a:prstGeom>
          <a:noFill/>
        </p:spPr>
        <p:txBody>
          <a:bodyPr wrap="square" rtlCol="0">
            <a:spAutoFit/>
          </a:bodyPr>
          <a:lstStyle/>
          <a:p>
            <a:r>
              <a:rPr lang="en-US" altLang="zh-CN" sz="1200" b="1" dirty="0">
                <a:solidFill>
                  <a:srgbClr val="50A294"/>
                </a:solidFill>
              </a:rPr>
              <a:t>04</a:t>
            </a:r>
            <a:endParaRPr lang="zh-CN" altLang="en-US" sz="1200" b="1" dirty="0">
              <a:solidFill>
                <a:srgbClr val="50A294"/>
              </a:solidFill>
            </a:endParaRPr>
          </a:p>
        </p:txBody>
      </p:sp>
      <p:sp>
        <p:nvSpPr>
          <p:cNvPr id="19" name="文本框 18"/>
          <p:cNvSpPr txBox="1"/>
          <p:nvPr/>
        </p:nvSpPr>
        <p:spPr>
          <a:xfrm>
            <a:off x="10508410" y="5404439"/>
            <a:ext cx="534838" cy="276999"/>
          </a:xfrm>
          <a:prstGeom prst="rect">
            <a:avLst/>
          </a:prstGeom>
          <a:noFill/>
        </p:spPr>
        <p:txBody>
          <a:bodyPr wrap="square" rtlCol="0">
            <a:spAutoFit/>
          </a:bodyPr>
          <a:lstStyle/>
          <a:p>
            <a:r>
              <a:rPr lang="en-US" altLang="zh-CN" sz="1200" b="1" dirty="0">
                <a:solidFill>
                  <a:srgbClr val="50A294"/>
                </a:solidFill>
              </a:rPr>
              <a:t>05</a:t>
            </a:r>
            <a:endParaRPr lang="zh-CN" altLang="en-US" sz="1200" b="1" dirty="0">
              <a:solidFill>
                <a:srgbClr val="50A294"/>
              </a:solidFill>
            </a:endParaRPr>
          </a:p>
        </p:txBody>
      </p:sp>
      <p:sp>
        <p:nvSpPr>
          <p:cNvPr id="20" name="文本框 19"/>
          <p:cNvSpPr txBox="1"/>
          <p:nvPr/>
        </p:nvSpPr>
        <p:spPr>
          <a:xfrm>
            <a:off x="7418716" y="1176562"/>
            <a:ext cx="1940944" cy="518737"/>
          </a:xfrm>
          <a:prstGeom prst="rect">
            <a:avLst/>
          </a:prstGeom>
          <a:noFill/>
        </p:spPr>
        <p:txBody>
          <a:bodyPr wrap="square" lIns="91440" tIns="10800" rIns="54000" bIns="45720" rtlCol="0">
            <a:spAutoFit/>
          </a:bodyPr>
          <a:lstStyle/>
          <a:p>
            <a:r>
              <a:rPr lang="zh-CN" altLang="en-US" dirty="0">
                <a:latin typeface="黑体" panose="02010609060101010101" pitchFamily="49" charset="-122"/>
                <a:ea typeface="黑体" panose="02010609060101010101" pitchFamily="49" charset="-122"/>
              </a:rPr>
              <a:t>基本信息</a:t>
            </a:r>
            <a:endParaRPr lang="en-US" altLang="zh-CN" dirty="0">
              <a:latin typeface="黑体" panose="02010609060101010101" pitchFamily="49" charset="-122"/>
              <a:ea typeface="黑体" panose="02010609060101010101" pitchFamily="49" charset="-122"/>
            </a:endParaRPr>
          </a:p>
          <a:p>
            <a:r>
              <a:rPr lang="en-US" altLang="zh-CN" sz="1200" dirty="0">
                <a:latin typeface="黑体" panose="02010609060101010101" pitchFamily="49" charset="-122"/>
                <a:ea typeface="黑体" panose="02010609060101010101" pitchFamily="49" charset="-122"/>
              </a:rPr>
              <a:t>Basic information</a:t>
            </a:r>
            <a:endParaRPr lang="zh-CN" altLang="en-US" sz="1200" dirty="0">
              <a:latin typeface="黑体" panose="02010609060101010101" pitchFamily="49" charset="-122"/>
              <a:ea typeface="黑体" panose="02010609060101010101" pitchFamily="49" charset="-122"/>
            </a:endParaRPr>
          </a:p>
        </p:txBody>
      </p:sp>
      <p:sp>
        <p:nvSpPr>
          <p:cNvPr id="21" name="文本框 20"/>
          <p:cNvSpPr txBox="1"/>
          <p:nvPr/>
        </p:nvSpPr>
        <p:spPr>
          <a:xfrm>
            <a:off x="7418716" y="3152000"/>
            <a:ext cx="1940944" cy="55399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安全性</a:t>
            </a:r>
            <a:endParaRPr lang="en-US" altLang="zh-CN" dirty="0">
              <a:latin typeface="黑体" panose="02010609060101010101" pitchFamily="49" charset="-122"/>
              <a:ea typeface="黑体" panose="02010609060101010101" pitchFamily="49" charset="-122"/>
            </a:endParaRPr>
          </a:p>
          <a:p>
            <a:r>
              <a:rPr lang="en-US" altLang="zh-CN" sz="1200" dirty="0">
                <a:latin typeface="黑体" panose="02010609060101010101" pitchFamily="49" charset="-122"/>
                <a:ea typeface="黑体" panose="02010609060101010101" pitchFamily="49" charset="-122"/>
              </a:rPr>
              <a:t>Security</a:t>
            </a:r>
            <a:endParaRPr lang="zh-CN" altLang="en-US" sz="1200" dirty="0">
              <a:latin typeface="黑体" panose="02010609060101010101" pitchFamily="49" charset="-122"/>
              <a:ea typeface="黑体" panose="02010609060101010101" pitchFamily="49" charset="-122"/>
            </a:endParaRPr>
          </a:p>
        </p:txBody>
      </p:sp>
      <p:sp>
        <p:nvSpPr>
          <p:cNvPr id="22" name="文本框 21"/>
          <p:cNvSpPr txBox="1"/>
          <p:nvPr/>
        </p:nvSpPr>
        <p:spPr>
          <a:xfrm>
            <a:off x="7418716" y="2164281"/>
            <a:ext cx="1940944" cy="55399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有效性</a:t>
            </a:r>
            <a:endParaRPr lang="en-US" altLang="zh-CN" dirty="0">
              <a:latin typeface="黑体" panose="02010609060101010101" pitchFamily="49" charset="-122"/>
              <a:ea typeface="黑体" panose="02010609060101010101" pitchFamily="49" charset="-122"/>
            </a:endParaRPr>
          </a:p>
          <a:p>
            <a:r>
              <a:rPr lang="en-US" altLang="zh-CN" sz="1200" dirty="0">
                <a:latin typeface="黑体" panose="02010609060101010101" pitchFamily="49" charset="-122"/>
                <a:ea typeface="黑体" panose="02010609060101010101" pitchFamily="49" charset="-122"/>
              </a:rPr>
              <a:t>Effective</a:t>
            </a:r>
            <a:endParaRPr lang="zh-CN" altLang="en-US" sz="1200" dirty="0">
              <a:latin typeface="黑体" panose="02010609060101010101" pitchFamily="49" charset="-122"/>
              <a:ea typeface="黑体" panose="02010609060101010101" pitchFamily="49" charset="-122"/>
            </a:endParaRPr>
          </a:p>
        </p:txBody>
      </p:sp>
      <p:sp>
        <p:nvSpPr>
          <p:cNvPr id="2" name="文本框 1"/>
          <p:cNvSpPr txBox="1"/>
          <p:nvPr/>
        </p:nvSpPr>
        <p:spPr>
          <a:xfrm>
            <a:off x="7418716" y="5127440"/>
            <a:ext cx="1940944" cy="55399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公平性</a:t>
            </a:r>
            <a:endParaRPr lang="en-US" altLang="zh-CN" dirty="0">
              <a:latin typeface="黑体" panose="02010609060101010101" pitchFamily="49" charset="-122"/>
              <a:ea typeface="黑体" panose="02010609060101010101" pitchFamily="49" charset="-122"/>
            </a:endParaRPr>
          </a:p>
          <a:p>
            <a:r>
              <a:rPr lang="en-US" altLang="zh-CN" sz="1200" dirty="0">
                <a:latin typeface="黑体" panose="02010609060101010101" pitchFamily="49" charset="-122"/>
                <a:ea typeface="黑体" panose="02010609060101010101" pitchFamily="49" charset="-122"/>
              </a:rPr>
              <a:t>Fairness</a:t>
            </a:r>
            <a:endParaRPr lang="zh-CN" altLang="en-US" sz="1200" dirty="0">
              <a:latin typeface="黑体" panose="02010609060101010101" pitchFamily="49" charset="-122"/>
              <a:ea typeface="黑体" panose="02010609060101010101" pitchFamily="49" charset="-122"/>
            </a:endParaRPr>
          </a:p>
        </p:txBody>
      </p:sp>
      <p:sp>
        <p:nvSpPr>
          <p:cNvPr id="3" name="文本框 2"/>
          <p:cNvSpPr txBox="1"/>
          <p:nvPr/>
        </p:nvSpPr>
        <p:spPr>
          <a:xfrm>
            <a:off x="7418716" y="4139719"/>
            <a:ext cx="1940944" cy="55399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创新性</a:t>
            </a:r>
            <a:endParaRPr lang="en-US" altLang="zh-CN" dirty="0">
              <a:latin typeface="黑体" panose="02010609060101010101" pitchFamily="49" charset="-122"/>
              <a:ea typeface="黑体" panose="02010609060101010101" pitchFamily="49" charset="-122"/>
            </a:endParaRPr>
          </a:p>
          <a:p>
            <a:r>
              <a:rPr lang="en-US" altLang="zh-CN" sz="1200" dirty="0">
                <a:latin typeface="黑体" panose="02010609060101010101" pitchFamily="49" charset="-122"/>
                <a:ea typeface="黑体" panose="02010609060101010101" pitchFamily="49" charset="-122"/>
              </a:rPr>
              <a:t>Innovative</a:t>
            </a:r>
            <a:endParaRPr lang="zh-CN" altLang="en-US" sz="1200" dirty="0">
              <a:latin typeface="黑体" panose="02010609060101010101" pitchFamily="49" charset="-122"/>
              <a:ea typeface="黑体" panose="02010609060101010101" pitchFamily="49" charset="-122"/>
            </a:endParaRPr>
          </a:p>
        </p:txBody>
      </p:sp>
      <p:cxnSp>
        <p:nvCxnSpPr>
          <p:cNvPr id="5" name="直接连接符 4"/>
          <p:cNvCxnSpPr/>
          <p:nvPr/>
        </p:nvCxnSpPr>
        <p:spPr>
          <a:xfrm>
            <a:off x="9765102" y="2418485"/>
            <a:ext cx="888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765102" y="3423550"/>
            <a:ext cx="888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765102" y="4428615"/>
            <a:ext cx="888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765102" y="5433679"/>
            <a:ext cx="888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3830" y="557530"/>
            <a:ext cx="8977630" cy="420370"/>
          </a:xfrm>
          <a:prstGeom prst="rect">
            <a:avLst/>
          </a:prstGeom>
          <a:noFill/>
        </p:spPr>
        <p:txBody>
          <a:bodyPr wrap="square">
            <a:noAutofit/>
          </a:bodyPr>
          <a:lstStyle/>
          <a:p>
            <a:r>
              <a:rPr lang="zh-CN" altLang="en-US" sz="2000" dirty="0">
                <a:solidFill>
                  <a:srgbClr val="209094"/>
                </a:solidFill>
                <a:latin typeface="黑体" panose="02010609060101010101" pitchFamily="49" charset="-122"/>
                <a:ea typeface="黑体" panose="02010609060101010101" pitchFamily="49" charset="-122"/>
              </a:rPr>
              <a:t>前列地尔最新改良剂型，国家重大专项成果药物惠及百姓</a:t>
            </a:r>
            <a:r>
              <a:rPr lang="zh-CN" altLang="en-US" sz="1100" dirty="0">
                <a:solidFill>
                  <a:schemeClr val="tx2"/>
                </a:solidFill>
                <a:ea typeface="隶书" panose="02010509060101010101" pitchFamily="49" charset="-122"/>
              </a:rPr>
              <a:t>（</a:t>
            </a:r>
            <a:r>
              <a:rPr lang="zh-CN" altLang="en-US" sz="1100" b="1" dirty="0">
                <a:solidFill>
                  <a:schemeClr val="tx2"/>
                </a:solidFill>
                <a:latin typeface="隶书" panose="02010509060101010101" pitchFamily="49" charset="-122"/>
                <a:ea typeface="隶书" panose="02010509060101010101" pitchFamily="49" charset="-122"/>
              </a:rPr>
              <a:t>项目编号：</a:t>
            </a:r>
            <a:r>
              <a:rPr lang="en-US" altLang="zh-CN" sz="1100" b="1" dirty="0">
                <a:solidFill>
                  <a:schemeClr val="tx2"/>
                </a:solidFill>
                <a:latin typeface="隶书" panose="02010509060101010101" pitchFamily="49" charset="-122"/>
                <a:ea typeface="隶书" panose="02010509060101010101" pitchFamily="49" charset="-122"/>
              </a:rPr>
              <a:t>2010ZX09401-304</a:t>
            </a:r>
            <a:r>
              <a:rPr lang="zh-CN" altLang="en-US" sz="1100" b="1" dirty="0">
                <a:solidFill>
                  <a:schemeClr val="tx2"/>
                </a:solidFill>
                <a:latin typeface="隶书" panose="02010509060101010101" pitchFamily="49" charset="-122"/>
                <a:ea typeface="隶书" panose="02010509060101010101" pitchFamily="49" charset="-122"/>
              </a:rPr>
              <a:t>）</a:t>
            </a:r>
            <a:endParaRPr lang="zh-CN" altLang="en-US" dirty="0"/>
          </a:p>
        </p:txBody>
      </p:sp>
      <p:graphicFrame>
        <p:nvGraphicFramePr>
          <p:cNvPr id="7" name="表格 6"/>
          <p:cNvGraphicFramePr>
            <a:graphicFrameLocks noGrp="1"/>
          </p:cNvGraphicFramePr>
          <p:nvPr/>
        </p:nvGraphicFramePr>
        <p:xfrm>
          <a:off x="302380" y="1067371"/>
          <a:ext cx="11574780" cy="1793875"/>
        </p:xfrm>
        <a:graphic>
          <a:graphicData uri="http://schemas.openxmlformats.org/drawingml/2006/table">
            <a:tbl>
              <a:tblPr>
                <a:tableStyleId>{5C22544A-7EE6-4342-B048-85BDC9FD1C3A}</a:tableStyleId>
              </a:tblPr>
              <a:tblGrid>
                <a:gridCol w="1589371"/>
                <a:gridCol w="2334491"/>
                <a:gridCol w="2161309"/>
                <a:gridCol w="5489369"/>
              </a:tblGrid>
              <a:tr h="381000">
                <a:tc>
                  <a:txBody>
                    <a:bodyPr/>
                    <a:lstStyle/>
                    <a:p>
                      <a:pPr marL="0" algn="ctr" defTabSz="914400" rtl="0" eaLnBrk="1" fontAlgn="ctr" latinLnBrk="0" hangingPunct="1">
                        <a:lnSpc>
                          <a:spcPct val="100000"/>
                        </a:lnSpc>
                      </a:pPr>
                      <a:r>
                        <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rPr>
                        <a:t>药品通用名称</a:t>
                      </a:r>
                      <a:endPar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注射用前列地尔乳剂</a:t>
                      </a:r>
                      <a:endPar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0000"/>
                        </a:lnSpc>
                      </a:pPr>
                      <a:r>
                        <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rPr>
                        <a:t>上市许可持有人</a:t>
                      </a:r>
                      <a:endPar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辽宁中海康生物制药股份有限公司</a:t>
                      </a:r>
                      <a:endPar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marL="0" algn="ctr" defTabSz="914400" rtl="0" eaLnBrk="1" fontAlgn="ctr" latinLnBrk="0" hangingPunct="1">
                        <a:lnSpc>
                          <a:spcPct val="100000"/>
                        </a:lnSpc>
                      </a:pPr>
                      <a:r>
                        <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rPr>
                        <a:t>注册规格</a:t>
                      </a:r>
                      <a:endPar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5</a:t>
                      </a:r>
                      <a:r>
                        <a:rPr lang="el-GR"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μ</a:t>
                      </a:r>
                      <a:r>
                        <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g</a:t>
                      </a: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10</a:t>
                      </a:r>
                      <a:r>
                        <a:rPr lang="el-GR"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μ</a:t>
                      </a:r>
                      <a:r>
                        <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g</a:t>
                      </a:r>
                      <a:endPar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0000"/>
                        </a:lnSpc>
                      </a:pPr>
                      <a:r>
                        <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rPr>
                        <a:t>注册类别</a:t>
                      </a:r>
                      <a:endPar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原化学药品第</a:t>
                      </a:r>
                      <a:r>
                        <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5</a:t>
                      </a: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类（改良型新药）</a:t>
                      </a:r>
                      <a:endPar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marL="0" algn="ctr" defTabSz="914400" rtl="0" eaLnBrk="1" fontAlgn="ctr" latinLnBrk="0" hangingPunct="1">
                        <a:lnSpc>
                          <a:spcPct val="100000"/>
                        </a:lnSpc>
                      </a:pPr>
                      <a:r>
                        <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rPr>
                        <a:t>是否为独家</a:t>
                      </a:r>
                      <a:endPar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fontAlgn="ctr" latinLnBrk="0" hangingPunct="1">
                        <a:lnSpc>
                          <a:spcPct val="100000"/>
                        </a:lnSpc>
                      </a:pP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是</a:t>
                      </a:r>
                      <a:endPar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rPr>
                        <a:t>中国大陆首次上市时间</a:t>
                      </a:r>
                      <a:endPar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2019</a:t>
                      </a: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年</a:t>
                      </a:r>
                      <a:r>
                        <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7</a:t>
                      </a: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月</a:t>
                      </a:r>
                      <a:r>
                        <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12</a:t>
                      </a: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日</a:t>
                      </a:r>
                      <a:endPar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675">
                <a:tc>
                  <a:txBody>
                    <a:bodyPr/>
                    <a:lstStyle/>
                    <a:p>
                      <a:pPr marL="0" algn="ctr" defTabSz="914400" rtl="0" eaLnBrk="1" fontAlgn="ctr" latinLnBrk="0" hangingPunct="1">
                        <a:lnSpc>
                          <a:spcPct val="100000"/>
                        </a:lnSpc>
                      </a:pPr>
                      <a:r>
                        <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rPr>
                        <a:t>全球首个上市国家</a:t>
                      </a:r>
                      <a:endPar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fontAlgn="ctr" latinLnBrk="0" hangingPunct="1">
                        <a:lnSpc>
                          <a:spcPct val="100000"/>
                        </a:lnSpc>
                      </a:pP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中国</a:t>
                      </a:r>
                      <a:endPar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rPr>
                        <a:t>是否</a:t>
                      </a:r>
                      <a:r>
                        <a:rPr lang="en-US" altLang="zh-CN" sz="1200" b="1" i="0" u="none" strike="noStrike" kern="1200" dirty="0">
                          <a:solidFill>
                            <a:schemeClr val="tx1"/>
                          </a:solidFill>
                          <a:effectLst/>
                          <a:latin typeface="微软雅黑" panose="020B0503020204020204" pitchFamily="34" charset="-122"/>
                          <a:ea typeface="微软雅黑" panose="020B0503020204020204" pitchFamily="34" charset="-122"/>
                          <a:cs typeface="+mn-cs"/>
                        </a:rPr>
                        <a:t>OTC</a:t>
                      </a:r>
                      <a:endPar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否</a:t>
                      </a:r>
                      <a:endPar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0200">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rPr>
                        <a:t>批准文号</a:t>
                      </a:r>
                      <a:endParaRPr lang="zh-CN" altLang="en-US" sz="12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zh-CN" sz="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国药准字</a:t>
                      </a:r>
                      <a:r>
                        <a:rPr lang="en-US" altLang="zh-CN" sz="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H20193208(5</a:t>
                      </a:r>
                      <a:r>
                        <a:rPr lang="el-GR" altLang="zh-CN" sz="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μ</a:t>
                      </a:r>
                      <a:r>
                        <a:rPr lang="en-US" altLang="zh-CN" sz="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g)     </a:t>
                      </a:r>
                      <a:r>
                        <a:rPr lang="zh-CN" altLang="zh-CN" sz="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国药准字</a:t>
                      </a:r>
                      <a:r>
                        <a:rPr lang="en-US" altLang="zh-CN" sz="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H20193209(10</a:t>
                      </a:r>
                      <a:r>
                        <a:rPr lang="el-GR" altLang="zh-CN" sz="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μ</a:t>
                      </a:r>
                      <a:r>
                        <a:rPr lang="en-US" altLang="zh-CN" sz="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g)</a:t>
                      </a:r>
                      <a:endParaRPr lang="zh-CN" altLang="zh-CN" sz="1200" dirty="0">
                        <a:solidFill>
                          <a:schemeClr val="tx1"/>
                        </a:solidFill>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文本框 7"/>
          <p:cNvSpPr txBox="1"/>
          <p:nvPr/>
        </p:nvSpPr>
        <p:spPr>
          <a:xfrm>
            <a:off x="302036" y="2861076"/>
            <a:ext cx="4727425" cy="414020"/>
          </a:xfrm>
          <a:prstGeom prst="rect">
            <a:avLst/>
          </a:prstGeom>
          <a:noFill/>
        </p:spPr>
        <p:txBody>
          <a:bodyPr wrap="square" rtlCol="0">
            <a:spAutoFit/>
          </a:bodyPr>
          <a:lstStyle/>
          <a:p>
            <a:pPr>
              <a:lnSpc>
                <a:spcPct val="150000"/>
              </a:lnSpc>
            </a:pPr>
            <a:r>
              <a:rPr lang="zh-CN" altLang="en-US" sz="1400" dirty="0">
                <a:latin typeface="微软雅黑 Light" panose="020B0502040204020203" pitchFamily="34" charset="-122"/>
                <a:ea typeface="微软雅黑 Light" panose="020B0502040204020203" pitchFamily="34" charset="-122"/>
              </a:rPr>
              <a:t>参照药物推荐：无（目录内无动脉导管依赖性先心病药物）</a:t>
            </a:r>
            <a:endParaRPr lang="zh-CN" altLang="en-US" sz="1400" dirty="0">
              <a:latin typeface="微软雅黑 Light" panose="020B0502040204020203" pitchFamily="34" charset="-122"/>
              <a:ea typeface="微软雅黑 Light" panose="020B0502040204020203" pitchFamily="34" charset="-122"/>
            </a:endParaRPr>
          </a:p>
        </p:txBody>
      </p:sp>
      <p:sp>
        <p:nvSpPr>
          <p:cNvPr id="11" name="矩形 10"/>
          <p:cNvSpPr/>
          <p:nvPr/>
        </p:nvSpPr>
        <p:spPr>
          <a:xfrm>
            <a:off x="239171" y="3544299"/>
            <a:ext cx="5035923" cy="2676525"/>
          </a:xfrm>
          <a:prstGeom prst="rect">
            <a:avLst/>
          </a:prstGeom>
          <a:ln>
            <a:solidFill>
              <a:schemeClr val="accent1">
                <a:lumMod val="40000"/>
                <a:lumOff val="60000"/>
              </a:schemeClr>
            </a:solidFill>
          </a:ln>
        </p:spPr>
        <p:txBody>
          <a:bodyPr wrap="square">
            <a:spAutoFit/>
          </a:bodyPr>
          <a:lstStyle/>
          <a:p>
            <a:pPr>
              <a:lnSpc>
                <a:spcPct val="150000"/>
              </a:lnSpc>
            </a:pPr>
            <a:r>
              <a:rPr lang="zh-CN" altLang="en-US" sz="1400" cap="all" dirty="0">
                <a:latin typeface="微软雅黑 Light" panose="020B0502040204020203" pitchFamily="34" charset="-122"/>
                <a:ea typeface="微软雅黑 Light" panose="020B0502040204020203" pitchFamily="34" charset="-122"/>
              </a:rPr>
              <a:t>（</a:t>
            </a:r>
            <a:r>
              <a:rPr lang="en-US" altLang="zh-CN" sz="1400" cap="all" dirty="0">
                <a:latin typeface="微软雅黑 Light" panose="020B0502040204020203" pitchFamily="34" charset="-122"/>
                <a:ea typeface="微软雅黑 Light" panose="020B0502040204020203" pitchFamily="34" charset="-122"/>
              </a:rPr>
              <a:t>1</a:t>
            </a:r>
            <a:r>
              <a:rPr lang="zh-CN" altLang="en-US" sz="1400" cap="all" dirty="0">
                <a:latin typeface="微软雅黑 Light" panose="020B0502040204020203" pitchFamily="34" charset="-122"/>
                <a:ea typeface="微软雅黑 Light" panose="020B0502040204020203" pitchFamily="34" charset="-122"/>
              </a:rPr>
              <a:t>）</a:t>
            </a:r>
            <a:r>
              <a:rPr lang="zh-CN" altLang="en-US" sz="1400" cap="all" dirty="0">
                <a:solidFill>
                  <a:schemeClr val="tx1"/>
                </a:solidFill>
                <a:latin typeface="微软雅黑 Light" panose="020B0502040204020203" pitchFamily="34" charset="-122"/>
                <a:ea typeface="微软雅黑 Light" panose="020B0502040204020203" pitchFamily="34" charset="-122"/>
              </a:rPr>
              <a:t>治疗慢性动脉闭塞症（血栓闭塞性脉管炎、闭塞性动脉硬化症等）引起的四肢溃疡及微小血管循环障碍引起的四肢静息疼痛，改善心脑血管微循环障碍。</a:t>
            </a:r>
            <a:endParaRPr lang="en-US" altLang="zh-CN" sz="1400" cap="all" dirty="0">
              <a:solidFill>
                <a:schemeClr val="tx1"/>
              </a:solidFill>
              <a:latin typeface="微软雅黑 Light" panose="020B0502040204020203" pitchFamily="34" charset="-122"/>
              <a:ea typeface="微软雅黑 Light" panose="020B0502040204020203" pitchFamily="34" charset="-122"/>
            </a:endParaRPr>
          </a:p>
          <a:p>
            <a:pPr>
              <a:lnSpc>
                <a:spcPct val="150000"/>
              </a:lnSpc>
            </a:pPr>
            <a:r>
              <a:rPr lang="zh-CN" altLang="en-US" sz="1400" cap="all" dirty="0">
                <a:solidFill>
                  <a:schemeClr val="tx1"/>
                </a:solidFill>
                <a:latin typeface="微软雅黑 Light" panose="020B0502040204020203" pitchFamily="34" charset="-122"/>
                <a:ea typeface="微软雅黑 Light" panose="020B0502040204020203" pitchFamily="34" charset="-122"/>
              </a:rPr>
              <a:t>（</a:t>
            </a:r>
            <a:r>
              <a:rPr lang="en-US" altLang="zh-CN" sz="1400" cap="all" dirty="0">
                <a:solidFill>
                  <a:schemeClr val="tx1"/>
                </a:solidFill>
                <a:latin typeface="微软雅黑 Light" panose="020B0502040204020203" pitchFamily="34" charset="-122"/>
                <a:ea typeface="微软雅黑 Light" panose="020B0502040204020203" pitchFamily="34" charset="-122"/>
              </a:rPr>
              <a:t>2</a:t>
            </a:r>
            <a:r>
              <a:rPr lang="zh-CN" altLang="en-US" sz="1400" cap="all" dirty="0">
                <a:solidFill>
                  <a:schemeClr val="tx1"/>
                </a:solidFill>
                <a:latin typeface="微软雅黑 Light" panose="020B0502040204020203" pitchFamily="34" charset="-122"/>
                <a:ea typeface="微软雅黑 Light" panose="020B0502040204020203" pitchFamily="34" charset="-122"/>
              </a:rPr>
              <a:t>）脏器移植术后抗栓治疗，用以抑制移植后血管内大的血栓形成）。</a:t>
            </a:r>
            <a:endParaRPr lang="en-US" altLang="zh-CN" sz="1400" cap="all" dirty="0">
              <a:latin typeface="微软雅黑 Light" panose="020B0502040204020203" pitchFamily="34" charset="-122"/>
              <a:ea typeface="微软雅黑 Light" panose="020B0502040204020203" pitchFamily="34" charset="-122"/>
            </a:endParaRPr>
          </a:p>
          <a:p>
            <a:pPr>
              <a:lnSpc>
                <a:spcPct val="150000"/>
              </a:lnSpc>
            </a:pPr>
            <a:r>
              <a:rPr lang="zh-CN" altLang="en-US" sz="1400" cap="all" dirty="0">
                <a:latin typeface="微软雅黑 Light" panose="020B0502040204020203" pitchFamily="34" charset="-122"/>
                <a:ea typeface="微软雅黑 Light" panose="020B0502040204020203" pitchFamily="34" charset="-122"/>
              </a:rPr>
              <a:t>（</a:t>
            </a:r>
            <a:r>
              <a:rPr lang="en-US" altLang="zh-CN" sz="1400" cap="all" dirty="0">
                <a:latin typeface="微软雅黑 Light" panose="020B0502040204020203" pitchFamily="34" charset="-122"/>
                <a:ea typeface="微软雅黑 Light" panose="020B0502040204020203" pitchFamily="34" charset="-122"/>
              </a:rPr>
              <a:t>3</a:t>
            </a:r>
            <a:r>
              <a:rPr lang="zh-CN" altLang="en-US" sz="1400" cap="all" dirty="0">
                <a:latin typeface="微软雅黑 Light" panose="020B0502040204020203" pitchFamily="34" charset="-122"/>
                <a:ea typeface="微软雅黑 Light" panose="020B0502040204020203" pitchFamily="34" charset="-122"/>
              </a:rPr>
              <a:t>）</a:t>
            </a:r>
            <a:r>
              <a:rPr lang="zh-CN" altLang="en-US" sz="1400" b="1" cap="all" dirty="0">
                <a:solidFill>
                  <a:srgbClr val="FF0000"/>
                </a:solidFill>
                <a:latin typeface="微软雅黑 Light" panose="020B0502040204020203" pitchFamily="34" charset="-122"/>
                <a:ea typeface="微软雅黑 Light" panose="020B0502040204020203" pitchFamily="34" charset="-122"/>
              </a:rPr>
              <a:t>动脉导管依赖性先天性心脏病，用以缓解低氧血症，保持导管血流以等待时机手术治疗。</a:t>
            </a:r>
            <a:endParaRPr lang="en-US" altLang="zh-CN" sz="1400" b="1" cap="all" dirty="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1400" cap="all" dirty="0">
                <a:solidFill>
                  <a:schemeClr val="tx1"/>
                </a:solidFill>
                <a:latin typeface="微软雅黑 Light" panose="020B0502040204020203" pitchFamily="34" charset="-122"/>
                <a:ea typeface="微软雅黑 Light" panose="020B0502040204020203" pitchFamily="34" charset="-122"/>
              </a:rPr>
              <a:t>（</a:t>
            </a:r>
            <a:r>
              <a:rPr lang="en-US" altLang="zh-CN" sz="1400" cap="all" dirty="0">
                <a:solidFill>
                  <a:schemeClr val="tx1"/>
                </a:solidFill>
                <a:latin typeface="微软雅黑 Light" panose="020B0502040204020203" pitchFamily="34" charset="-122"/>
                <a:ea typeface="微软雅黑 Light" panose="020B0502040204020203" pitchFamily="34" charset="-122"/>
              </a:rPr>
              <a:t>4</a:t>
            </a:r>
            <a:r>
              <a:rPr lang="zh-CN" altLang="en-US" sz="1400" cap="all" dirty="0">
                <a:solidFill>
                  <a:schemeClr val="tx1"/>
                </a:solidFill>
                <a:latin typeface="微软雅黑 Light" panose="020B0502040204020203" pitchFamily="34" charset="-122"/>
                <a:ea typeface="微软雅黑 Light" panose="020B0502040204020203" pitchFamily="34" charset="-122"/>
              </a:rPr>
              <a:t>）用于慢性肝炎的辅助治疗。</a:t>
            </a:r>
            <a:endParaRPr lang="zh-CN" altLang="en-US" sz="1400" cap="all" dirty="0">
              <a:solidFill>
                <a:schemeClr val="tx1"/>
              </a:solidFill>
              <a:latin typeface="微软雅黑 Light" panose="020B0502040204020203" pitchFamily="34" charset="-122"/>
              <a:ea typeface="微软雅黑 Light" panose="020B0502040204020203" pitchFamily="34" charset="-122"/>
            </a:endParaRPr>
          </a:p>
        </p:txBody>
      </p:sp>
      <p:sp>
        <p:nvSpPr>
          <p:cNvPr id="12" name="文本框 11"/>
          <p:cNvSpPr txBox="1"/>
          <p:nvPr/>
        </p:nvSpPr>
        <p:spPr>
          <a:xfrm>
            <a:off x="5275729" y="3544622"/>
            <a:ext cx="6805435" cy="2389505"/>
          </a:xfrm>
          <a:prstGeom prst="rect">
            <a:avLst/>
          </a:prstGeom>
          <a:noFill/>
          <a:ln>
            <a:solidFill>
              <a:srgbClr val="245BA6">
                <a:lumMod val="40000"/>
                <a:lumOff val="60000"/>
              </a:srgbClr>
            </a:solidFill>
          </a:ln>
        </p:spPr>
        <p:txBody>
          <a:bodyPr wrap="square" rtlCol="0">
            <a:spAutoFit/>
          </a:bodyPr>
          <a:lstStyle/>
          <a:p>
            <a:pPr marL="179705" indent="-179705">
              <a:lnSpc>
                <a:spcPct val="120000"/>
              </a:lnSpc>
              <a:spcAft>
                <a:spcPts val="600"/>
              </a:spcAft>
              <a:buFont typeface="Wingdings" panose="05000000000000000000" pitchFamily="2" charset="2"/>
              <a:buChar char="Ø"/>
              <a:tabLst>
                <a:tab pos="90170" algn="l"/>
              </a:tabLst>
            </a:pPr>
            <a:r>
              <a:rPr lang="zh-CN" altLang="en-US" sz="1400" b="1" cap="all" dirty="0">
                <a:solidFill>
                  <a:schemeClr val="tx1"/>
                </a:solidFill>
                <a:latin typeface="+mn-ea"/>
                <a:sym typeface="+mn-ea"/>
              </a:rPr>
              <a:t>前列地尔</a:t>
            </a:r>
            <a:r>
              <a:rPr lang="en-US" altLang="zh-CN" sz="1400" b="1" cap="all" dirty="0">
                <a:solidFill>
                  <a:schemeClr val="tx1"/>
                </a:solidFill>
                <a:latin typeface="+mn-ea"/>
                <a:sym typeface="+mn-ea"/>
              </a:rPr>
              <a:t>(</a:t>
            </a:r>
            <a:r>
              <a:rPr lang="zh-CN" altLang="en-US" sz="1400" b="1" cap="all" dirty="0">
                <a:solidFill>
                  <a:schemeClr val="tx1"/>
                </a:solidFill>
                <a:latin typeface="+mn-ea"/>
                <a:sym typeface="+mn-ea"/>
              </a:rPr>
              <a:t>又称前列腺素</a:t>
            </a:r>
            <a:r>
              <a:rPr lang="en-US" altLang="zh-CN" sz="1400" b="1" cap="all" dirty="0">
                <a:solidFill>
                  <a:schemeClr val="tx1"/>
                </a:solidFill>
                <a:latin typeface="+mn-ea"/>
                <a:sym typeface="+mn-ea"/>
              </a:rPr>
              <a:t>E1</a:t>
            </a:r>
            <a:r>
              <a:rPr lang="zh-CN" altLang="en-US" sz="1400" b="1" cap="all" dirty="0">
                <a:solidFill>
                  <a:schemeClr val="tx1"/>
                </a:solidFill>
                <a:latin typeface="+mn-ea"/>
                <a:sym typeface="+mn-ea"/>
              </a:rPr>
              <a:t>，</a:t>
            </a:r>
            <a:r>
              <a:rPr lang="en-US" altLang="zh-CN" sz="1400" b="1" cap="all" dirty="0">
                <a:solidFill>
                  <a:schemeClr val="tx1"/>
                </a:solidFill>
                <a:latin typeface="+mn-ea"/>
                <a:sym typeface="+mn-ea"/>
              </a:rPr>
              <a:t>PGE1)</a:t>
            </a:r>
            <a:r>
              <a:rPr lang="zh-CN" altLang="en-US" sz="1400" cap="all" dirty="0">
                <a:solidFill>
                  <a:schemeClr val="tx1"/>
                </a:solidFill>
                <a:latin typeface="+mn-ea"/>
                <a:sym typeface="+mn-ea"/>
              </a:rPr>
              <a:t>是一种前列腺素，上市多年，应用广泛</a:t>
            </a:r>
            <a:endParaRPr lang="en-US" altLang="zh-CN" sz="1400" cap="all" dirty="0">
              <a:solidFill>
                <a:schemeClr val="tx1"/>
              </a:solidFill>
              <a:latin typeface="+mn-ea"/>
            </a:endParaRPr>
          </a:p>
          <a:p>
            <a:pPr marL="179705" indent="-179705">
              <a:lnSpc>
                <a:spcPct val="120000"/>
              </a:lnSpc>
              <a:spcAft>
                <a:spcPts val="600"/>
              </a:spcAft>
              <a:buFont typeface="Wingdings" panose="05000000000000000000" pitchFamily="2" charset="2"/>
              <a:buChar char="Ø"/>
              <a:tabLst>
                <a:tab pos="90170" algn="l"/>
              </a:tabLst>
            </a:pPr>
            <a:r>
              <a:rPr lang="zh-CN" altLang="en-US" sz="1400" dirty="0">
                <a:latin typeface="+mn-ea"/>
                <a:cs typeface="Times New Roman" panose="02020603050405020304" pitchFamily="18" charset="0"/>
                <a:sym typeface="+mn-ea"/>
              </a:rPr>
              <a:t>前列地尔是</a:t>
            </a:r>
            <a:r>
              <a:rPr lang="zh-CN" altLang="en-US" sz="1400" b="1" dirty="0">
                <a:latin typeface="+mn-ea"/>
                <a:cs typeface="Times New Roman" panose="02020603050405020304" pitchFamily="18" charset="0"/>
                <a:sym typeface="+mn-ea"/>
              </a:rPr>
              <a:t>儿童动脉导管依赖性先天性心脏病的特异性用药</a:t>
            </a:r>
            <a:r>
              <a:rPr lang="zh-CN" altLang="en-US" sz="1400" dirty="0">
                <a:latin typeface="+mn-ea"/>
                <a:cs typeface="Times New Roman" panose="02020603050405020304" pitchFamily="18" charset="0"/>
                <a:sym typeface="+mn-ea"/>
              </a:rPr>
              <a:t>，是保持动脉导管依赖性先心病术前导管开放的</a:t>
            </a:r>
            <a:r>
              <a:rPr lang="zh-CN" altLang="en-US" sz="1400" b="1" dirty="0">
                <a:latin typeface="+mn-ea"/>
                <a:cs typeface="Times New Roman" panose="02020603050405020304" pitchFamily="18" charset="0"/>
                <a:sym typeface="+mn-ea"/>
              </a:rPr>
              <a:t>必备药品</a:t>
            </a:r>
            <a:r>
              <a:rPr lang="zh-CN" altLang="en-US" sz="1400" dirty="0">
                <a:latin typeface="+mn-ea"/>
                <a:cs typeface="Times New Roman" panose="02020603050405020304" pitchFamily="18" charset="0"/>
                <a:sym typeface="+mn-ea"/>
              </a:rPr>
              <a:t>，也是国内外权威指南推荐的</a:t>
            </a:r>
            <a:r>
              <a:rPr lang="zh-CN" altLang="en-US" sz="1400" b="1" dirty="0">
                <a:latin typeface="+mn-ea"/>
                <a:cs typeface="Times New Roman" panose="02020603050405020304" pitchFamily="18" charset="0"/>
                <a:sym typeface="+mn-ea"/>
              </a:rPr>
              <a:t>唯一用药</a:t>
            </a:r>
            <a:endParaRPr lang="en-US" altLang="zh-CN" sz="1400" b="1" dirty="0">
              <a:latin typeface="+mn-ea"/>
              <a:cs typeface="Times New Roman" panose="02020603050405020304" pitchFamily="18" charset="0"/>
            </a:endParaRPr>
          </a:p>
          <a:p>
            <a:pPr marL="179705" indent="-179705">
              <a:lnSpc>
                <a:spcPct val="120000"/>
              </a:lnSpc>
              <a:spcAft>
                <a:spcPts val="600"/>
              </a:spcAft>
              <a:buFont typeface="Wingdings" panose="05000000000000000000" pitchFamily="2" charset="2"/>
              <a:buChar char="Ø"/>
              <a:tabLst>
                <a:tab pos="90170" algn="l"/>
              </a:tabLst>
            </a:pPr>
            <a:r>
              <a:rPr lang="zh-CN" altLang="en-US" sz="1400" dirty="0">
                <a:latin typeface="+mn-ea"/>
                <a:cs typeface="Times New Roman" panose="02020603050405020304" pitchFamily="18" charset="0"/>
                <a:sym typeface="+mn-ea"/>
              </a:rPr>
              <a:t>前列地尔相关产品不在医保目录内，</a:t>
            </a:r>
            <a:r>
              <a:rPr lang="zh-CN" altLang="en-US" sz="1400" b="1" dirty="0">
                <a:latin typeface="+mn-ea"/>
                <a:cs typeface="Times New Roman" panose="02020603050405020304" pitchFamily="18" charset="0"/>
                <a:sym typeface="+mn-ea"/>
              </a:rPr>
              <a:t>动脉导管依赖性先天性心脏病保障缺失</a:t>
            </a:r>
            <a:endParaRPr lang="en-US" altLang="zh-CN" sz="1400" b="1" dirty="0">
              <a:latin typeface="+mn-ea"/>
              <a:cs typeface="Times New Roman" panose="02020603050405020304" pitchFamily="18" charset="0"/>
            </a:endParaRPr>
          </a:p>
          <a:p>
            <a:pPr marL="179705" indent="-179705">
              <a:lnSpc>
                <a:spcPct val="120000"/>
              </a:lnSpc>
              <a:spcAft>
                <a:spcPts val="600"/>
              </a:spcAft>
              <a:buFont typeface="Wingdings" panose="05000000000000000000" pitchFamily="2" charset="2"/>
              <a:buChar char="Ø"/>
              <a:tabLst>
                <a:tab pos="90170" algn="l"/>
              </a:tabLst>
            </a:pPr>
            <a:r>
              <a:rPr lang="zh-CN" altLang="en-US" sz="1400" dirty="0">
                <a:latin typeface="+mn-ea"/>
                <a:cs typeface="Times New Roman" panose="02020603050405020304" pitchFamily="18" charset="0"/>
                <a:sym typeface="+mn-ea"/>
              </a:rPr>
              <a:t>注射用前列地尔乳剂</a:t>
            </a:r>
            <a:r>
              <a:rPr lang="en-US" altLang="zh-CN" sz="1400" dirty="0">
                <a:latin typeface="+mn-ea"/>
                <a:cs typeface="Times New Roman" panose="02020603050405020304" pitchFamily="18" charset="0"/>
                <a:sym typeface="+mn-ea"/>
              </a:rPr>
              <a:t>(</a:t>
            </a:r>
            <a:r>
              <a:rPr lang="zh-CN" altLang="en-US" sz="1400" dirty="0">
                <a:latin typeface="+mn-ea"/>
                <a:cs typeface="Times New Roman" panose="02020603050405020304" pitchFamily="18" charset="0"/>
                <a:sym typeface="+mn-ea"/>
              </a:rPr>
              <a:t>中海益尔</a:t>
            </a:r>
            <a:r>
              <a:rPr lang="en-US" altLang="zh-CN" sz="1400" dirty="0">
                <a:latin typeface="+mn-ea"/>
                <a:cs typeface="Times New Roman" panose="02020603050405020304" pitchFamily="18" charset="0"/>
                <a:sym typeface="+mn-ea"/>
              </a:rPr>
              <a:t>)</a:t>
            </a:r>
            <a:r>
              <a:rPr lang="zh-CN" altLang="en-US" sz="1400" dirty="0">
                <a:latin typeface="+mn-ea"/>
                <a:cs typeface="Times New Roman" panose="02020603050405020304" pitchFamily="18" charset="0"/>
                <a:sym typeface="+mn-ea"/>
              </a:rPr>
              <a:t>是我国自主研发的受</a:t>
            </a:r>
            <a:r>
              <a:rPr lang="zh-CN" altLang="en-US" sz="1400" b="1" dirty="0">
                <a:latin typeface="+mn-ea"/>
                <a:cs typeface="Times New Roman" panose="02020603050405020304" pitchFamily="18" charset="0"/>
                <a:sym typeface="+mn-ea"/>
              </a:rPr>
              <a:t>国家重大新药创制专项</a:t>
            </a:r>
            <a:r>
              <a:rPr lang="zh-CN" altLang="en-US" sz="1400" dirty="0">
                <a:latin typeface="+mn-ea"/>
                <a:cs typeface="Times New Roman" panose="02020603050405020304" pitchFamily="18" charset="0"/>
                <a:sym typeface="+mn-ea"/>
              </a:rPr>
              <a:t>支持的最新一代前列地尔制剂，在现有脂微球的技术上进一步优化升级为</a:t>
            </a:r>
            <a:r>
              <a:rPr lang="zh-CN" altLang="en-US" sz="1400" b="1" dirty="0">
                <a:latin typeface="+mn-ea"/>
                <a:cs typeface="Times New Roman" panose="02020603050405020304" pitchFamily="18" charset="0"/>
                <a:sym typeface="+mn-ea"/>
              </a:rPr>
              <a:t>固态乳剂</a:t>
            </a:r>
            <a:r>
              <a:rPr lang="zh-CN" altLang="en-US" sz="1400" dirty="0">
                <a:latin typeface="+mn-ea"/>
                <a:cs typeface="Times New Roman" panose="02020603050405020304" pitchFamily="18" charset="0"/>
                <a:sym typeface="+mn-ea"/>
              </a:rPr>
              <a:t>，</a:t>
            </a:r>
            <a:r>
              <a:rPr lang="zh-CN" altLang="en-US" sz="1400" b="1" dirty="0">
                <a:latin typeface="+mn-ea"/>
                <a:cs typeface="Times New Roman" panose="02020603050405020304" pitchFamily="18" charset="0"/>
                <a:sym typeface="+mn-ea"/>
              </a:rPr>
              <a:t>剂量更准确、药物更稳定、更加适用于儿童用药</a:t>
            </a:r>
            <a:r>
              <a:rPr lang="zh-CN" altLang="en-US" sz="1400" dirty="0">
                <a:latin typeface="+mn-ea"/>
                <a:cs typeface="Times New Roman" panose="02020603050405020304" pitchFamily="18" charset="0"/>
                <a:sym typeface="+mn-ea"/>
              </a:rPr>
              <a:t>。能够有效填补儿童动脉导管依赖性先心病保障缺失。</a:t>
            </a:r>
            <a:endParaRPr kumimoji="0" lang="zh-CN" altLang="en-US" sz="1400" i="0" u="sng" strike="noStrike" kern="0" cap="all" spc="0" normalizeH="0" baseline="0" noProof="0" dirty="0">
              <a:ln>
                <a:noFill/>
              </a:ln>
              <a:solidFill>
                <a:schemeClr val="tx2">
                  <a:lumMod val="50000"/>
                </a:schemeClr>
              </a:solidFill>
              <a:effectLst/>
              <a:uLnTx/>
              <a:uFillTx/>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302225" y="3270838"/>
            <a:ext cx="1055218" cy="338554"/>
          </a:xfrm>
          <a:prstGeom prst="rect">
            <a:avLst/>
          </a:prstGeom>
          <a:noFill/>
        </p:spPr>
        <p:txBody>
          <a:bodyPr wrap="square">
            <a:spAutoFit/>
          </a:bodyPr>
          <a:lstStyle/>
          <a:p>
            <a:pPr algn="ctr" defTabSz="914400"/>
            <a:r>
              <a:rPr lang="zh-CN" altLang="en-US" sz="1600" dirty="0">
                <a:solidFill>
                  <a:srgbClr val="209094"/>
                </a:solidFill>
                <a:latin typeface="黑体" panose="02010609060101010101" pitchFamily="49" charset="-122"/>
                <a:ea typeface="黑体" panose="02010609060101010101" pitchFamily="49" charset="-122"/>
              </a:rPr>
              <a:t>适应症：</a:t>
            </a:r>
            <a:endParaRPr lang="zh-CN" altLang="en-US" sz="1600" dirty="0">
              <a:solidFill>
                <a:srgbClr val="209094"/>
              </a:solidFill>
              <a:latin typeface="黑体" panose="02010609060101010101" pitchFamily="49" charset="-122"/>
              <a:ea typeface="黑体" panose="02010609060101010101" pitchFamily="49" charset="-122"/>
            </a:endParaRPr>
          </a:p>
        </p:txBody>
      </p:sp>
      <p:sp>
        <p:nvSpPr>
          <p:cNvPr id="16" name="文本框 15"/>
          <p:cNvSpPr txBox="1"/>
          <p:nvPr/>
        </p:nvSpPr>
        <p:spPr>
          <a:xfrm>
            <a:off x="5275729" y="3275595"/>
            <a:ext cx="1055218" cy="338554"/>
          </a:xfrm>
          <a:prstGeom prst="rect">
            <a:avLst/>
          </a:prstGeom>
          <a:noFill/>
        </p:spPr>
        <p:txBody>
          <a:bodyPr wrap="square">
            <a:spAutoFit/>
          </a:bodyPr>
          <a:lstStyle/>
          <a:p>
            <a:pPr algn="ctr" defTabSz="914400"/>
            <a:r>
              <a:rPr lang="zh-CN" altLang="en-US" sz="1600" dirty="0">
                <a:solidFill>
                  <a:srgbClr val="209094"/>
                </a:solidFill>
                <a:latin typeface="黑体" panose="02010609060101010101" pitchFamily="49" charset="-122"/>
                <a:ea typeface="黑体" panose="02010609060101010101" pitchFamily="49" charset="-122"/>
              </a:rPr>
              <a:t>临床应用：</a:t>
            </a:r>
            <a:endParaRPr lang="zh-CN" altLang="en-US" sz="1600" dirty="0">
              <a:solidFill>
                <a:srgbClr val="209094"/>
              </a:solidFill>
              <a:latin typeface="黑体" panose="02010609060101010101" pitchFamily="49" charset="-122"/>
              <a:ea typeface="黑体" panose="02010609060101010101" pitchFamily="49" charset="-122"/>
            </a:endParaRPr>
          </a:p>
        </p:txBody>
      </p:sp>
      <p:sp>
        <p:nvSpPr>
          <p:cNvPr id="22" name="文本框 21"/>
          <p:cNvSpPr txBox="1"/>
          <p:nvPr/>
        </p:nvSpPr>
        <p:spPr>
          <a:xfrm>
            <a:off x="239395" y="6221095"/>
            <a:ext cx="11840845" cy="637540"/>
          </a:xfrm>
          <a:prstGeom prst="rect">
            <a:avLst/>
          </a:prstGeom>
          <a:solidFill>
            <a:srgbClr val="C00000"/>
          </a:solidFill>
        </p:spPr>
        <p:txBody>
          <a:bodyPr wrap="square">
            <a:noAutofit/>
          </a:bodyPr>
          <a:p>
            <a:pPr>
              <a:lnSpc>
                <a:spcPct val="120000"/>
              </a:lnSpc>
              <a:spcAft>
                <a:spcPts val="600"/>
              </a:spcAft>
              <a:tabLst>
                <a:tab pos="90170" algn="l"/>
              </a:tabLst>
            </a:pPr>
            <a:r>
              <a:rPr lang="zh-CN" altLang="en-US" sz="1600" b="1" dirty="0">
                <a:solidFill>
                  <a:schemeClr val="bg1">
                    <a:lumMod val="95000"/>
                  </a:schemeClr>
                </a:solidFill>
                <a:latin typeface="+mn-ea"/>
                <a:cs typeface="Times New Roman" panose="02020603050405020304" pitchFamily="18" charset="0"/>
              </a:rPr>
              <a:t>特申请</a:t>
            </a:r>
            <a:r>
              <a:rPr lang="zh-CN" altLang="en-US" sz="1600" b="1" dirty="0">
                <a:solidFill>
                  <a:srgbClr val="FFFF00"/>
                </a:solidFill>
                <a:latin typeface="+mn-ea"/>
                <a:cs typeface="Times New Roman" panose="02020603050405020304" pitchFamily="18" charset="0"/>
              </a:rPr>
              <a:t>将注射用前列地尔乳剂纳入国家医保目录</a:t>
            </a:r>
            <a:r>
              <a:rPr lang="zh-CN" altLang="en-US" sz="1600" b="1" dirty="0">
                <a:solidFill>
                  <a:schemeClr val="bg1">
                    <a:lumMod val="95000"/>
                  </a:schemeClr>
                </a:solidFill>
                <a:latin typeface="+mn-ea"/>
                <a:cs typeface="Times New Roman" panose="02020603050405020304" pitchFamily="18" charset="0"/>
              </a:rPr>
              <a:t>，限定</a:t>
            </a:r>
            <a:r>
              <a:rPr lang="zh-CN" altLang="en-US" sz="1600" b="1" dirty="0">
                <a:solidFill>
                  <a:srgbClr val="FFFF00"/>
                </a:solidFill>
                <a:latin typeface="+mn-ea"/>
                <a:cs typeface="Times New Roman" panose="02020603050405020304" pitchFamily="18" charset="0"/>
              </a:rPr>
              <a:t>动脉导管依赖性先天性心脏病</a:t>
            </a:r>
            <a:r>
              <a:rPr lang="zh-CN" altLang="en-US" sz="1600" b="1" dirty="0">
                <a:solidFill>
                  <a:schemeClr val="bg1">
                    <a:lumMod val="95000"/>
                  </a:schemeClr>
                </a:solidFill>
                <a:latin typeface="+mn-ea"/>
                <a:cs typeface="Times New Roman" panose="02020603050405020304" pitchFamily="18" charset="0"/>
              </a:rPr>
              <a:t>支付，强化保基本属性，提升儿童先心病保障，以更稳定更安全的产品助力儿童用药。</a:t>
            </a:r>
            <a:endParaRPr lang="en-US" altLang="zh-CN" sz="1600" b="1" dirty="0">
              <a:solidFill>
                <a:schemeClr val="bg1">
                  <a:lumMod val="95000"/>
                </a:schemeClr>
              </a:solidFill>
              <a:latin typeface="+mn-ea"/>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21868" y="648539"/>
            <a:ext cx="10104438" cy="376874"/>
          </a:xfrm>
          <a:gradFill>
            <a:gsLst>
              <a:gs pos="0">
                <a:srgbClr val="168B95"/>
              </a:gs>
              <a:gs pos="25000">
                <a:srgbClr val="219095"/>
              </a:gs>
              <a:gs pos="52000">
                <a:srgbClr val="70B09F"/>
              </a:gs>
              <a:gs pos="99425">
                <a:schemeClr val="bg1"/>
              </a:gs>
              <a:gs pos="79000">
                <a:srgbClr val="EEF5F1"/>
              </a:gs>
            </a:gsLst>
            <a:lin ang="0" scaled="1"/>
          </a:gradFill>
        </p:spPr>
        <p:txBody>
          <a:bodyPr/>
          <a:lstStyle/>
          <a:p>
            <a:r>
              <a:rPr lang="zh-CN" altLang="en-US" sz="2000" dirty="0">
                <a:solidFill>
                  <a:schemeClr val="bg1"/>
                </a:solidFill>
                <a:latin typeface="黑体" panose="02010609060101010101" pitchFamily="49" charset="-122"/>
                <a:ea typeface="黑体" panose="02010609060101010101" pitchFamily="49" charset="-122"/>
                <a:cs typeface="+mn-cs"/>
              </a:rPr>
              <a:t>目录内先天性心脏病保障不足</a:t>
            </a:r>
            <a:endParaRPr lang="zh-CN" altLang="en-US" sz="2000" dirty="0">
              <a:solidFill>
                <a:schemeClr val="bg1"/>
              </a:solidFill>
              <a:latin typeface="黑体" panose="02010609060101010101" pitchFamily="49" charset="-122"/>
              <a:ea typeface="黑体" panose="02010609060101010101" pitchFamily="49" charset="-122"/>
              <a:cs typeface="+mn-cs"/>
            </a:endParaRPr>
          </a:p>
        </p:txBody>
      </p:sp>
      <p:sp>
        <p:nvSpPr>
          <p:cNvPr id="4" name="矩形 3"/>
          <p:cNvSpPr/>
          <p:nvPr/>
        </p:nvSpPr>
        <p:spPr>
          <a:xfrm>
            <a:off x="389255" y="1353185"/>
            <a:ext cx="9343390" cy="1626870"/>
          </a:xfrm>
          <a:prstGeom prst="rect">
            <a:avLst/>
          </a:prstGeom>
          <a:noFill/>
          <a:ln>
            <a:noFill/>
          </a:ln>
        </p:spPr>
        <p:txBody>
          <a:bodyPr wrap="square">
            <a:no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b="0" i="0" u="none" strike="noStrike" kern="1200" cap="all" spc="0" normalizeH="0" baseline="0" noProof="0" dirty="0">
                <a:ln>
                  <a:noFill/>
                </a:ln>
                <a:solidFill>
                  <a:srgbClr val="000000"/>
                </a:solidFill>
                <a:effectLst/>
                <a:uLnTx/>
                <a:uFillTx/>
                <a:latin typeface="微软雅黑 Light" panose="020B0502040204020203" pitchFamily="34" charset="-122"/>
                <a:ea typeface="微软雅黑 Light" panose="020B0502040204020203" pitchFamily="34" charset="-122"/>
              </a:rPr>
              <a:t>动脉导管依赖性先天性心脏病在我国发病率低，属</a:t>
            </a:r>
            <a:r>
              <a:rPr lang="zh-CN" altLang="en-US" b="1" kern="100" dirty="0">
                <a:solidFill>
                  <a:srgbClr val="209094"/>
                </a:solidFill>
                <a:latin typeface="微软雅黑 Light" panose="020B0502040204020203" pitchFamily="34" charset="-122"/>
                <a:ea typeface="微软雅黑 Light" panose="020B0502040204020203" pitchFamily="34" charset="-122"/>
              </a:rPr>
              <a:t>罕发疾病</a:t>
            </a:r>
            <a:r>
              <a:rPr kumimoji="0" lang="zh-CN" altLang="en-US" b="0" i="0" u="none" strike="noStrike" kern="1200" cap="all" spc="0" normalizeH="0" baseline="0" noProof="0" dirty="0">
                <a:ln>
                  <a:noFill/>
                </a:ln>
                <a:solidFill>
                  <a:srgbClr val="000000"/>
                </a:solidFill>
                <a:effectLst/>
                <a:uLnTx/>
                <a:uFillTx/>
                <a:latin typeface="微软雅黑 Light" panose="020B0502040204020203" pitchFamily="34" charset="-122"/>
                <a:ea typeface="微软雅黑 Light" panose="020B0502040204020203" pitchFamily="34" charset="-122"/>
              </a:rPr>
              <a:t>，且多发于新生</a:t>
            </a:r>
            <a:r>
              <a:rPr kumimoji="0" lang="zh-CN" altLang="en-US" b="0" i="0" u="none" strike="noStrike" kern="1200" cap="all" spc="0" normalizeH="0" baseline="0" noProof="0" dirty="0" smtClean="0">
                <a:ln>
                  <a:noFill/>
                </a:ln>
                <a:solidFill>
                  <a:srgbClr val="000000"/>
                </a:solidFill>
                <a:effectLst/>
                <a:uLnTx/>
                <a:uFillTx/>
                <a:latin typeface="微软雅黑 Light" panose="020B0502040204020203" pitchFamily="34" charset="-122"/>
                <a:ea typeface="微软雅黑 Light" panose="020B0502040204020203" pitchFamily="34" charset="-122"/>
              </a:rPr>
              <a:t>儿。</a:t>
            </a:r>
            <a:endParaRPr kumimoji="0" lang="en-US" altLang="zh-CN" b="0" i="0" u="none" strike="noStrike" kern="1200" cap="all" spc="0" normalizeH="0" baseline="0" noProof="0" dirty="0">
              <a:ln>
                <a:noFill/>
              </a:ln>
              <a:solidFill>
                <a:srgbClr val="000000"/>
              </a:solidFill>
              <a:effectLst/>
              <a:uLnTx/>
              <a:uFillTx/>
              <a:latin typeface="微软雅黑 Light" panose="020B0502040204020203" pitchFamily="34" charset="-122"/>
              <a:ea typeface="微软雅黑 Light" panose="020B0502040204020203"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b="0" i="0" u="none" strike="noStrike" kern="1200" cap="all" spc="0" normalizeH="0" baseline="0" noProof="0" dirty="0">
                <a:ln>
                  <a:noFill/>
                </a:ln>
                <a:solidFill>
                  <a:srgbClr val="000000"/>
                </a:solidFill>
                <a:effectLst/>
                <a:uLnTx/>
                <a:uFillTx/>
                <a:latin typeface="微软雅黑 Light" panose="020B0502040204020203" pitchFamily="34" charset="-122"/>
                <a:ea typeface="微软雅黑 Light" panose="020B0502040204020203" pitchFamily="34" charset="-122"/>
              </a:rPr>
              <a:t>在目前所有的动脉导管依赖性先天性心脏病指南里前列地尔是</a:t>
            </a:r>
            <a:r>
              <a:rPr kumimoji="0" lang="zh-CN" altLang="en-US" b="1" i="0" u="none" strike="noStrike" kern="1200" cap="all" spc="0" normalizeH="0" baseline="0" noProof="0" dirty="0">
                <a:ln>
                  <a:noFill/>
                </a:ln>
                <a:solidFill>
                  <a:srgbClr val="209094"/>
                </a:solidFill>
                <a:effectLst/>
                <a:uLnTx/>
                <a:uFillTx/>
                <a:latin typeface="微软雅黑 Light" panose="020B0502040204020203" pitchFamily="34" charset="-122"/>
                <a:ea typeface="微软雅黑 Light" panose="020B0502040204020203" pitchFamily="34" charset="-122"/>
              </a:rPr>
              <a:t>唯一</a:t>
            </a:r>
            <a:r>
              <a:rPr lang="zh-CN" altLang="en-US" b="1" kern="100" dirty="0">
                <a:solidFill>
                  <a:srgbClr val="209094"/>
                </a:solidFill>
                <a:latin typeface="微软雅黑 Light" panose="020B0502040204020203" pitchFamily="34" charset="-122"/>
                <a:ea typeface="微软雅黑 Light" panose="020B0502040204020203" pitchFamily="34" charset="-122"/>
              </a:rPr>
              <a:t>推荐的治疗药</a:t>
            </a:r>
            <a:r>
              <a:rPr lang="zh-CN" altLang="en-US" b="1" kern="100" dirty="0" smtClean="0">
                <a:solidFill>
                  <a:srgbClr val="209094"/>
                </a:solidFill>
                <a:latin typeface="微软雅黑 Light" panose="020B0502040204020203" pitchFamily="34" charset="-122"/>
                <a:ea typeface="微软雅黑 Light" panose="020B0502040204020203" pitchFamily="34" charset="-122"/>
              </a:rPr>
              <a:t>物。</a:t>
            </a:r>
            <a:endParaRPr lang="en-US" altLang="zh-CN" b="1" kern="100" dirty="0">
              <a:solidFill>
                <a:srgbClr val="209094"/>
              </a:solidFill>
              <a:latin typeface="微软雅黑 Light" panose="020B0502040204020203" pitchFamily="34" charset="-122"/>
              <a:ea typeface="微软雅黑 Light" panose="020B0502040204020203"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b="0" i="0" u="none" strike="noStrike" kern="1200" cap="all" spc="0" normalizeH="0" baseline="0" noProof="0" dirty="0">
                <a:ln>
                  <a:noFill/>
                </a:ln>
                <a:solidFill>
                  <a:srgbClr val="000000"/>
                </a:solidFill>
                <a:effectLst/>
                <a:uLnTx/>
                <a:uFillTx/>
                <a:latin typeface="微软雅黑 Light" panose="020B0502040204020203" pitchFamily="34" charset="-122"/>
                <a:ea typeface="微软雅黑 Light" panose="020B0502040204020203" pitchFamily="34" charset="-122"/>
              </a:rPr>
              <a:t>注射用前列地尔乳剂全新剂型带来更多优势，安全性更高，可以精准覆盖保障缺</a:t>
            </a:r>
            <a:r>
              <a:rPr kumimoji="0" lang="zh-CN" altLang="en-US" b="0" i="0" u="none" strike="noStrike" kern="1200" cap="all" spc="0" normalizeH="0" baseline="0" noProof="0" dirty="0" smtClean="0">
                <a:ln>
                  <a:noFill/>
                </a:ln>
                <a:solidFill>
                  <a:srgbClr val="000000"/>
                </a:solidFill>
                <a:effectLst/>
                <a:uLnTx/>
                <a:uFillTx/>
                <a:latin typeface="微软雅黑 Light" panose="020B0502040204020203" pitchFamily="34" charset="-122"/>
                <a:ea typeface="微软雅黑 Light" panose="020B0502040204020203" pitchFamily="34" charset="-122"/>
              </a:rPr>
              <a:t>失。</a:t>
            </a:r>
            <a:endParaRPr kumimoji="0" lang="zh-CN" altLang="en-US" b="0" i="0" u="none" strike="noStrike" kern="1200" cap="none" spc="0" normalizeH="0" baseline="0" noProof="0" dirty="0">
              <a:ln>
                <a:noFill/>
              </a:ln>
              <a:solidFill>
                <a:srgbClr val="000000"/>
              </a:solidFill>
              <a:effectLst/>
              <a:uLnTx/>
              <a:uFillTx/>
              <a:latin typeface="微软雅黑 Light" panose="020B0502040204020203" pitchFamily="34" charset="-122"/>
              <a:ea typeface="微软雅黑 Light" panose="020B0502040204020203" pitchFamily="34" charset="-122"/>
            </a:endParaRPr>
          </a:p>
        </p:txBody>
      </p:sp>
      <p:graphicFrame>
        <p:nvGraphicFramePr>
          <p:cNvPr id="5" name="表格 4"/>
          <p:cNvGraphicFramePr>
            <a:graphicFrameLocks noGrp="1"/>
          </p:cNvGraphicFramePr>
          <p:nvPr>
            <p:custDataLst>
              <p:tags r:id="rId1"/>
            </p:custDataLst>
          </p:nvPr>
        </p:nvGraphicFramePr>
        <p:xfrm>
          <a:off x="5206365" y="3429000"/>
          <a:ext cx="6407785" cy="1283970"/>
        </p:xfrm>
        <a:graphic>
          <a:graphicData uri="http://schemas.openxmlformats.org/drawingml/2006/table">
            <a:tbl>
              <a:tblPr firstRow="1" bandRow="1">
                <a:tableStyleId>{5940675A-B579-460E-94D1-54222C63F5DA}</a:tableStyleId>
              </a:tblPr>
              <a:tblGrid>
                <a:gridCol w="2196465"/>
                <a:gridCol w="4211320"/>
              </a:tblGrid>
              <a:tr h="461010">
                <a:tc rowSpan="2">
                  <a:txBody>
                    <a:bodyPr/>
                    <a:lstStyle>
                      <a:lvl1pPr marL="0" algn="l" defTabSz="914400" rtl="0" eaLnBrk="1" latinLnBrk="0" hangingPunct="1">
                        <a:defRPr sz="1800" b="1" kern="1200">
                          <a:solidFill>
                            <a:schemeClr val="lt1"/>
                          </a:solidFill>
                          <a:latin typeface="方正兰亭超细黑简体"/>
                          <a:ea typeface="微软雅黑" panose="020B0503020204020204" pitchFamily="34" charset="-122"/>
                        </a:defRPr>
                      </a:lvl1pPr>
                      <a:lvl2pPr marL="457200" algn="l" defTabSz="914400" rtl="0" eaLnBrk="1" latinLnBrk="0" hangingPunct="1">
                        <a:defRPr sz="1800" b="1" kern="1200">
                          <a:solidFill>
                            <a:schemeClr val="lt1"/>
                          </a:solidFill>
                          <a:latin typeface="方正兰亭超细黑简体"/>
                          <a:ea typeface="微软雅黑" panose="020B0503020204020204" pitchFamily="34" charset="-122"/>
                        </a:defRPr>
                      </a:lvl2pPr>
                      <a:lvl3pPr marL="914400" algn="l" defTabSz="914400" rtl="0" eaLnBrk="1" latinLnBrk="0" hangingPunct="1">
                        <a:defRPr sz="1800" b="1" kern="1200">
                          <a:solidFill>
                            <a:schemeClr val="lt1"/>
                          </a:solidFill>
                          <a:latin typeface="方正兰亭超细黑简体"/>
                          <a:ea typeface="微软雅黑" panose="020B0503020204020204" pitchFamily="34" charset="-122"/>
                        </a:defRPr>
                      </a:lvl3pPr>
                      <a:lvl4pPr marL="1371600" algn="l" defTabSz="914400" rtl="0" eaLnBrk="1" latinLnBrk="0" hangingPunct="1">
                        <a:defRPr sz="1800" b="1" kern="1200">
                          <a:solidFill>
                            <a:schemeClr val="lt1"/>
                          </a:solidFill>
                          <a:latin typeface="方正兰亭超细黑简体"/>
                          <a:ea typeface="微软雅黑" panose="020B0503020204020204" pitchFamily="34" charset="-122"/>
                        </a:defRPr>
                      </a:lvl4pPr>
                      <a:lvl5pPr marL="1828800" algn="l" defTabSz="914400" rtl="0" eaLnBrk="1" latinLnBrk="0" hangingPunct="1">
                        <a:defRPr sz="1800" b="1" kern="1200">
                          <a:solidFill>
                            <a:schemeClr val="lt1"/>
                          </a:solidFill>
                          <a:latin typeface="方正兰亭超细黑简体"/>
                          <a:ea typeface="微软雅黑" panose="020B0503020204020204" pitchFamily="34" charset="-122"/>
                        </a:defRPr>
                      </a:lvl5pPr>
                      <a:lvl6pPr marL="2286000" algn="l" defTabSz="914400" rtl="0" eaLnBrk="1" latinLnBrk="0" hangingPunct="1">
                        <a:defRPr sz="1800" b="1" kern="1200">
                          <a:solidFill>
                            <a:schemeClr val="lt1"/>
                          </a:solidFill>
                          <a:latin typeface="方正兰亭超细黑简体"/>
                          <a:ea typeface="微软雅黑" panose="020B0503020204020204" pitchFamily="34" charset="-122"/>
                        </a:defRPr>
                      </a:lvl6pPr>
                      <a:lvl7pPr marL="2743200" algn="l" defTabSz="914400" rtl="0" eaLnBrk="1" latinLnBrk="0" hangingPunct="1">
                        <a:defRPr sz="1800" b="1" kern="1200">
                          <a:solidFill>
                            <a:schemeClr val="lt1"/>
                          </a:solidFill>
                          <a:latin typeface="方正兰亭超细黑简体"/>
                          <a:ea typeface="微软雅黑" panose="020B0503020204020204" pitchFamily="34" charset="-122"/>
                        </a:defRPr>
                      </a:lvl7pPr>
                      <a:lvl8pPr marL="3200400" algn="l" defTabSz="914400" rtl="0" eaLnBrk="1" latinLnBrk="0" hangingPunct="1">
                        <a:defRPr sz="1800" b="1" kern="1200">
                          <a:solidFill>
                            <a:schemeClr val="lt1"/>
                          </a:solidFill>
                          <a:latin typeface="方正兰亭超细黑简体"/>
                          <a:ea typeface="微软雅黑" panose="020B0503020204020204" pitchFamily="34" charset="-122"/>
                        </a:defRPr>
                      </a:lvl8pPr>
                      <a:lvl9pPr marL="3657600" algn="l" defTabSz="914400" rtl="0" eaLnBrk="1" latinLnBrk="0" hangingPunct="1">
                        <a:defRPr sz="1800" b="1" kern="1200">
                          <a:solidFill>
                            <a:schemeClr val="lt1"/>
                          </a:solidFill>
                          <a:latin typeface="方正兰亭超细黑简体"/>
                          <a:ea typeface="微软雅黑" panose="020B0503020204020204" pitchFamily="34" charset="-122"/>
                        </a:defRPr>
                      </a:lvl9pPr>
                    </a:lstStyle>
                    <a:p>
                      <a:pPr algn="ctr"/>
                      <a:endParaRPr lang="en-US" altLang="zh-CN" sz="1600" dirty="0"/>
                    </a:p>
                    <a:p>
                      <a:pPr algn="ctr"/>
                      <a:endParaRPr lang="en-US" altLang="zh-CN" sz="1600" dirty="0"/>
                    </a:p>
                    <a:p>
                      <a:pPr algn="ctr"/>
                      <a:r>
                        <a:rPr lang="zh-CN" altLang="en-US" sz="1600" dirty="0">
                          <a:solidFill>
                            <a:schemeClr val="tx1"/>
                          </a:solidFill>
                        </a:rPr>
                        <a:t>目前医保目录内产品</a:t>
                      </a:r>
                      <a:r>
                        <a:rPr lang="zh-CN" altLang="en-US" sz="1600" dirty="0">
                          <a:solidFill>
                            <a:srgbClr val="FF0000"/>
                          </a:solidFill>
                        </a:rPr>
                        <a:t>不足</a:t>
                      </a:r>
                      <a:endParaRPr lang="zh-CN" altLang="en-US" sz="1600"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方正兰亭超细黑简体"/>
                          <a:ea typeface="微软雅黑" panose="020B0503020204020204" pitchFamily="34" charset="-122"/>
                        </a:defRPr>
                      </a:lvl1pPr>
                      <a:lvl2pPr marL="457200" algn="l" defTabSz="914400" rtl="0" eaLnBrk="1" latinLnBrk="0" hangingPunct="1">
                        <a:defRPr sz="1800" b="1" kern="1200">
                          <a:solidFill>
                            <a:schemeClr val="lt1"/>
                          </a:solidFill>
                          <a:latin typeface="方正兰亭超细黑简体"/>
                          <a:ea typeface="微软雅黑" panose="020B0503020204020204" pitchFamily="34" charset="-122"/>
                        </a:defRPr>
                      </a:lvl2pPr>
                      <a:lvl3pPr marL="914400" algn="l" defTabSz="914400" rtl="0" eaLnBrk="1" latinLnBrk="0" hangingPunct="1">
                        <a:defRPr sz="1800" b="1" kern="1200">
                          <a:solidFill>
                            <a:schemeClr val="lt1"/>
                          </a:solidFill>
                          <a:latin typeface="方正兰亭超细黑简体"/>
                          <a:ea typeface="微软雅黑" panose="020B0503020204020204" pitchFamily="34" charset="-122"/>
                        </a:defRPr>
                      </a:lvl3pPr>
                      <a:lvl4pPr marL="1371600" algn="l" defTabSz="914400" rtl="0" eaLnBrk="1" latinLnBrk="0" hangingPunct="1">
                        <a:defRPr sz="1800" b="1" kern="1200">
                          <a:solidFill>
                            <a:schemeClr val="lt1"/>
                          </a:solidFill>
                          <a:latin typeface="方正兰亭超细黑简体"/>
                          <a:ea typeface="微软雅黑" panose="020B0503020204020204" pitchFamily="34" charset="-122"/>
                        </a:defRPr>
                      </a:lvl4pPr>
                      <a:lvl5pPr marL="1828800" algn="l" defTabSz="914400" rtl="0" eaLnBrk="1" latinLnBrk="0" hangingPunct="1">
                        <a:defRPr sz="1800" b="1" kern="1200">
                          <a:solidFill>
                            <a:schemeClr val="lt1"/>
                          </a:solidFill>
                          <a:latin typeface="方正兰亭超细黑简体"/>
                          <a:ea typeface="微软雅黑" panose="020B0503020204020204" pitchFamily="34" charset="-122"/>
                        </a:defRPr>
                      </a:lvl5pPr>
                      <a:lvl6pPr marL="2286000" algn="l" defTabSz="914400" rtl="0" eaLnBrk="1" latinLnBrk="0" hangingPunct="1">
                        <a:defRPr sz="1800" b="1" kern="1200">
                          <a:solidFill>
                            <a:schemeClr val="lt1"/>
                          </a:solidFill>
                          <a:latin typeface="方正兰亭超细黑简体"/>
                          <a:ea typeface="微软雅黑" panose="020B0503020204020204" pitchFamily="34" charset="-122"/>
                        </a:defRPr>
                      </a:lvl6pPr>
                      <a:lvl7pPr marL="2743200" algn="l" defTabSz="914400" rtl="0" eaLnBrk="1" latinLnBrk="0" hangingPunct="1">
                        <a:defRPr sz="1800" b="1" kern="1200">
                          <a:solidFill>
                            <a:schemeClr val="lt1"/>
                          </a:solidFill>
                          <a:latin typeface="方正兰亭超细黑简体"/>
                          <a:ea typeface="微软雅黑" panose="020B0503020204020204" pitchFamily="34" charset="-122"/>
                        </a:defRPr>
                      </a:lvl7pPr>
                      <a:lvl8pPr marL="3200400" algn="l" defTabSz="914400" rtl="0" eaLnBrk="1" latinLnBrk="0" hangingPunct="1">
                        <a:defRPr sz="1800" b="1" kern="1200">
                          <a:solidFill>
                            <a:schemeClr val="lt1"/>
                          </a:solidFill>
                          <a:latin typeface="方正兰亭超细黑简体"/>
                          <a:ea typeface="微软雅黑" panose="020B0503020204020204" pitchFamily="34" charset="-122"/>
                        </a:defRPr>
                      </a:lvl8pPr>
                      <a:lvl9pPr marL="3657600" algn="l" defTabSz="914400" rtl="0" eaLnBrk="1" latinLnBrk="0" hangingPunct="1">
                        <a:defRPr sz="1800" b="1" kern="1200">
                          <a:solidFill>
                            <a:schemeClr val="lt1"/>
                          </a:solidFill>
                          <a:latin typeface="方正兰亭超细黑简体"/>
                          <a:ea typeface="微软雅黑" panose="020B0503020204020204" pitchFamily="34" charset="-122"/>
                        </a:defRPr>
                      </a:lvl9pPr>
                    </a:lstStyle>
                    <a:p>
                      <a:pPr algn="ctr"/>
                      <a:r>
                        <a:rPr lang="zh-CN" altLang="en-US" sz="1600" dirty="0">
                          <a:solidFill>
                            <a:schemeClr val="tx1"/>
                          </a:solidFill>
                        </a:rPr>
                        <a:t>导管依赖性先天性心脏病</a:t>
                      </a:r>
                      <a:endParaRPr lang="zh-CN" altLang="en-US" sz="1600" dirty="0">
                        <a:solidFill>
                          <a:schemeClr val="tx1"/>
                        </a:solidFill>
                      </a:endParaRPr>
                    </a:p>
                  </a:txBody>
                  <a:tcPr anchor="ctr" anchorCt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22960">
                <a:tc vMerge="1">
                  <a:tcPr/>
                </a:tc>
                <a:tc>
                  <a:txBody>
                    <a:bodyPr/>
                    <a:lstStyle>
                      <a:lvl1pPr marL="0" algn="l" defTabSz="914400" rtl="0" eaLnBrk="1" latinLnBrk="0" hangingPunct="1">
                        <a:defRPr sz="1800" kern="1200">
                          <a:solidFill>
                            <a:schemeClr val="dk1"/>
                          </a:solidFill>
                          <a:latin typeface="方正兰亭超细黑简体"/>
                          <a:ea typeface="微软雅黑" panose="020B0503020204020204" pitchFamily="34" charset="-122"/>
                        </a:defRPr>
                      </a:lvl1pPr>
                      <a:lvl2pPr marL="457200" algn="l" defTabSz="914400" rtl="0" eaLnBrk="1" latinLnBrk="0" hangingPunct="1">
                        <a:defRPr sz="1800" kern="1200">
                          <a:solidFill>
                            <a:schemeClr val="dk1"/>
                          </a:solidFill>
                          <a:latin typeface="方正兰亭超细黑简体"/>
                          <a:ea typeface="微软雅黑" panose="020B0503020204020204" pitchFamily="34" charset="-122"/>
                        </a:defRPr>
                      </a:lvl2pPr>
                      <a:lvl3pPr marL="914400" algn="l" defTabSz="914400" rtl="0" eaLnBrk="1" latinLnBrk="0" hangingPunct="1">
                        <a:defRPr sz="1800" kern="1200">
                          <a:solidFill>
                            <a:schemeClr val="dk1"/>
                          </a:solidFill>
                          <a:latin typeface="方正兰亭超细黑简体"/>
                          <a:ea typeface="微软雅黑" panose="020B0503020204020204" pitchFamily="34" charset="-122"/>
                        </a:defRPr>
                      </a:lvl3pPr>
                      <a:lvl4pPr marL="1371600" algn="l" defTabSz="914400" rtl="0" eaLnBrk="1" latinLnBrk="0" hangingPunct="1">
                        <a:defRPr sz="1800" kern="1200">
                          <a:solidFill>
                            <a:schemeClr val="dk1"/>
                          </a:solidFill>
                          <a:latin typeface="方正兰亭超细黑简体"/>
                          <a:ea typeface="微软雅黑" panose="020B0503020204020204" pitchFamily="34" charset="-122"/>
                        </a:defRPr>
                      </a:lvl4pPr>
                      <a:lvl5pPr marL="1828800" algn="l" defTabSz="914400" rtl="0" eaLnBrk="1" latinLnBrk="0" hangingPunct="1">
                        <a:defRPr sz="1800" kern="1200">
                          <a:solidFill>
                            <a:schemeClr val="dk1"/>
                          </a:solidFill>
                          <a:latin typeface="方正兰亭超细黑简体"/>
                          <a:ea typeface="微软雅黑" panose="020B0503020204020204" pitchFamily="34" charset="-122"/>
                        </a:defRPr>
                      </a:lvl5pPr>
                      <a:lvl6pPr marL="2286000" algn="l" defTabSz="914400" rtl="0" eaLnBrk="1" latinLnBrk="0" hangingPunct="1">
                        <a:defRPr sz="1800" kern="1200">
                          <a:solidFill>
                            <a:schemeClr val="dk1"/>
                          </a:solidFill>
                          <a:latin typeface="方正兰亭超细黑简体"/>
                          <a:ea typeface="微软雅黑" panose="020B0503020204020204" pitchFamily="34" charset="-122"/>
                        </a:defRPr>
                      </a:lvl6pPr>
                      <a:lvl7pPr marL="2743200" algn="l" defTabSz="914400" rtl="0" eaLnBrk="1" latinLnBrk="0" hangingPunct="1">
                        <a:defRPr sz="1800" kern="1200">
                          <a:solidFill>
                            <a:schemeClr val="dk1"/>
                          </a:solidFill>
                          <a:latin typeface="方正兰亭超细黑简体"/>
                          <a:ea typeface="微软雅黑" panose="020B0503020204020204" pitchFamily="34" charset="-122"/>
                        </a:defRPr>
                      </a:lvl7pPr>
                      <a:lvl8pPr marL="3200400" algn="l" defTabSz="914400" rtl="0" eaLnBrk="1" latinLnBrk="0" hangingPunct="1">
                        <a:defRPr sz="1800" kern="1200">
                          <a:solidFill>
                            <a:schemeClr val="dk1"/>
                          </a:solidFill>
                          <a:latin typeface="方正兰亭超细黑简体"/>
                          <a:ea typeface="微软雅黑" panose="020B0503020204020204" pitchFamily="34" charset="-122"/>
                        </a:defRPr>
                      </a:lvl8pPr>
                      <a:lvl9pPr marL="3657600" algn="l" defTabSz="914400" rtl="0" eaLnBrk="1" latinLnBrk="0" hangingPunct="1">
                        <a:defRPr sz="1800" kern="1200">
                          <a:solidFill>
                            <a:schemeClr val="dk1"/>
                          </a:solidFill>
                          <a:latin typeface="方正兰亭超细黑简体"/>
                          <a:ea typeface="微软雅黑" panose="020B0503020204020204" pitchFamily="34" charset="-122"/>
                        </a:defRPr>
                      </a:lvl9pPr>
                    </a:lstStyle>
                    <a:p>
                      <a:pPr algn="ctr">
                        <a:lnSpc>
                          <a:spcPct val="150000"/>
                        </a:lnSpc>
                      </a:pPr>
                      <a:r>
                        <a:rPr lang="zh-CN" altLang="en-US" sz="1600" b="1" dirty="0">
                          <a:solidFill>
                            <a:srgbClr val="FF0000"/>
                          </a:solidFill>
                        </a:rPr>
                        <a:t>√</a:t>
                      </a:r>
                      <a:r>
                        <a:rPr lang="zh-CN" altLang="en-US" sz="1600" dirty="0"/>
                        <a:t>维持动脉导管开放、手术前保障患儿生存的药物缺失</a:t>
                      </a:r>
                      <a:endParaRPr lang="zh-CN" altLang="en-US" sz="1600" dirty="0"/>
                    </a:p>
                  </a:txBody>
                  <a:tcPr anchor="ctr" anchorCt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508981" y="1045699"/>
          <a:ext cx="11065510" cy="5138420"/>
        </p:xfrm>
        <a:graphic>
          <a:graphicData uri="http://schemas.openxmlformats.org/drawingml/2006/table">
            <a:tbl>
              <a:tblPr firstRow="1" firstCol="1" bandRow="1">
                <a:tableStyleId>{69012ECD-51FC-41F1-AA8D-1B2483CD663E}</a:tableStyleId>
              </a:tblPr>
              <a:tblGrid>
                <a:gridCol w="1697355"/>
                <a:gridCol w="3164040"/>
                <a:gridCol w="3108960"/>
                <a:gridCol w="3094846"/>
              </a:tblGrid>
              <a:tr h="344461">
                <a:tc>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上市品种名称</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R w="12700" cap="flat" cmpd="sng" algn="ctr">
                      <a:solidFill>
                        <a:srgbClr val="50A294"/>
                      </a:solidFill>
                      <a:prstDash val="solid"/>
                      <a:round/>
                      <a:headEnd type="none" w="med" len="med"/>
                      <a:tailEnd type="none" w="med" len="med"/>
                    </a:lnR>
                    <a:lnB w="12700" cap="flat" cmpd="sng" algn="ctr">
                      <a:solidFill>
                        <a:srgbClr val="50A294"/>
                      </a:solidFill>
                      <a:prstDash val="solid"/>
                      <a:round/>
                      <a:headEnd type="none" w="med" len="med"/>
                      <a:tailEnd type="none" w="med" len="med"/>
                    </a:lnB>
                    <a:solidFill>
                      <a:srgbClr val="BDE1D7"/>
                    </a:solidFill>
                  </a:tcPr>
                </a:tc>
                <a:tc>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前列地尔注射液</a:t>
                      </a:r>
                      <a:r>
                        <a:rPr lang="zh-CN" altLang="en-US" sz="1400" kern="100" dirty="0">
                          <a:solidFill>
                            <a:schemeClr val="tx1"/>
                          </a:solidFill>
                          <a:effectLst/>
                          <a:latin typeface="微软雅黑 Light" panose="020B0502040204020203" pitchFamily="34" charset="-122"/>
                          <a:ea typeface="微软雅黑 Light" panose="020B0502040204020203" pitchFamily="34" charset="-122"/>
                        </a:rPr>
                        <a:t>（脂微球）</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B w="12700" cap="flat" cmpd="sng" algn="ctr">
                      <a:solidFill>
                        <a:srgbClr val="50A294"/>
                      </a:solidFill>
                      <a:prstDash val="solid"/>
                      <a:round/>
                      <a:headEnd type="none" w="med" len="med"/>
                      <a:tailEnd type="none" w="med" len="med"/>
                    </a:lnB>
                    <a:solidFill>
                      <a:srgbClr val="BDE1D7"/>
                    </a:solidFill>
                  </a:tcPr>
                </a:tc>
                <a:tc>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注射用前列地尔干乳剂</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B w="12700" cap="flat" cmpd="sng" algn="ctr">
                      <a:solidFill>
                        <a:srgbClr val="50A294"/>
                      </a:solidFill>
                      <a:prstDash val="solid"/>
                      <a:round/>
                      <a:headEnd type="none" w="med" len="med"/>
                      <a:tailEnd type="none" w="med" len="med"/>
                    </a:lnB>
                    <a:solidFill>
                      <a:srgbClr val="BDE1D7"/>
                    </a:solidFill>
                  </a:tcPr>
                </a:tc>
                <a:tc>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注射用前列地尔乳剂</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B w="12700" cap="flat" cmpd="sng" algn="ctr">
                      <a:solidFill>
                        <a:srgbClr val="50A294"/>
                      </a:solidFill>
                      <a:prstDash val="solid"/>
                      <a:round/>
                      <a:headEnd type="none" w="med" len="med"/>
                      <a:tailEnd type="none" w="med" len="med"/>
                    </a:lnB>
                    <a:solidFill>
                      <a:srgbClr val="BDE1D7"/>
                    </a:solidFill>
                  </a:tcPr>
                </a:tc>
              </a:tr>
              <a:tr h="226567">
                <a:tc>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批准日期</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en-US" sz="1400" kern="100" dirty="0">
                          <a:solidFill>
                            <a:schemeClr val="tx1"/>
                          </a:solidFill>
                          <a:effectLst/>
                          <a:latin typeface="微软雅黑 Light" panose="020B0502040204020203" pitchFamily="34" charset="-122"/>
                          <a:ea typeface="微软雅黑 Light" panose="020B0502040204020203" pitchFamily="34" charset="-122"/>
                        </a:rPr>
                        <a:t>2002</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en-US" sz="1400" kern="100" dirty="0">
                          <a:solidFill>
                            <a:schemeClr val="tx1"/>
                          </a:solidFill>
                          <a:effectLst/>
                          <a:latin typeface="微软雅黑 Light" panose="020B0502040204020203" pitchFamily="34" charset="-122"/>
                          <a:ea typeface="微软雅黑 Light" panose="020B0502040204020203" pitchFamily="34" charset="-122"/>
                        </a:rPr>
                        <a:t>2010</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en-US" sz="1400" b="1" kern="100" dirty="0">
                          <a:solidFill>
                            <a:schemeClr val="tx1"/>
                          </a:solidFill>
                          <a:effectLst/>
                          <a:latin typeface="微软雅黑 Light" panose="020B0502040204020203" pitchFamily="34" charset="-122"/>
                          <a:ea typeface="微软雅黑 Light" panose="020B0502040204020203" pitchFamily="34" charset="-122"/>
                        </a:rPr>
                        <a:t>2019</a:t>
                      </a:r>
                      <a:endParaRPr lang="zh-CN" sz="1400" b="1"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r>
              <a:tr h="679700">
                <a:tc>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处方</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精制大豆油、精制卵磷脂</a:t>
                      </a:r>
                      <a:r>
                        <a:rPr lang="en-US" sz="1400" kern="100" dirty="0">
                          <a:solidFill>
                            <a:schemeClr val="tx1"/>
                          </a:solidFill>
                          <a:effectLst/>
                          <a:latin typeface="微软雅黑 Light" panose="020B0502040204020203" pitchFamily="34" charset="-122"/>
                          <a:ea typeface="微软雅黑 Light" panose="020B0502040204020203" pitchFamily="34" charset="-122"/>
                        </a:rPr>
                        <a:t>PC-98T</a:t>
                      </a:r>
                      <a:r>
                        <a:rPr lang="zh-CN" sz="1400" kern="100" dirty="0">
                          <a:solidFill>
                            <a:schemeClr val="tx1"/>
                          </a:solidFill>
                          <a:effectLst/>
                          <a:latin typeface="微软雅黑 Light" panose="020B0502040204020203" pitchFamily="34" charset="-122"/>
                          <a:ea typeface="微软雅黑 Light" panose="020B0502040204020203" pitchFamily="34" charset="-122"/>
                        </a:rPr>
                        <a:t>、</a:t>
                      </a:r>
                      <a:endParaRPr lang="en-US" altLang="zh-CN" sz="1400" kern="100" dirty="0">
                        <a:solidFill>
                          <a:schemeClr val="tx1"/>
                        </a:solidFill>
                        <a:effectLst/>
                        <a:latin typeface="微软雅黑 Light" panose="020B0502040204020203" pitchFamily="34" charset="-122"/>
                        <a:ea typeface="微软雅黑 Light" panose="020B0502040204020203" pitchFamily="34" charset="-122"/>
                      </a:endParaRPr>
                    </a:p>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浓甘油、油酸、氢氧化钠、注射用水</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乳糖、蛋黄卵磷脂</a:t>
                      </a:r>
                      <a:r>
                        <a:rPr lang="en-US" sz="1400" kern="100" dirty="0">
                          <a:solidFill>
                            <a:schemeClr val="tx1"/>
                          </a:solidFill>
                          <a:effectLst/>
                          <a:latin typeface="微软雅黑 Light" panose="020B0502040204020203" pitchFamily="34" charset="-122"/>
                          <a:ea typeface="微软雅黑 Light" panose="020B0502040204020203" pitchFamily="34" charset="-122"/>
                        </a:rPr>
                        <a:t>E80</a:t>
                      </a:r>
                      <a:r>
                        <a:rPr lang="zh-CN" sz="1400" kern="100" dirty="0">
                          <a:solidFill>
                            <a:schemeClr val="tx1"/>
                          </a:solidFill>
                          <a:effectLst/>
                          <a:latin typeface="微软雅黑 Light" panose="020B0502040204020203" pitchFamily="34" charset="-122"/>
                          <a:ea typeface="微软雅黑 Light" panose="020B0502040204020203" pitchFamily="34" charset="-122"/>
                        </a:rPr>
                        <a:t>、枸橼酸钠、油酸钠、大豆油及甘油</a:t>
                      </a:r>
                      <a:endParaRPr lang="en-US" altLang="zh-CN" sz="1400" kern="100" dirty="0">
                        <a:solidFill>
                          <a:schemeClr val="tx1"/>
                        </a:solidFill>
                        <a:effectLst/>
                        <a:latin typeface="微软雅黑 Light" panose="020B0502040204020203" pitchFamily="34" charset="-122"/>
                        <a:ea typeface="微软雅黑 Light" panose="020B0502040204020203" pitchFamily="34" charset="-122"/>
                      </a:endParaRPr>
                    </a:p>
                    <a:p>
                      <a:pPr algn="ctr">
                        <a:lnSpc>
                          <a:spcPct val="100000"/>
                        </a:lnSpc>
                      </a:pPr>
                      <a:r>
                        <a:rPr lang="zh-CN" altLang="en-US" sz="1400" kern="100" dirty="0">
                          <a:solidFill>
                            <a:schemeClr val="tx1"/>
                          </a:solidFill>
                          <a:effectLst/>
                          <a:latin typeface="微软雅黑 Light" panose="020B0502040204020203" pitchFamily="34" charset="-122"/>
                          <a:ea typeface="微软雅黑 Light" panose="020B0502040204020203" pitchFamily="34" charset="-122"/>
                        </a:rPr>
                        <a:t>（油相比例少，混合体系）</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b="0" kern="100" dirty="0">
                          <a:solidFill>
                            <a:schemeClr val="tx1"/>
                          </a:solidFill>
                          <a:effectLst/>
                          <a:latin typeface="微软雅黑 Light" panose="020B0502040204020203" pitchFamily="34" charset="-122"/>
                          <a:ea typeface="微软雅黑 Light" panose="020B0502040204020203" pitchFamily="34" charset="-122"/>
                        </a:rPr>
                        <a:t>蛋黄卵磷脂</a:t>
                      </a:r>
                      <a:r>
                        <a:rPr lang="en-US" sz="1400" b="0" kern="100" dirty="0">
                          <a:solidFill>
                            <a:schemeClr val="tx1"/>
                          </a:solidFill>
                          <a:effectLst/>
                          <a:latin typeface="微软雅黑 Light" panose="020B0502040204020203" pitchFamily="34" charset="-122"/>
                          <a:ea typeface="微软雅黑 Light" panose="020B0502040204020203" pitchFamily="34" charset="-122"/>
                        </a:rPr>
                        <a:t>PC-98T</a:t>
                      </a:r>
                      <a:r>
                        <a:rPr lang="zh-CN" sz="1400" b="0" kern="100" dirty="0">
                          <a:solidFill>
                            <a:schemeClr val="tx1"/>
                          </a:solidFill>
                          <a:effectLst/>
                          <a:latin typeface="微软雅黑 Light" panose="020B0502040204020203" pitchFamily="34" charset="-122"/>
                          <a:ea typeface="微软雅黑 Light" panose="020B0502040204020203" pitchFamily="34" charset="-122"/>
                        </a:rPr>
                        <a:t>、大豆油、</a:t>
                      </a:r>
                      <a:endParaRPr lang="en-US" altLang="zh-CN" sz="1400" b="0" kern="100" dirty="0">
                        <a:solidFill>
                          <a:schemeClr val="tx1"/>
                        </a:solidFill>
                        <a:effectLst/>
                        <a:latin typeface="微软雅黑 Light" panose="020B0502040204020203" pitchFamily="34" charset="-122"/>
                        <a:ea typeface="微软雅黑 Light" panose="020B0502040204020203" pitchFamily="34" charset="-122"/>
                      </a:endParaRPr>
                    </a:p>
                    <a:p>
                      <a:pPr algn="ctr">
                        <a:lnSpc>
                          <a:spcPct val="100000"/>
                        </a:lnSpc>
                      </a:pPr>
                      <a:r>
                        <a:rPr lang="zh-CN" sz="1400" b="0" kern="100" dirty="0">
                          <a:solidFill>
                            <a:schemeClr val="tx1"/>
                          </a:solidFill>
                          <a:effectLst/>
                          <a:latin typeface="微软雅黑 Light" panose="020B0502040204020203" pitchFamily="34" charset="-122"/>
                          <a:ea typeface="微软雅黑 Light" panose="020B0502040204020203" pitchFamily="34" charset="-122"/>
                        </a:rPr>
                        <a:t>油酸、蔗糖、氢氧化钠、注射用水</a:t>
                      </a:r>
                      <a:endParaRPr lang="zh-CN" sz="1400" b="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r>
              <a:tr h="316774">
                <a:tc>
                  <a:txBody>
                    <a:bodyPr/>
                    <a:lstStyle/>
                    <a:p>
                      <a:pPr algn="ctr">
                        <a:lnSpc>
                          <a:spcPct val="100000"/>
                        </a:lnSpc>
                      </a:pPr>
                      <a:r>
                        <a:rPr lang="zh-CN" sz="1400" kern="100">
                          <a:solidFill>
                            <a:schemeClr val="tx1"/>
                          </a:solidFill>
                          <a:effectLst/>
                          <a:latin typeface="微软雅黑 Light" panose="020B0502040204020203" pitchFamily="34" charset="-122"/>
                          <a:ea typeface="微软雅黑 Light" panose="020B0502040204020203" pitchFamily="34" charset="-122"/>
                        </a:rPr>
                        <a:t>保质期</a:t>
                      </a:r>
                      <a:endParaRPr lang="zh-CN" sz="1400" kern="10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en-US" sz="1400" kern="100" dirty="0">
                          <a:solidFill>
                            <a:schemeClr val="tx1"/>
                          </a:solidFill>
                          <a:effectLst/>
                          <a:latin typeface="微软雅黑 Light" panose="020B0502040204020203" pitchFamily="34" charset="-122"/>
                          <a:ea typeface="微软雅黑 Light" panose="020B0502040204020203" pitchFamily="34" charset="-122"/>
                        </a:rPr>
                        <a:t>1</a:t>
                      </a:r>
                      <a:r>
                        <a:rPr lang="zh-CN" sz="1400" kern="100" dirty="0">
                          <a:solidFill>
                            <a:schemeClr val="tx1"/>
                          </a:solidFill>
                          <a:effectLst/>
                          <a:latin typeface="微软雅黑 Light" panose="020B0502040204020203" pitchFamily="34" charset="-122"/>
                          <a:ea typeface="微软雅黑 Light" panose="020B0502040204020203" pitchFamily="34" charset="-122"/>
                        </a:rPr>
                        <a:t>年</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en-US" sz="1400" kern="100" dirty="0">
                          <a:solidFill>
                            <a:schemeClr val="tx1"/>
                          </a:solidFill>
                          <a:effectLst/>
                          <a:latin typeface="微软雅黑 Light" panose="020B0502040204020203" pitchFamily="34" charset="-122"/>
                          <a:ea typeface="微软雅黑 Light" panose="020B0502040204020203" pitchFamily="34" charset="-122"/>
                        </a:rPr>
                        <a:t>1</a:t>
                      </a:r>
                      <a:r>
                        <a:rPr lang="zh-CN" sz="1400" kern="100" dirty="0">
                          <a:solidFill>
                            <a:schemeClr val="tx1"/>
                          </a:solidFill>
                          <a:effectLst/>
                          <a:latin typeface="微软雅黑 Light" panose="020B0502040204020203" pitchFamily="34" charset="-122"/>
                          <a:ea typeface="微软雅黑 Light" panose="020B0502040204020203" pitchFamily="34" charset="-122"/>
                        </a:rPr>
                        <a:t>年</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en-US" sz="1400" b="0" kern="100" dirty="0">
                          <a:solidFill>
                            <a:schemeClr val="tx1"/>
                          </a:solidFill>
                          <a:effectLst/>
                          <a:latin typeface="微软雅黑 Light" panose="020B0502040204020203" pitchFamily="34" charset="-122"/>
                          <a:ea typeface="微软雅黑 Light" panose="020B0502040204020203" pitchFamily="34" charset="-122"/>
                        </a:rPr>
                        <a:t>2</a:t>
                      </a:r>
                      <a:r>
                        <a:rPr lang="zh-CN" sz="1400" b="0" kern="100" dirty="0">
                          <a:solidFill>
                            <a:schemeClr val="tx1"/>
                          </a:solidFill>
                          <a:effectLst/>
                          <a:latin typeface="微软雅黑 Light" panose="020B0502040204020203" pitchFamily="34" charset="-122"/>
                          <a:ea typeface="微软雅黑 Light" panose="020B0502040204020203" pitchFamily="34" charset="-122"/>
                        </a:rPr>
                        <a:t>年</a:t>
                      </a:r>
                      <a:endParaRPr lang="zh-CN" sz="1400" b="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r>
              <a:tr h="453134">
                <a:tc>
                  <a:txBody>
                    <a:bodyPr/>
                    <a:lstStyle/>
                    <a:p>
                      <a:pPr algn="ctr">
                        <a:lnSpc>
                          <a:spcPct val="100000"/>
                        </a:lnSpc>
                      </a:pPr>
                      <a:r>
                        <a:rPr lang="zh-CN" sz="1400" kern="100">
                          <a:solidFill>
                            <a:schemeClr val="tx1"/>
                          </a:solidFill>
                          <a:effectLst/>
                          <a:latin typeface="微软雅黑 Light" panose="020B0502040204020203" pitchFamily="34" charset="-122"/>
                          <a:ea typeface="微软雅黑 Light" panose="020B0502040204020203" pitchFamily="34" charset="-122"/>
                        </a:rPr>
                        <a:t>储存条件</a:t>
                      </a:r>
                      <a:endParaRPr lang="zh-CN" sz="1400" kern="10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en-US" sz="1400" kern="100" dirty="0">
                          <a:solidFill>
                            <a:schemeClr val="tx1"/>
                          </a:solidFill>
                          <a:effectLst/>
                          <a:latin typeface="微软雅黑 Light" panose="020B0502040204020203" pitchFamily="34" charset="-122"/>
                          <a:ea typeface="微软雅黑 Light" panose="020B0502040204020203" pitchFamily="34" charset="-122"/>
                        </a:rPr>
                        <a:t>0-5℃</a:t>
                      </a:r>
                      <a:r>
                        <a:rPr lang="zh-CN" sz="1400" kern="100" dirty="0">
                          <a:solidFill>
                            <a:schemeClr val="tx1"/>
                          </a:solidFill>
                          <a:effectLst/>
                          <a:latin typeface="微软雅黑 Light" panose="020B0502040204020203" pitchFamily="34" charset="-122"/>
                          <a:ea typeface="微软雅黑 Light" panose="020B0502040204020203" pitchFamily="34" charset="-122"/>
                        </a:rPr>
                        <a:t>，遮光，避免冷冻</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altLang="en-US" sz="1400" kern="100" dirty="0">
                          <a:solidFill>
                            <a:schemeClr val="tx1"/>
                          </a:solidFill>
                          <a:effectLst/>
                          <a:latin typeface="微软雅黑 Light" panose="020B0502040204020203" pitchFamily="34" charset="-122"/>
                          <a:ea typeface="微软雅黑 Light" panose="020B0502040204020203" pitchFamily="34" charset="-122"/>
                        </a:rPr>
                        <a:t>密闭遮光，阴凉处</a:t>
                      </a:r>
                      <a:endParaRPr lang="en-US" altLang="zh-CN" sz="1400" kern="100" dirty="0">
                        <a:solidFill>
                          <a:schemeClr val="tx1"/>
                        </a:solidFill>
                        <a:effectLst/>
                        <a:latin typeface="微软雅黑 Light" panose="020B0502040204020203" pitchFamily="34" charset="-122"/>
                        <a:ea typeface="微软雅黑 Light" panose="020B0502040204020203" pitchFamily="34" charset="-122"/>
                      </a:endParaRPr>
                    </a:p>
                    <a:p>
                      <a:pPr algn="ctr">
                        <a:lnSpc>
                          <a:spcPct val="100000"/>
                        </a:lnSpc>
                      </a:pPr>
                      <a:r>
                        <a:rPr lang="zh-CN" altLang="en-US" sz="1400" kern="100" dirty="0">
                          <a:solidFill>
                            <a:schemeClr val="tx1"/>
                          </a:solidFill>
                          <a:effectLst/>
                          <a:latin typeface="微软雅黑 Light" panose="020B0502040204020203" pitchFamily="34" charset="-122"/>
                          <a:ea typeface="微软雅黑 Light" panose="020B0502040204020203" pitchFamily="34" charset="-122"/>
                        </a:rPr>
                        <a:t>（小于</a:t>
                      </a:r>
                      <a:r>
                        <a:rPr lang="en-US" altLang="zh-CN" sz="1400" kern="100" dirty="0">
                          <a:solidFill>
                            <a:schemeClr val="tx1"/>
                          </a:solidFill>
                          <a:effectLst/>
                          <a:latin typeface="微软雅黑 Light" panose="020B0502040204020203" pitchFamily="34" charset="-122"/>
                          <a:ea typeface="微软雅黑 Light" panose="020B0502040204020203" pitchFamily="34" charset="-122"/>
                        </a:rPr>
                        <a:t>20</a:t>
                      </a:r>
                      <a:r>
                        <a:rPr lang="zh-CN" altLang="en-US" sz="1400" kern="100" dirty="0">
                          <a:solidFill>
                            <a:schemeClr val="tx1"/>
                          </a:solidFill>
                          <a:effectLst/>
                          <a:latin typeface="微软雅黑 Light" panose="020B0502040204020203" pitchFamily="34" charset="-122"/>
                          <a:ea typeface="微软雅黑 Light" panose="020B0502040204020203" pitchFamily="34" charset="-122"/>
                        </a:rPr>
                        <a:t>度以下）保存</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en-US" sz="1400" b="0" kern="100" dirty="0">
                          <a:solidFill>
                            <a:schemeClr val="tx1"/>
                          </a:solidFill>
                          <a:effectLst/>
                          <a:latin typeface="微软雅黑 Light" panose="020B0502040204020203" pitchFamily="34" charset="-122"/>
                          <a:ea typeface="微软雅黑 Light" panose="020B0502040204020203" pitchFamily="34" charset="-122"/>
                        </a:rPr>
                        <a:t>2-8℃</a:t>
                      </a:r>
                      <a:r>
                        <a:rPr lang="zh-CN" sz="1400" b="0" kern="100" dirty="0">
                          <a:solidFill>
                            <a:schemeClr val="tx1"/>
                          </a:solidFill>
                          <a:effectLst/>
                          <a:latin typeface="微软雅黑 Light" panose="020B0502040204020203" pitchFamily="34" charset="-122"/>
                          <a:ea typeface="微软雅黑 Light" panose="020B0502040204020203" pitchFamily="34" charset="-122"/>
                        </a:rPr>
                        <a:t>，密闭，遮光</a:t>
                      </a:r>
                      <a:endParaRPr lang="zh-CN" sz="1400" b="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r>
              <a:tr h="282007">
                <a:tc>
                  <a:txBody>
                    <a:bodyPr/>
                    <a:lstStyle/>
                    <a:p>
                      <a:pPr algn="ctr">
                        <a:lnSpc>
                          <a:spcPct val="100000"/>
                        </a:lnSpc>
                      </a:pPr>
                      <a:r>
                        <a:rPr lang="zh-CN" sz="1400" kern="100">
                          <a:solidFill>
                            <a:schemeClr val="tx1"/>
                          </a:solidFill>
                          <a:effectLst/>
                          <a:latin typeface="微软雅黑 Light" panose="020B0502040204020203" pitchFamily="34" charset="-122"/>
                          <a:ea typeface="微软雅黑 Light" panose="020B0502040204020203" pitchFamily="34" charset="-122"/>
                        </a:rPr>
                        <a:t>剂型</a:t>
                      </a:r>
                      <a:endParaRPr lang="zh-CN" sz="1400" kern="10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乳剂注射液</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干乳剂</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b="0" kern="100" dirty="0">
                          <a:solidFill>
                            <a:schemeClr val="tx1"/>
                          </a:solidFill>
                          <a:effectLst/>
                          <a:latin typeface="微软雅黑 Light" panose="020B0502040204020203" pitchFamily="34" charset="-122"/>
                          <a:ea typeface="微软雅黑 Light" panose="020B0502040204020203" pitchFamily="34" charset="-122"/>
                        </a:rPr>
                        <a:t>冻干乳剂</a:t>
                      </a:r>
                      <a:endParaRPr lang="zh-CN" sz="1400" b="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r>
              <a:tr h="567647">
                <a:tc rowSpan="4">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质量标准</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b="0" kern="100" dirty="0">
                          <a:solidFill>
                            <a:srgbClr val="FF0000"/>
                          </a:solidFill>
                          <a:effectLst/>
                          <a:latin typeface="微软雅黑 Light" panose="020B0502040204020203" pitchFamily="34" charset="-122"/>
                          <a:ea typeface="微软雅黑 Light" panose="020B0502040204020203" pitchFamily="34" charset="-122"/>
                        </a:rPr>
                        <a:t>产品含量为标示量的</a:t>
                      </a:r>
                      <a:r>
                        <a:rPr lang="en-US" sz="1400" b="0" kern="100" dirty="0">
                          <a:solidFill>
                            <a:srgbClr val="FF0000"/>
                          </a:solidFill>
                          <a:effectLst/>
                          <a:latin typeface="微软雅黑 Light" panose="020B0502040204020203" pitchFamily="34" charset="-122"/>
                          <a:ea typeface="微软雅黑 Light" panose="020B0502040204020203" pitchFamily="34" charset="-122"/>
                        </a:rPr>
                        <a:t>125%-80%</a:t>
                      </a:r>
                      <a:endParaRPr lang="zh-CN" sz="1400" b="0" kern="100" dirty="0">
                        <a:solidFill>
                          <a:srgbClr val="FF000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b="0" kern="100" dirty="0">
                          <a:solidFill>
                            <a:srgbClr val="FF0000"/>
                          </a:solidFill>
                          <a:effectLst/>
                          <a:latin typeface="微软雅黑 Light" panose="020B0502040204020203" pitchFamily="34" charset="-122"/>
                          <a:ea typeface="微软雅黑 Light" panose="020B0502040204020203" pitchFamily="34" charset="-122"/>
                        </a:rPr>
                        <a:t>产品含量为标示量的</a:t>
                      </a:r>
                      <a:r>
                        <a:rPr lang="en-US" sz="1400" b="0" kern="100" dirty="0">
                          <a:solidFill>
                            <a:srgbClr val="FF0000"/>
                          </a:solidFill>
                          <a:effectLst/>
                          <a:latin typeface="微软雅黑 Light" panose="020B0502040204020203" pitchFamily="34" charset="-122"/>
                          <a:ea typeface="微软雅黑 Light" panose="020B0502040204020203" pitchFamily="34" charset="-122"/>
                        </a:rPr>
                        <a:t>125%-80%</a:t>
                      </a:r>
                      <a:endParaRPr lang="zh-CN" sz="1400" b="0" kern="100" dirty="0">
                        <a:solidFill>
                          <a:srgbClr val="FF000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b="0" kern="100" dirty="0">
                          <a:solidFill>
                            <a:srgbClr val="FF0000"/>
                          </a:solidFill>
                          <a:effectLst/>
                          <a:latin typeface="微软雅黑 Light" panose="020B0502040204020203" pitchFamily="34" charset="-122"/>
                          <a:ea typeface="微软雅黑 Light" panose="020B0502040204020203" pitchFamily="34" charset="-122"/>
                        </a:rPr>
                        <a:t>产品含量为标示量的</a:t>
                      </a:r>
                      <a:r>
                        <a:rPr lang="en-US" sz="1400" b="0" kern="100" dirty="0">
                          <a:solidFill>
                            <a:srgbClr val="FF0000"/>
                          </a:solidFill>
                          <a:effectLst/>
                          <a:latin typeface="微软雅黑 Light" panose="020B0502040204020203" pitchFamily="34" charset="-122"/>
                          <a:ea typeface="微软雅黑 Light" panose="020B0502040204020203" pitchFamily="34" charset="-122"/>
                        </a:rPr>
                        <a:t>115%-85%</a:t>
                      </a:r>
                      <a:r>
                        <a:rPr lang="zh-CN" sz="1400" b="0" kern="100" dirty="0">
                          <a:solidFill>
                            <a:srgbClr val="FF0000"/>
                          </a:solidFill>
                          <a:effectLst/>
                          <a:latin typeface="微软雅黑 Light" panose="020B0502040204020203" pitchFamily="34" charset="-122"/>
                          <a:ea typeface="微软雅黑 Light" panose="020B0502040204020203" pitchFamily="34" charset="-122"/>
                        </a:rPr>
                        <a:t>，</a:t>
                      </a:r>
                      <a:endParaRPr lang="en-US" altLang="zh-CN" sz="1400" b="0" kern="100" dirty="0">
                        <a:solidFill>
                          <a:srgbClr val="FF0000"/>
                        </a:solidFill>
                        <a:effectLst/>
                        <a:latin typeface="微软雅黑 Light" panose="020B0502040204020203" pitchFamily="34" charset="-122"/>
                        <a:ea typeface="微软雅黑 Light" panose="020B0502040204020203" pitchFamily="34" charset="-122"/>
                      </a:endParaRPr>
                    </a:p>
                    <a:p>
                      <a:pPr algn="ctr">
                        <a:lnSpc>
                          <a:spcPct val="100000"/>
                        </a:lnSpc>
                      </a:pPr>
                      <a:r>
                        <a:rPr lang="zh-CN" altLang="en-US" sz="1400" b="0" kern="100" dirty="0">
                          <a:solidFill>
                            <a:srgbClr val="FF0000"/>
                          </a:solidFill>
                          <a:effectLst/>
                          <a:latin typeface="微软雅黑 Light" panose="020B0502040204020203" pitchFamily="34" charset="-122"/>
                          <a:ea typeface="微软雅黑 Light" panose="020B0502040204020203" pitchFamily="34" charset="-122"/>
                        </a:rPr>
                        <a:t>（</a:t>
                      </a:r>
                      <a:r>
                        <a:rPr lang="zh-CN" sz="1400" b="0" kern="100" dirty="0">
                          <a:solidFill>
                            <a:srgbClr val="FF0000"/>
                          </a:solidFill>
                          <a:effectLst/>
                          <a:latin typeface="微软雅黑 Light" panose="020B0502040204020203" pitchFamily="34" charset="-122"/>
                          <a:ea typeface="微软雅黑 Light" panose="020B0502040204020203" pitchFamily="34" charset="-122"/>
                        </a:rPr>
                        <a:t>含量控制要求更高</a:t>
                      </a:r>
                      <a:r>
                        <a:rPr lang="zh-CN" altLang="en-US" sz="1400" b="0" kern="100" dirty="0">
                          <a:solidFill>
                            <a:srgbClr val="FF0000"/>
                          </a:solidFill>
                          <a:effectLst/>
                          <a:latin typeface="微软雅黑 Light" panose="020B0502040204020203" pitchFamily="34" charset="-122"/>
                          <a:ea typeface="微软雅黑 Light" panose="020B0502040204020203" pitchFamily="34" charset="-122"/>
                        </a:rPr>
                        <a:t>，剂量更准确）</a:t>
                      </a:r>
                      <a:endParaRPr lang="zh-CN" sz="1400" b="0" kern="100" dirty="0">
                        <a:solidFill>
                          <a:srgbClr val="FF000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r>
              <a:tr h="567647">
                <a:tc vMerge="1">
                  <a:tcPr/>
                </a:tc>
                <a:tc>
                  <a:txBody>
                    <a:bodyPr/>
                    <a:lstStyle/>
                    <a:p>
                      <a:pPr algn="ctr">
                        <a:lnSpc>
                          <a:spcPct val="100000"/>
                        </a:lnSpc>
                      </a:pPr>
                      <a:r>
                        <a:rPr lang="zh-CN" altLang="en-US" sz="1400" kern="100" dirty="0">
                          <a:solidFill>
                            <a:schemeClr val="tx1"/>
                          </a:solidFill>
                          <a:effectLst/>
                          <a:latin typeface="微软雅黑 Light" panose="020B0502040204020203" pitchFamily="34" charset="-122"/>
                          <a:ea typeface="微软雅黑 Light" panose="020B0502040204020203" pitchFamily="34" charset="-122"/>
                        </a:rPr>
                        <a:t>主要降解杂质</a:t>
                      </a:r>
                      <a:r>
                        <a:rPr lang="zh-CN" sz="1400" kern="100" dirty="0">
                          <a:solidFill>
                            <a:schemeClr val="tx1"/>
                          </a:solidFill>
                          <a:effectLst/>
                          <a:latin typeface="微软雅黑 Light" panose="020B0502040204020203" pitchFamily="34" charset="-122"/>
                          <a:ea typeface="微软雅黑 Light" panose="020B0502040204020203" pitchFamily="34" charset="-122"/>
                        </a:rPr>
                        <a:t>前列腺素</a:t>
                      </a:r>
                      <a:r>
                        <a:rPr lang="en-US" sz="1400" b="0" kern="100" dirty="0">
                          <a:solidFill>
                            <a:schemeClr val="tx1"/>
                          </a:solidFill>
                          <a:effectLst/>
                          <a:latin typeface="微软雅黑 Light" panose="020B0502040204020203" pitchFamily="34" charset="-122"/>
                          <a:ea typeface="微软雅黑 Light" panose="020B0502040204020203" pitchFamily="34" charset="-122"/>
                        </a:rPr>
                        <a:t>A1</a:t>
                      </a:r>
                      <a:r>
                        <a:rPr lang="zh-CN" altLang="en-US" sz="1400" b="0" kern="100" dirty="0">
                          <a:solidFill>
                            <a:schemeClr val="tx1"/>
                          </a:solidFill>
                          <a:effectLst/>
                          <a:latin typeface="微软雅黑 Light" panose="020B0502040204020203" pitchFamily="34" charset="-122"/>
                          <a:ea typeface="微软雅黑 Light" panose="020B0502040204020203" pitchFamily="34" charset="-122"/>
                        </a:rPr>
                        <a:t>（</a:t>
                      </a:r>
                      <a:r>
                        <a:rPr lang="en-US" altLang="zh-CN" sz="1400" b="0" kern="100" dirty="0">
                          <a:solidFill>
                            <a:schemeClr val="tx1"/>
                          </a:solidFill>
                          <a:effectLst/>
                          <a:latin typeface="微软雅黑 Light" panose="020B0502040204020203" pitchFamily="34" charset="-122"/>
                          <a:ea typeface="微软雅黑 Light" panose="020B0502040204020203" pitchFamily="34" charset="-122"/>
                        </a:rPr>
                        <a:t>PGA1)</a:t>
                      </a:r>
                      <a:endParaRPr lang="en-US" altLang="zh-CN" sz="1400" b="0" kern="100" dirty="0">
                        <a:solidFill>
                          <a:schemeClr val="tx1"/>
                        </a:solidFill>
                        <a:effectLst/>
                        <a:latin typeface="微软雅黑 Light" panose="020B0502040204020203" pitchFamily="34" charset="-122"/>
                        <a:ea typeface="微软雅黑 Light" panose="020B0502040204020203" pitchFamily="34" charset="-122"/>
                      </a:endParaRPr>
                    </a:p>
                    <a:p>
                      <a:pPr algn="ctr">
                        <a:lnSpc>
                          <a:spcPct val="100000"/>
                        </a:lnSpc>
                      </a:pPr>
                      <a:r>
                        <a:rPr lang="zh-CN" sz="1400" b="0" kern="100" dirty="0">
                          <a:solidFill>
                            <a:schemeClr val="tx1"/>
                          </a:solidFill>
                          <a:effectLst/>
                          <a:latin typeface="微软雅黑 Light" panose="020B0502040204020203" pitchFamily="34" charset="-122"/>
                          <a:ea typeface="微软雅黑 Light" panose="020B0502040204020203" pitchFamily="34" charset="-122"/>
                        </a:rPr>
                        <a:t>含量不超过</a:t>
                      </a:r>
                      <a:r>
                        <a:rPr lang="en-US" sz="1400" b="0" kern="100" dirty="0">
                          <a:solidFill>
                            <a:schemeClr val="tx1"/>
                          </a:solidFill>
                          <a:effectLst/>
                          <a:latin typeface="微软雅黑 Light" panose="020B0502040204020203" pitchFamily="34" charset="-122"/>
                          <a:ea typeface="微软雅黑 Light" panose="020B0502040204020203" pitchFamily="34" charset="-122"/>
                        </a:rPr>
                        <a:t>60%</a:t>
                      </a:r>
                      <a:endParaRPr lang="zh-CN" sz="1400" b="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altLang="en-US" sz="1400" kern="100" dirty="0">
                          <a:solidFill>
                            <a:schemeClr val="tx1"/>
                          </a:solidFill>
                          <a:effectLst/>
                          <a:latin typeface="微软雅黑 Light" panose="020B0502040204020203" pitchFamily="34" charset="-122"/>
                          <a:ea typeface="微软雅黑 Light" panose="020B0502040204020203" pitchFamily="34" charset="-122"/>
                        </a:rPr>
                        <a:t>主要降解杂质</a:t>
                      </a:r>
                      <a:r>
                        <a:rPr lang="zh-CN" sz="1400" kern="100" dirty="0">
                          <a:solidFill>
                            <a:schemeClr val="tx1"/>
                          </a:solidFill>
                          <a:effectLst/>
                          <a:latin typeface="微软雅黑 Light" panose="020B0502040204020203" pitchFamily="34" charset="-122"/>
                          <a:ea typeface="微软雅黑 Light" panose="020B0502040204020203" pitchFamily="34" charset="-122"/>
                        </a:rPr>
                        <a:t>前列腺素</a:t>
                      </a:r>
                      <a:r>
                        <a:rPr lang="en-US" sz="1400" kern="100" dirty="0">
                          <a:solidFill>
                            <a:schemeClr val="tx1"/>
                          </a:solidFill>
                          <a:effectLst/>
                          <a:latin typeface="微软雅黑 Light" panose="020B0502040204020203" pitchFamily="34" charset="-122"/>
                          <a:ea typeface="微软雅黑 Light" panose="020B0502040204020203" pitchFamily="34" charset="-122"/>
                        </a:rPr>
                        <a:t>A1</a:t>
                      </a:r>
                      <a:r>
                        <a:rPr lang="zh-CN" sz="1400" kern="100" dirty="0">
                          <a:solidFill>
                            <a:schemeClr val="tx1"/>
                          </a:solidFill>
                          <a:effectLst/>
                          <a:latin typeface="微软雅黑 Light" panose="020B0502040204020203" pitchFamily="34" charset="-122"/>
                          <a:ea typeface="微软雅黑 Light" panose="020B0502040204020203" pitchFamily="34" charset="-122"/>
                        </a:rPr>
                        <a:t>含量不超过</a:t>
                      </a:r>
                      <a:r>
                        <a:rPr lang="en-US" sz="1400" kern="100" dirty="0">
                          <a:solidFill>
                            <a:schemeClr val="tx1"/>
                          </a:solidFill>
                          <a:effectLst/>
                          <a:latin typeface="微软雅黑 Light" panose="020B0502040204020203" pitchFamily="34" charset="-122"/>
                          <a:ea typeface="微软雅黑 Light" panose="020B0502040204020203" pitchFamily="34" charset="-122"/>
                        </a:rPr>
                        <a:t>10%</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altLang="en-US" sz="1400" b="0" kern="100" dirty="0">
                          <a:solidFill>
                            <a:schemeClr val="tx1"/>
                          </a:solidFill>
                          <a:effectLst/>
                          <a:latin typeface="微软雅黑 Light" panose="020B0502040204020203" pitchFamily="34" charset="-122"/>
                          <a:ea typeface="微软雅黑 Light" panose="020B0502040204020203" pitchFamily="34" charset="-122"/>
                        </a:rPr>
                        <a:t>主要杂质</a:t>
                      </a:r>
                      <a:r>
                        <a:rPr lang="zh-CN" sz="1400" b="0" kern="100" dirty="0">
                          <a:solidFill>
                            <a:schemeClr val="tx1"/>
                          </a:solidFill>
                          <a:effectLst/>
                          <a:latin typeface="微软雅黑 Light" panose="020B0502040204020203" pitchFamily="34" charset="-122"/>
                          <a:ea typeface="微软雅黑 Light" panose="020B0502040204020203" pitchFamily="34" charset="-122"/>
                        </a:rPr>
                        <a:t>前列腺素</a:t>
                      </a:r>
                      <a:r>
                        <a:rPr lang="en-US" sz="1400" b="0" kern="100" dirty="0">
                          <a:solidFill>
                            <a:schemeClr val="tx1"/>
                          </a:solidFill>
                          <a:effectLst/>
                          <a:latin typeface="微软雅黑 Light" panose="020B0502040204020203" pitchFamily="34" charset="-122"/>
                          <a:ea typeface="微软雅黑 Light" panose="020B0502040204020203" pitchFamily="34" charset="-122"/>
                        </a:rPr>
                        <a:t>A1</a:t>
                      </a:r>
                      <a:r>
                        <a:rPr lang="zh-CN" sz="1400" b="0" kern="100" dirty="0">
                          <a:solidFill>
                            <a:schemeClr val="tx1"/>
                          </a:solidFill>
                          <a:effectLst/>
                          <a:latin typeface="微软雅黑 Light" panose="020B0502040204020203" pitchFamily="34" charset="-122"/>
                          <a:ea typeface="微软雅黑 Light" panose="020B0502040204020203" pitchFamily="34" charset="-122"/>
                        </a:rPr>
                        <a:t>含量不超过</a:t>
                      </a:r>
                      <a:r>
                        <a:rPr lang="en-US" sz="1400" b="0" kern="100" dirty="0">
                          <a:solidFill>
                            <a:schemeClr val="tx1"/>
                          </a:solidFill>
                          <a:effectLst/>
                          <a:latin typeface="微软雅黑 Light" panose="020B0502040204020203" pitchFamily="34" charset="-122"/>
                          <a:ea typeface="微软雅黑 Light" panose="020B0502040204020203" pitchFamily="34" charset="-122"/>
                        </a:rPr>
                        <a:t>10%</a:t>
                      </a:r>
                      <a:r>
                        <a:rPr lang="zh-CN" sz="1400" b="0" kern="100" dirty="0">
                          <a:solidFill>
                            <a:schemeClr val="tx1"/>
                          </a:solidFill>
                          <a:effectLst/>
                          <a:latin typeface="微软雅黑 Light" panose="020B0502040204020203" pitchFamily="34" charset="-122"/>
                          <a:ea typeface="微软雅黑 Light" panose="020B0502040204020203" pitchFamily="34" charset="-122"/>
                        </a:rPr>
                        <a:t>，</a:t>
                      </a:r>
                      <a:endParaRPr lang="en-US" altLang="zh-CN" sz="1400" b="0" kern="100" dirty="0">
                        <a:solidFill>
                          <a:schemeClr val="tx1"/>
                        </a:solidFill>
                        <a:effectLst/>
                        <a:latin typeface="微软雅黑 Light" panose="020B0502040204020203" pitchFamily="34" charset="-122"/>
                        <a:ea typeface="微软雅黑 Light" panose="020B0502040204020203" pitchFamily="34" charset="-122"/>
                      </a:endParaRPr>
                    </a:p>
                    <a:p>
                      <a:pPr algn="ctr">
                        <a:lnSpc>
                          <a:spcPct val="100000"/>
                        </a:lnSpc>
                      </a:pPr>
                      <a:r>
                        <a:rPr lang="zh-CN" sz="1400" b="0" kern="100" dirty="0">
                          <a:solidFill>
                            <a:schemeClr val="tx1"/>
                          </a:solidFill>
                          <a:effectLst/>
                          <a:latin typeface="微软雅黑 Light" panose="020B0502040204020203" pitchFamily="34" charset="-122"/>
                          <a:ea typeface="微软雅黑 Light" panose="020B0502040204020203" pitchFamily="34" charset="-122"/>
                        </a:rPr>
                        <a:t>主要杂质限度要求显著提高</a:t>
                      </a:r>
                      <a:endParaRPr lang="zh-CN" sz="1400" b="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r>
              <a:tr h="694925">
                <a:tc vMerge="1">
                  <a:tcPr/>
                </a:tc>
                <a:tc>
                  <a:txBody>
                    <a:bodyPr/>
                    <a:lstStyle/>
                    <a:p>
                      <a:pPr algn="ctr">
                        <a:lnSpc>
                          <a:spcPct val="100000"/>
                        </a:lnSpc>
                      </a:pPr>
                      <a:r>
                        <a:rPr lang="zh-CN" sz="1400" b="0" kern="100" dirty="0">
                          <a:solidFill>
                            <a:srgbClr val="FF0000"/>
                          </a:solidFill>
                          <a:effectLst/>
                          <a:latin typeface="微软雅黑 Light" panose="020B0502040204020203" pitchFamily="34" charset="-122"/>
                          <a:ea typeface="微软雅黑 Light" panose="020B0502040204020203" pitchFamily="34" charset="-122"/>
                        </a:rPr>
                        <a:t>无总杂质限度要求</a:t>
                      </a:r>
                      <a:endParaRPr lang="en-US" altLang="zh-CN" sz="1400" b="0" kern="100" dirty="0">
                        <a:solidFill>
                          <a:srgbClr val="FF0000"/>
                        </a:solidFill>
                        <a:effectLst/>
                        <a:latin typeface="微软雅黑 Light" panose="020B0502040204020203" pitchFamily="34" charset="-122"/>
                        <a:ea typeface="微软雅黑 Light" panose="020B0502040204020203" pitchFamily="34" charset="-122"/>
                      </a:endParaRPr>
                    </a:p>
                    <a:p>
                      <a:pPr algn="ctr">
                        <a:lnSpc>
                          <a:spcPct val="100000"/>
                        </a:lnSpc>
                      </a:pPr>
                      <a:r>
                        <a:rPr lang="zh-CN" altLang="en-US" sz="1400" b="0" kern="100" dirty="0">
                          <a:solidFill>
                            <a:srgbClr val="FF0000"/>
                          </a:solidFill>
                          <a:effectLst/>
                          <a:latin typeface="微软雅黑 Light" panose="020B0502040204020203" pitchFamily="34" charset="-122"/>
                          <a:ea typeface="微软雅黑 Light" panose="020B0502040204020203" pitchFamily="34" charset="-122"/>
                        </a:rPr>
                        <a:t>（杂质控制有缺陷）</a:t>
                      </a:r>
                      <a:endParaRPr lang="zh-CN" sz="1400" b="0" kern="100" dirty="0">
                        <a:solidFill>
                          <a:srgbClr val="FF000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kern="100" dirty="0">
                          <a:solidFill>
                            <a:schemeClr val="tx1"/>
                          </a:solidFill>
                          <a:effectLst/>
                          <a:latin typeface="微软雅黑 Light" panose="020B0502040204020203" pitchFamily="34" charset="-122"/>
                          <a:ea typeface="微软雅黑 Light" panose="020B0502040204020203" pitchFamily="34" charset="-122"/>
                        </a:rPr>
                        <a:t>其余总杂质限度不超过</a:t>
                      </a:r>
                      <a:r>
                        <a:rPr lang="en-US" sz="1400" kern="100" dirty="0">
                          <a:solidFill>
                            <a:schemeClr val="tx1"/>
                          </a:solidFill>
                          <a:effectLst/>
                          <a:latin typeface="微软雅黑 Light" panose="020B0502040204020203" pitchFamily="34" charset="-122"/>
                          <a:ea typeface="微软雅黑 Light" panose="020B0502040204020203" pitchFamily="34" charset="-122"/>
                        </a:rPr>
                        <a:t>1%</a:t>
                      </a:r>
                      <a:endParaRPr lang="en-US" sz="1400" kern="100" dirty="0">
                        <a:solidFill>
                          <a:schemeClr val="tx1"/>
                        </a:solidFill>
                        <a:effectLst/>
                        <a:latin typeface="微软雅黑 Light" panose="020B0502040204020203" pitchFamily="34" charset="-122"/>
                        <a:ea typeface="微软雅黑 Light" panose="020B0502040204020203" pitchFamily="34" charset="-122"/>
                      </a:endParaRPr>
                    </a:p>
                    <a:p>
                      <a:pPr algn="ctr">
                        <a:lnSpc>
                          <a:spcPct val="100000"/>
                        </a:lnSpc>
                      </a:pPr>
                      <a:r>
                        <a:rPr lang="zh-CN" altLang="en-US" sz="1400" kern="100" dirty="0">
                          <a:solidFill>
                            <a:schemeClr val="tx1"/>
                          </a:solidFill>
                          <a:effectLst/>
                          <a:latin typeface="微软雅黑 Light" panose="020B0502040204020203" pitchFamily="34" charset="-122"/>
                          <a:ea typeface="微软雅黑 Light" panose="020B0502040204020203" pitchFamily="34" charset="-122"/>
                        </a:rPr>
                        <a:t>（</a:t>
                      </a:r>
                      <a:r>
                        <a:rPr lang="zh-CN" sz="1400" b="0" kern="100" dirty="0">
                          <a:solidFill>
                            <a:srgbClr val="FF0000"/>
                          </a:solidFill>
                          <a:effectLst/>
                          <a:latin typeface="微软雅黑 Light" panose="020B0502040204020203" pitchFamily="34" charset="-122"/>
                          <a:ea typeface="微软雅黑 Light" panose="020B0502040204020203" pitchFamily="34" charset="-122"/>
                        </a:rPr>
                        <a:t>在前列腺素</a:t>
                      </a:r>
                      <a:r>
                        <a:rPr lang="en-US" sz="1400" b="0" kern="100" dirty="0">
                          <a:solidFill>
                            <a:srgbClr val="FF0000"/>
                          </a:solidFill>
                          <a:effectLst/>
                          <a:latin typeface="微软雅黑 Light" panose="020B0502040204020203" pitchFamily="34" charset="-122"/>
                          <a:ea typeface="微软雅黑 Light" panose="020B0502040204020203" pitchFamily="34" charset="-122"/>
                        </a:rPr>
                        <a:t>A1</a:t>
                      </a:r>
                      <a:r>
                        <a:rPr lang="zh-CN" sz="1400" b="0" kern="100" dirty="0">
                          <a:solidFill>
                            <a:srgbClr val="FF0000"/>
                          </a:solidFill>
                          <a:effectLst/>
                          <a:latin typeface="微软雅黑 Light" panose="020B0502040204020203" pitchFamily="34" charset="-122"/>
                          <a:ea typeface="微软雅黑 Light" panose="020B0502040204020203" pitchFamily="34" charset="-122"/>
                        </a:rPr>
                        <a:t>项下</a:t>
                      </a:r>
                      <a:r>
                        <a:rPr lang="zh-CN" altLang="en-US" sz="1400" b="0" kern="100" dirty="0">
                          <a:solidFill>
                            <a:srgbClr val="FF0000"/>
                          </a:solidFill>
                          <a:effectLst/>
                          <a:latin typeface="微软雅黑 Light" panose="020B0502040204020203" pitchFamily="34" charset="-122"/>
                          <a:ea typeface="微软雅黑 Light" panose="020B0502040204020203" pitchFamily="34" charset="-122"/>
                        </a:rPr>
                        <a:t>，检测方法灵敏度不够，回收率不合格</a:t>
                      </a:r>
                      <a:r>
                        <a:rPr lang="zh-CN" altLang="en-US" sz="1400" kern="100" dirty="0">
                          <a:solidFill>
                            <a:schemeClr val="tx1"/>
                          </a:solidFill>
                          <a:effectLst/>
                          <a:latin typeface="微软雅黑 Light" panose="020B0502040204020203" pitchFamily="34" charset="-122"/>
                          <a:ea typeface="微软雅黑 Light" panose="020B0502040204020203" pitchFamily="34" charset="-122"/>
                        </a:rPr>
                        <a:t>）</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b="0" kern="100" dirty="0">
                          <a:solidFill>
                            <a:srgbClr val="FF0000"/>
                          </a:solidFill>
                          <a:effectLst/>
                          <a:latin typeface="微软雅黑 Light" panose="020B0502040204020203" pitchFamily="34" charset="-122"/>
                          <a:ea typeface="微软雅黑 Light" panose="020B0502040204020203" pitchFamily="34" charset="-122"/>
                        </a:rPr>
                        <a:t>其余总杂质限度不超过</a:t>
                      </a:r>
                      <a:r>
                        <a:rPr lang="en-US" sz="1400" b="0" kern="100" dirty="0">
                          <a:solidFill>
                            <a:srgbClr val="FF0000"/>
                          </a:solidFill>
                          <a:effectLst/>
                          <a:latin typeface="微软雅黑 Light" panose="020B0502040204020203" pitchFamily="34" charset="-122"/>
                          <a:ea typeface="微软雅黑 Light" panose="020B0502040204020203" pitchFamily="34" charset="-122"/>
                        </a:rPr>
                        <a:t>1%</a:t>
                      </a:r>
                      <a:r>
                        <a:rPr lang="zh-CN" sz="1400" b="0" kern="100" dirty="0">
                          <a:solidFill>
                            <a:srgbClr val="FF0000"/>
                          </a:solidFill>
                          <a:effectLst/>
                          <a:latin typeface="微软雅黑 Light" panose="020B0502040204020203" pitchFamily="34" charset="-122"/>
                          <a:ea typeface="微软雅黑 Light" panose="020B0502040204020203" pitchFamily="34" charset="-122"/>
                        </a:rPr>
                        <a:t>，</a:t>
                      </a:r>
                      <a:endParaRPr lang="en-US" altLang="zh-CN" sz="1400" b="0" kern="100" dirty="0">
                        <a:solidFill>
                          <a:srgbClr val="FF0000"/>
                        </a:solidFill>
                        <a:effectLst/>
                        <a:latin typeface="微软雅黑 Light" panose="020B0502040204020203" pitchFamily="34" charset="-122"/>
                        <a:ea typeface="微软雅黑 Light" panose="020B0502040204020203" pitchFamily="34" charset="-122"/>
                      </a:endParaRPr>
                    </a:p>
                    <a:p>
                      <a:pPr algn="ctr">
                        <a:lnSpc>
                          <a:spcPct val="100000"/>
                        </a:lnSpc>
                      </a:pPr>
                      <a:r>
                        <a:rPr lang="zh-CN" sz="1400" b="0" kern="100" dirty="0">
                          <a:solidFill>
                            <a:srgbClr val="FF0000"/>
                          </a:solidFill>
                          <a:effectLst/>
                          <a:latin typeface="微软雅黑 Light" panose="020B0502040204020203" pitchFamily="34" charset="-122"/>
                          <a:ea typeface="微软雅黑 Light" panose="020B0502040204020203" pitchFamily="34" charset="-122"/>
                        </a:rPr>
                        <a:t>检测方法</a:t>
                      </a:r>
                      <a:r>
                        <a:rPr lang="zh-CN" altLang="en-US" sz="1400" b="0" kern="100" dirty="0">
                          <a:solidFill>
                            <a:srgbClr val="FF0000"/>
                          </a:solidFill>
                          <a:effectLst/>
                          <a:latin typeface="微软雅黑 Light" panose="020B0502040204020203" pitchFamily="34" charset="-122"/>
                          <a:ea typeface="微软雅黑 Light" panose="020B0502040204020203" pitchFamily="34" charset="-122"/>
                        </a:rPr>
                        <a:t>科学</a:t>
                      </a:r>
                      <a:r>
                        <a:rPr lang="zh-CN" sz="1400" b="0" kern="100" dirty="0">
                          <a:solidFill>
                            <a:srgbClr val="FF0000"/>
                          </a:solidFill>
                          <a:effectLst/>
                          <a:latin typeface="微软雅黑 Light" panose="020B0502040204020203" pitchFamily="34" charset="-122"/>
                          <a:ea typeface="微软雅黑 Light" panose="020B0502040204020203" pitchFamily="34" charset="-122"/>
                        </a:rPr>
                        <a:t>严谨</a:t>
                      </a:r>
                      <a:endParaRPr lang="zh-CN" sz="1400" b="0" kern="100" dirty="0">
                        <a:solidFill>
                          <a:srgbClr val="FF000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r>
              <a:tr h="542147">
                <a:tc vMerge="1">
                  <a:tcPr/>
                </a:tc>
                <a:tc>
                  <a:txBody>
                    <a:bodyPr/>
                    <a:lstStyle/>
                    <a:p>
                      <a:pPr algn="ctr">
                        <a:lnSpc>
                          <a:spcPct val="100000"/>
                        </a:lnSpc>
                      </a:pPr>
                      <a:r>
                        <a:rPr lang="zh-CN" sz="1400" b="0" kern="100" dirty="0">
                          <a:solidFill>
                            <a:srgbClr val="FF0000"/>
                          </a:solidFill>
                          <a:effectLst/>
                          <a:latin typeface="微软雅黑 Light" panose="020B0502040204020203" pitchFamily="34" charset="-122"/>
                          <a:ea typeface="微软雅黑 Light" panose="020B0502040204020203" pitchFamily="34" charset="-122"/>
                        </a:rPr>
                        <a:t>溶血磷脂酰胆碱含量不超过</a:t>
                      </a:r>
                      <a:r>
                        <a:rPr lang="en-US" sz="1400" b="0" kern="100" dirty="0">
                          <a:solidFill>
                            <a:srgbClr val="FF0000"/>
                          </a:solidFill>
                          <a:effectLst/>
                          <a:latin typeface="微软雅黑 Light" panose="020B0502040204020203" pitchFamily="34" charset="-122"/>
                          <a:ea typeface="微软雅黑 Light" panose="020B0502040204020203" pitchFamily="34" charset="-122"/>
                        </a:rPr>
                        <a:t>5%</a:t>
                      </a:r>
                      <a:endParaRPr lang="zh-CN" sz="1400" b="0" kern="100" dirty="0">
                        <a:solidFill>
                          <a:srgbClr val="FF000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b="0" kern="100" dirty="0">
                          <a:solidFill>
                            <a:srgbClr val="FF0000"/>
                          </a:solidFill>
                          <a:effectLst/>
                          <a:latin typeface="微软雅黑 Light" panose="020B0502040204020203" pitchFamily="34" charset="-122"/>
                          <a:ea typeface="微软雅黑 Light" panose="020B0502040204020203" pitchFamily="34" charset="-122"/>
                        </a:rPr>
                        <a:t>无此项控制指标</a:t>
                      </a:r>
                      <a:endParaRPr lang="en-US" altLang="zh-CN" sz="1400" b="0" kern="100" dirty="0">
                        <a:solidFill>
                          <a:srgbClr val="FF0000"/>
                        </a:solidFill>
                        <a:effectLst/>
                        <a:latin typeface="微软雅黑 Light" panose="020B0502040204020203" pitchFamily="34" charset="-122"/>
                        <a:ea typeface="微软雅黑 Light" panose="020B0502040204020203" pitchFamily="34" charset="-122"/>
                      </a:endParaRPr>
                    </a:p>
                    <a:p>
                      <a:pPr algn="ctr">
                        <a:lnSpc>
                          <a:spcPct val="100000"/>
                        </a:lnSpc>
                      </a:pPr>
                      <a:r>
                        <a:rPr lang="zh-CN" altLang="en-US" sz="1400" b="0" kern="100" dirty="0">
                          <a:solidFill>
                            <a:srgbClr val="FF0000"/>
                          </a:solidFill>
                          <a:effectLst/>
                          <a:latin typeface="微软雅黑 Light" panose="020B0502040204020203" pitchFamily="34" charset="-122"/>
                          <a:ea typeface="微软雅黑 Light" panose="020B0502040204020203" pitchFamily="34" charset="-122"/>
                        </a:rPr>
                        <a:t>（溶血风险不可控）</a:t>
                      </a:r>
                      <a:endParaRPr lang="zh-CN" sz="1400" b="0" kern="100" dirty="0">
                        <a:solidFill>
                          <a:srgbClr val="FF000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b="0" kern="100" dirty="0">
                          <a:solidFill>
                            <a:srgbClr val="FF0000"/>
                          </a:solidFill>
                          <a:effectLst/>
                          <a:latin typeface="微软雅黑 Light" panose="020B0502040204020203" pitchFamily="34" charset="-122"/>
                          <a:ea typeface="微软雅黑 Light" panose="020B0502040204020203" pitchFamily="34" charset="-122"/>
                        </a:rPr>
                        <a:t>溶血磷脂酰胆碱含量不超过</a:t>
                      </a:r>
                      <a:r>
                        <a:rPr lang="en-US" sz="1400" b="0" kern="100" dirty="0">
                          <a:solidFill>
                            <a:srgbClr val="FF0000"/>
                          </a:solidFill>
                          <a:effectLst/>
                          <a:latin typeface="微软雅黑 Light" panose="020B0502040204020203" pitchFamily="34" charset="-122"/>
                          <a:ea typeface="微软雅黑 Light" panose="020B0502040204020203" pitchFamily="34" charset="-122"/>
                        </a:rPr>
                        <a:t>3%</a:t>
                      </a:r>
                      <a:endParaRPr lang="en-US" sz="1400" b="0" kern="100" dirty="0">
                        <a:solidFill>
                          <a:srgbClr val="FF0000"/>
                        </a:solidFill>
                        <a:effectLst/>
                        <a:latin typeface="微软雅黑 Light" panose="020B0502040204020203" pitchFamily="34" charset="-122"/>
                        <a:ea typeface="微软雅黑 Light" panose="020B0502040204020203" pitchFamily="34" charset="-122"/>
                      </a:endParaRPr>
                    </a:p>
                    <a:p>
                      <a:pPr algn="ctr">
                        <a:lnSpc>
                          <a:spcPct val="100000"/>
                        </a:lnSpc>
                      </a:pPr>
                      <a:r>
                        <a:rPr lang="zh-CN" altLang="en-US" sz="1400" b="0" kern="100" dirty="0">
                          <a:solidFill>
                            <a:srgbClr val="FF0000"/>
                          </a:solidFill>
                          <a:effectLst/>
                          <a:latin typeface="微软雅黑 Light" panose="020B0502040204020203" pitchFamily="34" charset="-122"/>
                          <a:ea typeface="微软雅黑 Light" panose="020B0502040204020203" pitchFamily="34" charset="-122"/>
                        </a:rPr>
                        <a:t>（更好保障安全性）</a:t>
                      </a:r>
                      <a:endParaRPr lang="zh-CN" sz="1400" b="0" kern="100" dirty="0">
                        <a:solidFill>
                          <a:srgbClr val="FF000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r>
              <a:tr h="463213">
                <a:tc>
                  <a:txBody>
                    <a:bodyPr/>
                    <a:lstStyle/>
                    <a:p>
                      <a:pPr marL="0" algn="ctr" defTabSz="914400" rtl="0" eaLnBrk="1" latinLnBrk="0" hangingPunct="1">
                        <a:lnSpc>
                          <a:spcPct val="100000"/>
                        </a:lnSpc>
                      </a:pPr>
                      <a:r>
                        <a:rPr lang="zh-CN" altLang="en-US" sz="1400" b="1" kern="100" dirty="0">
                          <a:solidFill>
                            <a:schemeClr val="tx1"/>
                          </a:solidFill>
                          <a:effectLst/>
                          <a:latin typeface="微软雅黑 Light" panose="020B0502040204020203" pitchFamily="34" charset="-122"/>
                          <a:ea typeface="微软雅黑 Light" panose="020B0502040204020203" pitchFamily="34" charset="-122"/>
                        </a:rPr>
                        <a:t>药物临床试验数据核查</a:t>
                      </a:r>
                      <a:endParaRPr lang="zh-CN" altLang="en-US" sz="1400" b="1" kern="100" dirty="0">
                        <a:solidFill>
                          <a:schemeClr val="tx1"/>
                        </a:solidFill>
                        <a:effectLst/>
                        <a:latin typeface="微软雅黑 Light" panose="020B0502040204020203" pitchFamily="34" charset="-122"/>
                        <a:ea typeface="微软雅黑 Light" panose="020B0502040204020203" pitchFamily="34" charset="-122"/>
                        <a:cs typeface="+mn-cs"/>
                      </a:endParaRPr>
                    </a:p>
                  </a:txBody>
                  <a:tcPr marL="60321" marR="60321" marT="0" marB="0" anchor="ctr">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en-US" sz="1400" kern="100" dirty="0">
                          <a:solidFill>
                            <a:schemeClr val="tx1"/>
                          </a:solidFill>
                          <a:effectLst/>
                          <a:latin typeface="微软雅黑 Light" panose="020B0502040204020203" pitchFamily="34" charset="-122"/>
                          <a:ea typeface="微软雅黑 Light" panose="020B0502040204020203" pitchFamily="34" charset="-122"/>
                        </a:rPr>
                        <a:t>-</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en-US" sz="1400" kern="100" dirty="0">
                          <a:solidFill>
                            <a:schemeClr val="tx1"/>
                          </a:solidFill>
                          <a:effectLst/>
                          <a:latin typeface="微软雅黑 Light" panose="020B0502040204020203" pitchFamily="34" charset="-122"/>
                          <a:ea typeface="微软雅黑 Light" panose="020B0502040204020203" pitchFamily="34" charset="-122"/>
                        </a:rPr>
                        <a:t>-</a:t>
                      </a:r>
                      <a:endParaRPr lang="zh-CN" sz="1400" kern="100" dirty="0">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R w="12700" cap="flat" cmpd="sng" algn="ctr">
                      <a:solidFill>
                        <a:srgbClr val="50A294"/>
                      </a:solidFill>
                      <a:prstDash val="solid"/>
                      <a:round/>
                      <a:headEnd type="none" w="med" len="med"/>
                      <a:tailEnd type="none" w="med" len="med"/>
                    </a:lnR>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c>
                  <a:txBody>
                    <a:bodyPr/>
                    <a:lstStyle/>
                    <a:p>
                      <a:pPr algn="ctr">
                        <a:lnSpc>
                          <a:spcPct val="100000"/>
                        </a:lnSpc>
                      </a:pPr>
                      <a:r>
                        <a:rPr lang="zh-CN" sz="1400" b="0" kern="100" dirty="0">
                          <a:solidFill>
                            <a:srgbClr val="FF0000"/>
                          </a:solidFill>
                          <a:effectLst/>
                          <a:latin typeface="微软雅黑 Light" panose="020B0502040204020203" pitchFamily="34" charset="-122"/>
                          <a:ea typeface="微软雅黑 Light" panose="020B0502040204020203" pitchFamily="34" charset="-122"/>
                        </a:rPr>
                        <a:t>已通过</a:t>
                      </a:r>
                      <a:r>
                        <a:rPr lang="en-US" sz="1400" b="0" kern="100" dirty="0">
                          <a:solidFill>
                            <a:srgbClr val="FF0000"/>
                          </a:solidFill>
                          <a:effectLst/>
                          <a:latin typeface="微软雅黑 Light" panose="020B0502040204020203" pitchFamily="34" charset="-122"/>
                          <a:ea typeface="微软雅黑 Light" panose="020B0502040204020203" pitchFamily="34" charset="-122"/>
                        </a:rPr>
                        <a:t>722</a:t>
                      </a:r>
                      <a:r>
                        <a:rPr lang="zh-CN" sz="1400" b="0" kern="100" dirty="0">
                          <a:solidFill>
                            <a:srgbClr val="FF0000"/>
                          </a:solidFill>
                          <a:effectLst/>
                          <a:latin typeface="微软雅黑 Light" panose="020B0502040204020203" pitchFamily="34" charset="-122"/>
                          <a:ea typeface="微软雅黑 Light" panose="020B0502040204020203" pitchFamily="34" charset="-122"/>
                        </a:rPr>
                        <a:t>临床核查</a:t>
                      </a:r>
                      <a:endParaRPr lang="zh-CN" sz="1400" b="0" kern="100" dirty="0">
                        <a:solidFill>
                          <a:srgbClr val="FF0000"/>
                        </a:solidFill>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0321" marR="60321" marT="0" marB="0" anchor="ctr">
                    <a:lnL w="12700" cap="flat" cmpd="sng" algn="ctr">
                      <a:solidFill>
                        <a:srgbClr val="50A294"/>
                      </a:solidFill>
                      <a:prstDash val="solid"/>
                      <a:round/>
                      <a:headEnd type="none" w="med" len="med"/>
                      <a:tailEnd type="none" w="med" len="med"/>
                    </a:lnL>
                    <a:lnT w="12700" cap="flat" cmpd="sng" algn="ctr">
                      <a:solidFill>
                        <a:srgbClr val="50A294"/>
                      </a:solidFill>
                      <a:prstDash val="solid"/>
                      <a:round/>
                      <a:headEnd type="none" w="med" len="med"/>
                      <a:tailEnd type="none" w="med" len="med"/>
                    </a:lnT>
                    <a:lnB w="12700" cap="flat" cmpd="sng" algn="ctr">
                      <a:solidFill>
                        <a:srgbClr val="50A294"/>
                      </a:solidFill>
                      <a:prstDash val="solid"/>
                      <a:round/>
                      <a:headEnd type="none" w="med" len="med"/>
                      <a:tailEnd type="none" w="med" len="med"/>
                    </a:lnB>
                  </a:tcPr>
                </a:tc>
              </a:tr>
            </a:tbl>
          </a:graphicData>
        </a:graphic>
      </p:graphicFrame>
      <p:sp>
        <p:nvSpPr>
          <p:cNvPr id="5" name="标题 1"/>
          <p:cNvSpPr>
            <a:spLocks noGrp="1"/>
          </p:cNvSpPr>
          <p:nvPr>
            <p:ph type="title" idx="4294967295"/>
          </p:nvPr>
        </p:nvSpPr>
        <p:spPr>
          <a:xfrm>
            <a:off x="509586" y="605763"/>
            <a:ext cx="11172825" cy="375718"/>
          </a:xfrm>
          <a:gradFill>
            <a:gsLst>
              <a:gs pos="0">
                <a:srgbClr val="168B95"/>
              </a:gs>
              <a:gs pos="29000">
                <a:srgbClr val="219095"/>
              </a:gs>
              <a:gs pos="57000">
                <a:srgbClr val="70B09F"/>
              </a:gs>
              <a:gs pos="99425">
                <a:schemeClr val="bg1"/>
              </a:gs>
              <a:gs pos="82000">
                <a:srgbClr val="EEF5F1"/>
              </a:gs>
            </a:gsLst>
            <a:lin ang="0" scaled="1"/>
          </a:gradFill>
        </p:spPr>
        <p:txBody>
          <a:bodyPr>
            <a:normAutofit/>
          </a:bodyPr>
          <a:lstStyle/>
          <a:p>
            <a:r>
              <a:rPr lang="zh-CN" altLang="en-US" sz="2000" dirty="0">
                <a:solidFill>
                  <a:schemeClr val="bg1"/>
                </a:solidFill>
                <a:latin typeface="黑体" panose="02010609060101010101" pitchFamily="49" charset="-122"/>
                <a:ea typeface="黑体" panose="02010609060101010101" pitchFamily="49" charset="-122"/>
                <a:cs typeface="+mn-cs"/>
              </a:rPr>
              <a:t>与已上市同治疗领域药品（前列地尔）相比，稳定性更好，质控更优</a:t>
            </a:r>
            <a:endParaRPr lang="zh-CN" altLang="en-US" sz="2000" dirty="0">
              <a:solidFill>
                <a:schemeClr val="bg1"/>
              </a:solidFill>
              <a:latin typeface="黑体" panose="02010609060101010101" pitchFamily="49" charset="-122"/>
              <a:ea typeface="黑体" panose="02010609060101010101" pitchFamily="49" charset="-122"/>
              <a:cs typeface="+mn-cs"/>
            </a:endParaRPr>
          </a:p>
        </p:txBody>
      </p:sp>
      <p:sp>
        <p:nvSpPr>
          <p:cNvPr id="3" name="文本框 2"/>
          <p:cNvSpPr txBox="1"/>
          <p:nvPr/>
        </p:nvSpPr>
        <p:spPr>
          <a:xfrm>
            <a:off x="509270" y="6248400"/>
            <a:ext cx="11066145" cy="607695"/>
          </a:xfrm>
          <a:prstGeom prst="rect">
            <a:avLst/>
          </a:prstGeom>
          <a:solidFill>
            <a:srgbClr val="C00000"/>
          </a:solidFill>
        </p:spPr>
        <p:txBody>
          <a:bodyPr wrap="square">
            <a:spAutoFit/>
          </a:bodyPr>
          <a:p>
            <a:pPr>
              <a:lnSpc>
                <a:spcPct val="120000"/>
              </a:lnSpc>
              <a:spcAft>
                <a:spcPts val="600"/>
              </a:spcAft>
              <a:tabLst>
                <a:tab pos="90170" algn="l"/>
              </a:tabLst>
            </a:pPr>
            <a:r>
              <a:rPr lang="zh-CN" altLang="en-US" sz="1400" b="1" dirty="0">
                <a:solidFill>
                  <a:srgbClr val="FFFF00"/>
                </a:solidFill>
                <a:latin typeface="+mn-ea"/>
                <a:cs typeface="Times New Roman" panose="02020603050405020304" pitchFamily="18" charset="0"/>
              </a:rPr>
              <a:t>药审中心</a:t>
            </a:r>
            <a:r>
              <a:rPr lang="zh-CN" altLang="en-US" sz="1400" b="1" dirty="0">
                <a:solidFill>
                  <a:schemeClr val="bg1">
                    <a:lumMod val="95000"/>
                  </a:schemeClr>
                </a:solidFill>
                <a:latin typeface="+mn-ea"/>
                <a:cs typeface="Times New Roman" panose="02020603050405020304" pitchFamily="18" charset="0"/>
              </a:rPr>
              <a:t>在儿童用药相关</a:t>
            </a:r>
            <a:r>
              <a:rPr lang="zh-CN" altLang="en-US" sz="1400" b="1" dirty="0">
                <a:solidFill>
                  <a:srgbClr val="FFFF00"/>
                </a:solidFill>
                <a:latin typeface="+mn-ea"/>
                <a:cs typeface="Times New Roman" panose="02020603050405020304" pitchFamily="18" charset="0"/>
              </a:rPr>
              <a:t>指导原则</a:t>
            </a:r>
            <a:r>
              <a:rPr lang="zh-CN" altLang="en-US" sz="1400" b="1" dirty="0">
                <a:solidFill>
                  <a:schemeClr val="bg1">
                    <a:lumMod val="95000"/>
                  </a:schemeClr>
                </a:solidFill>
                <a:latin typeface="+mn-ea"/>
                <a:cs typeface="Times New Roman" panose="02020603050405020304" pitchFamily="18" charset="0"/>
              </a:rPr>
              <a:t>中明确提出儿童用药需重点关注：</a:t>
            </a:r>
            <a:r>
              <a:rPr lang="zh-CN" altLang="en-US" sz="1400" b="1" dirty="0">
                <a:solidFill>
                  <a:srgbClr val="FFFF00"/>
                </a:solidFill>
                <a:latin typeface="+mn-ea"/>
                <a:cs typeface="Times New Roman" panose="02020603050405020304" pitchFamily="18" charset="0"/>
              </a:rPr>
              <a:t>药品剂量准确、稳定性</a:t>
            </a:r>
            <a:r>
              <a:rPr lang="zh-CN" altLang="en-US" sz="1400" b="1" dirty="0">
                <a:solidFill>
                  <a:schemeClr val="bg1">
                    <a:lumMod val="95000"/>
                  </a:schemeClr>
                </a:solidFill>
                <a:latin typeface="+mn-ea"/>
                <a:cs typeface="Times New Roman" panose="02020603050405020304" pitchFamily="18" charset="0"/>
              </a:rPr>
              <a:t>等与用药安全相关信息。与以往前列地尔产品相比，本产品</a:t>
            </a:r>
            <a:r>
              <a:rPr lang="zh-CN" altLang="en-US" sz="1400" b="1" dirty="0">
                <a:solidFill>
                  <a:srgbClr val="FFFF00"/>
                </a:solidFill>
                <a:latin typeface="+mn-ea"/>
                <a:cs typeface="Times New Roman" panose="02020603050405020304" pitchFamily="18" charset="0"/>
              </a:rPr>
              <a:t>含量控制更准确</a:t>
            </a:r>
            <a:r>
              <a:rPr lang="zh-CN" altLang="en-US" sz="1400" b="1" dirty="0">
                <a:solidFill>
                  <a:schemeClr val="bg1">
                    <a:lumMod val="95000"/>
                  </a:schemeClr>
                </a:solidFill>
                <a:latin typeface="+mn-ea"/>
                <a:cs typeface="Times New Roman" panose="02020603050405020304" pitchFamily="18" charset="0"/>
              </a:rPr>
              <a:t>，</a:t>
            </a:r>
            <a:r>
              <a:rPr lang="zh-CN" altLang="en-US" sz="1400" b="1" dirty="0">
                <a:solidFill>
                  <a:srgbClr val="FFFF00"/>
                </a:solidFill>
                <a:latin typeface="+mn-ea"/>
                <a:cs typeface="Times New Roman" panose="02020603050405020304" pitchFamily="18" charset="0"/>
              </a:rPr>
              <a:t>杂质显著降低</a:t>
            </a:r>
            <a:r>
              <a:rPr lang="zh-CN" altLang="en-US" sz="1400" b="1" dirty="0">
                <a:solidFill>
                  <a:schemeClr val="bg1">
                    <a:lumMod val="95000"/>
                  </a:schemeClr>
                </a:solidFill>
                <a:latin typeface="+mn-ea"/>
                <a:cs typeface="Times New Roman" panose="02020603050405020304" pitchFamily="18" charset="0"/>
              </a:rPr>
              <a:t>，药品更稳定，质量标准控制项目</a:t>
            </a:r>
            <a:r>
              <a:rPr lang="zh-CN" altLang="en-US" sz="1400" b="1" dirty="0">
                <a:solidFill>
                  <a:srgbClr val="FFFF00"/>
                </a:solidFill>
                <a:latin typeface="+mn-ea"/>
                <a:cs typeface="Times New Roman" panose="02020603050405020304" pitchFamily="18" charset="0"/>
              </a:rPr>
              <a:t>更全面</a:t>
            </a:r>
            <a:r>
              <a:rPr lang="zh-CN" altLang="en-US" sz="1400" b="1" dirty="0">
                <a:solidFill>
                  <a:schemeClr val="bg1">
                    <a:lumMod val="95000"/>
                  </a:schemeClr>
                </a:solidFill>
                <a:latin typeface="+mn-ea"/>
                <a:cs typeface="Times New Roman" panose="02020603050405020304" pitchFamily="18" charset="0"/>
              </a:rPr>
              <a:t>，</a:t>
            </a:r>
            <a:r>
              <a:rPr lang="zh-CN" altLang="en-US" sz="1400" b="1" dirty="0">
                <a:solidFill>
                  <a:srgbClr val="FFFF00"/>
                </a:solidFill>
                <a:latin typeface="+mn-ea"/>
                <a:cs typeface="Times New Roman" panose="02020603050405020304" pitchFamily="18" charset="0"/>
              </a:rPr>
              <a:t>更适用于儿童用药</a:t>
            </a:r>
            <a:r>
              <a:rPr lang="zh-CN" altLang="en-US" sz="1400" b="1" dirty="0">
                <a:solidFill>
                  <a:schemeClr val="bg1">
                    <a:lumMod val="95000"/>
                  </a:schemeClr>
                </a:solidFill>
                <a:latin typeface="+mn-ea"/>
                <a:cs typeface="Times New Roman" panose="02020603050405020304" pitchFamily="18" charset="0"/>
              </a:rPr>
              <a:t>。</a:t>
            </a:r>
            <a:endParaRPr lang="en-US" altLang="zh-CN" sz="1400" b="1" dirty="0">
              <a:solidFill>
                <a:schemeClr val="bg1">
                  <a:lumMod val="95000"/>
                </a:schemeClr>
              </a:solidFill>
              <a:latin typeface="+mn-ea"/>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idx="4294967295"/>
            <p:custDataLst>
              <p:tags r:id="rId1"/>
            </p:custDataLst>
          </p:nvPr>
        </p:nvSpPr>
        <p:spPr>
          <a:xfrm>
            <a:off x="426720" y="595630"/>
            <a:ext cx="11348085" cy="375920"/>
          </a:xfrm>
          <a:gradFill>
            <a:gsLst>
              <a:gs pos="0">
                <a:srgbClr val="168B95"/>
              </a:gs>
              <a:gs pos="29000">
                <a:srgbClr val="219095"/>
              </a:gs>
              <a:gs pos="57000">
                <a:srgbClr val="70B09F"/>
              </a:gs>
              <a:gs pos="99425">
                <a:schemeClr val="bg1"/>
              </a:gs>
              <a:gs pos="82000">
                <a:srgbClr val="EEF5F1"/>
              </a:gs>
            </a:gsLst>
            <a:lin ang="0" scaled="1"/>
          </a:gradFill>
        </p:spPr>
        <p:txBody>
          <a:bodyPr>
            <a:normAutofit/>
          </a:bodyPr>
          <a:lstStyle/>
          <a:p>
            <a:r>
              <a:rPr lang="zh-CN" altLang="en-US" sz="2000" dirty="0">
                <a:sym typeface="+mn-ea"/>
              </a:rPr>
              <a:t>儿童动脉导管依赖性先心病是罕发疾病，疾病负担重，前列地尔是治疗必备药品</a:t>
            </a:r>
            <a:endParaRPr lang="zh-CN" altLang="en-US" sz="2000" dirty="0">
              <a:solidFill>
                <a:schemeClr val="bg1"/>
              </a:solidFill>
              <a:latin typeface="黑体" panose="02010609060101010101" pitchFamily="49" charset="-122"/>
              <a:ea typeface="黑体" panose="02010609060101010101" pitchFamily="49" charset="-122"/>
              <a:cs typeface="+mn-cs"/>
            </a:endParaRPr>
          </a:p>
        </p:txBody>
      </p:sp>
      <p:sp>
        <p:nvSpPr>
          <p:cNvPr id="10" name="矩形 9"/>
          <p:cNvSpPr/>
          <p:nvPr>
            <p:custDataLst>
              <p:tags r:id="rId2"/>
            </p:custDataLst>
          </p:nvPr>
        </p:nvSpPr>
        <p:spPr>
          <a:xfrm>
            <a:off x="2459990" y="1202690"/>
            <a:ext cx="9234170" cy="1760855"/>
          </a:xfrm>
          <a:prstGeom prst="rect">
            <a:avLst/>
          </a:prstGeom>
          <a:ln>
            <a:solidFill>
              <a:schemeClr val="accent1">
                <a:lumMod val="40000"/>
                <a:lumOff val="60000"/>
              </a:schemeClr>
            </a:solidFill>
          </a:ln>
        </p:spPr>
        <p:txBody>
          <a:bodyPr wrap="square">
            <a:noAutofit/>
          </a:bodyPr>
          <a:p>
            <a:pPr marL="555625" indent="-285750">
              <a:lnSpc>
                <a:spcPct val="150000"/>
              </a:lnSpc>
              <a:buFont typeface="Wingdings" panose="05000000000000000000" pitchFamily="2" charset="2"/>
              <a:buChar char="Ø"/>
            </a:pPr>
            <a:r>
              <a:rPr lang="zh-CN" altLang="en-US" sz="1500" b="1" cap="all" dirty="0">
                <a:latin typeface="Microsoft YaHei UI" panose="020B0503020204020204" pitchFamily="34" charset="-122"/>
                <a:ea typeface="Microsoft YaHei UI" panose="020B0503020204020204" pitchFamily="34" charset="-122"/>
              </a:rPr>
              <a:t>先天性心脏病</a:t>
            </a:r>
            <a:r>
              <a:rPr lang="en-US" altLang="zh-CN" sz="1500" b="1" cap="all" dirty="0">
                <a:latin typeface="Microsoft YaHei UI" panose="020B0503020204020204" pitchFamily="34" charset="-122"/>
                <a:ea typeface="Microsoft YaHei UI" panose="020B0503020204020204" pitchFamily="34" charset="-122"/>
              </a:rPr>
              <a:t>(CHD)</a:t>
            </a:r>
            <a:r>
              <a:rPr lang="zh-CN" altLang="en-US" sz="1500" cap="all" dirty="0">
                <a:latin typeface="Microsoft YaHei UI" panose="020B0503020204020204" pitchFamily="34" charset="-122"/>
                <a:ea typeface="Microsoft YaHei UI" panose="020B0503020204020204" pitchFamily="34" charset="-122"/>
              </a:rPr>
              <a:t>是新生儿最常见的出生缺陷，发病率约占新生儿的</a:t>
            </a:r>
            <a:r>
              <a:rPr lang="en-US" altLang="zh-CN" sz="1500" cap="all" dirty="0">
                <a:latin typeface="Microsoft YaHei UI" panose="020B0503020204020204" pitchFamily="34" charset="-122"/>
                <a:ea typeface="Microsoft YaHei UI" panose="020B0503020204020204" pitchFamily="34" charset="-122"/>
              </a:rPr>
              <a:t>1.27%</a:t>
            </a:r>
            <a:r>
              <a:rPr lang="zh-CN" altLang="en-US" sz="1500" cap="all" dirty="0">
                <a:latin typeface="Microsoft YaHei UI" panose="020B0503020204020204" pitchFamily="34" charset="-122"/>
                <a:ea typeface="Microsoft YaHei UI" panose="020B0503020204020204" pitchFamily="34" charset="-122"/>
              </a:rPr>
              <a:t>；</a:t>
            </a:r>
            <a:endParaRPr lang="en-US" altLang="zh-CN" sz="1500" cap="all" dirty="0">
              <a:latin typeface="Microsoft YaHei UI" panose="020B0503020204020204" pitchFamily="34" charset="-122"/>
              <a:ea typeface="Microsoft YaHei UI" panose="020B0503020204020204" pitchFamily="34" charset="-122"/>
            </a:endParaRPr>
          </a:p>
          <a:p>
            <a:pPr marL="555625" indent="-285750">
              <a:lnSpc>
                <a:spcPct val="150000"/>
              </a:lnSpc>
              <a:buFont typeface="Wingdings" panose="05000000000000000000" pitchFamily="2" charset="2"/>
              <a:buChar char="Ø"/>
            </a:pPr>
            <a:r>
              <a:rPr lang="zh-CN" altLang="en-US" sz="1500" b="1" cap="all" dirty="0">
                <a:solidFill>
                  <a:schemeClr val="accent6"/>
                </a:solidFill>
                <a:latin typeface="Microsoft YaHei UI" panose="020B0503020204020204" pitchFamily="34" charset="-122"/>
                <a:ea typeface="Microsoft YaHei UI" panose="020B0503020204020204" pitchFamily="34" charset="-122"/>
              </a:rPr>
              <a:t>动脉导管依赖性</a:t>
            </a:r>
            <a:r>
              <a:rPr lang="en-US" altLang="zh-CN" sz="1500" b="1" cap="all" dirty="0">
                <a:solidFill>
                  <a:schemeClr val="accent6"/>
                </a:solidFill>
                <a:latin typeface="Microsoft YaHei UI" panose="020B0503020204020204" pitchFamily="34" charset="-122"/>
                <a:ea typeface="Microsoft YaHei UI" panose="020B0503020204020204" pitchFamily="34" charset="-122"/>
              </a:rPr>
              <a:t>CHD</a:t>
            </a:r>
            <a:r>
              <a:rPr lang="zh-CN" altLang="en-US" sz="1500" cap="all" dirty="0">
                <a:latin typeface="Microsoft YaHei UI" panose="020B0503020204020204" pitchFamily="34" charset="-122"/>
                <a:ea typeface="Microsoft YaHei UI" panose="020B0503020204020204" pitchFamily="34" charset="-122"/>
              </a:rPr>
              <a:t>是新生儿因难以承受由胎儿循环至生后循环的转变，往往具有严重的体循环或肺循环系统受累，生存必须依赖动脉导管开放的</a:t>
            </a:r>
            <a:r>
              <a:rPr lang="en-US" altLang="zh-CN" sz="1500" cap="all" dirty="0">
                <a:latin typeface="Microsoft YaHei UI" panose="020B0503020204020204" pitchFamily="34" charset="-122"/>
                <a:ea typeface="Microsoft YaHei UI" panose="020B0503020204020204" pitchFamily="34" charset="-122"/>
              </a:rPr>
              <a:t>CHD</a:t>
            </a:r>
            <a:r>
              <a:rPr lang="zh-CN" altLang="en-US" sz="1500" cap="all" dirty="0">
                <a:latin typeface="Microsoft YaHei UI" panose="020B0503020204020204" pitchFamily="34" charset="-122"/>
                <a:ea typeface="Microsoft YaHei UI" panose="020B0503020204020204" pitchFamily="34" charset="-122"/>
              </a:rPr>
              <a:t>的统称；</a:t>
            </a:r>
            <a:endParaRPr lang="en-US" altLang="zh-CN" sz="1500" cap="all" dirty="0">
              <a:latin typeface="Microsoft YaHei UI" panose="020B0503020204020204" pitchFamily="34" charset="-122"/>
              <a:ea typeface="Microsoft YaHei UI" panose="020B0503020204020204" pitchFamily="34" charset="-122"/>
            </a:endParaRPr>
          </a:p>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导管依赖性先心病约占</a:t>
            </a:r>
            <a:r>
              <a:rPr lang="en-US" altLang="zh-CN" sz="1500" cap="all" dirty="0">
                <a:latin typeface="Microsoft YaHei UI" panose="020B0503020204020204" pitchFamily="34" charset="-122"/>
                <a:ea typeface="Microsoft YaHei UI" panose="020B0503020204020204" pitchFamily="34" charset="-122"/>
              </a:rPr>
              <a:t>CHD</a:t>
            </a:r>
            <a:r>
              <a:rPr lang="zh-CN" altLang="en-US" sz="1500" cap="all" dirty="0">
                <a:latin typeface="Microsoft YaHei UI" panose="020B0503020204020204" pitchFamily="34" charset="-122"/>
                <a:ea typeface="Microsoft YaHei UI" panose="020B0503020204020204" pitchFamily="34" charset="-122"/>
              </a:rPr>
              <a:t>的</a:t>
            </a:r>
            <a:r>
              <a:rPr lang="en-US" altLang="zh-CN" sz="1500" b="1" cap="all" dirty="0">
                <a:latin typeface="Microsoft YaHei UI" panose="020B0503020204020204" pitchFamily="34" charset="-122"/>
                <a:ea typeface="Microsoft YaHei UI" panose="020B0503020204020204" pitchFamily="34" charset="-122"/>
              </a:rPr>
              <a:t>30%</a:t>
            </a:r>
            <a:r>
              <a:rPr lang="zh-CN" altLang="en-US" sz="1500" cap="all" dirty="0">
                <a:latin typeface="Microsoft YaHei UI" panose="020B0503020204020204" pitchFamily="34" charset="-122"/>
                <a:ea typeface="Microsoft YaHei UI" panose="020B0503020204020204" pitchFamily="34" charset="-122"/>
              </a:rPr>
              <a:t>，我国年均发病患儿约</a:t>
            </a:r>
            <a:r>
              <a:rPr lang="en-US" altLang="zh-CN" sz="1500" b="1" cap="all" dirty="0">
                <a:latin typeface="Microsoft YaHei UI" panose="020B0503020204020204" pitchFamily="34" charset="-122"/>
                <a:ea typeface="Microsoft YaHei UI" panose="020B0503020204020204" pitchFamily="34" charset="-122"/>
              </a:rPr>
              <a:t>7</a:t>
            </a:r>
            <a:r>
              <a:rPr lang="zh-CN" altLang="en-US" sz="1500" b="1" cap="all" dirty="0">
                <a:latin typeface="Microsoft YaHei UI" panose="020B0503020204020204" pitchFamily="34" charset="-122"/>
                <a:ea typeface="Microsoft YaHei UI" panose="020B0503020204020204" pitchFamily="34" charset="-122"/>
              </a:rPr>
              <a:t>万</a:t>
            </a:r>
            <a:r>
              <a:rPr lang="zh-CN" altLang="en-US" sz="1500" cap="all" dirty="0">
                <a:latin typeface="Microsoft YaHei UI" panose="020B0503020204020204" pitchFamily="34" charset="-122"/>
                <a:ea typeface="Microsoft YaHei UI" panose="020B0503020204020204" pitchFamily="34" charset="-122"/>
              </a:rPr>
              <a:t>人，</a:t>
            </a:r>
            <a:r>
              <a:rPr lang="zh-CN" altLang="en-US" sz="1500" dirty="0"/>
              <a:t>属于</a:t>
            </a:r>
            <a:r>
              <a:rPr lang="zh-CN" altLang="en-US" sz="1500" b="1" dirty="0"/>
              <a:t>复杂罕见</a:t>
            </a:r>
            <a:r>
              <a:rPr lang="en-US" altLang="zh-CN" sz="1500" b="1" dirty="0"/>
              <a:t>CHD</a:t>
            </a:r>
            <a:r>
              <a:rPr lang="zh-CN" altLang="en-US" sz="1500" dirty="0"/>
              <a:t>，是威胁新生儿存活的最大因素。</a:t>
            </a:r>
            <a:endParaRPr lang="en-US" altLang="zh-CN" sz="1500" cap="all" dirty="0">
              <a:latin typeface="Microsoft YaHei UI" panose="020B0503020204020204" pitchFamily="34" charset="-122"/>
              <a:ea typeface="Microsoft YaHei UI" panose="020B0503020204020204" pitchFamily="34" charset="-122"/>
            </a:endParaRPr>
          </a:p>
        </p:txBody>
      </p:sp>
      <p:sp>
        <p:nvSpPr>
          <p:cNvPr id="11" name="右箭头 13"/>
          <p:cNvSpPr/>
          <p:nvPr>
            <p:custDataLst>
              <p:tags r:id="rId3"/>
            </p:custDataLst>
          </p:nvPr>
        </p:nvSpPr>
        <p:spPr>
          <a:xfrm>
            <a:off x="854710" y="1192530"/>
            <a:ext cx="1880235" cy="1760855"/>
          </a:xfrm>
          <a:prstGeom prst="rightArrow">
            <a:avLst>
              <a:gd name="adj1" fmla="val 100000"/>
              <a:gd name="adj2" fmla="val 15808"/>
            </a:avLst>
          </a:prstGeom>
          <a:solidFill>
            <a:schemeClr val="accent6">
              <a:lumMod val="7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zh-CN" altLang="en-US" b="1" dirty="0">
                <a:cs typeface="+mn-ea"/>
              </a:rPr>
              <a:t>动脉导管依赖性先心病是罕发疾病，是</a:t>
            </a:r>
            <a:r>
              <a:rPr lang="zh-CN" altLang="en-US" b="1" dirty="0">
                <a:solidFill>
                  <a:srgbClr val="FFFF00"/>
                </a:solidFill>
                <a:cs typeface="+mn-ea"/>
              </a:rPr>
              <a:t>致死率最高</a:t>
            </a:r>
            <a:r>
              <a:rPr lang="zh-CN" altLang="en-US" b="1" dirty="0">
                <a:cs typeface="+mn-ea"/>
              </a:rPr>
              <a:t>的</a:t>
            </a:r>
            <a:r>
              <a:rPr lang="en-US" altLang="zh-CN" b="1" dirty="0">
                <a:cs typeface="+mn-ea"/>
              </a:rPr>
              <a:t>CHD</a:t>
            </a:r>
            <a:endParaRPr lang="zh-CN" altLang="en-US" b="1" dirty="0">
              <a:cs typeface="+mn-ea"/>
            </a:endParaRPr>
          </a:p>
        </p:txBody>
      </p:sp>
      <p:sp>
        <p:nvSpPr>
          <p:cNvPr id="2" name="右箭头 13"/>
          <p:cNvSpPr/>
          <p:nvPr>
            <p:custDataLst>
              <p:tags r:id="rId4"/>
            </p:custDataLst>
          </p:nvPr>
        </p:nvSpPr>
        <p:spPr>
          <a:xfrm>
            <a:off x="426720" y="1194435"/>
            <a:ext cx="427990" cy="1741170"/>
          </a:xfrm>
          <a:prstGeom prst="rightArrow">
            <a:avLst>
              <a:gd name="adj1" fmla="val 100000"/>
              <a:gd name="adj2" fmla="val 0"/>
            </a:avLst>
          </a:prstGeom>
          <a:solidFill>
            <a:schemeClr val="bg1"/>
          </a:solidFill>
          <a:ln>
            <a:solidFill>
              <a:schemeClr val="accent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zh-CN" altLang="en-US" sz="1600" b="1" dirty="0">
                <a:solidFill>
                  <a:srgbClr val="219095"/>
                </a:solidFill>
                <a:cs typeface="+mn-ea"/>
              </a:rPr>
              <a:t>疾病基本情况</a:t>
            </a:r>
            <a:endParaRPr lang="zh-CN" altLang="en-US" sz="1600" b="1" dirty="0">
              <a:solidFill>
                <a:srgbClr val="219095"/>
              </a:solidFill>
              <a:cs typeface="+mn-ea"/>
            </a:endParaRPr>
          </a:p>
        </p:txBody>
      </p:sp>
      <p:sp>
        <p:nvSpPr>
          <p:cNvPr id="15" name="矩形 14"/>
          <p:cNvSpPr/>
          <p:nvPr>
            <p:custDataLst>
              <p:tags r:id="rId5"/>
            </p:custDataLst>
          </p:nvPr>
        </p:nvSpPr>
        <p:spPr>
          <a:xfrm>
            <a:off x="2459990" y="3175000"/>
            <a:ext cx="9234170" cy="1749425"/>
          </a:xfrm>
          <a:prstGeom prst="rect">
            <a:avLst/>
          </a:prstGeom>
          <a:ln>
            <a:solidFill>
              <a:schemeClr val="accent1">
                <a:lumMod val="40000"/>
                <a:lumOff val="60000"/>
              </a:schemeClr>
            </a:solidFill>
          </a:ln>
        </p:spPr>
        <p:txBody>
          <a:bodyPr wrap="square" anchor="ctr" anchorCtr="0">
            <a:noAutofit/>
          </a:bodyPr>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动脉导管依赖性先心病的新生儿出生后可无明显症状，出生后数小时或数日出现动脉导管收缩，伴随发绀等症状；</a:t>
            </a:r>
            <a:endParaRPr lang="en-US" altLang="zh-CN" sz="1500" cap="all" dirty="0">
              <a:latin typeface="Microsoft YaHei UI" panose="020B0503020204020204" pitchFamily="34" charset="-122"/>
              <a:ea typeface="Microsoft YaHei UI" panose="020B0503020204020204" pitchFamily="34" charset="-122"/>
            </a:endParaRPr>
          </a:p>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如不予干预，</a:t>
            </a:r>
            <a:r>
              <a:rPr lang="en-US" altLang="zh-CN" sz="1500" b="1" cap="all" dirty="0">
                <a:latin typeface="Microsoft YaHei UI" panose="020B0503020204020204" pitchFamily="34" charset="-122"/>
                <a:ea typeface="Microsoft YaHei UI" panose="020B0503020204020204" pitchFamily="34" charset="-122"/>
              </a:rPr>
              <a:t>1</a:t>
            </a:r>
            <a:r>
              <a:rPr lang="zh-CN" altLang="en-US" sz="1500" b="1" cap="all" dirty="0">
                <a:latin typeface="Microsoft YaHei UI" panose="020B0503020204020204" pitchFamily="34" charset="-122"/>
                <a:ea typeface="Microsoft YaHei UI" panose="020B0503020204020204" pitchFamily="34" charset="-122"/>
              </a:rPr>
              <a:t>个月的病死率为</a:t>
            </a:r>
            <a:r>
              <a:rPr lang="en-US" altLang="zh-CN" sz="1500" b="1" cap="all" dirty="0">
                <a:latin typeface="Microsoft YaHei UI" panose="020B0503020204020204" pitchFamily="34" charset="-122"/>
                <a:ea typeface="Microsoft YaHei UI" panose="020B0503020204020204" pitchFamily="34" charset="-122"/>
              </a:rPr>
              <a:t>50</a:t>
            </a:r>
            <a:r>
              <a:rPr lang="zh-CN" altLang="en-US" sz="1500" b="1" cap="all" dirty="0">
                <a:latin typeface="Microsoft YaHei UI" panose="020B0503020204020204" pitchFamily="34" charset="-122"/>
                <a:ea typeface="Microsoft YaHei UI" panose="020B0503020204020204" pitchFamily="34" charset="-122"/>
              </a:rPr>
              <a:t>％，而手术治疗的病死率仅</a:t>
            </a:r>
            <a:r>
              <a:rPr lang="en-US" altLang="zh-CN" sz="1500" b="1" cap="all" dirty="0">
                <a:latin typeface="Microsoft YaHei UI" panose="020B0503020204020204" pitchFamily="34" charset="-122"/>
                <a:ea typeface="Microsoft YaHei UI" panose="020B0503020204020204" pitchFamily="34" charset="-122"/>
              </a:rPr>
              <a:t>4</a:t>
            </a:r>
            <a:r>
              <a:rPr lang="zh-CN" altLang="en-US" sz="1500" b="1" cap="all" dirty="0">
                <a:latin typeface="Microsoft YaHei UI" panose="020B0503020204020204" pitchFamily="34" charset="-122"/>
                <a:ea typeface="Microsoft YaHei UI" panose="020B0503020204020204" pitchFamily="34" charset="-122"/>
              </a:rPr>
              <a:t>％，</a:t>
            </a:r>
            <a:r>
              <a:rPr lang="zh-CN" altLang="en-US" sz="1500" cap="all" dirty="0">
                <a:latin typeface="Microsoft YaHei UI" panose="020B0503020204020204" pitchFamily="34" charset="-122"/>
                <a:ea typeface="Microsoft YaHei UI" panose="020B0503020204020204" pitchFamily="34" charset="-122"/>
              </a:rPr>
              <a:t>因此临床建议</a:t>
            </a:r>
            <a:r>
              <a:rPr lang="zh-CN" altLang="en-US" sz="1500" b="1" cap="all" dirty="0">
                <a:latin typeface="Microsoft YaHei UI" panose="020B0503020204020204" pitchFamily="34" charset="-122"/>
                <a:ea typeface="Microsoft YaHei UI" panose="020B0503020204020204" pitchFamily="34" charset="-122"/>
              </a:rPr>
              <a:t>应立即手术矫正； </a:t>
            </a:r>
            <a:endParaRPr lang="en-US" altLang="zh-CN" sz="1500" cap="all" dirty="0">
              <a:latin typeface="Microsoft YaHei UI" panose="020B0503020204020204" pitchFamily="34" charset="-122"/>
              <a:ea typeface="Microsoft YaHei UI" panose="020B0503020204020204" pitchFamily="34" charset="-122"/>
            </a:endParaRPr>
          </a:p>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在完全确诊及正式手术前，</a:t>
            </a:r>
            <a:r>
              <a:rPr lang="zh-CN" altLang="en-US" sz="1500" b="1" cap="all" dirty="0">
                <a:latin typeface="Microsoft YaHei UI" panose="020B0503020204020204" pitchFamily="34" charset="-122"/>
                <a:ea typeface="Microsoft YaHei UI" panose="020B0503020204020204" pitchFamily="34" charset="-122"/>
              </a:rPr>
              <a:t>国内外所有指南均推荐患儿应注射前列地尔以保证动脉导管开放</a:t>
            </a:r>
            <a:r>
              <a:rPr lang="zh-CN" altLang="en-US" sz="1500" cap="all" dirty="0">
                <a:latin typeface="Microsoft YaHei UI" panose="020B0503020204020204" pitchFamily="34" charset="-122"/>
                <a:ea typeface="Microsoft YaHei UI" panose="020B0503020204020204" pitchFamily="34" charset="-122"/>
              </a:rPr>
              <a:t>，等待时机手术治疗，</a:t>
            </a:r>
            <a:r>
              <a:rPr lang="zh-CN" altLang="en-US" sz="1500" b="1" cap="all" dirty="0">
                <a:solidFill>
                  <a:srgbClr val="C00000"/>
                </a:solidFill>
                <a:latin typeface="Microsoft YaHei UI" panose="020B0503020204020204" pitchFamily="34" charset="-122"/>
                <a:ea typeface="Microsoft YaHei UI" panose="020B0503020204020204" pitchFamily="34" charset="-122"/>
              </a:rPr>
              <a:t>前列地尔是唯一获批该适应症的药物</a:t>
            </a:r>
            <a:r>
              <a:rPr lang="zh-CN" altLang="en-US" sz="1500" cap="all" dirty="0">
                <a:latin typeface="Microsoft YaHei UI" panose="020B0503020204020204" pitchFamily="34" charset="-122"/>
                <a:ea typeface="Microsoft YaHei UI" panose="020B0503020204020204" pitchFamily="34" charset="-122"/>
              </a:rPr>
              <a:t>。</a:t>
            </a:r>
            <a:endParaRPr lang="en-US" altLang="zh-CN" sz="1500" cap="all" dirty="0">
              <a:latin typeface="Microsoft YaHei UI" panose="020B0503020204020204" pitchFamily="34" charset="-122"/>
              <a:ea typeface="Microsoft YaHei UI" panose="020B0503020204020204" pitchFamily="34" charset="-122"/>
            </a:endParaRPr>
          </a:p>
        </p:txBody>
      </p:sp>
      <p:sp>
        <p:nvSpPr>
          <p:cNvPr id="16" name="右箭头 13"/>
          <p:cNvSpPr/>
          <p:nvPr>
            <p:custDataLst>
              <p:tags r:id="rId6"/>
            </p:custDataLst>
          </p:nvPr>
        </p:nvSpPr>
        <p:spPr>
          <a:xfrm>
            <a:off x="854710" y="3162935"/>
            <a:ext cx="1880235" cy="1772920"/>
          </a:xfrm>
          <a:prstGeom prst="rightArrow">
            <a:avLst>
              <a:gd name="adj1" fmla="val 100000"/>
              <a:gd name="adj2" fmla="val 15808"/>
            </a:avLst>
          </a:prstGeom>
          <a:solidFill>
            <a:schemeClr val="accent6">
              <a:lumMod val="7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zh-CN" altLang="en-US" b="1" dirty="0">
                <a:cs typeface="+mn-ea"/>
              </a:rPr>
              <a:t>临床建议立即手术，在</a:t>
            </a:r>
            <a:r>
              <a:rPr lang="zh-CN" altLang="en-US" b="1" dirty="0">
                <a:solidFill>
                  <a:srgbClr val="FFFF00"/>
                </a:solidFill>
                <a:cs typeface="+mn-ea"/>
              </a:rPr>
              <a:t>手术前</a:t>
            </a:r>
            <a:r>
              <a:rPr lang="zh-CN" altLang="en-US" b="1" dirty="0">
                <a:cs typeface="+mn-ea"/>
              </a:rPr>
              <a:t>需注射前列地尔保持动脉导管开放</a:t>
            </a:r>
            <a:endParaRPr lang="zh-CN" altLang="en-US" b="1" dirty="0">
              <a:cs typeface="+mn-ea"/>
            </a:endParaRPr>
          </a:p>
        </p:txBody>
      </p:sp>
      <p:sp>
        <p:nvSpPr>
          <p:cNvPr id="17" name="右箭头 13"/>
          <p:cNvSpPr/>
          <p:nvPr>
            <p:custDataLst>
              <p:tags r:id="rId7"/>
            </p:custDataLst>
          </p:nvPr>
        </p:nvSpPr>
        <p:spPr>
          <a:xfrm>
            <a:off x="426720" y="3164205"/>
            <a:ext cx="427990" cy="1754505"/>
          </a:xfrm>
          <a:prstGeom prst="rightArrow">
            <a:avLst>
              <a:gd name="adj1" fmla="val 100000"/>
              <a:gd name="adj2" fmla="val 0"/>
            </a:avLst>
          </a:prstGeom>
          <a:solidFill>
            <a:schemeClr val="bg1"/>
          </a:solidFill>
          <a:ln>
            <a:solidFill>
              <a:schemeClr val="accent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zh-CN" altLang="en-US" sz="1600" b="1" dirty="0">
                <a:solidFill>
                  <a:srgbClr val="219095"/>
                </a:solidFill>
                <a:cs typeface="+mn-ea"/>
              </a:rPr>
              <a:t>治疗情况</a:t>
            </a:r>
            <a:endParaRPr lang="zh-CN" altLang="en-US" sz="1600" b="1" dirty="0">
              <a:solidFill>
                <a:srgbClr val="219095"/>
              </a:solidFill>
              <a:cs typeface="+mn-ea"/>
            </a:endParaRPr>
          </a:p>
        </p:txBody>
      </p:sp>
      <p:sp>
        <p:nvSpPr>
          <p:cNvPr id="18" name="矩形 17"/>
          <p:cNvSpPr/>
          <p:nvPr>
            <p:custDataLst>
              <p:tags r:id="rId8"/>
            </p:custDataLst>
          </p:nvPr>
        </p:nvSpPr>
        <p:spPr>
          <a:xfrm>
            <a:off x="2459990" y="5112385"/>
            <a:ext cx="9234170" cy="1450975"/>
          </a:xfrm>
          <a:prstGeom prst="rect">
            <a:avLst/>
          </a:prstGeom>
          <a:ln>
            <a:solidFill>
              <a:schemeClr val="accent1">
                <a:lumMod val="40000"/>
                <a:lumOff val="60000"/>
              </a:schemeClr>
            </a:solidFill>
          </a:ln>
        </p:spPr>
        <p:txBody>
          <a:bodyPr wrap="square" anchor="ctr" anchorCtr="0">
            <a:noAutofit/>
          </a:bodyPr>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近年随着国内医疗水平提升及产检普及，动脉导管依赖性先心病发病率有所降低，但</a:t>
            </a:r>
            <a:r>
              <a:rPr lang="zh-CN" altLang="en-US" sz="1500" b="1" cap="all" dirty="0">
                <a:latin typeface="Microsoft YaHei UI" panose="020B0503020204020204" pitchFamily="34" charset="-122"/>
                <a:ea typeface="Microsoft YaHei UI" panose="020B0503020204020204" pitchFamily="34" charset="-122"/>
              </a:rPr>
              <a:t>部分农村及少数民族偏远地区发病率仍然偏高，</a:t>
            </a:r>
            <a:r>
              <a:rPr lang="zh-CN" altLang="en-US" sz="1500" cap="all" dirty="0">
                <a:latin typeface="Microsoft YaHei UI" panose="020B0503020204020204" pitchFamily="34" charset="-122"/>
                <a:ea typeface="Microsoft YaHei UI" panose="020B0503020204020204" pitchFamily="34" charset="-122"/>
              </a:rPr>
              <a:t>且动脉导管依赖性先心病医保药物保障缺失；</a:t>
            </a:r>
            <a:endParaRPr lang="en-US" altLang="zh-CN" sz="1500" cap="all" dirty="0">
              <a:latin typeface="Microsoft YaHei UI" panose="020B0503020204020204" pitchFamily="34" charset="-122"/>
              <a:ea typeface="Microsoft YaHei UI" panose="020B0503020204020204" pitchFamily="34" charset="-122"/>
            </a:endParaRPr>
          </a:p>
          <a:p>
            <a:pPr marL="555625" indent="-285750">
              <a:lnSpc>
                <a:spcPct val="150000"/>
              </a:lnSpc>
              <a:buFont typeface="Wingdings" panose="05000000000000000000" pitchFamily="2" charset="2"/>
              <a:buChar char="Ø"/>
            </a:pPr>
            <a:r>
              <a:rPr lang="zh-CN" altLang="en-US" sz="1500" cap="all" dirty="0">
                <a:latin typeface="Microsoft YaHei UI" panose="020B0503020204020204" pitchFamily="34" charset="-122"/>
                <a:ea typeface="Microsoft YaHei UI" panose="020B0503020204020204" pitchFamily="34" charset="-122"/>
              </a:rPr>
              <a:t>前列地尔是治疗动脉导管依赖性先心病的</a:t>
            </a:r>
            <a:r>
              <a:rPr lang="zh-CN" altLang="en-US" sz="1500" b="1" cap="all" dirty="0">
                <a:latin typeface="Microsoft YaHei UI" panose="020B0503020204020204" pitchFamily="34" charset="-122"/>
                <a:ea typeface="Microsoft YaHei UI" panose="020B0503020204020204" pitchFamily="34" charset="-122"/>
              </a:rPr>
              <a:t>必备药物</a:t>
            </a:r>
            <a:r>
              <a:rPr lang="zh-CN" altLang="en-US" sz="1500" cap="all" dirty="0">
                <a:latin typeface="Microsoft YaHei UI" panose="020B0503020204020204" pitchFamily="34" charset="-122"/>
                <a:ea typeface="Microsoft YaHei UI" panose="020B0503020204020204" pitchFamily="34" charset="-122"/>
              </a:rPr>
              <a:t>，为我国每年</a:t>
            </a:r>
            <a:r>
              <a:rPr lang="en-US" altLang="zh-CN" sz="1500" cap="all" dirty="0">
                <a:latin typeface="Microsoft YaHei UI" panose="020B0503020204020204" pitchFamily="34" charset="-122"/>
                <a:ea typeface="Microsoft YaHei UI" panose="020B0503020204020204" pitchFamily="34" charset="-122"/>
              </a:rPr>
              <a:t>7</a:t>
            </a:r>
            <a:r>
              <a:rPr lang="zh-CN" altLang="en-US" sz="1500" cap="all" dirty="0">
                <a:latin typeface="Microsoft YaHei UI" panose="020B0503020204020204" pitchFamily="34" charset="-122"/>
                <a:ea typeface="Microsoft YaHei UI" panose="020B0503020204020204" pitchFamily="34" charset="-122"/>
              </a:rPr>
              <a:t>万动脉导管依赖性</a:t>
            </a:r>
            <a:r>
              <a:rPr lang="en-US" altLang="zh-CN" sz="1500" cap="all" dirty="0">
                <a:latin typeface="Microsoft YaHei UI" panose="020B0503020204020204" pitchFamily="34" charset="-122"/>
                <a:ea typeface="Microsoft YaHei UI" panose="020B0503020204020204" pitchFamily="34" charset="-122"/>
              </a:rPr>
              <a:t>CHD</a:t>
            </a:r>
            <a:r>
              <a:rPr lang="zh-CN" altLang="en-US" sz="1500" cap="all" dirty="0">
                <a:latin typeface="Microsoft YaHei UI" panose="020B0503020204020204" pitchFamily="34" charset="-122"/>
                <a:ea typeface="Microsoft YaHei UI" panose="020B0503020204020204" pitchFamily="34" charset="-122"/>
              </a:rPr>
              <a:t>患儿带来更安全的治疗保障，亟需将注射用前列地尔乳剂纳入医保范围。</a:t>
            </a:r>
            <a:endParaRPr lang="en-US" altLang="zh-CN" sz="1500" cap="all" dirty="0">
              <a:latin typeface="Microsoft YaHei UI" panose="020B0503020204020204" pitchFamily="34" charset="-122"/>
              <a:ea typeface="Microsoft YaHei UI" panose="020B0503020204020204" pitchFamily="34" charset="-122"/>
            </a:endParaRPr>
          </a:p>
        </p:txBody>
      </p:sp>
      <p:sp>
        <p:nvSpPr>
          <p:cNvPr id="19" name="右箭头 13"/>
          <p:cNvSpPr/>
          <p:nvPr>
            <p:custDataLst>
              <p:tags r:id="rId9"/>
            </p:custDataLst>
          </p:nvPr>
        </p:nvSpPr>
        <p:spPr>
          <a:xfrm>
            <a:off x="854710" y="5102225"/>
            <a:ext cx="1880235" cy="1459865"/>
          </a:xfrm>
          <a:prstGeom prst="rightArrow">
            <a:avLst>
              <a:gd name="adj1" fmla="val 100000"/>
              <a:gd name="adj2" fmla="val 15808"/>
            </a:avLst>
          </a:prstGeom>
          <a:solidFill>
            <a:schemeClr val="accent6">
              <a:lumMod val="7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zh-CN" altLang="en-US" b="1" dirty="0">
                <a:cs typeface="+mn-ea"/>
              </a:rPr>
              <a:t>前列地尔是治疗</a:t>
            </a:r>
            <a:r>
              <a:rPr lang="zh-CN" altLang="en-US" b="1" dirty="0">
                <a:solidFill>
                  <a:srgbClr val="FFFF00"/>
                </a:solidFill>
                <a:cs typeface="+mn-ea"/>
              </a:rPr>
              <a:t>必备药物</a:t>
            </a:r>
            <a:r>
              <a:rPr lang="zh-CN" altLang="en-US" b="1" dirty="0">
                <a:cs typeface="+mn-ea"/>
              </a:rPr>
              <a:t>，</a:t>
            </a:r>
            <a:r>
              <a:rPr lang="zh-CN" altLang="en-US" b="1" dirty="0">
                <a:solidFill>
                  <a:schemeClr val="bg1"/>
                </a:solidFill>
                <a:cs typeface="+mn-ea"/>
              </a:rPr>
              <a:t>为手术患儿提供更安全的治疗保障</a:t>
            </a:r>
            <a:endParaRPr lang="zh-CN" altLang="en-US" b="1" strike="sngStrike" dirty="0">
              <a:solidFill>
                <a:schemeClr val="bg1"/>
              </a:solidFill>
              <a:cs typeface="+mn-ea"/>
            </a:endParaRPr>
          </a:p>
        </p:txBody>
      </p:sp>
      <p:sp>
        <p:nvSpPr>
          <p:cNvPr id="20" name="右箭头 13"/>
          <p:cNvSpPr/>
          <p:nvPr>
            <p:custDataLst>
              <p:tags r:id="rId10"/>
            </p:custDataLst>
          </p:nvPr>
        </p:nvSpPr>
        <p:spPr>
          <a:xfrm>
            <a:off x="426720" y="5102225"/>
            <a:ext cx="427990" cy="1447800"/>
          </a:xfrm>
          <a:prstGeom prst="rightArrow">
            <a:avLst>
              <a:gd name="adj1" fmla="val 100000"/>
              <a:gd name="adj2" fmla="val 0"/>
            </a:avLst>
          </a:prstGeom>
          <a:solidFill>
            <a:schemeClr val="bg1"/>
          </a:solidFill>
          <a:ln>
            <a:solidFill>
              <a:schemeClr val="accent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zh-CN" altLang="en-US" sz="1600" b="1" dirty="0">
                <a:solidFill>
                  <a:srgbClr val="219095"/>
                </a:solidFill>
                <a:cs typeface="+mn-ea"/>
              </a:rPr>
              <a:t>现行保障情</a:t>
            </a:r>
            <a:r>
              <a:rPr lang="zh-CN" altLang="en-US" sz="1600" b="1" dirty="0">
                <a:solidFill>
                  <a:schemeClr val="accent2"/>
                </a:solidFill>
                <a:cs typeface="+mn-ea"/>
              </a:rPr>
              <a:t>况</a:t>
            </a:r>
            <a:endParaRPr lang="zh-CN" altLang="en-US" sz="1600" b="1" dirty="0">
              <a:solidFill>
                <a:schemeClr val="accent2"/>
              </a:solidFill>
              <a:cs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3462" y="617439"/>
            <a:ext cx="11363592" cy="400110"/>
          </a:xfrm>
          <a:prstGeom prst="rect">
            <a:avLst/>
          </a:prstGeom>
          <a:gradFill>
            <a:gsLst>
              <a:gs pos="0">
                <a:srgbClr val="168B95"/>
              </a:gs>
              <a:gs pos="29000">
                <a:srgbClr val="219095"/>
              </a:gs>
              <a:gs pos="63000">
                <a:srgbClr val="70B09F"/>
              </a:gs>
              <a:gs pos="99425">
                <a:schemeClr val="bg1"/>
              </a:gs>
              <a:gs pos="95000">
                <a:srgbClr val="EEF5F1"/>
              </a:gs>
            </a:gsLst>
            <a:lin ang="0" scaled="1"/>
          </a:gradFill>
        </p:spPr>
        <p:txBody>
          <a:bodyPr wrap="square">
            <a:spAutoFit/>
          </a:bodyPr>
          <a:lstStyle/>
          <a:p>
            <a:r>
              <a:rPr lang="zh-CN" altLang="en-US" sz="2000" dirty="0">
                <a:solidFill>
                  <a:schemeClr val="bg1"/>
                </a:solidFill>
                <a:latin typeface="黑体" panose="02010609060101010101" pitchFamily="49" charset="-122"/>
                <a:ea typeface="黑体" panose="02010609060101010101" pitchFamily="49" charset="-122"/>
              </a:rPr>
              <a:t>国内外指南一致认可动脉导管依赖性先心病领域维持动脉导管开放的唯一推荐药物</a:t>
            </a:r>
            <a:endParaRPr lang="zh-CN" altLang="en-US" sz="2000" dirty="0">
              <a:solidFill>
                <a:schemeClr val="bg1"/>
              </a:solidFill>
              <a:latin typeface="黑体" panose="02010609060101010101" pitchFamily="49" charset="-122"/>
              <a:ea typeface="黑体" panose="02010609060101010101" pitchFamily="49" charset="-122"/>
            </a:endParaRPr>
          </a:p>
        </p:txBody>
      </p:sp>
      <p:graphicFrame>
        <p:nvGraphicFramePr>
          <p:cNvPr id="4" name="表格 3"/>
          <p:cNvGraphicFramePr>
            <a:graphicFrameLocks noGrp="1"/>
          </p:cNvGraphicFramePr>
          <p:nvPr/>
        </p:nvGraphicFramePr>
        <p:xfrm>
          <a:off x="283463" y="1125048"/>
          <a:ext cx="11676889" cy="4765464"/>
        </p:xfrm>
        <a:graphic>
          <a:graphicData uri="http://schemas.openxmlformats.org/drawingml/2006/table">
            <a:tbl>
              <a:tblPr firstRow="1" bandRow="1">
                <a:tableStyleId>{5940675A-B579-460E-94D1-54222C63F5DA}</a:tableStyleId>
              </a:tblPr>
              <a:tblGrid>
                <a:gridCol w="2415846"/>
                <a:gridCol w="9261043"/>
              </a:tblGrid>
              <a:tr h="376908">
                <a:tc>
                  <a:txBody>
                    <a:bodyPr/>
                    <a:lstStyle/>
                    <a:p>
                      <a:r>
                        <a:rPr lang="zh-CN" altLang="en-US" sz="1400" b="1" dirty="0">
                          <a:solidFill>
                            <a:schemeClr val="tx1"/>
                          </a:solidFill>
                        </a:rPr>
                        <a:t>指南名称</a:t>
                      </a:r>
                      <a:endParaRPr lang="zh-CN" altLang="en-US" sz="14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DE1D7"/>
                    </a:solidFill>
                  </a:tcPr>
                </a:tc>
                <a:tc>
                  <a:txBody>
                    <a:bodyPr/>
                    <a:lstStyle/>
                    <a:p>
                      <a:r>
                        <a:rPr lang="zh-CN" altLang="en-US" sz="1400" b="1" dirty="0"/>
                        <a:t>推荐内容</a:t>
                      </a:r>
                      <a:endParaRPr lang="zh-CN" altLang="en-US" sz="14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DE1D7"/>
                    </a:solidFill>
                  </a:tcPr>
                </a:tc>
              </a:tr>
              <a:tr h="475323">
                <a:tc>
                  <a:txBody>
                    <a:bodyPr/>
                    <a:lstStyle/>
                    <a:p>
                      <a:r>
                        <a:rPr lang="zh-CN" altLang="en-US" sz="1200" kern="1200" dirty="0">
                          <a:solidFill>
                            <a:schemeClr val="dk1"/>
                          </a:solidFill>
                          <a:latin typeface="微软雅黑 Light" panose="020B0502040204020203" pitchFamily="34" charset="-122"/>
                          <a:ea typeface="微软雅黑 Light" panose="020B0502040204020203" pitchFamily="34" charset="-122"/>
                        </a:rPr>
                        <a:t>先天性心脏病产前产后“一体化”诊疗模式中国专家共识（</a:t>
                      </a:r>
                      <a:r>
                        <a:rPr lang="en-US" altLang="zh-CN" sz="1200" kern="1200" dirty="0">
                          <a:solidFill>
                            <a:schemeClr val="dk1"/>
                          </a:solidFill>
                          <a:latin typeface="微软雅黑 Light" panose="020B0502040204020203" pitchFamily="34" charset="-122"/>
                          <a:ea typeface="微软雅黑 Light" panose="020B0502040204020203" pitchFamily="34" charset="-122"/>
                        </a:rPr>
                        <a:t>2022</a:t>
                      </a:r>
                      <a:r>
                        <a:rPr lang="zh-CN" altLang="en-US" sz="1200" kern="1200" dirty="0">
                          <a:solidFill>
                            <a:schemeClr val="dk1"/>
                          </a:solidFill>
                          <a:latin typeface="微软雅黑 Light" panose="020B0502040204020203" pitchFamily="34" charset="-122"/>
                          <a:ea typeface="微软雅黑 Light" panose="020B0502040204020203" pitchFamily="34" charset="-122"/>
                        </a:rPr>
                        <a:t>）</a:t>
                      </a:r>
                      <a:endParaRPr lang="zh-CN" altLang="en-US" sz="1200" kern="1200" dirty="0">
                        <a:solidFill>
                          <a:schemeClr val="dk1"/>
                        </a:solidFill>
                        <a:latin typeface="微软雅黑 Light" panose="020B0502040204020203" pitchFamily="34" charset="-122"/>
                        <a:ea typeface="微软雅黑 Light" panose="020B0502040204020203" pitchFamily="34" charset="-122"/>
                        <a:cs typeface="+mn-cs"/>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zh-CN" altLang="en-US" sz="1200" kern="1200" dirty="0">
                          <a:solidFill>
                            <a:schemeClr val="dk1"/>
                          </a:solidFill>
                          <a:latin typeface="微软雅黑 Light" panose="020B0502040204020203" pitchFamily="34" charset="-122"/>
                          <a:ea typeface="微软雅黑 Light" panose="020B0502040204020203" pitchFamily="34" charset="-122"/>
                        </a:rPr>
                        <a:t>对于动脉导管依赖性心脏病，如经皮氧饱和度</a:t>
                      </a:r>
                      <a:r>
                        <a:rPr lang="en-US" altLang="zh-CN" sz="1200" kern="1200" dirty="0">
                          <a:solidFill>
                            <a:schemeClr val="dk1"/>
                          </a:solidFill>
                          <a:latin typeface="微软雅黑 Light" panose="020B0502040204020203" pitchFamily="34" charset="-122"/>
                          <a:ea typeface="微软雅黑 Light" panose="020B0502040204020203" pitchFamily="34" charset="-122"/>
                        </a:rPr>
                        <a:t>&lt;80%</a:t>
                      </a:r>
                      <a:r>
                        <a:rPr lang="zh-CN" altLang="en-US" sz="1200" kern="1200" dirty="0">
                          <a:solidFill>
                            <a:schemeClr val="dk1"/>
                          </a:solidFill>
                          <a:latin typeface="微软雅黑 Light" panose="020B0502040204020203" pitchFamily="34" charset="-122"/>
                          <a:ea typeface="微软雅黑 Light" panose="020B0502040204020203" pitchFamily="34" charset="-122"/>
                        </a:rPr>
                        <a:t>，静滴</a:t>
                      </a:r>
                      <a:r>
                        <a:rPr lang="zh-CN" altLang="en-US" sz="1200" kern="1200" dirty="0">
                          <a:solidFill>
                            <a:srgbClr val="FF0000"/>
                          </a:solidFill>
                          <a:latin typeface="微软雅黑 Light" panose="020B0502040204020203" pitchFamily="34" charset="-122"/>
                          <a:ea typeface="微软雅黑 Light" panose="020B0502040204020203" pitchFamily="34" charset="-122"/>
                        </a:rPr>
                        <a:t>前列腺素</a:t>
                      </a:r>
                      <a:r>
                        <a:rPr lang="en-US" altLang="zh-CN" sz="1200" kern="1200" dirty="0">
                          <a:solidFill>
                            <a:srgbClr val="FF0000"/>
                          </a:solidFill>
                          <a:latin typeface="微软雅黑 Light" panose="020B0502040204020203" pitchFamily="34" charset="-122"/>
                          <a:ea typeface="微软雅黑 Light" panose="020B0502040204020203" pitchFamily="34" charset="-122"/>
                        </a:rPr>
                        <a:t>E1</a:t>
                      </a:r>
                      <a:r>
                        <a:rPr lang="zh-CN" altLang="en-US" sz="1200" kern="1200" dirty="0">
                          <a:solidFill>
                            <a:schemeClr val="dk1"/>
                          </a:solidFill>
                          <a:latin typeface="微软雅黑 Light" panose="020B0502040204020203" pitchFamily="34" charset="-122"/>
                          <a:ea typeface="微软雅黑 Light" panose="020B0502040204020203" pitchFamily="34" charset="-122"/>
                        </a:rPr>
                        <a:t>以维持动脉导管</a:t>
                      </a:r>
                      <a:r>
                        <a:rPr lang="zh-CN" altLang="en-US" sz="1200" kern="1200">
                          <a:solidFill>
                            <a:schemeClr val="dk1"/>
                          </a:solidFill>
                          <a:latin typeface="微软雅黑 Light" panose="020B0502040204020203" pitchFamily="34" charset="-122"/>
                          <a:ea typeface="微软雅黑 Light" panose="020B0502040204020203" pitchFamily="34" charset="-122"/>
                        </a:rPr>
                        <a:t>开</a:t>
                      </a:r>
                      <a:r>
                        <a:rPr lang="zh-CN" altLang="en-US" sz="1200" kern="1200" smtClean="0">
                          <a:solidFill>
                            <a:schemeClr val="dk1"/>
                          </a:solidFill>
                          <a:latin typeface="微软雅黑 Light" panose="020B0502040204020203" pitchFamily="34" charset="-122"/>
                          <a:ea typeface="微软雅黑 Light" panose="020B0502040204020203" pitchFamily="34" charset="-122"/>
                        </a:rPr>
                        <a:t>放。</a:t>
                      </a:r>
                      <a:endParaRPr lang="en-US" altLang="zh-CN" sz="1200" kern="1200" dirty="0">
                        <a:solidFill>
                          <a:schemeClr val="dk1"/>
                        </a:solidFill>
                        <a:latin typeface="微软雅黑 Light" panose="020B0502040204020203" pitchFamily="34" charset="-122"/>
                        <a:ea typeface="微软雅黑 Light" panose="020B0502040204020203" pitchFamily="34" charset="-122"/>
                        <a:cs typeface="+mn-cs"/>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5453">
                <a:tc>
                  <a:txBody>
                    <a:bodyPr/>
                    <a:lstStyle/>
                    <a:p>
                      <a:r>
                        <a:rPr lang="zh-CN" altLang="en-US" sz="1200" dirty="0">
                          <a:latin typeface="微软雅黑 Light" panose="020B0502040204020203" pitchFamily="34" charset="-122"/>
                          <a:ea typeface="微软雅黑 Light" panose="020B0502040204020203" pitchFamily="34" charset="-122"/>
                        </a:rPr>
                        <a:t>先天性心脏病外科治疗中国专家共识</a:t>
                      </a:r>
                      <a:r>
                        <a:rPr lang="en-US" altLang="zh-CN" sz="1200" dirty="0">
                          <a:latin typeface="微软雅黑 Light" panose="020B0502040204020203" pitchFamily="34" charset="-122"/>
                          <a:ea typeface="微软雅黑 Light" panose="020B0502040204020203" pitchFamily="34" charset="-122"/>
                        </a:rPr>
                        <a:t>3-</a:t>
                      </a:r>
                      <a:r>
                        <a:rPr lang="zh-CN" altLang="en-US" sz="1200" dirty="0">
                          <a:latin typeface="微软雅黑 Light" panose="020B0502040204020203" pitchFamily="34" charset="-122"/>
                          <a:ea typeface="微软雅黑 Light" panose="020B0502040204020203" pitchFamily="34" charset="-122"/>
                        </a:rPr>
                        <a:t>肺动脉闭锁合并室间隔缺损（</a:t>
                      </a:r>
                      <a:r>
                        <a:rPr lang="en-US" altLang="zh-CN" sz="1200" dirty="0">
                          <a:latin typeface="微软雅黑 Light" panose="020B0502040204020203" pitchFamily="34" charset="-122"/>
                          <a:ea typeface="微软雅黑 Light" panose="020B0502040204020203" pitchFamily="34" charset="-122"/>
                        </a:rPr>
                        <a:t>2020</a:t>
                      </a:r>
                      <a:r>
                        <a:rPr lang="zh-CN" altLang="en-US" sz="1200" dirty="0">
                          <a:latin typeface="微软雅黑 Light" panose="020B0502040204020203" pitchFamily="34" charset="-122"/>
                          <a:ea typeface="微软雅黑 Light" panose="020B0502040204020203" pitchFamily="34" charset="-122"/>
                        </a:rPr>
                        <a:t>）</a:t>
                      </a:r>
                      <a:endParaRPr lang="zh-CN" altLang="en-US" sz="1200" dirty="0">
                        <a:latin typeface="微软雅黑 Light" panose="020B0502040204020203" pitchFamily="34" charset="-122"/>
                        <a:ea typeface="微软雅黑 Light" panose="020B0502040204020203" pitchFamily="34" charset="-122"/>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200" dirty="0">
                          <a:latin typeface="微软雅黑 Light" panose="020B0502040204020203" pitchFamily="34" charset="-122"/>
                          <a:ea typeface="微软雅黑 Light" panose="020B0502040204020203" pitchFamily="34" charset="-122"/>
                        </a:rPr>
                        <a:t>动脉导管趋于关闭时新生儿即会出现严重缺氧、代谢性酸中毒，需要</a:t>
                      </a:r>
                      <a:r>
                        <a:rPr lang="zh-CN" altLang="en-US" sz="1200" b="0" dirty="0">
                          <a:solidFill>
                            <a:srgbClr val="FF0000"/>
                          </a:solidFill>
                          <a:latin typeface="微软雅黑 Light" panose="020B0502040204020203" pitchFamily="34" charset="-122"/>
                          <a:ea typeface="微软雅黑 Light" panose="020B0502040204020203" pitchFamily="34" charset="-122"/>
                        </a:rPr>
                        <a:t>前列腺素</a:t>
                      </a:r>
                      <a:r>
                        <a:rPr lang="en-US" altLang="zh-CN" sz="1200" b="0" dirty="0">
                          <a:solidFill>
                            <a:srgbClr val="FF0000"/>
                          </a:solidFill>
                          <a:latin typeface="微软雅黑 Light" panose="020B0502040204020203" pitchFamily="34" charset="-122"/>
                          <a:ea typeface="微软雅黑 Light" panose="020B0502040204020203" pitchFamily="34" charset="-122"/>
                        </a:rPr>
                        <a:t>E1</a:t>
                      </a:r>
                      <a:r>
                        <a:rPr lang="zh-CN" altLang="en-US" sz="1200" dirty="0">
                          <a:latin typeface="微软雅黑 Light" panose="020B0502040204020203" pitchFamily="34" charset="-122"/>
                          <a:ea typeface="微软雅黑 Light" panose="020B0502040204020203" pitchFamily="34" charset="-122"/>
                        </a:rPr>
                        <a:t>维持动脉导管开放。（</a:t>
                      </a:r>
                      <a:r>
                        <a:rPr lang="en-US" altLang="zh-CN" sz="1200" dirty="0">
                          <a:latin typeface="微软雅黑 Light" panose="020B0502040204020203" pitchFamily="34" charset="-122"/>
                          <a:ea typeface="微软雅黑 Light" panose="020B0502040204020203" pitchFamily="34" charset="-122"/>
                        </a:rPr>
                        <a:t>IC</a:t>
                      </a:r>
                      <a:r>
                        <a:rPr lang="zh-CN" altLang="en-US" sz="1200" dirty="0">
                          <a:latin typeface="微软雅黑 Light" panose="020B0502040204020203" pitchFamily="34" charset="-122"/>
                          <a:ea typeface="微软雅黑 Light" panose="020B0502040204020203" pitchFamily="34" charset="-122"/>
                        </a:rPr>
                        <a:t>级推荐）</a:t>
                      </a:r>
                      <a:endParaRPr lang="zh-CN" altLang="en-US" sz="1200" dirty="0">
                        <a:latin typeface="微软雅黑 Light" panose="020B0502040204020203" pitchFamily="34" charset="-122"/>
                        <a:ea typeface="微软雅黑 Light" panose="020B0502040204020203" pitchFamily="34" charset="-122"/>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5453">
                <a:tc>
                  <a:txBody>
                    <a:bodyPr/>
                    <a:lstStyle/>
                    <a:p>
                      <a:r>
                        <a:rPr lang="zh-CN" altLang="en-US" sz="1200" dirty="0">
                          <a:latin typeface="微软雅黑 Light" panose="020B0502040204020203" pitchFamily="34" charset="-122"/>
                          <a:ea typeface="微软雅黑 Light" panose="020B0502040204020203" pitchFamily="34" charset="-122"/>
                        </a:rPr>
                        <a:t>先天性心脏病外科治疗中国专家共识</a:t>
                      </a:r>
                      <a:r>
                        <a:rPr lang="en-US" altLang="zh-CN" sz="1200" dirty="0">
                          <a:latin typeface="微软雅黑 Light" panose="020B0502040204020203" pitchFamily="34" charset="-122"/>
                          <a:ea typeface="微软雅黑 Light" panose="020B0502040204020203" pitchFamily="34" charset="-122"/>
                        </a:rPr>
                        <a:t>4-</a:t>
                      </a:r>
                      <a:r>
                        <a:rPr lang="zh-CN" altLang="en-US" sz="1200" dirty="0">
                          <a:latin typeface="微软雅黑 Light" panose="020B0502040204020203" pitchFamily="34" charset="-122"/>
                          <a:ea typeface="微软雅黑 Light" panose="020B0502040204020203" pitchFamily="34" charset="-122"/>
                        </a:rPr>
                        <a:t>室间隔完整型肺动脉闭锁（</a:t>
                      </a:r>
                      <a:r>
                        <a:rPr lang="en-US" altLang="zh-CN" sz="1200" dirty="0">
                          <a:latin typeface="微软雅黑 Light" panose="020B0502040204020203" pitchFamily="34" charset="-122"/>
                          <a:ea typeface="微软雅黑 Light" panose="020B0502040204020203" pitchFamily="34" charset="-122"/>
                        </a:rPr>
                        <a:t>2020</a:t>
                      </a:r>
                      <a:r>
                        <a:rPr lang="zh-CN" altLang="en-US" sz="1200" dirty="0">
                          <a:latin typeface="微软雅黑 Light" panose="020B0502040204020203" pitchFamily="34" charset="-122"/>
                          <a:ea typeface="微软雅黑 Light" panose="020B0502040204020203" pitchFamily="34" charset="-122"/>
                        </a:rPr>
                        <a:t>）</a:t>
                      </a:r>
                      <a:endParaRPr lang="zh-CN" altLang="en-US" sz="1200" dirty="0">
                        <a:latin typeface="微软雅黑 Light" panose="020B0502040204020203" pitchFamily="34" charset="-122"/>
                        <a:ea typeface="微软雅黑 Light" panose="020B0502040204020203" pitchFamily="34" charset="-122"/>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200" dirty="0">
                          <a:latin typeface="微软雅黑 Light" panose="020B0502040204020203" pitchFamily="34" charset="-122"/>
                          <a:ea typeface="微软雅黑 Light" panose="020B0502040204020203" pitchFamily="34" charset="-122"/>
                        </a:rPr>
                        <a:t>手术前管理：所有患儿禁吸氧，使用</a:t>
                      </a:r>
                      <a:r>
                        <a:rPr lang="zh-CN" altLang="en-US" sz="1200" b="0" dirty="0">
                          <a:latin typeface="微软雅黑 Light" panose="020B0502040204020203" pitchFamily="34" charset="-122"/>
                          <a:ea typeface="微软雅黑 Light" panose="020B0502040204020203" pitchFamily="34" charset="-122"/>
                        </a:rPr>
                        <a:t>前列腺素</a:t>
                      </a:r>
                      <a:r>
                        <a:rPr lang="en-US" altLang="zh-CN" sz="1200" b="0" dirty="0">
                          <a:latin typeface="微软雅黑 Light" panose="020B0502040204020203" pitchFamily="34" charset="-122"/>
                          <a:ea typeface="微软雅黑 Light" panose="020B0502040204020203" pitchFamily="34" charset="-122"/>
                        </a:rPr>
                        <a:t>E1</a:t>
                      </a:r>
                      <a:r>
                        <a:rPr lang="zh-CN" altLang="en-US" sz="1200" dirty="0">
                          <a:latin typeface="微软雅黑 Light" panose="020B0502040204020203" pitchFamily="34" charset="-122"/>
                          <a:ea typeface="微软雅黑 Light" panose="020B0502040204020203" pitchFamily="34" charset="-122"/>
                        </a:rPr>
                        <a:t>保持动脉导管开放，维持肺循环血流。（</a:t>
                      </a:r>
                      <a:r>
                        <a:rPr lang="en-US" altLang="zh-CN" sz="1200" dirty="0" err="1">
                          <a:latin typeface="微软雅黑 Light" panose="020B0502040204020203" pitchFamily="34" charset="-122"/>
                          <a:ea typeface="微软雅黑 Light" panose="020B0502040204020203" pitchFamily="34" charset="-122"/>
                        </a:rPr>
                        <a:t>IIaB</a:t>
                      </a:r>
                      <a:r>
                        <a:rPr lang="zh-CN" altLang="en-US" sz="1200" dirty="0">
                          <a:latin typeface="微软雅黑 Light" panose="020B0502040204020203" pitchFamily="34" charset="-122"/>
                          <a:ea typeface="微软雅黑 Light" panose="020B0502040204020203" pitchFamily="34" charset="-122"/>
                        </a:rPr>
                        <a:t>级推荐）</a:t>
                      </a:r>
                      <a:endParaRPr lang="zh-CN" altLang="en-US" sz="1200" dirty="0">
                        <a:latin typeface="微软雅黑 Light" panose="020B0502040204020203" pitchFamily="34" charset="-122"/>
                        <a:ea typeface="微软雅黑 Light" panose="020B0502040204020203" pitchFamily="34" charset="-122"/>
                      </a:endParaRPr>
                    </a:p>
                    <a:p>
                      <a:r>
                        <a:rPr lang="zh-CN" altLang="en-US" sz="1200" dirty="0">
                          <a:latin typeface="微软雅黑 Light" panose="020B0502040204020203" pitchFamily="34" charset="-122"/>
                          <a:ea typeface="微软雅黑 Light" panose="020B0502040204020203" pitchFamily="34" charset="-122"/>
                        </a:rPr>
                        <a:t>介入下肺动脉瓣球囊扩张术的术后需要长时间应用</a:t>
                      </a:r>
                      <a:r>
                        <a:rPr lang="zh-CN" altLang="en-US" sz="1200" b="0" dirty="0">
                          <a:solidFill>
                            <a:srgbClr val="FF0000"/>
                          </a:solidFill>
                          <a:latin typeface="微软雅黑 Light" panose="020B0502040204020203" pitchFamily="34" charset="-122"/>
                          <a:ea typeface="微软雅黑 Light" panose="020B0502040204020203" pitchFamily="34" charset="-122"/>
                        </a:rPr>
                        <a:t>前列腺素</a:t>
                      </a:r>
                      <a:r>
                        <a:rPr lang="en-US" altLang="zh-CN" sz="1200" b="0" dirty="0">
                          <a:solidFill>
                            <a:srgbClr val="FF0000"/>
                          </a:solidFill>
                          <a:latin typeface="微软雅黑 Light" panose="020B0502040204020203" pitchFamily="34" charset="-122"/>
                          <a:ea typeface="微软雅黑 Light" panose="020B0502040204020203" pitchFamily="34" charset="-122"/>
                        </a:rPr>
                        <a:t>E1</a:t>
                      </a:r>
                      <a:r>
                        <a:rPr lang="zh-CN" altLang="en-US" sz="1200" dirty="0">
                          <a:latin typeface="微软雅黑 Light" panose="020B0502040204020203" pitchFamily="34" charset="-122"/>
                          <a:ea typeface="微软雅黑 Light" panose="020B0502040204020203" pitchFamily="34" charset="-122"/>
                        </a:rPr>
                        <a:t>维持动脉导管开放，以维持相对合适的围术期氧饱和度。（</a:t>
                      </a:r>
                      <a:r>
                        <a:rPr lang="en-US" altLang="zh-CN" sz="1200" dirty="0" err="1">
                          <a:latin typeface="微软雅黑 Light" panose="020B0502040204020203" pitchFamily="34" charset="-122"/>
                          <a:ea typeface="微软雅黑 Light" panose="020B0502040204020203" pitchFamily="34" charset="-122"/>
                        </a:rPr>
                        <a:t>IIbB</a:t>
                      </a:r>
                      <a:r>
                        <a:rPr lang="zh-CN" altLang="en-US" sz="1200" dirty="0">
                          <a:latin typeface="微软雅黑 Light" panose="020B0502040204020203" pitchFamily="34" charset="-122"/>
                          <a:ea typeface="微软雅黑 Light" panose="020B0502040204020203" pitchFamily="34" charset="-122"/>
                        </a:rPr>
                        <a:t>级推荐）</a:t>
                      </a:r>
                      <a:endParaRPr lang="zh-CN" altLang="en-US" sz="1200" dirty="0">
                        <a:latin typeface="微软雅黑 Light" panose="020B0502040204020203" pitchFamily="34" charset="-122"/>
                        <a:ea typeface="微软雅黑 Light" panose="020B0502040204020203" pitchFamily="34" charset="-122"/>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4669">
                <a:tc>
                  <a:txBody>
                    <a:bodyPr/>
                    <a:lstStyle/>
                    <a:p>
                      <a:r>
                        <a:rPr lang="zh-CN" altLang="en-US" sz="1200" dirty="0">
                          <a:latin typeface="微软雅黑 Light" panose="020B0502040204020203" pitchFamily="34" charset="-122"/>
                          <a:ea typeface="微软雅黑 Light" panose="020B0502040204020203" pitchFamily="34" charset="-122"/>
                        </a:rPr>
                        <a:t>美国心脏协会</a:t>
                      </a:r>
                      <a:r>
                        <a:rPr lang="en-US" altLang="zh-CN" sz="1200" dirty="0">
                          <a:latin typeface="微软雅黑 Light" panose="020B0502040204020203" pitchFamily="34" charset="-122"/>
                          <a:ea typeface="微软雅黑 Light" panose="020B0502040204020203" pitchFamily="34" charset="-122"/>
                        </a:rPr>
                        <a:t>AHA</a:t>
                      </a:r>
                      <a:r>
                        <a:rPr lang="zh-CN" altLang="en-US" sz="1200" dirty="0">
                          <a:latin typeface="微软雅黑 Light" panose="020B0502040204020203" pitchFamily="34" charset="-122"/>
                          <a:ea typeface="微软雅黑 Light" panose="020B0502040204020203" pitchFamily="34" charset="-122"/>
                        </a:rPr>
                        <a:t>科学声明</a:t>
                      </a:r>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胎儿心脏疾病的诊断和治疗（</a:t>
                      </a:r>
                      <a:r>
                        <a:rPr lang="en-US" altLang="zh-CN" sz="1200" dirty="0">
                          <a:latin typeface="微软雅黑 Light" panose="020B0502040204020203" pitchFamily="34" charset="-122"/>
                          <a:ea typeface="微软雅黑 Light" panose="020B0502040204020203" pitchFamily="34" charset="-122"/>
                        </a:rPr>
                        <a:t>2014</a:t>
                      </a:r>
                      <a:r>
                        <a:rPr lang="zh-CN" altLang="en-US" sz="1200" dirty="0">
                          <a:latin typeface="微软雅黑 Light" panose="020B0502040204020203" pitchFamily="34" charset="-122"/>
                          <a:ea typeface="微软雅黑 Light" panose="020B0502040204020203" pitchFamily="34" charset="-122"/>
                        </a:rPr>
                        <a:t>）</a:t>
                      </a:r>
                      <a:endParaRPr lang="zh-CN" altLang="en-US" sz="1200" dirty="0">
                        <a:latin typeface="微软雅黑 Light" panose="020B0502040204020203" pitchFamily="34" charset="-122"/>
                        <a:ea typeface="微软雅黑 Light" panose="020B0502040204020203" pitchFamily="34" charset="-122"/>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200" dirty="0">
                          <a:latin typeface="微软雅黑 Light" panose="020B0502040204020203" pitchFamily="34" charset="-122"/>
                          <a:ea typeface="微软雅黑 Light" panose="020B0502040204020203" pitchFamily="34" charset="-122"/>
                        </a:rPr>
                        <a:t>新生儿动脉导管依赖性先心病推荐使用</a:t>
                      </a:r>
                      <a:r>
                        <a:rPr lang="zh-CN" altLang="en-US" sz="1200" b="0" dirty="0">
                          <a:solidFill>
                            <a:srgbClr val="FF0000"/>
                          </a:solidFill>
                          <a:latin typeface="微软雅黑 Light" panose="020B0502040204020203" pitchFamily="34" charset="-122"/>
                          <a:ea typeface="微软雅黑 Light" panose="020B0502040204020203" pitchFamily="34" charset="-122"/>
                        </a:rPr>
                        <a:t>前列腺素</a:t>
                      </a:r>
                      <a:r>
                        <a:rPr lang="en-US" altLang="zh-CN" sz="1200" b="0" dirty="0">
                          <a:solidFill>
                            <a:srgbClr val="FF0000"/>
                          </a:solidFill>
                          <a:latin typeface="微软雅黑 Light" panose="020B0502040204020203" pitchFamily="34" charset="-122"/>
                          <a:ea typeface="微软雅黑 Light" panose="020B0502040204020203" pitchFamily="34" charset="-122"/>
                        </a:rPr>
                        <a:t>E1</a:t>
                      </a:r>
                      <a:r>
                        <a:rPr lang="zh-CN" altLang="en-US" sz="1200" dirty="0">
                          <a:latin typeface="微软雅黑 Light" panose="020B0502040204020203" pitchFamily="34" charset="-122"/>
                          <a:ea typeface="微软雅黑 Light" panose="020B0502040204020203" pitchFamily="34" charset="-122"/>
                        </a:rPr>
                        <a:t>（推荐等级</a:t>
                      </a:r>
                      <a:r>
                        <a:rPr lang="en-US" altLang="zh-CN" sz="1200" dirty="0">
                          <a:latin typeface="微软雅黑 Light" panose="020B0502040204020203" pitchFamily="34" charset="-122"/>
                          <a:ea typeface="微软雅黑 Light" panose="020B0502040204020203" pitchFamily="34" charset="-122"/>
                        </a:rPr>
                        <a:t>I/B </a:t>
                      </a:r>
                      <a:r>
                        <a:rPr lang="zh-CN" altLang="en-US" sz="1200" dirty="0">
                          <a:latin typeface="微软雅黑 Light" panose="020B0502040204020203" pitchFamily="34" charset="-122"/>
                          <a:ea typeface="微软雅黑 Light" panose="020B0502040204020203" pitchFamily="34" charset="-122"/>
                        </a:rPr>
                        <a:t>）</a:t>
                      </a:r>
                      <a:endParaRPr lang="zh-CN" altLang="en-US" sz="1200" dirty="0">
                        <a:latin typeface="微软雅黑 Light" panose="020B0502040204020203" pitchFamily="34" charset="-122"/>
                        <a:ea typeface="微软雅黑 Light" panose="020B0502040204020203" pitchFamily="34" charset="-122"/>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26882">
                <a:tc>
                  <a:txBody>
                    <a:bodyPr/>
                    <a:lstStyle/>
                    <a:p>
                      <a:r>
                        <a:rPr lang="zh-CN" altLang="en-US" sz="1200" dirty="0">
                          <a:latin typeface="微软雅黑 Light" panose="020B0502040204020203" pitchFamily="34" charset="-122"/>
                          <a:ea typeface="微软雅黑 Light" panose="020B0502040204020203" pitchFamily="34" charset="-122"/>
                        </a:rPr>
                        <a:t>德国儿科心脏病学学会</a:t>
                      </a:r>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儿童和青少年先天性心脏病的管理指南（</a:t>
                      </a:r>
                      <a:r>
                        <a:rPr lang="en-US" altLang="zh-CN" sz="1200" dirty="0">
                          <a:latin typeface="微软雅黑 Light" panose="020B0502040204020203" pitchFamily="34" charset="-122"/>
                          <a:ea typeface="微软雅黑 Light" panose="020B0502040204020203" pitchFamily="34" charset="-122"/>
                        </a:rPr>
                        <a:t>2017</a:t>
                      </a:r>
                      <a:r>
                        <a:rPr lang="zh-CN" altLang="en-US" sz="1200" dirty="0">
                          <a:latin typeface="微软雅黑 Light" panose="020B0502040204020203" pitchFamily="34" charset="-122"/>
                          <a:ea typeface="微软雅黑 Light" panose="020B0502040204020203" pitchFamily="34" charset="-122"/>
                        </a:rPr>
                        <a:t>）</a:t>
                      </a:r>
                      <a:endParaRPr lang="zh-CN" altLang="en-US" sz="1200" dirty="0">
                        <a:latin typeface="微软雅黑 Light" panose="020B0502040204020203" pitchFamily="34" charset="-122"/>
                        <a:ea typeface="微软雅黑 Light" panose="020B0502040204020203" pitchFamily="34" charset="-122"/>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endParaRPr lang="en-US" altLang="zh-CN" sz="1050" dirty="0">
                        <a:latin typeface="微软雅黑 Light" panose="020B0502040204020203" pitchFamily="34" charset="-122"/>
                        <a:ea typeface="微软雅黑 Light" panose="020B0502040204020203" pitchFamily="34" charset="-122"/>
                      </a:endParaRPr>
                    </a:p>
                    <a:p>
                      <a:pPr marL="0" indent="0">
                        <a:buFont typeface="Wingdings" panose="05000000000000000000" pitchFamily="2" charset="2"/>
                        <a:buNone/>
                      </a:pPr>
                      <a:endParaRPr lang="en-US" altLang="zh-CN" sz="1050" dirty="0">
                        <a:latin typeface="微软雅黑 Light" panose="020B0502040204020203" pitchFamily="34" charset="-122"/>
                        <a:ea typeface="微软雅黑 Light" panose="020B0502040204020203" pitchFamily="34" charset="-122"/>
                      </a:endParaRPr>
                    </a:p>
                    <a:p>
                      <a:pPr marL="0" indent="0">
                        <a:buFont typeface="Wingdings" panose="05000000000000000000" pitchFamily="2" charset="2"/>
                        <a:buNone/>
                      </a:pPr>
                      <a:endParaRPr lang="en-US" altLang="zh-CN" sz="1050" dirty="0">
                        <a:latin typeface="微软雅黑 Light" panose="020B0502040204020203" pitchFamily="34" charset="-122"/>
                        <a:ea typeface="微软雅黑 Light" panose="020B0502040204020203" pitchFamily="34" charset="-122"/>
                      </a:endParaRPr>
                    </a:p>
                    <a:p>
                      <a:pPr marL="0" indent="0">
                        <a:buFont typeface="Wingdings" panose="05000000000000000000" pitchFamily="2" charset="2"/>
                        <a:buNone/>
                      </a:pPr>
                      <a:endParaRPr lang="en-US" altLang="zh-CN" sz="1050" dirty="0">
                        <a:latin typeface="微软雅黑 Light" panose="020B0502040204020203" pitchFamily="34" charset="-122"/>
                        <a:ea typeface="微软雅黑 Light" panose="020B0502040204020203" pitchFamily="34" charset="-122"/>
                      </a:endParaRPr>
                    </a:p>
                    <a:p>
                      <a:pPr marL="0" indent="0">
                        <a:buFont typeface="Wingdings" panose="05000000000000000000" pitchFamily="2" charset="2"/>
                        <a:buNone/>
                      </a:pPr>
                      <a:endParaRPr lang="en-US" altLang="zh-CN" sz="1050" dirty="0">
                        <a:latin typeface="微软雅黑 Light" panose="020B0502040204020203" pitchFamily="34" charset="-122"/>
                        <a:ea typeface="微软雅黑 Light" panose="020B0502040204020203" pitchFamily="34" charset="-122"/>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5453">
                <a:tc>
                  <a:txBody>
                    <a:bodyPr/>
                    <a:lstStyle/>
                    <a:p>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新生儿依赖动脉导管的先天性心脏病</a:t>
                      </a:r>
                      <a:r>
                        <a:rPr lang="en-US" altLang="zh-CN" sz="1200" dirty="0">
                          <a:latin typeface="微软雅黑 Light" panose="020B0502040204020203" pitchFamily="34" charset="-122"/>
                          <a:ea typeface="微软雅黑 Light" panose="020B0502040204020203" pitchFamily="34" charset="-122"/>
                        </a:rPr>
                        <a:t>》</a:t>
                      </a:r>
                      <a:r>
                        <a:rPr lang="zh-CN" altLang="en-US" sz="1200" dirty="0">
                          <a:latin typeface="微软雅黑 Light" panose="020B0502040204020203" pitchFamily="34" charset="-122"/>
                          <a:ea typeface="微软雅黑 Light" panose="020B0502040204020203" pitchFamily="34" charset="-122"/>
                        </a:rPr>
                        <a:t>（</a:t>
                      </a:r>
                      <a:r>
                        <a:rPr lang="en-US" altLang="zh-CN" sz="1200" dirty="0">
                          <a:latin typeface="微软雅黑 Light" panose="020B0502040204020203" pitchFamily="34" charset="-122"/>
                          <a:ea typeface="微软雅黑 Light" panose="020B0502040204020203" pitchFamily="34" charset="-122"/>
                        </a:rPr>
                        <a:t>2012</a:t>
                      </a:r>
                      <a:r>
                        <a:rPr lang="zh-CN" altLang="en-US" sz="1200" dirty="0">
                          <a:latin typeface="微软雅黑 Light" panose="020B0502040204020203" pitchFamily="34" charset="-122"/>
                          <a:ea typeface="微软雅黑 Light" panose="020B0502040204020203" pitchFamily="34" charset="-122"/>
                        </a:rPr>
                        <a:t>）</a:t>
                      </a:r>
                      <a:endParaRPr lang="zh-CN" altLang="en-US" sz="1200" dirty="0">
                        <a:latin typeface="微软雅黑 Light" panose="020B0502040204020203" pitchFamily="34" charset="-122"/>
                        <a:ea typeface="微软雅黑 Light" panose="020B0502040204020203" pitchFamily="34" charset="-122"/>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200" dirty="0">
                          <a:latin typeface="微软雅黑 Light" panose="020B0502040204020203" pitchFamily="34" charset="-122"/>
                          <a:ea typeface="微软雅黑 Light" panose="020B0502040204020203" pitchFamily="34" charset="-122"/>
                        </a:rPr>
                        <a:t>对疑患有动脉导管依赖性先天性心脏病的新生儿，首要处理必须包括基础、高级生命支持以及</a:t>
                      </a:r>
                      <a:r>
                        <a:rPr lang="zh-CN" altLang="en-US" sz="1200" b="0" dirty="0">
                          <a:solidFill>
                            <a:srgbClr val="FF0000"/>
                          </a:solidFill>
                          <a:latin typeface="微软雅黑 Light" panose="020B0502040204020203" pitchFamily="34" charset="-122"/>
                          <a:ea typeface="微软雅黑 Light" panose="020B0502040204020203" pitchFamily="34" charset="-122"/>
                        </a:rPr>
                        <a:t>前列腺素</a:t>
                      </a:r>
                      <a:r>
                        <a:rPr lang="en-US" altLang="zh-CN" sz="1200" b="0" dirty="0">
                          <a:solidFill>
                            <a:srgbClr val="FF0000"/>
                          </a:solidFill>
                          <a:latin typeface="微软雅黑 Light" panose="020B0502040204020203" pitchFamily="34" charset="-122"/>
                          <a:ea typeface="微软雅黑 Light" panose="020B0502040204020203" pitchFamily="34" charset="-122"/>
                        </a:rPr>
                        <a:t>E1</a:t>
                      </a:r>
                      <a:r>
                        <a:rPr lang="zh-CN" altLang="en-US" sz="1200" dirty="0">
                          <a:latin typeface="微软雅黑 Light" panose="020B0502040204020203" pitchFamily="34" charset="-122"/>
                          <a:ea typeface="微软雅黑 Light" panose="020B0502040204020203" pitchFamily="34" charset="-122"/>
                        </a:rPr>
                        <a:t>静滴以维持动脉导管开放。</a:t>
                      </a:r>
                      <a:endParaRPr lang="zh-CN" altLang="en-US" sz="1200" dirty="0">
                        <a:latin typeface="微软雅黑 Light" panose="020B0502040204020203" pitchFamily="34" charset="-122"/>
                        <a:ea typeface="微软雅黑 Light" panose="020B0502040204020203" pitchFamily="34" charset="-122"/>
                      </a:endParaRPr>
                    </a:p>
                    <a:p>
                      <a:r>
                        <a:rPr lang="zh-CN" altLang="en-US" sz="1200" dirty="0">
                          <a:latin typeface="微软雅黑 Light" panose="020B0502040204020203" pitchFamily="34" charset="-122"/>
                          <a:ea typeface="微软雅黑 Light" panose="020B0502040204020203" pitchFamily="34" charset="-122"/>
                        </a:rPr>
                        <a:t>对于患有动脉导管依赖性先天性心脏病的低出生体重儿及早产儿，采用</a:t>
                      </a:r>
                      <a:r>
                        <a:rPr lang="zh-CN" altLang="en-US" sz="1200" b="0" dirty="0">
                          <a:solidFill>
                            <a:srgbClr val="FF0000"/>
                          </a:solidFill>
                          <a:latin typeface="微软雅黑 Light" panose="020B0502040204020203" pitchFamily="34" charset="-122"/>
                          <a:ea typeface="微软雅黑 Light" panose="020B0502040204020203" pitchFamily="34" charset="-122"/>
                        </a:rPr>
                        <a:t>前列腺素</a:t>
                      </a:r>
                      <a:r>
                        <a:rPr lang="en-US" altLang="zh-CN" sz="1200" b="0" dirty="0">
                          <a:solidFill>
                            <a:srgbClr val="FF0000"/>
                          </a:solidFill>
                          <a:latin typeface="微软雅黑 Light" panose="020B0502040204020203" pitchFamily="34" charset="-122"/>
                          <a:ea typeface="微软雅黑 Light" panose="020B0502040204020203" pitchFamily="34" charset="-122"/>
                        </a:rPr>
                        <a:t>E1</a:t>
                      </a:r>
                      <a:r>
                        <a:rPr lang="zh-CN" altLang="en-US" sz="1200" dirty="0">
                          <a:latin typeface="微软雅黑 Light" panose="020B0502040204020203" pitchFamily="34" charset="-122"/>
                          <a:ea typeface="微软雅黑 Light" panose="020B0502040204020203" pitchFamily="34" charset="-122"/>
                        </a:rPr>
                        <a:t>维持静滴以维持动脉导管开放，</a:t>
                      </a:r>
                      <a:r>
                        <a:rPr lang="zh-CN" altLang="en-US" sz="1200" b="0" dirty="0">
                          <a:latin typeface="微软雅黑 Light" panose="020B0502040204020203" pitchFamily="34" charset="-122"/>
                          <a:ea typeface="微软雅黑 Light" panose="020B0502040204020203" pitchFamily="34" charset="-122"/>
                        </a:rPr>
                        <a:t>是临床上一项确凿有效的治疗手段、能使患儿继续生长发育，从而为进一步外科或介入治疗获得最佳时机。</a:t>
                      </a:r>
                      <a:endParaRPr lang="zh-CN" altLang="en-US" sz="1200" b="0" dirty="0">
                        <a:latin typeface="微软雅黑 Light" panose="020B0502040204020203" pitchFamily="34" charset="-122"/>
                        <a:ea typeface="微软雅黑 Light" panose="020B0502040204020203" pitchFamily="34" charset="-122"/>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5323">
                <a:tc>
                  <a:txBody>
                    <a:bodyPr/>
                    <a:lstStyle/>
                    <a:p>
                      <a:r>
                        <a:rPr lang="zh-CN" altLang="en-US" sz="1200" dirty="0">
                          <a:latin typeface="微软雅黑 Light" panose="020B0502040204020203" pitchFamily="34" charset="-122"/>
                          <a:ea typeface="微软雅黑 Light" panose="020B0502040204020203" pitchFamily="34" charset="-122"/>
                        </a:rPr>
                        <a:t>先天性心脏病经导管介入治疗指南（</a:t>
                      </a:r>
                      <a:r>
                        <a:rPr lang="en-US" altLang="zh-CN" sz="1200" dirty="0">
                          <a:latin typeface="微软雅黑 Light" panose="020B0502040204020203" pitchFamily="34" charset="-122"/>
                          <a:ea typeface="微软雅黑 Light" panose="020B0502040204020203" pitchFamily="34" charset="-122"/>
                        </a:rPr>
                        <a:t>2004</a:t>
                      </a:r>
                      <a:r>
                        <a:rPr lang="zh-CN" altLang="en-US" sz="1200" dirty="0">
                          <a:latin typeface="微软雅黑 Light" panose="020B0502040204020203" pitchFamily="34" charset="-122"/>
                          <a:ea typeface="微软雅黑 Light" panose="020B0502040204020203" pitchFamily="34" charset="-122"/>
                        </a:rPr>
                        <a:t>）</a:t>
                      </a:r>
                      <a:endParaRPr lang="zh-CN" altLang="en-US" sz="1200" dirty="0">
                        <a:latin typeface="微软雅黑 Light" panose="020B0502040204020203" pitchFamily="34" charset="-122"/>
                        <a:ea typeface="微软雅黑 Light" panose="020B0502040204020203" pitchFamily="34" charset="-122"/>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200" dirty="0">
                          <a:latin typeface="微软雅黑 Light" panose="020B0502040204020203" pitchFamily="34" charset="-122"/>
                          <a:ea typeface="微软雅黑 Light" panose="020B0502040204020203" pitchFamily="34" charset="-122"/>
                        </a:rPr>
                        <a:t>对于完全性大动脉转位、右室流出道梗阻型新生儿先天性心脏病等，术前静脉滴注</a:t>
                      </a:r>
                      <a:r>
                        <a:rPr lang="zh-CN" altLang="en-US" sz="1200" b="0" dirty="0">
                          <a:solidFill>
                            <a:srgbClr val="FF0000"/>
                          </a:solidFill>
                          <a:latin typeface="微软雅黑 Light" panose="020B0502040204020203" pitchFamily="34" charset="-122"/>
                          <a:ea typeface="微软雅黑 Light" panose="020B0502040204020203" pitchFamily="34" charset="-122"/>
                        </a:rPr>
                        <a:t>前列腺素</a:t>
                      </a:r>
                      <a:r>
                        <a:rPr lang="en-US" altLang="zh-CN" sz="1200" b="0" dirty="0">
                          <a:solidFill>
                            <a:srgbClr val="FF0000"/>
                          </a:solidFill>
                          <a:latin typeface="微软雅黑 Light" panose="020B0502040204020203" pitchFamily="34" charset="-122"/>
                          <a:ea typeface="微软雅黑 Light" panose="020B0502040204020203" pitchFamily="34" charset="-122"/>
                        </a:rPr>
                        <a:t>E1</a:t>
                      </a:r>
                      <a:r>
                        <a:rPr lang="zh-CN" altLang="en-US" sz="1200" dirty="0">
                          <a:latin typeface="微软雅黑 Light" panose="020B0502040204020203" pitchFamily="34" charset="-122"/>
                          <a:ea typeface="微软雅黑 Light" panose="020B0502040204020203" pitchFamily="34" charset="-122"/>
                        </a:rPr>
                        <a:t>，改善低氧血症及纠正酸中毒。</a:t>
                      </a:r>
                      <a:endParaRPr lang="zh-CN" altLang="en-US" sz="1200" dirty="0">
                        <a:latin typeface="微软雅黑 Light" panose="020B0502040204020203" pitchFamily="34" charset="-122"/>
                        <a:ea typeface="微软雅黑 Light" panose="020B0502040204020203" pitchFamily="34" charset="-122"/>
                      </a:endParaRPr>
                    </a:p>
                    <a:p>
                      <a:r>
                        <a:rPr lang="zh-CN" altLang="en-US" sz="1200" dirty="0">
                          <a:latin typeface="微软雅黑 Light" panose="020B0502040204020203" pitchFamily="34" charset="-122"/>
                          <a:ea typeface="微软雅黑 Light" panose="020B0502040204020203" pitchFamily="34" charset="-122"/>
                        </a:rPr>
                        <a:t>术后低氧血症改善不明显者使用前列腺素</a:t>
                      </a:r>
                      <a:r>
                        <a:rPr lang="en-US" altLang="zh-CN" sz="1200" dirty="0">
                          <a:latin typeface="微软雅黑 Light" panose="020B0502040204020203" pitchFamily="34" charset="-122"/>
                          <a:ea typeface="微软雅黑 Light" panose="020B0502040204020203" pitchFamily="34" charset="-122"/>
                        </a:rPr>
                        <a:t>E</a:t>
                      </a:r>
                      <a:r>
                        <a:rPr lang="zh-CN" altLang="en-US" sz="1200" dirty="0">
                          <a:latin typeface="微软雅黑 Light" panose="020B0502040204020203" pitchFamily="34" charset="-122"/>
                          <a:ea typeface="微软雅黑 Light" panose="020B0502040204020203" pitchFamily="34" charset="-122"/>
                        </a:rPr>
                        <a:t>以扩张动脉导管及肺小动脉使回流至左心房的血液增多。</a:t>
                      </a:r>
                      <a:endParaRPr lang="zh-CN" altLang="en-US" sz="1200" dirty="0">
                        <a:latin typeface="微软雅黑 Light" panose="020B0502040204020203" pitchFamily="34" charset="-122"/>
                        <a:ea typeface="微软雅黑 Light" panose="020B0502040204020203" pitchFamily="34" charset="-122"/>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矩形 4"/>
          <p:cNvSpPr/>
          <p:nvPr/>
        </p:nvSpPr>
        <p:spPr>
          <a:xfrm>
            <a:off x="2712528" y="3993519"/>
            <a:ext cx="3876583" cy="830997"/>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200" b="0" i="0" u="none" strike="noStrike" kern="1200" cap="none" spc="0" normalizeH="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完全性肺静脉异位引流严重阻塞</a:t>
            </a:r>
            <a:endParaRPr kumimoji="0" lang="en-US" altLang="zh-CN" sz="1200" b="0" i="0" u="none" strike="noStrike" kern="1200" cap="none" spc="0" normalizeH="0" noProof="0" dirty="0">
              <a:ln>
                <a:noFill/>
              </a:ln>
              <a:effectLst/>
              <a:uLnTx/>
              <a:uFillTx/>
              <a:latin typeface="微软雅黑 Light" panose="020B0502040204020203" pitchFamily="34" charset="-122"/>
              <a:ea typeface="微软雅黑 Light" panose="020B0502040204020203" pitchFamily="34" charset="-122"/>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200" b="0" i="0" u="none" strike="noStrike" kern="1200" cap="none" spc="0" normalizeH="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危重肺动脉瓣狭窄的新生儿</a:t>
            </a:r>
            <a:endParaRPr kumimoji="0" lang="en-US" altLang="zh-CN" sz="1200" b="0" i="0" u="none" strike="noStrike" kern="1200" cap="none" spc="0" normalizeH="0" noProof="0" dirty="0">
              <a:ln>
                <a:noFill/>
              </a:ln>
              <a:effectLst/>
              <a:uLnTx/>
              <a:uFillTx/>
              <a:latin typeface="微软雅黑 Light" panose="020B0502040204020203" pitchFamily="34" charset="-122"/>
              <a:ea typeface="微软雅黑 Light" panose="020B0502040204020203" pitchFamily="34" charset="-122"/>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200" b="0" i="0" u="none" strike="noStrike" kern="1200" cap="none" spc="0" normalizeH="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严重主动脉狭窄新生儿</a:t>
            </a:r>
            <a:endParaRPr kumimoji="0" lang="zh-CN" altLang="en-US" sz="1200" b="0" i="0" u="none" strike="noStrike" kern="1200" cap="none" spc="0" normalizeH="0" noProof="0" dirty="0">
              <a:ln>
                <a:noFill/>
              </a:ln>
              <a:effectLst/>
              <a:uLnTx/>
              <a:uFillTx/>
              <a:latin typeface="微软雅黑 Light" panose="020B0502040204020203" pitchFamily="34" charset="-122"/>
              <a:ea typeface="微软雅黑 Light" panose="020B0502040204020203" pitchFamily="34" charset="-122"/>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200" b="0" i="0" u="none" strike="noStrike" kern="1200" cap="none" spc="0" normalizeH="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三尖瓣下移畸形</a:t>
            </a:r>
            <a:endParaRPr kumimoji="0" lang="en-US" altLang="zh-CN" sz="1200" b="0" i="0" u="none" strike="noStrike" kern="1200" cap="none" spc="0" normalizeH="0" noProof="0" dirty="0">
              <a:ln>
                <a:noFill/>
              </a:ln>
              <a:effectLst/>
              <a:uLnTx/>
              <a:uFillTx/>
              <a:latin typeface="微软雅黑 Light" panose="020B0502040204020203" pitchFamily="34" charset="-122"/>
              <a:ea typeface="微软雅黑 Light" panose="020B0502040204020203" pitchFamily="34" charset="-122"/>
              <a:cs typeface="Calibri" panose="020F0502020204030204"/>
            </a:endParaRPr>
          </a:p>
        </p:txBody>
      </p:sp>
      <p:sp>
        <p:nvSpPr>
          <p:cNvPr id="6" name="矩形 5"/>
          <p:cNvSpPr/>
          <p:nvPr/>
        </p:nvSpPr>
        <p:spPr>
          <a:xfrm>
            <a:off x="5174777" y="3993519"/>
            <a:ext cx="2527175" cy="830997"/>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肺动脉闭锁伴完整室间隔</a:t>
            </a:r>
            <a:endParaRPr kumimoji="0" lang="en-US" altLang="zh-CN"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大动脉转位</a:t>
            </a:r>
            <a:endParaRPr kumimoji="0" lang="en-US" altLang="zh-CN"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左心发育不良综合征</a:t>
            </a:r>
            <a:endParaRPr kumimoji="0" lang="en-US" altLang="zh-CN"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单心室心脏和功能性单心室心脏</a:t>
            </a:r>
            <a:endParaRPr kumimoji="0" lang="en-US" altLang="zh-CN"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endParaRPr>
          </a:p>
        </p:txBody>
      </p:sp>
      <p:sp>
        <p:nvSpPr>
          <p:cNvPr id="7" name="文本框 6"/>
          <p:cNvSpPr txBox="1"/>
          <p:nvPr/>
        </p:nvSpPr>
        <p:spPr>
          <a:xfrm>
            <a:off x="7578316" y="4007781"/>
            <a:ext cx="2211573"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法洛四联症</a:t>
            </a:r>
            <a:endParaRPr kumimoji="0" lang="en-US" altLang="zh-CN"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肺动脉瓣闭锁伴室间隔缺损</a:t>
            </a:r>
            <a:endParaRPr kumimoji="0" lang="en-US" altLang="zh-CN"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急性心力衰竭和心室辅助装置</a:t>
            </a:r>
            <a:r>
              <a:rPr kumimoji="0" lang="en-US" altLang="zh-CN"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a:t>
            </a:r>
            <a:r>
              <a:rPr kumimoji="0" lang="zh-CN" altLang="en-US"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体外生命支持</a:t>
            </a:r>
            <a:endParaRPr kumimoji="0" lang="zh-CN" altLang="en-US"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endParaRPr>
          </a:p>
        </p:txBody>
      </p:sp>
      <p:sp>
        <p:nvSpPr>
          <p:cNvPr id="8" name="文本框 7"/>
          <p:cNvSpPr txBox="1"/>
          <p:nvPr/>
        </p:nvSpPr>
        <p:spPr>
          <a:xfrm>
            <a:off x="9680361" y="4036673"/>
            <a:ext cx="2423728" cy="6149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Calibri" panose="020F0502020204030204"/>
              </a:rPr>
              <a:t>均推荐静脉注射</a:t>
            </a:r>
            <a:r>
              <a:rPr kumimoji="0" lang="zh-CN" altLang="zh-CN" sz="120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Calibri" panose="020F0502020204030204"/>
              </a:rPr>
              <a:t>前列腺素</a:t>
            </a:r>
            <a:r>
              <a:rPr kumimoji="0" lang="en-US" altLang="zh-CN" sz="120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Calibri" panose="020F0502020204030204"/>
              </a:rPr>
              <a:t>E1</a:t>
            </a:r>
            <a:r>
              <a:rPr kumimoji="0" lang="zh-CN" altLang="zh-CN" sz="120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Calibri" panose="020F0502020204030204"/>
              </a:rPr>
              <a:t>以维持或重新打开</a:t>
            </a:r>
            <a:r>
              <a:rPr kumimoji="0" lang="zh-CN" altLang="en-US" sz="120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Calibri" panose="020F0502020204030204"/>
              </a:rPr>
              <a:t>动脉</a:t>
            </a:r>
            <a:r>
              <a:rPr kumimoji="0" lang="zh-CN" altLang="zh-CN" sz="120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Calibri" panose="020F0502020204030204"/>
              </a:rPr>
              <a:t>导管</a:t>
            </a:r>
            <a:endParaRPr kumimoji="0" lang="zh-CN" altLang="zh-CN" sz="120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Calibri" panose="020F0502020204030204"/>
            </a:endParaRPr>
          </a:p>
        </p:txBody>
      </p:sp>
      <p:sp>
        <p:nvSpPr>
          <p:cNvPr id="9" name="矩形 8"/>
          <p:cNvSpPr/>
          <p:nvPr/>
        </p:nvSpPr>
        <p:spPr>
          <a:xfrm>
            <a:off x="283210" y="5891530"/>
            <a:ext cx="11729085" cy="878840"/>
          </a:xfrm>
          <a:prstGeom prst="rect">
            <a:avLst/>
          </a:prstGeom>
        </p:spPr>
        <p:txBody>
          <a:bodyPr wrap="square">
            <a:noAutofit/>
          </a:bodyPr>
          <a:lstStyle/>
          <a:p>
            <a:pPr marR="0" lvl="0" algn="l" defTabSz="914400" rtl="0" eaLnBrk="1" fontAlgn="auto" latinLnBrk="0" hangingPunct="1">
              <a:lnSpc>
                <a:spcPct val="130000"/>
              </a:lnSpc>
              <a:spcBef>
                <a:spcPts val="0"/>
              </a:spcBef>
              <a:spcAft>
                <a:spcPts val="0"/>
              </a:spcAft>
              <a:buClrTx/>
              <a:buSzTx/>
              <a:defRPr/>
            </a:pPr>
            <a:endParaRPr kumimoji="0" lang="zh-CN" altLang="en-US"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3462" y="617439"/>
            <a:ext cx="11363592" cy="398780"/>
          </a:xfrm>
          <a:prstGeom prst="rect">
            <a:avLst/>
          </a:prstGeom>
          <a:gradFill>
            <a:gsLst>
              <a:gs pos="0">
                <a:srgbClr val="168B95"/>
              </a:gs>
              <a:gs pos="29000">
                <a:srgbClr val="219095"/>
              </a:gs>
              <a:gs pos="63000">
                <a:srgbClr val="70B09F"/>
              </a:gs>
              <a:gs pos="99425">
                <a:schemeClr val="bg1"/>
              </a:gs>
              <a:gs pos="95000">
                <a:srgbClr val="EEF5F1"/>
              </a:gs>
            </a:gsLst>
            <a:lin ang="0" scaled="1"/>
          </a:gradFill>
        </p:spPr>
        <p:txBody>
          <a:bodyPr wrap="square">
            <a:spAutoFit/>
          </a:bodyPr>
          <a:lstStyle/>
          <a:p>
            <a:r>
              <a:rPr lang="zh-CN" altLang="en-US" sz="2000" dirty="0">
                <a:solidFill>
                  <a:schemeClr val="bg1"/>
                </a:solidFill>
                <a:latin typeface="黑体" panose="02010609060101010101" pitchFamily="49" charset="-122"/>
                <a:ea typeface="黑体" panose="02010609060101010101" pitchFamily="49" charset="-122"/>
              </a:rPr>
              <a:t>本品与已上市同治疗领域药品（前列地尔）相比，更稳定，使用更安全</a:t>
            </a:r>
            <a:endParaRPr lang="zh-CN" altLang="en-US" sz="2000" dirty="0">
              <a:solidFill>
                <a:schemeClr val="bg1"/>
              </a:solidFill>
              <a:latin typeface="黑体" panose="02010609060101010101" pitchFamily="49" charset="-122"/>
              <a:ea typeface="黑体" panose="02010609060101010101" pitchFamily="49" charset="-122"/>
            </a:endParaRPr>
          </a:p>
        </p:txBody>
      </p:sp>
      <p:sp>
        <p:nvSpPr>
          <p:cNvPr id="9" name="矩形 8"/>
          <p:cNvSpPr/>
          <p:nvPr/>
        </p:nvSpPr>
        <p:spPr>
          <a:xfrm>
            <a:off x="283210" y="5891530"/>
            <a:ext cx="11729085" cy="878840"/>
          </a:xfrm>
          <a:prstGeom prst="rect">
            <a:avLst/>
          </a:prstGeom>
        </p:spPr>
        <p:txBody>
          <a:bodyPr wrap="square">
            <a:noAutofit/>
          </a:bodyPr>
          <a:lstStyle/>
          <a:p>
            <a:pPr marR="0" lvl="0" algn="l" defTabSz="914400" rtl="0" eaLnBrk="1" fontAlgn="auto" latinLnBrk="0" hangingPunct="1">
              <a:lnSpc>
                <a:spcPct val="130000"/>
              </a:lnSpc>
              <a:spcBef>
                <a:spcPts val="0"/>
              </a:spcBef>
              <a:spcAft>
                <a:spcPts val="0"/>
              </a:spcAft>
              <a:buClrTx/>
              <a:buSzTx/>
              <a:defRPr/>
            </a:pPr>
            <a:endParaRPr kumimoji="0" lang="en-US" altLang="zh-CN" sz="1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283210" y="1410970"/>
            <a:ext cx="11364595" cy="4363720"/>
          </a:xfrm>
          <a:prstGeom prst="rect">
            <a:avLst/>
          </a:prstGeom>
          <a:noFill/>
        </p:spPr>
        <p:txBody>
          <a:bodyPr wrap="square" rtlCol="0" anchor="t">
            <a:noAutofit/>
          </a:bodyPr>
          <a:p>
            <a:pPr marL="285750" indent="-285750">
              <a:lnSpc>
                <a:spcPct val="130000"/>
              </a:lnSpc>
              <a:buFont typeface="Wingdings" panose="05000000000000000000" pitchFamily="2" charset="2"/>
              <a:buChar char="Ø"/>
            </a:pPr>
            <a:r>
              <a:rPr lang="zh-CN" altLang="zh-CN" sz="2000" dirty="0">
                <a:latin typeface="+mn-ea"/>
                <a:cs typeface="Times New Roman" panose="02020603050405020304" pitchFamily="18" charset="0"/>
                <a:sym typeface="+mn-ea"/>
              </a:rPr>
              <a:t>由于患儿主要依赖动脉导管的开放</a:t>
            </a:r>
            <a:r>
              <a:rPr lang="en-US" altLang="zh-CN" sz="2000" dirty="0">
                <a:latin typeface="+mn-ea"/>
                <a:sym typeface="+mn-ea"/>
              </a:rPr>
              <a:t>,</a:t>
            </a:r>
            <a:r>
              <a:rPr lang="zh-CN" altLang="zh-CN" sz="2000" dirty="0">
                <a:latin typeface="+mn-ea"/>
                <a:cs typeface="Times New Roman" panose="02020603050405020304" pitchFamily="18" charset="0"/>
                <a:sym typeface="+mn-ea"/>
              </a:rPr>
              <a:t>未闭的动脉导管是此类患儿生存的必须通道</a:t>
            </a:r>
            <a:r>
              <a:rPr lang="zh-CN" altLang="en-US" sz="2000" dirty="0">
                <a:latin typeface="+mn-ea"/>
                <a:cs typeface="Times New Roman" panose="02020603050405020304" pitchFamily="18" charset="0"/>
                <a:sym typeface="+mn-ea"/>
              </a:rPr>
              <a:t>。从</a:t>
            </a:r>
            <a:r>
              <a:rPr lang="en-US" altLang="zh-CN" sz="2000" dirty="0">
                <a:latin typeface="+mn-ea"/>
                <a:cs typeface="Times New Roman" panose="02020603050405020304" pitchFamily="18" charset="0"/>
                <a:sym typeface="+mn-ea"/>
              </a:rPr>
              <a:t>1970s</a:t>
            </a:r>
            <a:r>
              <a:rPr lang="zh-CN" altLang="en-US" sz="2000" dirty="0">
                <a:latin typeface="+mn-ea"/>
                <a:cs typeface="Times New Roman" panose="02020603050405020304" pitchFamily="18" charset="0"/>
                <a:sym typeface="+mn-ea"/>
              </a:rPr>
              <a:t>年开始，前列腺素</a:t>
            </a:r>
            <a:r>
              <a:rPr lang="en-US" altLang="zh-CN" sz="2000" dirty="0">
                <a:latin typeface="+mn-ea"/>
                <a:cs typeface="Times New Roman" panose="02020603050405020304" pitchFamily="18" charset="0"/>
                <a:sym typeface="+mn-ea"/>
              </a:rPr>
              <a:t>E1</a:t>
            </a:r>
            <a:r>
              <a:rPr lang="zh-CN" altLang="en-US" sz="2000" dirty="0">
                <a:latin typeface="+mn-ea"/>
                <a:cs typeface="Times New Roman" panose="02020603050405020304" pitchFamily="18" charset="0"/>
                <a:sym typeface="+mn-ea"/>
              </a:rPr>
              <a:t>被用于维持动脉导管依赖性先心病患儿的导管开放，</a:t>
            </a:r>
            <a:r>
              <a:rPr lang="zh-CN" altLang="en-US" sz="2000" b="1" dirty="0">
                <a:solidFill>
                  <a:srgbClr val="FF0000"/>
                </a:solidFill>
                <a:latin typeface="+mn-ea"/>
                <a:cs typeface="Times New Roman" panose="02020603050405020304" pitchFamily="18" charset="0"/>
                <a:sym typeface="+mn-ea"/>
              </a:rPr>
              <a:t>是临床使用的唯一一款维持患儿动脉导管开放的药物</a:t>
            </a:r>
            <a:r>
              <a:rPr lang="zh-CN" altLang="en-US" sz="2000" dirty="0">
                <a:latin typeface="+mn-ea"/>
                <a:cs typeface="Times New Roman" panose="02020603050405020304" pitchFamily="18" charset="0"/>
                <a:sym typeface="+mn-ea"/>
              </a:rPr>
              <a:t>。大量实践表明前列地尔能够有效维持导管开放、改善低氧血症、纠正酸中毒、为患儿实施手术赢得时间。已为数以万计的先心病患儿赢得手术和生存的机会。</a:t>
            </a:r>
            <a:endParaRPr lang="en-US" altLang="zh-CN" sz="2000" dirty="0">
              <a:latin typeface="+mn-ea"/>
              <a:cs typeface="Times New Roman" panose="02020603050405020304" pitchFamily="18" charset="0"/>
            </a:endParaRPr>
          </a:p>
          <a:p>
            <a:pPr indent="0">
              <a:lnSpc>
                <a:spcPct val="130000"/>
              </a:lnSpc>
              <a:buFont typeface="Wingdings" panose="05000000000000000000" pitchFamily="2" charset="2"/>
              <a:buNone/>
            </a:pPr>
            <a:endParaRPr lang="zh-CN" altLang="en-US" sz="2000" dirty="0">
              <a:latin typeface="+mn-ea"/>
              <a:cs typeface="Times New Roman" panose="02020603050405020304" pitchFamily="18" charset="0"/>
              <a:sym typeface="+mn-ea"/>
            </a:endParaRPr>
          </a:p>
          <a:p>
            <a:pPr marL="285750" indent="-285750">
              <a:lnSpc>
                <a:spcPct val="130000"/>
              </a:lnSpc>
              <a:buFont typeface="Wingdings" panose="05000000000000000000" pitchFamily="2" charset="2"/>
              <a:buChar char="Ø"/>
            </a:pPr>
            <a:r>
              <a:rPr lang="zh-CN" altLang="en-US" sz="2000" dirty="0">
                <a:latin typeface="+mn-ea"/>
                <a:cs typeface="Times New Roman" panose="02020603050405020304" pitchFamily="18" charset="0"/>
                <a:sym typeface="+mn-ea"/>
              </a:rPr>
              <a:t>以往前列地尔产品（脂微球和干乳剂）都存在含量范围过宽，剂量不准确的问题。</a:t>
            </a:r>
            <a:r>
              <a:rPr lang="zh-CN" altLang="en-US" sz="2000" b="1" dirty="0">
                <a:solidFill>
                  <a:srgbClr val="FF0000"/>
                </a:solidFill>
                <a:latin typeface="+mn-ea"/>
                <a:cs typeface="Times New Roman" panose="02020603050405020304" pitchFamily="18" charset="0"/>
                <a:sym typeface="+mn-ea"/>
              </a:rPr>
              <a:t>效期内有效成分的大幅度波动难以准确保障临床应用的有效性</a:t>
            </a:r>
            <a:r>
              <a:rPr lang="zh-CN" altLang="en-US" sz="2000" dirty="0">
                <a:latin typeface="+mn-ea"/>
                <a:cs typeface="Times New Roman" panose="02020603050405020304" pitchFamily="18" charset="0"/>
                <a:sym typeface="+mn-ea"/>
              </a:rPr>
              <a:t>，对于儿童用药可能引发不良反应增加或延长治疗时间等问题。</a:t>
            </a:r>
            <a:endParaRPr lang="en-US" altLang="zh-CN" sz="2000" dirty="0">
              <a:latin typeface="+mn-ea"/>
              <a:cs typeface="Times New Roman" panose="02020603050405020304" pitchFamily="18" charset="0"/>
            </a:endParaRPr>
          </a:p>
          <a:p>
            <a:pPr indent="0">
              <a:lnSpc>
                <a:spcPct val="130000"/>
              </a:lnSpc>
              <a:buFont typeface="Wingdings" panose="05000000000000000000" pitchFamily="2" charset="2"/>
              <a:buNone/>
            </a:pPr>
            <a:endParaRPr lang="zh-CN" altLang="en-US" sz="2000" b="1" dirty="0">
              <a:latin typeface="+mn-ea"/>
              <a:cs typeface="Times New Roman" panose="02020603050405020304" pitchFamily="18" charset="0"/>
              <a:sym typeface="+mn-ea"/>
            </a:endParaRPr>
          </a:p>
          <a:p>
            <a:pPr marL="285750" indent="-285750">
              <a:lnSpc>
                <a:spcPct val="130000"/>
              </a:lnSpc>
              <a:buFont typeface="Wingdings" panose="05000000000000000000" pitchFamily="2" charset="2"/>
              <a:buChar char="Ø"/>
            </a:pPr>
            <a:r>
              <a:rPr lang="zh-CN" altLang="en-US" sz="2000" b="1" dirty="0">
                <a:latin typeface="+mn-ea"/>
                <a:cs typeface="Times New Roman" panose="02020603050405020304" pitchFamily="18" charset="0"/>
                <a:sym typeface="+mn-ea"/>
              </a:rPr>
              <a:t>注射用前列地尔乳剂将杂质降低为前列地尔注射液（脂微球）的</a:t>
            </a:r>
            <a:r>
              <a:rPr lang="en-US" altLang="zh-CN" sz="2000" b="1" dirty="0">
                <a:latin typeface="+mn-ea"/>
                <a:cs typeface="Times New Roman" panose="02020603050405020304" pitchFamily="18" charset="0"/>
                <a:sym typeface="+mn-ea"/>
              </a:rPr>
              <a:t>1/6</a:t>
            </a:r>
            <a:r>
              <a:rPr lang="zh-CN" altLang="en-US" sz="2000" b="1" dirty="0">
                <a:latin typeface="+mn-ea"/>
                <a:cs typeface="Times New Roman" panose="02020603050405020304" pitchFamily="18" charset="0"/>
                <a:sym typeface="+mn-ea"/>
              </a:rPr>
              <a:t>，显著降低了前列腺素</a:t>
            </a:r>
            <a:r>
              <a:rPr lang="en-US" altLang="zh-CN" sz="2000" b="1" dirty="0">
                <a:latin typeface="+mn-ea"/>
                <a:cs typeface="Times New Roman" panose="02020603050405020304" pitchFamily="18" charset="0"/>
                <a:sym typeface="+mn-ea"/>
              </a:rPr>
              <a:t>E1</a:t>
            </a:r>
            <a:r>
              <a:rPr lang="zh-CN" altLang="en-US" sz="2000" b="1" dirty="0">
                <a:latin typeface="+mn-ea"/>
                <a:cs typeface="Times New Roman" panose="02020603050405020304" pitchFamily="18" charset="0"/>
                <a:sym typeface="+mn-ea"/>
              </a:rPr>
              <a:t>的降解速率，</a:t>
            </a:r>
            <a:r>
              <a:rPr lang="zh-CN" altLang="en-US" sz="2000" b="1" dirty="0">
                <a:solidFill>
                  <a:srgbClr val="FF0000"/>
                </a:solidFill>
                <a:latin typeface="+mn-ea"/>
                <a:cs typeface="Times New Roman" panose="02020603050405020304" pitchFamily="18" charset="0"/>
                <a:sym typeface="+mn-ea"/>
              </a:rPr>
              <a:t>高度保障了效期内产品的有效性</a:t>
            </a:r>
            <a:r>
              <a:rPr lang="zh-CN" altLang="en-US" sz="2000" b="1" dirty="0">
                <a:solidFill>
                  <a:schemeClr val="tx1"/>
                </a:solidFill>
                <a:latin typeface="+mn-ea"/>
                <a:cs typeface="Times New Roman" panose="02020603050405020304" pitchFamily="18" charset="0"/>
                <a:sym typeface="+mn-ea"/>
              </a:rPr>
              <a:t>。</a:t>
            </a:r>
            <a:endParaRPr lang="zh-CN" altLang="en-US" sz="2000" b="1" dirty="0">
              <a:solidFill>
                <a:schemeClr val="tx1"/>
              </a:solidFill>
              <a:latin typeface="+mn-ea"/>
              <a:cs typeface="Times New Roman" panose="02020603050405020304" pitchFamily="18"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310294" y="582799"/>
            <a:ext cx="11306244" cy="396686"/>
          </a:xfrm>
          <a:prstGeom prst="rect">
            <a:avLst/>
          </a:prstGeom>
          <a:gradFill>
            <a:gsLst>
              <a:gs pos="0">
                <a:srgbClr val="168B95"/>
              </a:gs>
              <a:gs pos="29000">
                <a:srgbClr val="219095"/>
              </a:gs>
              <a:gs pos="57000">
                <a:srgbClr val="70B09F"/>
              </a:gs>
              <a:gs pos="99425">
                <a:schemeClr val="bg1"/>
              </a:gs>
              <a:gs pos="91000">
                <a:srgbClr val="EEF5F1"/>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黑体" panose="02010609060101010101" pitchFamily="49" charset="-122"/>
                <a:ea typeface="黑体" panose="02010609060101010101" pitchFamily="49" charset="-122"/>
                <a:cs typeface="+mn-cs"/>
              </a:rPr>
              <a:t>采用全新改良乳剂剂型，全面提升药物稳定性和安全性，更符合儿童用药的质量要求</a:t>
            </a:r>
            <a:endParaRPr lang="zh-CN" altLang="en-US" sz="2000" dirty="0">
              <a:solidFill>
                <a:schemeClr val="bg1"/>
              </a:solidFill>
              <a:latin typeface="黑体" panose="02010609060101010101" pitchFamily="49" charset="-122"/>
              <a:ea typeface="黑体" panose="02010609060101010101" pitchFamily="49" charset="-122"/>
              <a:cs typeface="+mn-cs"/>
            </a:endParaRPr>
          </a:p>
        </p:txBody>
      </p:sp>
      <p:sp>
        <p:nvSpPr>
          <p:cNvPr id="5" name="TextBox 132"/>
          <p:cNvSpPr txBox="1"/>
          <p:nvPr/>
        </p:nvSpPr>
        <p:spPr>
          <a:xfrm>
            <a:off x="386509" y="1033108"/>
            <a:ext cx="11464115" cy="70205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400" dirty="0">
                <a:solidFill>
                  <a:srgbClr val="000000"/>
                </a:solidFill>
                <a:latin typeface="微软雅黑 Light" panose="020B0502040204020203" pitchFamily="34" charset="-122"/>
                <a:ea typeface="微软雅黑 Light" panose="020B0502040204020203" pitchFamily="34" charset="-122"/>
                <a:cs typeface="Times New Roman" panose="02020603050405020304" pitchFamily="18" charset="0"/>
              </a:rPr>
              <a:t>前列地尔是经典的人体自身分泌药物，</a:t>
            </a:r>
            <a:r>
              <a:rPr lang="en-US" altLang="zh-CN" sz="1400" dirty="0">
                <a:solidFill>
                  <a:srgbClr val="209094"/>
                </a:solidFill>
                <a:latin typeface="微软雅黑 Light" panose="020B0502040204020203" pitchFamily="34" charset="-122"/>
                <a:ea typeface="微软雅黑 Light" panose="020B0502040204020203" pitchFamily="34" charset="-122"/>
                <a:cs typeface="Times New Roman" panose="02020603050405020304" pitchFamily="18" charset="0"/>
              </a:rPr>
              <a:t>1982</a:t>
            </a:r>
            <a:r>
              <a:rPr lang="zh-CN" altLang="en-US" sz="1400" dirty="0">
                <a:solidFill>
                  <a:srgbClr val="000000"/>
                </a:solidFill>
                <a:latin typeface="微软雅黑 Light" panose="020B0502040204020203" pitchFamily="34" charset="-122"/>
                <a:ea typeface="微软雅黑 Light" panose="020B0502040204020203" pitchFamily="34" charset="-122"/>
                <a:cs typeface="Times New Roman" panose="02020603050405020304" pitchFamily="18" charset="0"/>
              </a:rPr>
              <a:t>年美国三位科学家</a:t>
            </a:r>
            <a:r>
              <a:rPr lang="zh-CN" altLang="en-US" sz="1400" dirty="0">
                <a:solidFill>
                  <a:srgbClr val="209094"/>
                </a:solidFill>
                <a:latin typeface="微软雅黑 Light" panose="020B0502040204020203" pitchFamily="34" charset="-122"/>
                <a:ea typeface="微软雅黑 Light" panose="020B0502040204020203" pitchFamily="34" charset="-122"/>
                <a:cs typeface="Times New Roman" panose="02020603050405020304" pitchFamily="18" charset="0"/>
              </a:rPr>
              <a:t>成功合成</a:t>
            </a:r>
            <a:r>
              <a:rPr lang="zh-CN" altLang="en-US" sz="1400" dirty="0">
                <a:solidFill>
                  <a:srgbClr val="000000"/>
                </a:solidFill>
                <a:latin typeface="微软雅黑 Light" panose="020B0502040204020203" pitchFamily="34" charset="-122"/>
                <a:ea typeface="微软雅黑 Light" panose="020B0502040204020203" pitchFamily="34" charset="-122"/>
                <a:cs typeface="Times New Roman" panose="02020603050405020304" pitchFamily="18" charset="0"/>
              </a:rPr>
              <a:t>并促其获</a:t>
            </a:r>
            <a:r>
              <a:rPr lang="en-US" altLang="zh-CN" sz="1400" dirty="0">
                <a:solidFill>
                  <a:srgbClr val="000000"/>
                </a:solidFill>
                <a:latin typeface="微软雅黑 Light" panose="020B0502040204020203" pitchFamily="34" charset="-122"/>
                <a:ea typeface="微软雅黑 Light" panose="020B0502040204020203" pitchFamily="34" charset="-122"/>
                <a:cs typeface="Times New Roman" panose="02020603050405020304" pitchFamily="18" charset="0"/>
              </a:rPr>
              <a:t>FDA</a:t>
            </a:r>
            <a:r>
              <a:rPr lang="zh-CN" altLang="en-US" sz="1400" dirty="0">
                <a:solidFill>
                  <a:srgbClr val="000000"/>
                </a:solidFill>
                <a:latin typeface="微软雅黑 Light" panose="020B0502040204020203" pitchFamily="34" charset="-122"/>
                <a:ea typeface="微软雅黑 Light" panose="020B0502040204020203" pitchFamily="34" charset="-122"/>
                <a:cs typeface="Times New Roman" panose="02020603050405020304" pitchFamily="18" charset="0"/>
              </a:rPr>
              <a:t>批准用于临床而获得</a:t>
            </a:r>
            <a:r>
              <a:rPr lang="zh-CN" altLang="en-US" sz="1400" dirty="0">
                <a:solidFill>
                  <a:srgbClr val="50A294"/>
                </a:solidFill>
                <a:latin typeface="微软雅黑 Light" panose="020B0502040204020203" pitchFamily="34" charset="-122"/>
                <a:ea typeface="微软雅黑 Light" panose="020B0502040204020203" pitchFamily="34" charset="-122"/>
                <a:cs typeface="Times New Roman" panose="02020603050405020304" pitchFamily="18" charset="0"/>
              </a:rPr>
              <a:t>诺贝尔奖</a:t>
            </a:r>
            <a:endParaRPr lang="en-US" altLang="zh-CN" sz="1400" dirty="0">
              <a:solidFill>
                <a:srgbClr val="50A294"/>
              </a:solidFill>
              <a:latin typeface="微软雅黑 Light" panose="020B0502040204020203" pitchFamily="34" charset="-122"/>
              <a:ea typeface="微软雅黑 Light" panose="020B0502040204020203"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400" dirty="0">
                <a:solidFill>
                  <a:srgbClr val="000000"/>
                </a:solidFill>
                <a:latin typeface="微软雅黑 Light" panose="020B0502040204020203" pitchFamily="34" charset="-122"/>
                <a:ea typeface="微软雅黑 Light" panose="020B0502040204020203" pitchFamily="34" charset="-122"/>
                <a:cs typeface="Times New Roman" panose="02020603050405020304" pitchFamily="18" charset="0"/>
              </a:rPr>
              <a:t>40</a:t>
            </a:r>
            <a:r>
              <a:rPr lang="zh-CN" altLang="en-US" sz="1400" dirty="0">
                <a:solidFill>
                  <a:srgbClr val="000000"/>
                </a:solidFill>
                <a:latin typeface="微软雅黑 Light" panose="020B0502040204020203" pitchFamily="34" charset="-122"/>
                <a:ea typeface="微软雅黑 Light" panose="020B0502040204020203" pitchFamily="34" charset="-122"/>
                <a:cs typeface="Times New Roman" panose="02020603050405020304" pitchFamily="18" charset="0"/>
              </a:rPr>
              <a:t>年的使用疗效得到充分验证，但存在</a:t>
            </a:r>
            <a:r>
              <a:rPr lang="zh-CN" altLang="en-US" sz="1400" dirty="0">
                <a:solidFill>
                  <a:srgbClr val="209094"/>
                </a:solidFill>
                <a:latin typeface="微软雅黑 Light" panose="020B0502040204020203" pitchFamily="34" charset="-122"/>
                <a:ea typeface="微软雅黑 Light" panose="020B0502040204020203" pitchFamily="34" charset="-122"/>
                <a:cs typeface="Times New Roman" panose="02020603050405020304" pitchFamily="18" charset="0"/>
              </a:rPr>
              <a:t>稳定性差、肺循环</a:t>
            </a:r>
            <a:r>
              <a:rPr lang="zh-CN" altLang="en-US" sz="1400" dirty="0">
                <a:solidFill>
                  <a:srgbClr val="000000"/>
                </a:solidFill>
                <a:latin typeface="微软雅黑 Light" panose="020B0502040204020203" pitchFamily="34" charset="-122"/>
                <a:ea typeface="微软雅黑 Light" panose="020B0502040204020203" pitchFamily="34" charset="-122"/>
                <a:cs typeface="Times New Roman" panose="02020603050405020304" pitchFamily="18" charset="0"/>
              </a:rPr>
              <a:t>消除等缺点，各国</a:t>
            </a:r>
            <a:r>
              <a:rPr lang="zh-CN" altLang="en-US" sz="1400" dirty="0">
                <a:solidFill>
                  <a:srgbClr val="209094"/>
                </a:solidFill>
                <a:latin typeface="微软雅黑 Light" panose="020B0502040204020203" pitchFamily="34" charset="-122"/>
                <a:ea typeface="微软雅黑 Light" panose="020B0502040204020203" pitchFamily="34" charset="-122"/>
                <a:cs typeface="Times New Roman" panose="02020603050405020304" pitchFamily="18" charset="0"/>
              </a:rPr>
              <a:t>一直在做剂型改进</a:t>
            </a:r>
            <a:r>
              <a:rPr lang="zh-CN" altLang="en-US" sz="1400" dirty="0">
                <a:solidFill>
                  <a:srgbClr val="000000"/>
                </a:solidFill>
                <a:latin typeface="微软雅黑 Light" panose="020B0502040204020203" pitchFamily="34" charset="-122"/>
                <a:ea typeface="微软雅黑 Light" panose="020B0502040204020203" pitchFamily="34" charset="-122"/>
                <a:cs typeface="Times New Roman" panose="02020603050405020304" pitchFamily="18" charset="0"/>
              </a:rPr>
              <a:t>以提升稳定性和安全性</a:t>
            </a:r>
            <a:endParaRPr lang="en-US" altLang="zh-CN" sz="1400" dirty="0">
              <a:solidFill>
                <a:srgbClr val="000000"/>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6" name="Rectangle 27"/>
          <p:cNvSpPr/>
          <p:nvPr/>
        </p:nvSpPr>
        <p:spPr>
          <a:xfrm>
            <a:off x="8647418" y="1828847"/>
            <a:ext cx="2897667" cy="509440"/>
          </a:xfrm>
          <a:prstGeom prst="rightArrow">
            <a:avLst>
              <a:gd name="adj1" fmla="val 100000"/>
              <a:gd name="adj2" fmla="val 50000"/>
            </a:avLst>
          </a:prstGeom>
          <a:solidFill>
            <a:srgbClr val="BDE1D7"/>
          </a:solidFill>
          <a:ln>
            <a:solidFill>
              <a:srgbClr val="BDE1D7"/>
            </a:solidFill>
          </a:ln>
        </p:spPr>
        <p:txBody>
          <a:bodyPr wrap="square" lIns="68556" tIns="34279" rIns="68556" bIns="34279" anchor="ctr" anchorCtr="0">
            <a:noAutofit/>
          </a:bodyPr>
          <a:lstStyle/>
          <a:p>
            <a:pPr algn="ctr"/>
            <a:r>
              <a:rPr lang="zh-CN" altLang="en-US" sz="1600" b="1" dirty="0">
                <a:latin typeface="773-CAI978" panose="020B0402020204020303" pitchFamily="34" charset="0"/>
                <a:cs typeface="+mn-ea"/>
                <a:sym typeface="+mn-lt"/>
              </a:rPr>
              <a:t>固态乳剂</a:t>
            </a:r>
            <a:endParaRPr lang="en-US" altLang="zh-CN" sz="1600" b="1" dirty="0">
              <a:latin typeface="773-CAI978" panose="020B0402020204020303" pitchFamily="34" charset="0"/>
              <a:cs typeface="+mn-ea"/>
              <a:sym typeface="+mn-lt"/>
            </a:endParaRPr>
          </a:p>
          <a:p>
            <a:pPr algn="ctr"/>
            <a:r>
              <a:rPr lang="en-US" altLang="zh-CN" sz="1400" b="1" dirty="0">
                <a:latin typeface="楷体" panose="02010609060101010101" pitchFamily="49" charset="-122"/>
                <a:ea typeface="楷体" panose="02010609060101010101" pitchFamily="49" charset="-122"/>
                <a:cs typeface="+mn-ea"/>
                <a:sym typeface="+mn-lt"/>
              </a:rPr>
              <a:t>2019</a:t>
            </a:r>
            <a:r>
              <a:rPr lang="zh-CN" altLang="en-US" sz="1400" b="1" dirty="0">
                <a:latin typeface="楷体" panose="02010609060101010101" pitchFamily="49" charset="-122"/>
                <a:ea typeface="楷体" panose="02010609060101010101" pitchFamily="49" charset="-122"/>
                <a:cs typeface="+mn-ea"/>
                <a:sym typeface="+mn-lt"/>
              </a:rPr>
              <a:t>，中国</a:t>
            </a:r>
            <a:endParaRPr lang="en-US" altLang="zh-CN" sz="1400" b="1" dirty="0">
              <a:latin typeface="楷体" panose="02010609060101010101" pitchFamily="49" charset="-122"/>
              <a:ea typeface="楷体" panose="02010609060101010101" pitchFamily="49" charset="-122"/>
              <a:cs typeface="+mn-ea"/>
              <a:sym typeface="+mn-lt"/>
            </a:endParaRPr>
          </a:p>
        </p:txBody>
      </p:sp>
      <p:sp>
        <p:nvSpPr>
          <p:cNvPr id="7" name="Rectangle 27"/>
          <p:cNvSpPr/>
          <p:nvPr/>
        </p:nvSpPr>
        <p:spPr>
          <a:xfrm>
            <a:off x="6473742" y="1834319"/>
            <a:ext cx="2422894" cy="509440"/>
          </a:xfrm>
          <a:prstGeom prst="rightArrow">
            <a:avLst>
              <a:gd name="adj1" fmla="val 100000"/>
              <a:gd name="adj2" fmla="val 50000"/>
            </a:avLst>
          </a:prstGeom>
          <a:solidFill>
            <a:schemeClr val="bg1"/>
          </a:solidFill>
          <a:ln>
            <a:solidFill>
              <a:srgbClr val="50A294"/>
            </a:solidFill>
          </a:ln>
        </p:spPr>
        <p:txBody>
          <a:bodyPr wrap="square" lIns="68556" tIns="34279" rIns="68556" bIns="34279" anchor="ctr" anchorCtr="0">
            <a:noAutofit/>
          </a:bodyPr>
          <a:lstStyle/>
          <a:p>
            <a:pPr algn="ctr"/>
            <a:r>
              <a:rPr lang="zh-CN" altLang="en-US" sz="1600" b="1" dirty="0">
                <a:latin typeface="773-CAI978" panose="020B0402020204020303" pitchFamily="34" charset="0"/>
                <a:cs typeface="+mn-ea"/>
                <a:sym typeface="+mn-lt"/>
              </a:rPr>
              <a:t>脂微球</a:t>
            </a:r>
            <a:endParaRPr lang="en-US" altLang="zh-CN" sz="1600" b="1" dirty="0">
              <a:latin typeface="773-CAI978" panose="020B0402020204020303" pitchFamily="34" charset="0"/>
              <a:cs typeface="+mn-ea"/>
              <a:sym typeface="+mn-lt"/>
            </a:endParaRPr>
          </a:p>
          <a:p>
            <a:pPr algn="r"/>
            <a:r>
              <a:rPr lang="en-US" altLang="zh-CN" sz="1400" b="1" dirty="0">
                <a:latin typeface="楷体" panose="02010609060101010101" pitchFamily="49" charset="-122"/>
                <a:ea typeface="楷体" panose="02010609060101010101" pitchFamily="49" charset="-122"/>
                <a:cs typeface="+mn-ea"/>
                <a:sym typeface="+mn-lt"/>
              </a:rPr>
              <a:t>1988/</a:t>
            </a:r>
            <a:r>
              <a:rPr lang="zh-CN" altLang="en-US" sz="1400" b="1" dirty="0">
                <a:latin typeface="楷体" panose="02010609060101010101" pitchFamily="49" charset="-122"/>
                <a:ea typeface="楷体" panose="02010609060101010101" pitchFamily="49" charset="-122"/>
                <a:cs typeface="+mn-ea"/>
                <a:sym typeface="+mn-lt"/>
              </a:rPr>
              <a:t>日本 </a:t>
            </a:r>
            <a:r>
              <a:rPr lang="en-US" altLang="zh-CN" sz="1400" b="1" dirty="0">
                <a:latin typeface="楷体" panose="02010609060101010101" pitchFamily="49" charset="-122"/>
                <a:ea typeface="楷体" panose="02010609060101010101" pitchFamily="49" charset="-122"/>
                <a:cs typeface="+mn-ea"/>
                <a:sym typeface="+mn-lt"/>
              </a:rPr>
              <a:t>1998/</a:t>
            </a:r>
            <a:r>
              <a:rPr lang="zh-CN" altLang="en-US" sz="1400" b="1" dirty="0">
                <a:latin typeface="楷体" panose="02010609060101010101" pitchFamily="49" charset="-122"/>
                <a:ea typeface="楷体" panose="02010609060101010101" pitchFamily="49" charset="-122"/>
                <a:cs typeface="+mn-ea"/>
                <a:sym typeface="+mn-lt"/>
              </a:rPr>
              <a:t>中国</a:t>
            </a:r>
            <a:endParaRPr lang="en-US" altLang="zh-CN" sz="1400" b="1" dirty="0">
              <a:latin typeface="楷体" panose="02010609060101010101" pitchFamily="49" charset="-122"/>
              <a:ea typeface="楷体" panose="02010609060101010101" pitchFamily="49" charset="-122"/>
              <a:cs typeface="+mn-ea"/>
              <a:sym typeface="+mn-lt"/>
            </a:endParaRPr>
          </a:p>
        </p:txBody>
      </p:sp>
      <p:sp>
        <p:nvSpPr>
          <p:cNvPr id="8" name="Rectangle 27"/>
          <p:cNvSpPr/>
          <p:nvPr>
            <p:custDataLst>
              <p:tags r:id="rId1"/>
            </p:custDataLst>
          </p:nvPr>
        </p:nvSpPr>
        <p:spPr>
          <a:xfrm>
            <a:off x="4577395" y="1834319"/>
            <a:ext cx="2136178" cy="509440"/>
          </a:xfrm>
          <a:prstGeom prst="rightArrow">
            <a:avLst>
              <a:gd name="adj1" fmla="val 100000"/>
              <a:gd name="adj2" fmla="val 50000"/>
            </a:avLst>
          </a:prstGeom>
          <a:solidFill>
            <a:schemeClr val="bg1"/>
          </a:solidFill>
          <a:ln>
            <a:solidFill>
              <a:srgbClr val="50A294"/>
            </a:solidFill>
          </a:ln>
        </p:spPr>
        <p:txBody>
          <a:bodyPr wrap="square" lIns="68556" tIns="34279" rIns="68556" bIns="34279" anchor="ctr" anchorCtr="0">
            <a:noAutofit/>
          </a:bodyPr>
          <a:lstStyle/>
          <a:p>
            <a:pPr algn="ctr"/>
            <a:r>
              <a:rPr lang="zh-CN" altLang="en-US" sz="1600" b="1" dirty="0">
                <a:latin typeface="773-CAI978" panose="020B0402020204020303" pitchFamily="34" charset="0"/>
                <a:cs typeface="+mn-ea"/>
                <a:sym typeface="+mn-lt"/>
              </a:rPr>
              <a:t>环糊精包合物</a:t>
            </a:r>
            <a:endParaRPr lang="en-US" altLang="zh-CN" sz="1600" b="1" dirty="0">
              <a:latin typeface="773-CAI978" panose="020B0402020204020303" pitchFamily="34" charset="0"/>
              <a:cs typeface="+mn-ea"/>
              <a:sym typeface="+mn-lt"/>
            </a:endParaRPr>
          </a:p>
          <a:p>
            <a:pPr algn="ctr"/>
            <a:r>
              <a:rPr lang="en-US" altLang="zh-CN" sz="1400" b="1" dirty="0">
                <a:latin typeface="楷体" panose="02010609060101010101" pitchFamily="49" charset="-122"/>
                <a:ea typeface="楷体" panose="02010609060101010101" pitchFamily="49" charset="-122"/>
                <a:cs typeface="+mn-ea"/>
                <a:sym typeface="+mn-lt"/>
              </a:rPr>
              <a:t>1990</a:t>
            </a:r>
            <a:r>
              <a:rPr lang="zh-CN" altLang="en-US" sz="1400" b="1" dirty="0">
                <a:latin typeface="楷体" panose="02010609060101010101" pitchFamily="49" charset="-122"/>
                <a:ea typeface="楷体" panose="02010609060101010101" pitchFamily="49" charset="-122"/>
                <a:cs typeface="+mn-ea"/>
                <a:sym typeface="+mn-lt"/>
              </a:rPr>
              <a:t>，</a:t>
            </a:r>
            <a:r>
              <a:rPr lang="en-US" altLang="zh-CN" sz="1400" b="1" dirty="0">
                <a:latin typeface="楷体" panose="02010609060101010101" pitchFamily="49" charset="-122"/>
                <a:ea typeface="楷体" panose="02010609060101010101" pitchFamily="49" charset="-122"/>
                <a:cs typeface="+mn-ea"/>
                <a:sym typeface="+mn-lt"/>
              </a:rPr>
              <a:t>FDA</a:t>
            </a:r>
            <a:endParaRPr lang="en-US" altLang="zh-CN" sz="1400" b="1" dirty="0">
              <a:latin typeface="楷体" panose="02010609060101010101" pitchFamily="49" charset="-122"/>
              <a:ea typeface="楷体" panose="02010609060101010101" pitchFamily="49" charset="-122"/>
              <a:cs typeface="+mn-ea"/>
              <a:sym typeface="+mn-lt"/>
            </a:endParaRPr>
          </a:p>
        </p:txBody>
      </p:sp>
      <p:sp>
        <p:nvSpPr>
          <p:cNvPr id="9" name="矩形 8"/>
          <p:cNvSpPr/>
          <p:nvPr>
            <p:custDataLst>
              <p:tags r:id="rId2"/>
            </p:custDataLst>
          </p:nvPr>
        </p:nvSpPr>
        <p:spPr>
          <a:xfrm>
            <a:off x="809356" y="2406945"/>
            <a:ext cx="1865119" cy="1332154"/>
          </a:xfrm>
          <a:prstGeom prst="rect">
            <a:avLst/>
          </a:prstGeom>
          <a:solidFill>
            <a:schemeClr val="bg1">
              <a:lumMod val="95000"/>
            </a:schemeClr>
          </a:solidFill>
          <a:ln>
            <a:solidFill>
              <a:srgbClr val="50A294"/>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179705" indent="-179705">
              <a:buFont typeface="Wingdings" panose="05000000000000000000" pitchFamily="2" charset="2"/>
              <a:buChar char="Ø"/>
            </a:pPr>
            <a:r>
              <a:rPr lang="zh-CN" altLang="en-US" sz="1400" dirty="0">
                <a:solidFill>
                  <a:schemeClr val="tx1"/>
                </a:solidFill>
              </a:rPr>
              <a:t>辉瑞前列地尔的无水乙醇注射液正式上市</a:t>
            </a:r>
            <a:endParaRPr lang="en-US" altLang="zh-CN" sz="1400" dirty="0">
              <a:solidFill>
                <a:schemeClr val="tx1"/>
              </a:solidFill>
            </a:endParaRPr>
          </a:p>
          <a:p>
            <a:pPr marL="179705" indent="-179705"/>
            <a:endParaRPr lang="en-US" altLang="zh-CN" sz="1400" dirty="0">
              <a:solidFill>
                <a:schemeClr val="tx1"/>
              </a:solidFill>
            </a:endParaRPr>
          </a:p>
          <a:p>
            <a:pPr marL="179705" indent="-179705">
              <a:buFont typeface="Wingdings" panose="05000000000000000000" pitchFamily="2" charset="2"/>
              <a:buChar char="Ø"/>
            </a:pPr>
            <a:r>
              <a:rPr lang="zh-CN" altLang="en-US" sz="1400" dirty="0">
                <a:solidFill>
                  <a:schemeClr val="tx1"/>
                </a:solidFill>
              </a:rPr>
              <a:t>稳定性差，安全性差，肺循环消除作用明显</a:t>
            </a:r>
            <a:endParaRPr lang="zh-CN" altLang="en-US" sz="1400" dirty="0">
              <a:solidFill>
                <a:schemeClr val="tx1"/>
              </a:solidFill>
            </a:endParaRPr>
          </a:p>
        </p:txBody>
      </p:sp>
      <p:sp>
        <p:nvSpPr>
          <p:cNvPr id="10" name="Rectangle 27"/>
          <p:cNvSpPr/>
          <p:nvPr>
            <p:custDataLst>
              <p:tags r:id="rId3"/>
            </p:custDataLst>
          </p:nvPr>
        </p:nvSpPr>
        <p:spPr>
          <a:xfrm>
            <a:off x="2681048" y="1830238"/>
            <a:ext cx="2136178" cy="509440"/>
          </a:xfrm>
          <a:prstGeom prst="rightArrow">
            <a:avLst>
              <a:gd name="adj1" fmla="val 100000"/>
              <a:gd name="adj2" fmla="val 50000"/>
            </a:avLst>
          </a:prstGeom>
          <a:solidFill>
            <a:schemeClr val="bg1"/>
          </a:solidFill>
          <a:ln>
            <a:solidFill>
              <a:srgbClr val="50A294"/>
            </a:solidFill>
          </a:ln>
        </p:spPr>
        <p:txBody>
          <a:bodyPr wrap="square" lIns="68556" tIns="34279" rIns="68556" bIns="34279" anchor="ctr" anchorCtr="0">
            <a:noAutofit/>
          </a:bodyPr>
          <a:lstStyle/>
          <a:p>
            <a:pPr algn="ctr"/>
            <a:r>
              <a:rPr lang="zh-CN" altLang="en-US" sz="1600" b="1" dirty="0">
                <a:latin typeface="773-CAI978" panose="020B0402020204020303" pitchFamily="34" charset="0"/>
                <a:cs typeface="+mn-ea"/>
                <a:sym typeface="+mn-lt"/>
              </a:rPr>
              <a:t>普通粉针</a:t>
            </a:r>
            <a:endParaRPr lang="en-US" altLang="zh-CN" sz="1600" b="1" dirty="0">
              <a:latin typeface="773-CAI978" panose="020B0402020204020303" pitchFamily="34" charset="0"/>
              <a:cs typeface="+mn-ea"/>
              <a:sym typeface="+mn-lt"/>
            </a:endParaRPr>
          </a:p>
          <a:p>
            <a:pPr algn="ctr"/>
            <a:r>
              <a:rPr lang="en-US" altLang="zh-CN" sz="1400" b="1" dirty="0">
                <a:latin typeface="楷体" panose="02010609060101010101" pitchFamily="49" charset="-122"/>
                <a:ea typeface="楷体" panose="02010609060101010101" pitchFamily="49" charset="-122"/>
                <a:cs typeface="+mn-ea"/>
                <a:sym typeface="+mn-lt"/>
              </a:rPr>
              <a:t>1995</a:t>
            </a:r>
            <a:r>
              <a:rPr lang="zh-CN" altLang="en-US" sz="1400" b="1" dirty="0">
                <a:latin typeface="楷体" panose="02010609060101010101" pitchFamily="49" charset="-122"/>
                <a:ea typeface="楷体" panose="02010609060101010101" pitchFamily="49" charset="-122"/>
                <a:cs typeface="+mn-ea"/>
                <a:sym typeface="+mn-lt"/>
              </a:rPr>
              <a:t>，</a:t>
            </a:r>
            <a:r>
              <a:rPr lang="en-US" altLang="zh-CN" sz="1400" b="1" dirty="0">
                <a:latin typeface="楷体" panose="02010609060101010101" pitchFamily="49" charset="-122"/>
                <a:ea typeface="楷体" panose="02010609060101010101" pitchFamily="49" charset="-122"/>
                <a:cs typeface="+mn-ea"/>
                <a:sym typeface="+mn-lt"/>
              </a:rPr>
              <a:t>FDA</a:t>
            </a:r>
            <a:endParaRPr lang="en-US" altLang="zh-CN" sz="1400" b="1" dirty="0">
              <a:latin typeface="楷体" panose="02010609060101010101" pitchFamily="49" charset="-122"/>
              <a:ea typeface="楷体" panose="02010609060101010101" pitchFamily="49" charset="-122"/>
              <a:cs typeface="+mn-ea"/>
              <a:sym typeface="+mn-lt"/>
            </a:endParaRPr>
          </a:p>
        </p:txBody>
      </p:sp>
      <p:sp>
        <p:nvSpPr>
          <p:cNvPr id="11" name="Rectangle 27"/>
          <p:cNvSpPr/>
          <p:nvPr>
            <p:custDataLst>
              <p:tags r:id="rId4"/>
            </p:custDataLst>
          </p:nvPr>
        </p:nvSpPr>
        <p:spPr>
          <a:xfrm>
            <a:off x="784701" y="1826157"/>
            <a:ext cx="2136178" cy="509440"/>
          </a:xfrm>
          <a:prstGeom prst="rightArrow">
            <a:avLst>
              <a:gd name="adj1" fmla="val 100000"/>
              <a:gd name="adj2" fmla="val 50000"/>
            </a:avLst>
          </a:prstGeom>
          <a:solidFill>
            <a:schemeClr val="bg1"/>
          </a:solidFill>
          <a:ln>
            <a:solidFill>
              <a:srgbClr val="50A294"/>
            </a:solidFill>
          </a:ln>
        </p:spPr>
        <p:txBody>
          <a:bodyPr wrap="square" lIns="68556" tIns="34279" rIns="68556" bIns="34279" anchor="ctr" anchorCtr="0">
            <a:noAutofit/>
          </a:bodyPr>
          <a:lstStyle/>
          <a:p>
            <a:pPr algn="ctr"/>
            <a:r>
              <a:rPr lang="zh-CN" altLang="en-US" sz="1600" b="1" dirty="0">
                <a:latin typeface="773-CAI978" panose="020B0402020204020303" pitchFamily="34" charset="0"/>
                <a:cs typeface="+mn-ea"/>
                <a:sym typeface="+mn-lt"/>
              </a:rPr>
              <a:t>普通水针</a:t>
            </a:r>
            <a:endParaRPr lang="en-US" altLang="zh-CN" sz="1600" b="1" dirty="0">
              <a:latin typeface="773-CAI978" panose="020B0402020204020303" pitchFamily="34" charset="0"/>
              <a:cs typeface="+mn-ea"/>
              <a:sym typeface="+mn-lt"/>
            </a:endParaRPr>
          </a:p>
          <a:p>
            <a:pPr algn="ctr"/>
            <a:r>
              <a:rPr lang="en-US" altLang="zh-CN" sz="1400" b="1" dirty="0">
                <a:latin typeface="楷体" panose="02010609060101010101" pitchFamily="49" charset="-122"/>
                <a:ea typeface="楷体" panose="02010609060101010101" pitchFamily="49" charset="-122"/>
                <a:cs typeface="+mn-ea"/>
                <a:sym typeface="+mn-lt"/>
              </a:rPr>
              <a:t>1982</a:t>
            </a:r>
            <a:r>
              <a:rPr lang="zh-CN" altLang="en-US" sz="1400" b="1" dirty="0">
                <a:latin typeface="楷体" panose="02010609060101010101" pitchFamily="49" charset="-122"/>
                <a:ea typeface="楷体" panose="02010609060101010101" pitchFamily="49" charset="-122"/>
                <a:cs typeface="+mn-ea"/>
                <a:sym typeface="+mn-lt"/>
              </a:rPr>
              <a:t>，</a:t>
            </a:r>
            <a:r>
              <a:rPr lang="en-US" altLang="zh-CN" sz="1400" b="1" dirty="0">
                <a:latin typeface="楷体" panose="02010609060101010101" pitchFamily="49" charset="-122"/>
                <a:ea typeface="楷体" panose="02010609060101010101" pitchFamily="49" charset="-122"/>
                <a:cs typeface="+mn-ea"/>
                <a:sym typeface="+mn-lt"/>
              </a:rPr>
              <a:t>FDA</a:t>
            </a:r>
            <a:endParaRPr lang="en-US" altLang="zh-CN" sz="1400" b="1" dirty="0">
              <a:latin typeface="楷体" panose="02010609060101010101" pitchFamily="49" charset="-122"/>
              <a:ea typeface="楷体" panose="02010609060101010101" pitchFamily="49" charset="-122"/>
              <a:cs typeface="+mn-ea"/>
              <a:sym typeface="+mn-lt"/>
            </a:endParaRPr>
          </a:p>
        </p:txBody>
      </p:sp>
      <p:sp>
        <p:nvSpPr>
          <p:cNvPr id="12" name="矩形 11"/>
          <p:cNvSpPr/>
          <p:nvPr>
            <p:custDataLst>
              <p:tags r:id="rId5"/>
            </p:custDataLst>
          </p:nvPr>
        </p:nvSpPr>
        <p:spPr>
          <a:xfrm>
            <a:off x="2717407" y="2406945"/>
            <a:ext cx="1865994" cy="1328956"/>
          </a:xfrm>
          <a:prstGeom prst="rect">
            <a:avLst/>
          </a:prstGeom>
          <a:solidFill>
            <a:schemeClr val="bg1">
              <a:lumMod val="95000"/>
            </a:schemeClr>
          </a:solidFill>
          <a:ln>
            <a:solidFill>
              <a:srgbClr val="50A294"/>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179705" indent="-179705">
              <a:buFont typeface="Wingdings" panose="05000000000000000000" pitchFamily="2" charset="2"/>
              <a:buChar char="Ø"/>
            </a:pPr>
            <a:r>
              <a:rPr lang="zh-CN" altLang="en-US" sz="1400" dirty="0">
                <a:solidFill>
                  <a:schemeClr val="tx1"/>
                </a:solidFill>
              </a:rPr>
              <a:t>稳定性有所提高</a:t>
            </a:r>
            <a:endParaRPr lang="en-US" altLang="zh-CN" sz="1400" dirty="0">
              <a:solidFill>
                <a:schemeClr val="tx1"/>
              </a:solidFill>
            </a:endParaRPr>
          </a:p>
          <a:p>
            <a:pPr marL="179705" indent="-179705">
              <a:buFont typeface="Wingdings" panose="05000000000000000000" pitchFamily="2" charset="2"/>
              <a:buChar char="Ø"/>
            </a:pPr>
            <a:r>
              <a:rPr lang="zh-CN" altLang="en-US" sz="1400" dirty="0">
                <a:solidFill>
                  <a:schemeClr val="tx1"/>
                </a:solidFill>
              </a:rPr>
              <a:t>普通粉针，大剂量、长时间持续给药，副作用多，肺循环消除作用明显</a:t>
            </a:r>
            <a:endParaRPr lang="zh-CN" altLang="en-US" sz="1400" dirty="0">
              <a:solidFill>
                <a:schemeClr val="tx1"/>
              </a:solidFill>
            </a:endParaRPr>
          </a:p>
        </p:txBody>
      </p:sp>
      <p:sp>
        <p:nvSpPr>
          <p:cNvPr id="13" name="矩形 12"/>
          <p:cNvSpPr/>
          <p:nvPr>
            <p:custDataLst>
              <p:tags r:id="rId6"/>
            </p:custDataLst>
          </p:nvPr>
        </p:nvSpPr>
        <p:spPr>
          <a:xfrm>
            <a:off x="4626333" y="2414223"/>
            <a:ext cx="1773317" cy="1314400"/>
          </a:xfrm>
          <a:prstGeom prst="rect">
            <a:avLst/>
          </a:prstGeom>
          <a:solidFill>
            <a:schemeClr val="bg1">
              <a:lumMod val="95000"/>
            </a:schemeClr>
          </a:solidFill>
          <a:ln>
            <a:solidFill>
              <a:srgbClr val="50A294"/>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179705" indent="-179705">
              <a:buFont typeface="Wingdings" panose="05000000000000000000" pitchFamily="2" charset="2"/>
              <a:buChar char="Ø"/>
            </a:pPr>
            <a:r>
              <a:rPr lang="zh-CN" altLang="en-US" sz="1400" dirty="0">
                <a:solidFill>
                  <a:schemeClr val="tx1"/>
                </a:solidFill>
              </a:rPr>
              <a:t>解决了药物溶解性问题；</a:t>
            </a:r>
            <a:endParaRPr lang="zh-CN" altLang="en-US" sz="1400" dirty="0">
              <a:solidFill>
                <a:schemeClr val="tx1"/>
              </a:solidFill>
            </a:endParaRPr>
          </a:p>
          <a:p>
            <a:pPr marL="179705" indent="-179705">
              <a:buFont typeface="Wingdings" panose="05000000000000000000" pitchFamily="2" charset="2"/>
              <a:buChar char="Ø"/>
            </a:pPr>
            <a:r>
              <a:rPr lang="zh-CN" altLang="en-US" sz="1400" dirty="0">
                <a:solidFill>
                  <a:schemeClr val="tx1"/>
                </a:solidFill>
              </a:rPr>
              <a:t>分子量大，不具备靶向性，辅料溶血性、肾毒性</a:t>
            </a:r>
            <a:endParaRPr lang="zh-CN" altLang="en-US" sz="1400" dirty="0">
              <a:solidFill>
                <a:schemeClr val="tx1"/>
              </a:solidFill>
            </a:endParaRPr>
          </a:p>
        </p:txBody>
      </p:sp>
      <p:sp>
        <p:nvSpPr>
          <p:cNvPr id="14" name="矩形 13"/>
          <p:cNvSpPr/>
          <p:nvPr/>
        </p:nvSpPr>
        <p:spPr>
          <a:xfrm>
            <a:off x="6438889" y="2416470"/>
            <a:ext cx="2123905" cy="1312153"/>
          </a:xfrm>
          <a:prstGeom prst="rect">
            <a:avLst/>
          </a:prstGeom>
          <a:solidFill>
            <a:schemeClr val="bg1">
              <a:lumMod val="95000"/>
            </a:schemeClr>
          </a:solidFill>
          <a:ln>
            <a:solidFill>
              <a:srgbClr val="50A294"/>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179705" indent="-179705">
              <a:buFont typeface="Wingdings" panose="05000000000000000000" pitchFamily="2" charset="2"/>
              <a:buChar char="Ø"/>
            </a:pPr>
            <a:r>
              <a:rPr lang="zh-CN" altLang="en-US" sz="1400" dirty="0">
                <a:solidFill>
                  <a:schemeClr val="tx1"/>
                </a:solidFill>
              </a:rPr>
              <a:t>具有靶向性，持续性，降低剂量，减少对血管的刺激</a:t>
            </a:r>
            <a:endParaRPr lang="en-US" altLang="zh-CN" sz="1400" dirty="0">
              <a:solidFill>
                <a:schemeClr val="tx1"/>
              </a:solidFill>
            </a:endParaRPr>
          </a:p>
          <a:p>
            <a:pPr marL="179705" indent="-179705">
              <a:buFont typeface="Wingdings" panose="05000000000000000000" pitchFamily="2" charset="2"/>
              <a:buChar char="Ø"/>
            </a:pPr>
            <a:r>
              <a:rPr lang="zh-CN" altLang="en-US" sz="1400" dirty="0">
                <a:solidFill>
                  <a:schemeClr val="tx1"/>
                </a:solidFill>
              </a:rPr>
              <a:t>须</a:t>
            </a:r>
            <a:r>
              <a:rPr lang="en-US" altLang="zh-CN" sz="1400" dirty="0">
                <a:solidFill>
                  <a:schemeClr val="tx1"/>
                </a:solidFill>
              </a:rPr>
              <a:t>0-5℃</a:t>
            </a:r>
            <a:r>
              <a:rPr lang="zh-CN" altLang="en-US" sz="1400" dirty="0">
                <a:solidFill>
                  <a:schemeClr val="tx1"/>
                </a:solidFill>
              </a:rPr>
              <a:t>冷链运输及保存；稳定性不好，保质期</a:t>
            </a:r>
            <a:r>
              <a:rPr lang="en-US" altLang="zh-CN" sz="1400" dirty="0">
                <a:solidFill>
                  <a:schemeClr val="tx1"/>
                </a:solidFill>
              </a:rPr>
              <a:t>1</a:t>
            </a:r>
            <a:r>
              <a:rPr lang="zh-CN" altLang="en-US" sz="1400" dirty="0">
                <a:solidFill>
                  <a:schemeClr val="tx1"/>
                </a:solidFill>
              </a:rPr>
              <a:t>年，质量标准低</a:t>
            </a:r>
            <a:endParaRPr lang="zh-CN" altLang="en-US" sz="1400" dirty="0">
              <a:solidFill>
                <a:schemeClr val="tx1"/>
              </a:solidFill>
            </a:endParaRPr>
          </a:p>
        </p:txBody>
      </p:sp>
      <p:sp>
        <p:nvSpPr>
          <p:cNvPr id="15" name="矩形 14"/>
          <p:cNvSpPr/>
          <p:nvPr/>
        </p:nvSpPr>
        <p:spPr>
          <a:xfrm>
            <a:off x="8602033" y="2414359"/>
            <a:ext cx="2943053" cy="1328956"/>
          </a:xfrm>
          <a:prstGeom prst="rect">
            <a:avLst/>
          </a:prstGeom>
          <a:solidFill>
            <a:srgbClr val="BDE1D7"/>
          </a:solidFill>
          <a:ln>
            <a:solidFill>
              <a:srgbClr val="50A294"/>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179705" indent="-179705">
              <a:buFont typeface="Wingdings" panose="05000000000000000000" pitchFamily="2" charset="2"/>
              <a:buChar char="Ø"/>
            </a:pPr>
            <a:r>
              <a:rPr lang="zh-CN" altLang="en-US" sz="1400" b="1" dirty="0">
                <a:solidFill>
                  <a:schemeClr val="tx1"/>
                </a:solidFill>
              </a:rPr>
              <a:t>保留了脂微球的靶向性、长效性，提高运输及储存稳定性，规范储存条件</a:t>
            </a:r>
            <a:endParaRPr lang="en-US" altLang="zh-CN" sz="1400" b="1" dirty="0">
              <a:solidFill>
                <a:schemeClr val="tx1"/>
              </a:solidFill>
            </a:endParaRPr>
          </a:p>
          <a:p>
            <a:pPr marL="179705" indent="-179705">
              <a:buFont typeface="Wingdings" panose="05000000000000000000" pitchFamily="2" charset="2"/>
              <a:buChar char="Ø"/>
            </a:pPr>
            <a:r>
              <a:rPr lang="zh-CN" altLang="en-US" sz="1400" b="1" dirty="0">
                <a:solidFill>
                  <a:schemeClr val="tx1"/>
                </a:solidFill>
              </a:rPr>
              <a:t>全面提升质量，保质期延长至</a:t>
            </a:r>
            <a:r>
              <a:rPr lang="en-US" altLang="zh-CN" sz="1400" b="1" dirty="0">
                <a:solidFill>
                  <a:schemeClr val="tx1"/>
                </a:solidFill>
              </a:rPr>
              <a:t>2</a:t>
            </a:r>
            <a:r>
              <a:rPr lang="zh-CN" altLang="en-US" sz="1400" b="1" dirty="0">
                <a:solidFill>
                  <a:schemeClr val="tx1"/>
                </a:solidFill>
              </a:rPr>
              <a:t>年</a:t>
            </a:r>
            <a:endParaRPr lang="en-US" altLang="zh-CN" sz="1400" b="1" dirty="0">
              <a:solidFill>
                <a:schemeClr val="tx1"/>
              </a:solidFill>
            </a:endParaRPr>
          </a:p>
          <a:p>
            <a:pPr marL="179705" indent="-179705">
              <a:buFont typeface="Wingdings" panose="05000000000000000000" pitchFamily="2" charset="2"/>
              <a:buChar char="Ø"/>
            </a:pPr>
            <a:r>
              <a:rPr lang="zh-CN" altLang="en-US" sz="1400" b="1" dirty="0">
                <a:solidFill>
                  <a:schemeClr val="tx1"/>
                </a:solidFill>
              </a:rPr>
              <a:t>杂质限度显著降低，保障安全有效</a:t>
            </a:r>
            <a:endParaRPr lang="zh-CN" altLang="en-US" sz="1400" b="1" dirty="0">
              <a:solidFill>
                <a:schemeClr val="tx1"/>
              </a:solidFill>
            </a:endParaRPr>
          </a:p>
        </p:txBody>
      </p:sp>
      <p:sp>
        <p:nvSpPr>
          <p:cNvPr id="2" name="右箭头 37"/>
          <p:cNvSpPr/>
          <p:nvPr/>
        </p:nvSpPr>
        <p:spPr>
          <a:xfrm>
            <a:off x="225574" y="3862452"/>
            <a:ext cx="6652624" cy="317550"/>
          </a:xfrm>
          <a:prstGeom prst="rightArrow">
            <a:avLst>
              <a:gd name="adj1" fmla="val 100000"/>
              <a:gd name="adj2" fmla="val 55714"/>
            </a:avLst>
          </a:prstGeom>
          <a:solidFill>
            <a:srgbClr val="21909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zh-CN" altLang="en-US" sz="1600" b="1" dirty="0">
                <a:cs typeface="+mn-ea"/>
              </a:rPr>
              <a:t>市售前列地尔注射液（脂微球）产品作为</a:t>
            </a:r>
            <a:r>
              <a:rPr lang="zh-CN" altLang="en-US" sz="1600" b="1" dirty="0">
                <a:solidFill>
                  <a:schemeClr val="bg1"/>
                </a:solidFill>
                <a:cs typeface="+mn-ea"/>
              </a:rPr>
              <a:t>儿童用药存在的问题和隐患</a:t>
            </a:r>
            <a:r>
              <a:rPr lang="zh-CN" altLang="en-US" sz="1600" b="1" dirty="0">
                <a:cs typeface="+mn-ea"/>
              </a:rPr>
              <a:t>：</a:t>
            </a:r>
            <a:endParaRPr lang="zh-CN" altLang="en-US" sz="1600" b="1" dirty="0">
              <a:cs typeface="+mn-ea"/>
            </a:endParaRPr>
          </a:p>
        </p:txBody>
      </p:sp>
      <p:sp>
        <p:nvSpPr>
          <p:cNvPr id="3" name="右箭头 37"/>
          <p:cNvSpPr/>
          <p:nvPr/>
        </p:nvSpPr>
        <p:spPr>
          <a:xfrm>
            <a:off x="252907" y="5716698"/>
            <a:ext cx="5926483" cy="317550"/>
          </a:xfrm>
          <a:prstGeom prst="rightArrow">
            <a:avLst>
              <a:gd name="adj1" fmla="val 100000"/>
              <a:gd name="adj2" fmla="val 55714"/>
            </a:avLst>
          </a:prstGeom>
          <a:solidFill>
            <a:srgbClr val="168B9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r>
              <a:rPr lang="zh-CN" altLang="en-US" sz="1600" b="1" dirty="0">
                <a:cs typeface="+mn-ea"/>
              </a:rPr>
              <a:t>市售</a:t>
            </a:r>
            <a:r>
              <a:rPr lang="zh-CN" altLang="zh-CN" sz="1600" kern="100" dirty="0">
                <a:effectLst/>
              </a:rPr>
              <a:t>注射用前列地尔干乳剂</a:t>
            </a:r>
            <a:r>
              <a:rPr lang="zh-CN" altLang="en-US" sz="1600" b="1" dirty="0">
                <a:cs typeface="+mn-ea"/>
              </a:rPr>
              <a:t>作为</a:t>
            </a:r>
            <a:r>
              <a:rPr lang="zh-CN" altLang="en-US" sz="1600" b="1" dirty="0">
                <a:solidFill>
                  <a:schemeClr val="bg1"/>
                </a:solidFill>
                <a:cs typeface="+mn-ea"/>
              </a:rPr>
              <a:t>儿童用药存在的问题和隐患</a:t>
            </a:r>
            <a:r>
              <a:rPr lang="zh-CN" altLang="en-US" sz="1600" b="1" dirty="0">
                <a:cs typeface="+mn-ea"/>
              </a:rPr>
              <a:t>：</a:t>
            </a:r>
            <a:endParaRPr lang="zh-CN" altLang="zh-CN" sz="160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8" name="文本框 17"/>
          <p:cNvSpPr txBox="1"/>
          <p:nvPr/>
        </p:nvSpPr>
        <p:spPr>
          <a:xfrm>
            <a:off x="22860" y="4232275"/>
            <a:ext cx="11870055" cy="1358900"/>
          </a:xfrm>
          <a:prstGeom prst="rect">
            <a:avLst/>
          </a:prstGeom>
          <a:noFill/>
        </p:spPr>
        <p:txBody>
          <a:bodyPr wrap="square" rtlCol="0">
            <a:noAutofit/>
          </a:bodyPr>
          <a:p>
            <a:pPr marL="0" marR="0" lvl="0" indent="0" defTabSz="914400" rtl="0" eaLnBrk="1" fontAlgn="ctr" latinLnBrk="0" hangingPunct="1">
              <a:spcBef>
                <a:spcPts val="0"/>
              </a:spcBef>
              <a:spcAft>
                <a:spcPts val="0"/>
              </a:spcAft>
              <a:buClrTx/>
              <a:buSzTx/>
              <a:buFontTx/>
              <a:buNone/>
              <a:defRPr/>
            </a:pPr>
            <a:r>
              <a:rPr lang="zh-CN" altLang="en-US" sz="1400" b="1" dirty="0">
                <a:latin typeface="+mn-ea"/>
                <a:cs typeface="Times New Roman" panose="02020603050405020304" pitchFamily="18" charset="0"/>
              </a:rPr>
              <a:t>（</a:t>
            </a:r>
            <a:r>
              <a:rPr lang="en-US" altLang="zh-CN" sz="1400" b="1" dirty="0">
                <a:latin typeface="+mn-ea"/>
                <a:cs typeface="Times New Roman" panose="02020603050405020304" pitchFamily="18" charset="0"/>
              </a:rPr>
              <a:t>1</a:t>
            </a:r>
            <a:r>
              <a:rPr lang="zh-CN" altLang="en-US" sz="1400" b="1" dirty="0">
                <a:latin typeface="+mn-ea"/>
                <a:cs typeface="Times New Roman" panose="02020603050405020304" pitchFamily="18" charset="0"/>
              </a:rPr>
              <a:t>）主成分</a:t>
            </a:r>
            <a:r>
              <a:rPr lang="zh-CN" altLang="en-US" sz="1400" b="1" cap="all" dirty="0">
                <a:solidFill>
                  <a:schemeClr val="accent1"/>
                </a:solidFill>
                <a:latin typeface="+mn-ea"/>
              </a:rPr>
              <a:t>前列腺素</a:t>
            </a:r>
            <a:r>
              <a:rPr lang="en-US" altLang="zh-CN" sz="1400" b="1" cap="all" dirty="0">
                <a:solidFill>
                  <a:schemeClr val="accent1"/>
                </a:solidFill>
                <a:latin typeface="+mn-ea"/>
              </a:rPr>
              <a:t>E1</a:t>
            </a:r>
            <a:r>
              <a:rPr lang="zh-CN" altLang="en-US" sz="1400" b="1" dirty="0">
                <a:latin typeface="+mn-ea"/>
                <a:cs typeface="Times New Roman" panose="02020603050405020304" pitchFamily="18" charset="0"/>
              </a:rPr>
              <a:t>含量标示量范围过大</a:t>
            </a:r>
            <a:r>
              <a:rPr lang="en-US" altLang="zh-CN" sz="1400" b="1" dirty="0">
                <a:latin typeface="+mn-ea"/>
                <a:cs typeface="Times New Roman" panose="02020603050405020304" pitchFamily="18" charset="0"/>
              </a:rPr>
              <a:t>125%-80%</a:t>
            </a:r>
            <a:r>
              <a:rPr lang="zh-CN" altLang="en-US" sz="1400" b="1" dirty="0">
                <a:latin typeface="+mn-ea"/>
                <a:cs typeface="Times New Roman" panose="02020603050405020304" pitchFamily="18" charset="0"/>
              </a:rPr>
              <a:t>。</a:t>
            </a:r>
            <a:r>
              <a:rPr lang="zh-CN" altLang="en-US" sz="1400" dirty="0">
                <a:latin typeface="+mn-ea"/>
                <a:cs typeface="Times New Roman" panose="02020603050405020304" pitchFamily="18" charset="0"/>
              </a:rPr>
              <a:t>前列地尔的规格只有</a:t>
            </a:r>
            <a:r>
              <a:rPr kumimoji="0" lang="en-US" altLang="zh-CN" sz="1400" b="0" i="0" u="none" strike="noStrike" kern="1200" cap="none" spc="0" normalizeH="0" baseline="0" noProof="0" dirty="0">
                <a:ln>
                  <a:noFill/>
                </a:ln>
                <a:solidFill>
                  <a:srgbClr val="0039A6"/>
                </a:solidFill>
                <a:effectLst/>
                <a:uLnTx/>
                <a:uFillTx/>
                <a:latin typeface="+mn-ea"/>
                <a:cs typeface="Calibri" panose="020F0502020204030204"/>
              </a:rPr>
              <a:t>5</a:t>
            </a:r>
            <a:r>
              <a:rPr kumimoji="0" lang="el-GR" altLang="zh-CN" sz="1400" b="0" i="0" u="none" strike="noStrike" kern="1200" cap="none" spc="0" normalizeH="0" baseline="0" noProof="0" dirty="0">
                <a:ln>
                  <a:noFill/>
                </a:ln>
                <a:solidFill>
                  <a:srgbClr val="0039A6"/>
                </a:solidFill>
                <a:effectLst/>
                <a:uLnTx/>
                <a:uFillTx/>
                <a:latin typeface="+mn-ea"/>
                <a:cs typeface="Calibri" panose="020F0502020204030204"/>
              </a:rPr>
              <a:t>μ</a:t>
            </a:r>
            <a:r>
              <a:rPr kumimoji="0" lang="en-US" altLang="zh-CN" sz="1400" b="0" i="0" u="none" strike="noStrike" kern="1200" cap="none" spc="0" normalizeH="0" baseline="0" noProof="0" dirty="0">
                <a:ln>
                  <a:noFill/>
                </a:ln>
                <a:solidFill>
                  <a:srgbClr val="0039A6"/>
                </a:solidFill>
                <a:effectLst/>
                <a:uLnTx/>
                <a:uFillTx/>
                <a:latin typeface="+mn-ea"/>
                <a:cs typeface="Calibri" panose="020F0502020204030204"/>
              </a:rPr>
              <a:t>g</a:t>
            </a:r>
            <a:r>
              <a:rPr lang="zh-CN" altLang="en-US" sz="1400" dirty="0">
                <a:solidFill>
                  <a:srgbClr val="0039A6"/>
                </a:solidFill>
                <a:latin typeface="+mn-ea"/>
                <a:cs typeface="Calibri" panose="020F0502020204030204"/>
              </a:rPr>
              <a:t>和</a:t>
            </a:r>
            <a:r>
              <a:rPr kumimoji="0" lang="en-US" altLang="zh-CN" sz="1400" b="0" i="0" u="none" strike="noStrike" kern="1200" cap="none" spc="0" normalizeH="0" baseline="0" noProof="0" dirty="0">
                <a:ln>
                  <a:noFill/>
                </a:ln>
                <a:solidFill>
                  <a:srgbClr val="0039A6"/>
                </a:solidFill>
                <a:effectLst/>
                <a:uLnTx/>
                <a:uFillTx/>
                <a:latin typeface="+mn-ea"/>
                <a:cs typeface="Calibri" panose="020F0502020204030204"/>
              </a:rPr>
              <a:t>10</a:t>
            </a:r>
            <a:r>
              <a:rPr kumimoji="0" lang="el-GR" altLang="zh-CN" sz="1400" b="0" i="0" u="none" strike="noStrike" kern="1200" cap="none" spc="0" normalizeH="0" baseline="0" noProof="0" dirty="0">
                <a:ln>
                  <a:noFill/>
                </a:ln>
                <a:solidFill>
                  <a:srgbClr val="0039A6"/>
                </a:solidFill>
                <a:effectLst/>
                <a:uLnTx/>
                <a:uFillTx/>
                <a:latin typeface="+mn-ea"/>
                <a:cs typeface="Calibri" panose="020F0502020204030204"/>
              </a:rPr>
              <a:t>μ</a:t>
            </a:r>
            <a:r>
              <a:rPr kumimoji="0" lang="en-US" altLang="zh-CN" sz="1400" b="0" i="0" u="none" strike="noStrike" kern="1200" cap="none" spc="0" normalizeH="0" baseline="0" noProof="0" dirty="0">
                <a:ln>
                  <a:noFill/>
                </a:ln>
                <a:solidFill>
                  <a:srgbClr val="0039A6"/>
                </a:solidFill>
                <a:effectLst/>
                <a:uLnTx/>
                <a:uFillTx/>
                <a:latin typeface="+mn-ea"/>
                <a:cs typeface="Calibri" panose="020F0502020204030204"/>
              </a:rPr>
              <a:t>g</a:t>
            </a:r>
            <a:r>
              <a:rPr kumimoji="0" lang="zh-CN" altLang="en-US" sz="1400" b="0" i="0" u="none" strike="noStrike" kern="1200" cap="none" spc="0" normalizeH="0" baseline="0" noProof="0" dirty="0">
                <a:ln>
                  <a:noFill/>
                </a:ln>
                <a:solidFill>
                  <a:srgbClr val="0039A6"/>
                </a:solidFill>
                <a:effectLst/>
                <a:uLnTx/>
                <a:uFillTx/>
                <a:latin typeface="+mn-ea"/>
                <a:cs typeface="Calibri" panose="020F0502020204030204"/>
              </a:rPr>
              <a:t>，</a:t>
            </a:r>
            <a:r>
              <a:rPr kumimoji="0" lang="zh-CN" altLang="en-US" sz="1400" b="1" i="0" u="none" strike="noStrike" kern="1200" cap="none" spc="0" normalizeH="0" baseline="0" noProof="0" dirty="0">
                <a:ln>
                  <a:noFill/>
                </a:ln>
                <a:solidFill>
                  <a:srgbClr val="C00000"/>
                </a:solidFill>
                <a:effectLst/>
                <a:uLnTx/>
                <a:uFillTx/>
                <a:latin typeface="+mn-ea"/>
                <a:cs typeface="Calibri" panose="020F0502020204030204"/>
              </a:rPr>
              <a:t>高达</a:t>
            </a:r>
            <a:r>
              <a:rPr kumimoji="0" lang="en-US" altLang="zh-CN" sz="1400" b="1" i="0" u="none" strike="noStrike" kern="1200" cap="none" spc="0" normalizeH="0" baseline="0" noProof="0" dirty="0">
                <a:ln>
                  <a:noFill/>
                </a:ln>
                <a:solidFill>
                  <a:srgbClr val="C00000"/>
                </a:solidFill>
                <a:effectLst/>
                <a:uLnTx/>
                <a:uFillTx/>
                <a:latin typeface="+mn-ea"/>
                <a:cs typeface="Calibri" panose="020F0502020204030204"/>
              </a:rPr>
              <a:t>45%</a:t>
            </a:r>
            <a:r>
              <a:rPr kumimoji="0" lang="zh-CN" altLang="en-US" sz="1400" b="1" i="0" u="none" strike="noStrike" kern="1200" cap="none" spc="0" normalizeH="0" baseline="0" noProof="0" dirty="0">
                <a:ln>
                  <a:noFill/>
                </a:ln>
                <a:solidFill>
                  <a:srgbClr val="C00000"/>
                </a:solidFill>
                <a:effectLst/>
                <a:uLnTx/>
                <a:uFillTx/>
                <a:latin typeface="+mn-ea"/>
                <a:cs typeface="Calibri" panose="020F0502020204030204"/>
              </a:rPr>
              <a:t>的含量偏差</a:t>
            </a:r>
            <a:r>
              <a:rPr kumimoji="0" lang="zh-CN" altLang="en-US" sz="1400" b="0" i="0" u="none" strike="noStrike" kern="1200" cap="none" spc="0" normalizeH="0" baseline="0" noProof="0" dirty="0">
                <a:ln>
                  <a:noFill/>
                </a:ln>
                <a:solidFill>
                  <a:srgbClr val="0039A6"/>
                </a:solidFill>
                <a:effectLst/>
                <a:uLnTx/>
                <a:uFillTx/>
                <a:latin typeface="+mn-ea"/>
                <a:cs typeface="Calibri" panose="020F0502020204030204"/>
              </a:rPr>
              <a:t>无法保障有效成分的剂量准确，含量高无疑会增加</a:t>
            </a:r>
            <a:r>
              <a:rPr lang="en-US" altLang="zh-CN" sz="1400" dirty="0">
                <a:solidFill>
                  <a:srgbClr val="0039A6"/>
                </a:solidFill>
                <a:latin typeface="+mn-ea"/>
                <a:cs typeface="Calibri" panose="020F0502020204030204"/>
              </a:rPr>
              <a:t>PGE1</a:t>
            </a:r>
            <a:r>
              <a:rPr lang="zh-CN" altLang="en-US" sz="1400" dirty="0">
                <a:solidFill>
                  <a:srgbClr val="0039A6"/>
                </a:solidFill>
                <a:latin typeface="+mn-ea"/>
                <a:cs typeface="Calibri" panose="020F0502020204030204"/>
              </a:rPr>
              <a:t>自身引起的不良反应，含量低无法有效保障治疗效果。对于成人患者可能尚可耐受，</a:t>
            </a:r>
            <a:r>
              <a:rPr lang="zh-CN" altLang="en-US" sz="1400" b="1" dirty="0">
                <a:solidFill>
                  <a:srgbClr val="C00000"/>
                </a:solidFill>
                <a:latin typeface="+mn-ea"/>
                <a:cs typeface="Calibri" panose="020F0502020204030204"/>
              </a:rPr>
              <a:t>但是对于体重较低，且各器官发育欠完善的儿童患者或新生儿，造成的不良影响和隐患不容小觑</a:t>
            </a:r>
            <a:r>
              <a:rPr lang="zh-CN" altLang="en-US" sz="1400" dirty="0">
                <a:solidFill>
                  <a:srgbClr val="0039A6"/>
                </a:solidFill>
                <a:latin typeface="+mn-ea"/>
                <a:cs typeface="Calibri" panose="020F0502020204030204"/>
              </a:rPr>
              <a:t>。</a:t>
            </a:r>
            <a:endParaRPr lang="en-US" altLang="zh-CN" sz="1400" dirty="0">
              <a:solidFill>
                <a:srgbClr val="0039A6"/>
              </a:solidFill>
              <a:latin typeface="+mn-ea"/>
              <a:cs typeface="Calibri" panose="020F0502020204030204"/>
            </a:endParaRPr>
          </a:p>
          <a:p>
            <a:pPr marL="0" marR="0" lvl="0" indent="0" defTabSz="914400" rtl="0" eaLnBrk="1" fontAlgn="ctr" latinLnBrk="0" hangingPunct="1">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39A6"/>
                </a:solidFill>
                <a:effectLst/>
                <a:uLnTx/>
                <a:uFillTx/>
                <a:latin typeface="+mn-ea"/>
                <a:cs typeface="Calibri" panose="020F0502020204030204"/>
              </a:rPr>
              <a:t>（</a:t>
            </a:r>
            <a:r>
              <a:rPr kumimoji="0" lang="en-US" altLang="zh-CN" sz="1400" b="1" i="0" u="none" strike="noStrike" kern="1200" cap="none" spc="0" normalizeH="0" baseline="0" noProof="0" dirty="0">
                <a:ln>
                  <a:noFill/>
                </a:ln>
                <a:solidFill>
                  <a:srgbClr val="0039A6"/>
                </a:solidFill>
                <a:effectLst/>
                <a:uLnTx/>
                <a:uFillTx/>
                <a:latin typeface="+mn-ea"/>
                <a:cs typeface="Calibri" panose="020F0502020204030204"/>
              </a:rPr>
              <a:t>2</a:t>
            </a:r>
            <a:r>
              <a:rPr kumimoji="0" lang="zh-CN" altLang="en-US" sz="1400" b="1" i="0" u="none" strike="noStrike" kern="1200" cap="none" spc="0" normalizeH="0" baseline="0" noProof="0" dirty="0">
                <a:ln>
                  <a:noFill/>
                </a:ln>
                <a:solidFill>
                  <a:srgbClr val="0039A6"/>
                </a:solidFill>
                <a:effectLst/>
                <a:uLnTx/>
                <a:uFillTx/>
                <a:latin typeface="+mn-ea"/>
                <a:cs typeface="Calibri" panose="020F0502020204030204"/>
              </a:rPr>
              <a:t>）主要降解杂质</a:t>
            </a:r>
            <a:r>
              <a:rPr lang="zh-CN" altLang="zh-CN" sz="1400" b="1"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前列腺素</a:t>
            </a:r>
            <a:r>
              <a:rPr lang="en-US" altLang="zh-CN" sz="1400" b="1" kern="100" dirty="0">
                <a:effectLst/>
                <a:latin typeface="Microsoft YaHei UI" panose="020B0503020204020204" pitchFamily="34" charset="-122"/>
                <a:ea typeface="Microsoft YaHei UI" panose="020B0503020204020204" pitchFamily="34" charset="-122"/>
                <a:cs typeface="Times New Roman" panose="02020603050405020304" pitchFamily="18" charset="0"/>
              </a:rPr>
              <a:t>A1</a:t>
            </a:r>
            <a:r>
              <a:rPr kumimoji="0" lang="zh-CN" altLang="en-US" sz="1400" b="1" i="0" u="none" strike="noStrike" kern="1200" cap="none" spc="0" normalizeH="0" baseline="0" noProof="0" dirty="0">
                <a:ln>
                  <a:noFill/>
                </a:ln>
                <a:solidFill>
                  <a:srgbClr val="0039A6"/>
                </a:solidFill>
                <a:effectLst/>
                <a:uLnTx/>
                <a:uFillTx/>
                <a:latin typeface="+mn-ea"/>
                <a:cs typeface="Calibri" panose="020F0502020204030204"/>
              </a:rPr>
              <a:t>的限度高达</a:t>
            </a:r>
            <a:r>
              <a:rPr kumimoji="0" lang="en-US" altLang="zh-CN" sz="1400" b="1" i="0" u="none" strike="noStrike" kern="1200" cap="none" spc="0" normalizeH="0" baseline="0" noProof="0" dirty="0">
                <a:ln>
                  <a:noFill/>
                </a:ln>
                <a:solidFill>
                  <a:srgbClr val="0039A6"/>
                </a:solidFill>
                <a:effectLst/>
                <a:uLnTx/>
                <a:uFillTx/>
                <a:latin typeface="+mn-ea"/>
                <a:cs typeface="Calibri" panose="020F0502020204030204"/>
              </a:rPr>
              <a:t>60%</a:t>
            </a:r>
            <a:r>
              <a:rPr kumimoji="0" lang="zh-CN" altLang="en-US" sz="1400" b="1" i="0" u="none" strike="noStrike" kern="1200" cap="none" spc="0" normalizeH="0" baseline="0" noProof="0" dirty="0">
                <a:ln>
                  <a:noFill/>
                </a:ln>
                <a:solidFill>
                  <a:srgbClr val="0039A6"/>
                </a:solidFill>
                <a:effectLst/>
                <a:uLnTx/>
                <a:uFillTx/>
                <a:latin typeface="+mn-ea"/>
                <a:cs typeface="Calibri" panose="020F0502020204030204"/>
              </a:rPr>
              <a:t>，且无其余总杂质的控制指标</a:t>
            </a:r>
            <a:r>
              <a:rPr kumimoji="0" lang="zh-CN" altLang="en-US" sz="1400" b="0" i="0" u="none" strike="noStrike" kern="1200" cap="none" spc="0" normalizeH="0" baseline="0" noProof="0" dirty="0">
                <a:ln>
                  <a:noFill/>
                </a:ln>
                <a:solidFill>
                  <a:srgbClr val="0039A6"/>
                </a:solidFill>
                <a:effectLst/>
                <a:uLnTx/>
                <a:uFillTx/>
                <a:latin typeface="+mn-ea"/>
                <a:cs typeface="Calibri" panose="020F0502020204030204"/>
              </a:rPr>
              <a:t>。杂质限度过大，</a:t>
            </a:r>
            <a:r>
              <a:rPr kumimoji="0" lang="zh-CN" altLang="en-US" sz="1400" b="1" i="0" u="none" strike="noStrike" kern="1200" cap="none" spc="0" normalizeH="0" baseline="0" noProof="0" dirty="0">
                <a:ln>
                  <a:noFill/>
                </a:ln>
                <a:solidFill>
                  <a:srgbClr val="C00000"/>
                </a:solidFill>
                <a:effectLst/>
                <a:uLnTx/>
                <a:uFillTx/>
                <a:latin typeface="+mn-ea"/>
                <a:cs typeface="Calibri" panose="020F0502020204030204"/>
              </a:rPr>
              <a:t>完全无法保障有效成分的稳定性</a:t>
            </a:r>
            <a:r>
              <a:rPr kumimoji="0" lang="zh-CN" altLang="en-US" sz="1400" b="0" i="0" u="none" strike="noStrike" kern="1200" cap="none" spc="0" normalizeH="0" baseline="0" noProof="0" dirty="0">
                <a:ln>
                  <a:noFill/>
                </a:ln>
                <a:solidFill>
                  <a:srgbClr val="0039A6"/>
                </a:solidFill>
                <a:effectLst/>
                <a:uLnTx/>
                <a:uFillTx/>
                <a:latin typeface="+mn-ea"/>
                <a:cs typeface="Calibri" panose="020F0502020204030204"/>
              </a:rPr>
              <a:t>，如</a:t>
            </a:r>
            <a:r>
              <a:rPr kumimoji="0" lang="zh-CN" altLang="en-US" sz="1400" b="0" i="0" u="none" strike="noStrike" kern="1200" cap="none" spc="0" normalizeH="0" baseline="0" noProof="0" dirty="0" smtClean="0">
                <a:ln>
                  <a:noFill/>
                </a:ln>
                <a:solidFill>
                  <a:srgbClr val="0039A6"/>
                </a:solidFill>
                <a:effectLst/>
                <a:uLnTx/>
                <a:uFillTx/>
                <a:latin typeface="+mn-ea"/>
                <a:cs typeface="Calibri" panose="020F0502020204030204"/>
              </a:rPr>
              <a:t>此</a:t>
            </a:r>
            <a:r>
              <a:rPr lang="zh-CN" altLang="en-US" sz="1400" dirty="0" smtClean="0">
                <a:solidFill>
                  <a:srgbClr val="0039A6"/>
                </a:solidFill>
                <a:latin typeface="+mn-ea"/>
                <a:cs typeface="Calibri" panose="020F0502020204030204"/>
              </a:rPr>
              <a:t>宽泛</a:t>
            </a:r>
            <a:r>
              <a:rPr kumimoji="0" lang="zh-CN" altLang="en-US" sz="1400" b="0" i="0" u="none" strike="noStrike" kern="1200" cap="none" spc="0" normalizeH="0" baseline="0" noProof="0" dirty="0" smtClean="0">
                <a:ln>
                  <a:noFill/>
                </a:ln>
                <a:solidFill>
                  <a:srgbClr val="0039A6"/>
                </a:solidFill>
                <a:effectLst/>
                <a:uLnTx/>
                <a:uFillTx/>
                <a:latin typeface="+mn-ea"/>
                <a:cs typeface="Calibri" panose="020F0502020204030204"/>
              </a:rPr>
              <a:t>的</a:t>
            </a:r>
            <a:r>
              <a:rPr kumimoji="0" lang="zh-CN" altLang="en-US" sz="1400" b="0" i="0" u="none" strike="noStrike" kern="1200" cap="none" spc="0" normalizeH="0" baseline="0" noProof="0" dirty="0">
                <a:ln>
                  <a:noFill/>
                </a:ln>
                <a:solidFill>
                  <a:srgbClr val="0039A6"/>
                </a:solidFill>
                <a:effectLst/>
                <a:uLnTx/>
                <a:uFillTx/>
                <a:latin typeface="+mn-ea"/>
                <a:cs typeface="Calibri" panose="020F0502020204030204"/>
              </a:rPr>
              <a:t>杂质标准已经不适用于现今药监局严格的杂质控制要求，临床风险大，用于治疗儿童先心病无疑将增加不良反应的发生率。</a:t>
            </a:r>
            <a:endParaRPr kumimoji="0" lang="en-US" altLang="zh-CN" sz="1400" b="0" i="0" u="none" strike="noStrike" kern="1200" cap="none" spc="0" normalizeH="0" baseline="0" noProof="0" dirty="0">
              <a:ln>
                <a:noFill/>
              </a:ln>
              <a:solidFill>
                <a:srgbClr val="0039A6"/>
              </a:solidFill>
              <a:effectLst/>
              <a:uLnTx/>
              <a:uFillTx/>
              <a:latin typeface="+mn-ea"/>
              <a:cs typeface="Calibri" panose="020F0502020204030204"/>
            </a:endParaRPr>
          </a:p>
          <a:p>
            <a:pPr marL="0" marR="0" lvl="0" indent="0" defTabSz="914400" rtl="0" eaLnBrk="1" fontAlgn="ctr" latinLnBrk="0" hangingPunct="1">
              <a:spcBef>
                <a:spcPts val="0"/>
              </a:spcBef>
              <a:spcAft>
                <a:spcPts val="0"/>
              </a:spcAft>
              <a:buClrTx/>
              <a:buSzTx/>
              <a:buFontTx/>
              <a:buNone/>
              <a:defRPr/>
            </a:pPr>
            <a:r>
              <a:rPr lang="zh-CN" altLang="en-US" sz="1400" b="1" dirty="0">
                <a:solidFill>
                  <a:srgbClr val="0039A6"/>
                </a:solidFill>
                <a:latin typeface="+mn-ea"/>
                <a:cs typeface="Calibri" panose="020F0502020204030204"/>
              </a:rPr>
              <a:t>（</a:t>
            </a:r>
            <a:r>
              <a:rPr lang="en-US" altLang="zh-CN" sz="1400" b="1" dirty="0">
                <a:solidFill>
                  <a:srgbClr val="0039A6"/>
                </a:solidFill>
                <a:latin typeface="+mn-ea"/>
                <a:cs typeface="Calibri" panose="020F0502020204030204"/>
              </a:rPr>
              <a:t>3</a:t>
            </a:r>
            <a:r>
              <a:rPr lang="zh-CN" altLang="en-US" sz="1400" b="1" dirty="0">
                <a:solidFill>
                  <a:srgbClr val="0039A6"/>
                </a:solidFill>
                <a:latin typeface="+mn-ea"/>
                <a:cs typeface="Calibri" panose="020F0502020204030204"/>
              </a:rPr>
              <a:t>）溶血磷脂酰胆碱的限度为</a:t>
            </a:r>
            <a:r>
              <a:rPr lang="en-US" altLang="zh-CN" sz="1400" b="1" dirty="0">
                <a:solidFill>
                  <a:srgbClr val="0039A6"/>
                </a:solidFill>
                <a:latin typeface="+mn-ea"/>
                <a:cs typeface="Calibri" panose="020F0502020204030204"/>
              </a:rPr>
              <a:t>5%</a:t>
            </a:r>
            <a:r>
              <a:rPr lang="zh-CN" altLang="en-US" sz="1400" b="1" dirty="0">
                <a:solidFill>
                  <a:srgbClr val="0039A6"/>
                </a:solidFill>
                <a:latin typeface="+mn-ea"/>
                <a:cs typeface="Calibri" panose="020F0502020204030204"/>
              </a:rPr>
              <a:t>。</a:t>
            </a:r>
            <a:r>
              <a:rPr lang="zh-CN" altLang="en-US" sz="1400" dirty="0">
                <a:solidFill>
                  <a:srgbClr val="0039A6"/>
                </a:solidFill>
                <a:latin typeface="+mn-ea"/>
                <a:cs typeface="Calibri" panose="020F0502020204030204"/>
              </a:rPr>
              <a:t>用于儿童和新生儿患者，易引发</a:t>
            </a:r>
            <a:r>
              <a:rPr lang="zh-CN" altLang="en-US" sz="1400" b="1" dirty="0">
                <a:solidFill>
                  <a:srgbClr val="C00000"/>
                </a:solidFill>
                <a:latin typeface="+mn-ea"/>
                <a:cs typeface="Calibri" panose="020F0502020204030204"/>
              </a:rPr>
              <a:t>溶血、出血</a:t>
            </a:r>
            <a:r>
              <a:rPr lang="zh-CN" altLang="en-US" sz="1400" dirty="0">
                <a:solidFill>
                  <a:srgbClr val="0039A6"/>
                </a:solidFill>
                <a:latin typeface="+mn-ea"/>
                <a:cs typeface="Calibri" panose="020F0502020204030204"/>
              </a:rPr>
              <a:t>等血液系统不良反应。</a:t>
            </a:r>
            <a:endParaRPr kumimoji="0" lang="en-US" altLang="zh-CN" sz="1400" b="0" i="0" u="none" strike="noStrike" kern="1200" cap="none" spc="0" normalizeH="0" baseline="0" noProof="0" dirty="0">
              <a:ln>
                <a:noFill/>
              </a:ln>
              <a:solidFill>
                <a:srgbClr val="0039A6"/>
              </a:solidFill>
              <a:effectLst/>
              <a:uLnTx/>
              <a:uFillTx/>
              <a:latin typeface="+mn-ea"/>
              <a:cs typeface="Calibri" panose="020F0502020204030204"/>
            </a:endParaRPr>
          </a:p>
          <a:p>
            <a:endParaRPr lang="zh-CN" altLang="en-US" sz="1600" dirty="0">
              <a:latin typeface="Times New Roman" panose="02020603050405020304" pitchFamily="18" charset="0"/>
              <a:cs typeface="Times New Roman" panose="02020603050405020304" pitchFamily="18" charset="0"/>
            </a:endParaRPr>
          </a:p>
        </p:txBody>
      </p:sp>
      <p:sp>
        <p:nvSpPr>
          <p:cNvPr id="19" name="文本框 18"/>
          <p:cNvSpPr txBox="1"/>
          <p:nvPr/>
        </p:nvSpPr>
        <p:spPr>
          <a:xfrm>
            <a:off x="22647" y="4232506"/>
            <a:ext cx="11870083" cy="1630045"/>
          </a:xfrm>
          <a:prstGeom prst="rect">
            <a:avLst/>
          </a:prstGeom>
          <a:noFill/>
        </p:spPr>
        <p:txBody>
          <a:bodyPr wrap="square" rtlCol="0">
            <a:spAutoFit/>
          </a:bodyPr>
          <a:lstStyle/>
          <a:p>
            <a:pPr marL="0" marR="0" lvl="0" indent="0" defTabSz="914400" rtl="0" eaLnBrk="1" fontAlgn="ctr" latinLnBrk="0" hangingPunct="1">
              <a:spcBef>
                <a:spcPts val="0"/>
              </a:spcBef>
              <a:spcAft>
                <a:spcPts val="0"/>
              </a:spcAft>
              <a:buClrTx/>
              <a:buSzTx/>
              <a:buFontTx/>
              <a:buNone/>
              <a:defRPr/>
            </a:pPr>
            <a:r>
              <a:rPr lang="zh-CN" altLang="en-US" sz="1400" b="1" dirty="0">
                <a:latin typeface="+mn-ea"/>
                <a:cs typeface="Times New Roman" panose="02020603050405020304" pitchFamily="18" charset="0"/>
              </a:rPr>
              <a:t>（</a:t>
            </a:r>
            <a:r>
              <a:rPr lang="en-US" altLang="zh-CN" sz="1400" b="1" dirty="0">
                <a:latin typeface="+mn-ea"/>
                <a:cs typeface="Times New Roman" panose="02020603050405020304" pitchFamily="18" charset="0"/>
              </a:rPr>
              <a:t>1</a:t>
            </a:r>
            <a:r>
              <a:rPr lang="zh-CN" altLang="en-US" sz="1400" b="1" dirty="0">
                <a:latin typeface="+mn-ea"/>
                <a:cs typeface="Times New Roman" panose="02020603050405020304" pitchFamily="18" charset="0"/>
              </a:rPr>
              <a:t>）</a:t>
            </a:r>
            <a:r>
              <a:rPr lang="zh-CN" altLang="en-US" sz="1400" b="1" dirty="0">
                <a:solidFill>
                  <a:schemeClr val="tx1"/>
                </a:solidFill>
                <a:latin typeface="+mn-ea"/>
                <a:cs typeface="Times New Roman" panose="02020603050405020304" pitchFamily="18" charset="0"/>
              </a:rPr>
              <a:t>主成分</a:t>
            </a:r>
            <a:r>
              <a:rPr lang="zh-CN" altLang="en-US" sz="1400" b="1" cap="all" dirty="0">
                <a:solidFill>
                  <a:schemeClr val="tx1"/>
                </a:solidFill>
                <a:latin typeface="+mn-ea"/>
              </a:rPr>
              <a:t>前列腺素</a:t>
            </a:r>
            <a:r>
              <a:rPr lang="en-US" altLang="zh-CN" sz="1400" b="1" cap="all" dirty="0">
                <a:solidFill>
                  <a:schemeClr val="tx1"/>
                </a:solidFill>
                <a:latin typeface="+mn-ea"/>
              </a:rPr>
              <a:t>E1</a:t>
            </a:r>
            <a:r>
              <a:rPr lang="zh-CN" altLang="en-US" sz="1400" b="1" dirty="0">
                <a:solidFill>
                  <a:schemeClr val="tx1"/>
                </a:solidFill>
                <a:latin typeface="+mn-ea"/>
                <a:cs typeface="Times New Roman" panose="02020603050405020304" pitchFamily="18" charset="0"/>
              </a:rPr>
              <a:t>含量标示量范围过大</a:t>
            </a:r>
            <a:r>
              <a:rPr lang="en-US" altLang="zh-CN" sz="1400" b="1" dirty="0">
                <a:solidFill>
                  <a:schemeClr val="tx1"/>
                </a:solidFill>
                <a:latin typeface="+mn-ea"/>
                <a:cs typeface="Times New Roman" panose="02020603050405020304" pitchFamily="18" charset="0"/>
              </a:rPr>
              <a:t>125%-80%</a:t>
            </a:r>
            <a:r>
              <a:rPr lang="zh-CN" altLang="en-US" sz="1400" b="1" dirty="0">
                <a:solidFill>
                  <a:schemeClr val="tx1"/>
                </a:solidFill>
                <a:latin typeface="+mn-ea"/>
                <a:cs typeface="Times New Roman" panose="02020603050405020304" pitchFamily="18" charset="0"/>
              </a:rPr>
              <a:t>。</a:t>
            </a:r>
            <a:r>
              <a:rPr lang="zh-CN" altLang="en-US" sz="1400" dirty="0">
                <a:solidFill>
                  <a:schemeClr val="tx1"/>
                </a:solidFill>
                <a:latin typeface="+mn-ea"/>
                <a:cs typeface="Times New Roman" panose="02020603050405020304" pitchFamily="18" charset="0"/>
              </a:rPr>
              <a:t>前列地尔的规格只有</a:t>
            </a:r>
            <a:r>
              <a:rPr kumimoji="0" lang="en-US" altLang="zh-CN" sz="1400" b="0" i="0" u="none" strike="noStrike" kern="1200" cap="none" spc="0" normalizeH="0" baseline="0" noProof="0" dirty="0">
                <a:ln>
                  <a:noFill/>
                </a:ln>
                <a:solidFill>
                  <a:schemeClr val="tx1"/>
                </a:solidFill>
                <a:effectLst/>
                <a:uLnTx/>
                <a:uFillTx/>
                <a:latin typeface="+mn-ea"/>
                <a:cs typeface="Calibri" panose="020F0502020204030204"/>
              </a:rPr>
              <a:t>5</a:t>
            </a:r>
            <a:r>
              <a:rPr kumimoji="0" lang="el-GR" altLang="zh-CN" sz="1400" b="0" i="0" u="none" strike="noStrike" kern="1200" cap="none" spc="0" normalizeH="0" baseline="0" noProof="0" dirty="0">
                <a:ln>
                  <a:noFill/>
                </a:ln>
                <a:solidFill>
                  <a:schemeClr val="tx1"/>
                </a:solidFill>
                <a:effectLst/>
                <a:uLnTx/>
                <a:uFillTx/>
                <a:latin typeface="+mn-ea"/>
                <a:cs typeface="Calibri" panose="020F0502020204030204"/>
              </a:rPr>
              <a:t>μ</a:t>
            </a:r>
            <a:r>
              <a:rPr kumimoji="0" lang="en-US" altLang="zh-CN" sz="1400" b="0" i="0" u="none" strike="noStrike" kern="1200" cap="none" spc="0" normalizeH="0" baseline="0" noProof="0" dirty="0">
                <a:ln>
                  <a:noFill/>
                </a:ln>
                <a:solidFill>
                  <a:schemeClr val="tx1"/>
                </a:solidFill>
                <a:effectLst/>
                <a:uLnTx/>
                <a:uFillTx/>
                <a:latin typeface="+mn-ea"/>
                <a:cs typeface="Calibri" panose="020F0502020204030204"/>
              </a:rPr>
              <a:t>g</a:t>
            </a:r>
            <a:r>
              <a:rPr lang="zh-CN" altLang="en-US" sz="1400" dirty="0">
                <a:solidFill>
                  <a:schemeClr val="tx1"/>
                </a:solidFill>
                <a:latin typeface="+mn-ea"/>
                <a:cs typeface="Calibri" panose="020F0502020204030204"/>
              </a:rPr>
              <a:t>和</a:t>
            </a:r>
            <a:r>
              <a:rPr kumimoji="0" lang="en-US" altLang="zh-CN" sz="1400" b="0" i="0" u="none" strike="noStrike" kern="1200" cap="none" spc="0" normalizeH="0" baseline="0" noProof="0" dirty="0">
                <a:ln>
                  <a:noFill/>
                </a:ln>
                <a:solidFill>
                  <a:schemeClr val="tx1"/>
                </a:solidFill>
                <a:effectLst/>
                <a:uLnTx/>
                <a:uFillTx/>
                <a:latin typeface="+mn-ea"/>
                <a:cs typeface="Calibri" panose="020F0502020204030204"/>
              </a:rPr>
              <a:t>10</a:t>
            </a:r>
            <a:r>
              <a:rPr kumimoji="0" lang="el-GR" altLang="zh-CN" sz="1400" b="0" i="0" u="none" strike="noStrike" kern="1200" cap="none" spc="0" normalizeH="0" baseline="0" noProof="0" dirty="0">
                <a:ln>
                  <a:noFill/>
                </a:ln>
                <a:solidFill>
                  <a:schemeClr val="tx1"/>
                </a:solidFill>
                <a:effectLst/>
                <a:uLnTx/>
                <a:uFillTx/>
                <a:latin typeface="+mn-ea"/>
                <a:cs typeface="Calibri" panose="020F0502020204030204"/>
              </a:rPr>
              <a:t>μ</a:t>
            </a:r>
            <a:r>
              <a:rPr kumimoji="0" lang="en-US" altLang="zh-CN" sz="1400" b="0" i="0" u="none" strike="noStrike" kern="1200" cap="none" spc="0" normalizeH="0" baseline="0" noProof="0" dirty="0">
                <a:ln>
                  <a:noFill/>
                </a:ln>
                <a:solidFill>
                  <a:schemeClr val="tx1"/>
                </a:solidFill>
                <a:effectLst/>
                <a:uLnTx/>
                <a:uFillTx/>
                <a:latin typeface="+mn-ea"/>
                <a:cs typeface="Calibri" panose="020F0502020204030204"/>
              </a:rPr>
              <a:t>g</a:t>
            </a:r>
            <a:r>
              <a:rPr kumimoji="0" lang="zh-CN" altLang="en-US" sz="1400" b="0" i="0" u="none" strike="noStrike" kern="1200" cap="none" spc="0" normalizeH="0" baseline="0" noProof="0" dirty="0">
                <a:ln>
                  <a:noFill/>
                </a:ln>
                <a:solidFill>
                  <a:schemeClr val="tx1"/>
                </a:solidFill>
                <a:effectLst/>
                <a:uLnTx/>
                <a:uFillTx/>
                <a:latin typeface="+mn-ea"/>
                <a:cs typeface="Calibri" panose="020F0502020204030204"/>
              </a:rPr>
              <a:t>，</a:t>
            </a:r>
            <a:r>
              <a:rPr kumimoji="0" lang="zh-CN" altLang="en-US" sz="1400" b="1" i="0" u="none" strike="noStrike" kern="1200" cap="none" spc="0" normalizeH="0" baseline="0" noProof="0" dirty="0">
                <a:ln>
                  <a:noFill/>
                </a:ln>
                <a:solidFill>
                  <a:srgbClr val="C00000"/>
                </a:solidFill>
                <a:effectLst/>
                <a:uLnTx/>
                <a:uFillTx/>
                <a:latin typeface="+mn-ea"/>
                <a:cs typeface="Calibri" panose="020F0502020204030204"/>
              </a:rPr>
              <a:t>高达</a:t>
            </a:r>
            <a:r>
              <a:rPr kumimoji="0" lang="en-US" altLang="zh-CN" sz="1400" b="1" i="0" u="none" strike="noStrike" kern="1200" cap="none" spc="0" normalizeH="0" baseline="0" noProof="0" dirty="0">
                <a:ln>
                  <a:noFill/>
                </a:ln>
                <a:solidFill>
                  <a:srgbClr val="C00000"/>
                </a:solidFill>
                <a:effectLst/>
                <a:uLnTx/>
                <a:uFillTx/>
                <a:latin typeface="+mn-ea"/>
                <a:cs typeface="Calibri" panose="020F0502020204030204"/>
              </a:rPr>
              <a:t>45%</a:t>
            </a:r>
            <a:r>
              <a:rPr kumimoji="0" lang="zh-CN" altLang="en-US" sz="1400" b="1" i="0" u="none" strike="noStrike" kern="1200" cap="none" spc="0" normalizeH="0" baseline="0" noProof="0" dirty="0">
                <a:ln>
                  <a:noFill/>
                </a:ln>
                <a:solidFill>
                  <a:srgbClr val="C00000"/>
                </a:solidFill>
                <a:effectLst/>
                <a:uLnTx/>
                <a:uFillTx/>
                <a:latin typeface="+mn-ea"/>
                <a:cs typeface="Calibri" panose="020F0502020204030204"/>
              </a:rPr>
              <a:t>的含量偏差</a:t>
            </a:r>
            <a:r>
              <a:rPr kumimoji="0" lang="zh-CN" altLang="en-US" sz="1400" b="0" i="0" u="none" strike="noStrike" kern="1200" cap="none" spc="0" normalizeH="0" baseline="0" noProof="0" dirty="0">
                <a:ln>
                  <a:noFill/>
                </a:ln>
                <a:solidFill>
                  <a:schemeClr val="tx1"/>
                </a:solidFill>
                <a:effectLst/>
                <a:uLnTx/>
                <a:uFillTx/>
                <a:latin typeface="+mn-ea"/>
                <a:cs typeface="Calibri" panose="020F0502020204030204"/>
              </a:rPr>
              <a:t>无法保障有效成分的剂量准确，含量高无疑会增加</a:t>
            </a:r>
            <a:r>
              <a:rPr lang="en-US" altLang="zh-CN" sz="1400" dirty="0">
                <a:solidFill>
                  <a:schemeClr val="tx1"/>
                </a:solidFill>
                <a:latin typeface="+mn-ea"/>
                <a:cs typeface="Calibri" panose="020F0502020204030204"/>
              </a:rPr>
              <a:t>PGE1</a:t>
            </a:r>
            <a:r>
              <a:rPr lang="zh-CN" altLang="en-US" sz="1400" dirty="0">
                <a:solidFill>
                  <a:schemeClr val="tx1"/>
                </a:solidFill>
                <a:latin typeface="+mn-ea"/>
                <a:cs typeface="Calibri" panose="020F0502020204030204"/>
              </a:rPr>
              <a:t>自身引起的不良反应，含量低无法有效保障治疗效果。对于成人患者可能尚可耐受</a:t>
            </a:r>
            <a:r>
              <a:rPr lang="zh-CN" altLang="en-US" sz="1400" dirty="0">
                <a:solidFill>
                  <a:srgbClr val="0039A6"/>
                </a:solidFill>
                <a:latin typeface="+mn-ea"/>
                <a:cs typeface="Calibri" panose="020F0502020204030204"/>
              </a:rPr>
              <a:t>，</a:t>
            </a:r>
            <a:r>
              <a:rPr lang="zh-CN" altLang="en-US" sz="1400" b="1" dirty="0">
                <a:solidFill>
                  <a:srgbClr val="C00000"/>
                </a:solidFill>
                <a:latin typeface="+mn-ea"/>
                <a:cs typeface="Calibri" panose="020F0502020204030204"/>
              </a:rPr>
              <a:t>但是对于体重较低，且各器官发育欠完善的儿童患者或新生儿，造成的不良影响和隐患不容小觑</a:t>
            </a:r>
            <a:r>
              <a:rPr lang="zh-CN" altLang="en-US" sz="1400" dirty="0">
                <a:solidFill>
                  <a:srgbClr val="0039A6"/>
                </a:solidFill>
                <a:latin typeface="+mn-ea"/>
                <a:cs typeface="Calibri" panose="020F0502020204030204"/>
              </a:rPr>
              <a:t>。</a:t>
            </a:r>
            <a:endParaRPr lang="en-US" altLang="zh-CN" sz="1400" dirty="0">
              <a:solidFill>
                <a:srgbClr val="0039A6"/>
              </a:solidFill>
              <a:latin typeface="+mn-ea"/>
              <a:cs typeface="Calibri" panose="020F0502020204030204"/>
            </a:endParaRPr>
          </a:p>
          <a:p>
            <a:pPr marL="0" marR="0" lvl="0" indent="0" defTabSz="914400" rtl="0" eaLnBrk="1" fontAlgn="ctr" latinLnBrk="0" hangingPunct="1">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solidFill>
                <a:effectLst/>
                <a:uLnTx/>
                <a:uFillTx/>
                <a:latin typeface="+mn-ea"/>
                <a:cs typeface="Calibri" panose="020F0502020204030204"/>
              </a:rPr>
              <a:t>（</a:t>
            </a:r>
            <a:r>
              <a:rPr kumimoji="0" lang="en-US" altLang="zh-CN" sz="1400" b="1" i="0" u="none" strike="noStrike" kern="1200" cap="none" spc="0" normalizeH="0" baseline="0" noProof="0" dirty="0">
                <a:ln>
                  <a:noFill/>
                </a:ln>
                <a:solidFill>
                  <a:schemeClr val="tx1"/>
                </a:solidFill>
                <a:effectLst/>
                <a:uLnTx/>
                <a:uFillTx/>
                <a:latin typeface="+mn-ea"/>
                <a:cs typeface="Calibri" panose="020F0502020204030204"/>
              </a:rPr>
              <a:t>2</a:t>
            </a:r>
            <a:r>
              <a:rPr kumimoji="0" lang="zh-CN" altLang="en-US" sz="1400" b="1" i="0" u="none" strike="noStrike" kern="1200" cap="none" spc="0" normalizeH="0" baseline="0" noProof="0" dirty="0">
                <a:ln>
                  <a:noFill/>
                </a:ln>
                <a:solidFill>
                  <a:schemeClr val="tx1"/>
                </a:solidFill>
                <a:effectLst/>
                <a:uLnTx/>
                <a:uFillTx/>
                <a:latin typeface="+mn-ea"/>
                <a:cs typeface="Calibri" panose="020F0502020204030204"/>
              </a:rPr>
              <a:t>）主要降解杂质</a:t>
            </a:r>
            <a:r>
              <a:rPr lang="zh-CN" altLang="zh-CN"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rPr>
              <a:t>前列腺素</a:t>
            </a:r>
            <a:r>
              <a:rPr lang="en-US" altLang="zh-CN" sz="1400" b="1" kern="100" dirty="0">
                <a:solidFill>
                  <a:schemeClr val="tx1"/>
                </a:solidFill>
                <a:effectLst/>
                <a:latin typeface="Microsoft YaHei UI" panose="020B0503020204020204" pitchFamily="34" charset="-122"/>
                <a:ea typeface="Microsoft YaHei UI" panose="020B0503020204020204" pitchFamily="34" charset="-122"/>
                <a:cs typeface="Times New Roman" panose="02020603050405020304" pitchFamily="18" charset="0"/>
              </a:rPr>
              <a:t>A1</a:t>
            </a:r>
            <a:r>
              <a:rPr kumimoji="0" lang="zh-CN" altLang="en-US" sz="1400" b="1" i="0" u="none" strike="noStrike" kern="1200" cap="none" spc="0" normalizeH="0" baseline="0" noProof="0" dirty="0">
                <a:ln>
                  <a:noFill/>
                </a:ln>
                <a:solidFill>
                  <a:schemeClr val="tx1"/>
                </a:solidFill>
                <a:effectLst/>
                <a:uLnTx/>
                <a:uFillTx/>
                <a:latin typeface="+mn-ea"/>
                <a:cs typeface="Calibri" panose="020F0502020204030204"/>
              </a:rPr>
              <a:t>的限度高达</a:t>
            </a:r>
            <a:r>
              <a:rPr kumimoji="0" lang="en-US" altLang="zh-CN" sz="1400" b="1" i="0" u="none" strike="noStrike" kern="1200" cap="none" spc="0" normalizeH="0" baseline="0" noProof="0" dirty="0">
                <a:ln>
                  <a:noFill/>
                </a:ln>
                <a:solidFill>
                  <a:schemeClr val="tx1"/>
                </a:solidFill>
                <a:effectLst/>
                <a:uLnTx/>
                <a:uFillTx/>
                <a:latin typeface="+mn-ea"/>
                <a:cs typeface="Calibri" panose="020F0502020204030204"/>
              </a:rPr>
              <a:t>60%</a:t>
            </a:r>
            <a:r>
              <a:rPr kumimoji="0" lang="zh-CN" altLang="en-US" sz="1400" b="1" i="0" u="none" strike="noStrike" kern="1200" cap="none" spc="0" normalizeH="0" baseline="0" noProof="0" dirty="0">
                <a:ln>
                  <a:noFill/>
                </a:ln>
                <a:solidFill>
                  <a:schemeClr val="tx1"/>
                </a:solidFill>
                <a:effectLst/>
                <a:uLnTx/>
                <a:uFillTx/>
                <a:latin typeface="+mn-ea"/>
                <a:cs typeface="Calibri" panose="020F0502020204030204"/>
              </a:rPr>
              <a:t>，且无其余总杂质的控制指标</a:t>
            </a:r>
            <a:r>
              <a:rPr kumimoji="0" lang="zh-CN" altLang="en-US" sz="1400" b="0" i="0" u="none" strike="noStrike" kern="1200" cap="none" spc="0" normalizeH="0" baseline="0" noProof="0" dirty="0">
                <a:ln>
                  <a:noFill/>
                </a:ln>
                <a:solidFill>
                  <a:schemeClr val="tx1"/>
                </a:solidFill>
                <a:effectLst/>
                <a:uLnTx/>
                <a:uFillTx/>
                <a:latin typeface="+mn-ea"/>
                <a:cs typeface="Calibri" panose="020F0502020204030204"/>
              </a:rPr>
              <a:t>。杂质限度过大，</a:t>
            </a:r>
            <a:r>
              <a:rPr kumimoji="0" lang="zh-CN" altLang="en-US" sz="1400" b="1" i="0" u="none" strike="noStrike" kern="1200" cap="none" spc="0" normalizeH="0" baseline="0" noProof="0" dirty="0">
                <a:ln>
                  <a:noFill/>
                </a:ln>
                <a:solidFill>
                  <a:srgbClr val="C00000"/>
                </a:solidFill>
                <a:effectLst/>
                <a:uLnTx/>
                <a:uFillTx/>
                <a:latin typeface="+mn-ea"/>
                <a:cs typeface="Calibri" panose="020F0502020204030204"/>
              </a:rPr>
              <a:t>完全无法保障有效成分的稳定性</a:t>
            </a:r>
            <a:r>
              <a:rPr kumimoji="0" lang="zh-CN" altLang="en-US" sz="1400" b="0" i="0" u="none" strike="noStrike" kern="1200" cap="none" spc="0" normalizeH="0" baseline="0" noProof="0" dirty="0">
                <a:ln>
                  <a:noFill/>
                </a:ln>
                <a:solidFill>
                  <a:srgbClr val="0039A6"/>
                </a:solidFill>
                <a:effectLst/>
                <a:uLnTx/>
                <a:uFillTx/>
                <a:latin typeface="+mn-ea"/>
                <a:cs typeface="Calibri" panose="020F0502020204030204"/>
              </a:rPr>
              <a:t>，</a:t>
            </a:r>
            <a:r>
              <a:rPr kumimoji="0" lang="zh-CN" altLang="en-US" sz="1400" b="0" i="0" u="none" strike="noStrike" kern="1200" cap="none" spc="0" normalizeH="0" baseline="0" noProof="0" dirty="0">
                <a:ln>
                  <a:noFill/>
                </a:ln>
                <a:solidFill>
                  <a:schemeClr val="tx1"/>
                </a:solidFill>
                <a:effectLst/>
                <a:uLnTx/>
                <a:uFillTx/>
                <a:latin typeface="+mn-ea"/>
                <a:cs typeface="Calibri" panose="020F0502020204030204"/>
              </a:rPr>
              <a:t>如</a:t>
            </a:r>
            <a:r>
              <a:rPr kumimoji="0" lang="zh-CN" altLang="en-US" sz="1400" b="0" i="0" u="none" strike="noStrike" kern="1200" cap="none" spc="0" normalizeH="0" baseline="0" noProof="0" dirty="0" smtClean="0">
                <a:ln>
                  <a:noFill/>
                </a:ln>
                <a:solidFill>
                  <a:schemeClr val="tx1"/>
                </a:solidFill>
                <a:effectLst/>
                <a:uLnTx/>
                <a:uFillTx/>
                <a:latin typeface="+mn-ea"/>
                <a:cs typeface="Calibri" panose="020F0502020204030204"/>
              </a:rPr>
              <a:t>此</a:t>
            </a:r>
            <a:r>
              <a:rPr lang="zh-CN" altLang="en-US" sz="1400" dirty="0" smtClean="0">
                <a:solidFill>
                  <a:schemeClr val="tx1"/>
                </a:solidFill>
                <a:latin typeface="+mn-ea"/>
                <a:cs typeface="Calibri" panose="020F0502020204030204"/>
              </a:rPr>
              <a:t>宽泛</a:t>
            </a:r>
            <a:r>
              <a:rPr kumimoji="0" lang="zh-CN" altLang="en-US" sz="1400" b="0" i="0" u="none" strike="noStrike" kern="1200" cap="none" spc="0" normalizeH="0" baseline="0" noProof="0" dirty="0" smtClean="0">
                <a:ln>
                  <a:noFill/>
                </a:ln>
                <a:solidFill>
                  <a:schemeClr val="tx1"/>
                </a:solidFill>
                <a:effectLst/>
                <a:uLnTx/>
                <a:uFillTx/>
                <a:latin typeface="+mn-ea"/>
                <a:cs typeface="Calibri" panose="020F0502020204030204"/>
              </a:rPr>
              <a:t>的</a:t>
            </a:r>
            <a:r>
              <a:rPr kumimoji="0" lang="zh-CN" altLang="en-US" sz="1400" b="0" i="0" u="none" strike="noStrike" kern="1200" cap="none" spc="0" normalizeH="0" baseline="0" noProof="0" dirty="0">
                <a:ln>
                  <a:noFill/>
                </a:ln>
                <a:solidFill>
                  <a:schemeClr val="tx1"/>
                </a:solidFill>
                <a:effectLst/>
                <a:uLnTx/>
                <a:uFillTx/>
                <a:latin typeface="+mn-ea"/>
                <a:cs typeface="Calibri" panose="020F0502020204030204"/>
              </a:rPr>
              <a:t>杂质标准已经不适用于现今药监局严格的杂质控制要求，临床风险大，用于治疗儿童先心病无疑将增加不良反应的发生率。</a:t>
            </a:r>
            <a:endParaRPr kumimoji="0" lang="en-US" altLang="zh-CN" sz="1400" b="0" i="0" u="none" strike="noStrike" kern="1200" cap="none" spc="0" normalizeH="0" baseline="0" noProof="0" dirty="0">
              <a:ln>
                <a:noFill/>
              </a:ln>
              <a:solidFill>
                <a:schemeClr val="tx1"/>
              </a:solidFill>
              <a:effectLst/>
              <a:uLnTx/>
              <a:uFillTx/>
              <a:latin typeface="+mn-ea"/>
              <a:cs typeface="Calibri" panose="020F0502020204030204"/>
            </a:endParaRPr>
          </a:p>
          <a:p>
            <a:pPr marL="0" marR="0" lvl="0" indent="0" defTabSz="914400" rtl="0" eaLnBrk="1" fontAlgn="ctr" latinLnBrk="0" hangingPunct="1">
              <a:spcBef>
                <a:spcPts val="0"/>
              </a:spcBef>
              <a:spcAft>
                <a:spcPts val="0"/>
              </a:spcAft>
              <a:buClrTx/>
              <a:buSzTx/>
              <a:buFontTx/>
              <a:buNone/>
              <a:defRPr/>
            </a:pPr>
            <a:r>
              <a:rPr lang="zh-CN" altLang="en-US" sz="1400" b="1" dirty="0">
                <a:solidFill>
                  <a:schemeClr val="tx1"/>
                </a:solidFill>
                <a:latin typeface="+mn-ea"/>
                <a:cs typeface="Calibri" panose="020F0502020204030204"/>
              </a:rPr>
              <a:t>（</a:t>
            </a:r>
            <a:r>
              <a:rPr lang="en-US" altLang="zh-CN" sz="1400" b="1" dirty="0">
                <a:solidFill>
                  <a:schemeClr val="tx1"/>
                </a:solidFill>
                <a:latin typeface="+mn-ea"/>
                <a:cs typeface="Calibri" panose="020F0502020204030204"/>
              </a:rPr>
              <a:t>3</a:t>
            </a:r>
            <a:r>
              <a:rPr lang="zh-CN" altLang="en-US" sz="1400" b="1" dirty="0">
                <a:solidFill>
                  <a:schemeClr val="tx1"/>
                </a:solidFill>
                <a:latin typeface="+mn-ea"/>
                <a:cs typeface="Calibri" panose="020F0502020204030204"/>
              </a:rPr>
              <a:t>）溶血磷脂酰胆碱的限度为</a:t>
            </a:r>
            <a:r>
              <a:rPr lang="en-US" altLang="zh-CN" sz="1400" b="1" dirty="0">
                <a:solidFill>
                  <a:schemeClr val="tx1"/>
                </a:solidFill>
                <a:latin typeface="+mn-ea"/>
                <a:cs typeface="Calibri" panose="020F0502020204030204"/>
              </a:rPr>
              <a:t>5%</a:t>
            </a:r>
            <a:r>
              <a:rPr lang="zh-CN" altLang="en-US" sz="1400" b="1" dirty="0">
                <a:solidFill>
                  <a:schemeClr val="tx1"/>
                </a:solidFill>
                <a:latin typeface="+mn-ea"/>
                <a:cs typeface="Calibri" panose="020F0502020204030204"/>
              </a:rPr>
              <a:t>。</a:t>
            </a:r>
            <a:r>
              <a:rPr lang="zh-CN" altLang="en-US" sz="1400" dirty="0">
                <a:solidFill>
                  <a:schemeClr val="tx1"/>
                </a:solidFill>
                <a:latin typeface="+mn-ea"/>
                <a:cs typeface="Calibri" panose="020F0502020204030204"/>
              </a:rPr>
              <a:t>用于儿童和新生儿患者，易引发</a:t>
            </a:r>
            <a:r>
              <a:rPr lang="zh-CN" altLang="en-US" sz="1400" b="1" dirty="0">
                <a:solidFill>
                  <a:srgbClr val="C00000"/>
                </a:solidFill>
                <a:latin typeface="+mn-ea"/>
                <a:cs typeface="Calibri" panose="020F0502020204030204"/>
              </a:rPr>
              <a:t>溶血、出血</a:t>
            </a:r>
            <a:r>
              <a:rPr lang="zh-CN" altLang="en-US" sz="1400" dirty="0">
                <a:solidFill>
                  <a:schemeClr val="tx1"/>
                </a:solidFill>
                <a:latin typeface="+mn-ea"/>
                <a:cs typeface="Calibri" panose="020F0502020204030204"/>
              </a:rPr>
              <a:t>等血液系统不良反应。</a:t>
            </a:r>
            <a:endParaRPr kumimoji="0" lang="en-US" altLang="zh-CN" sz="1400" b="0" i="0" u="none" strike="noStrike" kern="1200" cap="none" spc="0" normalizeH="0" baseline="0" noProof="0" dirty="0">
              <a:ln>
                <a:noFill/>
              </a:ln>
              <a:solidFill>
                <a:srgbClr val="0039A6"/>
              </a:solidFill>
              <a:effectLst/>
              <a:uLnTx/>
              <a:uFillTx/>
              <a:latin typeface="+mn-ea"/>
              <a:cs typeface="Calibri" panose="020F0502020204030204"/>
            </a:endParaRPr>
          </a:p>
          <a:p>
            <a:endParaRPr lang="zh-CN" altLang="en-US" sz="16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22860" y="6078220"/>
            <a:ext cx="12037695" cy="521970"/>
          </a:xfrm>
          <a:prstGeom prst="rect">
            <a:avLst/>
          </a:prstGeom>
          <a:noFill/>
        </p:spPr>
        <p:txBody>
          <a:bodyPr wrap="square" rtlCol="0">
            <a:spAutoFit/>
          </a:bodyPr>
          <a:p>
            <a:r>
              <a:rPr lang="zh-CN" altLang="en-US" sz="1400" dirty="0">
                <a:latin typeface="+mn-ea"/>
                <a:cs typeface="Times New Roman" panose="02020603050405020304" pitchFamily="18" charset="0"/>
              </a:rPr>
              <a:t>（</a:t>
            </a:r>
            <a:r>
              <a:rPr lang="en-US" altLang="zh-CN" sz="1400" b="1" dirty="0">
                <a:latin typeface="+mn-ea"/>
                <a:cs typeface="Times New Roman" panose="02020603050405020304" pitchFamily="18" charset="0"/>
              </a:rPr>
              <a:t>1</a:t>
            </a:r>
            <a:r>
              <a:rPr lang="zh-CN" altLang="en-US" sz="1400" b="1" dirty="0">
                <a:latin typeface="+mn-ea"/>
                <a:cs typeface="Times New Roman" panose="02020603050405020304" pitchFamily="18" charset="0"/>
              </a:rPr>
              <a:t>）</a:t>
            </a:r>
            <a:r>
              <a:rPr lang="zh-CN" altLang="en-US" sz="1400" b="1" cap="all" dirty="0">
                <a:solidFill>
                  <a:schemeClr val="tx1"/>
                </a:solidFill>
                <a:latin typeface="+mn-ea"/>
              </a:rPr>
              <a:t>前列腺素</a:t>
            </a:r>
            <a:r>
              <a:rPr lang="en-US" altLang="zh-CN" sz="1400" b="1" cap="all" dirty="0">
                <a:solidFill>
                  <a:schemeClr val="tx1"/>
                </a:solidFill>
                <a:latin typeface="+mn-ea"/>
              </a:rPr>
              <a:t>E1</a:t>
            </a:r>
            <a:r>
              <a:rPr lang="zh-CN" altLang="en-US" sz="1400" b="1" dirty="0">
                <a:solidFill>
                  <a:schemeClr val="tx1"/>
                </a:solidFill>
                <a:latin typeface="+mn-ea"/>
                <a:cs typeface="Times New Roman" panose="02020603050405020304" pitchFamily="18" charset="0"/>
              </a:rPr>
              <a:t>含量标示量范围过大</a:t>
            </a:r>
            <a:r>
              <a:rPr lang="en-US" altLang="zh-CN" sz="1400" b="1" dirty="0">
                <a:solidFill>
                  <a:schemeClr val="tx1"/>
                </a:solidFill>
                <a:latin typeface="+mn-ea"/>
                <a:cs typeface="Times New Roman" panose="02020603050405020304" pitchFamily="18" charset="0"/>
              </a:rPr>
              <a:t>125%-80%</a:t>
            </a:r>
            <a:r>
              <a:rPr lang="zh-CN" altLang="en-US" sz="1400" b="1" dirty="0">
                <a:solidFill>
                  <a:schemeClr val="tx1"/>
                </a:solidFill>
                <a:latin typeface="+mn-ea"/>
                <a:cs typeface="Times New Roman" panose="02020603050405020304" pitchFamily="18" charset="0"/>
              </a:rPr>
              <a:t>。</a:t>
            </a:r>
            <a:r>
              <a:rPr lang="zh-CN" altLang="en-US" sz="1400" dirty="0">
                <a:solidFill>
                  <a:schemeClr val="tx1"/>
                </a:solidFill>
                <a:latin typeface="+mn-ea"/>
                <a:cs typeface="Times New Roman" panose="02020603050405020304" pitchFamily="18" charset="0"/>
              </a:rPr>
              <a:t>问题和隐患同上。</a:t>
            </a:r>
            <a:endParaRPr lang="en-US" altLang="zh-CN" sz="1400" dirty="0">
              <a:latin typeface="+mn-ea"/>
              <a:cs typeface="Times New Roman" panose="02020603050405020304" pitchFamily="18" charset="0"/>
            </a:endParaRPr>
          </a:p>
          <a:p>
            <a:r>
              <a:rPr lang="zh-CN" altLang="en-US" sz="1400" b="1" dirty="0">
                <a:latin typeface="+mn-ea"/>
                <a:cs typeface="Times New Roman" panose="02020603050405020304" pitchFamily="18" charset="0"/>
              </a:rPr>
              <a:t>（</a:t>
            </a:r>
            <a:r>
              <a:rPr lang="en-US" altLang="zh-CN" sz="1400" b="1" dirty="0">
                <a:latin typeface="+mn-ea"/>
                <a:cs typeface="Times New Roman" panose="02020603050405020304" pitchFamily="18" charset="0"/>
              </a:rPr>
              <a:t>2</a:t>
            </a:r>
            <a:r>
              <a:rPr lang="zh-CN" altLang="en-US" sz="1400" b="1" dirty="0">
                <a:latin typeface="+mn-ea"/>
                <a:cs typeface="Times New Roman" panose="02020603050405020304" pitchFamily="18" charset="0"/>
              </a:rPr>
              <a:t>）溶血磷脂酰胆碱控制项缺失。</a:t>
            </a:r>
            <a:r>
              <a:rPr lang="zh-CN" altLang="en-US" sz="1400" b="1" dirty="0">
                <a:solidFill>
                  <a:srgbClr val="C00000"/>
                </a:solidFill>
                <a:latin typeface="+mn-ea"/>
                <a:cs typeface="Times New Roman" panose="02020603050405020304" pitchFamily="18" charset="0"/>
              </a:rPr>
              <a:t>易出现溶血、出血</a:t>
            </a:r>
            <a:r>
              <a:rPr lang="zh-CN" altLang="en-US" sz="1400" dirty="0">
                <a:latin typeface="+mn-ea"/>
                <a:cs typeface="Times New Roman" panose="02020603050405020304" pitchFamily="18" charset="0"/>
              </a:rPr>
              <a:t>等不良反应</a:t>
            </a:r>
            <a:r>
              <a:rPr lang="zh-CN" altLang="en-US" sz="1400" b="1" dirty="0">
                <a:latin typeface="+mn-ea"/>
                <a:cs typeface="Times New Roman" panose="02020603050405020304" pitchFamily="18" charset="0"/>
              </a:rPr>
              <a:t>。对于儿童和新生儿用药，对产品中溶血磷脂酰胆碱含量的控制是非常必要的。</a:t>
            </a:r>
            <a:endParaRPr lang="zh-CN" altLang="en-US" sz="1400" b="1" dirty="0">
              <a:latin typeface="+mn-ea"/>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TABLE_ENDDRAG_ORIGIN_RECT" val="504*93"/>
  <p:tag name="TABLE_ENDDRAG_RECT" val="355*424*504*93"/>
</p:tagLst>
</file>

<file path=ppt/tags/tag10.xml><?xml version="1.0" encoding="utf-8"?>
<p:tagLst xmlns:p="http://schemas.openxmlformats.org/presentationml/2006/main">
  <p:tag name="KSO_WM_DIAGRAM_VIRTUALLY_FRAME" val="{&quot;height&quot;:481.1505511811023,&quot;left&quot;:13.691968503937005,&quot;top&quot;:46.89787401574801,&quot;width&quot;:913.4829133858268}"/>
</p:tagLst>
</file>

<file path=ppt/tags/tag11.xml><?xml version="1.0" encoding="utf-8"?>
<p:tagLst xmlns:p="http://schemas.openxmlformats.org/presentationml/2006/main">
  <p:tag name="KSO_WM_DIAGRAM_VIRTUALLY_FRAME" val="{&quot;height&quot;:481.1505511811023,&quot;left&quot;:13.691968503937005,&quot;top&quot;:46.89787401574801,&quot;width&quot;:913.4829133858268}"/>
</p:tagLst>
</file>

<file path=ppt/tags/tag12.xml><?xml version="1.0" encoding="utf-8"?>
<p:tagLst xmlns:p="http://schemas.openxmlformats.org/presentationml/2006/main">
  <p:tag name="KSO_WM_DIAGRAM_VIRTUALLY_FRAME" val="{&quot;height&quot;:150.62535433070863,&quot;left&quot;:61.787480314960625,&quot;top&quot;:143.79188976377952,&quot;width&quot;:466.8403149606299}"/>
</p:tagLst>
</file>

<file path=ppt/tags/tag13.xml><?xml version="1.0" encoding="utf-8"?>
<p:tagLst xmlns:p="http://schemas.openxmlformats.org/presentationml/2006/main">
  <p:tag name="KSO_WM_DIAGRAM_VIRTUALLY_FRAME" val="{&quot;height&quot;:150.62535433070863,&quot;left&quot;:61.787480314960625,&quot;top&quot;:143.79188976377952,&quot;width&quot;:466.8403149606299}"/>
</p:tagLst>
</file>

<file path=ppt/tags/tag14.xml><?xml version="1.0" encoding="utf-8"?>
<p:tagLst xmlns:p="http://schemas.openxmlformats.org/presentationml/2006/main">
  <p:tag name="KSO_WM_DIAGRAM_VIRTUALLY_FRAME" val="{&quot;height&quot;:150.62535433070863,&quot;left&quot;:61.787480314960625,&quot;top&quot;:143.79188976377952,&quot;width&quot;:466.8403149606299}"/>
</p:tagLst>
</file>

<file path=ppt/tags/tag15.xml><?xml version="1.0" encoding="utf-8"?>
<p:tagLst xmlns:p="http://schemas.openxmlformats.org/presentationml/2006/main">
  <p:tag name="KSO_WM_DIAGRAM_VIRTUALLY_FRAME" val="{&quot;height&quot;:150.62535433070863,&quot;left&quot;:61.787480314960625,&quot;top&quot;:143.79188976377952,&quot;width&quot;:466.8403149606299}"/>
</p:tagLst>
</file>

<file path=ppt/tags/tag16.xml><?xml version="1.0" encoding="utf-8"?>
<p:tagLst xmlns:p="http://schemas.openxmlformats.org/presentationml/2006/main">
  <p:tag name="KSO_WM_DIAGRAM_VIRTUALLY_FRAME" val="{&quot;height&quot;:150.62535433070863,&quot;left&quot;:61.787480314960625,&quot;top&quot;:143.79188976377952,&quot;width&quot;:466.8403149606299}"/>
</p:tagLst>
</file>

<file path=ppt/tags/tag17.xml><?xml version="1.0" encoding="utf-8"?>
<p:tagLst xmlns:p="http://schemas.openxmlformats.org/presentationml/2006/main">
  <p:tag name="KSO_WM_DIAGRAM_VIRTUALLY_FRAME" val="{&quot;height&quot;:150.62535433070863,&quot;left&quot;:61.787480314960625,&quot;top&quot;:143.79188976377952,&quot;width&quot;:466.8403149606299}"/>
</p:tagLst>
</file>

<file path=ppt/tags/tag18.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19.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2.xml><?xml version="1.0" encoding="utf-8"?>
<p:tagLst xmlns:p="http://schemas.openxmlformats.org/presentationml/2006/main">
  <p:tag name="KSO_WM_DIAGRAM_VIRTUALLY_FRAME" val="{&quot;height&quot;:481.1505511811023,&quot;left&quot;:13.691968503937005,&quot;top&quot;:46.89787401574801,&quot;width&quot;:913.4829133858268}"/>
</p:tagLst>
</file>

<file path=ppt/tags/tag20.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21.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22.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23.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24.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25.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26.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27.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28.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29.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3.xml><?xml version="1.0" encoding="utf-8"?>
<p:tagLst xmlns:p="http://schemas.openxmlformats.org/presentationml/2006/main">
  <p:tag name="KSO_WM_DIAGRAM_VIRTUALLY_FRAME" val="{&quot;height&quot;:481.1505511811023,&quot;left&quot;:13.691968503937005,&quot;top&quot;:46.89787401574801,&quot;width&quot;:913.4829133858268}"/>
</p:tagLst>
</file>

<file path=ppt/tags/tag30.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31.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32.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33.xml><?xml version="1.0" encoding="utf-8"?>
<p:tagLst xmlns:p="http://schemas.openxmlformats.org/presentationml/2006/main">
  <p:tag name="KSO_WM_DIAGRAM_VIRTUALLY_FRAME" val="{&quot;height&quot;:201.4899212598425,&quot;left&quot;:20.188897637795275,&quot;top&quot;:122.89929133858269,&quot;width&quot;:888.4185039370079}"/>
</p:tagLst>
</file>

<file path=ppt/tags/tag4.xml><?xml version="1.0" encoding="utf-8"?>
<p:tagLst xmlns:p="http://schemas.openxmlformats.org/presentationml/2006/main">
  <p:tag name="KSO_WM_DIAGRAM_VIRTUALLY_FRAME" val="{&quot;height&quot;:481.1505511811023,&quot;left&quot;:13.691968503937005,&quot;top&quot;:46.89787401574801,&quot;width&quot;:913.4829133858268}"/>
</p:tagLst>
</file>

<file path=ppt/tags/tag5.xml><?xml version="1.0" encoding="utf-8"?>
<p:tagLst xmlns:p="http://schemas.openxmlformats.org/presentationml/2006/main">
  <p:tag name="KSO_WM_DIAGRAM_VIRTUALLY_FRAME" val="{&quot;height&quot;:481.1505511811023,&quot;left&quot;:13.691968503937005,&quot;top&quot;:46.89787401574801,&quot;width&quot;:913.4829133858268}"/>
</p:tagLst>
</file>

<file path=ppt/tags/tag6.xml><?xml version="1.0" encoding="utf-8"?>
<p:tagLst xmlns:p="http://schemas.openxmlformats.org/presentationml/2006/main">
  <p:tag name="KSO_WM_DIAGRAM_VIRTUALLY_FRAME" val="{&quot;height&quot;:481.1505511811023,&quot;left&quot;:13.691968503937005,&quot;top&quot;:46.89787401574801,&quot;width&quot;:913.4829133858268}"/>
</p:tagLst>
</file>

<file path=ppt/tags/tag7.xml><?xml version="1.0" encoding="utf-8"?>
<p:tagLst xmlns:p="http://schemas.openxmlformats.org/presentationml/2006/main">
  <p:tag name="KSO_WM_DIAGRAM_VIRTUALLY_FRAME" val="{&quot;height&quot;:481.1505511811023,&quot;left&quot;:13.691968503937005,&quot;top&quot;:46.89787401574801,&quot;width&quot;:913.4829133858268}"/>
</p:tagLst>
</file>

<file path=ppt/tags/tag8.xml><?xml version="1.0" encoding="utf-8"?>
<p:tagLst xmlns:p="http://schemas.openxmlformats.org/presentationml/2006/main">
  <p:tag name="KSO_WM_DIAGRAM_VIRTUALLY_FRAME" val="{&quot;height&quot;:481.1505511811023,&quot;left&quot;:13.691968503937005,&quot;top&quot;:46.89787401574801,&quot;width&quot;:913.4829133858268}"/>
</p:tagLst>
</file>

<file path=ppt/tags/tag9.xml><?xml version="1.0" encoding="utf-8"?>
<p:tagLst xmlns:p="http://schemas.openxmlformats.org/presentationml/2006/main">
  <p:tag name="KSO_WM_DIAGRAM_VIRTUALLY_FRAME" val="{&quot;height&quot;:481.1505511811023,&quot;left&quot;:13.691968503937005,&quot;top&quot;:46.89787401574801,&quot;width&quot;:913.482913385826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6365</Words>
  <Application>WPS 演示</Application>
  <PresentationFormat>自定义</PresentationFormat>
  <Paragraphs>437</Paragraphs>
  <Slides>12</Slides>
  <Notes>0</Notes>
  <HiddenSlides>0</HiddenSlides>
  <MMClips>0</MMClips>
  <ScaleCrop>false</ScaleCrop>
  <HeadingPairs>
    <vt:vector size="6" baseType="variant">
      <vt:variant>
        <vt:lpstr>已用的字体</vt:lpstr>
      </vt:variant>
      <vt:variant>
        <vt:i4>22</vt:i4>
      </vt:variant>
      <vt:variant>
        <vt:lpstr>主题</vt:lpstr>
      </vt:variant>
      <vt:variant>
        <vt:i4>8</vt:i4>
      </vt:variant>
      <vt:variant>
        <vt:lpstr>幻灯片标题</vt:lpstr>
      </vt:variant>
      <vt:variant>
        <vt:i4>12</vt:i4>
      </vt:variant>
    </vt:vector>
  </HeadingPairs>
  <TitlesOfParts>
    <vt:vector size="42" baseType="lpstr">
      <vt:lpstr>Arial</vt:lpstr>
      <vt:lpstr>宋体</vt:lpstr>
      <vt:lpstr>Wingdings</vt:lpstr>
      <vt:lpstr>等线</vt:lpstr>
      <vt:lpstr>Arial Black</vt:lpstr>
      <vt:lpstr>Gulim</vt:lpstr>
      <vt:lpstr>Malgun Gothic</vt:lpstr>
      <vt:lpstr>黑体</vt:lpstr>
      <vt:lpstr>微软雅黑</vt:lpstr>
      <vt:lpstr>隶书</vt:lpstr>
      <vt:lpstr>Calibri</vt:lpstr>
      <vt:lpstr>微软雅黑 Light</vt:lpstr>
      <vt:lpstr>Times New Roman</vt:lpstr>
      <vt:lpstr>方正兰亭超细黑简体</vt:lpstr>
      <vt:lpstr>Microsoft YaHei UI</vt:lpstr>
      <vt:lpstr>Calibri</vt:lpstr>
      <vt:lpstr>773-CAI978</vt:lpstr>
      <vt:lpstr>Yu Gothic UI Semilight</vt:lpstr>
      <vt:lpstr>楷体</vt:lpstr>
      <vt:lpstr>Wingdings</vt:lpstr>
      <vt:lpstr>Arial Unicode MS</vt:lpstr>
      <vt:lpstr>等线 Light</vt:lpstr>
      <vt:lpstr>Office 主题​​</vt:lpstr>
      <vt:lpstr>5_自定义设计方案</vt:lpstr>
      <vt:lpstr>4_自定义设计方案</vt:lpstr>
      <vt:lpstr>3_自定义设计方案</vt:lpstr>
      <vt:lpstr>2_自定义设计方案</vt:lpstr>
      <vt:lpstr>1_自定义设计方案</vt:lpstr>
      <vt:lpstr>自定义设计方案</vt:lpstr>
      <vt:lpstr>1_Office 主题​​</vt:lpstr>
      <vt:lpstr>PowerPoint 演示文稿</vt:lpstr>
      <vt:lpstr>PowerPoint 演示文稿</vt:lpstr>
      <vt:lpstr>PowerPoint 演示文稿</vt:lpstr>
      <vt:lpstr>目录内先天性心脏病保障不足</vt:lpstr>
      <vt:lpstr>与已上市同治疗领域药品（前列地尔）相比，稳定性更好，质控更优</vt:lpstr>
      <vt:lpstr>儿童动脉导管依赖性先心病是罕发疾病，疾病负担重，前列地尔是治疗必备药品</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dan liu</dc:creator>
  <cp:lastModifiedBy>jingj</cp:lastModifiedBy>
  <cp:revision>46</cp:revision>
  <dcterms:created xsi:type="dcterms:W3CDTF">2024-07-09T06:33:00Z</dcterms:created>
  <dcterms:modified xsi:type="dcterms:W3CDTF">2026-06-09T05:32:14Z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6C868C04F3864E18A8D6A5AC52A8B5EA_13</vt:lpwstr>
  </property>
  <property fmtid="{D5CDD505-2E9C-101B-9397-08002B2CF9AE}" pid="3" name="KSOProductBuildVer">
    <vt:lpwstr>2052-12.1.0.26375</vt:lpwstr>
  </property>
</Properties>
</file>