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84" r:id="rId2"/>
    <p:sldId id="286" r:id="rId3"/>
    <p:sldId id="331" r:id="rId4"/>
    <p:sldId id="291" r:id="rId5"/>
    <p:sldId id="318" r:id="rId6"/>
    <p:sldId id="343" r:id="rId7"/>
    <p:sldId id="302" r:id="rId8"/>
    <p:sldId id="303" r:id="rId9"/>
    <p:sldId id="310" r:id="rId10"/>
    <p:sldId id="328" r:id="rId11"/>
    <p:sldId id="341"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鹏" initials="王" lastIdx="1" clrIdx="0"/>
  <p:cmAuthor id="8" name="pc" initials="p" lastIdx="2" clrIdx="7"/>
  <p:cmAuthor id="2" name="王欢" initials="王欢" lastIdx="24" clrIdx="1"/>
  <p:cmAuthor id="9" name="Alex Cheung" initials="Ale" lastIdx="1" clrIdx="8"/>
  <p:cmAuthor id="3" name="黄纪烨" initials="黄纪烨" lastIdx="6" clrIdx="2"/>
  <p:cmAuthor id="4" name="王晨" initials="王晨" lastIdx="4" clrIdx="3"/>
  <p:cmAuthor id="5" name="de" initials="d" lastIdx="1" clrIdx="4"/>
  <p:cmAuthor id="75" name="作者" initials="A" lastIdx="0" clrIdx="24"/>
  <p:cmAuthor id="6" name="Administrator" initials="A" lastIdx="4"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7B74"/>
    <a:srgbClr val="5DA799"/>
    <a:srgbClr val="EAF0EF"/>
    <a:srgbClr val="F3BC4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6" d="100"/>
          <a:sy n="76" d="100"/>
        </p:scale>
        <p:origin x="72" y="3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6680" cy="6888743"/>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5389" y="0"/>
            <a:ext cx="2096611" cy="8797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3-拷贝"/>
          <p:cNvPicPr>
            <a:picLocks noChangeAspect="1"/>
          </p:cNvPicPr>
          <p:nvPr userDrawn="1"/>
        </p:nvPicPr>
        <p:blipFill>
          <a:blip r:embed="rId2"/>
          <a:stretch>
            <a:fillRect/>
          </a:stretch>
        </p:blipFill>
        <p:spPr>
          <a:xfrm>
            <a:off x="0" y="0"/>
            <a:ext cx="12191365" cy="6874510"/>
          </a:xfrm>
          <a:prstGeom prst="rect">
            <a:avLst/>
          </a:prstGeom>
        </p:spPr>
      </p:pic>
      <p:pic>
        <p:nvPicPr>
          <p:cNvPr id="7" name="图片 6" descr="资源 1"/>
          <p:cNvPicPr>
            <a:picLocks noChangeAspect="1"/>
          </p:cNvPicPr>
          <p:nvPr userDrawn="1"/>
        </p:nvPicPr>
        <p:blipFill>
          <a:blip r:embed="rId3"/>
          <a:stretch>
            <a:fillRect/>
          </a:stretch>
        </p:blipFill>
        <p:spPr>
          <a:xfrm>
            <a:off x="10391775" y="6227445"/>
            <a:ext cx="1619250" cy="549910"/>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11989" y="-16035"/>
            <a:ext cx="2096611" cy="8797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0" name="标题 19"/>
          <p:cNvSpPr>
            <a:spLocks noGrp="1"/>
          </p:cNvSpPr>
          <p:nvPr>
            <p:ph type="title"/>
          </p:nvPr>
        </p:nvSpPr>
        <p:spPr>
          <a:xfrm>
            <a:off x="1221740" y="365125"/>
            <a:ext cx="10785475" cy="657225"/>
          </a:xfrm>
          <a:prstGeom prst="rect">
            <a:avLst/>
          </a:prstGeom>
        </p:spPr>
        <p:txBody>
          <a:bodyPr anchor="ctr" anchorCtr="0"/>
          <a:lstStyle>
            <a:lvl1pPr>
              <a:defRPr sz="2800" b="1">
                <a:latin typeface="微软雅黑" panose="020B0503020204020204" charset="-122"/>
                <a:ea typeface="微软雅黑" panose="020B0503020204020204" charset="-122"/>
              </a:defRPr>
            </a:lvl1pPr>
          </a:lstStyle>
          <a:p>
            <a:r>
              <a:rPr lang="zh-CN" altLang="en-US"/>
              <a:t>单击此处编辑母版标题样式</a:t>
            </a:r>
          </a:p>
        </p:txBody>
      </p:sp>
      <p:sp>
        <p:nvSpPr>
          <p:cNvPr id="25" name="矩形 24"/>
          <p:cNvSpPr/>
          <p:nvPr userDrawn="1"/>
        </p:nvSpPr>
        <p:spPr>
          <a:xfrm>
            <a:off x="-8255" y="-9525"/>
            <a:ext cx="1332230" cy="1008380"/>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329055" y="-9525"/>
            <a:ext cx="1332230" cy="48196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0" y="6726555"/>
            <a:ext cx="1332230" cy="13144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rot="16200000">
            <a:off x="-223520" y="6371590"/>
            <a:ext cx="578485" cy="13144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8255" y="294005"/>
            <a:ext cx="1466215" cy="6159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4826"/>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5389" y="0"/>
            <a:ext cx="2096611" cy="87979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14"/>
            <a:ext cx="12192000" cy="6874827"/>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092767"/>
            <a:ext cx="1822019" cy="765233"/>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414"/>
            <a:ext cx="2096611" cy="87979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600" b="0" i="0" u="none" strike="noStrike" kern="1200" cap="none" spc="0" normalizeH="0" baseline="0" noProof="0" smtClean="0">
                <a:ln>
                  <a:noFill/>
                </a:ln>
                <a:solidFill>
                  <a:srgbClr val="FFFFFF"/>
                </a:solidFill>
                <a:effectLst/>
                <a:uLnTx/>
                <a:uFillTx/>
                <a:latin typeface="Arial" panose="020B0604020202020204"/>
                <a:ea typeface="微软雅黑" panose="020B0503020204020204" charset="-122"/>
                <a:cs typeface="+mn-cs"/>
              </a:rPr>
              <a:t>‹#›</a:t>
            </a:fld>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0" name="标题占位符 7"/>
          <p:cNvSpPr>
            <a:spLocks noGrp="1"/>
          </p:cNvSpPr>
          <p:nvPr>
            <p:ph type="title" hasCustomPrompt="1"/>
          </p:nvPr>
        </p:nvSpPr>
        <p:spPr>
          <a:xfrm>
            <a:off x="571500" y="599325"/>
            <a:ext cx="9040460" cy="466827"/>
          </a:xfrm>
          <a:prstGeom prst="rect">
            <a:avLst/>
          </a:prstGeom>
        </p:spPr>
        <p:txBody>
          <a:bodyPr vert="horz" lIns="91440" tIns="45720" rIns="91440" bIns="45720" rtlCol="0" anchor="t">
            <a:noAutofit/>
          </a:bodyPr>
          <a:lstStyle>
            <a:lvl1pPr>
              <a:defRPr sz="2800"/>
            </a:lvl1pPr>
          </a:lstStyle>
          <a:p>
            <a:r>
              <a:rPr lang="en-US" altLang="zh-CN" dirty="0"/>
              <a:t>Insert slide title here (max. 1 line with Action Title)</a:t>
            </a:r>
          </a:p>
        </p:txBody>
      </p:sp>
      <p:sp>
        <p:nvSpPr>
          <p:cNvPr id="11"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en-US" altLang="zh-CN" dirty="0">
                <a:solidFill>
                  <a:schemeClr val="tx1"/>
                </a:solidFill>
              </a:rPr>
              <a:t>Click to add action title</a:t>
            </a:r>
          </a:p>
        </p:txBody>
      </p:sp>
      <p:sp>
        <p:nvSpPr>
          <p:cNvPr id="6"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rPr>
              <a:t>Copyright © 2020 </a:t>
            </a:r>
            <a:r>
              <a:rPr kumimoji="0" lang="en-US" altLang="zh-CN" sz="1200" b="0" i="1" u="none" strike="noStrike" kern="1200" cap="none" spc="0" normalizeH="0" baseline="0" noProof="0" dirty="0" err="1">
                <a:ln>
                  <a:noFill/>
                </a:ln>
                <a:solidFill>
                  <a:srgbClr val="333333">
                    <a:lumMod val="50000"/>
                    <a:lumOff val="50000"/>
                  </a:srgbClr>
                </a:solidFill>
                <a:effectLst/>
                <a:uLnTx/>
                <a:uFillTx/>
                <a:latin typeface="Arial" panose="020B0604020202020204"/>
                <a:ea typeface="微软雅黑" panose="020B0503020204020204" charset="-122"/>
                <a:cs typeface="+mn-cs"/>
              </a:rPr>
              <a:t>Simcere</a:t>
            </a:r>
            <a:r>
              <a:rPr kumimoji="0" lang="en-US" altLang="zh-CN"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rPr>
              <a:t>. All rights reserved</a:t>
            </a:r>
            <a:endParaRPr kumimoji="0" lang="zh-CN" altLang="en-US"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slideLayout" Target="../slideLayouts/slideLayout6.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3.xml"/><Relationship Id="rId5" Type="http://schemas.openxmlformats.org/officeDocument/2006/relationships/tags" Target="../tags/tag30.xml"/><Relationship Id="rId4"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奉易达药盒 拷贝"/>
          <p:cNvPicPr>
            <a:picLocks noChangeAspect="1"/>
          </p:cNvPicPr>
          <p:nvPr/>
        </p:nvPicPr>
        <p:blipFill>
          <a:blip r:embed="rId4"/>
          <a:stretch>
            <a:fillRect/>
          </a:stretch>
        </p:blipFill>
        <p:spPr>
          <a:xfrm>
            <a:off x="-140019" y="1992980"/>
            <a:ext cx="4044950" cy="2353945"/>
          </a:xfrm>
          <a:prstGeom prst="rect">
            <a:avLst/>
          </a:prstGeom>
        </p:spPr>
      </p:pic>
      <p:sp>
        <p:nvSpPr>
          <p:cNvPr id="7" name="标题 4"/>
          <p:cNvSpPr>
            <a:spLocks noGrp="1"/>
          </p:cNvSpPr>
          <p:nvPr>
            <p:custDataLst>
              <p:tags r:id="rId1"/>
            </p:custDataLst>
          </p:nvPr>
        </p:nvSpPr>
        <p:spPr>
          <a:xfrm>
            <a:off x="4371252" y="1542196"/>
            <a:ext cx="6593665" cy="9271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lnSpc>
                <a:spcPct val="120000"/>
              </a:lnSpc>
            </a:pPr>
            <a:r>
              <a:rPr lang="zh-CN" altLang="en-US" sz="4000" b="1" dirty="0">
                <a:solidFill>
                  <a:schemeClr val="tx1"/>
                </a:solidFill>
                <a:latin typeface="微软雅黑" panose="020B0503020204020204" charset="-122"/>
                <a:ea typeface="微软雅黑" panose="020B0503020204020204" charset="-122"/>
                <a:cs typeface="微软雅黑" panose="020B0503020204020204" charset="-122"/>
              </a:rPr>
              <a:t>依达拉奉舌下片</a:t>
            </a: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z="3200" b="1" dirty="0">
                <a:solidFill>
                  <a:schemeClr val="tx1"/>
                </a:solidFill>
                <a:latin typeface="微软雅黑" panose="020B0503020204020204" charset="-122"/>
                <a:ea typeface="微软雅黑" panose="020B0503020204020204" charset="-122"/>
                <a:cs typeface="微软雅黑" panose="020B0503020204020204" charset="-122"/>
                <a:sym typeface="+mn-ea"/>
              </a:rPr>
              <a:t>奉易达</a:t>
            </a:r>
            <a:r>
              <a:rPr sz="3200" b="1" baseline="300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sp>
        <p:nvSpPr>
          <p:cNvPr id="8" name="文本框 7"/>
          <p:cNvSpPr txBox="1"/>
          <p:nvPr/>
        </p:nvSpPr>
        <p:spPr>
          <a:xfrm>
            <a:off x="1276985" y="4601845"/>
            <a:ext cx="10397490" cy="922020"/>
          </a:xfrm>
          <a:prstGeom prst="rect">
            <a:avLst/>
          </a:prstGeom>
          <a:noFill/>
        </p:spPr>
        <p:txBody>
          <a:bodyPr wrap="square" rtlCol="0">
            <a:spAutoFit/>
          </a:bodyPr>
          <a:lstStyle/>
          <a:p>
            <a:pPr algn="l"/>
            <a:r>
              <a:rPr lang="zh-CN" altLang="en-US" dirty="0">
                <a:latin typeface="+mn-ea"/>
                <a:cs typeface="+mn-ea"/>
              </a:rPr>
              <a:t>符合1.   20</a:t>
            </a:r>
            <a:r>
              <a:rPr lang="en-US" altLang="zh-CN" dirty="0">
                <a:latin typeface="+mn-ea"/>
                <a:cs typeface="+mn-ea"/>
              </a:rPr>
              <a:t>21</a:t>
            </a:r>
            <a:r>
              <a:rPr lang="zh-CN" altLang="en-US" dirty="0">
                <a:latin typeface="+mn-ea"/>
                <a:cs typeface="+mn-ea"/>
              </a:rPr>
              <a:t>年</a:t>
            </a:r>
            <a:r>
              <a:rPr lang="en-US" altLang="zh-CN" dirty="0">
                <a:latin typeface="+mn-ea"/>
                <a:cs typeface="+mn-ea"/>
              </a:rPr>
              <a:t>1</a:t>
            </a:r>
            <a:r>
              <a:rPr lang="zh-CN" altLang="en-US" dirty="0">
                <a:latin typeface="+mn-ea"/>
                <a:cs typeface="+mn-ea"/>
              </a:rPr>
              <a:t>月</a:t>
            </a:r>
            <a:r>
              <a:rPr lang="en-US" altLang="zh-CN" dirty="0">
                <a:latin typeface="+mn-ea"/>
                <a:cs typeface="+mn-ea"/>
              </a:rPr>
              <a:t>1</a:t>
            </a:r>
            <a:r>
              <a:rPr lang="zh-CN" altLang="en-US" dirty="0">
                <a:latin typeface="+mn-ea"/>
                <a:cs typeface="+mn-ea"/>
              </a:rPr>
              <a:t>日日至202</a:t>
            </a:r>
            <a:r>
              <a:rPr lang="en-US" altLang="zh-CN" dirty="0">
                <a:latin typeface="+mn-ea"/>
                <a:cs typeface="+mn-ea"/>
              </a:rPr>
              <a:t>6</a:t>
            </a:r>
            <a:r>
              <a:rPr lang="zh-CN" altLang="en-US" dirty="0">
                <a:latin typeface="+mn-ea"/>
                <a:cs typeface="+mn-ea"/>
              </a:rPr>
              <a:t>年6月</a:t>
            </a:r>
            <a:r>
              <a:rPr lang="en-US" altLang="zh-CN" dirty="0">
                <a:latin typeface="+mn-ea"/>
                <a:cs typeface="+mn-ea"/>
              </a:rPr>
              <a:t>1</a:t>
            </a:r>
            <a:r>
              <a:rPr lang="zh-CN" altLang="en-US" dirty="0">
                <a:latin typeface="+mn-ea"/>
                <a:cs typeface="+mn-ea"/>
              </a:rPr>
              <a:t>0日期间，经国家药监部门批准上市的新通用名药品</a:t>
            </a:r>
          </a:p>
          <a:p>
            <a:pPr algn="l"/>
            <a:r>
              <a:rPr lang="zh-CN" altLang="en-US" noProof="0" dirty="0">
                <a:ln>
                  <a:noFill/>
                </a:ln>
                <a:solidFill>
                  <a:schemeClr val="tx1"/>
                </a:solidFill>
                <a:effectLst/>
                <a:uLnTx/>
                <a:uFillTx/>
                <a:latin typeface="+mn-ea"/>
                <a:cs typeface="+mn-ea"/>
                <a:sym typeface="+mn-ea"/>
              </a:rPr>
              <a:t>符合</a:t>
            </a:r>
            <a:r>
              <a:rPr lang="en-US" altLang="zh-CN" noProof="0" dirty="0">
                <a:ln>
                  <a:noFill/>
                </a:ln>
                <a:solidFill>
                  <a:schemeClr val="tx1"/>
                </a:solidFill>
                <a:effectLst/>
                <a:uLnTx/>
                <a:uFillTx/>
                <a:latin typeface="+mn-ea"/>
                <a:cs typeface="+mn-ea"/>
                <a:sym typeface="+mn-ea"/>
              </a:rPr>
              <a:t>7.   2026</a:t>
            </a:r>
            <a:r>
              <a:rPr lang="zh-CN" altLang="en-US" noProof="0" dirty="0">
                <a:ln>
                  <a:noFill/>
                </a:ln>
                <a:solidFill>
                  <a:schemeClr val="tx1"/>
                </a:solidFill>
                <a:effectLst/>
                <a:uLnTx/>
                <a:uFillTx/>
                <a:latin typeface="+mn-ea"/>
                <a:cs typeface="+mn-ea"/>
                <a:sym typeface="+mn-ea"/>
              </a:rPr>
              <a:t>年</a:t>
            </a:r>
            <a:r>
              <a:rPr lang="en-US" altLang="zh-CN" noProof="0" dirty="0">
                <a:ln>
                  <a:noFill/>
                </a:ln>
                <a:solidFill>
                  <a:schemeClr val="tx1"/>
                </a:solidFill>
                <a:effectLst/>
                <a:uLnTx/>
                <a:uFillTx/>
                <a:latin typeface="+mn-ea"/>
                <a:cs typeface="+mn-ea"/>
                <a:sym typeface="+mn-ea"/>
              </a:rPr>
              <a:t>6</a:t>
            </a:r>
            <a:r>
              <a:rPr lang="zh-CN" altLang="en-US" noProof="0" dirty="0">
                <a:ln>
                  <a:noFill/>
                </a:ln>
                <a:solidFill>
                  <a:schemeClr val="tx1"/>
                </a:solidFill>
                <a:effectLst/>
                <a:uLnTx/>
                <a:uFillTx/>
                <a:latin typeface="+mn-ea"/>
                <a:cs typeface="+mn-ea"/>
                <a:sym typeface="+mn-ea"/>
              </a:rPr>
              <a:t>月</a:t>
            </a:r>
            <a:r>
              <a:rPr lang="en-US" altLang="zh-CN" noProof="0" dirty="0">
                <a:ln>
                  <a:noFill/>
                </a:ln>
                <a:solidFill>
                  <a:schemeClr val="tx1"/>
                </a:solidFill>
                <a:effectLst/>
                <a:uLnTx/>
                <a:uFillTx/>
                <a:latin typeface="+mn-ea"/>
                <a:cs typeface="+mn-ea"/>
                <a:sym typeface="+mn-ea"/>
              </a:rPr>
              <a:t>10</a:t>
            </a:r>
            <a:r>
              <a:rPr lang="zh-CN" altLang="en-US" noProof="0" dirty="0">
                <a:ln>
                  <a:noFill/>
                </a:ln>
                <a:solidFill>
                  <a:schemeClr val="tx1"/>
                </a:solidFill>
                <a:effectLst/>
                <a:uLnTx/>
                <a:uFillTx/>
                <a:latin typeface="+mn-ea"/>
                <a:cs typeface="+mn-ea"/>
                <a:sym typeface="+mn-ea"/>
              </a:rPr>
              <a:t>日前经国家药监部门批准上市，</a:t>
            </a:r>
            <a:r>
              <a:rPr lang="zh-CN" altLang="en-US" noProof="0" dirty="0">
                <a:ln>
                  <a:noFill/>
                </a:ln>
                <a:effectLst/>
                <a:uLnTx/>
                <a:uFillTx/>
                <a:latin typeface="+mn-ea"/>
                <a:cs typeface="+mn-ea"/>
                <a:sym typeface="+mn-ea"/>
              </a:rPr>
              <a:t>说明书适应症</a:t>
            </a:r>
            <a:r>
              <a:rPr lang="zh-CN" altLang="en-US" noProof="0" dirty="0">
                <a:ln>
                  <a:noFill/>
                </a:ln>
                <a:solidFill>
                  <a:srgbClr val="FF0000"/>
                </a:solidFill>
                <a:effectLst/>
                <a:uLnTx/>
                <a:uFillTx/>
                <a:latin typeface="+mn-ea"/>
                <a:cs typeface="+mn-ea"/>
                <a:sym typeface="+mn-ea"/>
              </a:rPr>
              <a:t>包含有国家卫生健康委</a:t>
            </a:r>
            <a:endParaRPr lang="en-US" altLang="zh-CN" noProof="0" dirty="0">
              <a:ln>
                <a:noFill/>
              </a:ln>
              <a:solidFill>
                <a:srgbClr val="FF0000"/>
              </a:solidFill>
              <a:effectLst/>
              <a:uLnTx/>
              <a:uFillTx/>
              <a:latin typeface="+mn-ea"/>
              <a:cs typeface="+mn-ea"/>
              <a:sym typeface="+mn-ea"/>
            </a:endParaRPr>
          </a:p>
          <a:p>
            <a:pPr algn="l"/>
            <a:r>
              <a:rPr lang="en-US" altLang="zh-CN" dirty="0">
                <a:solidFill>
                  <a:srgbClr val="FF0000"/>
                </a:solidFill>
                <a:latin typeface="+mn-ea"/>
                <a:cs typeface="+mn-ea"/>
                <a:sym typeface="+mn-ea"/>
              </a:rPr>
              <a:t>           </a:t>
            </a:r>
            <a:r>
              <a:rPr lang="zh-CN" altLang="en-US" noProof="0" dirty="0">
                <a:ln>
                  <a:noFill/>
                </a:ln>
                <a:solidFill>
                  <a:srgbClr val="FF0000"/>
                </a:solidFill>
                <a:effectLst/>
                <a:uLnTx/>
                <a:uFillTx/>
                <a:latin typeface="+mn-ea"/>
                <a:cs typeface="+mn-ea"/>
                <a:sym typeface="+mn-ea"/>
              </a:rPr>
              <a:t>《第一批罕见病目录》所收录罕见病的药品</a:t>
            </a:r>
            <a:endParaRPr kumimoji="0" lang="zh-CN" altLang="en-US" i="0" u="none" strike="noStrike" kern="1200" cap="none" spc="0" normalizeH="0" baseline="0" noProof="0" dirty="0">
              <a:ln>
                <a:noFill/>
              </a:ln>
              <a:solidFill>
                <a:srgbClr val="FF0000"/>
              </a:solidFill>
              <a:effectLst/>
              <a:uLnTx/>
              <a:uFillTx/>
              <a:latin typeface="+mn-ea"/>
              <a:cs typeface="+mn-ea"/>
              <a:sym typeface="+mn-ea"/>
            </a:endParaRPr>
          </a:p>
        </p:txBody>
      </p:sp>
      <p:sp>
        <p:nvSpPr>
          <p:cNvPr id="9" name="文本框 8"/>
          <p:cNvSpPr txBox="1"/>
          <p:nvPr/>
        </p:nvSpPr>
        <p:spPr>
          <a:xfrm>
            <a:off x="5551960" y="2554593"/>
            <a:ext cx="3145789" cy="874407"/>
          </a:xfrm>
          <a:prstGeom prst="rect">
            <a:avLst/>
          </a:prstGeom>
          <a:noFill/>
        </p:spPr>
        <p:txBody>
          <a:bodyPr wrap="square" rtlCol="0">
            <a:spAutoFit/>
          </a:bodyPr>
          <a:lstStyle>
            <a:defPPr>
              <a:defRPr lang="zh-CN"/>
            </a:defPPr>
            <a:lvl1pPr algn="r">
              <a:defRPr sz="2800" b="1">
                <a:gradFill>
                  <a:gsLst>
                    <a:gs pos="0">
                      <a:srgbClr val="14CD68"/>
                    </a:gs>
                    <a:gs pos="100000">
                      <a:srgbClr val="035C7D"/>
                    </a:gs>
                  </a:gsLst>
                  <a:lin scaled="0"/>
                </a:gradFill>
                <a:latin typeface="Arial Bold" panose="020B0604020202020204" charset="0"/>
                <a:cs typeface="Arial Bold" panose="020B0604020202020204" charset="0"/>
              </a:defRPr>
            </a:lvl1pPr>
          </a:lstStyle>
          <a:p>
            <a:pPr algn="l">
              <a:lnSpc>
                <a:spcPct val="150000"/>
              </a:lnSpc>
            </a:pPr>
            <a:r>
              <a:rPr lang="zh-CN" altLang="en-US" sz="1800" dirty="0">
                <a:solidFill>
                  <a:srgbClr val="FF0000"/>
                </a:solidFill>
                <a:latin typeface="+mn-ea"/>
                <a:cs typeface="+mn-ea"/>
                <a:sym typeface="+mn-ea"/>
              </a:rPr>
              <a:t>国家</a:t>
            </a:r>
            <a:r>
              <a:rPr lang="en-US" altLang="zh-CN" sz="1800" dirty="0">
                <a:solidFill>
                  <a:srgbClr val="FF0000"/>
                </a:solidFill>
                <a:latin typeface="+mn-ea"/>
                <a:cs typeface="+mn-ea"/>
                <a:sym typeface="+mn-ea"/>
              </a:rPr>
              <a:t>2.2</a:t>
            </a:r>
            <a:r>
              <a:rPr lang="zh-CN" altLang="en-US" sz="1800" dirty="0">
                <a:solidFill>
                  <a:srgbClr val="FF0000"/>
                </a:solidFill>
                <a:latin typeface="+mn-ea"/>
                <a:cs typeface="+mn-ea"/>
                <a:sym typeface="+mn-ea"/>
              </a:rPr>
              <a:t>类创新药</a:t>
            </a:r>
            <a:r>
              <a:rPr lang="en-US" altLang="zh-CN" sz="1800" dirty="0">
                <a:solidFill>
                  <a:srgbClr val="FF0000"/>
                </a:solidFill>
                <a:latin typeface="+mn-ea"/>
                <a:cs typeface="+mn-ea"/>
                <a:sym typeface="+mn-ea"/>
              </a:rPr>
              <a:t>√</a:t>
            </a:r>
            <a:endParaRPr lang="zh-CN" altLang="en-US" sz="1800" dirty="0">
              <a:solidFill>
                <a:srgbClr val="FF0000"/>
              </a:solidFill>
              <a:latin typeface="+mn-ea"/>
              <a:cs typeface="+mn-ea"/>
              <a:sym typeface="+mn-ea"/>
            </a:endParaRPr>
          </a:p>
          <a:p>
            <a:pPr algn="l">
              <a:lnSpc>
                <a:spcPct val="150000"/>
              </a:lnSpc>
            </a:pPr>
            <a:r>
              <a:rPr lang="zh-CN" altLang="en-US" sz="1800" dirty="0">
                <a:solidFill>
                  <a:srgbClr val="FF0000"/>
                </a:solidFill>
                <a:latin typeface="+mn-ea"/>
                <a:cs typeface="+mn-ea"/>
                <a:sym typeface="+mn-ea"/>
              </a:rPr>
              <a:t>全球独创专利药物</a:t>
            </a:r>
            <a:r>
              <a:rPr lang="en-US" altLang="zh-CN" sz="1800" dirty="0">
                <a:solidFill>
                  <a:srgbClr val="FF0000"/>
                </a:solidFill>
                <a:latin typeface="+mn-ea"/>
                <a:cs typeface="+mn-ea"/>
                <a:sym typeface="+mn-ea"/>
              </a:rPr>
              <a:t>√</a:t>
            </a:r>
          </a:p>
        </p:txBody>
      </p:sp>
      <p:sp>
        <p:nvSpPr>
          <p:cNvPr id="11" name="矩形 10"/>
          <p:cNvSpPr/>
          <p:nvPr/>
        </p:nvSpPr>
        <p:spPr>
          <a:xfrm>
            <a:off x="5028085" y="3723706"/>
            <a:ext cx="3145790" cy="368300"/>
          </a:xfrm>
          <a:prstGeom prst="rect">
            <a:avLst/>
          </a:prstGeom>
        </p:spPr>
        <p:txBody>
          <a:bodyPr wrap="square">
            <a:spAutoFit/>
          </a:bodyPr>
          <a:lstStyle/>
          <a:p>
            <a:pPr algn="ctr"/>
            <a:r>
              <a:rPr lang="zh-CN" altLang="en-US" kern="100" dirty="0">
                <a:solidFill>
                  <a:schemeClr val="tx1"/>
                </a:solidFill>
                <a:highlight>
                  <a:srgbClr val="000000">
                    <a:alpha val="0"/>
                  </a:srgbClr>
                </a:highlight>
                <a:latin typeface="+mn-ea"/>
                <a:cs typeface="Times New Roman" panose="02020603050405020304" pitchFamily="18" charset="0"/>
              </a:rPr>
              <a:t>南京百鑫愉医药</a:t>
            </a:r>
            <a:r>
              <a:rPr lang="zh-CN" altLang="en-US" kern="100" dirty="0">
                <a:solidFill>
                  <a:schemeClr val="tx1"/>
                </a:solidFill>
                <a:latin typeface="+mn-ea"/>
                <a:cs typeface="Times New Roman" panose="02020603050405020304" pitchFamily="18" charset="0"/>
              </a:rPr>
              <a:t>有限公司</a:t>
            </a:r>
            <a:endParaRPr lang="zh-CN" altLang="en-US" kern="100" dirty="0">
              <a:solidFill>
                <a:schemeClr val="tx1"/>
              </a:solidFill>
              <a:effectLst/>
              <a:latin typeface="+mn-ea"/>
              <a:cs typeface="Times New Roman" panose="02020603050405020304" pitchFamily="18" charset="0"/>
            </a:endParaRPr>
          </a:p>
        </p:txBody>
      </p:sp>
      <p:pic>
        <p:nvPicPr>
          <p:cNvPr id="18" name="图片 17"/>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97069" y="233045"/>
            <a:ext cx="1466215" cy="615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14120" y="391795"/>
            <a:ext cx="10785475" cy="657225"/>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5、公平性 </a:t>
            </a:r>
          </a:p>
        </p:txBody>
      </p:sp>
      <p:graphicFrame>
        <p:nvGraphicFramePr>
          <p:cNvPr id="8" name="表格 7"/>
          <p:cNvGraphicFramePr/>
          <p:nvPr>
            <p:custDataLst>
              <p:tags r:id="rId2"/>
            </p:custDataLst>
            <p:extLst>
              <p:ext uri="{D42A27DB-BD31-4B8C-83A1-F6EECF244321}">
                <p14:modId xmlns:p14="http://schemas.microsoft.com/office/powerpoint/2010/main" val="4046030165"/>
              </p:ext>
            </p:extLst>
          </p:nvPr>
        </p:nvGraphicFramePr>
        <p:xfrm>
          <a:off x="283464" y="2076450"/>
          <a:ext cx="5641848" cy="1887855"/>
        </p:xfrm>
        <a:graphic>
          <a:graphicData uri="http://schemas.openxmlformats.org/drawingml/2006/table">
            <a:tbl>
              <a:tblPr/>
              <a:tblGrid>
                <a:gridCol w="5641848">
                  <a:extLst>
                    <a:ext uri="{9D8B030D-6E8A-4147-A177-3AD203B41FA5}">
                      <a16:colId xmlns:a16="http://schemas.microsoft.com/office/drawing/2014/main" val="20000"/>
                    </a:ext>
                  </a:extLst>
                </a:gridCol>
              </a:tblGrid>
              <a:tr h="510540">
                <a:tc>
                  <a:txBody>
                    <a:bodyPr/>
                    <a:lstStyle/>
                    <a:p>
                      <a:pPr indent="0" algn="ctr">
                        <a:lnSpc>
                          <a:spcPct val="130000"/>
                        </a:lnSpc>
                        <a:buNone/>
                      </a:pPr>
                      <a:r>
                        <a:rPr lang="zh-CN" altLang="en-US" sz="1800" b="1" dirty="0">
                          <a:latin typeface="微软雅黑" panose="020B0503020204020204" charset="-122"/>
                          <a:ea typeface="微软雅黑" panose="020B0503020204020204" charset="-122"/>
                          <a:cs typeface="+mn-ea"/>
                        </a:rPr>
                        <a:t>对公共健康的影响</a:t>
                      </a: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377315">
                <a:tc>
                  <a:txBody>
                    <a:bodyPr/>
                    <a:lstStyle/>
                    <a:p>
                      <a:pPr marL="285750" indent="-285750" algn="l" fontAlgn="auto">
                        <a:lnSpc>
                          <a:spcPct val="150000"/>
                        </a:lnSpc>
                        <a:buClr>
                          <a:srgbClr val="000000"/>
                        </a:buClr>
                        <a:buSzPct val="60000"/>
                        <a:buFont typeface="Wingdings" panose="05000000000000000000" charset="0"/>
                        <a:buChar char="l"/>
                      </a:pP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ALS为致死性罕见病</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，中位生存期为3-5年，每年新发患者约</a:t>
                      </a:r>
                      <a:r>
                        <a:rPr lang="en-US" altLang="zh-CN" sz="1400" b="0" dirty="0">
                          <a:solidFill>
                            <a:srgbClr val="000000"/>
                          </a:solidFill>
                          <a:latin typeface="微软雅黑" panose="020B0503020204020204" charset="-122"/>
                          <a:ea typeface="微软雅黑" panose="020B0503020204020204" charset="-122"/>
                          <a:cs typeface="微软雅黑" panose="020B0503020204020204" charset="-122"/>
                        </a:rPr>
                        <a:t>2.3</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万人</a:t>
                      </a:r>
                    </a:p>
                    <a:p>
                      <a:pPr marL="285750" indent="-285750" algn="l" fontAlgn="auto">
                        <a:lnSpc>
                          <a:spcPct val="150000"/>
                        </a:lnSpc>
                        <a:buSzPct val="60000"/>
                        <a:buFont typeface="Wingdings" panose="05000000000000000000" charset="0"/>
                        <a:buChar char="l"/>
                      </a:pP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医保投入</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将</a:t>
                      </a:r>
                      <a:r>
                        <a:rPr lang="zh-CN" altLang="en-US" sz="1400" b="0" dirty="0">
                          <a:solidFill>
                            <a:srgbClr val="FF0000"/>
                          </a:solidFill>
                          <a:latin typeface="微软雅黑" panose="020B0503020204020204" charset="-122"/>
                          <a:ea typeface="微软雅黑" panose="020B0503020204020204" charset="-122"/>
                          <a:cs typeface="微软雅黑" panose="020B0503020204020204" charset="-122"/>
                        </a:rPr>
                        <a:t>显著提高患者用药可及性</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，延长患者生存时间，提高患者生活质量，降低患者疾病负担</a:t>
                      </a: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9" name="表格 8"/>
          <p:cNvGraphicFramePr/>
          <p:nvPr>
            <p:extLst>
              <p:ext uri="{D42A27DB-BD31-4B8C-83A1-F6EECF244321}">
                <p14:modId xmlns:p14="http://schemas.microsoft.com/office/powerpoint/2010/main" val="3435232029"/>
              </p:ext>
            </p:extLst>
          </p:nvPr>
        </p:nvGraphicFramePr>
        <p:xfrm>
          <a:off x="6137592" y="2076450"/>
          <a:ext cx="5844794" cy="1892935"/>
        </p:xfrm>
        <a:graphic>
          <a:graphicData uri="http://schemas.openxmlformats.org/drawingml/2006/table">
            <a:tbl>
              <a:tblPr/>
              <a:tblGrid>
                <a:gridCol w="5844794">
                  <a:extLst>
                    <a:ext uri="{9D8B030D-6E8A-4147-A177-3AD203B41FA5}">
                      <a16:colId xmlns:a16="http://schemas.microsoft.com/office/drawing/2014/main" val="20000"/>
                    </a:ext>
                  </a:extLst>
                </a:gridCol>
              </a:tblGrid>
              <a:tr h="501650">
                <a:tc>
                  <a:txBody>
                    <a:bodyPr/>
                    <a:lstStyle/>
                    <a:p>
                      <a:pPr indent="0" algn="ctr">
                        <a:lnSpc>
                          <a:spcPct val="120000"/>
                        </a:lnSpc>
                        <a:buNone/>
                      </a:pPr>
                      <a:r>
                        <a:rPr lang="zh-CN" altLang="en-US" sz="1800" b="1" dirty="0">
                          <a:latin typeface="微软雅黑" panose="020B0503020204020204" charset="-122"/>
                          <a:ea typeface="微软雅黑" panose="020B0503020204020204" charset="-122"/>
                          <a:cs typeface="微软雅黑" panose="020B0503020204020204" charset="-122"/>
                        </a:rPr>
                        <a:t>符合“保基本”原则</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391285">
                <a:tc>
                  <a:txBody>
                    <a:bodyPr/>
                    <a:lstStyle/>
                    <a:p>
                      <a:pPr marL="212090" marR="0" lvl="0" indent="-212090" algn="l" defTabSz="914400" rtl="0" eaLnBrk="1" fontAlgn="auto" latinLnBrk="0" hangingPunct="1">
                        <a:lnSpc>
                          <a:spcPct val="150000"/>
                        </a:lnSpc>
                        <a:spcBef>
                          <a:spcPts val="0"/>
                        </a:spcBef>
                        <a:spcAft>
                          <a:spcPts val="0"/>
                        </a:spcAft>
                        <a:buClr>
                          <a:srgbClr val="000000"/>
                        </a:buClr>
                        <a:buSzPct val="60000"/>
                        <a:buFont typeface="Wingdings" panose="05000000000000000000" charset="0"/>
                        <a:buChar char="l"/>
                        <a:defRPr/>
                      </a:pPr>
                      <a:r>
                        <a:rPr lang="zh-CN" sz="1400" b="0" dirty="0">
                          <a:solidFill>
                            <a:srgbClr val="FF0000"/>
                          </a:solidFill>
                          <a:latin typeface="微软雅黑" panose="020B0503020204020204" charset="-122"/>
                          <a:ea typeface="微软雅黑" panose="020B0503020204020204" charset="-122"/>
                          <a:cs typeface="微软雅黑" panose="020B0503020204020204" charset="-122"/>
                        </a:rPr>
                        <a:t>可替代目录内现有静脉输液治疗方案</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0" kern="1200" dirty="0">
                          <a:solidFill>
                            <a:schemeClr val="tx1"/>
                          </a:solidFill>
                          <a:effectLst/>
                          <a:latin typeface="+mn-ea"/>
                          <a:ea typeface="+mn-ea"/>
                          <a:cs typeface="+mn-cs"/>
                        </a:rPr>
                        <a:t>是治疗</a:t>
                      </a:r>
                      <a:r>
                        <a:rPr lang="en-US" altLang="zh-CN" sz="1400" b="0" kern="1200" dirty="0">
                          <a:solidFill>
                            <a:schemeClr val="tx1"/>
                          </a:solidFill>
                          <a:effectLst/>
                          <a:latin typeface="+mn-ea"/>
                          <a:ea typeface="+mn-ea"/>
                          <a:cs typeface="+mn-cs"/>
                        </a:rPr>
                        <a:t>ALS</a:t>
                      </a:r>
                      <a:r>
                        <a:rPr lang="zh-CN" altLang="en-US" sz="1400" b="0" kern="1200" dirty="0">
                          <a:solidFill>
                            <a:schemeClr val="tx1"/>
                          </a:solidFill>
                          <a:effectLst/>
                          <a:latin typeface="+mn-ea"/>
                          <a:ea typeface="+mn-ea"/>
                          <a:cs typeface="+mn-cs"/>
                        </a:rPr>
                        <a:t>疾病的临床必需药品</a:t>
                      </a:r>
                      <a:endParaRPr lang="en-US" altLang="zh-CN" sz="1400" b="0" kern="1200" dirty="0">
                        <a:solidFill>
                          <a:schemeClr val="tx1"/>
                        </a:solidFill>
                        <a:effectLst/>
                        <a:latin typeface="+mn-ea"/>
                        <a:ea typeface="+mn-ea"/>
                        <a:cs typeface="+mn-cs"/>
                      </a:endParaRPr>
                    </a:p>
                    <a:p>
                      <a:pPr marL="212090" marR="0" lvl="0" indent="-212090" algn="l" defTabSz="914400" rtl="0" eaLnBrk="1" fontAlgn="auto" latinLnBrk="0" hangingPunct="1">
                        <a:lnSpc>
                          <a:spcPct val="150000"/>
                        </a:lnSpc>
                        <a:spcBef>
                          <a:spcPts val="0"/>
                        </a:spcBef>
                        <a:spcAft>
                          <a:spcPts val="0"/>
                        </a:spcAft>
                        <a:buClr>
                          <a:srgbClr val="000000"/>
                        </a:buClr>
                        <a:buSzPct val="60000"/>
                        <a:buFont typeface="Wingdings" panose="05000000000000000000" charset="0"/>
                        <a:buChar char="l"/>
                        <a:defRPr/>
                      </a:pP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舌下片治疗日费用，低于目录内依达拉奉氯化钠注射液日费用</a:t>
                      </a:r>
                      <a:endParaRPr lang="zh-CN" sz="1400" b="0" dirty="0">
                        <a:solidFill>
                          <a:schemeClr val="tx1"/>
                        </a:solidFill>
                        <a:latin typeface="微软雅黑" panose="020B0503020204020204" charset="-122"/>
                        <a:ea typeface="微软雅黑" panose="020B0503020204020204" charset="-122"/>
                        <a:cs typeface="微软雅黑" panose="020B0503020204020204" charset="-122"/>
                      </a:endParaRPr>
                    </a:p>
                    <a:p>
                      <a:pPr marL="212090" indent="-212090" algn="l" fontAlgn="auto">
                        <a:lnSpc>
                          <a:spcPct val="150000"/>
                        </a:lnSpc>
                        <a:buSzPct val="60000"/>
                        <a:buFont typeface="Wingdings" panose="05000000000000000000" charset="0"/>
                        <a:buChar char="l"/>
                      </a:pP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避免住院</a:t>
                      </a:r>
                      <a:r>
                        <a:rPr lang="zh-CN" sz="1400" b="0" dirty="0">
                          <a:solidFill>
                            <a:schemeClr val="tx1"/>
                          </a:solidFill>
                          <a:latin typeface="微软雅黑" panose="020B0503020204020204" charset="-122"/>
                          <a:ea typeface="微软雅黑" panose="020B0503020204020204" charset="-122"/>
                          <a:cs typeface="微软雅黑" panose="020B0503020204020204" charset="-122"/>
                        </a:rPr>
                        <a:t>输液</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治疗及</a:t>
                      </a:r>
                      <a:r>
                        <a:rPr lang="zh-CN" sz="1400" b="0" dirty="0">
                          <a:solidFill>
                            <a:schemeClr val="tx1"/>
                          </a:solidFill>
                          <a:latin typeface="微软雅黑" panose="020B0503020204020204" charset="-122"/>
                          <a:ea typeface="微软雅黑" panose="020B0503020204020204" charset="-122"/>
                          <a:cs typeface="微软雅黑" panose="020B0503020204020204" charset="-122"/>
                        </a:rPr>
                        <a:t>不良反应</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事件发生，节省</a:t>
                      </a:r>
                      <a:r>
                        <a:rPr lang="zh-CN" sz="1400" b="0" dirty="0">
                          <a:solidFill>
                            <a:schemeClr val="tx1"/>
                          </a:solidFill>
                          <a:latin typeface="微软雅黑" panose="020B0503020204020204" charset="-122"/>
                          <a:ea typeface="微软雅黑" panose="020B0503020204020204" charset="-122"/>
                          <a:cs typeface="微软雅黑" panose="020B0503020204020204" charset="-122"/>
                        </a:rPr>
                        <a:t>相关医保费用支出</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格 9"/>
          <p:cNvGraphicFramePr/>
          <p:nvPr>
            <p:extLst>
              <p:ext uri="{D42A27DB-BD31-4B8C-83A1-F6EECF244321}">
                <p14:modId xmlns:p14="http://schemas.microsoft.com/office/powerpoint/2010/main" val="3196676140"/>
              </p:ext>
            </p:extLst>
          </p:nvPr>
        </p:nvGraphicFramePr>
        <p:xfrm>
          <a:off x="283465" y="4280027"/>
          <a:ext cx="5641847" cy="1840865"/>
        </p:xfrm>
        <a:graphic>
          <a:graphicData uri="http://schemas.openxmlformats.org/drawingml/2006/table">
            <a:tbl>
              <a:tblPr/>
              <a:tblGrid>
                <a:gridCol w="5641847">
                  <a:extLst>
                    <a:ext uri="{9D8B030D-6E8A-4147-A177-3AD203B41FA5}">
                      <a16:colId xmlns:a16="http://schemas.microsoft.com/office/drawing/2014/main" val="20000"/>
                    </a:ext>
                  </a:extLst>
                </a:gridCol>
              </a:tblGrid>
              <a:tr h="500380">
                <a:tc>
                  <a:txBody>
                    <a:bodyPr/>
                    <a:lstStyle/>
                    <a:p>
                      <a:pPr indent="0" algn="ctr">
                        <a:lnSpc>
                          <a:spcPct val="150000"/>
                        </a:lnSpc>
                        <a:buNone/>
                      </a:pPr>
                      <a:r>
                        <a:rPr lang="zh-CN" altLang="en-US" sz="1800" b="1" dirty="0">
                          <a:latin typeface="微软雅黑" panose="020B0503020204020204" charset="-122"/>
                          <a:ea typeface="微软雅黑" panose="020B0503020204020204" charset="-122"/>
                          <a:cs typeface="+mn-ea"/>
                        </a:rPr>
                        <a:t>弥补目录短板，优化目录结构</a:t>
                      </a:r>
                      <a:endParaRPr lang="zh-CN" altLang="en-US" sz="1800" b="1" dirty="0">
                        <a:solidFill>
                          <a:srgbClr val="000000"/>
                        </a:solidFill>
                        <a:latin typeface="微软雅黑" panose="020B0503020204020204" charset="-122"/>
                        <a:ea typeface="微软雅黑" panose="020B0503020204020204" charset="-122"/>
                        <a:cs typeface="+mn-ea"/>
                      </a:endParaRP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1340485">
                <a:tc>
                  <a:txBody>
                    <a:bodyPr/>
                    <a:lstStyle/>
                    <a:p>
                      <a:pPr marL="212090" indent="-212090" algn="l" fontAlgn="auto">
                        <a:lnSpc>
                          <a:spcPct val="150000"/>
                        </a:lnSpc>
                        <a:buSzPct val="60000"/>
                        <a:buFont typeface="Wingdings" panose="05000000000000000000" charset="0"/>
                        <a:buChar char="l"/>
                      </a:pPr>
                      <a:r>
                        <a:rPr lang="zh-CN" sz="1400" b="0" dirty="0">
                          <a:solidFill>
                            <a:schemeClr val="tx1"/>
                          </a:solidFill>
                          <a:latin typeface="微软雅黑" panose="020B0503020204020204" charset="-122"/>
                          <a:ea typeface="微软雅黑" panose="020B0503020204020204" charset="-122"/>
                        </a:rPr>
                        <a:t>目录内只有注射剂型</a:t>
                      </a:r>
                      <a:r>
                        <a:rPr lang="zh-CN" sz="1400" b="1" dirty="0">
                          <a:solidFill>
                            <a:schemeClr val="tx1"/>
                          </a:solidFill>
                          <a:latin typeface="微软雅黑" panose="020B0503020204020204" charset="-122"/>
                          <a:ea typeface="微软雅黑" panose="020B0503020204020204" charset="-122"/>
                        </a:rPr>
                        <a:t>，</a:t>
                      </a:r>
                      <a:r>
                        <a:rPr lang="zh-CN" sz="1400" b="0" dirty="0">
                          <a:solidFill>
                            <a:schemeClr val="tx1"/>
                          </a:solidFill>
                          <a:latin typeface="微软雅黑" panose="020B0503020204020204" charset="-122"/>
                          <a:ea typeface="微软雅黑" panose="020B0503020204020204" charset="-122"/>
                        </a:rPr>
                        <a:t>舌下片填补了无口服剂型短板，实现了</a:t>
                      </a:r>
                      <a:endParaRPr lang="en-US" altLang="zh-CN" sz="1400" b="0" dirty="0">
                        <a:solidFill>
                          <a:schemeClr val="tx1"/>
                        </a:solidFill>
                        <a:latin typeface="微软雅黑" panose="020B0503020204020204" charset="-122"/>
                        <a:ea typeface="微软雅黑" panose="020B0503020204020204" charset="-122"/>
                      </a:endParaRPr>
                    </a:p>
                    <a:p>
                      <a:pPr marL="0" indent="0" algn="l" fontAlgn="auto">
                        <a:lnSpc>
                          <a:spcPct val="150000"/>
                        </a:lnSpc>
                        <a:buSzPct val="60000"/>
                        <a:buFont typeface="Wingdings" panose="05000000000000000000" charset="0"/>
                        <a:buNone/>
                      </a:pPr>
                      <a:r>
                        <a:rPr lang="en-US" altLang="zh-CN" sz="1400" b="0" dirty="0">
                          <a:solidFill>
                            <a:schemeClr val="tx1"/>
                          </a:solidFill>
                          <a:latin typeface="微软雅黑" panose="020B0503020204020204" charset="-122"/>
                          <a:ea typeface="微软雅黑" panose="020B0503020204020204" charset="-122"/>
                        </a:rPr>
                        <a:t>    </a:t>
                      </a:r>
                      <a:r>
                        <a:rPr lang="zh-CN" sz="1400" b="0" dirty="0">
                          <a:solidFill>
                            <a:schemeClr val="tx1"/>
                          </a:solidFill>
                          <a:latin typeface="微软雅黑" panose="020B0503020204020204" charset="-122"/>
                          <a:ea typeface="微软雅黑" panose="020B0503020204020204" charset="-122"/>
                        </a:rPr>
                        <a:t>便捷</a:t>
                      </a:r>
                      <a:r>
                        <a:rPr lang="zh-CN" altLang="en-US" sz="1400" b="0" dirty="0">
                          <a:solidFill>
                            <a:schemeClr val="tx1"/>
                          </a:solidFill>
                          <a:latin typeface="微软雅黑" panose="020B0503020204020204" charset="-122"/>
                          <a:ea typeface="微软雅黑" panose="020B0503020204020204" charset="-122"/>
                        </a:rPr>
                        <a:t>、安全</a:t>
                      </a:r>
                      <a:r>
                        <a:rPr lang="zh-CN" sz="1400" b="0" dirty="0">
                          <a:solidFill>
                            <a:schemeClr val="tx1"/>
                          </a:solidFill>
                          <a:latin typeface="微软雅黑" panose="020B0503020204020204" charset="-122"/>
                          <a:ea typeface="微软雅黑" panose="020B0503020204020204" charset="-122"/>
                        </a:rPr>
                        <a:t>的治疗</a:t>
                      </a:r>
                      <a:r>
                        <a:rPr lang="zh-CN" altLang="en-US" sz="1400" b="0" dirty="0">
                          <a:solidFill>
                            <a:schemeClr val="tx1"/>
                          </a:solidFill>
                          <a:latin typeface="微软雅黑" panose="020B0503020204020204" charset="-122"/>
                          <a:ea typeface="微软雅黑" panose="020B0503020204020204" charset="-122"/>
                        </a:rPr>
                        <a:t>方案和选择</a:t>
                      </a:r>
                      <a:endParaRPr lang="zh-CN" sz="1400" b="0" dirty="0">
                        <a:solidFill>
                          <a:schemeClr val="tx1"/>
                        </a:solidFill>
                        <a:latin typeface="微软雅黑" panose="020B0503020204020204" charset="-122"/>
                        <a:ea typeface="微软雅黑" panose="020B0503020204020204" charset="-122"/>
                      </a:endParaRPr>
                    </a:p>
                    <a:p>
                      <a:pPr marL="212090" indent="-212090" algn="l" fontAlgn="auto">
                        <a:lnSpc>
                          <a:spcPct val="150000"/>
                        </a:lnSpc>
                        <a:buSzPct val="60000"/>
                        <a:buFont typeface="Wingdings" panose="05000000000000000000" charset="0"/>
                        <a:buChar char="l"/>
                      </a:pPr>
                      <a:r>
                        <a:rPr lang="zh-CN" altLang="en-US" sz="1400" b="0" dirty="0">
                          <a:solidFill>
                            <a:schemeClr val="tx1"/>
                          </a:solidFill>
                          <a:latin typeface="微软雅黑" panose="020B0503020204020204" charset="-122"/>
                          <a:ea typeface="微软雅黑" panose="020B0503020204020204" charset="-122"/>
                        </a:rPr>
                        <a:t>实现了患者</a:t>
                      </a:r>
                      <a:r>
                        <a:rPr lang="zh-CN" altLang="en-US" sz="1400" b="0" dirty="0">
                          <a:solidFill>
                            <a:srgbClr val="FF0000"/>
                          </a:solidFill>
                          <a:latin typeface="微软雅黑" panose="020B0503020204020204" charset="-122"/>
                          <a:ea typeface="微软雅黑" panose="020B0503020204020204" charset="-122"/>
                        </a:rPr>
                        <a:t>自主、长期、便捷、安全的治疗需求</a:t>
                      </a:r>
                      <a:r>
                        <a:rPr lang="zh-CN" altLang="en-US" sz="1400" b="0" dirty="0">
                          <a:solidFill>
                            <a:schemeClr val="tx1"/>
                          </a:solidFill>
                          <a:latin typeface="微软雅黑" panose="020B0503020204020204" charset="-122"/>
                          <a:ea typeface="微软雅黑" panose="020B0503020204020204" charset="-122"/>
                        </a:rPr>
                        <a:t>，极大提高了用药的依从性和可及性</a:t>
                      </a: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1" name="表格 10"/>
          <p:cNvGraphicFramePr/>
          <p:nvPr>
            <p:extLst>
              <p:ext uri="{D42A27DB-BD31-4B8C-83A1-F6EECF244321}">
                <p14:modId xmlns:p14="http://schemas.microsoft.com/office/powerpoint/2010/main" val="808487618"/>
              </p:ext>
            </p:extLst>
          </p:nvPr>
        </p:nvGraphicFramePr>
        <p:xfrm>
          <a:off x="6095999" y="4280027"/>
          <a:ext cx="5903595" cy="1837055"/>
        </p:xfrm>
        <a:graphic>
          <a:graphicData uri="http://schemas.openxmlformats.org/drawingml/2006/table">
            <a:tbl>
              <a:tblPr/>
              <a:tblGrid>
                <a:gridCol w="5903595">
                  <a:extLst>
                    <a:ext uri="{9D8B030D-6E8A-4147-A177-3AD203B41FA5}">
                      <a16:colId xmlns:a16="http://schemas.microsoft.com/office/drawing/2014/main" val="20000"/>
                    </a:ext>
                  </a:extLst>
                </a:gridCol>
              </a:tblGrid>
              <a:tr h="494665">
                <a:tc>
                  <a:txBody>
                    <a:bodyPr/>
                    <a:lstStyle/>
                    <a:p>
                      <a:pPr indent="0" algn="ctr">
                        <a:lnSpc>
                          <a:spcPct val="150000"/>
                        </a:lnSpc>
                        <a:buFont typeface="Wingdings" panose="05000000000000000000" charset="0"/>
                        <a:buNone/>
                      </a:pPr>
                      <a:r>
                        <a:rPr lang="zh-CN" altLang="en-US" sz="1800" b="1" dirty="0">
                          <a:latin typeface="微软雅黑" panose="020B0503020204020204" charset="-122"/>
                          <a:ea typeface="微软雅黑" panose="020B0503020204020204" charset="-122"/>
                          <a:cs typeface="+mn-ea"/>
                        </a:rPr>
                        <a:t>临床管理便利</a:t>
                      </a:r>
                      <a:endParaRPr lang="zh-CN" altLang="en-US" sz="1800" b="1" dirty="0">
                        <a:solidFill>
                          <a:srgbClr val="000000"/>
                        </a:solidFill>
                        <a:latin typeface="微软雅黑" panose="020B0503020204020204" charset="-122"/>
                        <a:ea typeface="微软雅黑" panose="020B0503020204020204" charset="-122"/>
                        <a:cs typeface="+mn-ea"/>
                      </a:endParaRPr>
                    </a:p>
                  </a:txBody>
                  <a:tcPr marL="12700" marR="12700" marT="1270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1342390">
                <a:tc>
                  <a:txBody>
                    <a:bodyPr/>
                    <a:lstStyle/>
                    <a:p>
                      <a:pPr marL="285750" indent="-285750" algn="l" fontAlgn="auto">
                        <a:lnSpc>
                          <a:spcPct val="150000"/>
                        </a:lnSpc>
                        <a:buSzPct val="60000"/>
                        <a:buFont typeface="Wingdings" panose="05000000000000000000" pitchFamily="2" charset="2"/>
                        <a:buChar char="l"/>
                      </a:pPr>
                      <a:r>
                        <a:rPr lang="zh-CN" sz="1400" b="0" dirty="0">
                          <a:solidFill>
                            <a:srgbClr val="FF0000"/>
                          </a:solidFill>
                          <a:latin typeface="微软雅黑" panose="020B0503020204020204" charset="-122"/>
                          <a:ea typeface="微软雅黑" panose="020B0503020204020204" charset="-122"/>
                          <a:cs typeface="微软雅黑" panose="020B0503020204020204" charset="-122"/>
                        </a:rPr>
                        <a:t>单一适应症</a:t>
                      </a:r>
                      <a:r>
                        <a:rPr lang="zh-CN" altLang="en-US" sz="1400" b="0" dirty="0">
                          <a:solidFill>
                            <a:srgbClr val="FF0000"/>
                          </a:solidFill>
                          <a:latin typeface="微软雅黑" panose="020B0503020204020204" charset="-122"/>
                          <a:ea typeface="微软雅黑" panose="020B0503020204020204" charset="-122"/>
                          <a:cs typeface="微软雅黑" panose="020B0503020204020204" charset="-122"/>
                        </a:rPr>
                        <a:t>渐冻症</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范围明确</a:t>
                      </a:r>
                      <a:r>
                        <a:rPr lang="zh-CN" sz="1400" dirty="0">
                          <a:latin typeface="微软雅黑" panose="020B0503020204020204" charset="-122"/>
                          <a:ea typeface="微软雅黑" panose="020B0503020204020204" charset="-122"/>
                          <a:cs typeface="微软雅黑" panose="020B0503020204020204" charset="-122"/>
                        </a:rPr>
                        <a:t>，</a:t>
                      </a:r>
                      <a:r>
                        <a:rPr lang="zh-CN" sz="1400" b="0" dirty="0">
                          <a:solidFill>
                            <a:schemeClr val="tx1"/>
                          </a:solidFill>
                          <a:latin typeface="微软雅黑" panose="020B0503020204020204" charset="-122"/>
                          <a:ea typeface="微软雅黑" panose="020B0503020204020204" charset="-122"/>
                          <a:cs typeface="微软雅黑" panose="020B0503020204020204" charset="-122"/>
                        </a:rPr>
                        <a:t>不存在临床滥用。</a:t>
                      </a:r>
                    </a:p>
                    <a:p>
                      <a:pPr marL="285750" indent="-285750" algn="l" fontAlgn="auto">
                        <a:lnSpc>
                          <a:spcPct val="150000"/>
                        </a:lnSpc>
                        <a:buSzPct val="60000"/>
                        <a:buFont typeface="Wingdings" panose="05000000000000000000" pitchFamily="2" charset="2"/>
                        <a:buChar char="l"/>
                      </a:pPr>
                      <a:r>
                        <a:rPr lang="zh-CN" sz="1400" dirty="0">
                          <a:latin typeface="微软雅黑" panose="020B0503020204020204" charset="-122"/>
                          <a:ea typeface="微软雅黑" panose="020B0503020204020204" charset="-122"/>
                          <a:cs typeface="微软雅黑" panose="020B0503020204020204" charset="-122"/>
                        </a:rPr>
                        <a:t>诊疗集中在核心三甲医院，便于双通道管理，</a:t>
                      </a:r>
                      <a:r>
                        <a:rPr lang="zh-CN" sz="1400" b="0" dirty="0">
                          <a:solidFill>
                            <a:schemeClr val="tx1"/>
                          </a:solidFill>
                          <a:latin typeface="微软雅黑" panose="020B0503020204020204" charset="-122"/>
                          <a:ea typeface="微软雅黑" panose="020B0503020204020204" charset="-122"/>
                          <a:cs typeface="微软雅黑" panose="020B0503020204020204" charset="-122"/>
                        </a:rPr>
                        <a:t>有助于医保基金精准管理</a:t>
                      </a: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2" name="文本框 11"/>
          <p:cNvSpPr txBox="1"/>
          <p:nvPr/>
        </p:nvSpPr>
        <p:spPr>
          <a:xfrm>
            <a:off x="906145" y="1070610"/>
            <a:ext cx="10462895" cy="878840"/>
          </a:xfrm>
          <a:prstGeom prst="rect">
            <a:avLst/>
          </a:prstGeom>
          <a:noFill/>
        </p:spPr>
        <p:txBody>
          <a:bodyPr wrap="square" rtlCol="0" anchor="t">
            <a:noAutofit/>
          </a:bodyPr>
          <a:lstStyle/>
          <a:p>
            <a:pPr indent="0">
              <a:lnSpc>
                <a:spcPct val="150000"/>
              </a:lnSpc>
              <a:buClr>
                <a:srgbClr val="000000"/>
              </a:buClr>
              <a:buFont typeface="Wingdings" panose="05000000000000000000" charset="0"/>
              <a:buNone/>
            </a:pPr>
            <a:r>
              <a:rPr lang="zh-CN" altLang="en-US" sz="1600" dirty="0">
                <a:solidFill>
                  <a:srgbClr val="FF0000"/>
                </a:solidFill>
                <a:latin typeface="微软雅黑" panose="020B0503020204020204" charset="-122"/>
                <a:ea typeface="微软雅黑" panose="020B0503020204020204" charset="-122"/>
                <a:cs typeface="宋体" panose="02010600030101010101" pitchFamily="2" charset="-122"/>
              </a:rPr>
              <a:t>弥补目录无口服剂型短板，优化目录结构</a:t>
            </a:r>
          </a:p>
          <a:p>
            <a:pPr indent="0">
              <a:lnSpc>
                <a:spcPct val="150000"/>
              </a:lnSpc>
              <a:buClr>
                <a:srgbClr val="000000"/>
              </a:buClr>
              <a:buFont typeface="Wingdings" panose="05000000000000000000" charset="0"/>
              <a:buNone/>
            </a:pPr>
            <a:r>
              <a:rPr lang="zh-CN" altLang="en-US" sz="1600" dirty="0">
                <a:latin typeface="微软雅黑" panose="020B0503020204020204" charset="-122"/>
                <a:ea typeface="微软雅黑" panose="020B0503020204020204" charset="-122"/>
                <a:cs typeface="宋体" panose="02010600030101010101" pitchFamily="2" charset="-122"/>
              </a:rPr>
              <a:t>罕见病用药</a:t>
            </a:r>
            <a:r>
              <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rPr>
              <a:t>，目标人群数量有限，临床管理难度低，有助于医保基金精准管理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31895" y="1419860"/>
            <a:ext cx="6096000" cy="706755"/>
          </a:xfrm>
          <a:prstGeom prst="rect">
            <a:avLst/>
          </a:prstGeom>
          <a:noFill/>
        </p:spPr>
        <p:txBody>
          <a:bodyPr wrap="square" rtlCol="0" anchor="t">
            <a:spAutoFit/>
          </a:bodyPr>
          <a:lstStyle/>
          <a:p>
            <a:r>
              <a:rPr lang="en-US" altLang="zh-CN" sz="4000" b="1" dirty="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 </a:t>
            </a:r>
            <a:r>
              <a:rPr lang="zh-CN" altLang="en-US" sz="3600" b="1" dirty="0">
                <a:solidFill>
                  <a:schemeClr val="tx1"/>
                </a:solidFill>
                <a:latin typeface="微软雅黑" panose="020B0503020204020204" charset="-122"/>
                <a:ea typeface="微软雅黑" panose="020B0503020204020204" charset="-122"/>
                <a:sym typeface="Arial" panose="020B0604020202020204" pitchFamily="34" charset="0"/>
              </a:rPr>
              <a:t>恳请您支持</a:t>
            </a:r>
            <a:endParaRPr lang="zh-CN" altLang="en-US" sz="4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7" name="标题 6"/>
          <p:cNvSpPr>
            <a:spLocks noGrp="1"/>
          </p:cNvSpPr>
          <p:nvPr>
            <p:ph type="title"/>
            <p:custDataLst>
              <p:tags r:id="rId1"/>
            </p:custDataLst>
          </p:nvPr>
        </p:nvSpPr>
        <p:spPr>
          <a:xfrm>
            <a:off x="4783455" y="2522855"/>
            <a:ext cx="3761740" cy="813435"/>
          </a:xfrm>
        </p:spPr>
        <p:txBody>
          <a:bodyPr/>
          <a:lstStyle/>
          <a:p>
            <a:pPr algn="ctr">
              <a:lnSpc>
                <a:spcPct val="120000"/>
              </a:lnSpc>
            </a:pPr>
            <a:r>
              <a:rPr lang="zh-CN" altLang="en-US" sz="3600" b="1" dirty="0">
                <a:solidFill>
                  <a:srgbClr val="FF0000"/>
                </a:solidFill>
                <a:latin typeface="微软雅黑" panose="020B0503020204020204" charset="-122"/>
                <a:ea typeface="微软雅黑" panose="020B0503020204020204" charset="-122"/>
                <a:cs typeface="微软雅黑" panose="020B0503020204020204" charset="-122"/>
              </a:rPr>
              <a:t>依达拉奉舌下片</a:t>
            </a:r>
            <a:endParaRPr lang="zh-CN" altLang="en-US" sz="3600" b="1" baseline="300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5460365" y="4034790"/>
            <a:ext cx="5588000" cy="706755"/>
          </a:xfrm>
          <a:prstGeom prst="rect">
            <a:avLst/>
          </a:prstGeom>
          <a:noFill/>
        </p:spPr>
        <p:txBody>
          <a:bodyPr wrap="square" rtlCol="0" anchor="t">
            <a:spAutoFit/>
          </a:bodyPr>
          <a:lstStyle/>
          <a:p>
            <a:r>
              <a:rPr lang="en-US" altLang="zh-CN" sz="4000" b="1" dirty="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  </a:t>
            </a:r>
            <a:r>
              <a:rPr lang="zh-CN" altLang="en-US" sz="3600" b="1" dirty="0">
                <a:solidFill>
                  <a:schemeClr val="tx1"/>
                </a:solidFill>
                <a:latin typeface="微软雅黑" panose="020B0503020204020204" charset="-122"/>
                <a:ea typeface="微软雅黑" panose="020B0503020204020204" charset="-122"/>
                <a:sym typeface="Arial" panose="020B0604020202020204" pitchFamily="34" charset="0"/>
              </a:rPr>
              <a:t>纳入国家医保目录！</a:t>
            </a:r>
            <a:endParaRPr lang="zh-CN" altLang="en-US" sz="4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053523" y="284749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药品基本信息</a:t>
            </a:r>
          </a:p>
        </p:txBody>
      </p:sp>
      <p:cxnSp>
        <p:nvCxnSpPr>
          <p:cNvPr id="4" name="直接连接符 3"/>
          <p:cNvCxnSpPr/>
          <p:nvPr>
            <p:custDataLst>
              <p:tags r:id="rId2"/>
            </p:custDataLst>
          </p:nvPr>
        </p:nvCxnSpPr>
        <p:spPr>
          <a:xfrm>
            <a:off x="3525838" y="337010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Object 109"/>
          <p:cNvSpPr txBox="1"/>
          <p:nvPr>
            <p:custDataLst>
              <p:tags r:id="rId3"/>
            </p:custDataLst>
          </p:nvPr>
        </p:nvSpPr>
        <p:spPr>
          <a:xfrm>
            <a:off x="3383598" y="2926874"/>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01.</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17" name="矩形 16"/>
          <p:cNvSpPr/>
          <p:nvPr>
            <p:custDataLst>
              <p:tags r:id="rId4"/>
            </p:custDataLst>
          </p:nvPr>
        </p:nvSpPr>
        <p:spPr>
          <a:xfrm>
            <a:off x="7141528" y="284622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安全性信息</a:t>
            </a:r>
          </a:p>
        </p:txBody>
      </p:sp>
      <p:cxnSp>
        <p:nvCxnSpPr>
          <p:cNvPr id="8" name="直接连接符 7"/>
          <p:cNvCxnSpPr/>
          <p:nvPr>
            <p:custDataLst>
              <p:tags r:id="rId5"/>
            </p:custDataLst>
          </p:nvPr>
        </p:nvCxnSpPr>
        <p:spPr>
          <a:xfrm>
            <a:off x="6614478" y="336883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Object 109"/>
          <p:cNvSpPr txBox="1"/>
          <p:nvPr>
            <p:custDataLst>
              <p:tags r:id="rId6"/>
            </p:custDataLst>
          </p:nvPr>
        </p:nvSpPr>
        <p:spPr>
          <a:xfrm>
            <a:off x="6472238" y="2925604"/>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02.</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9" name="矩形 8"/>
          <p:cNvSpPr/>
          <p:nvPr>
            <p:custDataLst>
              <p:tags r:id="rId7"/>
            </p:custDataLst>
          </p:nvPr>
        </p:nvSpPr>
        <p:spPr>
          <a:xfrm>
            <a:off x="4053523" y="395112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有效性信息</a:t>
            </a:r>
          </a:p>
        </p:txBody>
      </p:sp>
      <p:cxnSp>
        <p:nvCxnSpPr>
          <p:cNvPr id="14" name="直接连接符 13"/>
          <p:cNvCxnSpPr/>
          <p:nvPr>
            <p:custDataLst>
              <p:tags r:id="rId8"/>
            </p:custDataLst>
          </p:nvPr>
        </p:nvCxnSpPr>
        <p:spPr>
          <a:xfrm>
            <a:off x="3525838" y="447373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Object 109"/>
          <p:cNvSpPr txBox="1"/>
          <p:nvPr>
            <p:custDataLst>
              <p:tags r:id="rId9"/>
            </p:custDataLst>
          </p:nvPr>
        </p:nvSpPr>
        <p:spPr>
          <a:xfrm>
            <a:off x="3383598" y="4030504"/>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03.</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21" name="矩形 20"/>
          <p:cNvSpPr/>
          <p:nvPr>
            <p:custDataLst>
              <p:tags r:id="rId10"/>
            </p:custDataLst>
          </p:nvPr>
        </p:nvSpPr>
        <p:spPr>
          <a:xfrm>
            <a:off x="7141528" y="394985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创新性信息</a:t>
            </a:r>
          </a:p>
        </p:txBody>
      </p:sp>
      <p:cxnSp>
        <p:nvCxnSpPr>
          <p:cNvPr id="22" name="直接连接符 21"/>
          <p:cNvCxnSpPr/>
          <p:nvPr>
            <p:custDataLst>
              <p:tags r:id="rId11"/>
            </p:custDataLst>
          </p:nvPr>
        </p:nvCxnSpPr>
        <p:spPr>
          <a:xfrm>
            <a:off x="6614478" y="447246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Object 109"/>
          <p:cNvSpPr txBox="1"/>
          <p:nvPr>
            <p:custDataLst>
              <p:tags r:id="rId12"/>
            </p:custDataLst>
          </p:nvPr>
        </p:nvSpPr>
        <p:spPr>
          <a:xfrm>
            <a:off x="6472238" y="4029234"/>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04.</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11" name="矩形 10"/>
          <p:cNvSpPr/>
          <p:nvPr>
            <p:custDataLst>
              <p:tags r:id="rId13"/>
            </p:custDataLst>
          </p:nvPr>
        </p:nvSpPr>
        <p:spPr>
          <a:xfrm>
            <a:off x="4053523" y="505475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公平性信息</a:t>
            </a:r>
          </a:p>
        </p:txBody>
      </p:sp>
      <p:cxnSp>
        <p:nvCxnSpPr>
          <p:cNvPr id="12" name="直接连接符 11"/>
          <p:cNvCxnSpPr/>
          <p:nvPr>
            <p:custDataLst>
              <p:tags r:id="rId14"/>
            </p:custDataLst>
          </p:nvPr>
        </p:nvCxnSpPr>
        <p:spPr>
          <a:xfrm>
            <a:off x="3525838" y="5577999"/>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Object 109"/>
          <p:cNvSpPr txBox="1"/>
          <p:nvPr>
            <p:custDataLst>
              <p:tags r:id="rId15"/>
            </p:custDataLst>
          </p:nvPr>
        </p:nvSpPr>
        <p:spPr>
          <a:xfrm>
            <a:off x="3383598" y="5134769"/>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05.</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20" name="矩形 19"/>
          <p:cNvSpPr/>
          <p:nvPr>
            <p:custDataLst>
              <p:tags r:id="rId16"/>
            </p:custDataLst>
          </p:nvPr>
        </p:nvSpPr>
        <p:spPr>
          <a:xfrm>
            <a:off x="5408771" y="629873"/>
            <a:ext cx="2126933" cy="894080"/>
          </a:xfrm>
          <a:prstGeom prst="rect">
            <a:avLst/>
          </a:prstGeom>
        </p:spPr>
        <p:txBody>
          <a:bodyPr wrap="square" tIns="0" bIns="0" anchor="b" anchorCtr="0">
            <a:normAutofit/>
          </a:bodyPr>
          <a:lstStyle/>
          <a:p>
            <a:pPr>
              <a:lnSpc>
                <a:spcPct val="130000"/>
              </a:lnSpc>
            </a:pPr>
            <a:r>
              <a:rPr lang="zh-CN" altLang="en-US" sz="3200" b="1" dirty="0">
                <a:solidFill>
                  <a:schemeClr val="tx1">
                    <a:lumMod val="85000"/>
                    <a:lumOff val="15000"/>
                  </a:schemeClr>
                </a:solidFill>
                <a:latin typeface="微软雅黑" panose="020B0503020204020204" charset="-122"/>
                <a:ea typeface="微软雅黑" panose="020B0503020204020204" charset="-122"/>
              </a:rPr>
              <a:t>目录</a:t>
            </a:r>
          </a:p>
        </p:txBody>
      </p:sp>
      <p:sp>
        <p:nvSpPr>
          <p:cNvPr id="24" name="矩形 23"/>
          <p:cNvSpPr/>
          <p:nvPr>
            <p:custDataLst>
              <p:tags r:id="rId17"/>
            </p:custDataLst>
          </p:nvPr>
        </p:nvSpPr>
        <p:spPr>
          <a:xfrm>
            <a:off x="4937125" y="1629252"/>
            <a:ext cx="2720975" cy="670560"/>
          </a:xfrm>
          <a:prstGeom prst="rect">
            <a:avLst/>
          </a:prstGeom>
        </p:spPr>
        <p:txBody>
          <a:bodyPr wrap="square" tIns="0" bIns="36000">
            <a:normAutofit/>
          </a:bodyPr>
          <a:lstStyle/>
          <a:p>
            <a:pPr>
              <a:lnSpc>
                <a:spcPct val="130000"/>
              </a:lnSpc>
            </a:pPr>
            <a:r>
              <a:rPr lang="en-US" altLang="zh-CN" sz="3200" dirty="0">
                <a:solidFill>
                  <a:schemeClr val="tx1">
                    <a:lumMod val="85000"/>
                    <a:lumOff val="15000"/>
                  </a:schemeClr>
                </a:solidFill>
                <a:latin typeface="微软雅黑" panose="020B0503020204020204" charset="-122"/>
                <a:ea typeface="微软雅黑" panose="020B0503020204020204" charset="-122"/>
                <a:cs typeface="汉仪中黑 简" panose="00020600040101010101" charset="-122"/>
              </a:rPr>
              <a:t>CONTENTS</a:t>
            </a:r>
          </a:p>
        </p:txBody>
      </p:sp>
      <p:pic>
        <p:nvPicPr>
          <p:cNvPr id="18" name="图片 17"/>
          <p:cNvPicPr>
            <a:picLocks noChangeAspect="1"/>
          </p:cNvPicPr>
          <p:nvPr userDrawn="1">
            <p:custDataLst>
              <p:tags r:id="rId18"/>
            </p:custDataLst>
          </p:nvPr>
        </p:nvPicPr>
        <p:blipFill>
          <a:blip r:embed="rId20" cstate="print">
            <a:extLst>
              <a:ext uri="{28A0092B-C50C-407E-A947-70E740481C1C}">
                <a14:useLocalDpi xmlns:a14="http://schemas.microsoft.com/office/drawing/2010/main" val="0"/>
              </a:ext>
            </a:extLst>
          </a:blip>
          <a:stretch>
            <a:fillRect/>
          </a:stretch>
        </p:blipFill>
        <p:spPr>
          <a:xfrm>
            <a:off x="165538" y="254159"/>
            <a:ext cx="1466215" cy="615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411014" y="458852"/>
            <a:ext cx="9936435" cy="657340"/>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1、药</a:t>
            </a:r>
            <a:r>
              <a:rPr lang="zh-CN" altLang="en-US" dirty="0">
                <a:cs typeface="微软雅黑" panose="020B0503020204020204" charset="-122"/>
                <a:sym typeface="+mn-ea"/>
              </a:rPr>
              <a:t>品</a:t>
            </a:r>
            <a:r>
              <a:rPr lang="en-US" altLang="zh-CN" b="1" dirty="0" err="1">
                <a:latin typeface="微软雅黑" panose="020B0503020204020204" charset="-122"/>
                <a:ea typeface="微软雅黑" panose="020B0503020204020204" charset="-122"/>
                <a:cs typeface="微软雅黑" panose="020B0503020204020204" charset="-122"/>
                <a:sym typeface="+mn-ea"/>
              </a:rPr>
              <a:t>基本信息</a:t>
            </a:r>
            <a:r>
              <a:rPr lang="en-US" altLang="zh-CN" b="1" dirty="0">
                <a:latin typeface="微软雅黑" panose="020B0503020204020204" charset="-122"/>
                <a:ea typeface="微软雅黑" panose="020B0503020204020204" charset="-122"/>
                <a:cs typeface="微软雅黑" panose="020B0503020204020204" charset="-122"/>
                <a:sym typeface="+mn-ea"/>
              </a:rPr>
              <a:t> 1/2</a:t>
            </a:r>
          </a:p>
        </p:txBody>
      </p:sp>
      <p:graphicFrame>
        <p:nvGraphicFramePr>
          <p:cNvPr id="2" name="表格 1"/>
          <p:cNvGraphicFramePr/>
          <p:nvPr>
            <p:custDataLst>
              <p:tags r:id="rId2"/>
            </p:custDataLst>
            <p:extLst>
              <p:ext uri="{D42A27DB-BD31-4B8C-83A1-F6EECF244321}">
                <p14:modId xmlns:p14="http://schemas.microsoft.com/office/powerpoint/2010/main" val="4188017678"/>
              </p:ext>
            </p:extLst>
          </p:nvPr>
        </p:nvGraphicFramePr>
        <p:xfrm>
          <a:off x="146305" y="1316736"/>
          <a:ext cx="5861303" cy="5306190"/>
        </p:xfrm>
        <a:graphic>
          <a:graphicData uri="http://schemas.openxmlformats.org/drawingml/2006/table">
            <a:tbl>
              <a:tblPr/>
              <a:tblGrid>
                <a:gridCol w="1883663">
                  <a:extLst>
                    <a:ext uri="{9D8B030D-6E8A-4147-A177-3AD203B41FA5}">
                      <a16:colId xmlns:a16="http://schemas.microsoft.com/office/drawing/2014/main" val="20000"/>
                    </a:ext>
                  </a:extLst>
                </a:gridCol>
                <a:gridCol w="3977640">
                  <a:extLst>
                    <a:ext uri="{9D8B030D-6E8A-4147-A177-3AD203B41FA5}">
                      <a16:colId xmlns:a16="http://schemas.microsoft.com/office/drawing/2014/main" val="20001"/>
                    </a:ext>
                  </a:extLst>
                </a:gridCol>
              </a:tblGrid>
              <a:tr h="440178">
                <a:tc>
                  <a:txBody>
                    <a:bodyPr/>
                    <a:lstStyle/>
                    <a:p>
                      <a:pPr indent="0" algn="ctr">
                        <a:buNone/>
                      </a:pPr>
                      <a:r>
                        <a:rPr lang="en-US" altLang="zh-CN" sz="1400" b="0" dirty="0">
                          <a:solidFill>
                            <a:srgbClr val="000000"/>
                          </a:solidFill>
                          <a:latin typeface="+mn-ea"/>
                          <a:cs typeface="+mn-ea"/>
                        </a:rPr>
                        <a:t>  </a:t>
                      </a:r>
                      <a:r>
                        <a:rPr lang="zh-CN" altLang="en-US" sz="1400" b="0" dirty="0">
                          <a:solidFill>
                            <a:srgbClr val="000000"/>
                          </a:solidFill>
                          <a:latin typeface="+mn-ea"/>
                          <a:cs typeface="+mn-ea"/>
                        </a:rPr>
                        <a:t>申报目录类别</a:t>
                      </a: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indent="0" algn="ctr">
                        <a:buNone/>
                      </a:pPr>
                      <a:r>
                        <a:rPr lang="zh-CN" altLang="en-US" sz="1400" b="0" dirty="0">
                          <a:solidFill>
                            <a:schemeClr val="tx1"/>
                          </a:solidFill>
                          <a:latin typeface="微软雅黑" panose="020B0503020204020204" charset="-122"/>
                          <a:ea typeface="微软雅黑" panose="020B0503020204020204" charset="-122"/>
                        </a:rPr>
                        <a:t>基本医疗保险目录和商保创新药目录</a:t>
                      </a: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375993">
                <a:tc>
                  <a:txBody>
                    <a:bodyPr/>
                    <a:lstStyle/>
                    <a:p>
                      <a:pPr indent="0" algn="ctr">
                        <a:buNone/>
                      </a:pPr>
                      <a:r>
                        <a:rPr lang="en-US" altLang="zh-CN" sz="1400" b="0" dirty="0">
                          <a:solidFill>
                            <a:srgbClr val="000000"/>
                          </a:solidFill>
                          <a:latin typeface="+mn-ea"/>
                          <a:cs typeface="+mn-ea"/>
                        </a:rPr>
                        <a:t>  </a:t>
                      </a:r>
                      <a:r>
                        <a:rPr lang="zh-CN" sz="1400" b="0" dirty="0">
                          <a:solidFill>
                            <a:srgbClr val="000000"/>
                          </a:solidFill>
                          <a:latin typeface="+mn-ea"/>
                          <a:cs typeface="+mn-ea"/>
                        </a:rPr>
                        <a:t>通用名称</a:t>
                      </a:r>
                      <a:endParaRPr lang="zh-CN" altLang="en-US" sz="1400" b="0" dirty="0">
                        <a:solidFill>
                          <a:srgbClr val="000000"/>
                        </a:solidFill>
                        <a:latin typeface="+mn-ea"/>
                        <a:cs typeface="+mn-ea"/>
                      </a:endParaRPr>
                    </a:p>
                  </a:txBody>
                  <a:tcPr marL="12700" marR="12700" marT="12700" anchor="ctr">
                    <a:lnL w="12700">
                      <a:solidFill>
                        <a:schemeClr val="accent1"/>
                      </a:solidFill>
                      <a:prstDash val="soli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a:solidFill>
                        <a:schemeClr val="accent1"/>
                      </a:solidFill>
                      <a:prstDash val="solid"/>
                    </a:lnB>
                    <a:lnTlToBr>
                      <a:noFill/>
                    </a:lnTlToBr>
                    <a:lnBlToTr>
                      <a:noFill/>
                    </a:lnBlToTr>
                    <a:solidFill>
                      <a:schemeClr val="bg1"/>
                    </a:solidFill>
                  </a:tcPr>
                </a:tc>
                <a:tc>
                  <a:txBody>
                    <a:bodyPr/>
                    <a:lstStyle/>
                    <a:p>
                      <a:pPr indent="0" algn="ctr">
                        <a:buNone/>
                      </a:pPr>
                      <a:r>
                        <a:rPr lang="zh-CN" sz="1400" b="0" dirty="0">
                          <a:solidFill>
                            <a:schemeClr val="tx1"/>
                          </a:solidFill>
                          <a:latin typeface="微软雅黑" panose="020B0503020204020204" charset="-122"/>
                          <a:ea typeface="微软雅黑" panose="020B0503020204020204" charset="-122"/>
                        </a:rPr>
                        <a:t>依达拉奉舌下片</a:t>
                      </a:r>
                      <a:endParaRPr lang="zh-CN" altLang="en-US" sz="1400" b="0" dirty="0">
                        <a:solidFill>
                          <a:schemeClr val="tx1"/>
                        </a:solidFill>
                        <a:latin typeface="微软雅黑" panose="020B0503020204020204" charset="-122"/>
                        <a:ea typeface="微软雅黑" panose="020B0503020204020204" charset="-122"/>
                      </a:endParaRPr>
                    </a:p>
                  </a:txBody>
                  <a:tcPr marL="12700" marR="12700" marT="12700" anchor="ctr">
                    <a:lnL w="12700" cap="flat" cmpd="sng" algn="ctr">
                      <a:solidFill>
                        <a:schemeClr val="accent1"/>
                      </a:solidFill>
                      <a:prstDash val="solid"/>
                      <a:round/>
                      <a:headEnd type="none" w="med" len="med"/>
                      <a:tailEnd type="none" w="med" len="med"/>
                    </a:lnL>
                    <a:lnR w="12700">
                      <a:solidFill>
                        <a:schemeClr val="accent1"/>
                      </a:solidFill>
                      <a:prstDash val="solid"/>
                    </a:lnR>
                    <a:lnT w="12700" cap="flat" cmpd="sng" algn="ctr">
                      <a:solidFill>
                        <a:schemeClr val="accent1"/>
                      </a:solidFill>
                      <a:prstDash val="solid"/>
                      <a:round/>
                      <a:headEnd type="none" w="med" len="med"/>
                      <a:tailEnd type="none" w="med" len="me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9407131"/>
                  </a:ext>
                </a:extLst>
              </a:tr>
              <a:tr h="359893">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注册规格</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cap="flat" cmpd="sng" algn="ctr">
                      <a:solidFill>
                        <a:schemeClr val="accent1"/>
                      </a:solidFill>
                      <a:prstDash val="solid"/>
                      <a:round/>
                      <a:headEnd type="none" w="med" len="med"/>
                      <a:tailEnd type="none" w="med" len="me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dirty="0">
                          <a:solidFill>
                            <a:srgbClr val="000000"/>
                          </a:solidFill>
                          <a:latin typeface="微软雅黑" panose="020B0503020204020204" charset="-122"/>
                          <a:ea typeface="微软雅黑" panose="020B0503020204020204" charset="-122"/>
                        </a:rPr>
                        <a:t>30mg</a:t>
                      </a:r>
                      <a:endParaRPr lang="en-US" altLang="en-US" sz="1400" b="0" dirty="0">
                        <a:solidFill>
                          <a:srgbClr val="000000"/>
                        </a:solidFill>
                        <a:latin typeface="微软雅黑" panose="020B0503020204020204" charset="-122"/>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cap="flat" cmpd="sng" algn="ctr">
                      <a:solidFill>
                        <a:schemeClr val="accent1"/>
                      </a:solidFill>
                      <a:prstDash val="solid"/>
                      <a:round/>
                      <a:headEnd type="none" w="med" len="med"/>
                      <a:tailEnd type="none" w="med" len="me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412261">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适应症</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buNone/>
                      </a:pPr>
                      <a:r>
                        <a:rPr lang="zh-CN" sz="1400" b="0" dirty="0">
                          <a:solidFill>
                            <a:schemeClr val="tx1"/>
                          </a:solidFill>
                          <a:latin typeface="微软雅黑" panose="020B0503020204020204" charset="-122"/>
                          <a:ea typeface="微软雅黑" panose="020B0503020204020204" charset="-122"/>
                          <a:cs typeface="微软雅黑" panose="020B0503020204020204" charset="-122"/>
                        </a:rPr>
                        <a:t>抑制肌萎缩侧索硬化（ALS）所致功能障碍的进展</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2"/>
                  </a:ext>
                </a:extLst>
              </a:tr>
              <a:tr h="1685922">
                <a:tc>
                  <a:txBody>
                    <a:bodyPr/>
                    <a:lstStyle/>
                    <a:p>
                      <a:pPr indent="0" algn="ctr">
                        <a:buNone/>
                      </a:pPr>
                      <a:r>
                        <a:rPr lang="en-US" altLang="zh-CN" sz="1400" b="0" dirty="0">
                          <a:solidFill>
                            <a:srgbClr val="000000"/>
                          </a:solidFill>
                          <a:latin typeface="+mn-ea"/>
                          <a:cs typeface="+mn-ea"/>
                        </a:rPr>
                        <a:t>  </a:t>
                      </a:r>
                      <a:r>
                        <a:rPr lang="zh-CN" sz="1400" b="0" dirty="0">
                          <a:solidFill>
                            <a:srgbClr val="000000"/>
                          </a:solidFill>
                          <a:latin typeface="+mn-ea"/>
                          <a:cs typeface="+mn-ea"/>
                        </a:rPr>
                        <a:t>用法用量</a:t>
                      </a:r>
                      <a:endParaRPr lang="zh-CN" altLang="en-US" sz="1400" b="0" dirty="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l" fontAlgn="auto">
                        <a:lnSpc>
                          <a:spcPct val="120000"/>
                        </a:lnSpc>
                        <a:buNone/>
                      </a:pPr>
                      <a:r>
                        <a:rPr lang="zh-CN" sz="1400" b="0" spc="-50" dirty="0">
                          <a:solidFill>
                            <a:srgbClr val="000000"/>
                          </a:solidFill>
                          <a:uFillTx/>
                          <a:latin typeface="微软雅黑" panose="020B0503020204020204" charset="-122"/>
                          <a:ea typeface="微软雅黑" panose="020B0503020204020204" charset="-122"/>
                          <a:cs typeface="微软雅黑" panose="020B0503020204020204" charset="-122"/>
                        </a:rPr>
                        <a:t>用于抑制肌萎缩侧索硬化（ALS）所致功能障碍的进展时，给药方式为每天1次舌下含服2片（60mg），通常将给药期与停药期组合的28天作为一个疗程，重复此疗程。第一疗程在连续14天给药后，停药14天；第二疗程以后在给药期的14天中给药10天，之后停药14天。</a:t>
                      </a:r>
                    </a:p>
                    <a:p>
                      <a:pPr indent="0" algn="l" fontAlgn="auto">
                        <a:lnSpc>
                          <a:spcPct val="120000"/>
                        </a:lnSpc>
                        <a:buNone/>
                      </a:pPr>
                      <a:r>
                        <a:rPr lang="zh-CN" altLang="en-US" sz="1400" b="0" dirty="0">
                          <a:solidFill>
                            <a:srgbClr val="FF0000"/>
                          </a:solidFill>
                          <a:latin typeface="微软雅黑" panose="020B0503020204020204" charset="-122"/>
                          <a:ea typeface="微软雅黑" panose="020B0503020204020204" charset="-122"/>
                          <a:cs typeface="微软雅黑" panose="020B0503020204020204" charset="-122"/>
                        </a:rPr>
                        <a:t>（全年365天</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按疗程治疗，</a:t>
                      </a:r>
                      <a:r>
                        <a:rPr lang="zh-CN" altLang="en-US" sz="1400" b="0" dirty="0">
                          <a:solidFill>
                            <a:srgbClr val="FF0000"/>
                          </a:solidFill>
                          <a:latin typeface="微软雅黑" panose="020B0503020204020204" charset="-122"/>
                          <a:ea typeface="微软雅黑" panose="020B0503020204020204" charset="-122"/>
                          <a:cs typeface="微软雅黑" panose="020B0503020204020204" charset="-122"/>
                        </a:rPr>
                        <a:t>累计治疗124天）</a:t>
                      </a:r>
                    </a:p>
                  </a:txBody>
                  <a:tcPr marL="12700" marR="12700" marT="12700">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576232">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中国首次上市时间</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a:buNone/>
                      </a:pPr>
                      <a:r>
                        <a:rPr lang="zh-CN" sz="1400" b="0" dirty="0">
                          <a:solidFill>
                            <a:srgbClr val="000000"/>
                          </a:solidFill>
                          <a:latin typeface="微软雅黑" panose="020B0503020204020204" charset="-122"/>
                          <a:ea typeface="微软雅黑" panose="020B0503020204020204" charset="-122"/>
                          <a:cs typeface="微软雅黑" panose="020B0503020204020204" charset="-122"/>
                        </a:rPr>
                        <a:t>2022年9月19日</a:t>
                      </a:r>
                      <a:endParaRPr lang="zh-CN" altLang="en-US" sz="1400" b="0" dirty="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4"/>
                  </a:ext>
                </a:extLst>
              </a:tr>
              <a:tr h="489157">
                <a:tc>
                  <a:txBody>
                    <a:bodyPr/>
                    <a:lstStyle/>
                    <a:p>
                      <a:pPr indent="0" algn="ctr">
                        <a:buNone/>
                      </a:pPr>
                      <a:r>
                        <a:rPr lang="en-US" altLang="zh-CN" sz="1400" b="0" dirty="0">
                          <a:solidFill>
                            <a:srgbClr val="000000"/>
                          </a:solidFill>
                          <a:latin typeface="+mn-ea"/>
                          <a:cs typeface="+mn-ea"/>
                        </a:rPr>
                        <a:t>  </a:t>
                      </a:r>
                      <a:r>
                        <a:rPr lang="zh-CN" sz="1400" b="0" dirty="0">
                          <a:solidFill>
                            <a:srgbClr val="000000"/>
                          </a:solidFill>
                          <a:latin typeface="+mn-ea"/>
                          <a:cs typeface="+mn-ea"/>
                        </a:rPr>
                        <a:t>目前中国地区同通用名药品的上市情况</a:t>
                      </a:r>
                      <a:endParaRPr lang="zh-CN" altLang="en-US" sz="1400" b="0" dirty="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a:buNone/>
                      </a:pPr>
                      <a:r>
                        <a:rPr lang="zh-CN" altLang="en-US" sz="1400" b="0" dirty="0">
                          <a:solidFill>
                            <a:schemeClr val="tx1"/>
                          </a:solidFill>
                          <a:latin typeface="微软雅黑" panose="020B0503020204020204" charset="-122"/>
                          <a:ea typeface="微软雅黑" panose="020B0503020204020204" charset="-122"/>
                        </a:rPr>
                        <a:t>无</a:t>
                      </a: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498938">
                <a:tc>
                  <a:txBody>
                    <a:bodyPr/>
                    <a:lstStyle/>
                    <a:p>
                      <a:pPr indent="0" algn="ctr">
                        <a:buNone/>
                      </a:pPr>
                      <a:r>
                        <a:rPr lang="en-US" altLang="zh-CN" sz="1400" b="0" dirty="0">
                          <a:solidFill>
                            <a:srgbClr val="000000"/>
                          </a:solidFill>
                          <a:latin typeface="+mn-ea"/>
                          <a:cs typeface="+mn-ea"/>
                        </a:rPr>
                        <a:t>  </a:t>
                      </a:r>
                      <a:r>
                        <a:rPr lang="zh-CN" sz="1400" b="0" dirty="0">
                          <a:solidFill>
                            <a:srgbClr val="000000"/>
                          </a:solidFill>
                          <a:latin typeface="+mn-ea"/>
                          <a:cs typeface="+mn-ea"/>
                        </a:rPr>
                        <a:t>全球首个上市国家/地区及上市时间</a:t>
                      </a:r>
                      <a:endParaRPr lang="zh-CN" altLang="en-US" sz="1400" b="0" dirty="0">
                        <a:solidFill>
                          <a:srgbClr val="000000"/>
                        </a:solidFill>
                        <a:latin typeface="+mn-ea"/>
                        <a:cs typeface="+mn-ea"/>
                      </a:endParaRPr>
                    </a:p>
                  </a:txBody>
                  <a:tcPr marL="12700" marR="12700" marT="12700" anchor="ctr">
                    <a:lnL w="12700">
                      <a:solidFill>
                        <a:schemeClr val="accent1"/>
                      </a:solidFill>
                      <a:prstDash val="soli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a:solidFill>
                        <a:schemeClr val="accent1"/>
                      </a:solidFill>
                      <a:prstDash val="solid"/>
                    </a:lnB>
                    <a:lnTlToBr>
                      <a:noFill/>
                    </a:lnTlToBr>
                    <a:lnBlToTr>
                      <a:noFill/>
                    </a:lnBlToTr>
                    <a:solidFill>
                      <a:schemeClr val="bg1"/>
                    </a:solidFill>
                  </a:tcPr>
                </a:tc>
                <a:tc>
                  <a:txBody>
                    <a:bodyPr/>
                    <a:lstStyle/>
                    <a:p>
                      <a:pPr indent="0" algn="ctr">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中国/2022年9月1</a:t>
                      </a:r>
                      <a:r>
                        <a:rPr lang="en-US" altLang="zh-CN" sz="1400" b="0">
                          <a:solidFill>
                            <a:srgbClr val="000000"/>
                          </a:solidFill>
                          <a:latin typeface="微软雅黑" panose="020B0503020204020204" charset="-122"/>
                          <a:ea typeface="微软雅黑" panose="020B0503020204020204" charset="-122"/>
                          <a:cs typeface="微软雅黑" panose="020B0503020204020204" charset="-122"/>
                        </a:rPr>
                        <a:t>9</a:t>
                      </a:r>
                      <a:r>
                        <a:rPr lang="zh-CN" sz="1400" b="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14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cap="flat" cmpd="sng" algn="ctr">
                      <a:solidFill>
                        <a:schemeClr val="accent1"/>
                      </a:solidFill>
                      <a:prstDash val="solid"/>
                      <a:round/>
                      <a:headEnd type="none" w="med" len="med"/>
                      <a:tailEnd type="none" w="med" len="med"/>
                    </a:lnL>
                    <a:lnR w="12700">
                      <a:solidFill>
                        <a:schemeClr val="accent1"/>
                      </a:solidFill>
                      <a:prstDash val="solid"/>
                    </a:lnR>
                    <a:lnT w="12700" cap="flat" cmpd="sng" algn="ctr">
                      <a:solidFill>
                        <a:schemeClr val="accent1"/>
                      </a:solidFill>
                      <a:prstDash val="solid"/>
                      <a:round/>
                      <a:headEnd type="none" w="med" len="med"/>
                      <a:tailEnd type="none" w="med" len="me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6"/>
                  </a:ext>
                </a:extLst>
              </a:tr>
              <a:tr h="324611">
                <a:tc>
                  <a:txBody>
                    <a:bodyPr/>
                    <a:lstStyle/>
                    <a:p>
                      <a:pPr indent="0" algn="ctr">
                        <a:buNone/>
                      </a:pPr>
                      <a:r>
                        <a:rPr lang="en-US" altLang="zh-CN" sz="1400" b="0" dirty="0">
                          <a:solidFill>
                            <a:srgbClr val="000000"/>
                          </a:solidFill>
                          <a:latin typeface="+mn-ea"/>
                          <a:cs typeface="+mn-ea"/>
                        </a:rPr>
                        <a:t>  </a:t>
                      </a:r>
                      <a:r>
                        <a:rPr lang="zh-CN" sz="1400" b="0" dirty="0">
                          <a:solidFill>
                            <a:srgbClr val="000000"/>
                          </a:solidFill>
                          <a:latin typeface="+mn-ea"/>
                          <a:cs typeface="+mn-ea"/>
                        </a:rPr>
                        <a:t>是否为</a:t>
                      </a:r>
                      <a:r>
                        <a:rPr lang="en-US" sz="1400" b="0" dirty="0">
                          <a:solidFill>
                            <a:srgbClr val="000000"/>
                          </a:solidFill>
                          <a:latin typeface="+mn-ea"/>
                          <a:cs typeface="+mn-ea"/>
                        </a:rPr>
                        <a:t> OTC </a:t>
                      </a:r>
                      <a:r>
                        <a:rPr lang="zh-CN" sz="1400" b="0" dirty="0">
                          <a:solidFill>
                            <a:srgbClr val="000000"/>
                          </a:solidFill>
                          <a:latin typeface="+mn-ea"/>
                          <a:cs typeface="+mn-ea"/>
                        </a:rPr>
                        <a:t>药品</a:t>
                      </a:r>
                      <a:endParaRPr lang="zh-CN" altLang="en-US" sz="1400" b="0" dirty="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a:buNone/>
                      </a:pPr>
                      <a:r>
                        <a:rPr lang="zh-CN" sz="1400" b="0" dirty="0">
                          <a:solidFill>
                            <a:srgbClr val="000000"/>
                          </a:solidFill>
                          <a:latin typeface="微软雅黑" panose="020B0503020204020204" charset="-122"/>
                          <a:ea typeface="微软雅黑" panose="020B0503020204020204" charset="-122"/>
                        </a:rPr>
                        <a:t>否</a:t>
                      </a:r>
                      <a:endParaRPr lang="zh-CN" altLang="en-US" sz="1400" b="0" dirty="0">
                        <a:solidFill>
                          <a:srgbClr val="000000"/>
                        </a:solidFill>
                        <a:latin typeface="微软雅黑" panose="020B0503020204020204" charset="-122"/>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4" name="表格 3"/>
          <p:cNvGraphicFramePr/>
          <p:nvPr>
            <p:custDataLst>
              <p:tags r:id="rId3"/>
            </p:custDataLst>
            <p:extLst>
              <p:ext uri="{D42A27DB-BD31-4B8C-83A1-F6EECF244321}">
                <p14:modId xmlns:p14="http://schemas.microsoft.com/office/powerpoint/2010/main" val="805147611"/>
              </p:ext>
            </p:extLst>
          </p:nvPr>
        </p:nvGraphicFramePr>
        <p:xfrm>
          <a:off x="6184394" y="1316736"/>
          <a:ext cx="5794246" cy="5306190"/>
        </p:xfrm>
        <a:graphic>
          <a:graphicData uri="http://schemas.openxmlformats.org/drawingml/2006/table">
            <a:tbl>
              <a:tblPr/>
              <a:tblGrid>
                <a:gridCol w="1525460">
                  <a:extLst>
                    <a:ext uri="{9D8B030D-6E8A-4147-A177-3AD203B41FA5}">
                      <a16:colId xmlns:a16="http://schemas.microsoft.com/office/drawing/2014/main" val="20000"/>
                    </a:ext>
                  </a:extLst>
                </a:gridCol>
                <a:gridCol w="4268786">
                  <a:extLst>
                    <a:ext uri="{9D8B030D-6E8A-4147-A177-3AD203B41FA5}">
                      <a16:colId xmlns:a16="http://schemas.microsoft.com/office/drawing/2014/main" val="20001"/>
                    </a:ext>
                  </a:extLst>
                </a:gridCol>
              </a:tblGrid>
              <a:tr h="1125837">
                <a:tc>
                  <a:txBody>
                    <a:bodyPr/>
                    <a:lstStyle/>
                    <a:p>
                      <a:pPr indent="0" algn="ctr">
                        <a:buNone/>
                      </a:pPr>
                      <a:r>
                        <a:rPr lang="en-US" altLang="zh-CN" sz="1400" b="1" dirty="0">
                          <a:solidFill>
                            <a:srgbClr val="000000"/>
                          </a:solidFill>
                          <a:latin typeface="+mn-ea"/>
                          <a:ea typeface="+mn-ea"/>
                          <a:cs typeface="微软雅黑" panose="020B0503020204020204" charset="-122"/>
                        </a:rPr>
                        <a:t>  </a:t>
                      </a:r>
                      <a:r>
                        <a:rPr lang="zh-CN" sz="1400" b="0" dirty="0">
                          <a:solidFill>
                            <a:srgbClr val="000000"/>
                          </a:solidFill>
                          <a:latin typeface="+mn-ea"/>
                          <a:ea typeface="+mn-ea"/>
                          <a:cs typeface="微软雅黑" panose="020B0503020204020204" charset="-122"/>
                        </a:rPr>
                        <a:t>参照药品建议</a:t>
                      </a:r>
                      <a:endParaRPr lang="zh-CN" altLang="en-US" sz="1400" b="0" dirty="0">
                        <a:solidFill>
                          <a:srgbClr val="000000"/>
                        </a:solidFill>
                        <a:latin typeface="+mn-ea"/>
                        <a:ea typeface="+mn-ea"/>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a:buNone/>
                      </a:pPr>
                      <a:r>
                        <a:rPr lang="zh-CN" sz="1400" b="0" dirty="0">
                          <a:solidFill>
                            <a:srgbClr val="FF0000"/>
                          </a:solidFill>
                          <a:latin typeface="+mn-ea"/>
                          <a:ea typeface="+mn-ea"/>
                        </a:rPr>
                        <a:t>依达拉奉氯化钠注射液</a:t>
                      </a:r>
                      <a:endParaRPr lang="zh-CN" altLang="en-US" sz="1400" b="0" dirty="0">
                        <a:solidFill>
                          <a:srgbClr val="FF0000"/>
                        </a:solidFill>
                        <a:latin typeface="+mn-ea"/>
                        <a:ea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031958">
                <a:tc>
                  <a:txBody>
                    <a:bodyPr/>
                    <a:lstStyle/>
                    <a:p>
                      <a:pPr indent="0" algn="ctr">
                        <a:buNone/>
                      </a:pPr>
                      <a:r>
                        <a:rPr lang="zh-CN" altLang="en-US" sz="1400" dirty="0">
                          <a:latin typeface="+mn-ea"/>
                          <a:ea typeface="+mn-ea"/>
                        </a:rPr>
                        <a:t>选择依据</a:t>
                      </a:r>
                      <a:endParaRPr lang="zh-CN" altLang="en-US" sz="1400" b="0" dirty="0">
                        <a:solidFill>
                          <a:srgbClr val="000000"/>
                        </a:solidFill>
                        <a:latin typeface="+mn-ea"/>
                        <a:ea typeface="+mn-ea"/>
                        <a:cs typeface="微软雅黑" panose="020B0503020204020204" charset="-122"/>
                      </a:endParaRPr>
                    </a:p>
                  </a:txBody>
                  <a:tcPr marL="12700" marR="12700" marT="12700" anchor="ctr">
                    <a:lnL w="12700">
                      <a:solidFill>
                        <a:schemeClr val="accent1"/>
                      </a:solidFill>
                      <a:prstDash val="soli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a:solidFill>
                        <a:schemeClr val="accent1"/>
                      </a:solidFill>
                      <a:prstDash val="solid"/>
                    </a:lnB>
                    <a:lnTlToBr>
                      <a:noFill/>
                    </a:lnTlToBr>
                    <a:lnBlToTr>
                      <a:noFill/>
                    </a:lnBlToTr>
                    <a:solidFill>
                      <a:schemeClr val="bg1"/>
                    </a:solidFill>
                  </a:tcPr>
                </a:tc>
                <a:tc>
                  <a:txBody>
                    <a:bodyPr/>
                    <a:lstStyle/>
                    <a:p>
                      <a:pPr>
                        <a:lnSpc>
                          <a:spcPct val="150000"/>
                        </a:lnSpc>
                        <a:buClr>
                          <a:srgbClr val="000000"/>
                        </a:buClr>
                        <a:buSzPct val="60000"/>
                      </a:pPr>
                      <a:r>
                        <a:rPr lang="zh-CN" altLang="en-US" sz="1400" dirty="0">
                          <a:latin typeface="+mn-ea"/>
                          <a:ea typeface="+mn-ea"/>
                          <a:cs typeface="微软雅黑" panose="020B0503020204020204" charset="-122"/>
                        </a:rPr>
                        <a:t>在药理作用、适应症、和机制上高度一致。</a:t>
                      </a:r>
                      <a:endParaRPr lang="en-US" altLang="zh-CN" sz="1400" dirty="0">
                        <a:latin typeface="+mn-ea"/>
                        <a:ea typeface="+mn-ea"/>
                        <a:cs typeface="微软雅黑" panose="020B0503020204020204" charset="-122"/>
                      </a:endParaRPr>
                    </a:p>
                    <a:p>
                      <a:pPr>
                        <a:lnSpc>
                          <a:spcPct val="150000"/>
                        </a:lnSpc>
                        <a:buClr>
                          <a:srgbClr val="000000"/>
                        </a:buClr>
                        <a:buSzPct val="60000"/>
                      </a:pPr>
                      <a:endParaRPr lang="en-US" altLang="zh-CN" sz="1400" dirty="0">
                        <a:latin typeface="+mn-ea"/>
                        <a:ea typeface="+mn-ea"/>
                        <a:cs typeface="微软雅黑" panose="020B0503020204020204" charset="-122"/>
                      </a:endParaRPr>
                    </a:p>
                    <a:p>
                      <a:pPr>
                        <a:lnSpc>
                          <a:spcPct val="150000"/>
                        </a:lnSpc>
                        <a:buClr>
                          <a:srgbClr val="000000"/>
                        </a:buClr>
                        <a:buSzPct val="60000"/>
                      </a:pPr>
                      <a:r>
                        <a:rPr lang="zh-CN" altLang="en-US" sz="1400" dirty="0">
                          <a:latin typeface="+mn-ea"/>
                          <a:ea typeface="+mn-ea"/>
                          <a:cs typeface="微软雅黑" panose="020B0503020204020204" charset="-122"/>
                        </a:rPr>
                        <a:t>是医保目录内同一适应症应用最广泛的产品</a:t>
                      </a:r>
                      <a:endParaRPr lang="en-US" altLang="zh-CN" sz="1400" dirty="0">
                        <a:latin typeface="+mn-ea"/>
                        <a:ea typeface="+mn-ea"/>
                        <a:cs typeface="微软雅黑" panose="020B0503020204020204" charset="-122"/>
                      </a:endParaRPr>
                    </a:p>
                    <a:p>
                      <a:pPr>
                        <a:lnSpc>
                          <a:spcPct val="150000"/>
                        </a:lnSpc>
                        <a:buClr>
                          <a:srgbClr val="000000"/>
                        </a:buClr>
                        <a:buSzPct val="60000"/>
                      </a:pPr>
                      <a:endParaRPr lang="en-US" altLang="zh-CN" sz="1400" dirty="0">
                        <a:latin typeface="+mn-ea"/>
                        <a:ea typeface="+mn-ea"/>
                        <a:cs typeface="微软雅黑" panose="020B0503020204020204" charset="-122"/>
                      </a:endParaRPr>
                    </a:p>
                    <a:p>
                      <a:pPr>
                        <a:lnSpc>
                          <a:spcPct val="150000"/>
                        </a:lnSpc>
                        <a:buClr>
                          <a:srgbClr val="000000"/>
                        </a:buClr>
                        <a:buSzPct val="60000"/>
                      </a:pPr>
                      <a:r>
                        <a:rPr lang="zh-CN" altLang="en-US" sz="1400" dirty="0">
                          <a:latin typeface="+mn-ea"/>
                          <a:ea typeface="+mn-ea"/>
                          <a:sym typeface="+mn-ea"/>
                        </a:rPr>
                        <a:t>与</a:t>
                      </a:r>
                      <a:r>
                        <a:rPr lang="zh-CN" altLang="zh-CN" sz="1400" dirty="0">
                          <a:latin typeface="+mn-ea"/>
                          <a:ea typeface="+mn-ea"/>
                          <a:sym typeface="+mn-ea"/>
                        </a:rPr>
                        <a:t>原研</a:t>
                      </a:r>
                      <a:r>
                        <a:rPr lang="zh-CN" altLang="en-US" sz="1400" dirty="0">
                          <a:latin typeface="+mn-ea"/>
                          <a:ea typeface="+mn-ea"/>
                          <a:sym typeface="+mn-ea"/>
                        </a:rPr>
                        <a:t>品生物等效，为参照提供直接科学依据</a:t>
                      </a:r>
                      <a:endParaRPr lang="en-US" altLang="zh-CN" sz="1400" dirty="0">
                        <a:latin typeface="+mn-ea"/>
                        <a:ea typeface="+mn-ea"/>
                        <a:sym typeface="+mn-ea"/>
                      </a:endParaRPr>
                    </a:p>
                    <a:p>
                      <a:pPr indent="0" algn="ctr">
                        <a:buNone/>
                      </a:pPr>
                      <a:endParaRPr lang="zh-CN" altLang="en-US" sz="1400" b="0" dirty="0">
                        <a:solidFill>
                          <a:srgbClr val="FF0000"/>
                        </a:solidFill>
                        <a:latin typeface="+mn-ea"/>
                        <a:ea typeface="+mn-ea"/>
                      </a:endParaRPr>
                    </a:p>
                  </a:txBody>
                  <a:tcPr marL="12700" marR="12700" marT="12700" anchor="ctr">
                    <a:lnL w="12700" cap="flat" cmpd="sng" algn="ctr">
                      <a:solidFill>
                        <a:schemeClr val="accent1"/>
                      </a:solidFill>
                      <a:prstDash val="solid"/>
                      <a:round/>
                      <a:headEnd type="none" w="med" len="med"/>
                      <a:tailEnd type="none" w="med" len="med"/>
                    </a:lnL>
                    <a:lnR w="12700">
                      <a:solidFill>
                        <a:schemeClr val="accent1"/>
                      </a:solidFill>
                      <a:prstDash val="solid"/>
                    </a:lnR>
                    <a:lnT w="12700" cap="flat" cmpd="sng" algn="ctr">
                      <a:solidFill>
                        <a:schemeClr val="accent1"/>
                      </a:solidFill>
                      <a:prstDash val="solid"/>
                      <a:round/>
                      <a:headEnd type="none" w="med" len="med"/>
                      <a:tailEnd type="none" w="med" len="me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3527917692"/>
                  </a:ext>
                </a:extLst>
              </a:tr>
              <a:tr h="2148395">
                <a:tc>
                  <a:txBody>
                    <a:bodyPr/>
                    <a:lstStyle/>
                    <a:p>
                      <a:pPr indent="0" algn="ctr">
                        <a:buNone/>
                      </a:pPr>
                      <a:r>
                        <a:rPr lang="zh-CN" altLang="en-US" sz="1400" dirty="0">
                          <a:latin typeface="+mn-ea"/>
                          <a:ea typeface="+mn-ea"/>
                        </a:rPr>
                        <a:t>对比优势</a:t>
                      </a:r>
                      <a:endParaRPr lang="zh-CN" sz="1400" b="0" dirty="0">
                        <a:solidFill>
                          <a:schemeClr val="tx1"/>
                        </a:solidFill>
                        <a:latin typeface="+mn-ea"/>
                        <a:ea typeface="+mn-ea"/>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lvl="0">
                        <a:lnSpc>
                          <a:spcPct val="150000"/>
                        </a:lnSpc>
                        <a:buClr>
                          <a:srgbClr val="000000"/>
                        </a:buClr>
                        <a:buSzPct val="60000"/>
                        <a:defRPr/>
                      </a:pPr>
                      <a:r>
                        <a:rPr lang="zh-CN" altLang="en-US" sz="1400" dirty="0">
                          <a:latin typeface="+mn-ea"/>
                          <a:ea typeface="+mn-ea"/>
                        </a:rPr>
                        <a:t>参照品受限于周期性注射治疗要求依从性低，无法实现足疗程获益，治疗价值未充分体现</a:t>
                      </a:r>
                      <a:endParaRPr lang="en-US" altLang="zh-CN" sz="1400" dirty="0">
                        <a:latin typeface="+mn-ea"/>
                        <a:ea typeface="+mn-ea"/>
                      </a:endParaRPr>
                    </a:p>
                    <a:p>
                      <a:pPr lvl="0">
                        <a:lnSpc>
                          <a:spcPct val="150000"/>
                        </a:lnSpc>
                        <a:buClr>
                          <a:srgbClr val="000000"/>
                        </a:buClr>
                        <a:buSzPct val="60000"/>
                        <a:defRPr/>
                      </a:pPr>
                      <a:endParaRPr lang="en-US" altLang="zh-CN" sz="1400" dirty="0">
                        <a:latin typeface="+mn-ea"/>
                        <a:ea typeface="+mn-ea"/>
                      </a:endParaRPr>
                    </a:p>
                    <a:p>
                      <a:pPr lvl="0">
                        <a:lnSpc>
                          <a:spcPct val="150000"/>
                        </a:lnSpc>
                        <a:buClr>
                          <a:srgbClr val="000000"/>
                        </a:buClr>
                        <a:buSzPct val="60000"/>
                        <a:defRPr/>
                      </a:pPr>
                      <a:r>
                        <a:rPr lang="zh-CN" altLang="en-US" sz="1400" dirty="0">
                          <a:latin typeface="+mn-ea"/>
                          <a:ea typeface="+mn-ea"/>
                          <a:cs typeface="微软雅黑" panose="020B0503020204020204" charset="-122"/>
                          <a:sym typeface="+mn-ea"/>
                        </a:rPr>
                        <a:t>舌下片实现了患者自主、</a:t>
                      </a:r>
                      <a:r>
                        <a:rPr lang="zh-CN" altLang="zh-CN" sz="1400" dirty="0">
                          <a:latin typeface="+mn-ea"/>
                          <a:ea typeface="+mn-ea"/>
                          <a:cs typeface="微软雅黑" panose="020B0503020204020204" charset="-122"/>
                          <a:sym typeface="+mn-ea"/>
                        </a:rPr>
                        <a:t>居家</a:t>
                      </a:r>
                      <a:r>
                        <a:rPr lang="zh-CN" altLang="en-US" sz="1400" dirty="0">
                          <a:latin typeface="+mn-ea"/>
                          <a:ea typeface="+mn-ea"/>
                          <a:cs typeface="微软雅黑" panose="020B0503020204020204" charset="-122"/>
                          <a:sym typeface="+mn-ea"/>
                        </a:rPr>
                        <a:t>、便捷、安全治疗，</a:t>
                      </a:r>
                      <a:r>
                        <a:rPr lang="zh-CN" altLang="zh-CN" sz="1400" dirty="0">
                          <a:latin typeface="+mn-ea"/>
                          <a:ea typeface="+mn-ea"/>
                          <a:cs typeface="微软雅黑" panose="020B0503020204020204" charset="-122"/>
                          <a:sym typeface="+mn-ea"/>
                        </a:rPr>
                        <a:t>降低医疗资源占用，社会经济性优</a:t>
                      </a:r>
                      <a:endParaRPr lang="zh-CN" altLang="en-US" sz="1400" dirty="0">
                        <a:latin typeface="+mn-ea"/>
                        <a:ea typeface="+mn-ea"/>
                      </a:endParaRPr>
                    </a:p>
                    <a:p>
                      <a:pPr marL="212090" indent="-212090" algn="l" fontAlgn="auto">
                        <a:lnSpc>
                          <a:spcPct val="120000"/>
                        </a:lnSpc>
                        <a:buSzPct val="60000"/>
                        <a:buFont typeface="Wingdings" panose="05000000000000000000" charset="0"/>
                        <a:buChar char="l"/>
                      </a:pPr>
                      <a:endParaRPr lang="en-US" altLang="zh-CN" sz="1400" b="0" dirty="0">
                        <a:solidFill>
                          <a:schemeClr val="tx1"/>
                        </a:solidFill>
                        <a:latin typeface="+mn-ea"/>
                        <a:ea typeface="+mn-ea"/>
                        <a:cs typeface="微软雅黑" panose="020B0503020204020204" charset="-122"/>
                        <a:sym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14120" y="357505"/>
            <a:ext cx="10785475" cy="657225"/>
          </a:xfrm>
        </p:spPr>
        <p:txBody>
          <a:bodyPr/>
          <a:lstStyle/>
          <a:p>
            <a:r>
              <a:rPr lang="en-US" altLang="zh-CN" b="1" dirty="0">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rPr>
              <a:t>药物基本信息</a:t>
            </a:r>
            <a:r>
              <a:rPr lang="en-US" altLang="zh-CN" b="1" dirty="0">
                <a:latin typeface="微软雅黑" panose="020B0503020204020204" charset="-122"/>
                <a:ea typeface="微软雅黑" panose="020B0503020204020204" charset="-122"/>
                <a:cs typeface="微软雅黑" panose="020B0503020204020204" charset="-122"/>
              </a:rPr>
              <a:t> 2/2</a:t>
            </a:r>
            <a:endParaRPr lang="zh-CN" altLang="en-US" b="1" u="sng" dirty="0">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2"/>
            </p:custDataLst>
          </p:nvPr>
        </p:nvSpPr>
        <p:spPr>
          <a:xfrm>
            <a:off x="434975" y="1640210"/>
            <a:ext cx="5051425" cy="1898650"/>
          </a:xfrm>
          <a:prstGeom prst="rect">
            <a:avLst/>
          </a:prstGeom>
          <a:noFill/>
          <a:ln>
            <a:noFill/>
          </a:ln>
        </p:spPr>
        <p:txBody>
          <a:bodyPr wrap="square" rtlCol="0">
            <a:noAutofit/>
          </a:bodyPr>
          <a:lstStyle/>
          <a:p>
            <a:pPr marL="285750" indent="-285750">
              <a:buFont typeface="Arial" panose="020B0604020202020204" pitchFamily="34" charset="0"/>
              <a:buChar char="•"/>
            </a:pPr>
            <a:r>
              <a:rPr lang="zh-CN" altLang="en-US" sz="1400" dirty="0">
                <a:latin typeface="+mn-ea"/>
              </a:rPr>
              <a:t>肌萎缩侧索硬化（</a:t>
            </a:r>
            <a:r>
              <a:rPr lang="en-US" altLang="zh-CN" sz="1400" dirty="0">
                <a:latin typeface="+mn-ea"/>
              </a:rPr>
              <a:t>ALS</a:t>
            </a:r>
            <a:r>
              <a:rPr lang="zh-CN" altLang="en-US" sz="1400" dirty="0">
                <a:latin typeface="+mn-ea"/>
              </a:rPr>
              <a:t>）被收录于</a:t>
            </a:r>
            <a:r>
              <a:rPr lang="en-US" altLang="zh-CN" sz="1400" dirty="0">
                <a:solidFill>
                  <a:srgbClr val="FF0000"/>
                </a:solidFill>
                <a:latin typeface="+mn-ea"/>
              </a:rPr>
              <a:t>《</a:t>
            </a:r>
            <a:r>
              <a:rPr lang="zh-CN" altLang="en-US" sz="1400" dirty="0">
                <a:solidFill>
                  <a:srgbClr val="FF0000"/>
                </a:solidFill>
                <a:latin typeface="+mn-ea"/>
              </a:rPr>
              <a:t>第一批罕见病目录</a:t>
            </a:r>
            <a:r>
              <a:rPr lang="en-US" altLang="zh-CN" sz="1400" dirty="0">
                <a:solidFill>
                  <a:srgbClr val="FF0000"/>
                </a:solidFill>
                <a:latin typeface="+mn-ea"/>
              </a:rPr>
              <a:t>》</a:t>
            </a:r>
            <a:r>
              <a:rPr lang="zh-CN" altLang="en-US" sz="1400" dirty="0">
                <a:latin typeface="+mn-ea"/>
              </a:rPr>
              <a:t>第</a:t>
            </a:r>
            <a:r>
              <a:rPr lang="en-US" altLang="zh-CN" sz="1400" dirty="0">
                <a:latin typeface="+mn-ea"/>
              </a:rPr>
              <a:t>4</a:t>
            </a:r>
            <a:r>
              <a:rPr lang="zh-CN" altLang="en-US" sz="1400" dirty="0">
                <a:latin typeface="+mn-ea"/>
              </a:rPr>
              <a:t>位，是一种病因未明、主要由运动皮质上运动神经元和脊髓及脑干下运动神经元损伤造成的的神经系统变性疾病，该病以进行性发展的骨骼肌无力、萎缩、营养不良和锥体束征为主要临床表现，多死于呼吸衰竭并发的呼吸道感染。一般中老年发病多见，</a:t>
            </a:r>
            <a:r>
              <a:rPr lang="en-US" altLang="zh-CN" sz="1400" dirty="0">
                <a:latin typeface="+mn-ea"/>
              </a:rPr>
              <a:t>90%</a:t>
            </a:r>
            <a:r>
              <a:rPr lang="zh-CN" altLang="en-US" sz="1400" dirty="0">
                <a:latin typeface="+mn-ea"/>
              </a:rPr>
              <a:t>为散发性。我国</a:t>
            </a:r>
            <a:r>
              <a:rPr lang="en-US" altLang="zh-CN" sz="1400" dirty="0">
                <a:latin typeface="+mn-ea"/>
              </a:rPr>
              <a:t>ALS</a:t>
            </a:r>
            <a:r>
              <a:rPr lang="zh-CN" altLang="en-US" sz="1400" dirty="0">
                <a:latin typeface="+mn-ea"/>
              </a:rPr>
              <a:t>发病年龄高峰在</a:t>
            </a:r>
            <a:r>
              <a:rPr lang="en-US" altLang="zh-CN" sz="1400" dirty="0">
                <a:latin typeface="+mn-ea"/>
              </a:rPr>
              <a:t>50</a:t>
            </a:r>
            <a:r>
              <a:rPr lang="zh-CN" altLang="en-US" sz="1400" dirty="0">
                <a:latin typeface="+mn-ea"/>
              </a:rPr>
              <a:t>岁左右，呈年轻化趋势，生存期通常</a:t>
            </a:r>
            <a:r>
              <a:rPr lang="en-US" altLang="zh-CN" sz="1400" dirty="0">
                <a:latin typeface="+mn-ea"/>
              </a:rPr>
              <a:t>3</a:t>
            </a:r>
            <a:r>
              <a:rPr lang="zh-CN" altLang="en-US" sz="1400" dirty="0">
                <a:latin typeface="+mn-ea"/>
              </a:rPr>
              <a:t>～</a:t>
            </a:r>
            <a:r>
              <a:rPr lang="en-US" altLang="zh-CN" sz="1400" dirty="0">
                <a:latin typeface="+mn-ea"/>
              </a:rPr>
              <a:t>5</a:t>
            </a:r>
            <a:r>
              <a:rPr lang="zh-CN" altLang="en-US" sz="1400" dirty="0">
                <a:latin typeface="+mn-ea"/>
              </a:rPr>
              <a:t>年。</a:t>
            </a:r>
            <a:endParaRPr lang="zh-CN" altLang="en-US" sz="1100" dirty="0">
              <a:latin typeface="+mn-ea"/>
            </a:endParaRPr>
          </a:p>
        </p:txBody>
      </p:sp>
      <p:sp>
        <p:nvSpPr>
          <p:cNvPr id="7" name="文本框 6"/>
          <p:cNvSpPr txBox="1"/>
          <p:nvPr>
            <p:custDataLst>
              <p:tags r:id="rId3"/>
            </p:custDataLst>
          </p:nvPr>
        </p:nvSpPr>
        <p:spPr>
          <a:xfrm>
            <a:off x="6344094" y="1837944"/>
            <a:ext cx="5347527" cy="2782950"/>
          </a:xfrm>
          <a:prstGeom prst="rect">
            <a:avLst/>
          </a:prstGeom>
          <a:noFill/>
          <a:ln>
            <a:noFill/>
          </a:ln>
        </p:spPr>
        <p:txBody>
          <a:bodyPr wrap="square">
            <a:noAutofit/>
          </a:bodyPr>
          <a:lstStyle/>
          <a:p>
            <a:pPr marL="212090" lvl="1" indent="-212090">
              <a:lnSpc>
                <a:spcPct val="150000"/>
              </a:lnSpc>
              <a:buClr>
                <a:srgbClr val="000000"/>
              </a:buClr>
              <a:buSzPct val="60000"/>
              <a:buFont typeface="Wingdings" panose="05000000000000000000" charset="0"/>
              <a:buChar char="l"/>
            </a:pPr>
            <a:r>
              <a:rPr lang="zh-CN" altLang="en-US" sz="1400" dirty="0">
                <a:latin typeface="微软雅黑" panose="020B0503020204020204" charset="-122"/>
                <a:ea typeface="微软雅黑" panose="020B0503020204020204" charset="-122"/>
                <a:cs typeface="宋体" panose="02010600030101010101" pitchFamily="2" charset="-122"/>
              </a:rPr>
              <a:t>指南推荐方案为周期性住院输液治疗，</a:t>
            </a:r>
            <a:r>
              <a:rPr lang="zh-CN" altLang="en-US" sz="1400" dirty="0">
                <a:latin typeface="微软雅黑" panose="020B0503020204020204" charset="-122"/>
                <a:ea typeface="微软雅黑" panose="020B0503020204020204" charset="-122"/>
                <a:cs typeface="宋体" panose="02010600030101010101" pitchFamily="2" charset="-122"/>
                <a:sym typeface="+mn-ea"/>
              </a:rPr>
              <a:t>患者会逐渐</a:t>
            </a:r>
            <a:r>
              <a:rPr lang="zh-CN" altLang="en-US" sz="1400" dirty="0">
                <a:latin typeface="微软雅黑" panose="020B0503020204020204" charset="-122"/>
                <a:ea typeface="微软雅黑" panose="020B0503020204020204" charset="-122"/>
                <a:cs typeface="宋体" panose="02010600030101010101" pitchFamily="2" charset="-122"/>
              </a:rPr>
              <a:t>丧失自主行动能力而被迫放弃输液治疗，</a:t>
            </a:r>
            <a:r>
              <a:rPr lang="zh-CN" altLang="en-US" sz="1400" dirty="0">
                <a:latin typeface="微软雅黑" panose="020B0503020204020204" charset="-122"/>
                <a:ea typeface="微软雅黑" panose="020B0503020204020204" charset="-122"/>
                <a:cs typeface="宋体" panose="02010600030101010101" pitchFamily="2" charset="-122"/>
                <a:sym typeface="+mn-ea"/>
              </a:rPr>
              <a:t>无法实现足疗程治疗获益。周期性</a:t>
            </a:r>
            <a:r>
              <a:rPr lang="zh-CN" altLang="en-US" sz="1400" dirty="0">
                <a:latin typeface="微软雅黑" panose="020B0503020204020204" charset="-122"/>
                <a:ea typeface="微软雅黑" panose="020B0503020204020204" charset="-122"/>
                <a:cs typeface="宋体" panose="02010600030101010101" pitchFamily="2" charset="-122"/>
              </a:rPr>
              <a:t>住院还会</a:t>
            </a:r>
            <a:r>
              <a:rPr lang="zh-CN" altLang="en-US" sz="1400" dirty="0">
                <a:solidFill>
                  <a:srgbClr val="FF0000"/>
                </a:solidFill>
                <a:latin typeface="微软雅黑" panose="020B0503020204020204" charset="-122"/>
                <a:ea typeface="微软雅黑" panose="020B0503020204020204" charset="-122"/>
                <a:cs typeface="宋体" panose="02010600030101010101" pitchFamily="2" charset="-122"/>
              </a:rPr>
              <a:t>额外增加家庭经济成本和社会医疗资源负担。</a:t>
            </a:r>
            <a:endParaRPr lang="en-US" altLang="zh-CN" sz="1400" dirty="0">
              <a:solidFill>
                <a:srgbClr val="FF0000"/>
              </a:solidFill>
              <a:latin typeface="微软雅黑" panose="020B0503020204020204" charset="-122"/>
              <a:ea typeface="微软雅黑" panose="020B0503020204020204" charset="-122"/>
              <a:cs typeface="宋体" panose="02010600030101010101" pitchFamily="2" charset="-122"/>
            </a:endParaRPr>
          </a:p>
          <a:p>
            <a:pPr marL="212090" lvl="1" indent="-212090">
              <a:lnSpc>
                <a:spcPct val="150000"/>
              </a:lnSpc>
              <a:buClr>
                <a:srgbClr val="000000"/>
              </a:buClr>
              <a:buSzPct val="60000"/>
              <a:buFont typeface="Wingdings" panose="05000000000000000000" charset="0"/>
              <a:buChar char="l"/>
            </a:pPr>
            <a:endParaRPr lang="zh-CN" altLang="en-US" sz="1400" dirty="0">
              <a:solidFill>
                <a:srgbClr val="FF0000"/>
              </a:solidFill>
              <a:latin typeface="微软雅黑" panose="020B0503020204020204" charset="-122"/>
              <a:ea typeface="微软雅黑" panose="020B0503020204020204" charset="-122"/>
              <a:cs typeface="宋体" panose="02010600030101010101" pitchFamily="2" charset="-122"/>
            </a:endParaRPr>
          </a:p>
          <a:p>
            <a:pPr marL="212090" lvl="1" indent="-212090">
              <a:lnSpc>
                <a:spcPct val="150000"/>
              </a:lnSpc>
              <a:buClr>
                <a:srgbClr val="000000"/>
              </a:buClr>
              <a:buSzPct val="60000"/>
              <a:buFont typeface="Wingdings" panose="05000000000000000000" charset="0"/>
              <a:buChar char="l"/>
            </a:pPr>
            <a:r>
              <a:rPr lang="zh-CN" altLang="en-US" sz="1400" dirty="0">
                <a:latin typeface="微软雅黑" panose="020B0503020204020204" charset="-122"/>
                <a:ea typeface="微软雅黑" panose="020B0503020204020204" charset="-122"/>
                <a:cs typeface="宋体" panose="02010600030101010101" pitchFamily="2" charset="-122"/>
                <a:sym typeface="+mn-ea"/>
              </a:rPr>
              <a:t>目前国家医保目录内均为依达拉奉注射剂型，</a:t>
            </a:r>
            <a:r>
              <a:rPr lang="zh-CN" altLang="en-US" sz="1400" dirty="0">
                <a:solidFill>
                  <a:srgbClr val="FF0000"/>
                </a:solidFill>
                <a:latin typeface="微软雅黑" panose="020B0503020204020204" charset="-122"/>
                <a:ea typeface="微软雅黑" panose="020B0503020204020204" charset="-122"/>
                <a:cs typeface="宋体" panose="02010600030101010101" pitchFamily="2" charset="-122"/>
                <a:sym typeface="+mn-ea"/>
              </a:rPr>
              <a:t>尚无可</a:t>
            </a:r>
            <a:r>
              <a:rPr lang="zh-CN" altLang="en-US" sz="1400" dirty="0">
                <a:solidFill>
                  <a:srgbClr val="FF0000"/>
                </a:solidFill>
                <a:latin typeface="微软雅黑" panose="020B0503020204020204" charset="-122"/>
                <a:ea typeface="微软雅黑" panose="020B0503020204020204" charset="-122"/>
                <a:sym typeface="+mn-ea"/>
              </a:rPr>
              <a:t>满足患者居家便捷治疗的口服药品。</a:t>
            </a:r>
            <a:r>
              <a:rPr lang="zh-CN" altLang="en-US" sz="1400" dirty="0">
                <a:solidFill>
                  <a:srgbClr val="FF0000"/>
                </a:solidFill>
                <a:latin typeface="微软雅黑" panose="020B0503020204020204" charset="-122"/>
                <a:ea typeface="微软雅黑" panose="020B0503020204020204" charset="-122"/>
                <a:cs typeface="宋体" panose="02010600030101010101" pitchFamily="2" charset="-122"/>
              </a:rPr>
              <a:t> </a:t>
            </a:r>
            <a:r>
              <a:rPr lang="en-US" altLang="zh-CN" sz="1400" dirty="0">
                <a:latin typeface="微软雅黑" panose="020B0503020204020204" charset="-122"/>
                <a:ea typeface="微软雅黑" panose="020B0503020204020204" charset="-122"/>
                <a:cs typeface="宋体" panose="02010600030101010101" pitchFamily="2" charset="-122"/>
                <a:sym typeface="+mn-ea"/>
              </a:rPr>
              <a:t>2022</a:t>
            </a:r>
            <a:r>
              <a:rPr lang="zh-CN" altLang="en-US" sz="1400" dirty="0">
                <a:latin typeface="微软雅黑" panose="020B0503020204020204" charset="-122"/>
                <a:ea typeface="微软雅黑" panose="020B0503020204020204" charset="-122"/>
                <a:cs typeface="宋体" panose="02010600030101010101" pitchFamily="2" charset="-122"/>
                <a:sym typeface="+mn-ea"/>
              </a:rPr>
              <a:t>年</a:t>
            </a:r>
            <a:r>
              <a:rPr lang="en-US" altLang="zh-CN" sz="1400" dirty="0">
                <a:latin typeface="微软雅黑" panose="020B0503020204020204" charset="-122"/>
                <a:ea typeface="微软雅黑" panose="020B0503020204020204" charset="-122"/>
                <a:cs typeface="宋体" panose="02010600030101010101" pitchFamily="2" charset="-122"/>
                <a:sym typeface="+mn-ea"/>
              </a:rPr>
              <a:t>FDA</a:t>
            </a:r>
            <a:r>
              <a:rPr lang="zh-CN" altLang="en-US" sz="1400" dirty="0">
                <a:latin typeface="微软雅黑" panose="020B0503020204020204" charset="-122"/>
                <a:ea typeface="微软雅黑" panose="020B0503020204020204" charset="-122"/>
                <a:cs typeface="宋体" panose="02010600030101010101" pitchFamily="2" charset="-122"/>
                <a:sym typeface="+mn-ea"/>
              </a:rPr>
              <a:t>批准依达拉奉口服混悬液美国上市（未进入中国），同年中国批准依达拉奉舌下片上市，为患者提供了更优的治疗方案。</a:t>
            </a:r>
            <a:endParaRPr lang="en-US" altLang="zh-CN" sz="1400" dirty="0">
              <a:solidFill>
                <a:srgbClr val="FF0000"/>
              </a:solidFill>
              <a:latin typeface="微软雅黑" panose="020B0503020204020204" charset="-122"/>
              <a:ea typeface="微软雅黑" panose="020B0503020204020204" charset="-122"/>
              <a:cs typeface="宋体" panose="02010600030101010101" pitchFamily="2" charset="-122"/>
            </a:endParaRPr>
          </a:p>
          <a:p>
            <a:pPr marL="0" lvl="1">
              <a:lnSpc>
                <a:spcPct val="150000"/>
              </a:lnSpc>
              <a:buClr>
                <a:srgbClr val="000000"/>
              </a:buClr>
              <a:buSzPct val="60000"/>
            </a:pPr>
            <a:endParaRPr lang="zh-CN" altLang="en-US" sz="1400" dirty="0">
              <a:solidFill>
                <a:srgbClr val="FF0000"/>
              </a:solidFill>
              <a:latin typeface="微软雅黑" panose="020B0503020204020204" charset="-122"/>
              <a:ea typeface="微软雅黑" panose="020B0503020204020204" charset="-122"/>
              <a:cs typeface="宋体" panose="02010600030101010101" pitchFamily="2" charset="-122"/>
            </a:endParaRPr>
          </a:p>
        </p:txBody>
      </p:sp>
      <p:sp>
        <p:nvSpPr>
          <p:cNvPr id="9" name="文本框 8"/>
          <p:cNvSpPr txBox="1"/>
          <p:nvPr/>
        </p:nvSpPr>
        <p:spPr>
          <a:xfrm>
            <a:off x="500379" y="3286801"/>
            <a:ext cx="4843407" cy="1346907"/>
          </a:xfrm>
          <a:prstGeom prst="rect">
            <a:avLst/>
          </a:prstGeom>
          <a:noFill/>
        </p:spPr>
        <p:txBody>
          <a:bodyPr wrap="square" rtlCol="0" anchor="t">
            <a:spAutoFit/>
          </a:bodyPr>
          <a:lstStyle/>
          <a:p>
            <a:pPr marL="212090" lvl="1" indent="-212090">
              <a:lnSpc>
                <a:spcPct val="150000"/>
              </a:lnSpc>
              <a:buClr>
                <a:srgbClr val="000000"/>
              </a:buClr>
              <a:buSzPct val="60000"/>
              <a:buFont typeface="Wingdings" panose="05000000000000000000" charset="0"/>
              <a:buChar char="l"/>
            </a:pPr>
            <a:r>
              <a:rPr lang="zh-CN" altLang="en-US" sz="1400" dirty="0">
                <a:latin typeface="+mn-ea"/>
              </a:rPr>
              <a:t>一项全国医保数据分析发现，中国</a:t>
            </a:r>
            <a:r>
              <a:rPr lang="en-US" altLang="zh-CN" sz="1400" dirty="0">
                <a:latin typeface="+mn-ea"/>
              </a:rPr>
              <a:t>ALS</a:t>
            </a:r>
            <a:r>
              <a:rPr lang="zh-CN" altLang="en-US" sz="1400" dirty="0">
                <a:latin typeface="+mn-ea"/>
              </a:rPr>
              <a:t>人群中</a:t>
            </a:r>
            <a:endParaRPr lang="en-US" altLang="zh-CN" sz="1400" dirty="0">
              <a:latin typeface="+mn-ea"/>
            </a:endParaRPr>
          </a:p>
          <a:p>
            <a:pPr marL="212090" lvl="1" indent="-212090">
              <a:lnSpc>
                <a:spcPct val="150000"/>
              </a:lnSpc>
              <a:buClr>
                <a:srgbClr val="000000"/>
              </a:buClr>
              <a:buSzPct val="60000"/>
              <a:buFont typeface="Wingdings" panose="05000000000000000000" charset="0"/>
              <a:buChar char="l"/>
            </a:pPr>
            <a:r>
              <a:rPr lang="zh-CN" altLang="en-US" sz="1400" dirty="0">
                <a:latin typeface="+mn-ea"/>
              </a:rPr>
              <a:t>发病率：</a:t>
            </a:r>
            <a:r>
              <a:rPr lang="en-US" altLang="zh-CN" sz="1400" dirty="0">
                <a:latin typeface="+mn-ea"/>
              </a:rPr>
              <a:t>1.62/10</a:t>
            </a:r>
            <a:r>
              <a:rPr lang="zh-CN" altLang="en-US" sz="1400" dirty="0">
                <a:latin typeface="+mn-ea"/>
              </a:rPr>
              <a:t>万人口</a:t>
            </a:r>
            <a:r>
              <a:rPr lang="en-US" altLang="zh-CN" sz="1400" dirty="0">
                <a:latin typeface="+mn-ea"/>
              </a:rPr>
              <a:t>/</a:t>
            </a:r>
            <a:r>
              <a:rPr lang="zh-CN" altLang="en-US" sz="1400" dirty="0">
                <a:latin typeface="+mn-ea"/>
              </a:rPr>
              <a:t>年</a:t>
            </a:r>
            <a:endParaRPr lang="en-US" altLang="zh-CN" sz="1400" dirty="0">
              <a:latin typeface="+mn-ea"/>
            </a:endParaRPr>
          </a:p>
          <a:p>
            <a:pPr marL="212090" lvl="1" indent="-212090">
              <a:lnSpc>
                <a:spcPct val="150000"/>
              </a:lnSpc>
              <a:buClr>
                <a:srgbClr val="000000"/>
              </a:buClr>
              <a:buSzPct val="60000"/>
              <a:buFont typeface="Wingdings" panose="05000000000000000000" charset="0"/>
              <a:buChar char="l"/>
            </a:pPr>
            <a:r>
              <a:rPr lang="zh-CN" altLang="en-US" sz="1400" dirty="0">
                <a:latin typeface="+mn-ea"/>
              </a:rPr>
              <a:t>患病率：</a:t>
            </a:r>
            <a:r>
              <a:rPr lang="en-US" altLang="zh-CN" sz="1400" dirty="0">
                <a:latin typeface="+mn-ea"/>
              </a:rPr>
              <a:t>2.97/10</a:t>
            </a:r>
            <a:r>
              <a:rPr lang="zh-CN" altLang="en-US" sz="1400" dirty="0">
                <a:latin typeface="+mn-ea"/>
              </a:rPr>
              <a:t>万</a:t>
            </a:r>
            <a:endParaRPr lang="en-US" altLang="zh-CN" sz="1400" dirty="0">
              <a:latin typeface="+mn-ea"/>
            </a:endParaRPr>
          </a:p>
          <a:p>
            <a:pPr marL="212090" lvl="1" indent="-212090">
              <a:lnSpc>
                <a:spcPct val="150000"/>
              </a:lnSpc>
              <a:buClr>
                <a:srgbClr val="000000"/>
              </a:buClr>
              <a:buSzPct val="60000"/>
              <a:buFont typeface="Wingdings" panose="05000000000000000000" charset="0"/>
              <a:buChar char="l"/>
            </a:pPr>
            <a:r>
              <a:rPr lang="zh-CN" altLang="en-US" sz="1400" dirty="0">
                <a:latin typeface="+mn-ea"/>
                <a:cs typeface="微软雅黑" panose="020B0503020204020204" charset="-122"/>
                <a:sym typeface="+mn-ea"/>
              </a:rPr>
              <a:t>每年新发患者约</a:t>
            </a:r>
            <a:r>
              <a:rPr lang="en-US" altLang="zh-CN" sz="1400" dirty="0">
                <a:latin typeface="+mn-ea"/>
                <a:cs typeface="微软雅黑" panose="020B0503020204020204" charset="-122"/>
                <a:sym typeface="+mn-ea"/>
              </a:rPr>
              <a:t>2.3</a:t>
            </a:r>
            <a:r>
              <a:rPr lang="zh-CN" altLang="en-US" sz="1400" dirty="0">
                <a:latin typeface="+mn-ea"/>
                <a:cs typeface="微软雅黑" panose="020B0503020204020204" charset="-122"/>
                <a:sym typeface="+mn-ea"/>
              </a:rPr>
              <a:t>万人，每年患病总人数约</a:t>
            </a:r>
            <a:r>
              <a:rPr lang="en-US" altLang="zh-CN" sz="1400" dirty="0">
                <a:latin typeface="+mn-ea"/>
                <a:cs typeface="微软雅黑" panose="020B0503020204020204" charset="-122"/>
                <a:sym typeface="+mn-ea"/>
              </a:rPr>
              <a:t>4.1</a:t>
            </a:r>
            <a:r>
              <a:rPr lang="zh-CN" altLang="en-US" sz="1400" dirty="0">
                <a:latin typeface="+mn-ea"/>
                <a:cs typeface="微软雅黑" panose="020B0503020204020204" charset="-122"/>
                <a:sym typeface="+mn-ea"/>
              </a:rPr>
              <a:t>万人</a:t>
            </a:r>
          </a:p>
        </p:txBody>
      </p:sp>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0168" y="4671700"/>
            <a:ext cx="5717540" cy="2141850"/>
          </a:xfrm>
          <a:prstGeom prst="rect">
            <a:avLst/>
          </a:prstGeom>
        </p:spPr>
      </p:pic>
      <p:sp>
        <p:nvSpPr>
          <p:cNvPr id="11" name="标题 3"/>
          <p:cNvSpPr>
            <a:spLocks noGrp="1"/>
          </p:cNvSpPr>
          <p:nvPr/>
        </p:nvSpPr>
        <p:spPr>
          <a:xfrm>
            <a:off x="848360" y="5217790"/>
            <a:ext cx="3299079" cy="1423924"/>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200000"/>
              </a:lnSpc>
            </a:pPr>
            <a:r>
              <a:rPr lang="zh-CN" altLang="en-US" sz="1400" b="0" dirty="0">
                <a:solidFill>
                  <a:schemeClr val="tx1"/>
                </a:solidFill>
                <a:latin typeface="+mn-ea"/>
                <a:ea typeface="+mn-ea"/>
                <a:cs typeface="+mn-ea"/>
              </a:rPr>
              <a:t>依达拉奉在多个国家获批</a:t>
            </a:r>
            <a:r>
              <a:rPr lang="en-US" altLang="zh-CN" sz="1400" b="0" dirty="0">
                <a:solidFill>
                  <a:schemeClr val="tx1"/>
                </a:solidFill>
                <a:latin typeface="+mn-ea"/>
                <a:ea typeface="+mn-ea"/>
                <a:cs typeface="+mn-ea"/>
              </a:rPr>
              <a:t>ALS</a:t>
            </a:r>
            <a:r>
              <a:rPr lang="zh-CN" altLang="en-US" sz="1400" b="0" dirty="0">
                <a:solidFill>
                  <a:schemeClr val="tx1"/>
                </a:solidFill>
                <a:latin typeface="+mn-ea"/>
                <a:ea typeface="+mn-ea"/>
                <a:cs typeface="+mn-ea"/>
              </a:rPr>
              <a:t>适应症，给渐冻症患者带来新的治疗希望</a:t>
            </a:r>
          </a:p>
        </p:txBody>
      </p:sp>
      <p:sp>
        <p:nvSpPr>
          <p:cNvPr id="21" name="圆角矩形 20"/>
          <p:cNvSpPr/>
          <p:nvPr/>
        </p:nvSpPr>
        <p:spPr>
          <a:xfrm>
            <a:off x="352425" y="1164590"/>
            <a:ext cx="5474970" cy="3456305"/>
          </a:xfrm>
          <a:prstGeom prst="roundRect">
            <a:avLst>
              <a:gd name="adj" fmla="val 2150"/>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4"/>
            </p:custDataLst>
          </p:nvPr>
        </p:nvSpPr>
        <p:spPr>
          <a:xfrm>
            <a:off x="1339215" y="1221105"/>
            <a:ext cx="3501390" cy="368300"/>
          </a:xfrm>
          <a:prstGeom prst="rect">
            <a:avLst/>
          </a:prstGeom>
          <a:noFill/>
        </p:spPr>
        <p:txBody>
          <a:bodyPr wrap="square">
            <a:spAutoFit/>
          </a:bodyPr>
          <a:lstStyle/>
          <a:p>
            <a:pPr indent="0" algn="ctr">
              <a:buFont typeface="Wingdings" panose="05000000000000000000" charset="0"/>
              <a:buNone/>
            </a:pPr>
            <a:r>
              <a:rPr lang="zh-CN" altLang="en-US" b="1" kern="0" dirty="0">
                <a:solidFill>
                  <a:schemeClr val="tx1"/>
                </a:solidFill>
                <a:latin typeface="微软雅黑" panose="020B0503020204020204" charset="-122"/>
                <a:ea typeface="微软雅黑" panose="020B0503020204020204" charset="-122"/>
              </a:rPr>
              <a:t>治疗疾病基本情况</a:t>
            </a:r>
          </a:p>
        </p:txBody>
      </p:sp>
      <p:sp>
        <p:nvSpPr>
          <p:cNvPr id="15" name="圆角矩形 14"/>
          <p:cNvSpPr/>
          <p:nvPr/>
        </p:nvSpPr>
        <p:spPr>
          <a:xfrm>
            <a:off x="6364603" y="1164590"/>
            <a:ext cx="5474971" cy="3456305"/>
          </a:xfrm>
          <a:prstGeom prst="roundRect">
            <a:avLst>
              <a:gd name="adj" fmla="val 2150"/>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5"/>
            </p:custDataLst>
          </p:nvPr>
        </p:nvSpPr>
        <p:spPr>
          <a:xfrm>
            <a:off x="7561580" y="1222375"/>
            <a:ext cx="2776220" cy="368300"/>
          </a:xfrm>
          <a:prstGeom prst="rect">
            <a:avLst/>
          </a:prstGeom>
          <a:noFill/>
        </p:spPr>
        <p:txBody>
          <a:bodyPr wrap="square">
            <a:spAutoFit/>
          </a:bodyPr>
          <a:lstStyle/>
          <a:p>
            <a:pPr indent="0" algn="ctr">
              <a:buFont typeface="Wingdings" panose="05000000000000000000" charset="0"/>
              <a:buNone/>
            </a:pPr>
            <a:r>
              <a:rPr lang="zh-CN" altLang="en-US" b="1" kern="0" dirty="0">
                <a:solidFill>
                  <a:schemeClr val="tx1"/>
                </a:solidFill>
                <a:latin typeface="微软雅黑" panose="020B0503020204020204" charset="-122"/>
                <a:ea typeface="微软雅黑" panose="020B0503020204020204" charset="-122"/>
              </a:rPr>
              <a:t>未被满足的需求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14120" y="407035"/>
            <a:ext cx="10785475" cy="657225"/>
          </a:xfrm>
        </p:spPr>
        <p:txBody>
          <a:bodyPr vert="horz" lIns="91440" tIns="45720" rIns="91440" bIns="45720" rtlCol="0" anchor="t">
            <a:noAutofit/>
          </a:bodyPr>
          <a:lstStyle/>
          <a:p>
            <a:pPr lvl="0" algn="l">
              <a:buClrTx/>
              <a:buSzTx/>
              <a:buFontTx/>
            </a:pPr>
            <a:r>
              <a:rPr lang="en-US" altLang="zh-CN" b="1">
                <a:latin typeface="微软雅黑" panose="020B0503020204020204" charset="-122"/>
                <a:ea typeface="微软雅黑" panose="020B0503020204020204" charset="-122"/>
                <a:cs typeface="微软雅黑" panose="020B0503020204020204" charset="-122"/>
                <a:sym typeface="+mn-ea"/>
              </a:rPr>
              <a:t>2、安全性</a:t>
            </a:r>
          </a:p>
        </p:txBody>
      </p:sp>
      <p:sp>
        <p:nvSpPr>
          <p:cNvPr id="4" name="文本框 3"/>
          <p:cNvSpPr txBox="1"/>
          <p:nvPr>
            <p:custDataLst>
              <p:tags r:id="rId2"/>
            </p:custDataLst>
          </p:nvPr>
        </p:nvSpPr>
        <p:spPr>
          <a:xfrm>
            <a:off x="1019810" y="1238885"/>
            <a:ext cx="10958830" cy="425450"/>
          </a:xfrm>
          <a:prstGeom prst="rect">
            <a:avLst/>
          </a:prstGeom>
          <a:noFill/>
        </p:spPr>
        <p:txBody>
          <a:bodyPr wrap="square" rtlCol="0">
            <a:noAutofit/>
          </a:bodyPr>
          <a:lstStyle/>
          <a:p>
            <a:pPr>
              <a:buNone/>
            </a:pPr>
            <a:r>
              <a:rPr lang="zh-CN" altLang="en-US" b="1" kern="0" dirty="0">
                <a:solidFill>
                  <a:schemeClr val="tx1"/>
                </a:solidFill>
                <a:latin typeface="微软雅黑" panose="020B0503020204020204" charset="-122"/>
                <a:ea typeface="微软雅黑" panose="020B0503020204020204" charset="-122"/>
                <a:cs typeface="微软雅黑" panose="020B0503020204020204" charset="-122"/>
              </a:rPr>
              <a:t>安全性信息：</a:t>
            </a:r>
          </a:p>
          <a:p>
            <a:pPr marL="0" lvl="1" indent="0" algn="just">
              <a:lnSpc>
                <a:spcPct val="90000"/>
              </a:lnSpc>
              <a:buFont typeface="Wingdings" panose="05000000000000000000" pitchFamily="2" charset="2"/>
              <a:buNone/>
            </a:pPr>
            <a:endParaRPr lang="en-US" altLang="zh-CN" sz="2000" b="1"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lvl="1" indent="0" algn="just">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r>
              <a:rPr lang="en-US" altLang="zh-CN" sz="1600" kern="0" dirty="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1600" kern="0" dirty="0">
              <a:solidFill>
                <a:srgbClr val="FF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r>
              <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rPr>
              <a:t> </a:t>
            </a: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indent="0" algn="just">
              <a:buFont typeface="Wingdings" panose="05000000000000000000" pitchFamily="2" charset="2"/>
              <a:buNone/>
            </a:pPr>
            <a:endParaRPr lang="zh-CN" altLang="en-US" b="1" kern="0" dirty="0">
              <a:solidFill>
                <a:schemeClr val="accent1"/>
              </a:solidFill>
              <a:latin typeface="微软雅黑" panose="020B0503020204020204" charset="-122"/>
              <a:ea typeface="微软雅黑" panose="020B0503020204020204" charset="-122"/>
              <a:cs typeface="微软雅黑" panose="020B0503020204020204" charset="-122"/>
            </a:endParaRPr>
          </a:p>
          <a:p>
            <a:pPr indent="0" algn="just">
              <a:buFont typeface="Wingdings" panose="05000000000000000000" pitchFamily="2" charset="2"/>
              <a:buNone/>
            </a:pPr>
            <a:endParaRPr lang="en-US" altLang="zh-CN" b="1" kern="0" dirty="0">
              <a:solidFill>
                <a:schemeClr val="tx1"/>
              </a:solidFill>
              <a:latin typeface="微软雅黑" panose="020B0503020204020204" charset="-122"/>
              <a:ea typeface="微软雅黑" panose="020B0503020204020204" charset="-122"/>
              <a:cs typeface="微软雅黑" panose="020B0503020204020204" charset="-122"/>
            </a:endParaRPr>
          </a:p>
          <a:p>
            <a:pPr indent="0" algn="just">
              <a:buFont typeface="Wingdings" panose="05000000000000000000" pitchFamily="2" charset="2"/>
              <a:buNone/>
            </a:pPr>
            <a:r>
              <a:rPr lang="zh-CN" altLang="en-US" b="1" kern="0" dirty="0">
                <a:solidFill>
                  <a:schemeClr val="tx1"/>
                </a:solidFill>
                <a:latin typeface="微软雅黑" panose="020B0503020204020204" charset="-122"/>
                <a:ea typeface="微软雅黑" panose="020B0503020204020204" charset="-122"/>
                <a:cs typeface="微软雅黑" panose="020B0503020204020204" charset="-122"/>
              </a:rPr>
              <a:t>安全性优势：</a:t>
            </a:r>
          </a:p>
          <a:p>
            <a:pPr marL="285750" indent="-285750" algn="just">
              <a:lnSpc>
                <a:spcPct val="200000"/>
              </a:lnSpc>
              <a:buSzPct val="60000"/>
              <a:buFont typeface="Wingdings" panose="05000000000000000000" pitchFamily="2" charset="2"/>
              <a:buChar char="l"/>
            </a:pPr>
            <a:r>
              <a:rPr lang="en-US" altLang="zh-CN" sz="1600" b="1" kern="0"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1600" kern="0" dirty="0">
                <a:solidFill>
                  <a:srgbClr val="FF0000"/>
                </a:solidFill>
                <a:latin typeface="微软雅黑" panose="020B0503020204020204" charset="-122"/>
                <a:ea typeface="微软雅黑" panose="020B0503020204020204" charset="-122"/>
                <a:cs typeface="微软雅黑" panose="020B0503020204020204" charset="-122"/>
              </a:rPr>
              <a:t>FDA</a:t>
            </a:r>
            <a:r>
              <a:rPr lang="zh-CN" altLang="en-US" sz="1600" kern="0" dirty="0">
                <a:solidFill>
                  <a:srgbClr val="FF0000"/>
                </a:solidFill>
                <a:latin typeface="微软雅黑" panose="020B0503020204020204" charset="-122"/>
                <a:ea typeface="微软雅黑" panose="020B0503020204020204" charset="-122"/>
                <a:cs typeface="微软雅黑" panose="020B0503020204020204" charset="-122"/>
              </a:rPr>
              <a:t>提示：亚硫酸氢钠可能引起过敏型反应</a:t>
            </a:r>
            <a:r>
              <a:rPr lang="zh-CN" altLang="en-US" sz="1600" kern="0" dirty="0">
                <a:latin typeface="微软雅黑" panose="020B0503020204020204" charset="-122"/>
                <a:ea typeface="微软雅黑" panose="020B0503020204020204" charset="-122"/>
                <a:cs typeface="微软雅黑" panose="020B0503020204020204" charset="-122"/>
              </a:rPr>
              <a:t>，包括易感人群的过敏症状和哮喘发作</a:t>
            </a:r>
            <a:endParaRPr lang="en-US" altLang="zh-CN" sz="1600" kern="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200000"/>
              </a:lnSpc>
              <a:buSzPct val="60000"/>
            </a:pPr>
            <a:r>
              <a:rPr lang="zh-CN" altLang="en-US" sz="1600" kern="0" dirty="0">
                <a:solidFill>
                  <a:schemeClr val="tx1"/>
                </a:solidFill>
                <a:latin typeface="微软雅黑" panose="020B0503020204020204" charset="-122"/>
                <a:ea typeface="微软雅黑" panose="020B0503020204020204" charset="-122"/>
                <a:cs typeface="微软雅黑" panose="020B0503020204020204" charset="-122"/>
                <a:sym typeface="+mn-ea"/>
              </a:rPr>
              <a:t>                      注射剂型及口服混悬液均含有亚硫酸氢钠</a:t>
            </a:r>
            <a:r>
              <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a:t>
            </a:r>
            <a:r>
              <a:rPr lang="zh-CN" altLang="en-US" sz="1600" kern="0" dirty="0">
                <a:solidFill>
                  <a:srgbClr val="FF0000"/>
                </a:solidFill>
                <a:latin typeface="微软雅黑" panose="020B0503020204020204" charset="-122"/>
                <a:ea typeface="微软雅黑" panose="020B0503020204020204" charset="-122"/>
                <a:cs typeface="微软雅黑" panose="020B0503020204020204" charset="-122"/>
                <a:sym typeface="+mn-ea"/>
              </a:rPr>
              <a:t>依达拉奉舌下片不含该成分</a:t>
            </a:r>
            <a:endParaRPr lang="zh-CN" altLang="en-US" sz="1600" kern="0" dirty="0">
              <a:solidFill>
                <a:schemeClr val="accent1"/>
              </a:solidFill>
              <a:latin typeface="微软雅黑" panose="020B0503020204020204" charset="-122"/>
              <a:ea typeface="微软雅黑" panose="020B0503020204020204" charset="-122"/>
              <a:cs typeface="微软雅黑" panose="020B0503020204020204" charset="-122"/>
              <a:sym typeface="+mn-ea"/>
            </a:endParaRPr>
          </a:p>
          <a:p>
            <a:pPr marL="212090" indent="-212090" algn="just" fontAlgn="auto">
              <a:lnSpc>
                <a:spcPct val="200000"/>
              </a:lnSpc>
              <a:buClr>
                <a:srgbClr val="000000"/>
              </a:buClr>
              <a:buSzPct val="60000"/>
              <a:buFont typeface="Wingdings" panose="05000000000000000000" charset="0"/>
              <a:buChar char="l"/>
            </a:pP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舌下片剂型</a:t>
            </a:r>
            <a:r>
              <a:rPr lang="zh-CN" altLang="en-US" sz="1600" dirty="0">
                <a:latin typeface="微软雅黑" panose="020B0503020204020204" charset="-122"/>
                <a:ea typeface="微软雅黑" panose="020B0503020204020204" charset="-122"/>
                <a:cs typeface="微软雅黑" panose="020B0503020204020204" charset="-122"/>
                <a:sym typeface="+mn-ea"/>
              </a:rPr>
              <a:t>相比目录内注射剂型：便捷、安全，</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有效避免静脉输液不良反应发生</a:t>
            </a:r>
            <a:endPar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212090" indent="-212090" algn="just" fontAlgn="auto">
              <a:lnSpc>
                <a:spcPct val="200000"/>
              </a:lnSpc>
              <a:buClr>
                <a:srgbClr val="000000"/>
              </a:buClr>
              <a:buSzPct val="60000"/>
              <a:buFont typeface="Wingdings" panose="05000000000000000000" charset="0"/>
              <a:buChar char="l"/>
            </a:pPr>
            <a:r>
              <a:rPr lang="zh-CN" altLang="en-US" sz="1600" dirty="0">
                <a:latin typeface="微软雅黑" panose="020B0503020204020204" charset="-122"/>
                <a:ea typeface="微软雅黑" panose="020B0503020204020204" charset="-122"/>
                <a:cs typeface="微软雅黑" panose="020B0503020204020204" charset="-122"/>
              </a:rPr>
              <a:t>截⾄</a:t>
            </a:r>
            <a:r>
              <a:rPr lang="en-US" altLang="zh-CN" sz="1600" dirty="0">
                <a:latin typeface="微软雅黑" panose="020B0503020204020204" charset="-122"/>
                <a:ea typeface="微软雅黑" panose="020B0503020204020204" charset="-122"/>
                <a:cs typeface="微软雅黑" panose="020B0503020204020204" charset="-122"/>
              </a:rPr>
              <a:t>2026</a:t>
            </a:r>
            <a:r>
              <a:rPr lang="zh-CN" altLang="en-US" sz="1600" dirty="0">
                <a:latin typeface="微软雅黑" panose="020B0503020204020204" charset="-122"/>
                <a:ea typeface="微软雅黑" panose="020B0503020204020204" charset="-122"/>
                <a:cs typeface="微软雅黑" panose="020B0503020204020204" charset="-122"/>
              </a:rPr>
              <a:t>年</a:t>
            </a:r>
            <a:r>
              <a:rPr lang="en-US" altLang="zh-CN" sz="1600" dirty="0">
                <a:latin typeface="微软雅黑" panose="020B0503020204020204" charset="-122"/>
                <a:ea typeface="微软雅黑" panose="020B0503020204020204" charset="-122"/>
                <a:cs typeface="微软雅黑" panose="020B0503020204020204" charset="-122"/>
              </a:rPr>
              <a:t>06⽉</a:t>
            </a:r>
            <a:r>
              <a:rPr lang="zh-CN" altLang="en-US" sz="1600" dirty="0">
                <a:latin typeface="微软雅黑" panose="020B0503020204020204" charset="-122"/>
                <a:ea typeface="微软雅黑" panose="020B0503020204020204" charset="-122"/>
                <a:cs typeface="微软雅黑" panose="020B0503020204020204" charset="-122"/>
              </a:rPr>
              <a:t>，上市后收集到的药品不良反应报告数量少</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，尚未观察到新的安全性事件</a:t>
            </a:r>
          </a:p>
          <a:p>
            <a:pPr marL="971550" lvl="2" indent="-342900" algn="just">
              <a:lnSpc>
                <a:spcPct val="90000"/>
              </a:lnSpc>
              <a:buFont typeface="+mj-lt"/>
              <a:buAutoNum type="arabicPeriod"/>
            </a:pPr>
            <a:endPar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custDataLst>
              <p:tags r:id="rId3"/>
            </p:custDataLst>
            <p:extLst>
              <p:ext uri="{D42A27DB-BD31-4B8C-83A1-F6EECF244321}">
                <p14:modId xmlns:p14="http://schemas.microsoft.com/office/powerpoint/2010/main" val="3002629007"/>
              </p:ext>
            </p:extLst>
          </p:nvPr>
        </p:nvGraphicFramePr>
        <p:xfrm>
          <a:off x="3100705" y="1709385"/>
          <a:ext cx="7454900" cy="1051560"/>
        </p:xfrm>
        <a:graphic>
          <a:graphicData uri="http://schemas.openxmlformats.org/drawingml/2006/table">
            <a:tbl>
              <a:tblPr firstRow="1" bandRow="1">
                <a:tableStyleId>{5C22544A-7EE6-4342-B048-85BDC9FD1C3A}</a:tableStyleId>
              </a:tblPr>
              <a:tblGrid>
                <a:gridCol w="7454900">
                  <a:extLst>
                    <a:ext uri="{9D8B030D-6E8A-4147-A177-3AD203B41FA5}">
                      <a16:colId xmlns:a16="http://schemas.microsoft.com/office/drawing/2014/main" val="20000"/>
                    </a:ext>
                  </a:extLst>
                </a:gridCol>
              </a:tblGrid>
              <a:tr h="1051560">
                <a:tc>
                  <a:txBody>
                    <a:bodyPr/>
                    <a:lstStyle/>
                    <a:p>
                      <a:pPr indent="0" algn="l" fontAlgn="auto">
                        <a:lnSpc>
                          <a:spcPct val="150000"/>
                        </a:lnSpc>
                        <a:buNone/>
                      </a:pPr>
                      <a:r>
                        <a:rPr lang="zh-CN" altLang="en-US" sz="1400" b="0" kern="0" dirty="0">
                          <a:solidFill>
                            <a:schemeClr val="tx1"/>
                          </a:solidFill>
                          <a:latin typeface="微软雅黑" panose="020B0503020204020204" charset="-122"/>
                          <a:ea typeface="微软雅黑" panose="020B0503020204020204" charset="-122"/>
                          <a:cs typeface="微软雅黑" panose="020B0503020204020204" charset="-122"/>
                          <a:sym typeface="+mn-ea"/>
                        </a:rPr>
                        <a:t>肌萎缩侧索硬化日本临床试验在总计317例病例中报告了37例（11.7%）共46件不良反应。主要不良反应为皮疹4例（1.3%）、肝功能障碍4例（1.3%）、高血压3例（0.9%）、γ-GTP 升高3例（0.9%）、尿糖阳性3例（0.9%）等。</a:t>
                      </a:r>
                    </a:p>
                  </a:txBody>
                  <a:tcPr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2295" name="圆角矩形 1"/>
          <p:cNvSpPr/>
          <p:nvPr/>
        </p:nvSpPr>
        <p:spPr>
          <a:xfrm>
            <a:off x="1059180" y="1737826"/>
            <a:ext cx="1662430" cy="2523490"/>
          </a:xfrm>
          <a:prstGeom prst="roundRect">
            <a:avLst>
              <a:gd name="adj" fmla="val 5729"/>
            </a:avLst>
          </a:prstGeom>
          <a:solidFill>
            <a:schemeClr val="accent1"/>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stStyle>
          <a:p>
            <a:pPr marL="0" lvl="0" indent="0" algn="ctr" eaLnBrk="1" hangingPunct="1">
              <a:lnSpc>
                <a:spcPct val="150000"/>
              </a:lnSpc>
              <a:spcBef>
                <a:spcPct val="0"/>
              </a:spcBef>
              <a:buNone/>
            </a:pPr>
            <a:r>
              <a:rPr lang="zh-CN" altLang="en-US" sz="1600" b="1" dirty="0">
                <a:solidFill>
                  <a:schemeClr val="bg1"/>
                </a:solidFill>
                <a:latin typeface="微软雅黑" panose="020B0503020204020204" charset="-122"/>
                <a:ea typeface="微软雅黑" panose="020B0503020204020204" charset="-122"/>
              </a:rPr>
              <a:t>说明书收载的安全性信息</a:t>
            </a:r>
          </a:p>
        </p:txBody>
      </p:sp>
      <p:graphicFrame>
        <p:nvGraphicFramePr>
          <p:cNvPr id="5" name="表格 4"/>
          <p:cNvGraphicFramePr/>
          <p:nvPr>
            <p:custDataLst>
              <p:tags r:id="rId4"/>
            </p:custDataLst>
            <p:extLst>
              <p:ext uri="{D42A27DB-BD31-4B8C-83A1-F6EECF244321}">
                <p14:modId xmlns:p14="http://schemas.microsoft.com/office/powerpoint/2010/main" val="4074399019"/>
              </p:ext>
            </p:extLst>
          </p:nvPr>
        </p:nvGraphicFramePr>
        <p:xfrm>
          <a:off x="3100705" y="3460878"/>
          <a:ext cx="7454265" cy="518160"/>
        </p:xfrm>
        <a:graphic>
          <a:graphicData uri="http://schemas.openxmlformats.org/drawingml/2006/table">
            <a:tbl>
              <a:tblPr firstRow="1" bandRow="1">
                <a:tableStyleId>{5C22544A-7EE6-4342-B048-85BDC9FD1C3A}</a:tableStyleId>
              </a:tblPr>
              <a:tblGrid>
                <a:gridCol w="7454265">
                  <a:extLst>
                    <a:ext uri="{9D8B030D-6E8A-4147-A177-3AD203B41FA5}">
                      <a16:colId xmlns:a16="http://schemas.microsoft.com/office/drawing/2014/main" val="20000"/>
                    </a:ext>
                  </a:extLst>
                </a:gridCol>
              </a:tblGrid>
              <a:tr h="518160">
                <a:tc>
                  <a:txBody>
                    <a:bodyPr/>
                    <a:lstStyle/>
                    <a:p>
                      <a:pPr marL="0" lvl="1" algn="l">
                        <a:buNone/>
                      </a:pPr>
                      <a:r>
                        <a:rPr lang="zh-CN" altLang="en-US" sz="1400" b="0" dirty="0">
                          <a:solidFill>
                            <a:schemeClr val="tx1"/>
                          </a:solidFill>
                          <a:latin typeface="微软雅黑" panose="020B0503020204020204" charset="-122"/>
                          <a:ea typeface="微软雅黑" panose="020B0503020204020204" charset="-122"/>
                          <a:sym typeface="+mn-ea"/>
                        </a:rPr>
                        <a:t>与其他同类药品比，无新增特异性不良反应，无安全性警告、无黑框警告、无撤市信息</a:t>
                      </a:r>
                      <a:endParaRPr lang="en-US" altLang="zh-CN" sz="1400" b="0" dirty="0">
                        <a:solidFill>
                          <a:schemeClr val="tx1"/>
                        </a:solidFill>
                        <a:latin typeface="微软雅黑" panose="020B0503020204020204" charset="-122"/>
                        <a:ea typeface="微软雅黑" panose="020B0503020204020204" charset="-122"/>
                      </a:endParaRPr>
                    </a:p>
                    <a:p>
                      <a:pPr marL="0" lvl="1" algn="l">
                        <a:buNone/>
                      </a:pPr>
                      <a:endParaRPr lang="en-US" altLang="zh-CN" sz="1400" b="1" kern="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1" name="圆角矩形 20"/>
          <p:cNvSpPr/>
          <p:nvPr/>
        </p:nvSpPr>
        <p:spPr>
          <a:xfrm>
            <a:off x="3100705" y="1746215"/>
            <a:ext cx="7455535" cy="1057275"/>
          </a:xfrm>
          <a:prstGeom prst="roundRect">
            <a:avLst>
              <a:gd name="adj" fmla="val 7567"/>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3100705" y="3129041"/>
            <a:ext cx="7455535" cy="1057275"/>
          </a:xfrm>
          <a:prstGeom prst="roundRect">
            <a:avLst>
              <a:gd name="adj" fmla="val 7567"/>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圆角矩形 7">
            <a:extLst>
              <a:ext uri="{FF2B5EF4-FFF2-40B4-BE49-F238E27FC236}">
                <a16:creationId xmlns:a16="http://schemas.microsoft.com/office/drawing/2014/main" id="{416E4556-7720-95D6-EF52-3F25FF6D3BF0}"/>
              </a:ext>
            </a:extLst>
          </p:cNvPr>
          <p:cNvSpPr/>
          <p:nvPr/>
        </p:nvSpPr>
        <p:spPr>
          <a:xfrm>
            <a:off x="1059180" y="4915949"/>
            <a:ext cx="9376725" cy="1853967"/>
          </a:xfrm>
          <a:prstGeom prst="roundRect">
            <a:avLst>
              <a:gd name="adj" fmla="val 7567"/>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09675" y="407035"/>
            <a:ext cx="10785475" cy="657225"/>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3、有效性1/3</a:t>
            </a:r>
          </a:p>
        </p:txBody>
      </p:sp>
      <p:sp>
        <p:nvSpPr>
          <p:cNvPr id="11" name="文本框 10"/>
          <p:cNvSpPr txBox="1"/>
          <p:nvPr>
            <p:custDataLst>
              <p:tags r:id="rId2"/>
            </p:custDataLst>
          </p:nvPr>
        </p:nvSpPr>
        <p:spPr>
          <a:xfrm>
            <a:off x="518795" y="1175385"/>
            <a:ext cx="10697210" cy="370205"/>
          </a:xfrm>
          <a:prstGeom prst="rect">
            <a:avLst/>
          </a:prstGeom>
          <a:noFill/>
        </p:spPr>
        <p:txBody>
          <a:bodyPr wrap="square">
            <a:noAutofit/>
          </a:bodyPr>
          <a:lstStyle/>
          <a:p>
            <a:pPr indent="0" algn="just">
              <a:lnSpc>
                <a:spcPct val="80000"/>
              </a:lnSpc>
              <a:buFont typeface="Wingdings" panose="05000000000000000000" pitchFamily="2" charset="2"/>
              <a:buNone/>
            </a:pPr>
            <a:r>
              <a:rPr lang="zh-CN" altLang="en-US" sz="1600" dirty="0">
                <a:latin typeface="微软雅黑" panose="020B0503020204020204" charset="-122"/>
                <a:ea typeface="微软雅黑" panose="020B0503020204020204" charset="-122"/>
                <a:cs typeface="微软雅黑" panose="020B0503020204020204" charset="-122"/>
                <a:sym typeface="+mn-ea"/>
              </a:rPr>
              <a:t>部分国际研究及发表文献证实依达拉奉治疗的有效性和安全性</a:t>
            </a:r>
            <a:endParaRPr lang="zh-CN" altLang="en-US" sz="1600" dirty="0">
              <a:latin typeface="微软雅黑" panose="020B0503020204020204" charset="-122"/>
              <a:ea typeface="微软雅黑" panose="020B0503020204020204" charset="-122"/>
              <a:cs typeface="微软雅黑" panose="020B0503020204020204" charset="-122"/>
            </a:endParaRPr>
          </a:p>
          <a:p>
            <a:pPr marL="342900" indent="-342900" algn="just">
              <a:lnSpc>
                <a:spcPct val="80000"/>
              </a:lnSpc>
              <a:buFont typeface="Wingdings" panose="05000000000000000000" pitchFamily="2" charset="2"/>
              <a:buChar char="n"/>
            </a:pPr>
            <a:endParaRPr lang="zh-CN" altLang="zh-CN" sz="2000" dirty="0">
              <a:latin typeface="微软雅黑" panose="020B0503020204020204" charset="-122"/>
              <a:ea typeface="微软雅黑" panose="020B0503020204020204" charset="-122"/>
              <a:cs typeface="微软雅黑" panose="020B0503020204020204" charset="-122"/>
            </a:endParaRPr>
          </a:p>
          <a:p>
            <a:pPr marL="342900" indent="-342900" algn="just">
              <a:buFont typeface="Wingdings" panose="05000000000000000000" pitchFamily="2" charset="2"/>
              <a:buChar char="n"/>
            </a:pPr>
            <a:endParaRPr lang="zh-CN" altLang="zh-CN" sz="2000" dirty="0">
              <a:latin typeface="微软雅黑" panose="020B0503020204020204" charset="-122"/>
              <a:ea typeface="微软雅黑" panose="020B0503020204020204" charset="-122"/>
              <a:cs typeface="微软雅黑" panose="020B0503020204020204" charset="-122"/>
            </a:endParaRPr>
          </a:p>
        </p:txBody>
      </p:sp>
      <p:graphicFrame>
        <p:nvGraphicFramePr>
          <p:cNvPr id="9" name="表格 8"/>
          <p:cNvGraphicFramePr/>
          <p:nvPr>
            <p:custDataLst>
              <p:tags r:id="rId3"/>
            </p:custDataLst>
            <p:extLst>
              <p:ext uri="{D42A27DB-BD31-4B8C-83A1-F6EECF244321}">
                <p14:modId xmlns:p14="http://schemas.microsoft.com/office/powerpoint/2010/main" val="1960549678"/>
              </p:ext>
            </p:extLst>
          </p:nvPr>
        </p:nvGraphicFramePr>
        <p:xfrm>
          <a:off x="518795" y="1633220"/>
          <a:ext cx="11295253" cy="4147820"/>
        </p:xfrm>
        <a:graphic>
          <a:graphicData uri="http://schemas.openxmlformats.org/drawingml/2006/table">
            <a:tbl>
              <a:tblPr/>
              <a:tblGrid>
                <a:gridCol w="3394710">
                  <a:extLst>
                    <a:ext uri="{9D8B030D-6E8A-4147-A177-3AD203B41FA5}">
                      <a16:colId xmlns:a16="http://schemas.microsoft.com/office/drawing/2014/main" val="20000"/>
                    </a:ext>
                  </a:extLst>
                </a:gridCol>
                <a:gridCol w="6135751">
                  <a:extLst>
                    <a:ext uri="{9D8B030D-6E8A-4147-A177-3AD203B41FA5}">
                      <a16:colId xmlns:a16="http://schemas.microsoft.com/office/drawing/2014/main" val="20001"/>
                    </a:ext>
                  </a:extLst>
                </a:gridCol>
                <a:gridCol w="886968">
                  <a:extLst>
                    <a:ext uri="{9D8B030D-6E8A-4147-A177-3AD203B41FA5}">
                      <a16:colId xmlns:a16="http://schemas.microsoft.com/office/drawing/2014/main" val="20002"/>
                    </a:ext>
                  </a:extLst>
                </a:gridCol>
                <a:gridCol w="877824">
                  <a:extLst>
                    <a:ext uri="{9D8B030D-6E8A-4147-A177-3AD203B41FA5}">
                      <a16:colId xmlns:a16="http://schemas.microsoft.com/office/drawing/2014/main" val="20003"/>
                    </a:ext>
                  </a:extLst>
                </a:gridCol>
              </a:tblGrid>
              <a:tr h="352425">
                <a:tc>
                  <a:txBody>
                    <a:bodyPr/>
                    <a:lstStyle/>
                    <a:p>
                      <a:pPr indent="0" algn="ctr">
                        <a:buNone/>
                      </a:pPr>
                      <a:r>
                        <a:rPr lang="zh-CN" sz="1400" b="1">
                          <a:solidFill>
                            <a:schemeClr val="bg1"/>
                          </a:solidFill>
                          <a:latin typeface="Arial" panose="020B0604020202020204" pitchFamily="34" charset="0"/>
                          <a:ea typeface="微软雅黑" panose="020B0503020204020204" charset="-122"/>
                        </a:rPr>
                        <a:t>研究文献</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lstStyle/>
                    <a:p>
                      <a:pPr indent="0" algn="ctr">
                        <a:buNone/>
                      </a:pPr>
                      <a:r>
                        <a:rPr lang="zh-CN" sz="1400" b="1">
                          <a:solidFill>
                            <a:schemeClr val="bg1"/>
                          </a:solidFill>
                          <a:latin typeface="Arial" panose="020B0604020202020204" pitchFamily="34" charset="0"/>
                          <a:ea typeface="微软雅黑" panose="020B0503020204020204" charset="-122"/>
                        </a:rPr>
                        <a:t>结论</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lstStyle/>
                    <a:p>
                      <a:pPr indent="0" algn="ctr">
                        <a:buNone/>
                      </a:pPr>
                      <a:r>
                        <a:rPr lang="zh-CN" sz="1400" b="1">
                          <a:solidFill>
                            <a:schemeClr val="bg1"/>
                          </a:solidFill>
                          <a:latin typeface="Arial" panose="020B0604020202020204" pitchFamily="34" charset="0"/>
                          <a:ea typeface="微软雅黑" panose="020B0503020204020204" charset="-122"/>
                        </a:rPr>
                        <a:t>发表时间</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lstStyle/>
                    <a:p>
                      <a:pPr indent="0" algn="ctr">
                        <a:buNone/>
                      </a:pPr>
                      <a:r>
                        <a:rPr lang="zh-CN" sz="1400" b="1">
                          <a:solidFill>
                            <a:schemeClr val="bg1"/>
                          </a:solidFill>
                          <a:latin typeface="Arial" panose="020B0604020202020204" pitchFamily="34" charset="0"/>
                          <a:ea typeface="微软雅黑" panose="020B0503020204020204" charset="-122"/>
                        </a:rPr>
                        <a:t>影响因子</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extLst>
                  <a:ext uri="{0D108BD9-81ED-4DB2-BD59-A6C34878D82A}">
                    <a16:rowId xmlns:a16="http://schemas.microsoft.com/office/drawing/2014/main" val="10000"/>
                  </a:ext>
                </a:extLst>
              </a:tr>
              <a:tr h="806450">
                <a:tc>
                  <a:txBody>
                    <a:bodyPr/>
                    <a:lstStyle/>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依达拉奉在明确定义的肌萎缩侧索硬化患者中的安全性和有效性：一项随机、双盲、安慰剂对照试验</a:t>
                      </a:r>
                      <a:r>
                        <a:rPr lang="en-US" altLang="zh-CN" sz="1400" b="1" baseline="30000" dirty="0">
                          <a:solidFill>
                            <a:schemeClr val="tx1"/>
                          </a:solidFill>
                          <a:latin typeface="微软雅黑" panose="020B0503020204020204" charset="-122"/>
                          <a:ea typeface="微软雅黑" panose="020B0503020204020204" charset="-122"/>
                          <a:cs typeface="微软雅黑" panose="020B0503020204020204" charset="-122"/>
                          <a:sym typeface="+mn-ea"/>
                        </a:rPr>
                        <a:t>1</a:t>
                      </a:r>
                      <a:endParaRPr lang="zh-CN" altLang="en-US" sz="1400" b="1" dirty="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marL="212090" indent="-212090" algn="l" fontAlgn="auto">
                        <a:lnSpc>
                          <a:spcPct val="120000"/>
                        </a:lnSpc>
                        <a:buFont typeface="Arial" panose="020B0604020202020204" pitchFamily="34" charset="0"/>
                        <a:buChar char="•"/>
                      </a:pPr>
                      <a:r>
                        <a:rPr lang="zh-CN" sz="1400" b="0" dirty="0">
                          <a:solidFill>
                            <a:schemeClr val="tx1"/>
                          </a:solidFill>
                          <a:latin typeface="微软雅黑" panose="020B0503020204020204" charset="-122"/>
                          <a:ea typeface="微软雅黑" panose="020B0503020204020204" charset="-122"/>
                          <a:cs typeface="微软雅黑" panose="020B0503020204020204" charset="-122"/>
                        </a:rPr>
                        <a:t>依达拉奉组主要终点</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 </a:t>
                      </a:r>
                      <a:r>
                        <a:rPr 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ALSFRS-R </a:t>
                      </a:r>
                      <a:r>
                        <a:rPr 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评分</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01，安慰剂组评分</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7·50</a:t>
                      </a:r>
                      <a:r>
                        <a:rPr lang="zh-CN" sz="1400" dirty="0">
                          <a:latin typeface="微软雅黑" panose="020B0503020204020204" charset="-122"/>
                          <a:ea typeface="微软雅黑" panose="020B0503020204020204" charset="-122"/>
                          <a:cs typeface="微软雅黑" panose="020B0503020204020204" charset="-122"/>
                          <a:sym typeface="+mn-ea"/>
                        </a:rPr>
                        <a:t>（</a:t>
                      </a:r>
                      <a:r>
                        <a:rPr lang="en-US" altLang="zh-CN" sz="1400" dirty="0">
                          <a:latin typeface="微软雅黑" panose="020B0503020204020204" charset="-122"/>
                          <a:ea typeface="微软雅黑" panose="020B0503020204020204" charset="-122"/>
                          <a:cs typeface="微软雅黑" panose="020B0503020204020204" charset="-122"/>
                          <a:sym typeface="+mn-ea"/>
                        </a:rPr>
                        <a:t>P=0.0013</a:t>
                      </a:r>
                      <a:r>
                        <a:rPr lang="zh-CN" sz="1400" dirty="0">
                          <a:latin typeface="微软雅黑" panose="020B0503020204020204" charset="-122"/>
                          <a:ea typeface="微软雅黑" panose="020B0503020204020204" charset="-122"/>
                          <a:cs typeface="微软雅黑" panose="020B0503020204020204" charset="-122"/>
                          <a:sym typeface="+mn-ea"/>
                        </a:rPr>
                        <a:t>）</a:t>
                      </a:r>
                      <a:r>
                        <a:rPr 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两</a:t>
                      </a:r>
                      <a:r>
                        <a:rPr lang="zh-CN" sz="1400" b="0" dirty="0">
                          <a:solidFill>
                            <a:schemeClr val="tx1"/>
                          </a:solidFill>
                          <a:latin typeface="微软雅黑" panose="020B0503020204020204" charset="-122"/>
                          <a:ea typeface="微软雅黑" panose="020B0503020204020204" charset="-122"/>
                          <a:cs typeface="微软雅黑" panose="020B0503020204020204" charset="-122"/>
                        </a:rPr>
                        <a:t>组</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之</a:t>
                      </a:r>
                      <a:r>
                        <a:rPr lang="zh-CN" sz="1400" b="0" dirty="0">
                          <a:solidFill>
                            <a:schemeClr val="tx1"/>
                          </a:solidFill>
                          <a:latin typeface="微软雅黑" panose="020B0503020204020204" charset="-122"/>
                          <a:ea typeface="微软雅黑" panose="020B0503020204020204" charset="-122"/>
                          <a:cs typeface="微软雅黑" panose="020B0503020204020204" charset="-122"/>
                        </a:rPr>
                        <a:t>间</a:t>
                      </a:r>
                      <a:r>
                        <a:rPr lang="en-US" sz="1400" b="0" dirty="0">
                          <a:solidFill>
                            <a:schemeClr val="tx1"/>
                          </a:solidFill>
                          <a:latin typeface="微软雅黑" panose="020B0503020204020204" charset="-122"/>
                          <a:ea typeface="微软雅黑" panose="020B0503020204020204" charset="-122"/>
                          <a:cs typeface="微软雅黑" panose="020B0503020204020204" charset="-122"/>
                        </a:rPr>
                        <a:t> </a:t>
                      </a:r>
                      <a:r>
                        <a:rPr lang="en-US" sz="1400" b="0" dirty="0">
                          <a:solidFill>
                            <a:srgbClr val="FF0000"/>
                          </a:solidFill>
                          <a:latin typeface="微软雅黑" panose="020B0503020204020204" charset="-122"/>
                          <a:ea typeface="微软雅黑" panose="020B0503020204020204" charset="-122"/>
                          <a:cs typeface="微软雅黑" panose="020B0503020204020204" charset="-122"/>
                        </a:rPr>
                        <a:t>ALSFRS-R </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评分差异达</a:t>
                      </a:r>
                      <a:r>
                        <a:rPr lang="en-US" sz="1400" b="0" dirty="0">
                          <a:solidFill>
                            <a:srgbClr val="FF0000"/>
                          </a:solidFill>
                          <a:latin typeface="微软雅黑" panose="020B0503020204020204" charset="-122"/>
                          <a:ea typeface="微软雅黑" panose="020B0503020204020204" charset="-122"/>
                          <a:cs typeface="微软雅黑" panose="020B0503020204020204" charset="-122"/>
                        </a:rPr>
                        <a:t> 33%</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（差值</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2.49/7.50</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2017年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en-US" sz="1400" b="0" dirty="0">
                          <a:solidFill>
                            <a:srgbClr val="000000"/>
                          </a:solidFill>
                          <a:latin typeface="微软雅黑" panose="020B0503020204020204" charset="-122"/>
                        </a:rPr>
                        <a:t>59.93</a:t>
                      </a:r>
                      <a:endParaRPr lang="en-US" altLang="en-US" sz="1400" b="0" dirty="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r h="773430">
                <a:tc>
                  <a:txBody>
                    <a:bodyPr/>
                    <a:lstStyle/>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依达拉奉治疗肌萎缩侧索硬化症患者的长期生存率得到改善</a:t>
                      </a:r>
                      <a:r>
                        <a:rPr lang="en-US" altLang="zh-CN" sz="1400" b="1" baseline="30000" dirty="0">
                          <a:solidFill>
                            <a:schemeClr val="tx1"/>
                          </a:solidFill>
                          <a:latin typeface="微软雅黑" panose="020B0503020204020204" charset="-122"/>
                          <a:ea typeface="微软雅黑" panose="020B0503020204020204" charset="-122"/>
                          <a:cs typeface="微软雅黑" panose="020B0503020204020204" charset="-122"/>
                        </a:rPr>
                        <a:t>2</a:t>
                      </a:r>
                      <a:endParaRPr lang="zh-CN" altLang="en-US" sz="1400" b="0" dirty="0">
                        <a:solidFill>
                          <a:schemeClr val="tx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marL="212090" indent="-212090" algn="l" fontAlgn="auto">
                        <a:lnSpc>
                          <a:spcPct val="120000"/>
                        </a:lnSpc>
                        <a:buFont typeface="Arial" panose="020B0604020202020204" pitchFamily="34" charset="0"/>
                        <a:buChar char="•"/>
                      </a:pP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依达拉奉组和对照组的中位生存期分别为</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49</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个月和</a:t>
                      </a:r>
                      <a:r>
                        <a:rPr 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25个月（</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 = 0.001），</a:t>
                      </a:r>
                      <a:r>
                        <a:rPr lang="zh-CN" sz="1400" b="0" dirty="0">
                          <a:solidFill>
                            <a:schemeClr val="tx1"/>
                          </a:solidFill>
                          <a:latin typeface="微软雅黑" panose="020B0503020204020204" charset="-122"/>
                          <a:ea typeface="微软雅黑" panose="020B0503020204020204" charset="-122"/>
                          <a:cs typeface="微软雅黑" panose="020B0503020204020204" charset="-122"/>
                        </a:rPr>
                        <a:t>依达拉奉</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可能会延长</a:t>
                      </a:r>
                      <a:r>
                        <a:rPr lang="en-US" sz="1400" b="0" dirty="0">
                          <a:solidFill>
                            <a:srgbClr val="FF0000"/>
                          </a:solidFill>
                          <a:latin typeface="微软雅黑" panose="020B0503020204020204" charset="-122"/>
                          <a:ea typeface="微软雅黑" panose="020B0503020204020204" charset="-122"/>
                          <a:cs typeface="微软雅黑" panose="020B0503020204020204" charset="-122"/>
                        </a:rPr>
                        <a:t> ALS </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患者的生存期</a:t>
                      </a:r>
                      <a:endParaRPr lang="zh-CN" altLang="en-US" sz="1400" b="0" dirty="0">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2021年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fontAlgn="auto">
                        <a:lnSpc>
                          <a:spcPct val="120000"/>
                        </a:lnSpc>
                        <a:buNone/>
                      </a:pPr>
                      <a:r>
                        <a:rPr lang="en-US" sz="1400" b="0">
                          <a:solidFill>
                            <a:srgbClr val="000000"/>
                          </a:solidFill>
                          <a:latin typeface="微软雅黑" panose="020B0503020204020204" charset="-122"/>
                        </a:rPr>
                        <a:t>5.22</a:t>
                      </a:r>
                      <a:endParaRPr lang="en-US" altLang="en-US" sz="1400" b="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691515">
                <a:tc>
                  <a:txBody>
                    <a:bodyPr/>
                    <a:lstStyle/>
                    <a:p>
                      <a:pPr marL="179705" indent="0" algn="l" fontAlgn="auto">
                        <a:lnSpc>
                          <a:spcPct val="120000"/>
                        </a:lnSpc>
                        <a:buNone/>
                      </a:pPr>
                      <a:r>
                        <a:rPr lang="en-US" sz="1400" b="0" dirty="0">
                          <a:solidFill>
                            <a:srgbClr val="000000"/>
                          </a:solidFill>
                          <a:latin typeface="微软雅黑" panose="020B0503020204020204" charset="-122"/>
                        </a:rPr>
                        <a:t>ALS </a:t>
                      </a:r>
                      <a:r>
                        <a:rPr lang="zh-CN" sz="1400" b="0" dirty="0">
                          <a:solidFill>
                            <a:srgbClr val="000000"/>
                          </a:solidFill>
                          <a:latin typeface="Arial" panose="020B0604020202020204" pitchFamily="34" charset="0"/>
                          <a:ea typeface="微软雅黑" panose="020B0503020204020204" charset="-122"/>
                        </a:rPr>
                        <a:t>中的静脉依达拉奉治疗和生存：</a:t>
                      </a:r>
                    </a:p>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一项探索性、回顾性、行政索赔分析</a:t>
                      </a:r>
                      <a:r>
                        <a:rPr lang="en-US" altLang="zh-CN" sz="1400" b="1" baseline="30000" dirty="0">
                          <a:solidFill>
                            <a:schemeClr val="tx1"/>
                          </a:solidFill>
                          <a:latin typeface="微软雅黑" panose="020B0503020204020204" charset="-122"/>
                          <a:ea typeface="微软雅黑" panose="020B0503020204020204" charset="-122"/>
                          <a:cs typeface="微软雅黑" panose="020B0503020204020204" charset="-122"/>
                          <a:sym typeface="+mn-ea"/>
                        </a:rPr>
                        <a:t>3</a:t>
                      </a:r>
                      <a:endParaRPr lang="zh-CN" altLang="en-US" sz="1400" b="1" dirty="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marL="212090" indent="-212090" algn="l" fontAlgn="auto">
                        <a:lnSpc>
                          <a:spcPct val="120000"/>
                        </a:lnSpc>
                        <a:buFont typeface="Arial" panose="020B0604020202020204" pitchFamily="34" charset="0"/>
                        <a:buChar char="•"/>
                      </a:pPr>
                      <a:r>
                        <a:rPr lang="zh-CN" sz="1400" b="0" dirty="0">
                          <a:solidFill>
                            <a:srgbClr val="000000"/>
                          </a:solidFill>
                          <a:latin typeface="微软雅黑" panose="020B0503020204020204" charset="-122"/>
                          <a:ea typeface="微软雅黑" panose="020B0503020204020204" charset="-122"/>
                          <a:cs typeface="微软雅黑" panose="020B0503020204020204" charset="-122"/>
                        </a:rPr>
                        <a:t>依达拉奉组的中位总生存时间为</a:t>
                      </a:r>
                      <a:r>
                        <a:rPr lang="en-US" sz="1400" b="0" dirty="0">
                          <a:solidFill>
                            <a:srgbClr val="000000"/>
                          </a:solidFill>
                          <a:latin typeface="微软雅黑" panose="020B0503020204020204" charset="-122"/>
                          <a:ea typeface="微软雅黑" panose="020B0503020204020204" charset="-122"/>
                          <a:cs typeface="微软雅黑" panose="020B0503020204020204" charset="-122"/>
                        </a:rPr>
                        <a:t> 29.5 </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个月，无依达拉奉组为</a:t>
                      </a:r>
                      <a:r>
                        <a:rPr lang="en-US" sz="1400" b="0" dirty="0">
                          <a:solidFill>
                            <a:srgbClr val="000000"/>
                          </a:solidFill>
                          <a:latin typeface="微软雅黑" panose="020B0503020204020204" charset="-122"/>
                          <a:ea typeface="微软雅黑" panose="020B0503020204020204" charset="-122"/>
                          <a:cs typeface="微软雅黑" panose="020B0503020204020204" charset="-122"/>
                        </a:rPr>
                        <a:t> 23.5 </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个月，</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死亡风险比对照组低27%</a:t>
                      </a:r>
                      <a:r>
                        <a:rPr lang="zh-CN" sz="1400" b="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HR，0.73；95%CI，0.59−0.91；p=0.005)</a:t>
                      </a:r>
                      <a:r>
                        <a:rPr lang="en-US" altLang="zh-CN" sz="1400" b="0" baseline="30000" dirty="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2022年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en-US" sz="1400" b="0">
                          <a:solidFill>
                            <a:srgbClr val="000000"/>
                          </a:solidFill>
                          <a:latin typeface="微软雅黑" panose="020B0503020204020204" charset="-122"/>
                        </a:rPr>
                        <a:t>17.03</a:t>
                      </a:r>
                      <a:endParaRPr lang="en-US" altLang="en-US" sz="1400" b="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3"/>
                  </a:ext>
                </a:extLst>
              </a:tr>
              <a:tr h="774065">
                <a:tc>
                  <a:txBody>
                    <a:bodyPr/>
                    <a:lstStyle/>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经</a:t>
                      </a:r>
                      <a:r>
                        <a:rPr lang="en-US" sz="1400" b="0" dirty="0">
                          <a:solidFill>
                            <a:srgbClr val="000000"/>
                          </a:solidFill>
                          <a:latin typeface="微软雅黑" panose="020B0503020204020204" charset="-122"/>
                        </a:rPr>
                        <a:t> 48 </a:t>
                      </a:r>
                      <a:r>
                        <a:rPr lang="zh-CN" sz="1400" b="0" dirty="0">
                          <a:solidFill>
                            <a:srgbClr val="000000"/>
                          </a:solidFill>
                          <a:latin typeface="Arial" panose="020B0604020202020204" pitchFamily="34" charset="0"/>
                          <a:ea typeface="微软雅黑" panose="020B0503020204020204" charset="-122"/>
                        </a:rPr>
                        <a:t>周治疗后，口服依达拉奉在肌萎缩侧索硬化症患者中表现出良好的安全性</a:t>
                      </a:r>
                      <a:r>
                        <a:rPr lang="en-US" altLang="zh-CN" sz="1400" b="1" baseline="30000" dirty="0">
                          <a:solidFill>
                            <a:schemeClr val="tx1"/>
                          </a:solidFill>
                          <a:latin typeface="微软雅黑" panose="020B0503020204020204" charset="-122"/>
                          <a:ea typeface="微软雅黑" panose="020B0503020204020204" charset="-122"/>
                          <a:cs typeface="微软雅黑" panose="020B0503020204020204" charset="-122"/>
                        </a:rPr>
                        <a:t>4</a:t>
                      </a:r>
                      <a:endParaRPr lang="zh-CN" altLang="en-US" sz="1400" b="0" dirty="0">
                        <a:solidFill>
                          <a:schemeClr val="tx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marL="212090" indent="-212090" algn="l" fontAlgn="auto">
                        <a:lnSpc>
                          <a:spcPct val="120000"/>
                        </a:lnSpc>
                        <a:buFont typeface="Arial" panose="020B0604020202020204" pitchFamily="34" charset="0"/>
                        <a:buChar char="•"/>
                      </a:pPr>
                      <a:r>
                        <a:rPr lang="zh-CN" sz="1400" b="0" dirty="0">
                          <a:solidFill>
                            <a:srgbClr val="000000"/>
                          </a:solidFill>
                          <a:latin typeface="微软雅黑" panose="020B0503020204020204" charset="-122"/>
                          <a:ea typeface="微软雅黑" panose="020B0503020204020204" charset="-122"/>
                          <a:cs typeface="微软雅黑" panose="020B0503020204020204" charset="-122"/>
                        </a:rPr>
                        <a:t>在</a:t>
                      </a:r>
                      <a:r>
                        <a:rPr lang="en-US" sz="1400" b="0" dirty="0">
                          <a:solidFill>
                            <a:srgbClr val="000000"/>
                          </a:solidFill>
                          <a:latin typeface="微软雅黑" panose="020B0503020204020204" charset="-122"/>
                          <a:ea typeface="微软雅黑" panose="020B0503020204020204" charset="-122"/>
                          <a:cs typeface="微软雅黑" panose="020B0503020204020204" charset="-122"/>
                        </a:rPr>
                        <a:t> 48 </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周的治疗过程中，该研究表明口服依达拉奉的耐受性良好，未发现新的安全问题。该试验提供了</a:t>
                      </a:r>
                      <a:r>
                        <a:rPr lang="zh-CN" sz="1400" b="0" dirty="0">
                          <a:solidFill>
                            <a:schemeClr val="tx1"/>
                          </a:solidFill>
                          <a:latin typeface="微软雅黑" panose="020B0503020204020204" charset="-122"/>
                          <a:ea typeface="微软雅黑" panose="020B0503020204020204" charset="-122"/>
                          <a:cs typeface="微软雅黑" panose="020B0503020204020204" charset="-122"/>
                        </a:rPr>
                        <a:t>支持使用口服依达拉奉的</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安全数据</a:t>
                      </a:r>
                      <a:endParaRPr lang="zh-CN" altLang="en-US" sz="1400" b="0" dirty="0">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2022年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fontAlgn="auto">
                        <a:lnSpc>
                          <a:spcPct val="120000"/>
                        </a:lnSpc>
                        <a:buNone/>
                      </a:pPr>
                      <a:r>
                        <a:rPr lang="en-US" sz="1400" b="0">
                          <a:solidFill>
                            <a:srgbClr val="000000"/>
                          </a:solidFill>
                          <a:latin typeface="微软雅黑" panose="020B0503020204020204" charset="-122"/>
                        </a:rPr>
                        <a:t>3.85</a:t>
                      </a:r>
                      <a:endParaRPr lang="en-US" altLang="en-US" sz="1400" b="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749935">
                <a:tc>
                  <a:txBody>
                    <a:bodyPr/>
                    <a:lstStyle/>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依达拉奉治疗肌萎缩侧索硬化症的安全性和有效性：系统评价和荟萃分析</a:t>
                      </a:r>
                      <a:r>
                        <a:rPr lang="en-US" altLang="zh-CN" sz="1400" b="1" baseline="30000" dirty="0">
                          <a:solidFill>
                            <a:srgbClr val="000000"/>
                          </a:solidFill>
                          <a:latin typeface="微软雅黑" panose="020B0503020204020204" charset="-122"/>
                          <a:ea typeface="微软雅黑" panose="020B0503020204020204" charset="-122"/>
                          <a:cs typeface="微软雅黑" panose="020B0503020204020204" charset="-122"/>
                        </a:rPr>
                        <a:t>5</a:t>
                      </a:r>
                      <a:endParaRPr lang="zh-CN" altLang="en-US" sz="1400" b="1" dirty="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marL="212090" indent="-212090" algn="l" fontAlgn="auto">
                        <a:lnSpc>
                          <a:spcPct val="120000"/>
                        </a:lnSpc>
                        <a:buFont typeface="Arial" panose="020B0604020202020204" pitchFamily="34" charset="0"/>
                        <a:buChar char="•"/>
                      </a:pPr>
                      <a:r>
                        <a:rPr lang="zh-CN" sz="1400" b="0" dirty="0">
                          <a:solidFill>
                            <a:srgbClr val="000000"/>
                          </a:solidFill>
                          <a:latin typeface="微软雅黑" panose="020B0503020204020204" charset="-122"/>
                          <a:ea typeface="微软雅黑" panose="020B0503020204020204" charset="-122"/>
                          <a:cs typeface="微软雅黑" panose="020B0503020204020204" charset="-122"/>
                        </a:rPr>
                        <a:t>与对照组相比，</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可提高</a:t>
                      </a:r>
                      <a:r>
                        <a:rPr lang="en-US" sz="1400" b="0" dirty="0">
                          <a:solidFill>
                            <a:srgbClr val="FF0000"/>
                          </a:solidFill>
                          <a:latin typeface="微软雅黑" panose="020B0503020204020204" charset="-122"/>
                          <a:ea typeface="微软雅黑" panose="020B0503020204020204" charset="-122"/>
                          <a:cs typeface="微软雅黑" panose="020B0503020204020204" charset="-122"/>
                        </a:rPr>
                        <a:t>ALS</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患者18</a:t>
                      </a:r>
                      <a:r>
                        <a:rPr lang="zh-CN" altLang="en-US" sz="1400" b="0" dirty="0">
                          <a:solidFill>
                            <a:srgbClr val="FF0000"/>
                          </a:solidFill>
                          <a:latin typeface="微软雅黑" panose="020B0503020204020204" charset="-122"/>
                          <a:ea typeface="微软雅黑" panose="020B0503020204020204" charset="-122"/>
                          <a:cs typeface="微软雅黑" panose="020B0503020204020204" charset="-122"/>
                        </a:rPr>
                        <a:t>、</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24和</a:t>
                      </a:r>
                      <a:r>
                        <a:rPr lang="en-US" sz="1400" b="0" dirty="0">
                          <a:solidFill>
                            <a:srgbClr val="FF0000"/>
                          </a:solidFill>
                          <a:latin typeface="微软雅黑" panose="020B0503020204020204" charset="-122"/>
                          <a:ea typeface="微软雅黑" panose="020B0503020204020204" charset="-122"/>
                          <a:cs typeface="微软雅黑" panose="020B0503020204020204" charset="-122"/>
                        </a:rPr>
                        <a:t>30</a:t>
                      </a:r>
                      <a:r>
                        <a:rPr lang="zh-CN" sz="1400" b="0" dirty="0">
                          <a:solidFill>
                            <a:srgbClr val="FF0000"/>
                          </a:solidFill>
                          <a:latin typeface="微软雅黑" panose="020B0503020204020204" charset="-122"/>
                          <a:ea typeface="微软雅黑" panose="020B0503020204020204" charset="-122"/>
                          <a:cs typeface="微软雅黑" panose="020B0503020204020204" charset="-122"/>
                        </a:rPr>
                        <a:t>个月的生存率</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0.02</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0.007</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0.03</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，且无不良反应</a:t>
                      </a:r>
                      <a:endParaRPr lang="zh-CN" altLang="en-US" sz="1400" b="0" dirty="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2023年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en-US" sz="1400" b="0" dirty="0">
                          <a:solidFill>
                            <a:srgbClr val="000000"/>
                          </a:solidFill>
                          <a:latin typeface="微软雅黑" panose="020B0503020204020204" charset="-122"/>
                        </a:rPr>
                        <a:t>3.3</a:t>
                      </a:r>
                      <a:endParaRPr lang="en-US" altLang="en-US" sz="1400" b="0" dirty="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8" name="矩形 7"/>
          <p:cNvSpPr/>
          <p:nvPr/>
        </p:nvSpPr>
        <p:spPr>
          <a:xfrm>
            <a:off x="32385" y="6151245"/>
            <a:ext cx="4476553" cy="706755"/>
          </a:xfrm>
          <a:prstGeom prst="rect">
            <a:avLst/>
          </a:prstGeom>
        </p:spPr>
        <p:txBody>
          <a:bodyPr wrap="square">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1.Lancet Neurol.2017;16(7):505-512.</a:t>
            </a:r>
          </a:p>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2.Pharmaceuticals (Basel). 2021 Jul 21;14(8):705.</a:t>
            </a:r>
          </a:p>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3.EClinicalMedicine. 2022 Aug 4;52:101590.</a:t>
            </a:r>
          </a:p>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4.Muscle Nerve. 2023 Feb;67(2):124-129. </a:t>
            </a:r>
          </a:p>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5.Neurol Sci. 2023 Oct;44(10):3429-3442.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06500" y="405765"/>
            <a:ext cx="10785475" cy="657225"/>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3、有效性2/3</a:t>
            </a:r>
          </a:p>
        </p:txBody>
      </p:sp>
      <p:grpSp>
        <p:nvGrpSpPr>
          <p:cNvPr id="3" name="组合 2"/>
          <p:cNvGrpSpPr/>
          <p:nvPr/>
        </p:nvGrpSpPr>
        <p:grpSpPr>
          <a:xfrm>
            <a:off x="1206500" y="1696720"/>
            <a:ext cx="9041130" cy="4141470"/>
            <a:chOff x="1221970" y="1063190"/>
            <a:chExt cx="9869579" cy="4731619"/>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970" y="1063190"/>
              <a:ext cx="9869579" cy="4731619"/>
            </a:xfrm>
            <a:prstGeom prst="rect">
              <a:avLst/>
            </a:prstGeom>
          </p:spPr>
        </p:pic>
        <p:sp>
          <p:nvSpPr>
            <p:cNvPr id="5" name="矩形 4"/>
            <p:cNvSpPr/>
            <p:nvPr/>
          </p:nvSpPr>
          <p:spPr>
            <a:xfrm>
              <a:off x="3276917"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84233"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15917"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custDataLst>
              <p:tags r:id="rId2"/>
            </p:custDataLst>
          </p:nvPr>
        </p:nvSpPr>
        <p:spPr>
          <a:xfrm>
            <a:off x="1138555" y="1161415"/>
            <a:ext cx="10697210" cy="436880"/>
          </a:xfrm>
          <a:prstGeom prst="rect">
            <a:avLst/>
          </a:prstGeom>
          <a:noFill/>
        </p:spPr>
        <p:txBody>
          <a:bodyPr wrap="square">
            <a:noAutofit/>
          </a:bodyPr>
          <a:lstStyle/>
          <a:p>
            <a:pPr indent="0" algn="just">
              <a:lnSpc>
                <a:spcPct val="110000"/>
              </a:lnSpc>
              <a:buClr>
                <a:srgbClr val="000000"/>
              </a:buClr>
              <a:buFont typeface="Wingdings" panose="05000000000000000000" charset="0"/>
              <a:buNone/>
            </a:pPr>
            <a:r>
              <a:rPr lang="zh-CN" altLang="en-US" sz="1600" dirty="0">
                <a:solidFill>
                  <a:schemeClr val="tx1"/>
                </a:solidFill>
                <a:latin typeface="+mn-ea"/>
                <a:cs typeface="微软雅黑" panose="020B0503020204020204" charset="-122"/>
              </a:rPr>
              <a:t>依达拉奉是目前国内外指南共识推荐的</a:t>
            </a:r>
            <a:r>
              <a:rPr lang="en-US" altLang="zh-CN" sz="1600" dirty="0">
                <a:latin typeface="+mn-ea"/>
                <a:cs typeface="微软雅黑" panose="020B0503020204020204" charset="-122"/>
              </a:rPr>
              <a:t>ALS</a:t>
            </a:r>
            <a:r>
              <a:rPr lang="zh-CN" altLang="en-US" sz="1600" dirty="0">
                <a:solidFill>
                  <a:schemeClr val="tx1"/>
                </a:solidFill>
                <a:latin typeface="+mn-ea"/>
                <a:cs typeface="微软雅黑" panose="020B0503020204020204" charset="-122"/>
              </a:rPr>
              <a:t>治疗</a:t>
            </a:r>
            <a:r>
              <a:rPr lang="zh-CN" altLang="en-US" sz="1600" dirty="0">
                <a:latin typeface="+mn-ea"/>
                <a:cs typeface="微软雅黑" panose="020B0503020204020204" charset="-122"/>
              </a:rPr>
              <a:t>药物</a:t>
            </a:r>
            <a:endParaRPr lang="zh-CN" altLang="zh-CN" sz="1600" dirty="0">
              <a:latin typeface="+mn-ea"/>
              <a:cs typeface="微软雅黑" panose="020B0503020204020204" charset="-122"/>
            </a:endParaRPr>
          </a:p>
          <a:p>
            <a:pPr marL="342900" indent="-342900" algn="just">
              <a:lnSpc>
                <a:spcPct val="80000"/>
              </a:lnSpc>
              <a:buFont typeface="Wingdings" panose="05000000000000000000" pitchFamily="2" charset="2"/>
              <a:buChar char="n"/>
            </a:pPr>
            <a:endParaRPr lang="zh-CN" altLang="zh-CN" sz="2400" dirty="0">
              <a:latin typeface="微软雅黑" panose="020B0503020204020204" charset="-122"/>
              <a:ea typeface="微软雅黑" panose="020B0503020204020204" charset="-122"/>
              <a:cs typeface="微软雅黑" panose="020B0503020204020204" charset="-122"/>
            </a:endParaRPr>
          </a:p>
          <a:p>
            <a:pPr marL="342900" indent="-342900" algn="just">
              <a:buFont typeface="Wingdings" panose="05000000000000000000" pitchFamily="2" charset="2"/>
              <a:buChar char="n"/>
            </a:pPr>
            <a:endParaRPr lang="zh-CN" altLang="zh-CN"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10310" y="407035"/>
            <a:ext cx="10785475" cy="657225"/>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3、有效性3/3</a:t>
            </a:r>
          </a:p>
        </p:txBody>
      </p:sp>
      <p:pic>
        <p:nvPicPr>
          <p:cNvPr id="7" name="图片 6"/>
          <p:cNvPicPr>
            <a:picLocks noChangeAspect="1"/>
          </p:cNvPicPr>
          <p:nvPr>
            <p:custDataLst>
              <p:tags r:id="rId2"/>
            </p:custDataLst>
          </p:nvPr>
        </p:nvPicPr>
        <p:blipFill>
          <a:blip r:embed="rId4"/>
          <a:stretch>
            <a:fillRect/>
          </a:stretch>
        </p:blipFill>
        <p:spPr>
          <a:xfrm>
            <a:off x="997585" y="3145851"/>
            <a:ext cx="9313545" cy="3406648"/>
          </a:xfrm>
          <a:prstGeom prst="rect">
            <a:avLst/>
          </a:prstGeom>
        </p:spPr>
      </p:pic>
      <p:sp>
        <p:nvSpPr>
          <p:cNvPr id="3" name="文本框 2"/>
          <p:cNvSpPr txBox="1"/>
          <p:nvPr/>
        </p:nvSpPr>
        <p:spPr>
          <a:xfrm>
            <a:off x="932307" y="982472"/>
            <a:ext cx="9848469" cy="2053336"/>
          </a:xfrm>
          <a:prstGeom prst="rect">
            <a:avLst/>
          </a:prstGeom>
          <a:noFill/>
        </p:spPr>
        <p:txBody>
          <a:bodyPr wrap="square" rtlCol="0" anchor="t">
            <a:noAutofit/>
          </a:bodyPr>
          <a:lstStyle/>
          <a:p>
            <a:pPr>
              <a:lnSpc>
                <a:spcPct val="200000"/>
              </a:lnSpc>
            </a:pPr>
            <a:r>
              <a:rPr lang="zh-CN" altLang="en-US" sz="1600" b="1" noProof="0" dirty="0">
                <a:ln>
                  <a:noFill/>
                </a:ln>
                <a:effectLst/>
                <a:uLnTx/>
                <a:uFillTx/>
                <a:latin typeface="微软雅黑" panose="020B0503020204020204" charset="-122"/>
                <a:ea typeface="微软雅黑" panose="020B0503020204020204" charset="-122"/>
                <a:sym typeface="+mn-ea"/>
              </a:rPr>
              <a:t>国家药品审评中心（</a:t>
            </a:r>
            <a:r>
              <a:rPr lang="en-US" altLang="zh-CN" sz="1600" b="1" noProof="0" dirty="0">
                <a:ln>
                  <a:noFill/>
                </a:ln>
                <a:effectLst/>
                <a:uLnTx/>
                <a:uFillTx/>
                <a:latin typeface="微软雅黑" panose="020B0503020204020204" charset="-122"/>
                <a:ea typeface="微软雅黑" panose="020B0503020204020204" charset="-122"/>
                <a:sym typeface="+mn-ea"/>
              </a:rPr>
              <a:t>CDE</a:t>
            </a:r>
            <a:r>
              <a:rPr lang="zh-CN" altLang="en-US" sz="1600" b="1" noProof="0" dirty="0">
                <a:ln>
                  <a:noFill/>
                </a:ln>
                <a:effectLst/>
                <a:uLnTx/>
                <a:uFillTx/>
                <a:latin typeface="微软雅黑" panose="020B0503020204020204" charset="-122"/>
                <a:ea typeface="微软雅黑" panose="020B0503020204020204" charset="-122"/>
                <a:sym typeface="+mn-ea"/>
              </a:rPr>
              <a:t>）出具</a:t>
            </a:r>
            <a:r>
              <a:rPr lang="en-US" altLang="zh-CN" sz="1600" b="1" noProof="0" dirty="0">
                <a:ln>
                  <a:noFill/>
                </a:ln>
                <a:effectLst/>
                <a:uLnTx/>
                <a:uFillTx/>
                <a:latin typeface="微软雅黑" panose="020B0503020204020204" charset="-122"/>
                <a:ea typeface="微软雅黑" panose="020B0503020204020204" charset="-122"/>
                <a:sym typeface="+mn-ea"/>
              </a:rPr>
              <a:t>《</a:t>
            </a:r>
            <a:r>
              <a:rPr lang="zh-CN" altLang="en-US" sz="1600" b="1" noProof="0" dirty="0">
                <a:ln>
                  <a:noFill/>
                </a:ln>
                <a:effectLst/>
                <a:uLnTx/>
                <a:uFillTx/>
                <a:latin typeface="微软雅黑" panose="020B0503020204020204" charset="-122"/>
                <a:ea typeface="微软雅黑" panose="020B0503020204020204" charset="-122"/>
                <a:sym typeface="+mn-ea"/>
              </a:rPr>
              <a:t>技术</a:t>
            </a:r>
            <a:r>
              <a:rPr lang="zh-CN" altLang="en-US" sz="1600" b="1" dirty="0">
                <a:latin typeface="微软雅黑" panose="020B0503020204020204" charset="-122"/>
                <a:ea typeface="微软雅黑" panose="020B0503020204020204" charset="-122"/>
                <a:sym typeface="+mn-ea"/>
              </a:rPr>
              <a:t>审评</a:t>
            </a:r>
            <a:r>
              <a:rPr lang="zh-CN" altLang="en-US" sz="1600" b="1" noProof="0" dirty="0">
                <a:ln>
                  <a:noFill/>
                </a:ln>
                <a:effectLst/>
                <a:uLnTx/>
                <a:uFillTx/>
                <a:latin typeface="微软雅黑" panose="020B0503020204020204" charset="-122"/>
                <a:ea typeface="微软雅黑" panose="020B0503020204020204" charset="-122"/>
                <a:sym typeface="+mn-ea"/>
              </a:rPr>
              <a:t>报告</a:t>
            </a:r>
            <a:r>
              <a:rPr lang="en-US" altLang="zh-CN" sz="1600" b="1" noProof="0" dirty="0">
                <a:ln>
                  <a:noFill/>
                </a:ln>
                <a:effectLst/>
                <a:uLnTx/>
                <a:uFillTx/>
                <a:latin typeface="微软雅黑" panose="020B0503020204020204" charset="-122"/>
                <a:ea typeface="微软雅黑" panose="020B0503020204020204" charset="-122"/>
                <a:sym typeface="+mn-ea"/>
              </a:rPr>
              <a:t>》</a:t>
            </a:r>
            <a:r>
              <a:rPr lang="zh-CN" altLang="en-US" sz="1600" b="1" noProof="0" dirty="0">
                <a:ln>
                  <a:noFill/>
                </a:ln>
                <a:effectLst/>
                <a:uLnTx/>
                <a:uFillTx/>
                <a:latin typeface="微软雅黑" panose="020B0503020204020204" charset="-122"/>
                <a:ea typeface="微软雅黑" panose="020B0503020204020204" charset="-122"/>
                <a:sym typeface="+mn-ea"/>
              </a:rPr>
              <a:t>：</a:t>
            </a:r>
            <a:endParaRPr lang="zh-CN" altLang="zh-CN" sz="1600" b="1" dirty="0">
              <a:latin typeface="微软雅黑" panose="020B0503020204020204" charset="-122"/>
              <a:ea typeface="微软雅黑" panose="020B0503020204020204" charset="-122"/>
              <a:cs typeface="宋体" panose="02010600030101010101" pitchFamily="2" charset="-122"/>
              <a:sym typeface="+mn-ea"/>
            </a:endParaRPr>
          </a:p>
          <a:p>
            <a:pPr marL="212090" indent="-212090" fontAlgn="auto">
              <a:lnSpc>
                <a:spcPct val="200000"/>
              </a:lnSpc>
              <a:buSzPct val="60000"/>
              <a:buFont typeface="Wingdings" panose="05000000000000000000" charset="0"/>
              <a:buChar char="l"/>
            </a:pPr>
            <a:r>
              <a:rPr lang="zh-CN" altLang="zh-CN" sz="1600" dirty="0">
                <a:latin typeface="微软雅黑" panose="020B0503020204020204" charset="-122"/>
                <a:ea typeface="微软雅黑" panose="020B0503020204020204" charset="-122"/>
                <a:cs typeface="宋体" panose="02010600030101010101" pitchFamily="2" charset="-122"/>
                <a:sym typeface="+mn-ea"/>
              </a:rPr>
              <a:t>在给药剂量相同情况下</a:t>
            </a:r>
            <a:r>
              <a:rPr lang="zh-CN" alt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舌下给药与静脉给药生物等效，可将原研</a:t>
            </a:r>
            <a:r>
              <a:rPr lang="zh-CN" altLang="en-US"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品</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的疗效、安全性外推至本品</a:t>
            </a:r>
          </a:p>
          <a:p>
            <a:pPr marL="212090" indent="-212090" fontAlgn="auto">
              <a:lnSpc>
                <a:spcPct val="200000"/>
              </a:lnSpc>
              <a:buSzPct val="60000"/>
              <a:buFont typeface="Wingdings" panose="05000000000000000000" charset="0"/>
              <a:buChar char="l"/>
            </a:pPr>
            <a:r>
              <a:rPr lang="zh-CN" altLang="zh-CN" sz="1600" dirty="0">
                <a:latin typeface="微软雅黑" panose="020B0503020204020204" charset="-122"/>
                <a:ea typeface="微软雅黑" panose="020B0503020204020204" charset="-122"/>
                <a:cs typeface="宋体" panose="02010600030101010101" pitchFamily="2" charset="-122"/>
                <a:sym typeface="+mn-ea"/>
              </a:rPr>
              <a:t>舌下片剂能便捷、自主给药，可以极大提高用药的便利性和患者的依从性</a:t>
            </a:r>
            <a:endParaRPr lang="en-US" altLang="zh-CN" sz="1600" dirty="0">
              <a:latin typeface="微软雅黑" panose="020B0503020204020204" charset="-122"/>
              <a:ea typeface="微软雅黑" panose="020B0503020204020204" charset="-122"/>
              <a:cs typeface="宋体" panose="02010600030101010101" pitchFamily="2" charset="-122"/>
              <a:sym typeface="+mn-ea"/>
            </a:endParaRPr>
          </a:p>
          <a:p>
            <a:pPr fontAlgn="auto">
              <a:lnSpc>
                <a:spcPct val="200000"/>
              </a:lnSpc>
              <a:buSzPct val="60000"/>
            </a:pPr>
            <a:r>
              <a:rPr lang="en-US" altLang="zh-CN" sz="1600" dirty="0">
                <a:latin typeface="微软雅黑" panose="020B0503020204020204" charset="-122"/>
                <a:ea typeface="微软雅黑" panose="020B0503020204020204" charset="-122"/>
                <a:cs typeface="宋体" panose="02010600030101010101" pitchFamily="2" charset="-122"/>
                <a:sym typeface="+mn-ea"/>
              </a:rPr>
              <a:t>    </a:t>
            </a:r>
            <a:r>
              <a:rPr lang="zh-CN" altLang="zh-CN" sz="1600" dirty="0">
                <a:latin typeface="微软雅黑" panose="020B0503020204020204" charset="-122"/>
                <a:ea typeface="微软雅黑" panose="020B0503020204020204" charset="-122"/>
                <a:cs typeface="宋体" panose="02010600030101010101" pitchFamily="2" charset="-122"/>
                <a:sym typeface="+mn-ea"/>
              </a:rPr>
              <a:t>舌下片还可</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降低医疗资源占用，避免频繁输液带来的风险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353568" y="2010102"/>
            <a:ext cx="5574266" cy="3894084"/>
          </a:xfrm>
          <a:prstGeom prst="roundRect">
            <a:avLst>
              <a:gd name="adj" fmla="val 3962"/>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1"/>
            </p:custDataLst>
          </p:nvPr>
        </p:nvSpPr>
        <p:spPr>
          <a:xfrm>
            <a:off x="1229360" y="403225"/>
            <a:ext cx="10785475" cy="657225"/>
          </a:xfrm>
        </p:spPr>
        <p:txBody>
          <a:bodyPr vert="horz" lIns="91440" tIns="45720" rIns="91440" bIns="45720" rtlCol="0" anchor="t">
            <a:noAutofit/>
          </a:bodyPr>
          <a:lstStyle/>
          <a:p>
            <a:pPr lvl="0" algn="l">
              <a:buClrTx/>
              <a:buSzTx/>
              <a:buFontTx/>
            </a:pPr>
            <a:r>
              <a:rPr lang="en-US" altLang="zh-CN" b="1" dirty="0">
                <a:cs typeface="微软雅黑" panose="020B0503020204020204" charset="-122"/>
                <a:sym typeface="+mn-ea"/>
              </a:rPr>
              <a:t>4、创新性</a:t>
            </a:r>
            <a:r>
              <a:rPr lang="zh-CN" altLang="en-US" b="1" dirty="0">
                <a:cs typeface="微软雅黑" panose="020B0503020204020204" charset="-122"/>
                <a:sym typeface="+mn-ea"/>
              </a:rPr>
              <a:t>：</a:t>
            </a:r>
            <a:r>
              <a:rPr lang="zh-CN" altLang="en-US" dirty="0">
                <a:cs typeface="微软雅黑" panose="020B0503020204020204" charset="-122"/>
                <a:sym typeface="Arial" panose="020B0604020202020204" pitchFamily="34" charset="0"/>
              </a:rPr>
              <a:t>全球首创</a:t>
            </a:r>
            <a:r>
              <a:rPr lang="zh-CN" altLang="en-US" b="1" dirty="0">
                <a:cs typeface="微软雅黑" panose="020B0503020204020204" charset="-122"/>
                <a:sym typeface="Arial" panose="020B0604020202020204" pitchFamily="34" charset="0"/>
              </a:rPr>
              <a:t>、</a:t>
            </a:r>
            <a:r>
              <a:rPr lang="zh-CN" altLang="en-US" dirty="0">
                <a:cs typeface="微软雅黑" panose="020B0503020204020204" charset="-122"/>
                <a:sym typeface="Arial" panose="020B0604020202020204" pitchFamily="34" charset="0"/>
              </a:rPr>
              <a:t>国家</a:t>
            </a:r>
            <a:r>
              <a:rPr lang="en-US" altLang="zh-CN" dirty="0">
                <a:cs typeface="微软雅黑" panose="020B0503020204020204" charset="-122"/>
                <a:sym typeface="Arial" panose="020B0604020202020204" pitchFamily="34" charset="0"/>
              </a:rPr>
              <a:t>2.2</a:t>
            </a:r>
            <a:r>
              <a:rPr lang="zh-CN" altLang="en-US" dirty="0">
                <a:cs typeface="微软雅黑" panose="020B0503020204020204" charset="-122"/>
                <a:sym typeface="Arial" panose="020B0604020202020204" pitchFamily="34" charset="0"/>
              </a:rPr>
              <a:t>类新药</a:t>
            </a:r>
            <a:endParaRPr lang="en-US" altLang="zh-CN" b="1" dirty="0">
              <a:cs typeface="微软雅黑" panose="020B0503020204020204" charset="-122"/>
              <a:sym typeface="+mn-ea"/>
            </a:endParaRPr>
          </a:p>
        </p:txBody>
      </p:sp>
      <p:sp>
        <p:nvSpPr>
          <p:cNvPr id="4" name="文本框 3"/>
          <p:cNvSpPr txBox="1"/>
          <p:nvPr/>
        </p:nvSpPr>
        <p:spPr>
          <a:xfrm>
            <a:off x="6157658" y="2576555"/>
            <a:ext cx="5336350" cy="3083265"/>
          </a:xfrm>
          <a:prstGeom prst="rect">
            <a:avLst/>
          </a:prstGeom>
          <a:noFill/>
          <a:ln>
            <a:noFill/>
          </a:ln>
        </p:spPr>
        <p:txBody>
          <a:bodyPr wrap="square" rtlCol="0" anchor="t">
            <a:noAutofit/>
          </a:bodyPr>
          <a:lstStyle/>
          <a:p>
            <a:pPr marL="212090" indent="-212090">
              <a:lnSpc>
                <a:spcPct val="150000"/>
              </a:lnSpc>
              <a:buSzPct val="60000"/>
              <a:buFont typeface="Wingdings" panose="05000000000000000000" charset="0"/>
              <a:buChar char="l"/>
            </a:pPr>
            <a:r>
              <a:rPr lang="en-US" altLang="zh-CN" sz="1400" dirty="0">
                <a:latin typeface="+mn-ea"/>
              </a:rPr>
              <a:t>ALS</a:t>
            </a:r>
            <a:r>
              <a:rPr lang="zh-CN" altLang="en-US" sz="1400" dirty="0">
                <a:latin typeface="+mn-ea"/>
              </a:rPr>
              <a:t>患者逐渐丧失行动能力，</a:t>
            </a:r>
            <a:r>
              <a:rPr lang="zh-CN" altLang="en-US" sz="1400" dirty="0">
                <a:solidFill>
                  <a:srgbClr val="FF0000"/>
                </a:solidFill>
                <a:latin typeface="+mn-ea"/>
              </a:rPr>
              <a:t>输液治疗极为不便</a:t>
            </a:r>
            <a:r>
              <a:rPr lang="zh-CN" altLang="en-US" sz="1400" dirty="0">
                <a:latin typeface="+mn-ea"/>
              </a:rPr>
              <a:t>，</a:t>
            </a:r>
            <a:r>
              <a:rPr lang="zh-CN" altLang="en-US" sz="1400" dirty="0">
                <a:solidFill>
                  <a:srgbClr val="FF0000"/>
                </a:solidFill>
                <a:latin typeface="+mn-ea"/>
              </a:rPr>
              <a:t>被迫放弃</a:t>
            </a:r>
            <a:endParaRPr lang="en-US" altLang="zh-CN" sz="1400" dirty="0">
              <a:solidFill>
                <a:srgbClr val="FF0000"/>
              </a:solidFill>
              <a:latin typeface="+mn-ea"/>
            </a:endParaRPr>
          </a:p>
          <a:p>
            <a:pPr marL="212090" indent="-212090">
              <a:lnSpc>
                <a:spcPct val="150000"/>
              </a:lnSpc>
              <a:buSzPct val="60000"/>
              <a:buFont typeface="Wingdings" panose="05000000000000000000" charset="0"/>
              <a:buChar char="l"/>
            </a:pPr>
            <a:endParaRPr lang="en-US" altLang="zh-CN" sz="1400" noProof="0" dirty="0">
              <a:ln>
                <a:noFill/>
              </a:ln>
              <a:effectLst/>
              <a:uLnTx/>
              <a:uFillTx/>
              <a:latin typeface="+mn-ea"/>
              <a:cs typeface="+mn-ea"/>
              <a:sym typeface="+mn-ea"/>
            </a:endParaRPr>
          </a:p>
          <a:p>
            <a:pPr marL="212090" indent="-212090" algn="l" fontAlgn="auto">
              <a:lnSpc>
                <a:spcPct val="150000"/>
              </a:lnSpc>
              <a:buSzPct val="60000"/>
              <a:buFont typeface="Wingdings" panose="05000000000000000000" charset="0"/>
              <a:buChar char="l"/>
            </a:pPr>
            <a:r>
              <a:rPr lang="zh-CN" altLang="en-US" sz="1400" noProof="0" dirty="0">
                <a:ln>
                  <a:noFill/>
                </a:ln>
                <a:effectLst/>
                <a:uLnTx/>
                <a:uFillTx/>
                <a:latin typeface="+mn-ea"/>
                <a:cs typeface="+mn-ea"/>
                <a:sym typeface="+mn-ea"/>
              </a:rPr>
              <a:t>舌下</a:t>
            </a:r>
            <a:r>
              <a:rPr lang="zh-CN" altLang="en-US" sz="1400" dirty="0">
                <a:latin typeface="+mn-ea"/>
                <a:cs typeface="+mn-ea"/>
                <a:sym typeface="+mn-ea"/>
              </a:rPr>
              <a:t>给药</a:t>
            </a:r>
            <a:r>
              <a:rPr lang="zh-CN" altLang="en-US" sz="1400" noProof="0" dirty="0">
                <a:ln>
                  <a:noFill/>
                </a:ln>
                <a:solidFill>
                  <a:srgbClr val="FF0000"/>
                </a:solidFill>
                <a:effectLst/>
                <a:uLnTx/>
                <a:uFillTx/>
                <a:latin typeface="+mn-ea"/>
                <a:cs typeface="+mn-ea"/>
                <a:sym typeface="+mn-ea"/>
              </a:rPr>
              <a:t>极大提高治疗</a:t>
            </a:r>
            <a:r>
              <a:rPr lang="zh-CN" altLang="en-US" sz="1400" dirty="0">
                <a:solidFill>
                  <a:srgbClr val="FF0000"/>
                </a:solidFill>
                <a:latin typeface="+mn-ea"/>
                <a:cs typeface="+mn-ea"/>
                <a:sym typeface="+mn-ea"/>
              </a:rPr>
              <a:t>便捷</a:t>
            </a:r>
            <a:r>
              <a:rPr lang="zh-CN" altLang="en-US" sz="1400" noProof="0" dirty="0">
                <a:ln>
                  <a:noFill/>
                </a:ln>
                <a:solidFill>
                  <a:srgbClr val="FF0000"/>
                </a:solidFill>
                <a:effectLst/>
                <a:uLnTx/>
                <a:uFillTx/>
                <a:latin typeface="+mn-ea"/>
                <a:cs typeface="+mn-ea"/>
                <a:sym typeface="+mn-ea"/>
              </a:rPr>
              <a:t>性和依从性</a:t>
            </a:r>
            <a:r>
              <a:rPr lang="zh-CN" altLang="en-US" sz="1400" noProof="0" dirty="0">
                <a:ln>
                  <a:noFill/>
                </a:ln>
                <a:solidFill>
                  <a:schemeClr val="tx1"/>
                </a:solidFill>
                <a:effectLst/>
                <a:uLnTx/>
                <a:uFillTx/>
                <a:latin typeface="+mn-ea"/>
                <a:cs typeface="+mn-ea"/>
                <a:sym typeface="+mn-ea"/>
              </a:rPr>
              <a:t>，</a:t>
            </a:r>
            <a:r>
              <a:rPr lang="zh-CN" altLang="en-US" sz="1400" dirty="0">
                <a:latin typeface="+mn-ea"/>
                <a:cs typeface="+mn-ea"/>
                <a:sym typeface="+mn-ea"/>
              </a:rPr>
              <a:t>实现</a:t>
            </a:r>
            <a:r>
              <a:rPr lang="zh-CN" altLang="en-US" sz="1400" noProof="0" dirty="0">
                <a:ln>
                  <a:noFill/>
                </a:ln>
                <a:solidFill>
                  <a:schemeClr val="tx1"/>
                </a:solidFill>
                <a:effectLst/>
                <a:uLnTx/>
                <a:uFillTx/>
                <a:latin typeface="+mn-ea"/>
                <a:cs typeface="+mn-ea"/>
                <a:sym typeface="+mn-ea"/>
              </a:rPr>
              <a:t>足疗程治疗</a:t>
            </a:r>
            <a:endParaRPr lang="en-US" altLang="zh-CN" sz="1400" noProof="0" dirty="0">
              <a:ln>
                <a:noFill/>
              </a:ln>
              <a:solidFill>
                <a:schemeClr val="tx1"/>
              </a:solidFill>
              <a:effectLst/>
              <a:uLnTx/>
              <a:uFillTx/>
              <a:latin typeface="+mn-ea"/>
              <a:cs typeface="+mn-ea"/>
              <a:sym typeface="+mn-ea"/>
            </a:endParaRPr>
          </a:p>
          <a:p>
            <a:pPr marL="212090" indent="-212090" algn="l" fontAlgn="auto">
              <a:lnSpc>
                <a:spcPct val="150000"/>
              </a:lnSpc>
              <a:buSzPct val="60000"/>
              <a:buFont typeface="Wingdings" panose="05000000000000000000" charset="0"/>
              <a:buChar char="l"/>
            </a:pPr>
            <a:endParaRPr lang="zh-CN" altLang="en-US" sz="1400" noProof="0" dirty="0">
              <a:ln>
                <a:noFill/>
              </a:ln>
              <a:solidFill>
                <a:schemeClr val="tx1"/>
              </a:solidFill>
              <a:effectLst/>
              <a:uLnTx/>
              <a:uFillTx/>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noProof="0" dirty="0">
                <a:ln>
                  <a:noFill/>
                </a:ln>
                <a:solidFill>
                  <a:schemeClr val="tx1"/>
                </a:solidFill>
                <a:effectLst/>
                <a:uLnTx/>
                <a:uFillTx/>
                <a:latin typeface="+mn-ea"/>
                <a:cs typeface="+mn-ea"/>
                <a:sym typeface="+mn-ea"/>
              </a:rPr>
              <a:t>避免输液</a:t>
            </a:r>
            <a:r>
              <a:rPr lang="zh-CN" altLang="en-US" sz="1400" noProof="0" dirty="0">
                <a:ln>
                  <a:noFill/>
                </a:ln>
                <a:effectLst/>
                <a:uLnTx/>
                <a:uFillTx/>
                <a:latin typeface="+mn-ea"/>
                <a:cs typeface="+mn-ea"/>
                <a:sym typeface="+mn-ea"/>
              </a:rPr>
              <a:t>不良事件发生，医疗经济</a:t>
            </a:r>
            <a:r>
              <a:rPr lang="zh-CN" altLang="en-US" sz="1400" dirty="0">
                <a:latin typeface="+mn-ea"/>
                <a:cs typeface="+mn-ea"/>
                <a:sym typeface="+mn-ea"/>
              </a:rPr>
              <a:t>成本减少</a:t>
            </a:r>
            <a:endParaRPr lang="en-US" altLang="zh-CN" sz="1400" dirty="0">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endParaRPr lang="zh-CN" altLang="en-US" sz="1400" b="1" noProof="0" dirty="0">
              <a:ln>
                <a:noFill/>
              </a:ln>
              <a:solidFill>
                <a:srgbClr val="FF0000"/>
              </a:solidFill>
              <a:effectLst/>
              <a:uLnTx/>
              <a:uFillTx/>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sz="1400" dirty="0">
                <a:latin typeface="+mn-ea"/>
                <a:cs typeface="+mn-ea"/>
                <a:sym typeface="+mn-ea"/>
              </a:rPr>
              <a:t>自主</a:t>
            </a:r>
            <a:r>
              <a:rPr lang="zh-CN" altLang="en-US" sz="1400" dirty="0">
                <a:latin typeface="+mn-ea"/>
                <a:cs typeface="+mn-ea"/>
                <a:sym typeface="+mn-ea"/>
              </a:rPr>
              <a:t>居家治疗</a:t>
            </a:r>
            <a:r>
              <a:rPr lang="zh-CN" sz="1400" dirty="0">
                <a:latin typeface="+mn-ea"/>
                <a:cs typeface="宋体" panose="02010600030101010101" pitchFamily="2" charset="-122"/>
                <a:sym typeface="+mn-ea"/>
              </a:rPr>
              <a:t>减轻护理</a:t>
            </a:r>
            <a:r>
              <a:rPr lang="zh-CN" altLang="en-US" sz="1400" dirty="0">
                <a:latin typeface="+mn-ea"/>
                <a:cs typeface="宋体" panose="02010600030101010101" pitchFamily="2" charset="-122"/>
                <a:sym typeface="+mn-ea"/>
              </a:rPr>
              <a:t>经济</a:t>
            </a:r>
            <a:r>
              <a:rPr lang="zh-CN" sz="1400" dirty="0">
                <a:latin typeface="+mn-ea"/>
                <a:cs typeface="宋体" panose="02010600030101010101" pitchFamily="2" charset="-122"/>
                <a:sym typeface="+mn-ea"/>
              </a:rPr>
              <a:t>负担，</a:t>
            </a:r>
            <a:r>
              <a:rPr lang="zh-CN" altLang="en-US" sz="1400" dirty="0">
                <a:latin typeface="+mn-ea"/>
                <a:cs typeface="宋体" panose="02010600030101010101" pitchFamily="2" charset="-122"/>
                <a:sym typeface="+mn-ea"/>
              </a:rPr>
              <a:t>节约社会医疗资源</a:t>
            </a:r>
            <a:endParaRPr lang="zh-CN" sz="1400" dirty="0">
              <a:latin typeface="+mn-ea"/>
              <a:cs typeface="+mn-ea"/>
              <a:sym typeface="+mn-ea"/>
            </a:endParaRPr>
          </a:p>
          <a:p>
            <a:pPr indent="0" algn="l">
              <a:lnSpc>
                <a:spcPct val="130000"/>
              </a:lnSpc>
              <a:buNone/>
            </a:pPr>
            <a:endParaRPr lang="zh-CN" altLang="en-US" sz="1400" b="1" dirty="0">
              <a:solidFill>
                <a:srgbClr val="FF0000"/>
              </a:solidFill>
              <a:latin typeface="微软雅黑" panose="020B0503020204020204" charset="-122"/>
              <a:ea typeface="微软雅黑" panose="020B0503020204020204" charset="-122"/>
              <a:cs typeface="+mn-ea"/>
              <a:sym typeface="+mn-ea"/>
            </a:endParaRPr>
          </a:p>
        </p:txBody>
      </p:sp>
      <p:sp>
        <p:nvSpPr>
          <p:cNvPr id="9" name="文本框 8"/>
          <p:cNvSpPr txBox="1"/>
          <p:nvPr/>
        </p:nvSpPr>
        <p:spPr>
          <a:xfrm>
            <a:off x="511873" y="2837793"/>
            <a:ext cx="4903581" cy="2822028"/>
          </a:xfrm>
          <a:prstGeom prst="rect">
            <a:avLst/>
          </a:prstGeom>
          <a:noFill/>
          <a:ln>
            <a:noFill/>
          </a:ln>
        </p:spPr>
        <p:txBody>
          <a:bodyPr wrap="square" rtlCol="0" anchor="t">
            <a:noAutofit/>
          </a:bodyPr>
          <a:lstStyle/>
          <a:p>
            <a:pPr marL="212090" indent="-212090">
              <a:lnSpc>
                <a:spcPct val="150000"/>
              </a:lnSpc>
              <a:buClr>
                <a:srgbClr val="000000"/>
              </a:buClr>
              <a:buSzPct val="60000"/>
              <a:buFont typeface="Wingdings" panose="05000000000000000000" charset="0"/>
              <a:buChar char="l"/>
            </a:pPr>
            <a:r>
              <a:rPr lang="zh-CN" altLang="en-US" sz="1400" dirty="0">
                <a:latin typeface="+mn-ea"/>
              </a:rPr>
              <a:t>具有独立自主知识产权的</a:t>
            </a:r>
            <a:r>
              <a:rPr lang="en-US" altLang="zh-CN" sz="1400" dirty="0">
                <a:latin typeface="+mn-ea"/>
              </a:rPr>
              <a:t>2.2</a:t>
            </a:r>
            <a:r>
              <a:rPr lang="zh-CN" altLang="en-US" sz="1400" dirty="0">
                <a:latin typeface="+mn-ea"/>
              </a:rPr>
              <a:t>类改良型新药，是</a:t>
            </a:r>
            <a:r>
              <a:rPr lang="zh-CN" altLang="en-US" sz="1400" dirty="0">
                <a:solidFill>
                  <a:srgbClr val="FF0000"/>
                </a:solidFill>
                <a:latin typeface="+mn-ea"/>
              </a:rPr>
              <a:t>全球首个</a:t>
            </a:r>
            <a:r>
              <a:rPr lang="zh-CN" altLang="en-US" sz="1400" dirty="0">
                <a:latin typeface="+mn-ea"/>
              </a:rPr>
              <a:t>运用</a:t>
            </a:r>
            <a:r>
              <a:rPr lang="zh-CN" altLang="en-US" sz="1400" dirty="0">
                <a:solidFill>
                  <a:srgbClr val="FF0000"/>
                </a:solidFill>
                <a:latin typeface="+mn-ea"/>
              </a:rPr>
              <a:t>舌下给药</a:t>
            </a:r>
            <a:r>
              <a:rPr lang="zh-CN" altLang="en-US" sz="1400" dirty="0">
                <a:latin typeface="+mn-ea"/>
              </a:rPr>
              <a:t>方式治疗渐冻症的产品</a:t>
            </a:r>
            <a:endParaRPr lang="en-US" altLang="zh-CN" sz="1400" dirty="0">
              <a:latin typeface="+mn-ea"/>
            </a:endParaRPr>
          </a:p>
          <a:p>
            <a:pPr marL="212090" indent="-212090">
              <a:lnSpc>
                <a:spcPct val="150000"/>
              </a:lnSpc>
              <a:buClr>
                <a:srgbClr val="000000"/>
              </a:buClr>
              <a:buSzPct val="60000"/>
              <a:buFont typeface="Wingdings" panose="05000000000000000000" charset="0"/>
              <a:buChar char="l"/>
            </a:pPr>
            <a:endParaRPr lang="en-US" altLang="zh-CN" sz="1400" dirty="0">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dirty="0">
                <a:latin typeface="+mn-ea"/>
                <a:cs typeface="+mn-ea"/>
                <a:sym typeface="+mn-ea"/>
              </a:rPr>
              <a:t>舌下给药方式实现了与注射剂静脉滴注生物等效</a:t>
            </a:r>
            <a:endParaRPr lang="en-US" altLang="zh-CN" sz="1400" dirty="0">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endParaRPr lang="zh-CN" altLang="en-US" sz="1400" b="1" dirty="0">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dirty="0">
                <a:solidFill>
                  <a:schemeClr val="tx1"/>
                </a:solidFill>
                <a:latin typeface="+mn-ea"/>
                <a:cs typeface="+mn-ea"/>
                <a:sym typeface="+mn-ea"/>
              </a:rPr>
              <a:t>成功</a:t>
            </a:r>
            <a:r>
              <a:rPr lang="zh-CN" altLang="en-US" sz="1400" dirty="0">
                <a:latin typeface="+mn-ea"/>
                <a:cs typeface="+mn-ea"/>
                <a:sym typeface="+mn-ea"/>
              </a:rPr>
              <a:t>克服了依达拉奉口服难、吸收生物利用度低、不稳定易氧化等技术难点</a:t>
            </a:r>
          </a:p>
        </p:txBody>
      </p:sp>
      <p:sp>
        <p:nvSpPr>
          <p:cNvPr id="3" name="文本框 2"/>
          <p:cNvSpPr txBox="1"/>
          <p:nvPr/>
        </p:nvSpPr>
        <p:spPr>
          <a:xfrm>
            <a:off x="1306952" y="2132627"/>
            <a:ext cx="2280285" cy="379095"/>
          </a:xfrm>
          <a:prstGeom prst="rect">
            <a:avLst/>
          </a:prstGeom>
          <a:noFill/>
          <a:ln>
            <a:noFill/>
          </a:ln>
        </p:spPr>
        <p:txBody>
          <a:bodyPr wrap="square" rtlCol="0" anchor="t">
            <a:noAutofit/>
          </a:bodyPr>
          <a:lstStyle/>
          <a:p>
            <a:pPr indent="0" algn="ctr">
              <a:lnSpc>
                <a:spcPct val="100000"/>
              </a:lnSpc>
              <a:buClr>
                <a:srgbClr val="000000"/>
              </a:buClr>
              <a:buFont typeface="Wingdings" panose="05000000000000000000" charset="0"/>
              <a:buNone/>
            </a:pPr>
            <a:r>
              <a:rPr lang="zh-CN" altLang="en-US" b="1" dirty="0">
                <a:solidFill>
                  <a:schemeClr val="tx1"/>
                </a:solidFill>
                <a:latin typeface="微软雅黑" panose="020B0503020204020204" charset="-122"/>
                <a:ea typeface="微软雅黑" panose="020B0503020204020204" charset="-122"/>
                <a:cs typeface="+mn-ea"/>
                <a:sym typeface="+mn-ea"/>
              </a:rPr>
              <a:t>         机制创新</a:t>
            </a:r>
          </a:p>
        </p:txBody>
      </p:sp>
      <p:sp>
        <p:nvSpPr>
          <p:cNvPr id="5" name="圆角矩形 4"/>
          <p:cNvSpPr/>
          <p:nvPr/>
        </p:nvSpPr>
        <p:spPr>
          <a:xfrm>
            <a:off x="6096000" y="2010102"/>
            <a:ext cx="5742432" cy="3894084"/>
          </a:xfrm>
          <a:prstGeom prst="roundRect">
            <a:avLst>
              <a:gd name="adj" fmla="val 3962"/>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6960122" y="2103781"/>
            <a:ext cx="2280285" cy="379095"/>
          </a:xfrm>
          <a:prstGeom prst="rect">
            <a:avLst/>
          </a:prstGeom>
          <a:noFill/>
          <a:ln>
            <a:noFill/>
          </a:ln>
        </p:spPr>
        <p:txBody>
          <a:bodyPr wrap="square" rtlCol="0" anchor="t">
            <a:noAutofit/>
          </a:bodyPr>
          <a:lstStyle/>
          <a:p>
            <a:pPr indent="0" algn="ctr">
              <a:lnSpc>
                <a:spcPct val="100000"/>
              </a:lnSpc>
              <a:buClr>
                <a:srgbClr val="000000"/>
              </a:buClr>
              <a:buFont typeface="Wingdings" panose="05000000000000000000" charset="0"/>
              <a:buNone/>
            </a:pPr>
            <a:r>
              <a:rPr lang="zh-CN" altLang="en-US" b="1" dirty="0">
                <a:solidFill>
                  <a:schemeClr val="tx1"/>
                </a:solidFill>
                <a:latin typeface="微软雅黑" panose="020B0503020204020204" charset="-122"/>
                <a:ea typeface="微软雅黑" panose="020B0503020204020204" charset="-122"/>
                <a:cs typeface="+mn-ea"/>
                <a:sym typeface="+mn-ea"/>
              </a:rPr>
              <a:t>        应用创新</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0fdf8c93-caf7-4553-ad5a-34c28b67304c"/>
  <p:tag name="COMMONDATA" val="eyJoZGlkIjoiZGJmMTBlM2RjN2RlNTgzMzE3YWJkZjY5NDU0OThiYzUifQ=="/>
</p:tagLst>
</file>

<file path=ppt/tags/tag1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79ba9885f104c458b0030d590b2c4f8"/>
  <p:tag name="KSO_WM_UNIT_HIGHLIGHT" val="0"/>
  <p:tag name="KSO_WM_UNIT_COMPATIBLE" val="0"/>
  <p:tag name="KSO_WM_UNIT_DIAGRAM_ISNUMVISUAL" val="0"/>
  <p:tag name="KSO_WM_UNIT_DIAGRAM_ISREFERUNIT" val="0"/>
  <p:tag name="KSO_WM_UNIT_ID" val="custom20224728_6*l_h_i*1_4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4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1d35dd7f546c40bcaf010fcd24d0dc3c"/>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custom20224728_6*l_h_a*1_2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aa4ef77baaa47dca560d30091f651ba"/>
  <p:tag name="KSO_WM_UNIT_HIGHLIGHT" val="0"/>
  <p:tag name="KSO_WM_UNIT_COMPATIBLE" val="0"/>
  <p:tag name="KSO_WM_UNIT_DIAGRAM_ISNUMVISUAL" val="0"/>
  <p:tag name="KSO_WM_UNIT_DIAGRAM_ISREFERUNIT" val="0"/>
  <p:tag name="KSO_WM_UNIT_ID" val="custom20224728_6*l_h_i*1_2_1"/>
  <p:tag name="KSO_WM_TEMPLATE_CATEGORY" val="custom"/>
  <p:tag name="KSO_WM_TEMPLATE_INDEX" val="20224728"/>
  <p:tag name="KSO_WM_UNIT_LAYERLEVEL" val="1_1_1"/>
  <p:tag name="KSO_WM_TAG_VERSION" val="1.0"/>
  <p:tag name="KSO_WM_BEAUTIFY_FLAG" val="#wm#"/>
  <p:tag name="KSO_WM_UNIT_TYPE" val="l_h_i"/>
  <p:tag name="KSO_WM_UNIT_INDEX" val="1_2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d5721a9112ce4edaa4156f9e6cd03488"/>
  <p:tag name="KSO_WM_UNIT_HIGHLIGHT" val="0"/>
  <p:tag name="KSO_WM_UNIT_COMPATIBLE" val="0"/>
  <p:tag name="KSO_WM_UNIT_DIAGRAM_ISNUMVISUAL" val="0"/>
  <p:tag name="KSO_WM_UNIT_DIAGRAM_ISREFERUNIT" val="0"/>
  <p:tag name="KSO_WM_UNIT_ID" val="custom20224728_6*l_h_i*1_2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2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10c7630a72514aa8b55077c8fcbcc232"/>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custom20224728_6*l_h_a*1_5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4b8b90b09d3434a9d93859d565aada3"/>
  <p:tag name="KSO_WM_UNIT_HIGHLIGHT" val="0"/>
  <p:tag name="KSO_WM_UNIT_COMPATIBLE" val="0"/>
  <p:tag name="KSO_WM_UNIT_DIAGRAM_ISNUMVISUAL" val="0"/>
  <p:tag name="KSO_WM_UNIT_DIAGRAM_ISREFERUNIT" val="0"/>
  <p:tag name="KSO_WM_UNIT_ID" val="custom20224728_6*l_h_i*1_5_1"/>
  <p:tag name="KSO_WM_TEMPLATE_CATEGORY" val="custom"/>
  <p:tag name="KSO_WM_TEMPLATE_INDEX" val="20224728"/>
  <p:tag name="KSO_WM_UNIT_LAYERLEVEL" val="1_1_1"/>
  <p:tag name="KSO_WM_TAG_VERSION" val="1.0"/>
  <p:tag name="KSO_WM_BEAUTIFY_FLAG" val="#wm#"/>
  <p:tag name="KSO_WM_UNIT_TYPE" val="l_h_i"/>
  <p:tag name="KSO_WM_UNIT_INDEX" val="1_5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9f6bda5ed2694d45a2019f4a8d088dce"/>
  <p:tag name="KSO_WM_UNIT_HIGHLIGHT" val="0"/>
  <p:tag name="KSO_WM_UNIT_COMPATIBLE" val="0"/>
  <p:tag name="KSO_WM_UNIT_DIAGRAM_ISNUMVISUAL" val="0"/>
  <p:tag name="KSO_WM_UNIT_DIAGRAM_ISREFERUNIT" val="0"/>
  <p:tag name="KSO_WM_UNIT_ID" val="custom20224728_6*l_h_i*1_5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5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3e985ad244c46cbb7c91ac146099113"/>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custom20224728_6*l_h_a*1_3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29b814bbdea942e6a08689d2c1abde18"/>
  <p:tag name="KSO_WM_UNIT_HIGHLIGHT" val="0"/>
  <p:tag name="KSO_WM_UNIT_COMPATIBLE" val="0"/>
  <p:tag name="KSO_WM_UNIT_DIAGRAM_ISNUMVISUAL" val="0"/>
  <p:tag name="KSO_WM_UNIT_DIAGRAM_ISREFERUNIT" val="0"/>
  <p:tag name="KSO_WM_UNIT_ID" val="custom20224728_6*l_h_i*1_3_1"/>
  <p:tag name="KSO_WM_TEMPLATE_CATEGORY" val="custom"/>
  <p:tag name="KSO_WM_TEMPLATE_INDEX" val="20224728"/>
  <p:tag name="KSO_WM_UNIT_LAYERLEVEL" val="1_1_1"/>
  <p:tag name="KSO_WM_TAG_VERSION" val="1.0"/>
  <p:tag name="KSO_WM_BEAUTIFY_FLAG" val="#wm#"/>
  <p:tag name="KSO_WM_UNIT_TYPE" val="l_h_i"/>
  <p:tag name="KSO_WM_UNIT_INDEX" val="1_3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4ea838e57ef4db6abe3d64d2b4963bc"/>
  <p:tag name="KSO_WM_UNIT_HIGHLIGHT" val="0"/>
  <p:tag name="KSO_WM_UNIT_COMPATIBLE" val="0"/>
  <p:tag name="KSO_WM_UNIT_DIAGRAM_ISNUMVISUAL" val="0"/>
  <p:tag name="KSO_WM_UNIT_DIAGRAM_ISREFERUNIT" val="0"/>
  <p:tag name="KSO_WM_UNIT_ID" val="custom20224728_6*l_h_i*1_3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3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UNIT_DEFAULT_FONT" val="44;48;2"/>
  <p:tag name="KSO_WM_UNIT_BLOCK" val="0"/>
  <p:tag name="KSO_WM_UNIT_DEC_AREA_ID" val="3e5012b91d4f4a73830dd64440dc819e"/>
  <p:tag name="KSO_WM_UNIT_ISCONTENTSTITLE" val="0"/>
  <p:tag name="KSO_WM_UNIT_ISNUMDGMTITLE" val="0"/>
  <p:tag name="KSO_WM_UNIT_PRESET_TEXT" val="目录"/>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24728_6*a*1"/>
  <p:tag name="KSO_WM_TEMPLATE_CATEGORY" val="custom"/>
  <p:tag name="KSO_WM_TEMPLATE_INDEX" val="20224728"/>
  <p:tag name="KSO_WM_UNIT_LAYERLEVEL" val="1"/>
  <p:tag name="KSO_WM_TAG_VERSION" val="1.0"/>
  <p:tag name="KSO_WM_BEAUTIFY_FLAG" val="#wm#"/>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DEFAULT_FONT" val="28;32;2"/>
  <p:tag name="KSO_WM_UNIT_BLOCK" val="0"/>
  <p:tag name="KSO_WM_UNIT_DEC_AREA_ID" val="7db76a0de6fc45e0a914026dd4a787ce"/>
  <p:tag name="KSO_WM_UNIT_ISCONTENTSTITLE" val="0"/>
  <p:tag name="KSO_WM_UNIT_ISNUMDGMTITLE" val="0"/>
  <p:tag name="KSO_WM_UNIT_PRESET_TEXT" val="CONTENTS"/>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1"/>
  <p:tag name="KSO_WM_UNIT_ID" val="custom20224728_6*b*1"/>
  <p:tag name="KSO_WM_TEMPLATE_CATEGORY" val="custom"/>
  <p:tag name="KSO_WM_TEMPLATE_INDEX" val="20224728"/>
  <p:tag name="KSO_WM_UNIT_LAYERLEVEL" val="1"/>
  <p:tag name="KSO_WM_TAG_VERSION" val="1.0"/>
  <p:tag name="KSO_WM_BEAUTIFY_FLAG" val="#wm#"/>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4"/>
  <p:tag name="KSO_WM_UNIT_TEXT_FILL_FORE_SCHEMECOLOR_INDEX" val="5"/>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96c4ed2d-bc94-42cd-a74e-8b35eb092408}"/>
  <p:tag name="TABLE_ENDDRAG_ORIGIN_RECT" val="472*406"/>
  <p:tag name="TABLE_ENDDRAG_RECT" val="24*101*472*406"/>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420*400"/>
  <p:tag name="TABLE_ENDDRAG_RECT" val="517*101*420*400"/>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UNIT_TABLE_BEAUTIFY" val="smartTable{c7bc9bb1-4816-4c0e-97dc-2d84c174c99e}"/>
  <p:tag name="TABLE_ENDDRAG_ORIGIN_RECT" val="587*73"/>
  <p:tag name="TABLE_ENDDRAG_RECT" val="244*144*587*73"/>
</p:tagLst>
</file>

<file path=ppt/tags/tag34.xml><?xml version="1.0" encoding="utf-8"?>
<p:tagLst xmlns:a="http://schemas.openxmlformats.org/drawingml/2006/main" xmlns:r="http://schemas.openxmlformats.org/officeDocument/2006/relationships" xmlns:p="http://schemas.openxmlformats.org/presentationml/2006/main">
  <p:tag name="KSO_WM_UNIT_TABLE_BEAUTIFY" val="smartTable{c7bc9bb1-4816-4c0e-97dc-2d84c174c99e}"/>
  <p:tag name="TABLE_ENDDRAG_ORIGIN_RECT" val="586*32"/>
  <p:tag name="TABLE_ENDDRAG_RECT" val="244*253*586*32"/>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TABLE_ENDDRAG_ORIGIN_RECT" val="868*325"/>
  <p:tag name="TABLE_ENDDRAG_RECT" val="40*176*868*325"/>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TABLE_ENDDRAG_ORIGIN_RECT" val="408*150"/>
  <p:tag name="TABLE_ENDDRAG_RECT" val="486*158*408*150"/>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2fff6758db047e4be57500b378412e4"/>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custom20224728_6*l_h_a*1_1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9d02e76e54f14d6c9b4a4bfc95e91faa"/>
  <p:tag name="KSO_WM_UNIT_HIGHLIGHT" val="0"/>
  <p:tag name="KSO_WM_UNIT_COMPATIBLE" val="0"/>
  <p:tag name="KSO_WM_UNIT_DIAGRAM_ISNUMVISUAL" val="0"/>
  <p:tag name="KSO_WM_UNIT_DIAGRAM_ISREFERUNIT" val="0"/>
  <p:tag name="KSO_WM_UNIT_ID" val="custom20224728_6*l_h_i*1_1_1"/>
  <p:tag name="KSO_WM_TEMPLATE_CATEGORY" val="custom"/>
  <p:tag name="KSO_WM_TEMPLATE_INDEX" val="20224728"/>
  <p:tag name="KSO_WM_UNIT_LAYERLEVEL" val="1_1_1"/>
  <p:tag name="KSO_WM_TAG_VERSION" val="1.0"/>
  <p:tag name="KSO_WM_BEAUTIFY_FLAG" val="#wm#"/>
  <p:tag name="KSO_WM_UNIT_TYPE" val="l_h_i"/>
  <p:tag name="KSO_WM_UNIT_INDEX" val="1_1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8f1a356cb344bfa8f17d5d9d82ba2ef"/>
  <p:tag name="KSO_WM_UNIT_HIGHLIGHT" val="0"/>
  <p:tag name="KSO_WM_UNIT_COMPATIBLE" val="0"/>
  <p:tag name="KSO_WM_UNIT_DIAGRAM_ISNUMVISUAL" val="0"/>
  <p:tag name="KSO_WM_UNIT_DIAGRAM_ISREFERUNIT" val="0"/>
  <p:tag name="KSO_WM_UNIT_ID" val="custom20224728_6*l_h_i*1_1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1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a54e36e383a48d59138b3e1964633aa"/>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custom20224728_6*l_h_a*1_4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fc05f51f1e454fc6b7c22de2e62a36a0"/>
  <p:tag name="KSO_WM_UNIT_HIGHLIGHT" val="0"/>
  <p:tag name="KSO_WM_UNIT_COMPATIBLE" val="0"/>
  <p:tag name="KSO_WM_UNIT_DIAGRAM_ISNUMVISUAL" val="0"/>
  <p:tag name="KSO_WM_UNIT_DIAGRAM_ISREFERUNIT" val="0"/>
  <p:tag name="KSO_WM_UNIT_ID" val="custom20224728_6*l_h_i*1_4_1"/>
  <p:tag name="KSO_WM_TEMPLATE_CATEGORY" val="custom"/>
  <p:tag name="KSO_WM_TEMPLATE_INDEX" val="20224728"/>
  <p:tag name="KSO_WM_UNIT_LAYERLEVEL" val="1_1_1"/>
  <p:tag name="KSO_WM_TAG_VERSION" val="1.0"/>
  <p:tag name="KSO_WM_BEAUTIFY_FLAG" val="#wm#"/>
  <p:tag name="KSO_WM_UNIT_TYPE" val="l_h_i"/>
  <p:tag name="KSO_WM_UNIT_INDEX" val="1_4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5BA194"/>
      </a:accent1>
      <a:accent2>
        <a:srgbClr val="ED7D31"/>
      </a:accent2>
      <a:accent3>
        <a:srgbClr val="A5A5A5"/>
      </a:accent3>
      <a:accent4>
        <a:srgbClr val="EAB750"/>
      </a:accent4>
      <a:accent5>
        <a:srgbClr val="5B9BD5"/>
      </a:accent5>
      <a:accent6>
        <a:srgbClr val="70AD47"/>
      </a:accent6>
      <a:hlink>
        <a:srgbClr val="0563C1"/>
      </a:hlink>
      <a:folHlink>
        <a:srgbClr val="954F7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1767</Words>
  <Application>Microsoft Office PowerPoint</Application>
  <PresentationFormat>宽屏</PresentationFormat>
  <Paragraphs>159</Paragraphs>
  <Slides>11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方正大黑体_GBK</vt:lpstr>
      <vt:lpstr>微软雅黑</vt:lpstr>
      <vt:lpstr>Arial</vt:lpstr>
      <vt:lpstr>Calibri</vt:lpstr>
      <vt:lpstr>Wingdings</vt:lpstr>
      <vt:lpstr>Office 主题​​</vt:lpstr>
      <vt:lpstr>PowerPoint 演示文稿</vt:lpstr>
      <vt:lpstr>PowerPoint 演示文稿</vt:lpstr>
      <vt:lpstr>1、药品基本信息 1/2</vt:lpstr>
      <vt:lpstr>1、药物基本信息 2/2</vt:lpstr>
      <vt:lpstr>2、安全性</vt:lpstr>
      <vt:lpstr>3、有效性1/3</vt:lpstr>
      <vt:lpstr>3、有效性2/3</vt:lpstr>
      <vt:lpstr>3、有效性3/3</vt:lpstr>
      <vt:lpstr>4、创新性：全球首创、国家2.2类新药</vt:lpstr>
      <vt:lpstr>5、公平性 </vt:lpstr>
      <vt:lpstr>依达拉奉舌下片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GY</dc:creator>
  <cp:lastModifiedBy>zhengwei1994163@163.com</cp:lastModifiedBy>
  <cp:revision>496</cp:revision>
  <dcterms:created xsi:type="dcterms:W3CDTF">2023-07-03T03:02:00Z</dcterms:created>
  <dcterms:modified xsi:type="dcterms:W3CDTF">2026-06-08T10:54:59Z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E89BF86D7A5C4CBCB75E1EE610F4F6F2_13</vt:lpwstr>
  </property>
  <property fmtid="{D5CDD505-2E9C-101B-9397-08002B2CF9AE}" pid="3" name="KSOProductBuildVer">
    <vt:lpwstr>2052-12.1.0.26375</vt:lpwstr>
  </property>
</Properties>
</file>