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81" r:id="rId2"/>
    <p:sldId id="257" r:id="rId3"/>
    <p:sldId id="276" r:id="rId4"/>
    <p:sldId id="268" r:id="rId5"/>
    <p:sldId id="261" r:id="rId6"/>
    <p:sldId id="267" r:id="rId7"/>
    <p:sldId id="279" r:id="rId8"/>
    <p:sldId id="282" r:id="rId9"/>
    <p:sldId id="278" r:id="rId10"/>
    <p:sldId id="286" r:id="rId11"/>
    <p:sldId id="265"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5" userDrawn="1">
          <p15:clr>
            <a:srgbClr val="A4A3A4"/>
          </p15:clr>
        </p15:guide>
        <p15:guide id="2" pos="38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4874CB"/>
    <a:srgbClr val="E54C5E"/>
    <a:srgbClr val="30C0B4"/>
    <a:srgbClr val="DAE3F5"/>
    <a:srgbClr val="6086D2"/>
    <a:srgbClr val="F3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50FC5E-9AB5-4770-A3FE-C727C4024677}" styleName="表样式 1 12">
    <a:wholeTbl>
      <a:tcTxStyle>
        <a:fontRef idx="none">
          <a:srgbClr val="000000"/>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E78C4F6E-0453-40B1-B650-E134E4EAC6CB}" styleName="表样式 1 17">
    <a:wholeTbl>
      <a:tcTxStyle>
        <a:fontRef idx="none">
          <a:srgbClr val="000000"/>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rgbClr val="FFFFFF"/>
          </a:solidFill>
        </a:fill>
      </a:tcStyle>
    </a:wholeTbl>
    <a:band2H>
      <a:tcStyle>
        <a:tcBdr/>
        <a:fill>
          <a:solidFill>
            <a:schemeClr val="accent1">
              <a:lumMod val="10000"/>
              <a:lumOff val="90000"/>
            </a:schemeClr>
          </a:solidFill>
        </a:fill>
      </a:tcStyle>
    </a:band2H>
    <a:band1V>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10000"/>
              <a:lumOff val="90000"/>
            </a:schemeClr>
          </a:solidFill>
        </a:fill>
      </a:tcStyle>
    </a:band1V>
    <a:band2V>
      <a:tcStyle>
        <a:tcBdr>
          <a:left>
            <a:ln w="9525" cmpd="sng">
              <a:solidFill>
                <a:schemeClr val="accent1">
                  <a:lumMod val="40000"/>
                  <a:lumOff val="60000"/>
                </a:schemeClr>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tcStyle>
    </a:band2V>
    <a:lastCol>
      <a:tcTxStyle b="on">
        <a:fontRef idx="none">
          <a:srgbClr val="08090C"/>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rgbClr val="FFFFFF"/>
          </a:solidFill>
        </a:fill>
      </a:tcStyle>
    </a:lastRow>
    <a:seCell>
      <a:tcTxStyle b="on">
        <a:fontRef idx="none">
          <a:schemeClr val="accent1"/>
        </a:fontRef>
      </a:tcTxStyle>
      <a:tcStyle>
        <a:tcBdr>
          <a:left>
            <a:ln>
              <a:noFill/>
            </a:ln>
          </a:left>
          <a:right>
            <a:ln w="9525" cmpd="sng">
              <a:solidFill>
                <a:schemeClr val="accent1"/>
              </a:solidFill>
              <a:prstDash val="solid"/>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w="9525" cmpd="sng">
              <a:solidFill>
                <a:schemeClr val="accent1">
                  <a:lumMod val="40000"/>
                  <a:lumOff val="60000"/>
                </a:schemeClr>
              </a:solidFill>
              <a:prstDash val="solid"/>
            </a:ln>
          </a:insideV>
        </a:tcBdr>
        <a:fill>
          <a:solidFill>
            <a:srgbClr val="FFFFFF"/>
          </a:solidFill>
        </a:fill>
      </a:tcStyle>
    </a:firstRow>
    <a:neCell>
      <a:tcTxStyle b="on">
        <a:fontRef idx="none">
          <a:schemeClr val="accent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rgbClr val="FFFFFF"/>
          </a:solidFill>
        </a:fill>
      </a:tcStyle>
    </a:neCell>
    <a:n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rgbClr val="FFFFFF"/>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2" d="100"/>
          <a:sy n="92" d="100"/>
        </p:scale>
        <p:origin x="450" y="96"/>
      </p:cViewPr>
      <p:guideLst>
        <p:guide orient="horz" pos="2355"/>
        <p:guide pos="38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德拉沙星（n=431）</c:v>
                </c:pt>
              </c:strCache>
            </c:strRef>
          </c:tx>
          <c:spPr>
            <a:solidFill>
              <a:srgbClr val="A9D18E"/>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Sheet1!$A$2:$A$4</c:f>
              <c:strCache>
                <c:ptCount val="3"/>
                <c:pt idx="0">
                  <c:v>早期临床应答（ECR）</c:v>
                </c:pt>
                <c:pt idx="1">
                  <c:v>ECR+生命体征改善</c:v>
                </c:pt>
                <c:pt idx="2">
                  <c:v>治疗成功率</c:v>
                </c:pt>
              </c:strCache>
            </c:strRef>
          </c:cat>
          <c:val>
            <c:numRef>
              <c:f>Sheet1!$B$2:$B$4</c:f>
              <c:numCache>
                <c:formatCode>0.0%</c:formatCode>
                <c:ptCount val="3"/>
                <c:pt idx="0">
                  <c:v>0.88900000000000001</c:v>
                </c:pt>
                <c:pt idx="1">
                  <c:v>0.52700000000000002</c:v>
                </c:pt>
                <c:pt idx="2">
                  <c:v>0.90500000000000003</c:v>
                </c:pt>
              </c:numCache>
            </c:numRef>
          </c:val>
          <c:extLst xmlns:c16r2="http://schemas.microsoft.com/office/drawing/2015/06/chart">
            <c:ext xmlns:c16="http://schemas.microsoft.com/office/drawing/2014/chart" uri="{C3380CC4-5D6E-409C-BE32-E72D297353CC}">
              <c16:uniqueId val="{00000000-C551-4DB8-BD7D-11D9A1A53ACF}"/>
            </c:ext>
          </c:extLst>
        </c:ser>
        <c:ser>
          <c:idx val="1"/>
          <c:order val="1"/>
          <c:tx>
            <c:strRef>
              <c:f>Sheet1!$C$1</c:f>
              <c:strCache>
                <c:ptCount val="1"/>
                <c:pt idx="0">
                  <c:v>莫西沙星（n=428）</c:v>
                </c:pt>
              </c:strCache>
            </c:strRef>
          </c:tx>
          <c:spPr>
            <a:solidFill>
              <a:srgbClr val="FFFFFF">
                <a:lumMod val="85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rgbClr val="000000">
                          <a:lumMod val="35000"/>
                          <a:lumOff val="65000"/>
                        </a:srgbClr>
                      </a:solidFill>
                      <a:round/>
                    </a:ln>
                    <a:effectLst/>
                  </c:spPr>
                </c15:leaderLines>
              </c:ext>
            </c:extLst>
          </c:dLbls>
          <c:cat>
            <c:strRef>
              <c:f>Sheet1!$A$2:$A$4</c:f>
              <c:strCache>
                <c:ptCount val="3"/>
                <c:pt idx="0">
                  <c:v>早期临床应答（ECR）</c:v>
                </c:pt>
                <c:pt idx="1">
                  <c:v>ECR+生命体征改善</c:v>
                </c:pt>
                <c:pt idx="2">
                  <c:v>治疗成功率</c:v>
                </c:pt>
              </c:strCache>
            </c:strRef>
          </c:cat>
          <c:val>
            <c:numRef>
              <c:f>Sheet1!$C$2:$C$4</c:f>
              <c:numCache>
                <c:formatCode>0.0%</c:formatCode>
                <c:ptCount val="3"/>
                <c:pt idx="0">
                  <c:v>0.89</c:v>
                </c:pt>
                <c:pt idx="1">
                  <c:v>0.43</c:v>
                </c:pt>
                <c:pt idx="2">
                  <c:v>0.89700000000000002</c:v>
                </c:pt>
              </c:numCache>
            </c:numRef>
          </c:val>
          <c:extLst xmlns:c16r2="http://schemas.microsoft.com/office/drawing/2015/06/chart">
            <c:ext xmlns:c16="http://schemas.microsoft.com/office/drawing/2014/chart" uri="{C3380CC4-5D6E-409C-BE32-E72D297353CC}">
              <c16:uniqueId val="{00000001-C551-4DB8-BD7D-11D9A1A53ACF}"/>
            </c:ext>
          </c:extLst>
        </c:ser>
        <c:dLbls>
          <c:showLegendKey val="0"/>
          <c:showVal val="1"/>
          <c:showCatName val="0"/>
          <c:showSerName val="0"/>
          <c:showPercent val="0"/>
          <c:showBubbleSize val="0"/>
        </c:dLbls>
        <c:gapWidth val="119"/>
        <c:overlap val="-36"/>
        <c:axId val="999204784"/>
        <c:axId val="999210768"/>
      </c:barChart>
      <c:catAx>
        <c:axId val="999204784"/>
        <c:scaling>
          <c:orientation val="minMax"/>
        </c:scaling>
        <c:delete val="0"/>
        <c:axPos val="b"/>
        <c:numFmt formatCode="General" sourceLinked="0"/>
        <c:majorTickMark val="none"/>
        <c:minorTickMark val="none"/>
        <c:tickLblPos val="nextTo"/>
        <c:spPr>
          <a:noFill/>
          <a:ln w="9525" cap="flat" cmpd="sng" algn="ctr">
            <a:solidFill>
              <a:srgbClr val="000000">
                <a:lumMod val="15000"/>
                <a:lumOff val="85000"/>
              </a:srgbClr>
            </a:solidFill>
            <a:round/>
          </a:ln>
          <a:effectLst/>
        </c:spPr>
        <c:txPr>
          <a:bodyPr rot="-60000000" spcFirstLastPara="0" vertOverflow="ellipsis" vert="horz" wrap="square" anchor="ctr" anchorCtr="1"/>
          <a:lstStyle/>
          <a:p>
            <a:pPr>
              <a:defRPr lang="zh-CN" sz="900" b="1" i="0" u="none" strike="noStrike" kern="1200" baseline="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999210768"/>
        <c:crosses val="autoZero"/>
        <c:auto val="1"/>
        <c:lblAlgn val="ctr"/>
        <c:lblOffset val="100"/>
        <c:noMultiLvlLbl val="0"/>
      </c:catAx>
      <c:valAx>
        <c:axId val="99921076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solidFill>
              <a:srgbClr val="FFFFFF">
                <a:lumMod val="85000"/>
              </a:srgbClr>
            </a:solidFill>
          </a:ln>
          <a:effectLst/>
        </c:spPr>
        <c:txPr>
          <a:bodyPr rot="-60000000" spcFirstLastPara="0" vertOverflow="ellipsis" vert="horz" wrap="square" anchor="ctr" anchorCtr="1"/>
          <a:lstStyle/>
          <a:p>
            <a:pPr>
              <a:defRPr lang="zh-CN" sz="900" b="1" i="0" u="none" strike="noStrike" kern="1200" baseline="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999204784"/>
        <c:crosses val="autoZero"/>
        <c:crossBetween val="between"/>
        <c:majorUnit val="0.2"/>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0" vertOverflow="ellipsis" vert="horz" wrap="square" anchor="ctr" anchorCtr="1"/>
          <a:lstStyle/>
          <a:p>
            <a:pPr>
              <a:defRPr lang="zh-CN" sz="900" b="1" i="0" u="none" strike="noStrike" kern="1200" baseline="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ayout/>
      <c:overlay val="0"/>
      <c:spPr>
        <a:noFill/>
        <a:ln>
          <a:noFill/>
        </a:ln>
        <a:effectLst/>
      </c:spPr>
      <c:txPr>
        <a:bodyPr rot="0" spcFirstLastPara="0" vertOverflow="ellipsis" vert="horz" wrap="square" anchor="ctr" anchorCtr="1"/>
        <a:lstStyle/>
        <a:p>
          <a:pPr>
            <a:defRPr lang="zh-CN" sz="900" b="1" i="0" u="none" strike="noStrike" kern="1200" baseline="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extLst xmlns:c16r2="http://schemas.microsoft.com/office/drawing/2015/06/chart">
      <c:ext uri="{0b15fc19-7d7d-44ad-8c2d-2c3a37ce22c3}">
        <chartProps xmlns="https://web.wps.cn/et/2018/main" chartId="{ad09980d-cfc6-4526-b2a7-088fd1d31768}"/>
      </c:ext>
    </c:extLst>
  </c:chart>
  <c:spPr>
    <a:noFill/>
    <a:ln w="9525" cap="flat" cmpd="sng" algn="ctr">
      <a:noFill/>
      <a:round/>
    </a:ln>
    <a:effectLst/>
  </c:spPr>
  <c:txPr>
    <a:bodyPr/>
    <a:lstStyle/>
    <a:p>
      <a:pPr>
        <a:defRPr 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339520494972896E-3"/>
          <c:y val="1.5307365636313E-2"/>
          <c:w val="0.93271461716937398"/>
          <c:h val="0.97807017543859698"/>
        </c:manualLayout>
      </c:layout>
      <c:barChart>
        <c:barDir val="bar"/>
        <c:grouping val="clustered"/>
        <c:varyColors val="0"/>
        <c:ser>
          <c:idx val="0"/>
          <c:order val="0"/>
          <c:tx>
            <c:strRef>
              <c:f>Sheet1!$A$2</c:f>
              <c:strCache>
                <c:ptCount val="1"/>
                <c:pt idx="0">
                  <c:v>肺炎克雷伯菌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Sheet1!$B$1</c:f>
              <c:strCache>
                <c:ptCount val="1"/>
                <c:pt idx="0">
                  <c:v>微生物学治疗成功率</c:v>
                </c:pt>
              </c:strCache>
            </c:strRef>
          </c:cat>
          <c:val>
            <c:numRef>
              <c:f>Sheet1!$B$2</c:f>
              <c:numCache>
                <c:formatCode>0.0%</c:formatCode>
                <c:ptCount val="1"/>
                <c:pt idx="0">
                  <c:v>0.82399999999999995</c:v>
                </c:pt>
              </c:numCache>
            </c:numRef>
          </c:val>
          <c:extLst xmlns:c16r2="http://schemas.microsoft.com/office/drawing/2015/06/chart">
            <c:ext xmlns:c16="http://schemas.microsoft.com/office/drawing/2014/chart" uri="{C3380CC4-5D6E-409C-BE32-E72D297353CC}">
              <c16:uniqueId val="{00000000-DCBD-42C1-85D8-C0DBAB98DC15}"/>
            </c:ext>
          </c:extLst>
        </c:ser>
        <c:ser>
          <c:idx val="1"/>
          <c:order val="1"/>
          <c:tx>
            <c:strRef>
              <c:f>Sheet1!$A$3</c:f>
              <c:strCache>
                <c:ptCount val="1"/>
                <c:pt idx="0">
                  <c:v>青霉素耐药型肺炎链球菌(PRSP)</c:v>
                </c:pt>
              </c:strCache>
            </c:strRef>
          </c:tx>
          <c:spPr>
            <a:solidFill>
              <a:srgbClr val="6EAD4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Sheet1!$B$1</c:f>
              <c:strCache>
                <c:ptCount val="1"/>
                <c:pt idx="0">
                  <c:v>微生物学治疗成功率</c:v>
                </c:pt>
              </c:strCache>
            </c:strRef>
          </c:cat>
          <c:val>
            <c:numRef>
              <c:f>Sheet1!$B$3</c:f>
              <c:numCache>
                <c:formatCode>0.0%</c:formatCode>
                <c:ptCount val="1"/>
                <c:pt idx="0">
                  <c:v>0.875</c:v>
                </c:pt>
              </c:numCache>
            </c:numRef>
          </c:val>
          <c:extLst xmlns:c16r2="http://schemas.microsoft.com/office/drawing/2015/06/chart">
            <c:ext xmlns:c16="http://schemas.microsoft.com/office/drawing/2014/chart" uri="{C3380CC4-5D6E-409C-BE32-E72D297353CC}">
              <c16:uniqueId val="{00000001-DCBD-42C1-85D8-C0DBAB98DC15}"/>
            </c:ext>
          </c:extLst>
        </c:ser>
        <c:ser>
          <c:idx val="2"/>
          <c:order val="2"/>
          <c:tx>
            <c:strRef>
              <c:f>Sheet1!$A$4</c:f>
              <c:strCache>
                <c:ptCount val="1"/>
                <c:pt idx="0">
                  <c:v>副流感嗜血杆菌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Sheet1!$B$1</c:f>
              <c:strCache>
                <c:ptCount val="1"/>
                <c:pt idx="0">
                  <c:v>微生物学治疗成功率</c:v>
                </c:pt>
              </c:strCache>
            </c:strRef>
          </c:cat>
          <c:val>
            <c:numRef>
              <c:f>Sheet1!$B$4</c:f>
              <c:numCache>
                <c:formatCode>0.0%</c:formatCode>
                <c:ptCount val="1"/>
                <c:pt idx="0">
                  <c:v>0.88600000000000001</c:v>
                </c:pt>
              </c:numCache>
            </c:numRef>
          </c:val>
          <c:extLst xmlns:c16r2="http://schemas.microsoft.com/office/drawing/2015/06/chart">
            <c:ext xmlns:c16="http://schemas.microsoft.com/office/drawing/2014/chart" uri="{C3380CC4-5D6E-409C-BE32-E72D297353CC}">
              <c16:uniqueId val="{00000002-DCBD-42C1-85D8-C0DBAB98DC15}"/>
            </c:ext>
          </c:extLst>
        </c:ser>
        <c:ser>
          <c:idx val="3"/>
          <c:order val="3"/>
          <c:tx>
            <c:strRef>
              <c:f>Sheet1!$A$5</c:f>
              <c:strCache>
                <c:ptCount val="1"/>
                <c:pt idx="0">
                  <c:v>铜绿假单胞菌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Sheet1!$B$5</c:f>
              <c:numCache>
                <c:formatCode>0.0%</c:formatCode>
                <c:ptCount val="1"/>
                <c:pt idx="0">
                  <c:v>0.91700000000000004</c:v>
                </c:pt>
              </c:numCache>
            </c:numRef>
          </c:val>
          <c:extLst xmlns:c16r2="http://schemas.microsoft.com/office/drawing/2015/06/chart">
            <c:ext xmlns:c16="http://schemas.microsoft.com/office/drawing/2014/chart" uri="{C3380CC4-5D6E-409C-BE32-E72D297353CC}">
              <c16:uniqueId val="{00000003-DCBD-42C1-85D8-C0DBAB98DC15}"/>
            </c:ext>
          </c:extLst>
        </c:ser>
        <c:ser>
          <c:idx val="4"/>
          <c:order val="4"/>
          <c:tx>
            <c:strRef>
              <c:f>Sheet1!$A$6</c:f>
              <c:strCache>
                <c:ptCount val="1"/>
                <c:pt idx="0">
                  <c:v>流感嗜血杆菌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Sheet1!$B$6</c:f>
              <c:numCache>
                <c:formatCode>0.0%</c:formatCode>
                <c:ptCount val="1"/>
                <c:pt idx="0">
                  <c:v>0.91700000000000004</c:v>
                </c:pt>
              </c:numCache>
            </c:numRef>
          </c:val>
          <c:extLst xmlns:c16r2="http://schemas.microsoft.com/office/drawing/2015/06/chart">
            <c:ext xmlns:c16="http://schemas.microsoft.com/office/drawing/2014/chart" uri="{C3380CC4-5D6E-409C-BE32-E72D297353CC}">
              <c16:uniqueId val="{00000004-DCBD-42C1-85D8-C0DBAB98DC15}"/>
            </c:ext>
          </c:extLst>
        </c:ser>
        <c:ser>
          <c:idx val="5"/>
          <c:order val="5"/>
          <c:tx>
            <c:strRef>
              <c:f>Sheet1!$A$7</c:f>
              <c:strCache>
                <c:ptCount val="1"/>
                <c:pt idx="0">
                  <c:v>金黄色葡萄球菌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Sheet1!$B$7</c:f>
              <c:numCache>
                <c:formatCode>0.0%</c:formatCode>
                <c:ptCount val="1"/>
                <c:pt idx="0">
                  <c:v>0.92600000000000005</c:v>
                </c:pt>
              </c:numCache>
            </c:numRef>
          </c:val>
          <c:extLst xmlns:c16r2="http://schemas.microsoft.com/office/drawing/2015/06/chart">
            <c:ext xmlns:c16="http://schemas.microsoft.com/office/drawing/2014/chart" uri="{C3380CC4-5D6E-409C-BE32-E72D297353CC}">
              <c16:uniqueId val="{00000005-DCBD-42C1-85D8-C0DBAB98DC15}"/>
            </c:ext>
          </c:extLst>
        </c:ser>
        <c:ser>
          <c:idx val="6"/>
          <c:order val="6"/>
          <c:tx>
            <c:strRef>
              <c:f>Sheet1!$A$8</c:f>
              <c:strCache>
                <c:ptCount val="1"/>
                <c:pt idx="0">
                  <c:v>肺炎链球菌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Sheet1!$B$8</c:f>
              <c:numCache>
                <c:formatCode>0.0%</c:formatCode>
                <c:ptCount val="1"/>
                <c:pt idx="0">
                  <c:v>0.92700000000000005</c:v>
                </c:pt>
              </c:numCache>
            </c:numRef>
          </c:val>
          <c:extLst xmlns:c16r2="http://schemas.microsoft.com/office/drawing/2015/06/chart">
            <c:ext xmlns:c16="http://schemas.microsoft.com/office/drawing/2014/chart" uri="{C3380CC4-5D6E-409C-BE32-E72D297353CC}">
              <c16:uniqueId val="{00000006-DCBD-42C1-85D8-C0DBAB98DC15}"/>
            </c:ext>
          </c:extLst>
        </c:ser>
        <c:ser>
          <c:idx val="7"/>
          <c:order val="7"/>
          <c:tx>
            <c:strRef>
              <c:f>Sheet1!$A$9</c:f>
              <c:strCache>
                <c:ptCount val="1"/>
                <c:pt idx="0">
                  <c:v>嗜肺军团菌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Sheet1!$B$9</c:f>
              <c:numCache>
                <c:formatCode>0.0%</c:formatCode>
                <c:ptCount val="1"/>
                <c:pt idx="0">
                  <c:v>0.93100000000000005</c:v>
                </c:pt>
              </c:numCache>
            </c:numRef>
          </c:val>
          <c:extLst xmlns:c16r2="http://schemas.microsoft.com/office/drawing/2015/06/chart">
            <c:ext xmlns:c16="http://schemas.microsoft.com/office/drawing/2014/chart" uri="{C3380CC4-5D6E-409C-BE32-E72D297353CC}">
              <c16:uniqueId val="{00000007-DCBD-42C1-85D8-C0DBAB98DC15}"/>
            </c:ext>
          </c:extLst>
        </c:ser>
        <c:ser>
          <c:idx val="8"/>
          <c:order val="8"/>
          <c:tx>
            <c:strRef>
              <c:f>Sheet1!$A$10</c:f>
              <c:strCache>
                <c:ptCount val="1"/>
                <c:pt idx="0">
                  <c:v>肺炎支原体</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Sheet1!$B$10</c:f>
              <c:numCache>
                <c:formatCode>0.0%</c:formatCode>
                <c:ptCount val="1"/>
                <c:pt idx="0">
                  <c:v>0.96699999999999997</c:v>
                </c:pt>
              </c:numCache>
            </c:numRef>
          </c:val>
          <c:extLst xmlns:c16r2="http://schemas.microsoft.com/office/drawing/2015/06/chart">
            <c:ext xmlns:c16="http://schemas.microsoft.com/office/drawing/2014/chart" uri="{C3380CC4-5D6E-409C-BE32-E72D297353CC}">
              <c16:uniqueId val="{00000008-DCBD-42C1-85D8-C0DBAB98DC15}"/>
            </c:ext>
          </c:extLst>
        </c:ser>
        <c:ser>
          <c:idx val="9"/>
          <c:order val="9"/>
          <c:tx>
            <c:strRef>
              <c:f>Sheet1!$A$11</c:f>
              <c:strCache>
                <c:ptCount val="1"/>
                <c:pt idx="0">
                  <c:v>多重耐药肺炎链球菌(MDRSP)</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Sheet1!$B$11</c:f>
              <c:numCache>
                <c:formatCode>0.0%</c:formatCode>
                <c:ptCount val="1"/>
                <c:pt idx="0">
                  <c:v>1</c:v>
                </c:pt>
              </c:numCache>
            </c:numRef>
          </c:val>
          <c:extLst xmlns:c16r2="http://schemas.microsoft.com/office/drawing/2015/06/chart">
            <c:ext xmlns:c16="http://schemas.microsoft.com/office/drawing/2014/chart" uri="{C3380CC4-5D6E-409C-BE32-E72D297353CC}">
              <c16:uniqueId val="{00000009-DCBD-42C1-85D8-C0DBAB98DC15}"/>
            </c:ext>
          </c:extLst>
        </c:ser>
        <c:ser>
          <c:idx val="10"/>
          <c:order val="10"/>
          <c:tx>
            <c:strRef>
              <c:f>Sheet1!$A$12</c:f>
              <c:strCache>
                <c:ptCount val="1"/>
                <c:pt idx="0">
                  <c:v>耐甲氧西林金黄色葡萄球菌(MRSA)</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Sheet1!$B$12</c:f>
              <c:numCache>
                <c:formatCode>0.0%</c:formatCode>
                <c:ptCount val="1"/>
                <c:pt idx="0">
                  <c:v>1</c:v>
                </c:pt>
              </c:numCache>
            </c:numRef>
          </c:val>
          <c:extLst xmlns:c16r2="http://schemas.microsoft.com/office/drawing/2015/06/chart">
            <c:ext xmlns:c16="http://schemas.microsoft.com/office/drawing/2014/chart" uri="{C3380CC4-5D6E-409C-BE32-E72D297353CC}">
              <c16:uniqueId val="{0000000A-DCBD-42C1-85D8-C0DBAB98DC15}"/>
            </c:ext>
          </c:extLst>
        </c:ser>
        <c:ser>
          <c:idx val="11"/>
          <c:order val="11"/>
          <c:tx>
            <c:strRef>
              <c:f>Sheet1!$A$13</c:f>
              <c:strCache>
                <c:ptCount val="1"/>
                <c:pt idx="0">
                  <c:v>大肠杆菌</c:v>
                </c:pt>
              </c:strCache>
            </c:strRef>
          </c:tx>
          <c:spPr>
            <a:solidFill>
              <a:srgbClr val="F2F8EE">
                <a:lumMod val="9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Sheet1!$B$13</c:f>
              <c:numCache>
                <c:formatCode>0.0%</c:formatCode>
                <c:ptCount val="1"/>
                <c:pt idx="0">
                  <c:v>1</c:v>
                </c:pt>
              </c:numCache>
            </c:numRef>
          </c:val>
          <c:extLst xmlns:c16r2="http://schemas.microsoft.com/office/drawing/2015/06/chart">
            <c:ext xmlns:c16="http://schemas.microsoft.com/office/drawing/2014/chart" uri="{C3380CC4-5D6E-409C-BE32-E72D297353CC}">
              <c16:uniqueId val="{0000000B-DCBD-42C1-85D8-C0DBAB98DC15}"/>
            </c:ext>
          </c:extLst>
        </c:ser>
        <c:ser>
          <c:idx val="12"/>
          <c:order val="12"/>
          <c:tx>
            <c:strRef>
              <c:f>Sheet1!$A$14</c:f>
              <c:strCache>
                <c:ptCount val="1"/>
                <c:pt idx="0">
                  <c:v>产酸克雷伯菌</c:v>
                </c:pt>
              </c:strCache>
            </c:strRef>
          </c:tx>
          <c:spPr>
            <a:solidFill>
              <a:srgbClr val="6EAD4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Sheet1!$B$14</c:f>
              <c:numCache>
                <c:formatCode>0.0%</c:formatCode>
                <c:ptCount val="1"/>
                <c:pt idx="0">
                  <c:v>1</c:v>
                </c:pt>
              </c:numCache>
            </c:numRef>
          </c:val>
          <c:extLst xmlns:c16r2="http://schemas.microsoft.com/office/drawing/2015/06/chart">
            <c:ext xmlns:c16="http://schemas.microsoft.com/office/drawing/2014/chart" uri="{C3380CC4-5D6E-409C-BE32-E72D297353CC}">
              <c16:uniqueId val="{0000000C-DCBD-42C1-85D8-C0DBAB98DC15}"/>
            </c:ext>
          </c:extLst>
        </c:ser>
        <c:ser>
          <c:idx val="13"/>
          <c:order val="13"/>
          <c:tx>
            <c:strRef>
              <c:f>Sheet1!$A$15</c:f>
              <c:strCache>
                <c:ptCount val="1"/>
                <c:pt idx="0">
                  <c:v>卡他莫拉菌</c:v>
                </c:pt>
              </c:strCache>
            </c:strRef>
          </c:tx>
          <c:spPr>
            <a:solidFill>
              <a:srgbClr val="F2F8EE">
                <a:lumMod val="5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微生物学治疗成功率</c:v>
                </c:pt>
              </c:strCache>
            </c:strRef>
          </c:cat>
          <c:val>
            <c:numRef>
              <c:f>Sheet1!$B$15</c:f>
              <c:numCache>
                <c:formatCode>0.0%</c:formatCode>
                <c:ptCount val="1"/>
                <c:pt idx="0">
                  <c:v>1</c:v>
                </c:pt>
              </c:numCache>
            </c:numRef>
          </c:val>
          <c:extLst xmlns:c16r2="http://schemas.microsoft.com/office/drawing/2015/06/chart">
            <c:ext xmlns:c16="http://schemas.microsoft.com/office/drawing/2014/chart" uri="{C3380CC4-5D6E-409C-BE32-E72D297353CC}">
              <c16:uniqueId val="{0000000D-DCBD-42C1-85D8-C0DBAB98DC15}"/>
            </c:ext>
          </c:extLst>
        </c:ser>
        <c:dLbls>
          <c:showLegendKey val="0"/>
          <c:showVal val="1"/>
          <c:showCatName val="0"/>
          <c:showSerName val="0"/>
          <c:showPercent val="0"/>
          <c:showBubbleSize val="0"/>
        </c:dLbls>
        <c:gapWidth val="140"/>
        <c:overlap val="-40"/>
        <c:axId val="999196624"/>
        <c:axId val="999209680"/>
      </c:barChart>
      <c:catAx>
        <c:axId val="999196624"/>
        <c:scaling>
          <c:orientation val="minMax"/>
        </c:scaling>
        <c:delete val="1"/>
        <c:axPos val="l"/>
        <c:numFmt formatCode="General" sourceLinked="0"/>
        <c:majorTickMark val="none"/>
        <c:minorTickMark val="none"/>
        <c:tickLblPos val="nextTo"/>
        <c:crossAx val="999209680"/>
        <c:crosses val="autoZero"/>
        <c:auto val="1"/>
        <c:lblAlgn val="ctr"/>
        <c:lblOffset val="100"/>
        <c:noMultiLvlLbl val="0"/>
      </c:catAx>
      <c:valAx>
        <c:axId val="999209680"/>
        <c:scaling>
          <c:orientation val="minMax"/>
        </c:scaling>
        <c:delete val="1"/>
        <c:axPos val="b"/>
        <c:majorGridlines>
          <c:spPr>
            <a:ln w="9525" cap="flat" cmpd="sng" algn="ctr">
              <a:noFill/>
              <a:round/>
            </a:ln>
            <a:effectLst/>
          </c:spPr>
        </c:majorGridlines>
        <c:numFmt formatCode="0.0%" sourceLinked="1"/>
        <c:majorTickMark val="none"/>
        <c:minorTickMark val="none"/>
        <c:tickLblPos val="nextTo"/>
        <c:crossAx val="999196624"/>
        <c:crosses val="autoZero"/>
        <c:crossBetween val="between"/>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c31ea4bf-c4fd-4aa0-aaac-53f26baec0d7}"/>
      </c:ext>
    </c:extLst>
  </c:chart>
  <c:spPr>
    <a:noFill/>
    <a:ln w="9525" cap="flat" cmpd="sng" algn="ctr">
      <a:noFill/>
      <a:round/>
    </a:ln>
    <a:effectLst/>
  </c:spPr>
  <c:txPr>
    <a:bodyPr/>
    <a:lstStyle/>
    <a:p>
      <a:pPr>
        <a:defRPr lang="zh-CN" sz="900" b="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19664341958"/>
          <c:y val="4.67256055368101E-2"/>
          <c:w val="0.86780747020822002"/>
          <c:h val="0.91555880975894599"/>
        </c:manualLayout>
      </c:layout>
      <c:barChart>
        <c:barDir val="bar"/>
        <c:grouping val="clustered"/>
        <c:varyColors val="0"/>
        <c:ser>
          <c:idx val="0"/>
          <c:order val="0"/>
          <c:tx>
            <c:strRef>
              <c:f>Sheet1!$B$1</c:f>
              <c:strCache>
                <c:ptCount val="1"/>
                <c:pt idx="0">
                  <c:v>根除率</c:v>
                </c:pt>
              </c:strCache>
            </c:strRef>
          </c:tx>
          <c:spPr>
            <a:solidFill>
              <a:srgbClr val="A9D18E"/>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Sheet1!$A$2:$A$9</c:f>
              <c:strCache>
                <c:ptCount val="8"/>
                <c:pt idx="0">
                  <c:v>金黄色葡萄球菌</c:v>
                </c:pt>
                <c:pt idx="1">
                  <c:v>MRSA</c:v>
                </c:pt>
                <c:pt idx="2">
                  <c:v>MSSA</c:v>
                </c:pt>
                <c:pt idx="3">
                  <c:v>咽峡炎链球菌</c:v>
                </c:pt>
                <c:pt idx="4">
                  <c:v>表皮葡萄球菌</c:v>
                </c:pt>
                <c:pt idx="5">
                  <c:v>肺炎克雷伯菌</c:v>
                </c:pt>
                <c:pt idx="6">
                  <c:v>大肠杆菌</c:v>
                </c:pt>
                <c:pt idx="7">
                  <c:v>化脓性链球菌</c:v>
                </c:pt>
              </c:strCache>
            </c:strRef>
          </c:cat>
          <c:val>
            <c:numRef>
              <c:f>Sheet1!$B$2:$B$9</c:f>
              <c:numCache>
                <c:formatCode>0.00%</c:formatCode>
                <c:ptCount val="8"/>
                <c:pt idx="0">
                  <c:v>0.84799999999999998</c:v>
                </c:pt>
                <c:pt idx="1">
                  <c:v>0.81899999999999995</c:v>
                </c:pt>
                <c:pt idx="2">
                  <c:v>0.878</c:v>
                </c:pt>
                <c:pt idx="3">
                  <c:v>0.93300000000000005</c:v>
                </c:pt>
                <c:pt idx="4">
                  <c:v>0.89900000000000002</c:v>
                </c:pt>
                <c:pt idx="5">
                  <c:v>0.90900000000000003</c:v>
                </c:pt>
                <c:pt idx="6">
                  <c:v>0.6</c:v>
                </c:pt>
                <c:pt idx="7">
                  <c:v>0.71399999999999997</c:v>
                </c:pt>
              </c:numCache>
            </c:numRef>
          </c:val>
          <c:extLst xmlns:c16r2="http://schemas.microsoft.com/office/drawing/2015/06/chart">
            <c:ext xmlns:c16="http://schemas.microsoft.com/office/drawing/2014/chart" uri="{C3380CC4-5D6E-409C-BE32-E72D297353CC}">
              <c16:uniqueId val="{00000003-2A0D-49E8-97DE-48994494B364}"/>
            </c:ext>
          </c:extLst>
        </c:ser>
        <c:dLbls>
          <c:showLegendKey val="0"/>
          <c:showVal val="0"/>
          <c:showCatName val="0"/>
          <c:showSerName val="0"/>
          <c:showPercent val="0"/>
          <c:showBubbleSize val="0"/>
        </c:dLbls>
        <c:gapWidth val="47"/>
        <c:axId val="999199344"/>
        <c:axId val="999202064"/>
      </c:barChart>
      <c:catAx>
        <c:axId val="999199344"/>
        <c:scaling>
          <c:orientation val="maxMin"/>
        </c:scaling>
        <c:delete val="1"/>
        <c:axPos val="l"/>
        <c:numFmt formatCode="General" sourceLinked="1"/>
        <c:majorTickMark val="none"/>
        <c:minorTickMark val="none"/>
        <c:tickLblPos val="nextTo"/>
        <c:crossAx val="999202064"/>
        <c:crosses val="autoZero"/>
        <c:auto val="1"/>
        <c:lblAlgn val="ctr"/>
        <c:lblOffset val="100"/>
        <c:noMultiLvlLbl val="0"/>
      </c:catAx>
      <c:valAx>
        <c:axId val="999202064"/>
        <c:scaling>
          <c:orientation val="minMax"/>
        </c:scaling>
        <c:delete val="1"/>
        <c:axPos val="t"/>
        <c:majorGridlines>
          <c:spPr>
            <a:ln w="9525" cap="flat" cmpd="sng" algn="ctr">
              <a:noFill/>
              <a:round/>
            </a:ln>
            <a:effectLst/>
          </c:spPr>
        </c:majorGridlines>
        <c:numFmt formatCode="0.00%" sourceLinked="1"/>
        <c:majorTickMark val="out"/>
        <c:minorTickMark val="none"/>
        <c:tickLblPos val="nextTo"/>
        <c:crossAx val="999199344"/>
        <c:crosses val="autoZero"/>
        <c:crossBetween val="between"/>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cc1c773e-5da1-4387-9f0b-9e10167f4372}"/>
      </c:ext>
    </c:extLst>
  </c:chart>
  <c:spPr>
    <a:noFill/>
    <a:ln w="9525" cap="flat" cmpd="sng" algn="ctr">
      <a:noFill/>
      <a:round/>
    </a:ln>
    <a:effectLst/>
  </c:spPr>
  <c:txPr>
    <a:bodyPr/>
    <a:lstStyle/>
    <a:p>
      <a:pPr>
        <a:defRPr lang="zh-CN"/>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331907594629E-2"/>
          <c:y val="5.8610157148597797E-2"/>
          <c:w val="0.96105252973760502"/>
          <c:h val="0.91555880975894599"/>
        </c:manualLayout>
      </c:layout>
      <c:barChart>
        <c:barDir val="bar"/>
        <c:grouping val="clustered"/>
        <c:varyColors val="0"/>
        <c:ser>
          <c:idx val="0"/>
          <c:order val="0"/>
          <c:tx>
            <c:strRef>
              <c:f>Sheet1!$B$1</c:f>
              <c:strCache>
                <c:ptCount val="1"/>
                <c:pt idx="0">
                  <c:v>占比</c:v>
                </c:pt>
              </c:strCache>
            </c:strRef>
          </c:tx>
          <c:spPr>
            <a:solidFill>
              <a:srgbClr val="A9D18E"/>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E0E-4C20-8D32-29C5F54C9C97}"/>
                </c:ext>
                <c:ext xmlns:c15="http://schemas.microsoft.com/office/drawing/2012/chart" uri="{CE6537A1-D6FC-4f65-9D91-7224C49458BB}">
                  <c15:layout>
                    <c:manualLayout>
                      <c:w val="0.26643533965034"/>
                      <c:h val="0.12187647588184999"/>
                    </c:manualLayout>
                  </c15:layout>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E0E-4C20-8D32-29C5F54C9C97}"/>
                </c:ext>
                <c:ext xmlns:c15="http://schemas.microsoft.com/office/drawing/2012/chart" uri="{CE6537A1-D6FC-4f65-9D91-7224C49458BB}">
                  <c15:layout>
                    <c:manualLayout>
                      <c:w val="0.32266492488569598"/>
                      <c:h val="0.121931750149671"/>
                    </c:manualLayout>
                  </c15:layout>
                </c:ext>
              </c:extLst>
            </c:dLbl>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E0E-4C20-8D32-29C5F54C9C97}"/>
                </c:ext>
                <c:ext xmlns:c15="http://schemas.microsoft.com/office/drawing/2012/chart" uri="{CE6537A1-D6FC-4f65-9D91-7224C49458BB}">
                  <c15:layout>
                    <c:manualLayout>
                      <c:w val="0.31089213320410503"/>
                      <c:h val="0.12187647588184999"/>
                    </c:manualLayout>
                  </c15:layout>
                </c:ext>
              </c:extLst>
            </c:dLbl>
            <c:dLbl>
              <c:idx val="3"/>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E0E-4C20-8D32-29C5F54C9C97}"/>
                </c:ext>
                <c:ext xmlns:c15="http://schemas.microsoft.com/office/drawing/2012/chart" uri="{CE6537A1-D6FC-4f65-9D91-7224C49458BB}">
                  <c15:layout>
                    <c:manualLayout>
                      <c:w val="0.33801436969301102"/>
                      <c:h val="0.121931750149671"/>
                    </c:manualLayout>
                  </c15:layout>
                </c:ext>
              </c:extLst>
            </c:dLbl>
            <c:dLbl>
              <c:idx val="4"/>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E0E-4C20-8D32-29C5F54C9C97}"/>
                </c:ext>
                <c:ext xmlns:c15="http://schemas.microsoft.com/office/drawing/2012/chart" uri="{CE6537A1-D6FC-4f65-9D91-7224C49458BB}">
                  <c15:layout>
                    <c:manualLayout>
                      <c:w val="0.283106637233002"/>
                      <c:h val="0.12187647588184999"/>
                    </c:manualLayout>
                  </c15:layout>
                </c:ext>
              </c:extLst>
            </c:dLbl>
            <c:dLbl>
              <c:idx val="5"/>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E0E-4C20-8D32-29C5F54C9C97}"/>
                </c:ext>
                <c:ext xmlns:c15="http://schemas.microsoft.com/office/drawing/2012/chart" uri="{CE6537A1-D6FC-4f65-9D91-7224C49458BB}">
                  <c15:layout>
                    <c:manualLayout>
                      <c:w val="0.34421946440235102"/>
                      <c:h val="0.121931750149671"/>
                    </c:manualLayout>
                  </c15:layout>
                </c:ext>
              </c:extLst>
            </c:dLbl>
            <c:dLbl>
              <c:idx val="6"/>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E0E-4C20-8D32-29C5F54C9C97}"/>
                </c:ext>
                <c:ext xmlns:c15="http://schemas.microsoft.com/office/drawing/2012/chart" uri="{CE6537A1-D6FC-4f65-9D91-7224C49458BB}">
                  <c15:layout>
                    <c:manualLayout>
                      <c:w val="0.32429784454604799"/>
                      <c:h val="0.121931750149671"/>
                    </c:manualLayout>
                  </c15:layout>
                </c:ext>
              </c:extLst>
            </c:dLbl>
            <c:dLbl>
              <c:idx val="7"/>
              <c:delete val="1"/>
              <c:extLst xmlns:c16r2="http://schemas.microsoft.com/office/drawing/2015/06/chart">
                <c:ext xmlns:c16="http://schemas.microsoft.com/office/drawing/2014/chart" uri="{C3380CC4-5D6E-409C-BE32-E72D297353CC}">
                  <c16:uniqueId val="{00000007-2E0E-4C20-8D32-29C5F54C9C97}"/>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Sheet1!$A$2:$A$9</c:f>
              <c:strCache>
                <c:ptCount val="8"/>
                <c:pt idx="0">
                  <c:v>氨苄西林</c:v>
                </c:pt>
                <c:pt idx="1">
                  <c:v>头孢唑林</c:v>
                </c:pt>
                <c:pt idx="2">
                  <c:v>头孢呋辛</c:v>
                </c:pt>
                <c:pt idx="3">
                  <c:v>复方新诺明</c:v>
                </c:pt>
                <c:pt idx="4">
                  <c:v>氨苄西林/舒巴坦</c:v>
                </c:pt>
                <c:pt idx="5">
                  <c:v>头孢曲松</c:v>
                </c:pt>
                <c:pt idx="6">
                  <c:v>环丙沙星</c:v>
                </c:pt>
                <c:pt idx="7">
                  <c:v>左氧氟沙星</c:v>
                </c:pt>
              </c:strCache>
            </c:strRef>
          </c:cat>
          <c:val>
            <c:numRef>
              <c:f>Sheet1!$B$2:$B$9</c:f>
              <c:numCache>
                <c:formatCode>0.0%</c:formatCode>
                <c:ptCount val="8"/>
                <c:pt idx="0">
                  <c:v>0.98299999999999998</c:v>
                </c:pt>
                <c:pt idx="1">
                  <c:v>1</c:v>
                </c:pt>
                <c:pt idx="2">
                  <c:v>0.96599999999999997</c:v>
                </c:pt>
                <c:pt idx="3">
                  <c:v>1</c:v>
                </c:pt>
                <c:pt idx="4">
                  <c:v>0.92900000000000005</c:v>
                </c:pt>
                <c:pt idx="5">
                  <c:v>1</c:v>
                </c:pt>
                <c:pt idx="6">
                  <c:v>1</c:v>
                </c:pt>
                <c:pt idx="7">
                  <c:v>1</c:v>
                </c:pt>
              </c:numCache>
            </c:numRef>
          </c:val>
          <c:extLst xmlns:c16r2="http://schemas.microsoft.com/office/drawing/2015/06/chart">
            <c:ext xmlns:c16="http://schemas.microsoft.com/office/drawing/2014/chart" uri="{C3380CC4-5D6E-409C-BE32-E72D297353CC}">
              <c16:uniqueId val="{00000008-2E0E-4C20-8D32-29C5F54C9C97}"/>
            </c:ext>
          </c:extLst>
        </c:ser>
        <c:dLbls>
          <c:showLegendKey val="0"/>
          <c:showVal val="1"/>
          <c:showCatName val="0"/>
          <c:showSerName val="0"/>
          <c:showPercent val="0"/>
          <c:showBubbleSize val="0"/>
        </c:dLbls>
        <c:gapWidth val="80"/>
        <c:axId val="999205328"/>
        <c:axId val="999201520"/>
      </c:barChart>
      <c:catAx>
        <c:axId val="999205328"/>
        <c:scaling>
          <c:orientation val="maxMin"/>
        </c:scaling>
        <c:delete val="1"/>
        <c:axPos val="l"/>
        <c:numFmt formatCode="General" sourceLinked="1"/>
        <c:majorTickMark val="none"/>
        <c:minorTickMark val="none"/>
        <c:tickLblPos val="nextTo"/>
        <c:crossAx val="999201520"/>
        <c:crosses val="autoZero"/>
        <c:auto val="1"/>
        <c:lblAlgn val="ctr"/>
        <c:lblOffset val="100"/>
        <c:noMultiLvlLbl val="0"/>
      </c:catAx>
      <c:valAx>
        <c:axId val="999201520"/>
        <c:scaling>
          <c:orientation val="minMax"/>
          <c:max val="1"/>
        </c:scaling>
        <c:delete val="1"/>
        <c:axPos val="t"/>
        <c:majorGridlines>
          <c:spPr>
            <a:ln w="9525" cap="flat" cmpd="sng" algn="ctr">
              <a:noFill/>
              <a:round/>
            </a:ln>
            <a:effectLst/>
          </c:spPr>
        </c:majorGridlines>
        <c:numFmt formatCode="0.0%" sourceLinked="1"/>
        <c:majorTickMark val="out"/>
        <c:minorTickMark val="none"/>
        <c:tickLblPos val="nextTo"/>
        <c:crossAx val="999205328"/>
        <c:crosses val="autoZero"/>
        <c:crossBetween val="between"/>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fcfe2324-5175-4b11-a4bb-3dd36112b2cc}"/>
      </c:ext>
    </c:extLst>
  </c:chart>
  <c:spPr>
    <a:noFill/>
    <a:ln w="9525" cap="flat" cmpd="sng" algn="ctr">
      <a:noFill/>
      <a:round/>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9476764822052E-2"/>
          <c:y val="5.8610131298372802E-2"/>
          <c:w val="0.96105252973760502"/>
          <c:h val="0.91555880975894599"/>
        </c:manualLayout>
      </c:layout>
      <c:barChart>
        <c:barDir val="bar"/>
        <c:grouping val="clustered"/>
        <c:varyColors val="0"/>
        <c:ser>
          <c:idx val="0"/>
          <c:order val="0"/>
          <c:tx>
            <c:strRef>
              <c:f>Sheet1!$B$1</c:f>
              <c:strCache>
                <c:ptCount val="1"/>
                <c:pt idx="0">
                  <c:v>占比</c:v>
                </c:pt>
              </c:strCache>
            </c:strRef>
          </c:tx>
          <c:spPr>
            <a:solidFill>
              <a:srgbClr val="FFFFFF">
                <a:lumMod val="85000"/>
              </a:srgbClr>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C30-49CF-A871-EA91B8EB729C}"/>
                </c:ext>
                <c:ext xmlns:c15="http://schemas.microsoft.com/office/drawing/2012/chart" uri="{CE6537A1-D6FC-4f65-9D91-7224C49458BB}">
                  <c15:layout>
                    <c:manualLayout>
                      <c:w val="0.26643533965034"/>
                      <c:h val="0.12187647588184999"/>
                    </c:manualLayout>
                  </c15:layout>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C30-49CF-A871-EA91B8EB729C}"/>
                </c:ext>
                <c:ext xmlns:c15="http://schemas.microsoft.com/office/drawing/2012/chart" uri="{CE6537A1-D6FC-4f65-9D91-7224C49458BB}">
                  <c15:layout>
                    <c:manualLayout>
                      <c:w val="0.29422083562144302"/>
                      <c:h val="0.12187647588184999"/>
                    </c:manualLayout>
                  </c15:layout>
                </c:ext>
              </c:extLst>
            </c:dLbl>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C30-49CF-A871-EA91B8EB729C}"/>
                </c:ext>
                <c:ext xmlns:c15="http://schemas.microsoft.com/office/drawing/2012/chart" uri="{CE6537A1-D6FC-4f65-9D91-7224C49458BB}">
                  <c15:layout>
                    <c:manualLayout>
                      <c:w val="0.31089213320410503"/>
                      <c:h val="0.12187647588184999"/>
                    </c:manualLayout>
                  </c15:layout>
                </c:ext>
              </c:extLst>
            </c:dLbl>
            <c:dLbl>
              <c:idx val="3"/>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C30-49CF-A871-EA91B8EB729C}"/>
                </c:ext>
                <c:ext xmlns:c15="http://schemas.microsoft.com/office/drawing/2012/chart" uri="{CE6537A1-D6FC-4f65-9D91-7224C49458BB}">
                  <c15:layout>
                    <c:manualLayout>
                      <c:w val="0.283106637233002"/>
                      <c:h val="0.12187647588184999"/>
                    </c:manualLayout>
                  </c15:layout>
                </c:ext>
              </c:extLst>
            </c:dLbl>
            <c:dLbl>
              <c:idx val="4"/>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C30-49CF-A871-EA91B8EB729C}"/>
                </c:ext>
                <c:ext xmlns:c15="http://schemas.microsoft.com/office/drawing/2012/chart" uri="{CE6537A1-D6FC-4f65-9D91-7224C49458BB}">
                  <c15:layout>
                    <c:manualLayout>
                      <c:w val="0.32984977139124799"/>
                      <c:h val="0.121931750149671"/>
                    </c:manualLayout>
                  </c15:layout>
                </c:ext>
              </c:extLst>
            </c:dLbl>
            <c:dLbl>
              <c:idx val="5"/>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C30-49CF-A871-EA91B8EB729C}"/>
                </c:ext>
                <c:ext xmlns:c15="http://schemas.microsoft.com/office/drawing/2012/chart" uri="{CE6537A1-D6FC-4f65-9D91-7224C49458BB}">
                  <c15:layout>
                    <c:manualLayout>
                      <c:w val="0.32462442847811901"/>
                      <c:h val="0.121931750149671"/>
                    </c:manualLayout>
                  </c15:layout>
                </c:ext>
              </c:extLst>
            </c:dLbl>
            <c:dLbl>
              <c:idx val="6"/>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C30-49CF-A871-EA91B8EB729C}"/>
                </c:ext>
                <c:ext xmlns:c15="http://schemas.microsoft.com/office/drawing/2012/chart" uri="{CE6537A1-D6FC-4f65-9D91-7224C49458BB}">
                  <c15:layout>
                    <c:manualLayout>
                      <c:w val="0.32789026779882402"/>
                      <c:h val="0.121931750149671"/>
                    </c:manualLayout>
                  </c15:layout>
                </c:ext>
              </c:extLst>
            </c:dLbl>
            <c:dLbl>
              <c:idx val="7"/>
              <c:delete val="1"/>
              <c:extLst xmlns:c16r2="http://schemas.microsoft.com/office/drawing/2015/06/chart">
                <c:ext xmlns:c16="http://schemas.microsoft.com/office/drawing/2014/chart" uri="{C3380CC4-5D6E-409C-BE32-E72D297353CC}">
                  <c16:uniqueId val="{00000007-9C30-49CF-A871-EA91B8EB729C}"/>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000000">
                        <a:lumMod val="75000"/>
                        <a:lumOff val="25000"/>
                      </a:srgbClr>
                    </a:solidFill>
                    <a:latin typeface="Arial" panose="020B0604020202020204" pitchFamily="34" charset="0"/>
                    <a:ea typeface="黑体" panose="02010609060101010101" pitchFamily="49" charset="-122"/>
                    <a:cs typeface="+mn-ea"/>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rgbClr val="000000">
                          <a:lumMod val="35000"/>
                          <a:lumOff val="65000"/>
                        </a:srgbClr>
                      </a:solidFill>
                      <a:round/>
                    </a:ln>
                    <a:effectLst/>
                  </c:spPr>
                </c15:leaderLines>
              </c:ext>
            </c:extLst>
          </c:dLbls>
          <c:cat>
            <c:strRef>
              <c:f>Sheet1!$A$2:$A$9</c:f>
              <c:strCache>
                <c:ptCount val="8"/>
                <c:pt idx="0">
                  <c:v>金黄色葡萄球菌</c:v>
                </c:pt>
                <c:pt idx="1">
                  <c:v>MRSA</c:v>
                </c:pt>
                <c:pt idx="2">
                  <c:v>MSSA</c:v>
                </c:pt>
                <c:pt idx="3">
                  <c:v>咽峡炎链球菌</c:v>
                </c:pt>
                <c:pt idx="4">
                  <c:v>表皮葡萄球菌</c:v>
                </c:pt>
                <c:pt idx="5">
                  <c:v>肺炎克雷伯菌</c:v>
                </c:pt>
                <c:pt idx="6">
                  <c:v>大肠杆菌</c:v>
                </c:pt>
                <c:pt idx="7">
                  <c:v>化脓性链球菌</c:v>
                </c:pt>
              </c:strCache>
            </c:strRef>
          </c:cat>
          <c:val>
            <c:numRef>
              <c:f>Sheet1!$B$2:$B$9</c:f>
              <c:numCache>
                <c:formatCode>0.0%</c:formatCode>
                <c:ptCount val="8"/>
                <c:pt idx="0">
                  <c:v>0.98299999999999998</c:v>
                </c:pt>
                <c:pt idx="1">
                  <c:v>0.98499999999999999</c:v>
                </c:pt>
                <c:pt idx="2">
                  <c:v>0.98199999999999998</c:v>
                </c:pt>
                <c:pt idx="3">
                  <c:v>0.96299999999999997</c:v>
                </c:pt>
                <c:pt idx="4">
                  <c:v>1</c:v>
                </c:pt>
                <c:pt idx="5">
                  <c:v>1</c:v>
                </c:pt>
                <c:pt idx="6">
                  <c:v>1</c:v>
                </c:pt>
                <c:pt idx="7">
                  <c:v>1</c:v>
                </c:pt>
              </c:numCache>
            </c:numRef>
          </c:val>
          <c:extLst xmlns:c16r2="http://schemas.microsoft.com/office/drawing/2015/06/chart">
            <c:ext xmlns:c16="http://schemas.microsoft.com/office/drawing/2014/chart" uri="{C3380CC4-5D6E-409C-BE32-E72D297353CC}">
              <c16:uniqueId val="{00000008-9C30-49CF-A871-EA91B8EB729C}"/>
            </c:ext>
          </c:extLst>
        </c:ser>
        <c:dLbls>
          <c:showLegendKey val="0"/>
          <c:showVal val="1"/>
          <c:showCatName val="0"/>
          <c:showSerName val="0"/>
          <c:showPercent val="0"/>
          <c:showBubbleSize val="0"/>
        </c:dLbls>
        <c:gapWidth val="80"/>
        <c:axId val="999208592"/>
        <c:axId val="999205872"/>
      </c:barChart>
      <c:catAx>
        <c:axId val="999208592"/>
        <c:scaling>
          <c:orientation val="maxMin"/>
        </c:scaling>
        <c:delete val="1"/>
        <c:axPos val="l"/>
        <c:numFmt formatCode="General" sourceLinked="1"/>
        <c:majorTickMark val="none"/>
        <c:minorTickMark val="none"/>
        <c:tickLblPos val="nextTo"/>
        <c:crossAx val="999205872"/>
        <c:crosses val="autoZero"/>
        <c:auto val="1"/>
        <c:lblAlgn val="ctr"/>
        <c:lblOffset val="100"/>
        <c:noMultiLvlLbl val="0"/>
      </c:catAx>
      <c:valAx>
        <c:axId val="999205872"/>
        <c:scaling>
          <c:orientation val="minMax"/>
          <c:max val="1"/>
        </c:scaling>
        <c:delete val="1"/>
        <c:axPos val="t"/>
        <c:majorGridlines>
          <c:spPr>
            <a:ln w="9525" cap="flat" cmpd="sng" algn="ctr">
              <a:noFill/>
              <a:round/>
            </a:ln>
            <a:effectLst/>
          </c:spPr>
        </c:majorGridlines>
        <c:numFmt formatCode="0.0%" sourceLinked="1"/>
        <c:majorTickMark val="out"/>
        <c:minorTickMark val="none"/>
        <c:tickLblPos val="nextTo"/>
        <c:crossAx val="999208592"/>
        <c:crosses val="autoZero"/>
        <c:crossBetween val="between"/>
        <c:majorUnit val="0.5"/>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25e03b86-47b9-4633-86cd-23ec11afe893}"/>
      </c:ext>
    </c:extLst>
  </c:chart>
  <c:spPr>
    <a:noFill/>
    <a:ln w="9525" cap="flat" cmpd="sng" algn="ctr">
      <a:noFill/>
      <a:round/>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rgbClr val="000000">
        <a:lumMod val="65000"/>
        <a:lumOff val="35000"/>
      </a:srgbClr>
    </cs:fontRef>
    <cs:defRPr sz="100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900"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000" kern="1200"/>
  </cs:chartArea>
  <cs:dataLabel>
    <cs:lnRef idx="0"/>
    <cs:fillRef idx="0"/>
    <cs:effectRef idx="0"/>
    <cs:fontRef idx="minor">
      <a:srgbClr val="000000">
        <a:lumMod val="75000"/>
        <a:lumOff val="25000"/>
      </a:srgbClr>
    </cs:fontRef>
    <cs:defRPr sz="1000"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rgbClr val="000000"/>
    </cs:fontRef>
    <cs:spPr>
      <a:ln>
        <a:noFill/>
      </a:ln>
      <a:effectLst/>
    </cs:spPr>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900" kern="1200"/>
  </cs:dataTable>
  <cs:downBar>
    <cs:lnRef idx="0"/>
    <cs:fillRef idx="0"/>
    <cs:effectRef idx="0"/>
    <cs:fontRef idx="minor">
      <a:srgbClr val="000000"/>
    </cs:fontRef>
    <cs:spPr>
      <a:solidFill>
        <a:srgbClr val="000000">
          <a:lumMod val="65000"/>
          <a:lumOff val="35000"/>
        </a:srgbClr>
      </a:solidFill>
      <a:ln w="9525">
        <a:solidFill>
          <a:srgbClr val="000000">
            <a:lumMod val="65000"/>
            <a:lumOff val="35000"/>
          </a:srgbClr>
        </a:solidFill>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FFFFFF">
            <a:lumMod val="902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75000"/>
            <a:lumOff val="25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900"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900"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75000"/>
        <a:lumOff val="25000"/>
      </a:srgbClr>
    </cs:fontRef>
    <cs:defRPr sz="1400" b="1" kern="120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900" kern="1200"/>
  </cs:trendlineLabel>
  <cs:upBar>
    <cs:lnRef idx="0"/>
    <cs:fillRef idx="0"/>
    <cs:effectRef idx="0"/>
    <cs:fontRef idx="minor">
      <a:srgbClr val="000000"/>
    </cs:fontRef>
    <cs:spPr>
      <a:solidFill>
        <a:srgbClr val="FFFFFF"/>
      </a:solidFill>
      <a:ln w="9525">
        <a:solidFill>
          <a:srgbClr val="000000">
            <a:lumMod val="15000"/>
            <a:lumOff val="85000"/>
          </a:srgbClr>
        </a:solidFill>
      </a:ln>
    </cs:spPr>
  </cs:upBar>
  <cs:valueAxis>
    <cs:lnRef idx="0"/>
    <cs:fillRef idx="0"/>
    <cs:effectRef idx="0"/>
    <cs:fontRef idx="minor">
      <a:srgbClr val="000000">
        <a:lumMod val="65000"/>
        <a:lumOff val="35000"/>
      </a:srgbClr>
    </cs:fontRef>
    <cs:defRPr sz="900" kern="1200"/>
  </cs:valueAxis>
  <cs:wall>
    <cs:lnRef idx="0"/>
    <cs:fillRef idx="0"/>
    <cs:effectRef idx="0"/>
    <cs:fontRef idx="minor">
      <a:srgbClr val="000000"/>
    </cs:fontRef>
    <cs:spPr>
      <a:noFill/>
      <a:ln>
        <a:noFill/>
      </a:ln>
    </cs:spPr>
  </cs:wall>
</cs:chartStyle>
</file>

<file path=ppt/charts/style2.xml><?xml version="1.0" encoding="utf-8"?>
<cs:chartStyle xmlns:cs="http://schemas.microsoft.com/office/drawing/2012/chartStyle" xmlns:a="http://schemas.openxmlformats.org/drawingml/2006/main" id="10118">
  <cs:axisTitle>
    <cs:lnRef idx="0"/>
    <cs:fillRef idx="0"/>
    <cs:effectRef idx="0"/>
    <cs:fontRef idx="minor">
      <a:srgbClr val="000000">
        <a:lumMod val="65000"/>
        <a:lumOff val="35000"/>
      </a:srgbClr>
    </cs:fontRef>
    <cs:defRPr sz="100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900"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000" kern="1200"/>
  </cs:chartArea>
  <cs:dataLabel>
    <cs:lnRef idx="0"/>
    <cs:fillRef idx="0"/>
    <cs:effectRef idx="0"/>
    <cs:fontRef idx="minor">
      <a:srgbClr val="000000">
        <a:lumMod val="75000"/>
        <a:lumOff val="25000"/>
      </a:srgbClr>
    </cs:fontRef>
    <cs:defRPr sz="1000"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rgbClr val="000000"/>
    </cs:fontRef>
    <cs:spPr>
      <a:ln>
        <a:noFill/>
      </a:ln>
      <a:effectLst/>
    </cs:spPr>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900" kern="1200"/>
  </cs:dataTable>
  <cs:downBar>
    <cs:lnRef idx="0"/>
    <cs:fillRef idx="0"/>
    <cs:effectRef idx="0"/>
    <cs:fontRef idx="minor">
      <a:srgbClr val="000000"/>
    </cs:fontRef>
    <cs:spPr>
      <a:solidFill>
        <a:srgbClr val="000000">
          <a:lumMod val="75000"/>
          <a:lumOff val="25000"/>
        </a:srgbClr>
      </a:solidFill>
      <a:ln w="9525" cap="flat" cmpd="sng" algn="ctr">
        <a:solidFill>
          <a:srgbClr val="000000">
            <a:lumMod val="65000"/>
            <a:lumOff val="35000"/>
          </a:srgbClr>
        </a:solidFill>
        <a:round/>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FFFFFF">
            <a:lumMod val="902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50000"/>
            <a:lumOff val="50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900"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900"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75000"/>
        <a:lumOff val="25000"/>
      </a:srgbClr>
    </cs:fontRef>
    <cs:defRPr sz="1400" b="1" kern="120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900" kern="1200"/>
  </cs:trendlineLabel>
  <cs:upBar>
    <cs:lnRef idx="0"/>
    <cs:fillRef idx="0"/>
    <cs:effectRef idx="0"/>
    <cs:fontRef idx="minor">
      <a:srgbClr val="000000"/>
    </cs:fontRef>
    <cs:spPr>
      <a:solidFill>
        <a:srgbClr val="FFFFFF"/>
      </a:solidFill>
      <a:ln w="9525" cap="flat" cmpd="sng" algn="ctr">
        <a:solidFill>
          <a:srgbClr val="000000">
            <a:lumMod val="65000"/>
            <a:lumOff val="35000"/>
          </a:srgbClr>
        </a:solidFill>
        <a:round/>
      </a:ln>
    </cs:spPr>
  </cs:upBar>
  <cs:valueAxis>
    <cs:lnRef idx="0"/>
    <cs:fillRef idx="0"/>
    <cs:effectRef idx="0"/>
    <cs:fontRef idx="minor">
      <a:srgbClr val="000000">
        <a:lumMod val="65000"/>
        <a:lumOff val="35000"/>
      </a:srgbClr>
    </cs:fontRef>
    <cs:defRPr sz="900" kern="1200"/>
  </cs:valueAxis>
  <cs:wall>
    <cs:lnRef idx="0"/>
    <cs:fillRef idx="0"/>
    <cs:effectRef idx="0"/>
    <cs:fontRef idx="minor">
      <a:srgbClr val="000000"/>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rgbClr val="000000">
        <a:lumMod val="65000"/>
        <a:lumOff val="35000"/>
      </a:srgbClr>
    </cs:fontRef>
    <cs:defRPr sz="133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1195"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330" kern="1200"/>
  </cs:chartArea>
  <cs:dataLabel>
    <cs:lnRef idx="0"/>
    <cs:fillRef idx="0"/>
    <cs:effectRef idx="0"/>
    <cs:fontRef idx="minor">
      <a:srgbClr val="000000">
        <a:lumMod val="75000"/>
        <a:lumOff val="25000"/>
      </a:srgbClr>
    </cs:fontRef>
    <cs:defRPr sz="1195"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1195" kern="1200"/>
  </cs:dataTable>
  <cs:downBar>
    <cs:lnRef idx="0"/>
    <cs:fillRef idx="0"/>
    <cs:effectRef idx="0"/>
    <cs:fontRef idx="minor">
      <a:srgbClr val="000000"/>
    </cs:fontRef>
    <cs:spPr>
      <a:solidFill>
        <a:srgbClr val="000000">
          <a:lumMod val="75000"/>
          <a:lumOff val="25000"/>
        </a:srgbClr>
      </a:solidFill>
      <a:ln w="9525" cap="flat" cmpd="sng" algn="ctr">
        <a:solidFill>
          <a:srgbClr val="000000">
            <a:lumMod val="65000"/>
            <a:lumOff val="35000"/>
          </a:srgbClr>
        </a:solidFill>
        <a:round/>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50000"/>
            <a:lumOff val="50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1195"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1195"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86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1195" kern="1200"/>
  </cs:trendlineLabel>
  <cs:upBar>
    <cs:lnRef idx="0"/>
    <cs:fillRef idx="0"/>
    <cs:effectRef idx="0"/>
    <cs:fontRef idx="minor">
      <a:srgbClr val="000000"/>
    </cs:fontRef>
    <cs:spPr>
      <a:solidFill>
        <a:srgbClr val="FFFFFF"/>
      </a:solidFill>
      <a:ln w="9525" cap="flat" cmpd="sng" algn="ctr">
        <a:solidFill>
          <a:srgbClr val="000000">
            <a:lumMod val="65000"/>
            <a:lumOff val="35000"/>
          </a:srgbClr>
        </a:solidFill>
        <a:round/>
      </a:ln>
    </cs:spPr>
  </cs:upBar>
  <cs:valueAxis>
    <cs:lnRef idx="0"/>
    <cs:fillRef idx="0"/>
    <cs:effectRef idx="0"/>
    <cs:fontRef idx="minor">
      <a:srgbClr val="000000">
        <a:lumMod val="65000"/>
        <a:lumOff val="35000"/>
      </a:srgbClr>
    </cs:fontRef>
    <cs:defRPr sz="1195" kern="1200"/>
  </cs:valueAxis>
  <cs:wall>
    <cs:lnRef idx="0"/>
    <cs:fillRef idx="0"/>
    <cs:effectRef idx="0"/>
    <cs:fontRef idx="minor">
      <a:srgbClr val="000000"/>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rgbClr val="000000">
        <a:lumMod val="65000"/>
        <a:lumOff val="35000"/>
      </a:srgbClr>
    </cs:fontRef>
    <cs:defRPr sz="133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1195"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330" kern="1200"/>
  </cs:chartArea>
  <cs:dataLabel>
    <cs:lnRef idx="0"/>
    <cs:fillRef idx="0"/>
    <cs:effectRef idx="0"/>
    <cs:fontRef idx="minor">
      <a:srgbClr val="000000">
        <a:lumMod val="75000"/>
        <a:lumOff val="25000"/>
      </a:srgbClr>
    </cs:fontRef>
    <cs:defRPr sz="1195"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1195" kern="1200"/>
  </cs:dataTable>
  <cs:downBar>
    <cs:lnRef idx="0"/>
    <cs:fillRef idx="0"/>
    <cs:effectRef idx="0"/>
    <cs:fontRef idx="minor">
      <a:srgbClr val="000000"/>
    </cs:fontRef>
    <cs:spPr>
      <a:solidFill>
        <a:srgbClr val="000000">
          <a:lumMod val="75000"/>
          <a:lumOff val="25000"/>
        </a:srgbClr>
      </a:solidFill>
      <a:ln w="9525" cap="flat" cmpd="sng" algn="ctr">
        <a:solidFill>
          <a:srgbClr val="000000">
            <a:lumMod val="65000"/>
            <a:lumOff val="35000"/>
          </a:srgbClr>
        </a:solidFill>
        <a:round/>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50000"/>
            <a:lumOff val="50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1195"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1195"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86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1195" kern="1200"/>
  </cs:trendlineLabel>
  <cs:upBar>
    <cs:lnRef idx="0"/>
    <cs:fillRef idx="0"/>
    <cs:effectRef idx="0"/>
    <cs:fontRef idx="minor">
      <a:srgbClr val="000000"/>
    </cs:fontRef>
    <cs:spPr>
      <a:solidFill>
        <a:srgbClr val="FFFFFF"/>
      </a:solidFill>
      <a:ln w="9525" cap="flat" cmpd="sng" algn="ctr">
        <a:solidFill>
          <a:srgbClr val="000000">
            <a:lumMod val="65000"/>
            <a:lumOff val="35000"/>
          </a:srgbClr>
        </a:solidFill>
        <a:round/>
      </a:ln>
    </cs:spPr>
  </cs:upBar>
  <cs:valueAxis>
    <cs:lnRef idx="0"/>
    <cs:fillRef idx="0"/>
    <cs:effectRef idx="0"/>
    <cs:fontRef idx="minor">
      <a:srgbClr val="000000">
        <a:lumMod val="65000"/>
        <a:lumOff val="35000"/>
      </a:srgbClr>
    </cs:fontRef>
    <cs:defRPr sz="1195" kern="1200"/>
  </cs:valueAxis>
  <cs:wall>
    <cs:lnRef idx="0"/>
    <cs:fillRef idx="0"/>
    <cs:effectRef idx="0"/>
    <cs:fontRef idx="minor">
      <a:srgbClr val="000000"/>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rgbClr val="000000">
        <a:lumMod val="65000"/>
        <a:lumOff val="35000"/>
      </a:srgbClr>
    </cs:fontRef>
    <cs:defRPr sz="1330" kern="1200"/>
  </cs:axisTitle>
  <cs:categoryAxis>
    <cs:lnRef idx="0"/>
    <cs:fillRef idx="0"/>
    <cs:effectRef idx="0"/>
    <cs:fontRef idx="minor">
      <a:srgbClr val="000000">
        <a:lumMod val="65000"/>
        <a:lumOff val="35000"/>
      </a:srgbClr>
    </cs:fontRef>
    <cs:spPr>
      <a:ln w="9525" cap="flat" cmpd="sng" algn="ctr">
        <a:solidFill>
          <a:srgbClr val="000000">
            <a:lumMod val="15000"/>
            <a:lumOff val="85000"/>
          </a:srgbClr>
        </a:solidFill>
        <a:round/>
      </a:ln>
    </cs:spPr>
    <cs:defRPr sz="1195" kern="1200"/>
  </cs:categoryAxis>
  <cs:chartArea mods="allowNoFillOverride allowNoLineOverride">
    <cs:lnRef idx="0"/>
    <cs:fillRef idx="0"/>
    <cs:effectRef idx="0"/>
    <cs:fontRef idx="minor">
      <a:srgbClr val="000000"/>
    </cs:fontRef>
    <cs:spPr>
      <a:solidFill>
        <a:srgbClr val="FFFFFF"/>
      </a:solidFill>
      <a:ln w="9525" cap="flat" cmpd="sng" algn="ctr">
        <a:solidFill>
          <a:srgbClr val="000000">
            <a:lumMod val="15000"/>
            <a:lumOff val="85000"/>
          </a:srgbClr>
        </a:solidFill>
        <a:round/>
      </a:ln>
    </cs:spPr>
    <cs:defRPr sz="1330" kern="1200"/>
  </cs:chartArea>
  <cs:dataLabel>
    <cs:lnRef idx="0"/>
    <cs:fillRef idx="0"/>
    <cs:effectRef idx="0"/>
    <cs:fontRef idx="minor">
      <a:srgbClr val="000000">
        <a:lumMod val="75000"/>
        <a:lumOff val="25000"/>
      </a:srgbClr>
    </cs:fontRef>
    <cs:defRPr sz="1195" kern="1200"/>
  </cs:dataLabel>
  <cs:dataLabelCallout>
    <cs:lnRef idx="0"/>
    <cs:fillRef idx="0"/>
    <cs:effectRef idx="0"/>
    <cs:fontRef idx="minor">
      <a:srgbClr val="000000">
        <a:lumMod val="65000"/>
        <a:lumOff val="35000"/>
      </a:srgbClr>
    </cs:fontRef>
    <cs:spPr>
      <a:solidFill>
        <a:srgbClr val="FFFFFF"/>
      </a:solidFill>
      <a:ln>
        <a:solidFill>
          <a:srgbClr val="000000">
            <a:lumMod val="25000"/>
            <a:lumOff val="75000"/>
          </a:srgb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rgbClr val="000000"/>
    </cs:fontRef>
  </cs:dataPoint>
  <cs:dataPoint3D>
    <cs:lnRef idx="0"/>
    <cs:fillRef idx="1">
      <cs:styleClr val="auto"/>
    </cs:fillRef>
    <cs:effectRef idx="0"/>
    <cs:fontRef idx="minor">
      <a:srgbClr val="000000"/>
    </cs:fontRef>
  </cs:dataPoint3D>
  <cs:dataPointLine>
    <cs:lnRef idx="0">
      <cs:styleClr val="auto"/>
    </cs:lnRef>
    <cs:fillRef idx="1"/>
    <cs:effectRef idx="0"/>
    <cs:fontRef idx="minor">
      <a:srgbClr val="000000"/>
    </cs:fontRef>
    <cs:spPr>
      <a:ln w="28575" cap="rnd">
        <a:solidFill>
          <a:srgbClr val="FFFFFF"/>
        </a:solidFill>
        <a:round/>
      </a:ln>
    </cs:spPr>
  </cs:dataPointLine>
  <cs:dataPointMarker>
    <cs:lnRef idx="0">
      <cs:styleClr val="auto"/>
    </cs:lnRef>
    <cs:fillRef idx="1">
      <cs:styleClr val="auto"/>
    </cs:fillRef>
    <cs:effectRef idx="0"/>
    <cs:fontRef idx="minor">
      <a:srgbClr val="000000"/>
    </cs:fontRef>
    <cs:spPr>
      <a:ln w="9525">
        <a:solidFill>
          <a:srgbClr val="FFFFFF"/>
        </a:solidFill>
      </a:ln>
    </cs:spPr>
  </cs:dataPointMarker>
  <cs:dataPointMarkerLayout symbol="circle" size="5"/>
  <cs:dataPointWireframe>
    <cs:lnRef idx="0">
      <cs:styleClr val="auto"/>
    </cs:lnRef>
    <cs:fillRef idx="1"/>
    <cs:effectRef idx="0"/>
    <cs:fontRef idx="minor">
      <a:srgbClr val="000000"/>
    </cs:fontRef>
    <cs:spPr>
      <a:ln w="9525" cap="rnd">
        <a:solidFill>
          <a:srgbClr val="FFFFFF"/>
        </a:solidFill>
        <a:round/>
      </a:ln>
    </cs:spPr>
  </cs:dataPointWireframe>
  <cs:dataTable>
    <cs:lnRef idx="0"/>
    <cs:fillRef idx="0"/>
    <cs:effectRef idx="0"/>
    <cs:fontRef idx="minor">
      <a:srgbClr val="000000">
        <a:lumMod val="65000"/>
        <a:lumOff val="35000"/>
      </a:srgbClr>
    </cs:fontRef>
    <cs:spPr>
      <a:noFill/>
      <a:ln w="9525" cap="flat" cmpd="sng" algn="ctr">
        <a:solidFill>
          <a:srgbClr val="000000">
            <a:lumMod val="15000"/>
            <a:lumOff val="85000"/>
          </a:srgbClr>
        </a:solidFill>
        <a:round/>
      </a:ln>
    </cs:spPr>
    <cs:defRPr sz="1195" kern="1200"/>
  </cs:dataTable>
  <cs:downBar>
    <cs:lnRef idx="0"/>
    <cs:fillRef idx="0"/>
    <cs:effectRef idx="0"/>
    <cs:fontRef idx="minor">
      <a:srgbClr val="000000"/>
    </cs:fontRef>
    <cs:spPr>
      <a:solidFill>
        <a:srgbClr val="000000">
          <a:lumMod val="75000"/>
          <a:lumOff val="25000"/>
        </a:srgbClr>
      </a:solidFill>
      <a:ln w="9525" cap="flat" cmpd="sng" algn="ctr">
        <a:solidFill>
          <a:srgbClr val="000000">
            <a:lumMod val="65000"/>
            <a:lumOff val="35000"/>
          </a:srgbClr>
        </a:solidFill>
        <a:round/>
      </a:ln>
    </cs:spPr>
  </cs:downBar>
  <cs:dropLine>
    <cs:lnRef idx="0"/>
    <cs:fillRef idx="0"/>
    <cs:effectRef idx="0"/>
    <cs:fontRef idx="minor">
      <a:srgbClr val="000000"/>
    </cs:fontRef>
    <cs:spPr>
      <a:ln w="9525" cap="flat" cmpd="sng" algn="ctr">
        <a:solidFill>
          <a:srgbClr val="000000">
            <a:lumMod val="35000"/>
            <a:lumOff val="65000"/>
          </a:srgbClr>
        </a:solidFill>
        <a:round/>
      </a:ln>
    </cs:spPr>
  </cs:dropLine>
  <cs:errorBar>
    <cs:lnRef idx="0"/>
    <cs:fillRef idx="0"/>
    <cs:effectRef idx="0"/>
    <cs:fontRef idx="minor">
      <a:srgbClr val="000000"/>
    </cs:fontRef>
    <cs:spPr>
      <a:ln w="9525" cap="flat" cmpd="sng" algn="ctr">
        <a:solidFill>
          <a:srgbClr val="000000">
            <a:lumMod val="65000"/>
            <a:lumOff val="35000"/>
          </a:srgbClr>
        </a:solidFill>
        <a:round/>
      </a:ln>
    </cs:spPr>
  </cs:errorBar>
  <cs:floor>
    <cs:lnRef idx="0"/>
    <cs:fillRef idx="0"/>
    <cs:effectRef idx="0"/>
    <cs:fontRef idx="minor">
      <a:srgbClr val="000000"/>
    </cs:fontRef>
    <cs:spPr>
      <a:noFill/>
      <a:ln>
        <a:noFill/>
      </a:ln>
    </cs:spPr>
  </cs:floor>
  <cs:gridlineMajor>
    <cs:lnRef idx="0"/>
    <cs:fillRef idx="0"/>
    <cs:effectRef idx="0"/>
    <cs:fontRef idx="minor">
      <a:srgbClr val="000000"/>
    </cs:fontRef>
    <cs:spPr>
      <a:ln w="9525" cap="flat" cmpd="sng" algn="ctr">
        <a:solidFill>
          <a:srgbClr val="000000">
            <a:lumMod val="15000"/>
            <a:lumOff val="85000"/>
          </a:srgbClr>
        </a:solidFill>
        <a:round/>
      </a:ln>
    </cs:spPr>
  </cs:gridlineMajor>
  <cs:gridlineMinor>
    <cs:lnRef idx="0"/>
    <cs:fillRef idx="0"/>
    <cs:effectRef idx="0"/>
    <cs:fontRef idx="minor">
      <a:srgbClr val="000000"/>
    </cs:fontRef>
    <cs:spPr>
      <a:ln w="9525" cap="flat" cmpd="sng" algn="ctr">
        <a:solidFill>
          <a:srgbClr val="000000">
            <a:lumMod val="5000"/>
            <a:lumOff val="95000"/>
          </a:srgbClr>
        </a:solidFill>
        <a:round/>
      </a:ln>
    </cs:spPr>
  </cs:gridlineMinor>
  <cs:hiLoLine>
    <cs:lnRef idx="0"/>
    <cs:fillRef idx="0"/>
    <cs:effectRef idx="0"/>
    <cs:fontRef idx="minor">
      <a:srgbClr val="000000"/>
    </cs:fontRef>
    <cs:spPr>
      <a:ln w="9525" cap="flat" cmpd="sng" algn="ctr">
        <a:solidFill>
          <a:srgbClr val="000000">
            <a:lumMod val="50000"/>
            <a:lumOff val="50000"/>
          </a:srgbClr>
        </a:solidFill>
        <a:round/>
      </a:ln>
    </cs:spPr>
  </cs:hiLoLine>
  <cs:leaderLine>
    <cs:lnRef idx="0"/>
    <cs:fillRef idx="0"/>
    <cs:effectRef idx="0"/>
    <cs:fontRef idx="minor">
      <a:srgbClr val="000000"/>
    </cs:fontRef>
    <cs:spPr>
      <a:ln w="9525" cap="flat" cmpd="sng" algn="ctr">
        <a:solidFill>
          <a:srgbClr val="000000">
            <a:lumMod val="35000"/>
            <a:lumOff val="65000"/>
          </a:srgbClr>
        </a:solidFill>
        <a:round/>
      </a:ln>
    </cs:spPr>
  </cs:leaderLine>
  <cs:legend>
    <cs:lnRef idx="0"/>
    <cs:fillRef idx="0"/>
    <cs:effectRef idx="0"/>
    <cs:fontRef idx="minor">
      <a:srgbClr val="000000">
        <a:lumMod val="65000"/>
        <a:lumOff val="35000"/>
      </a:srgbClr>
    </cs:fontRef>
    <cs:defRPr sz="1195" kern="1200"/>
  </cs:legend>
  <cs:plotArea mods="allowNoFillOverride allowNoLineOverride">
    <cs:lnRef idx="0"/>
    <cs:fillRef idx="0"/>
    <cs:effectRef idx="0"/>
    <cs:fontRef idx="minor">
      <a:srgbClr val="000000"/>
    </cs:fontRef>
  </cs:plotArea>
  <cs:plotArea3D mods="allowNoFillOverride allowNoLineOverride">
    <cs:lnRef idx="0"/>
    <cs:fillRef idx="0"/>
    <cs:effectRef idx="0"/>
    <cs:fontRef idx="minor">
      <a:srgbClr val="000000"/>
    </cs:fontRef>
  </cs:plotArea3D>
  <cs:seriesAxis>
    <cs:lnRef idx="0"/>
    <cs:fillRef idx="0"/>
    <cs:effectRef idx="0"/>
    <cs:fontRef idx="minor">
      <a:srgbClr val="000000">
        <a:lumMod val="65000"/>
        <a:lumOff val="35000"/>
      </a:srgbClr>
    </cs:fontRef>
    <cs:defRPr sz="1195" kern="1200"/>
  </cs:seriesAxis>
  <cs:seriesLine>
    <cs:lnRef idx="0"/>
    <cs:fillRef idx="0"/>
    <cs:effectRef idx="0"/>
    <cs:fontRef idx="minor">
      <a:srgbClr val="000000"/>
    </cs:fontRef>
    <cs:spPr>
      <a:ln w="9525" cap="flat" cmpd="sng" algn="ctr">
        <a:solidFill>
          <a:srgbClr val="000000">
            <a:lumMod val="35000"/>
            <a:lumOff val="65000"/>
          </a:srgbClr>
        </a:solidFill>
        <a:round/>
      </a:ln>
    </cs:spPr>
  </cs:seriesLine>
  <cs:title>
    <cs:lnRef idx="0"/>
    <cs:fillRef idx="0"/>
    <cs:effectRef idx="0"/>
    <cs:fontRef idx="minor">
      <a:srgbClr val="000000">
        <a:lumMod val="65000"/>
        <a:lumOff val="35000"/>
      </a:srgbClr>
    </cs:fontRef>
    <cs:defRPr sz="1860" b="0" kern="1200" spc="0" baseline="0"/>
  </cs:title>
  <cs:trendline>
    <cs:lnRef idx="0">
      <cs:styleClr val="auto"/>
    </cs:lnRef>
    <cs:fillRef idx="0"/>
    <cs:effectRef idx="0"/>
    <cs:fontRef idx="minor">
      <a:srgbClr val="000000"/>
    </cs:fontRef>
    <cs:spPr>
      <a:ln w="19050" cap="rnd">
        <a:solidFill>
          <a:srgbClr val="FFFFFF"/>
        </a:solidFill>
        <a:prstDash val="sysDot"/>
      </a:ln>
    </cs:spPr>
  </cs:trendline>
  <cs:trendlineLabel>
    <cs:lnRef idx="0"/>
    <cs:fillRef idx="0"/>
    <cs:effectRef idx="0"/>
    <cs:fontRef idx="minor">
      <a:srgbClr val="000000">
        <a:lumMod val="65000"/>
        <a:lumOff val="35000"/>
      </a:srgbClr>
    </cs:fontRef>
    <cs:defRPr sz="1195" kern="1200"/>
  </cs:trendlineLabel>
  <cs:upBar>
    <cs:lnRef idx="0"/>
    <cs:fillRef idx="0"/>
    <cs:effectRef idx="0"/>
    <cs:fontRef idx="minor">
      <a:srgbClr val="000000"/>
    </cs:fontRef>
    <cs:spPr>
      <a:solidFill>
        <a:srgbClr val="FFFFFF"/>
      </a:solidFill>
      <a:ln w="9525" cap="flat" cmpd="sng" algn="ctr">
        <a:solidFill>
          <a:srgbClr val="000000">
            <a:lumMod val="65000"/>
            <a:lumOff val="35000"/>
          </a:srgbClr>
        </a:solidFill>
        <a:round/>
      </a:ln>
    </cs:spPr>
  </cs:upBar>
  <cs:valueAxis>
    <cs:lnRef idx="0"/>
    <cs:fillRef idx="0"/>
    <cs:effectRef idx="0"/>
    <cs:fontRef idx="minor">
      <a:srgbClr val="000000">
        <a:lumMod val="65000"/>
        <a:lumOff val="35000"/>
      </a:srgbClr>
    </cs:fontRef>
    <cs:defRPr sz="1195" kern="1200"/>
  </cs:valueAxis>
  <cs:wall>
    <cs:lnRef idx="0"/>
    <cs:fillRef idx="0"/>
    <cs:effectRef idx="0"/>
    <cs:fontRef idx="minor">
      <a:srgbClr val="000000"/>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5190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0004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2802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91801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2026/6/8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11.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Layout" Target="../slideLayouts/slideLayout1.xml"/><Relationship Id="rId26" Type="http://schemas.openxmlformats.org/officeDocument/2006/relationships/image" Target="../media/image8.png"/><Relationship Id="rId3" Type="http://schemas.openxmlformats.org/officeDocument/2006/relationships/tags" Target="../tags/tag34.xml"/><Relationship Id="rId21" Type="http://schemas.openxmlformats.org/officeDocument/2006/relationships/image" Target="../media/image8.sv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12.sv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image" Target="../media/image5.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7.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10.svg"/><Relationship Id="rId10" Type="http://schemas.openxmlformats.org/officeDocument/2006/relationships/tags" Target="../tags/tag41.xml"/><Relationship Id="rId19" Type="http://schemas.openxmlformats.org/officeDocument/2006/relationships/notesSlide" Target="../notesSlides/notesSlide2.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6.png"/><Relationship Id="rId27"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chart" Target="../charts/chart3.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chart" Target="../charts/char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1.xml"/><Relationship Id="rId5" Type="http://schemas.openxmlformats.org/officeDocument/2006/relationships/tags" Target="../tags/tag16.xml"/><Relationship Id="rId15" Type="http://schemas.openxmlformats.org/officeDocument/2006/relationships/chart" Target="../charts/chart5.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18310"/>
            <a:ext cx="12192000" cy="140525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3600" b="1"/>
              <a:t>注射用德拉沙星葡甲胺</a:t>
            </a:r>
          </a:p>
          <a:p>
            <a:pPr algn="ctr"/>
            <a:r>
              <a:rPr lang="zh-CN" altLang="en-US" sz="36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（奥立泽</a:t>
            </a:r>
            <a:r>
              <a:rPr lang="en-US" altLang="zh-CN" sz="3600" b="1" spc="20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36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p>
        </p:txBody>
      </p:sp>
      <p:sp>
        <p:nvSpPr>
          <p:cNvPr id="10" name="矩形 9"/>
          <p:cNvSpPr/>
          <p:nvPr/>
        </p:nvSpPr>
        <p:spPr>
          <a:xfrm>
            <a:off x="3565991" y="5251207"/>
            <a:ext cx="5059680" cy="460375"/>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申报企业：江苏奥赛康药业有限公司</a:t>
            </a:r>
            <a:endParaRPr lang="zh-CN" altLang="en-US" sz="2400" dirty="0">
              <a:solidFill>
                <a:schemeClr val="tx1">
                  <a:lumMod val="75000"/>
                  <a:lumOff val="25000"/>
                </a:schemeClr>
              </a:solidFill>
            </a:endParaRPr>
          </a:p>
        </p:txBody>
      </p:sp>
      <p:pic>
        <p:nvPicPr>
          <p:cNvPr id="6" name="图片 5" descr="黑字"/>
          <p:cNvPicPr>
            <a:picLocks noChangeAspect="1"/>
          </p:cNvPicPr>
          <p:nvPr/>
        </p:nvPicPr>
        <p:blipFill>
          <a:blip r:embed="rId2"/>
          <a:stretch>
            <a:fillRect/>
          </a:stretch>
        </p:blipFill>
        <p:spPr>
          <a:xfrm>
            <a:off x="9672320" y="0"/>
            <a:ext cx="2519680" cy="755015"/>
          </a:xfrm>
          <a:prstGeom prst="rect">
            <a:avLst/>
          </a:prstGeom>
        </p:spPr>
      </p:pic>
      <p:sp>
        <p:nvSpPr>
          <p:cNvPr id="7" name="文本框 6"/>
          <p:cNvSpPr txBox="1"/>
          <p:nvPr/>
        </p:nvSpPr>
        <p:spPr>
          <a:xfrm>
            <a:off x="2607310" y="3322320"/>
            <a:ext cx="6577965" cy="1476375"/>
          </a:xfrm>
          <a:prstGeom prst="rect">
            <a:avLst/>
          </a:prstGeom>
          <a:noFill/>
        </p:spPr>
        <p:txBody>
          <a:bodyPr wrap="square" rtlCol="0">
            <a:spAutoFit/>
          </a:bodyPr>
          <a:lstStyle/>
          <a:p>
            <a:pPr indent="0" algn="ct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新一代全新阴离子氟喹诺酮</a:t>
            </a:r>
          </a:p>
          <a:p>
            <a:pPr indent="0" algn="ct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遇酸更强</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无</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QT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间期延长</a:t>
            </a:r>
          </a:p>
          <a:p>
            <a:pPr algn="ctr"/>
            <a:r>
              <a:rPr lang="en-US" altLang="zh-CN"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zh-CN" altLang="en-US" sz="2800" b="1" dirty="0"/>
              <a:t>创新性</a:t>
            </a:r>
          </a:p>
        </p:txBody>
      </p:sp>
      <p:sp>
        <p:nvSpPr>
          <p:cNvPr id="14" name="文本框 13"/>
          <p:cNvSpPr txBox="1"/>
          <p:nvPr>
            <p:custDataLst>
              <p:tags r:id="rId1"/>
            </p:custDataLst>
          </p:nvPr>
        </p:nvSpPr>
        <p:spPr>
          <a:xfrm>
            <a:off x="1876425" y="7066915"/>
            <a:ext cx="2755265" cy="213995"/>
          </a:xfrm>
          <a:prstGeom prst="rect">
            <a:avLst/>
          </a:prstGeom>
          <a:noFill/>
        </p:spPr>
        <p:txBody>
          <a:bodyPr wrap="square" rtlCol="0" anchor="t">
            <a:spAutoFit/>
          </a:bodyPr>
          <a:lstStyle/>
          <a:p>
            <a:pPr indent="0">
              <a:buFont typeface="Arial" panose="020B0604020202020204" pitchFamily="34" charset="0"/>
              <a:buNone/>
            </a:pPr>
            <a:r>
              <a:rPr lang="en-US" altLang="zh-CN" sz="800" dirty="0">
                <a:solidFill>
                  <a:srgbClr val="000000"/>
                </a:solidFill>
                <a:latin typeface="微软雅黑" panose="020B0503020204020204" pitchFamily="34" charset="-122"/>
                <a:ea typeface="微软雅黑" panose="020B0503020204020204" pitchFamily="34" charset="-122"/>
                <a:sym typeface="+mn-ea"/>
              </a:rPr>
              <a:t>.</a:t>
            </a:r>
          </a:p>
        </p:txBody>
      </p:sp>
      <p:sp>
        <p:nvSpPr>
          <p:cNvPr id="6" name="文本框 5"/>
          <p:cNvSpPr txBox="1"/>
          <p:nvPr/>
        </p:nvSpPr>
        <p:spPr>
          <a:xfrm>
            <a:off x="1681840" y="158157"/>
            <a:ext cx="10748010" cy="953135"/>
          </a:xfrm>
          <a:prstGeom prst="rect">
            <a:avLst/>
          </a:prstGeom>
          <a:noFill/>
        </p:spPr>
        <p:txBody>
          <a:bodyPr wrap="square" rtlCol="0" anchor="t">
            <a:spAutoFit/>
          </a:bodyPr>
          <a:lstStyle/>
          <a:p>
            <a:r>
              <a:rPr lang="zh-CN" altLang="en-US" sz="2800" b="1" dirty="0">
                <a:sym typeface="+mn-ea"/>
              </a:rPr>
              <a:t>均衡</a:t>
            </a:r>
            <a:r>
              <a:rPr lang="zh-CN" altLang="en-US" sz="2800" b="1" dirty="0" smtClean="0">
                <a:sym typeface="+mn-ea"/>
              </a:rPr>
              <a:t>双靶点抑制，抗菌谱广，耐药风险低</a:t>
            </a:r>
          </a:p>
          <a:p>
            <a:endParaRPr lang="zh-CN" altLang="en-US" sz="2800" b="1" dirty="0">
              <a:sym typeface="+mn-ea"/>
            </a:endParaRPr>
          </a:p>
        </p:txBody>
      </p:sp>
      <p:sp>
        <p:nvSpPr>
          <p:cNvPr id="23" name="圆角矩形 22"/>
          <p:cNvSpPr/>
          <p:nvPr>
            <p:custDataLst>
              <p:tags r:id="rId2"/>
            </p:custDataLst>
          </p:nvPr>
        </p:nvSpPr>
        <p:spPr>
          <a:xfrm>
            <a:off x="8909050" y="11695430"/>
            <a:ext cx="8304530" cy="256540"/>
          </a:xfrm>
          <a:prstGeom prst="roundRect">
            <a:avLst/>
          </a:prstGeom>
          <a:noFill/>
          <a:ln w="190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3"/>
            </p:custDataLst>
          </p:nvPr>
        </p:nvSpPr>
        <p:spPr>
          <a:xfrm>
            <a:off x="14342110" y="12351385"/>
            <a:ext cx="1567180" cy="273050"/>
          </a:xfrm>
          <a:prstGeom prst="rect">
            <a:avLst/>
          </a:prstGeom>
          <a:solidFill>
            <a:schemeClr val="bg1"/>
          </a:solidFill>
        </p:spPr>
        <p:txBody>
          <a:bodyPr wrap="square" rtlCol="0" anchor="ctr" anchorCtr="0">
            <a:noAutofit/>
          </a:bodyPr>
          <a:lstStyle/>
          <a:p>
            <a:pPr indent="0" algn="l" fontAlgn="auto">
              <a:lnSpc>
                <a:spcPct val="100000"/>
              </a:lnSpc>
            </a:pPr>
            <a:r>
              <a:rPr lang="zh-CN" altLang="en-US" sz="1200">
                <a:solidFill>
                  <a:schemeClr val="dk1"/>
                </a:solidFill>
                <a:latin typeface="微软雅黑" panose="020B0503020204020204" pitchFamily="34" charset="-122"/>
                <a:ea typeface="微软雅黑" panose="020B0503020204020204" pitchFamily="34" charset="-122"/>
              </a:rPr>
              <a:t>德拉沙星更优</a:t>
            </a:r>
          </a:p>
        </p:txBody>
      </p:sp>
      <p:sp>
        <p:nvSpPr>
          <p:cNvPr id="25" name="文本框 24"/>
          <p:cNvSpPr txBox="1"/>
          <p:nvPr>
            <p:custDataLst>
              <p:tags r:id="rId4"/>
            </p:custDataLst>
          </p:nvPr>
        </p:nvSpPr>
        <p:spPr>
          <a:xfrm>
            <a:off x="12118340" y="12352020"/>
            <a:ext cx="1869440" cy="272415"/>
          </a:xfrm>
          <a:prstGeom prst="rect">
            <a:avLst/>
          </a:prstGeom>
          <a:solidFill>
            <a:schemeClr val="bg1"/>
          </a:solidFill>
        </p:spPr>
        <p:txBody>
          <a:bodyPr wrap="square" rtlCol="0" anchor="ctr" anchorCtr="0">
            <a:noAutofit/>
          </a:bodyPr>
          <a:lstStyle/>
          <a:p>
            <a:pPr indent="0" algn="r" fontAlgn="auto">
              <a:lnSpc>
                <a:spcPct val="100000"/>
              </a:lnSpc>
            </a:pPr>
            <a:r>
              <a:rPr lang="zh-CN" altLang="en-US" sz="1200">
                <a:solidFill>
                  <a:schemeClr val="dk1"/>
                </a:solidFill>
                <a:latin typeface="微软雅黑" panose="020B0503020204020204" pitchFamily="34" charset="-122"/>
                <a:ea typeface="微软雅黑" panose="020B0503020204020204" pitchFamily="34" charset="-122"/>
              </a:rPr>
              <a:t>万古霉素</a:t>
            </a:r>
            <a:r>
              <a:rPr lang="en-US" altLang="zh-CN" sz="1200">
                <a:solidFill>
                  <a:schemeClr val="dk1"/>
                </a:solidFill>
                <a:latin typeface="微软雅黑" panose="020B0503020204020204" pitchFamily="34" charset="-122"/>
                <a:ea typeface="微软雅黑" panose="020B0503020204020204" pitchFamily="34" charset="-122"/>
              </a:rPr>
              <a:t>/</a:t>
            </a:r>
            <a:r>
              <a:rPr lang="zh-CN" altLang="en-US" sz="1200">
                <a:solidFill>
                  <a:schemeClr val="dk1"/>
                </a:solidFill>
                <a:latin typeface="微软雅黑" panose="020B0503020204020204" pitchFamily="34" charset="-122"/>
                <a:ea typeface="微软雅黑" panose="020B0503020204020204" pitchFamily="34" charset="-122"/>
              </a:rPr>
              <a:t>氨曲南更优</a:t>
            </a:r>
          </a:p>
        </p:txBody>
      </p:sp>
      <p:sp>
        <p:nvSpPr>
          <p:cNvPr id="9" name="文本框 8"/>
          <p:cNvSpPr txBox="1"/>
          <p:nvPr/>
        </p:nvSpPr>
        <p:spPr>
          <a:xfrm>
            <a:off x="68572" y="6319325"/>
            <a:ext cx="6096000" cy="523220"/>
          </a:xfrm>
          <a:prstGeom prst="rect">
            <a:avLst/>
          </a:prstGeom>
          <a:noFill/>
        </p:spPr>
        <p:txBody>
          <a:bodyPr wrap="square" rtlCol="0" anchor="t">
            <a:spAutoFit/>
          </a:bodyPr>
          <a:lstStyle/>
          <a:p>
            <a:pPr indent="0">
              <a:buFont typeface="+mj-lt"/>
              <a:buNone/>
            </a:pPr>
            <a:r>
              <a:rPr lang="en-US" altLang="zh-CN" sz="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en-US" altLang="zh-CN"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Turban A, et al. Antibiotics (Basel). 2023 Jul 28;12(8):1241. </a:t>
            </a:r>
            <a:endParaRPr lang="en-US" altLang="zh-CN"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a:buFont typeface="+mj-lt"/>
              <a:buNone/>
            </a:pPr>
            <a:r>
              <a:rPr lang="en-US" altLang="zh-CN" sz="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en-US" altLang="zh-CN"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Bhatt S, et al. Environ Pollut. 2022 Dec 15;315:120440. </a:t>
            </a:r>
          </a:p>
          <a:p>
            <a:pPr indent="0">
              <a:buFont typeface="+mj-lt"/>
              <a:buNone/>
            </a:pPr>
            <a:r>
              <a:rPr lang="en-US" altLang="zh-CN"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奥立泽三期临床</a:t>
            </a:r>
            <a:r>
              <a:rPr lang="zh-CN" altLang="en-US" sz="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研究</a:t>
            </a:r>
            <a:endParaRPr lang="en-US" altLang="zh-CN" sz="7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mj-lt"/>
              <a:buNone/>
            </a:pPr>
            <a:r>
              <a:rPr lang="en-US" altLang="zh-CN" sz="700" dirty="0" smtClean="0">
                <a:solidFill>
                  <a:schemeClr val="dk1"/>
                </a:solidFill>
                <a:latin typeface="微软雅黑" panose="020B0503020204020204" pitchFamily="34" charset="-122"/>
                <a:cs typeface="微软雅黑" panose="020B0503020204020204" pitchFamily="34" charset="-122"/>
                <a:sym typeface="+mn-ea"/>
              </a:rPr>
              <a:t>4</a:t>
            </a:r>
            <a:r>
              <a:rPr lang="zh-CN" altLang="en-US" sz="700" dirty="0" smtClean="0">
                <a:solidFill>
                  <a:schemeClr val="dk1"/>
                </a:solidFill>
                <a:latin typeface="微软雅黑" panose="020B0503020204020204" pitchFamily="34" charset="-122"/>
                <a:cs typeface="微软雅黑" panose="020B0503020204020204" pitchFamily="34" charset="-122"/>
                <a:sym typeface="+mn-ea"/>
              </a:rPr>
              <a:t>、</a:t>
            </a:r>
            <a:r>
              <a:rPr lang="en-US" altLang="zh-CN" sz="700" dirty="0" smtClean="0">
                <a:solidFill>
                  <a:schemeClr val="dk1"/>
                </a:solidFill>
                <a:latin typeface="微软雅黑" panose="020B0503020204020204" pitchFamily="34" charset="-122"/>
                <a:cs typeface="微软雅黑" panose="020B0503020204020204" pitchFamily="34" charset="-122"/>
                <a:sym typeface="+mn-ea"/>
              </a:rPr>
              <a:t>Pullman </a:t>
            </a:r>
            <a:r>
              <a:rPr lang="en-US" altLang="zh-CN" sz="700" dirty="0">
                <a:solidFill>
                  <a:schemeClr val="dk1"/>
                </a:solidFill>
                <a:latin typeface="微软雅黑" panose="020B0503020204020204" pitchFamily="34" charset="-122"/>
                <a:cs typeface="微软雅黑" panose="020B0503020204020204" pitchFamily="34" charset="-122"/>
                <a:sym typeface="+mn-ea"/>
              </a:rPr>
              <a:t>J, et al. J </a:t>
            </a:r>
            <a:r>
              <a:rPr lang="en-US" altLang="zh-CN" sz="700" dirty="0" err="1">
                <a:solidFill>
                  <a:schemeClr val="dk1"/>
                </a:solidFill>
                <a:latin typeface="微软雅黑" panose="020B0503020204020204" pitchFamily="34" charset="-122"/>
                <a:cs typeface="微软雅黑" panose="020B0503020204020204" pitchFamily="34" charset="-122"/>
                <a:sym typeface="+mn-ea"/>
              </a:rPr>
              <a:t>Antimicrob</a:t>
            </a:r>
            <a:r>
              <a:rPr lang="en-US" altLang="zh-CN" sz="700" dirty="0">
                <a:solidFill>
                  <a:schemeClr val="dk1"/>
                </a:solidFill>
                <a:latin typeface="微软雅黑" panose="020B0503020204020204" pitchFamily="34" charset="-122"/>
                <a:cs typeface="微软雅黑" panose="020B0503020204020204" pitchFamily="34" charset="-122"/>
                <a:sym typeface="+mn-ea"/>
              </a:rPr>
              <a:t> </a:t>
            </a:r>
            <a:r>
              <a:rPr lang="en-US" altLang="zh-CN" sz="700" dirty="0" err="1">
                <a:solidFill>
                  <a:schemeClr val="dk1"/>
                </a:solidFill>
                <a:latin typeface="微软雅黑" panose="020B0503020204020204" pitchFamily="34" charset="-122"/>
                <a:cs typeface="微软雅黑" panose="020B0503020204020204" pitchFamily="34" charset="-122"/>
                <a:sym typeface="+mn-ea"/>
              </a:rPr>
              <a:t>Chemother</a:t>
            </a:r>
            <a:r>
              <a:rPr lang="en-US" altLang="zh-CN" sz="700" dirty="0">
                <a:solidFill>
                  <a:schemeClr val="dk1"/>
                </a:solidFill>
                <a:latin typeface="微软雅黑" panose="020B0503020204020204" pitchFamily="34" charset="-122"/>
                <a:cs typeface="微软雅黑" panose="020B0503020204020204" pitchFamily="34" charset="-122"/>
                <a:sym typeface="+mn-ea"/>
              </a:rPr>
              <a:t>. 2017 Dec 1;72(12)3471-3480</a:t>
            </a:r>
            <a:endParaRPr lang="zh-CN" altLang="en-US" sz="7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2833005" y="2894430"/>
            <a:ext cx="6310985" cy="3694815"/>
            <a:chOff x="2864961" y="1603579"/>
            <a:chExt cx="6880828" cy="4028434"/>
          </a:xfrm>
        </p:grpSpPr>
        <p:grpSp>
          <p:nvGrpSpPr>
            <p:cNvPr id="4" name="组合 3"/>
            <p:cNvGrpSpPr/>
            <p:nvPr/>
          </p:nvGrpSpPr>
          <p:grpSpPr>
            <a:xfrm>
              <a:off x="2864961" y="1603579"/>
              <a:ext cx="6880828" cy="4028434"/>
              <a:chOff x="3138338" y="2458174"/>
              <a:chExt cx="6880828" cy="4028434"/>
            </a:xfrm>
          </p:grpSpPr>
          <p:sp>
            <p:nvSpPr>
              <p:cNvPr id="7" name="椭圆 6"/>
              <p:cNvSpPr/>
              <p:nvPr/>
            </p:nvSpPr>
            <p:spPr>
              <a:xfrm>
                <a:off x="5921255" y="2458174"/>
                <a:ext cx="1228725" cy="1228725"/>
              </a:xfrm>
              <a:prstGeom prst="ellipse">
                <a:avLst/>
              </a:prstGeom>
              <a:solidFill>
                <a:schemeClr val="accent6"/>
              </a:solidFill>
              <a:ln w="12700" cap="rnd">
                <a:noFill/>
                <a:prstDash val="solid"/>
                <a:rou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dirty="0">
                  <a:solidFill>
                    <a:schemeClr val="bg1"/>
                  </a:solidFill>
                </a:endParaRPr>
              </a:p>
            </p:txBody>
          </p:sp>
          <p:sp>
            <p:nvSpPr>
              <p:cNvPr id="8" name="椭圆 7"/>
              <p:cNvSpPr/>
              <p:nvPr/>
            </p:nvSpPr>
            <p:spPr>
              <a:xfrm>
                <a:off x="3591541" y="3341217"/>
                <a:ext cx="1228725" cy="1228725"/>
              </a:xfrm>
              <a:prstGeom prst="ellipse">
                <a:avLst/>
              </a:prstGeom>
              <a:solidFill>
                <a:srgbClr val="A9D18E"/>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a:solidFill>
                    <a:srgbClr val="FFFFFF"/>
                  </a:solidFill>
                </a:endParaRPr>
              </a:p>
            </p:txBody>
          </p:sp>
          <p:sp>
            <p:nvSpPr>
              <p:cNvPr id="17" name="椭圆 16"/>
              <p:cNvSpPr/>
              <p:nvPr/>
            </p:nvSpPr>
            <p:spPr>
              <a:xfrm>
                <a:off x="8138774" y="3242423"/>
                <a:ext cx="1228725" cy="1228725"/>
              </a:xfrm>
              <a:prstGeom prst="ellipse">
                <a:avLst/>
              </a:pr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a:solidFill>
                    <a:srgbClr val="FFFFFF"/>
                  </a:solidFill>
                </a:endParaRPr>
              </a:p>
            </p:txBody>
          </p:sp>
          <p:sp>
            <p:nvSpPr>
              <p:cNvPr id="27" name="任意多边形 26"/>
              <p:cNvSpPr/>
              <p:nvPr/>
            </p:nvSpPr>
            <p:spPr>
              <a:xfrm>
                <a:off x="3138338" y="3046195"/>
                <a:ext cx="6880828" cy="3440413"/>
              </a:xfrm>
              <a:custGeom>
                <a:avLst/>
                <a:gdLst>
                  <a:gd name="connsiteX0" fmla="*/ 2106839 w 4213678"/>
                  <a:gd name="connsiteY0" fmla="*/ 0 h 2106839"/>
                  <a:gd name="connsiteX1" fmla="*/ 4213678 w 4213678"/>
                  <a:gd name="connsiteY1" fmla="*/ 2106839 h 2106839"/>
                  <a:gd name="connsiteX2" fmla="*/ 0 w 4213678"/>
                  <a:gd name="connsiteY2" fmla="*/ 2106839 h 2106839"/>
                  <a:gd name="connsiteX3" fmla="*/ 2106839 w 4213678"/>
                  <a:gd name="connsiteY3" fmla="*/ 0 h 2106839"/>
                </a:gdLst>
                <a:ahLst/>
                <a:cxnLst>
                  <a:cxn ang="0">
                    <a:pos x="connsiteX0" y="connsiteY0"/>
                  </a:cxn>
                  <a:cxn ang="0">
                    <a:pos x="connsiteX1" y="connsiteY1"/>
                  </a:cxn>
                  <a:cxn ang="0">
                    <a:pos x="connsiteX2" y="connsiteY2"/>
                  </a:cxn>
                  <a:cxn ang="0">
                    <a:pos x="connsiteX3" y="connsiteY3"/>
                  </a:cxn>
                </a:cxnLst>
                <a:rect l="l" t="t" r="r" b="b"/>
                <a:pathLst>
                  <a:path w="4213678" h="2106839">
                    <a:moveTo>
                      <a:pt x="2106839" y="0"/>
                    </a:moveTo>
                    <a:cubicBezTo>
                      <a:pt x="3270414" y="0"/>
                      <a:pt x="4213678" y="943264"/>
                      <a:pt x="4213678" y="2106839"/>
                    </a:cubicBezTo>
                    <a:lnTo>
                      <a:pt x="0" y="2106839"/>
                    </a:lnTo>
                    <a:cubicBezTo>
                      <a:pt x="0" y="943264"/>
                      <a:pt x="943264" y="0"/>
                      <a:pt x="2106839" y="0"/>
                    </a:cubicBezTo>
                    <a:close/>
                  </a:path>
                </a:pathLst>
              </a:custGeom>
              <a:solidFill>
                <a:srgbClr val="FFFFFF"/>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zh-CN" altLang="en-US" sz="2000" b="1">
                  <a:solidFill>
                    <a:schemeClr val="bg1"/>
                  </a:solidFill>
                </a:endParaRPr>
              </a:p>
            </p:txBody>
          </p:sp>
          <p:sp>
            <p:nvSpPr>
              <p:cNvPr id="29" name="文本框 28"/>
              <p:cNvSpPr txBox="1"/>
              <p:nvPr/>
            </p:nvSpPr>
            <p:spPr>
              <a:xfrm>
                <a:off x="3591542" y="3547932"/>
                <a:ext cx="811710" cy="570464"/>
              </a:xfrm>
              <a:prstGeom prst="rect">
                <a:avLst/>
              </a:prstGeom>
              <a:noFill/>
            </p:spPr>
            <p:txBody>
              <a:bodyPr wrap="square" rtlCol="0">
                <a:spAutoFit/>
              </a:bodyPr>
              <a:lstStyle/>
              <a:p>
                <a:pPr algn="ctr"/>
                <a:r>
                  <a:rPr lang="en-US" altLang="zh-CN" sz="2800" b="1" i="1" dirty="0">
                    <a:solidFill>
                      <a:srgbClr val="FFFFFF"/>
                    </a:solidFill>
                  </a:rPr>
                  <a:t>01</a:t>
                </a:r>
                <a:endParaRPr lang="zh-CN" altLang="en-US" sz="2800" b="1" i="1" dirty="0">
                  <a:solidFill>
                    <a:srgbClr val="FFFFFF"/>
                  </a:solidFill>
                </a:endParaRPr>
              </a:p>
            </p:txBody>
          </p:sp>
          <p:sp>
            <p:nvSpPr>
              <p:cNvPr id="30" name="文本框 29"/>
              <p:cNvSpPr txBox="1"/>
              <p:nvPr/>
            </p:nvSpPr>
            <p:spPr>
              <a:xfrm>
                <a:off x="6242908" y="2570591"/>
                <a:ext cx="585418" cy="523220"/>
              </a:xfrm>
              <a:prstGeom prst="rect">
                <a:avLst/>
              </a:prstGeom>
              <a:noFill/>
            </p:spPr>
            <p:txBody>
              <a:bodyPr wrap="none" rtlCol="0">
                <a:spAutoFit/>
              </a:bodyPr>
              <a:lstStyle/>
              <a:p>
                <a:pPr algn="ctr"/>
                <a:r>
                  <a:rPr lang="en-US" altLang="zh-CN" sz="2800" b="1" i="1" dirty="0">
                    <a:solidFill>
                      <a:srgbClr val="FFFFFF"/>
                    </a:solidFill>
                  </a:rPr>
                  <a:t>02</a:t>
                </a:r>
                <a:endParaRPr lang="zh-CN" altLang="en-US" sz="2800" b="1" i="1" dirty="0">
                  <a:solidFill>
                    <a:srgbClr val="FFFFFF"/>
                  </a:solidFill>
                </a:endParaRPr>
              </a:p>
            </p:txBody>
          </p:sp>
          <p:sp>
            <p:nvSpPr>
              <p:cNvPr id="31" name="文本框 30"/>
              <p:cNvSpPr txBox="1"/>
              <p:nvPr/>
            </p:nvSpPr>
            <p:spPr>
              <a:xfrm>
                <a:off x="7801071" y="3595176"/>
                <a:ext cx="585417" cy="523220"/>
              </a:xfrm>
              <a:prstGeom prst="rect">
                <a:avLst/>
              </a:prstGeom>
              <a:noFill/>
            </p:spPr>
            <p:txBody>
              <a:bodyPr wrap="square" rtlCol="0">
                <a:spAutoFit/>
              </a:bodyPr>
              <a:lstStyle/>
              <a:p>
                <a:pPr algn="ctr"/>
                <a:r>
                  <a:rPr lang="en-US" altLang="zh-CN" sz="2800" b="1" i="1" dirty="0">
                    <a:solidFill>
                      <a:srgbClr val="FFFFFF"/>
                    </a:solidFill>
                  </a:rPr>
                  <a:t>03</a:t>
                </a:r>
                <a:endParaRPr lang="zh-CN" altLang="en-US" sz="2800" b="1" i="1" dirty="0">
                  <a:solidFill>
                    <a:srgbClr val="FFFFFF"/>
                  </a:solidFill>
                </a:endParaRPr>
              </a:p>
            </p:txBody>
          </p:sp>
          <p:sp>
            <p:nvSpPr>
              <p:cNvPr id="38" name="文本框 37"/>
              <p:cNvSpPr txBox="1"/>
              <p:nvPr/>
            </p:nvSpPr>
            <p:spPr>
              <a:xfrm>
                <a:off x="4602160" y="4523450"/>
                <a:ext cx="4556794" cy="1308711"/>
              </a:xfrm>
              <a:prstGeom prst="rect">
                <a:avLst/>
              </a:prstGeom>
              <a:noFill/>
            </p:spPr>
            <p:txBody>
              <a:bodyPr wrap="square" rtlCol="0">
                <a:spAutoFit/>
              </a:bodyPr>
              <a:lstStyle>
                <a:defPPr>
                  <a:defRPr lang="zh-CN"/>
                </a:defPPr>
                <a:lvl1pPr>
                  <a:lnSpc>
                    <a:spcPts val="1500"/>
                  </a:lnSpc>
                  <a:defRPr sz="900"/>
                </a:lvl1pPr>
              </a:lstStyle>
              <a:p>
                <a:pPr marR="0" lvl="0" defTabSz="914400" rtl="0" fontAlgn="auto">
                  <a:lnSpc>
                    <a:spcPct val="150000"/>
                  </a:lnSpc>
                  <a:spcBef>
                    <a:spcPts val="0"/>
                  </a:spcBef>
                  <a:spcAft>
                    <a:spcPts val="1000"/>
                  </a:spcAft>
                  <a:buClrTx/>
                  <a:buSzTx/>
                  <a:defRPr/>
                </a:pPr>
                <a:r>
                  <a:rPr lang="zh-CN" altLang="en-US" sz="1200" noProof="0" dirty="0">
                    <a:ln>
                      <a:noFill/>
                    </a:ln>
                    <a:effectLst/>
                    <a:uLnTx/>
                    <a:uFillTx/>
                    <a:cs typeface="+mn-ea"/>
                    <a:sym typeface="+mn-lt"/>
                  </a:rPr>
                  <a:t>区别于传统喹诺酮双靶作用强度有所差异（选择性靶向），</a:t>
                </a:r>
                <a:r>
                  <a:rPr lang="zh-CN" altLang="en-US" sz="1200" b="1" noProof="0" dirty="0">
                    <a:ln>
                      <a:noFill/>
                    </a:ln>
                    <a:effectLst/>
                    <a:uLnTx/>
                    <a:uFillTx/>
                    <a:cs typeface="+mn-ea"/>
                    <a:sym typeface="+mn-lt"/>
                  </a:rPr>
                  <a:t>德拉沙星对</a:t>
                </a:r>
                <a:r>
                  <a:rPr lang="en-US" altLang="zh-CN" sz="1200" b="1" noProof="0" dirty="0">
                    <a:ln>
                      <a:noFill/>
                    </a:ln>
                    <a:effectLst/>
                    <a:uLnTx/>
                    <a:uFillTx/>
                    <a:cs typeface="+mn-ea"/>
                    <a:sym typeface="+mn-lt"/>
                  </a:rPr>
                  <a:t>DNA</a:t>
                </a:r>
                <a:r>
                  <a:rPr lang="zh-CN" altLang="en-US" sz="1200" b="1" noProof="0" dirty="0">
                    <a:ln>
                      <a:noFill/>
                    </a:ln>
                    <a:effectLst/>
                    <a:uLnTx/>
                    <a:uFillTx/>
                    <a:cs typeface="+mn-ea"/>
                    <a:sym typeface="+mn-lt"/>
                  </a:rPr>
                  <a:t>旋转酶和拓扑异构酶</a:t>
                </a:r>
                <a:r>
                  <a:rPr lang="en-US" altLang="zh-CN" sz="1200" b="1" noProof="0" dirty="0">
                    <a:ln>
                      <a:noFill/>
                    </a:ln>
                    <a:effectLst/>
                    <a:uLnTx/>
                    <a:uFillTx/>
                    <a:cs typeface="+mn-ea"/>
                    <a:sym typeface="+mn-lt"/>
                  </a:rPr>
                  <a:t>IV</a:t>
                </a:r>
                <a:r>
                  <a:rPr lang="zh-CN" altLang="en-US" sz="1200" b="1" noProof="0" dirty="0">
                    <a:ln>
                      <a:noFill/>
                    </a:ln>
                    <a:effectLst/>
                    <a:uLnTx/>
                    <a:uFillTx/>
                    <a:cs typeface="+mn-ea"/>
                    <a:sym typeface="+mn-lt"/>
                  </a:rPr>
                  <a:t>具有同等效力</a:t>
                </a:r>
                <a:r>
                  <a:rPr lang="zh-CN" altLang="en-US" sz="1200" noProof="0" dirty="0">
                    <a:ln>
                      <a:noFill/>
                    </a:ln>
                    <a:effectLst/>
                    <a:uLnTx/>
                    <a:uFillTx/>
                    <a:cs typeface="+mn-ea"/>
                    <a:sym typeface="+mn-lt"/>
                  </a:rPr>
                  <a:t>，实现真正双靶</a:t>
                </a:r>
                <a:r>
                  <a:rPr lang="zh-CN" altLang="en-US" sz="1200" noProof="0" dirty="0" smtClean="0">
                    <a:ln>
                      <a:noFill/>
                    </a:ln>
                    <a:effectLst/>
                    <a:uLnTx/>
                    <a:uFillTx/>
                    <a:cs typeface="+mn-ea"/>
                    <a:sym typeface="+mn-lt"/>
                  </a:rPr>
                  <a:t>向</a:t>
                </a:r>
                <a:r>
                  <a:rPr lang="zh-CN" altLang="en-US" sz="1200" dirty="0" smtClean="0">
                    <a:cs typeface="+mn-ea"/>
                    <a:sym typeface="+mn-lt"/>
                  </a:rPr>
                  <a:t>，</a:t>
                </a:r>
                <a:r>
                  <a:rPr lang="zh-CN" altLang="en-US" sz="1200" noProof="0" dirty="0" smtClean="0">
                    <a:ln>
                      <a:noFill/>
                    </a:ln>
                    <a:effectLst/>
                    <a:uLnTx/>
                    <a:uFillTx/>
                    <a:cs typeface="+mn-ea"/>
                    <a:sym typeface="+mn-lt"/>
                  </a:rPr>
                  <a:t>构成</a:t>
                </a:r>
                <a:r>
                  <a:rPr lang="zh-CN" altLang="en-US" sz="1200" noProof="0" dirty="0">
                    <a:ln>
                      <a:noFill/>
                    </a:ln>
                    <a:effectLst/>
                    <a:uLnTx/>
                    <a:uFillTx/>
                    <a:cs typeface="+mn-ea"/>
                    <a:sym typeface="+mn-lt"/>
                  </a:rPr>
                  <a:t>其广谱抗菌活性的基础，更为重要是使其耐药风险更低（需要在两个靶点上同时发生多个突变）</a:t>
                </a:r>
              </a:p>
            </p:txBody>
          </p:sp>
        </p:grpSp>
        <p:sp>
          <p:nvSpPr>
            <p:cNvPr id="42" name="文本框 41"/>
            <p:cNvSpPr txBox="1"/>
            <p:nvPr/>
          </p:nvSpPr>
          <p:spPr>
            <a:xfrm>
              <a:off x="8300159" y="2523997"/>
              <a:ext cx="585418" cy="523220"/>
            </a:xfrm>
            <a:prstGeom prst="rect">
              <a:avLst/>
            </a:prstGeom>
            <a:noFill/>
          </p:spPr>
          <p:txBody>
            <a:bodyPr wrap="none" rtlCol="0">
              <a:spAutoFit/>
            </a:bodyPr>
            <a:lstStyle/>
            <a:p>
              <a:pPr algn="ctr"/>
              <a:r>
                <a:rPr lang="en-US" altLang="zh-CN" sz="2800" b="1" i="1" dirty="0" smtClean="0">
                  <a:solidFill>
                    <a:srgbClr val="FFFFFF"/>
                  </a:solidFill>
                </a:rPr>
                <a:t>03</a:t>
              </a:r>
              <a:endParaRPr lang="zh-CN" altLang="en-US" sz="2800" b="1" i="1" dirty="0">
                <a:solidFill>
                  <a:srgbClr val="FFFFFF"/>
                </a:solidFill>
              </a:endParaRPr>
            </a:p>
          </p:txBody>
        </p:sp>
      </p:grpSp>
      <p:sp>
        <p:nvSpPr>
          <p:cNvPr id="44" name="文本框 43"/>
          <p:cNvSpPr txBox="1"/>
          <p:nvPr/>
        </p:nvSpPr>
        <p:spPr>
          <a:xfrm>
            <a:off x="77913" y="2835485"/>
            <a:ext cx="3207854" cy="1708160"/>
          </a:xfrm>
          <a:prstGeom prst="rect">
            <a:avLst/>
          </a:prstGeom>
          <a:noFill/>
        </p:spPr>
        <p:txBody>
          <a:bodyPr wrap="square" rtlCol="0" anchor="t">
            <a:spAutoFit/>
          </a:bodyPr>
          <a:lstStyle/>
          <a:p>
            <a:pPr indent="0" fontAlgn="auto">
              <a:lnSpc>
                <a:spcPct val="150000"/>
              </a:lnSpc>
            </a:pPr>
            <a:r>
              <a:rPr kumimoji="1" lang="zh-CN" altLang="en-US" sz="1400" dirty="0" smtClean="0">
                <a:solidFill>
                  <a:schemeClr val="tx1"/>
                </a:solidFill>
                <a:cs typeface="+mn-ea"/>
                <a:sym typeface="+mn-lt"/>
              </a:rPr>
              <a:t>德</a:t>
            </a:r>
            <a:r>
              <a:rPr kumimoji="1" lang="zh-CN" altLang="en-US" sz="1400" dirty="0">
                <a:solidFill>
                  <a:schemeClr val="tx1"/>
                </a:solidFill>
                <a:cs typeface="+mn-ea"/>
                <a:sym typeface="+mn-lt"/>
              </a:rPr>
              <a:t>拉沙星覆盖临床常见的</a:t>
            </a:r>
            <a:r>
              <a:rPr kumimoji="1" lang="en-US" altLang="zh-CN" sz="1400" dirty="0">
                <a:solidFill>
                  <a:schemeClr val="tx1"/>
                </a:solidFill>
                <a:cs typeface="+mn-ea"/>
                <a:sym typeface="+mn-lt"/>
              </a:rPr>
              <a:t>G+、G-、</a:t>
            </a:r>
            <a:r>
              <a:rPr kumimoji="1" lang="zh-CN" altLang="en-US" sz="1400" dirty="0">
                <a:solidFill>
                  <a:schemeClr val="tx1"/>
                </a:solidFill>
                <a:cs typeface="+mn-ea"/>
                <a:sym typeface="+mn-lt"/>
              </a:rPr>
              <a:t>非典型病原体、厌氧菌等多种病原菌，</a:t>
            </a:r>
            <a:r>
              <a:rPr kumimoji="1" lang="zh-CN" altLang="en-US" sz="1400" b="1" dirty="0">
                <a:solidFill>
                  <a:schemeClr val="tx1"/>
                </a:solidFill>
                <a:cs typeface="+mn-ea"/>
                <a:sym typeface="+mn-lt"/>
              </a:rPr>
              <a:t>突破同适应症药物的抗菌局限，强效覆盖</a:t>
            </a:r>
            <a:r>
              <a:rPr kumimoji="1" lang="en-US" altLang="zh-CN" sz="1400" b="1" dirty="0">
                <a:solidFill>
                  <a:schemeClr val="tx1"/>
                </a:solidFill>
                <a:cs typeface="+mn-ea"/>
                <a:sym typeface="+mn-lt"/>
              </a:rPr>
              <a:t>MRSA（</a:t>
            </a:r>
            <a:r>
              <a:rPr kumimoji="1" lang="zh-CN" altLang="en-US" sz="1400" b="1" dirty="0">
                <a:solidFill>
                  <a:schemeClr val="tx1"/>
                </a:solidFill>
                <a:cs typeface="+mn-ea"/>
                <a:sym typeface="+mn-lt"/>
              </a:rPr>
              <a:t>传统喹诺酮短板）与铜绿假单胞菌（奥马环素短板）</a:t>
            </a:r>
          </a:p>
        </p:txBody>
      </p:sp>
      <p:sp>
        <p:nvSpPr>
          <p:cNvPr id="45" name="文本框 44"/>
          <p:cNvSpPr txBox="1"/>
          <p:nvPr/>
        </p:nvSpPr>
        <p:spPr>
          <a:xfrm>
            <a:off x="3993163" y="1770155"/>
            <a:ext cx="4747749" cy="1061829"/>
          </a:xfrm>
          <a:prstGeom prst="rect">
            <a:avLst/>
          </a:prstGeom>
          <a:noFill/>
        </p:spPr>
        <p:txBody>
          <a:bodyPr wrap="square" rtlCol="0" anchor="t">
            <a:spAutoFit/>
          </a:bodyPr>
          <a:lstStyle/>
          <a:p>
            <a:pPr indent="0" algn="l" fontAlgn="auto">
              <a:lnSpc>
                <a:spcPct val="150000"/>
              </a:lnSpc>
            </a:pPr>
            <a:r>
              <a:rPr lang="zh-CN" altLang="en-US" sz="1400" dirty="0" smtClean="0">
                <a:latin typeface="+mn-ea"/>
                <a:sym typeface="+mn-ea"/>
              </a:rPr>
              <a:t>单</a:t>
            </a:r>
            <a:r>
              <a:rPr lang="zh-CN" altLang="en-US" sz="1400" dirty="0">
                <a:latin typeface="+mn-ea"/>
                <a:sym typeface="+mn-ea"/>
              </a:rPr>
              <a:t>药治疗</a:t>
            </a:r>
            <a:r>
              <a:rPr lang="en-US" altLang="zh-CN" sz="1400" dirty="0">
                <a:latin typeface="+mn-ea"/>
                <a:sym typeface="+mn-ea"/>
              </a:rPr>
              <a:t>ABSSSI</a:t>
            </a:r>
            <a:r>
              <a:rPr lang="zh-CN" altLang="en-US" sz="1400" dirty="0">
                <a:latin typeface="+mn-ea"/>
                <a:sym typeface="+mn-ea"/>
              </a:rPr>
              <a:t>疗效不劣于万古霉素联合氨曲南</a:t>
            </a:r>
            <a:r>
              <a:rPr lang="zh-CN" altLang="en-US" sz="1400" dirty="0" smtClean="0">
                <a:latin typeface="+mn-ea"/>
                <a:sym typeface="+mn-ea"/>
              </a:rPr>
              <a:t>，在</a:t>
            </a:r>
            <a:r>
              <a:rPr lang="en-US" altLang="zh-CN" sz="1400" dirty="0">
                <a:latin typeface="+mn-ea"/>
                <a:sym typeface="+mn-ea"/>
              </a:rPr>
              <a:t>MRSA</a:t>
            </a:r>
            <a:r>
              <a:rPr lang="zh-CN" altLang="en-US" sz="1400" dirty="0">
                <a:latin typeface="+mn-ea"/>
                <a:sym typeface="+mn-ea"/>
              </a:rPr>
              <a:t>感染亚组中临床治愈率更高（</a:t>
            </a:r>
            <a:r>
              <a:rPr lang="en-US" altLang="zh-CN" sz="1400" dirty="0">
                <a:latin typeface="+mn-ea"/>
                <a:sym typeface="+mn-ea"/>
              </a:rPr>
              <a:t>94.7% vs 80.0%</a:t>
            </a:r>
            <a:r>
              <a:rPr lang="zh-CN" altLang="en-US" sz="1400" dirty="0">
                <a:latin typeface="+mn-ea"/>
                <a:sym typeface="+mn-ea"/>
              </a:rPr>
              <a:t>）</a:t>
            </a:r>
            <a:r>
              <a:rPr lang="en-US" altLang="zh-CN" sz="1400" baseline="30000" dirty="0">
                <a:latin typeface="+mn-ea"/>
                <a:sym typeface="+mn-ea"/>
              </a:rPr>
              <a:t>3</a:t>
            </a:r>
            <a:r>
              <a:rPr lang="zh-CN" altLang="en-US" sz="1400" dirty="0">
                <a:latin typeface="+mn-ea"/>
                <a:sym typeface="+mn-ea"/>
              </a:rPr>
              <a:t>；</a:t>
            </a:r>
            <a:r>
              <a:rPr lang="zh-CN" altLang="en-US" sz="1400" b="1" dirty="0">
                <a:latin typeface="+mn-ea"/>
                <a:sym typeface="+mn-ea"/>
              </a:rPr>
              <a:t>简化治疗，降低临床</a:t>
            </a:r>
            <a:r>
              <a:rPr lang="en-US" altLang="zh-CN" sz="1400" b="1" dirty="0">
                <a:latin typeface="+mn-ea"/>
                <a:sym typeface="+mn-ea"/>
              </a:rPr>
              <a:t>DDD</a:t>
            </a:r>
            <a:r>
              <a:rPr lang="zh-CN" altLang="en-US" sz="1400" b="1" dirty="0">
                <a:latin typeface="+mn-ea"/>
                <a:sym typeface="+mn-ea"/>
              </a:rPr>
              <a:t>值和不良反应</a:t>
            </a:r>
          </a:p>
        </p:txBody>
      </p:sp>
      <p:sp>
        <p:nvSpPr>
          <p:cNvPr id="46" name="文本框 45"/>
          <p:cNvSpPr txBox="1"/>
          <p:nvPr/>
        </p:nvSpPr>
        <p:spPr>
          <a:xfrm>
            <a:off x="8618257" y="2901574"/>
            <a:ext cx="3369235" cy="2031325"/>
          </a:xfrm>
          <a:prstGeom prst="rect">
            <a:avLst/>
          </a:prstGeom>
          <a:noFill/>
        </p:spPr>
        <p:txBody>
          <a:bodyPr wrap="square" rtlCol="0" anchor="t">
            <a:spAutoFit/>
          </a:bodyPr>
          <a:lstStyle/>
          <a:p>
            <a:pPr indent="0" algn="just" fontAlgn="auto">
              <a:lnSpc>
                <a:spcPct val="150000"/>
              </a:lnSpc>
            </a:pPr>
            <a:r>
              <a:rPr lang="zh-CN" altLang="en-US" sz="1400" dirty="0" smtClean="0">
                <a:latin typeface="+mn-ea"/>
                <a:sym typeface="+mn-ea"/>
              </a:rPr>
              <a:t>德</a:t>
            </a:r>
            <a:r>
              <a:rPr lang="zh-CN" altLang="en-US" sz="1400" dirty="0">
                <a:latin typeface="+mn-ea"/>
                <a:sym typeface="+mn-ea"/>
              </a:rPr>
              <a:t>拉沙星对</a:t>
            </a:r>
            <a:r>
              <a:rPr lang="en-US" altLang="zh-CN" sz="1400" dirty="0">
                <a:latin typeface="+mn-ea"/>
                <a:sym typeface="+mn-ea"/>
              </a:rPr>
              <a:t>MRSA</a:t>
            </a:r>
            <a:r>
              <a:rPr lang="zh-CN" altLang="en-US" sz="1400" dirty="0">
                <a:latin typeface="+mn-ea"/>
                <a:sym typeface="+mn-ea"/>
              </a:rPr>
              <a:t>的自发耐药突变频率以及突变预防浓度远低于其他氟喹诺酮（8-32倍），</a:t>
            </a:r>
            <a:r>
              <a:rPr lang="zh-CN" altLang="en-US" sz="1400" b="1" dirty="0">
                <a:latin typeface="+mn-ea"/>
                <a:sym typeface="+mn-ea"/>
              </a:rPr>
              <a:t>且德拉沙</a:t>
            </a:r>
            <a:r>
              <a:rPr lang="zh-CN" altLang="en-US" sz="1400" b="1" dirty="0" smtClean="0">
                <a:latin typeface="+mn-ea"/>
                <a:sym typeface="+mn-ea"/>
              </a:rPr>
              <a:t>星对</a:t>
            </a:r>
            <a:r>
              <a:rPr lang="zh-CN" altLang="en-US" sz="1400" b="1" dirty="0">
                <a:latin typeface="+mn-ea"/>
                <a:sym typeface="+mn-ea"/>
              </a:rPr>
              <a:t>其他氟喹诺酮产生耐药的病原体，仍具有高清除能力</a:t>
            </a:r>
            <a:r>
              <a:rPr lang="zh-CN" altLang="en-US" sz="1400" dirty="0">
                <a:latin typeface="+mn-ea"/>
                <a:sym typeface="+mn-ea"/>
              </a:rPr>
              <a:t>（左氧氟沙星不敏感的金黄色葡萄球菌100%</a:t>
            </a:r>
            <a:r>
              <a:rPr lang="zh-CN" altLang="en-US" sz="1400" dirty="0" smtClean="0">
                <a:latin typeface="+mn-ea"/>
                <a:sym typeface="+mn-ea"/>
              </a:rPr>
              <a:t>根除）</a:t>
            </a:r>
            <a:r>
              <a:rPr lang="en-US" altLang="zh-CN" sz="1400" baseline="30000" dirty="0" smtClean="0">
                <a:latin typeface="+mn-ea"/>
                <a:sym typeface="+mn-ea"/>
              </a:rPr>
              <a:t>4</a:t>
            </a:r>
            <a:endParaRPr lang="zh-CN" altLang="en-US" sz="1400" baseline="30000" dirty="0">
              <a:latin typeface="+mn-ea"/>
              <a:sym typeface="+mn-ea"/>
            </a:endParaRPr>
          </a:p>
        </p:txBody>
      </p:sp>
      <p:sp>
        <p:nvSpPr>
          <p:cNvPr id="2" name="矩形 1"/>
          <p:cNvSpPr/>
          <p:nvPr/>
        </p:nvSpPr>
        <p:spPr>
          <a:xfrm>
            <a:off x="1149714" y="2215197"/>
            <a:ext cx="1171726" cy="382282"/>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广谱</a:t>
            </a:r>
          </a:p>
        </p:txBody>
      </p:sp>
      <p:sp>
        <p:nvSpPr>
          <p:cNvPr id="35" name="矩形 34"/>
          <p:cNvSpPr/>
          <p:nvPr/>
        </p:nvSpPr>
        <p:spPr>
          <a:xfrm>
            <a:off x="5578709" y="1253701"/>
            <a:ext cx="1171726" cy="382282"/>
          </a:xfrm>
          <a:prstGeom prst="rect">
            <a:avLst/>
          </a:prstGeom>
          <a:solidFill>
            <a:srgbClr val="E5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强效</a:t>
            </a:r>
            <a:endParaRPr lang="zh-CN" altLang="en-US" sz="1400" b="1" dirty="0"/>
          </a:p>
        </p:txBody>
      </p:sp>
      <p:sp>
        <p:nvSpPr>
          <p:cNvPr id="36" name="矩形 35"/>
          <p:cNvSpPr/>
          <p:nvPr/>
        </p:nvSpPr>
        <p:spPr>
          <a:xfrm>
            <a:off x="10029825" y="2193723"/>
            <a:ext cx="1171726" cy="382282"/>
          </a:xfrm>
          <a:prstGeom prst="rect">
            <a:avLst/>
          </a:prstGeom>
          <a:solidFill>
            <a:srgbClr val="48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耐药风险低</a:t>
            </a:r>
            <a:endParaRPr lang="zh-CN" altLang="en-US" sz="1400" b="1" dirty="0"/>
          </a:p>
        </p:txBody>
      </p:sp>
      <p:sp>
        <p:nvSpPr>
          <p:cNvPr id="37" name="scale_115693">
            <a:extLst>
              <a:ext uri="{FF2B5EF4-FFF2-40B4-BE49-F238E27FC236}">
                <a16:creationId xmlns="" xmlns:a16="http://schemas.microsoft.com/office/drawing/2014/main" id="{54405246-CCE2-4201-BBB1-D3F3EB6E740D}"/>
              </a:ext>
            </a:extLst>
          </p:cNvPr>
          <p:cNvSpPr/>
          <p:nvPr/>
        </p:nvSpPr>
        <p:spPr>
          <a:xfrm>
            <a:off x="3507316" y="5018420"/>
            <a:ext cx="609685" cy="608764"/>
          </a:xfrm>
          <a:custGeom>
            <a:avLst/>
            <a:gdLst>
              <a:gd name="T0" fmla="*/ 5955 w 6827"/>
              <a:gd name="T1" fmla="*/ 1193 h 6827"/>
              <a:gd name="T2" fmla="*/ 5338 w 6827"/>
              <a:gd name="T3" fmla="*/ 1067 h 6827"/>
              <a:gd name="T4" fmla="*/ 4014 w 6827"/>
              <a:gd name="T5" fmla="*/ 1067 h 6827"/>
              <a:gd name="T6" fmla="*/ 3840 w 6827"/>
              <a:gd name="T7" fmla="*/ 427 h 6827"/>
              <a:gd name="T8" fmla="*/ 2987 w 6827"/>
              <a:gd name="T9" fmla="*/ 427 h 6827"/>
              <a:gd name="T10" fmla="*/ 2813 w 6827"/>
              <a:gd name="T11" fmla="*/ 1067 h 6827"/>
              <a:gd name="T12" fmla="*/ 1488 w 6827"/>
              <a:gd name="T13" fmla="*/ 1067 h 6827"/>
              <a:gd name="T14" fmla="*/ 872 w 6827"/>
              <a:gd name="T15" fmla="*/ 1193 h 6827"/>
              <a:gd name="T16" fmla="*/ 0 w 6827"/>
              <a:gd name="T17" fmla="*/ 3200 h 6827"/>
              <a:gd name="T18" fmla="*/ 45 w 6827"/>
              <a:gd name="T19" fmla="*/ 3604 h 6827"/>
              <a:gd name="T20" fmla="*/ 640 w 6827"/>
              <a:gd name="T21" fmla="*/ 4267 h 6827"/>
              <a:gd name="T22" fmla="*/ 2302 w 6827"/>
              <a:gd name="T23" fmla="*/ 4031 h 6827"/>
              <a:gd name="T24" fmla="*/ 2560 w 6827"/>
              <a:gd name="T25" fmla="*/ 3413 h 6827"/>
              <a:gd name="T26" fmla="*/ 2542 w 6827"/>
              <a:gd name="T27" fmla="*/ 3113 h 6827"/>
              <a:gd name="T28" fmla="*/ 2813 w 6827"/>
              <a:gd name="T29" fmla="*/ 1493 h 6827"/>
              <a:gd name="T30" fmla="*/ 2987 w 6827"/>
              <a:gd name="T31" fmla="*/ 5583 h 6827"/>
              <a:gd name="T32" fmla="*/ 2379 w 6827"/>
              <a:gd name="T33" fmla="*/ 6563 h 6827"/>
              <a:gd name="T34" fmla="*/ 4053 w 6827"/>
              <a:gd name="T35" fmla="*/ 6827 h 6827"/>
              <a:gd name="T36" fmla="*/ 4355 w 6827"/>
              <a:gd name="T37" fmla="*/ 6098 h 6827"/>
              <a:gd name="T38" fmla="*/ 3840 w 6827"/>
              <a:gd name="T39" fmla="*/ 1754 h 6827"/>
              <a:gd name="T40" fmla="*/ 5005 w 6827"/>
              <a:gd name="T41" fmla="*/ 1493 h 6827"/>
              <a:gd name="T42" fmla="*/ 4267 w 6827"/>
              <a:gd name="T43" fmla="*/ 3200 h 6827"/>
              <a:gd name="T44" fmla="*/ 4312 w 6827"/>
              <a:gd name="T45" fmla="*/ 3604 h 6827"/>
              <a:gd name="T46" fmla="*/ 4907 w 6827"/>
              <a:gd name="T47" fmla="*/ 4267 h 6827"/>
              <a:gd name="T48" fmla="*/ 6568 w 6827"/>
              <a:gd name="T49" fmla="*/ 4031 h 6827"/>
              <a:gd name="T50" fmla="*/ 6827 w 6827"/>
              <a:gd name="T51" fmla="*/ 3413 h 6827"/>
              <a:gd name="T52" fmla="*/ 6808 w 6827"/>
              <a:gd name="T53" fmla="*/ 3113 h 6827"/>
              <a:gd name="T54" fmla="*/ 542 w 6827"/>
              <a:gd name="T55" fmla="*/ 2987 h 6827"/>
              <a:gd name="T56" fmla="*/ 1355 w 6827"/>
              <a:gd name="T57" fmla="*/ 1493 h 6827"/>
              <a:gd name="T58" fmla="*/ 3413 w 6827"/>
              <a:gd name="T59" fmla="*/ 1493 h 6827"/>
              <a:gd name="T60" fmla="*/ 3413 w 6827"/>
              <a:gd name="T61" fmla="*/ 1067 h 6827"/>
              <a:gd name="T62" fmla="*/ 3413 w 6827"/>
              <a:gd name="T63" fmla="*/ 1493 h 6827"/>
              <a:gd name="T64" fmla="*/ 5472 w 6827"/>
              <a:gd name="T65" fmla="*/ 1493 h 6827"/>
              <a:gd name="T66" fmla="*/ 6285 w 6827"/>
              <a:gd name="T67" fmla="*/ 298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7" h="6827">
                <a:moveTo>
                  <a:pt x="6808" y="3113"/>
                </a:moveTo>
                <a:lnTo>
                  <a:pt x="5955" y="1193"/>
                </a:lnTo>
                <a:cubicBezTo>
                  <a:pt x="5921" y="1116"/>
                  <a:pt x="5844" y="1067"/>
                  <a:pt x="5760" y="1067"/>
                </a:cubicBezTo>
                <a:lnTo>
                  <a:pt x="5338" y="1067"/>
                </a:lnTo>
                <a:cubicBezTo>
                  <a:pt x="5337" y="1067"/>
                  <a:pt x="5337" y="1067"/>
                  <a:pt x="5336" y="1067"/>
                </a:cubicBezTo>
                <a:lnTo>
                  <a:pt x="4014" y="1067"/>
                </a:lnTo>
                <a:cubicBezTo>
                  <a:pt x="3978" y="966"/>
                  <a:pt x="3918" y="877"/>
                  <a:pt x="3840" y="806"/>
                </a:cubicBezTo>
                <a:lnTo>
                  <a:pt x="3840" y="427"/>
                </a:lnTo>
                <a:cubicBezTo>
                  <a:pt x="3840" y="191"/>
                  <a:pt x="3649" y="0"/>
                  <a:pt x="3413" y="0"/>
                </a:cubicBezTo>
                <a:cubicBezTo>
                  <a:pt x="3178" y="0"/>
                  <a:pt x="2987" y="191"/>
                  <a:pt x="2987" y="427"/>
                </a:cubicBezTo>
                <a:lnTo>
                  <a:pt x="2987" y="806"/>
                </a:lnTo>
                <a:cubicBezTo>
                  <a:pt x="2909" y="877"/>
                  <a:pt x="2849" y="966"/>
                  <a:pt x="2813" y="1067"/>
                </a:cubicBezTo>
                <a:lnTo>
                  <a:pt x="1491" y="1067"/>
                </a:lnTo>
                <a:cubicBezTo>
                  <a:pt x="1490" y="1067"/>
                  <a:pt x="1489" y="1067"/>
                  <a:pt x="1488" y="1067"/>
                </a:cubicBezTo>
                <a:lnTo>
                  <a:pt x="1067" y="1067"/>
                </a:lnTo>
                <a:cubicBezTo>
                  <a:pt x="982" y="1067"/>
                  <a:pt x="906" y="1116"/>
                  <a:pt x="872" y="1193"/>
                </a:cubicBezTo>
                <a:lnTo>
                  <a:pt x="18" y="3113"/>
                </a:lnTo>
                <a:cubicBezTo>
                  <a:pt x="6" y="3142"/>
                  <a:pt x="0" y="3171"/>
                  <a:pt x="0" y="3200"/>
                </a:cubicBezTo>
                <a:lnTo>
                  <a:pt x="0" y="3413"/>
                </a:lnTo>
                <a:cubicBezTo>
                  <a:pt x="0" y="3479"/>
                  <a:pt x="15" y="3544"/>
                  <a:pt x="45" y="3604"/>
                </a:cubicBezTo>
                <a:lnTo>
                  <a:pt x="258" y="4031"/>
                </a:lnTo>
                <a:cubicBezTo>
                  <a:pt x="331" y="4175"/>
                  <a:pt x="478" y="4267"/>
                  <a:pt x="640" y="4267"/>
                </a:cubicBezTo>
                <a:lnTo>
                  <a:pt x="1920" y="4267"/>
                </a:lnTo>
                <a:cubicBezTo>
                  <a:pt x="2082" y="4267"/>
                  <a:pt x="2229" y="4175"/>
                  <a:pt x="2302" y="4031"/>
                </a:cubicBezTo>
                <a:lnTo>
                  <a:pt x="2515" y="3604"/>
                </a:lnTo>
                <a:cubicBezTo>
                  <a:pt x="2545" y="3544"/>
                  <a:pt x="2560" y="3479"/>
                  <a:pt x="2560" y="3413"/>
                </a:cubicBezTo>
                <a:lnTo>
                  <a:pt x="2560" y="3200"/>
                </a:lnTo>
                <a:cubicBezTo>
                  <a:pt x="2560" y="3171"/>
                  <a:pt x="2554" y="3142"/>
                  <a:pt x="2542" y="3113"/>
                </a:cubicBezTo>
                <a:lnTo>
                  <a:pt x="1822" y="1493"/>
                </a:lnTo>
                <a:lnTo>
                  <a:pt x="2813" y="1493"/>
                </a:lnTo>
                <a:cubicBezTo>
                  <a:pt x="2849" y="1594"/>
                  <a:pt x="2909" y="1683"/>
                  <a:pt x="2987" y="1754"/>
                </a:cubicBezTo>
                <a:lnTo>
                  <a:pt x="2987" y="5583"/>
                </a:lnTo>
                <a:lnTo>
                  <a:pt x="2472" y="6098"/>
                </a:lnTo>
                <a:cubicBezTo>
                  <a:pt x="2350" y="6220"/>
                  <a:pt x="2313" y="6404"/>
                  <a:pt x="2379" y="6563"/>
                </a:cubicBezTo>
                <a:cubicBezTo>
                  <a:pt x="2445" y="6723"/>
                  <a:pt x="2601" y="6827"/>
                  <a:pt x="2773" y="6827"/>
                </a:cubicBezTo>
                <a:lnTo>
                  <a:pt x="4053" y="6827"/>
                </a:lnTo>
                <a:cubicBezTo>
                  <a:pt x="4226" y="6827"/>
                  <a:pt x="4381" y="6723"/>
                  <a:pt x="4448" y="6563"/>
                </a:cubicBezTo>
                <a:cubicBezTo>
                  <a:pt x="4514" y="6404"/>
                  <a:pt x="4477" y="6220"/>
                  <a:pt x="4355" y="6098"/>
                </a:cubicBezTo>
                <a:lnTo>
                  <a:pt x="3840" y="5583"/>
                </a:lnTo>
                <a:lnTo>
                  <a:pt x="3840" y="1754"/>
                </a:lnTo>
                <a:cubicBezTo>
                  <a:pt x="3918" y="1683"/>
                  <a:pt x="3978" y="1594"/>
                  <a:pt x="4014" y="1493"/>
                </a:cubicBezTo>
                <a:lnTo>
                  <a:pt x="5005" y="1493"/>
                </a:lnTo>
                <a:lnTo>
                  <a:pt x="4285" y="3113"/>
                </a:lnTo>
                <a:cubicBezTo>
                  <a:pt x="4273" y="3142"/>
                  <a:pt x="4267" y="3171"/>
                  <a:pt x="4267" y="3200"/>
                </a:cubicBezTo>
                <a:lnTo>
                  <a:pt x="4267" y="3413"/>
                </a:lnTo>
                <a:cubicBezTo>
                  <a:pt x="4267" y="3479"/>
                  <a:pt x="4282" y="3544"/>
                  <a:pt x="4312" y="3604"/>
                </a:cubicBezTo>
                <a:lnTo>
                  <a:pt x="4525" y="4031"/>
                </a:lnTo>
                <a:cubicBezTo>
                  <a:pt x="4597" y="4175"/>
                  <a:pt x="4745" y="4267"/>
                  <a:pt x="4907" y="4267"/>
                </a:cubicBezTo>
                <a:lnTo>
                  <a:pt x="6187" y="4267"/>
                </a:lnTo>
                <a:cubicBezTo>
                  <a:pt x="6348" y="4267"/>
                  <a:pt x="6496" y="4175"/>
                  <a:pt x="6568" y="4031"/>
                </a:cubicBezTo>
                <a:lnTo>
                  <a:pt x="6782" y="3604"/>
                </a:lnTo>
                <a:cubicBezTo>
                  <a:pt x="6812" y="3544"/>
                  <a:pt x="6827" y="3479"/>
                  <a:pt x="6827" y="3413"/>
                </a:cubicBezTo>
                <a:lnTo>
                  <a:pt x="6827" y="3200"/>
                </a:lnTo>
                <a:cubicBezTo>
                  <a:pt x="6827" y="3171"/>
                  <a:pt x="6821" y="3142"/>
                  <a:pt x="6808" y="3113"/>
                </a:cubicBezTo>
                <a:close/>
                <a:moveTo>
                  <a:pt x="2018" y="2987"/>
                </a:moveTo>
                <a:lnTo>
                  <a:pt x="542" y="2987"/>
                </a:lnTo>
                <a:lnTo>
                  <a:pt x="1205" y="1493"/>
                </a:lnTo>
                <a:lnTo>
                  <a:pt x="1355" y="1493"/>
                </a:lnTo>
                <a:lnTo>
                  <a:pt x="2018" y="2987"/>
                </a:lnTo>
                <a:close/>
                <a:moveTo>
                  <a:pt x="3413" y="1493"/>
                </a:moveTo>
                <a:cubicBezTo>
                  <a:pt x="3296" y="1493"/>
                  <a:pt x="3200" y="1398"/>
                  <a:pt x="3200" y="1280"/>
                </a:cubicBezTo>
                <a:cubicBezTo>
                  <a:pt x="3200" y="1162"/>
                  <a:pt x="3296" y="1067"/>
                  <a:pt x="3413" y="1067"/>
                </a:cubicBezTo>
                <a:cubicBezTo>
                  <a:pt x="3531" y="1067"/>
                  <a:pt x="3627" y="1162"/>
                  <a:pt x="3627" y="1280"/>
                </a:cubicBezTo>
                <a:cubicBezTo>
                  <a:pt x="3627" y="1398"/>
                  <a:pt x="3531" y="1493"/>
                  <a:pt x="3413" y="1493"/>
                </a:cubicBezTo>
                <a:close/>
                <a:moveTo>
                  <a:pt x="4808" y="2987"/>
                </a:moveTo>
                <a:lnTo>
                  <a:pt x="5472" y="1493"/>
                </a:lnTo>
                <a:lnTo>
                  <a:pt x="5621" y="1493"/>
                </a:lnTo>
                <a:lnTo>
                  <a:pt x="6285" y="2987"/>
                </a:lnTo>
                <a:lnTo>
                  <a:pt x="4808" y="29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0795"/>
            <a:ext cx="204701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zh-CN" sz="2800" b="1" dirty="0" smtClean="0"/>
              <a:t>公平</a:t>
            </a:r>
            <a:r>
              <a:rPr lang="zh-CN" altLang="en-US" sz="2800" b="1" dirty="0" smtClean="0"/>
              <a:t>性（一）</a:t>
            </a:r>
            <a:endParaRPr lang="zh-CN" altLang="en-US" sz="2800" b="1" dirty="0"/>
          </a:p>
        </p:txBody>
      </p:sp>
      <p:sp>
        <p:nvSpPr>
          <p:cNvPr id="6" name="矩形: 圆角 4"/>
          <p:cNvSpPr/>
          <p:nvPr>
            <p:custDataLst>
              <p:tags r:id="rId1"/>
            </p:custDataLst>
          </p:nvPr>
        </p:nvSpPr>
        <p:spPr bwMode="gray">
          <a:xfrm>
            <a:off x="446799" y="1528997"/>
            <a:ext cx="5388313" cy="434713"/>
          </a:xfrm>
          <a:prstGeom prst="roundRect">
            <a:avLst>
              <a:gd name="adj" fmla="val 7712"/>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对公共健康的影响</a:t>
            </a:r>
          </a:p>
        </p:txBody>
      </p:sp>
      <p:sp>
        <p:nvSpPr>
          <p:cNvPr id="20" name="矩形 19"/>
          <p:cNvSpPr/>
          <p:nvPr>
            <p:custDataLst>
              <p:tags r:id="rId2"/>
            </p:custDataLst>
          </p:nvPr>
        </p:nvSpPr>
        <p:spPr bwMode="gray">
          <a:xfrm>
            <a:off x="446799" y="1963711"/>
            <a:ext cx="5388314" cy="1848434"/>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noAutofit/>
          </a:bodyPr>
          <a:lstStyle/>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减轻老龄公共卫生负担：我国人口老龄化持续加深，老年</a:t>
            </a:r>
            <a:r>
              <a:rPr lang="en-US" altLang="zh-CN" sz="1200" dirty="0">
                <a:latin typeface="微软雅黑" panose="020B0503020204020204" pitchFamily="34" charset="-122"/>
                <a:ea typeface="微软雅黑" panose="020B0503020204020204" pitchFamily="34" charset="-122"/>
              </a:rPr>
              <a:t>CAP</a:t>
            </a:r>
            <a:r>
              <a:rPr lang="zh-CN" altLang="en-US" sz="1200" dirty="0">
                <a:latin typeface="微软雅黑" panose="020B0503020204020204" pitchFamily="34" charset="-122"/>
                <a:ea typeface="微软雅黑" panose="020B0503020204020204" pitchFamily="34" charset="-122"/>
              </a:rPr>
              <a:t>发病率、病死率显著升高，本品广谱安全，全面覆盖老年高发致病菌及耐药菌，起效快、抗菌活性更好，适配高龄、多病共存老人（合并</a:t>
            </a:r>
            <a:r>
              <a:rPr lang="en-US" altLang="zh-CN" sz="1200" dirty="0">
                <a:latin typeface="微软雅黑" panose="020B0503020204020204" pitchFamily="34" charset="-122"/>
                <a:ea typeface="微软雅黑" panose="020B0503020204020204" pitchFamily="34" charset="-122"/>
              </a:rPr>
              <a:t>COPD/</a:t>
            </a:r>
            <a:r>
              <a:rPr lang="zh-CN" altLang="en-US" sz="1200" dirty="0">
                <a:latin typeface="微软雅黑" panose="020B0503020204020204" pitchFamily="34" charset="-122"/>
                <a:ea typeface="微软雅黑" panose="020B0503020204020204" pitchFamily="34" charset="-122"/>
              </a:rPr>
              <a:t>哮喘，合并心脏疾病），提升治疗效果、降低诊疗负担。</a:t>
            </a:r>
          </a:p>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优化临床用药：单药治皮肤感染优于经典联用（氨曲南联合万古霉素），降低患者负担和副作用。</a:t>
            </a:r>
          </a:p>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助力耐药防控：丰富抗感染方案，助力国内细菌耐药防控。</a:t>
            </a:r>
          </a:p>
        </p:txBody>
      </p:sp>
      <p:sp>
        <p:nvSpPr>
          <p:cNvPr id="23" name="矩形: 圆角 22"/>
          <p:cNvSpPr/>
          <p:nvPr>
            <p:custDataLst>
              <p:tags r:id="rId3"/>
            </p:custDataLst>
          </p:nvPr>
        </p:nvSpPr>
        <p:spPr bwMode="gray">
          <a:xfrm>
            <a:off x="6298152" y="1528997"/>
            <a:ext cx="5513615" cy="434713"/>
          </a:xfrm>
          <a:prstGeom prst="roundRect">
            <a:avLst>
              <a:gd name="adj" fmla="val 7712"/>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符合保基本原则</a:t>
            </a:r>
          </a:p>
        </p:txBody>
      </p:sp>
      <p:sp>
        <p:nvSpPr>
          <p:cNvPr id="24" name="矩形 23"/>
          <p:cNvSpPr/>
          <p:nvPr>
            <p:custDataLst>
              <p:tags r:id="rId4"/>
            </p:custDataLst>
          </p:nvPr>
        </p:nvSpPr>
        <p:spPr bwMode="gray">
          <a:xfrm>
            <a:off x="6298152" y="1963711"/>
            <a:ext cx="5513616" cy="1848434"/>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noAutofit/>
          </a:bodyPr>
          <a:lstStyle/>
          <a:p>
            <a:pPr marL="171450" indent="-171450" fontAlgn="base">
              <a:lnSpc>
                <a:spcPct val="150000"/>
              </a:lnSpc>
              <a:spcAft>
                <a:spcPts val="0"/>
              </a:spcAft>
              <a:buClr>
                <a:schemeClr val="tx1"/>
              </a:buClr>
              <a:buSzPct val="90000"/>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提升用药可及：作为欧美上市新一代抗菌药，国内医保准入可大幅提升用药可及性，尤其惠及老年、伴基础病、复杂皮肤软组织感染等复杂感染刚需患者，补齐国内临床用药缺口。</a:t>
            </a:r>
          </a:p>
          <a:p>
            <a:pPr marL="171450" indent="-171450" fontAlgn="base">
              <a:lnSpc>
                <a:spcPct val="150000"/>
              </a:lnSpc>
              <a:spcAft>
                <a:spcPts val="0"/>
              </a:spcAft>
              <a:buClr>
                <a:schemeClr val="tx1"/>
              </a:buClr>
              <a:buSzPct val="90000"/>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控费优势明显：提升高龄、多病共存老年患者的治愈率、降低病死率。皮肤感染单药优于传统联合用药，疗效佳、不良反应少，可替代目录同类品种，同步降低患者与医保基金支出。</a:t>
            </a:r>
          </a:p>
        </p:txBody>
      </p:sp>
      <p:sp>
        <p:nvSpPr>
          <p:cNvPr id="26" name="矩形: 圆角 25"/>
          <p:cNvSpPr/>
          <p:nvPr>
            <p:custDataLst>
              <p:tags r:id="rId5"/>
            </p:custDataLst>
          </p:nvPr>
        </p:nvSpPr>
        <p:spPr bwMode="gray">
          <a:xfrm>
            <a:off x="446799" y="4153618"/>
            <a:ext cx="5388314" cy="436867"/>
          </a:xfrm>
          <a:prstGeom prst="roundRect">
            <a:avLst>
              <a:gd name="adj" fmla="val 7712"/>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弥补医保目录短板</a:t>
            </a:r>
          </a:p>
        </p:txBody>
      </p:sp>
      <p:sp>
        <p:nvSpPr>
          <p:cNvPr id="29" name="矩形 28"/>
          <p:cNvSpPr/>
          <p:nvPr>
            <p:custDataLst>
              <p:tags r:id="rId6"/>
            </p:custDataLst>
          </p:nvPr>
        </p:nvSpPr>
        <p:spPr bwMode="gray">
          <a:xfrm>
            <a:off x="447040" y="4590415"/>
            <a:ext cx="5388610" cy="1812925"/>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noAutofit/>
          </a:bodyPr>
          <a:lstStyle/>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传统氟喹诺酮：解决酸性环境（如脓肿）中活性减弱问题，实现“遇酸则强”；凭借等效双靶机制，降低高耐药率风险；同时消除</a:t>
            </a:r>
            <a:r>
              <a:rPr lang="en-US" altLang="zh-CN" sz="1200" dirty="0">
                <a:latin typeface="微软雅黑" panose="020B0503020204020204" pitchFamily="34" charset="-122"/>
                <a:ea typeface="微软雅黑" panose="020B0503020204020204" pitchFamily="34" charset="-122"/>
              </a:rPr>
              <a:t>QT</a:t>
            </a:r>
            <a:r>
              <a:rPr lang="zh-CN" altLang="en-US" sz="1200" dirty="0">
                <a:latin typeface="微软雅黑" panose="020B0503020204020204" pitchFamily="34" charset="-122"/>
                <a:ea typeface="微软雅黑" panose="020B0503020204020204" pitchFamily="34" charset="-122"/>
              </a:rPr>
              <a:t>间期延长隐患，保障心脏安全。</a:t>
            </a:r>
          </a:p>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奥马环素：有效覆盖其完全无活性的铜绿假单胞菌（</a:t>
            </a:r>
            <a:r>
              <a:rPr lang="en-US" altLang="zh-CN" sz="1200" dirty="0">
                <a:latin typeface="微软雅黑" panose="020B0503020204020204" pitchFamily="34" charset="-122"/>
                <a:ea typeface="微软雅黑" panose="020B0503020204020204" pitchFamily="34" charset="-122"/>
              </a:rPr>
              <a:t>PA），</a:t>
            </a:r>
            <a:r>
              <a:rPr lang="zh-CN" altLang="en-US" sz="1200" dirty="0">
                <a:latin typeface="微软雅黑" panose="020B0503020204020204" pitchFamily="34" charset="-122"/>
                <a:ea typeface="微软雅黑" panose="020B0503020204020204" pitchFamily="34" charset="-122"/>
              </a:rPr>
              <a:t>应对院内高发感染。</a:t>
            </a:r>
          </a:p>
          <a:p>
            <a:pPr marL="171450" indent="-171450" fontAlgn="base">
              <a:lnSpc>
                <a:spcPct val="130000"/>
              </a:lnSpc>
              <a:spcAft>
                <a:spcPts val="0"/>
              </a:spcAft>
              <a:buClr>
                <a:schemeClr val="tx1"/>
              </a:buClr>
              <a:buSzPct val="9000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万古霉素/利奈唑胺：突破其仅覆盖革兰阳性菌的局限，实现单药覆盖</a:t>
            </a:r>
            <a:r>
              <a:rPr lang="en-US" altLang="zh-CN" sz="1200" dirty="0">
                <a:latin typeface="微软雅黑" panose="020B0503020204020204" pitchFamily="34" charset="-122"/>
                <a:ea typeface="微软雅黑" panose="020B0503020204020204" pitchFamily="34" charset="-122"/>
              </a:rPr>
              <a:t>G+、G-</a:t>
            </a:r>
            <a:r>
              <a:rPr lang="zh-CN" altLang="en-US" sz="1200" dirty="0">
                <a:latin typeface="微软雅黑" panose="020B0503020204020204" pitchFamily="34" charset="-122"/>
                <a:ea typeface="微软雅黑" panose="020B0503020204020204" pitchFamily="34" charset="-122"/>
              </a:rPr>
              <a:t>及厌氧菌，显著简化糖尿病足等复杂混合感染的治疗方案。</a:t>
            </a:r>
          </a:p>
        </p:txBody>
      </p:sp>
      <p:sp>
        <p:nvSpPr>
          <p:cNvPr id="35" name="矩形: 圆角 34"/>
          <p:cNvSpPr/>
          <p:nvPr>
            <p:custDataLst>
              <p:tags r:id="rId7"/>
            </p:custDataLst>
          </p:nvPr>
        </p:nvSpPr>
        <p:spPr bwMode="gray">
          <a:xfrm>
            <a:off x="6298152" y="4153618"/>
            <a:ext cx="5513615" cy="436868"/>
          </a:xfrm>
          <a:prstGeom prst="roundRect">
            <a:avLst>
              <a:gd name="adj" fmla="val 7712"/>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539750"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临床管理难度</a:t>
            </a:r>
          </a:p>
        </p:txBody>
      </p:sp>
      <p:sp>
        <p:nvSpPr>
          <p:cNvPr id="36" name="矩形 35"/>
          <p:cNvSpPr/>
          <p:nvPr>
            <p:custDataLst>
              <p:tags r:id="rId8"/>
            </p:custDataLst>
          </p:nvPr>
        </p:nvSpPr>
        <p:spPr bwMode="gray">
          <a:xfrm>
            <a:off x="6297930" y="4590415"/>
            <a:ext cx="5513705" cy="1835150"/>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72000" rIns="91429" bIns="72000" numCol="1" rtlCol="0" anchor="t" anchorCtr="0" compatLnSpc="1">
            <a:noAutofit/>
          </a:bodyPr>
          <a:lstStyle/>
          <a:p>
            <a:pPr marL="171450" indent="-171450" fontAlgn="base">
              <a:lnSpc>
                <a:spcPct val="150000"/>
              </a:lnSpc>
              <a:spcAft>
                <a:spcPts val="0"/>
              </a:spcAft>
              <a:buClr>
                <a:schemeClr val="tx1"/>
              </a:buClr>
              <a:buSzPct val="90000"/>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依托原料制剂一体化生产，供货稳定无断供风险，药品有效期长达24个月，库存周转与院内贮存管理便捷，整体管控风险极低。</a:t>
            </a:r>
          </a:p>
          <a:p>
            <a:pPr marL="171450" indent="-171450" fontAlgn="base">
              <a:lnSpc>
                <a:spcPct val="150000"/>
              </a:lnSpc>
              <a:spcAft>
                <a:spcPts val="0"/>
              </a:spcAft>
              <a:buClr>
                <a:schemeClr val="tx1"/>
              </a:buClr>
              <a:buSzPct val="90000"/>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喹诺酮类药物临床经验丰富，管理难度与风险低。本品适应症与用法明确，不易滥用或超说明书使用，审核简便；后续将纳入各省抗菌药分级管理，处方审核严格，滥用风险小。</a:t>
            </a:r>
          </a:p>
        </p:txBody>
      </p:sp>
      <p:sp>
        <p:nvSpPr>
          <p:cNvPr id="57" name="矩形: 圆角 56"/>
          <p:cNvSpPr/>
          <p:nvPr>
            <p:custDataLst>
              <p:tags r:id="rId9"/>
            </p:custDataLst>
          </p:nvPr>
        </p:nvSpPr>
        <p:spPr bwMode="gray">
          <a:xfrm>
            <a:off x="447040" y="1529080"/>
            <a:ext cx="435610" cy="434975"/>
          </a:xfrm>
          <a:prstGeom prst="roundRect">
            <a:avLst>
              <a:gd name="adj" fmla="val 10641"/>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61" name="矩形: 圆角 60"/>
          <p:cNvSpPr/>
          <p:nvPr>
            <p:custDataLst>
              <p:tags r:id="rId10"/>
            </p:custDataLst>
          </p:nvPr>
        </p:nvSpPr>
        <p:spPr bwMode="gray">
          <a:xfrm>
            <a:off x="6297930" y="4161155"/>
            <a:ext cx="435610" cy="434975"/>
          </a:xfrm>
          <a:prstGeom prst="roundRect">
            <a:avLst>
              <a:gd name="adj" fmla="val 10641"/>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192" name="组合 191"/>
          <p:cNvGrpSpPr/>
          <p:nvPr>
            <p:custDataLst>
              <p:tags r:id="rId11"/>
            </p:custDataLst>
          </p:nvPr>
        </p:nvGrpSpPr>
        <p:grpSpPr>
          <a:xfrm>
            <a:off x="446799" y="4153618"/>
            <a:ext cx="435600" cy="434714"/>
            <a:chOff x="581599" y="3861560"/>
            <a:chExt cx="435600" cy="434714"/>
          </a:xfrm>
          <a:solidFill>
            <a:schemeClr val="accent1"/>
          </a:solidFill>
        </p:grpSpPr>
        <p:sp>
          <p:nvSpPr>
            <p:cNvPr id="63" name="矩形: 圆角 62"/>
            <p:cNvSpPr/>
            <p:nvPr>
              <p:custDataLst>
                <p:tags r:id="rId16"/>
              </p:custDataLst>
            </p:nvPr>
          </p:nvSpPr>
          <p:spPr bwMode="gray">
            <a:xfrm>
              <a:off x="581599" y="3861560"/>
              <a:ext cx="435600" cy="434714"/>
            </a:xfrm>
            <a:prstGeom prst="roundRect">
              <a:avLst>
                <a:gd name="adj" fmla="val 10641"/>
              </a:avLst>
            </a:prstGeom>
            <a:grp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50" name="图形 49" descr="灯泡和齿轮 纯色填充"/>
            <p:cNvPicPr>
              <a:picLocks noChangeAspect="1"/>
            </p:cNvPicPr>
            <p:nvPr>
              <p:custDataLst>
                <p:tags r:id="rId17"/>
              </p:custDataLst>
            </p:nvPr>
          </p:nvPicPr>
          <p:blipFill>
            <a:blip r:embed="rId20">
              <a:extLst>
                <a:ext uri="{96DAC541-7B7A-43D3-8B79-37D633B846F1}">
                  <asvg:svgBlip xmlns:asvg="http://schemas.microsoft.com/office/drawing/2016/SVG/main" xmlns="" r:embed="rId21"/>
                </a:ext>
              </a:extLst>
            </a:blip>
            <a:stretch>
              <a:fillRect/>
            </a:stretch>
          </p:blipFill>
          <p:spPr>
            <a:xfrm>
              <a:off x="655399" y="3934917"/>
              <a:ext cx="288000" cy="288000"/>
            </a:xfrm>
            <a:prstGeom prst="rect">
              <a:avLst/>
            </a:prstGeom>
          </p:spPr>
        </p:pic>
      </p:grpSp>
      <p:sp>
        <p:nvSpPr>
          <p:cNvPr id="59" name="矩形: 圆角 58"/>
          <p:cNvSpPr/>
          <p:nvPr>
            <p:custDataLst>
              <p:tags r:id="rId12"/>
            </p:custDataLst>
          </p:nvPr>
        </p:nvSpPr>
        <p:spPr bwMode="gray">
          <a:xfrm>
            <a:off x="6297930" y="1529080"/>
            <a:ext cx="435610" cy="434975"/>
          </a:xfrm>
          <a:prstGeom prst="roundRect">
            <a:avLst>
              <a:gd name="adj" fmla="val 10641"/>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16" name="图片 15" descr="医学"/>
          <p:cNvPicPr>
            <a:picLocks noChangeAspect="1"/>
          </p:cNvPicPr>
          <p:nvPr>
            <p:custDataLst>
              <p:tags r:id="rId13"/>
            </p:custDataLst>
          </p:nvPr>
        </p:nvPicPr>
        <p:blipFill>
          <a:blip r:embed="rId22">
            <a:extLst>
              <a:ext uri="{96DAC541-7B7A-43D3-8B79-37D633B846F1}">
                <asvg:svgBlip xmlns:asvg="http://schemas.microsoft.com/office/drawing/2016/SVG/main" xmlns="" r:embed="rId23"/>
              </a:ext>
            </a:extLst>
          </a:blip>
          <a:stretch>
            <a:fillRect/>
          </a:stretch>
        </p:blipFill>
        <p:spPr>
          <a:xfrm>
            <a:off x="520065" y="1602105"/>
            <a:ext cx="288000" cy="288000"/>
          </a:xfrm>
          <a:prstGeom prst="rect">
            <a:avLst/>
          </a:prstGeom>
        </p:spPr>
      </p:pic>
      <p:pic>
        <p:nvPicPr>
          <p:cNvPr id="19" name="图片 18" descr="医疗箱"/>
          <p:cNvPicPr>
            <a:picLocks noChangeAspect="1"/>
          </p:cNvPicPr>
          <p:nvPr>
            <p:custDataLst>
              <p:tags r:id="rId14"/>
            </p:custDataLst>
          </p:nvPr>
        </p:nvPicPr>
        <p:blipFill>
          <a:blip r:embed="rId24">
            <a:extLst>
              <a:ext uri="{96DAC541-7B7A-43D3-8B79-37D633B846F1}">
                <asvg:svgBlip xmlns:asvg="http://schemas.microsoft.com/office/drawing/2016/SVG/main" xmlns="" r:embed="rId25"/>
              </a:ext>
            </a:extLst>
          </a:blip>
          <a:stretch>
            <a:fillRect/>
          </a:stretch>
        </p:blipFill>
        <p:spPr>
          <a:xfrm>
            <a:off x="6371590" y="1602105"/>
            <a:ext cx="288000" cy="288000"/>
          </a:xfrm>
          <a:prstGeom prst="rect">
            <a:avLst/>
          </a:prstGeom>
        </p:spPr>
      </p:pic>
      <p:pic>
        <p:nvPicPr>
          <p:cNvPr id="21" name="图片 20" descr="证书"/>
          <p:cNvPicPr>
            <a:picLocks noChangeAspect="1"/>
          </p:cNvPicPr>
          <p:nvPr>
            <p:custDataLst>
              <p:tags r:id="rId15"/>
            </p:custDataLst>
          </p:nvPr>
        </p:nvPicPr>
        <p:blipFill>
          <a:blip r:embed="rId26">
            <a:extLst>
              <a:ext uri="{96DAC541-7B7A-43D3-8B79-37D633B846F1}">
                <asvg:svgBlip xmlns:asvg="http://schemas.microsoft.com/office/drawing/2016/SVG/main" xmlns="" r:embed="rId27"/>
              </a:ext>
            </a:extLst>
          </a:blip>
          <a:stretch>
            <a:fillRect/>
          </a:stretch>
        </p:blipFill>
        <p:spPr>
          <a:xfrm>
            <a:off x="6371590" y="4237990"/>
            <a:ext cx="288000" cy="288000"/>
          </a:xfrm>
          <a:prstGeom prst="rect">
            <a:avLst/>
          </a:prstGeom>
        </p:spPr>
      </p:pic>
      <p:sp>
        <p:nvSpPr>
          <p:cNvPr id="2" name="文本框 1"/>
          <p:cNvSpPr txBox="1"/>
          <p:nvPr/>
        </p:nvSpPr>
        <p:spPr>
          <a:xfrm>
            <a:off x="1966595" y="143510"/>
            <a:ext cx="9845040" cy="521970"/>
          </a:xfrm>
          <a:prstGeom prst="rect">
            <a:avLst/>
          </a:prstGeom>
          <a:noFill/>
        </p:spPr>
        <p:txBody>
          <a:bodyPr wrap="square" rtlCol="0" anchor="t">
            <a:spAutoFit/>
          </a:bodyPr>
          <a:lstStyle/>
          <a:p>
            <a:pPr algn="l"/>
            <a:r>
              <a:rPr lang="zh-CN" altLang="en-US" sz="2800" b="1" dirty="0">
                <a:sym typeface="+mn-ea"/>
              </a:rPr>
              <a:t>弥补</a:t>
            </a:r>
            <a:r>
              <a:rPr lang="zh-CN" altLang="en-US" sz="2800" b="1" dirty="0" smtClean="0">
                <a:sym typeface="+mn-ea"/>
              </a:rPr>
              <a:t>同类药物治疗短</a:t>
            </a:r>
            <a:r>
              <a:rPr lang="zh-CN" altLang="en-US" sz="2800" b="1" dirty="0">
                <a:sym typeface="+mn-ea"/>
              </a:rPr>
              <a:t>板，契合老龄化临床</a:t>
            </a:r>
            <a:r>
              <a:rPr lang="zh-CN" altLang="en-US" sz="2800" b="1" dirty="0" smtClean="0">
                <a:sym typeface="+mn-ea"/>
              </a:rPr>
              <a:t>需求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82490" y="1280160"/>
            <a:ext cx="3759835" cy="521970"/>
            <a:chOff x="5295" y="2016"/>
            <a:chExt cx="5921" cy="822"/>
          </a:xfrm>
        </p:grpSpPr>
        <p:sp>
          <p:nvSpPr>
            <p:cNvPr id="13" name="圆角矩形 12"/>
            <p:cNvSpPr/>
            <p:nvPr>
              <p:custDataLst>
                <p:tags r:id="rId5"/>
              </p:custDataLst>
            </p:nvPr>
          </p:nvSpPr>
          <p:spPr>
            <a:xfrm>
              <a:off x="5295" y="2056"/>
              <a:ext cx="1299" cy="743"/>
            </a:xfrm>
            <a:prstGeom prst="roundRect">
              <a:avLst/>
            </a:prstGeom>
            <a:effectLst>
              <a:glow rad="101600">
                <a:schemeClr val="accent1">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mn-ea"/>
                </a:rPr>
                <a:t>1</a:t>
              </a:r>
            </a:p>
          </p:txBody>
        </p:sp>
        <p:sp>
          <p:nvSpPr>
            <p:cNvPr id="3" name="文本框 2"/>
            <p:cNvSpPr txBox="1"/>
            <p:nvPr/>
          </p:nvSpPr>
          <p:spPr>
            <a:xfrm>
              <a:off x="7438" y="2016"/>
              <a:ext cx="3779" cy="822"/>
            </a:xfrm>
            <a:prstGeom prst="rect">
              <a:avLst/>
            </a:prstGeom>
            <a:noFill/>
          </p:spPr>
          <p:txBody>
            <a:bodyPr wrap="square" rtlCol="0">
              <a:spAutoFit/>
            </a:bodyPr>
            <a:lstStyle/>
            <a:p>
              <a:r>
                <a:rPr lang="zh-CN" altLang="en-US" sz="2800" b="1"/>
                <a:t>药品基本信息</a:t>
              </a:r>
            </a:p>
          </p:txBody>
        </p:sp>
      </p:grpSp>
      <p:grpSp>
        <p:nvGrpSpPr>
          <p:cNvPr id="7" name="组合 6"/>
          <p:cNvGrpSpPr/>
          <p:nvPr/>
        </p:nvGrpSpPr>
        <p:grpSpPr>
          <a:xfrm>
            <a:off x="4682490" y="2287270"/>
            <a:ext cx="3760470" cy="521970"/>
            <a:chOff x="5295" y="2016"/>
            <a:chExt cx="5922" cy="822"/>
          </a:xfrm>
        </p:grpSpPr>
        <p:sp>
          <p:nvSpPr>
            <p:cNvPr id="19" name="圆角矩形 18"/>
            <p:cNvSpPr/>
            <p:nvPr>
              <p:custDataLst>
                <p:tags r:id="rId4"/>
              </p:custDataLst>
            </p:nvPr>
          </p:nvSpPr>
          <p:spPr>
            <a:xfrm>
              <a:off x="5295" y="2056"/>
              <a:ext cx="1299" cy="743"/>
            </a:xfrm>
            <a:prstGeom prst="roundRect">
              <a:avLst/>
            </a:prstGeom>
            <a:effectLst>
              <a:glow rad="101600">
                <a:schemeClr val="accent1">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mn-ea"/>
                </a:rPr>
                <a:t>2</a:t>
              </a:r>
            </a:p>
          </p:txBody>
        </p:sp>
        <p:sp>
          <p:nvSpPr>
            <p:cNvPr id="20" name="文本框 19"/>
            <p:cNvSpPr txBox="1"/>
            <p:nvPr/>
          </p:nvSpPr>
          <p:spPr>
            <a:xfrm>
              <a:off x="7438" y="2016"/>
              <a:ext cx="3779" cy="822"/>
            </a:xfrm>
            <a:prstGeom prst="rect">
              <a:avLst/>
            </a:prstGeom>
            <a:noFill/>
          </p:spPr>
          <p:txBody>
            <a:bodyPr wrap="square" rtlCol="0">
              <a:spAutoFit/>
            </a:bodyPr>
            <a:lstStyle/>
            <a:p>
              <a:r>
                <a:rPr lang="zh-CN" altLang="en-US" sz="2800" b="1"/>
                <a:t>有效性</a:t>
              </a:r>
            </a:p>
          </p:txBody>
        </p:sp>
      </p:grpSp>
      <p:grpSp>
        <p:nvGrpSpPr>
          <p:cNvPr id="21" name="组合 20"/>
          <p:cNvGrpSpPr/>
          <p:nvPr/>
        </p:nvGrpSpPr>
        <p:grpSpPr>
          <a:xfrm>
            <a:off x="4682490" y="3294380"/>
            <a:ext cx="3760470" cy="521970"/>
            <a:chOff x="5295" y="2016"/>
            <a:chExt cx="5922" cy="822"/>
          </a:xfrm>
        </p:grpSpPr>
        <p:sp>
          <p:nvSpPr>
            <p:cNvPr id="22" name="圆角矩形 21"/>
            <p:cNvSpPr/>
            <p:nvPr>
              <p:custDataLst>
                <p:tags r:id="rId3"/>
              </p:custDataLst>
            </p:nvPr>
          </p:nvSpPr>
          <p:spPr>
            <a:xfrm>
              <a:off x="5295" y="2056"/>
              <a:ext cx="1299" cy="743"/>
            </a:xfrm>
            <a:prstGeom prst="roundRect">
              <a:avLst/>
            </a:prstGeom>
            <a:effectLst>
              <a:glow rad="101600">
                <a:schemeClr val="accent1">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mn-ea"/>
                </a:rPr>
                <a:t>3</a:t>
              </a:r>
            </a:p>
          </p:txBody>
        </p:sp>
        <p:sp>
          <p:nvSpPr>
            <p:cNvPr id="23" name="文本框 22"/>
            <p:cNvSpPr txBox="1"/>
            <p:nvPr/>
          </p:nvSpPr>
          <p:spPr>
            <a:xfrm>
              <a:off x="7438" y="2016"/>
              <a:ext cx="3779" cy="822"/>
            </a:xfrm>
            <a:prstGeom prst="rect">
              <a:avLst/>
            </a:prstGeom>
            <a:noFill/>
          </p:spPr>
          <p:txBody>
            <a:bodyPr wrap="square" rtlCol="0">
              <a:spAutoFit/>
            </a:bodyPr>
            <a:lstStyle/>
            <a:p>
              <a:r>
                <a:rPr lang="zh-CN" altLang="en-US" sz="2800" b="1"/>
                <a:t>安全性</a:t>
              </a:r>
            </a:p>
          </p:txBody>
        </p:sp>
      </p:grpSp>
      <p:grpSp>
        <p:nvGrpSpPr>
          <p:cNvPr id="24" name="组合 23"/>
          <p:cNvGrpSpPr/>
          <p:nvPr/>
        </p:nvGrpSpPr>
        <p:grpSpPr>
          <a:xfrm>
            <a:off x="4682490" y="4301490"/>
            <a:ext cx="3760470" cy="521970"/>
            <a:chOff x="5295" y="2016"/>
            <a:chExt cx="5922" cy="822"/>
          </a:xfrm>
        </p:grpSpPr>
        <p:sp>
          <p:nvSpPr>
            <p:cNvPr id="25" name="圆角矩形 24"/>
            <p:cNvSpPr/>
            <p:nvPr>
              <p:custDataLst>
                <p:tags r:id="rId2"/>
              </p:custDataLst>
            </p:nvPr>
          </p:nvSpPr>
          <p:spPr>
            <a:xfrm>
              <a:off x="5295" y="2056"/>
              <a:ext cx="1299" cy="743"/>
            </a:xfrm>
            <a:prstGeom prst="roundRect">
              <a:avLst/>
            </a:prstGeom>
            <a:effectLst>
              <a:glow rad="101600">
                <a:schemeClr val="accent1">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mn-ea"/>
                </a:rPr>
                <a:t>4</a:t>
              </a:r>
            </a:p>
          </p:txBody>
        </p:sp>
        <p:sp>
          <p:nvSpPr>
            <p:cNvPr id="26" name="文本框 25"/>
            <p:cNvSpPr txBox="1"/>
            <p:nvPr/>
          </p:nvSpPr>
          <p:spPr>
            <a:xfrm>
              <a:off x="7438" y="2016"/>
              <a:ext cx="3779" cy="822"/>
            </a:xfrm>
            <a:prstGeom prst="rect">
              <a:avLst/>
            </a:prstGeom>
            <a:noFill/>
          </p:spPr>
          <p:txBody>
            <a:bodyPr wrap="square" rtlCol="0">
              <a:spAutoFit/>
            </a:bodyPr>
            <a:lstStyle/>
            <a:p>
              <a:r>
                <a:rPr lang="zh-CN" altLang="en-US" sz="2800" b="1"/>
                <a:t>创新性</a:t>
              </a:r>
            </a:p>
          </p:txBody>
        </p:sp>
      </p:grpSp>
      <p:grpSp>
        <p:nvGrpSpPr>
          <p:cNvPr id="27" name="组合 26"/>
          <p:cNvGrpSpPr/>
          <p:nvPr/>
        </p:nvGrpSpPr>
        <p:grpSpPr>
          <a:xfrm>
            <a:off x="4682490" y="5308600"/>
            <a:ext cx="3760470" cy="521970"/>
            <a:chOff x="5295" y="2016"/>
            <a:chExt cx="5922" cy="822"/>
          </a:xfrm>
        </p:grpSpPr>
        <p:sp>
          <p:nvSpPr>
            <p:cNvPr id="28" name="圆角矩形 27"/>
            <p:cNvSpPr/>
            <p:nvPr>
              <p:custDataLst>
                <p:tags r:id="rId1"/>
              </p:custDataLst>
            </p:nvPr>
          </p:nvSpPr>
          <p:spPr>
            <a:xfrm>
              <a:off x="5295" y="2056"/>
              <a:ext cx="1299" cy="743"/>
            </a:xfrm>
            <a:prstGeom prst="roundRect">
              <a:avLst/>
            </a:prstGeom>
            <a:effectLst>
              <a:glow rad="101600">
                <a:schemeClr val="accent1">
                  <a:satMod val="175000"/>
                  <a:alpha val="40000"/>
                </a:scheme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mn-ea"/>
                </a:rPr>
                <a:t>5</a:t>
              </a:r>
            </a:p>
          </p:txBody>
        </p:sp>
        <p:sp>
          <p:nvSpPr>
            <p:cNvPr id="29" name="文本框 28"/>
            <p:cNvSpPr txBox="1"/>
            <p:nvPr/>
          </p:nvSpPr>
          <p:spPr>
            <a:xfrm>
              <a:off x="7438" y="2016"/>
              <a:ext cx="3779" cy="822"/>
            </a:xfrm>
            <a:prstGeom prst="rect">
              <a:avLst/>
            </a:prstGeom>
            <a:noFill/>
          </p:spPr>
          <p:txBody>
            <a:bodyPr wrap="square" rtlCol="0">
              <a:spAutoFit/>
            </a:bodyPr>
            <a:lstStyle/>
            <a:p>
              <a:r>
                <a:rPr lang="zh-CN" altLang="en-US" sz="2800" b="1" dirty="0" smtClean="0"/>
                <a:t>公平性</a:t>
              </a:r>
              <a:r>
                <a:rPr lang="en-US" altLang="zh-CN" sz="2800" b="1" dirty="0" smtClean="0"/>
                <a:t>(</a:t>
              </a:r>
              <a:r>
                <a:rPr lang="zh-CN" altLang="en-US" sz="2800" b="1" dirty="0" smtClean="0"/>
                <a:t>一</a:t>
              </a:r>
              <a:r>
                <a:rPr lang="en-US" altLang="zh-CN" sz="2800" b="1" dirty="0" smtClean="0"/>
                <a:t>)</a:t>
              </a:r>
              <a:endParaRPr lang="zh-CN" altLang="en-US" sz="2800" b="1" dirty="0"/>
            </a:p>
          </p:txBody>
        </p:sp>
      </p:grpSp>
      <p:pic>
        <p:nvPicPr>
          <p:cNvPr id="30" name="图片 29" descr="kappframework-wAgIbL(1)(1)"/>
          <p:cNvPicPr>
            <a:picLocks noChangeAspect="1"/>
          </p:cNvPicPr>
          <p:nvPr/>
        </p:nvPicPr>
        <p:blipFill>
          <a:blip r:embed="rId7"/>
          <a:srcRect l="33281" r="35729"/>
          <a:stretch>
            <a:fillRect/>
          </a:stretch>
        </p:blipFill>
        <p:spPr>
          <a:xfrm>
            <a:off x="1086485" y="1395730"/>
            <a:ext cx="1889125" cy="4067175"/>
          </a:xfrm>
          <a:prstGeom prst="rect">
            <a:avLst/>
          </a:prstGeom>
          <a:effectLst/>
        </p:spPr>
      </p:pic>
      <p:sp>
        <p:nvSpPr>
          <p:cNvPr id="2" name="文本框 1"/>
          <p:cNvSpPr txBox="1"/>
          <p:nvPr/>
        </p:nvSpPr>
        <p:spPr>
          <a:xfrm>
            <a:off x="13335" y="-24130"/>
            <a:ext cx="12193270" cy="645160"/>
          </a:xfrm>
          <a:prstGeom prst="rect">
            <a:avLst/>
          </a:prstGeom>
          <a:noFill/>
        </p:spPr>
        <p:txBody>
          <a:bodyPr wrap="square" rtlCol="0">
            <a:spAutoFit/>
          </a:bodyPr>
          <a:lstStyle/>
          <a:p>
            <a:pPr algn="l"/>
            <a:r>
              <a:rPr lang="zh-CN" altLang="en-US" sz="3600"/>
              <a:t>目录</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125210" y="4350385"/>
            <a:ext cx="5867400" cy="2340610"/>
          </a:xfrm>
          <a:prstGeom prst="roundRect">
            <a:avLst/>
          </a:prstGeom>
          <a:solidFill>
            <a:srgbClr val="DAE3F5"/>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0" y="10795"/>
            <a:ext cx="252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sz="2800" b="1"/>
              <a:t>药品基本</a:t>
            </a:r>
            <a:r>
              <a:rPr lang="zh-CN" altLang="en-US" sz="2800" b="1"/>
              <a:t>信息</a:t>
            </a:r>
          </a:p>
        </p:txBody>
      </p:sp>
      <p:sp>
        <p:nvSpPr>
          <p:cNvPr id="18" name="文本框 17"/>
          <p:cNvSpPr txBox="1"/>
          <p:nvPr>
            <p:custDataLst>
              <p:tags r:id="rId1"/>
            </p:custDataLst>
          </p:nvPr>
        </p:nvSpPr>
        <p:spPr>
          <a:xfrm>
            <a:off x="463881" y="6534785"/>
            <a:ext cx="5679743" cy="183515"/>
          </a:xfrm>
          <a:prstGeom prst="rect">
            <a:avLst/>
          </a:prstGeom>
          <a:noFill/>
        </p:spPr>
        <p:txBody>
          <a:bodyPr wrap="square" rtlCol="0" anchor="t">
            <a:spAutoFit/>
          </a:bodyPr>
          <a:lstStyle/>
          <a:p>
            <a:pPr>
              <a:buNone/>
            </a:pPr>
            <a:r>
              <a:rPr lang="zh-CN" altLang="en-US" sz="600" dirty="0">
                <a:solidFill>
                  <a:schemeClr val="dk1"/>
                </a:solidFill>
                <a:latin typeface="微软雅黑" panose="020B0503020204020204" pitchFamily="34" charset="-122"/>
                <a:ea typeface="微软雅黑" panose="020B0503020204020204" pitchFamily="34" charset="-122"/>
                <a:sym typeface="+mn-ea"/>
              </a:rPr>
              <a:t>注射用德拉沙星葡甲胺说明书</a:t>
            </a:r>
            <a:r>
              <a:rPr lang="en-US" altLang="zh-CN" sz="600" dirty="0">
                <a:solidFill>
                  <a:schemeClr val="dk1"/>
                </a:solidFill>
                <a:latin typeface="微软雅黑" panose="020B0503020204020204" pitchFamily="34" charset="-122"/>
                <a:ea typeface="微软雅黑" panose="020B0503020204020204" pitchFamily="34" charset="-122"/>
                <a:sym typeface="+mn-ea"/>
              </a:rPr>
              <a:t>.</a:t>
            </a:r>
          </a:p>
        </p:txBody>
      </p:sp>
      <p:graphicFrame>
        <p:nvGraphicFramePr>
          <p:cNvPr id="2" name="表格 1"/>
          <p:cNvGraphicFramePr/>
          <p:nvPr>
            <p:custDataLst>
              <p:tags r:id="rId2"/>
            </p:custDataLst>
          </p:nvPr>
        </p:nvGraphicFramePr>
        <p:xfrm>
          <a:off x="464185" y="1124585"/>
          <a:ext cx="4897120" cy="5175885"/>
        </p:xfrm>
        <a:graphic>
          <a:graphicData uri="http://schemas.openxmlformats.org/drawingml/2006/table">
            <a:tbl>
              <a:tblPr firstRow="1" bandRow="1">
                <a:tableStyleId>{5C22544A-7EE6-4342-B048-85BDC9FD1C3A}</a:tableStyleId>
              </a:tblPr>
              <a:tblGrid>
                <a:gridCol w="1344295">
                  <a:extLst>
                    <a:ext uri="{9D8B030D-6E8A-4147-A177-3AD203B41FA5}">
                      <a16:colId xmlns="" xmlns:a16="http://schemas.microsoft.com/office/drawing/2014/main" val="20000"/>
                    </a:ext>
                  </a:extLst>
                </a:gridCol>
                <a:gridCol w="3552825">
                  <a:extLst>
                    <a:ext uri="{9D8B030D-6E8A-4147-A177-3AD203B41FA5}">
                      <a16:colId xmlns="" xmlns:a16="http://schemas.microsoft.com/office/drawing/2014/main" val="20001"/>
                    </a:ext>
                  </a:extLst>
                </a:gridCol>
              </a:tblGrid>
              <a:tr h="501015">
                <a:tc>
                  <a:txBody>
                    <a:bodyPr/>
                    <a:lstStyle/>
                    <a:p>
                      <a:pPr algn="ctr">
                        <a:buNone/>
                      </a:pPr>
                      <a:r>
                        <a:rPr lang="zh-CN" altLang="en-US" sz="1200">
                          <a:solidFill>
                            <a:schemeClr val="tx1"/>
                          </a:solidFill>
                        </a:rPr>
                        <a:t>药品通用名称</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注射用德拉沙星葡甲胺</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0"/>
                  </a:ext>
                </a:extLst>
              </a:tr>
              <a:tr h="501650">
                <a:tc>
                  <a:txBody>
                    <a:bodyPr/>
                    <a:lstStyle/>
                    <a:p>
                      <a:pPr algn="ctr">
                        <a:buNone/>
                      </a:pPr>
                      <a:r>
                        <a:rPr lang="zh-CN" altLang="en-US" sz="1200" b="1">
                          <a:solidFill>
                            <a:schemeClr val="tx1"/>
                          </a:solidFill>
                        </a:rPr>
                        <a:t>说明书规格</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0.3g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C</a:t>
                      </a:r>
                      <a:r>
                        <a:rPr lang="en-US" altLang="zh-CN" sz="1200" baseline="-2500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altLang="zh-CN" sz="1200" baseline="-2500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ClF</a:t>
                      </a:r>
                      <a:r>
                        <a:rPr lang="en-US" altLang="zh-CN" sz="1200" baseline="-250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200" baseline="-25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1200" baseline="-25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计</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1"/>
                  </a:ext>
                </a:extLst>
              </a:tr>
              <a:tr h="828675">
                <a:tc>
                  <a:txBody>
                    <a:bodyPr/>
                    <a:lstStyle/>
                    <a:p>
                      <a:pPr algn="ctr">
                        <a:buNone/>
                      </a:pPr>
                      <a:r>
                        <a:rPr lang="zh-CN" altLang="en-US" sz="1200" b="1">
                          <a:solidFill>
                            <a:schemeClr val="tx1"/>
                          </a:solidFill>
                        </a:rPr>
                        <a:t>说明书适应症</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indent="0" fontAlgn="auto">
                        <a:lnSpc>
                          <a:spcPct val="10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德拉沙星适用于治疗下列由敏感菌所致的成人感染</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00000"/>
                        </a:lnSpc>
                        <a:buFont typeface="Arial" panose="020B0604020202020204" pitchFamily="34" charset="0"/>
                        <a:buChar char="•"/>
                      </a:pPr>
                      <a:r>
                        <a:rPr lang="zh-CN" altLang="en-US" sz="1200">
                          <a:solidFill>
                            <a:schemeClr val="tx1"/>
                          </a:solidFill>
                          <a:uFill>
                            <a:solidFill>
                              <a:schemeClr val="tx1"/>
                            </a:solidFill>
                          </a:uFill>
                          <a:latin typeface="微软雅黑" panose="020B0503020204020204" pitchFamily="34" charset="-122"/>
                          <a:ea typeface="微软雅黑" panose="020B0503020204020204" pitchFamily="34" charset="-122"/>
                          <a:cs typeface="微软雅黑" panose="020B0503020204020204" pitchFamily="34" charset="-122"/>
                          <a:sym typeface="+mn-ea"/>
                        </a:rPr>
                        <a:t>急性细菌性皮肤及皮肤结构感染（</a:t>
                      </a:r>
                      <a:r>
                        <a:rPr lang="en-US" altLang="zh-CN" sz="1200">
                          <a:solidFill>
                            <a:schemeClr val="tx1"/>
                          </a:solidFill>
                          <a:uFill>
                            <a:solidFill>
                              <a:schemeClr val="tx1"/>
                            </a:solidFill>
                          </a:uFill>
                          <a:latin typeface="微软雅黑" panose="020B0503020204020204" pitchFamily="34" charset="-122"/>
                          <a:ea typeface="微软雅黑" panose="020B0503020204020204" pitchFamily="34" charset="-122"/>
                          <a:cs typeface="微软雅黑" panose="020B0503020204020204" pitchFamily="34" charset="-122"/>
                          <a:sym typeface="+mn-ea"/>
                        </a:rPr>
                        <a:t>ABSSSI</a:t>
                      </a:r>
                      <a:r>
                        <a:rPr lang="zh-CN" altLang="en-US" sz="1200">
                          <a:solidFill>
                            <a:schemeClr val="tx1"/>
                          </a:solidFill>
                          <a:uFill>
                            <a:solidFill>
                              <a:schemeClr val="tx1"/>
                            </a:solidFill>
                          </a:u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indent="-285750" fontAlgn="auto">
                        <a:lnSpc>
                          <a:spcPct val="100000"/>
                        </a:lnSpc>
                        <a:buFont typeface="Arial" panose="020B0604020202020204" pitchFamily="34" charset="0"/>
                        <a:buChar char="•"/>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社区获得性细菌性肺炎（</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CABP</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2"/>
                  </a:ext>
                </a:extLst>
              </a:tr>
              <a:tr h="829310">
                <a:tc>
                  <a:txBody>
                    <a:bodyPr/>
                    <a:lstStyle/>
                    <a:p>
                      <a:pPr algn="ctr">
                        <a:buNone/>
                      </a:pPr>
                      <a:r>
                        <a:rPr lang="zh-CN" altLang="en-US" sz="1200" b="1">
                          <a:latin typeface="微软雅黑" panose="020B0503020204020204" pitchFamily="34" charset="-122"/>
                          <a:ea typeface="微软雅黑" panose="020B0503020204020204" pitchFamily="34" charset="-122"/>
                          <a:sym typeface="+mn-ea"/>
                        </a:rPr>
                        <a:t>用法用量</a:t>
                      </a:r>
                      <a:endParaRPr lang="zh-CN" altLang="en-US" sz="1200">
                        <a:solidFill>
                          <a:schemeClr val="tx1"/>
                        </a:solidFill>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静脉滴注本品</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300 mg</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小时</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，每次输注时间持续</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分钟以上。</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ABSSSI</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总疗程</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5~14</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CABP</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总疗程</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5~10</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a:solidFill>
                          <a:schemeClr val="tx1"/>
                        </a:solidFill>
                        <a:cs typeface="微软雅黑" panose="020B0503020204020204" pitchFamily="34" charset="-122"/>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3"/>
                  </a:ext>
                </a:extLst>
              </a:tr>
              <a:tr h="591820">
                <a:tc>
                  <a:txBody>
                    <a:bodyPr/>
                    <a:lstStyle/>
                    <a:p>
                      <a:pPr algn="ctr">
                        <a:buNone/>
                      </a:pPr>
                      <a:r>
                        <a:rPr lang="zh-CN" altLang="en-US" sz="1200" b="1">
                          <a:sym typeface="+mn-ea"/>
                        </a:rPr>
                        <a:t>中国大陆首次上市时间</a:t>
                      </a:r>
                      <a:endParaRPr lang="zh-CN" altLang="en-US" sz="1200">
                        <a:solidFill>
                          <a:schemeClr val="tx1"/>
                        </a:solidFill>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lang="zh-CN" altLang="en-US" sz="1200" b="0">
                        <a:solidFill>
                          <a:schemeClr val="tx1"/>
                        </a:solidFill>
                        <a:cs typeface="微软雅黑" panose="020B0503020204020204" pitchFamily="34" charset="-122"/>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4"/>
                  </a:ext>
                </a:extLst>
              </a:tr>
              <a:tr h="82994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a:solidFill>
                            <a:schemeClr val="bg2">
                              <a:lumMod val="10000"/>
                            </a:schemeClr>
                          </a:solidFill>
                          <a:cs typeface="+mn-ea"/>
                          <a:sym typeface="+mn-lt"/>
                        </a:rPr>
                        <a:t>目前大陆地区同通用名药品上市情况</a:t>
                      </a:r>
                      <a:endParaRPr lang="zh-CN" altLang="en-US" sz="1200" b="1">
                        <a:solidFill>
                          <a:schemeClr val="tx1"/>
                        </a:solidFill>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zh-CN" altLang="en-US" sz="1200" b="0">
                          <a:solidFill>
                            <a:schemeClr val="tx1"/>
                          </a:solidFill>
                          <a:latin typeface="微软雅黑" panose="020B0503020204020204" pitchFamily="34" charset="-122"/>
                          <a:ea typeface="微软雅黑" panose="020B0503020204020204" pitchFamily="34" charset="-122"/>
                        </a:rPr>
                        <a:t>独家</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5"/>
                  </a:ext>
                </a:extLst>
              </a:tr>
              <a:tr h="592455">
                <a:tc>
                  <a:txBody>
                    <a:bodyPr/>
                    <a:lstStyle/>
                    <a:p>
                      <a:pPr algn="ctr">
                        <a:buNone/>
                      </a:pPr>
                      <a:r>
                        <a:rPr lang="zh-CN" altLang="en-US" sz="1200" b="1">
                          <a:solidFill>
                            <a:schemeClr val="bg2">
                              <a:lumMod val="10000"/>
                            </a:schemeClr>
                          </a:solidFill>
                          <a:cs typeface="+mn-ea"/>
                          <a:sym typeface="+mn-lt"/>
                        </a:rPr>
                        <a:t>全球首个上市国家及时间</a:t>
                      </a:r>
                      <a:endParaRPr lang="zh-CN" altLang="en-US" sz="1200" b="1">
                        <a:solidFill>
                          <a:schemeClr val="tx1"/>
                        </a:solidFill>
                      </a:endParaRP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美国，</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6"/>
                  </a:ext>
                </a:extLst>
              </a:tr>
              <a:tr h="501015">
                <a:tc>
                  <a:txBody>
                    <a:bodyPr/>
                    <a:lstStyle/>
                    <a:p>
                      <a:pPr algn="ctr">
                        <a:buNone/>
                      </a:pP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是否为</a:t>
                      </a:r>
                      <a:r>
                        <a:rPr lang="en-US" altLang="zh-CN"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OTC</a:t>
                      </a: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药品</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solidFill>
                      <a:schemeClr val="accent1">
                        <a:lumMod val="20000"/>
                        <a:lumOff val="80000"/>
                      </a:schemeClr>
                    </a:solidFill>
                  </a:tcPr>
                </a:tc>
                <a:tc>
                  <a:txBody>
                    <a:bodyPr/>
                    <a:lstStyle/>
                    <a:p>
                      <a:pPr>
                        <a:buNone/>
                      </a:pPr>
                      <a:r>
                        <a:rPr lang="zh-CN" altLang="en-US" sz="1200" b="0">
                          <a:solidFill>
                            <a:schemeClr val="tx1"/>
                          </a:solidFill>
                          <a:latin typeface="微软雅黑" panose="020B0503020204020204" pitchFamily="34" charset="-122"/>
                          <a:ea typeface="微软雅黑" panose="020B0503020204020204" pitchFamily="34" charset="-122"/>
                        </a:rPr>
                        <a:t>否</a:t>
                      </a:r>
                    </a:p>
                  </a:txBody>
                  <a:tcPr anchor="ctr">
                    <a:lnL w="9525" cmpd="sng">
                      <a:solidFill>
                        <a:schemeClr val="bg1">
                          <a:lumMod val="75000"/>
                        </a:schemeClr>
                      </a:solidFill>
                      <a:prstDash val="solid"/>
                    </a:lnL>
                    <a:lnR w="9525" cmpd="sng">
                      <a:solidFill>
                        <a:schemeClr val="bg1">
                          <a:lumMod val="75000"/>
                        </a:schemeClr>
                      </a:solidFill>
                      <a:prstDash val="solid"/>
                    </a:lnR>
                    <a:lnT w="9525" cmpd="sng">
                      <a:solidFill>
                        <a:schemeClr val="bg1">
                          <a:lumMod val="75000"/>
                        </a:schemeClr>
                      </a:solidFill>
                      <a:prstDash val="solid"/>
                    </a:lnT>
                    <a:lnB w="9525" cmpd="sng">
                      <a:solidFill>
                        <a:schemeClr val="bg1">
                          <a:lumMod val="75000"/>
                        </a:schemeClr>
                      </a:solidFill>
                      <a:prstDash val="solid"/>
                    </a:lnB>
                    <a:noFill/>
                  </a:tcPr>
                </a:tc>
                <a:extLst>
                  <a:ext uri="{0D108BD9-81ED-4DB2-BD59-A6C34878D82A}">
                    <a16:rowId xmlns="" xmlns:a16="http://schemas.microsoft.com/office/drawing/2014/main" val="10007"/>
                  </a:ext>
                </a:extLst>
              </a:tr>
            </a:tbl>
          </a:graphicData>
        </a:graphic>
      </p:graphicFrame>
      <p:sp>
        <p:nvSpPr>
          <p:cNvPr id="6" name="矩形 5"/>
          <p:cNvSpPr/>
          <p:nvPr/>
        </p:nvSpPr>
        <p:spPr>
          <a:xfrm>
            <a:off x="6033770" y="972185"/>
            <a:ext cx="5943600" cy="2635250"/>
          </a:xfrm>
          <a:prstGeom prst="rect">
            <a:avLst/>
          </a:prstGeom>
          <a:solidFill>
            <a:srgbClr val="DAE3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6143625" y="955675"/>
            <a:ext cx="5662295" cy="1967865"/>
          </a:xfrm>
          <a:prstGeom prst="rect">
            <a:avLst/>
          </a:prstGeom>
          <a:noFill/>
        </p:spPr>
        <p:txBody>
          <a:bodyPr wrap="square" rtlCol="0">
            <a:noAutofit/>
          </a:bodyPr>
          <a:lstStyle/>
          <a:p>
            <a:pPr indent="0" fontAlgn="auto">
              <a:lnSpc>
                <a:spcPct val="150000"/>
              </a:lnSpc>
            </a:pP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疾病基本情况：</a:t>
            </a:r>
          </a:p>
          <a:p>
            <a:pPr indent="0" fontAlgn="auto">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急性细菌性皮肤及皮肤结构感染（</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ABSSSI）</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化脓性细菌侵犯表皮、真皮和皮下组织引起的炎症性疾病。生理性、疾病、创伤破坏皮肤屏障功能、免疫功能下降，继发细菌感染。病原菌包括葡萄球菌、链球菌、铜绿等。疾病表现：蜂窝织炎/丹毒、伤口感染和大面积皮肤脓肿发热。我国</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ABSSSI</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年发病率为500例/万人。</a:t>
            </a:r>
          </a:p>
          <a:p>
            <a:pPr indent="0" fontAlgn="auto">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社区获得性细菌性肺炎（</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CABP）</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医院外罹患的感染性肺实质炎症和入院后潜伏期内发病的肺炎。病原菌包括肺炎链球菌、肺炎克雷伯菌、铜绿、金葡菌等；临床症状：发热、咳嗽、咳痰或气促等。我国</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CAP</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年发病率为7.13/千人；我国病死率在0.8-2.1%，重症病死率高于2.49%。</a:t>
            </a:r>
          </a:p>
        </p:txBody>
      </p:sp>
      <p:sp>
        <p:nvSpPr>
          <p:cNvPr id="3" name="Rectangle: Rounded Corners 156"/>
          <p:cNvSpPr/>
          <p:nvPr/>
        </p:nvSpPr>
        <p:spPr>
          <a:xfrm>
            <a:off x="6094189" y="3833855"/>
            <a:ext cx="5634949" cy="397745"/>
          </a:xfrm>
          <a:prstGeom prst="roundRect">
            <a:avLst>
              <a:gd name="adj" fmla="val 3982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参照药品建议：注射用甲苯磺酸奥马环素</a:t>
            </a:r>
          </a:p>
        </p:txBody>
      </p:sp>
      <p:sp>
        <p:nvSpPr>
          <p:cNvPr id="4" name="文本框 3"/>
          <p:cNvSpPr txBox="1"/>
          <p:nvPr/>
        </p:nvSpPr>
        <p:spPr>
          <a:xfrm>
            <a:off x="6191885" y="4229735"/>
            <a:ext cx="5722620" cy="2529840"/>
          </a:xfrm>
          <a:prstGeom prst="rect">
            <a:avLst/>
          </a:prstGeom>
          <a:noFill/>
        </p:spPr>
        <p:txBody>
          <a:bodyPr wrap="square" rtlCol="0" anchor="t">
            <a:noAutofit/>
          </a:bodyPr>
          <a:lstStyle/>
          <a:p>
            <a:pPr marL="171450" indent="-171450" fontAlgn="auto">
              <a:lnSpc>
                <a:spcPct val="200000"/>
              </a:lnSpc>
              <a:buFont typeface="Wingdings" panose="05000000000000000000" charset="0"/>
              <a:buChar char="n"/>
            </a:pPr>
            <a:r>
              <a:rPr lang="zh-CN" altLang="en-US" sz="1600" dirty="0"/>
              <a:t>获批</a:t>
            </a:r>
            <a:r>
              <a:rPr lang="en-US" altLang="zh-CN" sz="1600" dirty="0"/>
              <a:t>2</a:t>
            </a:r>
            <a:r>
              <a:rPr lang="zh-CN" altLang="en-US" sz="1600" dirty="0"/>
              <a:t>个适应症一致，剂型相同</a:t>
            </a:r>
          </a:p>
          <a:p>
            <a:pPr marL="171450" indent="-171450" fontAlgn="auto">
              <a:lnSpc>
                <a:spcPct val="200000"/>
              </a:lnSpc>
              <a:buFont typeface="Wingdings" panose="05000000000000000000" charset="0"/>
              <a:buChar char="n"/>
            </a:pPr>
            <a:r>
              <a:rPr lang="zh-CN" altLang="en-US" sz="1600" dirty="0"/>
              <a:t>抗菌谱相似，德拉沙星覆盖更广</a:t>
            </a:r>
          </a:p>
          <a:p>
            <a:pPr marL="171450" indent="-171450" fontAlgn="auto">
              <a:lnSpc>
                <a:spcPct val="200000"/>
              </a:lnSpc>
              <a:buFont typeface="Wingdings" panose="05000000000000000000" charset="0"/>
              <a:buChar char="n"/>
            </a:pPr>
            <a:r>
              <a:rPr lang="zh-CN" altLang="en-US" sz="1600" dirty="0">
                <a:solidFill>
                  <a:schemeClr val="tx1"/>
                </a:solidFill>
              </a:rPr>
              <a:t>鉴于传统氟喹诺酮类药物面临高耐药率困境，而德拉沙星新的作用机制，耐药风险更低，二者不宜互为参照。因此选择在抗菌谱、适应症、临床证据充分的奥马环素作为参照药品</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252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sz="2800" b="1">
                <a:sym typeface="+mn-ea"/>
              </a:rPr>
              <a:t>药品基本</a:t>
            </a:r>
            <a:r>
              <a:rPr lang="zh-CN" altLang="en-US" sz="2800" b="1">
                <a:sym typeface="+mn-ea"/>
              </a:rPr>
              <a:t>信息</a:t>
            </a:r>
            <a:endParaRPr lang="zh-CN" altLang="en-US" sz="2800" b="1" dirty="0">
              <a:sym typeface="+mn-ea"/>
            </a:endParaRPr>
          </a:p>
        </p:txBody>
      </p:sp>
      <p:graphicFrame>
        <p:nvGraphicFramePr>
          <p:cNvPr id="11" name="Table 63"/>
          <p:cNvGraphicFramePr>
            <a:graphicFrameLocks noGrp="1"/>
          </p:cNvGraphicFramePr>
          <p:nvPr/>
        </p:nvGraphicFramePr>
        <p:xfrm>
          <a:off x="2813972" y="1609393"/>
          <a:ext cx="9063068" cy="3719412"/>
        </p:xfrm>
        <a:graphic>
          <a:graphicData uri="http://schemas.openxmlformats.org/drawingml/2006/table">
            <a:tbl>
              <a:tblPr firstRow="1" bandRow="1">
                <a:effectLst/>
                <a:tableStyleId>{5940675A-B579-460E-94D1-54222C63F5DA}</a:tableStyleId>
              </a:tblPr>
              <a:tblGrid>
                <a:gridCol w="2015142">
                  <a:extLst>
                    <a:ext uri="{9D8B030D-6E8A-4147-A177-3AD203B41FA5}">
                      <a16:colId xmlns="" xmlns:a16="http://schemas.microsoft.com/office/drawing/2014/main" val="20000"/>
                    </a:ext>
                  </a:extLst>
                </a:gridCol>
                <a:gridCol w="3474733">
                  <a:extLst>
                    <a:ext uri="{9D8B030D-6E8A-4147-A177-3AD203B41FA5}">
                      <a16:colId xmlns="" xmlns:a16="http://schemas.microsoft.com/office/drawing/2014/main" val="20001"/>
                    </a:ext>
                  </a:extLst>
                </a:gridCol>
                <a:gridCol w="3573193">
                  <a:extLst>
                    <a:ext uri="{9D8B030D-6E8A-4147-A177-3AD203B41FA5}">
                      <a16:colId xmlns="" xmlns:a16="http://schemas.microsoft.com/office/drawing/2014/main" val="20002"/>
                    </a:ext>
                  </a:extLst>
                </a:gridCol>
              </a:tblGrid>
              <a:tr h="437540">
                <a:tc>
                  <a:txBody>
                    <a:bodyPr/>
                    <a:lstStyle/>
                    <a:p>
                      <a:pPr marL="0" indent="0" algn="ctr">
                        <a:lnSpc>
                          <a:spcPts val="1200"/>
                        </a:lnSpc>
                        <a:buFont typeface="Wingdings" panose="05000000000000000000" pitchFamily="2" charset="2"/>
                        <a:buNone/>
                      </a:pPr>
                      <a:r>
                        <a:rPr lang="zh-CN" altLang="en-US" sz="1600" b="1" kern="1200">
                          <a:solidFill>
                            <a:srgbClr val="C0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德拉沙星的优势点</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66000"/>
                      </a:sys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defRPr/>
                      </a:pPr>
                      <a:r>
                        <a:rPr kumimoji="0" lang="zh-CN" altLang="en-US" sz="1600" b="1" i="0" u="none" strike="noStrike" kern="1200" cap="none" spc="0" normalizeH="0" baseline="0" noProof="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a:t>
                      </a:r>
                      <a:endParaRPr kumimoji="0" lang="en-US" altLang="zh-CN" sz="1600" b="0"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srgb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defRPr/>
                      </a:pPr>
                      <a:r>
                        <a:rPr kumimoji="0" lang="zh-CN" altLang="en-US" sz="1600" b="1"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奥马环素</a:t>
                      </a:r>
                      <a:r>
                        <a:rPr kumimoji="0" lang="zh-CN" alt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altLang="en-US" sz="1600" b="0" i="0" u="none" strike="noStrike" kern="1200" cap="none" spc="0" normalizeH="0" baseline="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第三代四环素类</a:t>
                      </a:r>
                      <a:r>
                        <a:rPr kumimoji="0" lang="zh-CN" alt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endParaRPr kumimoji="0" lang="en-US" altLang="zh-CN" sz="1600" b="0" i="0" u="none" strike="noStrike" kern="1200" cap="none" spc="0" normalizeH="0" baseline="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0"/>
                  </a:ext>
                </a:extLst>
              </a:tr>
              <a:tr h="632287">
                <a:tc>
                  <a:txBody>
                    <a:bodyPr/>
                    <a:lstStyle/>
                    <a:p>
                      <a:pPr marL="171450" indent="-171450" algn="l">
                        <a:lnSpc>
                          <a:spcPct val="100000"/>
                        </a:lnSpc>
                        <a:buClr>
                          <a:srgbClr val="017A59">
                            <a:lumMod val="75000"/>
                          </a:srgbClr>
                        </a:buClr>
                        <a:buFont typeface="Wingdings" panose="05000000000000000000" pitchFamily="2" charset="2"/>
                        <a:buChar char="ü"/>
                      </a:pPr>
                      <a:r>
                        <a:rPr lang="zh-CN" altLang="en-US" sz="1400" b="1" kern="10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rPr>
                        <a:t>疗程更短</a:t>
                      </a:r>
                      <a:endParaRPr lang="en-US" altLang="zh-CN" sz="1400" b="1" kern="10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eaLnBrk="1" fontAlgn="auto" latinLnBrk="0" hangingPunct="1">
                        <a:lnSpc>
                          <a:spcPts val="1200"/>
                        </a:lnSpc>
                        <a:spcBef>
                          <a:spcPts val="200"/>
                        </a:spcBef>
                        <a:spcAft>
                          <a:spcPts val="0"/>
                        </a:spcAft>
                        <a:buClrTx/>
                        <a:buSzTx/>
                        <a:buFont typeface="Courier New" panose="02070309020205020404" pitchFamily="49" charset="0"/>
                        <a:buNone/>
                        <a:defRPr/>
                      </a:pPr>
                      <a:r>
                        <a:rPr kumimoji="0" lang="en-US" altLang="zh-CN" sz="1400" b="1"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5-10</a:t>
                      </a:r>
                      <a:r>
                        <a:rPr kumimoji="0" lang="zh-CN" altLang="en-US" sz="1400" b="1"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天</a:t>
                      </a:r>
                      <a:r>
                        <a:rPr kumimoji="0" lang="en-US" altLang="zh-CN" sz="1400" b="0" i="0" u="none" strike="noStrike" kern="1200" cap="none" spc="0" normalizeH="0" baseline="30000" noProof="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defTabSz="914400" rtl="0" eaLnBrk="1" fontAlgn="auto" latinLnBrk="0" hangingPunct="1">
                        <a:lnSpc>
                          <a:spcPts val="1200"/>
                        </a:lnSpc>
                        <a:spcBef>
                          <a:spcPts val="200"/>
                        </a:spcBef>
                        <a:spcAft>
                          <a:spcPts val="0"/>
                        </a:spcAft>
                        <a:buClrTx/>
                        <a:buSzTx/>
                        <a:buFont typeface="Courier New" panose="02070309020205020404" pitchFamily="49" charset="0"/>
                        <a:buNone/>
                        <a:defRPr/>
                      </a:pPr>
                      <a:r>
                        <a:rPr kumimoji="0" lang="en-US" altLang="zh-CN"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7-14</a:t>
                      </a:r>
                      <a:r>
                        <a:rPr kumimoji="0" lang="zh-CN" altLang="en-US"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天</a:t>
                      </a:r>
                      <a:r>
                        <a:rPr kumimoji="0" lang="en-US" altLang="zh-CN" sz="1400" b="0" i="0" u="none" strike="noStrike" kern="1200" cap="none" spc="0" normalizeH="0" baseline="3000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823191">
                <a:tc>
                  <a:txBody>
                    <a:bodyPr/>
                    <a:lstStyle/>
                    <a:p>
                      <a:pPr marL="171450" indent="-171450" algn="l">
                        <a:lnSpc>
                          <a:spcPct val="100000"/>
                        </a:lnSpc>
                        <a:buClr>
                          <a:srgbClr val="017A59">
                            <a:lumMod val="75000"/>
                          </a:srgbClr>
                        </a:buClr>
                        <a:buFont typeface="Wingdings" panose="05000000000000000000" pitchFamily="2" charset="2"/>
                        <a:buChar char="ü"/>
                      </a:pPr>
                      <a:r>
                        <a:rPr lang="zh-CN" altLang="en-US" sz="1400" b="1" kern="120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rPr>
                        <a:t>抗菌谱更广</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fontAlgn="auto">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覆盖</a:t>
                      </a:r>
                      <a:r>
                        <a:rPr kumimoji="0" lang="zh-CN" altLang="en-US" sz="1300" b="1" i="0" u="none" strike="noStrike" kern="1200" cap="none" spc="0" normalizeH="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铜绿假单胞菌</a:t>
                      </a:r>
                      <a:r>
                        <a:rPr kumimoji="0" lang="zh-CN" altLang="en-US" sz="1300" b="0" i="0" u="none" strike="noStrike" kern="1200" cap="none" spc="0" normalizeH="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、卡他莫拉菌、奇异变形杆菌、李斯特菌</a:t>
                      </a:r>
                      <a:r>
                        <a:rPr kumimoji="0" lang="en-US" altLang="zh-CN" sz="1300" b="0" i="0" u="none" strike="noStrike" kern="1200" cap="none" spc="0" normalizeH="0" baseline="3000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3</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defTabSz="914400" rtl="0" eaLnBrk="1" fontAlgn="auto" latinLnBrk="0" hangingPunct="1">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以上德拉沙星覆盖细菌，奥马环素无</a:t>
                      </a:r>
                      <a:r>
                        <a:rPr kumimoji="0" lang="zh-CN" altLang="en-US" sz="1300" b="0" i="0" u="none" strike="noStrike" kern="1200" cap="none" spc="0" normalizeH="0" dirty="0" smtClean="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活性或活性弱</a:t>
                      </a:r>
                      <a:r>
                        <a:rPr kumimoji="0" lang="en-US" altLang="zh-CN" sz="1300" b="0" i="0" u="none" strike="noStrike" kern="1200" cap="none" spc="0" normalizeH="0" baseline="30000" dirty="0" smtClean="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3</a:t>
                      </a:r>
                      <a:endParaRPr kumimoji="0" lang="en-US" altLang="zh-CN" sz="1300" b="0" i="0" u="none" strike="noStrike" kern="1200" cap="none" spc="0" normalizeH="0" baseline="3000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249840">
                <a:tc>
                  <a:txBody>
                    <a:bodyPr/>
                    <a:lstStyle/>
                    <a:p>
                      <a:pPr marL="171450" indent="-171450" algn="l">
                        <a:lnSpc>
                          <a:spcPct val="100000"/>
                        </a:lnSpc>
                        <a:buClr>
                          <a:srgbClr val="017A59">
                            <a:lumMod val="75000"/>
                          </a:srgbClr>
                        </a:buClr>
                        <a:buFont typeface="Wingdings" panose="05000000000000000000" pitchFamily="2" charset="2"/>
                        <a:buChar char="ü"/>
                      </a:pPr>
                      <a:r>
                        <a:rPr lang="zh-CN" altLang="en-US" sz="1400" b="1" kern="1200" noProof="0" dirty="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a:rPr>
                        <a:t>老年人群疗效优势</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fontAlgn="auto">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德拉沙星三期临床显示，＞</a:t>
                      </a:r>
                      <a:r>
                        <a:rPr kumimoji="0" lang="en-US" altLang="zh-CN"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岁人群与</a:t>
                      </a:r>
                      <a:r>
                        <a:rPr kumimoji="0" lang="en-US" altLang="zh-CN"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岁人群疗效一致</a:t>
                      </a:r>
                      <a:r>
                        <a:rPr kumimoji="0" lang="en-US" altLang="zh-CN" sz="1300" b="0" i="0" u="none" strike="noStrike" kern="1200" cap="none" spc="0" normalizeH="0" baseline="3000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4</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tc>
                  <a:txBody>
                    <a:bodyPr/>
                    <a:lstStyle/>
                    <a:p>
                      <a:pPr lvl="0" indent="0" fontAlgn="auto">
                        <a:lnSpc>
                          <a:spcPct val="120000"/>
                        </a:lnSpc>
                        <a:buFont typeface="Arial" panose="020B0604020202020204" pitchFamily="34" charset="0"/>
                        <a:buNone/>
                      </a:pPr>
                      <a:r>
                        <a:rPr lang="zh-CN" altLang="en-US" sz="1300" dirty="0">
                          <a:latin typeface="微软雅黑" panose="020B0503020204020204" pitchFamily="34" charset="-122"/>
                          <a:ea typeface="微软雅黑" panose="020B0503020204020204" pitchFamily="34" charset="-122"/>
                          <a:sym typeface="+mn-ea"/>
                        </a:rPr>
                        <a:t>临床数据显示奥马环素</a:t>
                      </a:r>
                      <a:r>
                        <a:rPr lang="en-US" altLang="zh-CN" sz="1300" dirty="0">
                          <a:latin typeface="微软雅黑" panose="020B0503020204020204" pitchFamily="34" charset="-122"/>
                          <a:ea typeface="微软雅黑" panose="020B0503020204020204" pitchFamily="34" charset="-122"/>
                          <a:sym typeface="+mn-ea"/>
                        </a:rPr>
                        <a:t>III</a:t>
                      </a:r>
                      <a:r>
                        <a:rPr lang="zh-CN" altLang="en-US" sz="1300" dirty="0">
                          <a:latin typeface="微软雅黑" panose="020B0503020204020204" pitchFamily="34" charset="-122"/>
                          <a:ea typeface="微软雅黑" panose="020B0503020204020204" pitchFamily="34" charset="-122"/>
                          <a:sym typeface="+mn-ea"/>
                        </a:rPr>
                        <a:t>期临床试验中发生</a:t>
                      </a:r>
                      <a:r>
                        <a:rPr lang="en-US" altLang="zh-CN" sz="1300" dirty="0">
                          <a:latin typeface="微软雅黑" panose="020B0503020204020204" pitchFamily="34" charset="-122"/>
                          <a:ea typeface="微软雅黑" panose="020B0503020204020204" pitchFamily="34" charset="-122"/>
                          <a:sym typeface="+mn-ea"/>
                        </a:rPr>
                        <a:t>8</a:t>
                      </a:r>
                      <a:r>
                        <a:rPr lang="zh-CN" altLang="en-US" sz="1300" dirty="0">
                          <a:latin typeface="微软雅黑" panose="020B0503020204020204" pitchFamily="34" charset="-122"/>
                          <a:ea typeface="微软雅黑" panose="020B0503020204020204" pitchFamily="34" charset="-122"/>
                          <a:sym typeface="+mn-ea"/>
                        </a:rPr>
                        <a:t>例（</a:t>
                      </a:r>
                      <a:r>
                        <a:rPr lang="en-US" altLang="zh-CN" sz="1300" dirty="0">
                          <a:latin typeface="微软雅黑" panose="020B0503020204020204" pitchFamily="34" charset="-122"/>
                          <a:ea typeface="微软雅黑" panose="020B0503020204020204" pitchFamily="34" charset="-122"/>
                          <a:sym typeface="+mn-ea"/>
                        </a:rPr>
                        <a:t>2%</a:t>
                      </a:r>
                      <a:r>
                        <a:rPr lang="zh-CN" altLang="en-US" sz="1300" dirty="0">
                          <a:latin typeface="微软雅黑" panose="020B0503020204020204" pitchFamily="34" charset="-122"/>
                          <a:ea typeface="微软雅黑" panose="020B0503020204020204" pitchFamily="34" charset="-122"/>
                          <a:sym typeface="+mn-ea"/>
                        </a:rPr>
                        <a:t>）死亡，为对照组两倍，且均发生在＞</a:t>
                      </a:r>
                      <a:r>
                        <a:rPr lang="en-US" altLang="zh-CN" sz="1300" dirty="0">
                          <a:latin typeface="微软雅黑" panose="020B0503020204020204" pitchFamily="34" charset="-122"/>
                          <a:ea typeface="微软雅黑" panose="020B0503020204020204" pitchFamily="34" charset="-122"/>
                          <a:sym typeface="+mn-ea"/>
                        </a:rPr>
                        <a:t>65</a:t>
                      </a:r>
                      <a:r>
                        <a:rPr lang="zh-CN" altLang="en-US" sz="1300" dirty="0">
                          <a:latin typeface="微软雅黑" panose="020B0503020204020204" pitchFamily="34" charset="-122"/>
                          <a:ea typeface="微软雅黑" panose="020B0503020204020204" pitchFamily="34" charset="-122"/>
                          <a:sym typeface="+mn-ea"/>
                        </a:rPr>
                        <a:t>岁患者，存在死亡率不平衡的问题。奥马环素</a:t>
                      </a:r>
                      <a:r>
                        <a:rPr lang="zh-CN" altLang="en-US" sz="1300" dirty="0">
                          <a:solidFill>
                            <a:srgbClr val="C00000"/>
                          </a:solidFill>
                          <a:latin typeface="微软雅黑" panose="020B0503020204020204" pitchFamily="34" charset="-122"/>
                          <a:ea typeface="微软雅黑" panose="020B0503020204020204" pitchFamily="34" charset="-122"/>
                          <a:sym typeface="+mn-ea"/>
                        </a:rPr>
                        <a:t>需谨慎用</a:t>
                      </a:r>
                      <a:r>
                        <a:rPr lang="zh-CN" altLang="en-US" sz="1300" dirty="0">
                          <a:latin typeface="微软雅黑" panose="020B0503020204020204" pitchFamily="34" charset="-122"/>
                          <a:ea typeface="微软雅黑" panose="020B0503020204020204" pitchFamily="34" charset="-122"/>
                          <a:sym typeface="+mn-ea"/>
                        </a:rPr>
                        <a:t>于死亡风险高的老年患者</a:t>
                      </a:r>
                      <a:r>
                        <a:rPr lang="en-US" altLang="zh-CN" sz="1300" baseline="30000" dirty="0" smtClean="0">
                          <a:latin typeface="微软雅黑" panose="020B0503020204020204" pitchFamily="34" charset="-122"/>
                          <a:ea typeface="微软雅黑" panose="020B0503020204020204" pitchFamily="34" charset="-122"/>
                          <a:sym typeface="+mn-ea"/>
                        </a:rPr>
                        <a:t>5-6</a:t>
                      </a:r>
                      <a:endParaRPr kumimoji="0" lang="en-US" altLang="zh-CN" sz="1300" b="0" i="0" u="none" strike="noStrike" kern="1200" cap="none" spc="0" normalizeH="0" baseline="3000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extLst>
                  <a:ext uri="{0D108BD9-81ED-4DB2-BD59-A6C34878D82A}">
                    <a16:rowId xmlns="" xmlns:a16="http://schemas.microsoft.com/office/drawing/2014/main" val="10003"/>
                  </a:ext>
                </a:extLst>
              </a:tr>
              <a:tr h="576554">
                <a:tc>
                  <a:txBody>
                    <a:bodyPr/>
                    <a:lstStyle/>
                    <a:p>
                      <a:pPr marL="171450" marR="0" lvl="0" indent="-171450" algn="l" defTabSz="914400" rtl="0" eaLnBrk="1" fontAlgn="auto" latinLnBrk="0" hangingPunct="1">
                        <a:lnSpc>
                          <a:spcPct val="100000"/>
                        </a:lnSpc>
                        <a:spcBef>
                          <a:spcPts val="0"/>
                        </a:spcBef>
                        <a:spcAft>
                          <a:spcPts val="0"/>
                        </a:spcAft>
                        <a:buClr>
                          <a:srgbClr val="017A59">
                            <a:lumMod val="75000"/>
                          </a:srgbClr>
                        </a:buClr>
                        <a:buSzTx/>
                        <a:buFont typeface="Wingdings" panose="05000000000000000000" pitchFamily="2" charset="2"/>
                        <a:buChar char="ü"/>
                        <a:defRPr/>
                      </a:pPr>
                      <a:r>
                        <a:rPr lang="zh-CN" altLang="en-US" sz="1400" b="1" kern="120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rPr>
                        <a:t>安全性更高</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eaLnBrk="1" fontAlgn="auto" latinLnBrk="0" hangingPunct="1">
                        <a:lnSpc>
                          <a:spcPct val="100000"/>
                        </a:lnSpc>
                        <a:spcBef>
                          <a:spcPts val="200"/>
                        </a:spcBef>
                        <a:spcAft>
                          <a:spcPts val="0"/>
                        </a:spcAft>
                        <a:buClrTx/>
                        <a:buSzTx/>
                        <a:buFont typeface="Courier New" panose="02070309020205020404" pitchFamily="49" charset="0"/>
                        <a:buNone/>
                        <a:defRPr/>
                      </a:pPr>
                      <a:r>
                        <a:rPr kumimoji="0" lang="en-US" altLang="zh-CN"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III</a:t>
                      </a:r>
                      <a:r>
                        <a:rPr kumimoji="0" lang="zh-CN" altLang="en-US"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期试验中</a:t>
                      </a:r>
                      <a:r>
                        <a:rPr kumimoji="0" lang="zh-CN" altLang="en-US" sz="1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未发生</a:t>
                      </a:r>
                      <a:r>
                        <a:rPr kumimoji="0" lang="zh-CN" altLang="en-US"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任何一例药品相关死亡</a:t>
                      </a:r>
                      <a:r>
                        <a:rPr kumimoji="0" lang="en-US" altLang="zh-CN" sz="1300" b="0" i="0" u="none" strike="noStrike" kern="1200" cap="none" spc="0" normalizeH="0" baseline="3000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4</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tc>
                  <a:txBody>
                    <a:bodyPr/>
                    <a:lstStyle/>
                    <a:p>
                      <a:pPr marR="0" lvl="0" indent="0" algn="l" defTabSz="914400" rtl="0" eaLnBrk="1" fontAlgn="auto" latinLnBrk="0" hangingPunct="1">
                        <a:lnSpc>
                          <a:spcPct val="100000"/>
                        </a:lnSpc>
                        <a:spcBef>
                          <a:spcPts val="200"/>
                        </a:spcBef>
                        <a:spcAft>
                          <a:spcPts val="0"/>
                        </a:spcAft>
                        <a:buClrTx/>
                        <a:buSzTx/>
                        <a:buFont typeface="Courier New" panose="02070309020205020404" pitchFamily="49" charset="0"/>
                        <a:buNone/>
                        <a:defRPr/>
                      </a:pPr>
                      <a:r>
                        <a:rPr kumimoji="0" lang="en-US" altLang="zh-CN" sz="1300" b="0" i="0" u="none" strike="noStrike" kern="1200" cap="none" spc="0" normalizeH="0" baseline="0" noProof="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III</a:t>
                      </a:r>
                      <a:r>
                        <a:rPr kumimoji="0" lang="zh-CN" altLang="en-US" sz="1300" b="0" i="0" u="none" strike="noStrike" kern="1200" cap="none" spc="0" normalizeH="0" baseline="0" noProof="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期试验中发生</a:t>
                      </a:r>
                      <a:r>
                        <a:rPr kumimoji="0" lang="en-US" altLang="zh-CN" sz="1400" b="1"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8</a:t>
                      </a:r>
                      <a:r>
                        <a:rPr kumimoji="0" lang="zh-CN" altLang="en-US" sz="1400" b="1"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例（</a:t>
                      </a:r>
                      <a:r>
                        <a:rPr kumimoji="0" lang="en-US" altLang="zh-CN" sz="1400" b="1"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a:t>
                      </a:r>
                      <a:r>
                        <a:rPr kumimoji="0" lang="zh-CN" altLang="en-US" sz="1400" b="1"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）死亡</a:t>
                      </a:r>
                      <a:r>
                        <a:rPr kumimoji="0" lang="en-US" altLang="zh-CN" sz="1300" b="0" i="0" u="none" strike="noStrike" kern="1200" cap="none" spc="0" normalizeH="0" baseline="3000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5*</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4" name="文本框 13"/>
          <p:cNvSpPr txBox="1"/>
          <p:nvPr/>
        </p:nvSpPr>
        <p:spPr>
          <a:xfrm>
            <a:off x="98721" y="6046457"/>
            <a:ext cx="112359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cs"/>
              </a:rPr>
              <a:t>备注：</a:t>
            </a: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cs"/>
              </a:rPr>
              <a:t>*</a:t>
            </a:r>
            <a:r>
              <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cs"/>
              </a:rPr>
              <a:t>奥马环素说明书中强调存在死亡不平衡，但未对此作出解释。</a:t>
            </a:r>
            <a:endPar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1. </a:t>
            </a:r>
            <a:r>
              <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注射用德拉沙星葡甲胺说明书</a:t>
            </a: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a:t>
            </a:r>
            <a:endPar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2. </a:t>
            </a:r>
            <a:r>
              <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注射用甲苯磺酸奥马环素说明书</a:t>
            </a: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3.</a:t>
            </a:r>
            <a:r>
              <a:rPr lang="en-US" altLang="zh-CN"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53</a:t>
            </a:r>
            <a:r>
              <a:rPr lang="zh-CN" altLang="en-US"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热病</a:t>
            </a:r>
            <a:r>
              <a:rPr lang="en-US" altLang="zh-CN"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桑福德抗微生物治疗指南（新译</a:t>
            </a:r>
            <a:r>
              <a:rPr lang="en-US" altLang="zh-CN"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53</a:t>
            </a:r>
            <a:r>
              <a:rPr lang="zh-CN" altLang="en-US"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en-US" altLang="zh-CN"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4. </a:t>
            </a:r>
            <a:r>
              <a:rPr lang="en-US" altLang="zh-CN" sz="600" dirty="0" err="1">
                <a:solidFill>
                  <a:schemeClr val="dk1"/>
                </a:solidFill>
                <a:latin typeface="微软雅黑" panose="020B0503020204020204" pitchFamily="34" charset="-122"/>
                <a:ea typeface="微软雅黑" panose="020B0503020204020204" pitchFamily="34" charset="-122"/>
                <a:sym typeface="+mn-ea"/>
              </a:rPr>
              <a:t>Horcajada</a:t>
            </a:r>
            <a:r>
              <a:rPr lang="en-US" altLang="zh-CN" sz="600" dirty="0">
                <a:solidFill>
                  <a:schemeClr val="dk1"/>
                </a:solidFill>
                <a:latin typeface="微软雅黑" panose="020B0503020204020204" pitchFamily="34" charset="-122"/>
                <a:ea typeface="微软雅黑" panose="020B0503020204020204" pitchFamily="34" charset="-122"/>
                <a:sym typeface="+mn-ea"/>
              </a:rPr>
              <a:t> JP, et al. Open Forum Infect Dis. 2019 Dec 5;7(1):ofz514.</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5.</a:t>
            </a:r>
            <a:r>
              <a:rPr kumimoji="0" lang="zh-CN" altLang="en-US"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 </a:t>
            </a:r>
            <a:r>
              <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rPr>
              <a:t>Stets, R, et al. New England Journal of Medicine. 2019;380(6):517-27</a:t>
            </a:r>
            <a:r>
              <a:rPr kumimoji="0" lang="en-US" altLang="zh-CN" sz="600" b="0" i="0" u="none" strike="noStrike" kern="1200" cap="none" spc="0" normalizeH="0" baseline="0" noProof="0" dirty="0" smtClean="0">
                <a:ln>
                  <a:noFill/>
                </a:ln>
                <a:solidFill>
                  <a:srgbClr val="2B3A42"/>
                </a:solidFill>
                <a:effectLst/>
                <a:uLnTx/>
                <a:uFillTx/>
                <a:latin typeface="Arial" panose="020B0604020202020204"/>
                <a:ea typeface="微软雅黑" panose="020B0503020204020204" pitchFamily="34" charset="-122"/>
                <a:cs typeface="+mn-ea"/>
                <a:sym typeface="+mn-lt"/>
              </a:rPr>
              <a:t>.</a:t>
            </a:r>
          </a:p>
          <a:p>
            <a:pPr lvl="0">
              <a:defRPr/>
            </a:pPr>
            <a:r>
              <a:rPr lang="en-US" altLang="zh-CN" sz="600" dirty="0" smtClean="0">
                <a:solidFill>
                  <a:srgbClr val="2B3A42"/>
                </a:solidFill>
                <a:latin typeface="Arial" panose="020B0604020202020204"/>
                <a:cs typeface="+mn-ea"/>
                <a:sym typeface="+mn-lt"/>
              </a:rPr>
              <a:t>6</a:t>
            </a:r>
            <a:r>
              <a:rPr lang="en-US" altLang="zh-CN" sz="600" dirty="0">
                <a:solidFill>
                  <a:srgbClr val="2B3A42"/>
                </a:solidFill>
                <a:latin typeface="Arial" panose="020B0604020202020204"/>
                <a:cs typeface="+mn-ea"/>
                <a:sym typeface="+mn-lt"/>
              </a:rPr>
              <a:t>.</a:t>
            </a:r>
            <a:r>
              <a:rPr lang="zh-CN" altLang="en-US" sz="600" dirty="0" smtClean="0">
                <a:solidFill>
                  <a:srgbClr val="2B3A42"/>
                </a:solidFill>
                <a:latin typeface="Arial" panose="020B0604020202020204"/>
                <a:cs typeface="+mn-ea"/>
                <a:sym typeface="+mn-lt"/>
              </a:rPr>
              <a:t>中华</a:t>
            </a:r>
            <a:r>
              <a:rPr lang="zh-CN" altLang="en-US" sz="600" dirty="0">
                <a:solidFill>
                  <a:srgbClr val="2B3A42"/>
                </a:solidFill>
                <a:latin typeface="Arial" panose="020B0604020202020204"/>
                <a:cs typeface="+mn-ea"/>
                <a:sym typeface="+mn-lt"/>
              </a:rPr>
              <a:t>医学会急诊医学分会</a:t>
            </a:r>
            <a:r>
              <a:rPr lang="en-US" altLang="zh-CN" sz="600" dirty="0">
                <a:solidFill>
                  <a:srgbClr val="2B3A42"/>
                </a:solidFill>
                <a:latin typeface="Arial" panose="020B0604020202020204"/>
                <a:cs typeface="+mn-ea"/>
                <a:sym typeface="+mn-lt"/>
              </a:rPr>
              <a:t>,</a:t>
            </a:r>
            <a:r>
              <a:rPr lang="zh-CN" altLang="en-US" sz="600" dirty="0">
                <a:solidFill>
                  <a:srgbClr val="2B3A42"/>
                </a:solidFill>
                <a:latin typeface="Arial" panose="020B0604020202020204"/>
                <a:cs typeface="+mn-ea"/>
                <a:sym typeface="+mn-lt"/>
              </a:rPr>
              <a:t>中国老年医学学会急诊医学分会</a:t>
            </a:r>
            <a:r>
              <a:rPr lang="en-US" altLang="zh-CN" sz="600" dirty="0">
                <a:solidFill>
                  <a:srgbClr val="2B3A42"/>
                </a:solidFill>
                <a:latin typeface="Arial" panose="020B0604020202020204"/>
                <a:cs typeface="+mn-ea"/>
                <a:sym typeface="+mn-lt"/>
              </a:rPr>
              <a:t>. </a:t>
            </a:r>
            <a:r>
              <a:rPr lang="zh-CN" altLang="en-US" sz="600" dirty="0">
                <a:solidFill>
                  <a:srgbClr val="2B3A42"/>
                </a:solidFill>
                <a:latin typeface="Arial" panose="020B0604020202020204"/>
                <a:cs typeface="+mn-ea"/>
                <a:sym typeface="+mn-lt"/>
              </a:rPr>
              <a:t>急诊成人社区获得性肺炎医药协同管理抗菌治疗指南</a:t>
            </a:r>
            <a:r>
              <a:rPr lang="en-US" altLang="zh-CN" sz="600" dirty="0">
                <a:solidFill>
                  <a:srgbClr val="2B3A42"/>
                </a:solidFill>
                <a:latin typeface="Arial" panose="020B0604020202020204"/>
                <a:cs typeface="+mn-ea"/>
                <a:sym typeface="+mn-lt"/>
              </a:rPr>
              <a:t>[J]. </a:t>
            </a:r>
            <a:r>
              <a:rPr lang="zh-CN" altLang="en-US" sz="600" dirty="0">
                <a:solidFill>
                  <a:srgbClr val="2B3A42"/>
                </a:solidFill>
                <a:latin typeface="Arial" panose="020B0604020202020204"/>
                <a:cs typeface="+mn-ea"/>
                <a:sym typeface="+mn-lt"/>
              </a:rPr>
              <a:t>中华急诊医学杂志</a:t>
            </a:r>
            <a:r>
              <a:rPr lang="en-US" altLang="zh-CN" sz="600" dirty="0">
                <a:solidFill>
                  <a:srgbClr val="2B3A42"/>
                </a:solidFill>
                <a:latin typeface="Arial" panose="020B0604020202020204"/>
                <a:cs typeface="+mn-ea"/>
                <a:sym typeface="+mn-lt"/>
              </a:rPr>
              <a:t>,2025,34(6):772-781</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600" b="0" i="0" u="none" strike="noStrike" kern="1200" cap="none" spc="0" normalizeH="0" baseline="0" noProof="0" dirty="0">
              <a:ln>
                <a:noFill/>
              </a:ln>
              <a:solidFill>
                <a:srgbClr val="2B3A42"/>
              </a:solidFill>
              <a:effectLst/>
              <a:uLnTx/>
              <a:uFillTx/>
              <a:latin typeface="Arial" panose="020B0604020202020204"/>
              <a:ea typeface="微软雅黑" panose="020B0503020204020204" pitchFamily="34" charset="-122"/>
              <a:cs typeface="+mn-ea"/>
              <a:sym typeface="+mn-lt"/>
            </a:endParaRPr>
          </a:p>
        </p:txBody>
      </p:sp>
      <p:sp>
        <p:nvSpPr>
          <p:cNvPr id="2" name="Content Placeholder 3"/>
          <p:cNvSpPr txBox="1"/>
          <p:nvPr/>
        </p:nvSpPr>
        <p:spPr>
          <a:xfrm>
            <a:off x="839470" y="1376045"/>
            <a:ext cx="11174095" cy="4438650"/>
          </a:xfrm>
          <a:prstGeom prst="roundRect">
            <a:avLst>
              <a:gd name="adj" fmla="val 5554"/>
            </a:avLst>
          </a:prstGeom>
          <a:solidFill>
            <a:sysClr val="window" lastClr="FFFFFF"/>
          </a:solidFill>
          <a:ln w="12700">
            <a:solidFill>
              <a:srgbClr val="6086D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B3A42"/>
                </a:solidFill>
                <a:latin typeface="Arial" panose="020B0604020202020204" pitchFamily="34" charset="0"/>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B3A42"/>
                </a:solidFill>
                <a:latin typeface="Arial" panose="020B0604020202020204" pitchFamily="34" charset="0"/>
                <a:ea typeface="微软雅黑"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B3A42"/>
                </a:solidFill>
                <a:latin typeface="Arial" panose="020B0604020202020204" pitchFamily="34" charset="0"/>
                <a:ea typeface="微软雅黑" panose="020B0503020204020204" pitchFamily="3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2B3A42"/>
                </a:solidFill>
                <a:latin typeface="Arial" panose="020B0604020202020204" pitchFamily="34" charset="0"/>
                <a:ea typeface="微软雅黑" panose="020B0503020204020204" pitchFamily="34" charset="-122"/>
                <a:cs typeface="+mn-ea"/>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defRPr/>
            </a:pPr>
            <a:endParaRPr kumimoji="0" lang="en-US" sz="1300" b="0" i="0" u="none" strike="noStrike" kern="1200" cap="none" spc="0" normalizeH="0" baseline="0" noProof="0">
              <a:ln>
                <a:noFill/>
              </a:ln>
              <a:solidFill>
                <a:srgbClr val="2B3A42"/>
              </a:solidFill>
              <a:effectLst/>
              <a:uLnTx/>
              <a:uFillTx/>
              <a:latin typeface="Arial" panose="020B0604020202020204"/>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3" name="Table 63"/>
          <p:cNvGraphicFramePr>
            <a:graphicFrameLocks noGrp="1"/>
          </p:cNvGraphicFramePr>
          <p:nvPr>
            <p:custDataLst>
              <p:tags r:id="rId1"/>
            </p:custDataLst>
          </p:nvPr>
        </p:nvGraphicFramePr>
        <p:xfrm>
          <a:off x="1169670" y="1531620"/>
          <a:ext cx="10708640" cy="3884739"/>
        </p:xfrm>
        <a:graphic>
          <a:graphicData uri="http://schemas.openxmlformats.org/drawingml/2006/table">
            <a:tbl>
              <a:tblPr firstRow="1" bandRow="1">
                <a:effectLst/>
                <a:tableStyleId>{5940675A-B579-460E-94D1-54222C63F5DA}</a:tableStyleId>
              </a:tblPr>
              <a:tblGrid>
                <a:gridCol w="2306955">
                  <a:extLst>
                    <a:ext uri="{9D8B030D-6E8A-4147-A177-3AD203B41FA5}">
                      <a16:colId xmlns="" xmlns:a16="http://schemas.microsoft.com/office/drawing/2014/main" val="20000"/>
                    </a:ext>
                  </a:extLst>
                </a:gridCol>
                <a:gridCol w="4142105">
                  <a:extLst>
                    <a:ext uri="{9D8B030D-6E8A-4147-A177-3AD203B41FA5}">
                      <a16:colId xmlns="" xmlns:a16="http://schemas.microsoft.com/office/drawing/2014/main" val="20001"/>
                    </a:ext>
                  </a:extLst>
                </a:gridCol>
                <a:gridCol w="4259580">
                  <a:extLst>
                    <a:ext uri="{9D8B030D-6E8A-4147-A177-3AD203B41FA5}">
                      <a16:colId xmlns="" xmlns:a16="http://schemas.microsoft.com/office/drawing/2014/main" val="20002"/>
                    </a:ext>
                  </a:extLst>
                </a:gridCol>
              </a:tblGrid>
              <a:tr h="479425">
                <a:tc>
                  <a:txBody>
                    <a:bodyPr/>
                    <a:lstStyle/>
                    <a:p>
                      <a:pPr marL="0" indent="0" algn="ctr">
                        <a:lnSpc>
                          <a:spcPts val="1200"/>
                        </a:lnSpc>
                        <a:buFont typeface="Wingdings" panose="05000000000000000000" pitchFamily="2" charset="2"/>
                        <a:buNone/>
                      </a:pPr>
                      <a:r>
                        <a:rPr lang="zh-CN" altLang="en-US" sz="1600" b="1" kern="1200" dirty="0">
                          <a:solidFill>
                            <a:srgbClr val="C0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德拉沙星的优势点</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66000"/>
                      </a:sys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defRPr/>
                      </a:pPr>
                      <a:r>
                        <a:rPr kumimoji="0" lang="zh-CN" altLang="en-US" sz="1600" b="1" i="0" u="none" strike="noStrike" kern="1200" cap="none" spc="0" normalizeH="0" baseline="0" noProof="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a:t>
                      </a:r>
                      <a:endParaRPr kumimoji="0" lang="en-US" altLang="zh-CN" sz="1600" b="0" i="0" u="none" strike="noStrike" kern="1200" cap="none" spc="0" normalizeH="0" baseline="0" noProof="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srgb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defRPr/>
                      </a:pPr>
                      <a:r>
                        <a:rPr kumimoji="0" lang="zh-CN" altLang="en-US" sz="1600" b="1"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奥马环素</a:t>
                      </a:r>
                      <a:r>
                        <a:rPr kumimoji="0" lang="zh-CN" alt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altLang="en-US" sz="1600" b="0" i="0" u="none" strike="noStrike" kern="1200" cap="none" spc="0" normalizeH="0" baseline="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第三代四环素类</a:t>
                      </a:r>
                      <a:r>
                        <a:rPr kumimoji="0" lang="zh-CN" alt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endParaRPr kumimoji="0" lang="en-US" altLang="zh-CN" sz="1600" b="0" i="0" u="none" strike="noStrike" kern="1200" cap="none" spc="0" normalizeH="0" baseline="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0"/>
                  </a:ext>
                </a:extLst>
              </a:tr>
              <a:tr h="693420">
                <a:tc>
                  <a:txBody>
                    <a:bodyPr/>
                    <a:lstStyle/>
                    <a:p>
                      <a:pPr marL="171450" indent="-171450" algn="l">
                        <a:lnSpc>
                          <a:spcPct val="100000"/>
                        </a:lnSpc>
                        <a:buClr>
                          <a:srgbClr val="017A59">
                            <a:lumMod val="75000"/>
                          </a:srgbClr>
                        </a:buClr>
                        <a:buFont typeface="Wingdings" panose="05000000000000000000" pitchFamily="2" charset="2"/>
                        <a:buChar char="ü"/>
                      </a:pPr>
                      <a:r>
                        <a:rPr lang="en-US" altLang="zh-CN" sz="1400" b="1" kern="100" dirty="0" smtClean="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rPr>
                        <a:t>CABP</a:t>
                      </a:r>
                      <a:r>
                        <a:rPr lang="zh-CN" altLang="en-US" sz="1400" b="1" kern="100" dirty="0" smtClean="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rPr>
                        <a:t>疗程</a:t>
                      </a:r>
                      <a:r>
                        <a:rPr lang="zh-CN" altLang="en-US" sz="1400" b="1" kern="100" dirty="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rPr>
                        <a:t>更短</a:t>
                      </a:r>
                      <a:endParaRPr lang="en-US" altLang="zh-CN" sz="1400" b="1" kern="100" dirty="0">
                        <a:solidFill>
                          <a:srgbClr val="2B3A42">
                            <a:lumMod val="50000"/>
                          </a:srgb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eaLnBrk="1" fontAlgn="auto" latinLnBrk="0" hangingPunct="1">
                        <a:lnSpc>
                          <a:spcPts val="1200"/>
                        </a:lnSpc>
                        <a:spcBef>
                          <a:spcPts val="200"/>
                        </a:spcBef>
                        <a:spcAft>
                          <a:spcPts val="0"/>
                        </a:spcAft>
                        <a:buClrTx/>
                        <a:buSzTx/>
                        <a:buFont typeface="Courier New" panose="02070309020205020404" pitchFamily="49" charset="0"/>
                        <a:buNone/>
                        <a:defRPr/>
                      </a:pPr>
                      <a:r>
                        <a:rPr kumimoji="0" lang="en-US" altLang="zh-CN" sz="1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5-10</a:t>
                      </a:r>
                      <a:r>
                        <a:rPr kumimoji="0" lang="zh-CN" altLang="en-US" sz="1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天</a:t>
                      </a:r>
                      <a:r>
                        <a:rPr kumimoji="0" lang="en-US" altLang="zh-CN" sz="1400" b="0" i="0" u="none" strike="noStrike" kern="1200" cap="none" spc="0" normalizeH="0" baseline="3000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defTabSz="914400" rtl="0" eaLnBrk="1" fontAlgn="auto" latinLnBrk="0" hangingPunct="1">
                        <a:lnSpc>
                          <a:spcPts val="1200"/>
                        </a:lnSpc>
                        <a:spcBef>
                          <a:spcPts val="200"/>
                        </a:spcBef>
                        <a:spcAft>
                          <a:spcPts val="0"/>
                        </a:spcAft>
                        <a:buClrTx/>
                        <a:buSzTx/>
                        <a:buFont typeface="Courier New" panose="02070309020205020404" pitchFamily="49" charset="0"/>
                        <a:buNone/>
                        <a:defRPr/>
                      </a:pPr>
                      <a:r>
                        <a:rPr kumimoji="0" lang="en-US" altLang="zh-CN"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7-14</a:t>
                      </a:r>
                      <a:r>
                        <a:rPr kumimoji="0" lang="zh-CN" altLang="en-US"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天</a:t>
                      </a:r>
                      <a:r>
                        <a:rPr kumimoji="0" lang="en-US" altLang="zh-CN" sz="1400" b="0" i="0" u="none" strike="noStrike" kern="1200" cap="none" spc="0" normalizeH="0" baseline="3000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10374">
                <a:tc>
                  <a:txBody>
                    <a:bodyPr/>
                    <a:lstStyle/>
                    <a:p>
                      <a:pPr marL="171450" indent="-171450" algn="l">
                        <a:lnSpc>
                          <a:spcPct val="100000"/>
                        </a:lnSpc>
                        <a:buClr>
                          <a:srgbClr val="017A59">
                            <a:lumMod val="75000"/>
                          </a:srgbClr>
                        </a:buClr>
                        <a:buFont typeface="Wingdings" panose="05000000000000000000" pitchFamily="2" charset="2"/>
                        <a:buChar char="ü"/>
                      </a:pPr>
                      <a:r>
                        <a:rPr lang="zh-CN" altLang="en-US" sz="1400" b="1" kern="120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rPr>
                        <a:t>抗菌谱更广</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fontAlgn="auto">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覆盖</a:t>
                      </a:r>
                      <a:r>
                        <a:rPr kumimoji="0" lang="zh-CN" altLang="en-US" sz="1300" b="1" i="0" u="none" strike="noStrike" kern="1200" cap="none" spc="0" normalizeH="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铜绿假单胞菌</a:t>
                      </a:r>
                      <a:r>
                        <a:rPr kumimoji="0" lang="zh-CN" altLang="en-US" sz="1300" b="0" i="0" u="none" strike="noStrike" kern="1200" cap="none" spc="0" normalizeH="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、卡他莫拉菌、奇异变形杆菌、李斯特菌</a:t>
                      </a:r>
                      <a:r>
                        <a:rPr kumimoji="0" lang="en-US" altLang="zh-CN" sz="1300" b="0" i="0" u="none" strike="noStrike" kern="1200" cap="none" spc="0" normalizeH="0" baseline="3000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3</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defTabSz="914400" rtl="0" eaLnBrk="1" fontAlgn="auto" latinLnBrk="0" hangingPunct="1">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以上德拉沙星覆盖细菌，奥马环素无</a:t>
                      </a:r>
                      <a:r>
                        <a:rPr kumimoji="0" lang="zh-CN" altLang="en-US" sz="1300" b="0" i="0" u="none" strike="noStrike" kern="1200" cap="none" spc="0" normalizeH="0" dirty="0" smtClean="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活性或活性弱</a:t>
                      </a:r>
                      <a:r>
                        <a:rPr kumimoji="0" lang="en-US" altLang="zh-CN" sz="1300" b="0" i="0" u="none" strike="noStrike" kern="1200" cap="none" spc="0" normalizeH="0" baseline="30000" dirty="0" smtClean="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3</a:t>
                      </a:r>
                      <a:endParaRPr kumimoji="0" lang="en-US" altLang="zh-CN" sz="1300" b="0" i="0" u="none" strike="noStrike" kern="1200" cap="none" spc="0" normalizeH="0" baseline="3000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69695">
                <a:tc>
                  <a:txBody>
                    <a:bodyPr/>
                    <a:lstStyle/>
                    <a:p>
                      <a:pPr marL="171450" indent="-171450" algn="l">
                        <a:lnSpc>
                          <a:spcPct val="100000"/>
                        </a:lnSpc>
                        <a:buClr>
                          <a:srgbClr val="017A59">
                            <a:lumMod val="75000"/>
                          </a:srgbClr>
                        </a:buClr>
                        <a:buFont typeface="Wingdings" panose="05000000000000000000" pitchFamily="2" charset="2"/>
                        <a:buChar char="ü"/>
                      </a:pPr>
                      <a:r>
                        <a:rPr lang="zh-CN" altLang="en-US" sz="1400" b="1" kern="1200" noProof="0" dirty="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a:rPr>
                        <a:t>老年人群疗效优势</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fontAlgn="auto">
                        <a:lnSpc>
                          <a:spcPct val="150000"/>
                        </a:lnSpc>
                        <a:spcBef>
                          <a:spcPts val="0"/>
                        </a:spcBef>
                        <a:spcAft>
                          <a:spcPts val="0"/>
                        </a:spcAft>
                        <a:buClrTx/>
                        <a:buSzTx/>
                        <a:buFont typeface="Courier New" panose="02070309020205020404" pitchFamily="49" charset="0"/>
                        <a:buNone/>
                        <a:defRPr/>
                      </a:pP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德拉沙星遇酸则强，更适用老年患者（感染灶常为酸性环境），德拉沙星三期临床显示，＞</a:t>
                      </a:r>
                      <a:r>
                        <a:rPr kumimoji="0" lang="en-US" altLang="zh-CN"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岁人群与</a:t>
                      </a:r>
                      <a:r>
                        <a:rPr kumimoji="0" lang="en-US" altLang="zh-CN"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岁人群疗效一致</a:t>
                      </a:r>
                      <a:r>
                        <a:rPr kumimoji="0" lang="en-US" altLang="zh-CN" sz="1300" b="0" i="0" u="none" strike="noStrike" kern="1200" cap="none" spc="0" normalizeH="0" baseline="3000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4</a:t>
                      </a:r>
                      <a:r>
                        <a:rPr kumimoji="0" lang="zh-CN" altLang="en-US" sz="1300" b="0" i="0" u="none" strike="noStrike" kern="1200" cap="none" spc="0" normalizeH="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，且在呼吸共病的老年人群中，临床疗效显著优于对照组</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tc>
                  <a:txBody>
                    <a:bodyPr/>
                    <a:lstStyle/>
                    <a:p>
                      <a:pPr lvl="0" indent="0" fontAlgn="auto">
                        <a:lnSpc>
                          <a:spcPct val="120000"/>
                        </a:lnSpc>
                        <a:buFont typeface="Arial" panose="020B0604020202020204" pitchFamily="34" charset="0"/>
                        <a:buNone/>
                      </a:pPr>
                      <a:r>
                        <a:rPr lang="zh-CN" altLang="en-US" sz="1300" dirty="0">
                          <a:latin typeface="微软雅黑" panose="020B0503020204020204" pitchFamily="34" charset="-122"/>
                          <a:ea typeface="微软雅黑" panose="020B0503020204020204" pitchFamily="34" charset="-122"/>
                          <a:sym typeface="+mn-ea"/>
                        </a:rPr>
                        <a:t>奥马环素</a:t>
                      </a:r>
                      <a:r>
                        <a:rPr lang="en-US" altLang="zh-CN" sz="1300" dirty="0">
                          <a:latin typeface="微软雅黑" panose="020B0503020204020204" pitchFamily="34" charset="-122"/>
                          <a:ea typeface="微软雅黑" panose="020B0503020204020204" pitchFamily="34" charset="-122"/>
                          <a:sym typeface="+mn-ea"/>
                        </a:rPr>
                        <a:t>III</a:t>
                      </a:r>
                      <a:r>
                        <a:rPr lang="zh-CN" altLang="en-US" sz="1300" dirty="0">
                          <a:latin typeface="微软雅黑" panose="020B0503020204020204" pitchFamily="34" charset="-122"/>
                          <a:ea typeface="微软雅黑" panose="020B0503020204020204" pitchFamily="34" charset="-122"/>
                          <a:sym typeface="+mn-ea"/>
                        </a:rPr>
                        <a:t>期临床试验中发生</a:t>
                      </a:r>
                      <a:r>
                        <a:rPr lang="en-US" altLang="zh-CN" sz="1300" dirty="0">
                          <a:latin typeface="微软雅黑" panose="020B0503020204020204" pitchFamily="34" charset="-122"/>
                          <a:ea typeface="微软雅黑" panose="020B0503020204020204" pitchFamily="34" charset="-122"/>
                          <a:sym typeface="+mn-ea"/>
                        </a:rPr>
                        <a:t>8</a:t>
                      </a:r>
                      <a:r>
                        <a:rPr lang="zh-CN" altLang="en-US" sz="1300" dirty="0">
                          <a:latin typeface="微软雅黑" panose="020B0503020204020204" pitchFamily="34" charset="-122"/>
                          <a:ea typeface="微软雅黑" panose="020B0503020204020204" pitchFamily="34" charset="-122"/>
                          <a:sym typeface="+mn-ea"/>
                        </a:rPr>
                        <a:t>例（</a:t>
                      </a:r>
                      <a:r>
                        <a:rPr lang="en-US" altLang="zh-CN" sz="1300" dirty="0">
                          <a:latin typeface="微软雅黑" panose="020B0503020204020204" pitchFamily="34" charset="-122"/>
                          <a:ea typeface="微软雅黑" panose="020B0503020204020204" pitchFamily="34" charset="-122"/>
                          <a:sym typeface="+mn-ea"/>
                        </a:rPr>
                        <a:t>2%</a:t>
                      </a:r>
                      <a:r>
                        <a:rPr lang="zh-CN" altLang="en-US" sz="1300" dirty="0">
                          <a:latin typeface="微软雅黑" panose="020B0503020204020204" pitchFamily="34" charset="-122"/>
                          <a:ea typeface="微软雅黑" panose="020B0503020204020204" pitchFamily="34" charset="-122"/>
                          <a:sym typeface="+mn-ea"/>
                        </a:rPr>
                        <a:t>）死亡，为对照组两倍，且均发生在＞</a:t>
                      </a:r>
                      <a:r>
                        <a:rPr lang="en-US" altLang="zh-CN" sz="1300" dirty="0">
                          <a:latin typeface="微软雅黑" panose="020B0503020204020204" pitchFamily="34" charset="-122"/>
                          <a:ea typeface="微软雅黑" panose="020B0503020204020204" pitchFamily="34" charset="-122"/>
                          <a:sym typeface="+mn-ea"/>
                        </a:rPr>
                        <a:t>65</a:t>
                      </a:r>
                      <a:r>
                        <a:rPr lang="zh-CN" altLang="en-US" sz="1300" dirty="0">
                          <a:latin typeface="微软雅黑" panose="020B0503020204020204" pitchFamily="34" charset="-122"/>
                          <a:ea typeface="微软雅黑" panose="020B0503020204020204" pitchFamily="34" charset="-122"/>
                          <a:sym typeface="+mn-ea"/>
                        </a:rPr>
                        <a:t>岁患者，存在死亡率不平衡的问题。奥马环素</a:t>
                      </a:r>
                      <a:r>
                        <a:rPr lang="zh-CN" altLang="en-US" sz="1300" dirty="0">
                          <a:solidFill>
                            <a:srgbClr val="C00000"/>
                          </a:solidFill>
                          <a:latin typeface="微软雅黑" panose="020B0503020204020204" pitchFamily="34" charset="-122"/>
                          <a:ea typeface="微软雅黑" panose="020B0503020204020204" pitchFamily="34" charset="-122"/>
                          <a:sym typeface="+mn-ea"/>
                        </a:rPr>
                        <a:t>需谨慎用</a:t>
                      </a:r>
                      <a:r>
                        <a:rPr lang="zh-CN" altLang="en-US" sz="1300" dirty="0">
                          <a:latin typeface="微软雅黑" panose="020B0503020204020204" pitchFamily="34" charset="-122"/>
                          <a:ea typeface="微软雅黑" panose="020B0503020204020204" pitchFamily="34" charset="-122"/>
                          <a:sym typeface="+mn-ea"/>
                        </a:rPr>
                        <a:t>于死亡风险高的老年患者</a:t>
                      </a:r>
                      <a:r>
                        <a:rPr lang="en-US" altLang="zh-CN" sz="1300" baseline="30000" dirty="0" smtClean="0">
                          <a:latin typeface="微软雅黑" panose="020B0503020204020204" pitchFamily="34" charset="-122"/>
                          <a:ea typeface="微软雅黑" panose="020B0503020204020204" pitchFamily="34" charset="-122"/>
                          <a:sym typeface="+mn-ea"/>
                        </a:rPr>
                        <a:t>5-6</a:t>
                      </a:r>
                      <a:endParaRPr kumimoji="0" lang="en-US" altLang="zh-CN" sz="1300" b="0" i="0" u="none" strike="noStrike" kern="1200" cap="none" spc="0" normalizeH="0" baseline="3000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extLst>
                  <a:ext uri="{0D108BD9-81ED-4DB2-BD59-A6C34878D82A}">
                    <a16:rowId xmlns="" xmlns:a16="http://schemas.microsoft.com/office/drawing/2014/main" val="10003"/>
                  </a:ext>
                </a:extLst>
              </a:tr>
              <a:tr h="631825">
                <a:tc>
                  <a:txBody>
                    <a:bodyPr/>
                    <a:lstStyle/>
                    <a:p>
                      <a:pPr marL="171450" marR="0" lvl="0" indent="-171450" algn="l" defTabSz="914400" rtl="0" eaLnBrk="1" fontAlgn="auto" latinLnBrk="0" hangingPunct="1">
                        <a:lnSpc>
                          <a:spcPct val="100000"/>
                        </a:lnSpc>
                        <a:spcBef>
                          <a:spcPts val="0"/>
                        </a:spcBef>
                        <a:spcAft>
                          <a:spcPts val="0"/>
                        </a:spcAft>
                        <a:buClr>
                          <a:srgbClr val="017A59">
                            <a:lumMod val="75000"/>
                          </a:srgbClr>
                        </a:buClr>
                        <a:buSzTx/>
                        <a:buFont typeface="Wingdings" panose="05000000000000000000" pitchFamily="2" charset="2"/>
                        <a:buChar char="ü"/>
                        <a:defRPr/>
                      </a:pPr>
                      <a:r>
                        <a:rPr lang="zh-CN" altLang="en-US" sz="1400" b="1" kern="1200">
                          <a:solidFill>
                            <a:srgbClr val="2B3A42">
                              <a:lumMod val="50000"/>
                            </a:srgbClr>
                          </a:solidFill>
                          <a:latin typeface="微软雅黑" panose="020B0503020204020204" pitchFamily="34" charset="-122"/>
                          <a:ea typeface="微软雅黑" panose="020B0503020204020204" pitchFamily="34" charset="-122"/>
                          <a:cs typeface="Arial" panose="020B0604020202020204" pitchFamily="34" charset="0"/>
                        </a:rPr>
                        <a:t>安全性更高</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A5D3C8">
                        <a:lumMod val="20000"/>
                        <a:lumOff val="80000"/>
                        <a:alpha val="66000"/>
                      </a:srgbClr>
                    </a:solidFill>
                  </a:tcPr>
                </a:tc>
                <a:tc>
                  <a:txBody>
                    <a:bodyPr/>
                    <a:lstStyle/>
                    <a:p>
                      <a:pPr marR="0" lvl="0" indent="0" algn="l" defTabSz="914400" rtl="0" eaLnBrk="1" fontAlgn="auto" latinLnBrk="0" hangingPunct="1">
                        <a:lnSpc>
                          <a:spcPct val="100000"/>
                        </a:lnSpc>
                        <a:spcBef>
                          <a:spcPts val="200"/>
                        </a:spcBef>
                        <a:spcAft>
                          <a:spcPts val="0"/>
                        </a:spcAft>
                        <a:buClrTx/>
                        <a:buSzTx/>
                        <a:buFont typeface="Courier New" panose="02070309020205020404" pitchFamily="49" charset="0"/>
                        <a:buNone/>
                        <a:defRPr/>
                      </a:pPr>
                      <a:r>
                        <a:rPr kumimoji="0" lang="en-US" altLang="zh-CN"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III</a:t>
                      </a:r>
                      <a:r>
                        <a:rPr kumimoji="0" lang="zh-CN" altLang="en-US"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期试验中</a:t>
                      </a:r>
                      <a:r>
                        <a:rPr kumimoji="0" lang="zh-CN" altLang="en-US" sz="14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未发生</a:t>
                      </a:r>
                      <a:r>
                        <a:rPr kumimoji="0" lang="zh-CN" altLang="en-US"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任何一例药品相关死亡</a:t>
                      </a:r>
                      <a:r>
                        <a:rPr kumimoji="0" lang="en-US" altLang="zh-CN" sz="1300" b="0" i="0" u="none" strike="noStrike" kern="1200" cap="none" spc="0" normalizeH="0" baseline="30000" noProof="0" dirty="0">
                          <a:ln>
                            <a:noFill/>
                          </a:ln>
                          <a:solidFill>
                            <a:srgbClr val="2B3A42"/>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4</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tc>
                  <a:txBody>
                    <a:bodyPr/>
                    <a:lstStyle/>
                    <a:p>
                      <a:pPr marR="0" lvl="0" indent="0" algn="l" defTabSz="914400" rtl="0" eaLnBrk="1" fontAlgn="auto" latinLnBrk="0" hangingPunct="1">
                        <a:lnSpc>
                          <a:spcPct val="100000"/>
                        </a:lnSpc>
                        <a:spcBef>
                          <a:spcPts val="200"/>
                        </a:spcBef>
                        <a:spcAft>
                          <a:spcPts val="0"/>
                        </a:spcAft>
                        <a:buClrTx/>
                        <a:buSzTx/>
                        <a:buFont typeface="Courier New" panose="02070309020205020404" pitchFamily="49" charset="0"/>
                        <a:buNone/>
                        <a:defRPr/>
                      </a:pPr>
                      <a:r>
                        <a:rPr kumimoji="0" lang="en-US" altLang="zh-CN"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III</a:t>
                      </a:r>
                      <a:r>
                        <a:rPr kumimoji="0" lang="zh-CN" altLang="en-US" sz="1300" b="0" i="0" u="none" strike="noStrike" kern="1200" cap="none" spc="0" normalizeH="0" baseline="0" noProof="0" dirty="0">
                          <a:ln>
                            <a:noFill/>
                          </a:ln>
                          <a:solidFill>
                            <a:srgbClr val="2B3A42">
                              <a:lumMod val="5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期试验中发生</a:t>
                      </a:r>
                      <a:r>
                        <a:rPr kumimoji="0" lang="en-US" altLang="zh-CN"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8</a:t>
                      </a:r>
                      <a:r>
                        <a:rPr kumimoji="0" lang="zh-CN" altLang="en-US"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例（</a:t>
                      </a:r>
                      <a:r>
                        <a:rPr kumimoji="0" lang="en-US" altLang="zh-CN"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a:t>
                      </a:r>
                      <a:r>
                        <a:rPr kumimoji="0" lang="zh-CN" altLang="en-US" sz="1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）死亡</a:t>
                      </a:r>
                      <a:r>
                        <a:rPr kumimoji="0" lang="en-US" altLang="zh-CN" sz="1300" b="0" i="0" u="none" strike="noStrike" kern="1200" cap="none" spc="0" normalizeH="0" baseline="30000" noProof="0" dirty="0">
                          <a:ln>
                            <a:noFill/>
                          </a:ln>
                          <a:solidFill>
                            <a:srgbClr val="E7E6E6">
                              <a:lumMod val="10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5</a:t>
                      </a:r>
                    </a:p>
                  </a:txBody>
                  <a:tcPr anchor="ctr">
                    <a:lnL w="9525" cap="flat" cmpd="sng" algn="ctr">
                      <a:solidFill>
                        <a:srgbClr val="A5D3C8">
                          <a:lumMod val="20000"/>
                          <a:lumOff val="80000"/>
                        </a:srgbClr>
                      </a:solidFill>
                      <a:prstDash val="solid"/>
                      <a:round/>
                      <a:headEnd type="none" w="med" len="med"/>
                      <a:tailEnd type="none" w="med" len="med"/>
                    </a:lnL>
                    <a:lnR w="9525" cap="flat" cmpd="sng" algn="ctr">
                      <a:solidFill>
                        <a:srgbClr val="A5D3C8">
                          <a:lumMod val="20000"/>
                          <a:lumOff val="80000"/>
                        </a:srgbClr>
                      </a:solidFill>
                      <a:prstDash val="solid"/>
                      <a:round/>
                      <a:headEnd type="none" w="med" len="med"/>
                      <a:tailEnd type="none" w="med" len="med"/>
                    </a:lnR>
                    <a:lnT w="9525" cap="flat" cmpd="sng" algn="ctr">
                      <a:solidFill>
                        <a:srgbClr val="A5D3C8">
                          <a:lumMod val="20000"/>
                          <a:lumOff val="80000"/>
                        </a:srgbClr>
                      </a:solidFill>
                      <a:prstDash val="solid"/>
                      <a:round/>
                      <a:headEnd type="none" w="med" len="med"/>
                      <a:tailEnd type="none" w="med" len="med"/>
                    </a:lnT>
                    <a:lnB w="9525" cap="flat" cmpd="sng" algn="ctr">
                      <a:solidFill>
                        <a:srgbClr val="A5D3C8">
                          <a:lumMod val="20000"/>
                          <a:lumOff val="80000"/>
                        </a:srgb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4" name="文本框 3"/>
          <p:cNvSpPr txBox="1"/>
          <p:nvPr/>
        </p:nvSpPr>
        <p:spPr>
          <a:xfrm>
            <a:off x="2614930" y="152400"/>
            <a:ext cx="6947535" cy="58356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相较于参照品</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大优势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b="1" dirty="0"/>
              <a:t>有效性</a:t>
            </a:r>
          </a:p>
        </p:txBody>
      </p:sp>
      <p:pic>
        <p:nvPicPr>
          <p:cNvPr id="3" name="图片 2"/>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114467" y="2341692"/>
            <a:ext cx="5293995" cy="3529330"/>
          </a:xfrm>
          <a:prstGeom prst="rect">
            <a:avLst/>
          </a:prstGeom>
        </p:spPr>
      </p:pic>
      <p:sp>
        <p:nvSpPr>
          <p:cNvPr id="4" name="文本框 3"/>
          <p:cNvSpPr txBox="1"/>
          <p:nvPr/>
        </p:nvSpPr>
        <p:spPr>
          <a:xfrm>
            <a:off x="792532" y="1038017"/>
            <a:ext cx="10160000" cy="830997"/>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治疗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CABP</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人群，德拉沙星</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早期临床</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生命体征改善</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显著</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优于</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对照组；</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合并</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COPD/</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哮喘人群，德拉沙星早期临床反应率</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显著</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优于</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对照组，</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展现出共病人群中的临床价值。</a:t>
            </a:r>
          </a:p>
        </p:txBody>
      </p:sp>
      <p:sp>
        <p:nvSpPr>
          <p:cNvPr id="6" name="矩形 5"/>
          <p:cNvSpPr/>
          <p:nvPr/>
        </p:nvSpPr>
        <p:spPr>
          <a:xfrm>
            <a:off x="237594" y="6546028"/>
            <a:ext cx="6096000" cy="183515"/>
          </a:xfrm>
          <a:prstGeom prst="rect">
            <a:avLst/>
          </a:prstGeom>
        </p:spPr>
        <p:txBody>
          <a:bodyPr>
            <a:spAutoFit/>
          </a:bodyPr>
          <a:lstStyle/>
          <a:p>
            <a:r>
              <a:rPr lang="en-US" altLang="zh-CN" sz="600" dirty="0" err="1">
                <a:solidFill>
                  <a:srgbClr val="000000"/>
                </a:solidFill>
                <a:latin typeface="微软雅黑" panose="020B0503020204020204" pitchFamily="34" charset="-122"/>
                <a:ea typeface="微软雅黑" panose="020B0503020204020204" pitchFamily="34" charset="-122"/>
                <a:sym typeface="+mn-ea"/>
              </a:rPr>
              <a:t>Horcajada</a:t>
            </a:r>
            <a:r>
              <a:rPr lang="en-US" altLang="zh-CN" sz="600" dirty="0">
                <a:solidFill>
                  <a:srgbClr val="000000"/>
                </a:solidFill>
                <a:latin typeface="微软雅黑" panose="020B0503020204020204" pitchFamily="34" charset="-122"/>
                <a:ea typeface="微软雅黑" panose="020B0503020204020204" pitchFamily="34" charset="-122"/>
                <a:sym typeface="+mn-ea"/>
              </a:rPr>
              <a:t> JP, et al. Open Forum Infect Dis. 2019 Dec 5;7(1):ofz514.</a:t>
            </a:r>
          </a:p>
        </p:txBody>
      </p:sp>
      <p:sp>
        <p:nvSpPr>
          <p:cNvPr id="7" name="文本框 6"/>
          <p:cNvSpPr txBox="1"/>
          <p:nvPr>
            <p:custDataLst>
              <p:tags r:id="rId1"/>
            </p:custDataLst>
          </p:nvPr>
        </p:nvSpPr>
        <p:spPr>
          <a:xfrm>
            <a:off x="496622" y="6035136"/>
            <a:ext cx="6871970" cy="721995"/>
          </a:xfrm>
          <a:prstGeom prst="rect">
            <a:avLst/>
          </a:prstGeom>
          <a:noFill/>
        </p:spPr>
        <p:txBody>
          <a:bodyPr wrap="square" rtlCol="0" anchor="t">
            <a:noAutofit/>
          </a:bodyPr>
          <a:lstStyle/>
          <a:p>
            <a:pPr algn="l">
              <a:lnSpc>
                <a:spcPct val="100000"/>
              </a:lnSpc>
            </a:pP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研究主要终点为早期临床应答（</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ECR</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），定义为首次用药后</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96</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小时（</a:t>
            </a:r>
            <a:r>
              <a:rPr lang="en-US"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小时）出现症状改善。</a:t>
            </a:r>
          </a:p>
          <a:p>
            <a:pPr algn="l">
              <a:lnSpc>
                <a:spcPct val="100000"/>
              </a:lnSpc>
            </a:pP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美国食品药品监督管理局（</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）将早期临床反应（</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ECR</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）的主要终点定义为：至少有</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项以下症状得到改善：胸痛、咳嗽频率或严重程度、咳痰量和质量、呼吸困难，且其他症状未恶化。</a:t>
            </a:r>
          </a:p>
          <a:p>
            <a:pPr algn="l">
              <a:lnSpc>
                <a:spcPct val="100000"/>
              </a:lnSpc>
            </a:pP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关键访视时间点包括：研究药物首次给药后</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96</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）小时的早期临床应答（</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ECR</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）；治疗结束（</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EOT</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）时（末次给药后</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日）；末次给药后</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至</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天的治愈试验（</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TOC</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）。第</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天（</a:t>
            </a:r>
            <a:r>
              <a:rPr lang="en-US"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天）进行随访（</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FU</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）或电话随访。</a:t>
            </a:r>
          </a:p>
        </p:txBody>
      </p:sp>
      <p:sp>
        <p:nvSpPr>
          <p:cNvPr id="8" name="文本框 7"/>
          <p:cNvSpPr txBox="1"/>
          <p:nvPr>
            <p:custDataLst>
              <p:tags r:id="rId2"/>
            </p:custDataLst>
          </p:nvPr>
        </p:nvSpPr>
        <p:spPr>
          <a:xfrm>
            <a:off x="674422" y="2104837"/>
            <a:ext cx="5613400" cy="275590"/>
          </a:xfrm>
          <a:prstGeom prst="rect">
            <a:avLst/>
          </a:prstGeom>
          <a:noFill/>
        </p:spPr>
        <p:txBody>
          <a:bodyPr wrap="square" rtlCol="0">
            <a:spAutoFit/>
          </a:bodyPr>
          <a:lstStyle/>
          <a:p>
            <a:pPr algn="ctr"/>
            <a:r>
              <a:rPr lang="zh-CN" altLang="en-US"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德拉沙星</a:t>
            </a:r>
            <a:r>
              <a:rPr lang="en-US" altLang="zh-CN"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DEFINE-CABP</a:t>
            </a:r>
            <a:r>
              <a:rPr lang="zh-CN" altLang="en-US"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研究疗效研究结果（</a:t>
            </a:r>
            <a:r>
              <a:rPr lang="en-US" altLang="zh-CN"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ITT</a:t>
            </a:r>
            <a:r>
              <a:rPr lang="zh-CN" altLang="en-US"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人群）</a:t>
            </a:r>
          </a:p>
        </p:txBody>
      </p:sp>
      <p:graphicFrame>
        <p:nvGraphicFramePr>
          <p:cNvPr id="9" name="图表 8"/>
          <p:cNvGraphicFramePr/>
          <p:nvPr/>
        </p:nvGraphicFramePr>
        <p:xfrm>
          <a:off x="496622" y="3345627"/>
          <a:ext cx="5718175" cy="2545080"/>
        </p:xfrm>
        <a:graphic>
          <a:graphicData uri="http://schemas.openxmlformats.org/drawingml/2006/chart">
            <c:chart xmlns:c="http://schemas.openxmlformats.org/drawingml/2006/chart" xmlns:r="http://schemas.openxmlformats.org/officeDocument/2006/relationships" r:id="rId5"/>
          </a:graphicData>
        </a:graphic>
      </p:graphicFrame>
      <p:sp>
        <p:nvSpPr>
          <p:cNvPr id="10" name="左中括号 9"/>
          <p:cNvSpPr/>
          <p:nvPr/>
        </p:nvSpPr>
        <p:spPr>
          <a:xfrm rot="5400000">
            <a:off x="1849172" y="3280857"/>
            <a:ext cx="76200" cy="485775"/>
          </a:xfrm>
          <a:prstGeom prst="leftBracket">
            <a:avLst>
              <a:gd name="adj" fmla="val 0"/>
            </a:avLst>
          </a:prstGeom>
          <a:noFill/>
          <a:ln w="12700" cap="flat" cmpd="sng" algn="ctr">
            <a:solidFill>
              <a:srgbClr val="000000">
                <a:lumMod val="50000"/>
                <a:lumOff val="50000"/>
              </a:srgbClr>
            </a:solidFill>
            <a:prstDash val="solid"/>
            <a:miter lim="800000"/>
          </a:ln>
          <a:effectLst/>
        </p:spPr>
        <p:txBody>
          <a:bodyPr rtlCol="0" anchor="ctr"/>
          <a:lstStyle/>
          <a:p>
            <a:pPr algn="ctr"/>
            <a:endParaRPr lang="zh-CN" altLang="en-US">
              <a:solidFill>
                <a:srgbClr val="000000"/>
              </a:solidFill>
              <a:latin typeface="Arial" panose="020B0604020202020204" pitchFamily="34" charset="0"/>
              <a:ea typeface="黑体" panose="02010609060101010101" pitchFamily="49" charset="-122"/>
            </a:endParaRPr>
          </a:p>
        </p:txBody>
      </p:sp>
      <p:sp>
        <p:nvSpPr>
          <p:cNvPr id="11" name="文本框 10"/>
          <p:cNvSpPr txBox="1"/>
          <p:nvPr/>
        </p:nvSpPr>
        <p:spPr>
          <a:xfrm>
            <a:off x="1237032" y="3143697"/>
            <a:ext cx="1195705" cy="309245"/>
          </a:xfrm>
          <a:prstGeom prst="rect">
            <a:avLst/>
          </a:prstGeom>
          <a:noFill/>
        </p:spPr>
        <p:txBody>
          <a:bodyPr wrap="square" rtlCol="0">
            <a:noAutofit/>
          </a:bodyPr>
          <a:lstStyle/>
          <a:p>
            <a:pPr algn="ctr"/>
            <a:r>
              <a:rPr lang="zh-CN" altLang="en-US" sz="900"/>
              <a:t>差值</a:t>
            </a:r>
            <a:r>
              <a:rPr lang="en-US" altLang="zh-CN" sz="900"/>
              <a:t>95%CI</a:t>
            </a:r>
          </a:p>
          <a:p>
            <a:pPr algn="ct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-0.2</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-4.4</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4.1</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p>
        </p:txBody>
      </p:sp>
      <p:sp>
        <p:nvSpPr>
          <p:cNvPr id="12" name="文本框 11"/>
          <p:cNvSpPr txBox="1"/>
          <p:nvPr/>
        </p:nvSpPr>
        <p:spPr>
          <a:xfrm>
            <a:off x="2968677" y="3727897"/>
            <a:ext cx="1290955" cy="344805"/>
          </a:xfrm>
          <a:prstGeom prst="rect">
            <a:avLst/>
          </a:prstGeom>
          <a:noFill/>
        </p:spPr>
        <p:txBody>
          <a:bodyPr wrap="square" rtlCol="0">
            <a:noAutofit/>
          </a:bodyPr>
          <a:lstStyle/>
          <a:p>
            <a:pPr algn="ctr"/>
            <a:r>
              <a:rPr lang="zh-CN" altLang="en-US" sz="900"/>
              <a:t>差值</a:t>
            </a:r>
            <a:r>
              <a:rPr lang="en-US" altLang="zh-CN" sz="900"/>
              <a:t>95%CI</a:t>
            </a:r>
          </a:p>
          <a:p>
            <a:pPr algn="ctr">
              <a:lnSpc>
                <a:spcPct val="120000"/>
              </a:lnSpc>
              <a:buNone/>
            </a:pP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9.7%</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16.3%</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p>
        </p:txBody>
      </p:sp>
      <p:sp>
        <p:nvSpPr>
          <p:cNvPr id="13" name="文本框 12"/>
          <p:cNvSpPr txBox="1"/>
          <p:nvPr/>
        </p:nvSpPr>
        <p:spPr>
          <a:xfrm>
            <a:off x="4618407" y="3143697"/>
            <a:ext cx="1267460" cy="309245"/>
          </a:xfrm>
          <a:prstGeom prst="rect">
            <a:avLst/>
          </a:prstGeom>
          <a:noFill/>
        </p:spPr>
        <p:txBody>
          <a:bodyPr wrap="square" rtlCol="0">
            <a:noAutofit/>
          </a:bodyPr>
          <a:lstStyle/>
          <a:p>
            <a:pPr algn="ctr"/>
            <a:r>
              <a:rPr lang="zh-CN" altLang="en-US" sz="900"/>
              <a:t>差值</a:t>
            </a:r>
            <a:r>
              <a:rPr lang="en-US" altLang="zh-CN" sz="900"/>
              <a:t>95%CI</a:t>
            </a:r>
          </a:p>
          <a:p>
            <a:pPr algn="ct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0.8%</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4.8%</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a:t>
            </a:r>
          </a:p>
        </p:txBody>
      </p:sp>
      <p:sp>
        <p:nvSpPr>
          <p:cNvPr id="14" name="左中括号 13"/>
          <p:cNvSpPr/>
          <p:nvPr/>
        </p:nvSpPr>
        <p:spPr>
          <a:xfrm rot="5400000">
            <a:off x="3575737" y="3936177"/>
            <a:ext cx="76200" cy="485775"/>
          </a:xfrm>
          <a:prstGeom prst="leftBracket">
            <a:avLst>
              <a:gd name="adj" fmla="val 0"/>
            </a:avLst>
          </a:prstGeom>
          <a:noFill/>
          <a:ln w="12700" cap="flat" cmpd="sng" algn="ctr">
            <a:solidFill>
              <a:srgbClr val="000000">
                <a:lumMod val="50000"/>
                <a:lumOff val="50000"/>
              </a:srgbClr>
            </a:solidFill>
            <a:prstDash val="solid"/>
            <a:miter lim="800000"/>
          </a:ln>
          <a:effectLst/>
        </p:spPr>
        <p:txBody>
          <a:bodyPr rtlCol="0" anchor="ctr"/>
          <a:lstStyle/>
          <a:p>
            <a:pPr algn="ctr"/>
            <a:endParaRPr lang="zh-CN" altLang="en-US">
              <a:solidFill>
                <a:srgbClr val="000000"/>
              </a:solidFill>
              <a:latin typeface="Arial" panose="020B0604020202020204" pitchFamily="34" charset="0"/>
              <a:ea typeface="黑体" panose="02010609060101010101" pitchFamily="49" charset="-122"/>
            </a:endParaRPr>
          </a:p>
        </p:txBody>
      </p:sp>
      <p:sp>
        <p:nvSpPr>
          <p:cNvPr id="16" name="左中括号 15"/>
          <p:cNvSpPr/>
          <p:nvPr/>
        </p:nvSpPr>
        <p:spPr>
          <a:xfrm rot="5400000">
            <a:off x="5213402" y="3280857"/>
            <a:ext cx="76200" cy="485775"/>
          </a:xfrm>
          <a:prstGeom prst="leftBracket">
            <a:avLst>
              <a:gd name="adj" fmla="val 0"/>
            </a:avLst>
          </a:prstGeom>
          <a:noFill/>
          <a:ln w="12700" cap="flat" cmpd="sng" algn="ctr">
            <a:solidFill>
              <a:srgbClr val="000000">
                <a:lumMod val="50000"/>
                <a:lumOff val="50000"/>
              </a:srgbClr>
            </a:solidFill>
            <a:prstDash val="solid"/>
            <a:miter lim="800000"/>
          </a:ln>
          <a:effectLst/>
        </p:spPr>
        <p:txBody>
          <a:bodyPr rtlCol="0" anchor="ctr"/>
          <a:lstStyle/>
          <a:p>
            <a:pPr algn="ctr"/>
            <a:endParaRPr lang="zh-CN" altLang="en-US">
              <a:solidFill>
                <a:srgbClr val="000000"/>
              </a:solidFill>
              <a:latin typeface="Arial" panose="020B0604020202020204" pitchFamily="34" charset="0"/>
              <a:ea typeface="黑体" panose="02010609060101010101" pitchFamily="49" charset="-122"/>
            </a:endParaRPr>
          </a:p>
        </p:txBody>
      </p:sp>
      <p:sp>
        <p:nvSpPr>
          <p:cNvPr id="17" name="文本框 16"/>
          <p:cNvSpPr txBox="1"/>
          <p:nvPr/>
        </p:nvSpPr>
        <p:spPr>
          <a:xfrm>
            <a:off x="2940737" y="2466152"/>
            <a:ext cx="1459230" cy="398780"/>
          </a:xfrm>
          <a:prstGeom prst="rect">
            <a:avLst/>
          </a:prstGeom>
          <a:solidFill>
            <a:srgbClr val="A9D18E">
              <a:lumMod val="20000"/>
              <a:lumOff val="80000"/>
            </a:srgbClr>
          </a:solidFill>
        </p:spPr>
        <p:txBody>
          <a:bodyPr wrap="square" rtlCol="0" anchor="t">
            <a:spAutoFit/>
          </a:bodyPr>
          <a:lstStyle/>
          <a:p>
            <a:pPr algn="ct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德拉沙星</a:t>
            </a:r>
          </a:p>
          <a:p>
            <a:pPr algn="ctr"/>
            <a:r>
              <a:rPr lang="zh-CN" altLang="en-US" sz="1000" b="1" dirty="0">
                <a:solidFill>
                  <a:srgbClr val="6EAD42"/>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显著优于</a:t>
            </a: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莫西沙星</a:t>
            </a:r>
          </a:p>
        </p:txBody>
      </p:sp>
      <p:sp>
        <p:nvSpPr>
          <p:cNvPr id="19" name="文本框 18"/>
          <p:cNvSpPr txBox="1"/>
          <p:nvPr/>
        </p:nvSpPr>
        <p:spPr>
          <a:xfrm>
            <a:off x="1255447" y="2466152"/>
            <a:ext cx="1235710" cy="398780"/>
          </a:xfrm>
          <a:prstGeom prst="rect">
            <a:avLst/>
          </a:prstGeom>
          <a:solidFill>
            <a:srgbClr val="A9D18E">
              <a:lumMod val="20000"/>
              <a:lumOff val="80000"/>
            </a:srgbClr>
          </a:solidFill>
        </p:spPr>
        <p:txBody>
          <a:bodyPr wrap="square" rtlCol="0" anchor="t">
            <a:spAutoFit/>
          </a:bodyPr>
          <a:lstStyle/>
          <a:p>
            <a:pPr algn="ct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德拉沙星</a:t>
            </a:r>
          </a:p>
          <a:p>
            <a:pPr algn="ct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与莫西沙星相当</a:t>
            </a:r>
          </a:p>
        </p:txBody>
      </p:sp>
      <p:sp>
        <p:nvSpPr>
          <p:cNvPr id="20" name="文本框 19"/>
          <p:cNvSpPr txBox="1"/>
          <p:nvPr/>
        </p:nvSpPr>
        <p:spPr>
          <a:xfrm>
            <a:off x="4636822" y="2466152"/>
            <a:ext cx="1235710" cy="398780"/>
          </a:xfrm>
          <a:prstGeom prst="rect">
            <a:avLst/>
          </a:prstGeom>
          <a:solidFill>
            <a:srgbClr val="A9D18E">
              <a:lumMod val="20000"/>
              <a:lumOff val="80000"/>
            </a:srgbClr>
          </a:solidFill>
        </p:spPr>
        <p:txBody>
          <a:bodyPr wrap="square" rtlCol="0" anchor="t">
            <a:spAutoFit/>
          </a:bodyPr>
          <a:lstStyle/>
          <a:p>
            <a:pPr algn="ct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德拉沙星</a:t>
            </a:r>
          </a:p>
          <a:p>
            <a:pPr algn="ct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与莫西沙星相当</a:t>
            </a:r>
          </a:p>
        </p:txBody>
      </p:sp>
      <p:sp>
        <p:nvSpPr>
          <p:cNvPr id="21" name="五边形 20"/>
          <p:cNvSpPr/>
          <p:nvPr/>
        </p:nvSpPr>
        <p:spPr>
          <a:xfrm rot="5400000">
            <a:off x="1778687" y="2341057"/>
            <a:ext cx="207010" cy="1254125"/>
          </a:xfrm>
          <a:prstGeom prst="homePlate">
            <a:avLst>
              <a:gd name="adj" fmla="val 100000"/>
            </a:avLst>
          </a:prstGeom>
          <a:gradFill>
            <a:gsLst>
              <a:gs pos="0">
                <a:srgbClr val="A9D18E">
                  <a:lumMod val="5000"/>
                  <a:lumOff val="95000"/>
                </a:srgbClr>
              </a:gs>
              <a:gs pos="45000">
                <a:srgbClr val="A9D18E">
                  <a:lumMod val="45000"/>
                  <a:lumOff val="55000"/>
                </a:srgbClr>
              </a:gs>
              <a:gs pos="100000">
                <a:srgbClr val="6EAD42"/>
              </a:gs>
            </a:gsLst>
            <a:lin ang="0" scaled="0"/>
          </a:gradFill>
          <a:ln w="12700" cap="flat" cmpd="sng" algn="ctr">
            <a:noFill/>
            <a:prstDash val="solid"/>
            <a:miter lim="800000"/>
          </a:ln>
          <a:effectLst/>
        </p:spPr>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22" name="五边形 21"/>
          <p:cNvSpPr/>
          <p:nvPr/>
        </p:nvSpPr>
        <p:spPr>
          <a:xfrm rot="5400000">
            <a:off x="3566847" y="2341057"/>
            <a:ext cx="207010" cy="1254125"/>
          </a:xfrm>
          <a:prstGeom prst="homePlate">
            <a:avLst>
              <a:gd name="adj" fmla="val 100000"/>
            </a:avLst>
          </a:prstGeom>
          <a:gradFill>
            <a:gsLst>
              <a:gs pos="0">
                <a:srgbClr val="A9D18E">
                  <a:lumMod val="5000"/>
                  <a:lumOff val="95000"/>
                </a:srgbClr>
              </a:gs>
              <a:gs pos="45000">
                <a:srgbClr val="A9D18E">
                  <a:lumMod val="45000"/>
                  <a:lumOff val="55000"/>
                </a:srgbClr>
              </a:gs>
              <a:gs pos="100000">
                <a:srgbClr val="6EAD42"/>
              </a:gs>
            </a:gsLst>
            <a:lin ang="0" scaled="0"/>
          </a:gradFill>
          <a:ln w="12700" cap="flat" cmpd="sng" algn="ctr">
            <a:noFill/>
            <a:prstDash val="solid"/>
            <a:miter lim="800000"/>
          </a:ln>
          <a:effectLst/>
        </p:spPr>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23" name="五边形 22"/>
          <p:cNvSpPr/>
          <p:nvPr/>
        </p:nvSpPr>
        <p:spPr>
          <a:xfrm rot="5400000">
            <a:off x="5160062" y="2341057"/>
            <a:ext cx="207010" cy="1254125"/>
          </a:xfrm>
          <a:prstGeom prst="homePlate">
            <a:avLst>
              <a:gd name="adj" fmla="val 100000"/>
            </a:avLst>
          </a:prstGeom>
          <a:gradFill>
            <a:gsLst>
              <a:gs pos="0">
                <a:srgbClr val="A9D18E">
                  <a:lumMod val="5000"/>
                  <a:lumOff val="95000"/>
                </a:srgbClr>
              </a:gs>
              <a:gs pos="45000">
                <a:srgbClr val="A9D18E">
                  <a:lumMod val="45000"/>
                  <a:lumOff val="55000"/>
                </a:srgbClr>
              </a:gs>
              <a:gs pos="100000">
                <a:srgbClr val="6EAD42"/>
              </a:gs>
            </a:gsLst>
            <a:lin ang="0" scaled="0"/>
          </a:gradFill>
          <a:ln w="12700" cap="flat" cmpd="sng" algn="ctr">
            <a:noFill/>
            <a:prstDash val="solid"/>
            <a:miter lim="800000"/>
          </a:ln>
          <a:effectLst/>
        </p:spPr>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2" name="文本框 1"/>
          <p:cNvSpPr txBox="1"/>
          <p:nvPr/>
        </p:nvSpPr>
        <p:spPr>
          <a:xfrm>
            <a:off x="1577340" y="185420"/>
            <a:ext cx="9629775" cy="521970"/>
          </a:xfrm>
          <a:prstGeom prst="rect">
            <a:avLst/>
          </a:prstGeom>
          <a:noFill/>
        </p:spPr>
        <p:txBody>
          <a:bodyPr wrap="square" rtlCol="0" anchor="t">
            <a:spAutoFit/>
          </a:bodyPr>
          <a:lstStyle/>
          <a:p>
            <a:pPr algn="l"/>
            <a:r>
              <a:rPr lang="zh-CN" altLang="en-US" sz="2800" b="1" dirty="0">
                <a:sym typeface="+mn-ea"/>
              </a:rPr>
              <a:t>德拉沙星</a:t>
            </a:r>
            <a:r>
              <a:rPr lang="zh-CN" altLang="en-US" sz="2800" b="1" dirty="0" smtClean="0">
                <a:sym typeface="+mn-ea"/>
              </a:rPr>
              <a:t>在呼吸共</a:t>
            </a:r>
            <a:r>
              <a:rPr lang="zh-CN" altLang="en-US" sz="2800" b="1" dirty="0">
                <a:sym typeface="+mn-ea"/>
              </a:rPr>
              <a:t>病患者中优势显著，早期临床反应</a:t>
            </a:r>
            <a:r>
              <a:rPr lang="zh-CN" altLang="en-US" sz="2800" b="1" dirty="0" smtClean="0">
                <a:sym typeface="+mn-ea"/>
              </a:rPr>
              <a:t>率更高</a:t>
            </a:r>
          </a:p>
        </p:txBody>
      </p:sp>
      <p:sp>
        <p:nvSpPr>
          <p:cNvPr id="15" name="矩形 14"/>
          <p:cNvSpPr/>
          <p:nvPr/>
        </p:nvSpPr>
        <p:spPr>
          <a:xfrm>
            <a:off x="7556500" y="2717165"/>
            <a:ext cx="1486535" cy="2641600"/>
          </a:xfrm>
          <a:prstGeom prst="rect">
            <a:avLst/>
          </a:prstGeom>
          <a:ln w="28575">
            <a:solidFill>
              <a:srgbClr val="FF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8" name="矩形 17"/>
          <p:cNvSpPr/>
          <p:nvPr/>
        </p:nvSpPr>
        <p:spPr>
          <a:xfrm>
            <a:off x="2870835" y="3611880"/>
            <a:ext cx="1486535" cy="1703705"/>
          </a:xfrm>
          <a:prstGeom prst="rect">
            <a:avLst/>
          </a:prstGeom>
          <a:ln w="28575">
            <a:solidFill>
              <a:srgbClr val="FF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b="1" dirty="0"/>
              <a:t>有效性</a:t>
            </a:r>
            <a:endParaRPr lang="en-US" altLang="zh-CN" sz="2800" b="1" dirty="0"/>
          </a:p>
        </p:txBody>
      </p:sp>
      <p:graphicFrame>
        <p:nvGraphicFramePr>
          <p:cNvPr id="3" name="表格 2"/>
          <p:cNvGraphicFramePr/>
          <p:nvPr>
            <p:custDataLst>
              <p:tags r:id="rId1"/>
            </p:custDataLst>
          </p:nvPr>
        </p:nvGraphicFramePr>
        <p:xfrm>
          <a:off x="709295" y="2084705"/>
          <a:ext cx="4143375" cy="3591052"/>
        </p:xfrm>
        <a:graphic>
          <a:graphicData uri="http://schemas.openxmlformats.org/drawingml/2006/table">
            <a:tbl>
              <a:tblPr firstRow="1">
                <a:effectLst/>
                <a:tableStyleId>{5940675A-B579-460E-94D1-54222C63F5DA}</a:tableStyleId>
              </a:tblPr>
              <a:tblGrid>
                <a:gridCol w="2315845">
                  <a:extLst>
                    <a:ext uri="{9D8B030D-6E8A-4147-A177-3AD203B41FA5}">
                      <a16:colId xmlns="" xmlns:a16="http://schemas.microsoft.com/office/drawing/2014/main" val="20000"/>
                    </a:ext>
                  </a:extLst>
                </a:gridCol>
                <a:gridCol w="1827530">
                  <a:extLst>
                    <a:ext uri="{9D8B030D-6E8A-4147-A177-3AD203B41FA5}">
                      <a16:colId xmlns="" xmlns:a16="http://schemas.microsoft.com/office/drawing/2014/main" val="20001"/>
                    </a:ext>
                  </a:extLst>
                </a:gridCol>
              </a:tblGrid>
              <a:tr h="256540">
                <a:tc>
                  <a:txBody>
                    <a:bodyPr/>
                    <a:lstStyle/>
                    <a:p>
                      <a:pPr algn="r" fontAlgn="ctr"/>
                      <a:r>
                        <a:rPr lang="zh-CN" altLang="en-US" sz="1200" b="1" i="0">
                          <a:solidFill>
                            <a:srgbClr val="000000"/>
                          </a:solidFill>
                          <a:latin typeface="微软雅黑" panose="020B0503020204020204" pitchFamily="34" charset="-122"/>
                          <a:ea typeface="微软雅黑" panose="020B0503020204020204" pitchFamily="34" charset="-122"/>
                        </a:rPr>
                        <a:t>多重耐药肺炎链球菌</a:t>
                      </a:r>
                      <a:r>
                        <a:rPr lang="en-US" altLang="zh-CN" sz="1200" b="1" i="0">
                          <a:solidFill>
                            <a:srgbClr val="000000"/>
                          </a:solidFill>
                          <a:latin typeface="微软雅黑" panose="020B0503020204020204" pitchFamily="34" charset="-122"/>
                          <a:ea typeface="微软雅黑" panose="020B0503020204020204" pitchFamily="34" charset="-122"/>
                        </a:rPr>
                        <a:t>(MDRSP)</a:t>
                      </a:r>
                    </a:p>
                  </a:txBody>
                  <a:tcPr marL="5080" marR="5080" marT="5080" marB="0" anchor="ctr">
                    <a:lnL>
                      <a:noFill/>
                    </a:lnL>
                    <a:lnR>
                      <a:noFill/>
                    </a:lnR>
                    <a:lnT>
                      <a:noFill/>
                    </a:lnT>
                    <a:lnB w="12700">
                      <a:solidFill>
                        <a:srgbClr val="F2F8EE">
                          <a:lumMod val="90000"/>
                        </a:srgbClr>
                      </a:solidFill>
                      <a:prstDash val="solid"/>
                    </a:lnB>
                    <a:noFill/>
                  </a:tcPr>
                </a:tc>
                <a:tc>
                  <a:txBody>
                    <a:bodyPr/>
                    <a:lstStyle/>
                    <a:p>
                      <a:pPr indent="0" algn="ctr" fontAlgn="auto">
                        <a:lnSpc>
                          <a:spcPct val="90000"/>
                        </a:lnSpc>
                        <a:buNone/>
                      </a:pPr>
                      <a:endParaRPr lang="en-US" altLang="zh-CN" sz="1200" b="1" dirty="0">
                        <a:latin typeface="微软雅黑" panose="020B0503020204020204" pitchFamily="34" charset="-122"/>
                        <a:ea typeface="微软雅黑" panose="020B0503020204020204" pitchFamily="34" charset="-122"/>
                      </a:endParaRPr>
                    </a:p>
                  </a:txBody>
                  <a:tcPr>
                    <a:lnL>
                      <a:noFill/>
                    </a:lnL>
                    <a:lnR>
                      <a:noFill/>
                    </a:lnR>
                    <a:lnT>
                      <a:noFill/>
                    </a:lnT>
                    <a:lnB w="12700">
                      <a:solidFill>
                        <a:srgbClr val="F2F8EE">
                          <a:lumMod val="90000"/>
                        </a:srgbClr>
                      </a:solidFill>
                      <a:prstDash val="solid"/>
                    </a:lnB>
                    <a:noFill/>
                  </a:tcPr>
                </a:tc>
                <a:extLst>
                  <a:ext uri="{0D108BD9-81ED-4DB2-BD59-A6C34878D82A}">
                    <a16:rowId xmlns="" xmlns:a16="http://schemas.microsoft.com/office/drawing/2014/main" val="10000"/>
                  </a:ext>
                </a:extLst>
              </a:tr>
              <a:tr h="168275">
                <a:tc>
                  <a:txBody>
                    <a:bodyPr/>
                    <a:lstStyle/>
                    <a:p>
                      <a:pPr algn="r" fontAlgn="ctr"/>
                      <a:r>
                        <a:rPr lang="zh-CN" altLang="en-US" sz="1200" b="1" i="0">
                          <a:solidFill>
                            <a:srgbClr val="000000"/>
                          </a:solidFill>
                          <a:latin typeface="微软雅黑" panose="020B0503020204020204" pitchFamily="34" charset="-122"/>
                          <a:ea typeface="微软雅黑" panose="020B0503020204020204" pitchFamily="34" charset="-122"/>
                        </a:rPr>
                        <a:t>耐甲氧西林金黄色葡萄球</a:t>
                      </a:r>
                      <a:r>
                        <a:rPr lang="en-US" altLang="zh-CN" sz="1200" b="1" i="0">
                          <a:solidFill>
                            <a:srgbClr val="000000"/>
                          </a:solidFill>
                          <a:latin typeface="微软雅黑" panose="020B0503020204020204" pitchFamily="34" charset="-122"/>
                          <a:ea typeface="微软雅黑" panose="020B0503020204020204" pitchFamily="34" charset="-122"/>
                        </a:rPr>
                        <a:t>(MRSA)</a:t>
                      </a:r>
                    </a:p>
                  </a:txBody>
                  <a:tcPr marL="5080" marR="5080" marT="5080" marB="0" anchor="ctr">
                    <a:lnL>
                      <a:noFill/>
                    </a:lnL>
                    <a:lnR>
                      <a:noFill/>
                    </a:lnR>
                    <a:lnT w="12700">
                      <a:solidFill>
                        <a:srgbClr val="F2F8EE">
                          <a:lumMod val="90000"/>
                        </a:srgbClr>
                      </a:solidFill>
                      <a:prstDash val="soli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en-US" altLang="zh-CN" sz="1200" b="1" dirty="0">
                        <a:latin typeface="微软雅黑" panose="020B0503020204020204" pitchFamily="34" charset="-122"/>
                        <a:ea typeface="微软雅黑" panose="020B0503020204020204" pitchFamily="34" charset="-122"/>
                      </a:endParaRPr>
                    </a:p>
                  </a:txBody>
                  <a:tcPr>
                    <a:lnL>
                      <a:noFill/>
                    </a:lnL>
                    <a:lnR>
                      <a:noFill/>
                    </a:lnR>
                    <a:lnT w="12700">
                      <a:solidFill>
                        <a:srgbClr val="F2F8EE">
                          <a:lumMod val="90000"/>
                        </a:srgbClr>
                      </a:solidFill>
                      <a:prstDash val="soli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1"/>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大肠杆菌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en-US" altLang="zh-CN" sz="1200" dirty="0">
                        <a:latin typeface="微软雅黑" panose="020B0503020204020204" pitchFamily="34" charset="-122"/>
                        <a:ea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2"/>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产酸克雷伯菌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3"/>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卡他莫拉菌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4"/>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肺炎支原体</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5"/>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嗜肺军团菌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6"/>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肺炎链球菌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7"/>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金黄色葡萄球菌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8"/>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铜绿假单胞菌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09"/>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流感嗜血杆菌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10"/>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副流感嗜血杆菌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11"/>
                  </a:ext>
                </a:extLst>
              </a:tr>
              <a:tr h="256540">
                <a:tc>
                  <a:txBody>
                    <a:bodyPr/>
                    <a:lstStyle/>
                    <a:p>
                      <a:pPr algn="r" fontAlgn="ctr"/>
                      <a:r>
                        <a:rPr lang="zh-CN" altLang="en-US" sz="1200" b="1" i="0">
                          <a:solidFill>
                            <a:srgbClr val="000000"/>
                          </a:solidFill>
                          <a:latin typeface="微软雅黑" panose="020B0503020204020204" pitchFamily="34" charset="-122"/>
                          <a:ea typeface="微软雅黑" panose="020B0503020204020204" pitchFamily="34" charset="-122"/>
                        </a:rPr>
                        <a:t>青霉素耐药型肺炎链球菌</a:t>
                      </a:r>
                      <a:r>
                        <a:rPr lang="en-US" altLang="zh-CN" sz="1200" b="1" i="0">
                          <a:solidFill>
                            <a:srgbClr val="000000"/>
                          </a:solidFill>
                          <a:latin typeface="微软雅黑" panose="020B0503020204020204" pitchFamily="34" charset="-122"/>
                          <a:ea typeface="微软雅黑" panose="020B0503020204020204" pitchFamily="34" charset="-122"/>
                        </a:rPr>
                        <a:t>(PRSP)</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tc>
                  <a:txBody>
                    <a:bodyPr/>
                    <a:lstStyle/>
                    <a:p>
                      <a:pPr indent="0" algn="ctr" fontAlgn="auto">
                        <a:lnSpc>
                          <a:spcPct val="90000"/>
                        </a:lnSpc>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lumMod val="40000"/>
                          <a:lumOff val="60000"/>
                        </a:srgbClr>
                      </a:solidFill>
                      <a:prstDash val="solid"/>
                    </a:lnB>
                    <a:solidFill>
                      <a:srgbClr val="FFFFFF"/>
                    </a:solidFill>
                  </a:tcPr>
                </a:tc>
                <a:extLst>
                  <a:ext uri="{0D108BD9-81ED-4DB2-BD59-A6C34878D82A}">
                    <a16:rowId xmlns="" xmlns:a16="http://schemas.microsoft.com/office/drawing/2014/main" val="10012"/>
                  </a:ext>
                </a:extLst>
              </a:tr>
              <a:tr h="256540">
                <a:tc>
                  <a:txBody>
                    <a:bodyPr/>
                    <a:lstStyle/>
                    <a:p>
                      <a:pPr algn="r" fontAlgn="ctr"/>
                      <a:r>
                        <a:rPr lang="zh-CN" altLang="en-US" sz="1200" b="0" i="0">
                          <a:solidFill>
                            <a:srgbClr val="000000"/>
                          </a:solidFill>
                          <a:latin typeface="微软雅黑" panose="020B0503020204020204" pitchFamily="34" charset="-122"/>
                          <a:ea typeface="微软雅黑" panose="020B0503020204020204" pitchFamily="34" charset="-122"/>
                        </a:rPr>
                        <a:t>肺炎克雷伯菌</a:t>
                      </a:r>
                    </a:p>
                  </a:txBody>
                  <a:tcPr marL="5080" marR="5080" marT="5080" marB="0" anchor="ct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solidFill>
                      <a:prstDash val="solid"/>
                    </a:lnB>
                    <a:solidFill>
                      <a:srgbClr val="FFFFFF"/>
                    </a:solidFill>
                  </a:tcPr>
                </a:tc>
                <a:tc>
                  <a:txBody>
                    <a:bodyPr/>
                    <a:lstStyle/>
                    <a:p>
                      <a:pPr indent="0" algn="ctr" fontAlgn="auto">
                        <a:lnSpc>
                          <a:spcPct val="90000"/>
                        </a:lnSpc>
                        <a:buNone/>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txBody>
                  <a:tcPr>
                    <a:lnL>
                      <a:noFill/>
                    </a:lnL>
                    <a:lnR>
                      <a:noFill/>
                    </a:lnR>
                    <a:lnT w="9525" cap="flat" cmpd="sng" algn="ctr">
                      <a:solidFill>
                        <a:srgbClr val="A9D18E">
                          <a:lumMod val="40000"/>
                          <a:lumOff val="60000"/>
                        </a:srgbClr>
                      </a:solidFill>
                      <a:prstDash val="solid"/>
                      <a:round/>
                      <a:headEnd type="none" w="med" len="med"/>
                      <a:tailEnd type="none" w="med" len="med"/>
                    </a:lnT>
                    <a:lnB w="9525" cmpd="sng">
                      <a:solidFill>
                        <a:srgbClr val="A9D18E"/>
                      </a:solidFill>
                      <a:prstDash val="solid"/>
                    </a:lnB>
                    <a:solidFill>
                      <a:srgbClr val="FFFFFF"/>
                    </a:solidFill>
                  </a:tcPr>
                </a:tc>
                <a:extLst>
                  <a:ext uri="{0D108BD9-81ED-4DB2-BD59-A6C34878D82A}">
                    <a16:rowId xmlns="" xmlns:a16="http://schemas.microsoft.com/office/drawing/2014/main" val="10013"/>
                  </a:ext>
                </a:extLst>
              </a:tr>
            </a:tbl>
          </a:graphicData>
        </a:graphic>
      </p:graphicFrame>
      <p:sp>
        <p:nvSpPr>
          <p:cNvPr id="4" name="矩形 3"/>
          <p:cNvSpPr/>
          <p:nvPr>
            <p:custDataLst>
              <p:tags r:id="rId2"/>
            </p:custDataLst>
          </p:nvPr>
        </p:nvSpPr>
        <p:spPr>
          <a:xfrm>
            <a:off x="135255" y="1448690"/>
            <a:ext cx="5444490" cy="300990"/>
          </a:xfrm>
          <a:prstGeom prst="rect">
            <a:avLst/>
          </a:prstGeom>
        </p:spPr>
        <p:txBody>
          <a:bodyPr wrap="square">
            <a:noAutofit/>
          </a:bodyPr>
          <a:lstStyle/>
          <a:p>
            <a:pPr algn="l"/>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德拉沙星</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DEFINE-CABP</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研究微生物学分析</a:t>
            </a: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13322" y="1745933"/>
            <a:ext cx="5410835" cy="275590"/>
          </a:xfrm>
          <a:prstGeom prst="rect">
            <a:avLst/>
          </a:prstGeom>
          <a:noFill/>
        </p:spPr>
        <p:txBody>
          <a:bodyPr wrap="square" rtlCol="0" anchor="t">
            <a:spAutoFit/>
          </a:bodyPr>
          <a:lstStyle/>
          <a:p>
            <a:pPr algn="ctr"/>
            <a:r>
              <a:rPr lang="zh-CN" altLang="en-US" sz="1200" b="1"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德拉沙星的微生物学治疗成功率</a:t>
            </a:r>
          </a:p>
        </p:txBody>
      </p:sp>
      <p:graphicFrame>
        <p:nvGraphicFramePr>
          <p:cNvPr id="7" name="图表 6"/>
          <p:cNvGraphicFramePr/>
          <p:nvPr/>
        </p:nvGraphicFramePr>
        <p:xfrm>
          <a:off x="3472180" y="1960245"/>
          <a:ext cx="2463165" cy="3840480"/>
        </p:xfrm>
        <a:graphic>
          <a:graphicData uri="http://schemas.openxmlformats.org/drawingml/2006/chart">
            <c:chart xmlns:c="http://schemas.openxmlformats.org/drawingml/2006/chart" xmlns:r="http://schemas.openxmlformats.org/officeDocument/2006/relationships" r:id="rId12"/>
          </a:graphicData>
        </a:graphic>
      </p:graphicFrame>
      <p:sp>
        <p:nvSpPr>
          <p:cNvPr id="9" name="文本框 8"/>
          <p:cNvSpPr txBox="1"/>
          <p:nvPr/>
        </p:nvSpPr>
        <p:spPr>
          <a:xfrm>
            <a:off x="135255" y="6520180"/>
            <a:ext cx="11316335" cy="248285"/>
          </a:xfrm>
          <a:prstGeom prst="rect">
            <a:avLst/>
          </a:prstGeom>
        </p:spPr>
        <p:txBody>
          <a:bodyPr wrap="square">
            <a:noAutofit/>
          </a:bodyPr>
          <a:lstStyle/>
          <a:p>
            <a:pPr marL="0" indent="0"/>
            <a:r>
              <a:rPr lang="en-US" altLang="zh-CN" sz="600" b="0" i="0" dirty="0">
                <a:solidFill>
                  <a:srgbClr val="000000"/>
                </a:solidFill>
                <a:latin typeface="微软雅黑" panose="020B0503020204020204" pitchFamily="34" charset="-122"/>
                <a:ea typeface="微软雅黑" panose="020B0503020204020204" pitchFamily="34" charset="-122"/>
              </a:rPr>
              <a:t>1. McCurdy S, et al. </a:t>
            </a:r>
            <a:r>
              <a:rPr lang="en-US" altLang="zh-CN" sz="600" b="0" i="0" dirty="0" err="1">
                <a:solidFill>
                  <a:srgbClr val="000000"/>
                </a:solidFill>
                <a:latin typeface="微软雅黑" panose="020B0503020204020204" pitchFamily="34" charset="-122"/>
                <a:ea typeface="微软雅黑" panose="020B0503020204020204" pitchFamily="34" charset="-122"/>
              </a:rPr>
              <a:t>Antimicrob</a:t>
            </a:r>
            <a:r>
              <a:rPr lang="en-US" altLang="zh-CN" sz="600" b="0" i="0" dirty="0">
                <a:solidFill>
                  <a:srgbClr val="000000"/>
                </a:solidFill>
                <a:latin typeface="微软雅黑" panose="020B0503020204020204" pitchFamily="34" charset="-122"/>
                <a:ea typeface="微软雅黑" panose="020B0503020204020204" pitchFamily="34" charset="-122"/>
              </a:rPr>
              <a:t> Agents </a:t>
            </a:r>
            <a:r>
              <a:rPr lang="en-US" altLang="zh-CN" sz="600" b="0" i="0" dirty="0" err="1">
                <a:solidFill>
                  <a:srgbClr val="000000"/>
                </a:solidFill>
                <a:latin typeface="微软雅黑" panose="020B0503020204020204" pitchFamily="34" charset="-122"/>
                <a:ea typeface="微软雅黑" panose="020B0503020204020204" pitchFamily="34" charset="-122"/>
              </a:rPr>
              <a:t>Chemother</a:t>
            </a:r>
            <a:r>
              <a:rPr lang="en-US" altLang="zh-CN" sz="600" b="0" i="0" dirty="0">
                <a:solidFill>
                  <a:srgbClr val="000000"/>
                </a:solidFill>
                <a:latin typeface="微软雅黑" panose="020B0503020204020204" pitchFamily="34" charset="-122"/>
                <a:ea typeface="微软雅黑" panose="020B0503020204020204" pitchFamily="34" charset="-122"/>
              </a:rPr>
              <a:t>. 2020 Feb 21;64(3):e01949-19.</a:t>
            </a:r>
          </a:p>
          <a:p>
            <a:pPr marL="0" indent="0"/>
            <a:r>
              <a:rPr lang="en-US" altLang="zh-CN" sz="600" b="0" i="0" dirty="0">
                <a:solidFill>
                  <a:srgbClr val="000000"/>
                </a:solidFill>
                <a:latin typeface="微软雅黑" panose="020B0503020204020204" pitchFamily="34" charset="-122"/>
                <a:ea typeface="微软雅黑" panose="020B0503020204020204" pitchFamily="34" charset="-122"/>
              </a:rPr>
              <a:t>2. </a:t>
            </a:r>
            <a:r>
              <a:rPr lang="en-US" altLang="zh-CN" sz="600" dirty="0">
                <a:solidFill>
                  <a:schemeClr val="dk1"/>
                </a:solidFill>
                <a:latin typeface="微软雅黑" panose="020B0503020204020204" pitchFamily="34" charset="-122"/>
                <a:ea typeface="微软雅黑" panose="020B0503020204020204" pitchFamily="34" charset="-122"/>
                <a:sym typeface="+mn-ea"/>
              </a:rPr>
              <a:t>Pullman J, et al. J </a:t>
            </a:r>
            <a:r>
              <a:rPr lang="en-US" altLang="zh-CN" sz="600" dirty="0" err="1">
                <a:solidFill>
                  <a:schemeClr val="dk1"/>
                </a:solidFill>
                <a:latin typeface="微软雅黑" panose="020B0503020204020204" pitchFamily="34" charset="-122"/>
                <a:ea typeface="微软雅黑" panose="020B0503020204020204" pitchFamily="34" charset="-122"/>
                <a:sym typeface="+mn-ea"/>
              </a:rPr>
              <a:t>Antimicrob</a:t>
            </a:r>
            <a:r>
              <a:rPr lang="en-US" altLang="zh-CN" sz="600" dirty="0">
                <a:solidFill>
                  <a:schemeClr val="dk1"/>
                </a:solidFill>
                <a:latin typeface="微软雅黑" panose="020B0503020204020204" pitchFamily="34" charset="-122"/>
                <a:ea typeface="微软雅黑" panose="020B0503020204020204" pitchFamily="34" charset="-122"/>
                <a:sym typeface="+mn-ea"/>
              </a:rPr>
              <a:t> </a:t>
            </a:r>
            <a:r>
              <a:rPr lang="en-US" altLang="zh-CN" sz="600" dirty="0" err="1">
                <a:solidFill>
                  <a:schemeClr val="dk1"/>
                </a:solidFill>
                <a:latin typeface="微软雅黑" panose="020B0503020204020204" pitchFamily="34" charset="-122"/>
                <a:ea typeface="微软雅黑" panose="020B0503020204020204" pitchFamily="34" charset="-122"/>
                <a:sym typeface="+mn-ea"/>
              </a:rPr>
              <a:t>Chemother</a:t>
            </a:r>
            <a:r>
              <a:rPr lang="en-US" altLang="zh-CN" sz="600" dirty="0">
                <a:solidFill>
                  <a:schemeClr val="dk1"/>
                </a:solidFill>
                <a:latin typeface="微软雅黑" panose="020B0503020204020204" pitchFamily="34" charset="-122"/>
                <a:ea typeface="微软雅黑" panose="020B0503020204020204" pitchFamily="34" charset="-122"/>
                <a:sym typeface="+mn-ea"/>
              </a:rPr>
              <a:t>. 2017 Dec 1;72(12):3471-3480.</a:t>
            </a:r>
            <a:endParaRPr lang="en-US" altLang="zh-CN" sz="6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文本框 38"/>
          <p:cNvSpPr txBox="1"/>
          <p:nvPr>
            <p:custDataLst>
              <p:tags r:id="rId3"/>
            </p:custDataLst>
          </p:nvPr>
        </p:nvSpPr>
        <p:spPr>
          <a:xfrm>
            <a:off x="6846252" y="1865732"/>
            <a:ext cx="4534535" cy="422910"/>
          </a:xfrm>
          <a:prstGeom prst="rect">
            <a:avLst/>
          </a:prstGeom>
          <a:noFill/>
          <a:extLst>
            <a:ext uri="{909E8E84-426E-40DD-AFC4-6F175D3DCCD1}">
              <a14:hiddenFill xmlns:a14="http://schemas.microsoft.com/office/drawing/2010/main">
                <a:solidFill>
                  <a:srgbClr val="F2F8EE">
                    <a:lumMod val="90000"/>
                  </a:srgbClr>
                </a:solidFill>
              </a14:hiddenFill>
            </a:ext>
          </a:extLst>
        </p:spPr>
        <p:txBody>
          <a:bodyPr wrap="square" rtlCol="0" anchor="ctr" anchorCtr="0">
            <a:noAutofit/>
          </a:bodyPr>
          <a:lstStyle/>
          <a:p>
            <a:pPr algn="ctr"/>
            <a:r>
              <a:rPr lang="zh-CN" altLang="en-US" sz="1200" b="1"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病原微生物缓解率（已记录或推定根除）</a:t>
            </a:r>
            <a:r>
              <a:rPr lang="en-US" altLang="zh-CN" sz="1200" b="1" u="sng"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endParaRPr lang="en-US" altLang="zh-CN" sz="1200" b="1" u="sng"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1200" b="1"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ME</a:t>
            </a:r>
            <a:r>
              <a:rPr lang="zh-CN" altLang="en-US" sz="1200" b="1"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组随访分析集</a:t>
            </a:r>
            <a:endParaRPr lang="en-US" altLang="zh-CN" sz="1200"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2" name="图表 51"/>
          <p:cNvGraphicFramePr/>
          <p:nvPr>
            <p:custDataLst>
              <p:tags r:id="rId4"/>
            </p:custDataLst>
          </p:nvPr>
        </p:nvGraphicFramePr>
        <p:xfrm>
          <a:off x="7312956" y="2449766"/>
          <a:ext cx="2632308" cy="242657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3" name="表格 52"/>
          <p:cNvGraphicFramePr>
            <a:graphicFrameLocks noGrp="1"/>
          </p:cNvGraphicFramePr>
          <p:nvPr>
            <p:custDataLst>
              <p:tags r:id="rId5"/>
            </p:custDataLst>
          </p:nvPr>
        </p:nvGraphicFramePr>
        <p:xfrm>
          <a:off x="6138545" y="2449195"/>
          <a:ext cx="5661025" cy="3048000"/>
        </p:xfrm>
        <a:graphic>
          <a:graphicData uri="http://schemas.openxmlformats.org/drawingml/2006/table">
            <a:tbl>
              <a:tblPr firstRow="1" bandRow="1">
                <a:effectLst/>
                <a:tableStyleId>{5940675A-B579-460E-94D1-54222C63F5DA}</a:tableStyleId>
              </a:tblPr>
              <a:tblGrid>
                <a:gridCol w="1290955">
                  <a:extLst>
                    <a:ext uri="{9D8B030D-6E8A-4147-A177-3AD203B41FA5}">
                      <a16:colId xmlns="" xmlns:a16="http://schemas.microsoft.com/office/drawing/2014/main" val="20000"/>
                    </a:ext>
                  </a:extLst>
                </a:gridCol>
                <a:gridCol w="2185035">
                  <a:extLst>
                    <a:ext uri="{9D8B030D-6E8A-4147-A177-3AD203B41FA5}">
                      <a16:colId xmlns="" xmlns:a16="http://schemas.microsoft.com/office/drawing/2014/main" val="20001"/>
                    </a:ext>
                  </a:extLst>
                </a:gridCol>
                <a:gridCol w="2185035">
                  <a:extLst>
                    <a:ext uri="{9D8B030D-6E8A-4147-A177-3AD203B41FA5}">
                      <a16:colId xmlns="" xmlns:a16="http://schemas.microsoft.com/office/drawing/2014/main" val="20002"/>
                    </a:ext>
                  </a:extLst>
                </a:gridCol>
              </a:tblGrid>
              <a:tr h="457200">
                <a:tc>
                  <a:txBody>
                    <a:bodyPr/>
                    <a:lstStyle/>
                    <a:p>
                      <a:pPr algn="r"/>
                      <a:endParaRPr lang="zh-CN" altLang="en-US"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mpd="sng">
                      <a:solidFill>
                        <a:srgbClr val="6EAD42"/>
                      </a:solidFill>
                      <a:prstDash val="solid"/>
                    </a:lnT>
                    <a:lnB w="9525" cmpd="sng">
                      <a:solidFill>
                        <a:srgbClr val="6EAD42"/>
                      </a:solidFill>
                      <a:prstDash val="solid"/>
                    </a:lnB>
                    <a:solidFill>
                      <a:srgbClr val="A9D18E">
                        <a:lumMod val="20000"/>
                        <a:lumOff val="80000"/>
                      </a:srgbClr>
                    </a:solidFill>
                  </a:tcPr>
                </a:tc>
                <a:tc>
                  <a:txBody>
                    <a:bodyPr/>
                    <a:lstStyle/>
                    <a:p>
                      <a:pPr algn="ctr">
                        <a:buNone/>
                      </a:pPr>
                      <a:r>
                        <a:rPr lang="zh-CN" altLang="en-US" sz="1200" b="1" dirty="0">
                          <a:solidFill>
                            <a:srgbClr val="000000"/>
                          </a:solidFill>
                          <a:latin typeface="微软雅黑" panose="020B0503020204020204" pitchFamily="34" charset="-122"/>
                          <a:ea typeface="微软雅黑" panose="020B0503020204020204" pitchFamily="34" charset="-122"/>
                        </a:rPr>
                        <a:t>德拉沙星</a:t>
                      </a:r>
                    </a:p>
                    <a:p>
                      <a:pPr algn="ctr">
                        <a:buNone/>
                      </a:pPr>
                      <a:r>
                        <a:rPr lang="en-US" altLang="zh-CN" sz="1200" b="1" dirty="0">
                          <a:solidFill>
                            <a:srgbClr val="000000"/>
                          </a:solidFill>
                          <a:latin typeface="微软雅黑" panose="020B0503020204020204" pitchFamily="34" charset="-122"/>
                          <a:ea typeface="微软雅黑" panose="020B0503020204020204" pitchFamily="34" charset="-122"/>
                        </a:rPr>
                        <a:t>N=179</a:t>
                      </a:r>
                    </a:p>
                  </a:txBody>
                  <a:tcPr anchor="ctr">
                    <a:lnL w="9525" cmpd="sng">
                      <a:solidFill>
                        <a:srgbClr val="6EAD42">
                          <a:lumMod val="40000"/>
                          <a:lumOff val="60000"/>
                        </a:srgbClr>
                      </a:solidFill>
                      <a:prstDash val="solid"/>
                    </a:lnL>
                    <a:lnR w="9525" cmpd="sng">
                      <a:solidFill>
                        <a:srgbClr val="6EAD42">
                          <a:lumMod val="40000"/>
                          <a:lumOff val="60000"/>
                        </a:srgbClr>
                      </a:solidFill>
                      <a:prstDash val="solid"/>
                    </a:lnR>
                    <a:lnT w="9525" cmpd="sng">
                      <a:solidFill>
                        <a:srgbClr val="6EAD42"/>
                      </a:solidFill>
                      <a:prstDash val="solid"/>
                    </a:lnT>
                    <a:lnB w="9525" cmpd="sng">
                      <a:solidFill>
                        <a:srgbClr val="6EAD42"/>
                      </a:solidFill>
                      <a:prstDash val="solid"/>
                    </a:lnB>
                    <a:solidFill>
                      <a:srgbClr val="A9D18E">
                        <a:lumMod val="20000"/>
                        <a:lumOff val="80000"/>
                      </a:srgbClr>
                    </a:solidFill>
                  </a:tcPr>
                </a:tc>
                <a:tc>
                  <a:txBody>
                    <a:bodyPr/>
                    <a:lstStyle/>
                    <a:p>
                      <a:pPr algn="ctr">
                        <a:buNone/>
                      </a:pPr>
                      <a:r>
                        <a:rPr lang="zh-CN" altLang="en-US" sz="1200" b="1" dirty="0">
                          <a:solidFill>
                            <a:srgbClr val="000000"/>
                          </a:solidFill>
                          <a:latin typeface="微软雅黑" panose="020B0503020204020204" pitchFamily="34" charset="-122"/>
                          <a:ea typeface="微软雅黑" panose="020B0503020204020204" pitchFamily="34" charset="-122"/>
                        </a:rPr>
                        <a:t>万古霉素</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氨曲南</a:t>
                      </a:r>
                    </a:p>
                    <a:p>
                      <a:pPr algn="ctr">
                        <a:buNone/>
                      </a:pPr>
                      <a:r>
                        <a:rPr lang="en-US" altLang="zh-CN" sz="1200" b="1" dirty="0">
                          <a:solidFill>
                            <a:srgbClr val="000000"/>
                          </a:solidFill>
                          <a:latin typeface="微软雅黑" panose="020B0503020204020204" pitchFamily="34" charset="-122"/>
                          <a:ea typeface="微软雅黑" panose="020B0503020204020204" pitchFamily="34" charset="-122"/>
                        </a:rPr>
                        <a:t>N=184</a:t>
                      </a:r>
                    </a:p>
                  </a:txBody>
                  <a:tcPr anchor="ctr">
                    <a:lnL w="9525" cmpd="sng">
                      <a:solidFill>
                        <a:srgbClr val="6EAD42">
                          <a:lumMod val="40000"/>
                          <a:lumOff val="60000"/>
                        </a:srgbClr>
                      </a:solidFill>
                      <a:prstDash val="solid"/>
                    </a:lnL>
                    <a:lnR w="9525" cmpd="sng">
                      <a:solidFill>
                        <a:srgbClr val="6EAD42"/>
                      </a:solidFill>
                      <a:prstDash val="solid"/>
                    </a:lnR>
                    <a:lnT w="9525" cmpd="sng">
                      <a:solidFill>
                        <a:srgbClr val="6EAD42"/>
                      </a:solidFill>
                      <a:prstDash val="solid"/>
                    </a:lnT>
                    <a:lnB w="9525" cmpd="sng">
                      <a:solidFill>
                        <a:srgbClr val="6EAD42"/>
                      </a:solidFill>
                      <a:prstDash val="solid"/>
                    </a:lnB>
                    <a:solidFill>
                      <a:srgbClr val="FFFFFF">
                        <a:lumMod val="95000"/>
                      </a:srgbClr>
                    </a:solidFill>
                  </a:tcPr>
                </a:tc>
                <a:extLst>
                  <a:ext uri="{0D108BD9-81ED-4DB2-BD59-A6C34878D82A}">
                    <a16:rowId xmlns="" xmlns:a16="http://schemas.microsoft.com/office/drawing/2014/main" val="10000"/>
                  </a:ext>
                </a:extLst>
              </a:tr>
              <a:tr h="365760">
                <a:tc>
                  <a:txBody>
                    <a:bodyPr/>
                    <a:lstStyle/>
                    <a:p>
                      <a:pPr algn="r"/>
                      <a:r>
                        <a:rPr lang="zh-CN" altLang="en-US" sz="1200" b="1" u="none" strike="noStrike" kern="1200" baseline="0" dirty="0">
                          <a:solidFill>
                            <a:srgbClr val="000000"/>
                          </a:solidFill>
                          <a:latin typeface="微软雅黑" panose="020B0503020204020204" pitchFamily="34" charset="-122"/>
                          <a:ea typeface="微软雅黑" panose="020B0503020204020204" pitchFamily="34" charset="-122"/>
                        </a:rPr>
                        <a:t>金黄色葡萄球菌</a:t>
                      </a:r>
                      <a:endParaRPr lang="zh-CN" altLang="en-US"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mpd="sng">
                      <a:solidFill>
                        <a:srgbClr val="6EAD42"/>
                      </a:solidFill>
                      <a:prstDash val="soli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mpd="sng">
                      <a:solidFill>
                        <a:srgbClr val="6EAD42"/>
                      </a:solidFill>
                      <a:prstDash val="soli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mpd="sng">
                      <a:solidFill>
                        <a:srgbClr val="6EAD42"/>
                      </a:solidFill>
                      <a:prstDash val="solid"/>
                    </a:lnT>
                    <a:lnB w="9525" cmpd="sng">
                      <a:solidFill>
                        <a:srgbClr val="6EAD42">
                          <a:lumMod val="40000"/>
                          <a:lumOff val="60000"/>
                        </a:srgbClr>
                      </a:solidFill>
                      <a:prstDash val="solid"/>
                    </a:lnB>
                    <a:solidFill>
                      <a:srgbClr val="FFFFFF"/>
                    </a:solidFill>
                  </a:tcPr>
                </a:tc>
                <a:extLst>
                  <a:ext uri="{0D108BD9-81ED-4DB2-BD59-A6C34878D82A}">
                    <a16:rowId xmlns="" xmlns:a16="http://schemas.microsoft.com/office/drawing/2014/main" val="10001"/>
                  </a:ext>
                </a:extLst>
              </a:tr>
              <a:tr h="365760">
                <a:tc>
                  <a:txBody>
                    <a:bodyPr/>
                    <a:lstStyle/>
                    <a:p>
                      <a:pPr algn="r"/>
                      <a:r>
                        <a:rPr lang="en-US" altLang="zh-CN" sz="1200" b="1" u="none" strike="noStrike" kern="1200" baseline="0" dirty="0">
                          <a:solidFill>
                            <a:srgbClr val="000000"/>
                          </a:solidFill>
                          <a:latin typeface="微软雅黑" panose="020B0503020204020204" pitchFamily="34" charset="-122"/>
                          <a:ea typeface="微软雅黑" panose="020B0503020204020204" pitchFamily="34" charset="-122"/>
                        </a:rPr>
                        <a:t>MRSA</a:t>
                      </a:r>
                      <a:endParaRPr lang="en-US" altLang="zh-CN"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en-US" altLang="zh-CN"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en-US" altLang="zh-CN"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lumMod val="95000"/>
                      </a:srgbClr>
                    </a:solidFill>
                  </a:tcPr>
                </a:tc>
                <a:extLst>
                  <a:ext uri="{0D108BD9-81ED-4DB2-BD59-A6C34878D82A}">
                    <a16:rowId xmlns="" xmlns:a16="http://schemas.microsoft.com/office/drawing/2014/main" val="10002"/>
                  </a:ext>
                </a:extLst>
              </a:tr>
              <a:tr h="365760">
                <a:tc>
                  <a:txBody>
                    <a:bodyPr/>
                    <a:lstStyle/>
                    <a:p>
                      <a:pPr algn="r"/>
                      <a:r>
                        <a:rPr lang="en-US" altLang="zh-CN" sz="1200" b="1" u="none" strike="noStrike" kern="1200" baseline="0" dirty="0">
                          <a:solidFill>
                            <a:srgbClr val="000000"/>
                          </a:solidFill>
                          <a:latin typeface="微软雅黑" panose="020B0503020204020204" pitchFamily="34" charset="-122"/>
                          <a:ea typeface="微软雅黑" panose="020B0503020204020204" pitchFamily="34" charset="-122"/>
                        </a:rPr>
                        <a:t>MSSA</a:t>
                      </a:r>
                      <a:endParaRPr lang="en-US" altLang="zh-CN"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en-US" altLang="zh-CN"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en-US" altLang="zh-CN"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extLst>
                  <a:ext uri="{0D108BD9-81ED-4DB2-BD59-A6C34878D82A}">
                    <a16:rowId xmlns="" xmlns:a16="http://schemas.microsoft.com/office/drawing/2014/main" val="10003"/>
                  </a:ext>
                </a:extLst>
              </a:tr>
              <a:tr h="393065">
                <a:tc>
                  <a:txBody>
                    <a:bodyPr/>
                    <a:lstStyle/>
                    <a:p>
                      <a:pPr algn="r"/>
                      <a:r>
                        <a:rPr lang="zh-CN" altLang="en-US" sz="1200" b="1" u="none" strike="noStrike" kern="1200" baseline="0" dirty="0">
                          <a:solidFill>
                            <a:srgbClr val="000000"/>
                          </a:solidFill>
                          <a:latin typeface="微软雅黑" panose="020B0503020204020204" pitchFamily="34" charset="-122"/>
                          <a:ea typeface="微软雅黑" panose="020B0503020204020204" pitchFamily="34" charset="-122"/>
                        </a:rPr>
                        <a:t>咽峡炎链球菌群</a:t>
                      </a:r>
                      <a:r>
                        <a:rPr lang="en-US" altLang="zh-CN" sz="1200" b="1" u="none" strike="noStrike" kern="1200" baseline="30000" dirty="0">
                          <a:solidFill>
                            <a:srgbClr val="000000"/>
                          </a:solidFill>
                          <a:latin typeface="微软雅黑" panose="020B0503020204020204" pitchFamily="34" charset="-122"/>
                          <a:ea typeface="微软雅黑" panose="020B0503020204020204" pitchFamily="34" charset="-122"/>
                        </a:rPr>
                        <a:t>b</a:t>
                      </a: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lumMod val="95000"/>
                      </a:srgbClr>
                    </a:solidFill>
                  </a:tcPr>
                </a:tc>
                <a:extLst>
                  <a:ext uri="{0D108BD9-81ED-4DB2-BD59-A6C34878D82A}">
                    <a16:rowId xmlns="" xmlns:a16="http://schemas.microsoft.com/office/drawing/2014/main" val="10004"/>
                  </a:ext>
                </a:extLst>
              </a:tr>
              <a:tr h="365760">
                <a:tc>
                  <a:txBody>
                    <a:bodyPr/>
                    <a:lstStyle/>
                    <a:p>
                      <a:pPr algn="r"/>
                      <a:r>
                        <a:rPr lang="zh-CN" altLang="en-US" sz="1200" b="1" u="none" strike="noStrike" kern="1200" baseline="0" dirty="0">
                          <a:solidFill>
                            <a:srgbClr val="000000"/>
                          </a:solidFill>
                          <a:latin typeface="微软雅黑" panose="020B0503020204020204" pitchFamily="34" charset="-122"/>
                          <a:ea typeface="微软雅黑" panose="020B0503020204020204" pitchFamily="34" charset="-122"/>
                        </a:rPr>
                        <a:t>表皮葡萄球菌</a:t>
                      </a:r>
                      <a:endParaRPr lang="zh-CN" altLang="en-US"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extLst>
                  <a:ext uri="{0D108BD9-81ED-4DB2-BD59-A6C34878D82A}">
                    <a16:rowId xmlns="" xmlns:a16="http://schemas.microsoft.com/office/drawing/2014/main" val="10005"/>
                  </a:ext>
                </a:extLst>
              </a:tr>
              <a:tr h="365760">
                <a:tc>
                  <a:txBody>
                    <a:bodyPr/>
                    <a:lstStyle/>
                    <a:p>
                      <a:pPr algn="r"/>
                      <a:r>
                        <a:rPr lang="zh-CN" altLang="en-US" sz="1200" b="1" u="none" strike="noStrike" kern="1200" baseline="0" dirty="0">
                          <a:solidFill>
                            <a:srgbClr val="000000"/>
                          </a:solidFill>
                          <a:latin typeface="微软雅黑" panose="020B0503020204020204" pitchFamily="34" charset="-122"/>
                          <a:ea typeface="微软雅黑" panose="020B0503020204020204" pitchFamily="34" charset="-122"/>
                        </a:rPr>
                        <a:t>肺炎克雷伯菌</a:t>
                      </a:r>
                      <a:endParaRPr lang="zh-CN" altLang="en-US"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6EAD42">
                        <a:lumMod val="10000"/>
                        <a:lumOff val="90000"/>
                      </a:srgbClr>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lumMod val="95000"/>
                      </a:srgbClr>
                    </a:solidFill>
                  </a:tcPr>
                </a:tc>
                <a:extLst>
                  <a:ext uri="{0D108BD9-81ED-4DB2-BD59-A6C34878D82A}">
                    <a16:rowId xmlns="" xmlns:a16="http://schemas.microsoft.com/office/drawing/2014/main" val="10006"/>
                  </a:ext>
                </a:extLst>
              </a:tr>
              <a:tr h="365760">
                <a:tc>
                  <a:txBody>
                    <a:bodyPr/>
                    <a:lstStyle/>
                    <a:p>
                      <a:pPr algn="r"/>
                      <a:r>
                        <a:rPr lang="zh-CN" altLang="en-US" sz="1200" b="1" u="none" strike="noStrike" kern="1200" baseline="0" dirty="0">
                          <a:solidFill>
                            <a:srgbClr val="000000"/>
                          </a:solidFill>
                          <a:latin typeface="微软雅黑" panose="020B0503020204020204" pitchFamily="34" charset="-122"/>
                          <a:ea typeface="微软雅黑" panose="020B0503020204020204" pitchFamily="34" charset="-122"/>
                        </a:rPr>
                        <a:t>大肠杆菌</a:t>
                      </a:r>
                      <a:endParaRPr lang="zh-CN" altLang="en-US" sz="12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nchor="ctr">
                    <a:lnL w="9525" cmpd="sng">
                      <a:solidFill>
                        <a:srgbClr val="6EAD42"/>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lumMod val="40000"/>
                          <a:lumOff val="60000"/>
                        </a:srgbClr>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tc>
                  <a:txBody>
                    <a:bodyPr/>
                    <a:lstStyle/>
                    <a:p>
                      <a:endParaRPr lang="zh-CN" altLang="en-US" sz="1800" b="1" i="0" u="none" strike="noStrike" kern="1200" baseline="0" dirty="0">
                        <a:solidFill>
                          <a:srgbClr val="000000"/>
                        </a:solidFill>
                        <a:latin typeface="微软雅黑" panose="020B0503020204020204" pitchFamily="34" charset="-122"/>
                        <a:ea typeface="微软雅黑" panose="020B0503020204020204" pitchFamily="34" charset="-122"/>
                        <a:cs typeface="+mn-ea"/>
                      </a:endParaRPr>
                    </a:p>
                  </a:txBody>
                  <a:tcPr>
                    <a:lnL w="9525" cmpd="sng">
                      <a:solidFill>
                        <a:srgbClr val="6EAD42">
                          <a:lumMod val="40000"/>
                          <a:lumOff val="60000"/>
                        </a:srgbClr>
                      </a:solidFill>
                      <a:prstDash val="solid"/>
                    </a:lnL>
                    <a:lnR w="9525" cmpd="sng">
                      <a:solidFill>
                        <a:srgbClr val="6EAD42"/>
                      </a:solidFill>
                      <a:prstDash val="solid"/>
                    </a:lnR>
                    <a:lnT w="9525" cap="flat" cmpd="sng" algn="ctr">
                      <a:solidFill>
                        <a:srgbClr val="6EAD42">
                          <a:lumMod val="40000"/>
                          <a:lumOff val="60000"/>
                        </a:srgbClr>
                      </a:solidFill>
                      <a:prstDash val="solid"/>
                      <a:round/>
                      <a:headEnd type="none" w="med" len="med"/>
                      <a:tailEnd type="none" w="med" len="med"/>
                    </a:lnT>
                    <a:lnB w="9525" cmpd="sng">
                      <a:solidFill>
                        <a:srgbClr val="6EAD42">
                          <a:lumMod val="40000"/>
                          <a:lumOff val="60000"/>
                        </a:srgbClr>
                      </a:solidFill>
                      <a:prstDash val="solid"/>
                    </a:lnB>
                    <a:solidFill>
                      <a:srgbClr val="FFFFFF"/>
                    </a:solidFill>
                  </a:tcPr>
                </a:tc>
                <a:extLst>
                  <a:ext uri="{0D108BD9-81ED-4DB2-BD59-A6C34878D82A}">
                    <a16:rowId xmlns="" xmlns:a16="http://schemas.microsoft.com/office/drawing/2014/main" val="10007"/>
                  </a:ext>
                </a:extLst>
              </a:tr>
            </a:tbl>
          </a:graphicData>
        </a:graphic>
      </p:graphicFrame>
      <p:graphicFrame>
        <p:nvGraphicFramePr>
          <p:cNvPr id="56" name="图表 55"/>
          <p:cNvGraphicFramePr/>
          <p:nvPr>
            <p:custDataLst>
              <p:tags r:id="rId6"/>
            </p:custDataLst>
          </p:nvPr>
        </p:nvGraphicFramePr>
        <p:xfrm>
          <a:off x="7395845" y="2753995"/>
          <a:ext cx="1944370" cy="318198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8" name="图表 57"/>
          <p:cNvGraphicFramePr/>
          <p:nvPr>
            <p:custDataLst>
              <p:tags r:id="rId7"/>
            </p:custDataLst>
          </p:nvPr>
        </p:nvGraphicFramePr>
        <p:xfrm>
          <a:off x="9740900" y="2747010"/>
          <a:ext cx="1944370" cy="3181985"/>
        </p:xfrm>
        <a:graphic>
          <a:graphicData uri="http://schemas.openxmlformats.org/drawingml/2006/chart">
            <c:chart xmlns:c="http://schemas.openxmlformats.org/drawingml/2006/chart" xmlns:r="http://schemas.openxmlformats.org/officeDocument/2006/relationships" r:id="rId15"/>
          </a:graphicData>
        </a:graphic>
      </p:graphicFrame>
      <p:sp>
        <p:nvSpPr>
          <p:cNvPr id="59" name="圆角矩形 58"/>
          <p:cNvSpPr/>
          <p:nvPr>
            <p:custDataLst>
              <p:tags r:id="rId8"/>
            </p:custDataLst>
          </p:nvPr>
        </p:nvSpPr>
        <p:spPr>
          <a:xfrm>
            <a:off x="6630670" y="3305175"/>
            <a:ext cx="5168900" cy="365760"/>
          </a:xfrm>
          <a:prstGeom prst="roundRect">
            <a:avLst/>
          </a:prstGeom>
          <a:noFill/>
          <a:ln w="19050" cap="flat" cmpd="sng" algn="ctr">
            <a:solidFill>
              <a:srgbClr val="FF0000"/>
            </a:solidFill>
            <a:prstDash val="solid"/>
            <a:miter lim="800000"/>
          </a:ln>
          <a:effectLst/>
        </p:spPr>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87655" y="1092835"/>
            <a:ext cx="5215890" cy="306705"/>
          </a:xfrm>
          <a:prstGeom prst="rect">
            <a:avLst/>
          </a:prstGeom>
          <a:solidFill>
            <a:schemeClr val="accent1">
              <a:lumMod val="40000"/>
              <a:lumOff val="60000"/>
            </a:schemeClr>
          </a:solid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德拉沙星对</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CABP</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常见的感染菌微生物学成功率高达</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100%</a:t>
            </a:r>
          </a:p>
        </p:txBody>
      </p:sp>
      <p:sp>
        <p:nvSpPr>
          <p:cNvPr id="11" name="文本框 10"/>
          <p:cNvSpPr txBox="1"/>
          <p:nvPr/>
        </p:nvSpPr>
        <p:spPr>
          <a:xfrm>
            <a:off x="6138545" y="1092835"/>
            <a:ext cx="5481320" cy="306705"/>
          </a:xfrm>
          <a:prstGeom prst="rect">
            <a:avLst/>
          </a:prstGeom>
          <a:solidFill>
            <a:schemeClr val="accent1">
              <a:lumMod val="40000"/>
              <a:lumOff val="60000"/>
            </a:schemeClr>
          </a:solid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德拉沙星对</a:t>
            </a:r>
            <a:r>
              <a:rPr 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MRSA</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微生物缓解率达</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en-US" altLang="zh-CN" sz="14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400" b="1" dirty="0"/>
          </a:p>
        </p:txBody>
      </p:sp>
      <p:sp>
        <p:nvSpPr>
          <p:cNvPr id="2" name="矩形 1"/>
          <p:cNvSpPr/>
          <p:nvPr>
            <p:custDataLst>
              <p:tags r:id="rId9"/>
            </p:custDataLst>
          </p:nvPr>
        </p:nvSpPr>
        <p:spPr>
          <a:xfrm>
            <a:off x="5334212" y="1482141"/>
            <a:ext cx="5444490" cy="300990"/>
          </a:xfrm>
          <a:prstGeom prst="rect">
            <a:avLst/>
          </a:prstGeom>
        </p:spPr>
        <p:txBody>
          <a:bodyPr wrap="square">
            <a:noAutofit/>
          </a:bodyPr>
          <a:lstStyle/>
          <a:p>
            <a:pPr algn="ct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德拉沙星</a:t>
            </a:r>
            <a:r>
              <a:rPr 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ABSSSI</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适应症</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III</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期研究</a:t>
            </a:r>
            <a:r>
              <a:rPr lang="zh-CN" altLang="en-US" sz="1400" dirty="0">
                <a:sym typeface="+mn-ea"/>
              </a:rPr>
              <a:t>微生物学分析</a:t>
            </a:r>
            <a:endParaRPr lang="en-US" altLang="zh-CN" sz="1400" dirty="0"/>
          </a:p>
          <a:p>
            <a:pPr algn="ct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7087870" y="5529580"/>
            <a:ext cx="4872355" cy="26225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10"/>
            </p:custDataLst>
          </p:nvPr>
        </p:nvSpPr>
        <p:spPr>
          <a:xfrm>
            <a:off x="6115685" y="5669915"/>
            <a:ext cx="5661025" cy="506730"/>
          </a:xfrm>
          <a:prstGeom prst="rect">
            <a:avLst/>
          </a:prstGeom>
          <a:noFill/>
        </p:spPr>
        <p:txBody>
          <a:bodyPr wrap="square" rtlCol="0" anchor="t">
            <a:spAutoFit/>
          </a:bodyPr>
          <a:lstStyle/>
          <a:p>
            <a:r>
              <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ME </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微生物学可评价</a:t>
            </a:r>
            <a:endPar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 </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FU</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分析集中的研究者评估的</a:t>
            </a:r>
            <a:r>
              <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ME</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反应与病原体微生物学反应一致。    </a:t>
            </a:r>
            <a:r>
              <a:rPr lang="en-US" altLang="zh-CN"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 </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咽峡炎链球菌群组包括</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pitchFamily="49" charset="-122"/>
              </a:rPr>
              <a:t>咽峡炎链球菌</a:t>
            </a: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、中间链球菌和星链球菌。</a:t>
            </a:r>
          </a:p>
        </p:txBody>
      </p:sp>
      <p:sp>
        <p:nvSpPr>
          <p:cNvPr id="14" name="文本框 13"/>
          <p:cNvSpPr txBox="1"/>
          <p:nvPr/>
        </p:nvSpPr>
        <p:spPr>
          <a:xfrm>
            <a:off x="1443990" y="143510"/>
            <a:ext cx="10336530" cy="521970"/>
          </a:xfrm>
          <a:prstGeom prst="rect">
            <a:avLst/>
          </a:prstGeom>
          <a:noFill/>
        </p:spPr>
        <p:txBody>
          <a:bodyPr wrap="square" rtlCol="0" anchor="t">
            <a:spAutoFit/>
          </a:bodyPr>
          <a:lstStyle/>
          <a:p>
            <a:pPr algn="l"/>
            <a:r>
              <a:rPr lang="zh-CN" altLang="en-US" sz="2800" b="1" dirty="0">
                <a:sym typeface="+mn-ea"/>
              </a:rPr>
              <a:t>抗菌谱广，对</a:t>
            </a:r>
            <a:r>
              <a:rPr lang="en-US" altLang="zh-CN" sz="2800" b="1" dirty="0" smtClean="0">
                <a:latin typeface="微软雅黑" panose="020B0503020204020204" pitchFamily="34" charset="-122"/>
                <a:ea typeface="微软雅黑" panose="020B0503020204020204" pitchFamily="34" charset="-122"/>
                <a:sym typeface="+mn-ea"/>
              </a:rPr>
              <a:t>CAP</a:t>
            </a:r>
            <a:r>
              <a:rPr lang="zh-CN" altLang="en-US" sz="2800" b="1" dirty="0" smtClean="0">
                <a:latin typeface="微软雅黑" panose="020B0503020204020204" pitchFamily="34" charset="-122"/>
                <a:ea typeface="微软雅黑" panose="020B0503020204020204" pitchFamily="34" charset="-122"/>
                <a:sym typeface="+mn-ea"/>
              </a:rPr>
              <a:t>与</a:t>
            </a:r>
            <a:r>
              <a:rPr lang="en-US" altLang="zh-CN" sz="2800" b="1" dirty="0" smtClean="0">
                <a:latin typeface="微软雅黑" panose="020B0503020204020204" pitchFamily="34" charset="-122"/>
                <a:ea typeface="微软雅黑" panose="020B0503020204020204" pitchFamily="34" charset="-122"/>
                <a:sym typeface="+mn-ea"/>
              </a:rPr>
              <a:t>ABSSI</a:t>
            </a:r>
            <a:r>
              <a:rPr lang="zh-CN" altLang="en-US" sz="2800" b="1" dirty="0" smtClean="0">
                <a:sym typeface="+mn-ea"/>
              </a:rPr>
              <a:t>常见细菌</a:t>
            </a:r>
            <a:r>
              <a:rPr lang="zh-CN" altLang="en-US" sz="2800" b="1" dirty="0">
                <a:sym typeface="+mn-ea"/>
              </a:rPr>
              <a:t>的</a:t>
            </a:r>
            <a:r>
              <a:rPr lang="zh-CN" altLang="en-US" sz="2800" b="1" dirty="0" smtClean="0">
                <a:sym typeface="+mn-ea"/>
              </a:rPr>
              <a:t>微生物学成功率高达</a:t>
            </a:r>
            <a:r>
              <a:rPr lang="en-US" altLang="zh-CN" sz="2800" b="1" dirty="0" smtClean="0">
                <a:sym typeface="+mn-ea"/>
              </a:rPr>
              <a:t>100%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b="1" dirty="0"/>
              <a:t>有效性</a:t>
            </a:r>
          </a:p>
        </p:txBody>
      </p:sp>
      <p:graphicFrame>
        <p:nvGraphicFramePr>
          <p:cNvPr id="12" name="表格 11"/>
          <p:cNvGraphicFramePr>
            <a:graphicFrameLocks noGrp="1"/>
          </p:cNvGraphicFramePr>
          <p:nvPr>
            <p:custDataLst>
              <p:tags r:id="rId1"/>
            </p:custDataLst>
          </p:nvPr>
        </p:nvGraphicFramePr>
        <p:xfrm>
          <a:off x="447040" y="1778000"/>
          <a:ext cx="11295380" cy="4314825"/>
        </p:xfrm>
        <a:graphic>
          <a:graphicData uri="http://schemas.openxmlformats.org/drawingml/2006/table">
            <a:tbl>
              <a:tblPr firstRow="1">
                <a:tableStyleId>{1E50FC5E-9AB5-4770-A3FE-C727C4024677}</a:tableStyleId>
              </a:tblPr>
              <a:tblGrid>
                <a:gridCol w="2720975">
                  <a:extLst>
                    <a:ext uri="{9D8B030D-6E8A-4147-A177-3AD203B41FA5}">
                      <a16:colId xmlns="" xmlns:a16="http://schemas.microsoft.com/office/drawing/2014/main" val="20000"/>
                    </a:ext>
                  </a:extLst>
                </a:gridCol>
                <a:gridCol w="1235710">
                  <a:extLst>
                    <a:ext uri="{9D8B030D-6E8A-4147-A177-3AD203B41FA5}">
                      <a16:colId xmlns="" xmlns:a16="http://schemas.microsoft.com/office/drawing/2014/main" val="20001"/>
                    </a:ext>
                  </a:extLst>
                </a:gridCol>
                <a:gridCol w="1477645">
                  <a:extLst>
                    <a:ext uri="{9D8B030D-6E8A-4147-A177-3AD203B41FA5}">
                      <a16:colId xmlns="" xmlns:a16="http://schemas.microsoft.com/office/drawing/2014/main" val="20002"/>
                    </a:ext>
                  </a:extLst>
                </a:gridCol>
                <a:gridCol w="5861050">
                  <a:extLst>
                    <a:ext uri="{9D8B030D-6E8A-4147-A177-3AD203B41FA5}">
                      <a16:colId xmlns="" xmlns:a16="http://schemas.microsoft.com/office/drawing/2014/main" val="20003"/>
                    </a:ext>
                  </a:extLst>
                </a:gridCol>
              </a:tblGrid>
              <a:tr h="421005">
                <a:tc>
                  <a:txBody>
                    <a:bodyPr/>
                    <a:lstStyle/>
                    <a:p>
                      <a:pPr algn="ctr"/>
                      <a:r>
                        <a:rPr lang="zh-CN" altLang="en-US" sz="1600" dirty="0">
                          <a:solidFill>
                            <a:schemeClr val="bg1"/>
                          </a:solidFill>
                        </a:rPr>
                        <a:t>指南名称</a:t>
                      </a:r>
                    </a:p>
                  </a:txBody>
                  <a:tcPr marL="72000" marR="72000" marT="72000" marB="72000" anchor="ctr"/>
                </a:tc>
                <a:tc>
                  <a:txBody>
                    <a:bodyPr/>
                    <a:lstStyle/>
                    <a:p>
                      <a:pPr algn="ctr"/>
                      <a:r>
                        <a:rPr lang="zh-CN" altLang="en-US" sz="1600" dirty="0">
                          <a:solidFill>
                            <a:schemeClr val="bg1"/>
                          </a:solidFill>
                        </a:rPr>
                        <a:t>指南发布年</a:t>
                      </a:r>
                    </a:p>
                  </a:txBody>
                  <a:tcPr marL="72000" marR="72000" marT="72000" marB="72000" anchor="ctr"/>
                </a:tc>
                <a:tc>
                  <a:txBody>
                    <a:bodyPr/>
                    <a:lstStyle/>
                    <a:p>
                      <a:pPr algn="ctr"/>
                      <a:r>
                        <a:rPr lang="zh-CN" altLang="en-US" sz="1600" dirty="0">
                          <a:solidFill>
                            <a:schemeClr val="bg1"/>
                          </a:solidFill>
                        </a:rPr>
                        <a:t>指南发布机构</a:t>
                      </a:r>
                    </a:p>
                  </a:txBody>
                  <a:tcPr marL="72000" marR="72000" marT="72000" marB="72000" anchor="ctr"/>
                </a:tc>
                <a:tc>
                  <a:txBody>
                    <a:bodyPr/>
                    <a:lstStyle/>
                    <a:p>
                      <a:pPr algn="ctr"/>
                      <a:r>
                        <a:rPr lang="zh-CN" altLang="en-US" sz="1600" dirty="0">
                          <a:solidFill>
                            <a:schemeClr val="bg1"/>
                          </a:solidFill>
                        </a:rPr>
                        <a:t>指南推荐内容</a:t>
                      </a:r>
                    </a:p>
                  </a:txBody>
                  <a:tcPr marL="72000" marR="72000" marT="72000" marB="72000" anchor="ctr"/>
                </a:tc>
                <a:extLst>
                  <a:ext uri="{0D108BD9-81ED-4DB2-BD59-A6C34878D82A}">
                    <a16:rowId xmlns="" xmlns:a16="http://schemas.microsoft.com/office/drawing/2014/main" val="10000"/>
                  </a:ext>
                </a:extLst>
              </a:tr>
              <a:tr h="1214120">
                <a:tc>
                  <a:txBody>
                    <a:bodyPr/>
                    <a:lstStyle/>
                    <a:p>
                      <a:pPr>
                        <a:lnSpc>
                          <a:spcPct val="120000"/>
                        </a:lnSpc>
                      </a:pPr>
                      <a:r>
                        <a:rPr lang="zh-CN" altLang="en-US" sz="1400" dirty="0"/>
                        <a:t>《热病-桑福德抗微生物治疗指南（新译53版）》</a:t>
                      </a:r>
                      <a:r>
                        <a:rPr lang="en-US" altLang="zh-CN" sz="1400" baseline="30000" dirty="0"/>
                        <a:t>1</a:t>
                      </a:r>
                    </a:p>
                  </a:txBody>
                  <a:tcPr marL="72000" marR="72000" marT="72000" marB="72000" anchor="ctr"/>
                </a:tc>
                <a:tc>
                  <a:txBody>
                    <a:bodyPr/>
                    <a:lstStyle/>
                    <a:p>
                      <a:pPr algn="ctr">
                        <a:lnSpc>
                          <a:spcPct val="120000"/>
                        </a:lnSpc>
                      </a:pPr>
                      <a:r>
                        <a:rPr lang="zh-CN" altLang="en-US" sz="1400" dirty="0"/>
                        <a:t>2023年</a:t>
                      </a:r>
                    </a:p>
                  </a:txBody>
                  <a:tcPr marL="72000" marR="72000" marT="72000" marB="72000" anchor="ctr"/>
                </a:tc>
                <a:tc>
                  <a:txBody>
                    <a:bodyPr/>
                    <a:lstStyle/>
                    <a:p>
                      <a:pPr algn="ctr">
                        <a:lnSpc>
                          <a:spcPct val="120000"/>
                        </a:lnSpc>
                      </a:pPr>
                      <a:r>
                        <a:rPr lang="zh-CN" altLang="en-US" sz="1400" dirty="0"/>
                        <a:t>美国感染性疾病学会（</a:t>
                      </a:r>
                      <a:r>
                        <a:rPr lang="en-US" altLang="zh-CN" sz="1400" dirty="0"/>
                        <a:t>IDSA</a:t>
                      </a:r>
                      <a:r>
                        <a:rPr lang="zh-CN" altLang="en-US" sz="1400" dirty="0"/>
                        <a:t>）</a:t>
                      </a:r>
                    </a:p>
                  </a:txBody>
                  <a:tcPr marL="72000" marR="72000" marT="72000" marB="72000" anchor="ctr"/>
                </a:tc>
                <a:tc>
                  <a:txBody>
                    <a:bodyPr/>
                    <a:lstStyle/>
                    <a:p>
                      <a:pPr marL="171450" indent="-171450">
                        <a:lnSpc>
                          <a:spcPct val="120000"/>
                        </a:lnSpc>
                        <a:spcAft>
                          <a:spcPts val="600"/>
                        </a:spcAft>
                        <a:buFont typeface="Arial" panose="020B0604020202020204" pitchFamily="34" charset="0"/>
                        <a:buChar char="•"/>
                      </a:pPr>
                      <a:r>
                        <a:rPr lang="zh-CN" altLang="en-US" sz="1400" dirty="0"/>
                        <a:t>蜂窝织炎、丹毒门诊患者可选择德拉沙星。</a:t>
                      </a:r>
                    </a:p>
                  </a:txBody>
                  <a:tcPr marL="72000" marR="72000" marT="72000" marB="72000" anchor="ctr"/>
                </a:tc>
                <a:extLst>
                  <a:ext uri="{0D108BD9-81ED-4DB2-BD59-A6C34878D82A}">
                    <a16:rowId xmlns="" xmlns:a16="http://schemas.microsoft.com/office/drawing/2014/main" val="10001"/>
                  </a:ext>
                </a:extLst>
              </a:tr>
              <a:tr h="845185">
                <a:tc>
                  <a:txBody>
                    <a:bodyPr/>
                    <a:lstStyle/>
                    <a:p>
                      <a:pPr>
                        <a:lnSpc>
                          <a:spcPct val="120000"/>
                        </a:lnSpc>
                      </a:pPr>
                      <a:r>
                        <a:rPr lang="zh-CN" altLang="en-US" sz="1400" b="1" dirty="0">
                          <a:solidFill>
                            <a:srgbClr val="FF0000"/>
                          </a:solidFill>
                        </a:rPr>
                        <a:t>《外科感染学会(</a:t>
                      </a:r>
                      <a:r>
                        <a:rPr lang="en-US" altLang="zh-CN" sz="1400" b="1" dirty="0">
                          <a:solidFill>
                            <a:srgbClr val="FF0000"/>
                          </a:solidFill>
                        </a:rPr>
                        <a:t>SIS)</a:t>
                      </a:r>
                      <a:r>
                        <a:rPr lang="zh-CN" altLang="en-US" sz="1400" b="1" dirty="0">
                          <a:solidFill>
                            <a:srgbClr val="FF0000"/>
                          </a:solidFill>
                        </a:rPr>
                        <a:t>指南》</a:t>
                      </a:r>
                      <a:r>
                        <a:rPr lang="en-US" altLang="zh-CN" sz="1400" b="1" baseline="30000" dirty="0">
                          <a:solidFill>
                            <a:srgbClr val="FF0000"/>
                          </a:solidFill>
                        </a:rPr>
                        <a:t>2</a:t>
                      </a:r>
                    </a:p>
                  </a:txBody>
                  <a:tcPr marL="72000" marR="72000" marT="72000" marB="72000" anchor="ctr"/>
                </a:tc>
                <a:tc>
                  <a:txBody>
                    <a:bodyPr/>
                    <a:lstStyle/>
                    <a:p>
                      <a:pPr algn="ctr">
                        <a:lnSpc>
                          <a:spcPct val="120000"/>
                        </a:lnSpc>
                      </a:pPr>
                      <a:r>
                        <a:rPr lang="zh-CN" altLang="en-US" sz="1400" b="1" dirty="0">
                          <a:solidFill>
                            <a:srgbClr val="FF0000"/>
                          </a:solidFill>
                        </a:rPr>
                        <a:t>2020年</a:t>
                      </a:r>
                    </a:p>
                  </a:txBody>
                  <a:tcPr marL="72000" marR="72000" marT="72000" marB="72000" anchor="ctr"/>
                </a:tc>
                <a:tc>
                  <a:txBody>
                    <a:bodyPr/>
                    <a:lstStyle/>
                    <a:p>
                      <a:pPr algn="ctr">
                        <a:lnSpc>
                          <a:spcPct val="120000"/>
                        </a:lnSpc>
                      </a:pPr>
                      <a:r>
                        <a:rPr lang="zh-CN" altLang="en-US" sz="1400" b="1" dirty="0">
                          <a:solidFill>
                            <a:srgbClr val="FF0000"/>
                          </a:solidFill>
                        </a:rPr>
                        <a:t>美国外科感染学会（</a:t>
                      </a:r>
                      <a:r>
                        <a:rPr lang="en-US" altLang="zh-CN" sz="1400" b="1" dirty="0">
                          <a:solidFill>
                            <a:srgbClr val="FF0000"/>
                          </a:solidFill>
                        </a:rPr>
                        <a:t>SIS）</a:t>
                      </a:r>
                    </a:p>
                  </a:txBody>
                  <a:tcPr marL="72000" marR="72000" marT="72000" marB="72000" anchor="ctr"/>
                </a:tc>
                <a:tc>
                  <a:txBody>
                    <a:bodyPr/>
                    <a:lstStyle/>
                    <a:p>
                      <a:pPr marL="171450" indent="-171450">
                        <a:lnSpc>
                          <a:spcPct val="120000"/>
                        </a:lnSpc>
                        <a:spcAft>
                          <a:spcPts val="600"/>
                        </a:spcAft>
                        <a:buFont typeface="Arial" panose="020B0604020202020204" pitchFamily="34" charset="0"/>
                        <a:buChar char="•"/>
                      </a:pPr>
                      <a:r>
                        <a:rPr lang="zh-CN" altLang="en-US" sz="1400" b="1" dirty="0">
                          <a:solidFill>
                            <a:srgbClr val="FF0000"/>
                          </a:solidFill>
                        </a:rPr>
                        <a:t>对于疑似或确诊</a:t>
                      </a:r>
                      <a:r>
                        <a:rPr lang="en-US" altLang="zh-CN" sz="1400" b="1" dirty="0">
                          <a:solidFill>
                            <a:srgbClr val="FF0000"/>
                          </a:solidFill>
                        </a:rPr>
                        <a:t>MRSA</a:t>
                      </a:r>
                      <a:r>
                        <a:rPr lang="zh-CN" altLang="en-US" sz="1400" b="1" dirty="0">
                          <a:solidFill>
                            <a:srgbClr val="FF0000"/>
                          </a:solidFill>
                        </a:rPr>
                        <a:t>感染的口服治疗方案，推荐德拉沙星[1</a:t>
                      </a:r>
                      <a:r>
                        <a:rPr lang="en-US" altLang="zh-CN" sz="1400" b="1" dirty="0">
                          <a:solidFill>
                            <a:srgbClr val="FF0000"/>
                          </a:solidFill>
                        </a:rPr>
                        <a:t>A]；</a:t>
                      </a:r>
                      <a:r>
                        <a:rPr lang="zh-CN" altLang="en-US" sz="1400" b="1" dirty="0">
                          <a:solidFill>
                            <a:srgbClr val="FF0000"/>
                          </a:solidFill>
                        </a:rPr>
                        <a:t>对于疑似或确诊</a:t>
                      </a:r>
                      <a:r>
                        <a:rPr lang="en-US" altLang="zh-CN" sz="1400" b="1" dirty="0">
                          <a:solidFill>
                            <a:srgbClr val="FF0000"/>
                          </a:solidFill>
                        </a:rPr>
                        <a:t>MRSA</a:t>
                      </a:r>
                      <a:r>
                        <a:rPr lang="zh-CN" altLang="en-US" sz="1400" b="1" dirty="0">
                          <a:solidFill>
                            <a:srgbClr val="FF0000"/>
                          </a:solidFill>
                        </a:rPr>
                        <a:t>感染，推荐以下静脉注射德拉沙星[1</a:t>
                      </a:r>
                      <a:r>
                        <a:rPr lang="en-US" altLang="zh-CN" sz="1400" b="1" dirty="0">
                          <a:solidFill>
                            <a:srgbClr val="FF0000"/>
                          </a:solidFill>
                        </a:rPr>
                        <a:t>A]。</a:t>
                      </a:r>
                    </a:p>
                  </a:txBody>
                  <a:tcPr marL="72000" marR="72000" marT="72000" marB="72000" anchor="ctr"/>
                </a:tc>
                <a:extLst>
                  <a:ext uri="{0D108BD9-81ED-4DB2-BD59-A6C34878D82A}">
                    <a16:rowId xmlns="" xmlns:a16="http://schemas.microsoft.com/office/drawing/2014/main" val="10002"/>
                  </a:ext>
                </a:extLst>
              </a:tr>
              <a:tr h="917575">
                <a:tc>
                  <a:txBody>
                    <a:bodyPr/>
                    <a:lstStyle/>
                    <a:p>
                      <a:pPr>
                        <a:lnSpc>
                          <a:spcPct val="120000"/>
                        </a:lnSpc>
                      </a:pPr>
                      <a:r>
                        <a:rPr lang="zh-CN" altLang="en-US" sz="1400" dirty="0"/>
                        <a:t>《意大利多重耐药菌感染的诊断与治疗》</a:t>
                      </a:r>
                      <a:r>
                        <a:rPr lang="en-US" altLang="zh-CN" sz="1400" baseline="30000" dirty="0"/>
                        <a:t>3</a:t>
                      </a:r>
                    </a:p>
                  </a:txBody>
                  <a:tcPr marL="72000" marR="72000" marT="72000" marB="72000" anchor="ctr"/>
                </a:tc>
                <a:tc>
                  <a:txBody>
                    <a:bodyPr/>
                    <a:lstStyle/>
                    <a:p>
                      <a:pPr algn="ctr">
                        <a:lnSpc>
                          <a:spcPct val="120000"/>
                        </a:lnSpc>
                      </a:pPr>
                      <a:r>
                        <a:rPr lang="zh-CN" altLang="en-US" sz="1400" dirty="0"/>
                        <a:t>2022年</a:t>
                      </a:r>
                    </a:p>
                  </a:txBody>
                  <a:tcPr marL="72000" marR="72000" marT="72000" marB="72000" anchor="ctr"/>
                </a:tc>
                <a:tc>
                  <a:txBody>
                    <a:bodyPr/>
                    <a:lstStyle/>
                    <a:p>
                      <a:pPr algn="ctr">
                        <a:lnSpc>
                          <a:spcPct val="120000"/>
                        </a:lnSpc>
                      </a:pPr>
                      <a:r>
                        <a:rPr lang="zh-CN" altLang="en-US" sz="1400" dirty="0"/>
                        <a:t>意大利感染与热带病学会（</a:t>
                      </a:r>
                      <a:r>
                        <a:rPr lang="en-US" altLang="zh-CN" sz="1400" dirty="0"/>
                        <a:t>SIMIT）</a:t>
                      </a:r>
                      <a:r>
                        <a:rPr lang="zh-CN" altLang="en-US" sz="1400" dirty="0"/>
                        <a:t>等</a:t>
                      </a:r>
                    </a:p>
                  </a:txBody>
                  <a:tcPr marL="72000" marR="72000" marT="72000" marB="72000" anchor="ctr"/>
                </a:tc>
                <a:tc>
                  <a:txBody>
                    <a:bodyPr/>
                    <a:lstStyle/>
                    <a:p>
                      <a:pPr marL="171450" indent="-171450">
                        <a:lnSpc>
                          <a:spcPct val="120000"/>
                        </a:lnSpc>
                        <a:spcAft>
                          <a:spcPts val="600"/>
                        </a:spcAft>
                        <a:buFont typeface="Arial" panose="020B0604020202020204" pitchFamily="34" charset="0"/>
                        <a:buChar char="•"/>
                      </a:pPr>
                      <a:r>
                        <a:rPr lang="zh-CN" altLang="en-US" sz="1400" dirty="0"/>
                        <a:t>建议德拉沙星用于治疗由耐甲氧西林金黄色葡萄球菌（</a:t>
                      </a:r>
                      <a:r>
                        <a:rPr lang="en-US" altLang="zh-CN" sz="1400" dirty="0"/>
                        <a:t>MRSA）</a:t>
                      </a:r>
                      <a:r>
                        <a:rPr lang="zh-CN" altLang="en-US" sz="1400" dirty="0"/>
                        <a:t>引起的皮肤及软组织感染（</a:t>
                      </a:r>
                      <a:r>
                        <a:rPr lang="en-US" altLang="zh-CN" sz="1400" dirty="0"/>
                        <a:t>SSTIs）。</a:t>
                      </a:r>
                    </a:p>
                  </a:txBody>
                  <a:tcPr marL="72000" marR="72000" marT="72000" marB="72000" anchor="ctr"/>
                </a:tc>
                <a:extLst>
                  <a:ext uri="{0D108BD9-81ED-4DB2-BD59-A6C34878D82A}">
                    <a16:rowId xmlns="" xmlns:a16="http://schemas.microsoft.com/office/drawing/2014/main" val="10003"/>
                  </a:ext>
                </a:extLst>
              </a:tr>
              <a:tr h="916940">
                <a:tc>
                  <a:txBody>
                    <a:bodyPr/>
                    <a:lstStyle/>
                    <a:p>
                      <a:pPr>
                        <a:lnSpc>
                          <a:spcPct val="120000"/>
                        </a:lnSpc>
                        <a:buNone/>
                      </a:pPr>
                      <a:r>
                        <a:rPr lang="zh-CN" altLang="en-US" sz="1400" dirty="0"/>
                        <a:t>《法国糖尿病足感染（</a:t>
                      </a:r>
                      <a:r>
                        <a:rPr lang="en-US" altLang="zh-CN" sz="1400" dirty="0"/>
                        <a:t>DFI）</a:t>
                      </a:r>
                      <a:r>
                        <a:rPr lang="zh-CN" altLang="en-US" sz="1400" dirty="0"/>
                        <a:t>感染性疾病管理临床实践建议》</a:t>
                      </a:r>
                      <a:r>
                        <a:rPr lang="en-US" altLang="zh-CN" sz="1400" baseline="30000" dirty="0"/>
                        <a:t>4</a:t>
                      </a:r>
                    </a:p>
                  </a:txBody>
                  <a:tcPr marL="72000" marR="72000" marT="72000" marB="72000" anchor="ctr"/>
                </a:tc>
                <a:tc>
                  <a:txBody>
                    <a:bodyPr/>
                    <a:lstStyle/>
                    <a:p>
                      <a:pPr algn="ctr">
                        <a:lnSpc>
                          <a:spcPct val="120000"/>
                        </a:lnSpc>
                        <a:buNone/>
                      </a:pPr>
                      <a:r>
                        <a:rPr lang="zh-CN" altLang="en-US" sz="1400" dirty="0"/>
                        <a:t>2023年</a:t>
                      </a:r>
                    </a:p>
                  </a:txBody>
                  <a:tcPr marL="72000" marR="72000" marT="72000" marB="72000" anchor="ctr"/>
                </a:tc>
                <a:tc>
                  <a:txBody>
                    <a:bodyPr/>
                    <a:lstStyle/>
                    <a:p>
                      <a:pPr algn="ctr">
                        <a:lnSpc>
                          <a:spcPct val="120000"/>
                        </a:lnSpc>
                        <a:buNone/>
                      </a:pPr>
                      <a:r>
                        <a:rPr lang="zh-CN" altLang="en-US" sz="1400" dirty="0"/>
                        <a:t>法语区感染病学会（</a:t>
                      </a:r>
                      <a:r>
                        <a:rPr lang="en-US" altLang="zh-CN" sz="1400" dirty="0"/>
                        <a:t>SPILF）</a:t>
                      </a:r>
                    </a:p>
                  </a:txBody>
                  <a:tcPr marL="72000" marR="72000" marT="72000" marB="72000" anchor="ctr"/>
                </a:tc>
                <a:tc>
                  <a:txBody>
                    <a:bodyPr/>
                    <a:lstStyle/>
                    <a:p>
                      <a:pPr marL="171450" indent="-171450">
                        <a:lnSpc>
                          <a:spcPct val="120000"/>
                        </a:lnSpc>
                        <a:spcAft>
                          <a:spcPts val="600"/>
                        </a:spcAft>
                        <a:buFont typeface="Arial" panose="020B0604020202020204" pitchFamily="34" charset="0"/>
                        <a:buChar char="•"/>
                      </a:pPr>
                      <a:r>
                        <a:rPr lang="zh-CN" altLang="en-US" sz="1400" dirty="0"/>
                        <a:t>当推荐作为一线或过渡方案的分子在体外试验中无效或无法获取使用时，德拉沙星可作为替代选择。</a:t>
                      </a:r>
                    </a:p>
                  </a:txBody>
                  <a:tcPr marL="72000" marR="72000" marT="72000" marB="72000" anchor="ctr"/>
                </a:tc>
                <a:extLst>
                  <a:ext uri="{0D108BD9-81ED-4DB2-BD59-A6C34878D82A}">
                    <a16:rowId xmlns="" xmlns:a16="http://schemas.microsoft.com/office/drawing/2014/main" val="10004"/>
                  </a:ext>
                </a:extLst>
              </a:tr>
            </a:tbl>
          </a:graphicData>
        </a:graphic>
      </p:graphicFrame>
      <p:sp>
        <p:nvSpPr>
          <p:cNvPr id="4" name="文本框 3"/>
          <p:cNvSpPr txBox="1"/>
          <p:nvPr>
            <p:custDataLst>
              <p:tags r:id="rId2"/>
            </p:custDataLst>
          </p:nvPr>
        </p:nvSpPr>
        <p:spPr>
          <a:xfrm>
            <a:off x="136525" y="6272929"/>
            <a:ext cx="11772265" cy="552450"/>
          </a:xfrm>
          <a:prstGeom prst="rect">
            <a:avLst/>
          </a:prstGeom>
          <a:noFill/>
        </p:spPr>
        <p:txBody>
          <a:bodyPr wrap="square" rtlCol="0" anchor="t">
            <a:noAutofit/>
          </a:bodyPr>
          <a:lstStyle/>
          <a:p>
            <a:pPr marL="228600" indent="-228600">
              <a:buAutoNum type="arabicPeriod"/>
            </a:pP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53</a:t>
            </a:r>
            <a:r>
              <a:rPr lang="zh-CN" altLang="en-US"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热病</a:t>
            </a: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桑福德抗微生物治疗指南（新译</a:t>
            </a: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53</a:t>
            </a:r>
            <a:r>
              <a:rPr lang="zh-CN" altLang="en-US"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版）</a:t>
            </a: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p>
          <a:p>
            <a:pPr marL="228600" indent="-228600">
              <a:buAutoNum type="arabicPeriod"/>
            </a:pP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Duane TM, et al. Surg Infect (</a:t>
            </a:r>
            <a:r>
              <a:rPr lang="en-US" altLang="zh-CN" sz="8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Larchmt</a:t>
            </a: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2021 May;22(4):383-399.</a:t>
            </a:r>
          </a:p>
          <a:p>
            <a:pPr marL="228600" indent="-228600">
              <a:buAutoNum type="arabicPeriod"/>
            </a:pP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Tiseo G, et al.  Int J </a:t>
            </a:r>
            <a:r>
              <a:rPr lang="en-US" altLang="zh-CN" sz="8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Antimicrob</a:t>
            </a: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Agents. 2022 Aug;60(2):106611.</a:t>
            </a:r>
          </a:p>
          <a:p>
            <a:pPr marL="228600" indent="-228600">
              <a:buAutoNum type="arabicPeriod"/>
            </a:pPr>
            <a:r>
              <a:rPr lang="en-US" altLang="zh-CN" sz="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Bonnet E, et al.  Infect Dis Now. 2024 Feb;54(1):104832.</a:t>
            </a:r>
          </a:p>
        </p:txBody>
      </p:sp>
      <p:sp>
        <p:nvSpPr>
          <p:cNvPr id="2" name="文本框 1"/>
          <p:cNvSpPr txBox="1"/>
          <p:nvPr/>
        </p:nvSpPr>
        <p:spPr>
          <a:xfrm>
            <a:off x="1440180" y="143510"/>
            <a:ext cx="6096000" cy="521970"/>
          </a:xfrm>
          <a:prstGeom prst="rect">
            <a:avLst/>
          </a:prstGeom>
          <a:noFill/>
        </p:spPr>
        <p:txBody>
          <a:bodyPr wrap="square" rtlCol="0" anchor="t">
            <a:spAutoFit/>
          </a:bodyPr>
          <a:lstStyle/>
          <a:p>
            <a:pPr algn="l"/>
            <a:r>
              <a:rPr lang="zh-CN" altLang="en-US" sz="2800" b="1" dirty="0">
                <a:sym typeface="+mn-ea"/>
              </a:rPr>
              <a:t>多国权威指南推荐</a:t>
            </a:r>
          </a:p>
        </p:txBody>
      </p:sp>
      <p:sp>
        <p:nvSpPr>
          <p:cNvPr id="14" name="文本框 13"/>
          <p:cNvSpPr txBox="1"/>
          <p:nvPr/>
        </p:nvSpPr>
        <p:spPr>
          <a:xfrm>
            <a:off x="423122" y="1086485"/>
            <a:ext cx="11603990" cy="398780"/>
          </a:xfrm>
          <a:prstGeom prst="rect">
            <a:avLst/>
          </a:prstGeom>
          <a:noFill/>
        </p:spPr>
        <p:txBody>
          <a:bodyPr wrap="square" rtlCol="0" anchor="t">
            <a:spAutoFit/>
          </a:bodyPr>
          <a:lstStyle/>
          <a:p>
            <a:pPr defTabSz="266700"/>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德拉沙星为美国</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SIS《</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复杂皮肤软组织感染的管理指南</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推荐用于</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MRSA</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治疗的喹诺酮类药物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mponentBackground1"/>
          <p:cNvSpPr/>
          <p:nvPr/>
        </p:nvSpPr>
        <p:spPr>
          <a:xfrm>
            <a:off x="659358" y="4721385"/>
            <a:ext cx="9867048" cy="1178188"/>
          </a:xfrm>
          <a:prstGeom prst="roundRect">
            <a:avLst>
              <a:gd name="adj" fmla="val 15835"/>
            </a:avLst>
          </a:prstGeom>
          <a:gradFill flip="none" rotWithShape="1">
            <a:gsLst>
              <a:gs pos="0">
                <a:schemeClr val="accent1">
                  <a:lumMod val="20000"/>
                  <a:lumOff val="80000"/>
                </a:schemeClr>
              </a:gs>
              <a:gs pos="49000">
                <a:srgbClr val="FFFFFF"/>
              </a:gs>
            </a:gsLst>
            <a:lin ang="16200000" scaled="1"/>
            <a:tileRect/>
          </a:gradFill>
          <a:ln w="12700">
            <a:gradFill flip="none" rotWithShape="1">
              <a:gsLst>
                <a:gs pos="0">
                  <a:schemeClr val="accent1">
                    <a:alpha val="46000"/>
                  </a:schemeClr>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ea"/>
              </a:rPr>
              <a:t> </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ea"/>
            </a:endParaRPr>
          </a:p>
        </p:txBody>
      </p:sp>
      <p:sp>
        <p:nvSpPr>
          <p:cNvPr id="17" name="Text1"/>
          <p:cNvSpPr/>
          <p:nvPr/>
        </p:nvSpPr>
        <p:spPr>
          <a:xfrm>
            <a:off x="905665" y="5361265"/>
            <a:ext cx="7751274" cy="358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600" dirty="0">
                <a:solidFill>
                  <a:schemeClr val="tx1"/>
                </a:solidFill>
                <a:sym typeface="+mn-ea"/>
              </a:rPr>
              <a:t>德拉沙星</a:t>
            </a:r>
            <a:r>
              <a:rPr lang="zh-CN" altLang="en-US" sz="1600" noProof="0" dirty="0">
                <a:ln>
                  <a:noFill/>
                </a:ln>
                <a:solidFill>
                  <a:schemeClr val="tx1"/>
                </a:solidFill>
                <a:effectLst/>
                <a:uLnTx/>
                <a:uFillTx/>
                <a:latin typeface="Arial" panose="020B0604020202020204"/>
                <a:ea typeface="微软雅黑" panose="020B0503020204020204" pitchFamily="34" charset="-122"/>
                <a:cs typeface="+mn-ea"/>
                <a:sym typeface="+mn-lt"/>
              </a:rPr>
              <a:t>常见的不良反应为：恶心、腹泻、头痛、肝酶升高、呕吐，症状轻微且可控</a:t>
            </a:r>
            <a:endParaRPr kumimoji="0" lang="zh-CN" altLang="en-US" sz="16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ea"/>
              <a:sym typeface="+mn-lt"/>
            </a:endParaRPr>
          </a:p>
        </p:txBody>
      </p:sp>
      <p:sp>
        <p:nvSpPr>
          <p:cNvPr id="19" name="Bullet1"/>
          <p:cNvSpPr/>
          <p:nvPr/>
        </p:nvSpPr>
        <p:spPr>
          <a:xfrm>
            <a:off x="875434" y="4676140"/>
            <a:ext cx="4387389" cy="565573"/>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德拉沙星常见不良反应轻微</a:t>
            </a:r>
            <a:r>
              <a:rPr kumimoji="0" lang="en-US" altLang="zh-CN" sz="18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2</a:t>
            </a:r>
          </a:p>
        </p:txBody>
      </p:sp>
      <p:cxnSp>
        <p:nvCxnSpPr>
          <p:cNvPr id="20" name="Line1"/>
          <p:cNvCxnSpPr/>
          <p:nvPr/>
        </p:nvCxnSpPr>
        <p:spPr>
          <a:xfrm>
            <a:off x="932402" y="5279392"/>
            <a:ext cx="4282082" cy="0"/>
          </a:xfrm>
          <a:prstGeom prst="line">
            <a:avLst/>
          </a:prstGeom>
          <a:ln>
            <a:gradFill flip="none" rotWithShape="1">
              <a:gsLst>
                <a:gs pos="0">
                  <a:schemeClr val="accent1"/>
                </a:gs>
                <a:gs pos="100000">
                  <a:schemeClr val="accent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b="1" dirty="0"/>
              <a:t>安全性</a:t>
            </a:r>
            <a:endParaRPr lang="zh-CN" altLang="en-US" sz="2800" b="1" dirty="0">
              <a:solidFill>
                <a:schemeClr val="bg1"/>
              </a:solidFill>
              <a:latin typeface="+mn-ea"/>
              <a:sym typeface="+mn-ea"/>
            </a:endParaRPr>
          </a:p>
        </p:txBody>
      </p:sp>
      <p:grpSp>
        <p:nvGrpSpPr>
          <p:cNvPr id="239" name="组合 238"/>
          <p:cNvGrpSpPr/>
          <p:nvPr/>
        </p:nvGrpSpPr>
        <p:grpSpPr>
          <a:xfrm>
            <a:off x="226060" y="1170599"/>
            <a:ext cx="10572343" cy="4743022"/>
            <a:chOff x="660400" y="1279620"/>
            <a:chExt cx="10572576" cy="4992481"/>
          </a:xfrm>
        </p:grpSpPr>
        <p:sp>
          <p:nvSpPr>
            <p:cNvPr id="6" name="Title"/>
            <p:cNvSpPr/>
            <p:nvPr/>
          </p:nvSpPr>
          <p:spPr>
            <a:xfrm>
              <a:off x="660400" y="2121076"/>
              <a:ext cx="3119057" cy="30476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marL="0" marR="0" lvl="0" indent="0" algn="ctr" defTabSz="914400" rtl="0" eaLnBrk="1" fontAlgn="auto" latinLnBrk="0" hangingPunct="1">
                <a:lnSpc>
                  <a:spcPct val="100000"/>
                </a:lnSpc>
                <a:spcBef>
                  <a:spcPts val="0"/>
                </a:spcBef>
                <a:spcAft>
                  <a:spcPts val="0"/>
                </a:spcAft>
                <a:buClrTx/>
                <a:buSzPct val="25000"/>
                <a:buFontTx/>
                <a:buNone/>
                <a:defRPr/>
              </a:pPr>
              <a:r>
                <a:rPr kumimoji="0" lang="zh-CN" altLang="en-US" sz="24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ea"/>
                  <a:sym typeface="+mn-lt"/>
                </a:rPr>
                <a:t>问题与挑战</a:t>
              </a:r>
              <a:endParaRPr kumimoji="0" lang="en-US" altLang="zh-CN" sz="1100"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ea"/>
                <a:sym typeface="+mn-lt"/>
              </a:endParaRPr>
            </a:p>
          </p:txBody>
        </p:sp>
        <p:grpSp>
          <p:nvGrpSpPr>
            <p:cNvPr id="237" name="组合 236"/>
            <p:cNvGrpSpPr/>
            <p:nvPr/>
          </p:nvGrpSpPr>
          <p:grpSpPr>
            <a:xfrm>
              <a:off x="1004806" y="1279620"/>
              <a:ext cx="10228170" cy="4992481"/>
              <a:chOff x="1004806" y="1279620"/>
              <a:chExt cx="10228170" cy="4992481"/>
            </a:xfrm>
          </p:grpSpPr>
          <p:sp>
            <p:nvSpPr>
              <p:cNvPr id="207" name="ComponentBackground3"/>
              <p:cNvSpPr/>
              <p:nvPr/>
            </p:nvSpPr>
            <p:spPr>
              <a:xfrm>
                <a:off x="1004806" y="1279620"/>
                <a:ext cx="10228170" cy="2120158"/>
              </a:xfrm>
              <a:prstGeom prst="roundRect">
                <a:avLst>
                  <a:gd name="adj" fmla="val 15835"/>
                </a:avLst>
              </a:prstGeom>
              <a:gradFill flip="none" rotWithShape="1">
                <a:gsLst>
                  <a:gs pos="0">
                    <a:schemeClr val="accent1">
                      <a:lumMod val="20000"/>
                      <a:lumOff val="80000"/>
                    </a:schemeClr>
                  </a:gs>
                  <a:gs pos="49000">
                    <a:srgbClr val="FFFFFF"/>
                  </a:gs>
                </a:gsLst>
                <a:lin ang="16200000" scaled="1"/>
                <a:tileRect/>
              </a:gradFill>
              <a:ln w="12700">
                <a:gradFill flip="none" rotWithShape="1">
                  <a:gsLst>
                    <a:gs pos="0">
                      <a:schemeClr val="accent1">
                        <a:alpha val="46000"/>
                      </a:schemeClr>
                    </a:gs>
                    <a:gs pos="100000">
                      <a:srgbClr val="FFFFFF"/>
                    </a:gs>
                  </a:gsLst>
                  <a:lin ang="540000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ea"/>
                </a:endParaRPr>
              </a:p>
            </p:txBody>
          </p:sp>
          <p:sp>
            <p:nvSpPr>
              <p:cNvPr id="206" name="Number3"/>
              <p:cNvSpPr txBox="1"/>
              <p:nvPr/>
            </p:nvSpPr>
            <p:spPr>
              <a:xfrm>
                <a:off x="10134976" y="4705789"/>
                <a:ext cx="748516" cy="1566312"/>
              </a:xfrm>
              <a:prstGeom prst="rect">
                <a:avLst/>
              </a:prstGeom>
              <a:noFill/>
            </p:spPr>
            <p:txBody>
              <a:bodyPr wrap="none"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1" u="none" strike="noStrike" kern="1200" cap="none" spc="0" normalizeH="0" baseline="0" noProof="0" dirty="0">
                    <a:ln>
                      <a:noFill/>
                    </a:ln>
                    <a:gradFill>
                      <a:gsLst>
                        <a:gs pos="12000">
                          <a:srgbClr val="A5A5A5">
                            <a:alpha val="40000"/>
                          </a:srgbClr>
                        </a:gs>
                        <a:gs pos="77000">
                          <a:srgbClr val="A5A5A5">
                            <a:alpha val="0"/>
                          </a:srgbClr>
                        </a:gs>
                      </a:gsLst>
                      <a:lin ang="5400000" scaled="0"/>
                    </a:gradFill>
                    <a:effectLst/>
                    <a:uLnTx/>
                    <a:uFillTx/>
                    <a:latin typeface="Calibri" panose="020F0502020204030204"/>
                    <a:ea typeface="宋体" panose="02010600030101010101" pitchFamily="2" charset="-122"/>
                    <a:cs typeface="+mn-ea"/>
                    <a:sym typeface="+mn-lt"/>
                  </a:rPr>
                  <a:t>3</a:t>
                </a:r>
                <a:endParaRPr kumimoji="0" lang="zh-CN" altLang="en-US" sz="8800" b="1" i="1" u="none" strike="noStrike" kern="1200" cap="none" spc="0" normalizeH="0" baseline="0" noProof="0" dirty="0">
                  <a:ln>
                    <a:noFill/>
                  </a:ln>
                  <a:gradFill>
                    <a:gsLst>
                      <a:gs pos="12000">
                        <a:srgbClr val="A5A5A5">
                          <a:alpha val="40000"/>
                        </a:srgbClr>
                      </a:gs>
                      <a:gs pos="77000">
                        <a:srgbClr val="A5A5A5">
                          <a:alpha val="0"/>
                        </a:srgbClr>
                      </a:gs>
                    </a:gsLst>
                    <a:lin ang="5400000" scaled="0"/>
                  </a:gradFill>
                  <a:effectLst/>
                  <a:uLnTx/>
                  <a:uFillTx/>
                  <a:latin typeface="Calibri" panose="020F0502020204030204"/>
                  <a:ea typeface="宋体" panose="02010600030101010101" pitchFamily="2" charset="-122"/>
                  <a:cs typeface="+mn-ea"/>
                  <a:sym typeface="+mn-lt"/>
                </a:endParaRPr>
              </a:p>
            </p:txBody>
          </p:sp>
          <p:sp>
            <p:nvSpPr>
              <p:cNvPr id="208" name="Text3"/>
              <p:cNvSpPr/>
              <p:nvPr/>
            </p:nvSpPr>
            <p:spPr>
              <a:xfrm>
                <a:off x="1578858" y="1937992"/>
                <a:ext cx="8903531" cy="1515258"/>
              </a:xfrm>
              <a:prstGeom prst="rect">
                <a:avLst/>
              </a:prstGeom>
              <a:noFill/>
              <a:ln>
                <a:noFill/>
              </a:ln>
              <a:extLst>
                <a:ext uri="{909E8E84-426E-40DD-AFC4-6F175D3DCCD1}">
                  <a14:hiddenFill xmlns:a14="http://schemas.microsoft.com/office/drawing/2010/main">
                    <a:gradFill>
                      <a:gsLst>
                        <a:gs pos="0">
                          <a:schemeClr val="accent1">
                            <a:lumMod val="20000"/>
                            <a:lumOff val="80000"/>
                          </a:schemeClr>
                        </a:gs>
                        <a:gs pos="82000">
                          <a:srgbClr val="FFFFFF"/>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p>
                <a:pPr marL="285750" marR="0" lvl="0" indent="-285750" algn="l" defTabSz="914400" rtl="0" fontAlgn="auto">
                  <a:lnSpc>
                    <a:spcPct val="120000"/>
                  </a:lnSpc>
                  <a:spcBef>
                    <a:spcPts val="300"/>
                  </a:spcBef>
                  <a:spcAft>
                    <a:spcPts val="600"/>
                  </a:spcAft>
                  <a:buClrTx/>
                  <a:buSzTx/>
                  <a:buFont typeface="Wingdings" panose="05000000000000000000" charset="0"/>
                  <a:buChar char="n"/>
                  <a:defRPr/>
                </a:pPr>
                <a:r>
                  <a:rPr lang="zh-CN" altLang="en-US" sz="1600" noProof="0" dirty="0" smtClean="0">
                    <a:ln>
                      <a:noFill/>
                    </a:ln>
                    <a:solidFill>
                      <a:schemeClr val="tx1"/>
                    </a:solidFill>
                    <a:effectLst/>
                    <a:uLnTx/>
                    <a:uFillTx/>
                    <a:latin typeface="Arial" panose="020B0604020202020204"/>
                    <a:ea typeface="微软雅黑" panose="020B0503020204020204" pitchFamily="34" charset="-122"/>
                    <a:cs typeface="+mn-ea"/>
                    <a:sym typeface="+mn-lt"/>
                  </a:rPr>
                  <a:t>较其他喹</a:t>
                </a:r>
                <a:r>
                  <a:rPr lang="zh-CN" altLang="en-US" sz="1600" noProof="0" dirty="0">
                    <a:ln>
                      <a:noFill/>
                    </a:ln>
                    <a:solidFill>
                      <a:schemeClr val="tx1"/>
                    </a:solidFill>
                    <a:effectLst/>
                    <a:uLnTx/>
                    <a:uFillTx/>
                    <a:latin typeface="Arial" panose="020B0604020202020204"/>
                    <a:ea typeface="微软雅黑" panose="020B0503020204020204" pitchFamily="34" charset="-122"/>
                    <a:cs typeface="+mn-ea"/>
                    <a:sym typeface="+mn-lt"/>
                  </a:rPr>
                  <a:t>诺酮</a:t>
                </a:r>
                <a:r>
                  <a:rPr lang="zh-CN" altLang="en-US" sz="1600" noProof="0" dirty="0" smtClean="0">
                    <a:ln>
                      <a:noFill/>
                    </a:ln>
                    <a:solidFill>
                      <a:schemeClr val="tx1"/>
                    </a:solidFill>
                    <a:effectLst/>
                    <a:uLnTx/>
                    <a:uFillTx/>
                    <a:latin typeface="Arial" panose="020B0604020202020204"/>
                    <a:ea typeface="微软雅黑" panose="020B0503020204020204" pitchFamily="34" charset="-122"/>
                    <a:cs typeface="+mn-ea"/>
                    <a:sym typeface="+mn-lt"/>
                  </a:rPr>
                  <a:t>类</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间期延长影响更小（即使超3倍剂量，</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QTcF</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间期延长的上限值仍低于10</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ms</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警戒线），</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III</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期临床试验未发生</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间期延长和肌腱断裂不良反应</a:t>
                </a:r>
                <a:r>
                  <a:rPr lang="en-US" altLang="zh-CN" sz="16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marR="0" lvl="0" indent="-285750" algn="l" defTabSz="914400" rtl="0" fontAlgn="auto">
                  <a:lnSpc>
                    <a:spcPct val="120000"/>
                  </a:lnSpc>
                  <a:spcBef>
                    <a:spcPts val="300"/>
                  </a:spcBef>
                  <a:spcAft>
                    <a:spcPts val="600"/>
                  </a:spcAft>
                  <a:buClrTx/>
                  <a:buSzTx/>
                  <a:buFont typeface="Wingdings" panose="05000000000000000000" charset="0"/>
                  <a:buChar char="n"/>
                  <a:defRPr/>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德拉沙星说明书注意事项中无</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延长相关警告，而莫西沙星、奈诺沙星说明书注意事项中有</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延长警告</a:t>
                </a:r>
                <a:endParaRPr kumimoji="0" lang="en-US" altLang="zh-CN" sz="1400" b="0" i="0" u="none" strike="noStrike" kern="1200" cap="none" spc="0" normalizeH="0" baseline="30000" noProof="0" dirty="0">
                  <a:ln>
                    <a:noFill/>
                  </a:ln>
                  <a:solidFill>
                    <a:schemeClr val="tx1"/>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0" lang="en-US" altLang="zh-CN" sz="500" b="0" i="0" u="none" strike="noStrike" kern="1200" cap="none" spc="0" normalizeH="0" baseline="30000" noProof="0" dirty="0">
                  <a:ln>
                    <a:noFill/>
                  </a:ln>
                  <a:solidFill>
                    <a:schemeClr val="tx1"/>
                  </a:solidFill>
                  <a:effectLst/>
                  <a:uLnTx/>
                  <a:uFillTx/>
                  <a:latin typeface="Arial" panose="020B0604020202020204"/>
                  <a:ea typeface="微软雅黑" panose="020B0503020204020204" pitchFamily="34" charset="-122"/>
                  <a:cs typeface="+mn-ea"/>
                  <a:sym typeface="+mn-lt"/>
                </a:endParaRPr>
              </a:p>
            </p:txBody>
          </p:sp>
        </p:grpSp>
        <p:sp>
          <p:nvSpPr>
            <p:cNvPr id="177" name="Number1"/>
            <p:cNvSpPr txBox="1"/>
            <p:nvPr/>
          </p:nvSpPr>
          <p:spPr>
            <a:xfrm>
              <a:off x="10331057" y="1889727"/>
              <a:ext cx="748665" cy="1365250"/>
            </a:xfrm>
            <a:prstGeom prst="rect">
              <a:avLst/>
            </a:prstGeom>
            <a:noFill/>
          </p:spPr>
          <p:txBody>
            <a:bodyPr wrap="none" rtlCol="0" anchor="b">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1" u="none" strike="noStrike" kern="1200" cap="none" spc="0" normalizeH="0" baseline="0" noProof="0" dirty="0">
                  <a:ln>
                    <a:noFill/>
                  </a:ln>
                  <a:gradFill>
                    <a:gsLst>
                      <a:gs pos="12000">
                        <a:srgbClr val="5B9BD5">
                          <a:alpha val="40000"/>
                        </a:srgbClr>
                      </a:gs>
                      <a:gs pos="77000">
                        <a:srgbClr val="5B9BD5">
                          <a:alpha val="0"/>
                        </a:srgbClr>
                      </a:gs>
                    </a:gsLst>
                    <a:lin ang="5400000" scaled="0"/>
                  </a:gradFill>
                  <a:effectLst/>
                  <a:uLnTx/>
                  <a:uFillTx/>
                  <a:latin typeface="Calibri" panose="020F0502020204030204"/>
                  <a:ea typeface="宋体" panose="02010600030101010101" pitchFamily="2" charset="-122"/>
                  <a:cs typeface="+mn-ea"/>
                  <a:sym typeface="+mn-lt"/>
                </a:rPr>
                <a:t>1</a:t>
              </a:r>
              <a:endParaRPr kumimoji="0" lang="zh-CN" altLang="en-US" sz="8800" b="1" i="1" u="none" strike="noStrike" kern="1200" cap="none" spc="0" normalizeH="0" baseline="0" noProof="0" dirty="0">
                <a:ln>
                  <a:noFill/>
                </a:ln>
                <a:gradFill>
                  <a:gsLst>
                    <a:gs pos="12000">
                      <a:srgbClr val="5B9BD5">
                        <a:alpha val="40000"/>
                      </a:srgbClr>
                    </a:gs>
                    <a:gs pos="77000">
                      <a:srgbClr val="5B9BD5">
                        <a:alpha val="0"/>
                      </a:srgbClr>
                    </a:gs>
                  </a:gsLst>
                  <a:lin ang="5400000" scaled="0"/>
                </a:gradFill>
                <a:effectLst/>
                <a:uLnTx/>
                <a:uFillTx/>
                <a:latin typeface="Calibri" panose="020F0502020204030204"/>
                <a:ea typeface="宋体" panose="02010600030101010101" pitchFamily="2" charset="-122"/>
                <a:cs typeface="+mn-ea"/>
                <a:sym typeface="+mn-lt"/>
              </a:endParaRPr>
            </a:p>
          </p:txBody>
        </p:sp>
      </p:grpSp>
      <p:sp>
        <p:nvSpPr>
          <p:cNvPr id="2" name="Bullet2"/>
          <p:cNvSpPr/>
          <p:nvPr/>
        </p:nvSpPr>
        <p:spPr>
          <a:xfrm>
            <a:off x="1249045" y="1252220"/>
            <a:ext cx="4387215" cy="543560"/>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ea"/>
              <a:sym typeface="+mn-lt"/>
            </a:endParaRPr>
          </a:p>
        </p:txBody>
      </p:sp>
      <p:cxnSp>
        <p:nvCxnSpPr>
          <p:cNvPr id="24" name="Line1"/>
          <p:cNvCxnSpPr/>
          <p:nvPr/>
        </p:nvCxnSpPr>
        <p:spPr>
          <a:xfrm>
            <a:off x="1181735" y="1673225"/>
            <a:ext cx="4282440" cy="0"/>
          </a:xfrm>
          <a:prstGeom prst="line">
            <a:avLst/>
          </a:prstGeom>
          <a:ln>
            <a:gradFill flip="none" rotWithShape="1">
              <a:gsLst>
                <a:gs pos="0">
                  <a:schemeClr val="accent1"/>
                </a:gs>
                <a:gs pos="100000">
                  <a:schemeClr val="accent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25" name="Bullet1"/>
          <p:cNvSpPr/>
          <p:nvPr/>
        </p:nvSpPr>
        <p:spPr>
          <a:xfrm>
            <a:off x="1144270" y="1066165"/>
            <a:ext cx="4387215" cy="595630"/>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德拉沙</a:t>
            </a:r>
            <a:r>
              <a:rPr kumimoji="0" lang="zh-CN" altLang="en-US" sz="18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星无</a:t>
            </a:r>
            <a:r>
              <a:rPr kumimoji="0" lang="en-US" altLang="zh-CN" sz="18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QT</a:t>
            </a:r>
            <a:r>
              <a:rPr kumimoji="0" lang="zh-CN" altLang="en-US" sz="18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间期延长</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custDataLst>
              <p:tags r:id="rId1"/>
            </p:custDataLst>
          </p:nvPr>
        </p:nvSpPr>
        <p:spPr>
          <a:xfrm>
            <a:off x="125214" y="6439414"/>
            <a:ext cx="5679743" cy="275590"/>
          </a:xfrm>
          <a:prstGeom prst="rect">
            <a:avLst/>
          </a:prstGeom>
          <a:noFill/>
        </p:spPr>
        <p:txBody>
          <a:bodyPr wrap="square" rtlCol="0" anchor="t">
            <a:spAutoFit/>
          </a:bodyPr>
          <a:lstStyle/>
          <a:p>
            <a:pPr>
              <a:buNone/>
            </a:pPr>
            <a:r>
              <a:rPr lang="en-US" altLang="zh-CN" sz="600" dirty="0">
                <a:solidFill>
                  <a:schemeClr val="dk1"/>
                </a:solidFill>
                <a:latin typeface="微软雅黑" panose="020B0503020204020204" pitchFamily="34" charset="-122"/>
                <a:ea typeface="微软雅黑" panose="020B0503020204020204" pitchFamily="34" charset="-122"/>
                <a:sym typeface="+mn-ea"/>
              </a:rPr>
              <a:t>1. </a:t>
            </a:r>
            <a:r>
              <a:rPr lang="en-US" altLang="zh-CN" sz="600" dirty="0" err="1">
                <a:solidFill>
                  <a:srgbClr val="000000"/>
                </a:solidFill>
                <a:latin typeface="微软雅黑" panose="020B0503020204020204" pitchFamily="34" charset="-122"/>
                <a:ea typeface="微软雅黑" panose="020B0503020204020204" pitchFamily="34" charset="-122"/>
                <a:sym typeface="+mn-ea"/>
              </a:rPr>
              <a:t>Horcajada</a:t>
            </a:r>
            <a:r>
              <a:rPr lang="en-US" altLang="zh-CN" sz="600" dirty="0">
                <a:solidFill>
                  <a:srgbClr val="000000"/>
                </a:solidFill>
                <a:latin typeface="微软雅黑" panose="020B0503020204020204" pitchFamily="34" charset="-122"/>
                <a:ea typeface="微软雅黑" panose="020B0503020204020204" pitchFamily="34" charset="-122"/>
                <a:sym typeface="+mn-ea"/>
              </a:rPr>
              <a:t> JP, et al. Open Forum Infect Dis. 2019 Dec 5;7(1):ofz514.</a:t>
            </a:r>
            <a:endParaRPr lang="en-US" altLang="zh-CN" sz="600" dirty="0">
              <a:solidFill>
                <a:schemeClr val="dk1"/>
              </a:solidFill>
              <a:latin typeface="微软雅黑" panose="020B0503020204020204" pitchFamily="34" charset="-122"/>
              <a:ea typeface="微软雅黑" panose="020B0503020204020204" pitchFamily="34" charset="-122"/>
              <a:sym typeface="+mn-ea"/>
            </a:endParaRPr>
          </a:p>
          <a:p>
            <a:pPr>
              <a:buNone/>
            </a:pPr>
            <a:r>
              <a:rPr lang="en-US" altLang="zh-CN" sz="600" dirty="0">
                <a:solidFill>
                  <a:schemeClr val="dk1"/>
                </a:solidFill>
                <a:latin typeface="微软雅黑" panose="020B0503020204020204" pitchFamily="34" charset="-122"/>
                <a:ea typeface="微软雅黑" panose="020B0503020204020204" pitchFamily="34" charset="-122"/>
                <a:sym typeface="+mn-ea"/>
              </a:rPr>
              <a:t>2. </a:t>
            </a:r>
            <a:r>
              <a:rPr lang="zh-CN" altLang="en-US" sz="600" dirty="0">
                <a:solidFill>
                  <a:schemeClr val="dk1"/>
                </a:solidFill>
                <a:latin typeface="微软雅黑" panose="020B0503020204020204" pitchFamily="34" charset="-122"/>
                <a:ea typeface="微软雅黑" panose="020B0503020204020204" pitchFamily="34" charset="-122"/>
                <a:sym typeface="+mn-ea"/>
              </a:rPr>
              <a:t>注射用德拉沙星葡甲胺说明书</a:t>
            </a:r>
            <a:r>
              <a:rPr lang="en-US" altLang="zh-CN" sz="600" dirty="0">
                <a:solidFill>
                  <a:schemeClr val="dk1"/>
                </a:solidFill>
                <a:latin typeface="微软雅黑" panose="020B0503020204020204" pitchFamily="34" charset="-122"/>
                <a:ea typeface="微软雅黑" panose="020B0503020204020204" pitchFamily="34" charset="-122"/>
                <a:sym typeface="+mn-ea"/>
              </a:rPr>
              <a:t>.</a:t>
            </a:r>
          </a:p>
        </p:txBody>
      </p:sp>
      <p:sp>
        <p:nvSpPr>
          <p:cNvPr id="3" name="文本框 2"/>
          <p:cNvSpPr txBox="1"/>
          <p:nvPr/>
        </p:nvSpPr>
        <p:spPr>
          <a:xfrm>
            <a:off x="1440180" y="137795"/>
            <a:ext cx="9719945" cy="521970"/>
          </a:xfrm>
          <a:prstGeom prst="rect">
            <a:avLst/>
          </a:prstGeom>
          <a:noFill/>
        </p:spPr>
        <p:txBody>
          <a:bodyPr wrap="square" rtlCol="0" anchor="t">
            <a:spAutoFit/>
          </a:bodyPr>
          <a:lstStyle/>
          <a:p>
            <a:pPr algn="l"/>
            <a:r>
              <a:rPr lang="zh-CN" altLang="en-US" sz="2800" b="1" dirty="0" smtClean="0">
                <a:latin typeface="+mn-ea"/>
                <a:sym typeface="+mn-ea"/>
              </a:rPr>
              <a:t>无</a:t>
            </a:r>
            <a:r>
              <a:rPr lang="en-US" altLang="zh-CN" sz="2800" b="1" dirty="0" smtClean="0">
                <a:latin typeface="+mn-ea"/>
                <a:sym typeface="+mn-ea"/>
              </a:rPr>
              <a:t>QT</a:t>
            </a:r>
            <a:r>
              <a:rPr lang="zh-CN" altLang="en-US" sz="2800" b="1" dirty="0" smtClean="0">
                <a:latin typeface="+mn-ea"/>
                <a:sym typeface="+mn-ea"/>
              </a:rPr>
              <a:t>间期延长安全风险，不良反应轻微可控</a:t>
            </a:r>
          </a:p>
        </p:txBody>
      </p:sp>
      <p:sp>
        <p:nvSpPr>
          <p:cNvPr id="4" name="ComponentBackground2"/>
          <p:cNvSpPr/>
          <p:nvPr/>
        </p:nvSpPr>
        <p:spPr>
          <a:xfrm>
            <a:off x="659359" y="3412748"/>
            <a:ext cx="10425201" cy="1097953"/>
          </a:xfrm>
          <a:prstGeom prst="roundRect">
            <a:avLst>
              <a:gd name="adj" fmla="val 15835"/>
            </a:avLst>
          </a:prstGeom>
          <a:gradFill>
            <a:gsLst>
              <a:gs pos="0">
                <a:schemeClr val="accent4">
                  <a:lumMod val="20000"/>
                  <a:lumOff val="80000"/>
                </a:schemeClr>
              </a:gs>
              <a:gs pos="100000">
                <a:srgbClr val="FFFFFF"/>
              </a:gs>
            </a:gsLst>
            <a:lin ang="5400000" scaled="1"/>
          </a:gradFill>
          <a:ln w="12700">
            <a:solidFill>
              <a:srgbClr val="A9D18E"/>
            </a:solid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ea"/>
              </a:rPr>
              <a:t> </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ea"/>
            </a:endParaRPr>
          </a:p>
        </p:txBody>
      </p:sp>
      <p:sp>
        <p:nvSpPr>
          <p:cNvPr id="8" name="Bullet2"/>
          <p:cNvSpPr/>
          <p:nvPr/>
        </p:nvSpPr>
        <p:spPr>
          <a:xfrm>
            <a:off x="932402" y="3282579"/>
            <a:ext cx="4387389" cy="565573"/>
          </a:xfrm>
          <a:prstGeom prst="roundRect">
            <a:avLst>
              <a:gd name="adj" fmla="val 0"/>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德拉沙星在特殊人群无需调整剂量</a:t>
            </a:r>
            <a:r>
              <a:rPr lang="en-US" altLang="zh-CN" baseline="300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2</a:t>
            </a:r>
            <a:endParaRPr kumimoji="0" lang="en-US" altLang="zh-CN" sz="1800" i="0" u="none" strike="noStrike" kern="1200" cap="none" spc="0" normalizeH="0" baseline="300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endParaRPr>
          </a:p>
        </p:txBody>
      </p:sp>
      <p:cxnSp>
        <p:nvCxnSpPr>
          <p:cNvPr id="9" name="Line2"/>
          <p:cNvCxnSpPr/>
          <p:nvPr/>
        </p:nvCxnSpPr>
        <p:spPr>
          <a:xfrm>
            <a:off x="1037710" y="3866182"/>
            <a:ext cx="4282082" cy="0"/>
          </a:xfrm>
          <a:prstGeom prst="line">
            <a:avLst/>
          </a:prstGeom>
          <a:ln>
            <a:solidFill>
              <a:srgbClr val="A9D18E"/>
            </a:solidFill>
          </a:ln>
        </p:spPr>
        <p:style>
          <a:lnRef idx="2">
            <a:schemeClr val="accent1"/>
          </a:lnRef>
          <a:fillRef idx="0">
            <a:schemeClr val="accent1"/>
          </a:fillRef>
          <a:effectRef idx="1">
            <a:schemeClr val="accent1"/>
          </a:effectRef>
          <a:fontRef idx="minor">
            <a:schemeClr val="tx1"/>
          </a:fontRef>
        </p:style>
      </p:cxnSp>
      <p:sp>
        <p:nvSpPr>
          <p:cNvPr id="13" name="Number2"/>
          <p:cNvSpPr txBox="1"/>
          <p:nvPr/>
        </p:nvSpPr>
        <p:spPr>
          <a:xfrm>
            <a:off x="10247013" y="3461706"/>
            <a:ext cx="748649" cy="1180601"/>
          </a:xfrm>
          <a:prstGeom prst="rect">
            <a:avLst/>
          </a:prstGeom>
          <a:noFill/>
        </p:spPr>
        <p:txBody>
          <a:bodyPr wrap="none" rtlCol="0" anchor="b">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1" u="none" strike="noStrike" kern="1200" cap="none" spc="0" normalizeH="0" baseline="0" noProof="0" dirty="0">
                <a:ln>
                  <a:noFill/>
                </a:ln>
                <a:solidFill>
                  <a:schemeClr val="accent4">
                    <a:lumMod val="20000"/>
                    <a:lumOff val="80000"/>
                  </a:schemeClr>
                </a:solidFill>
                <a:effectLst/>
                <a:uLnTx/>
                <a:uFillTx/>
                <a:latin typeface="Calibri" panose="020F0502020204030204"/>
                <a:ea typeface="宋体" panose="02010600030101010101" pitchFamily="2" charset="-122"/>
                <a:cs typeface="+mn-ea"/>
                <a:sym typeface="+mn-lt"/>
              </a:rPr>
              <a:t>2</a:t>
            </a:r>
            <a:endParaRPr kumimoji="0" lang="zh-CN" altLang="en-US" sz="8800" b="1" i="1" u="none" strike="noStrike" kern="1200" cap="none" spc="0" normalizeH="0" baseline="0" noProof="0" dirty="0">
              <a:ln>
                <a:noFill/>
              </a:ln>
              <a:solidFill>
                <a:schemeClr val="accent4">
                  <a:lumMod val="20000"/>
                  <a:lumOff val="80000"/>
                </a:schemeClr>
              </a:solidFill>
              <a:effectLst/>
              <a:uLnTx/>
              <a:uFillTx/>
              <a:latin typeface="Calibri" panose="020F0502020204030204"/>
              <a:ea typeface="宋体" panose="02010600030101010101" pitchFamily="2" charset="-122"/>
              <a:cs typeface="+mn-ea"/>
              <a:sym typeface="+mn-lt"/>
            </a:endParaRPr>
          </a:p>
        </p:txBody>
      </p:sp>
      <p:sp>
        <p:nvSpPr>
          <p:cNvPr id="15" name="Text2"/>
          <p:cNvSpPr/>
          <p:nvPr/>
        </p:nvSpPr>
        <p:spPr>
          <a:xfrm>
            <a:off x="932402" y="3996759"/>
            <a:ext cx="7814138" cy="389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6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老年、肝功能不全（包括重度）、轻</a:t>
            </a:r>
            <a:r>
              <a:rPr lang="en-US" altLang="zh-CN" sz="16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a:t>
            </a:r>
            <a:r>
              <a:rPr lang="zh-CN" altLang="en-US" sz="16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中度肾功能不全患者不</a:t>
            </a:r>
            <a:r>
              <a:rPr lang="zh-CN" altLang="en-US" sz="1600" noProof="0" dirty="0" smtClean="0">
                <a:ln>
                  <a:noFill/>
                </a:ln>
                <a:solidFill>
                  <a:srgbClr val="E7E6E6">
                    <a:lumMod val="10000"/>
                  </a:srgbClr>
                </a:solidFill>
                <a:effectLst/>
                <a:uLnTx/>
                <a:uFillTx/>
                <a:latin typeface="Arial" panose="020B0604020202020204"/>
                <a:ea typeface="微软雅黑" panose="020B0503020204020204" pitchFamily="34" charset="-122"/>
                <a:cs typeface="+mn-ea"/>
                <a:sym typeface="+mn-lt"/>
              </a:rPr>
              <a:t>需调整</a:t>
            </a:r>
            <a:r>
              <a:rPr lang="zh-CN" altLang="en-US" sz="160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rPr>
              <a:t>剂量</a:t>
            </a:r>
            <a:endParaRPr kumimoji="0" lang="zh-CN" altLang="en-US" sz="1600" b="0" i="0" u="none" strike="noStrike" kern="1200" cap="none" spc="0" normalizeH="0" baseline="0" noProof="0" dirty="0">
              <a:ln>
                <a:noFill/>
              </a:ln>
              <a:solidFill>
                <a:srgbClr val="E7E6E6">
                  <a:lumMod val="10000"/>
                </a:srgbClr>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795"/>
            <a:ext cx="1440000" cy="787400"/>
          </a:xfrm>
          <a:prstGeom prst="rect">
            <a:avLst/>
          </a:prstGeom>
          <a:gradFill>
            <a:gsLst>
              <a:gs pos="50000">
                <a:schemeClr val="accent1"/>
              </a:gs>
              <a:gs pos="0">
                <a:schemeClr val="accent1">
                  <a:lumMod val="40000"/>
                  <a:lumOff val="60000"/>
                </a:schemeClr>
              </a:gs>
              <a:gs pos="100000">
                <a:schemeClr val="accent1">
                  <a:lumMod val="85000"/>
                </a:schemeClr>
              </a:gs>
            </a:gsLst>
            <a:lin ang="540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zh-CN" altLang="en-US" sz="2800" b="1" dirty="0"/>
              <a:t>创新性</a:t>
            </a:r>
          </a:p>
        </p:txBody>
      </p:sp>
      <p:sp>
        <p:nvSpPr>
          <p:cNvPr id="4" name="矩形 3"/>
          <p:cNvSpPr/>
          <p:nvPr>
            <p:custDataLst>
              <p:tags r:id="rId1"/>
            </p:custDataLst>
          </p:nvPr>
        </p:nvSpPr>
        <p:spPr>
          <a:xfrm>
            <a:off x="46019" y="6456308"/>
            <a:ext cx="11884660" cy="293857"/>
          </a:xfrm>
          <a:prstGeom prst="rect">
            <a:avLst/>
          </a:prstGeom>
        </p:spPr>
        <p:txBody>
          <a:bodyPr wrap="square">
            <a:noAutofit/>
          </a:bodyPr>
          <a:lstStyle/>
          <a:p>
            <a:pPr indent="0">
              <a:buFont typeface="+mj-lt"/>
              <a:buNone/>
            </a:pPr>
            <a:r>
              <a:rPr lang="en-US" altLang="zh-CN" sz="600" dirty="0" err="1" smtClean="0">
                <a:latin typeface="Times New Roman" panose="02020603050405020304" pitchFamily="18" charset="0"/>
                <a:cs typeface="Times New Roman" panose="02020603050405020304" pitchFamily="18" charset="0"/>
                <a:sym typeface="+mn-ea"/>
              </a:rPr>
              <a:t>1. Antimicrob</a:t>
            </a:r>
            <a:r>
              <a:rPr lang="en-US" altLang="zh-CN" sz="600" dirty="0" smtClean="0">
                <a:latin typeface="Times New Roman" panose="02020603050405020304" pitchFamily="18" charset="0"/>
                <a:cs typeface="Times New Roman" panose="02020603050405020304" pitchFamily="18" charset="0"/>
                <a:sym typeface="+mn-ea"/>
              </a:rPr>
              <a:t> </a:t>
            </a:r>
            <a:r>
              <a:rPr lang="en-US" altLang="zh-CN" sz="600" dirty="0">
                <a:latin typeface="Times New Roman" panose="02020603050405020304" pitchFamily="18" charset="0"/>
                <a:cs typeface="Times New Roman" panose="02020603050405020304" pitchFamily="18" charset="0"/>
                <a:sym typeface="+mn-ea"/>
              </a:rPr>
              <a:t>Agents </a:t>
            </a:r>
            <a:r>
              <a:rPr lang="en-US" altLang="zh-CN" sz="600" dirty="0" err="1">
                <a:latin typeface="Times New Roman" panose="02020603050405020304" pitchFamily="18" charset="0"/>
                <a:cs typeface="Times New Roman" panose="02020603050405020304" pitchFamily="18" charset="0"/>
                <a:sym typeface="+mn-ea"/>
              </a:rPr>
              <a:t>Chemother</a:t>
            </a:r>
            <a:r>
              <a:rPr lang="en-US" altLang="zh-CN" sz="600" dirty="0">
                <a:latin typeface="Times New Roman" panose="02020603050405020304" pitchFamily="18" charset="0"/>
                <a:cs typeface="Times New Roman" panose="02020603050405020304" pitchFamily="18" charset="0"/>
                <a:sym typeface="+mn-ea"/>
              </a:rPr>
              <a:t>. </a:t>
            </a:r>
            <a:r>
              <a:rPr lang="en-US" altLang="zh-CN" sz="600" dirty="0" smtClean="0">
                <a:latin typeface="Times New Roman" panose="02020603050405020304" pitchFamily="18" charset="0"/>
                <a:cs typeface="Times New Roman" panose="02020603050405020304" pitchFamily="18" charset="0"/>
                <a:sym typeface="+mn-ea"/>
              </a:rPr>
              <a:t>2011;55(2</a:t>
            </a:r>
            <a:r>
              <a:rPr lang="en-US" altLang="zh-CN" sz="600" dirty="0">
                <a:latin typeface="Times New Roman" panose="02020603050405020304" pitchFamily="18" charset="0"/>
                <a:cs typeface="Times New Roman" panose="02020603050405020304" pitchFamily="18" charset="0"/>
                <a:sym typeface="+mn-ea"/>
              </a:rPr>
              <a:t>):</a:t>
            </a:r>
            <a:r>
              <a:rPr lang="en-US" altLang="zh-CN" sz="600" dirty="0" smtClean="0">
                <a:latin typeface="Times New Roman" panose="02020603050405020304" pitchFamily="18" charset="0"/>
                <a:cs typeface="Times New Roman" panose="02020603050405020304" pitchFamily="18" charset="0"/>
                <a:sym typeface="+mn-ea"/>
              </a:rPr>
              <a:t>649-58. </a:t>
            </a:r>
            <a:r>
              <a:rPr lang="en-US" altLang="zh-CN" sz="600" baseline="30000" dirty="0" smtClean="0">
                <a:latin typeface="Times New Roman" panose="02020603050405020304" pitchFamily="18" charset="0"/>
                <a:cs typeface="Times New Roman" panose="02020603050405020304" pitchFamily="18" charset="0"/>
                <a:sym typeface="+mn-ea"/>
              </a:rPr>
              <a:t>2</a:t>
            </a:r>
            <a:r>
              <a:rPr lang="en-US" altLang="zh-CN" sz="600" dirty="0" smtClean="0">
                <a:latin typeface="Times New Roman" panose="02020603050405020304" pitchFamily="18" charset="0"/>
                <a:cs typeface="Times New Roman" panose="02020603050405020304" pitchFamily="18" charset="0"/>
                <a:sym typeface="+mn-ea"/>
              </a:rPr>
              <a:t>Open </a:t>
            </a:r>
            <a:r>
              <a:rPr lang="en-US" altLang="zh-CN" sz="600" dirty="0">
                <a:latin typeface="Times New Roman" panose="02020603050405020304" pitchFamily="18" charset="0"/>
                <a:cs typeface="Times New Roman" panose="02020603050405020304" pitchFamily="18" charset="0"/>
                <a:sym typeface="+mn-ea"/>
              </a:rPr>
              <a:t>Forum Infect </a:t>
            </a:r>
            <a:r>
              <a:rPr lang="en-US" altLang="zh-CN" sz="600" dirty="0" smtClean="0">
                <a:latin typeface="Times New Roman" panose="02020603050405020304" pitchFamily="18" charset="0"/>
                <a:cs typeface="Times New Roman" panose="02020603050405020304" pitchFamily="18" charset="0"/>
                <a:sym typeface="+mn-ea"/>
              </a:rPr>
              <a:t>Dis. </a:t>
            </a:r>
            <a:r>
              <a:rPr lang="en-US" altLang="zh-CN" sz="600" dirty="0">
                <a:latin typeface="Times New Roman" panose="02020603050405020304" pitchFamily="18" charset="0"/>
                <a:cs typeface="Times New Roman" panose="02020603050405020304" pitchFamily="18" charset="0"/>
                <a:sym typeface="+mn-ea"/>
              </a:rPr>
              <a:t>2018 Sep 10;5(10):ofy220</a:t>
            </a:r>
            <a:r>
              <a:rPr lang="en-US" altLang="zh-CN" sz="600" dirty="0" smtClean="0">
                <a:latin typeface="Times New Roman" panose="02020603050405020304" pitchFamily="18" charset="0"/>
                <a:cs typeface="Times New Roman" panose="02020603050405020304" pitchFamily="18" charset="0"/>
                <a:sym typeface="+mn-ea"/>
              </a:rPr>
              <a:t>.</a:t>
            </a:r>
            <a:r>
              <a:rPr lang="en-US" altLang="zh-CN" sz="600" dirty="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p>
          <a:p>
            <a:pPr indent="0">
              <a:buFont typeface="+mj-lt"/>
              <a:buNone/>
            </a:pPr>
            <a:r>
              <a:rPr lang="en-US" altLang="zh-CN" sz="600" dirty="0">
                <a:solidFill>
                  <a:schemeClr val="dk1"/>
                </a:solidFill>
                <a:latin typeface="微软雅黑" panose="020B0503020204020204" pitchFamily="34" charset="-122"/>
                <a:cs typeface="微软雅黑" panose="020B0503020204020204" pitchFamily="34" charset="-122"/>
              </a:rPr>
              <a:t>2. He R, </a:t>
            </a:r>
            <a:r>
              <a:rPr lang="en-US" altLang="zh-CN" sz="600" dirty="0" smtClean="0">
                <a:solidFill>
                  <a:schemeClr val="dk1"/>
                </a:solidFill>
                <a:latin typeface="微软雅黑" panose="020B0503020204020204" pitchFamily="34" charset="-122"/>
                <a:cs typeface="微软雅黑" panose="020B0503020204020204" pitchFamily="34" charset="-122"/>
              </a:rPr>
              <a:t>et al. </a:t>
            </a:r>
            <a:r>
              <a:rPr lang="en-US" altLang="zh-CN" sz="600" dirty="0">
                <a:solidFill>
                  <a:schemeClr val="dk1"/>
                </a:solidFill>
                <a:latin typeface="微软雅黑" panose="020B0503020204020204" pitchFamily="34" charset="-122"/>
                <a:cs typeface="微软雅黑" panose="020B0503020204020204" pitchFamily="34" charset="-122"/>
              </a:rPr>
              <a:t>Front </a:t>
            </a:r>
            <a:r>
              <a:rPr lang="en-US" altLang="zh-CN" sz="600" dirty="0" err="1">
                <a:solidFill>
                  <a:schemeClr val="dk1"/>
                </a:solidFill>
                <a:latin typeface="微软雅黑" panose="020B0503020204020204" pitchFamily="34" charset="-122"/>
                <a:cs typeface="微软雅黑" panose="020B0503020204020204" pitchFamily="34" charset="-122"/>
              </a:rPr>
              <a:t>Pharmacol</a:t>
            </a:r>
            <a:r>
              <a:rPr lang="en-US" altLang="zh-CN" sz="600" dirty="0">
                <a:solidFill>
                  <a:schemeClr val="dk1"/>
                </a:solidFill>
                <a:latin typeface="微软雅黑" panose="020B0503020204020204" pitchFamily="34" charset="-122"/>
                <a:cs typeface="微软雅黑" panose="020B0503020204020204" pitchFamily="34" charset="-122"/>
              </a:rPr>
              <a:t>. 2022 Sep 28;13:975578</a:t>
            </a:r>
            <a:endParaRPr lang="en-US" altLang="zh-CN" sz="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0" y="1760217"/>
            <a:ext cx="5734570" cy="2031325"/>
          </a:xfrm>
          <a:prstGeom prst="rect">
            <a:avLst/>
          </a:prstGeom>
        </p:spPr>
        <p:txBody>
          <a:bodyPr wrap="square">
            <a:spAutoFit/>
          </a:bodyPr>
          <a:lstStyle/>
          <a:p>
            <a:pPr marL="285750" indent="-285750" fontAlgn="auto">
              <a:lnSpc>
                <a:spcPct val="150000"/>
              </a:lnSpc>
              <a:buFont typeface="Arial" panose="020B0604020202020204" pitchFamily="34" charset="0"/>
              <a:buChar char="•"/>
            </a:pPr>
            <a:r>
              <a:rPr lang="zh-CN" altLang="en-US" sz="1400" dirty="0" smtClean="0"/>
              <a:t>传统的氟喹诺酮类（莫西、环丙、左氧）为两性离子结构，酸性环境下带正电不易穿透细胞膜、因此</a:t>
            </a:r>
            <a:r>
              <a:rPr lang="zh-CN" altLang="en-US" sz="1400" b="1" dirty="0" smtClean="0"/>
              <a:t>酸性环境下的活性下降或丧失</a:t>
            </a:r>
            <a:r>
              <a:rPr lang="en-US" altLang="zh-CN" sz="1400" b="1" baseline="30000" dirty="0" smtClean="0"/>
              <a:t>1-2</a:t>
            </a:r>
            <a:endParaRPr lang="en-US" altLang="zh-CN" sz="1400" baseline="30000" dirty="0" smtClean="0"/>
          </a:p>
          <a:p>
            <a:pPr marL="285750" indent="-285750" fontAlgn="auto">
              <a:lnSpc>
                <a:spcPct val="150000"/>
              </a:lnSpc>
              <a:buFont typeface="Arial" panose="020B0604020202020204" pitchFamily="34" charset="0"/>
              <a:buChar char="•"/>
            </a:pPr>
            <a:r>
              <a:rPr lang="zh-CN" altLang="en-US" sz="1400" dirty="0"/>
              <a:t>德拉沙</a:t>
            </a:r>
            <a:r>
              <a:rPr lang="zh-CN" altLang="en-US" sz="1400" dirty="0" smtClean="0"/>
              <a:t>星呈阴离子特性，在酸性条件下更易</a:t>
            </a:r>
            <a:r>
              <a:rPr lang="zh-CN" altLang="en-US" sz="1400" dirty="0"/>
              <a:t>穿透细菌细胞膜</a:t>
            </a:r>
            <a:r>
              <a:rPr lang="zh-CN" altLang="en-US" sz="1400" dirty="0" smtClean="0"/>
              <a:t>，</a:t>
            </a:r>
            <a:r>
              <a:rPr lang="en-US" altLang="zh-CN" sz="1400" b="1" dirty="0" smtClean="0">
                <a:solidFill>
                  <a:srgbClr val="FF0000"/>
                </a:solidFill>
              </a:rPr>
              <a:t>MIC</a:t>
            </a:r>
            <a:r>
              <a:rPr lang="zh-CN" altLang="en-US" sz="1400" b="1" dirty="0" smtClean="0">
                <a:solidFill>
                  <a:srgbClr val="FF0000"/>
                </a:solidFill>
              </a:rPr>
              <a:t>降低</a:t>
            </a:r>
            <a:r>
              <a:rPr lang="en-US" altLang="zh-CN" sz="1400" b="1" dirty="0" smtClean="0">
                <a:solidFill>
                  <a:srgbClr val="FF0000"/>
                </a:solidFill>
              </a:rPr>
              <a:t>5-7</a:t>
            </a:r>
            <a:r>
              <a:rPr lang="zh-CN" altLang="en-US" sz="1400" b="1" dirty="0" smtClean="0">
                <a:solidFill>
                  <a:srgbClr val="FF0000"/>
                </a:solidFill>
              </a:rPr>
              <a:t>个稀释倍数，</a:t>
            </a:r>
            <a:r>
              <a:rPr lang="zh-CN" altLang="en-US" sz="1400" b="1" dirty="0">
                <a:solidFill>
                  <a:srgbClr val="FF0000"/>
                </a:solidFill>
              </a:rPr>
              <a:t>菌体内‌蓄积量可达其他氟喹诺酮类药物的</a:t>
            </a:r>
            <a:r>
              <a:rPr lang="en-US" altLang="zh-CN" sz="1400" b="1" dirty="0">
                <a:solidFill>
                  <a:srgbClr val="FF0000"/>
                </a:solidFill>
              </a:rPr>
              <a:t>10</a:t>
            </a:r>
            <a:r>
              <a:rPr lang="zh-CN" altLang="en-US" sz="1400" b="1" dirty="0" smtClean="0">
                <a:solidFill>
                  <a:srgbClr val="FF0000"/>
                </a:solidFill>
              </a:rPr>
              <a:t>倍</a:t>
            </a:r>
            <a:r>
              <a:rPr lang="zh-CN" altLang="en-US" sz="1400" dirty="0" smtClean="0"/>
              <a:t>，发挥更强的抗菌活性</a:t>
            </a:r>
            <a:endParaRPr lang="zh-CN" altLang="en-US" sz="1400" b="1" dirty="0" smtClean="0"/>
          </a:p>
          <a:p>
            <a:pPr marL="285750" indent="-285750">
              <a:lnSpc>
                <a:spcPct val="150000"/>
              </a:lnSpc>
              <a:buFont typeface="Arial" panose="020B0604020202020204" pitchFamily="34" charset="0"/>
              <a:buChar char="•"/>
            </a:pPr>
            <a:endParaRPr lang="zh-CN" altLang="en-US" sz="1400" dirty="0" smtClean="0"/>
          </a:p>
        </p:txBody>
      </p:sp>
      <p:sp>
        <p:nvSpPr>
          <p:cNvPr id="8" name="文本框 7"/>
          <p:cNvSpPr txBox="1"/>
          <p:nvPr/>
        </p:nvSpPr>
        <p:spPr>
          <a:xfrm>
            <a:off x="1526341" y="132916"/>
            <a:ext cx="10127615" cy="521970"/>
          </a:xfrm>
          <a:prstGeom prst="rect">
            <a:avLst/>
          </a:prstGeom>
          <a:noFill/>
        </p:spPr>
        <p:txBody>
          <a:bodyPr wrap="square" rtlCol="0" anchor="t">
            <a:spAutoFit/>
          </a:bodyPr>
          <a:lstStyle/>
          <a:p>
            <a:r>
              <a:rPr lang="zh-CN" altLang="en-US" sz="2800" b="1" dirty="0">
                <a:sym typeface="+mn-ea"/>
              </a:rPr>
              <a:t>德拉沙</a:t>
            </a:r>
            <a:r>
              <a:rPr lang="zh-CN" altLang="en-US" sz="2800" b="1" dirty="0" smtClean="0">
                <a:sym typeface="+mn-ea"/>
              </a:rPr>
              <a:t>星</a:t>
            </a:r>
            <a:r>
              <a:rPr lang="zh-CN" altLang="en-US" sz="2800" b="1" dirty="0">
                <a:sym typeface="+mn-ea"/>
              </a:rPr>
              <a:t>是</a:t>
            </a:r>
            <a:r>
              <a:rPr lang="zh-CN" altLang="en-US" sz="2800" b="1" dirty="0" smtClean="0">
                <a:sym typeface="+mn-ea"/>
              </a:rPr>
              <a:t>唯一的阴离子结构氟喹诺酮，遇酸更强</a:t>
            </a:r>
          </a:p>
        </p:txBody>
      </p:sp>
      <p:sp>
        <p:nvSpPr>
          <p:cNvPr id="36" name="矩形: 圆顶角 51"/>
          <p:cNvSpPr/>
          <p:nvPr/>
        </p:nvSpPr>
        <p:spPr bwMode="auto">
          <a:xfrm>
            <a:off x="895153" y="1142949"/>
            <a:ext cx="3573780" cy="413385"/>
          </a:xfrm>
          <a:prstGeom prst="round2SameRect">
            <a:avLst>
              <a:gd name="adj1" fmla="val 12604"/>
              <a:gd name="adj2" fmla="val 0"/>
            </a:avLst>
          </a:prstGeom>
          <a:solidFill>
            <a:srgbClr val="6086D2"/>
          </a:solidFill>
          <a:ln w="12700" cap="flat" cmpd="sng" algn="ctr">
            <a:noFill/>
            <a:prstDash val="solid"/>
            <a:miter lim="800000"/>
          </a:ln>
          <a:effectLst>
            <a:outerShdw blurRad="609600" dist="38100" dir="5400000" algn="t" rotWithShape="0">
              <a:srgbClr val="004191">
                <a:alpha val="7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8" name="文本框 37"/>
          <p:cNvSpPr txBox="1"/>
          <p:nvPr>
            <p:custDataLst>
              <p:tags r:id="rId2"/>
            </p:custDataLst>
          </p:nvPr>
        </p:nvSpPr>
        <p:spPr>
          <a:xfrm>
            <a:off x="1279328" y="1144905"/>
            <a:ext cx="2805430" cy="337185"/>
          </a:xfrm>
          <a:prstGeom prst="rect">
            <a:avLst/>
          </a:prstGeom>
          <a:noFill/>
        </p:spPr>
        <p:txBody>
          <a:bodyPr wrap="square" rtlCol="0" anchor="t">
            <a:spAutoFit/>
          </a:bodyPr>
          <a:lstStyle/>
          <a:p>
            <a:pPr algn="ctr"/>
            <a:r>
              <a:rPr lang="zh-CN" altLang="en-US" sz="1600" b="1" dirty="0">
                <a:solidFill>
                  <a:srgbClr val="FFFFFF"/>
                </a:solidFill>
                <a:latin typeface="微软雅黑" panose="020B0503020204020204" pitchFamily="34" charset="-122"/>
                <a:cs typeface="微软雅黑" panose="020B0503020204020204" pitchFamily="34" charset="-122"/>
                <a:sym typeface="+mn-ea"/>
              </a:rPr>
              <a:t>德拉沙星遇酸更强</a:t>
            </a:r>
            <a:endParaRPr lang="en-US" altLang="zh-CN" sz="1600" b="1" baseline="30000" dirty="0">
              <a:solidFill>
                <a:srgbClr val="FFFFFF"/>
              </a:solidFill>
              <a:latin typeface="微软雅黑" panose="020B0503020204020204" pitchFamily="34" charset="-122"/>
              <a:cs typeface="微软雅黑" panose="020B0503020204020204" pitchFamily="34" charset="-122"/>
              <a:sym typeface="+mn-ea"/>
            </a:endParaRPr>
          </a:p>
        </p:txBody>
      </p:sp>
      <p:grpSp>
        <p:nvGrpSpPr>
          <p:cNvPr id="19" name="组合 18"/>
          <p:cNvGrpSpPr/>
          <p:nvPr/>
        </p:nvGrpSpPr>
        <p:grpSpPr>
          <a:xfrm>
            <a:off x="5798990" y="2487577"/>
            <a:ext cx="6140349" cy="3526155"/>
            <a:chOff x="8731" y="2935"/>
            <a:chExt cx="10442" cy="6285"/>
          </a:xfrm>
        </p:grpSpPr>
        <p:grpSp>
          <p:nvGrpSpPr>
            <p:cNvPr id="22" name="组合 21"/>
            <p:cNvGrpSpPr/>
            <p:nvPr/>
          </p:nvGrpSpPr>
          <p:grpSpPr>
            <a:xfrm>
              <a:off x="8732" y="3003"/>
              <a:ext cx="10441" cy="5995"/>
              <a:chOff x="4400" y="843"/>
              <a:chExt cx="11672" cy="6936"/>
            </a:xfrm>
          </p:grpSpPr>
          <p:grpSp>
            <p:nvGrpSpPr>
              <p:cNvPr id="23" name="组合 22"/>
              <p:cNvGrpSpPr/>
              <p:nvPr/>
            </p:nvGrpSpPr>
            <p:grpSpPr>
              <a:xfrm>
                <a:off x="4400" y="843"/>
                <a:ext cx="11672" cy="6760"/>
                <a:chOff x="1125450" y="1041224"/>
                <a:chExt cx="4817956" cy="2668006"/>
              </a:xfrm>
            </p:grpSpPr>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854" y="1923341"/>
                  <a:ext cx="2418956" cy="1747082"/>
                </a:xfrm>
                <a:prstGeom prst="rect">
                  <a:avLst/>
                </a:prstGeom>
              </p:spPr>
            </p:pic>
            <p:sp>
              <p:nvSpPr>
                <p:cNvPr id="28" name="椭圆 27"/>
                <p:cNvSpPr/>
                <p:nvPr/>
              </p:nvSpPr>
              <p:spPr>
                <a:xfrm rot="19817013">
                  <a:off x="1934526" y="2536024"/>
                  <a:ext cx="1002535" cy="521717"/>
                </a:xfrm>
                <a:prstGeom prst="ellips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125450" y="1041224"/>
                  <a:ext cx="2836502" cy="863128"/>
                </a:xfrm>
                <a:prstGeom prst="rect">
                  <a:avLst/>
                </a:prstGeom>
              </p:spPr>
              <p:txBody>
                <a:bodyPr wrap="square">
                  <a:spAutoFit/>
                </a:bodyPr>
                <a:lstStyle/>
                <a:p>
                  <a:pPr indent="0" algn="l" fontAlgn="auto">
                    <a:lnSpc>
                      <a:spcPct val="150000"/>
                    </a:lnSpc>
                  </a:pP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C-7</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位非强碱性基团（阴离子特性）</a:t>
                  </a: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增强</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在弱酸性环境中的抗菌活性</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（环丙沙星和莫西沙星在酸性部位的</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活性</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下降</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0" name="椭圆 29"/>
                <p:cNvSpPr/>
                <p:nvPr/>
              </p:nvSpPr>
              <p:spPr>
                <a:xfrm rot="20266447">
                  <a:off x="2967147" y="2792190"/>
                  <a:ext cx="348925" cy="179417"/>
                </a:xfrm>
                <a:prstGeom prst="ellipse">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rot="20151320">
                  <a:off x="2866212" y="2843839"/>
                  <a:ext cx="1371714" cy="795023"/>
                </a:xfrm>
                <a:prstGeom prst="ellipse">
                  <a:avLst/>
                </a:prstGeom>
                <a:noFill/>
                <a:ln w="1905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318694" y="1202540"/>
                  <a:ext cx="1471812" cy="581449"/>
                </a:xfrm>
                <a:prstGeom prst="rect">
                  <a:avLst/>
                </a:prstGeom>
              </p:spPr>
              <p:txBody>
                <a:bodyPr wrap="square">
                  <a:spAutoFit/>
                </a:bodyPr>
                <a:lstStyle/>
                <a:p>
                  <a:pPr indent="0" algn="l" fontAlgn="auto">
                    <a:lnSpc>
                      <a:spcPct val="150000"/>
                    </a:lnSpc>
                  </a:pP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C-8</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为氯取代</a:t>
                  </a:r>
                  <a:endPar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芳环产生强烈的吸</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电子效应</a:t>
                  </a:r>
                  <a:endPar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有助于</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提高分子的活性和稳定性</a:t>
                  </a:r>
                </a:p>
              </p:txBody>
            </p:sp>
            <p:sp>
              <p:nvSpPr>
                <p:cNvPr id="33" name="矩形 32"/>
                <p:cNvSpPr/>
                <p:nvPr/>
              </p:nvSpPr>
              <p:spPr>
                <a:xfrm>
                  <a:off x="4489032" y="3127781"/>
                  <a:ext cx="1454374" cy="581449"/>
                </a:xfrm>
                <a:prstGeom prst="rect">
                  <a:avLst/>
                </a:prstGeom>
                <a:solidFill>
                  <a:schemeClr val="bg1"/>
                </a:solidFill>
              </p:spPr>
              <p:txBody>
                <a:bodyPr wrap="square">
                  <a:spAutoFit/>
                </a:bodyPr>
                <a:lstStyle/>
                <a:p>
                  <a:pPr indent="0" algn="l" fontAlgn="auto">
                    <a:lnSpc>
                      <a:spcPct val="150000"/>
                    </a:lnSpc>
                  </a:pP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N-1</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位芳杂环取代</a:t>
                  </a:r>
                  <a:endPar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增加</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的分子表面积，有利于</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增强克服氟喹诺酮类耐药</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活性</a:t>
                  </a:r>
                </a:p>
              </p:txBody>
            </p:sp>
            <p:sp>
              <p:nvSpPr>
                <p:cNvPr id="37" name="矩形 36"/>
                <p:cNvSpPr/>
                <p:nvPr/>
              </p:nvSpPr>
              <p:spPr>
                <a:xfrm>
                  <a:off x="1720026" y="1331474"/>
                  <a:ext cx="120082" cy="229573"/>
                </a:xfrm>
                <a:prstGeom prst="rect">
                  <a:avLst/>
                </a:prstGeom>
              </p:spPr>
              <p:txBody>
                <a:bodyPr wrap="square">
                  <a:spAutoFit/>
                </a:bodyPr>
                <a:lstStyle/>
                <a:p>
                  <a:endParaRPr lang="zh-CN" altLang="en-US" b="1" dirty="0">
                    <a:solidFill>
                      <a:srgbClr val="0070C0"/>
                    </a:solidFill>
                    <a:latin typeface="微软雅黑" panose="020B0503020204020204" pitchFamily="34" charset="-122"/>
                    <a:ea typeface="微软雅黑" panose="020B0503020204020204" pitchFamily="34" charset="-122"/>
                  </a:endParaRPr>
                </a:p>
              </p:txBody>
            </p:sp>
            <p:cxnSp>
              <p:nvCxnSpPr>
                <p:cNvPr id="39" name="直接箭头连接符 38"/>
                <p:cNvCxnSpPr/>
                <p:nvPr/>
              </p:nvCxnSpPr>
              <p:spPr>
                <a:xfrm>
                  <a:off x="1861831" y="1856000"/>
                  <a:ext cx="291615" cy="777671"/>
                </a:xfrm>
                <a:prstGeom prst="straightConnector1">
                  <a:avLst/>
                </a:prstGeom>
                <a:ln>
                  <a:solidFill>
                    <a:srgbClr val="1C499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293489" y="2024900"/>
                  <a:ext cx="1128024" cy="800796"/>
                </a:xfrm>
                <a:prstGeom prst="straightConnector1">
                  <a:avLst/>
                </a:prstGeom>
                <a:ln>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flipV="1">
                  <a:off x="4267314" y="3072159"/>
                  <a:ext cx="220918" cy="86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4486" y="6734"/>
                <a:ext cx="3353" cy="1045"/>
              </a:xfrm>
              <a:prstGeom prst="rect">
                <a:avLst/>
              </a:prstGeom>
            </p:spPr>
            <p:txBody>
              <a:bodyPr wrap="square">
                <a:spAutoFit/>
              </a:bodyPr>
              <a:lstStyle/>
              <a:p>
                <a:pPr indent="0" algn="l" fontAlgn="auto">
                  <a:lnSpc>
                    <a:spcPct val="150000"/>
                  </a:lnSpc>
                </a:pP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阴离子</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特性</a:t>
                </a:r>
                <a:r>
                  <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芳杂环取代</a:t>
                </a:r>
                <a:endParaRPr lang="en-US" altLang="zh-CN" sz="9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900" dirty="0" smtClean="0">
                    <a:latin typeface="微软雅黑" panose="020B0503020204020204" pitchFamily="34" charset="-122"/>
                    <a:ea typeface="微软雅黑" panose="020B0503020204020204" pitchFamily="34" charset="-122"/>
                    <a:cs typeface="微软雅黑" panose="020B0503020204020204" pitchFamily="34" charset="-122"/>
                  </a:rPr>
                  <a:t>有利于降低喹诺酮类不良反应</a:t>
                </a:r>
              </a:p>
            </p:txBody>
          </p:sp>
          <p:cxnSp>
            <p:nvCxnSpPr>
              <p:cNvPr id="25" name="直接箭头连接符 24"/>
              <p:cNvCxnSpPr/>
              <p:nvPr/>
            </p:nvCxnSpPr>
            <p:spPr>
              <a:xfrm flipV="1">
                <a:off x="6662" y="6193"/>
                <a:ext cx="349" cy="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637" y="6764"/>
                <a:ext cx="1965" cy="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8731" y="2935"/>
              <a:ext cx="10237" cy="6285"/>
            </a:xfrm>
            <a:prstGeom prst="rect">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grpSp>
      <p:sp>
        <p:nvSpPr>
          <p:cNvPr id="15" name="文本框 14"/>
          <p:cNvSpPr txBox="1"/>
          <p:nvPr/>
        </p:nvSpPr>
        <p:spPr>
          <a:xfrm>
            <a:off x="199927" y="3983637"/>
            <a:ext cx="5226685" cy="2030095"/>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该独特机制赋予了德拉沙星三期临床中</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MRSA</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MIC</a:t>
            </a:r>
            <a:r>
              <a:rPr lang="en-US" altLang="zh-CN" sz="1400" baseline="-25000"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0.004mg/L</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清除率高达</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临床</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表现，</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在肺组织酸性环境（如</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COPD</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、炎症）疗效更优</a:t>
            </a:r>
          </a:p>
          <a:p>
            <a:pPr marL="285750" indent="-285750" fontAlgn="auto">
              <a:lnSpc>
                <a:spcPct val="150000"/>
              </a:lnSpc>
              <a:buFont typeface="Arial" panose="020B0604020202020204" pitchFamily="34" charset="0"/>
              <a:buChar char="•"/>
            </a:pPr>
            <a:r>
              <a:rPr lang="zh-CN" altLang="en-US" sz="1400" dirty="0" smtClean="0">
                <a:sym typeface="+mn-ea"/>
              </a:rPr>
              <a:t>“遇酸更强”特性使其在老年人群感染、复杂皮肤感染、肺脓肿、尿路感染、军团菌、金葡菌、器械相关感染中具备独特临床价值</a:t>
            </a:r>
            <a:endPar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下箭头 15"/>
          <p:cNvSpPr/>
          <p:nvPr/>
        </p:nvSpPr>
        <p:spPr>
          <a:xfrm>
            <a:off x="2439155" y="3415277"/>
            <a:ext cx="485775" cy="299085"/>
          </a:xfrm>
          <a:prstGeom prst="downArrow">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8" name="矩形 17"/>
          <p:cNvSpPr/>
          <p:nvPr/>
        </p:nvSpPr>
        <p:spPr>
          <a:xfrm>
            <a:off x="204295" y="3838574"/>
            <a:ext cx="5210810" cy="2307702"/>
          </a:xfrm>
          <a:prstGeom prst="rect">
            <a:avLst/>
          </a:prstGeom>
          <a:ln w="28575">
            <a:solidFill>
              <a:srgbClr val="FF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0" name="矩形: 圆顶角 51"/>
          <p:cNvSpPr/>
          <p:nvPr/>
        </p:nvSpPr>
        <p:spPr bwMode="auto">
          <a:xfrm>
            <a:off x="5926308" y="1142949"/>
            <a:ext cx="5765165" cy="413385"/>
          </a:xfrm>
          <a:prstGeom prst="round2SameRect">
            <a:avLst>
              <a:gd name="adj1" fmla="val 12604"/>
              <a:gd name="adj2" fmla="val 0"/>
            </a:avLst>
          </a:prstGeom>
          <a:solidFill>
            <a:srgbClr val="6086D2"/>
          </a:solidFill>
          <a:ln w="12700" cap="flat" cmpd="sng" algn="ctr">
            <a:noFill/>
            <a:prstDash val="solid"/>
            <a:miter lim="800000"/>
          </a:ln>
          <a:effectLst>
            <a:outerShdw blurRad="609600" dist="38100" dir="5400000" algn="t" rotWithShape="0">
              <a:srgbClr val="004191">
                <a:alpha val="7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文本框 20"/>
          <p:cNvSpPr txBox="1"/>
          <p:nvPr>
            <p:custDataLst>
              <p:tags r:id="rId3"/>
            </p:custDataLst>
          </p:nvPr>
        </p:nvSpPr>
        <p:spPr>
          <a:xfrm>
            <a:off x="6465533" y="1154317"/>
            <a:ext cx="4525645" cy="337185"/>
          </a:xfrm>
          <a:prstGeom prst="rect">
            <a:avLst/>
          </a:prstGeom>
          <a:noFill/>
        </p:spPr>
        <p:txBody>
          <a:bodyPr wrap="square" rtlCol="0" anchor="t">
            <a:spAutoFit/>
          </a:bodyPr>
          <a:lstStyle/>
          <a:p>
            <a:pPr algn="ctr"/>
            <a:r>
              <a:rPr lang="zh-CN" altLang="en-US" sz="1600" b="1" dirty="0">
                <a:solidFill>
                  <a:srgbClr val="FFFFFF"/>
                </a:solidFill>
                <a:latin typeface="微软雅黑" panose="020B0503020204020204" pitchFamily="34" charset="-122"/>
                <a:cs typeface="微软雅黑" panose="020B0503020204020204" pitchFamily="34" charset="-122"/>
                <a:sym typeface="+mn-ea"/>
              </a:rPr>
              <a:t>德拉沙星阴离子结构</a:t>
            </a:r>
            <a:endParaRPr lang="en-US" altLang="zh-CN" sz="1600" b="1" baseline="30000" dirty="0">
              <a:solidFill>
                <a:srgbClr val="FFFFFF"/>
              </a:solidFill>
              <a:latin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0&quot;:[50063353,50059411,50062372],&quot;29&quot;:[50000049]}"/>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326*291"/>
  <p:tag name="TABLE_ENDDRAG_RECT" val="32*215*326*29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DIAGRAM_VIRTUALLY_FRAME" val="{&quot;height&quot;:325.61346456692917,&quot;left&quot;:74.5,&quot;top&quot;:144.6679527559055,&quot;width&quot;:485.84055118110246}"/>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25.61346456692917,&quot;left&quot;:74.5,&quot;top&quot;:144.6679527559055,&quot;width&quot;:485.84055118110246}"/>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45*264"/>
  <p:tag name="TABLE_ENDDRAG_RECT" val="508*191*445*26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25.61346456692917,&quot;left&quot;:74.5,&quot;top&quot;:144.6679527559055,&quot;width&quot;:485.84055118110246}"/>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25.61346456692917,&quot;left&quot;:74.5,&quot;top&quot;:144.6679527559055,&quot;width&quot;:485.84055118110246}"/>
</p:tagLst>
</file>

<file path=ppt/tags/tag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 name="KSO_WM_DIAGRAM_VIRTUALLY_FRAME" val="{&quot;height&quot;:325.61346456692917,&quot;left&quot;:74.5,&quot;top&quot;:144.6679527559055,&quot;width&quot;:485.84055118110246}"/>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20.8,&quot;left&quot;:77.05,&quot;top&quot;:128.8,&quot;width&quot;:847.15}"/>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889*339"/>
  <p:tag name="TABLE_ENDDRAG_RECT" val="35*112*889*339"/>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20.8,&quot;left&quot;:77.05,&quot;top&quot;:128.8,&quot;width&quot;:847.15}"/>
</p:tagLst>
</file>

<file path=ppt/tags/tag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20.8,&quot;left&quot;:77.05,&quot;top&quot;:128.8,&quot;width&quot;:847.1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4.xml><?xml version="1.0" encoding="utf-8"?>
<p:tagLst xmlns:a="http://schemas.openxmlformats.org/drawingml/2006/main" xmlns:r="http://schemas.openxmlformats.org/officeDocument/2006/relationships" xmlns:p="http://schemas.openxmlformats.org/presentationml/2006/main">
  <p:tag name="KSO_DOCER_RESOURCE_TRACE_INFO" val="{&quot;id&quot;:&quot;50063353&quot;,&quot;origin&quot;:0,&quot;type&quot;:&quot;icons&quot;,&quot;user&quot;:&quot;1155426235&quot;}"/>
  <p:tag name="KSO_WM_DIAGRAM_VIRTUALLY_FRAME" val="{&quot;height&quot;:385.5565354330709,&quot;left&quot;:35.18086614173228,&quot;top&quot;:120.39346456692913,&quot;width&quot;:894.8796062992126}"/>
</p:tagLst>
</file>

<file path=ppt/tags/tag45.xml><?xml version="1.0" encoding="utf-8"?>
<p:tagLst xmlns:a="http://schemas.openxmlformats.org/drawingml/2006/main" xmlns:r="http://schemas.openxmlformats.org/officeDocument/2006/relationships" xmlns:p="http://schemas.openxmlformats.org/presentationml/2006/main">
  <p:tag name="KSO_DOCER_RESOURCE_TRACE_INFO" val="{&quot;id&quot;:&quot;50059411&quot;,&quot;origin&quot;:0,&quot;type&quot;:&quot;icons&quot;,&quot;user&quot;:&quot;1155426235&quot;}"/>
  <p:tag name="KSO_WM_DIAGRAM_VIRTUALLY_FRAME" val="{&quot;height&quot;:385.5565354330709,&quot;left&quot;:35.18086614173228,&quot;top&quot;:120.39346456692913,&quot;width&quot;:894.8796062992126}"/>
</p:tagLst>
</file>

<file path=ppt/tags/tag46.xml><?xml version="1.0" encoding="utf-8"?>
<p:tagLst xmlns:a="http://schemas.openxmlformats.org/drawingml/2006/main" xmlns:r="http://schemas.openxmlformats.org/officeDocument/2006/relationships" xmlns:p="http://schemas.openxmlformats.org/presentationml/2006/main">
  <p:tag name="KSO_DOCER_RESOURCE_TRACE_INFO" val="{&quot;id&quot;:&quot;50062372&quot;,&quot;origin&quot;:0,&quot;type&quot;:&quot;icons&quot;,&quot;user&quot;:&quot;1155426235&quot;}"/>
  <p:tag name="KSO_WM_DIAGRAM_VIRTUALLY_FRAME" val="{&quot;height&quot;:385.5565354330709,&quot;left&quot;:35.18086614173228,&quot;top&quot;:120.39346456692913,&quot;width&quot;:894.8796062992126}"/>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85.5565354330709,&quot;left&quot;:35.18086614173228,&quot;top&quot;:120.39346456692913,&quot;width&quot;:894.879606299212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20.8,&quot;left&quot;:77.05,&quot;top&quot;:128.8,&quot;width&quot;:847.1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20.8,&quot;left&quot;:77.05,&quot;top&quot;:128.8,&quot;width&quot;:847.15}"/>
</p:tagLst>
</file>

<file path=ppt/tags/tag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385*407"/>
  <p:tag name="TABLE_ENDDRAG_RECT" val="36*88*385*407"/>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713*314"/>
  <p:tag name="TABLE_ENDDRAG_RECT" val="32*130*713*31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2F8EE"/>
    </a:dk2>
    <a:lt2>
      <a:srgbClr val="FFFFFF"/>
    </a:lt2>
    <a:accent1>
      <a:srgbClr val="A9D18E"/>
    </a:accent1>
    <a:accent2>
      <a:srgbClr val="97BE98"/>
    </a:accent2>
    <a:accent3>
      <a:srgbClr val="87AEA3"/>
    </a:accent3>
    <a:accent4>
      <a:srgbClr val="759CAE"/>
    </a:accent4>
    <a:accent5>
      <a:srgbClr val="5F88B8"/>
    </a:accent5>
    <a:accent6>
      <a:srgbClr val="4371C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
    <a:dk1>
      <a:srgbClr val="000000"/>
    </a:dk1>
    <a:lt1>
      <a:srgbClr val="FFFFFF"/>
    </a:lt1>
    <a:dk2>
      <a:srgbClr val="F2F8EE"/>
    </a:dk2>
    <a:lt2>
      <a:srgbClr val="FFFFFF"/>
    </a:lt2>
    <a:accent1>
      <a:srgbClr val="A9D18E"/>
    </a:accent1>
    <a:accent2>
      <a:srgbClr val="97BE98"/>
    </a:accent2>
    <a:accent3>
      <a:srgbClr val="87AEA3"/>
    </a:accent3>
    <a:accent4>
      <a:srgbClr val="759CAE"/>
    </a:accent4>
    <a:accent5>
      <a:srgbClr val="5F88B8"/>
    </a:accent5>
    <a:accent6>
      <a:srgbClr val="4371C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
    <a:dk1>
      <a:srgbClr val="000000"/>
    </a:dk1>
    <a:lt1>
      <a:srgbClr val="FFFFFF"/>
    </a:lt1>
    <a:dk2>
      <a:srgbClr val="F2F8EE"/>
    </a:dk2>
    <a:lt2>
      <a:srgbClr val="FFFFFF"/>
    </a:lt2>
    <a:accent1>
      <a:srgbClr val="A9D18E"/>
    </a:accent1>
    <a:accent2>
      <a:srgbClr val="97BE98"/>
    </a:accent2>
    <a:accent3>
      <a:srgbClr val="87AEA3"/>
    </a:accent3>
    <a:accent4>
      <a:srgbClr val="759CAE"/>
    </a:accent4>
    <a:accent5>
      <a:srgbClr val="5F88B8"/>
    </a:accent5>
    <a:accent6>
      <a:srgbClr val="4371C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
    <a:dk1>
      <a:srgbClr val="000000"/>
    </a:dk1>
    <a:lt1>
      <a:srgbClr val="FFFFFF"/>
    </a:lt1>
    <a:dk2>
      <a:srgbClr val="F2F8EE"/>
    </a:dk2>
    <a:lt2>
      <a:srgbClr val="FFFFFF"/>
    </a:lt2>
    <a:accent1>
      <a:srgbClr val="A9D18E"/>
    </a:accent1>
    <a:accent2>
      <a:srgbClr val="97BE98"/>
    </a:accent2>
    <a:accent3>
      <a:srgbClr val="87AEA3"/>
    </a:accent3>
    <a:accent4>
      <a:srgbClr val="759CAE"/>
    </a:accent4>
    <a:accent5>
      <a:srgbClr val="5F88B8"/>
    </a:accent5>
    <a:accent6>
      <a:srgbClr val="4371C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
    <a:dk1>
      <a:srgbClr val="000000"/>
    </a:dk1>
    <a:lt1>
      <a:srgbClr val="FFFFFF"/>
    </a:lt1>
    <a:dk2>
      <a:srgbClr val="F2F8EE"/>
    </a:dk2>
    <a:lt2>
      <a:srgbClr val="FFFFFF"/>
    </a:lt2>
    <a:accent1>
      <a:srgbClr val="A9D18E"/>
    </a:accent1>
    <a:accent2>
      <a:srgbClr val="97BE98"/>
    </a:accent2>
    <a:accent3>
      <a:srgbClr val="87AEA3"/>
    </a:accent3>
    <a:accent4>
      <a:srgbClr val="759CAE"/>
    </a:accent4>
    <a:accent5>
      <a:srgbClr val="5F88B8"/>
    </a:accent5>
    <a:accent6>
      <a:srgbClr val="4371C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TotalTime>
  <Words>3104</Words>
  <Application>Microsoft Office PowerPoint</Application>
  <PresentationFormat>宽屏</PresentationFormat>
  <Paragraphs>241</Paragraphs>
  <Slides>11</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黑体</vt:lpstr>
      <vt:lpstr>宋体</vt:lpstr>
      <vt:lpstr>微软雅黑</vt:lpstr>
      <vt:lpstr>微软雅黑 Light</vt:lpstr>
      <vt:lpstr>Arial</vt:lpstr>
      <vt:lpstr>Calibri</vt:lpstr>
      <vt:lpstr>Courier New</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朱卫</cp:lastModifiedBy>
  <cp:revision>214</cp:revision>
  <dcterms:created xsi:type="dcterms:W3CDTF">2023-08-09T12:44:00Z</dcterms:created>
  <dcterms:modified xsi:type="dcterms:W3CDTF">2026-06-08T05:56:18Z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443E6DCF954D484083D58B746679C96C_13</vt:lpwstr>
  </property>
</Properties>
</file>