
<file path=[Content_Types].xml><?xml version="1.0" encoding="utf-8"?>
<Types xmlns="http://schemas.openxmlformats.org/package/2006/content-types">
  <Default Extension="jpeg" ContentType="image/jpeg"/>
  <Default Extension="JPG" ContentType="image/.jpg"/>
  <Default Extension="png" ContentType="image/png"/>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diagrams/colors1.xml" ContentType="application/vnd.openxmlformats-officedocument.drawingml.diagramColors+xml"/>
  <Override PartName="/ppt/diagrams/data1.xml" ContentType="application/vnd.openxmlformats-officedocument.drawingml.diagramData+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13"/>
  </p:handoutMasterIdLst>
  <p:sldIdLst>
    <p:sldId id="317" r:id="rId3"/>
    <p:sldId id="264" r:id="rId5"/>
    <p:sldId id="327" r:id="rId6"/>
    <p:sldId id="318" r:id="rId7"/>
    <p:sldId id="319" r:id="rId8"/>
    <p:sldId id="320" r:id="rId9"/>
    <p:sldId id="324" r:id="rId10"/>
    <p:sldId id="328" r:id="rId11"/>
    <p:sldId id="323" r:id="rId12"/>
  </p:sldIdLst>
  <p:sldSz cx="12192000" cy="6858000"/>
  <p:notesSz cx="6858000" cy="9144000"/>
  <p:custDataLst>
    <p:tags r:id="rId1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20" userDrawn="1">
          <p15:clr>
            <a:srgbClr val="A4A3A4"/>
          </p15:clr>
        </p15:guide>
        <p15:guide id="2" pos="3696" userDrawn="1">
          <p15:clr>
            <a:srgbClr val="A4A3A4"/>
          </p15:clr>
        </p15:guide>
        <p15:guide id="2" pos="3876"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39"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5B9B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varScale="1">
        <p:scale>
          <a:sx n="67" d="100"/>
          <a:sy n="67" d="100"/>
        </p:scale>
        <p:origin x="834" y="60"/>
      </p:cViewPr>
      <p:guideLst>
        <p:guide orient="horz" pos="2120"/>
        <p:guide pos="3696"/>
        <p:guide pos="387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8" Type="http://schemas.openxmlformats.org/officeDocument/2006/relationships/tags" Target="tags/tag15.xml"/><Relationship Id="rId17" Type="http://schemas.openxmlformats.org/officeDocument/2006/relationships/commentAuthors" Target="commentAuthors.xml"/><Relationship Id="rId16" Type="http://schemas.openxmlformats.org/officeDocument/2006/relationships/tableStyles" Target="tableStyles.xml"/><Relationship Id="rId15" Type="http://schemas.openxmlformats.org/officeDocument/2006/relationships/viewProps" Target="viewProps.xml"/><Relationship Id="rId14" Type="http://schemas.openxmlformats.org/officeDocument/2006/relationships/presProps" Target="presProps.xml"/><Relationship Id="rId13" Type="http://schemas.openxmlformats.org/officeDocument/2006/relationships/handoutMaster" Target="handoutMasters/handoutMaster1.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2E15931E-1654-4B73-89B2-8E333D9C42E0}" type="doc">
      <dgm:prSet loTypeId="list" loCatId="list" qsTypeId="urn:microsoft.com/office/officeart/2005/8/quickstyle/simple1" qsCatId="simple" csTypeId="urn:microsoft.com/office/officeart/2005/8/colors/accent1_2" csCatId="accent1" phldr="0"/>
      <dgm:spPr/>
      <dgm:t>
        <a:bodyPr/>
        <a:p>
          <a:endParaRPr lang="zh-CN" altLang="en-US"/>
        </a:p>
      </dgm:t>
    </dgm:pt>
    <dgm:pt modelId="{90DDC401-903F-495B-A387-FFA8A45891F6}">
      <dgm:prSet phldrT="[文本]" phldr="0" custT="1"/>
      <dgm:spPr/>
      <dgm:t>
        <a:bodyPr vert="horz" wrap="square"/>
        <a:p>
          <a:pPr>
            <a:lnSpc>
              <a:spcPct val="100000"/>
            </a:lnSpc>
            <a:spcBef>
              <a:spcPct val="0"/>
            </a:spcBef>
            <a:spcAft>
              <a:spcPct val="35000"/>
            </a:spcAft>
          </a:pPr>
          <a:r>
            <a:rPr sz="1800" b="1" spc="70" dirty="0">
              <a:solidFill>
                <a:srgbClr val="FFFFFF">
                  <a:alpha val="100000"/>
                </a:srgbClr>
              </a:solidFill>
              <a:latin typeface="微软雅黑" panose="020B0503020204020204" pitchFamily="34" charset="-122"/>
              <a:ea typeface="微软雅黑" panose="020B0503020204020204" pitchFamily="34" charset="-122"/>
              <a:cs typeface="等线" panose="02010600030101010101" charset="-122"/>
              <a:sym typeface="+mn-ea"/>
            </a:rPr>
            <a:t>说明书收载的安全性信息</a:t>
          </a:r>
          <a:r>
            <a:rPr lang="zh-CN" altLang="en-US" sz="1800">
              <a:latin typeface="微软雅黑" panose="020B0503020204020204" pitchFamily="34" charset="-122"/>
              <a:ea typeface="微软雅黑" panose="020B0503020204020204" pitchFamily="34" charset="-122"/>
            </a:rPr>
            <a:t/>
          </a:r>
          <a:endParaRPr lang="zh-CN" altLang="en-US" sz="1800">
            <a:latin typeface="微软雅黑" panose="020B0503020204020204" pitchFamily="34" charset="-122"/>
            <a:ea typeface="微软雅黑" panose="020B0503020204020204" pitchFamily="34" charset="-122"/>
          </a:endParaRPr>
        </a:p>
      </dgm:t>
    </dgm:pt>
    <dgm:pt modelId="{C8BB0B8A-C63A-4F83-B8DD-3A7CE259E4EE}" cxnId="{79EBB4F2-8EE7-4F93-9D7F-DE7BE5360DA3}" type="parTrans">
      <dgm:prSet/>
      <dgm:spPr/>
      <dgm:t>
        <a:bodyPr/>
        <a:p>
          <a:endParaRPr lang="zh-CN" altLang="en-US"/>
        </a:p>
      </dgm:t>
    </dgm:pt>
    <dgm:pt modelId="{35E5E878-0907-4014-9CFA-56AEFE6C22E5}" cxnId="{79EBB4F2-8EE7-4F93-9D7F-DE7BE5360DA3}" type="sibTrans">
      <dgm:prSet/>
      <dgm:spPr/>
      <dgm:t>
        <a:bodyPr/>
        <a:p>
          <a:endParaRPr lang="zh-CN" altLang="en-US"/>
        </a:p>
      </dgm:t>
    </dgm:pt>
    <dgm:pt modelId="{E08CEB0C-E37F-4DCA-A8EA-4B2CD3AD7754}">
      <dgm:prSet phldrT="[文本]" phldr="0" custT="1"/>
      <dgm:spPr/>
      <dgm:t>
        <a:bodyPr vert="horz" wrap="square"/>
        <a:p>
          <a:pPr>
            <a:lnSpc>
              <a:spcPct val="100000"/>
            </a:lnSpc>
            <a:spcBef>
              <a:spcPct val="0"/>
            </a:spcBef>
            <a:spcAft>
              <a:spcPct val="15000"/>
            </a:spcAft>
          </a:pPr>
          <a:r>
            <a:rPr lang="zh-CN" altLang="en-US" sz="1400">
              <a:latin typeface="微软雅黑" panose="020B0503020204020204" pitchFamily="34" charset="-122"/>
              <a:ea typeface="微软雅黑" panose="020B0503020204020204" pitchFamily="34" charset="-122"/>
            </a:rPr>
            <a:t>不良反应主要发生于服药初始阶段</a:t>
          </a:r>
          <a:r>
            <a:rPr lang="zh-CN" altLang="en-US" sz="1400">
              <a:latin typeface="微软雅黑" panose="020B0503020204020204" pitchFamily="34" charset="-122"/>
              <a:ea typeface="微软雅黑" panose="020B0503020204020204" pitchFamily="34" charset="-122"/>
            </a:rPr>
            <a:t>（</a:t>
          </a:r>
          <a:r>
            <a:rPr lang="zh-CN" altLang="en-US" sz="1400">
              <a:latin typeface="微软雅黑" panose="020B0503020204020204" pitchFamily="34" charset="-122"/>
              <a:ea typeface="微软雅黑" panose="020B0503020204020204" pitchFamily="34" charset="-122"/>
            </a:rPr>
            <a:t>例如</a:t>
          </a:r>
          <a:r>
            <a:rPr lang="zh-CN" altLang="en-US" sz="1400">
              <a:latin typeface="微软雅黑" panose="020B0503020204020204" pitchFamily="34" charset="-122"/>
              <a:ea typeface="微软雅黑" panose="020B0503020204020204" pitchFamily="34" charset="-122"/>
            </a:rPr>
            <a:t>：</a:t>
          </a:r>
          <a:r>
            <a:rPr lang="zh-CN" altLang="en-US" sz="1400">
              <a:latin typeface="微软雅黑" panose="020B0503020204020204" pitchFamily="34" charset="-122"/>
              <a:ea typeface="微软雅黑" panose="020B0503020204020204" pitchFamily="34" charset="-122"/>
            </a:rPr>
            <a:t>镇静</a:t>
          </a:r>
          <a:r>
            <a:rPr lang="zh-CN" altLang="en-US" sz="1400">
              <a:latin typeface="微软雅黑" panose="020B0503020204020204" pitchFamily="34" charset="-122"/>
              <a:ea typeface="微软雅黑" panose="020B0503020204020204" pitchFamily="34" charset="-122"/>
            </a:rPr>
            <a:t>、</a:t>
          </a:r>
          <a:r>
            <a:rPr lang="zh-CN" altLang="en-US" sz="1400">
              <a:latin typeface="微软雅黑" panose="020B0503020204020204" pitchFamily="34" charset="-122"/>
              <a:ea typeface="微软雅黑" panose="020B0503020204020204" pitchFamily="34" charset="-122"/>
            </a:rPr>
            <a:t>嗜睡和恶心</a:t>
          </a:r>
          <a:r>
            <a:rPr lang="zh-CN" altLang="en-US" sz="1400">
              <a:latin typeface="微软雅黑" panose="020B0503020204020204" pitchFamily="34" charset="-122"/>
              <a:ea typeface="微软雅黑" panose="020B0503020204020204" pitchFamily="34" charset="-122"/>
            </a:rPr>
            <a:t>），</a:t>
          </a:r>
          <a:r>
            <a:rPr lang="zh-CN" altLang="en-US" sz="1400">
              <a:latin typeface="微软雅黑" panose="020B0503020204020204" pitchFamily="34" charset="-122"/>
              <a:ea typeface="微软雅黑" panose="020B0503020204020204" pitchFamily="34" charset="-122"/>
            </a:rPr>
            <a:t>如果剂量增加过快</a:t>
          </a:r>
          <a:r>
            <a:rPr lang="zh-CN" altLang="en-US" sz="1400">
              <a:latin typeface="微软雅黑" panose="020B0503020204020204" pitchFamily="34" charset="-122"/>
              <a:ea typeface="微软雅黑" panose="020B0503020204020204" pitchFamily="34" charset="-122"/>
            </a:rPr>
            <a:t>，</a:t>
          </a:r>
          <a:r>
            <a:rPr lang="zh-CN" altLang="en-US" sz="1400">
              <a:latin typeface="微软雅黑" panose="020B0503020204020204" pitchFamily="34" charset="-122"/>
              <a:ea typeface="微软雅黑" panose="020B0503020204020204" pitchFamily="34" charset="-122"/>
            </a:rPr>
            <a:t>或大剂量服药</a:t>
          </a:r>
          <a:r>
            <a:rPr lang="zh-CN" altLang="en-US" sz="1400">
              <a:latin typeface="微软雅黑" panose="020B0503020204020204" pitchFamily="34" charset="-122"/>
              <a:ea typeface="微软雅黑" panose="020B0503020204020204" pitchFamily="34" charset="-122"/>
            </a:rPr>
            <a:t>，</a:t>
          </a:r>
          <a:r>
            <a:rPr lang="zh-CN" altLang="en-US" sz="1400">
              <a:latin typeface="微软雅黑" panose="020B0503020204020204" pitchFamily="34" charset="-122"/>
              <a:ea typeface="微软雅黑" panose="020B0503020204020204" pitchFamily="34" charset="-122"/>
            </a:rPr>
            <a:t>就可能产生不良反应</a:t>
          </a:r>
          <a:r>
            <a:rPr lang="zh-CN" altLang="en-US" sz="1400">
              <a:latin typeface="微软雅黑" panose="020B0503020204020204" pitchFamily="34" charset="-122"/>
              <a:ea typeface="微软雅黑" panose="020B0503020204020204" pitchFamily="34" charset="-122"/>
            </a:rPr>
            <a:t>。</a:t>
          </a:r>
          <a:r>
            <a:rPr lang="zh-CN" altLang="en-US" sz="1400">
              <a:latin typeface="微软雅黑" panose="020B0503020204020204" pitchFamily="34" charset="-122"/>
              <a:ea typeface="微软雅黑" panose="020B0503020204020204" pitchFamily="34" charset="-122"/>
            </a:rPr>
            <a:t>不良反应多为暂时的</a:t>
          </a:r>
          <a:r>
            <a:rPr lang="zh-CN" altLang="en-US" sz="1400">
              <a:latin typeface="微软雅黑" panose="020B0503020204020204" pitchFamily="34" charset="-122"/>
              <a:ea typeface="微软雅黑" panose="020B0503020204020204" pitchFamily="34" charset="-122"/>
            </a:rPr>
            <a:t>，</a:t>
          </a:r>
          <a:r>
            <a:rPr lang="zh-CN" altLang="en-US" sz="1400">
              <a:latin typeface="微软雅黑" panose="020B0503020204020204" pitchFamily="34" charset="-122"/>
              <a:ea typeface="微软雅黑" panose="020B0503020204020204" pitchFamily="34" charset="-122"/>
            </a:rPr>
            <a:t>并且能通过降低剂量而减轻或消失</a:t>
          </a:r>
          <a:r>
            <a:rPr lang="zh-CN" altLang="en-US" sz="1400">
              <a:latin typeface="微软雅黑" panose="020B0503020204020204" pitchFamily="34" charset="-122"/>
              <a:ea typeface="微软雅黑" panose="020B0503020204020204" pitchFamily="34" charset="-122"/>
            </a:rPr>
            <a:t>。</a:t>
          </a:r>
          <a:r>
            <a:rPr lang="zh-CN" altLang="en-US" sz="1400">
              <a:latin typeface="微软雅黑" panose="020B0503020204020204" pitchFamily="34" charset="-122"/>
              <a:ea typeface="微软雅黑" panose="020B0503020204020204" pitchFamily="34" charset="-122"/>
            </a:rPr>
            <a:t>很少有需要停药的严重不良反应发生</a:t>
          </a:r>
          <a:r>
            <a:rPr lang="zh-CN" altLang="en-US" sz="1400">
              <a:latin typeface="微软雅黑" panose="020B0503020204020204" pitchFamily="34" charset="-122"/>
              <a:ea typeface="微软雅黑" panose="020B0503020204020204" pitchFamily="34" charset="-122"/>
            </a:rPr>
            <a:t>。</a:t>
          </a:r>
          <a:r>
            <a:rPr lang="zh-CN" altLang="en-US" sz="1400">
              <a:latin typeface="微软雅黑" panose="020B0503020204020204" pitchFamily="34" charset="-122"/>
              <a:ea typeface="微软雅黑" panose="020B0503020204020204" pitchFamily="34" charset="-122"/>
            </a:rPr>
            <a:t/>
          </a:r>
          <a:endParaRPr lang="zh-CN" altLang="en-US" sz="1400">
            <a:latin typeface="微软雅黑" panose="020B0503020204020204" pitchFamily="34" charset="-122"/>
            <a:ea typeface="微软雅黑" panose="020B0503020204020204" pitchFamily="34" charset="-122"/>
          </a:endParaRPr>
        </a:p>
      </dgm:t>
    </dgm:pt>
    <dgm:pt modelId="{FB4BCC77-44E9-4065-8A2F-90CD32DE34E3}" cxnId="{0915C2E6-647D-441C-99DE-DB99CA3BBE4F}" type="parTrans">
      <dgm:prSet/>
      <dgm:spPr/>
      <dgm:t>
        <a:bodyPr/>
        <a:p>
          <a:endParaRPr lang="zh-CN" altLang="en-US"/>
        </a:p>
      </dgm:t>
    </dgm:pt>
    <dgm:pt modelId="{41FED480-3E2E-47A2-B997-02D527BC8082}" cxnId="{0915C2E6-647D-441C-99DE-DB99CA3BBE4F}" type="sibTrans">
      <dgm:prSet/>
      <dgm:spPr/>
      <dgm:t>
        <a:bodyPr/>
        <a:p>
          <a:endParaRPr lang="zh-CN" altLang="en-US"/>
        </a:p>
      </dgm:t>
    </dgm:pt>
    <dgm:pt modelId="{A6685E83-BEEC-49B3-B40A-539E2C0D7A1A}">
      <dgm:prSet phldrT="[文本]" phldr="0" custT="1"/>
      <dgm:spPr/>
      <dgm:t>
        <a:bodyPr vert="horz" wrap="square"/>
        <a:p>
          <a:pPr>
            <a:lnSpc>
              <a:spcPct val="100000"/>
            </a:lnSpc>
            <a:spcBef>
              <a:spcPct val="0"/>
            </a:spcBef>
            <a:spcAft>
              <a:spcPct val="35000"/>
            </a:spcAft>
          </a:pPr>
          <a:r>
            <a:rPr sz="1800" b="1" spc="40" dirty="0">
              <a:solidFill>
                <a:srgbClr val="FFFFFF">
                  <a:alpha val="100000"/>
                </a:srgbClr>
              </a:solidFill>
              <a:latin typeface="微软雅黑" panose="020B0503020204020204" pitchFamily="34" charset="-122"/>
              <a:ea typeface="微软雅黑" panose="020B0503020204020204" pitchFamily="34" charset="-122"/>
              <a:cs typeface="等线" panose="02010600030101010101" charset="-122"/>
              <a:sym typeface="+mn-ea"/>
            </a:rPr>
            <a:t>国内外不良反应</a:t>
          </a:r>
          <a:r>
            <a:rPr sz="1800" b="1" spc="60" dirty="0">
              <a:solidFill>
                <a:srgbClr val="FFFFFF">
                  <a:alpha val="100000"/>
                </a:srgbClr>
              </a:solidFill>
              <a:latin typeface="微软雅黑" panose="020B0503020204020204" pitchFamily="34" charset="-122"/>
              <a:ea typeface="微软雅黑" panose="020B0503020204020204" pitchFamily="34" charset="-122"/>
              <a:cs typeface="等线" panose="02010600030101010101" charset="-122"/>
              <a:sym typeface="+mn-ea"/>
            </a:rPr>
            <a:t>发生情况</a:t>
          </a:r>
          <a:r>
            <a:rPr lang="zh-CN" altLang="en-US" sz="1800">
              <a:latin typeface="微软雅黑" panose="020B0503020204020204" pitchFamily="34" charset="-122"/>
              <a:ea typeface="微软雅黑" panose="020B0503020204020204" pitchFamily="34" charset="-122"/>
            </a:rPr>
            <a:t/>
          </a:r>
          <a:endParaRPr lang="zh-CN" altLang="en-US" sz="1800">
            <a:latin typeface="微软雅黑" panose="020B0503020204020204" pitchFamily="34" charset="-122"/>
            <a:ea typeface="微软雅黑" panose="020B0503020204020204" pitchFamily="34" charset="-122"/>
          </a:endParaRPr>
        </a:p>
      </dgm:t>
    </dgm:pt>
    <dgm:pt modelId="{FECC43A3-D59E-4EE1-9557-8FBB90D5B362}" cxnId="{403A8F23-C43D-42A6-AA7F-65FE5AF0A23B}" type="parTrans">
      <dgm:prSet/>
      <dgm:spPr/>
      <dgm:t>
        <a:bodyPr/>
        <a:p>
          <a:endParaRPr lang="zh-CN" altLang="en-US"/>
        </a:p>
      </dgm:t>
    </dgm:pt>
    <dgm:pt modelId="{68BB6C9A-B7F0-43A0-955B-FC8C4D4009BF}" cxnId="{403A8F23-C43D-42A6-AA7F-65FE5AF0A23B}" type="sibTrans">
      <dgm:prSet/>
      <dgm:spPr/>
      <dgm:t>
        <a:bodyPr/>
        <a:p>
          <a:endParaRPr lang="zh-CN" altLang="en-US"/>
        </a:p>
      </dgm:t>
    </dgm:pt>
    <dgm:pt modelId="{CBA50553-63FA-4B5A-9888-EDDBA06CA593}">
      <dgm:prSet phldrT="[文本]" phldr="0" custT="1"/>
      <dgm:spPr/>
      <dgm:t>
        <a:bodyPr vert="horz" wrap="square"/>
        <a:p>
          <a:pPr>
            <a:lnSpc>
              <a:spcPct val="100000"/>
            </a:lnSpc>
            <a:spcBef>
              <a:spcPct val="0"/>
            </a:spcBef>
            <a:spcAft>
              <a:spcPct val="15000"/>
            </a:spcAft>
          </a:pPr>
          <a:r>
            <a:rPr lang="zh-CN" altLang="en-US" sz="1400">
              <a:highlight>
                <a:srgbClr val="000000">
                  <a:alpha val="0"/>
                </a:srgbClr>
              </a:highlight>
              <a:latin typeface="微软雅黑" panose="020B0503020204020204" pitchFamily="34" charset="-122"/>
              <a:ea typeface="微软雅黑" panose="020B0503020204020204" pitchFamily="34" charset="-122"/>
            </a:rPr>
            <a:t>经查阅近十年中国知网</a:t>
          </a:r>
          <a:r>
            <a:rPr lang="zh-CN" altLang="en-US" sz="1400">
              <a:highlight>
                <a:srgbClr val="000000">
                  <a:alpha val="0"/>
                </a:srgbClr>
              </a:highlight>
              <a:latin typeface="微软雅黑" panose="020B0503020204020204" pitchFamily="34" charset="-122"/>
              <a:ea typeface="微软雅黑" panose="020B0503020204020204" pitchFamily="34" charset="-122"/>
            </a:rPr>
            <a:t>、</a:t>
          </a:r>
          <a:r>
            <a:rPr lang="zh-CN" altLang="en-US" sz="1400">
              <a:highlight>
                <a:srgbClr val="000000">
                  <a:alpha val="0"/>
                </a:srgbClr>
              </a:highlight>
              <a:latin typeface="微软雅黑" panose="020B0503020204020204" pitchFamily="34" charset="-122"/>
              <a:ea typeface="微软雅黑" panose="020B0503020204020204" pitchFamily="34" charset="-122"/>
            </a:rPr>
            <a:t>万方数据库文献</a:t>
          </a:r>
          <a:r>
            <a:rPr lang="zh-CN" altLang="en-US" sz="1400">
              <a:highlight>
                <a:srgbClr val="000000">
                  <a:alpha val="0"/>
                </a:srgbClr>
              </a:highlight>
              <a:latin typeface="微软雅黑" panose="020B0503020204020204" pitchFamily="34" charset="-122"/>
              <a:ea typeface="微软雅黑" panose="020B0503020204020204" pitchFamily="34" charset="-122"/>
            </a:rPr>
            <a:t>，</a:t>
          </a:r>
          <a:r>
            <a:rPr lang="zh-CN" altLang="en-US" sz="1400">
              <a:highlight>
                <a:srgbClr val="000000">
                  <a:alpha val="0"/>
                </a:srgbClr>
              </a:highlight>
              <a:latin typeface="微软雅黑" panose="020B0503020204020204" pitchFamily="34" charset="-122"/>
              <a:ea typeface="微软雅黑" panose="020B0503020204020204" pitchFamily="34" charset="-122"/>
            </a:rPr>
            <a:t>所报道的不良反应主要有躁动</a:t>
          </a:r>
          <a:r>
            <a:rPr lang="zh-CN" altLang="en-US" sz="1400">
              <a:highlight>
                <a:srgbClr val="000000">
                  <a:alpha val="0"/>
                </a:srgbClr>
              </a:highlight>
              <a:latin typeface="微软雅黑" panose="020B0503020204020204" pitchFamily="34" charset="-122"/>
              <a:ea typeface="微软雅黑" panose="020B0503020204020204" pitchFamily="34" charset="-122"/>
            </a:rPr>
            <a:t>、</a:t>
          </a:r>
          <a:r>
            <a:rPr lang="zh-CN" altLang="en-US" sz="1400">
              <a:highlight>
                <a:srgbClr val="000000">
                  <a:alpha val="0"/>
                </a:srgbClr>
              </a:highlight>
              <a:latin typeface="微软雅黑" panose="020B0503020204020204" pitchFamily="34" charset="-122"/>
              <a:ea typeface="微软雅黑" panose="020B0503020204020204" pitchFamily="34" charset="-122"/>
            </a:rPr>
            <a:t>幻觉</a:t>
          </a:r>
          <a:r>
            <a:rPr lang="zh-CN" altLang="en-US" sz="1400">
              <a:highlight>
                <a:srgbClr val="000000">
                  <a:alpha val="0"/>
                </a:srgbClr>
              </a:highlight>
              <a:latin typeface="微软雅黑" panose="020B0503020204020204" pitchFamily="34" charset="-122"/>
              <a:ea typeface="微软雅黑" panose="020B0503020204020204" pitchFamily="34" charset="-122"/>
            </a:rPr>
            <a:t>、</a:t>
          </a:r>
          <a:r>
            <a:rPr lang="zh-CN" altLang="en-US" sz="1400">
              <a:highlight>
                <a:srgbClr val="000000">
                  <a:alpha val="0"/>
                </a:srgbClr>
              </a:highlight>
              <a:latin typeface="微软雅黑" panose="020B0503020204020204" pitchFamily="34" charset="-122"/>
              <a:ea typeface="微软雅黑" panose="020B0503020204020204" pitchFamily="34" charset="-122"/>
            </a:rPr>
            <a:t>谵妄</a:t>
          </a:r>
          <a:r>
            <a:rPr lang="zh-CN" altLang="en-US" sz="1400">
              <a:highlight>
                <a:srgbClr val="000000">
                  <a:alpha val="0"/>
                </a:srgbClr>
              </a:highlight>
              <a:latin typeface="微软雅黑" panose="020B0503020204020204" pitchFamily="34" charset="-122"/>
              <a:ea typeface="微软雅黑" panose="020B0503020204020204" pitchFamily="34" charset="-122"/>
            </a:rPr>
            <a:t>、</a:t>
          </a:r>
          <a:r>
            <a:rPr lang="zh-CN" altLang="en-US" sz="1400">
              <a:highlight>
                <a:srgbClr val="000000">
                  <a:alpha val="0"/>
                </a:srgbClr>
              </a:highlight>
              <a:latin typeface="微软雅黑" panose="020B0503020204020204" pitchFamily="34" charset="-122"/>
              <a:ea typeface="微软雅黑" panose="020B0503020204020204" pitchFamily="34" charset="-122"/>
            </a:rPr>
            <a:t>嗜睡</a:t>
          </a:r>
          <a:r>
            <a:rPr lang="zh-CN" altLang="en-US" sz="1400">
              <a:highlight>
                <a:srgbClr val="000000">
                  <a:alpha val="0"/>
                </a:srgbClr>
              </a:highlight>
              <a:latin typeface="微软雅黑" panose="020B0503020204020204" pitchFamily="34" charset="-122"/>
              <a:ea typeface="微软雅黑" panose="020B0503020204020204" pitchFamily="34" charset="-122"/>
            </a:rPr>
            <a:t>、</a:t>
          </a:r>
          <a:r>
            <a:rPr lang="zh-CN" altLang="en-US" sz="1400">
              <a:highlight>
                <a:srgbClr val="000000">
                  <a:alpha val="0"/>
                </a:srgbClr>
              </a:highlight>
              <a:latin typeface="微软雅黑" panose="020B0503020204020204" pitchFamily="34" charset="-122"/>
              <a:ea typeface="微软雅黑" panose="020B0503020204020204" pitchFamily="34" charset="-122"/>
            </a:rPr>
            <a:t>意识不清</a:t>
          </a:r>
          <a:r>
            <a:rPr lang="zh-CN" altLang="en-US" sz="1400">
              <a:highlight>
                <a:srgbClr val="000000">
                  <a:alpha val="0"/>
                </a:srgbClr>
              </a:highlight>
              <a:latin typeface="微软雅黑" panose="020B0503020204020204" pitchFamily="34" charset="-122"/>
              <a:ea typeface="微软雅黑" panose="020B0503020204020204" pitchFamily="34" charset="-122"/>
            </a:rPr>
            <a:t>、</a:t>
          </a:r>
          <a:r>
            <a:rPr lang="zh-CN" altLang="en-US" sz="1400">
              <a:highlight>
                <a:srgbClr val="000000">
                  <a:alpha val="0"/>
                </a:srgbClr>
              </a:highlight>
              <a:latin typeface="微软雅黑" panose="020B0503020204020204" pitchFamily="34" charset="-122"/>
              <a:ea typeface="微软雅黑" panose="020B0503020204020204" pitchFamily="34" charset="-122"/>
            </a:rPr>
            <a:t>昏迷</a:t>
          </a:r>
          <a:r>
            <a:rPr lang="zh-CN" altLang="en-US" sz="1400">
              <a:highlight>
                <a:srgbClr val="000000">
                  <a:alpha val="0"/>
                </a:srgbClr>
              </a:highlight>
              <a:latin typeface="微软雅黑" panose="020B0503020204020204" pitchFamily="34" charset="-122"/>
              <a:ea typeface="微软雅黑" panose="020B0503020204020204" pitchFamily="34" charset="-122"/>
            </a:rPr>
            <a:t>，</a:t>
          </a:r>
          <a:r>
            <a:rPr lang="zh-CN" altLang="en-US" sz="1400">
              <a:highlight>
                <a:srgbClr val="000000">
                  <a:alpha val="0"/>
                </a:srgbClr>
              </a:highlight>
              <a:latin typeface="微软雅黑" panose="020B0503020204020204" pitchFamily="34" charset="-122"/>
              <a:ea typeface="微软雅黑" panose="020B0503020204020204" pitchFamily="34" charset="-122"/>
            </a:rPr>
            <a:t>未见严重不良反应</a:t>
          </a:r>
          <a:r>
            <a:rPr lang="zh-CN" altLang="en-US" sz="1400">
              <a:highlight>
                <a:srgbClr val="000000">
                  <a:alpha val="0"/>
                </a:srgbClr>
              </a:highlight>
              <a:latin typeface="微软雅黑" panose="020B0503020204020204" pitchFamily="34" charset="-122"/>
              <a:ea typeface="微软雅黑" panose="020B0503020204020204" pitchFamily="34" charset="-122"/>
            </a:rPr>
            <a:t>。</a:t>
          </a:r>
          <a:r>
            <a:rPr lang="zh-CN" altLang="en-US" sz="1400">
              <a:highlight>
                <a:srgbClr val="000000">
                  <a:alpha val="0"/>
                </a:srgbClr>
              </a:highlight>
              <a:latin typeface="微软雅黑" panose="020B0503020204020204" pitchFamily="34" charset="-122"/>
              <a:ea typeface="微软雅黑" panose="020B0503020204020204" pitchFamily="34" charset="-122"/>
            </a:rPr>
            <a:t>黄琴蓉等在探讨口服巴氯芬治疗痉挛型脑性瘫痪患儿痉挛的临床疗效研究中发现</a:t>
          </a:r>
          <a:r>
            <a:rPr lang="zh-CN" altLang="en-US" sz="1400">
              <a:highlight>
                <a:srgbClr val="000000">
                  <a:alpha val="0"/>
                </a:srgbClr>
              </a:highlight>
              <a:latin typeface="微软雅黑" panose="020B0503020204020204" pitchFamily="34" charset="-122"/>
              <a:ea typeface="微软雅黑" panose="020B0503020204020204" pitchFamily="34" charset="-122"/>
            </a:rPr>
            <a:t>，</a:t>
          </a:r>
          <a:r>
            <a:rPr lang="zh-CN" altLang="en-US" sz="1400">
              <a:highlight>
                <a:srgbClr val="000000">
                  <a:alpha val="0"/>
                </a:srgbClr>
              </a:highlight>
              <a:latin typeface="微软雅黑" panose="020B0503020204020204" pitchFamily="34" charset="-122"/>
              <a:ea typeface="微软雅黑" panose="020B0503020204020204" pitchFamily="34" charset="-122"/>
            </a:rPr>
            <a:t>主要不良反应为嗜睡</a:t>
          </a:r>
          <a:r>
            <a:rPr lang="en-US" altLang="zh-CN" sz="1400">
              <a:highlight>
                <a:srgbClr val="000000">
                  <a:alpha val="0"/>
                </a:srgbClr>
              </a:highlight>
              <a:latin typeface="微软雅黑" panose="020B0503020204020204" pitchFamily="34" charset="-122"/>
              <a:ea typeface="微软雅黑" panose="020B0503020204020204" pitchFamily="34" charset="-122"/>
            </a:rPr>
            <a:t>3</a:t>
          </a:r>
          <a:r>
            <a:rPr lang="zh-CN" altLang="en-US" sz="1400">
              <a:highlight>
                <a:srgbClr val="000000">
                  <a:alpha val="0"/>
                </a:srgbClr>
              </a:highlight>
              <a:latin typeface="微软雅黑" panose="020B0503020204020204" pitchFamily="34" charset="-122"/>
              <a:ea typeface="微软雅黑" panose="020B0503020204020204" pitchFamily="34" charset="-122"/>
            </a:rPr>
            <a:t>例</a:t>
          </a:r>
          <a:r>
            <a:rPr lang="zh-CN" altLang="en-US" sz="1400">
              <a:highlight>
                <a:srgbClr val="000000">
                  <a:alpha val="0"/>
                </a:srgbClr>
              </a:highlight>
              <a:latin typeface="微软雅黑" panose="020B0503020204020204" pitchFamily="34" charset="-122"/>
              <a:ea typeface="微软雅黑" panose="020B0503020204020204" pitchFamily="34" charset="-122"/>
            </a:rPr>
            <a:t>（</a:t>
          </a:r>
          <a:r>
            <a:rPr lang="en-US" altLang="zh-CN" sz="1400">
              <a:highlight>
                <a:srgbClr val="000000">
                  <a:alpha val="0"/>
                </a:srgbClr>
              </a:highlight>
              <a:latin typeface="微软雅黑" panose="020B0503020204020204" pitchFamily="34" charset="-122"/>
              <a:ea typeface="微软雅黑" panose="020B0503020204020204" pitchFamily="34" charset="-122"/>
            </a:rPr>
            <a:t>10%</a:t>
          </a:r>
          <a:r>
            <a:rPr lang="zh-CN" altLang="en-US" sz="1400">
              <a:highlight>
                <a:srgbClr val="000000">
                  <a:alpha val="0"/>
                </a:srgbClr>
              </a:highlight>
              <a:latin typeface="微软雅黑" panose="020B0503020204020204" pitchFamily="34" charset="-122"/>
              <a:ea typeface="微软雅黑" panose="020B0503020204020204" pitchFamily="34" charset="-122"/>
            </a:rPr>
            <a:t>），</a:t>
          </a:r>
          <a:r>
            <a:rPr lang="zh-CN" altLang="en-US" sz="1400">
              <a:highlight>
                <a:srgbClr val="000000">
                  <a:alpha val="0"/>
                </a:srgbClr>
              </a:highlight>
              <a:latin typeface="微软雅黑" panose="020B0503020204020204" pitchFamily="34" charset="-122"/>
              <a:ea typeface="微软雅黑" panose="020B0503020204020204" pitchFamily="34" charset="-122"/>
            </a:rPr>
            <a:t>乏力</a:t>
          </a:r>
          <a:r>
            <a:rPr lang="en-US" altLang="zh-CN" sz="1400">
              <a:highlight>
                <a:srgbClr val="000000">
                  <a:alpha val="0"/>
                </a:srgbClr>
              </a:highlight>
              <a:latin typeface="微软雅黑" panose="020B0503020204020204" pitchFamily="34" charset="-122"/>
              <a:ea typeface="微软雅黑" panose="020B0503020204020204" pitchFamily="34" charset="-122"/>
            </a:rPr>
            <a:t>5</a:t>
          </a:r>
          <a:r>
            <a:rPr lang="zh-CN" altLang="en-US" sz="1400">
              <a:highlight>
                <a:srgbClr val="000000">
                  <a:alpha val="0"/>
                </a:srgbClr>
              </a:highlight>
              <a:latin typeface="微软雅黑" panose="020B0503020204020204" pitchFamily="34" charset="-122"/>
              <a:ea typeface="微软雅黑" panose="020B0503020204020204" pitchFamily="34" charset="-122"/>
            </a:rPr>
            <a:t>例</a:t>
          </a:r>
          <a:r>
            <a:rPr lang="zh-CN" altLang="en-US" sz="1400">
              <a:highlight>
                <a:srgbClr val="000000">
                  <a:alpha val="0"/>
                </a:srgbClr>
              </a:highlight>
              <a:latin typeface="微软雅黑" panose="020B0503020204020204" pitchFamily="34" charset="-122"/>
              <a:ea typeface="微软雅黑" panose="020B0503020204020204" pitchFamily="34" charset="-122"/>
            </a:rPr>
            <a:t>（</a:t>
          </a:r>
          <a:r>
            <a:rPr lang="en-US" altLang="zh-CN" sz="1400">
              <a:highlight>
                <a:srgbClr val="000000">
                  <a:alpha val="0"/>
                </a:srgbClr>
              </a:highlight>
              <a:latin typeface="微软雅黑" panose="020B0503020204020204" pitchFamily="34" charset="-122"/>
              <a:ea typeface="微软雅黑" panose="020B0503020204020204" pitchFamily="34" charset="-122"/>
            </a:rPr>
            <a:t>16.7%</a:t>
          </a:r>
          <a:r>
            <a:rPr lang="zh-CN" altLang="en-US" sz="1400">
              <a:highlight>
                <a:srgbClr val="000000">
                  <a:alpha val="0"/>
                </a:srgbClr>
              </a:highlight>
              <a:latin typeface="微软雅黑" panose="020B0503020204020204" pitchFamily="34" charset="-122"/>
              <a:ea typeface="微软雅黑" panose="020B0503020204020204" pitchFamily="34" charset="-122"/>
            </a:rPr>
            <a:t>），</a:t>
          </a:r>
          <a:r>
            <a:rPr lang="zh-CN" altLang="en-US" sz="1400">
              <a:highlight>
                <a:srgbClr val="000000">
                  <a:alpha val="0"/>
                </a:srgbClr>
              </a:highlight>
              <a:latin typeface="微软雅黑" panose="020B0503020204020204" pitchFamily="34" charset="-122"/>
              <a:ea typeface="微软雅黑" panose="020B0503020204020204" pitchFamily="34" charset="-122"/>
            </a:rPr>
            <a:t>嗜睡</a:t>
          </a:r>
          <a:r>
            <a:rPr lang="zh-CN" altLang="en-US" sz="1400">
              <a:highlight>
                <a:srgbClr val="000000">
                  <a:alpha val="0"/>
                </a:srgbClr>
              </a:highlight>
              <a:latin typeface="微软雅黑" panose="020B0503020204020204" pitchFamily="34" charset="-122"/>
              <a:ea typeface="微软雅黑" panose="020B0503020204020204" pitchFamily="34" charset="-122"/>
            </a:rPr>
            <a:t>、</a:t>
          </a:r>
          <a:r>
            <a:rPr lang="zh-CN" altLang="en-US" sz="1400">
              <a:highlight>
                <a:srgbClr val="000000">
                  <a:alpha val="0"/>
                </a:srgbClr>
              </a:highlight>
              <a:latin typeface="微软雅黑" panose="020B0503020204020204" pitchFamily="34" charset="-122"/>
              <a:ea typeface="微软雅黑" panose="020B0503020204020204" pitchFamily="34" charset="-122"/>
            </a:rPr>
            <a:t>乏力程度轻微</a:t>
          </a:r>
          <a:r>
            <a:rPr lang="zh-CN" altLang="en-US" sz="1400">
              <a:highlight>
                <a:srgbClr val="000000">
                  <a:alpha val="0"/>
                </a:srgbClr>
              </a:highlight>
              <a:latin typeface="微软雅黑" panose="020B0503020204020204" pitchFamily="34" charset="-122"/>
              <a:ea typeface="微软雅黑" panose="020B0503020204020204" pitchFamily="34" charset="-122"/>
            </a:rPr>
            <a:t>，</a:t>
          </a:r>
          <a:r>
            <a:rPr lang="zh-CN" altLang="en-US" sz="1400">
              <a:highlight>
                <a:srgbClr val="000000">
                  <a:alpha val="0"/>
                </a:srgbClr>
              </a:highlight>
              <a:latin typeface="微软雅黑" panose="020B0503020204020204" pitchFamily="34" charset="-122"/>
              <a:ea typeface="微软雅黑" panose="020B0503020204020204" pitchFamily="34" charset="-122"/>
            </a:rPr>
            <a:t>患者可耐受</a:t>
          </a:r>
          <a:r>
            <a:rPr lang="zh-CN" altLang="en-US" sz="1400">
              <a:highlight>
                <a:srgbClr val="000000">
                  <a:alpha val="0"/>
                </a:srgbClr>
              </a:highlight>
              <a:latin typeface="微软雅黑" panose="020B0503020204020204" pitchFamily="34" charset="-122"/>
              <a:ea typeface="微软雅黑" panose="020B0503020204020204" pitchFamily="34" charset="-122"/>
            </a:rPr>
            <a:t>，</a:t>
          </a:r>
          <a:r>
            <a:rPr lang="zh-CN" altLang="en-US" sz="1400">
              <a:highlight>
                <a:srgbClr val="000000">
                  <a:alpha val="0"/>
                </a:srgbClr>
              </a:highlight>
              <a:latin typeface="微软雅黑" panose="020B0503020204020204" pitchFamily="34" charset="-122"/>
              <a:ea typeface="微软雅黑" panose="020B0503020204020204" pitchFamily="34" charset="-122"/>
            </a:rPr>
            <a:t>约</a:t>
          </a:r>
          <a:r>
            <a:rPr lang="en-US" altLang="zh-CN" sz="1400">
              <a:highlight>
                <a:srgbClr val="000000">
                  <a:alpha val="0"/>
                </a:srgbClr>
              </a:highlight>
              <a:latin typeface="微软雅黑" panose="020B0503020204020204" pitchFamily="34" charset="-122"/>
              <a:ea typeface="微软雅黑" panose="020B0503020204020204" pitchFamily="34" charset="-122"/>
            </a:rPr>
            <a:t>3-7</a:t>
          </a:r>
          <a:r>
            <a:rPr lang="zh-CN" altLang="en-US" sz="1400">
              <a:highlight>
                <a:srgbClr val="000000">
                  <a:alpha val="0"/>
                </a:srgbClr>
              </a:highlight>
              <a:latin typeface="微软雅黑" panose="020B0503020204020204" pitchFamily="34" charset="-122"/>
              <a:ea typeface="微软雅黑" panose="020B0503020204020204" pitchFamily="34" charset="-122"/>
            </a:rPr>
            <a:t>天上述症状自行改善</a:t>
          </a:r>
          <a:r>
            <a:rPr lang="zh-CN" altLang="en-US" sz="1400">
              <a:highlight>
                <a:srgbClr val="000000">
                  <a:alpha val="0"/>
                </a:srgbClr>
              </a:highlight>
              <a:latin typeface="微软雅黑" panose="020B0503020204020204" pitchFamily="34" charset="-122"/>
              <a:ea typeface="微软雅黑" panose="020B0503020204020204" pitchFamily="34" charset="-122"/>
            </a:rPr>
            <a:t>，</a:t>
          </a:r>
          <a:r>
            <a:rPr lang="zh-CN" altLang="en-US" sz="1400">
              <a:highlight>
                <a:srgbClr val="000000">
                  <a:alpha val="0"/>
                </a:srgbClr>
              </a:highlight>
              <a:latin typeface="微软雅黑" panose="020B0503020204020204" pitchFamily="34" charset="-122"/>
              <a:ea typeface="微软雅黑" panose="020B0503020204020204" pitchFamily="34" charset="-122"/>
            </a:rPr>
            <a:t>无其他不良反应。</a:t>
          </a:r>
          <a:r>
            <a:rPr lang="zh-CN" altLang="en-US" sz="1400">
              <a:highlight>
                <a:srgbClr val="000000">
                  <a:alpha val="0"/>
                </a:srgbClr>
              </a:highlight>
              <a:latin typeface="微软雅黑" panose="020B0503020204020204" pitchFamily="34" charset="-122"/>
              <a:ea typeface="微软雅黑" panose="020B0503020204020204" pitchFamily="34" charset="-122"/>
            </a:rPr>
            <a:t/>
          </a:r>
          <a:endParaRPr lang="zh-CN" altLang="en-US" sz="1400">
            <a:highlight>
              <a:srgbClr val="000000">
                <a:alpha val="0"/>
              </a:srgbClr>
            </a:highlight>
            <a:latin typeface="微软雅黑" panose="020B0503020204020204" pitchFamily="34" charset="-122"/>
            <a:ea typeface="微软雅黑" panose="020B0503020204020204" pitchFamily="34" charset="-122"/>
          </a:endParaRPr>
        </a:p>
      </dgm:t>
    </dgm:pt>
    <dgm:pt modelId="{73E2772F-165D-4B56-ACC2-969CBF53B0A8}" cxnId="{7489CE8A-7F6D-4075-B966-809D7812FDB9}" type="parTrans">
      <dgm:prSet/>
      <dgm:spPr/>
      <dgm:t>
        <a:bodyPr/>
        <a:p>
          <a:endParaRPr lang="zh-CN" altLang="en-US"/>
        </a:p>
      </dgm:t>
    </dgm:pt>
    <dgm:pt modelId="{7BFD1607-7356-4D3D-A829-75D002A3A4B0}" cxnId="{7489CE8A-7F6D-4075-B966-809D7812FDB9}" type="sibTrans">
      <dgm:prSet/>
      <dgm:spPr/>
      <dgm:t>
        <a:bodyPr/>
        <a:p>
          <a:endParaRPr lang="zh-CN" altLang="en-US"/>
        </a:p>
      </dgm:t>
    </dgm:pt>
    <dgm:pt modelId="{C8DDDFA1-AF37-4444-AAEB-D51CEE212719}">
      <dgm:prSet phldrT="[文本]" phldr="0" custT="1"/>
      <dgm:spPr/>
      <dgm:t>
        <a:bodyPr vert="horz" wrap="square"/>
        <a:p>
          <a:pPr>
            <a:lnSpc>
              <a:spcPct val="100000"/>
            </a:lnSpc>
            <a:spcBef>
              <a:spcPct val="0"/>
            </a:spcBef>
            <a:spcAft>
              <a:spcPct val="35000"/>
            </a:spcAft>
          </a:pPr>
          <a:r>
            <a:rPr lang="zh-CN" altLang="en-US" sz="1800" b="1">
              <a:latin typeface="微软雅黑" panose="020B0503020204020204" pitchFamily="34" charset="-122"/>
              <a:ea typeface="微软雅黑" panose="020B0503020204020204" pitchFamily="34" charset="-122"/>
            </a:rPr>
            <a:t>临床应用情况</a:t>
          </a:r>
          <a:r>
            <a:rPr lang="zh-CN" altLang="en-US" sz="1800" b="1">
              <a:latin typeface="微软雅黑" panose="020B0503020204020204" pitchFamily="34" charset="-122"/>
              <a:ea typeface="微软雅黑" panose="020B0503020204020204" pitchFamily="34" charset="-122"/>
            </a:rPr>
            <a:t/>
          </a:r>
          <a:endParaRPr lang="zh-CN" altLang="en-US" sz="1800" b="1">
            <a:latin typeface="微软雅黑" panose="020B0503020204020204" pitchFamily="34" charset="-122"/>
            <a:ea typeface="微软雅黑" panose="020B0503020204020204" pitchFamily="34" charset="-122"/>
          </a:endParaRPr>
        </a:p>
      </dgm:t>
    </dgm:pt>
    <dgm:pt modelId="{26EA520A-5891-4EBA-B2AD-1840663D8C07}" cxnId="{0B61B0AF-04C0-4BD0-8C46-E0971C414080}" type="parTrans">
      <dgm:prSet/>
      <dgm:spPr/>
      <dgm:t>
        <a:bodyPr/>
        <a:p>
          <a:endParaRPr lang="zh-CN" altLang="en-US"/>
        </a:p>
      </dgm:t>
    </dgm:pt>
    <dgm:pt modelId="{CE2287C8-6424-4771-88FD-4DADE15C5A04}" cxnId="{0B61B0AF-04C0-4BD0-8C46-E0971C414080}" type="sibTrans">
      <dgm:prSet/>
      <dgm:spPr/>
      <dgm:t>
        <a:bodyPr/>
        <a:p>
          <a:endParaRPr lang="zh-CN" altLang="en-US"/>
        </a:p>
      </dgm:t>
    </dgm:pt>
    <dgm:pt modelId="{5AA02751-379E-46DB-884A-F23ACBC498EE}">
      <dgm:prSet phldrT="[文本]" phldr="0" custT="1"/>
      <dgm:spPr/>
      <dgm:t>
        <a:bodyPr vert="horz" wrap="square"/>
        <a:p>
          <a:pPr>
            <a:lnSpc>
              <a:spcPct val="100000"/>
            </a:lnSpc>
            <a:spcBef>
              <a:spcPct val="0"/>
            </a:spcBef>
            <a:spcAft>
              <a:spcPct val="15000"/>
            </a:spcAft>
          </a:pPr>
          <a:r>
            <a:rPr lang="zh-CN" altLang="en-US" sz="1400">
              <a:latin typeface="微软雅黑" panose="020B0503020204020204" pitchFamily="34" charset="-122"/>
              <a:ea typeface="微软雅黑" panose="020B0503020204020204" pitchFamily="34" charset="-122"/>
            </a:rPr>
            <a:t>我公司生产的巴氯芬口服溶液与参比制剂在空腹及餐后条件下给药具有生物等效性</a:t>
          </a:r>
          <a:r>
            <a:rPr lang="zh-CN" altLang="en-US" sz="1400">
              <a:latin typeface="微软雅黑" panose="020B0503020204020204" pitchFamily="34" charset="-122"/>
              <a:ea typeface="微软雅黑" panose="020B0503020204020204" pitchFamily="34" charset="-122"/>
            </a:rPr>
            <a:t>，</a:t>
          </a:r>
          <a:r>
            <a:rPr lang="zh-CN" altLang="en-US" sz="1400">
              <a:latin typeface="微软雅黑" panose="020B0503020204020204" pitchFamily="34" charset="-122"/>
              <a:ea typeface="微软雅黑" panose="020B0503020204020204" pitchFamily="34" charset="-122"/>
            </a:rPr>
            <a:t>巴氯芬经胃肠道迅速而完全地吸收</a:t>
          </a:r>
          <a:r>
            <a:rPr lang="zh-CN" altLang="en-US" sz="1400">
              <a:latin typeface="微软雅黑" panose="020B0503020204020204" pitchFamily="34" charset="-122"/>
              <a:ea typeface="微软雅黑" panose="020B0503020204020204" pitchFamily="34" charset="-122"/>
            </a:rPr>
            <a:t>，</a:t>
          </a:r>
          <a:r>
            <a:rPr lang="zh-CN" altLang="en-US" sz="1400">
              <a:latin typeface="微软雅黑" panose="020B0503020204020204" pitchFamily="34" charset="-122"/>
              <a:ea typeface="微软雅黑" panose="020B0503020204020204" pitchFamily="34" charset="-122"/>
            </a:rPr>
            <a:t>在</a:t>
          </a:r>
          <a:r>
            <a:rPr lang="en-US" altLang="zh-CN" sz="1400">
              <a:latin typeface="微软雅黑" panose="020B0503020204020204" pitchFamily="34" charset="-122"/>
              <a:ea typeface="微软雅黑" panose="020B0503020204020204" pitchFamily="34" charset="-122"/>
            </a:rPr>
            <a:t>Tmax</a:t>
          </a:r>
          <a:r>
            <a:rPr lang="zh-CN" altLang="en-US" sz="1400">
              <a:latin typeface="微软雅黑" panose="020B0503020204020204" pitchFamily="34" charset="-122"/>
              <a:ea typeface="微软雅黑" panose="020B0503020204020204" pitchFamily="34" charset="-122"/>
            </a:rPr>
            <a:t>、</a:t>
          </a:r>
          <a:r>
            <a:rPr lang="en-US" altLang="zh-CN" sz="1400">
              <a:latin typeface="微软雅黑" panose="020B0503020204020204" pitchFamily="34" charset="-122"/>
              <a:ea typeface="微软雅黑" panose="020B0503020204020204" pitchFamily="34" charset="-122"/>
            </a:rPr>
            <a:t>Cmax</a:t>
          </a:r>
          <a:r>
            <a:rPr lang="zh-CN" altLang="en-US" sz="1400">
              <a:latin typeface="微软雅黑" panose="020B0503020204020204" pitchFamily="34" charset="-122"/>
              <a:ea typeface="微软雅黑" panose="020B0503020204020204" pitchFamily="34" charset="-122"/>
            </a:rPr>
            <a:t>和生物利用度等方面</a:t>
          </a:r>
          <a:r>
            <a:rPr lang="zh-CN" altLang="en-US" sz="1400">
              <a:latin typeface="微软雅黑" panose="020B0503020204020204" pitchFamily="34" charset="-122"/>
              <a:ea typeface="微软雅黑" panose="020B0503020204020204" pitchFamily="34" charset="-122"/>
            </a:rPr>
            <a:t>，</a:t>
          </a:r>
          <a:r>
            <a:rPr lang="zh-CN" altLang="en-US" sz="1400">
              <a:latin typeface="微软雅黑" panose="020B0503020204020204" pitchFamily="34" charset="-122"/>
              <a:ea typeface="微软雅黑" panose="020B0503020204020204" pitchFamily="34" charset="-122"/>
            </a:rPr>
            <a:t>口服溶液剂和片剂之间没有观察到显著差异。</a:t>
          </a:r>
          <a:r>
            <a:rPr lang="zh-CN" altLang="en-US" sz="1400">
              <a:latin typeface="微软雅黑" panose="020B0503020204020204" pitchFamily="34" charset="-122"/>
              <a:ea typeface="微软雅黑" panose="020B0503020204020204" pitchFamily="34" charset="-122"/>
            </a:rPr>
            <a:t>国内外多项研究已验证了本品的有效性与安全性</a:t>
          </a:r>
          <a:r>
            <a:rPr lang="zh-CN" altLang="en-US" sz="1400">
              <a:latin typeface="微软雅黑" panose="020B0503020204020204" pitchFamily="34" charset="-122"/>
              <a:ea typeface="微软雅黑" panose="020B0503020204020204" pitchFamily="34" charset="-122"/>
            </a:rPr>
            <a:t>，</a:t>
          </a:r>
          <a:r>
            <a:rPr lang="zh-CN" altLang="en-US" sz="1400">
              <a:latin typeface="微软雅黑" panose="020B0503020204020204" pitchFamily="34" charset="-122"/>
              <a:ea typeface="微软雅黑" panose="020B0503020204020204" pitchFamily="34" charset="-122"/>
            </a:rPr>
            <a:t>在治疗各种疾病所致肌肉痉挛等方面均取得了较好的疗效</a:t>
          </a:r>
          <a:r>
            <a:rPr lang="zh-CN" altLang="en-US" sz="1400">
              <a:latin typeface="微软雅黑" panose="020B0503020204020204" pitchFamily="34" charset="-122"/>
              <a:ea typeface="微软雅黑" panose="020B0503020204020204" pitchFamily="34" charset="-122"/>
            </a:rPr>
            <a:t>，</a:t>
          </a:r>
          <a:r>
            <a:rPr lang="zh-CN" altLang="en-US" sz="1400">
              <a:latin typeface="微软雅黑" panose="020B0503020204020204" pitchFamily="34" charset="-122"/>
              <a:ea typeface="微软雅黑" panose="020B0503020204020204" pitchFamily="34" charset="-122"/>
            </a:rPr>
            <a:t>值得临床选用。巴氯芬片</a:t>
          </a:r>
          <a:r>
            <a:rPr lang="zh-CN" altLang="en-US" sz="1400">
              <a:latin typeface="微软雅黑" panose="020B0503020204020204" pitchFamily="34" charset="-122"/>
              <a:ea typeface="微软雅黑" panose="020B0503020204020204" pitchFamily="34" charset="-122"/>
            </a:rPr>
            <a:t>在中国上市近</a:t>
          </a:r>
          <a:r>
            <a:rPr lang="en-US" altLang="zh-CN" sz="1400">
              <a:latin typeface="微软雅黑" panose="020B0503020204020204" pitchFamily="34" charset="-122"/>
              <a:ea typeface="微软雅黑" panose="020B0503020204020204" pitchFamily="34" charset="-122"/>
            </a:rPr>
            <a:t>30</a:t>
          </a:r>
          <a:r>
            <a:rPr lang="zh-CN" altLang="en-US" sz="1400">
              <a:latin typeface="微软雅黑" panose="020B0503020204020204" pitchFamily="34" charset="-122"/>
              <a:ea typeface="微软雅黑" panose="020B0503020204020204" pitchFamily="34" charset="-122"/>
            </a:rPr>
            <a:t>年，</a:t>
          </a:r>
          <a:r>
            <a:rPr lang="zh-CN" altLang="en-US" sz="1400" b="1">
              <a:solidFill>
                <a:srgbClr val="C00000"/>
              </a:solidFill>
              <a:latin typeface="微软雅黑" panose="020B0503020204020204" pitchFamily="34" charset="-122"/>
              <a:ea typeface="微软雅黑" panose="020B0503020204020204" pitchFamily="34" charset="-122"/>
            </a:rPr>
            <a:t>巴氯芬</a:t>
          </a:r>
          <a:r>
            <a:rPr lang="zh-CN" altLang="en-US" sz="1400" b="1">
              <a:solidFill>
                <a:srgbClr val="C00000"/>
              </a:solidFill>
              <a:latin typeface="微软雅黑" panose="020B0503020204020204" pitchFamily="34" charset="-122"/>
              <a:ea typeface="微软雅黑" panose="020B0503020204020204" pitchFamily="34" charset="-122"/>
            </a:rPr>
            <a:t>在中国患者中的有效性和安全性已得到充分验证</a:t>
          </a:r>
          <a:r>
            <a:rPr lang="zh-CN" altLang="en-US" sz="1400" b="1">
              <a:solidFill>
                <a:srgbClr val="C00000"/>
              </a:solidFill>
              <a:latin typeface="微软雅黑" panose="020B0503020204020204" pitchFamily="34" charset="-122"/>
              <a:ea typeface="微软雅黑" panose="020B0503020204020204" pitchFamily="34" charset="-122"/>
            </a:rPr>
            <a:t/>
          </a:r>
          <a:endParaRPr lang="zh-CN" altLang="en-US" sz="1400" b="1">
            <a:solidFill>
              <a:srgbClr val="C00000"/>
            </a:solidFill>
            <a:latin typeface="微软雅黑" panose="020B0503020204020204" pitchFamily="34" charset="-122"/>
            <a:ea typeface="微软雅黑" panose="020B0503020204020204" pitchFamily="34" charset="-122"/>
          </a:endParaRPr>
        </a:p>
      </dgm:t>
    </dgm:pt>
    <dgm:pt modelId="{D0D77647-95BE-4607-B2F0-006D9CAB8F0E}" cxnId="{4E279351-D4B1-4BB2-9E23-2A7840160842}" type="parTrans">
      <dgm:prSet/>
      <dgm:spPr/>
      <dgm:t>
        <a:bodyPr/>
        <a:p>
          <a:endParaRPr lang="zh-CN" altLang="en-US"/>
        </a:p>
      </dgm:t>
    </dgm:pt>
    <dgm:pt modelId="{3DBF6B9F-A188-4D67-ABE8-0633561FA9E5}" cxnId="{4E279351-D4B1-4BB2-9E23-2A7840160842}" type="sibTrans">
      <dgm:prSet/>
      <dgm:spPr/>
      <dgm:t>
        <a:bodyPr/>
        <a:p>
          <a:endParaRPr lang="zh-CN" altLang="en-US"/>
        </a:p>
      </dgm:t>
    </dgm:pt>
    <dgm:pt modelId="{D5935282-3C7C-4F88-A1AE-C27DB8591514}" type="pres">
      <dgm:prSet presAssocID="{2E15931E-1654-4B73-89B2-8E333D9C42E0}" presName="Name0" presStyleCnt="0">
        <dgm:presLayoutVars>
          <dgm:dir/>
          <dgm:animLvl val="lvl"/>
          <dgm:resizeHandles val="exact"/>
        </dgm:presLayoutVars>
      </dgm:prSet>
      <dgm:spPr/>
    </dgm:pt>
    <dgm:pt modelId="{E61486FD-113E-4C87-8ADF-B1A8E2A84801}" type="pres">
      <dgm:prSet presAssocID="{90DDC401-903F-495B-A387-FFA8A45891F6}" presName="linNode" presStyleCnt="0"/>
      <dgm:spPr/>
    </dgm:pt>
    <dgm:pt modelId="{96BE2B31-D87C-43E1-BE64-4C27B13F4AA4}" type="pres">
      <dgm:prSet presAssocID="{90DDC401-903F-495B-A387-FFA8A45891F6}" presName="parentText" presStyleLbl="node1" presStyleIdx="0" presStyleCnt="3" custScaleX="65832" custScaleY="79649" custLinFactNeighborX="269">
        <dgm:presLayoutVars>
          <dgm:chMax val="1"/>
          <dgm:bulletEnabled val="1"/>
        </dgm:presLayoutVars>
      </dgm:prSet>
      <dgm:spPr/>
    </dgm:pt>
    <dgm:pt modelId="{DD9406C3-FC80-4468-A55B-122D744D43F0}" type="pres">
      <dgm:prSet presAssocID="{90DDC401-903F-495B-A387-FFA8A45891F6}" presName="descendantText" presStyleLbl="alignAccFollowNode1" presStyleIdx="0" presStyleCnt="3" custScaleX="102220" custScaleY="78887">
        <dgm:presLayoutVars>
          <dgm:bulletEnabled val="1"/>
        </dgm:presLayoutVars>
      </dgm:prSet>
      <dgm:spPr/>
    </dgm:pt>
    <dgm:pt modelId="{F1941F29-E51C-4282-956D-50CFAFAEB9B8}" type="pres">
      <dgm:prSet presAssocID="{35E5E878-0907-4014-9CFA-56AEFE6C22E5}" presName="sp" presStyleCnt="0"/>
      <dgm:spPr/>
    </dgm:pt>
    <dgm:pt modelId="{B589D1EC-5156-4FB2-BB1C-8E1290A868B9}" type="pres">
      <dgm:prSet presAssocID="{A6685E83-BEEC-49B3-B40A-539E2C0D7A1A}" presName="linNode" presStyleCnt="0"/>
      <dgm:spPr/>
    </dgm:pt>
    <dgm:pt modelId="{EBD335B5-8308-49CB-9630-99D852747B1F}" type="pres">
      <dgm:prSet presAssocID="{A6685E83-BEEC-49B3-B40A-539E2C0D7A1A}" presName="parentText" presStyleLbl="node1" presStyleIdx="1" presStyleCnt="3" custScaleX="64911" custScaleY="77487">
        <dgm:presLayoutVars>
          <dgm:chMax val="1"/>
          <dgm:bulletEnabled val="1"/>
        </dgm:presLayoutVars>
      </dgm:prSet>
      <dgm:spPr/>
    </dgm:pt>
    <dgm:pt modelId="{6EB2A58E-CA03-4F76-94B6-D8FE50231963}" type="pres">
      <dgm:prSet presAssocID="{A6685E83-BEEC-49B3-B40A-539E2C0D7A1A}" presName="descendantText" presStyleLbl="alignAccFollowNode1" presStyleIdx="1" presStyleCnt="3" custScaleX="103048" custScaleY="70747" custLinFactNeighborX="-370" custLinFactNeighborY="-4">
        <dgm:presLayoutVars>
          <dgm:bulletEnabled val="1"/>
        </dgm:presLayoutVars>
      </dgm:prSet>
      <dgm:spPr/>
    </dgm:pt>
    <dgm:pt modelId="{A76EE5BB-CBA4-4DD9-BFB7-3F3F246C9BF0}" type="pres">
      <dgm:prSet presAssocID="{68BB6C9A-B7F0-43A0-955B-FC8C4D4009BF}" presName="sp" presStyleCnt="0"/>
      <dgm:spPr/>
    </dgm:pt>
    <dgm:pt modelId="{2BB2A428-FB05-47E5-AC5F-C6A7936A9AC0}" type="pres">
      <dgm:prSet presAssocID="{C8DDDFA1-AF37-4444-AAEB-D51CEE212719}" presName="linNode" presStyleCnt="0"/>
      <dgm:spPr/>
    </dgm:pt>
    <dgm:pt modelId="{B093CE78-670B-40EB-95CF-315E334D550F}" type="pres">
      <dgm:prSet presAssocID="{C8DDDFA1-AF37-4444-AAEB-D51CEE212719}" presName="parentText" presStyleLbl="node1" presStyleIdx="2" presStyleCnt="3" custScaleX="63953" custScaleY="78319">
        <dgm:presLayoutVars>
          <dgm:chMax val="1"/>
          <dgm:bulletEnabled val="1"/>
        </dgm:presLayoutVars>
      </dgm:prSet>
      <dgm:spPr/>
    </dgm:pt>
    <dgm:pt modelId="{64028F0D-BE57-4642-92F7-303D4E45C524}" type="pres">
      <dgm:prSet presAssocID="{C8DDDFA1-AF37-4444-AAEB-D51CEE212719}" presName="descendantText" presStyleLbl="alignAccFollowNode1" presStyleIdx="2" presStyleCnt="3" custScaleX="103898" custScaleY="72277">
        <dgm:presLayoutVars>
          <dgm:bulletEnabled val="1"/>
        </dgm:presLayoutVars>
      </dgm:prSet>
      <dgm:spPr/>
    </dgm:pt>
  </dgm:ptLst>
  <dgm:cxnLst>
    <dgm:cxn modelId="{79EBB4F2-8EE7-4F93-9D7F-DE7BE5360DA3}" srcId="{2E15931E-1654-4B73-89B2-8E333D9C42E0}" destId="{90DDC401-903F-495B-A387-FFA8A45891F6}" srcOrd="0" destOrd="0" parTransId="{C8BB0B8A-C63A-4F83-B8DD-3A7CE259E4EE}" sibTransId="{35E5E878-0907-4014-9CFA-56AEFE6C22E5}"/>
    <dgm:cxn modelId="{0915C2E6-647D-441C-99DE-DB99CA3BBE4F}" srcId="{90DDC401-903F-495B-A387-FFA8A45891F6}" destId="{E08CEB0C-E37F-4DCA-A8EA-4B2CD3AD7754}" srcOrd="0" destOrd="0" parTransId="{FB4BCC77-44E9-4065-8A2F-90CD32DE34E3}" sibTransId="{41FED480-3E2E-47A2-B997-02D527BC8082}"/>
    <dgm:cxn modelId="{403A8F23-C43D-42A6-AA7F-65FE5AF0A23B}" srcId="{2E15931E-1654-4B73-89B2-8E333D9C42E0}" destId="{A6685E83-BEEC-49B3-B40A-539E2C0D7A1A}" srcOrd="1" destOrd="0" parTransId="{FECC43A3-D59E-4EE1-9557-8FBB90D5B362}" sibTransId="{68BB6C9A-B7F0-43A0-955B-FC8C4D4009BF}"/>
    <dgm:cxn modelId="{7489CE8A-7F6D-4075-B966-809D7812FDB9}" srcId="{A6685E83-BEEC-49B3-B40A-539E2C0D7A1A}" destId="{CBA50553-63FA-4B5A-9888-EDDBA06CA593}" srcOrd="0" destOrd="1" parTransId="{73E2772F-165D-4B56-ACC2-969CBF53B0A8}" sibTransId="{7BFD1607-7356-4D3D-A829-75D002A3A4B0}"/>
    <dgm:cxn modelId="{0B61B0AF-04C0-4BD0-8C46-E0971C414080}" srcId="{2E15931E-1654-4B73-89B2-8E333D9C42E0}" destId="{C8DDDFA1-AF37-4444-AAEB-D51CEE212719}" srcOrd="2" destOrd="0" parTransId="{26EA520A-5891-4EBA-B2AD-1840663D8C07}" sibTransId="{CE2287C8-6424-4771-88FD-4DADE15C5A04}"/>
    <dgm:cxn modelId="{4E279351-D4B1-4BB2-9E23-2A7840160842}" srcId="{C8DDDFA1-AF37-4444-AAEB-D51CEE212719}" destId="{5AA02751-379E-46DB-884A-F23ACBC498EE}" srcOrd="0" destOrd="2" parTransId="{D0D77647-95BE-4607-B2F0-006D9CAB8F0E}" sibTransId="{3DBF6B9F-A188-4D67-ABE8-0633561FA9E5}"/>
    <dgm:cxn modelId="{48862E49-50D3-44D9-BA4B-1AE2BFD234BF}" type="presOf" srcId="{2E15931E-1654-4B73-89B2-8E333D9C42E0}" destId="{D5935282-3C7C-4F88-A1AE-C27DB8591514}" srcOrd="0" destOrd="0" presId="urn:microsoft.com/office/officeart/2005/8/layout/vList5"/>
    <dgm:cxn modelId="{899FAC70-2768-42B0-998D-C09774010E04}" type="presParOf" srcId="{D5935282-3C7C-4F88-A1AE-C27DB8591514}" destId="{E61486FD-113E-4C87-8ADF-B1A8E2A84801}" srcOrd="0" destOrd="0" presId="urn:microsoft.com/office/officeart/2005/8/layout/vList5"/>
    <dgm:cxn modelId="{795CA8FE-A99D-4C57-8542-E4802AC206B0}" type="presParOf" srcId="{E61486FD-113E-4C87-8ADF-B1A8E2A84801}" destId="{96BE2B31-D87C-43E1-BE64-4C27B13F4AA4}" srcOrd="0" destOrd="0" presId="urn:microsoft.com/office/officeart/2005/8/layout/vList5"/>
    <dgm:cxn modelId="{FDC5AE0F-649F-435A-8327-0052E8E687E5}" type="presOf" srcId="{90DDC401-903F-495B-A387-FFA8A45891F6}" destId="{96BE2B31-D87C-43E1-BE64-4C27B13F4AA4}" srcOrd="0" destOrd="0" presId="urn:microsoft.com/office/officeart/2005/8/layout/vList5"/>
    <dgm:cxn modelId="{4B932107-570A-43EE-8381-AE18CEB4EB64}" type="presParOf" srcId="{E61486FD-113E-4C87-8ADF-B1A8E2A84801}" destId="{DD9406C3-FC80-4468-A55B-122D744D43F0}" srcOrd="1" destOrd="0" presId="urn:microsoft.com/office/officeart/2005/8/layout/vList5"/>
    <dgm:cxn modelId="{3C3A081B-1302-49E9-85C5-C3776E2E34D2}" type="presOf" srcId="{E08CEB0C-E37F-4DCA-A8EA-4B2CD3AD7754}" destId="{DD9406C3-FC80-4468-A55B-122D744D43F0}" srcOrd="0" destOrd="0" presId="urn:microsoft.com/office/officeart/2005/8/layout/vList5"/>
    <dgm:cxn modelId="{21895980-88AE-427E-B79E-9353E2BD58B8}" type="presParOf" srcId="{D5935282-3C7C-4F88-A1AE-C27DB8591514}" destId="{F1941F29-E51C-4282-956D-50CFAFAEB9B8}" srcOrd="1" destOrd="0" presId="urn:microsoft.com/office/officeart/2005/8/layout/vList5"/>
    <dgm:cxn modelId="{A279E0E5-3E0B-4675-BF17-51EFC43078CA}" type="presParOf" srcId="{D5935282-3C7C-4F88-A1AE-C27DB8591514}" destId="{B589D1EC-5156-4FB2-BB1C-8E1290A868B9}" srcOrd="2" destOrd="0" presId="urn:microsoft.com/office/officeart/2005/8/layout/vList5"/>
    <dgm:cxn modelId="{BD2D45B3-3BF5-4053-8B8C-531582C1D9C0}" type="presParOf" srcId="{B589D1EC-5156-4FB2-BB1C-8E1290A868B9}" destId="{EBD335B5-8308-49CB-9630-99D852747B1F}" srcOrd="0" destOrd="2" presId="urn:microsoft.com/office/officeart/2005/8/layout/vList5"/>
    <dgm:cxn modelId="{F7F8AE06-9A53-4A06-8103-806DB91F6EBD}" type="presOf" srcId="{A6685E83-BEEC-49B3-B40A-539E2C0D7A1A}" destId="{EBD335B5-8308-49CB-9630-99D852747B1F}" srcOrd="0" destOrd="0" presId="urn:microsoft.com/office/officeart/2005/8/layout/vList5"/>
    <dgm:cxn modelId="{AC87C339-B91A-460F-9F05-4B23A4918301}" type="presParOf" srcId="{B589D1EC-5156-4FB2-BB1C-8E1290A868B9}" destId="{6EB2A58E-CA03-4F76-94B6-D8FE50231963}" srcOrd="1" destOrd="2" presId="urn:microsoft.com/office/officeart/2005/8/layout/vList5"/>
    <dgm:cxn modelId="{FD3F9A68-9312-4751-A703-25EB4EA11488}" type="presOf" srcId="{CBA50553-63FA-4B5A-9888-EDDBA06CA593}" destId="{6EB2A58E-CA03-4F76-94B6-D8FE50231963}" srcOrd="0" destOrd="0" presId="urn:microsoft.com/office/officeart/2005/8/layout/vList5"/>
    <dgm:cxn modelId="{6B0BC9A6-6123-4F6D-8BC9-26450A432BF1}" type="presParOf" srcId="{D5935282-3C7C-4F88-A1AE-C27DB8591514}" destId="{A76EE5BB-CBA4-4DD9-BFB7-3F3F246C9BF0}" srcOrd="3" destOrd="0" presId="urn:microsoft.com/office/officeart/2005/8/layout/vList5"/>
    <dgm:cxn modelId="{DAC42871-C238-4B57-85D7-5C4E4C84CB61}" type="presParOf" srcId="{D5935282-3C7C-4F88-A1AE-C27DB8591514}" destId="{2BB2A428-FB05-47E5-AC5F-C6A7936A9AC0}" srcOrd="4" destOrd="0" presId="urn:microsoft.com/office/officeart/2005/8/layout/vList5"/>
    <dgm:cxn modelId="{056BE836-C0CA-4007-AB51-3E70C15F9699}" type="presParOf" srcId="{2BB2A428-FB05-47E5-AC5F-C6A7936A9AC0}" destId="{B093CE78-670B-40EB-95CF-315E334D550F}" srcOrd="0" destOrd="4" presId="urn:microsoft.com/office/officeart/2005/8/layout/vList5"/>
    <dgm:cxn modelId="{20BDDD8E-0725-4D33-812C-AD5EB109530F}" type="presOf" srcId="{C8DDDFA1-AF37-4444-AAEB-D51CEE212719}" destId="{B093CE78-670B-40EB-95CF-315E334D550F}" srcOrd="0" destOrd="0" presId="urn:microsoft.com/office/officeart/2005/8/layout/vList5"/>
    <dgm:cxn modelId="{2185F4C6-0B55-48FD-A6BC-7A0DA33154CD}" type="presParOf" srcId="{2BB2A428-FB05-47E5-AC5F-C6A7936A9AC0}" destId="{64028F0D-BE57-4642-92F7-303D4E45C524}" srcOrd="1" destOrd="4" presId="urn:microsoft.com/office/officeart/2005/8/layout/vList5"/>
    <dgm:cxn modelId="{0C97CA1C-FFB1-4F4C-8DBD-7FDFC6711228}" type="presOf" srcId="{5AA02751-379E-46DB-884A-F23ACBC498EE}" destId="{64028F0D-BE57-4642-92F7-303D4E45C524}" srcOrd="0" destOrd="0" presId="urn:microsoft.com/office/officeart/2005/8/layout/vList5"/>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10991215" cy="5369560"/>
        <a:chOff x="0" y="0"/>
        <a:chExt cx="10991215" cy="5369560"/>
      </a:xfrm>
    </dsp:grpSpPr>
    <dsp:sp modelId="{DD9406C3-FC80-4468-A55B-122D744D43F0}">
      <dsp:nvSpPr>
        <dsp:cNvPr id="4" name="同侧圆角矩形 3"/>
        <dsp:cNvSpPr/>
      </dsp:nvSpPr>
      <dsp:spPr bwMode="white">
        <a:xfrm rot="5400000">
          <a:off x="6085905" y="-2724072"/>
          <a:ext cx="1380582" cy="7190541"/>
        </a:xfrm>
        <a:prstGeom prst="round2SameRect">
          <a:avLst/>
        </a:prstGeom>
      </dsp:spPr>
      <dsp:style>
        <a:lnRef idx="2">
          <a:schemeClr val="accent1">
            <a:alpha val="90000"/>
            <a:tint val="40000"/>
          </a:schemeClr>
        </a:lnRef>
        <a:fillRef idx="1">
          <a:schemeClr val="accent1">
            <a:alpha val="90000"/>
            <a:tint val="40000"/>
          </a:schemeClr>
        </a:fillRef>
        <a:effectRef idx="0">
          <a:scrgbClr r="0" g="0" b="0"/>
        </a:effectRef>
        <a:fontRef idx="minor"/>
      </dsp:style>
      <dsp:txBody>
        <a:bodyPr rot="-5400000" vert="horz" wrap="square" lIns="53340" tIns="26670" rIns="53340" bIns="26670" anchor="ctr"/>
        <a:lstStyle>
          <a:lvl1pPr algn="l">
            <a:defRPr sz="6500"/>
          </a:lvl1pPr>
          <a:lvl2pPr marL="285750" indent="-285750" algn="l">
            <a:defRPr sz="6500"/>
          </a:lvl2pPr>
          <a:lvl3pPr marL="571500" indent="-285750" algn="l">
            <a:defRPr sz="6500"/>
          </a:lvl3pPr>
          <a:lvl4pPr marL="857250" indent="-285750" algn="l">
            <a:defRPr sz="6500"/>
          </a:lvl4pPr>
          <a:lvl5pPr marL="1143000" indent="-285750" algn="l">
            <a:defRPr sz="6500"/>
          </a:lvl5pPr>
          <a:lvl6pPr marL="1428750" indent="-285750" algn="l">
            <a:defRPr sz="6500"/>
          </a:lvl6pPr>
          <a:lvl7pPr marL="1714500" indent="-285750" algn="l">
            <a:defRPr sz="6500"/>
          </a:lvl7pPr>
          <a:lvl8pPr marL="2000250" indent="-285750" algn="l">
            <a:defRPr sz="6500"/>
          </a:lvl8pPr>
          <a:lvl9pPr marL="2286000" indent="-285750" algn="l">
            <a:defRPr sz="6500"/>
          </a:lvl9pPr>
        </a:lstStyle>
        <a:p>
          <a:pPr marL="114300" lvl="1" indent="-114300">
            <a:lnSpc>
              <a:spcPct val="100000"/>
            </a:lnSpc>
            <a:spcBef>
              <a:spcPct val="0"/>
            </a:spcBef>
            <a:spcAft>
              <a:spcPct val="15000"/>
            </a:spcAft>
            <a:buChar char="•"/>
          </a:pPr>
          <a:r>
            <a:rPr lang="zh-CN" altLang="en-US" sz="1400">
              <a:solidFill>
                <a:schemeClr val="dk1"/>
              </a:solidFill>
              <a:latin typeface="微软雅黑" panose="020B0503020204020204" pitchFamily="34" charset="-122"/>
              <a:ea typeface="微软雅黑" panose="020B0503020204020204" pitchFamily="34" charset="-122"/>
            </a:rPr>
            <a:t>不良反应主要发生于服药初始阶段</a:t>
          </a:r>
          <a:r>
            <a:rPr lang="zh-CN" altLang="en-US" sz="1400">
              <a:solidFill>
                <a:schemeClr val="dk1"/>
              </a:solidFill>
              <a:latin typeface="微软雅黑" panose="020B0503020204020204" pitchFamily="34" charset="-122"/>
              <a:ea typeface="微软雅黑" panose="020B0503020204020204" pitchFamily="34" charset="-122"/>
            </a:rPr>
            <a:t>（</a:t>
          </a:r>
          <a:r>
            <a:rPr lang="zh-CN" altLang="en-US" sz="1400">
              <a:solidFill>
                <a:schemeClr val="dk1"/>
              </a:solidFill>
              <a:latin typeface="微软雅黑" panose="020B0503020204020204" pitchFamily="34" charset="-122"/>
              <a:ea typeface="微软雅黑" panose="020B0503020204020204" pitchFamily="34" charset="-122"/>
            </a:rPr>
            <a:t>例如</a:t>
          </a:r>
          <a:r>
            <a:rPr lang="zh-CN" altLang="en-US" sz="1400">
              <a:solidFill>
                <a:schemeClr val="dk1"/>
              </a:solidFill>
              <a:latin typeface="微软雅黑" panose="020B0503020204020204" pitchFamily="34" charset="-122"/>
              <a:ea typeface="微软雅黑" panose="020B0503020204020204" pitchFamily="34" charset="-122"/>
            </a:rPr>
            <a:t>：</a:t>
          </a:r>
          <a:r>
            <a:rPr lang="zh-CN" altLang="en-US" sz="1400">
              <a:solidFill>
                <a:schemeClr val="dk1"/>
              </a:solidFill>
              <a:latin typeface="微软雅黑" panose="020B0503020204020204" pitchFamily="34" charset="-122"/>
              <a:ea typeface="微软雅黑" panose="020B0503020204020204" pitchFamily="34" charset="-122"/>
            </a:rPr>
            <a:t>镇静</a:t>
          </a:r>
          <a:r>
            <a:rPr lang="zh-CN" altLang="en-US" sz="1400">
              <a:solidFill>
                <a:schemeClr val="dk1"/>
              </a:solidFill>
              <a:latin typeface="微软雅黑" panose="020B0503020204020204" pitchFamily="34" charset="-122"/>
              <a:ea typeface="微软雅黑" panose="020B0503020204020204" pitchFamily="34" charset="-122"/>
            </a:rPr>
            <a:t>、</a:t>
          </a:r>
          <a:r>
            <a:rPr lang="zh-CN" altLang="en-US" sz="1400">
              <a:solidFill>
                <a:schemeClr val="dk1"/>
              </a:solidFill>
              <a:latin typeface="微软雅黑" panose="020B0503020204020204" pitchFamily="34" charset="-122"/>
              <a:ea typeface="微软雅黑" panose="020B0503020204020204" pitchFamily="34" charset="-122"/>
            </a:rPr>
            <a:t>嗜睡和恶心</a:t>
          </a:r>
          <a:r>
            <a:rPr lang="zh-CN" altLang="en-US" sz="1400">
              <a:solidFill>
                <a:schemeClr val="dk1"/>
              </a:solidFill>
              <a:latin typeface="微软雅黑" panose="020B0503020204020204" pitchFamily="34" charset="-122"/>
              <a:ea typeface="微软雅黑" panose="020B0503020204020204" pitchFamily="34" charset="-122"/>
            </a:rPr>
            <a:t>），</a:t>
          </a:r>
          <a:r>
            <a:rPr lang="zh-CN" altLang="en-US" sz="1400">
              <a:solidFill>
                <a:schemeClr val="dk1"/>
              </a:solidFill>
              <a:latin typeface="微软雅黑" panose="020B0503020204020204" pitchFamily="34" charset="-122"/>
              <a:ea typeface="微软雅黑" panose="020B0503020204020204" pitchFamily="34" charset="-122"/>
            </a:rPr>
            <a:t>如果剂量增加过快</a:t>
          </a:r>
          <a:r>
            <a:rPr lang="zh-CN" altLang="en-US" sz="1400">
              <a:solidFill>
                <a:schemeClr val="dk1"/>
              </a:solidFill>
              <a:latin typeface="微软雅黑" panose="020B0503020204020204" pitchFamily="34" charset="-122"/>
              <a:ea typeface="微软雅黑" panose="020B0503020204020204" pitchFamily="34" charset="-122"/>
            </a:rPr>
            <a:t>，</a:t>
          </a:r>
          <a:r>
            <a:rPr lang="zh-CN" altLang="en-US" sz="1400">
              <a:solidFill>
                <a:schemeClr val="dk1"/>
              </a:solidFill>
              <a:latin typeface="微软雅黑" panose="020B0503020204020204" pitchFamily="34" charset="-122"/>
              <a:ea typeface="微软雅黑" panose="020B0503020204020204" pitchFamily="34" charset="-122"/>
            </a:rPr>
            <a:t>或大剂量服药</a:t>
          </a:r>
          <a:r>
            <a:rPr lang="zh-CN" altLang="en-US" sz="1400">
              <a:solidFill>
                <a:schemeClr val="dk1"/>
              </a:solidFill>
              <a:latin typeface="微软雅黑" panose="020B0503020204020204" pitchFamily="34" charset="-122"/>
              <a:ea typeface="微软雅黑" panose="020B0503020204020204" pitchFamily="34" charset="-122"/>
            </a:rPr>
            <a:t>，</a:t>
          </a:r>
          <a:r>
            <a:rPr lang="zh-CN" altLang="en-US" sz="1400">
              <a:solidFill>
                <a:schemeClr val="dk1"/>
              </a:solidFill>
              <a:latin typeface="微软雅黑" panose="020B0503020204020204" pitchFamily="34" charset="-122"/>
              <a:ea typeface="微软雅黑" panose="020B0503020204020204" pitchFamily="34" charset="-122"/>
            </a:rPr>
            <a:t>就可能产生不良反应</a:t>
          </a:r>
          <a:r>
            <a:rPr lang="zh-CN" altLang="en-US" sz="1400">
              <a:solidFill>
                <a:schemeClr val="dk1"/>
              </a:solidFill>
              <a:latin typeface="微软雅黑" panose="020B0503020204020204" pitchFamily="34" charset="-122"/>
              <a:ea typeface="微软雅黑" panose="020B0503020204020204" pitchFamily="34" charset="-122"/>
            </a:rPr>
            <a:t>。</a:t>
          </a:r>
          <a:r>
            <a:rPr lang="zh-CN" altLang="en-US" sz="1400">
              <a:solidFill>
                <a:schemeClr val="dk1"/>
              </a:solidFill>
              <a:latin typeface="微软雅黑" panose="020B0503020204020204" pitchFamily="34" charset="-122"/>
              <a:ea typeface="微软雅黑" panose="020B0503020204020204" pitchFamily="34" charset="-122"/>
            </a:rPr>
            <a:t>不良反应多为暂时的</a:t>
          </a:r>
          <a:r>
            <a:rPr lang="zh-CN" altLang="en-US" sz="1400">
              <a:solidFill>
                <a:schemeClr val="dk1"/>
              </a:solidFill>
              <a:latin typeface="微软雅黑" panose="020B0503020204020204" pitchFamily="34" charset="-122"/>
              <a:ea typeface="微软雅黑" panose="020B0503020204020204" pitchFamily="34" charset="-122"/>
            </a:rPr>
            <a:t>，</a:t>
          </a:r>
          <a:r>
            <a:rPr lang="zh-CN" altLang="en-US" sz="1400">
              <a:solidFill>
                <a:schemeClr val="dk1"/>
              </a:solidFill>
              <a:latin typeface="微软雅黑" panose="020B0503020204020204" pitchFamily="34" charset="-122"/>
              <a:ea typeface="微软雅黑" panose="020B0503020204020204" pitchFamily="34" charset="-122"/>
            </a:rPr>
            <a:t>并且能通过降低剂量而减轻或消失</a:t>
          </a:r>
          <a:r>
            <a:rPr lang="zh-CN" altLang="en-US" sz="1400">
              <a:solidFill>
                <a:schemeClr val="dk1"/>
              </a:solidFill>
              <a:latin typeface="微软雅黑" panose="020B0503020204020204" pitchFamily="34" charset="-122"/>
              <a:ea typeface="微软雅黑" panose="020B0503020204020204" pitchFamily="34" charset="-122"/>
            </a:rPr>
            <a:t>。</a:t>
          </a:r>
          <a:r>
            <a:rPr lang="zh-CN" altLang="en-US" sz="1400">
              <a:solidFill>
                <a:schemeClr val="dk1"/>
              </a:solidFill>
              <a:latin typeface="微软雅黑" panose="020B0503020204020204" pitchFamily="34" charset="-122"/>
              <a:ea typeface="微软雅黑" panose="020B0503020204020204" pitchFamily="34" charset="-122"/>
            </a:rPr>
            <a:t>很少有需要停药的严重不良反应发生</a:t>
          </a:r>
          <a:r>
            <a:rPr lang="zh-CN" altLang="en-US" sz="1400">
              <a:solidFill>
                <a:schemeClr val="dk1"/>
              </a:solidFill>
              <a:latin typeface="微软雅黑" panose="020B0503020204020204" pitchFamily="34" charset="-122"/>
              <a:ea typeface="微软雅黑" panose="020B0503020204020204" pitchFamily="34" charset="-122"/>
            </a:rPr>
            <a:t>。</a:t>
          </a:r>
          <a:endParaRPr lang="zh-CN" altLang="en-US" sz="1400">
            <a:solidFill>
              <a:schemeClr val="dk1"/>
            </a:solidFill>
            <a:latin typeface="微软雅黑" panose="020B0503020204020204" pitchFamily="34" charset="-122"/>
            <a:ea typeface="微软雅黑" panose="020B0503020204020204" pitchFamily="34" charset="-122"/>
          </a:endParaRPr>
        </a:p>
      </dsp:txBody>
      <dsp:txXfrm rot="5400000">
        <a:off x="6085905" y="-2724072"/>
        <a:ext cx="1380582" cy="7190541"/>
      </dsp:txXfrm>
    </dsp:sp>
    <dsp:sp modelId="{96BE2B31-D87C-43E1-BE64-4C27B13F4AA4}">
      <dsp:nvSpPr>
        <dsp:cNvPr id="3" name="圆角矩形 2"/>
        <dsp:cNvSpPr/>
      </dsp:nvSpPr>
      <dsp:spPr bwMode="white">
        <a:xfrm>
          <a:off x="594983" y="0"/>
          <a:ext cx="2604865" cy="1742397"/>
        </a:xfrm>
        <a:prstGeom prst="roundRect">
          <a:avLst/>
        </a:prstGeom>
      </dsp:spPr>
      <dsp:style>
        <a:lnRef idx="2">
          <a:schemeClr val="lt1"/>
        </a:lnRef>
        <a:fillRef idx="1">
          <a:schemeClr val="accent1"/>
        </a:fillRef>
        <a:effectRef idx="0">
          <a:scrgbClr r="0" g="0" b="0"/>
        </a:effectRef>
        <a:fontRef idx="minor">
          <a:schemeClr val="lt1"/>
        </a:fontRef>
      </dsp:style>
      <dsp:txBody>
        <a:bodyPr vert="horz" wrap="square" lIns="68580" tIns="34290" rIns="68580" bIns="3429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sz="1800" b="1" spc="70" dirty="0">
              <a:solidFill>
                <a:srgbClr val="FFFFFF">
                  <a:alpha val="100000"/>
                </a:srgbClr>
              </a:solidFill>
              <a:latin typeface="微软雅黑" panose="020B0503020204020204" pitchFamily="34" charset="-122"/>
              <a:ea typeface="微软雅黑" panose="020B0503020204020204" pitchFamily="34" charset="-122"/>
              <a:cs typeface="等线" panose="02010600030101010101" charset="-122"/>
              <a:sym typeface="+mn-ea"/>
            </a:rPr>
            <a:t>说明书收载的安全性信息</a:t>
          </a:r>
          <a:endParaRPr lang="zh-CN" altLang="en-US" sz="1800">
            <a:latin typeface="微软雅黑" panose="020B0503020204020204" pitchFamily="34" charset="-122"/>
            <a:ea typeface="微软雅黑" panose="020B0503020204020204" pitchFamily="34" charset="-122"/>
          </a:endParaRPr>
        </a:p>
      </dsp:txBody>
      <dsp:txXfrm>
        <a:off x="594983" y="0"/>
        <a:ext cx="2604865" cy="1742397"/>
      </dsp:txXfrm>
    </dsp:sp>
    <dsp:sp modelId="{6EB2A58E-CA03-4F76-94B6-D8FE50231963}">
      <dsp:nvSpPr>
        <dsp:cNvPr id="6" name="同侧圆角矩形 5"/>
        <dsp:cNvSpPr/>
      </dsp:nvSpPr>
      <dsp:spPr bwMode="white">
        <a:xfrm rot="5400000">
          <a:off x="6135173" y="-925135"/>
          <a:ext cx="1238126" cy="7248785"/>
        </a:xfrm>
        <a:prstGeom prst="round2SameRect">
          <a:avLst/>
        </a:prstGeom>
      </dsp:spPr>
      <dsp:style>
        <a:lnRef idx="2">
          <a:schemeClr val="accent1">
            <a:alpha val="90000"/>
            <a:tint val="40000"/>
          </a:schemeClr>
        </a:lnRef>
        <a:fillRef idx="1">
          <a:schemeClr val="accent1">
            <a:alpha val="90000"/>
            <a:tint val="40000"/>
          </a:schemeClr>
        </a:fillRef>
        <a:effectRef idx="0">
          <a:scrgbClr r="0" g="0" b="0"/>
        </a:effectRef>
        <a:fontRef idx="minor"/>
      </dsp:style>
      <dsp:txBody>
        <a:bodyPr rot="-5400000" vert="horz" wrap="square" lIns="53340" tIns="26670" rIns="53340" bIns="26670" anchor="ctr"/>
        <a:lstStyle>
          <a:lvl1pPr algn="l">
            <a:defRPr sz="6500"/>
          </a:lvl1pPr>
          <a:lvl2pPr marL="285750" indent="-285750" algn="l">
            <a:defRPr sz="6500"/>
          </a:lvl2pPr>
          <a:lvl3pPr marL="571500" indent="-285750" algn="l">
            <a:defRPr sz="6500"/>
          </a:lvl3pPr>
          <a:lvl4pPr marL="857250" indent="-285750" algn="l">
            <a:defRPr sz="6500"/>
          </a:lvl4pPr>
          <a:lvl5pPr marL="1143000" indent="-285750" algn="l">
            <a:defRPr sz="6500"/>
          </a:lvl5pPr>
          <a:lvl6pPr marL="1428750" indent="-285750" algn="l">
            <a:defRPr sz="6500"/>
          </a:lvl6pPr>
          <a:lvl7pPr marL="1714500" indent="-285750" algn="l">
            <a:defRPr sz="6500"/>
          </a:lvl7pPr>
          <a:lvl8pPr marL="2000250" indent="-285750" algn="l">
            <a:defRPr sz="6500"/>
          </a:lvl8pPr>
          <a:lvl9pPr marL="2286000" indent="-285750" algn="l">
            <a:defRPr sz="6500"/>
          </a:lvl9pPr>
        </a:lstStyle>
        <a:p>
          <a:pPr marL="114300" lvl="1" indent="-114300">
            <a:lnSpc>
              <a:spcPct val="100000"/>
            </a:lnSpc>
            <a:spcBef>
              <a:spcPct val="0"/>
            </a:spcBef>
            <a:spcAft>
              <a:spcPct val="15000"/>
            </a:spcAft>
            <a:buChar char="•"/>
          </a:pPr>
          <a:r>
            <a:rPr lang="zh-CN" altLang="en-US" sz="1400">
              <a:solidFill>
                <a:schemeClr val="dk1"/>
              </a:solidFill>
              <a:highlight>
                <a:srgbClr val="000000">
                  <a:alpha val="0"/>
                </a:srgbClr>
              </a:highlight>
              <a:latin typeface="微软雅黑" panose="020B0503020204020204" pitchFamily="34" charset="-122"/>
              <a:ea typeface="微软雅黑" panose="020B0503020204020204" pitchFamily="34" charset="-122"/>
            </a:rPr>
            <a:t>经查阅近十年中国知网</a:t>
          </a:r>
          <a:r>
            <a:rPr lang="zh-CN" altLang="en-US" sz="1400">
              <a:solidFill>
                <a:schemeClr val="dk1"/>
              </a:solidFill>
              <a:highlight>
                <a:srgbClr val="000000">
                  <a:alpha val="0"/>
                </a:srgbClr>
              </a:highlight>
              <a:latin typeface="微软雅黑" panose="020B0503020204020204" pitchFamily="34" charset="-122"/>
              <a:ea typeface="微软雅黑" panose="020B0503020204020204" pitchFamily="34" charset="-122"/>
            </a:rPr>
            <a:t>、</a:t>
          </a:r>
          <a:r>
            <a:rPr lang="zh-CN" altLang="en-US" sz="1400">
              <a:solidFill>
                <a:schemeClr val="dk1"/>
              </a:solidFill>
              <a:highlight>
                <a:srgbClr val="000000">
                  <a:alpha val="0"/>
                </a:srgbClr>
              </a:highlight>
              <a:latin typeface="微软雅黑" panose="020B0503020204020204" pitchFamily="34" charset="-122"/>
              <a:ea typeface="微软雅黑" panose="020B0503020204020204" pitchFamily="34" charset="-122"/>
            </a:rPr>
            <a:t>万方数据库文献</a:t>
          </a:r>
          <a:r>
            <a:rPr lang="zh-CN" altLang="en-US" sz="1400">
              <a:solidFill>
                <a:schemeClr val="dk1"/>
              </a:solidFill>
              <a:highlight>
                <a:srgbClr val="000000">
                  <a:alpha val="0"/>
                </a:srgbClr>
              </a:highlight>
              <a:latin typeface="微软雅黑" panose="020B0503020204020204" pitchFamily="34" charset="-122"/>
              <a:ea typeface="微软雅黑" panose="020B0503020204020204" pitchFamily="34" charset="-122"/>
            </a:rPr>
            <a:t>，</a:t>
          </a:r>
          <a:r>
            <a:rPr lang="zh-CN" altLang="en-US" sz="1400">
              <a:solidFill>
                <a:schemeClr val="dk1"/>
              </a:solidFill>
              <a:highlight>
                <a:srgbClr val="000000">
                  <a:alpha val="0"/>
                </a:srgbClr>
              </a:highlight>
              <a:latin typeface="微软雅黑" panose="020B0503020204020204" pitchFamily="34" charset="-122"/>
              <a:ea typeface="微软雅黑" panose="020B0503020204020204" pitchFamily="34" charset="-122"/>
            </a:rPr>
            <a:t>所报道的不良反应主要有躁动</a:t>
          </a:r>
          <a:r>
            <a:rPr lang="zh-CN" altLang="en-US" sz="1400">
              <a:solidFill>
                <a:schemeClr val="dk1"/>
              </a:solidFill>
              <a:highlight>
                <a:srgbClr val="000000">
                  <a:alpha val="0"/>
                </a:srgbClr>
              </a:highlight>
              <a:latin typeface="微软雅黑" panose="020B0503020204020204" pitchFamily="34" charset="-122"/>
              <a:ea typeface="微软雅黑" panose="020B0503020204020204" pitchFamily="34" charset="-122"/>
            </a:rPr>
            <a:t>、</a:t>
          </a:r>
          <a:r>
            <a:rPr lang="zh-CN" altLang="en-US" sz="1400">
              <a:solidFill>
                <a:schemeClr val="dk1"/>
              </a:solidFill>
              <a:highlight>
                <a:srgbClr val="000000">
                  <a:alpha val="0"/>
                </a:srgbClr>
              </a:highlight>
              <a:latin typeface="微软雅黑" panose="020B0503020204020204" pitchFamily="34" charset="-122"/>
              <a:ea typeface="微软雅黑" panose="020B0503020204020204" pitchFamily="34" charset="-122"/>
            </a:rPr>
            <a:t>幻觉</a:t>
          </a:r>
          <a:r>
            <a:rPr lang="zh-CN" altLang="en-US" sz="1400">
              <a:solidFill>
                <a:schemeClr val="dk1"/>
              </a:solidFill>
              <a:highlight>
                <a:srgbClr val="000000">
                  <a:alpha val="0"/>
                </a:srgbClr>
              </a:highlight>
              <a:latin typeface="微软雅黑" panose="020B0503020204020204" pitchFamily="34" charset="-122"/>
              <a:ea typeface="微软雅黑" panose="020B0503020204020204" pitchFamily="34" charset="-122"/>
            </a:rPr>
            <a:t>、</a:t>
          </a:r>
          <a:r>
            <a:rPr lang="zh-CN" altLang="en-US" sz="1400">
              <a:solidFill>
                <a:schemeClr val="dk1"/>
              </a:solidFill>
              <a:highlight>
                <a:srgbClr val="000000">
                  <a:alpha val="0"/>
                </a:srgbClr>
              </a:highlight>
              <a:latin typeface="微软雅黑" panose="020B0503020204020204" pitchFamily="34" charset="-122"/>
              <a:ea typeface="微软雅黑" panose="020B0503020204020204" pitchFamily="34" charset="-122"/>
            </a:rPr>
            <a:t>谵妄</a:t>
          </a:r>
          <a:r>
            <a:rPr lang="zh-CN" altLang="en-US" sz="1400">
              <a:solidFill>
                <a:schemeClr val="dk1"/>
              </a:solidFill>
              <a:highlight>
                <a:srgbClr val="000000">
                  <a:alpha val="0"/>
                </a:srgbClr>
              </a:highlight>
              <a:latin typeface="微软雅黑" panose="020B0503020204020204" pitchFamily="34" charset="-122"/>
              <a:ea typeface="微软雅黑" panose="020B0503020204020204" pitchFamily="34" charset="-122"/>
            </a:rPr>
            <a:t>、</a:t>
          </a:r>
          <a:r>
            <a:rPr lang="zh-CN" altLang="en-US" sz="1400">
              <a:solidFill>
                <a:schemeClr val="dk1"/>
              </a:solidFill>
              <a:highlight>
                <a:srgbClr val="000000">
                  <a:alpha val="0"/>
                </a:srgbClr>
              </a:highlight>
              <a:latin typeface="微软雅黑" panose="020B0503020204020204" pitchFamily="34" charset="-122"/>
              <a:ea typeface="微软雅黑" panose="020B0503020204020204" pitchFamily="34" charset="-122"/>
            </a:rPr>
            <a:t>嗜睡</a:t>
          </a:r>
          <a:r>
            <a:rPr lang="zh-CN" altLang="en-US" sz="1400">
              <a:solidFill>
                <a:schemeClr val="dk1"/>
              </a:solidFill>
              <a:highlight>
                <a:srgbClr val="000000">
                  <a:alpha val="0"/>
                </a:srgbClr>
              </a:highlight>
              <a:latin typeface="微软雅黑" panose="020B0503020204020204" pitchFamily="34" charset="-122"/>
              <a:ea typeface="微软雅黑" panose="020B0503020204020204" pitchFamily="34" charset="-122"/>
            </a:rPr>
            <a:t>、</a:t>
          </a:r>
          <a:r>
            <a:rPr lang="zh-CN" altLang="en-US" sz="1400">
              <a:solidFill>
                <a:schemeClr val="dk1"/>
              </a:solidFill>
              <a:highlight>
                <a:srgbClr val="000000">
                  <a:alpha val="0"/>
                </a:srgbClr>
              </a:highlight>
              <a:latin typeface="微软雅黑" panose="020B0503020204020204" pitchFamily="34" charset="-122"/>
              <a:ea typeface="微软雅黑" panose="020B0503020204020204" pitchFamily="34" charset="-122"/>
            </a:rPr>
            <a:t>意识不清</a:t>
          </a:r>
          <a:r>
            <a:rPr lang="zh-CN" altLang="en-US" sz="1400">
              <a:solidFill>
                <a:schemeClr val="dk1"/>
              </a:solidFill>
              <a:highlight>
                <a:srgbClr val="000000">
                  <a:alpha val="0"/>
                </a:srgbClr>
              </a:highlight>
              <a:latin typeface="微软雅黑" panose="020B0503020204020204" pitchFamily="34" charset="-122"/>
              <a:ea typeface="微软雅黑" panose="020B0503020204020204" pitchFamily="34" charset="-122"/>
            </a:rPr>
            <a:t>、</a:t>
          </a:r>
          <a:r>
            <a:rPr lang="zh-CN" altLang="en-US" sz="1400">
              <a:solidFill>
                <a:schemeClr val="dk1"/>
              </a:solidFill>
              <a:highlight>
                <a:srgbClr val="000000">
                  <a:alpha val="0"/>
                </a:srgbClr>
              </a:highlight>
              <a:latin typeface="微软雅黑" panose="020B0503020204020204" pitchFamily="34" charset="-122"/>
              <a:ea typeface="微软雅黑" panose="020B0503020204020204" pitchFamily="34" charset="-122"/>
            </a:rPr>
            <a:t>昏迷</a:t>
          </a:r>
          <a:r>
            <a:rPr lang="zh-CN" altLang="en-US" sz="1400">
              <a:solidFill>
                <a:schemeClr val="dk1"/>
              </a:solidFill>
              <a:highlight>
                <a:srgbClr val="000000">
                  <a:alpha val="0"/>
                </a:srgbClr>
              </a:highlight>
              <a:latin typeface="微软雅黑" panose="020B0503020204020204" pitchFamily="34" charset="-122"/>
              <a:ea typeface="微软雅黑" panose="020B0503020204020204" pitchFamily="34" charset="-122"/>
            </a:rPr>
            <a:t>，</a:t>
          </a:r>
          <a:r>
            <a:rPr lang="zh-CN" altLang="en-US" sz="1400">
              <a:solidFill>
                <a:schemeClr val="dk1"/>
              </a:solidFill>
              <a:highlight>
                <a:srgbClr val="000000">
                  <a:alpha val="0"/>
                </a:srgbClr>
              </a:highlight>
              <a:latin typeface="微软雅黑" panose="020B0503020204020204" pitchFamily="34" charset="-122"/>
              <a:ea typeface="微软雅黑" panose="020B0503020204020204" pitchFamily="34" charset="-122"/>
            </a:rPr>
            <a:t>未见严重不良反应</a:t>
          </a:r>
          <a:r>
            <a:rPr lang="zh-CN" altLang="en-US" sz="1400">
              <a:solidFill>
                <a:schemeClr val="dk1"/>
              </a:solidFill>
              <a:highlight>
                <a:srgbClr val="000000">
                  <a:alpha val="0"/>
                </a:srgbClr>
              </a:highlight>
              <a:latin typeface="微软雅黑" panose="020B0503020204020204" pitchFamily="34" charset="-122"/>
              <a:ea typeface="微软雅黑" panose="020B0503020204020204" pitchFamily="34" charset="-122"/>
            </a:rPr>
            <a:t>。</a:t>
          </a:r>
          <a:r>
            <a:rPr lang="zh-CN" altLang="en-US" sz="1400">
              <a:solidFill>
                <a:schemeClr val="dk1"/>
              </a:solidFill>
              <a:highlight>
                <a:srgbClr val="000000">
                  <a:alpha val="0"/>
                </a:srgbClr>
              </a:highlight>
              <a:latin typeface="微软雅黑" panose="020B0503020204020204" pitchFamily="34" charset="-122"/>
              <a:ea typeface="微软雅黑" panose="020B0503020204020204" pitchFamily="34" charset="-122"/>
            </a:rPr>
            <a:t>黄琴蓉等在探讨口服巴氯芬治疗痉挛型脑性瘫痪患儿痉挛的临床疗效研究中发现</a:t>
          </a:r>
          <a:r>
            <a:rPr lang="zh-CN" altLang="en-US" sz="1400">
              <a:solidFill>
                <a:schemeClr val="dk1"/>
              </a:solidFill>
              <a:highlight>
                <a:srgbClr val="000000">
                  <a:alpha val="0"/>
                </a:srgbClr>
              </a:highlight>
              <a:latin typeface="微软雅黑" panose="020B0503020204020204" pitchFamily="34" charset="-122"/>
              <a:ea typeface="微软雅黑" panose="020B0503020204020204" pitchFamily="34" charset="-122"/>
            </a:rPr>
            <a:t>，</a:t>
          </a:r>
          <a:r>
            <a:rPr lang="zh-CN" altLang="en-US" sz="1400">
              <a:solidFill>
                <a:schemeClr val="dk1"/>
              </a:solidFill>
              <a:highlight>
                <a:srgbClr val="000000">
                  <a:alpha val="0"/>
                </a:srgbClr>
              </a:highlight>
              <a:latin typeface="微软雅黑" panose="020B0503020204020204" pitchFamily="34" charset="-122"/>
              <a:ea typeface="微软雅黑" panose="020B0503020204020204" pitchFamily="34" charset="-122"/>
            </a:rPr>
            <a:t>主要不良反应为嗜睡</a:t>
          </a:r>
          <a:r>
            <a:rPr lang="en-US" altLang="zh-CN" sz="1400">
              <a:solidFill>
                <a:schemeClr val="dk1"/>
              </a:solidFill>
              <a:highlight>
                <a:srgbClr val="000000">
                  <a:alpha val="0"/>
                </a:srgbClr>
              </a:highlight>
              <a:latin typeface="微软雅黑" panose="020B0503020204020204" pitchFamily="34" charset="-122"/>
              <a:ea typeface="微软雅黑" panose="020B0503020204020204" pitchFamily="34" charset="-122"/>
            </a:rPr>
            <a:t>3</a:t>
          </a:r>
          <a:r>
            <a:rPr lang="zh-CN" altLang="en-US" sz="1400">
              <a:solidFill>
                <a:schemeClr val="dk1"/>
              </a:solidFill>
              <a:highlight>
                <a:srgbClr val="000000">
                  <a:alpha val="0"/>
                </a:srgbClr>
              </a:highlight>
              <a:latin typeface="微软雅黑" panose="020B0503020204020204" pitchFamily="34" charset="-122"/>
              <a:ea typeface="微软雅黑" panose="020B0503020204020204" pitchFamily="34" charset="-122"/>
            </a:rPr>
            <a:t>例</a:t>
          </a:r>
          <a:r>
            <a:rPr lang="zh-CN" altLang="en-US" sz="1400">
              <a:solidFill>
                <a:schemeClr val="dk1"/>
              </a:solidFill>
              <a:highlight>
                <a:srgbClr val="000000">
                  <a:alpha val="0"/>
                </a:srgbClr>
              </a:highlight>
              <a:latin typeface="微软雅黑" panose="020B0503020204020204" pitchFamily="34" charset="-122"/>
              <a:ea typeface="微软雅黑" panose="020B0503020204020204" pitchFamily="34" charset="-122"/>
            </a:rPr>
            <a:t>（</a:t>
          </a:r>
          <a:r>
            <a:rPr lang="en-US" altLang="zh-CN" sz="1400">
              <a:solidFill>
                <a:schemeClr val="dk1"/>
              </a:solidFill>
              <a:highlight>
                <a:srgbClr val="000000">
                  <a:alpha val="0"/>
                </a:srgbClr>
              </a:highlight>
              <a:latin typeface="微软雅黑" panose="020B0503020204020204" pitchFamily="34" charset="-122"/>
              <a:ea typeface="微软雅黑" panose="020B0503020204020204" pitchFamily="34" charset="-122"/>
            </a:rPr>
            <a:t>10%</a:t>
          </a:r>
          <a:r>
            <a:rPr lang="zh-CN" altLang="en-US" sz="1400">
              <a:solidFill>
                <a:schemeClr val="dk1"/>
              </a:solidFill>
              <a:highlight>
                <a:srgbClr val="000000">
                  <a:alpha val="0"/>
                </a:srgbClr>
              </a:highlight>
              <a:latin typeface="微软雅黑" panose="020B0503020204020204" pitchFamily="34" charset="-122"/>
              <a:ea typeface="微软雅黑" panose="020B0503020204020204" pitchFamily="34" charset="-122"/>
            </a:rPr>
            <a:t>），</a:t>
          </a:r>
          <a:r>
            <a:rPr lang="zh-CN" altLang="en-US" sz="1400">
              <a:solidFill>
                <a:schemeClr val="dk1"/>
              </a:solidFill>
              <a:highlight>
                <a:srgbClr val="000000">
                  <a:alpha val="0"/>
                </a:srgbClr>
              </a:highlight>
              <a:latin typeface="微软雅黑" panose="020B0503020204020204" pitchFamily="34" charset="-122"/>
              <a:ea typeface="微软雅黑" panose="020B0503020204020204" pitchFamily="34" charset="-122"/>
            </a:rPr>
            <a:t>乏力</a:t>
          </a:r>
          <a:r>
            <a:rPr lang="en-US" altLang="zh-CN" sz="1400">
              <a:solidFill>
                <a:schemeClr val="dk1"/>
              </a:solidFill>
              <a:highlight>
                <a:srgbClr val="000000">
                  <a:alpha val="0"/>
                </a:srgbClr>
              </a:highlight>
              <a:latin typeface="微软雅黑" panose="020B0503020204020204" pitchFamily="34" charset="-122"/>
              <a:ea typeface="微软雅黑" panose="020B0503020204020204" pitchFamily="34" charset="-122"/>
            </a:rPr>
            <a:t>5</a:t>
          </a:r>
          <a:r>
            <a:rPr lang="zh-CN" altLang="en-US" sz="1400">
              <a:solidFill>
                <a:schemeClr val="dk1"/>
              </a:solidFill>
              <a:highlight>
                <a:srgbClr val="000000">
                  <a:alpha val="0"/>
                </a:srgbClr>
              </a:highlight>
              <a:latin typeface="微软雅黑" panose="020B0503020204020204" pitchFamily="34" charset="-122"/>
              <a:ea typeface="微软雅黑" panose="020B0503020204020204" pitchFamily="34" charset="-122"/>
            </a:rPr>
            <a:t>例</a:t>
          </a:r>
          <a:r>
            <a:rPr lang="zh-CN" altLang="en-US" sz="1400">
              <a:solidFill>
                <a:schemeClr val="dk1"/>
              </a:solidFill>
              <a:highlight>
                <a:srgbClr val="000000">
                  <a:alpha val="0"/>
                </a:srgbClr>
              </a:highlight>
              <a:latin typeface="微软雅黑" panose="020B0503020204020204" pitchFamily="34" charset="-122"/>
              <a:ea typeface="微软雅黑" panose="020B0503020204020204" pitchFamily="34" charset="-122"/>
            </a:rPr>
            <a:t>（</a:t>
          </a:r>
          <a:r>
            <a:rPr lang="en-US" altLang="zh-CN" sz="1400">
              <a:solidFill>
                <a:schemeClr val="dk1"/>
              </a:solidFill>
              <a:highlight>
                <a:srgbClr val="000000">
                  <a:alpha val="0"/>
                </a:srgbClr>
              </a:highlight>
              <a:latin typeface="微软雅黑" panose="020B0503020204020204" pitchFamily="34" charset="-122"/>
              <a:ea typeface="微软雅黑" panose="020B0503020204020204" pitchFamily="34" charset="-122"/>
            </a:rPr>
            <a:t>16.7%</a:t>
          </a:r>
          <a:r>
            <a:rPr lang="zh-CN" altLang="en-US" sz="1400">
              <a:solidFill>
                <a:schemeClr val="dk1"/>
              </a:solidFill>
              <a:highlight>
                <a:srgbClr val="000000">
                  <a:alpha val="0"/>
                </a:srgbClr>
              </a:highlight>
              <a:latin typeface="微软雅黑" panose="020B0503020204020204" pitchFamily="34" charset="-122"/>
              <a:ea typeface="微软雅黑" panose="020B0503020204020204" pitchFamily="34" charset="-122"/>
            </a:rPr>
            <a:t>），</a:t>
          </a:r>
          <a:r>
            <a:rPr lang="zh-CN" altLang="en-US" sz="1400">
              <a:solidFill>
                <a:schemeClr val="dk1"/>
              </a:solidFill>
              <a:highlight>
                <a:srgbClr val="000000">
                  <a:alpha val="0"/>
                </a:srgbClr>
              </a:highlight>
              <a:latin typeface="微软雅黑" panose="020B0503020204020204" pitchFamily="34" charset="-122"/>
              <a:ea typeface="微软雅黑" panose="020B0503020204020204" pitchFamily="34" charset="-122"/>
            </a:rPr>
            <a:t>嗜睡</a:t>
          </a:r>
          <a:r>
            <a:rPr lang="zh-CN" altLang="en-US" sz="1400">
              <a:solidFill>
                <a:schemeClr val="dk1"/>
              </a:solidFill>
              <a:highlight>
                <a:srgbClr val="000000">
                  <a:alpha val="0"/>
                </a:srgbClr>
              </a:highlight>
              <a:latin typeface="微软雅黑" panose="020B0503020204020204" pitchFamily="34" charset="-122"/>
              <a:ea typeface="微软雅黑" panose="020B0503020204020204" pitchFamily="34" charset="-122"/>
            </a:rPr>
            <a:t>、</a:t>
          </a:r>
          <a:r>
            <a:rPr lang="zh-CN" altLang="en-US" sz="1400">
              <a:solidFill>
                <a:schemeClr val="dk1"/>
              </a:solidFill>
              <a:highlight>
                <a:srgbClr val="000000">
                  <a:alpha val="0"/>
                </a:srgbClr>
              </a:highlight>
              <a:latin typeface="微软雅黑" panose="020B0503020204020204" pitchFamily="34" charset="-122"/>
              <a:ea typeface="微软雅黑" panose="020B0503020204020204" pitchFamily="34" charset="-122"/>
            </a:rPr>
            <a:t>乏力程度轻微</a:t>
          </a:r>
          <a:r>
            <a:rPr lang="zh-CN" altLang="en-US" sz="1400">
              <a:solidFill>
                <a:schemeClr val="dk1"/>
              </a:solidFill>
              <a:highlight>
                <a:srgbClr val="000000">
                  <a:alpha val="0"/>
                </a:srgbClr>
              </a:highlight>
              <a:latin typeface="微软雅黑" panose="020B0503020204020204" pitchFamily="34" charset="-122"/>
              <a:ea typeface="微软雅黑" panose="020B0503020204020204" pitchFamily="34" charset="-122"/>
            </a:rPr>
            <a:t>，</a:t>
          </a:r>
          <a:r>
            <a:rPr lang="zh-CN" altLang="en-US" sz="1400">
              <a:solidFill>
                <a:schemeClr val="dk1"/>
              </a:solidFill>
              <a:highlight>
                <a:srgbClr val="000000">
                  <a:alpha val="0"/>
                </a:srgbClr>
              </a:highlight>
              <a:latin typeface="微软雅黑" panose="020B0503020204020204" pitchFamily="34" charset="-122"/>
              <a:ea typeface="微软雅黑" panose="020B0503020204020204" pitchFamily="34" charset="-122"/>
            </a:rPr>
            <a:t>患者可耐受</a:t>
          </a:r>
          <a:r>
            <a:rPr lang="zh-CN" altLang="en-US" sz="1400">
              <a:solidFill>
                <a:schemeClr val="dk1"/>
              </a:solidFill>
              <a:highlight>
                <a:srgbClr val="000000">
                  <a:alpha val="0"/>
                </a:srgbClr>
              </a:highlight>
              <a:latin typeface="微软雅黑" panose="020B0503020204020204" pitchFamily="34" charset="-122"/>
              <a:ea typeface="微软雅黑" panose="020B0503020204020204" pitchFamily="34" charset="-122"/>
            </a:rPr>
            <a:t>，</a:t>
          </a:r>
          <a:r>
            <a:rPr lang="zh-CN" altLang="en-US" sz="1400">
              <a:solidFill>
                <a:schemeClr val="dk1"/>
              </a:solidFill>
              <a:highlight>
                <a:srgbClr val="000000">
                  <a:alpha val="0"/>
                </a:srgbClr>
              </a:highlight>
              <a:latin typeface="微软雅黑" panose="020B0503020204020204" pitchFamily="34" charset="-122"/>
              <a:ea typeface="微软雅黑" panose="020B0503020204020204" pitchFamily="34" charset="-122"/>
            </a:rPr>
            <a:t>约</a:t>
          </a:r>
          <a:r>
            <a:rPr lang="en-US" altLang="zh-CN" sz="1400">
              <a:solidFill>
                <a:schemeClr val="dk1"/>
              </a:solidFill>
              <a:highlight>
                <a:srgbClr val="000000">
                  <a:alpha val="0"/>
                </a:srgbClr>
              </a:highlight>
              <a:latin typeface="微软雅黑" panose="020B0503020204020204" pitchFamily="34" charset="-122"/>
              <a:ea typeface="微软雅黑" panose="020B0503020204020204" pitchFamily="34" charset="-122"/>
            </a:rPr>
            <a:t>3-7</a:t>
          </a:r>
          <a:r>
            <a:rPr lang="zh-CN" altLang="en-US" sz="1400">
              <a:solidFill>
                <a:schemeClr val="dk1"/>
              </a:solidFill>
              <a:highlight>
                <a:srgbClr val="000000">
                  <a:alpha val="0"/>
                </a:srgbClr>
              </a:highlight>
              <a:latin typeface="微软雅黑" panose="020B0503020204020204" pitchFamily="34" charset="-122"/>
              <a:ea typeface="微软雅黑" panose="020B0503020204020204" pitchFamily="34" charset="-122"/>
            </a:rPr>
            <a:t>天上述症状自行改善</a:t>
          </a:r>
          <a:r>
            <a:rPr lang="zh-CN" altLang="en-US" sz="1400">
              <a:solidFill>
                <a:schemeClr val="dk1"/>
              </a:solidFill>
              <a:highlight>
                <a:srgbClr val="000000">
                  <a:alpha val="0"/>
                </a:srgbClr>
              </a:highlight>
              <a:latin typeface="微软雅黑" panose="020B0503020204020204" pitchFamily="34" charset="-122"/>
              <a:ea typeface="微软雅黑" panose="020B0503020204020204" pitchFamily="34" charset="-122"/>
            </a:rPr>
            <a:t>，</a:t>
          </a:r>
          <a:r>
            <a:rPr lang="zh-CN" altLang="en-US" sz="1400">
              <a:solidFill>
                <a:schemeClr val="dk1"/>
              </a:solidFill>
              <a:highlight>
                <a:srgbClr val="000000">
                  <a:alpha val="0"/>
                </a:srgbClr>
              </a:highlight>
              <a:latin typeface="微软雅黑" panose="020B0503020204020204" pitchFamily="34" charset="-122"/>
              <a:ea typeface="微软雅黑" panose="020B0503020204020204" pitchFamily="34" charset="-122"/>
            </a:rPr>
            <a:t>无其他不良反应。</a:t>
          </a:r>
          <a:endParaRPr lang="zh-CN" altLang="en-US" sz="1400">
            <a:solidFill>
              <a:schemeClr val="dk1"/>
            </a:solidFill>
            <a:highlight>
              <a:srgbClr val="000000">
                <a:alpha val="0"/>
              </a:srgbClr>
            </a:highlight>
            <a:latin typeface="微软雅黑" panose="020B0503020204020204" pitchFamily="34" charset="-122"/>
            <a:ea typeface="微软雅黑" panose="020B0503020204020204" pitchFamily="34" charset="-122"/>
          </a:endParaRPr>
        </a:p>
      </dsp:txBody>
      <dsp:txXfrm rot="5400000">
        <a:off x="6135173" y="-925135"/>
        <a:ext cx="1238126" cy="7248785"/>
      </dsp:txXfrm>
    </dsp:sp>
    <dsp:sp modelId="{EBD335B5-8308-49CB-9630-99D852747B1F}">
      <dsp:nvSpPr>
        <dsp:cNvPr id="5" name="圆角矩形 4"/>
        <dsp:cNvSpPr/>
      </dsp:nvSpPr>
      <dsp:spPr bwMode="white">
        <a:xfrm>
          <a:off x="576061" y="1851777"/>
          <a:ext cx="2568423" cy="1695101"/>
        </a:xfrm>
        <a:prstGeom prst="roundRect">
          <a:avLst/>
        </a:prstGeom>
      </dsp:spPr>
      <dsp:style>
        <a:lnRef idx="2">
          <a:schemeClr val="lt1"/>
        </a:lnRef>
        <a:fillRef idx="1">
          <a:schemeClr val="accent1"/>
        </a:fillRef>
        <a:effectRef idx="0">
          <a:scrgbClr r="0" g="0" b="0"/>
        </a:effectRef>
        <a:fontRef idx="minor">
          <a:schemeClr val="lt1"/>
        </a:fontRef>
      </dsp:style>
      <dsp:txBody>
        <a:bodyPr vert="horz" wrap="square" lIns="68580" tIns="34290" rIns="68580" bIns="3429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sz="1800" b="1" spc="40" dirty="0">
              <a:solidFill>
                <a:srgbClr val="FFFFFF">
                  <a:alpha val="100000"/>
                </a:srgbClr>
              </a:solidFill>
              <a:latin typeface="微软雅黑" panose="020B0503020204020204" pitchFamily="34" charset="-122"/>
              <a:ea typeface="微软雅黑" panose="020B0503020204020204" pitchFamily="34" charset="-122"/>
              <a:cs typeface="等线" panose="02010600030101010101" charset="-122"/>
              <a:sym typeface="+mn-ea"/>
            </a:rPr>
            <a:t>国内外不良反应</a:t>
          </a:r>
          <a:r>
            <a:rPr sz="1800" b="1" spc="60" dirty="0">
              <a:solidFill>
                <a:srgbClr val="FFFFFF">
                  <a:alpha val="100000"/>
                </a:srgbClr>
              </a:solidFill>
              <a:latin typeface="微软雅黑" panose="020B0503020204020204" pitchFamily="34" charset="-122"/>
              <a:ea typeface="微软雅黑" panose="020B0503020204020204" pitchFamily="34" charset="-122"/>
              <a:cs typeface="等线" panose="02010600030101010101" charset="-122"/>
              <a:sym typeface="+mn-ea"/>
            </a:rPr>
            <a:t>发生情况</a:t>
          </a:r>
          <a:endParaRPr lang="zh-CN" altLang="en-US" sz="1800">
            <a:latin typeface="微软雅黑" panose="020B0503020204020204" pitchFamily="34" charset="-122"/>
            <a:ea typeface="微软雅黑" panose="020B0503020204020204" pitchFamily="34" charset="-122"/>
          </a:endParaRPr>
        </a:p>
      </dsp:txBody>
      <dsp:txXfrm>
        <a:off x="576061" y="1851777"/>
        <a:ext cx="2568423" cy="1695101"/>
      </dsp:txXfrm>
    </dsp:sp>
    <dsp:sp modelId="{64028F0D-BE57-4642-92F7-303D4E45C524}">
      <dsp:nvSpPr>
        <dsp:cNvPr id="8" name="同侧圆角矩形 7"/>
        <dsp:cNvSpPr/>
      </dsp:nvSpPr>
      <dsp:spPr bwMode="white">
        <a:xfrm rot="5400000">
          <a:off x="6128415" y="858620"/>
          <a:ext cx="1264902" cy="7308578"/>
        </a:xfrm>
        <a:prstGeom prst="round2SameRect">
          <a:avLst/>
        </a:prstGeom>
      </dsp:spPr>
      <dsp:style>
        <a:lnRef idx="2">
          <a:schemeClr val="accent1">
            <a:alpha val="90000"/>
            <a:tint val="40000"/>
          </a:schemeClr>
        </a:lnRef>
        <a:fillRef idx="1">
          <a:schemeClr val="accent1">
            <a:alpha val="90000"/>
            <a:tint val="40000"/>
          </a:schemeClr>
        </a:fillRef>
        <a:effectRef idx="0">
          <a:scrgbClr r="0" g="0" b="0"/>
        </a:effectRef>
        <a:fontRef idx="minor"/>
      </dsp:style>
      <dsp:txBody>
        <a:bodyPr rot="-5400000" vert="horz" wrap="square" lIns="53340" tIns="26670" rIns="53340" bIns="26670" anchor="ctr"/>
        <a:lstStyle>
          <a:lvl1pPr algn="l">
            <a:defRPr sz="6500"/>
          </a:lvl1pPr>
          <a:lvl2pPr marL="285750" indent="-285750" algn="l">
            <a:defRPr sz="6500"/>
          </a:lvl2pPr>
          <a:lvl3pPr marL="571500" indent="-285750" algn="l">
            <a:defRPr sz="6500"/>
          </a:lvl3pPr>
          <a:lvl4pPr marL="857250" indent="-285750" algn="l">
            <a:defRPr sz="6500"/>
          </a:lvl4pPr>
          <a:lvl5pPr marL="1143000" indent="-285750" algn="l">
            <a:defRPr sz="6500"/>
          </a:lvl5pPr>
          <a:lvl6pPr marL="1428750" indent="-285750" algn="l">
            <a:defRPr sz="6500"/>
          </a:lvl6pPr>
          <a:lvl7pPr marL="1714500" indent="-285750" algn="l">
            <a:defRPr sz="6500"/>
          </a:lvl7pPr>
          <a:lvl8pPr marL="2000250" indent="-285750" algn="l">
            <a:defRPr sz="6500"/>
          </a:lvl8pPr>
          <a:lvl9pPr marL="2286000" indent="-285750" algn="l">
            <a:defRPr sz="6500"/>
          </a:lvl9pPr>
        </a:lstStyle>
        <a:p>
          <a:pPr marL="114300" lvl="1" indent="-114300">
            <a:lnSpc>
              <a:spcPct val="100000"/>
            </a:lnSpc>
            <a:spcBef>
              <a:spcPct val="0"/>
            </a:spcBef>
            <a:spcAft>
              <a:spcPct val="15000"/>
            </a:spcAft>
            <a:buChar char="•"/>
          </a:pPr>
          <a:r>
            <a:rPr lang="zh-CN" altLang="en-US" sz="1400">
              <a:solidFill>
                <a:schemeClr val="dk1"/>
              </a:solidFill>
              <a:latin typeface="微软雅黑" panose="020B0503020204020204" pitchFamily="34" charset="-122"/>
              <a:ea typeface="微软雅黑" panose="020B0503020204020204" pitchFamily="34" charset="-122"/>
            </a:rPr>
            <a:t>我公司生产的巴氯芬口服溶液与参比制剂在空腹及餐后条件下给药具有生物等效性</a:t>
          </a:r>
          <a:r>
            <a:rPr lang="zh-CN" altLang="en-US" sz="1400">
              <a:solidFill>
                <a:schemeClr val="dk1"/>
              </a:solidFill>
              <a:latin typeface="微软雅黑" panose="020B0503020204020204" pitchFamily="34" charset="-122"/>
              <a:ea typeface="微软雅黑" panose="020B0503020204020204" pitchFamily="34" charset="-122"/>
            </a:rPr>
            <a:t>，</a:t>
          </a:r>
          <a:r>
            <a:rPr lang="zh-CN" altLang="en-US" sz="1400">
              <a:solidFill>
                <a:schemeClr val="dk1"/>
              </a:solidFill>
              <a:latin typeface="微软雅黑" panose="020B0503020204020204" pitchFamily="34" charset="-122"/>
              <a:ea typeface="微软雅黑" panose="020B0503020204020204" pitchFamily="34" charset="-122"/>
            </a:rPr>
            <a:t>巴氯芬经胃肠道迅速而完全地吸收</a:t>
          </a:r>
          <a:r>
            <a:rPr lang="zh-CN" altLang="en-US" sz="1400">
              <a:solidFill>
                <a:schemeClr val="dk1"/>
              </a:solidFill>
              <a:latin typeface="微软雅黑" panose="020B0503020204020204" pitchFamily="34" charset="-122"/>
              <a:ea typeface="微软雅黑" panose="020B0503020204020204" pitchFamily="34" charset="-122"/>
            </a:rPr>
            <a:t>，</a:t>
          </a:r>
          <a:r>
            <a:rPr lang="zh-CN" altLang="en-US" sz="1400">
              <a:solidFill>
                <a:schemeClr val="dk1"/>
              </a:solidFill>
              <a:latin typeface="微软雅黑" panose="020B0503020204020204" pitchFamily="34" charset="-122"/>
              <a:ea typeface="微软雅黑" panose="020B0503020204020204" pitchFamily="34" charset="-122"/>
            </a:rPr>
            <a:t>在</a:t>
          </a:r>
          <a:r>
            <a:rPr lang="en-US" altLang="zh-CN" sz="1400">
              <a:solidFill>
                <a:schemeClr val="dk1"/>
              </a:solidFill>
              <a:latin typeface="微软雅黑" panose="020B0503020204020204" pitchFamily="34" charset="-122"/>
              <a:ea typeface="微软雅黑" panose="020B0503020204020204" pitchFamily="34" charset="-122"/>
            </a:rPr>
            <a:t>Tmax</a:t>
          </a:r>
          <a:r>
            <a:rPr lang="zh-CN" altLang="en-US" sz="1400">
              <a:solidFill>
                <a:schemeClr val="dk1"/>
              </a:solidFill>
              <a:latin typeface="微软雅黑" panose="020B0503020204020204" pitchFamily="34" charset="-122"/>
              <a:ea typeface="微软雅黑" panose="020B0503020204020204" pitchFamily="34" charset="-122"/>
            </a:rPr>
            <a:t>、</a:t>
          </a:r>
          <a:r>
            <a:rPr lang="en-US" altLang="zh-CN" sz="1400">
              <a:solidFill>
                <a:schemeClr val="dk1"/>
              </a:solidFill>
              <a:latin typeface="微软雅黑" panose="020B0503020204020204" pitchFamily="34" charset="-122"/>
              <a:ea typeface="微软雅黑" panose="020B0503020204020204" pitchFamily="34" charset="-122"/>
            </a:rPr>
            <a:t>Cmax</a:t>
          </a:r>
          <a:r>
            <a:rPr lang="zh-CN" altLang="en-US" sz="1400">
              <a:solidFill>
                <a:schemeClr val="dk1"/>
              </a:solidFill>
              <a:latin typeface="微软雅黑" panose="020B0503020204020204" pitchFamily="34" charset="-122"/>
              <a:ea typeface="微软雅黑" panose="020B0503020204020204" pitchFamily="34" charset="-122"/>
            </a:rPr>
            <a:t>和生物利用度等方面</a:t>
          </a:r>
          <a:r>
            <a:rPr lang="zh-CN" altLang="en-US" sz="1400">
              <a:solidFill>
                <a:schemeClr val="dk1"/>
              </a:solidFill>
              <a:latin typeface="微软雅黑" panose="020B0503020204020204" pitchFamily="34" charset="-122"/>
              <a:ea typeface="微软雅黑" panose="020B0503020204020204" pitchFamily="34" charset="-122"/>
            </a:rPr>
            <a:t>，</a:t>
          </a:r>
          <a:r>
            <a:rPr lang="zh-CN" altLang="en-US" sz="1400">
              <a:solidFill>
                <a:schemeClr val="dk1"/>
              </a:solidFill>
              <a:latin typeface="微软雅黑" panose="020B0503020204020204" pitchFamily="34" charset="-122"/>
              <a:ea typeface="微软雅黑" panose="020B0503020204020204" pitchFamily="34" charset="-122"/>
            </a:rPr>
            <a:t>口服溶液剂和片剂之间没有观察到显著差异。</a:t>
          </a:r>
          <a:r>
            <a:rPr lang="zh-CN" altLang="en-US" sz="1400">
              <a:solidFill>
                <a:schemeClr val="dk1"/>
              </a:solidFill>
              <a:latin typeface="微软雅黑" panose="020B0503020204020204" pitchFamily="34" charset="-122"/>
              <a:ea typeface="微软雅黑" panose="020B0503020204020204" pitchFamily="34" charset="-122"/>
            </a:rPr>
            <a:t>国内外多项研究已验证了本品的有效性与安全性</a:t>
          </a:r>
          <a:r>
            <a:rPr lang="zh-CN" altLang="en-US" sz="1400">
              <a:solidFill>
                <a:schemeClr val="dk1"/>
              </a:solidFill>
              <a:latin typeface="微软雅黑" panose="020B0503020204020204" pitchFamily="34" charset="-122"/>
              <a:ea typeface="微软雅黑" panose="020B0503020204020204" pitchFamily="34" charset="-122"/>
            </a:rPr>
            <a:t>，</a:t>
          </a:r>
          <a:r>
            <a:rPr lang="zh-CN" altLang="en-US" sz="1400">
              <a:solidFill>
                <a:schemeClr val="dk1"/>
              </a:solidFill>
              <a:latin typeface="微软雅黑" panose="020B0503020204020204" pitchFamily="34" charset="-122"/>
              <a:ea typeface="微软雅黑" panose="020B0503020204020204" pitchFamily="34" charset="-122"/>
            </a:rPr>
            <a:t>在治疗各种疾病所致肌肉痉挛等方面均取得了较好的疗效</a:t>
          </a:r>
          <a:r>
            <a:rPr lang="zh-CN" altLang="en-US" sz="1400">
              <a:solidFill>
                <a:schemeClr val="dk1"/>
              </a:solidFill>
              <a:latin typeface="微软雅黑" panose="020B0503020204020204" pitchFamily="34" charset="-122"/>
              <a:ea typeface="微软雅黑" panose="020B0503020204020204" pitchFamily="34" charset="-122"/>
            </a:rPr>
            <a:t>，</a:t>
          </a:r>
          <a:r>
            <a:rPr lang="zh-CN" altLang="en-US" sz="1400">
              <a:solidFill>
                <a:schemeClr val="dk1"/>
              </a:solidFill>
              <a:latin typeface="微软雅黑" panose="020B0503020204020204" pitchFamily="34" charset="-122"/>
              <a:ea typeface="微软雅黑" panose="020B0503020204020204" pitchFamily="34" charset="-122"/>
            </a:rPr>
            <a:t>值得临床选用。巴氯芬片</a:t>
          </a:r>
          <a:r>
            <a:rPr lang="zh-CN" altLang="en-US" sz="1400">
              <a:solidFill>
                <a:schemeClr val="dk1"/>
              </a:solidFill>
              <a:latin typeface="微软雅黑" panose="020B0503020204020204" pitchFamily="34" charset="-122"/>
              <a:ea typeface="微软雅黑" panose="020B0503020204020204" pitchFamily="34" charset="-122"/>
            </a:rPr>
            <a:t>在中国上市近</a:t>
          </a:r>
          <a:r>
            <a:rPr lang="en-US" altLang="zh-CN" sz="1400">
              <a:solidFill>
                <a:schemeClr val="dk1"/>
              </a:solidFill>
              <a:latin typeface="微软雅黑" panose="020B0503020204020204" pitchFamily="34" charset="-122"/>
              <a:ea typeface="微软雅黑" panose="020B0503020204020204" pitchFamily="34" charset="-122"/>
            </a:rPr>
            <a:t>30</a:t>
          </a:r>
          <a:r>
            <a:rPr lang="zh-CN" altLang="en-US" sz="1400">
              <a:solidFill>
                <a:schemeClr val="dk1"/>
              </a:solidFill>
              <a:latin typeface="微软雅黑" panose="020B0503020204020204" pitchFamily="34" charset="-122"/>
              <a:ea typeface="微软雅黑" panose="020B0503020204020204" pitchFamily="34" charset="-122"/>
            </a:rPr>
            <a:t>年，</a:t>
          </a:r>
          <a:r>
            <a:rPr lang="zh-CN" altLang="en-US" sz="1400" b="1">
              <a:solidFill>
                <a:srgbClr val="C00000"/>
              </a:solidFill>
              <a:latin typeface="微软雅黑" panose="020B0503020204020204" pitchFamily="34" charset="-122"/>
              <a:ea typeface="微软雅黑" panose="020B0503020204020204" pitchFamily="34" charset="-122"/>
            </a:rPr>
            <a:t>巴氯芬</a:t>
          </a:r>
          <a:r>
            <a:rPr lang="zh-CN" altLang="en-US" sz="1400" b="1">
              <a:solidFill>
                <a:srgbClr val="C00000"/>
              </a:solidFill>
              <a:latin typeface="微软雅黑" panose="020B0503020204020204" pitchFamily="34" charset="-122"/>
              <a:ea typeface="微软雅黑" panose="020B0503020204020204" pitchFamily="34" charset="-122"/>
            </a:rPr>
            <a:t>在中国患者中的有效性和安全性已得到充分验证</a:t>
          </a:r>
          <a:endParaRPr lang="zh-CN" altLang="en-US" sz="1400" b="1">
            <a:solidFill>
              <a:srgbClr val="C00000"/>
            </a:solidFill>
            <a:latin typeface="微软雅黑" panose="020B0503020204020204" pitchFamily="34" charset="-122"/>
            <a:ea typeface="微软雅黑" panose="020B0503020204020204" pitchFamily="34" charset="-122"/>
          </a:endParaRPr>
        </a:p>
      </dsp:txBody>
      <dsp:txXfrm rot="5400000">
        <a:off x="6128415" y="858620"/>
        <a:ext cx="1264902" cy="7308578"/>
      </dsp:txXfrm>
    </dsp:sp>
    <dsp:sp modelId="{B093CE78-670B-40EB-95CF-315E334D550F}">
      <dsp:nvSpPr>
        <dsp:cNvPr id="7" name="圆角矩形 6"/>
        <dsp:cNvSpPr/>
      </dsp:nvSpPr>
      <dsp:spPr bwMode="white">
        <a:xfrm>
          <a:off x="576061" y="3656258"/>
          <a:ext cx="2530516" cy="1713302"/>
        </a:xfrm>
        <a:prstGeom prst="roundRect">
          <a:avLst/>
        </a:prstGeom>
      </dsp:spPr>
      <dsp:style>
        <a:lnRef idx="2">
          <a:schemeClr val="lt1"/>
        </a:lnRef>
        <a:fillRef idx="1">
          <a:schemeClr val="accent1"/>
        </a:fillRef>
        <a:effectRef idx="0">
          <a:scrgbClr r="0" g="0" b="0"/>
        </a:effectRef>
        <a:fontRef idx="minor">
          <a:schemeClr val="lt1"/>
        </a:fontRef>
      </dsp:style>
      <dsp:txBody>
        <a:bodyPr vert="horz" wrap="square" lIns="68580" tIns="34290" rIns="68580" bIns="3429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800" b="1">
              <a:latin typeface="微软雅黑" panose="020B0503020204020204" pitchFamily="34" charset="-122"/>
              <a:ea typeface="微软雅黑" panose="020B0503020204020204" pitchFamily="34" charset="-122"/>
            </a:rPr>
            <a:t>临床应用情况</a:t>
          </a:r>
          <a:endParaRPr lang="zh-CN" altLang="en-US" sz="1800" b="1">
            <a:latin typeface="微软雅黑" panose="020B0503020204020204" pitchFamily="34" charset="-122"/>
            <a:ea typeface="微软雅黑" panose="020B0503020204020204" pitchFamily="34" charset="-122"/>
          </a:endParaRPr>
        </a:p>
      </dsp:txBody>
      <dsp:txXfrm>
        <a:off x="576061" y="3656258"/>
        <a:ext cx="2530516" cy="1713302"/>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rSet qsTypeId="urn:microsoft.com/office/officeart/2005/8/quickstyle/simple5"/>
        </dgm:pt>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type="round2SameRect" r:blip="" rot="90">
                    <dgm:adjLst/>
                  </dgm:shape>
                </dgm:if>
                <dgm:else name="Name12">
                  <dgm:shape xmlns:r="http://schemas.openxmlformats.org/officeDocument/2006/relationships" type="round2SameRect" r:blip="" rot="-90">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E91D91-3405-4D35-90A7-4406E5C37C99}"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345C2D-BDC1-4EE3-AF32-27F3212612F1}"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54345C2D-BDC1-4EE3-AF32-27F3212612F1}"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en-US" altLang="zh-C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980E9979-A557-4DA5-A1EF-88883197D384}"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20F226E-81FA-465C-B9E7-C3EC2A5898B5}"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980E9979-A557-4DA5-A1EF-88883197D384}"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20F226E-81FA-465C-B9E7-C3EC2A5898B5}"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980E9979-A557-4DA5-A1EF-88883197D384}"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20F226E-81FA-465C-B9E7-C3EC2A5898B5}"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2000" advTm="3000">
        <p14:flip dir="r"/>
      </p:transition>
    </mc:Choice>
    <mc:Fallback>
      <p:transition spd="slow" advTm="300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980E9979-A557-4DA5-A1EF-88883197D384}"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20F226E-81FA-465C-B9E7-C3EC2A5898B5}"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p:txBody>
          <a:bodyPr/>
          <a:lstStyle/>
          <a:p>
            <a:fld id="{980E9979-A557-4DA5-A1EF-88883197D384}"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20F226E-81FA-465C-B9E7-C3EC2A5898B5}"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980E9979-A557-4DA5-A1EF-88883197D384}"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20F226E-81FA-465C-B9E7-C3EC2A5898B5}"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980E9979-A557-4DA5-A1EF-88883197D384}"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220F226E-81FA-465C-B9E7-C3EC2A5898B5}"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980E9979-A557-4DA5-A1EF-88883197D384}"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20F226E-81FA-465C-B9E7-C3EC2A5898B5}"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80E9979-A557-4DA5-A1EF-88883197D384}"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20F226E-81FA-465C-B9E7-C3EC2A5898B5}"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980E9979-A557-4DA5-A1EF-88883197D384}"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20F226E-81FA-465C-B9E7-C3EC2A5898B5}"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980E9979-A557-4DA5-A1EF-88883197D384}"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20F226E-81FA-465C-B9E7-C3EC2A5898B5}"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0E9979-A557-4DA5-A1EF-88883197D384}"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0F226E-81FA-465C-B9E7-C3EC2A5898B5}"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7.xml"/><Relationship Id="rId3" Type="http://schemas.openxmlformats.org/officeDocument/2006/relationships/image" Target="../media/image1.png"/><Relationship Id="rId2" Type="http://schemas.microsoft.com/office/2007/relationships/media" Target="../media/media1.mp3"/><Relationship Id="rId1" Type="http://schemas.openxmlformats.org/officeDocument/2006/relationships/audio" Target="../media/media1.mp3"/></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7.xml"/><Relationship Id="rId2" Type="http://schemas.openxmlformats.org/officeDocument/2006/relationships/tags" Target="../tags/tag2.xml"/><Relationship Id="rId1" Type="http://schemas.openxmlformats.org/officeDocument/2006/relationships/tags" Target="../tags/tag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5.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8.xml"/><Relationship Id="rId4" Type="http://schemas.openxmlformats.org/officeDocument/2006/relationships/tags" Target="../tags/tag7.xml"/><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tags" Target="../tags/tag4.xml"/></Relationships>
</file>

<file path=ppt/slides/_rels/slide7.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tags" Target="../tags/tag14.xml"/><Relationship Id="rId5" Type="http://schemas.openxmlformats.org/officeDocument/2006/relationships/tags" Target="../tags/tag13.xml"/><Relationship Id="rId4" Type="http://schemas.openxmlformats.org/officeDocument/2006/relationships/tags" Target="../tags/tag12.xml"/><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tags" Target="../tags/tag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7.xml"/><Relationship Id="rId3" Type="http://schemas.openxmlformats.org/officeDocument/2006/relationships/image" Target="../media/image1.png"/><Relationship Id="rId2" Type="http://schemas.microsoft.com/office/2007/relationships/media" Target="../media/media1.mp3"/><Relationship Id="rId1" Type="http://schemas.openxmlformats.org/officeDocument/2006/relationships/audio" Target="../media/media1.mp3"/></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Time Will Tell.mp3">
            <a:hlinkClick r:id="" action="ppaction://media"/>
          </p:cNvPr>
          <p:cNvPicPr>
            <a:picLocks noChangeAspect="1"/>
          </p:cNvPicPr>
          <p:nvPr>
            <a:audioFile r:link="rId1"/>
            <p:extLst>
              <p:ext uri="{DAA4B4D4-6D71-4841-9C94-3DE7FCFB9230}">
                <p14:media xmlns:p14="http://schemas.microsoft.com/office/powerpoint/2010/main" r:embed="rId2"/>
              </p:ext>
            </p:extLst>
          </p:nvPr>
        </p:nvPicPr>
        <p:blipFill>
          <a:blip r:embed="rId3"/>
          <a:stretch>
            <a:fillRect/>
          </a:stretch>
        </p:blipFill>
        <p:spPr>
          <a:xfrm>
            <a:off x="12313041" y="0"/>
            <a:ext cx="448723" cy="448560"/>
          </a:xfrm>
          <a:prstGeom prst="rect">
            <a:avLst/>
          </a:prstGeom>
        </p:spPr>
      </p:pic>
      <p:sp>
        <p:nvSpPr>
          <p:cNvPr id="43" name="Rectangle 3"/>
          <p:cNvSpPr txBox="1">
            <a:spLocks noChangeArrowheads="1"/>
          </p:cNvSpPr>
          <p:nvPr/>
        </p:nvSpPr>
        <p:spPr>
          <a:xfrm>
            <a:off x="959485" y="2202815"/>
            <a:ext cx="9829165" cy="1274445"/>
          </a:xfrm>
          <a:prstGeom prst="rect">
            <a:avLst/>
          </a:prstGeom>
        </p:spPr>
        <p:txBody>
          <a:bodyPr vert="horz" lIns="121920" tIns="60960" rIns="121920" bIns="6096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4000" b="1" dirty="0">
                <a:solidFill>
                  <a:schemeClr val="accent1"/>
                </a:solidFill>
                <a:latin typeface="微软雅黑" panose="020B0503020204020204" pitchFamily="34" charset="-122"/>
                <a:ea typeface="微软雅黑" panose="020B0503020204020204" pitchFamily="34" charset="-122"/>
              </a:rPr>
              <a:t>巴氯芬口服溶液</a:t>
            </a:r>
            <a:r>
              <a:rPr lang="en-US" altLang="zh-CN" sz="4000" b="1" dirty="0">
                <a:solidFill>
                  <a:schemeClr val="accent1"/>
                </a:solidFill>
                <a:latin typeface="微软雅黑" panose="020B0503020204020204" pitchFamily="34" charset="-122"/>
                <a:ea typeface="微软雅黑" panose="020B0503020204020204" pitchFamily="34" charset="-122"/>
              </a:rPr>
              <a:t>2026</a:t>
            </a:r>
            <a:r>
              <a:rPr lang="zh-CN" altLang="en-US" sz="4000" b="1" dirty="0">
                <a:solidFill>
                  <a:schemeClr val="accent1"/>
                </a:solidFill>
                <a:latin typeface="微软雅黑" panose="020B0503020204020204" pitchFamily="34" charset="-122"/>
                <a:ea typeface="微软雅黑" panose="020B0503020204020204" pitchFamily="34" charset="-122"/>
              </a:rPr>
              <a:t>年</a:t>
            </a:r>
            <a:endParaRPr lang="en-US" altLang="zh-CN" sz="4000" b="1" dirty="0">
              <a:solidFill>
                <a:schemeClr val="accent1"/>
              </a:solidFill>
              <a:latin typeface="微软雅黑" panose="020B0503020204020204" pitchFamily="34" charset="-122"/>
              <a:ea typeface="微软雅黑" panose="020B0503020204020204" pitchFamily="34" charset="-122"/>
            </a:endParaRPr>
          </a:p>
          <a:p>
            <a:pPr algn="l"/>
            <a:endParaRPr lang="zh-CN" altLang="en-US" sz="4000" b="1" dirty="0">
              <a:solidFill>
                <a:schemeClr val="accent1"/>
              </a:solidFill>
              <a:latin typeface="微软雅黑" panose="020B0503020204020204" pitchFamily="34" charset="-122"/>
              <a:ea typeface="微软雅黑" panose="020B0503020204020204" pitchFamily="34" charset="-122"/>
            </a:endParaRPr>
          </a:p>
        </p:txBody>
      </p:sp>
      <p:cxnSp>
        <p:nvCxnSpPr>
          <p:cNvPr id="46" name="直接连接符 5"/>
          <p:cNvCxnSpPr>
            <a:cxnSpLocks noChangeShapeType="1"/>
          </p:cNvCxnSpPr>
          <p:nvPr/>
        </p:nvCxnSpPr>
        <p:spPr bwMode="auto">
          <a:xfrm flipH="1">
            <a:off x="1127070" y="2895751"/>
            <a:ext cx="10531723" cy="0"/>
          </a:xfrm>
          <a:prstGeom prst="line">
            <a:avLst/>
          </a:prstGeom>
          <a:noFill/>
          <a:ln w="1270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7" name="矩形 9"/>
          <p:cNvSpPr>
            <a:spLocks noChangeArrowheads="1"/>
          </p:cNvSpPr>
          <p:nvPr/>
        </p:nvSpPr>
        <p:spPr bwMode="auto">
          <a:xfrm>
            <a:off x="11685275" y="2111119"/>
            <a:ext cx="506725" cy="2146300"/>
          </a:xfrm>
          <a:prstGeom prst="rect">
            <a:avLst/>
          </a:prstGeom>
          <a:solidFill>
            <a:schemeClr val="accent1"/>
          </a:solidFill>
          <a:ln>
            <a:noFill/>
          </a:ln>
        </p:spPr>
        <p:txBody>
          <a:bodyPr lIns="91409" tIns="45705" rIns="91409" bIns="45705"/>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400">
              <a:latin typeface="微软雅黑" panose="020B0503020204020204" pitchFamily="34" charset="-122"/>
              <a:ea typeface="微软雅黑" panose="020B0503020204020204" pitchFamily="34" charset="-122"/>
            </a:endParaRPr>
          </a:p>
        </p:txBody>
      </p:sp>
      <p:grpSp>
        <p:nvGrpSpPr>
          <p:cNvPr id="49" name="组合 48"/>
          <p:cNvGrpSpPr/>
          <p:nvPr/>
        </p:nvGrpSpPr>
        <p:grpSpPr>
          <a:xfrm>
            <a:off x="10827800" y="3181507"/>
            <a:ext cx="576064" cy="577112"/>
            <a:chOff x="6084168" y="1274820"/>
            <a:chExt cx="432048" cy="432834"/>
          </a:xfrm>
        </p:grpSpPr>
        <p:sp>
          <p:nvSpPr>
            <p:cNvPr id="50" name="椭圆 22"/>
            <p:cNvSpPr>
              <a:spLocks noChangeArrowheads="1"/>
            </p:cNvSpPr>
            <p:nvPr/>
          </p:nvSpPr>
          <p:spPr bwMode="auto">
            <a:xfrm>
              <a:off x="6084168" y="1274820"/>
              <a:ext cx="432048" cy="432834"/>
            </a:xfrm>
            <a:prstGeom prst="ellipse">
              <a:avLst/>
            </a:prstGeom>
            <a:solidFill>
              <a:schemeClr val="accent1"/>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sz="2400">
                <a:solidFill>
                  <a:srgbClr val="FFFFFF"/>
                </a:solidFill>
                <a:latin typeface="Calibri" panose="020F0502020204030204" pitchFamily="34" charset="0"/>
              </a:endParaRPr>
            </a:p>
          </p:txBody>
        </p:sp>
        <p:sp>
          <p:nvSpPr>
            <p:cNvPr id="51" name="Freeform 59"/>
            <p:cNvSpPr>
              <a:spLocks noChangeArrowheads="1"/>
            </p:cNvSpPr>
            <p:nvPr/>
          </p:nvSpPr>
          <p:spPr bwMode="auto">
            <a:xfrm>
              <a:off x="6180302" y="1365898"/>
              <a:ext cx="239780" cy="250679"/>
            </a:xfrm>
            <a:custGeom>
              <a:avLst/>
              <a:gdLst>
                <a:gd name="T0" fmla="*/ 73627430 w 581"/>
                <a:gd name="T1" fmla="*/ 67678707 h 609"/>
                <a:gd name="T2" fmla="*/ 61659637 w 581"/>
                <a:gd name="T3" fmla="*/ 78678142 h 609"/>
                <a:gd name="T4" fmla="*/ 54244957 w 581"/>
                <a:gd name="T5" fmla="*/ 72208055 h 609"/>
                <a:gd name="T6" fmla="*/ 57106883 w 581"/>
                <a:gd name="T7" fmla="*/ 65867111 h 609"/>
                <a:gd name="T8" fmla="*/ 61659637 w 581"/>
                <a:gd name="T9" fmla="*/ 69490662 h 609"/>
                <a:gd name="T10" fmla="*/ 71806401 w 581"/>
                <a:gd name="T11" fmla="*/ 61338122 h 609"/>
                <a:gd name="T12" fmla="*/ 73627430 w 581"/>
                <a:gd name="T13" fmla="*/ 67678707 h 609"/>
                <a:gd name="T14" fmla="*/ 61659637 w 581"/>
                <a:gd name="T15" fmla="*/ 64055516 h 609"/>
                <a:gd name="T16" fmla="*/ 49691843 w 581"/>
                <a:gd name="T17" fmla="*/ 69490662 h 609"/>
                <a:gd name="T18" fmla="*/ 51513233 w 581"/>
                <a:gd name="T19" fmla="*/ 75054951 h 609"/>
                <a:gd name="T20" fmla="*/ 3772261 w 581"/>
                <a:gd name="T21" fmla="*/ 78678142 h 609"/>
                <a:gd name="T22" fmla="*/ 0 w 581"/>
                <a:gd name="T23" fmla="*/ 10999436 h 609"/>
                <a:gd name="T24" fmla="*/ 10146404 w 581"/>
                <a:gd name="T25" fmla="*/ 7246742 h 609"/>
                <a:gd name="T26" fmla="*/ 17561444 w 581"/>
                <a:gd name="T27" fmla="*/ 18246178 h 609"/>
                <a:gd name="T28" fmla="*/ 24845922 w 581"/>
                <a:gd name="T29" fmla="*/ 7246742 h 609"/>
                <a:gd name="T30" fmla="*/ 28488341 w 581"/>
                <a:gd name="T31" fmla="*/ 10999436 h 609"/>
                <a:gd name="T32" fmla="*/ 43318061 w 581"/>
                <a:gd name="T33" fmla="*/ 10999436 h 609"/>
                <a:gd name="T34" fmla="*/ 46960119 w 581"/>
                <a:gd name="T35" fmla="*/ 7246742 h 609"/>
                <a:gd name="T36" fmla="*/ 54244957 w 581"/>
                <a:gd name="T37" fmla="*/ 18246178 h 609"/>
                <a:gd name="T38" fmla="*/ 61659637 w 581"/>
                <a:gd name="T39" fmla="*/ 7246742 h 609"/>
                <a:gd name="T40" fmla="*/ 71806401 w 581"/>
                <a:gd name="T41" fmla="*/ 10999436 h 609"/>
                <a:gd name="T42" fmla="*/ 66212751 w 581"/>
                <a:gd name="T43" fmla="*/ 59526167 h 609"/>
                <a:gd name="T44" fmla="*/ 10146404 w 581"/>
                <a:gd name="T45" fmla="*/ 63149718 h 609"/>
                <a:gd name="T46" fmla="*/ 12878128 w 581"/>
                <a:gd name="T47" fmla="*/ 65867111 h 609"/>
                <a:gd name="T48" fmla="*/ 39545439 w 581"/>
                <a:gd name="T49" fmla="*/ 63149718 h 609"/>
                <a:gd name="T50" fmla="*/ 39545439 w 581"/>
                <a:gd name="T51" fmla="*/ 63149718 h 609"/>
                <a:gd name="T52" fmla="*/ 39545439 w 581"/>
                <a:gd name="T53" fmla="*/ 63149718 h 609"/>
                <a:gd name="T54" fmla="*/ 12878128 w 581"/>
                <a:gd name="T55" fmla="*/ 60431965 h 609"/>
                <a:gd name="T56" fmla="*/ 58017218 w 581"/>
                <a:gd name="T57" fmla="*/ 28339815 h 609"/>
                <a:gd name="T58" fmla="*/ 13788823 w 581"/>
                <a:gd name="T59" fmla="*/ 28339815 h 609"/>
                <a:gd name="T60" fmla="*/ 13788823 w 581"/>
                <a:gd name="T61" fmla="*/ 35715700 h 609"/>
                <a:gd name="T62" fmla="*/ 61659637 w 581"/>
                <a:gd name="T63" fmla="*/ 31963007 h 609"/>
                <a:gd name="T64" fmla="*/ 58017218 w 581"/>
                <a:gd name="T65" fmla="*/ 43868240 h 609"/>
                <a:gd name="T66" fmla="*/ 35903020 w 581"/>
                <a:gd name="T67" fmla="*/ 43868240 h 609"/>
                <a:gd name="T68" fmla="*/ 13788823 w 581"/>
                <a:gd name="T69" fmla="*/ 43868240 h 609"/>
                <a:gd name="T70" fmla="*/ 13788823 w 581"/>
                <a:gd name="T71" fmla="*/ 51244484 h 609"/>
                <a:gd name="T72" fmla="*/ 35903020 w 581"/>
                <a:gd name="T73" fmla="*/ 51244484 h 609"/>
                <a:gd name="T74" fmla="*/ 61659637 w 581"/>
                <a:gd name="T75" fmla="*/ 47491791 h 609"/>
                <a:gd name="T76" fmla="*/ 54244957 w 581"/>
                <a:gd name="T77" fmla="*/ 14622627 h 609"/>
                <a:gd name="T78" fmla="*/ 50602538 w 581"/>
                <a:gd name="T79" fmla="*/ 10999436 h 609"/>
                <a:gd name="T80" fmla="*/ 54244957 w 581"/>
                <a:gd name="T81" fmla="*/ 0 h 609"/>
                <a:gd name="T82" fmla="*/ 58017218 w 581"/>
                <a:gd name="T83" fmla="*/ 10999436 h 609"/>
                <a:gd name="T84" fmla="*/ 35903020 w 581"/>
                <a:gd name="T85" fmla="*/ 14622627 h 609"/>
                <a:gd name="T86" fmla="*/ 32260601 w 581"/>
                <a:gd name="T87" fmla="*/ 10999436 h 609"/>
                <a:gd name="T88" fmla="*/ 35903020 w 581"/>
                <a:gd name="T89" fmla="*/ 0 h 609"/>
                <a:gd name="T90" fmla="*/ 39545439 w 581"/>
                <a:gd name="T91" fmla="*/ 10999436 h 609"/>
                <a:gd name="T92" fmla="*/ 17561444 w 581"/>
                <a:gd name="T93" fmla="*/ 14622627 h 609"/>
                <a:gd name="T94" fmla="*/ 13788823 w 581"/>
                <a:gd name="T95" fmla="*/ 10999436 h 609"/>
                <a:gd name="T96" fmla="*/ 17561444 w 581"/>
                <a:gd name="T97" fmla="*/ 0 h 609"/>
                <a:gd name="T98" fmla="*/ 21203502 w 581"/>
                <a:gd name="T99" fmla="*/ 10999436 h 60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581" h="609">
                  <a:moveTo>
                    <a:pt x="566" y="523"/>
                  </a:moveTo>
                  <a:lnTo>
                    <a:pt x="566" y="523"/>
                  </a:lnTo>
                  <a:cubicBezTo>
                    <a:pt x="495" y="594"/>
                    <a:pt x="495" y="594"/>
                    <a:pt x="495" y="594"/>
                  </a:cubicBezTo>
                  <a:cubicBezTo>
                    <a:pt x="488" y="601"/>
                    <a:pt x="481" y="608"/>
                    <a:pt x="474" y="608"/>
                  </a:cubicBezTo>
                  <a:cubicBezTo>
                    <a:pt x="467" y="608"/>
                    <a:pt x="460" y="601"/>
                    <a:pt x="453" y="594"/>
                  </a:cubicBezTo>
                  <a:cubicBezTo>
                    <a:pt x="417" y="558"/>
                    <a:pt x="417" y="558"/>
                    <a:pt x="417" y="558"/>
                  </a:cubicBezTo>
                  <a:cubicBezTo>
                    <a:pt x="410" y="551"/>
                    <a:pt x="410" y="544"/>
                    <a:pt x="410" y="537"/>
                  </a:cubicBezTo>
                  <a:cubicBezTo>
                    <a:pt x="410" y="523"/>
                    <a:pt x="417" y="509"/>
                    <a:pt x="439" y="509"/>
                  </a:cubicBezTo>
                  <a:cubicBezTo>
                    <a:pt x="446" y="509"/>
                    <a:pt x="453" y="516"/>
                    <a:pt x="453" y="523"/>
                  </a:cubicBezTo>
                  <a:cubicBezTo>
                    <a:pt x="474" y="537"/>
                    <a:pt x="474" y="537"/>
                    <a:pt x="474" y="537"/>
                  </a:cubicBezTo>
                  <a:cubicBezTo>
                    <a:pt x="530" y="481"/>
                    <a:pt x="530" y="481"/>
                    <a:pt x="530" y="481"/>
                  </a:cubicBezTo>
                  <a:cubicBezTo>
                    <a:pt x="537" y="474"/>
                    <a:pt x="545" y="474"/>
                    <a:pt x="552" y="474"/>
                  </a:cubicBezTo>
                  <a:cubicBezTo>
                    <a:pt x="566" y="474"/>
                    <a:pt x="580" y="488"/>
                    <a:pt x="580" y="502"/>
                  </a:cubicBezTo>
                  <a:cubicBezTo>
                    <a:pt x="580" y="509"/>
                    <a:pt x="573" y="516"/>
                    <a:pt x="566" y="523"/>
                  </a:cubicBezTo>
                  <a:close/>
                  <a:moveTo>
                    <a:pt x="474" y="495"/>
                  </a:moveTo>
                  <a:lnTo>
                    <a:pt x="474" y="495"/>
                  </a:lnTo>
                  <a:cubicBezTo>
                    <a:pt x="467" y="488"/>
                    <a:pt x="453" y="481"/>
                    <a:pt x="439" y="481"/>
                  </a:cubicBezTo>
                  <a:cubicBezTo>
                    <a:pt x="403" y="481"/>
                    <a:pt x="382" y="509"/>
                    <a:pt x="382" y="537"/>
                  </a:cubicBezTo>
                  <a:cubicBezTo>
                    <a:pt x="382" y="558"/>
                    <a:pt x="389" y="573"/>
                    <a:pt x="396" y="580"/>
                  </a:cubicBezTo>
                  <a:cubicBezTo>
                    <a:pt x="424" y="608"/>
                    <a:pt x="424" y="608"/>
                    <a:pt x="424" y="608"/>
                  </a:cubicBezTo>
                  <a:cubicBezTo>
                    <a:pt x="29" y="608"/>
                    <a:pt x="29" y="608"/>
                    <a:pt x="29" y="608"/>
                  </a:cubicBezTo>
                  <a:cubicBezTo>
                    <a:pt x="15" y="608"/>
                    <a:pt x="0" y="594"/>
                    <a:pt x="0" y="580"/>
                  </a:cubicBezTo>
                  <a:cubicBezTo>
                    <a:pt x="0" y="85"/>
                    <a:pt x="0" y="85"/>
                    <a:pt x="0" y="85"/>
                  </a:cubicBezTo>
                  <a:cubicBezTo>
                    <a:pt x="0" y="71"/>
                    <a:pt x="15" y="56"/>
                    <a:pt x="29" y="56"/>
                  </a:cubicBezTo>
                  <a:cubicBezTo>
                    <a:pt x="78" y="56"/>
                    <a:pt x="78" y="56"/>
                    <a:pt x="78" y="56"/>
                  </a:cubicBezTo>
                  <a:cubicBezTo>
                    <a:pt x="78" y="85"/>
                    <a:pt x="78" y="85"/>
                    <a:pt x="78" y="85"/>
                  </a:cubicBezTo>
                  <a:cubicBezTo>
                    <a:pt x="78" y="120"/>
                    <a:pt x="106" y="141"/>
                    <a:pt x="135" y="141"/>
                  </a:cubicBezTo>
                  <a:cubicBezTo>
                    <a:pt x="163" y="141"/>
                    <a:pt x="191" y="120"/>
                    <a:pt x="191" y="85"/>
                  </a:cubicBezTo>
                  <a:cubicBezTo>
                    <a:pt x="191" y="56"/>
                    <a:pt x="191" y="56"/>
                    <a:pt x="191" y="56"/>
                  </a:cubicBezTo>
                  <a:cubicBezTo>
                    <a:pt x="219" y="56"/>
                    <a:pt x="219" y="56"/>
                    <a:pt x="219" y="56"/>
                  </a:cubicBezTo>
                  <a:cubicBezTo>
                    <a:pt x="219" y="85"/>
                    <a:pt x="219" y="85"/>
                    <a:pt x="219" y="85"/>
                  </a:cubicBezTo>
                  <a:cubicBezTo>
                    <a:pt x="219" y="120"/>
                    <a:pt x="248" y="141"/>
                    <a:pt x="276" y="141"/>
                  </a:cubicBezTo>
                  <a:cubicBezTo>
                    <a:pt x="304" y="141"/>
                    <a:pt x="333" y="120"/>
                    <a:pt x="333" y="85"/>
                  </a:cubicBezTo>
                  <a:cubicBezTo>
                    <a:pt x="333" y="56"/>
                    <a:pt x="333" y="56"/>
                    <a:pt x="333" y="56"/>
                  </a:cubicBezTo>
                  <a:cubicBezTo>
                    <a:pt x="361" y="56"/>
                    <a:pt x="361" y="56"/>
                    <a:pt x="361" y="56"/>
                  </a:cubicBezTo>
                  <a:cubicBezTo>
                    <a:pt x="361" y="85"/>
                    <a:pt x="361" y="85"/>
                    <a:pt x="361" y="85"/>
                  </a:cubicBezTo>
                  <a:cubicBezTo>
                    <a:pt x="361" y="120"/>
                    <a:pt x="389" y="141"/>
                    <a:pt x="417" y="141"/>
                  </a:cubicBezTo>
                  <a:cubicBezTo>
                    <a:pt x="446" y="141"/>
                    <a:pt x="474" y="120"/>
                    <a:pt x="474" y="85"/>
                  </a:cubicBezTo>
                  <a:cubicBezTo>
                    <a:pt x="474" y="56"/>
                    <a:pt x="474" y="56"/>
                    <a:pt x="474" y="56"/>
                  </a:cubicBezTo>
                  <a:cubicBezTo>
                    <a:pt x="523" y="56"/>
                    <a:pt x="523" y="56"/>
                    <a:pt x="523" y="56"/>
                  </a:cubicBezTo>
                  <a:cubicBezTo>
                    <a:pt x="537" y="56"/>
                    <a:pt x="552" y="71"/>
                    <a:pt x="552" y="85"/>
                  </a:cubicBezTo>
                  <a:cubicBezTo>
                    <a:pt x="552" y="445"/>
                    <a:pt x="552" y="445"/>
                    <a:pt x="552" y="445"/>
                  </a:cubicBezTo>
                  <a:cubicBezTo>
                    <a:pt x="530" y="445"/>
                    <a:pt x="516" y="452"/>
                    <a:pt x="509" y="460"/>
                  </a:cubicBezTo>
                  <a:lnTo>
                    <a:pt x="474" y="495"/>
                  </a:lnTo>
                  <a:close/>
                  <a:moveTo>
                    <a:pt x="78" y="488"/>
                  </a:moveTo>
                  <a:lnTo>
                    <a:pt x="78" y="488"/>
                  </a:lnTo>
                  <a:cubicBezTo>
                    <a:pt x="78" y="502"/>
                    <a:pt x="85" y="509"/>
                    <a:pt x="99" y="509"/>
                  </a:cubicBezTo>
                  <a:cubicBezTo>
                    <a:pt x="283" y="509"/>
                    <a:pt x="283" y="509"/>
                    <a:pt x="283" y="509"/>
                  </a:cubicBezTo>
                  <a:cubicBezTo>
                    <a:pt x="297" y="509"/>
                    <a:pt x="304" y="502"/>
                    <a:pt x="304" y="488"/>
                  </a:cubicBezTo>
                  <a:cubicBezTo>
                    <a:pt x="304" y="474"/>
                    <a:pt x="297" y="467"/>
                    <a:pt x="283" y="467"/>
                  </a:cubicBezTo>
                  <a:cubicBezTo>
                    <a:pt x="99" y="467"/>
                    <a:pt x="99" y="467"/>
                    <a:pt x="99" y="467"/>
                  </a:cubicBezTo>
                  <a:cubicBezTo>
                    <a:pt x="85" y="467"/>
                    <a:pt x="78" y="474"/>
                    <a:pt x="78" y="488"/>
                  </a:cubicBezTo>
                  <a:close/>
                  <a:moveTo>
                    <a:pt x="446" y="219"/>
                  </a:moveTo>
                  <a:lnTo>
                    <a:pt x="446" y="219"/>
                  </a:lnTo>
                  <a:cubicBezTo>
                    <a:pt x="106" y="219"/>
                    <a:pt x="106" y="219"/>
                    <a:pt x="106" y="219"/>
                  </a:cubicBezTo>
                  <a:cubicBezTo>
                    <a:pt x="92" y="219"/>
                    <a:pt x="78" y="233"/>
                    <a:pt x="78" y="247"/>
                  </a:cubicBezTo>
                  <a:cubicBezTo>
                    <a:pt x="78" y="262"/>
                    <a:pt x="92" y="276"/>
                    <a:pt x="106" y="276"/>
                  </a:cubicBezTo>
                  <a:cubicBezTo>
                    <a:pt x="446" y="276"/>
                    <a:pt x="446" y="276"/>
                    <a:pt x="446" y="276"/>
                  </a:cubicBezTo>
                  <a:cubicBezTo>
                    <a:pt x="460" y="276"/>
                    <a:pt x="474" y="262"/>
                    <a:pt x="474" y="247"/>
                  </a:cubicBezTo>
                  <a:cubicBezTo>
                    <a:pt x="474" y="233"/>
                    <a:pt x="460" y="219"/>
                    <a:pt x="446" y="219"/>
                  </a:cubicBezTo>
                  <a:close/>
                  <a:moveTo>
                    <a:pt x="446" y="339"/>
                  </a:moveTo>
                  <a:lnTo>
                    <a:pt x="446" y="339"/>
                  </a:lnTo>
                  <a:cubicBezTo>
                    <a:pt x="276" y="339"/>
                    <a:pt x="276" y="339"/>
                    <a:pt x="276" y="339"/>
                  </a:cubicBezTo>
                  <a:cubicBezTo>
                    <a:pt x="226" y="339"/>
                    <a:pt x="226" y="339"/>
                    <a:pt x="226" y="339"/>
                  </a:cubicBezTo>
                  <a:cubicBezTo>
                    <a:pt x="106" y="339"/>
                    <a:pt x="106" y="339"/>
                    <a:pt x="106" y="339"/>
                  </a:cubicBezTo>
                  <a:cubicBezTo>
                    <a:pt x="92" y="339"/>
                    <a:pt x="78" y="353"/>
                    <a:pt x="78" y="367"/>
                  </a:cubicBezTo>
                  <a:cubicBezTo>
                    <a:pt x="78" y="389"/>
                    <a:pt x="92" y="396"/>
                    <a:pt x="106" y="396"/>
                  </a:cubicBezTo>
                  <a:cubicBezTo>
                    <a:pt x="226" y="396"/>
                    <a:pt x="226" y="396"/>
                    <a:pt x="226" y="396"/>
                  </a:cubicBezTo>
                  <a:cubicBezTo>
                    <a:pt x="276" y="396"/>
                    <a:pt x="276" y="396"/>
                    <a:pt x="276" y="396"/>
                  </a:cubicBezTo>
                  <a:cubicBezTo>
                    <a:pt x="446" y="396"/>
                    <a:pt x="446" y="396"/>
                    <a:pt x="446" y="396"/>
                  </a:cubicBezTo>
                  <a:cubicBezTo>
                    <a:pt x="460" y="396"/>
                    <a:pt x="474" y="389"/>
                    <a:pt x="474" y="367"/>
                  </a:cubicBezTo>
                  <a:cubicBezTo>
                    <a:pt x="474" y="353"/>
                    <a:pt x="460" y="339"/>
                    <a:pt x="446" y="339"/>
                  </a:cubicBezTo>
                  <a:close/>
                  <a:moveTo>
                    <a:pt x="417" y="113"/>
                  </a:moveTo>
                  <a:lnTo>
                    <a:pt x="417" y="113"/>
                  </a:lnTo>
                  <a:cubicBezTo>
                    <a:pt x="403" y="113"/>
                    <a:pt x="389" y="106"/>
                    <a:pt x="389" y="85"/>
                  </a:cubicBezTo>
                  <a:cubicBezTo>
                    <a:pt x="389" y="28"/>
                    <a:pt x="389" y="28"/>
                    <a:pt x="389" y="28"/>
                  </a:cubicBezTo>
                  <a:cubicBezTo>
                    <a:pt x="389" y="14"/>
                    <a:pt x="403" y="0"/>
                    <a:pt x="417" y="0"/>
                  </a:cubicBezTo>
                  <a:cubicBezTo>
                    <a:pt x="431" y="0"/>
                    <a:pt x="446" y="14"/>
                    <a:pt x="446" y="28"/>
                  </a:cubicBezTo>
                  <a:cubicBezTo>
                    <a:pt x="446" y="85"/>
                    <a:pt x="446" y="85"/>
                    <a:pt x="446" y="85"/>
                  </a:cubicBezTo>
                  <a:cubicBezTo>
                    <a:pt x="446" y="106"/>
                    <a:pt x="431" y="113"/>
                    <a:pt x="417" y="113"/>
                  </a:cubicBezTo>
                  <a:close/>
                  <a:moveTo>
                    <a:pt x="276" y="113"/>
                  </a:moveTo>
                  <a:lnTo>
                    <a:pt x="276" y="113"/>
                  </a:lnTo>
                  <a:cubicBezTo>
                    <a:pt x="262" y="113"/>
                    <a:pt x="248" y="106"/>
                    <a:pt x="248" y="85"/>
                  </a:cubicBezTo>
                  <a:cubicBezTo>
                    <a:pt x="248" y="28"/>
                    <a:pt x="248" y="28"/>
                    <a:pt x="248" y="28"/>
                  </a:cubicBezTo>
                  <a:cubicBezTo>
                    <a:pt x="248" y="14"/>
                    <a:pt x="262" y="0"/>
                    <a:pt x="276" y="0"/>
                  </a:cubicBezTo>
                  <a:cubicBezTo>
                    <a:pt x="290" y="0"/>
                    <a:pt x="304" y="14"/>
                    <a:pt x="304" y="28"/>
                  </a:cubicBezTo>
                  <a:cubicBezTo>
                    <a:pt x="304" y="85"/>
                    <a:pt x="304" y="85"/>
                    <a:pt x="304" y="85"/>
                  </a:cubicBezTo>
                  <a:cubicBezTo>
                    <a:pt x="304" y="106"/>
                    <a:pt x="290" y="113"/>
                    <a:pt x="276" y="113"/>
                  </a:cubicBezTo>
                  <a:close/>
                  <a:moveTo>
                    <a:pt x="135" y="113"/>
                  </a:moveTo>
                  <a:lnTo>
                    <a:pt x="135" y="113"/>
                  </a:lnTo>
                  <a:cubicBezTo>
                    <a:pt x="121" y="113"/>
                    <a:pt x="106" y="106"/>
                    <a:pt x="106" y="85"/>
                  </a:cubicBezTo>
                  <a:cubicBezTo>
                    <a:pt x="106" y="28"/>
                    <a:pt x="106" y="28"/>
                    <a:pt x="106" y="28"/>
                  </a:cubicBezTo>
                  <a:cubicBezTo>
                    <a:pt x="106" y="14"/>
                    <a:pt x="121" y="0"/>
                    <a:pt x="135" y="0"/>
                  </a:cubicBezTo>
                  <a:cubicBezTo>
                    <a:pt x="149" y="0"/>
                    <a:pt x="163" y="14"/>
                    <a:pt x="163" y="28"/>
                  </a:cubicBezTo>
                  <a:cubicBezTo>
                    <a:pt x="163" y="85"/>
                    <a:pt x="163" y="85"/>
                    <a:pt x="163" y="85"/>
                  </a:cubicBezTo>
                  <a:cubicBezTo>
                    <a:pt x="163" y="106"/>
                    <a:pt x="149" y="113"/>
                    <a:pt x="135" y="113"/>
                  </a:cubicBezTo>
                  <a:close/>
                </a:path>
              </a:pathLst>
            </a:custGeom>
            <a:solidFill>
              <a:schemeClr val="bg1"/>
            </a:solidFill>
            <a:ln>
              <a:noFill/>
            </a:ln>
          </p:spPr>
          <p:txBody>
            <a:bodyPr wrap="none" lIns="45720" tIns="22860" rIns="45720" bIns="22860" anchor="ctr"/>
            <a:lstStyle/>
            <a:p>
              <a:endParaRPr lang="en-US" sz="2400">
                <a:latin typeface="Roboto Light"/>
              </a:endParaRPr>
            </a:p>
          </p:txBody>
        </p:sp>
      </p:grpSp>
      <p:grpSp>
        <p:nvGrpSpPr>
          <p:cNvPr id="52" name="组合 51"/>
          <p:cNvGrpSpPr/>
          <p:nvPr/>
        </p:nvGrpSpPr>
        <p:grpSpPr>
          <a:xfrm>
            <a:off x="9099608" y="3182031"/>
            <a:ext cx="576064" cy="576064"/>
            <a:chOff x="4788024" y="1275213"/>
            <a:chExt cx="432048" cy="432048"/>
          </a:xfrm>
        </p:grpSpPr>
        <p:sp>
          <p:nvSpPr>
            <p:cNvPr id="53" name="椭圆 65"/>
            <p:cNvSpPr>
              <a:spLocks noChangeArrowheads="1"/>
            </p:cNvSpPr>
            <p:nvPr/>
          </p:nvSpPr>
          <p:spPr bwMode="auto">
            <a:xfrm>
              <a:off x="4788024" y="1275213"/>
              <a:ext cx="432048" cy="432048"/>
            </a:xfrm>
            <a:prstGeom prst="ellipse">
              <a:avLst/>
            </a:prstGeom>
            <a:solidFill>
              <a:srgbClr val="F79600"/>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sz="2400">
                <a:solidFill>
                  <a:srgbClr val="FFFFFF"/>
                </a:solidFill>
                <a:latin typeface="Calibri" panose="020F0502020204030204" pitchFamily="34" charset="0"/>
              </a:endParaRPr>
            </a:p>
          </p:txBody>
        </p:sp>
        <p:sp>
          <p:nvSpPr>
            <p:cNvPr id="54" name="Freeform 110"/>
            <p:cNvSpPr>
              <a:spLocks noChangeArrowheads="1"/>
            </p:cNvSpPr>
            <p:nvPr/>
          </p:nvSpPr>
          <p:spPr bwMode="auto">
            <a:xfrm>
              <a:off x="4891102" y="1366806"/>
              <a:ext cx="250679" cy="248862"/>
            </a:xfrm>
            <a:custGeom>
              <a:avLst/>
              <a:gdLst>
                <a:gd name="T0" fmla="*/ 78678142 w 609"/>
                <a:gd name="T1" fmla="*/ 71002280 h 602"/>
                <a:gd name="T2" fmla="*/ 78678142 w 609"/>
                <a:gd name="T3" fmla="*/ 71002280 h 602"/>
                <a:gd name="T4" fmla="*/ 71302258 w 609"/>
                <a:gd name="T5" fmla="*/ 78441997 h 602"/>
                <a:gd name="T6" fmla="*/ 65867111 w 609"/>
                <a:gd name="T7" fmla="*/ 76614673 h 602"/>
                <a:gd name="T8" fmla="*/ 44774038 w 609"/>
                <a:gd name="T9" fmla="*/ 54426302 h 602"/>
                <a:gd name="T10" fmla="*/ 29245613 w 609"/>
                <a:gd name="T11" fmla="*/ 59125033 h 602"/>
                <a:gd name="T12" fmla="*/ 0 w 609"/>
                <a:gd name="T13" fmla="*/ 29497307 h 602"/>
                <a:gd name="T14" fmla="*/ 29245613 w 609"/>
                <a:gd name="T15" fmla="*/ 0 h 602"/>
                <a:gd name="T16" fmla="*/ 58491226 w 609"/>
                <a:gd name="T17" fmla="*/ 29497307 h 602"/>
                <a:gd name="T18" fmla="*/ 54867675 w 609"/>
                <a:gd name="T19" fmla="*/ 44376380 h 602"/>
                <a:gd name="T20" fmla="*/ 75960749 w 609"/>
                <a:gd name="T21" fmla="*/ 65520668 h 602"/>
                <a:gd name="T22" fmla="*/ 78678142 w 609"/>
                <a:gd name="T23" fmla="*/ 71002280 h 602"/>
                <a:gd name="T24" fmla="*/ 29245613 w 609"/>
                <a:gd name="T25" fmla="*/ 7439717 h 602"/>
                <a:gd name="T26" fmla="*/ 29245613 w 609"/>
                <a:gd name="T27" fmla="*/ 7439717 h 602"/>
                <a:gd name="T28" fmla="*/ 7246742 w 609"/>
                <a:gd name="T29" fmla="*/ 29497307 h 602"/>
                <a:gd name="T30" fmla="*/ 29245613 w 609"/>
                <a:gd name="T31" fmla="*/ 51685677 h 602"/>
                <a:gd name="T32" fmla="*/ 51244484 w 609"/>
                <a:gd name="T33" fmla="*/ 29497307 h 602"/>
                <a:gd name="T34" fmla="*/ 29245613 w 609"/>
                <a:gd name="T35" fmla="*/ 7439717 h 602"/>
                <a:gd name="T36" fmla="*/ 42056644 w 609"/>
                <a:gd name="T37" fmla="*/ 33282375 h 602"/>
                <a:gd name="T38" fmla="*/ 42056644 w 609"/>
                <a:gd name="T39" fmla="*/ 33282375 h 602"/>
                <a:gd name="T40" fmla="*/ 32868804 w 609"/>
                <a:gd name="T41" fmla="*/ 33282375 h 602"/>
                <a:gd name="T42" fmla="*/ 32868804 w 609"/>
                <a:gd name="T43" fmla="*/ 41504973 h 602"/>
                <a:gd name="T44" fmla="*/ 29245613 w 609"/>
                <a:gd name="T45" fmla="*/ 45290042 h 602"/>
                <a:gd name="T46" fmla="*/ 25622062 w 609"/>
                <a:gd name="T47" fmla="*/ 41504973 h 602"/>
                <a:gd name="T48" fmla="*/ 25622062 w 609"/>
                <a:gd name="T49" fmla="*/ 33282375 h 602"/>
                <a:gd name="T50" fmla="*/ 17340380 w 609"/>
                <a:gd name="T51" fmla="*/ 33282375 h 602"/>
                <a:gd name="T52" fmla="*/ 13716829 w 609"/>
                <a:gd name="T53" fmla="*/ 29497307 h 602"/>
                <a:gd name="T54" fmla="*/ 17340380 w 609"/>
                <a:gd name="T55" fmla="*/ 25842658 h 602"/>
                <a:gd name="T56" fmla="*/ 25622062 w 609"/>
                <a:gd name="T57" fmla="*/ 25842658 h 602"/>
                <a:gd name="T58" fmla="*/ 25622062 w 609"/>
                <a:gd name="T59" fmla="*/ 16575978 h 602"/>
                <a:gd name="T60" fmla="*/ 29245613 w 609"/>
                <a:gd name="T61" fmla="*/ 12921329 h 602"/>
                <a:gd name="T62" fmla="*/ 32868804 w 609"/>
                <a:gd name="T63" fmla="*/ 16575978 h 602"/>
                <a:gd name="T64" fmla="*/ 32868804 w 609"/>
                <a:gd name="T65" fmla="*/ 25842658 h 602"/>
                <a:gd name="T66" fmla="*/ 42056644 w 609"/>
                <a:gd name="T67" fmla="*/ 25842658 h 602"/>
                <a:gd name="T68" fmla="*/ 45679835 w 609"/>
                <a:gd name="T69" fmla="*/ 29497307 h 602"/>
                <a:gd name="T70" fmla="*/ 42056644 w 609"/>
                <a:gd name="T71" fmla="*/ 33282375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9" h="602">
                  <a:moveTo>
                    <a:pt x="608" y="544"/>
                  </a:moveTo>
                  <a:lnTo>
                    <a:pt x="608" y="544"/>
                  </a:lnTo>
                  <a:cubicBezTo>
                    <a:pt x="608" y="573"/>
                    <a:pt x="579" y="601"/>
                    <a:pt x="551" y="601"/>
                  </a:cubicBezTo>
                  <a:cubicBezTo>
                    <a:pt x="530" y="601"/>
                    <a:pt x="516" y="594"/>
                    <a:pt x="509" y="587"/>
                  </a:cubicBezTo>
                  <a:cubicBezTo>
                    <a:pt x="346" y="417"/>
                    <a:pt x="346" y="417"/>
                    <a:pt x="346" y="417"/>
                  </a:cubicBezTo>
                  <a:cubicBezTo>
                    <a:pt x="311" y="438"/>
                    <a:pt x="269" y="453"/>
                    <a:pt x="226" y="453"/>
                  </a:cubicBezTo>
                  <a:cubicBezTo>
                    <a:pt x="106" y="453"/>
                    <a:pt x="0" y="347"/>
                    <a:pt x="0" y="226"/>
                  </a:cubicBezTo>
                  <a:cubicBezTo>
                    <a:pt x="0" y="99"/>
                    <a:pt x="106" y="0"/>
                    <a:pt x="226" y="0"/>
                  </a:cubicBezTo>
                  <a:cubicBezTo>
                    <a:pt x="353" y="0"/>
                    <a:pt x="452" y="99"/>
                    <a:pt x="452" y="226"/>
                  </a:cubicBezTo>
                  <a:cubicBezTo>
                    <a:pt x="452" y="269"/>
                    <a:pt x="445" y="304"/>
                    <a:pt x="424" y="340"/>
                  </a:cubicBezTo>
                  <a:cubicBezTo>
                    <a:pt x="587" y="502"/>
                    <a:pt x="587" y="502"/>
                    <a:pt x="587" y="502"/>
                  </a:cubicBezTo>
                  <a:cubicBezTo>
                    <a:pt x="601" y="516"/>
                    <a:pt x="608" y="530"/>
                    <a:pt x="608" y="544"/>
                  </a:cubicBezTo>
                  <a:close/>
                  <a:moveTo>
                    <a:pt x="226" y="57"/>
                  </a:moveTo>
                  <a:lnTo>
                    <a:pt x="226" y="57"/>
                  </a:lnTo>
                  <a:cubicBezTo>
                    <a:pt x="134" y="57"/>
                    <a:pt x="56" y="127"/>
                    <a:pt x="56" y="226"/>
                  </a:cubicBezTo>
                  <a:cubicBezTo>
                    <a:pt x="56" y="318"/>
                    <a:pt x="134" y="396"/>
                    <a:pt x="226" y="396"/>
                  </a:cubicBezTo>
                  <a:cubicBezTo>
                    <a:pt x="325" y="396"/>
                    <a:pt x="396" y="318"/>
                    <a:pt x="396" y="226"/>
                  </a:cubicBezTo>
                  <a:cubicBezTo>
                    <a:pt x="396" y="127"/>
                    <a:pt x="325" y="57"/>
                    <a:pt x="226" y="57"/>
                  </a:cubicBezTo>
                  <a:close/>
                  <a:moveTo>
                    <a:pt x="325" y="255"/>
                  </a:moveTo>
                  <a:lnTo>
                    <a:pt x="325" y="255"/>
                  </a:lnTo>
                  <a:cubicBezTo>
                    <a:pt x="254" y="255"/>
                    <a:pt x="254" y="255"/>
                    <a:pt x="254" y="255"/>
                  </a:cubicBezTo>
                  <a:cubicBezTo>
                    <a:pt x="254" y="318"/>
                    <a:pt x="254" y="318"/>
                    <a:pt x="254" y="318"/>
                  </a:cubicBezTo>
                  <a:cubicBezTo>
                    <a:pt x="254" y="333"/>
                    <a:pt x="247" y="347"/>
                    <a:pt x="226" y="347"/>
                  </a:cubicBezTo>
                  <a:cubicBezTo>
                    <a:pt x="212" y="347"/>
                    <a:pt x="198" y="333"/>
                    <a:pt x="198" y="318"/>
                  </a:cubicBezTo>
                  <a:cubicBezTo>
                    <a:pt x="198" y="255"/>
                    <a:pt x="198" y="255"/>
                    <a:pt x="198" y="255"/>
                  </a:cubicBezTo>
                  <a:cubicBezTo>
                    <a:pt x="134" y="255"/>
                    <a:pt x="134" y="255"/>
                    <a:pt x="134" y="255"/>
                  </a:cubicBezTo>
                  <a:cubicBezTo>
                    <a:pt x="120" y="255"/>
                    <a:pt x="106" y="241"/>
                    <a:pt x="106" y="226"/>
                  </a:cubicBezTo>
                  <a:cubicBezTo>
                    <a:pt x="106" y="205"/>
                    <a:pt x="120" y="198"/>
                    <a:pt x="134" y="198"/>
                  </a:cubicBezTo>
                  <a:cubicBezTo>
                    <a:pt x="198" y="198"/>
                    <a:pt x="198" y="198"/>
                    <a:pt x="198" y="198"/>
                  </a:cubicBezTo>
                  <a:cubicBezTo>
                    <a:pt x="198" y="127"/>
                    <a:pt x="198" y="127"/>
                    <a:pt x="198" y="127"/>
                  </a:cubicBezTo>
                  <a:cubicBezTo>
                    <a:pt x="198" y="113"/>
                    <a:pt x="212" y="99"/>
                    <a:pt x="226" y="99"/>
                  </a:cubicBezTo>
                  <a:cubicBezTo>
                    <a:pt x="247" y="99"/>
                    <a:pt x="254" y="113"/>
                    <a:pt x="254" y="127"/>
                  </a:cubicBezTo>
                  <a:cubicBezTo>
                    <a:pt x="254" y="198"/>
                    <a:pt x="254" y="198"/>
                    <a:pt x="254" y="198"/>
                  </a:cubicBezTo>
                  <a:cubicBezTo>
                    <a:pt x="325" y="198"/>
                    <a:pt x="325" y="198"/>
                    <a:pt x="325" y="198"/>
                  </a:cubicBezTo>
                  <a:cubicBezTo>
                    <a:pt x="339" y="198"/>
                    <a:pt x="353" y="205"/>
                    <a:pt x="353" y="226"/>
                  </a:cubicBezTo>
                  <a:cubicBezTo>
                    <a:pt x="353" y="241"/>
                    <a:pt x="339" y="255"/>
                    <a:pt x="325" y="255"/>
                  </a:cubicBezTo>
                  <a:close/>
                </a:path>
              </a:pathLst>
            </a:custGeom>
            <a:solidFill>
              <a:schemeClr val="bg1"/>
            </a:solidFill>
            <a:ln>
              <a:noFill/>
            </a:ln>
          </p:spPr>
          <p:txBody>
            <a:bodyPr wrap="none" lIns="45720" tIns="22860" rIns="45720" bIns="22860" anchor="ctr"/>
            <a:lstStyle/>
            <a:p>
              <a:endParaRPr lang="en-US" sz="2400">
                <a:latin typeface="Roboto Light"/>
              </a:endParaRPr>
            </a:p>
          </p:txBody>
        </p:sp>
      </p:grpSp>
      <p:grpSp>
        <p:nvGrpSpPr>
          <p:cNvPr id="55" name="组合 54"/>
          <p:cNvGrpSpPr/>
          <p:nvPr/>
        </p:nvGrpSpPr>
        <p:grpSpPr>
          <a:xfrm>
            <a:off x="9963705" y="3181507"/>
            <a:ext cx="577111" cy="577112"/>
            <a:chOff x="5436096" y="1274820"/>
            <a:chExt cx="432833" cy="432834"/>
          </a:xfrm>
        </p:grpSpPr>
        <p:sp>
          <p:nvSpPr>
            <p:cNvPr id="56" name="椭圆 16"/>
            <p:cNvSpPr>
              <a:spLocks noChangeArrowheads="1"/>
            </p:cNvSpPr>
            <p:nvPr/>
          </p:nvSpPr>
          <p:spPr bwMode="auto">
            <a:xfrm>
              <a:off x="5436096" y="1274820"/>
              <a:ext cx="432833" cy="432834"/>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sz="2400">
                <a:solidFill>
                  <a:srgbClr val="FFFFFF"/>
                </a:solidFill>
                <a:latin typeface="Calibri" panose="020F0502020204030204" pitchFamily="34" charset="0"/>
              </a:endParaRPr>
            </a:p>
          </p:txBody>
        </p:sp>
        <p:sp>
          <p:nvSpPr>
            <p:cNvPr id="57" name="Freeform 16"/>
            <p:cNvSpPr>
              <a:spLocks noChangeArrowheads="1"/>
            </p:cNvSpPr>
            <p:nvPr/>
          </p:nvSpPr>
          <p:spPr bwMode="auto">
            <a:xfrm>
              <a:off x="5554420" y="1377705"/>
              <a:ext cx="196183" cy="227065"/>
            </a:xfrm>
            <a:custGeom>
              <a:avLst/>
              <a:gdLst>
                <a:gd name="T0" fmla="*/ 58106390 w 475"/>
                <a:gd name="T1" fmla="*/ 71207247 h 552"/>
                <a:gd name="T2" fmla="*/ 58106390 w 475"/>
                <a:gd name="T3" fmla="*/ 71207247 h 552"/>
                <a:gd name="T4" fmla="*/ 54327993 w 475"/>
                <a:gd name="T5" fmla="*/ 71207247 h 552"/>
                <a:gd name="T6" fmla="*/ 54327993 w 475"/>
                <a:gd name="T7" fmla="*/ 0 h 552"/>
                <a:gd name="T8" fmla="*/ 58106390 w 475"/>
                <a:gd name="T9" fmla="*/ 0 h 552"/>
                <a:gd name="T10" fmla="*/ 61754124 w 475"/>
                <a:gd name="T11" fmla="*/ 3618618 h 552"/>
                <a:gd name="T12" fmla="*/ 61754124 w 475"/>
                <a:gd name="T13" fmla="*/ 67588630 h 552"/>
                <a:gd name="T14" fmla="*/ 58106390 w 475"/>
                <a:gd name="T15" fmla="*/ 71207247 h 552"/>
                <a:gd name="T16" fmla="*/ 7426131 w 475"/>
                <a:gd name="T17" fmla="*/ 67588630 h 552"/>
                <a:gd name="T18" fmla="*/ 7426131 w 475"/>
                <a:gd name="T19" fmla="*/ 67588630 h 552"/>
                <a:gd name="T20" fmla="*/ 7426131 w 475"/>
                <a:gd name="T21" fmla="*/ 63970012 h 552"/>
                <a:gd name="T22" fmla="*/ 13809846 w 475"/>
                <a:gd name="T23" fmla="*/ 63970012 h 552"/>
                <a:gd name="T24" fmla="*/ 21235977 w 475"/>
                <a:gd name="T25" fmla="*/ 56603721 h 552"/>
                <a:gd name="T26" fmla="*/ 13809846 w 475"/>
                <a:gd name="T27" fmla="*/ 49237429 h 552"/>
                <a:gd name="T28" fmla="*/ 7426131 w 475"/>
                <a:gd name="T29" fmla="*/ 49237429 h 552"/>
                <a:gd name="T30" fmla="*/ 7426131 w 475"/>
                <a:gd name="T31" fmla="*/ 42905028 h 552"/>
                <a:gd name="T32" fmla="*/ 13809846 w 475"/>
                <a:gd name="T33" fmla="*/ 42905028 h 552"/>
                <a:gd name="T34" fmla="*/ 21235977 w 475"/>
                <a:gd name="T35" fmla="*/ 35539095 h 552"/>
                <a:gd name="T36" fmla="*/ 13809846 w 475"/>
                <a:gd name="T37" fmla="*/ 28301860 h 552"/>
                <a:gd name="T38" fmla="*/ 7426131 w 475"/>
                <a:gd name="T39" fmla="*/ 28301860 h 552"/>
                <a:gd name="T40" fmla="*/ 7426131 w 475"/>
                <a:gd name="T41" fmla="*/ 21840403 h 552"/>
                <a:gd name="T42" fmla="*/ 13809846 w 475"/>
                <a:gd name="T43" fmla="*/ 21840403 h 552"/>
                <a:gd name="T44" fmla="*/ 21235977 w 475"/>
                <a:gd name="T45" fmla="*/ 14603167 h 552"/>
                <a:gd name="T46" fmla="*/ 13809846 w 475"/>
                <a:gd name="T47" fmla="*/ 7236876 h 552"/>
                <a:gd name="T48" fmla="*/ 7426131 w 475"/>
                <a:gd name="T49" fmla="*/ 7236876 h 552"/>
                <a:gd name="T50" fmla="*/ 7426131 w 475"/>
                <a:gd name="T51" fmla="*/ 3618618 h 552"/>
                <a:gd name="T52" fmla="*/ 11074226 w 475"/>
                <a:gd name="T53" fmla="*/ 0 h 552"/>
                <a:gd name="T54" fmla="*/ 50680259 w 475"/>
                <a:gd name="T55" fmla="*/ 0 h 552"/>
                <a:gd name="T56" fmla="*/ 50680259 w 475"/>
                <a:gd name="T57" fmla="*/ 71207247 h 552"/>
                <a:gd name="T58" fmla="*/ 11074226 w 475"/>
                <a:gd name="T59" fmla="*/ 71207247 h 552"/>
                <a:gd name="T60" fmla="*/ 7426131 w 475"/>
                <a:gd name="T61" fmla="*/ 67588630 h 552"/>
                <a:gd name="T62" fmla="*/ 17588243 w 475"/>
                <a:gd name="T63" fmla="*/ 14603167 h 552"/>
                <a:gd name="T64" fmla="*/ 17588243 w 475"/>
                <a:gd name="T65" fmla="*/ 14603167 h 552"/>
                <a:gd name="T66" fmla="*/ 13809846 w 475"/>
                <a:gd name="T67" fmla="*/ 18221785 h 552"/>
                <a:gd name="T68" fmla="*/ 3778036 w 475"/>
                <a:gd name="T69" fmla="*/ 18221785 h 552"/>
                <a:gd name="T70" fmla="*/ 0 w 475"/>
                <a:gd name="T71" fmla="*/ 14603167 h 552"/>
                <a:gd name="T72" fmla="*/ 3778036 w 475"/>
                <a:gd name="T73" fmla="*/ 10984909 h 552"/>
                <a:gd name="T74" fmla="*/ 13809846 w 475"/>
                <a:gd name="T75" fmla="*/ 10984909 h 552"/>
                <a:gd name="T76" fmla="*/ 17588243 w 475"/>
                <a:gd name="T77" fmla="*/ 14603167 h 552"/>
                <a:gd name="T78" fmla="*/ 3778036 w 475"/>
                <a:gd name="T79" fmla="*/ 31920478 h 552"/>
                <a:gd name="T80" fmla="*/ 3778036 w 475"/>
                <a:gd name="T81" fmla="*/ 31920478 h 552"/>
                <a:gd name="T82" fmla="*/ 13809846 w 475"/>
                <a:gd name="T83" fmla="*/ 31920478 h 552"/>
                <a:gd name="T84" fmla="*/ 17588243 w 475"/>
                <a:gd name="T85" fmla="*/ 35539095 h 552"/>
                <a:gd name="T86" fmla="*/ 13809846 w 475"/>
                <a:gd name="T87" fmla="*/ 39286770 h 552"/>
                <a:gd name="T88" fmla="*/ 3778036 w 475"/>
                <a:gd name="T89" fmla="*/ 39286770 h 552"/>
                <a:gd name="T90" fmla="*/ 0 w 475"/>
                <a:gd name="T91" fmla="*/ 35539095 h 552"/>
                <a:gd name="T92" fmla="*/ 3778036 w 475"/>
                <a:gd name="T93" fmla="*/ 31920478 h 552"/>
                <a:gd name="T94" fmla="*/ 3778036 w 475"/>
                <a:gd name="T95" fmla="*/ 52985462 h 552"/>
                <a:gd name="T96" fmla="*/ 3778036 w 475"/>
                <a:gd name="T97" fmla="*/ 52985462 h 552"/>
                <a:gd name="T98" fmla="*/ 13809846 w 475"/>
                <a:gd name="T99" fmla="*/ 52985462 h 552"/>
                <a:gd name="T100" fmla="*/ 17588243 w 475"/>
                <a:gd name="T101" fmla="*/ 56603721 h 552"/>
                <a:gd name="T102" fmla="*/ 13809846 w 475"/>
                <a:gd name="T103" fmla="*/ 60222338 h 552"/>
                <a:gd name="T104" fmla="*/ 3778036 w 475"/>
                <a:gd name="T105" fmla="*/ 60222338 h 552"/>
                <a:gd name="T106" fmla="*/ 0 w 475"/>
                <a:gd name="T107" fmla="*/ 56603721 h 552"/>
                <a:gd name="T108" fmla="*/ 3778036 w 475"/>
                <a:gd name="T109" fmla="*/ 52985462 h 5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75" h="552">
                  <a:moveTo>
                    <a:pt x="446" y="551"/>
                  </a:moveTo>
                  <a:lnTo>
                    <a:pt x="446" y="551"/>
                  </a:lnTo>
                  <a:cubicBezTo>
                    <a:pt x="417" y="551"/>
                    <a:pt x="417" y="551"/>
                    <a:pt x="417" y="551"/>
                  </a:cubicBezTo>
                  <a:cubicBezTo>
                    <a:pt x="417" y="0"/>
                    <a:pt x="417" y="0"/>
                    <a:pt x="417" y="0"/>
                  </a:cubicBezTo>
                  <a:cubicBezTo>
                    <a:pt x="446" y="0"/>
                    <a:pt x="446" y="0"/>
                    <a:pt x="446" y="0"/>
                  </a:cubicBezTo>
                  <a:cubicBezTo>
                    <a:pt x="460" y="0"/>
                    <a:pt x="474" y="14"/>
                    <a:pt x="474" y="28"/>
                  </a:cubicBezTo>
                  <a:cubicBezTo>
                    <a:pt x="474" y="523"/>
                    <a:pt x="474" y="523"/>
                    <a:pt x="474" y="523"/>
                  </a:cubicBezTo>
                  <a:cubicBezTo>
                    <a:pt x="474" y="537"/>
                    <a:pt x="460" y="551"/>
                    <a:pt x="446" y="551"/>
                  </a:cubicBezTo>
                  <a:close/>
                  <a:moveTo>
                    <a:pt x="57" y="523"/>
                  </a:moveTo>
                  <a:lnTo>
                    <a:pt x="57" y="523"/>
                  </a:lnTo>
                  <a:cubicBezTo>
                    <a:pt x="57" y="495"/>
                    <a:pt x="57" y="495"/>
                    <a:pt x="57" y="495"/>
                  </a:cubicBezTo>
                  <a:cubicBezTo>
                    <a:pt x="106" y="495"/>
                    <a:pt x="106" y="495"/>
                    <a:pt x="106" y="495"/>
                  </a:cubicBezTo>
                  <a:cubicBezTo>
                    <a:pt x="135" y="495"/>
                    <a:pt x="163" y="466"/>
                    <a:pt x="163" y="438"/>
                  </a:cubicBezTo>
                  <a:cubicBezTo>
                    <a:pt x="163" y="403"/>
                    <a:pt x="135" y="381"/>
                    <a:pt x="106" y="381"/>
                  </a:cubicBezTo>
                  <a:cubicBezTo>
                    <a:pt x="57" y="381"/>
                    <a:pt x="57" y="381"/>
                    <a:pt x="57" y="381"/>
                  </a:cubicBezTo>
                  <a:cubicBezTo>
                    <a:pt x="57" y="332"/>
                    <a:pt x="57" y="332"/>
                    <a:pt x="57" y="332"/>
                  </a:cubicBezTo>
                  <a:cubicBezTo>
                    <a:pt x="106" y="332"/>
                    <a:pt x="106" y="332"/>
                    <a:pt x="106" y="332"/>
                  </a:cubicBezTo>
                  <a:cubicBezTo>
                    <a:pt x="135" y="332"/>
                    <a:pt x="163" y="304"/>
                    <a:pt x="163" y="275"/>
                  </a:cubicBezTo>
                  <a:cubicBezTo>
                    <a:pt x="163" y="247"/>
                    <a:pt x="135" y="219"/>
                    <a:pt x="106" y="219"/>
                  </a:cubicBezTo>
                  <a:cubicBezTo>
                    <a:pt x="57" y="219"/>
                    <a:pt x="57" y="219"/>
                    <a:pt x="57" y="219"/>
                  </a:cubicBezTo>
                  <a:cubicBezTo>
                    <a:pt x="57" y="169"/>
                    <a:pt x="57" y="169"/>
                    <a:pt x="57" y="169"/>
                  </a:cubicBezTo>
                  <a:cubicBezTo>
                    <a:pt x="106" y="169"/>
                    <a:pt x="106" y="169"/>
                    <a:pt x="106" y="169"/>
                  </a:cubicBezTo>
                  <a:cubicBezTo>
                    <a:pt x="135" y="169"/>
                    <a:pt x="163" y="148"/>
                    <a:pt x="163" y="113"/>
                  </a:cubicBezTo>
                  <a:cubicBezTo>
                    <a:pt x="163" y="85"/>
                    <a:pt x="135" y="56"/>
                    <a:pt x="106" y="56"/>
                  </a:cubicBezTo>
                  <a:cubicBezTo>
                    <a:pt x="57" y="56"/>
                    <a:pt x="57" y="56"/>
                    <a:pt x="57" y="56"/>
                  </a:cubicBezTo>
                  <a:cubicBezTo>
                    <a:pt x="57" y="28"/>
                    <a:pt x="57" y="28"/>
                    <a:pt x="57" y="28"/>
                  </a:cubicBezTo>
                  <a:cubicBezTo>
                    <a:pt x="57" y="14"/>
                    <a:pt x="71" y="0"/>
                    <a:pt x="85" y="0"/>
                  </a:cubicBezTo>
                  <a:cubicBezTo>
                    <a:pt x="389" y="0"/>
                    <a:pt x="389" y="0"/>
                    <a:pt x="389" y="0"/>
                  </a:cubicBezTo>
                  <a:cubicBezTo>
                    <a:pt x="389" y="551"/>
                    <a:pt x="389" y="551"/>
                    <a:pt x="389" y="551"/>
                  </a:cubicBezTo>
                  <a:cubicBezTo>
                    <a:pt x="85" y="551"/>
                    <a:pt x="85" y="551"/>
                    <a:pt x="85" y="551"/>
                  </a:cubicBezTo>
                  <a:cubicBezTo>
                    <a:pt x="71" y="551"/>
                    <a:pt x="57" y="537"/>
                    <a:pt x="57" y="523"/>
                  </a:cubicBezTo>
                  <a:close/>
                  <a:moveTo>
                    <a:pt x="135" y="113"/>
                  </a:moveTo>
                  <a:lnTo>
                    <a:pt x="135" y="113"/>
                  </a:lnTo>
                  <a:cubicBezTo>
                    <a:pt x="135" y="134"/>
                    <a:pt x="120" y="141"/>
                    <a:pt x="106" y="141"/>
                  </a:cubicBezTo>
                  <a:cubicBezTo>
                    <a:pt x="29" y="141"/>
                    <a:pt x="29" y="141"/>
                    <a:pt x="29" y="141"/>
                  </a:cubicBezTo>
                  <a:cubicBezTo>
                    <a:pt x="15" y="141"/>
                    <a:pt x="0" y="134"/>
                    <a:pt x="0" y="113"/>
                  </a:cubicBezTo>
                  <a:cubicBezTo>
                    <a:pt x="0" y="99"/>
                    <a:pt x="15" y="85"/>
                    <a:pt x="29" y="85"/>
                  </a:cubicBezTo>
                  <a:cubicBezTo>
                    <a:pt x="106" y="85"/>
                    <a:pt x="106" y="85"/>
                    <a:pt x="106" y="85"/>
                  </a:cubicBezTo>
                  <a:cubicBezTo>
                    <a:pt x="120" y="85"/>
                    <a:pt x="135" y="99"/>
                    <a:pt x="135" y="113"/>
                  </a:cubicBezTo>
                  <a:close/>
                  <a:moveTo>
                    <a:pt x="29" y="247"/>
                  </a:moveTo>
                  <a:lnTo>
                    <a:pt x="29" y="247"/>
                  </a:lnTo>
                  <a:cubicBezTo>
                    <a:pt x="106" y="247"/>
                    <a:pt x="106" y="247"/>
                    <a:pt x="106" y="247"/>
                  </a:cubicBezTo>
                  <a:cubicBezTo>
                    <a:pt x="120" y="247"/>
                    <a:pt x="135" y="261"/>
                    <a:pt x="135" y="275"/>
                  </a:cubicBezTo>
                  <a:cubicBezTo>
                    <a:pt x="135" y="290"/>
                    <a:pt x="120" y="304"/>
                    <a:pt x="106" y="304"/>
                  </a:cubicBezTo>
                  <a:cubicBezTo>
                    <a:pt x="29" y="304"/>
                    <a:pt x="29" y="304"/>
                    <a:pt x="29" y="304"/>
                  </a:cubicBezTo>
                  <a:cubicBezTo>
                    <a:pt x="15" y="304"/>
                    <a:pt x="0" y="290"/>
                    <a:pt x="0" y="275"/>
                  </a:cubicBezTo>
                  <a:cubicBezTo>
                    <a:pt x="0" y="261"/>
                    <a:pt x="15" y="247"/>
                    <a:pt x="29" y="247"/>
                  </a:cubicBezTo>
                  <a:close/>
                  <a:moveTo>
                    <a:pt x="29" y="410"/>
                  </a:moveTo>
                  <a:lnTo>
                    <a:pt x="29" y="410"/>
                  </a:lnTo>
                  <a:cubicBezTo>
                    <a:pt x="106" y="410"/>
                    <a:pt x="106" y="410"/>
                    <a:pt x="106" y="410"/>
                  </a:cubicBezTo>
                  <a:cubicBezTo>
                    <a:pt x="120" y="410"/>
                    <a:pt x="135" y="417"/>
                    <a:pt x="135" y="438"/>
                  </a:cubicBezTo>
                  <a:cubicBezTo>
                    <a:pt x="135" y="452"/>
                    <a:pt x="120" y="466"/>
                    <a:pt x="106" y="466"/>
                  </a:cubicBezTo>
                  <a:cubicBezTo>
                    <a:pt x="29" y="466"/>
                    <a:pt x="29" y="466"/>
                    <a:pt x="29" y="466"/>
                  </a:cubicBezTo>
                  <a:cubicBezTo>
                    <a:pt x="15" y="466"/>
                    <a:pt x="0" y="452"/>
                    <a:pt x="0" y="438"/>
                  </a:cubicBezTo>
                  <a:cubicBezTo>
                    <a:pt x="0" y="417"/>
                    <a:pt x="15" y="410"/>
                    <a:pt x="29" y="410"/>
                  </a:cubicBezTo>
                  <a:close/>
                </a:path>
              </a:pathLst>
            </a:custGeom>
            <a:solidFill>
              <a:schemeClr val="bg1"/>
            </a:solidFill>
            <a:ln>
              <a:noFill/>
            </a:ln>
          </p:spPr>
          <p:txBody>
            <a:bodyPr wrap="none" lIns="45720" tIns="22860" rIns="45720" bIns="22860" anchor="ctr"/>
            <a:lstStyle/>
            <a:p>
              <a:endParaRPr lang="en-US" sz="2400">
                <a:latin typeface="Roboto Light"/>
              </a:endParaRPr>
            </a:p>
          </p:txBody>
        </p:sp>
      </p:grpSp>
      <p:grpSp>
        <p:nvGrpSpPr>
          <p:cNvPr id="58" name="组合 57"/>
          <p:cNvGrpSpPr/>
          <p:nvPr/>
        </p:nvGrpSpPr>
        <p:grpSpPr>
          <a:xfrm>
            <a:off x="7371417" y="3181507"/>
            <a:ext cx="577111" cy="577112"/>
            <a:chOff x="3491880" y="1274820"/>
            <a:chExt cx="432833" cy="432834"/>
          </a:xfrm>
        </p:grpSpPr>
        <p:sp>
          <p:nvSpPr>
            <p:cNvPr id="59" name="椭圆 16"/>
            <p:cNvSpPr>
              <a:spLocks noChangeArrowheads="1"/>
            </p:cNvSpPr>
            <p:nvPr/>
          </p:nvSpPr>
          <p:spPr bwMode="auto">
            <a:xfrm>
              <a:off x="3491880" y="1274820"/>
              <a:ext cx="432833" cy="432834"/>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sz="2400">
                <a:solidFill>
                  <a:srgbClr val="FFFFFF"/>
                </a:solidFill>
                <a:latin typeface="Calibri" panose="020F0502020204030204" pitchFamily="34" charset="0"/>
              </a:endParaRPr>
            </a:p>
          </p:txBody>
        </p:sp>
        <p:sp>
          <p:nvSpPr>
            <p:cNvPr id="60" name="Freeform 75"/>
            <p:cNvSpPr>
              <a:spLocks noChangeArrowheads="1"/>
            </p:cNvSpPr>
            <p:nvPr/>
          </p:nvSpPr>
          <p:spPr bwMode="auto">
            <a:xfrm>
              <a:off x="3583864" y="1385879"/>
              <a:ext cx="248863" cy="210716"/>
            </a:xfrm>
            <a:custGeom>
              <a:avLst/>
              <a:gdLst>
                <a:gd name="T0" fmla="*/ 74657633 w 602"/>
                <a:gd name="T1" fmla="*/ 66362244 h 510"/>
                <a:gd name="T2" fmla="*/ 74657633 w 602"/>
                <a:gd name="T3" fmla="*/ 66362244 h 510"/>
                <a:gd name="T4" fmla="*/ 3654665 w 602"/>
                <a:gd name="T5" fmla="*/ 66362244 h 510"/>
                <a:gd name="T6" fmla="*/ 0 w 602"/>
                <a:gd name="T7" fmla="*/ 62711741 h 510"/>
                <a:gd name="T8" fmla="*/ 0 w 602"/>
                <a:gd name="T9" fmla="*/ 3650503 h 510"/>
                <a:gd name="T10" fmla="*/ 3654665 w 602"/>
                <a:gd name="T11" fmla="*/ 0 h 510"/>
                <a:gd name="T12" fmla="*/ 7308970 w 602"/>
                <a:gd name="T13" fmla="*/ 3650503 h 510"/>
                <a:gd name="T14" fmla="*/ 7308970 w 602"/>
                <a:gd name="T15" fmla="*/ 50717076 h 510"/>
                <a:gd name="T16" fmla="*/ 7308970 w 602"/>
                <a:gd name="T17" fmla="*/ 50717076 h 510"/>
                <a:gd name="T18" fmla="*/ 7308970 w 602"/>
                <a:gd name="T19" fmla="*/ 58930528 h 510"/>
                <a:gd name="T20" fmla="*/ 74657633 w 602"/>
                <a:gd name="T21" fmla="*/ 58930528 h 510"/>
                <a:gd name="T22" fmla="*/ 78442719 w 602"/>
                <a:gd name="T23" fmla="*/ 62711741 h 510"/>
                <a:gd name="T24" fmla="*/ 74657633 w 602"/>
                <a:gd name="T25" fmla="*/ 66362244 h 510"/>
                <a:gd name="T26" fmla="*/ 66434636 w 602"/>
                <a:gd name="T27" fmla="*/ 55280025 h 510"/>
                <a:gd name="T28" fmla="*/ 66434636 w 602"/>
                <a:gd name="T29" fmla="*/ 55280025 h 510"/>
                <a:gd name="T30" fmla="*/ 58995246 w 602"/>
                <a:gd name="T31" fmla="*/ 55280025 h 510"/>
                <a:gd name="T32" fmla="*/ 55340580 w 602"/>
                <a:gd name="T33" fmla="*/ 51629522 h 510"/>
                <a:gd name="T34" fmla="*/ 55340580 w 602"/>
                <a:gd name="T35" fmla="*/ 25814941 h 510"/>
                <a:gd name="T36" fmla="*/ 58995246 w 602"/>
                <a:gd name="T37" fmla="*/ 22164077 h 510"/>
                <a:gd name="T38" fmla="*/ 66434636 w 602"/>
                <a:gd name="T39" fmla="*/ 22164077 h 510"/>
                <a:gd name="T40" fmla="*/ 70089301 w 602"/>
                <a:gd name="T41" fmla="*/ 25814941 h 510"/>
                <a:gd name="T42" fmla="*/ 70089301 w 602"/>
                <a:gd name="T43" fmla="*/ 51629522 h 510"/>
                <a:gd name="T44" fmla="*/ 66434636 w 602"/>
                <a:gd name="T45" fmla="*/ 55280025 h 510"/>
                <a:gd name="T46" fmla="*/ 45159830 w 602"/>
                <a:gd name="T47" fmla="*/ 55280025 h 510"/>
                <a:gd name="T48" fmla="*/ 45159830 w 602"/>
                <a:gd name="T49" fmla="*/ 55280025 h 510"/>
                <a:gd name="T50" fmla="*/ 37850860 w 602"/>
                <a:gd name="T51" fmla="*/ 55280025 h 510"/>
                <a:gd name="T52" fmla="*/ 34065774 w 602"/>
                <a:gd name="T53" fmla="*/ 51629522 h 510"/>
                <a:gd name="T54" fmla="*/ 34065774 w 602"/>
                <a:gd name="T55" fmla="*/ 11082219 h 510"/>
                <a:gd name="T56" fmla="*/ 37850860 w 602"/>
                <a:gd name="T57" fmla="*/ 7431355 h 510"/>
                <a:gd name="T58" fmla="*/ 45159830 w 602"/>
                <a:gd name="T59" fmla="*/ 7431355 h 510"/>
                <a:gd name="T60" fmla="*/ 48814495 w 602"/>
                <a:gd name="T61" fmla="*/ 11082219 h 510"/>
                <a:gd name="T62" fmla="*/ 48814495 w 602"/>
                <a:gd name="T63" fmla="*/ 51629522 h 510"/>
                <a:gd name="T64" fmla="*/ 45159830 w 602"/>
                <a:gd name="T65" fmla="*/ 55280025 h 510"/>
                <a:gd name="T66" fmla="*/ 24929472 w 602"/>
                <a:gd name="T67" fmla="*/ 55280025 h 510"/>
                <a:gd name="T68" fmla="*/ 24929472 w 602"/>
                <a:gd name="T69" fmla="*/ 55280025 h 510"/>
                <a:gd name="T70" fmla="*/ 17489720 w 602"/>
                <a:gd name="T71" fmla="*/ 55280025 h 510"/>
                <a:gd name="T72" fmla="*/ 13835055 w 602"/>
                <a:gd name="T73" fmla="*/ 51629522 h 510"/>
                <a:gd name="T74" fmla="*/ 13835055 w 602"/>
                <a:gd name="T75" fmla="*/ 44198166 h 510"/>
                <a:gd name="T76" fmla="*/ 17489720 w 602"/>
                <a:gd name="T77" fmla="*/ 40547302 h 510"/>
                <a:gd name="T78" fmla="*/ 24929472 w 602"/>
                <a:gd name="T79" fmla="*/ 40547302 h 510"/>
                <a:gd name="T80" fmla="*/ 28583776 w 602"/>
                <a:gd name="T81" fmla="*/ 44198166 h 510"/>
                <a:gd name="T82" fmla="*/ 28583776 w 602"/>
                <a:gd name="T83" fmla="*/ 51629522 h 510"/>
                <a:gd name="T84" fmla="*/ 24929472 w 602"/>
                <a:gd name="T85" fmla="*/ 55280025 h 51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02" h="510">
                  <a:moveTo>
                    <a:pt x="572" y="509"/>
                  </a:moveTo>
                  <a:lnTo>
                    <a:pt x="572" y="509"/>
                  </a:lnTo>
                  <a:cubicBezTo>
                    <a:pt x="28" y="509"/>
                    <a:pt x="28" y="509"/>
                    <a:pt x="28" y="509"/>
                  </a:cubicBezTo>
                  <a:cubicBezTo>
                    <a:pt x="14" y="509"/>
                    <a:pt x="0" y="502"/>
                    <a:pt x="0" y="481"/>
                  </a:cubicBezTo>
                  <a:cubicBezTo>
                    <a:pt x="0" y="28"/>
                    <a:pt x="0" y="28"/>
                    <a:pt x="0" y="28"/>
                  </a:cubicBezTo>
                  <a:cubicBezTo>
                    <a:pt x="0" y="14"/>
                    <a:pt x="14" y="0"/>
                    <a:pt x="28" y="0"/>
                  </a:cubicBezTo>
                  <a:cubicBezTo>
                    <a:pt x="42" y="0"/>
                    <a:pt x="56" y="14"/>
                    <a:pt x="56" y="28"/>
                  </a:cubicBezTo>
                  <a:cubicBezTo>
                    <a:pt x="56" y="389"/>
                    <a:pt x="56" y="389"/>
                    <a:pt x="56" y="389"/>
                  </a:cubicBezTo>
                  <a:cubicBezTo>
                    <a:pt x="56" y="452"/>
                    <a:pt x="56" y="452"/>
                    <a:pt x="56" y="452"/>
                  </a:cubicBezTo>
                  <a:cubicBezTo>
                    <a:pt x="572" y="452"/>
                    <a:pt x="572" y="452"/>
                    <a:pt x="572" y="452"/>
                  </a:cubicBezTo>
                  <a:cubicBezTo>
                    <a:pt x="594" y="452"/>
                    <a:pt x="601" y="467"/>
                    <a:pt x="601" y="481"/>
                  </a:cubicBezTo>
                  <a:cubicBezTo>
                    <a:pt x="601" y="502"/>
                    <a:pt x="594" y="509"/>
                    <a:pt x="572" y="509"/>
                  </a:cubicBezTo>
                  <a:close/>
                  <a:moveTo>
                    <a:pt x="509" y="424"/>
                  </a:moveTo>
                  <a:lnTo>
                    <a:pt x="509" y="424"/>
                  </a:lnTo>
                  <a:cubicBezTo>
                    <a:pt x="452" y="424"/>
                    <a:pt x="452" y="424"/>
                    <a:pt x="452" y="424"/>
                  </a:cubicBezTo>
                  <a:cubicBezTo>
                    <a:pt x="438" y="424"/>
                    <a:pt x="424" y="417"/>
                    <a:pt x="424" y="396"/>
                  </a:cubicBezTo>
                  <a:cubicBezTo>
                    <a:pt x="424" y="198"/>
                    <a:pt x="424" y="198"/>
                    <a:pt x="424" y="198"/>
                  </a:cubicBezTo>
                  <a:cubicBezTo>
                    <a:pt x="424" y="184"/>
                    <a:pt x="438" y="170"/>
                    <a:pt x="452" y="170"/>
                  </a:cubicBezTo>
                  <a:cubicBezTo>
                    <a:pt x="509" y="170"/>
                    <a:pt x="509" y="170"/>
                    <a:pt x="509" y="170"/>
                  </a:cubicBezTo>
                  <a:cubicBezTo>
                    <a:pt x="523" y="170"/>
                    <a:pt x="537" y="184"/>
                    <a:pt x="537" y="198"/>
                  </a:cubicBezTo>
                  <a:cubicBezTo>
                    <a:pt x="537" y="396"/>
                    <a:pt x="537" y="396"/>
                    <a:pt x="537" y="396"/>
                  </a:cubicBezTo>
                  <a:cubicBezTo>
                    <a:pt x="537" y="417"/>
                    <a:pt x="523" y="424"/>
                    <a:pt x="509" y="424"/>
                  </a:cubicBezTo>
                  <a:close/>
                  <a:moveTo>
                    <a:pt x="346" y="424"/>
                  </a:moveTo>
                  <a:lnTo>
                    <a:pt x="346" y="424"/>
                  </a:lnTo>
                  <a:cubicBezTo>
                    <a:pt x="290" y="424"/>
                    <a:pt x="290" y="424"/>
                    <a:pt x="290" y="424"/>
                  </a:cubicBezTo>
                  <a:cubicBezTo>
                    <a:pt x="276" y="424"/>
                    <a:pt x="261" y="417"/>
                    <a:pt x="261" y="396"/>
                  </a:cubicBezTo>
                  <a:cubicBezTo>
                    <a:pt x="261" y="85"/>
                    <a:pt x="261" y="85"/>
                    <a:pt x="261" y="85"/>
                  </a:cubicBezTo>
                  <a:cubicBezTo>
                    <a:pt x="261" y="71"/>
                    <a:pt x="276" y="57"/>
                    <a:pt x="290" y="57"/>
                  </a:cubicBezTo>
                  <a:cubicBezTo>
                    <a:pt x="346" y="57"/>
                    <a:pt x="346" y="57"/>
                    <a:pt x="346" y="57"/>
                  </a:cubicBezTo>
                  <a:cubicBezTo>
                    <a:pt x="367" y="57"/>
                    <a:pt x="374" y="71"/>
                    <a:pt x="374" y="85"/>
                  </a:cubicBezTo>
                  <a:cubicBezTo>
                    <a:pt x="374" y="396"/>
                    <a:pt x="374" y="396"/>
                    <a:pt x="374" y="396"/>
                  </a:cubicBezTo>
                  <a:cubicBezTo>
                    <a:pt x="374" y="417"/>
                    <a:pt x="367" y="424"/>
                    <a:pt x="346" y="424"/>
                  </a:cubicBezTo>
                  <a:close/>
                  <a:moveTo>
                    <a:pt x="191" y="424"/>
                  </a:moveTo>
                  <a:lnTo>
                    <a:pt x="191" y="424"/>
                  </a:lnTo>
                  <a:cubicBezTo>
                    <a:pt x="134" y="424"/>
                    <a:pt x="134" y="424"/>
                    <a:pt x="134" y="424"/>
                  </a:cubicBezTo>
                  <a:cubicBezTo>
                    <a:pt x="113" y="424"/>
                    <a:pt x="106" y="417"/>
                    <a:pt x="106" y="396"/>
                  </a:cubicBezTo>
                  <a:cubicBezTo>
                    <a:pt x="106" y="339"/>
                    <a:pt x="106" y="339"/>
                    <a:pt x="106" y="339"/>
                  </a:cubicBezTo>
                  <a:cubicBezTo>
                    <a:pt x="106" y="325"/>
                    <a:pt x="113" y="311"/>
                    <a:pt x="134" y="311"/>
                  </a:cubicBezTo>
                  <a:cubicBezTo>
                    <a:pt x="191" y="311"/>
                    <a:pt x="191" y="311"/>
                    <a:pt x="191" y="311"/>
                  </a:cubicBezTo>
                  <a:cubicBezTo>
                    <a:pt x="205" y="311"/>
                    <a:pt x="219" y="325"/>
                    <a:pt x="219" y="339"/>
                  </a:cubicBezTo>
                  <a:cubicBezTo>
                    <a:pt x="219" y="396"/>
                    <a:pt x="219" y="396"/>
                    <a:pt x="219" y="396"/>
                  </a:cubicBezTo>
                  <a:cubicBezTo>
                    <a:pt x="219" y="417"/>
                    <a:pt x="205" y="424"/>
                    <a:pt x="191" y="424"/>
                  </a:cubicBezTo>
                  <a:close/>
                </a:path>
              </a:pathLst>
            </a:custGeom>
            <a:solidFill>
              <a:schemeClr val="bg1"/>
            </a:solidFill>
            <a:ln>
              <a:noFill/>
            </a:ln>
          </p:spPr>
          <p:txBody>
            <a:bodyPr wrap="none" lIns="45720" tIns="22860" rIns="45720" bIns="22860" anchor="ctr"/>
            <a:lstStyle/>
            <a:p>
              <a:endParaRPr lang="en-US" sz="2400">
                <a:latin typeface="Roboto Light"/>
              </a:endParaRPr>
            </a:p>
          </p:txBody>
        </p:sp>
      </p:grpSp>
      <p:grpSp>
        <p:nvGrpSpPr>
          <p:cNvPr id="61" name="组合 60"/>
          <p:cNvGrpSpPr/>
          <p:nvPr/>
        </p:nvGrpSpPr>
        <p:grpSpPr>
          <a:xfrm>
            <a:off x="8235513" y="3181507"/>
            <a:ext cx="577111" cy="577112"/>
            <a:chOff x="4139952" y="1274820"/>
            <a:chExt cx="432833" cy="432834"/>
          </a:xfrm>
        </p:grpSpPr>
        <p:sp>
          <p:nvSpPr>
            <p:cNvPr id="62" name="椭圆 16"/>
            <p:cNvSpPr>
              <a:spLocks noChangeArrowheads="1"/>
            </p:cNvSpPr>
            <p:nvPr/>
          </p:nvSpPr>
          <p:spPr bwMode="auto">
            <a:xfrm>
              <a:off x="4139952" y="1274820"/>
              <a:ext cx="432833" cy="432834"/>
            </a:xfrm>
            <a:prstGeom prst="ellipse">
              <a:avLst/>
            </a:prstGeom>
            <a:solidFill>
              <a:srgbClr val="3992DB"/>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sz="2400">
                <a:solidFill>
                  <a:srgbClr val="FFFFFF"/>
                </a:solidFill>
                <a:latin typeface="Calibri" panose="020F0502020204030204" pitchFamily="34" charset="0"/>
              </a:endParaRPr>
            </a:p>
          </p:txBody>
        </p:sp>
        <p:sp>
          <p:nvSpPr>
            <p:cNvPr id="63" name="Freeform 84"/>
            <p:cNvSpPr>
              <a:spLocks noChangeArrowheads="1"/>
            </p:cNvSpPr>
            <p:nvPr/>
          </p:nvSpPr>
          <p:spPr bwMode="auto">
            <a:xfrm>
              <a:off x="4241546" y="1366806"/>
              <a:ext cx="248863" cy="248863"/>
            </a:xfrm>
            <a:custGeom>
              <a:avLst/>
              <a:gdLst>
                <a:gd name="T0" fmla="*/ 43332858 w 602"/>
                <a:gd name="T1" fmla="*/ 34979440 h 602"/>
                <a:gd name="T2" fmla="*/ 43332858 w 602"/>
                <a:gd name="T3" fmla="*/ 34979440 h 602"/>
                <a:gd name="T4" fmla="*/ 43332858 w 602"/>
                <a:gd name="T5" fmla="*/ 0 h 602"/>
                <a:gd name="T6" fmla="*/ 78442719 w 602"/>
                <a:gd name="T7" fmla="*/ 34979440 h 602"/>
                <a:gd name="T8" fmla="*/ 43332858 w 602"/>
                <a:gd name="T9" fmla="*/ 34979440 h 602"/>
                <a:gd name="T10" fmla="*/ 36023527 w 602"/>
                <a:gd name="T11" fmla="*/ 78442719 h 602"/>
                <a:gd name="T12" fmla="*/ 36023527 w 602"/>
                <a:gd name="T13" fmla="*/ 78442719 h 602"/>
                <a:gd name="T14" fmla="*/ 0 w 602"/>
                <a:gd name="T15" fmla="*/ 42419192 h 602"/>
                <a:gd name="T16" fmla="*/ 36023527 w 602"/>
                <a:gd name="T17" fmla="*/ 7308970 h 602"/>
                <a:gd name="T18" fmla="*/ 36023527 w 602"/>
                <a:gd name="T19" fmla="*/ 42419192 h 602"/>
                <a:gd name="T20" fmla="*/ 71002968 w 602"/>
                <a:gd name="T21" fmla="*/ 42419192 h 602"/>
                <a:gd name="T22" fmla="*/ 36023527 w 602"/>
                <a:gd name="T23" fmla="*/ 78442719 h 6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02" h="602">
                  <a:moveTo>
                    <a:pt x="332" y="268"/>
                  </a:moveTo>
                  <a:lnTo>
                    <a:pt x="332" y="268"/>
                  </a:lnTo>
                  <a:cubicBezTo>
                    <a:pt x="332" y="0"/>
                    <a:pt x="332" y="0"/>
                    <a:pt x="332" y="0"/>
                  </a:cubicBezTo>
                  <a:cubicBezTo>
                    <a:pt x="481" y="0"/>
                    <a:pt x="601" y="120"/>
                    <a:pt x="601" y="268"/>
                  </a:cubicBezTo>
                  <a:lnTo>
                    <a:pt x="332" y="268"/>
                  </a:lnTo>
                  <a:close/>
                  <a:moveTo>
                    <a:pt x="276" y="601"/>
                  </a:moveTo>
                  <a:lnTo>
                    <a:pt x="276" y="601"/>
                  </a:lnTo>
                  <a:cubicBezTo>
                    <a:pt x="120" y="601"/>
                    <a:pt x="0" y="480"/>
                    <a:pt x="0" y="325"/>
                  </a:cubicBezTo>
                  <a:cubicBezTo>
                    <a:pt x="0" y="176"/>
                    <a:pt x="120" y="56"/>
                    <a:pt x="276" y="56"/>
                  </a:cubicBezTo>
                  <a:cubicBezTo>
                    <a:pt x="276" y="325"/>
                    <a:pt x="276" y="325"/>
                    <a:pt x="276" y="325"/>
                  </a:cubicBezTo>
                  <a:cubicBezTo>
                    <a:pt x="544" y="325"/>
                    <a:pt x="544" y="325"/>
                    <a:pt x="544" y="325"/>
                  </a:cubicBezTo>
                  <a:cubicBezTo>
                    <a:pt x="544" y="480"/>
                    <a:pt x="424" y="601"/>
                    <a:pt x="276" y="601"/>
                  </a:cubicBezTo>
                  <a:close/>
                </a:path>
              </a:pathLst>
            </a:custGeom>
            <a:solidFill>
              <a:schemeClr val="bg1"/>
            </a:solidFill>
            <a:ln>
              <a:noFill/>
            </a:ln>
          </p:spPr>
          <p:txBody>
            <a:bodyPr wrap="none" lIns="45720" tIns="22860" rIns="45720" bIns="22860" anchor="ctr"/>
            <a:lstStyle/>
            <a:p>
              <a:endParaRPr lang="en-US" sz="2400">
                <a:latin typeface="Roboto Light"/>
              </a:endParaRPr>
            </a:p>
          </p:txBody>
        </p:sp>
      </p:grpSp>
      <p:sp>
        <p:nvSpPr>
          <p:cNvPr id="4" name="文本框 3"/>
          <p:cNvSpPr txBox="1"/>
          <p:nvPr/>
        </p:nvSpPr>
        <p:spPr>
          <a:xfrm>
            <a:off x="974035" y="2889731"/>
            <a:ext cx="6244347" cy="1198880"/>
          </a:xfrm>
          <a:prstGeom prst="rect">
            <a:avLst/>
          </a:prstGeom>
          <a:noFill/>
        </p:spPr>
        <p:txBody>
          <a:bodyPr wrap="square" rtlCol="0">
            <a:spAutoFit/>
          </a:bodyPr>
          <a:lstStyle/>
          <a:p>
            <a:pPr>
              <a:lnSpc>
                <a:spcPct val="150000"/>
              </a:lnSpc>
            </a:pPr>
            <a:r>
              <a:rPr lang="zh-CN" altLang="en-US" sz="2400" b="1" dirty="0">
                <a:solidFill>
                  <a:schemeClr val="accent1"/>
                </a:solidFill>
                <a:latin typeface="微软雅黑" panose="020B0503020204020204" pitchFamily="34" charset="-122"/>
                <a:ea typeface="微软雅黑" panose="020B0503020204020204" pitchFamily="34" charset="-122"/>
              </a:rPr>
              <a:t>成都倍特得诺药业有限公司</a:t>
            </a:r>
            <a:endParaRPr lang="en-US" altLang="zh-CN" sz="2400" b="1" dirty="0">
              <a:solidFill>
                <a:schemeClr val="accent1"/>
              </a:solidFill>
              <a:latin typeface="微软雅黑" panose="020B0503020204020204" pitchFamily="34" charset="-122"/>
              <a:ea typeface="微软雅黑" panose="020B0503020204020204" pitchFamily="34" charset="-122"/>
            </a:endParaRPr>
          </a:p>
          <a:p>
            <a:pPr>
              <a:lnSpc>
                <a:spcPct val="150000"/>
              </a:lnSpc>
            </a:pPr>
            <a:r>
              <a:rPr lang="en-US" altLang="zh-CN" sz="2400" b="1" dirty="0">
                <a:solidFill>
                  <a:schemeClr val="accent1"/>
                </a:solidFill>
                <a:latin typeface="微软雅黑" panose="020B0503020204020204" pitchFamily="34" charset="-122"/>
                <a:ea typeface="微软雅黑" panose="020B0503020204020204" pitchFamily="34" charset="-122"/>
              </a:rPr>
              <a:t>2026</a:t>
            </a:r>
            <a:r>
              <a:rPr lang="zh-CN" altLang="en-US" sz="2400" b="1" dirty="0">
                <a:solidFill>
                  <a:schemeClr val="accent1"/>
                </a:solidFill>
                <a:latin typeface="微软雅黑" panose="020B0503020204020204" pitchFamily="34" charset="-122"/>
                <a:ea typeface="微软雅黑" panose="020B0503020204020204" pitchFamily="34" charset="-122"/>
              </a:rPr>
              <a:t>年</a:t>
            </a:r>
            <a:r>
              <a:rPr lang="en-US" altLang="zh-CN" sz="2400" b="1" dirty="0">
                <a:solidFill>
                  <a:schemeClr val="accent1"/>
                </a:solidFill>
                <a:latin typeface="微软雅黑" panose="020B0503020204020204" pitchFamily="34" charset="-122"/>
                <a:ea typeface="微软雅黑" panose="020B0503020204020204" pitchFamily="34" charset="-122"/>
              </a:rPr>
              <a:t>6</a:t>
            </a:r>
            <a:r>
              <a:rPr lang="zh-CN" altLang="en-US" sz="2400" b="1" dirty="0">
                <a:solidFill>
                  <a:schemeClr val="accent1"/>
                </a:solidFill>
                <a:latin typeface="微软雅黑" panose="020B0503020204020204" pitchFamily="34" charset="-122"/>
                <a:ea typeface="微软雅黑" panose="020B0503020204020204" pitchFamily="34" charset="-122"/>
              </a:rPr>
              <a:t>月</a:t>
            </a:r>
            <a:endParaRPr lang="zh-CN" altLang="en-US" sz="2400" b="1" dirty="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audio>
              <p:cMediaNode vol="80000" numSld="999" showWhenStopped="0">
                <p:cTn id="2" repeatCount="indefinite" fill="remove" display="0">
                  <p:stCondLst>
                    <p:cond delay="indefinite"/>
                  </p:stCondLst>
                  <p:endCondLst>
                    <p:cond evt="onStopAudio" delay="0">
                      <p:tgtEl>
                        <p:sldTgt/>
                      </p:tgtEl>
                    </p:cond>
                  </p:endCondLst>
                </p:cTn>
                <p:tgtEl>
                  <p:spTgt spid="26"/>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4"/>
          <p:cNvSpPr txBox="1"/>
          <p:nvPr/>
        </p:nvSpPr>
        <p:spPr>
          <a:xfrm>
            <a:off x="815414" y="572625"/>
            <a:ext cx="3008380" cy="662379"/>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zh-CN" altLang="en-US" sz="4265" b="1" dirty="0">
                <a:solidFill>
                  <a:schemeClr val="accent1"/>
                </a:solidFill>
                <a:latin typeface="微软雅黑" panose="020B0503020204020204" pitchFamily="34" charset="-122"/>
                <a:ea typeface="微软雅黑" panose="020B0503020204020204" pitchFamily="34" charset="-122"/>
              </a:rPr>
              <a:t>目录</a:t>
            </a:r>
            <a:r>
              <a:rPr lang="en-US" altLang="zh-CN" sz="4265" b="1" dirty="0">
                <a:solidFill>
                  <a:schemeClr val="accent1"/>
                </a:solidFill>
                <a:latin typeface="微软雅黑" panose="020B0503020204020204" pitchFamily="34" charset="-122"/>
                <a:ea typeface="微软雅黑" panose="020B0503020204020204" pitchFamily="34" charset="-122"/>
              </a:rPr>
              <a:t>/</a:t>
            </a:r>
            <a:r>
              <a:rPr lang="en-US" altLang="zh-CN" sz="2400" b="1" dirty="0">
                <a:solidFill>
                  <a:schemeClr val="accent1"/>
                </a:solidFill>
                <a:latin typeface="微软雅黑" panose="020B0503020204020204" pitchFamily="34" charset="-122"/>
                <a:ea typeface="微软雅黑" panose="020B0503020204020204" pitchFamily="34" charset="-122"/>
              </a:rPr>
              <a:t>Contents</a:t>
            </a:r>
            <a:endParaRPr lang="en-GB" sz="2400" b="1" dirty="0">
              <a:solidFill>
                <a:schemeClr val="accent1"/>
              </a:solidFill>
              <a:latin typeface="微软雅黑" panose="020B0503020204020204" pitchFamily="34" charset="-122"/>
              <a:ea typeface="微软雅黑" panose="020B0503020204020204" pitchFamily="34" charset="-122"/>
            </a:endParaRPr>
          </a:p>
        </p:txBody>
      </p:sp>
      <p:cxnSp>
        <p:nvCxnSpPr>
          <p:cNvPr id="43" name="直接连接符 42"/>
          <p:cNvCxnSpPr/>
          <p:nvPr/>
        </p:nvCxnSpPr>
        <p:spPr>
          <a:xfrm>
            <a:off x="984763" y="1412776"/>
            <a:ext cx="10199803"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45" name="组合 44"/>
          <p:cNvGrpSpPr/>
          <p:nvPr/>
        </p:nvGrpSpPr>
        <p:grpSpPr>
          <a:xfrm>
            <a:off x="766222" y="2202322"/>
            <a:ext cx="1192345" cy="666786"/>
            <a:chOff x="2215144" y="927951"/>
            <a:chExt cx="1244730" cy="916847"/>
          </a:xfrm>
        </p:grpSpPr>
        <p:sp>
          <p:nvSpPr>
            <p:cNvPr id="46" name="平行四边形 45"/>
            <p:cNvSpPr/>
            <p:nvPr/>
          </p:nvSpPr>
          <p:spPr>
            <a:xfrm>
              <a:off x="2215144" y="982844"/>
              <a:ext cx="1120898" cy="842780"/>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latin typeface="Impact" panose="020B0806030902050204" pitchFamily="34" charset="0"/>
              </a:endParaRPr>
            </a:p>
          </p:txBody>
        </p:sp>
        <p:sp>
          <p:nvSpPr>
            <p:cNvPr id="47" name="文本框 9"/>
            <p:cNvSpPr txBox="1"/>
            <p:nvPr/>
          </p:nvSpPr>
          <p:spPr>
            <a:xfrm>
              <a:off x="2393075" y="927951"/>
              <a:ext cx="1066799" cy="916847"/>
            </a:xfrm>
            <a:prstGeom prst="rect">
              <a:avLst/>
            </a:prstGeom>
            <a:noFill/>
          </p:spPr>
          <p:txBody>
            <a:bodyPr wrap="square" rtlCol="0">
              <a:spAutoFit/>
            </a:bodyPr>
            <a:lstStyle/>
            <a:p>
              <a:r>
                <a:rPr lang="en-US" altLang="zh-CN" sz="3735" dirty="0">
                  <a:solidFill>
                    <a:schemeClr val="bg1"/>
                  </a:solidFill>
                  <a:latin typeface="Impact" panose="020B0806030902050204" pitchFamily="34" charset="0"/>
                </a:rPr>
                <a:t>01</a:t>
              </a:r>
              <a:endParaRPr lang="zh-CN" altLang="en-US" sz="3735" dirty="0">
                <a:solidFill>
                  <a:schemeClr val="bg1"/>
                </a:solidFill>
                <a:latin typeface="Impact" panose="020B0806030902050204" pitchFamily="34" charset="0"/>
              </a:endParaRPr>
            </a:p>
          </p:txBody>
        </p:sp>
      </p:grpSp>
      <p:grpSp>
        <p:nvGrpSpPr>
          <p:cNvPr id="60" name="组合 59"/>
          <p:cNvGrpSpPr/>
          <p:nvPr/>
        </p:nvGrpSpPr>
        <p:grpSpPr>
          <a:xfrm>
            <a:off x="1671891" y="2220071"/>
            <a:ext cx="4114312" cy="612920"/>
            <a:chOff x="4315150" y="953426"/>
            <a:chExt cx="3857250" cy="540057"/>
          </a:xfrm>
        </p:grpSpPr>
        <p:sp>
          <p:nvSpPr>
            <p:cNvPr id="61" name="矩形 60"/>
            <p:cNvSpPr/>
            <p:nvPr/>
          </p:nvSpPr>
          <p:spPr>
            <a:xfrm>
              <a:off x="4841196" y="1036090"/>
              <a:ext cx="2827147" cy="406783"/>
            </a:xfrm>
            <a:prstGeom prst="rect">
              <a:avLst/>
            </a:prstGeom>
            <a:ln w="15875">
              <a:noFill/>
            </a:ln>
          </p:spPr>
          <p:txBody>
            <a:bodyPr wrap="square" lIns="91440" tIns="45720" rIns="91440" bIns="45720">
              <a:spAutoFit/>
            </a:bodyPr>
            <a:lstStyle/>
            <a:p>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药品基本信息</a:t>
              </a:r>
              <a:endParaRPr lang="en-GB" altLang="zh-CN" sz="2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2" name="平行四边形 61"/>
            <p:cNvSpPr/>
            <p:nvPr/>
          </p:nvSpPr>
          <p:spPr>
            <a:xfrm>
              <a:off x="4315150" y="953426"/>
              <a:ext cx="3857250" cy="540057"/>
            </a:xfrm>
            <a:prstGeom prst="parallelogram">
              <a:avLst>
                <a:gd name="adj" fmla="val 48207"/>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endParaRPr lang="zh-CN" altLang="en-US" sz="2135" b="1">
                <a:solidFill>
                  <a:schemeClr val="tx1">
                    <a:lumMod val="75000"/>
                    <a:lumOff val="25000"/>
                  </a:schemeClr>
                </a:solidFill>
              </a:endParaRPr>
            </a:p>
          </p:txBody>
        </p:sp>
      </p:grpSp>
      <p:grpSp>
        <p:nvGrpSpPr>
          <p:cNvPr id="34" name="组合 33"/>
          <p:cNvGrpSpPr/>
          <p:nvPr/>
        </p:nvGrpSpPr>
        <p:grpSpPr>
          <a:xfrm>
            <a:off x="10608501" y="654444"/>
            <a:ext cx="576064" cy="577112"/>
            <a:chOff x="6084168" y="1274820"/>
            <a:chExt cx="432048" cy="432834"/>
          </a:xfrm>
        </p:grpSpPr>
        <p:sp>
          <p:nvSpPr>
            <p:cNvPr id="35" name="椭圆 22"/>
            <p:cNvSpPr>
              <a:spLocks noChangeArrowheads="1"/>
            </p:cNvSpPr>
            <p:nvPr/>
          </p:nvSpPr>
          <p:spPr bwMode="auto">
            <a:xfrm>
              <a:off x="6084168" y="1274820"/>
              <a:ext cx="432048" cy="432834"/>
            </a:xfrm>
            <a:prstGeom prst="ellipse">
              <a:avLst/>
            </a:prstGeom>
            <a:solidFill>
              <a:schemeClr val="accent1"/>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sz="2400">
                <a:solidFill>
                  <a:srgbClr val="FFFFFF"/>
                </a:solidFill>
                <a:latin typeface="Calibri" panose="020F0502020204030204" pitchFamily="34" charset="0"/>
              </a:endParaRPr>
            </a:p>
          </p:txBody>
        </p:sp>
        <p:sp>
          <p:nvSpPr>
            <p:cNvPr id="36" name="Freeform 59"/>
            <p:cNvSpPr>
              <a:spLocks noChangeArrowheads="1"/>
            </p:cNvSpPr>
            <p:nvPr/>
          </p:nvSpPr>
          <p:spPr bwMode="auto">
            <a:xfrm>
              <a:off x="6180302" y="1365898"/>
              <a:ext cx="239780" cy="250679"/>
            </a:xfrm>
            <a:custGeom>
              <a:avLst/>
              <a:gdLst>
                <a:gd name="T0" fmla="*/ 73627430 w 581"/>
                <a:gd name="T1" fmla="*/ 67678707 h 609"/>
                <a:gd name="T2" fmla="*/ 61659637 w 581"/>
                <a:gd name="T3" fmla="*/ 78678142 h 609"/>
                <a:gd name="T4" fmla="*/ 54244957 w 581"/>
                <a:gd name="T5" fmla="*/ 72208055 h 609"/>
                <a:gd name="T6" fmla="*/ 57106883 w 581"/>
                <a:gd name="T7" fmla="*/ 65867111 h 609"/>
                <a:gd name="T8" fmla="*/ 61659637 w 581"/>
                <a:gd name="T9" fmla="*/ 69490662 h 609"/>
                <a:gd name="T10" fmla="*/ 71806401 w 581"/>
                <a:gd name="T11" fmla="*/ 61338122 h 609"/>
                <a:gd name="T12" fmla="*/ 73627430 w 581"/>
                <a:gd name="T13" fmla="*/ 67678707 h 609"/>
                <a:gd name="T14" fmla="*/ 61659637 w 581"/>
                <a:gd name="T15" fmla="*/ 64055516 h 609"/>
                <a:gd name="T16" fmla="*/ 49691843 w 581"/>
                <a:gd name="T17" fmla="*/ 69490662 h 609"/>
                <a:gd name="T18" fmla="*/ 51513233 w 581"/>
                <a:gd name="T19" fmla="*/ 75054951 h 609"/>
                <a:gd name="T20" fmla="*/ 3772261 w 581"/>
                <a:gd name="T21" fmla="*/ 78678142 h 609"/>
                <a:gd name="T22" fmla="*/ 0 w 581"/>
                <a:gd name="T23" fmla="*/ 10999436 h 609"/>
                <a:gd name="T24" fmla="*/ 10146404 w 581"/>
                <a:gd name="T25" fmla="*/ 7246742 h 609"/>
                <a:gd name="T26" fmla="*/ 17561444 w 581"/>
                <a:gd name="T27" fmla="*/ 18246178 h 609"/>
                <a:gd name="T28" fmla="*/ 24845922 w 581"/>
                <a:gd name="T29" fmla="*/ 7246742 h 609"/>
                <a:gd name="T30" fmla="*/ 28488341 w 581"/>
                <a:gd name="T31" fmla="*/ 10999436 h 609"/>
                <a:gd name="T32" fmla="*/ 43318061 w 581"/>
                <a:gd name="T33" fmla="*/ 10999436 h 609"/>
                <a:gd name="T34" fmla="*/ 46960119 w 581"/>
                <a:gd name="T35" fmla="*/ 7246742 h 609"/>
                <a:gd name="T36" fmla="*/ 54244957 w 581"/>
                <a:gd name="T37" fmla="*/ 18246178 h 609"/>
                <a:gd name="T38" fmla="*/ 61659637 w 581"/>
                <a:gd name="T39" fmla="*/ 7246742 h 609"/>
                <a:gd name="T40" fmla="*/ 71806401 w 581"/>
                <a:gd name="T41" fmla="*/ 10999436 h 609"/>
                <a:gd name="T42" fmla="*/ 66212751 w 581"/>
                <a:gd name="T43" fmla="*/ 59526167 h 609"/>
                <a:gd name="T44" fmla="*/ 10146404 w 581"/>
                <a:gd name="T45" fmla="*/ 63149718 h 609"/>
                <a:gd name="T46" fmla="*/ 12878128 w 581"/>
                <a:gd name="T47" fmla="*/ 65867111 h 609"/>
                <a:gd name="T48" fmla="*/ 39545439 w 581"/>
                <a:gd name="T49" fmla="*/ 63149718 h 609"/>
                <a:gd name="T50" fmla="*/ 39545439 w 581"/>
                <a:gd name="T51" fmla="*/ 63149718 h 609"/>
                <a:gd name="T52" fmla="*/ 39545439 w 581"/>
                <a:gd name="T53" fmla="*/ 63149718 h 609"/>
                <a:gd name="T54" fmla="*/ 12878128 w 581"/>
                <a:gd name="T55" fmla="*/ 60431965 h 609"/>
                <a:gd name="T56" fmla="*/ 58017218 w 581"/>
                <a:gd name="T57" fmla="*/ 28339815 h 609"/>
                <a:gd name="T58" fmla="*/ 13788823 w 581"/>
                <a:gd name="T59" fmla="*/ 28339815 h 609"/>
                <a:gd name="T60" fmla="*/ 13788823 w 581"/>
                <a:gd name="T61" fmla="*/ 35715700 h 609"/>
                <a:gd name="T62" fmla="*/ 61659637 w 581"/>
                <a:gd name="T63" fmla="*/ 31963007 h 609"/>
                <a:gd name="T64" fmla="*/ 58017218 w 581"/>
                <a:gd name="T65" fmla="*/ 43868240 h 609"/>
                <a:gd name="T66" fmla="*/ 35903020 w 581"/>
                <a:gd name="T67" fmla="*/ 43868240 h 609"/>
                <a:gd name="T68" fmla="*/ 13788823 w 581"/>
                <a:gd name="T69" fmla="*/ 43868240 h 609"/>
                <a:gd name="T70" fmla="*/ 13788823 w 581"/>
                <a:gd name="T71" fmla="*/ 51244484 h 609"/>
                <a:gd name="T72" fmla="*/ 35903020 w 581"/>
                <a:gd name="T73" fmla="*/ 51244484 h 609"/>
                <a:gd name="T74" fmla="*/ 61659637 w 581"/>
                <a:gd name="T75" fmla="*/ 47491791 h 609"/>
                <a:gd name="T76" fmla="*/ 54244957 w 581"/>
                <a:gd name="T77" fmla="*/ 14622627 h 609"/>
                <a:gd name="T78" fmla="*/ 50602538 w 581"/>
                <a:gd name="T79" fmla="*/ 10999436 h 609"/>
                <a:gd name="T80" fmla="*/ 54244957 w 581"/>
                <a:gd name="T81" fmla="*/ 0 h 609"/>
                <a:gd name="T82" fmla="*/ 58017218 w 581"/>
                <a:gd name="T83" fmla="*/ 10999436 h 609"/>
                <a:gd name="T84" fmla="*/ 35903020 w 581"/>
                <a:gd name="T85" fmla="*/ 14622627 h 609"/>
                <a:gd name="T86" fmla="*/ 32260601 w 581"/>
                <a:gd name="T87" fmla="*/ 10999436 h 609"/>
                <a:gd name="T88" fmla="*/ 35903020 w 581"/>
                <a:gd name="T89" fmla="*/ 0 h 609"/>
                <a:gd name="T90" fmla="*/ 39545439 w 581"/>
                <a:gd name="T91" fmla="*/ 10999436 h 609"/>
                <a:gd name="T92" fmla="*/ 17561444 w 581"/>
                <a:gd name="T93" fmla="*/ 14622627 h 609"/>
                <a:gd name="T94" fmla="*/ 13788823 w 581"/>
                <a:gd name="T95" fmla="*/ 10999436 h 609"/>
                <a:gd name="T96" fmla="*/ 17561444 w 581"/>
                <a:gd name="T97" fmla="*/ 0 h 609"/>
                <a:gd name="T98" fmla="*/ 21203502 w 581"/>
                <a:gd name="T99" fmla="*/ 10999436 h 60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581" h="609">
                  <a:moveTo>
                    <a:pt x="566" y="523"/>
                  </a:moveTo>
                  <a:lnTo>
                    <a:pt x="566" y="523"/>
                  </a:lnTo>
                  <a:cubicBezTo>
                    <a:pt x="495" y="594"/>
                    <a:pt x="495" y="594"/>
                    <a:pt x="495" y="594"/>
                  </a:cubicBezTo>
                  <a:cubicBezTo>
                    <a:pt x="488" y="601"/>
                    <a:pt x="481" y="608"/>
                    <a:pt x="474" y="608"/>
                  </a:cubicBezTo>
                  <a:cubicBezTo>
                    <a:pt x="467" y="608"/>
                    <a:pt x="460" y="601"/>
                    <a:pt x="453" y="594"/>
                  </a:cubicBezTo>
                  <a:cubicBezTo>
                    <a:pt x="417" y="558"/>
                    <a:pt x="417" y="558"/>
                    <a:pt x="417" y="558"/>
                  </a:cubicBezTo>
                  <a:cubicBezTo>
                    <a:pt x="410" y="551"/>
                    <a:pt x="410" y="544"/>
                    <a:pt x="410" y="537"/>
                  </a:cubicBezTo>
                  <a:cubicBezTo>
                    <a:pt x="410" y="523"/>
                    <a:pt x="417" y="509"/>
                    <a:pt x="439" y="509"/>
                  </a:cubicBezTo>
                  <a:cubicBezTo>
                    <a:pt x="446" y="509"/>
                    <a:pt x="453" y="516"/>
                    <a:pt x="453" y="523"/>
                  </a:cubicBezTo>
                  <a:cubicBezTo>
                    <a:pt x="474" y="537"/>
                    <a:pt x="474" y="537"/>
                    <a:pt x="474" y="537"/>
                  </a:cubicBezTo>
                  <a:cubicBezTo>
                    <a:pt x="530" y="481"/>
                    <a:pt x="530" y="481"/>
                    <a:pt x="530" y="481"/>
                  </a:cubicBezTo>
                  <a:cubicBezTo>
                    <a:pt x="537" y="474"/>
                    <a:pt x="545" y="474"/>
                    <a:pt x="552" y="474"/>
                  </a:cubicBezTo>
                  <a:cubicBezTo>
                    <a:pt x="566" y="474"/>
                    <a:pt x="580" y="488"/>
                    <a:pt x="580" y="502"/>
                  </a:cubicBezTo>
                  <a:cubicBezTo>
                    <a:pt x="580" y="509"/>
                    <a:pt x="573" y="516"/>
                    <a:pt x="566" y="523"/>
                  </a:cubicBezTo>
                  <a:close/>
                  <a:moveTo>
                    <a:pt x="474" y="495"/>
                  </a:moveTo>
                  <a:lnTo>
                    <a:pt x="474" y="495"/>
                  </a:lnTo>
                  <a:cubicBezTo>
                    <a:pt x="467" y="488"/>
                    <a:pt x="453" y="481"/>
                    <a:pt x="439" y="481"/>
                  </a:cubicBezTo>
                  <a:cubicBezTo>
                    <a:pt x="403" y="481"/>
                    <a:pt x="382" y="509"/>
                    <a:pt x="382" y="537"/>
                  </a:cubicBezTo>
                  <a:cubicBezTo>
                    <a:pt x="382" y="558"/>
                    <a:pt x="389" y="573"/>
                    <a:pt x="396" y="580"/>
                  </a:cubicBezTo>
                  <a:cubicBezTo>
                    <a:pt x="424" y="608"/>
                    <a:pt x="424" y="608"/>
                    <a:pt x="424" y="608"/>
                  </a:cubicBezTo>
                  <a:cubicBezTo>
                    <a:pt x="29" y="608"/>
                    <a:pt x="29" y="608"/>
                    <a:pt x="29" y="608"/>
                  </a:cubicBezTo>
                  <a:cubicBezTo>
                    <a:pt x="15" y="608"/>
                    <a:pt x="0" y="594"/>
                    <a:pt x="0" y="580"/>
                  </a:cubicBezTo>
                  <a:cubicBezTo>
                    <a:pt x="0" y="85"/>
                    <a:pt x="0" y="85"/>
                    <a:pt x="0" y="85"/>
                  </a:cubicBezTo>
                  <a:cubicBezTo>
                    <a:pt x="0" y="71"/>
                    <a:pt x="15" y="56"/>
                    <a:pt x="29" y="56"/>
                  </a:cubicBezTo>
                  <a:cubicBezTo>
                    <a:pt x="78" y="56"/>
                    <a:pt x="78" y="56"/>
                    <a:pt x="78" y="56"/>
                  </a:cubicBezTo>
                  <a:cubicBezTo>
                    <a:pt x="78" y="85"/>
                    <a:pt x="78" y="85"/>
                    <a:pt x="78" y="85"/>
                  </a:cubicBezTo>
                  <a:cubicBezTo>
                    <a:pt x="78" y="120"/>
                    <a:pt x="106" y="141"/>
                    <a:pt x="135" y="141"/>
                  </a:cubicBezTo>
                  <a:cubicBezTo>
                    <a:pt x="163" y="141"/>
                    <a:pt x="191" y="120"/>
                    <a:pt x="191" y="85"/>
                  </a:cubicBezTo>
                  <a:cubicBezTo>
                    <a:pt x="191" y="56"/>
                    <a:pt x="191" y="56"/>
                    <a:pt x="191" y="56"/>
                  </a:cubicBezTo>
                  <a:cubicBezTo>
                    <a:pt x="219" y="56"/>
                    <a:pt x="219" y="56"/>
                    <a:pt x="219" y="56"/>
                  </a:cubicBezTo>
                  <a:cubicBezTo>
                    <a:pt x="219" y="85"/>
                    <a:pt x="219" y="85"/>
                    <a:pt x="219" y="85"/>
                  </a:cubicBezTo>
                  <a:cubicBezTo>
                    <a:pt x="219" y="120"/>
                    <a:pt x="248" y="141"/>
                    <a:pt x="276" y="141"/>
                  </a:cubicBezTo>
                  <a:cubicBezTo>
                    <a:pt x="304" y="141"/>
                    <a:pt x="333" y="120"/>
                    <a:pt x="333" y="85"/>
                  </a:cubicBezTo>
                  <a:cubicBezTo>
                    <a:pt x="333" y="56"/>
                    <a:pt x="333" y="56"/>
                    <a:pt x="333" y="56"/>
                  </a:cubicBezTo>
                  <a:cubicBezTo>
                    <a:pt x="361" y="56"/>
                    <a:pt x="361" y="56"/>
                    <a:pt x="361" y="56"/>
                  </a:cubicBezTo>
                  <a:cubicBezTo>
                    <a:pt x="361" y="85"/>
                    <a:pt x="361" y="85"/>
                    <a:pt x="361" y="85"/>
                  </a:cubicBezTo>
                  <a:cubicBezTo>
                    <a:pt x="361" y="120"/>
                    <a:pt x="389" y="141"/>
                    <a:pt x="417" y="141"/>
                  </a:cubicBezTo>
                  <a:cubicBezTo>
                    <a:pt x="446" y="141"/>
                    <a:pt x="474" y="120"/>
                    <a:pt x="474" y="85"/>
                  </a:cubicBezTo>
                  <a:cubicBezTo>
                    <a:pt x="474" y="56"/>
                    <a:pt x="474" y="56"/>
                    <a:pt x="474" y="56"/>
                  </a:cubicBezTo>
                  <a:cubicBezTo>
                    <a:pt x="523" y="56"/>
                    <a:pt x="523" y="56"/>
                    <a:pt x="523" y="56"/>
                  </a:cubicBezTo>
                  <a:cubicBezTo>
                    <a:pt x="537" y="56"/>
                    <a:pt x="552" y="71"/>
                    <a:pt x="552" y="85"/>
                  </a:cubicBezTo>
                  <a:cubicBezTo>
                    <a:pt x="552" y="445"/>
                    <a:pt x="552" y="445"/>
                    <a:pt x="552" y="445"/>
                  </a:cubicBezTo>
                  <a:cubicBezTo>
                    <a:pt x="530" y="445"/>
                    <a:pt x="516" y="452"/>
                    <a:pt x="509" y="460"/>
                  </a:cubicBezTo>
                  <a:lnTo>
                    <a:pt x="474" y="495"/>
                  </a:lnTo>
                  <a:close/>
                  <a:moveTo>
                    <a:pt x="78" y="488"/>
                  </a:moveTo>
                  <a:lnTo>
                    <a:pt x="78" y="488"/>
                  </a:lnTo>
                  <a:cubicBezTo>
                    <a:pt x="78" y="502"/>
                    <a:pt x="85" y="509"/>
                    <a:pt x="99" y="509"/>
                  </a:cubicBezTo>
                  <a:cubicBezTo>
                    <a:pt x="283" y="509"/>
                    <a:pt x="283" y="509"/>
                    <a:pt x="283" y="509"/>
                  </a:cubicBezTo>
                  <a:cubicBezTo>
                    <a:pt x="297" y="509"/>
                    <a:pt x="304" y="502"/>
                    <a:pt x="304" y="488"/>
                  </a:cubicBezTo>
                  <a:cubicBezTo>
                    <a:pt x="304" y="474"/>
                    <a:pt x="297" y="467"/>
                    <a:pt x="283" y="467"/>
                  </a:cubicBezTo>
                  <a:cubicBezTo>
                    <a:pt x="99" y="467"/>
                    <a:pt x="99" y="467"/>
                    <a:pt x="99" y="467"/>
                  </a:cubicBezTo>
                  <a:cubicBezTo>
                    <a:pt x="85" y="467"/>
                    <a:pt x="78" y="474"/>
                    <a:pt x="78" y="488"/>
                  </a:cubicBezTo>
                  <a:close/>
                  <a:moveTo>
                    <a:pt x="446" y="219"/>
                  </a:moveTo>
                  <a:lnTo>
                    <a:pt x="446" y="219"/>
                  </a:lnTo>
                  <a:cubicBezTo>
                    <a:pt x="106" y="219"/>
                    <a:pt x="106" y="219"/>
                    <a:pt x="106" y="219"/>
                  </a:cubicBezTo>
                  <a:cubicBezTo>
                    <a:pt x="92" y="219"/>
                    <a:pt x="78" y="233"/>
                    <a:pt x="78" y="247"/>
                  </a:cubicBezTo>
                  <a:cubicBezTo>
                    <a:pt x="78" y="262"/>
                    <a:pt x="92" y="276"/>
                    <a:pt x="106" y="276"/>
                  </a:cubicBezTo>
                  <a:cubicBezTo>
                    <a:pt x="446" y="276"/>
                    <a:pt x="446" y="276"/>
                    <a:pt x="446" y="276"/>
                  </a:cubicBezTo>
                  <a:cubicBezTo>
                    <a:pt x="460" y="276"/>
                    <a:pt x="474" y="262"/>
                    <a:pt x="474" y="247"/>
                  </a:cubicBezTo>
                  <a:cubicBezTo>
                    <a:pt x="474" y="233"/>
                    <a:pt x="460" y="219"/>
                    <a:pt x="446" y="219"/>
                  </a:cubicBezTo>
                  <a:close/>
                  <a:moveTo>
                    <a:pt x="446" y="339"/>
                  </a:moveTo>
                  <a:lnTo>
                    <a:pt x="446" y="339"/>
                  </a:lnTo>
                  <a:cubicBezTo>
                    <a:pt x="276" y="339"/>
                    <a:pt x="276" y="339"/>
                    <a:pt x="276" y="339"/>
                  </a:cubicBezTo>
                  <a:cubicBezTo>
                    <a:pt x="226" y="339"/>
                    <a:pt x="226" y="339"/>
                    <a:pt x="226" y="339"/>
                  </a:cubicBezTo>
                  <a:cubicBezTo>
                    <a:pt x="106" y="339"/>
                    <a:pt x="106" y="339"/>
                    <a:pt x="106" y="339"/>
                  </a:cubicBezTo>
                  <a:cubicBezTo>
                    <a:pt x="92" y="339"/>
                    <a:pt x="78" y="353"/>
                    <a:pt x="78" y="367"/>
                  </a:cubicBezTo>
                  <a:cubicBezTo>
                    <a:pt x="78" y="389"/>
                    <a:pt x="92" y="396"/>
                    <a:pt x="106" y="396"/>
                  </a:cubicBezTo>
                  <a:cubicBezTo>
                    <a:pt x="226" y="396"/>
                    <a:pt x="226" y="396"/>
                    <a:pt x="226" y="396"/>
                  </a:cubicBezTo>
                  <a:cubicBezTo>
                    <a:pt x="276" y="396"/>
                    <a:pt x="276" y="396"/>
                    <a:pt x="276" y="396"/>
                  </a:cubicBezTo>
                  <a:cubicBezTo>
                    <a:pt x="446" y="396"/>
                    <a:pt x="446" y="396"/>
                    <a:pt x="446" y="396"/>
                  </a:cubicBezTo>
                  <a:cubicBezTo>
                    <a:pt x="460" y="396"/>
                    <a:pt x="474" y="389"/>
                    <a:pt x="474" y="367"/>
                  </a:cubicBezTo>
                  <a:cubicBezTo>
                    <a:pt x="474" y="353"/>
                    <a:pt x="460" y="339"/>
                    <a:pt x="446" y="339"/>
                  </a:cubicBezTo>
                  <a:close/>
                  <a:moveTo>
                    <a:pt x="417" y="113"/>
                  </a:moveTo>
                  <a:lnTo>
                    <a:pt x="417" y="113"/>
                  </a:lnTo>
                  <a:cubicBezTo>
                    <a:pt x="403" y="113"/>
                    <a:pt x="389" y="106"/>
                    <a:pt x="389" y="85"/>
                  </a:cubicBezTo>
                  <a:cubicBezTo>
                    <a:pt x="389" y="28"/>
                    <a:pt x="389" y="28"/>
                    <a:pt x="389" y="28"/>
                  </a:cubicBezTo>
                  <a:cubicBezTo>
                    <a:pt x="389" y="14"/>
                    <a:pt x="403" y="0"/>
                    <a:pt x="417" y="0"/>
                  </a:cubicBezTo>
                  <a:cubicBezTo>
                    <a:pt x="431" y="0"/>
                    <a:pt x="446" y="14"/>
                    <a:pt x="446" y="28"/>
                  </a:cubicBezTo>
                  <a:cubicBezTo>
                    <a:pt x="446" y="85"/>
                    <a:pt x="446" y="85"/>
                    <a:pt x="446" y="85"/>
                  </a:cubicBezTo>
                  <a:cubicBezTo>
                    <a:pt x="446" y="106"/>
                    <a:pt x="431" y="113"/>
                    <a:pt x="417" y="113"/>
                  </a:cubicBezTo>
                  <a:close/>
                  <a:moveTo>
                    <a:pt x="276" y="113"/>
                  </a:moveTo>
                  <a:lnTo>
                    <a:pt x="276" y="113"/>
                  </a:lnTo>
                  <a:cubicBezTo>
                    <a:pt x="262" y="113"/>
                    <a:pt x="248" y="106"/>
                    <a:pt x="248" y="85"/>
                  </a:cubicBezTo>
                  <a:cubicBezTo>
                    <a:pt x="248" y="28"/>
                    <a:pt x="248" y="28"/>
                    <a:pt x="248" y="28"/>
                  </a:cubicBezTo>
                  <a:cubicBezTo>
                    <a:pt x="248" y="14"/>
                    <a:pt x="262" y="0"/>
                    <a:pt x="276" y="0"/>
                  </a:cubicBezTo>
                  <a:cubicBezTo>
                    <a:pt x="290" y="0"/>
                    <a:pt x="304" y="14"/>
                    <a:pt x="304" y="28"/>
                  </a:cubicBezTo>
                  <a:cubicBezTo>
                    <a:pt x="304" y="85"/>
                    <a:pt x="304" y="85"/>
                    <a:pt x="304" y="85"/>
                  </a:cubicBezTo>
                  <a:cubicBezTo>
                    <a:pt x="304" y="106"/>
                    <a:pt x="290" y="113"/>
                    <a:pt x="276" y="113"/>
                  </a:cubicBezTo>
                  <a:close/>
                  <a:moveTo>
                    <a:pt x="135" y="113"/>
                  </a:moveTo>
                  <a:lnTo>
                    <a:pt x="135" y="113"/>
                  </a:lnTo>
                  <a:cubicBezTo>
                    <a:pt x="121" y="113"/>
                    <a:pt x="106" y="106"/>
                    <a:pt x="106" y="85"/>
                  </a:cubicBezTo>
                  <a:cubicBezTo>
                    <a:pt x="106" y="28"/>
                    <a:pt x="106" y="28"/>
                    <a:pt x="106" y="28"/>
                  </a:cubicBezTo>
                  <a:cubicBezTo>
                    <a:pt x="106" y="14"/>
                    <a:pt x="121" y="0"/>
                    <a:pt x="135" y="0"/>
                  </a:cubicBezTo>
                  <a:cubicBezTo>
                    <a:pt x="149" y="0"/>
                    <a:pt x="163" y="14"/>
                    <a:pt x="163" y="28"/>
                  </a:cubicBezTo>
                  <a:cubicBezTo>
                    <a:pt x="163" y="85"/>
                    <a:pt x="163" y="85"/>
                    <a:pt x="163" y="85"/>
                  </a:cubicBezTo>
                  <a:cubicBezTo>
                    <a:pt x="163" y="106"/>
                    <a:pt x="149" y="113"/>
                    <a:pt x="135" y="113"/>
                  </a:cubicBezTo>
                  <a:close/>
                </a:path>
              </a:pathLst>
            </a:custGeom>
            <a:solidFill>
              <a:schemeClr val="bg1"/>
            </a:solidFill>
            <a:ln>
              <a:noFill/>
            </a:ln>
          </p:spPr>
          <p:txBody>
            <a:bodyPr wrap="none" lIns="45720" tIns="22860" rIns="45720" bIns="22860" anchor="ctr"/>
            <a:lstStyle/>
            <a:p>
              <a:endParaRPr lang="en-US" sz="2400">
                <a:latin typeface="Roboto Light"/>
              </a:endParaRPr>
            </a:p>
          </p:txBody>
        </p:sp>
      </p:grpSp>
      <p:grpSp>
        <p:nvGrpSpPr>
          <p:cNvPr id="37" name="组合 36"/>
          <p:cNvGrpSpPr/>
          <p:nvPr/>
        </p:nvGrpSpPr>
        <p:grpSpPr>
          <a:xfrm>
            <a:off x="8880309" y="654968"/>
            <a:ext cx="576064" cy="576064"/>
            <a:chOff x="4788024" y="1275213"/>
            <a:chExt cx="432048" cy="432048"/>
          </a:xfrm>
        </p:grpSpPr>
        <p:sp>
          <p:nvSpPr>
            <p:cNvPr id="38" name="椭圆 65"/>
            <p:cNvSpPr>
              <a:spLocks noChangeArrowheads="1"/>
            </p:cNvSpPr>
            <p:nvPr/>
          </p:nvSpPr>
          <p:spPr bwMode="auto">
            <a:xfrm>
              <a:off x="4788024" y="1275213"/>
              <a:ext cx="432048" cy="432048"/>
            </a:xfrm>
            <a:prstGeom prst="ellipse">
              <a:avLst/>
            </a:prstGeom>
            <a:solidFill>
              <a:srgbClr val="F79600"/>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sz="2400">
                <a:solidFill>
                  <a:srgbClr val="FFFFFF"/>
                </a:solidFill>
                <a:latin typeface="Calibri" panose="020F0502020204030204" pitchFamily="34" charset="0"/>
              </a:endParaRPr>
            </a:p>
          </p:txBody>
        </p:sp>
        <p:sp>
          <p:nvSpPr>
            <p:cNvPr id="39" name="Freeform 110"/>
            <p:cNvSpPr>
              <a:spLocks noChangeArrowheads="1"/>
            </p:cNvSpPr>
            <p:nvPr/>
          </p:nvSpPr>
          <p:spPr bwMode="auto">
            <a:xfrm>
              <a:off x="4891102" y="1366806"/>
              <a:ext cx="250679" cy="248862"/>
            </a:xfrm>
            <a:custGeom>
              <a:avLst/>
              <a:gdLst>
                <a:gd name="T0" fmla="*/ 78678142 w 609"/>
                <a:gd name="T1" fmla="*/ 71002280 h 602"/>
                <a:gd name="T2" fmla="*/ 78678142 w 609"/>
                <a:gd name="T3" fmla="*/ 71002280 h 602"/>
                <a:gd name="T4" fmla="*/ 71302258 w 609"/>
                <a:gd name="T5" fmla="*/ 78441997 h 602"/>
                <a:gd name="T6" fmla="*/ 65867111 w 609"/>
                <a:gd name="T7" fmla="*/ 76614673 h 602"/>
                <a:gd name="T8" fmla="*/ 44774038 w 609"/>
                <a:gd name="T9" fmla="*/ 54426302 h 602"/>
                <a:gd name="T10" fmla="*/ 29245613 w 609"/>
                <a:gd name="T11" fmla="*/ 59125033 h 602"/>
                <a:gd name="T12" fmla="*/ 0 w 609"/>
                <a:gd name="T13" fmla="*/ 29497307 h 602"/>
                <a:gd name="T14" fmla="*/ 29245613 w 609"/>
                <a:gd name="T15" fmla="*/ 0 h 602"/>
                <a:gd name="T16" fmla="*/ 58491226 w 609"/>
                <a:gd name="T17" fmla="*/ 29497307 h 602"/>
                <a:gd name="T18" fmla="*/ 54867675 w 609"/>
                <a:gd name="T19" fmla="*/ 44376380 h 602"/>
                <a:gd name="T20" fmla="*/ 75960749 w 609"/>
                <a:gd name="T21" fmla="*/ 65520668 h 602"/>
                <a:gd name="T22" fmla="*/ 78678142 w 609"/>
                <a:gd name="T23" fmla="*/ 71002280 h 602"/>
                <a:gd name="T24" fmla="*/ 29245613 w 609"/>
                <a:gd name="T25" fmla="*/ 7439717 h 602"/>
                <a:gd name="T26" fmla="*/ 29245613 w 609"/>
                <a:gd name="T27" fmla="*/ 7439717 h 602"/>
                <a:gd name="T28" fmla="*/ 7246742 w 609"/>
                <a:gd name="T29" fmla="*/ 29497307 h 602"/>
                <a:gd name="T30" fmla="*/ 29245613 w 609"/>
                <a:gd name="T31" fmla="*/ 51685677 h 602"/>
                <a:gd name="T32" fmla="*/ 51244484 w 609"/>
                <a:gd name="T33" fmla="*/ 29497307 h 602"/>
                <a:gd name="T34" fmla="*/ 29245613 w 609"/>
                <a:gd name="T35" fmla="*/ 7439717 h 602"/>
                <a:gd name="T36" fmla="*/ 42056644 w 609"/>
                <a:gd name="T37" fmla="*/ 33282375 h 602"/>
                <a:gd name="T38" fmla="*/ 42056644 w 609"/>
                <a:gd name="T39" fmla="*/ 33282375 h 602"/>
                <a:gd name="T40" fmla="*/ 32868804 w 609"/>
                <a:gd name="T41" fmla="*/ 33282375 h 602"/>
                <a:gd name="T42" fmla="*/ 32868804 w 609"/>
                <a:gd name="T43" fmla="*/ 41504973 h 602"/>
                <a:gd name="T44" fmla="*/ 29245613 w 609"/>
                <a:gd name="T45" fmla="*/ 45290042 h 602"/>
                <a:gd name="T46" fmla="*/ 25622062 w 609"/>
                <a:gd name="T47" fmla="*/ 41504973 h 602"/>
                <a:gd name="T48" fmla="*/ 25622062 w 609"/>
                <a:gd name="T49" fmla="*/ 33282375 h 602"/>
                <a:gd name="T50" fmla="*/ 17340380 w 609"/>
                <a:gd name="T51" fmla="*/ 33282375 h 602"/>
                <a:gd name="T52" fmla="*/ 13716829 w 609"/>
                <a:gd name="T53" fmla="*/ 29497307 h 602"/>
                <a:gd name="T54" fmla="*/ 17340380 w 609"/>
                <a:gd name="T55" fmla="*/ 25842658 h 602"/>
                <a:gd name="T56" fmla="*/ 25622062 w 609"/>
                <a:gd name="T57" fmla="*/ 25842658 h 602"/>
                <a:gd name="T58" fmla="*/ 25622062 w 609"/>
                <a:gd name="T59" fmla="*/ 16575978 h 602"/>
                <a:gd name="T60" fmla="*/ 29245613 w 609"/>
                <a:gd name="T61" fmla="*/ 12921329 h 602"/>
                <a:gd name="T62" fmla="*/ 32868804 w 609"/>
                <a:gd name="T63" fmla="*/ 16575978 h 602"/>
                <a:gd name="T64" fmla="*/ 32868804 w 609"/>
                <a:gd name="T65" fmla="*/ 25842658 h 602"/>
                <a:gd name="T66" fmla="*/ 42056644 w 609"/>
                <a:gd name="T67" fmla="*/ 25842658 h 602"/>
                <a:gd name="T68" fmla="*/ 45679835 w 609"/>
                <a:gd name="T69" fmla="*/ 29497307 h 602"/>
                <a:gd name="T70" fmla="*/ 42056644 w 609"/>
                <a:gd name="T71" fmla="*/ 33282375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9" h="602">
                  <a:moveTo>
                    <a:pt x="608" y="544"/>
                  </a:moveTo>
                  <a:lnTo>
                    <a:pt x="608" y="544"/>
                  </a:lnTo>
                  <a:cubicBezTo>
                    <a:pt x="608" y="573"/>
                    <a:pt x="579" y="601"/>
                    <a:pt x="551" y="601"/>
                  </a:cubicBezTo>
                  <a:cubicBezTo>
                    <a:pt x="530" y="601"/>
                    <a:pt x="516" y="594"/>
                    <a:pt x="509" y="587"/>
                  </a:cubicBezTo>
                  <a:cubicBezTo>
                    <a:pt x="346" y="417"/>
                    <a:pt x="346" y="417"/>
                    <a:pt x="346" y="417"/>
                  </a:cubicBezTo>
                  <a:cubicBezTo>
                    <a:pt x="311" y="438"/>
                    <a:pt x="269" y="453"/>
                    <a:pt x="226" y="453"/>
                  </a:cubicBezTo>
                  <a:cubicBezTo>
                    <a:pt x="106" y="453"/>
                    <a:pt x="0" y="347"/>
                    <a:pt x="0" y="226"/>
                  </a:cubicBezTo>
                  <a:cubicBezTo>
                    <a:pt x="0" y="99"/>
                    <a:pt x="106" y="0"/>
                    <a:pt x="226" y="0"/>
                  </a:cubicBezTo>
                  <a:cubicBezTo>
                    <a:pt x="353" y="0"/>
                    <a:pt x="452" y="99"/>
                    <a:pt x="452" y="226"/>
                  </a:cubicBezTo>
                  <a:cubicBezTo>
                    <a:pt x="452" y="269"/>
                    <a:pt x="445" y="304"/>
                    <a:pt x="424" y="340"/>
                  </a:cubicBezTo>
                  <a:cubicBezTo>
                    <a:pt x="587" y="502"/>
                    <a:pt x="587" y="502"/>
                    <a:pt x="587" y="502"/>
                  </a:cubicBezTo>
                  <a:cubicBezTo>
                    <a:pt x="601" y="516"/>
                    <a:pt x="608" y="530"/>
                    <a:pt x="608" y="544"/>
                  </a:cubicBezTo>
                  <a:close/>
                  <a:moveTo>
                    <a:pt x="226" y="57"/>
                  </a:moveTo>
                  <a:lnTo>
                    <a:pt x="226" y="57"/>
                  </a:lnTo>
                  <a:cubicBezTo>
                    <a:pt x="134" y="57"/>
                    <a:pt x="56" y="127"/>
                    <a:pt x="56" y="226"/>
                  </a:cubicBezTo>
                  <a:cubicBezTo>
                    <a:pt x="56" y="318"/>
                    <a:pt x="134" y="396"/>
                    <a:pt x="226" y="396"/>
                  </a:cubicBezTo>
                  <a:cubicBezTo>
                    <a:pt x="325" y="396"/>
                    <a:pt x="396" y="318"/>
                    <a:pt x="396" y="226"/>
                  </a:cubicBezTo>
                  <a:cubicBezTo>
                    <a:pt x="396" y="127"/>
                    <a:pt x="325" y="57"/>
                    <a:pt x="226" y="57"/>
                  </a:cubicBezTo>
                  <a:close/>
                  <a:moveTo>
                    <a:pt x="325" y="255"/>
                  </a:moveTo>
                  <a:lnTo>
                    <a:pt x="325" y="255"/>
                  </a:lnTo>
                  <a:cubicBezTo>
                    <a:pt x="254" y="255"/>
                    <a:pt x="254" y="255"/>
                    <a:pt x="254" y="255"/>
                  </a:cubicBezTo>
                  <a:cubicBezTo>
                    <a:pt x="254" y="318"/>
                    <a:pt x="254" y="318"/>
                    <a:pt x="254" y="318"/>
                  </a:cubicBezTo>
                  <a:cubicBezTo>
                    <a:pt x="254" y="333"/>
                    <a:pt x="247" y="347"/>
                    <a:pt x="226" y="347"/>
                  </a:cubicBezTo>
                  <a:cubicBezTo>
                    <a:pt x="212" y="347"/>
                    <a:pt x="198" y="333"/>
                    <a:pt x="198" y="318"/>
                  </a:cubicBezTo>
                  <a:cubicBezTo>
                    <a:pt x="198" y="255"/>
                    <a:pt x="198" y="255"/>
                    <a:pt x="198" y="255"/>
                  </a:cubicBezTo>
                  <a:cubicBezTo>
                    <a:pt x="134" y="255"/>
                    <a:pt x="134" y="255"/>
                    <a:pt x="134" y="255"/>
                  </a:cubicBezTo>
                  <a:cubicBezTo>
                    <a:pt x="120" y="255"/>
                    <a:pt x="106" y="241"/>
                    <a:pt x="106" y="226"/>
                  </a:cubicBezTo>
                  <a:cubicBezTo>
                    <a:pt x="106" y="205"/>
                    <a:pt x="120" y="198"/>
                    <a:pt x="134" y="198"/>
                  </a:cubicBezTo>
                  <a:cubicBezTo>
                    <a:pt x="198" y="198"/>
                    <a:pt x="198" y="198"/>
                    <a:pt x="198" y="198"/>
                  </a:cubicBezTo>
                  <a:cubicBezTo>
                    <a:pt x="198" y="127"/>
                    <a:pt x="198" y="127"/>
                    <a:pt x="198" y="127"/>
                  </a:cubicBezTo>
                  <a:cubicBezTo>
                    <a:pt x="198" y="113"/>
                    <a:pt x="212" y="99"/>
                    <a:pt x="226" y="99"/>
                  </a:cubicBezTo>
                  <a:cubicBezTo>
                    <a:pt x="247" y="99"/>
                    <a:pt x="254" y="113"/>
                    <a:pt x="254" y="127"/>
                  </a:cubicBezTo>
                  <a:cubicBezTo>
                    <a:pt x="254" y="198"/>
                    <a:pt x="254" y="198"/>
                    <a:pt x="254" y="198"/>
                  </a:cubicBezTo>
                  <a:cubicBezTo>
                    <a:pt x="325" y="198"/>
                    <a:pt x="325" y="198"/>
                    <a:pt x="325" y="198"/>
                  </a:cubicBezTo>
                  <a:cubicBezTo>
                    <a:pt x="339" y="198"/>
                    <a:pt x="353" y="205"/>
                    <a:pt x="353" y="226"/>
                  </a:cubicBezTo>
                  <a:cubicBezTo>
                    <a:pt x="353" y="241"/>
                    <a:pt x="339" y="255"/>
                    <a:pt x="325" y="255"/>
                  </a:cubicBezTo>
                  <a:close/>
                </a:path>
              </a:pathLst>
            </a:custGeom>
            <a:solidFill>
              <a:schemeClr val="bg1"/>
            </a:solidFill>
            <a:ln>
              <a:noFill/>
            </a:ln>
          </p:spPr>
          <p:txBody>
            <a:bodyPr wrap="none" lIns="45720" tIns="22860" rIns="45720" bIns="22860" anchor="ctr"/>
            <a:lstStyle/>
            <a:p>
              <a:endParaRPr lang="en-US" sz="2400">
                <a:latin typeface="Roboto Light"/>
              </a:endParaRPr>
            </a:p>
          </p:txBody>
        </p:sp>
      </p:grpSp>
      <p:grpSp>
        <p:nvGrpSpPr>
          <p:cNvPr id="40" name="组合 39"/>
          <p:cNvGrpSpPr/>
          <p:nvPr/>
        </p:nvGrpSpPr>
        <p:grpSpPr>
          <a:xfrm>
            <a:off x="9744406" y="654444"/>
            <a:ext cx="577111" cy="577112"/>
            <a:chOff x="5436096" y="1274820"/>
            <a:chExt cx="432833" cy="432834"/>
          </a:xfrm>
        </p:grpSpPr>
        <p:sp>
          <p:nvSpPr>
            <p:cNvPr id="41" name="椭圆 16"/>
            <p:cNvSpPr>
              <a:spLocks noChangeArrowheads="1"/>
            </p:cNvSpPr>
            <p:nvPr/>
          </p:nvSpPr>
          <p:spPr bwMode="auto">
            <a:xfrm>
              <a:off x="5436096" y="1274820"/>
              <a:ext cx="432833" cy="432834"/>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sz="2400">
                <a:solidFill>
                  <a:srgbClr val="FFFFFF"/>
                </a:solidFill>
                <a:latin typeface="Calibri" panose="020F0502020204030204" pitchFamily="34" charset="0"/>
              </a:endParaRPr>
            </a:p>
          </p:txBody>
        </p:sp>
        <p:sp>
          <p:nvSpPr>
            <p:cNvPr id="42" name="Freeform 16"/>
            <p:cNvSpPr>
              <a:spLocks noChangeArrowheads="1"/>
            </p:cNvSpPr>
            <p:nvPr/>
          </p:nvSpPr>
          <p:spPr bwMode="auto">
            <a:xfrm>
              <a:off x="5554420" y="1377705"/>
              <a:ext cx="196183" cy="227065"/>
            </a:xfrm>
            <a:custGeom>
              <a:avLst/>
              <a:gdLst>
                <a:gd name="T0" fmla="*/ 58106390 w 475"/>
                <a:gd name="T1" fmla="*/ 71207247 h 552"/>
                <a:gd name="T2" fmla="*/ 58106390 w 475"/>
                <a:gd name="T3" fmla="*/ 71207247 h 552"/>
                <a:gd name="T4" fmla="*/ 54327993 w 475"/>
                <a:gd name="T5" fmla="*/ 71207247 h 552"/>
                <a:gd name="T6" fmla="*/ 54327993 w 475"/>
                <a:gd name="T7" fmla="*/ 0 h 552"/>
                <a:gd name="T8" fmla="*/ 58106390 w 475"/>
                <a:gd name="T9" fmla="*/ 0 h 552"/>
                <a:gd name="T10" fmla="*/ 61754124 w 475"/>
                <a:gd name="T11" fmla="*/ 3618618 h 552"/>
                <a:gd name="T12" fmla="*/ 61754124 w 475"/>
                <a:gd name="T13" fmla="*/ 67588630 h 552"/>
                <a:gd name="T14" fmla="*/ 58106390 w 475"/>
                <a:gd name="T15" fmla="*/ 71207247 h 552"/>
                <a:gd name="T16" fmla="*/ 7426131 w 475"/>
                <a:gd name="T17" fmla="*/ 67588630 h 552"/>
                <a:gd name="T18" fmla="*/ 7426131 w 475"/>
                <a:gd name="T19" fmla="*/ 67588630 h 552"/>
                <a:gd name="T20" fmla="*/ 7426131 w 475"/>
                <a:gd name="T21" fmla="*/ 63970012 h 552"/>
                <a:gd name="T22" fmla="*/ 13809846 w 475"/>
                <a:gd name="T23" fmla="*/ 63970012 h 552"/>
                <a:gd name="T24" fmla="*/ 21235977 w 475"/>
                <a:gd name="T25" fmla="*/ 56603721 h 552"/>
                <a:gd name="T26" fmla="*/ 13809846 w 475"/>
                <a:gd name="T27" fmla="*/ 49237429 h 552"/>
                <a:gd name="T28" fmla="*/ 7426131 w 475"/>
                <a:gd name="T29" fmla="*/ 49237429 h 552"/>
                <a:gd name="T30" fmla="*/ 7426131 w 475"/>
                <a:gd name="T31" fmla="*/ 42905028 h 552"/>
                <a:gd name="T32" fmla="*/ 13809846 w 475"/>
                <a:gd name="T33" fmla="*/ 42905028 h 552"/>
                <a:gd name="T34" fmla="*/ 21235977 w 475"/>
                <a:gd name="T35" fmla="*/ 35539095 h 552"/>
                <a:gd name="T36" fmla="*/ 13809846 w 475"/>
                <a:gd name="T37" fmla="*/ 28301860 h 552"/>
                <a:gd name="T38" fmla="*/ 7426131 w 475"/>
                <a:gd name="T39" fmla="*/ 28301860 h 552"/>
                <a:gd name="T40" fmla="*/ 7426131 w 475"/>
                <a:gd name="T41" fmla="*/ 21840403 h 552"/>
                <a:gd name="T42" fmla="*/ 13809846 w 475"/>
                <a:gd name="T43" fmla="*/ 21840403 h 552"/>
                <a:gd name="T44" fmla="*/ 21235977 w 475"/>
                <a:gd name="T45" fmla="*/ 14603167 h 552"/>
                <a:gd name="T46" fmla="*/ 13809846 w 475"/>
                <a:gd name="T47" fmla="*/ 7236876 h 552"/>
                <a:gd name="T48" fmla="*/ 7426131 w 475"/>
                <a:gd name="T49" fmla="*/ 7236876 h 552"/>
                <a:gd name="T50" fmla="*/ 7426131 w 475"/>
                <a:gd name="T51" fmla="*/ 3618618 h 552"/>
                <a:gd name="T52" fmla="*/ 11074226 w 475"/>
                <a:gd name="T53" fmla="*/ 0 h 552"/>
                <a:gd name="T54" fmla="*/ 50680259 w 475"/>
                <a:gd name="T55" fmla="*/ 0 h 552"/>
                <a:gd name="T56" fmla="*/ 50680259 w 475"/>
                <a:gd name="T57" fmla="*/ 71207247 h 552"/>
                <a:gd name="T58" fmla="*/ 11074226 w 475"/>
                <a:gd name="T59" fmla="*/ 71207247 h 552"/>
                <a:gd name="T60" fmla="*/ 7426131 w 475"/>
                <a:gd name="T61" fmla="*/ 67588630 h 552"/>
                <a:gd name="T62" fmla="*/ 17588243 w 475"/>
                <a:gd name="T63" fmla="*/ 14603167 h 552"/>
                <a:gd name="T64" fmla="*/ 17588243 w 475"/>
                <a:gd name="T65" fmla="*/ 14603167 h 552"/>
                <a:gd name="T66" fmla="*/ 13809846 w 475"/>
                <a:gd name="T67" fmla="*/ 18221785 h 552"/>
                <a:gd name="T68" fmla="*/ 3778036 w 475"/>
                <a:gd name="T69" fmla="*/ 18221785 h 552"/>
                <a:gd name="T70" fmla="*/ 0 w 475"/>
                <a:gd name="T71" fmla="*/ 14603167 h 552"/>
                <a:gd name="T72" fmla="*/ 3778036 w 475"/>
                <a:gd name="T73" fmla="*/ 10984909 h 552"/>
                <a:gd name="T74" fmla="*/ 13809846 w 475"/>
                <a:gd name="T75" fmla="*/ 10984909 h 552"/>
                <a:gd name="T76" fmla="*/ 17588243 w 475"/>
                <a:gd name="T77" fmla="*/ 14603167 h 552"/>
                <a:gd name="T78" fmla="*/ 3778036 w 475"/>
                <a:gd name="T79" fmla="*/ 31920478 h 552"/>
                <a:gd name="T80" fmla="*/ 3778036 w 475"/>
                <a:gd name="T81" fmla="*/ 31920478 h 552"/>
                <a:gd name="T82" fmla="*/ 13809846 w 475"/>
                <a:gd name="T83" fmla="*/ 31920478 h 552"/>
                <a:gd name="T84" fmla="*/ 17588243 w 475"/>
                <a:gd name="T85" fmla="*/ 35539095 h 552"/>
                <a:gd name="T86" fmla="*/ 13809846 w 475"/>
                <a:gd name="T87" fmla="*/ 39286770 h 552"/>
                <a:gd name="T88" fmla="*/ 3778036 w 475"/>
                <a:gd name="T89" fmla="*/ 39286770 h 552"/>
                <a:gd name="T90" fmla="*/ 0 w 475"/>
                <a:gd name="T91" fmla="*/ 35539095 h 552"/>
                <a:gd name="T92" fmla="*/ 3778036 w 475"/>
                <a:gd name="T93" fmla="*/ 31920478 h 552"/>
                <a:gd name="T94" fmla="*/ 3778036 w 475"/>
                <a:gd name="T95" fmla="*/ 52985462 h 552"/>
                <a:gd name="T96" fmla="*/ 3778036 w 475"/>
                <a:gd name="T97" fmla="*/ 52985462 h 552"/>
                <a:gd name="T98" fmla="*/ 13809846 w 475"/>
                <a:gd name="T99" fmla="*/ 52985462 h 552"/>
                <a:gd name="T100" fmla="*/ 17588243 w 475"/>
                <a:gd name="T101" fmla="*/ 56603721 h 552"/>
                <a:gd name="T102" fmla="*/ 13809846 w 475"/>
                <a:gd name="T103" fmla="*/ 60222338 h 552"/>
                <a:gd name="T104" fmla="*/ 3778036 w 475"/>
                <a:gd name="T105" fmla="*/ 60222338 h 552"/>
                <a:gd name="T106" fmla="*/ 0 w 475"/>
                <a:gd name="T107" fmla="*/ 56603721 h 552"/>
                <a:gd name="T108" fmla="*/ 3778036 w 475"/>
                <a:gd name="T109" fmla="*/ 52985462 h 5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75" h="552">
                  <a:moveTo>
                    <a:pt x="446" y="551"/>
                  </a:moveTo>
                  <a:lnTo>
                    <a:pt x="446" y="551"/>
                  </a:lnTo>
                  <a:cubicBezTo>
                    <a:pt x="417" y="551"/>
                    <a:pt x="417" y="551"/>
                    <a:pt x="417" y="551"/>
                  </a:cubicBezTo>
                  <a:cubicBezTo>
                    <a:pt x="417" y="0"/>
                    <a:pt x="417" y="0"/>
                    <a:pt x="417" y="0"/>
                  </a:cubicBezTo>
                  <a:cubicBezTo>
                    <a:pt x="446" y="0"/>
                    <a:pt x="446" y="0"/>
                    <a:pt x="446" y="0"/>
                  </a:cubicBezTo>
                  <a:cubicBezTo>
                    <a:pt x="460" y="0"/>
                    <a:pt x="474" y="14"/>
                    <a:pt x="474" y="28"/>
                  </a:cubicBezTo>
                  <a:cubicBezTo>
                    <a:pt x="474" y="523"/>
                    <a:pt x="474" y="523"/>
                    <a:pt x="474" y="523"/>
                  </a:cubicBezTo>
                  <a:cubicBezTo>
                    <a:pt x="474" y="537"/>
                    <a:pt x="460" y="551"/>
                    <a:pt x="446" y="551"/>
                  </a:cubicBezTo>
                  <a:close/>
                  <a:moveTo>
                    <a:pt x="57" y="523"/>
                  </a:moveTo>
                  <a:lnTo>
                    <a:pt x="57" y="523"/>
                  </a:lnTo>
                  <a:cubicBezTo>
                    <a:pt x="57" y="495"/>
                    <a:pt x="57" y="495"/>
                    <a:pt x="57" y="495"/>
                  </a:cubicBezTo>
                  <a:cubicBezTo>
                    <a:pt x="106" y="495"/>
                    <a:pt x="106" y="495"/>
                    <a:pt x="106" y="495"/>
                  </a:cubicBezTo>
                  <a:cubicBezTo>
                    <a:pt x="135" y="495"/>
                    <a:pt x="163" y="466"/>
                    <a:pt x="163" y="438"/>
                  </a:cubicBezTo>
                  <a:cubicBezTo>
                    <a:pt x="163" y="403"/>
                    <a:pt x="135" y="381"/>
                    <a:pt x="106" y="381"/>
                  </a:cubicBezTo>
                  <a:cubicBezTo>
                    <a:pt x="57" y="381"/>
                    <a:pt x="57" y="381"/>
                    <a:pt x="57" y="381"/>
                  </a:cubicBezTo>
                  <a:cubicBezTo>
                    <a:pt x="57" y="332"/>
                    <a:pt x="57" y="332"/>
                    <a:pt x="57" y="332"/>
                  </a:cubicBezTo>
                  <a:cubicBezTo>
                    <a:pt x="106" y="332"/>
                    <a:pt x="106" y="332"/>
                    <a:pt x="106" y="332"/>
                  </a:cubicBezTo>
                  <a:cubicBezTo>
                    <a:pt x="135" y="332"/>
                    <a:pt x="163" y="304"/>
                    <a:pt x="163" y="275"/>
                  </a:cubicBezTo>
                  <a:cubicBezTo>
                    <a:pt x="163" y="247"/>
                    <a:pt x="135" y="219"/>
                    <a:pt x="106" y="219"/>
                  </a:cubicBezTo>
                  <a:cubicBezTo>
                    <a:pt x="57" y="219"/>
                    <a:pt x="57" y="219"/>
                    <a:pt x="57" y="219"/>
                  </a:cubicBezTo>
                  <a:cubicBezTo>
                    <a:pt x="57" y="169"/>
                    <a:pt x="57" y="169"/>
                    <a:pt x="57" y="169"/>
                  </a:cubicBezTo>
                  <a:cubicBezTo>
                    <a:pt x="106" y="169"/>
                    <a:pt x="106" y="169"/>
                    <a:pt x="106" y="169"/>
                  </a:cubicBezTo>
                  <a:cubicBezTo>
                    <a:pt x="135" y="169"/>
                    <a:pt x="163" y="148"/>
                    <a:pt x="163" y="113"/>
                  </a:cubicBezTo>
                  <a:cubicBezTo>
                    <a:pt x="163" y="85"/>
                    <a:pt x="135" y="56"/>
                    <a:pt x="106" y="56"/>
                  </a:cubicBezTo>
                  <a:cubicBezTo>
                    <a:pt x="57" y="56"/>
                    <a:pt x="57" y="56"/>
                    <a:pt x="57" y="56"/>
                  </a:cubicBezTo>
                  <a:cubicBezTo>
                    <a:pt x="57" y="28"/>
                    <a:pt x="57" y="28"/>
                    <a:pt x="57" y="28"/>
                  </a:cubicBezTo>
                  <a:cubicBezTo>
                    <a:pt x="57" y="14"/>
                    <a:pt x="71" y="0"/>
                    <a:pt x="85" y="0"/>
                  </a:cubicBezTo>
                  <a:cubicBezTo>
                    <a:pt x="389" y="0"/>
                    <a:pt x="389" y="0"/>
                    <a:pt x="389" y="0"/>
                  </a:cubicBezTo>
                  <a:cubicBezTo>
                    <a:pt x="389" y="551"/>
                    <a:pt x="389" y="551"/>
                    <a:pt x="389" y="551"/>
                  </a:cubicBezTo>
                  <a:cubicBezTo>
                    <a:pt x="85" y="551"/>
                    <a:pt x="85" y="551"/>
                    <a:pt x="85" y="551"/>
                  </a:cubicBezTo>
                  <a:cubicBezTo>
                    <a:pt x="71" y="551"/>
                    <a:pt x="57" y="537"/>
                    <a:pt x="57" y="523"/>
                  </a:cubicBezTo>
                  <a:close/>
                  <a:moveTo>
                    <a:pt x="135" y="113"/>
                  </a:moveTo>
                  <a:lnTo>
                    <a:pt x="135" y="113"/>
                  </a:lnTo>
                  <a:cubicBezTo>
                    <a:pt x="135" y="134"/>
                    <a:pt x="120" y="141"/>
                    <a:pt x="106" y="141"/>
                  </a:cubicBezTo>
                  <a:cubicBezTo>
                    <a:pt x="29" y="141"/>
                    <a:pt x="29" y="141"/>
                    <a:pt x="29" y="141"/>
                  </a:cubicBezTo>
                  <a:cubicBezTo>
                    <a:pt x="15" y="141"/>
                    <a:pt x="0" y="134"/>
                    <a:pt x="0" y="113"/>
                  </a:cubicBezTo>
                  <a:cubicBezTo>
                    <a:pt x="0" y="99"/>
                    <a:pt x="15" y="85"/>
                    <a:pt x="29" y="85"/>
                  </a:cubicBezTo>
                  <a:cubicBezTo>
                    <a:pt x="106" y="85"/>
                    <a:pt x="106" y="85"/>
                    <a:pt x="106" y="85"/>
                  </a:cubicBezTo>
                  <a:cubicBezTo>
                    <a:pt x="120" y="85"/>
                    <a:pt x="135" y="99"/>
                    <a:pt x="135" y="113"/>
                  </a:cubicBezTo>
                  <a:close/>
                  <a:moveTo>
                    <a:pt x="29" y="247"/>
                  </a:moveTo>
                  <a:lnTo>
                    <a:pt x="29" y="247"/>
                  </a:lnTo>
                  <a:cubicBezTo>
                    <a:pt x="106" y="247"/>
                    <a:pt x="106" y="247"/>
                    <a:pt x="106" y="247"/>
                  </a:cubicBezTo>
                  <a:cubicBezTo>
                    <a:pt x="120" y="247"/>
                    <a:pt x="135" y="261"/>
                    <a:pt x="135" y="275"/>
                  </a:cubicBezTo>
                  <a:cubicBezTo>
                    <a:pt x="135" y="290"/>
                    <a:pt x="120" y="304"/>
                    <a:pt x="106" y="304"/>
                  </a:cubicBezTo>
                  <a:cubicBezTo>
                    <a:pt x="29" y="304"/>
                    <a:pt x="29" y="304"/>
                    <a:pt x="29" y="304"/>
                  </a:cubicBezTo>
                  <a:cubicBezTo>
                    <a:pt x="15" y="304"/>
                    <a:pt x="0" y="290"/>
                    <a:pt x="0" y="275"/>
                  </a:cubicBezTo>
                  <a:cubicBezTo>
                    <a:pt x="0" y="261"/>
                    <a:pt x="15" y="247"/>
                    <a:pt x="29" y="247"/>
                  </a:cubicBezTo>
                  <a:close/>
                  <a:moveTo>
                    <a:pt x="29" y="410"/>
                  </a:moveTo>
                  <a:lnTo>
                    <a:pt x="29" y="410"/>
                  </a:lnTo>
                  <a:cubicBezTo>
                    <a:pt x="106" y="410"/>
                    <a:pt x="106" y="410"/>
                    <a:pt x="106" y="410"/>
                  </a:cubicBezTo>
                  <a:cubicBezTo>
                    <a:pt x="120" y="410"/>
                    <a:pt x="135" y="417"/>
                    <a:pt x="135" y="438"/>
                  </a:cubicBezTo>
                  <a:cubicBezTo>
                    <a:pt x="135" y="452"/>
                    <a:pt x="120" y="466"/>
                    <a:pt x="106" y="466"/>
                  </a:cubicBezTo>
                  <a:cubicBezTo>
                    <a:pt x="29" y="466"/>
                    <a:pt x="29" y="466"/>
                    <a:pt x="29" y="466"/>
                  </a:cubicBezTo>
                  <a:cubicBezTo>
                    <a:pt x="15" y="466"/>
                    <a:pt x="0" y="452"/>
                    <a:pt x="0" y="438"/>
                  </a:cubicBezTo>
                  <a:cubicBezTo>
                    <a:pt x="0" y="417"/>
                    <a:pt x="15" y="410"/>
                    <a:pt x="29" y="410"/>
                  </a:cubicBezTo>
                  <a:close/>
                </a:path>
              </a:pathLst>
            </a:custGeom>
            <a:solidFill>
              <a:schemeClr val="bg1"/>
            </a:solidFill>
            <a:ln>
              <a:noFill/>
            </a:ln>
          </p:spPr>
          <p:txBody>
            <a:bodyPr wrap="none" lIns="45720" tIns="22860" rIns="45720" bIns="22860" anchor="ctr"/>
            <a:lstStyle/>
            <a:p>
              <a:endParaRPr lang="en-US" sz="2400">
                <a:latin typeface="Roboto Light"/>
              </a:endParaRPr>
            </a:p>
          </p:txBody>
        </p:sp>
      </p:grpSp>
      <p:grpSp>
        <p:nvGrpSpPr>
          <p:cNvPr id="44" name="组合 43"/>
          <p:cNvGrpSpPr/>
          <p:nvPr/>
        </p:nvGrpSpPr>
        <p:grpSpPr>
          <a:xfrm>
            <a:off x="7152118" y="654444"/>
            <a:ext cx="577111" cy="577112"/>
            <a:chOff x="3491880" y="1274820"/>
            <a:chExt cx="432833" cy="432834"/>
          </a:xfrm>
        </p:grpSpPr>
        <p:sp>
          <p:nvSpPr>
            <p:cNvPr id="75" name="椭圆 16"/>
            <p:cNvSpPr>
              <a:spLocks noChangeArrowheads="1"/>
            </p:cNvSpPr>
            <p:nvPr/>
          </p:nvSpPr>
          <p:spPr bwMode="auto">
            <a:xfrm>
              <a:off x="3491880" y="1274820"/>
              <a:ext cx="432833" cy="432834"/>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sz="2400">
                <a:solidFill>
                  <a:srgbClr val="FFFFFF"/>
                </a:solidFill>
                <a:latin typeface="Calibri" panose="020F0502020204030204" pitchFamily="34" charset="0"/>
              </a:endParaRPr>
            </a:p>
          </p:txBody>
        </p:sp>
        <p:sp>
          <p:nvSpPr>
            <p:cNvPr id="76" name="Freeform 75"/>
            <p:cNvSpPr>
              <a:spLocks noChangeArrowheads="1"/>
            </p:cNvSpPr>
            <p:nvPr/>
          </p:nvSpPr>
          <p:spPr bwMode="auto">
            <a:xfrm>
              <a:off x="3583864" y="1385879"/>
              <a:ext cx="248863" cy="210716"/>
            </a:xfrm>
            <a:custGeom>
              <a:avLst/>
              <a:gdLst>
                <a:gd name="T0" fmla="*/ 74657633 w 602"/>
                <a:gd name="T1" fmla="*/ 66362244 h 510"/>
                <a:gd name="T2" fmla="*/ 74657633 w 602"/>
                <a:gd name="T3" fmla="*/ 66362244 h 510"/>
                <a:gd name="T4" fmla="*/ 3654665 w 602"/>
                <a:gd name="T5" fmla="*/ 66362244 h 510"/>
                <a:gd name="T6" fmla="*/ 0 w 602"/>
                <a:gd name="T7" fmla="*/ 62711741 h 510"/>
                <a:gd name="T8" fmla="*/ 0 w 602"/>
                <a:gd name="T9" fmla="*/ 3650503 h 510"/>
                <a:gd name="T10" fmla="*/ 3654665 w 602"/>
                <a:gd name="T11" fmla="*/ 0 h 510"/>
                <a:gd name="T12" fmla="*/ 7308970 w 602"/>
                <a:gd name="T13" fmla="*/ 3650503 h 510"/>
                <a:gd name="T14" fmla="*/ 7308970 w 602"/>
                <a:gd name="T15" fmla="*/ 50717076 h 510"/>
                <a:gd name="T16" fmla="*/ 7308970 w 602"/>
                <a:gd name="T17" fmla="*/ 50717076 h 510"/>
                <a:gd name="T18" fmla="*/ 7308970 w 602"/>
                <a:gd name="T19" fmla="*/ 58930528 h 510"/>
                <a:gd name="T20" fmla="*/ 74657633 w 602"/>
                <a:gd name="T21" fmla="*/ 58930528 h 510"/>
                <a:gd name="T22" fmla="*/ 78442719 w 602"/>
                <a:gd name="T23" fmla="*/ 62711741 h 510"/>
                <a:gd name="T24" fmla="*/ 74657633 w 602"/>
                <a:gd name="T25" fmla="*/ 66362244 h 510"/>
                <a:gd name="T26" fmla="*/ 66434636 w 602"/>
                <a:gd name="T27" fmla="*/ 55280025 h 510"/>
                <a:gd name="T28" fmla="*/ 66434636 w 602"/>
                <a:gd name="T29" fmla="*/ 55280025 h 510"/>
                <a:gd name="T30" fmla="*/ 58995246 w 602"/>
                <a:gd name="T31" fmla="*/ 55280025 h 510"/>
                <a:gd name="T32" fmla="*/ 55340580 w 602"/>
                <a:gd name="T33" fmla="*/ 51629522 h 510"/>
                <a:gd name="T34" fmla="*/ 55340580 w 602"/>
                <a:gd name="T35" fmla="*/ 25814941 h 510"/>
                <a:gd name="T36" fmla="*/ 58995246 w 602"/>
                <a:gd name="T37" fmla="*/ 22164077 h 510"/>
                <a:gd name="T38" fmla="*/ 66434636 w 602"/>
                <a:gd name="T39" fmla="*/ 22164077 h 510"/>
                <a:gd name="T40" fmla="*/ 70089301 w 602"/>
                <a:gd name="T41" fmla="*/ 25814941 h 510"/>
                <a:gd name="T42" fmla="*/ 70089301 w 602"/>
                <a:gd name="T43" fmla="*/ 51629522 h 510"/>
                <a:gd name="T44" fmla="*/ 66434636 w 602"/>
                <a:gd name="T45" fmla="*/ 55280025 h 510"/>
                <a:gd name="T46" fmla="*/ 45159830 w 602"/>
                <a:gd name="T47" fmla="*/ 55280025 h 510"/>
                <a:gd name="T48" fmla="*/ 45159830 w 602"/>
                <a:gd name="T49" fmla="*/ 55280025 h 510"/>
                <a:gd name="T50" fmla="*/ 37850860 w 602"/>
                <a:gd name="T51" fmla="*/ 55280025 h 510"/>
                <a:gd name="T52" fmla="*/ 34065774 w 602"/>
                <a:gd name="T53" fmla="*/ 51629522 h 510"/>
                <a:gd name="T54" fmla="*/ 34065774 w 602"/>
                <a:gd name="T55" fmla="*/ 11082219 h 510"/>
                <a:gd name="T56" fmla="*/ 37850860 w 602"/>
                <a:gd name="T57" fmla="*/ 7431355 h 510"/>
                <a:gd name="T58" fmla="*/ 45159830 w 602"/>
                <a:gd name="T59" fmla="*/ 7431355 h 510"/>
                <a:gd name="T60" fmla="*/ 48814495 w 602"/>
                <a:gd name="T61" fmla="*/ 11082219 h 510"/>
                <a:gd name="T62" fmla="*/ 48814495 w 602"/>
                <a:gd name="T63" fmla="*/ 51629522 h 510"/>
                <a:gd name="T64" fmla="*/ 45159830 w 602"/>
                <a:gd name="T65" fmla="*/ 55280025 h 510"/>
                <a:gd name="T66" fmla="*/ 24929472 w 602"/>
                <a:gd name="T67" fmla="*/ 55280025 h 510"/>
                <a:gd name="T68" fmla="*/ 24929472 w 602"/>
                <a:gd name="T69" fmla="*/ 55280025 h 510"/>
                <a:gd name="T70" fmla="*/ 17489720 w 602"/>
                <a:gd name="T71" fmla="*/ 55280025 h 510"/>
                <a:gd name="T72" fmla="*/ 13835055 w 602"/>
                <a:gd name="T73" fmla="*/ 51629522 h 510"/>
                <a:gd name="T74" fmla="*/ 13835055 w 602"/>
                <a:gd name="T75" fmla="*/ 44198166 h 510"/>
                <a:gd name="T76" fmla="*/ 17489720 w 602"/>
                <a:gd name="T77" fmla="*/ 40547302 h 510"/>
                <a:gd name="T78" fmla="*/ 24929472 w 602"/>
                <a:gd name="T79" fmla="*/ 40547302 h 510"/>
                <a:gd name="T80" fmla="*/ 28583776 w 602"/>
                <a:gd name="T81" fmla="*/ 44198166 h 510"/>
                <a:gd name="T82" fmla="*/ 28583776 w 602"/>
                <a:gd name="T83" fmla="*/ 51629522 h 510"/>
                <a:gd name="T84" fmla="*/ 24929472 w 602"/>
                <a:gd name="T85" fmla="*/ 55280025 h 51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02" h="510">
                  <a:moveTo>
                    <a:pt x="572" y="509"/>
                  </a:moveTo>
                  <a:lnTo>
                    <a:pt x="572" y="509"/>
                  </a:lnTo>
                  <a:cubicBezTo>
                    <a:pt x="28" y="509"/>
                    <a:pt x="28" y="509"/>
                    <a:pt x="28" y="509"/>
                  </a:cubicBezTo>
                  <a:cubicBezTo>
                    <a:pt x="14" y="509"/>
                    <a:pt x="0" y="502"/>
                    <a:pt x="0" y="481"/>
                  </a:cubicBezTo>
                  <a:cubicBezTo>
                    <a:pt x="0" y="28"/>
                    <a:pt x="0" y="28"/>
                    <a:pt x="0" y="28"/>
                  </a:cubicBezTo>
                  <a:cubicBezTo>
                    <a:pt x="0" y="14"/>
                    <a:pt x="14" y="0"/>
                    <a:pt x="28" y="0"/>
                  </a:cubicBezTo>
                  <a:cubicBezTo>
                    <a:pt x="42" y="0"/>
                    <a:pt x="56" y="14"/>
                    <a:pt x="56" y="28"/>
                  </a:cubicBezTo>
                  <a:cubicBezTo>
                    <a:pt x="56" y="389"/>
                    <a:pt x="56" y="389"/>
                    <a:pt x="56" y="389"/>
                  </a:cubicBezTo>
                  <a:cubicBezTo>
                    <a:pt x="56" y="452"/>
                    <a:pt x="56" y="452"/>
                    <a:pt x="56" y="452"/>
                  </a:cubicBezTo>
                  <a:cubicBezTo>
                    <a:pt x="572" y="452"/>
                    <a:pt x="572" y="452"/>
                    <a:pt x="572" y="452"/>
                  </a:cubicBezTo>
                  <a:cubicBezTo>
                    <a:pt x="594" y="452"/>
                    <a:pt x="601" y="467"/>
                    <a:pt x="601" y="481"/>
                  </a:cubicBezTo>
                  <a:cubicBezTo>
                    <a:pt x="601" y="502"/>
                    <a:pt x="594" y="509"/>
                    <a:pt x="572" y="509"/>
                  </a:cubicBezTo>
                  <a:close/>
                  <a:moveTo>
                    <a:pt x="509" y="424"/>
                  </a:moveTo>
                  <a:lnTo>
                    <a:pt x="509" y="424"/>
                  </a:lnTo>
                  <a:cubicBezTo>
                    <a:pt x="452" y="424"/>
                    <a:pt x="452" y="424"/>
                    <a:pt x="452" y="424"/>
                  </a:cubicBezTo>
                  <a:cubicBezTo>
                    <a:pt x="438" y="424"/>
                    <a:pt x="424" y="417"/>
                    <a:pt x="424" y="396"/>
                  </a:cubicBezTo>
                  <a:cubicBezTo>
                    <a:pt x="424" y="198"/>
                    <a:pt x="424" y="198"/>
                    <a:pt x="424" y="198"/>
                  </a:cubicBezTo>
                  <a:cubicBezTo>
                    <a:pt x="424" y="184"/>
                    <a:pt x="438" y="170"/>
                    <a:pt x="452" y="170"/>
                  </a:cubicBezTo>
                  <a:cubicBezTo>
                    <a:pt x="509" y="170"/>
                    <a:pt x="509" y="170"/>
                    <a:pt x="509" y="170"/>
                  </a:cubicBezTo>
                  <a:cubicBezTo>
                    <a:pt x="523" y="170"/>
                    <a:pt x="537" y="184"/>
                    <a:pt x="537" y="198"/>
                  </a:cubicBezTo>
                  <a:cubicBezTo>
                    <a:pt x="537" y="396"/>
                    <a:pt x="537" y="396"/>
                    <a:pt x="537" y="396"/>
                  </a:cubicBezTo>
                  <a:cubicBezTo>
                    <a:pt x="537" y="417"/>
                    <a:pt x="523" y="424"/>
                    <a:pt x="509" y="424"/>
                  </a:cubicBezTo>
                  <a:close/>
                  <a:moveTo>
                    <a:pt x="346" y="424"/>
                  </a:moveTo>
                  <a:lnTo>
                    <a:pt x="346" y="424"/>
                  </a:lnTo>
                  <a:cubicBezTo>
                    <a:pt x="290" y="424"/>
                    <a:pt x="290" y="424"/>
                    <a:pt x="290" y="424"/>
                  </a:cubicBezTo>
                  <a:cubicBezTo>
                    <a:pt x="276" y="424"/>
                    <a:pt x="261" y="417"/>
                    <a:pt x="261" y="396"/>
                  </a:cubicBezTo>
                  <a:cubicBezTo>
                    <a:pt x="261" y="85"/>
                    <a:pt x="261" y="85"/>
                    <a:pt x="261" y="85"/>
                  </a:cubicBezTo>
                  <a:cubicBezTo>
                    <a:pt x="261" y="71"/>
                    <a:pt x="276" y="57"/>
                    <a:pt x="290" y="57"/>
                  </a:cubicBezTo>
                  <a:cubicBezTo>
                    <a:pt x="346" y="57"/>
                    <a:pt x="346" y="57"/>
                    <a:pt x="346" y="57"/>
                  </a:cubicBezTo>
                  <a:cubicBezTo>
                    <a:pt x="367" y="57"/>
                    <a:pt x="374" y="71"/>
                    <a:pt x="374" y="85"/>
                  </a:cubicBezTo>
                  <a:cubicBezTo>
                    <a:pt x="374" y="396"/>
                    <a:pt x="374" y="396"/>
                    <a:pt x="374" y="396"/>
                  </a:cubicBezTo>
                  <a:cubicBezTo>
                    <a:pt x="374" y="417"/>
                    <a:pt x="367" y="424"/>
                    <a:pt x="346" y="424"/>
                  </a:cubicBezTo>
                  <a:close/>
                  <a:moveTo>
                    <a:pt x="191" y="424"/>
                  </a:moveTo>
                  <a:lnTo>
                    <a:pt x="191" y="424"/>
                  </a:lnTo>
                  <a:cubicBezTo>
                    <a:pt x="134" y="424"/>
                    <a:pt x="134" y="424"/>
                    <a:pt x="134" y="424"/>
                  </a:cubicBezTo>
                  <a:cubicBezTo>
                    <a:pt x="113" y="424"/>
                    <a:pt x="106" y="417"/>
                    <a:pt x="106" y="396"/>
                  </a:cubicBezTo>
                  <a:cubicBezTo>
                    <a:pt x="106" y="339"/>
                    <a:pt x="106" y="339"/>
                    <a:pt x="106" y="339"/>
                  </a:cubicBezTo>
                  <a:cubicBezTo>
                    <a:pt x="106" y="325"/>
                    <a:pt x="113" y="311"/>
                    <a:pt x="134" y="311"/>
                  </a:cubicBezTo>
                  <a:cubicBezTo>
                    <a:pt x="191" y="311"/>
                    <a:pt x="191" y="311"/>
                    <a:pt x="191" y="311"/>
                  </a:cubicBezTo>
                  <a:cubicBezTo>
                    <a:pt x="205" y="311"/>
                    <a:pt x="219" y="325"/>
                    <a:pt x="219" y="339"/>
                  </a:cubicBezTo>
                  <a:cubicBezTo>
                    <a:pt x="219" y="396"/>
                    <a:pt x="219" y="396"/>
                    <a:pt x="219" y="396"/>
                  </a:cubicBezTo>
                  <a:cubicBezTo>
                    <a:pt x="219" y="417"/>
                    <a:pt x="205" y="424"/>
                    <a:pt x="191" y="424"/>
                  </a:cubicBezTo>
                  <a:close/>
                </a:path>
              </a:pathLst>
            </a:custGeom>
            <a:solidFill>
              <a:schemeClr val="bg1"/>
            </a:solidFill>
            <a:ln>
              <a:noFill/>
            </a:ln>
          </p:spPr>
          <p:txBody>
            <a:bodyPr wrap="none" lIns="45720" tIns="22860" rIns="45720" bIns="22860" anchor="ctr"/>
            <a:lstStyle/>
            <a:p>
              <a:endParaRPr lang="en-US" sz="2400">
                <a:latin typeface="Roboto Light"/>
              </a:endParaRPr>
            </a:p>
          </p:txBody>
        </p:sp>
      </p:grpSp>
      <p:grpSp>
        <p:nvGrpSpPr>
          <p:cNvPr id="77" name="组合 76"/>
          <p:cNvGrpSpPr/>
          <p:nvPr/>
        </p:nvGrpSpPr>
        <p:grpSpPr>
          <a:xfrm>
            <a:off x="8016214" y="654444"/>
            <a:ext cx="577111" cy="577112"/>
            <a:chOff x="4139952" y="1274820"/>
            <a:chExt cx="432833" cy="432834"/>
          </a:xfrm>
        </p:grpSpPr>
        <p:sp>
          <p:nvSpPr>
            <p:cNvPr id="78" name="椭圆 16"/>
            <p:cNvSpPr>
              <a:spLocks noChangeArrowheads="1"/>
            </p:cNvSpPr>
            <p:nvPr/>
          </p:nvSpPr>
          <p:spPr bwMode="auto">
            <a:xfrm>
              <a:off x="4139952" y="1274820"/>
              <a:ext cx="432833" cy="432834"/>
            </a:xfrm>
            <a:prstGeom prst="ellipse">
              <a:avLst/>
            </a:prstGeom>
            <a:solidFill>
              <a:srgbClr val="3992DB"/>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sz="2400">
                <a:solidFill>
                  <a:srgbClr val="FFFFFF"/>
                </a:solidFill>
                <a:latin typeface="Calibri" panose="020F0502020204030204" pitchFamily="34" charset="0"/>
              </a:endParaRPr>
            </a:p>
          </p:txBody>
        </p:sp>
        <p:sp>
          <p:nvSpPr>
            <p:cNvPr id="79" name="Freeform 84"/>
            <p:cNvSpPr>
              <a:spLocks noChangeArrowheads="1"/>
            </p:cNvSpPr>
            <p:nvPr/>
          </p:nvSpPr>
          <p:spPr bwMode="auto">
            <a:xfrm>
              <a:off x="4241546" y="1366806"/>
              <a:ext cx="248863" cy="248863"/>
            </a:xfrm>
            <a:custGeom>
              <a:avLst/>
              <a:gdLst>
                <a:gd name="T0" fmla="*/ 43332858 w 602"/>
                <a:gd name="T1" fmla="*/ 34979440 h 602"/>
                <a:gd name="T2" fmla="*/ 43332858 w 602"/>
                <a:gd name="T3" fmla="*/ 34979440 h 602"/>
                <a:gd name="T4" fmla="*/ 43332858 w 602"/>
                <a:gd name="T5" fmla="*/ 0 h 602"/>
                <a:gd name="T6" fmla="*/ 78442719 w 602"/>
                <a:gd name="T7" fmla="*/ 34979440 h 602"/>
                <a:gd name="T8" fmla="*/ 43332858 w 602"/>
                <a:gd name="T9" fmla="*/ 34979440 h 602"/>
                <a:gd name="T10" fmla="*/ 36023527 w 602"/>
                <a:gd name="T11" fmla="*/ 78442719 h 602"/>
                <a:gd name="T12" fmla="*/ 36023527 w 602"/>
                <a:gd name="T13" fmla="*/ 78442719 h 602"/>
                <a:gd name="T14" fmla="*/ 0 w 602"/>
                <a:gd name="T15" fmla="*/ 42419192 h 602"/>
                <a:gd name="T16" fmla="*/ 36023527 w 602"/>
                <a:gd name="T17" fmla="*/ 7308970 h 602"/>
                <a:gd name="T18" fmla="*/ 36023527 w 602"/>
                <a:gd name="T19" fmla="*/ 42419192 h 602"/>
                <a:gd name="T20" fmla="*/ 71002968 w 602"/>
                <a:gd name="T21" fmla="*/ 42419192 h 602"/>
                <a:gd name="T22" fmla="*/ 36023527 w 602"/>
                <a:gd name="T23" fmla="*/ 78442719 h 6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02" h="602">
                  <a:moveTo>
                    <a:pt x="332" y="268"/>
                  </a:moveTo>
                  <a:lnTo>
                    <a:pt x="332" y="268"/>
                  </a:lnTo>
                  <a:cubicBezTo>
                    <a:pt x="332" y="0"/>
                    <a:pt x="332" y="0"/>
                    <a:pt x="332" y="0"/>
                  </a:cubicBezTo>
                  <a:cubicBezTo>
                    <a:pt x="481" y="0"/>
                    <a:pt x="601" y="120"/>
                    <a:pt x="601" y="268"/>
                  </a:cubicBezTo>
                  <a:lnTo>
                    <a:pt x="332" y="268"/>
                  </a:lnTo>
                  <a:close/>
                  <a:moveTo>
                    <a:pt x="276" y="601"/>
                  </a:moveTo>
                  <a:lnTo>
                    <a:pt x="276" y="601"/>
                  </a:lnTo>
                  <a:cubicBezTo>
                    <a:pt x="120" y="601"/>
                    <a:pt x="0" y="480"/>
                    <a:pt x="0" y="325"/>
                  </a:cubicBezTo>
                  <a:cubicBezTo>
                    <a:pt x="0" y="176"/>
                    <a:pt x="120" y="56"/>
                    <a:pt x="276" y="56"/>
                  </a:cubicBezTo>
                  <a:cubicBezTo>
                    <a:pt x="276" y="325"/>
                    <a:pt x="276" y="325"/>
                    <a:pt x="276" y="325"/>
                  </a:cubicBezTo>
                  <a:cubicBezTo>
                    <a:pt x="544" y="325"/>
                    <a:pt x="544" y="325"/>
                    <a:pt x="544" y="325"/>
                  </a:cubicBezTo>
                  <a:cubicBezTo>
                    <a:pt x="544" y="480"/>
                    <a:pt x="424" y="601"/>
                    <a:pt x="276" y="601"/>
                  </a:cubicBezTo>
                  <a:close/>
                </a:path>
              </a:pathLst>
            </a:custGeom>
            <a:solidFill>
              <a:schemeClr val="bg1"/>
            </a:solidFill>
            <a:ln>
              <a:noFill/>
            </a:ln>
          </p:spPr>
          <p:txBody>
            <a:bodyPr wrap="none" lIns="45720" tIns="22860" rIns="45720" bIns="22860" anchor="ctr"/>
            <a:lstStyle/>
            <a:p>
              <a:endParaRPr lang="en-US" sz="2400">
                <a:latin typeface="Roboto Light"/>
              </a:endParaRPr>
            </a:p>
          </p:txBody>
        </p:sp>
      </p:grpSp>
      <p:grpSp>
        <p:nvGrpSpPr>
          <p:cNvPr id="54" name="组合 53"/>
          <p:cNvGrpSpPr/>
          <p:nvPr/>
        </p:nvGrpSpPr>
        <p:grpSpPr>
          <a:xfrm>
            <a:off x="663792" y="3523952"/>
            <a:ext cx="1192345" cy="666786"/>
            <a:chOff x="2215144" y="927951"/>
            <a:chExt cx="1244730" cy="916847"/>
          </a:xfrm>
        </p:grpSpPr>
        <p:sp>
          <p:nvSpPr>
            <p:cNvPr id="55" name="平行四边形 54"/>
            <p:cNvSpPr/>
            <p:nvPr/>
          </p:nvSpPr>
          <p:spPr>
            <a:xfrm>
              <a:off x="2215144" y="982844"/>
              <a:ext cx="1120898" cy="842780"/>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latin typeface="Impact" panose="020B0806030902050204" pitchFamily="34" charset="0"/>
              </a:endParaRPr>
            </a:p>
          </p:txBody>
        </p:sp>
        <p:sp>
          <p:nvSpPr>
            <p:cNvPr id="56" name="文本框 9"/>
            <p:cNvSpPr txBox="1"/>
            <p:nvPr/>
          </p:nvSpPr>
          <p:spPr>
            <a:xfrm>
              <a:off x="2393075" y="927951"/>
              <a:ext cx="1066799" cy="916847"/>
            </a:xfrm>
            <a:prstGeom prst="rect">
              <a:avLst/>
            </a:prstGeom>
            <a:noFill/>
          </p:spPr>
          <p:txBody>
            <a:bodyPr wrap="square" rtlCol="0">
              <a:spAutoFit/>
            </a:bodyPr>
            <a:lstStyle/>
            <a:p>
              <a:r>
                <a:rPr lang="en-US" altLang="zh-CN" sz="3735" dirty="0">
                  <a:solidFill>
                    <a:schemeClr val="bg1"/>
                  </a:solidFill>
                  <a:latin typeface="Impact" panose="020B0806030902050204" pitchFamily="34" charset="0"/>
                </a:rPr>
                <a:t>03</a:t>
              </a:r>
              <a:endParaRPr lang="zh-CN" altLang="en-US" sz="3735" dirty="0">
                <a:solidFill>
                  <a:schemeClr val="bg1"/>
                </a:solidFill>
                <a:latin typeface="Impact" panose="020B0806030902050204" pitchFamily="34" charset="0"/>
              </a:endParaRPr>
            </a:p>
          </p:txBody>
        </p:sp>
      </p:grpSp>
      <p:grpSp>
        <p:nvGrpSpPr>
          <p:cNvPr id="57" name="组合 56"/>
          <p:cNvGrpSpPr/>
          <p:nvPr/>
        </p:nvGrpSpPr>
        <p:grpSpPr>
          <a:xfrm>
            <a:off x="1569461" y="3541701"/>
            <a:ext cx="4114312" cy="612920"/>
            <a:chOff x="4315150" y="953426"/>
            <a:chExt cx="3857250" cy="540057"/>
          </a:xfrm>
        </p:grpSpPr>
        <p:sp>
          <p:nvSpPr>
            <p:cNvPr id="58" name="矩形 57"/>
            <p:cNvSpPr/>
            <p:nvPr/>
          </p:nvSpPr>
          <p:spPr>
            <a:xfrm>
              <a:off x="4841196" y="1036090"/>
              <a:ext cx="2827147" cy="406783"/>
            </a:xfrm>
            <a:prstGeom prst="rect">
              <a:avLst/>
            </a:prstGeom>
            <a:ln w="15875">
              <a:noFill/>
            </a:ln>
          </p:spPr>
          <p:txBody>
            <a:bodyPr wrap="square" lIns="91440" tIns="45720" rIns="91440" bIns="45720">
              <a:spAutoFit/>
            </a:bodyPr>
            <a:lstStyle/>
            <a:p>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有效性</a:t>
              </a:r>
              <a:endParaRPr lang="en-GB" altLang="zh-CN" sz="2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9" name="平行四边形 58"/>
            <p:cNvSpPr/>
            <p:nvPr/>
          </p:nvSpPr>
          <p:spPr>
            <a:xfrm>
              <a:off x="4315150" y="953426"/>
              <a:ext cx="3857250" cy="540057"/>
            </a:xfrm>
            <a:prstGeom prst="parallelogram">
              <a:avLst>
                <a:gd name="adj" fmla="val 48207"/>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endParaRPr lang="zh-CN" altLang="en-US" sz="2135" b="1">
                <a:solidFill>
                  <a:schemeClr val="tx1">
                    <a:lumMod val="75000"/>
                    <a:lumOff val="25000"/>
                  </a:schemeClr>
                </a:solidFill>
              </a:endParaRPr>
            </a:p>
          </p:txBody>
        </p:sp>
      </p:grpSp>
      <p:grpSp>
        <p:nvGrpSpPr>
          <p:cNvPr id="69" name="组合 68"/>
          <p:cNvGrpSpPr/>
          <p:nvPr/>
        </p:nvGrpSpPr>
        <p:grpSpPr>
          <a:xfrm>
            <a:off x="591342" y="4875565"/>
            <a:ext cx="1192345" cy="666786"/>
            <a:chOff x="2215144" y="927951"/>
            <a:chExt cx="1244730" cy="916847"/>
          </a:xfrm>
        </p:grpSpPr>
        <p:sp>
          <p:nvSpPr>
            <p:cNvPr id="70" name="平行四边形 69"/>
            <p:cNvSpPr/>
            <p:nvPr/>
          </p:nvSpPr>
          <p:spPr>
            <a:xfrm>
              <a:off x="2215144" y="982844"/>
              <a:ext cx="1120898" cy="842780"/>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latin typeface="Impact" panose="020B0806030902050204" pitchFamily="34" charset="0"/>
              </a:endParaRPr>
            </a:p>
          </p:txBody>
        </p:sp>
        <p:sp>
          <p:nvSpPr>
            <p:cNvPr id="71" name="文本框 9"/>
            <p:cNvSpPr txBox="1"/>
            <p:nvPr/>
          </p:nvSpPr>
          <p:spPr>
            <a:xfrm>
              <a:off x="2393075" y="927951"/>
              <a:ext cx="1066799" cy="916847"/>
            </a:xfrm>
            <a:prstGeom prst="rect">
              <a:avLst/>
            </a:prstGeom>
            <a:noFill/>
          </p:spPr>
          <p:txBody>
            <a:bodyPr wrap="square" rtlCol="0">
              <a:spAutoFit/>
            </a:bodyPr>
            <a:lstStyle/>
            <a:p>
              <a:r>
                <a:rPr lang="en-US" altLang="zh-CN" sz="3735" dirty="0">
                  <a:solidFill>
                    <a:schemeClr val="bg1"/>
                  </a:solidFill>
                  <a:latin typeface="Impact" panose="020B0806030902050204" pitchFamily="34" charset="0"/>
                </a:rPr>
                <a:t>05</a:t>
              </a:r>
              <a:endParaRPr lang="zh-CN" altLang="en-US" sz="3735" dirty="0">
                <a:solidFill>
                  <a:schemeClr val="bg1"/>
                </a:solidFill>
                <a:latin typeface="Impact" panose="020B0806030902050204" pitchFamily="34" charset="0"/>
              </a:endParaRPr>
            </a:p>
          </p:txBody>
        </p:sp>
      </p:grpSp>
      <p:grpSp>
        <p:nvGrpSpPr>
          <p:cNvPr id="72" name="组合 71"/>
          <p:cNvGrpSpPr/>
          <p:nvPr/>
        </p:nvGrpSpPr>
        <p:grpSpPr>
          <a:xfrm>
            <a:off x="1497011" y="4893314"/>
            <a:ext cx="4114312" cy="612920"/>
            <a:chOff x="4315150" y="953426"/>
            <a:chExt cx="3857250" cy="540057"/>
          </a:xfrm>
        </p:grpSpPr>
        <p:sp>
          <p:nvSpPr>
            <p:cNvPr id="73" name="矩形 72"/>
            <p:cNvSpPr/>
            <p:nvPr/>
          </p:nvSpPr>
          <p:spPr>
            <a:xfrm>
              <a:off x="4841196" y="1036090"/>
              <a:ext cx="2827147" cy="406783"/>
            </a:xfrm>
            <a:prstGeom prst="rect">
              <a:avLst/>
            </a:prstGeom>
            <a:ln w="15875">
              <a:noFill/>
            </a:ln>
          </p:spPr>
          <p:txBody>
            <a:bodyPr wrap="square" lIns="91440" tIns="45720" rIns="91440" bIns="45720">
              <a:spAutoFit/>
            </a:bodyPr>
            <a:lstStyle/>
            <a:p>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公平性</a:t>
              </a:r>
              <a:endParaRPr lang="en-GB" altLang="zh-CN" sz="2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4" name="平行四边形 73"/>
            <p:cNvSpPr/>
            <p:nvPr/>
          </p:nvSpPr>
          <p:spPr>
            <a:xfrm>
              <a:off x="4315150" y="953426"/>
              <a:ext cx="3857250" cy="540057"/>
            </a:xfrm>
            <a:prstGeom prst="parallelogram">
              <a:avLst>
                <a:gd name="adj" fmla="val 48207"/>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endParaRPr lang="zh-CN" altLang="en-US" sz="2135" b="1">
                <a:solidFill>
                  <a:schemeClr val="tx1">
                    <a:lumMod val="75000"/>
                    <a:lumOff val="25000"/>
                  </a:schemeClr>
                </a:solidFill>
              </a:endParaRPr>
            </a:p>
          </p:txBody>
        </p:sp>
      </p:grpSp>
      <p:grpSp>
        <p:nvGrpSpPr>
          <p:cNvPr id="80" name="组合 79"/>
          <p:cNvGrpSpPr/>
          <p:nvPr/>
        </p:nvGrpSpPr>
        <p:grpSpPr>
          <a:xfrm>
            <a:off x="6542436" y="2192331"/>
            <a:ext cx="1192345" cy="666786"/>
            <a:chOff x="2215144" y="927951"/>
            <a:chExt cx="1244730" cy="916847"/>
          </a:xfrm>
        </p:grpSpPr>
        <p:sp>
          <p:nvSpPr>
            <p:cNvPr id="81" name="平行四边形 80"/>
            <p:cNvSpPr/>
            <p:nvPr/>
          </p:nvSpPr>
          <p:spPr>
            <a:xfrm>
              <a:off x="2215144" y="982844"/>
              <a:ext cx="1120898" cy="842780"/>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latin typeface="Impact" panose="020B0806030902050204" pitchFamily="34" charset="0"/>
              </a:endParaRPr>
            </a:p>
          </p:txBody>
        </p:sp>
        <p:sp>
          <p:nvSpPr>
            <p:cNvPr id="82" name="文本框 9"/>
            <p:cNvSpPr txBox="1"/>
            <p:nvPr/>
          </p:nvSpPr>
          <p:spPr>
            <a:xfrm>
              <a:off x="2393075" y="927951"/>
              <a:ext cx="1066799" cy="916847"/>
            </a:xfrm>
            <a:prstGeom prst="rect">
              <a:avLst/>
            </a:prstGeom>
            <a:noFill/>
          </p:spPr>
          <p:txBody>
            <a:bodyPr wrap="square" rtlCol="0">
              <a:spAutoFit/>
            </a:bodyPr>
            <a:lstStyle/>
            <a:p>
              <a:r>
                <a:rPr lang="en-US" altLang="zh-CN" sz="3735" dirty="0">
                  <a:solidFill>
                    <a:schemeClr val="bg1"/>
                  </a:solidFill>
                  <a:latin typeface="Impact" panose="020B0806030902050204" pitchFamily="34" charset="0"/>
                </a:rPr>
                <a:t>02</a:t>
              </a:r>
              <a:endParaRPr lang="zh-CN" altLang="en-US" sz="3735" dirty="0">
                <a:solidFill>
                  <a:schemeClr val="bg1"/>
                </a:solidFill>
                <a:latin typeface="Impact" panose="020B0806030902050204" pitchFamily="34" charset="0"/>
              </a:endParaRPr>
            </a:p>
          </p:txBody>
        </p:sp>
      </p:grpSp>
      <p:grpSp>
        <p:nvGrpSpPr>
          <p:cNvPr id="83" name="组合 82"/>
          <p:cNvGrpSpPr/>
          <p:nvPr/>
        </p:nvGrpSpPr>
        <p:grpSpPr>
          <a:xfrm>
            <a:off x="7448105" y="2210080"/>
            <a:ext cx="4114312" cy="612920"/>
            <a:chOff x="4315150" y="953426"/>
            <a:chExt cx="3857250" cy="540057"/>
          </a:xfrm>
        </p:grpSpPr>
        <p:sp>
          <p:nvSpPr>
            <p:cNvPr id="84" name="矩形 83"/>
            <p:cNvSpPr/>
            <p:nvPr/>
          </p:nvSpPr>
          <p:spPr>
            <a:xfrm>
              <a:off x="4841196" y="1036090"/>
              <a:ext cx="2827147" cy="406783"/>
            </a:xfrm>
            <a:prstGeom prst="rect">
              <a:avLst/>
            </a:prstGeom>
            <a:ln w="15875">
              <a:noFill/>
            </a:ln>
          </p:spPr>
          <p:txBody>
            <a:bodyPr wrap="square" lIns="91440" tIns="45720" rIns="91440" bIns="45720">
              <a:spAutoFit/>
            </a:bodyPr>
            <a:lstStyle/>
            <a:p>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安全性</a:t>
              </a:r>
              <a:endParaRPr lang="en-GB" altLang="zh-CN" sz="2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5" name="平行四边形 84"/>
            <p:cNvSpPr/>
            <p:nvPr/>
          </p:nvSpPr>
          <p:spPr>
            <a:xfrm>
              <a:off x="4315150" y="953426"/>
              <a:ext cx="3857250" cy="540057"/>
            </a:xfrm>
            <a:prstGeom prst="parallelogram">
              <a:avLst>
                <a:gd name="adj" fmla="val 48207"/>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endParaRPr lang="zh-CN" altLang="en-US" sz="2135" b="1">
                <a:solidFill>
                  <a:schemeClr val="tx1">
                    <a:lumMod val="75000"/>
                    <a:lumOff val="25000"/>
                  </a:schemeClr>
                </a:solidFill>
              </a:endParaRPr>
            </a:p>
          </p:txBody>
        </p:sp>
      </p:grpSp>
      <p:grpSp>
        <p:nvGrpSpPr>
          <p:cNvPr id="86" name="组合 85"/>
          <p:cNvGrpSpPr/>
          <p:nvPr/>
        </p:nvGrpSpPr>
        <p:grpSpPr>
          <a:xfrm>
            <a:off x="6437504" y="3526452"/>
            <a:ext cx="1192345" cy="666786"/>
            <a:chOff x="2215144" y="927951"/>
            <a:chExt cx="1244730" cy="916847"/>
          </a:xfrm>
        </p:grpSpPr>
        <p:sp>
          <p:nvSpPr>
            <p:cNvPr id="87" name="平行四边形 86"/>
            <p:cNvSpPr/>
            <p:nvPr/>
          </p:nvSpPr>
          <p:spPr>
            <a:xfrm>
              <a:off x="2215144" y="982844"/>
              <a:ext cx="1120898" cy="842780"/>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latin typeface="Impact" panose="020B0806030902050204" pitchFamily="34" charset="0"/>
              </a:endParaRPr>
            </a:p>
          </p:txBody>
        </p:sp>
        <p:sp>
          <p:nvSpPr>
            <p:cNvPr id="88" name="文本框 9"/>
            <p:cNvSpPr txBox="1"/>
            <p:nvPr/>
          </p:nvSpPr>
          <p:spPr>
            <a:xfrm>
              <a:off x="2393075" y="927951"/>
              <a:ext cx="1066799" cy="916847"/>
            </a:xfrm>
            <a:prstGeom prst="rect">
              <a:avLst/>
            </a:prstGeom>
            <a:noFill/>
          </p:spPr>
          <p:txBody>
            <a:bodyPr wrap="square" rtlCol="0">
              <a:spAutoFit/>
            </a:bodyPr>
            <a:lstStyle/>
            <a:p>
              <a:r>
                <a:rPr lang="en-US" altLang="zh-CN" sz="3735" dirty="0">
                  <a:solidFill>
                    <a:schemeClr val="bg1"/>
                  </a:solidFill>
                  <a:latin typeface="Impact" panose="020B0806030902050204" pitchFamily="34" charset="0"/>
                </a:rPr>
                <a:t>04</a:t>
              </a:r>
              <a:endParaRPr lang="zh-CN" altLang="en-US" sz="3735" dirty="0">
                <a:solidFill>
                  <a:schemeClr val="bg1"/>
                </a:solidFill>
                <a:latin typeface="Impact" panose="020B0806030902050204" pitchFamily="34" charset="0"/>
              </a:endParaRPr>
            </a:p>
          </p:txBody>
        </p:sp>
      </p:grpSp>
      <p:grpSp>
        <p:nvGrpSpPr>
          <p:cNvPr id="89" name="组合 88"/>
          <p:cNvGrpSpPr/>
          <p:nvPr/>
        </p:nvGrpSpPr>
        <p:grpSpPr>
          <a:xfrm>
            <a:off x="7343173" y="3544201"/>
            <a:ext cx="4114312" cy="612920"/>
            <a:chOff x="4315150" y="953426"/>
            <a:chExt cx="3857250" cy="540057"/>
          </a:xfrm>
        </p:grpSpPr>
        <p:sp>
          <p:nvSpPr>
            <p:cNvPr id="90" name="矩形 89"/>
            <p:cNvSpPr/>
            <p:nvPr/>
          </p:nvSpPr>
          <p:spPr>
            <a:xfrm>
              <a:off x="4841196" y="1036090"/>
              <a:ext cx="2827147" cy="406783"/>
            </a:xfrm>
            <a:prstGeom prst="rect">
              <a:avLst/>
            </a:prstGeom>
            <a:ln w="15875">
              <a:noFill/>
            </a:ln>
          </p:spPr>
          <p:txBody>
            <a:bodyPr wrap="square" lIns="91440" tIns="45720" rIns="91440" bIns="45720">
              <a:spAutoFit/>
            </a:bodyPr>
            <a:lstStyle/>
            <a:p>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创新性</a:t>
              </a:r>
              <a:endParaRPr lang="en-GB" altLang="zh-CN" sz="2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1" name="平行四边形 90"/>
            <p:cNvSpPr/>
            <p:nvPr/>
          </p:nvSpPr>
          <p:spPr>
            <a:xfrm>
              <a:off x="4315150" y="953426"/>
              <a:ext cx="3857250" cy="540057"/>
            </a:xfrm>
            <a:prstGeom prst="parallelogram">
              <a:avLst>
                <a:gd name="adj" fmla="val 48207"/>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endParaRPr lang="zh-CN" altLang="en-US" sz="2135" b="1">
                <a:solidFill>
                  <a:schemeClr val="tx1">
                    <a:lumMod val="75000"/>
                    <a:lumOff val="25000"/>
                  </a:schemeClr>
                </a:solidFill>
              </a:endParaRPr>
            </a:p>
          </p:txBody>
        </p:sp>
      </p:grpSp>
      <p:grpSp>
        <p:nvGrpSpPr>
          <p:cNvPr id="2" name="组合 1"/>
          <p:cNvGrpSpPr/>
          <p:nvPr/>
        </p:nvGrpSpPr>
        <p:grpSpPr>
          <a:xfrm>
            <a:off x="6246652" y="4838100"/>
            <a:ext cx="1192345" cy="666115"/>
            <a:chOff x="2215144" y="927951"/>
            <a:chExt cx="1244730" cy="915924"/>
          </a:xfrm>
        </p:grpSpPr>
        <p:sp>
          <p:nvSpPr>
            <p:cNvPr id="3" name="平行四边形 2"/>
            <p:cNvSpPr/>
            <p:nvPr/>
          </p:nvSpPr>
          <p:spPr>
            <a:xfrm>
              <a:off x="2215144" y="982844"/>
              <a:ext cx="1120898" cy="842780"/>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865">
                <a:latin typeface="Impact" panose="020B0806030902050204" pitchFamily="34" charset="0"/>
              </a:endParaRPr>
            </a:p>
          </p:txBody>
        </p:sp>
        <p:sp>
          <p:nvSpPr>
            <p:cNvPr id="4" name="文本框 9"/>
            <p:cNvSpPr txBox="1"/>
            <p:nvPr/>
          </p:nvSpPr>
          <p:spPr>
            <a:xfrm>
              <a:off x="2393075" y="927951"/>
              <a:ext cx="1066799" cy="915924"/>
            </a:xfrm>
            <a:prstGeom prst="rect">
              <a:avLst/>
            </a:prstGeom>
            <a:noFill/>
          </p:spPr>
          <p:txBody>
            <a:bodyPr wrap="square" rtlCol="0">
              <a:spAutoFit/>
            </a:bodyPr>
            <a:p>
              <a:r>
                <a:rPr lang="en-US" altLang="zh-CN" sz="3735" dirty="0">
                  <a:solidFill>
                    <a:schemeClr val="bg1"/>
                  </a:solidFill>
                  <a:latin typeface="Impact" panose="020B0806030902050204" pitchFamily="34" charset="0"/>
                </a:rPr>
                <a:t>06</a:t>
              </a:r>
              <a:endParaRPr lang="zh-CN" altLang="en-US" sz="3735" dirty="0">
                <a:solidFill>
                  <a:schemeClr val="bg1"/>
                </a:solidFill>
                <a:latin typeface="Impact" panose="020B0806030902050204" pitchFamily="34" charset="0"/>
              </a:endParaRPr>
            </a:p>
          </p:txBody>
        </p:sp>
      </p:grpSp>
      <p:grpSp>
        <p:nvGrpSpPr>
          <p:cNvPr id="5" name="组合 4"/>
          <p:cNvGrpSpPr/>
          <p:nvPr/>
        </p:nvGrpSpPr>
        <p:grpSpPr>
          <a:xfrm>
            <a:off x="7152321" y="4855849"/>
            <a:ext cx="4114312" cy="612920"/>
            <a:chOff x="4315150" y="953426"/>
            <a:chExt cx="3857250" cy="540057"/>
          </a:xfrm>
        </p:grpSpPr>
        <p:sp>
          <p:nvSpPr>
            <p:cNvPr id="6" name="矩形 5"/>
            <p:cNvSpPr/>
            <p:nvPr/>
          </p:nvSpPr>
          <p:spPr>
            <a:xfrm>
              <a:off x="4841196" y="1036090"/>
              <a:ext cx="2827147" cy="405646"/>
            </a:xfrm>
            <a:prstGeom prst="rect">
              <a:avLst/>
            </a:prstGeom>
            <a:ln w="15875">
              <a:noFill/>
            </a:ln>
          </p:spPr>
          <p:txBody>
            <a:bodyPr wrap="square" lIns="91440" tIns="45720" rIns="91440" bIns="45720">
              <a:spAutoFit/>
            </a:bodyPr>
            <a:p>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经济性</a:t>
              </a:r>
              <a:endParaRPr lang="en-GB" altLang="zh-CN" sz="2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 name="平行四边形 6"/>
            <p:cNvSpPr/>
            <p:nvPr/>
          </p:nvSpPr>
          <p:spPr>
            <a:xfrm>
              <a:off x="4315150" y="953426"/>
              <a:ext cx="3857250" cy="540057"/>
            </a:xfrm>
            <a:prstGeom prst="parallelogram">
              <a:avLst>
                <a:gd name="adj" fmla="val 48207"/>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p>
              <a:endParaRPr lang="zh-CN" altLang="en-US" sz="2135" b="1">
                <a:solidFill>
                  <a:schemeClr val="tx1">
                    <a:lumMod val="75000"/>
                    <a:lumOff val="25000"/>
                  </a:schemeClr>
                </a:solidFill>
              </a:endParaRPr>
            </a:p>
          </p:txBody>
        </p:sp>
      </p:gr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 name="组合 1"/>
          <p:cNvGrpSpPr/>
          <p:nvPr/>
        </p:nvGrpSpPr>
        <p:grpSpPr>
          <a:xfrm>
            <a:off x="376481" y="148674"/>
            <a:ext cx="1192345" cy="666786"/>
            <a:chOff x="2215144" y="927951"/>
            <a:chExt cx="1244730" cy="916847"/>
          </a:xfrm>
        </p:grpSpPr>
        <p:sp>
          <p:nvSpPr>
            <p:cNvPr id="3" name="平行四边形 2"/>
            <p:cNvSpPr/>
            <p:nvPr/>
          </p:nvSpPr>
          <p:spPr>
            <a:xfrm>
              <a:off x="2215144" y="982844"/>
              <a:ext cx="1120898" cy="842780"/>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865">
                <a:latin typeface="HarmonyOS Sans SC" panose="00000500000000000000" charset="-122"/>
                <a:ea typeface="HarmonyOS Sans SC" panose="00000500000000000000" charset="-122"/>
              </a:endParaRPr>
            </a:p>
          </p:txBody>
        </p:sp>
        <p:sp>
          <p:nvSpPr>
            <p:cNvPr id="4" name="文本框 9"/>
            <p:cNvSpPr txBox="1"/>
            <p:nvPr/>
          </p:nvSpPr>
          <p:spPr>
            <a:xfrm>
              <a:off x="2393075" y="927951"/>
              <a:ext cx="1066799" cy="916847"/>
            </a:xfrm>
            <a:prstGeom prst="rect">
              <a:avLst/>
            </a:prstGeom>
            <a:noFill/>
          </p:spPr>
          <p:txBody>
            <a:bodyPr wrap="square" rtlCol="0">
              <a:spAutoFit/>
            </a:bodyPr>
            <a:p>
              <a:r>
                <a:rPr lang="en-US" altLang="zh-CN" sz="3735" dirty="0">
                  <a:solidFill>
                    <a:schemeClr val="bg1"/>
                  </a:solidFill>
                  <a:latin typeface="HarmonyOS Sans SC" panose="00000500000000000000" charset="-122"/>
                  <a:ea typeface="HarmonyOS Sans SC" panose="00000500000000000000" charset="-122"/>
                </a:rPr>
                <a:t>01</a:t>
              </a:r>
              <a:endParaRPr lang="en-US" altLang="zh-CN" sz="3735" dirty="0">
                <a:solidFill>
                  <a:schemeClr val="bg1"/>
                </a:solidFill>
                <a:latin typeface="HarmonyOS Sans SC" panose="00000500000000000000" charset="-122"/>
                <a:ea typeface="HarmonyOS Sans SC" panose="00000500000000000000" charset="-122"/>
              </a:endParaRPr>
            </a:p>
          </p:txBody>
        </p:sp>
      </p:grpSp>
      <p:grpSp>
        <p:nvGrpSpPr>
          <p:cNvPr id="5" name="组合 4"/>
          <p:cNvGrpSpPr/>
          <p:nvPr/>
        </p:nvGrpSpPr>
        <p:grpSpPr>
          <a:xfrm>
            <a:off x="1282150" y="166423"/>
            <a:ext cx="10362926" cy="612920"/>
            <a:chOff x="4315150" y="953426"/>
            <a:chExt cx="3857250" cy="540057"/>
          </a:xfrm>
        </p:grpSpPr>
        <p:sp>
          <p:nvSpPr>
            <p:cNvPr id="6" name="矩形 5"/>
            <p:cNvSpPr/>
            <p:nvPr/>
          </p:nvSpPr>
          <p:spPr>
            <a:xfrm>
              <a:off x="4841196" y="1036090"/>
              <a:ext cx="2827147" cy="406783"/>
            </a:xfrm>
            <a:prstGeom prst="rect">
              <a:avLst/>
            </a:prstGeom>
            <a:ln w="15875">
              <a:noFill/>
            </a:ln>
          </p:spPr>
          <p:txBody>
            <a:bodyPr wrap="square" lIns="91440" tIns="45720" rIns="91440" bIns="45720">
              <a:spAutoFit/>
            </a:bodyPr>
            <a:p>
              <a:pPr algn="ctr"/>
              <a:r>
                <a:rPr lang="zh-CN" altLang="en-US" sz="2400" b="1" dirty="0">
                  <a:solidFill>
                    <a:schemeClr val="tx1">
                      <a:lumMod val="75000"/>
                      <a:lumOff val="25000"/>
                    </a:schemeClr>
                  </a:solidFill>
                  <a:latin typeface="HarmonyOS Sans SC" panose="00000500000000000000" charset="-122"/>
                  <a:ea typeface="HarmonyOS Sans SC" panose="00000500000000000000" charset="-122"/>
                  <a:cs typeface="HarmonyOS Sans SC" panose="00000500000000000000" charset="-122"/>
                </a:rPr>
                <a:t>药品基本信息（</a:t>
              </a:r>
              <a:r>
                <a:rPr lang="en-US" altLang="zh-CN" sz="2400" b="1" dirty="0">
                  <a:solidFill>
                    <a:schemeClr val="tx1">
                      <a:lumMod val="75000"/>
                      <a:lumOff val="25000"/>
                    </a:schemeClr>
                  </a:solidFill>
                  <a:latin typeface="HarmonyOS Sans SC" panose="00000500000000000000" charset="-122"/>
                  <a:ea typeface="HarmonyOS Sans SC" panose="00000500000000000000" charset="-122"/>
                  <a:cs typeface="HarmonyOS Sans SC" panose="00000500000000000000" charset="-122"/>
                </a:rPr>
                <a:t>1/2</a:t>
              </a:r>
              <a:r>
                <a:rPr lang="zh-CN" altLang="en-US" sz="2400" b="1" dirty="0">
                  <a:solidFill>
                    <a:schemeClr val="tx1">
                      <a:lumMod val="75000"/>
                      <a:lumOff val="25000"/>
                    </a:schemeClr>
                  </a:solidFill>
                  <a:latin typeface="HarmonyOS Sans SC" panose="00000500000000000000" charset="-122"/>
                  <a:ea typeface="HarmonyOS Sans SC" panose="00000500000000000000" charset="-122"/>
                  <a:cs typeface="HarmonyOS Sans SC" panose="00000500000000000000" charset="-122"/>
                </a:rPr>
                <a:t>）</a:t>
              </a:r>
              <a:endParaRPr lang="en-GB" altLang="zh-CN" sz="2400" b="1" dirty="0">
                <a:solidFill>
                  <a:schemeClr val="tx1">
                    <a:lumMod val="75000"/>
                    <a:lumOff val="25000"/>
                  </a:schemeClr>
                </a:solidFill>
                <a:latin typeface="HarmonyOS Sans SC" panose="00000500000000000000" charset="-122"/>
                <a:ea typeface="HarmonyOS Sans SC" panose="00000500000000000000" charset="-122"/>
                <a:cs typeface="HarmonyOS Sans SC" panose="00000500000000000000" charset="-122"/>
              </a:endParaRPr>
            </a:p>
          </p:txBody>
        </p:sp>
        <p:sp>
          <p:nvSpPr>
            <p:cNvPr id="7" name="平行四边形 6"/>
            <p:cNvSpPr/>
            <p:nvPr/>
          </p:nvSpPr>
          <p:spPr>
            <a:xfrm>
              <a:off x="4315150" y="953426"/>
              <a:ext cx="3857250" cy="540057"/>
            </a:xfrm>
            <a:prstGeom prst="parallelogram">
              <a:avLst>
                <a:gd name="adj" fmla="val 48207"/>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p>
              <a:pPr algn="ctr"/>
              <a:endParaRPr lang="zh-CN" altLang="en-US" sz="2135" b="1" dirty="0">
                <a:solidFill>
                  <a:schemeClr val="tx1">
                    <a:lumMod val="75000"/>
                    <a:lumOff val="25000"/>
                  </a:schemeClr>
                </a:solidFill>
                <a:latin typeface="HarmonyOS Sans SC" panose="00000500000000000000" charset="-122"/>
                <a:ea typeface="HarmonyOS Sans SC" panose="00000500000000000000" charset="-122"/>
              </a:endParaRPr>
            </a:p>
          </p:txBody>
        </p:sp>
      </p:grpSp>
      <p:graphicFrame>
        <p:nvGraphicFramePr>
          <p:cNvPr id="408" name="table 408"/>
          <p:cNvGraphicFramePr>
            <a:graphicFrameLocks noGrp="1"/>
          </p:cNvGraphicFramePr>
          <p:nvPr>
            <p:custDataLst>
              <p:tags r:id="rId1"/>
            </p:custDataLst>
          </p:nvPr>
        </p:nvGraphicFramePr>
        <p:xfrm>
          <a:off x="376555" y="951230"/>
          <a:ext cx="5664835" cy="5800090"/>
        </p:xfrm>
        <a:graphic>
          <a:graphicData uri="http://schemas.openxmlformats.org/drawingml/2006/table">
            <a:tbl>
              <a:tblPr/>
              <a:tblGrid>
                <a:gridCol w="211455"/>
                <a:gridCol w="828675"/>
                <a:gridCol w="1893570"/>
                <a:gridCol w="1361440"/>
                <a:gridCol w="1271905"/>
                <a:gridCol w="97790"/>
              </a:tblGrid>
              <a:tr h="133350">
                <a:tc>
                  <a:txBody>
                    <a:bodyPr/>
                    <a:p>
                      <a:pPr algn="l" rtl="0" eaLnBrk="0">
                        <a:lnSpc>
                          <a:spcPts val="925"/>
                        </a:lnSpc>
                      </a:pPr>
                      <a:endParaRPr sz="700" dirty="0">
                        <a:latin typeface="HarmonyOS Sans SC" panose="00000500000000000000" charset="-122"/>
                        <a:ea typeface="HarmonyOS Sans SC" panose="00000500000000000000" charset="-122"/>
                        <a:cs typeface="Arial" panose="020B0604020202020204"/>
                      </a:endParaRPr>
                    </a:p>
                  </a:txBody>
                  <a:tcPr marL="0" marR="0" marT="0" marB="0" vert="horz">
                    <a:lnL w="9525" cap="flat" cmpd="sng" algn="ctr">
                      <a:solidFill>
                        <a:srgbClr val="7F7F7F"/>
                      </a:solidFill>
                      <a:prstDash val="solid"/>
                      <a:round/>
                      <a:headEnd type="none" w="med" len="med"/>
                      <a:tailEnd type="none" w="med" len="med"/>
                    </a:lnL>
                    <a:lnR>
                      <a:noFill/>
                    </a:lnR>
                    <a:lnT w="9525" cap="flat" cmpd="sng" algn="ctr">
                      <a:solidFill>
                        <a:srgbClr val="7F7F7F"/>
                      </a:solidFill>
                      <a:prstDash val="solid"/>
                      <a:round/>
                      <a:headEnd type="none" w="med" len="med"/>
                      <a:tailEnd type="none" w="med" len="med"/>
                    </a:lnT>
                    <a:lnB>
                      <a:noFill/>
                    </a:lnB>
                  </a:tcPr>
                </a:tc>
                <a:tc>
                  <a:txBody>
                    <a:bodyPr/>
                    <a:p>
                      <a:pPr algn="l" rtl="0" eaLnBrk="0">
                        <a:lnSpc>
                          <a:spcPts val="925"/>
                        </a:lnSpc>
                      </a:pPr>
                      <a:endParaRPr sz="700" dirty="0">
                        <a:latin typeface="HarmonyOS Sans SC" panose="00000500000000000000" charset="-122"/>
                        <a:ea typeface="HarmonyOS Sans SC" panose="00000500000000000000" charset="-122"/>
                        <a:cs typeface="Arial" panose="020B0604020202020204"/>
                      </a:endParaRPr>
                    </a:p>
                  </a:txBody>
                  <a:tcPr marL="0" marR="0" marT="0" marB="0" vert="horz">
                    <a:lnL>
                      <a:noFill/>
                    </a:lnL>
                    <a:lnR>
                      <a:noFill/>
                    </a:lnR>
                    <a:lnT w="9525" cap="flat" cmpd="sng" algn="ctr">
                      <a:solidFill>
                        <a:srgbClr val="7F7F7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p>
                      <a:pPr algn="l" rtl="0" eaLnBrk="0">
                        <a:lnSpc>
                          <a:spcPts val="925"/>
                        </a:lnSpc>
                      </a:pPr>
                      <a:endParaRPr sz="700" dirty="0">
                        <a:latin typeface="HarmonyOS Sans SC" panose="00000500000000000000" charset="-122"/>
                        <a:ea typeface="HarmonyOS Sans SC" panose="00000500000000000000" charset="-122"/>
                        <a:cs typeface="Arial" panose="020B0604020202020204"/>
                      </a:endParaRPr>
                    </a:p>
                  </a:txBody>
                  <a:tcPr marL="0" marR="0" marT="0" marB="0" vert="horz">
                    <a:lnL>
                      <a:noFill/>
                    </a:lnL>
                    <a:lnR>
                      <a:noFill/>
                    </a:lnR>
                    <a:lnT w="9525" cap="flat" cmpd="sng" algn="ctr">
                      <a:solidFill>
                        <a:srgbClr val="7F7F7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p>
                      <a:pPr algn="l" rtl="0" eaLnBrk="0">
                        <a:lnSpc>
                          <a:spcPts val="925"/>
                        </a:lnSpc>
                      </a:pPr>
                      <a:endParaRPr sz="700" dirty="0">
                        <a:latin typeface="HarmonyOS Sans SC" panose="00000500000000000000" charset="-122"/>
                        <a:ea typeface="HarmonyOS Sans SC" panose="00000500000000000000" charset="-122"/>
                        <a:cs typeface="Arial" panose="020B0604020202020204"/>
                      </a:endParaRPr>
                    </a:p>
                  </a:txBody>
                  <a:tcPr marL="0" marR="0" marT="0" marB="0" vert="horz">
                    <a:lnL>
                      <a:noFill/>
                    </a:lnL>
                    <a:lnR>
                      <a:noFill/>
                    </a:lnR>
                    <a:lnT w="9525" cap="flat" cmpd="sng" algn="ctr">
                      <a:solidFill>
                        <a:srgbClr val="7F7F7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p>
                      <a:pPr algn="l" rtl="0" eaLnBrk="0">
                        <a:lnSpc>
                          <a:spcPts val="925"/>
                        </a:lnSpc>
                      </a:pPr>
                      <a:endParaRPr sz="700" dirty="0">
                        <a:latin typeface="HarmonyOS Sans SC" panose="00000500000000000000" charset="-122"/>
                        <a:ea typeface="HarmonyOS Sans SC" panose="00000500000000000000" charset="-122"/>
                        <a:cs typeface="Arial" panose="020B0604020202020204"/>
                      </a:endParaRPr>
                    </a:p>
                  </a:txBody>
                  <a:tcPr marL="0" marR="0" marT="0" marB="0" vert="horz">
                    <a:lnL>
                      <a:noFill/>
                    </a:lnL>
                    <a:lnR>
                      <a:noFill/>
                    </a:lnR>
                    <a:lnT w="9525" cap="flat" cmpd="sng" algn="ctr">
                      <a:solidFill>
                        <a:srgbClr val="7F7F7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rowSpan="9">
                  <a:txBody>
                    <a:bodyPr/>
                    <a:p>
                      <a:pPr algn="l" rtl="0" eaLnBrk="0">
                        <a:lnSpc>
                          <a:spcPct val="100000"/>
                        </a:lnSpc>
                      </a:pPr>
                      <a:endParaRPr sz="1000" dirty="0">
                        <a:latin typeface="HarmonyOS Sans SC" panose="00000500000000000000" charset="-122"/>
                        <a:ea typeface="HarmonyOS Sans SC" panose="00000500000000000000" charset="-122"/>
                        <a:cs typeface="Arial" panose="020B0604020202020204"/>
                      </a:endParaRPr>
                    </a:p>
                  </a:txBody>
                  <a:tcPr marL="0" marR="0" marT="0" marB="0" vert="horz">
                    <a:lnL w="12700" cap="flat" cmpd="sng" algn="ctr">
                      <a:solidFill>
                        <a:srgbClr val="FFFFFF"/>
                      </a:solidFill>
                      <a:prstDash val="solid"/>
                      <a:round/>
                      <a:headEnd type="none" w="med" len="med"/>
                      <a:tailEnd type="none" w="med" len="med"/>
                    </a:lnL>
                    <a:lnR w="9525" cap="flat" cmpd="sng" algn="ctr">
                      <a:solidFill>
                        <a:srgbClr val="7F7F7F"/>
                      </a:solidFill>
                      <a:prstDash val="solid"/>
                      <a:round/>
                      <a:headEnd type="none" w="med" len="med"/>
                      <a:tailEnd type="none" w="med" len="med"/>
                    </a:lnR>
                    <a:lnT w="9525" cap="flat" cmpd="sng" algn="ctr">
                      <a:solidFill>
                        <a:srgbClr val="7F7F7F"/>
                      </a:solidFill>
                      <a:prstDash val="solid"/>
                      <a:round/>
                      <a:headEnd type="none" w="med" len="med"/>
                      <a:tailEnd type="none" w="med" len="med"/>
                    </a:lnT>
                    <a:lnB w="9525" cap="flat" cmpd="sng" algn="ctr">
                      <a:solidFill>
                        <a:srgbClr val="7F7F7F"/>
                      </a:solidFill>
                      <a:prstDash val="solid"/>
                      <a:round/>
                      <a:headEnd type="none" w="med" len="med"/>
                      <a:tailEnd type="none" w="med" len="med"/>
                    </a:lnB>
                  </a:tcPr>
                </a:tc>
              </a:tr>
              <a:tr h="262890">
                <a:tc>
                  <a:txBody>
                    <a:bodyPr/>
                    <a:p>
                      <a:pPr algn="l" rtl="0" eaLnBrk="0">
                        <a:lnSpc>
                          <a:spcPct val="100000"/>
                        </a:lnSpc>
                        <a:buNone/>
                      </a:pPr>
                      <a:endParaRPr lang="zh-CN" altLang="en-US" sz="1000" dirty="0">
                        <a:latin typeface="HarmonyOS Sans SC" panose="00000500000000000000" charset="-122"/>
                        <a:ea typeface="HarmonyOS Sans SC" panose="00000500000000000000" charset="-122"/>
                        <a:cs typeface="Arial" panose="020B0604020202020204"/>
                      </a:endParaRPr>
                    </a:p>
                  </a:txBody>
                  <a:tcPr marL="0" marR="0" marT="0" marB="0" vert="horz">
                    <a:lnL w="9525" cap="flat" cmpd="sng" algn="ctr">
                      <a:solidFill>
                        <a:srgbClr val="7F7F7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p>
                      <a:pPr algn="ctr" rtl="0" eaLnBrk="0">
                        <a:lnSpc>
                          <a:spcPct val="107000"/>
                        </a:lnSpc>
                        <a:buNone/>
                      </a:pPr>
                      <a:r>
                        <a:rPr lang="zh-CN" altLang="en-US" sz="1400" b="1" dirty="0">
                          <a:latin typeface="HarmonyOS Sans SC" panose="00000500000000000000" charset="-122"/>
                          <a:ea typeface="HarmonyOS Sans SC" panose="00000500000000000000" charset="-122"/>
                          <a:cs typeface="微软雅黑" panose="020B0503020204020204" pitchFamily="34" charset="-122"/>
                        </a:rPr>
                        <a:t>通用名</a:t>
                      </a:r>
                      <a:endParaRPr lang="zh-CN" altLang="en-US" sz="1400" b="1" dirty="0">
                        <a:latin typeface="HarmonyOS Sans SC" panose="00000500000000000000" charset="-122"/>
                        <a:ea typeface="HarmonyOS Sans SC" panose="00000500000000000000" charset="-122"/>
                        <a:cs typeface="微软雅黑" panose="020B0503020204020204" pitchFamily="34" charset="-122"/>
                      </a:endParaRPr>
                    </a:p>
                  </a:txBody>
                  <a:tcPr marL="0" marR="0" marT="0" marB="0" vert="horz" anchor="ctr" anchorCtr="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dash"/>
                      <a:round/>
                      <a:headEnd type="none" w="med" len="med"/>
                      <a:tailEnd type="none" w="med" len="med"/>
                    </a:lnT>
                    <a:lnB w="12700" cap="flat" cmpd="sng" algn="ctr">
                      <a:solidFill>
                        <a:srgbClr val="FFFFFF"/>
                      </a:solidFill>
                      <a:prstDash val="solid"/>
                      <a:round/>
                      <a:headEnd type="none" w="med" len="med"/>
                      <a:tailEnd type="none" w="med" len="med"/>
                    </a:lnB>
                    <a:solidFill>
                      <a:srgbClr val="FCE7E7"/>
                    </a:solidFill>
                  </a:tcPr>
                </a:tc>
                <a:tc gridSpan="3">
                  <a:txBody>
                    <a:bodyPr/>
                    <a:p>
                      <a:pPr algn="l" rtl="0" eaLnBrk="0">
                        <a:lnSpc>
                          <a:spcPct val="115000"/>
                        </a:lnSpc>
                        <a:buNone/>
                      </a:pPr>
                      <a:r>
                        <a:rPr lang="en-US" altLang="zh-CN" sz="1400" b="1" kern="0" spc="-10" dirty="0">
                          <a:solidFill>
                            <a:srgbClr val="000000">
                              <a:alpha val="100000"/>
                            </a:srgbClr>
                          </a:solidFill>
                          <a:latin typeface="HarmonyOS Sans SC" panose="00000500000000000000" charset="-122"/>
                          <a:ea typeface="HarmonyOS Sans SC" panose="00000500000000000000" charset="-122"/>
                          <a:cs typeface="微软雅黑" panose="020B0503020204020204" pitchFamily="34" charset="-122"/>
                        </a:rPr>
                        <a:t> </a:t>
                      </a:r>
                      <a:r>
                        <a:rPr lang="zh-CN" altLang="en-US" sz="1400" b="1" kern="0" spc="-10" dirty="0">
                          <a:solidFill>
                            <a:srgbClr val="000000">
                              <a:alpha val="100000"/>
                            </a:srgbClr>
                          </a:solidFill>
                          <a:latin typeface="HarmonyOS Sans SC" panose="00000500000000000000" charset="-122"/>
                          <a:ea typeface="HarmonyOS Sans SC" panose="00000500000000000000" charset="-122"/>
                          <a:cs typeface="微软雅黑" panose="020B0503020204020204" pitchFamily="34" charset="-122"/>
                        </a:rPr>
                        <a:t>巴氯芬口服溶液</a:t>
                      </a:r>
                      <a:endParaRPr lang="zh-CN" altLang="en-US" sz="1400" b="1" kern="0" spc="-10" dirty="0">
                        <a:solidFill>
                          <a:srgbClr val="000000">
                            <a:alpha val="100000"/>
                          </a:srgbClr>
                        </a:solidFill>
                        <a:latin typeface="HarmonyOS Sans SC" panose="00000500000000000000" charset="-122"/>
                        <a:ea typeface="HarmonyOS Sans SC" panose="00000500000000000000" charset="-122"/>
                        <a:cs typeface="微软雅黑" panose="020B0503020204020204" pitchFamily="34" charset="-122"/>
                      </a:endParaRPr>
                    </a:p>
                  </a:txBody>
                  <a:tcPr marL="0" marR="0" marT="0" marB="0" vert="horz" anchor="ctr" anchorCtr="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D9D9D9"/>
                      </a:solidFill>
                      <a:prstDash val="dash"/>
                      <a:round/>
                      <a:headEnd type="none" w="med" len="med"/>
                      <a:tailEnd type="none" w="med" len="med"/>
                    </a:lnT>
                    <a:lnB w="6350" cap="flat" cmpd="sng" algn="ctr">
                      <a:solidFill>
                        <a:srgbClr val="D9D9D9"/>
                      </a:solidFill>
                      <a:prstDash val="dash"/>
                      <a:round/>
                      <a:headEnd type="none" w="med" len="med"/>
                      <a:tailEnd type="none" w="med" len="med"/>
                    </a:lnB>
                  </a:tcPr>
                </a:tc>
                <a:tc hMerge="1">
                  <a:tcPr marL="0" marR="0" marT="0" marB="0" vert="horz">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D9D9D9"/>
                      </a:solidFill>
                      <a:prstDash val="dash"/>
                      <a:round/>
                      <a:headEnd type="none" w="med" len="med"/>
                      <a:tailEnd type="none" w="med" len="med"/>
                    </a:lnT>
                    <a:lnB w="6350" cap="flat" cmpd="sng" algn="ctr">
                      <a:solidFill>
                        <a:srgbClr val="D9D9D9"/>
                      </a:solidFill>
                      <a:prstDash val="dash"/>
                      <a:round/>
                      <a:headEnd type="none" w="med" len="med"/>
                      <a:tailEnd type="none" w="med" len="med"/>
                    </a:lnB>
                  </a:tcPr>
                </a:tc>
                <a:tc hMerge="1">
                  <a:tcPr marL="0" marR="0" marT="0" marB="0" vert="horz">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D9D9D9"/>
                      </a:solidFill>
                      <a:prstDash val="dash"/>
                      <a:round/>
                      <a:headEnd type="none" w="med" len="med"/>
                      <a:tailEnd type="none" w="med" len="med"/>
                    </a:lnT>
                    <a:lnB w="6350" cap="flat" cmpd="sng" algn="ctr">
                      <a:solidFill>
                        <a:srgbClr val="D9D9D9"/>
                      </a:solidFill>
                      <a:prstDash val="dash"/>
                      <a:round/>
                      <a:headEnd type="none" w="med" len="med"/>
                      <a:tailEnd type="none" w="med" len="med"/>
                    </a:lnB>
                  </a:tcPr>
                </a:tc>
                <a:tc vMerge="1">
                  <a:tcPr marL="0" marR="0" marT="0" marB="0" vert="horz">
                    <a:lnL w="12700" cap="flat" cmpd="sng" algn="ctr">
                      <a:solidFill>
                        <a:srgbClr val="FFFFFF"/>
                      </a:solidFill>
                      <a:prstDash val="solid"/>
                      <a:round/>
                      <a:headEnd type="none" w="med" len="med"/>
                      <a:tailEnd type="none" w="med" len="med"/>
                    </a:lnL>
                    <a:lnR w="9525" cap="flat" cmpd="sng" algn="ctr">
                      <a:solidFill>
                        <a:srgbClr val="7F7F7F"/>
                      </a:solidFill>
                      <a:prstDash val="solid"/>
                      <a:round/>
                      <a:headEnd type="none" w="med" len="med"/>
                      <a:tailEnd type="none" w="med" len="med"/>
                    </a:lnR>
                    <a:lnT w="9525" cap="flat" cmpd="sng" algn="ctr">
                      <a:solidFill>
                        <a:srgbClr val="7F7F7F"/>
                      </a:solidFill>
                      <a:prstDash val="solid"/>
                      <a:round/>
                      <a:headEnd type="none" w="med" len="med"/>
                      <a:tailEnd type="none" w="med" len="med"/>
                    </a:lnT>
                    <a:lnB w="9525" cap="flat" cmpd="sng" algn="ctr">
                      <a:solidFill>
                        <a:srgbClr val="7F7F7F"/>
                      </a:solidFill>
                      <a:prstDash val="solid"/>
                      <a:round/>
                      <a:headEnd type="none" w="med" len="med"/>
                      <a:tailEnd type="none" w="med" len="med"/>
                    </a:lnB>
                  </a:tcPr>
                </a:tc>
              </a:tr>
              <a:tr h="262255">
                <a:tc>
                  <a:txBody>
                    <a:bodyPr/>
                    <a:p>
                      <a:pPr algn="l" rtl="0" eaLnBrk="0">
                        <a:lnSpc>
                          <a:spcPct val="100000"/>
                        </a:lnSpc>
                        <a:buNone/>
                      </a:pPr>
                      <a:endParaRPr lang="zh-CN" altLang="en-US" sz="1000" dirty="0">
                        <a:latin typeface="HarmonyOS Sans SC" panose="00000500000000000000" charset="-122"/>
                        <a:ea typeface="HarmonyOS Sans SC" panose="00000500000000000000" charset="-122"/>
                        <a:cs typeface="Arial" panose="020B0604020202020204"/>
                      </a:endParaRPr>
                    </a:p>
                  </a:txBody>
                  <a:tcPr marL="0" marR="0" marT="0" marB="0" vert="horz">
                    <a:lnL w="9525" cap="flat" cmpd="sng" algn="ctr">
                      <a:solidFill>
                        <a:srgbClr val="7F7F7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p>
                      <a:pPr algn="ctr" rtl="0" eaLnBrk="0">
                        <a:lnSpc>
                          <a:spcPct val="107000"/>
                        </a:lnSpc>
                        <a:buNone/>
                      </a:pPr>
                      <a:r>
                        <a:rPr lang="zh-CN" altLang="en-US" sz="1400" b="1" dirty="0">
                          <a:latin typeface="HarmonyOS Sans SC" panose="00000500000000000000" charset="-122"/>
                          <a:ea typeface="HarmonyOS Sans SC" panose="00000500000000000000" charset="-122"/>
                          <a:cs typeface="微软雅黑" panose="020B0503020204020204" pitchFamily="34" charset="-122"/>
                        </a:rPr>
                        <a:t>备注</a:t>
                      </a:r>
                      <a:endParaRPr lang="zh-CN" altLang="en-US" sz="1400" b="1" dirty="0">
                        <a:latin typeface="HarmonyOS Sans SC" panose="00000500000000000000" charset="-122"/>
                        <a:ea typeface="HarmonyOS Sans SC" panose="00000500000000000000" charset="-122"/>
                        <a:cs typeface="微软雅黑" panose="020B0503020204020204" pitchFamily="34" charset="-122"/>
                      </a:endParaRPr>
                    </a:p>
                  </a:txBody>
                  <a:tcPr marL="0" marR="0" marT="0" marB="0" vert="horz" anchor="ctr" anchorCtr="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dash"/>
                      <a:round/>
                      <a:headEnd type="none" w="med" len="med"/>
                      <a:tailEnd type="none" w="med" len="med"/>
                    </a:lnT>
                    <a:lnB w="12700" cap="flat" cmpd="sng" algn="ctr">
                      <a:solidFill>
                        <a:srgbClr val="FFFFFF"/>
                      </a:solidFill>
                      <a:prstDash val="solid"/>
                      <a:round/>
                      <a:headEnd type="none" w="med" len="med"/>
                      <a:tailEnd type="none" w="med" len="med"/>
                    </a:lnB>
                    <a:solidFill>
                      <a:srgbClr val="FCE7E7"/>
                    </a:solidFill>
                  </a:tcPr>
                </a:tc>
                <a:tc gridSpan="3">
                  <a:txBody>
                    <a:bodyPr/>
                    <a:p>
                      <a:pPr algn="l" rtl="0" eaLnBrk="0">
                        <a:lnSpc>
                          <a:spcPct val="115000"/>
                        </a:lnSpc>
                        <a:buNone/>
                      </a:pPr>
                      <a:r>
                        <a:rPr lang="zh-CN" altLang="en-US" sz="1400" b="1" dirty="0">
                          <a:solidFill>
                            <a:srgbClr val="C00000"/>
                          </a:solidFill>
                          <a:latin typeface="微软雅黑" panose="020B0503020204020204" pitchFamily="34" charset="-122"/>
                          <a:ea typeface="微软雅黑" panose="020B0503020204020204" pitchFamily="34" charset="-122"/>
                          <a:sym typeface="+mn-ea"/>
                        </a:rPr>
                        <a:t>《第二批鼓励研发申报儿童药品建议清单》目录</a:t>
                      </a:r>
                      <a:endParaRPr lang="zh-CN" altLang="en-US" sz="1400" b="1" kern="0" spc="-10" dirty="0">
                        <a:solidFill>
                          <a:srgbClr val="000000">
                            <a:alpha val="100000"/>
                          </a:srgbClr>
                        </a:solidFill>
                        <a:latin typeface="HarmonyOS Sans SC" panose="00000500000000000000" charset="-122"/>
                        <a:ea typeface="HarmonyOS Sans SC" panose="00000500000000000000" charset="-122"/>
                        <a:cs typeface="微软雅黑" panose="020B0503020204020204" pitchFamily="34" charset="-122"/>
                      </a:endParaRPr>
                    </a:p>
                  </a:txBody>
                  <a:tcPr marL="0" marR="0" marT="0" marB="0" vert="horz" anchor="ctr" anchorCtr="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D9D9D9"/>
                      </a:solidFill>
                      <a:prstDash val="dash"/>
                      <a:round/>
                      <a:headEnd type="none" w="med" len="med"/>
                      <a:tailEnd type="none" w="med" len="med"/>
                    </a:lnT>
                    <a:lnB w="6350" cap="flat" cmpd="sng" algn="ctr">
                      <a:solidFill>
                        <a:srgbClr val="D9D9D9"/>
                      </a:solidFill>
                      <a:prstDash val="dash"/>
                      <a:round/>
                      <a:headEnd type="none" w="med" len="med"/>
                      <a:tailEnd type="none" w="med" len="med"/>
                    </a:lnB>
                  </a:tcPr>
                </a:tc>
                <a:tc hMerge="1">
                  <a:tcPr marL="0" marR="0" marT="0" marB="0" vert="horz">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D9D9D9"/>
                      </a:solidFill>
                      <a:prstDash val="dash"/>
                      <a:round/>
                      <a:headEnd type="none" w="med" len="med"/>
                      <a:tailEnd type="none" w="med" len="med"/>
                    </a:lnT>
                    <a:lnB w="6350" cap="flat" cmpd="sng" algn="ctr">
                      <a:solidFill>
                        <a:srgbClr val="D9D9D9"/>
                      </a:solidFill>
                      <a:prstDash val="dash"/>
                      <a:round/>
                      <a:headEnd type="none" w="med" len="med"/>
                      <a:tailEnd type="none" w="med" len="med"/>
                    </a:lnB>
                  </a:tcPr>
                </a:tc>
                <a:tc hMerge="1">
                  <a:tcPr marL="0" marR="0" marT="0" marB="0" vert="horz">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D9D9D9"/>
                      </a:solidFill>
                      <a:prstDash val="dash"/>
                      <a:round/>
                      <a:headEnd type="none" w="med" len="med"/>
                      <a:tailEnd type="none" w="med" len="med"/>
                    </a:lnT>
                    <a:lnB w="6350" cap="flat" cmpd="sng" algn="ctr">
                      <a:solidFill>
                        <a:srgbClr val="D9D9D9"/>
                      </a:solidFill>
                      <a:prstDash val="dash"/>
                      <a:round/>
                      <a:headEnd type="none" w="med" len="med"/>
                      <a:tailEnd type="none" w="med" len="med"/>
                    </a:lnB>
                  </a:tcPr>
                </a:tc>
                <a:tc vMerge="1">
                  <a:tcPr marL="0" marR="0" marT="0" marB="0" vert="horz">
                    <a:lnL w="12700" cap="flat" cmpd="sng" algn="ctr">
                      <a:solidFill>
                        <a:srgbClr val="FFFFFF"/>
                      </a:solidFill>
                      <a:prstDash val="solid"/>
                      <a:round/>
                      <a:headEnd type="none" w="med" len="med"/>
                      <a:tailEnd type="none" w="med" len="med"/>
                    </a:lnL>
                    <a:lnR w="9525" cap="flat" cmpd="sng" algn="ctr">
                      <a:solidFill>
                        <a:srgbClr val="7F7F7F"/>
                      </a:solidFill>
                      <a:prstDash val="solid"/>
                      <a:round/>
                      <a:headEnd type="none" w="med" len="med"/>
                      <a:tailEnd type="none" w="med" len="med"/>
                    </a:lnR>
                    <a:lnT w="9525" cap="flat" cmpd="sng" algn="ctr">
                      <a:solidFill>
                        <a:srgbClr val="7F7F7F"/>
                      </a:solidFill>
                      <a:prstDash val="solid"/>
                      <a:round/>
                      <a:headEnd type="none" w="med" len="med"/>
                      <a:tailEnd type="none" w="med" len="med"/>
                    </a:lnT>
                    <a:lnB w="9525" cap="flat" cmpd="sng" algn="ctr">
                      <a:solidFill>
                        <a:srgbClr val="7F7F7F"/>
                      </a:solidFill>
                      <a:prstDash val="solid"/>
                      <a:round/>
                      <a:headEnd type="none" w="med" len="med"/>
                      <a:tailEnd type="none" w="med" len="med"/>
                    </a:lnB>
                  </a:tcPr>
                </a:tc>
              </a:tr>
              <a:tr h="261620">
                <a:tc>
                  <a:txBody>
                    <a:bodyPr/>
                    <a:p>
                      <a:pPr algn="l" rtl="0" eaLnBrk="0">
                        <a:lnSpc>
                          <a:spcPct val="100000"/>
                        </a:lnSpc>
                      </a:pPr>
                      <a:endParaRPr sz="1000" dirty="0">
                        <a:latin typeface="HarmonyOS Sans SC" panose="00000500000000000000" charset="-122"/>
                        <a:ea typeface="HarmonyOS Sans SC" panose="00000500000000000000" charset="-122"/>
                        <a:cs typeface="Arial" panose="020B0604020202020204"/>
                      </a:endParaRPr>
                    </a:p>
                  </a:txBody>
                  <a:tcPr marL="0" marR="0" marT="0" marB="0" vert="horz">
                    <a:lnL w="9525" cap="flat" cmpd="sng" algn="ctr">
                      <a:solidFill>
                        <a:srgbClr val="7F7F7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p>
                      <a:pPr algn="ctr" rtl="0" eaLnBrk="0">
                        <a:lnSpc>
                          <a:spcPct val="107000"/>
                        </a:lnSpc>
                      </a:pPr>
                      <a:r>
                        <a:rPr sz="1400" b="1" kern="0" spc="-10" dirty="0">
                          <a:solidFill>
                            <a:srgbClr val="000000">
                              <a:alpha val="100000"/>
                            </a:srgbClr>
                          </a:solidFill>
                          <a:latin typeface="HarmonyOS Sans SC" panose="00000500000000000000" charset="-122"/>
                          <a:ea typeface="HarmonyOS Sans SC" panose="00000500000000000000" charset="-122"/>
                          <a:cs typeface="微软雅黑" panose="020B0503020204020204" pitchFamily="34" charset="-122"/>
                        </a:rPr>
                        <a:t>注册规格</a:t>
                      </a:r>
                      <a:endParaRPr sz="1400" b="1" kern="0" spc="-10" dirty="0">
                        <a:solidFill>
                          <a:srgbClr val="000000">
                            <a:alpha val="100000"/>
                          </a:srgbClr>
                        </a:solidFill>
                        <a:latin typeface="HarmonyOS Sans SC" panose="00000500000000000000" charset="-122"/>
                        <a:ea typeface="HarmonyOS Sans SC" panose="00000500000000000000" charset="-122"/>
                        <a:cs typeface="微软雅黑" panose="020B0503020204020204" pitchFamily="34" charset="-122"/>
                      </a:endParaRPr>
                    </a:p>
                  </a:txBody>
                  <a:tcPr marL="0" marR="0" marT="0" marB="0" vert="horz" anchor="ctr" anchorCtr="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dash"/>
                      <a:round/>
                      <a:headEnd type="none" w="med" len="med"/>
                      <a:tailEnd type="none" w="med" len="med"/>
                    </a:lnT>
                    <a:lnB w="12700" cap="flat" cmpd="sng" algn="ctr">
                      <a:solidFill>
                        <a:srgbClr val="FFFFFF"/>
                      </a:solidFill>
                      <a:prstDash val="solid"/>
                      <a:round/>
                      <a:headEnd type="none" w="med" len="med"/>
                      <a:tailEnd type="none" w="med" len="med"/>
                    </a:lnB>
                    <a:solidFill>
                      <a:srgbClr val="FCE7E7"/>
                    </a:solidFill>
                  </a:tcPr>
                </a:tc>
                <a:tc gridSpan="3">
                  <a:txBody>
                    <a:bodyPr/>
                    <a:p>
                      <a:pPr algn="l" rtl="0" eaLnBrk="0">
                        <a:lnSpc>
                          <a:spcPct val="115000"/>
                        </a:lnSpc>
                      </a:pPr>
                      <a:r>
                        <a:rPr lang="en-US" altLang="zh-CN" sz="1400" b="1" kern="0" spc="-10" dirty="0">
                          <a:solidFill>
                            <a:srgbClr val="000000">
                              <a:alpha val="100000"/>
                            </a:srgbClr>
                          </a:solidFill>
                          <a:latin typeface="HarmonyOS Sans SC" panose="00000500000000000000" charset="-122"/>
                          <a:ea typeface="HarmonyOS Sans SC" panose="00000500000000000000" charset="-122"/>
                          <a:cs typeface="HarmonyOS Sans SC" panose="00000500000000000000" charset="-122"/>
                        </a:rPr>
                        <a:t> 300ml</a:t>
                      </a:r>
                      <a:r>
                        <a:rPr lang="zh-CN" altLang="en-US" sz="1400" b="1" kern="0" spc="-10" dirty="0">
                          <a:solidFill>
                            <a:srgbClr val="000000">
                              <a:alpha val="100000"/>
                            </a:srgbClr>
                          </a:solidFill>
                          <a:latin typeface="HarmonyOS Sans SC" panose="00000500000000000000" charset="-122"/>
                          <a:ea typeface="HarmonyOS Sans SC" panose="00000500000000000000" charset="-122"/>
                          <a:cs typeface="HarmonyOS Sans SC" panose="00000500000000000000" charset="-122"/>
                        </a:rPr>
                        <a:t>：</a:t>
                      </a:r>
                      <a:r>
                        <a:rPr lang="en-US" altLang="zh-CN" sz="1400" b="1" kern="0" spc="-10" dirty="0">
                          <a:solidFill>
                            <a:srgbClr val="000000">
                              <a:alpha val="100000"/>
                            </a:srgbClr>
                          </a:solidFill>
                          <a:latin typeface="HarmonyOS Sans SC" panose="00000500000000000000" charset="-122"/>
                          <a:ea typeface="HarmonyOS Sans SC" panose="00000500000000000000" charset="-122"/>
                          <a:cs typeface="HarmonyOS Sans SC" panose="00000500000000000000" charset="-122"/>
                        </a:rPr>
                        <a:t>300mg(1mg/ml)</a:t>
                      </a:r>
                      <a:endParaRPr lang="zh-CN" altLang="en-US" sz="1400" b="1" kern="0" spc="-10" dirty="0">
                        <a:solidFill>
                          <a:srgbClr val="000000">
                            <a:alpha val="100000"/>
                          </a:srgbClr>
                        </a:solidFill>
                        <a:highlight>
                          <a:srgbClr val="FFFF00"/>
                        </a:highlight>
                        <a:latin typeface="HarmonyOS Sans SC" panose="00000500000000000000" charset="-122"/>
                        <a:ea typeface="HarmonyOS Sans SC" panose="00000500000000000000" charset="-122"/>
                        <a:cs typeface="HarmonyOS Sans SC" panose="00000500000000000000" charset="-122"/>
                      </a:endParaRPr>
                    </a:p>
                  </a:txBody>
                  <a:tcPr marL="0" marR="0" marT="0" marB="0" vert="horz" anchor="ctr" anchorCtr="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D9D9D9"/>
                      </a:solidFill>
                      <a:prstDash val="dash"/>
                      <a:round/>
                      <a:headEnd type="none" w="med" len="med"/>
                      <a:tailEnd type="none" w="med" len="med"/>
                    </a:lnT>
                    <a:lnB w="6350" cap="flat" cmpd="sng" algn="ctr">
                      <a:solidFill>
                        <a:srgbClr val="D9D9D9"/>
                      </a:solidFill>
                      <a:prstDash val="dash"/>
                      <a:round/>
                      <a:headEnd type="none" w="med" len="med"/>
                      <a:tailEnd type="none" w="med" len="med"/>
                    </a:lnB>
                  </a:tcPr>
                </a:tc>
                <a:tc hMerge="1">
                  <a:tcPr marL="0" marR="0" marT="0" marB="0" vert="horz">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D9D9D9"/>
                      </a:solidFill>
                      <a:prstDash val="dash"/>
                      <a:round/>
                      <a:headEnd type="none" w="med" len="med"/>
                      <a:tailEnd type="none" w="med" len="med"/>
                    </a:lnT>
                    <a:lnB w="6350" cap="flat" cmpd="sng" algn="ctr">
                      <a:solidFill>
                        <a:srgbClr val="D9D9D9"/>
                      </a:solidFill>
                      <a:prstDash val="dash"/>
                      <a:round/>
                      <a:headEnd type="none" w="med" len="med"/>
                      <a:tailEnd type="none" w="med" len="med"/>
                    </a:lnB>
                  </a:tcPr>
                </a:tc>
                <a:tc hMerge="1">
                  <a:tcPr marL="0" marR="0" marT="0" marB="0" vert="horz">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D9D9D9"/>
                      </a:solidFill>
                      <a:prstDash val="dash"/>
                      <a:round/>
                      <a:headEnd type="none" w="med" len="med"/>
                      <a:tailEnd type="none" w="med" len="med"/>
                    </a:lnT>
                    <a:lnB w="6350" cap="flat" cmpd="sng" algn="ctr">
                      <a:solidFill>
                        <a:srgbClr val="D9D9D9"/>
                      </a:solidFill>
                      <a:prstDash val="dash"/>
                      <a:round/>
                      <a:headEnd type="none" w="med" len="med"/>
                      <a:tailEnd type="none" w="med" len="med"/>
                    </a:lnB>
                  </a:tcPr>
                </a:tc>
                <a:tc vMerge="1">
                  <a:tcPr marL="0" marR="0" marT="0" marB="0" vert="horz">
                    <a:lnL w="12700" cap="flat" cmpd="sng" algn="ctr">
                      <a:solidFill>
                        <a:srgbClr val="FFFFFF"/>
                      </a:solidFill>
                      <a:prstDash val="solid"/>
                      <a:round/>
                      <a:headEnd type="none" w="med" len="med"/>
                      <a:tailEnd type="none" w="med" len="med"/>
                    </a:lnL>
                    <a:lnR w="9525" cap="flat" cmpd="sng" algn="ctr">
                      <a:solidFill>
                        <a:srgbClr val="7F7F7F"/>
                      </a:solidFill>
                      <a:prstDash val="solid"/>
                      <a:round/>
                      <a:headEnd type="none" w="med" len="med"/>
                      <a:tailEnd type="none" w="med" len="med"/>
                    </a:lnR>
                    <a:lnT w="9525" cap="flat" cmpd="sng" algn="ctr">
                      <a:solidFill>
                        <a:srgbClr val="7F7F7F"/>
                      </a:solidFill>
                      <a:prstDash val="solid"/>
                      <a:round/>
                      <a:headEnd type="none" w="med" len="med"/>
                      <a:tailEnd type="none" w="med" len="med"/>
                    </a:lnT>
                    <a:lnB w="9525" cap="flat" cmpd="sng" algn="ctr">
                      <a:solidFill>
                        <a:srgbClr val="7F7F7F"/>
                      </a:solidFill>
                      <a:prstDash val="solid"/>
                      <a:round/>
                      <a:headEnd type="none" w="med" len="med"/>
                      <a:tailEnd type="none" w="med" len="med"/>
                    </a:lnB>
                  </a:tcPr>
                </a:tc>
              </a:tr>
              <a:tr h="1706880">
                <a:tc>
                  <a:txBody>
                    <a:bodyPr/>
                    <a:p>
                      <a:pPr algn="l" rtl="0" eaLnBrk="0">
                        <a:lnSpc>
                          <a:spcPct val="100000"/>
                        </a:lnSpc>
                      </a:pPr>
                      <a:endParaRPr sz="1000" dirty="0">
                        <a:latin typeface="HarmonyOS Sans SC" panose="00000500000000000000" charset="-122"/>
                        <a:ea typeface="HarmonyOS Sans SC" panose="00000500000000000000" charset="-122"/>
                        <a:cs typeface="Arial" panose="020B0604020202020204"/>
                      </a:endParaRPr>
                    </a:p>
                  </a:txBody>
                  <a:tcPr marL="0" marR="0" marT="0" marB="0" vert="horz">
                    <a:lnL w="9525" cap="flat" cmpd="sng" algn="ctr">
                      <a:solidFill>
                        <a:srgbClr val="7F7F7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p>
                      <a:pPr algn="ctr" rtl="0" eaLnBrk="0">
                        <a:lnSpc>
                          <a:spcPct val="110000"/>
                        </a:lnSpc>
                      </a:pPr>
                      <a:r>
                        <a:rPr sz="1400" b="1" kern="0" spc="-10" dirty="0">
                          <a:solidFill>
                            <a:srgbClr val="C00000">
                              <a:alpha val="100000"/>
                            </a:srgbClr>
                          </a:solidFill>
                          <a:latin typeface="HarmonyOS Sans SC" panose="00000500000000000000" charset="-122"/>
                          <a:ea typeface="HarmonyOS Sans SC" panose="00000500000000000000" charset="-122"/>
                          <a:cs typeface="微软雅黑" panose="020B0503020204020204" pitchFamily="34" charset="-122"/>
                        </a:rPr>
                        <a:t>适应症</a:t>
                      </a:r>
                      <a:endParaRPr sz="1400" b="1" kern="0" spc="-10" dirty="0">
                        <a:solidFill>
                          <a:srgbClr val="C00000">
                            <a:alpha val="100000"/>
                          </a:srgbClr>
                        </a:solidFill>
                        <a:latin typeface="HarmonyOS Sans SC" panose="00000500000000000000" charset="-122"/>
                        <a:ea typeface="HarmonyOS Sans SC" panose="00000500000000000000" charset="-122"/>
                        <a:cs typeface="微软雅黑" panose="020B0503020204020204" pitchFamily="34" charset="-122"/>
                      </a:endParaRPr>
                    </a:p>
                  </a:txBody>
                  <a:tcPr marL="0" marR="0" marT="0" marB="0" vert="horz" anchor="ctr" anchorCtr="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CE7E7"/>
                    </a:solidFill>
                  </a:tcPr>
                </a:tc>
                <a:tc gridSpan="3">
                  <a:txBody>
                    <a:bodyPr/>
                    <a:p>
                      <a:pPr marL="107950" indent="0" algn="l" rtl="0" eaLnBrk="0" fontAlgn="auto">
                        <a:lnSpc>
                          <a:spcPct val="105000"/>
                        </a:lnSpc>
                      </a:pPr>
                      <a:r>
                        <a:rPr lang="zh-CN" altLang="en-US" sz="1400" b="1" kern="0" dirty="0">
                          <a:solidFill>
                            <a:srgbClr val="C00000">
                              <a:alpha val="100000"/>
                            </a:srgbClr>
                          </a:solidFill>
                          <a:latin typeface="HarmonyOS Sans SC" panose="00000500000000000000" charset="-122"/>
                          <a:ea typeface="HarmonyOS Sans SC" panose="00000500000000000000" charset="-122"/>
                          <a:cs typeface="微软雅黑" panose="020B0503020204020204" pitchFamily="34" charset="-122"/>
                        </a:rPr>
                        <a:t>适用于多发性硬化症所引起的严重但可逆的肌肉痉挛。对感染性、退行性、外伤性、肿瘤或原因不明的脊髓疾病引起的痉挛可能有一定的疗效。</a:t>
                      </a:r>
                      <a:endParaRPr lang="zh-CN" altLang="en-US" sz="1400" b="1" kern="0" dirty="0">
                        <a:solidFill>
                          <a:srgbClr val="C00000">
                            <a:alpha val="100000"/>
                          </a:srgbClr>
                        </a:solidFill>
                        <a:latin typeface="HarmonyOS Sans SC" panose="00000500000000000000" charset="-122"/>
                        <a:ea typeface="HarmonyOS Sans SC" panose="00000500000000000000" charset="-122"/>
                        <a:cs typeface="微软雅黑" panose="020B0503020204020204" pitchFamily="34" charset="-122"/>
                      </a:endParaRPr>
                    </a:p>
                  </a:txBody>
                  <a:tcPr marL="0" marR="0" marT="0" marB="0" vert="horz" anchor="ctr" anchorCtr="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D9D9D9"/>
                      </a:solidFill>
                      <a:prstDash val="dash"/>
                      <a:round/>
                      <a:headEnd type="none" w="med" len="med"/>
                      <a:tailEnd type="none" w="med" len="med"/>
                    </a:lnT>
                    <a:lnB w="6350" cap="flat" cmpd="sng" algn="ctr">
                      <a:solidFill>
                        <a:srgbClr val="D9D9D9"/>
                      </a:solidFill>
                      <a:prstDash val="dash"/>
                      <a:round/>
                      <a:headEnd type="none" w="med" len="med"/>
                      <a:tailEnd type="none" w="med" len="med"/>
                    </a:lnB>
                  </a:tcPr>
                </a:tc>
                <a:tc hMerge="1">
                  <a:tcPr marL="0" marR="0" marT="0" marB="0" vert="horz">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D9D9D9"/>
                      </a:solidFill>
                      <a:prstDash val="dash"/>
                      <a:round/>
                      <a:headEnd type="none" w="med" len="med"/>
                      <a:tailEnd type="none" w="med" len="med"/>
                    </a:lnT>
                    <a:lnB w="6350" cap="flat" cmpd="sng" algn="ctr">
                      <a:solidFill>
                        <a:srgbClr val="D9D9D9"/>
                      </a:solidFill>
                      <a:prstDash val="dash"/>
                      <a:round/>
                      <a:headEnd type="none" w="med" len="med"/>
                      <a:tailEnd type="none" w="med" len="med"/>
                    </a:lnB>
                  </a:tcPr>
                </a:tc>
                <a:tc hMerge="1">
                  <a:tcPr marL="0" marR="0" marT="0" marB="0" vert="horz">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D9D9D9"/>
                      </a:solidFill>
                      <a:prstDash val="dash"/>
                      <a:round/>
                      <a:headEnd type="none" w="med" len="med"/>
                      <a:tailEnd type="none" w="med" len="med"/>
                    </a:lnT>
                    <a:lnB w="6350" cap="flat" cmpd="sng" algn="ctr">
                      <a:solidFill>
                        <a:srgbClr val="D9D9D9"/>
                      </a:solidFill>
                      <a:prstDash val="dash"/>
                      <a:round/>
                      <a:headEnd type="none" w="med" len="med"/>
                      <a:tailEnd type="none" w="med" len="med"/>
                    </a:lnB>
                  </a:tcPr>
                </a:tc>
                <a:tc vMerge="1">
                  <a:tcPr marL="0" marR="0" marT="0" marB="0" vert="horz">
                    <a:lnL w="12700" cap="flat" cmpd="sng" algn="ctr">
                      <a:solidFill>
                        <a:srgbClr val="FFFFFF"/>
                      </a:solidFill>
                      <a:prstDash val="solid"/>
                      <a:round/>
                      <a:headEnd type="none" w="med" len="med"/>
                      <a:tailEnd type="none" w="med" len="med"/>
                    </a:lnL>
                    <a:lnR w="9525" cap="flat" cmpd="sng" algn="ctr">
                      <a:solidFill>
                        <a:srgbClr val="7F7F7F"/>
                      </a:solidFill>
                      <a:prstDash val="solid"/>
                      <a:round/>
                      <a:headEnd type="none" w="med" len="med"/>
                      <a:tailEnd type="none" w="med" len="med"/>
                    </a:lnR>
                    <a:lnT w="9525" cap="flat" cmpd="sng" algn="ctr">
                      <a:solidFill>
                        <a:srgbClr val="7F7F7F"/>
                      </a:solidFill>
                      <a:prstDash val="solid"/>
                      <a:round/>
                      <a:headEnd type="none" w="med" len="med"/>
                      <a:tailEnd type="none" w="med" len="med"/>
                    </a:lnT>
                    <a:lnB w="9525" cap="flat" cmpd="sng" algn="ctr">
                      <a:solidFill>
                        <a:srgbClr val="7F7F7F"/>
                      </a:solidFill>
                      <a:prstDash val="solid"/>
                      <a:round/>
                      <a:headEnd type="none" w="med" len="med"/>
                      <a:tailEnd type="none" w="med" len="med"/>
                    </a:lnB>
                  </a:tcPr>
                </a:tc>
              </a:tr>
              <a:tr h="1397000">
                <a:tc>
                  <a:txBody>
                    <a:bodyPr/>
                    <a:p>
                      <a:pPr algn="l" rtl="0" eaLnBrk="0">
                        <a:lnSpc>
                          <a:spcPct val="100000"/>
                        </a:lnSpc>
                      </a:pPr>
                      <a:endParaRPr sz="1000" dirty="0">
                        <a:latin typeface="HarmonyOS Sans SC" panose="00000500000000000000" charset="-122"/>
                        <a:ea typeface="HarmonyOS Sans SC" panose="00000500000000000000" charset="-122"/>
                        <a:cs typeface="Arial" panose="020B0604020202020204"/>
                      </a:endParaRPr>
                    </a:p>
                  </a:txBody>
                  <a:tcPr marL="0" marR="0" marT="0" marB="0" vert="horz">
                    <a:lnL w="9525" cap="flat" cmpd="sng" algn="ctr">
                      <a:solidFill>
                        <a:srgbClr val="7F7F7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p>
                      <a:pPr algn="ctr" rtl="0" eaLnBrk="0">
                        <a:lnSpc>
                          <a:spcPct val="8000"/>
                        </a:lnSpc>
                      </a:pPr>
                      <a:r>
                        <a:rPr lang="zh-CN" sz="1400" b="1" dirty="0">
                          <a:solidFill>
                            <a:srgbClr val="C00000"/>
                          </a:solidFill>
                          <a:latin typeface="HarmonyOS Sans SC" panose="00000500000000000000" charset="-122"/>
                          <a:ea typeface="HarmonyOS Sans SC" panose="00000500000000000000" charset="-122"/>
                          <a:cs typeface="微软雅黑" panose="020B0503020204020204" pitchFamily="34" charset="-122"/>
                        </a:rPr>
                        <a:t>参照药品</a:t>
                      </a:r>
                      <a:endParaRPr lang="zh-CN" sz="1400" b="1" dirty="0">
                        <a:solidFill>
                          <a:srgbClr val="C00000"/>
                        </a:solidFill>
                        <a:latin typeface="HarmonyOS Sans SC" panose="00000500000000000000" charset="-122"/>
                        <a:ea typeface="HarmonyOS Sans SC" panose="00000500000000000000" charset="-122"/>
                        <a:cs typeface="微软雅黑" panose="020B0503020204020204" pitchFamily="34" charset="-122"/>
                      </a:endParaRPr>
                    </a:p>
                  </a:txBody>
                  <a:tcPr marL="0" marR="0" marT="0" marB="0" vert="horz" anchor="ctr" anchorCtr="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CE7E7"/>
                    </a:solidFill>
                  </a:tcPr>
                </a:tc>
                <a:tc gridSpan="3">
                  <a:txBody>
                    <a:bodyPr/>
                    <a:p>
                      <a:pPr marL="107950" indent="0" algn="l" rtl="0" eaLnBrk="0" fontAlgn="auto">
                        <a:lnSpc>
                          <a:spcPct val="100000"/>
                        </a:lnSpc>
                      </a:pPr>
                      <a:r>
                        <a:rPr lang="en-US" sz="1200" b="1" kern="0" dirty="0">
                          <a:solidFill>
                            <a:srgbClr val="C00000"/>
                          </a:solidFill>
                          <a:latin typeface="HarmonyOS Sans SC" panose="00000500000000000000" charset="-122"/>
                          <a:ea typeface="HarmonyOS Sans SC" panose="00000500000000000000" charset="-122"/>
                          <a:cs typeface="HarmonyOS Sans SC" panose="00000500000000000000" charset="-122"/>
                        </a:rPr>
                        <a:t>  </a:t>
                      </a:r>
                      <a:endParaRPr lang="en-US" sz="1200" b="1" kern="0" dirty="0">
                        <a:solidFill>
                          <a:srgbClr val="C00000"/>
                        </a:solidFill>
                        <a:latin typeface="HarmonyOS Sans SC" panose="00000500000000000000" charset="-122"/>
                        <a:ea typeface="HarmonyOS Sans SC" panose="00000500000000000000" charset="-122"/>
                        <a:cs typeface="HarmonyOS Sans SC" panose="00000500000000000000" charset="-122"/>
                      </a:endParaRPr>
                    </a:p>
                    <a:p>
                      <a:pPr marL="107950" indent="0" algn="l" rtl="0" eaLnBrk="0" fontAlgn="auto">
                        <a:lnSpc>
                          <a:spcPts val="2000"/>
                        </a:lnSpc>
                      </a:pPr>
                      <a:r>
                        <a:rPr lang="zh-CN" altLang="en-US" sz="1400" b="1" kern="0" dirty="0">
                          <a:solidFill>
                            <a:srgbClr val="C00000"/>
                          </a:solidFill>
                          <a:latin typeface="HarmonyOS Sans SC" panose="00000500000000000000" charset="-122"/>
                          <a:ea typeface="HarmonyOS Sans SC" panose="00000500000000000000" charset="-122"/>
                          <a:cs typeface="HarmonyOS Sans SC" panose="00000500000000000000" charset="-122"/>
                        </a:rPr>
                        <a:t>参照药品建议：巴氯芬片</a:t>
                      </a:r>
                      <a:endParaRPr lang="zh-CN" altLang="en-US" sz="1400" b="1" kern="0" dirty="0">
                        <a:solidFill>
                          <a:srgbClr val="C00000"/>
                        </a:solidFill>
                        <a:latin typeface="HarmonyOS Sans SC" panose="00000500000000000000" charset="-122"/>
                        <a:ea typeface="HarmonyOS Sans SC" panose="00000500000000000000" charset="-122"/>
                        <a:cs typeface="HarmonyOS Sans SC" panose="00000500000000000000" charset="-122"/>
                      </a:endParaRPr>
                    </a:p>
                    <a:p>
                      <a:pPr marL="107950" indent="0" algn="l" rtl="0" eaLnBrk="0" fontAlgn="auto">
                        <a:lnSpc>
                          <a:spcPts val="2000"/>
                        </a:lnSpc>
                      </a:pPr>
                      <a:r>
                        <a:rPr lang="zh-CN" altLang="en-US" sz="1400" b="0" kern="0" dirty="0">
                          <a:solidFill>
                            <a:srgbClr val="C00000"/>
                          </a:solidFill>
                          <a:latin typeface="HarmonyOS Sans SC" panose="00000500000000000000" charset="-122"/>
                          <a:ea typeface="HarmonyOS Sans SC" panose="00000500000000000000" charset="-122"/>
                          <a:cs typeface="HarmonyOS Sans SC" panose="00000500000000000000" charset="-122"/>
                        </a:rPr>
                        <a:t>参照药品选择理由：</a:t>
                      </a:r>
                      <a:endParaRPr lang="zh-CN" altLang="en-US" sz="1400" b="0" kern="0" dirty="0">
                        <a:solidFill>
                          <a:srgbClr val="C00000"/>
                        </a:solidFill>
                        <a:latin typeface="HarmonyOS Sans SC" panose="00000500000000000000" charset="-122"/>
                        <a:ea typeface="HarmonyOS Sans SC" panose="00000500000000000000" charset="-122"/>
                        <a:cs typeface="HarmonyOS Sans SC" panose="00000500000000000000" charset="-122"/>
                      </a:endParaRPr>
                    </a:p>
                    <a:p>
                      <a:pPr marL="107950" indent="0" algn="l" rtl="0" eaLnBrk="0" fontAlgn="auto">
                        <a:lnSpc>
                          <a:spcPct val="100000"/>
                        </a:lnSpc>
                      </a:pPr>
                      <a:r>
                        <a:rPr lang="en-US" altLang="zh-CN" sz="1400" b="0" kern="0" dirty="0">
                          <a:solidFill>
                            <a:srgbClr val="C00000"/>
                          </a:solidFill>
                          <a:latin typeface="HarmonyOS Sans SC" panose="00000500000000000000" charset="-122"/>
                          <a:ea typeface="HarmonyOS Sans SC" panose="00000500000000000000" charset="-122"/>
                          <a:cs typeface="HarmonyOS Sans SC" panose="00000500000000000000" charset="-122"/>
                        </a:rPr>
                        <a:t>1. </a:t>
                      </a:r>
                      <a:r>
                        <a:rPr lang="zh-CN" altLang="en-US" sz="1400" b="0" kern="0" dirty="0">
                          <a:solidFill>
                            <a:srgbClr val="C00000"/>
                          </a:solidFill>
                          <a:latin typeface="HarmonyOS Sans SC" panose="00000500000000000000" charset="-122"/>
                          <a:ea typeface="HarmonyOS Sans SC" panose="00000500000000000000" charset="-122"/>
                          <a:cs typeface="HarmonyOS Sans SC" panose="00000500000000000000" charset="-122"/>
                        </a:rPr>
                        <a:t>二者为通用名不同剂型的药品</a:t>
                      </a:r>
                      <a:endParaRPr lang="zh-CN" altLang="en-US" sz="1400" b="0" kern="0" dirty="0">
                        <a:solidFill>
                          <a:srgbClr val="C00000"/>
                        </a:solidFill>
                        <a:latin typeface="HarmonyOS Sans SC" panose="00000500000000000000" charset="-122"/>
                        <a:ea typeface="HarmonyOS Sans SC" panose="00000500000000000000" charset="-122"/>
                        <a:cs typeface="HarmonyOS Sans SC" panose="00000500000000000000" charset="-122"/>
                      </a:endParaRPr>
                    </a:p>
                    <a:p>
                      <a:pPr marL="107950" indent="0" algn="l" rtl="0" eaLnBrk="0" fontAlgn="auto">
                        <a:lnSpc>
                          <a:spcPct val="100000"/>
                        </a:lnSpc>
                      </a:pPr>
                      <a:r>
                        <a:rPr lang="en-US" altLang="zh-CN" sz="1400" b="0" kern="0" dirty="0">
                          <a:solidFill>
                            <a:srgbClr val="C00000"/>
                          </a:solidFill>
                          <a:latin typeface="HarmonyOS Sans SC" panose="00000500000000000000" charset="-122"/>
                          <a:ea typeface="HarmonyOS Sans SC" panose="00000500000000000000" charset="-122"/>
                          <a:cs typeface="HarmonyOS Sans SC" panose="00000500000000000000" charset="-122"/>
                        </a:rPr>
                        <a:t>2. </a:t>
                      </a:r>
                      <a:r>
                        <a:rPr lang="zh-CN" altLang="en-US" sz="1400" b="0" kern="0" dirty="0">
                          <a:solidFill>
                            <a:srgbClr val="C00000"/>
                          </a:solidFill>
                          <a:latin typeface="HarmonyOS Sans SC" panose="00000500000000000000" charset="-122"/>
                          <a:ea typeface="HarmonyOS Sans SC" panose="00000500000000000000" charset="-122"/>
                          <a:cs typeface="HarmonyOS Sans SC" panose="00000500000000000000" charset="-122"/>
                          <a:sym typeface="+mn-ea"/>
                        </a:rPr>
                        <a:t>巴氯芬片</a:t>
                      </a:r>
                      <a:r>
                        <a:rPr lang="zh-CN" altLang="en-US" sz="1400" b="0" kern="0" dirty="0">
                          <a:solidFill>
                            <a:srgbClr val="C00000"/>
                          </a:solidFill>
                          <a:latin typeface="HarmonyOS Sans SC" panose="00000500000000000000" charset="-122"/>
                          <a:ea typeface="HarmonyOS Sans SC" panose="00000500000000000000" charset="-122"/>
                          <a:cs typeface="HarmonyOS Sans SC" panose="00000500000000000000" charset="-122"/>
                        </a:rPr>
                        <a:t>已被纳入医保乙类目录</a:t>
                      </a:r>
                      <a:endParaRPr lang="zh-CN" altLang="en-US" sz="1400" b="0" kern="0" dirty="0">
                        <a:solidFill>
                          <a:srgbClr val="C00000"/>
                        </a:solidFill>
                        <a:latin typeface="HarmonyOS Sans SC" panose="00000500000000000000" charset="-122"/>
                        <a:ea typeface="HarmonyOS Sans SC" panose="00000500000000000000" charset="-122"/>
                        <a:cs typeface="HarmonyOS Sans SC" panose="00000500000000000000" charset="-122"/>
                      </a:endParaRPr>
                    </a:p>
                    <a:p>
                      <a:pPr marL="107950" indent="0" algn="l" rtl="0" eaLnBrk="0" fontAlgn="auto">
                        <a:lnSpc>
                          <a:spcPct val="100000"/>
                        </a:lnSpc>
                      </a:pPr>
                      <a:r>
                        <a:rPr lang="en-US" altLang="zh-CN" sz="1400" b="0" kern="0" dirty="0">
                          <a:solidFill>
                            <a:srgbClr val="C00000"/>
                          </a:solidFill>
                          <a:latin typeface="HarmonyOS Sans SC" panose="00000500000000000000" charset="-122"/>
                          <a:ea typeface="HarmonyOS Sans SC" panose="00000500000000000000" charset="-122"/>
                          <a:cs typeface="HarmonyOS Sans SC" panose="00000500000000000000" charset="-122"/>
                        </a:rPr>
                        <a:t>3. </a:t>
                      </a:r>
                      <a:r>
                        <a:rPr lang="zh-CN" altLang="en-US" sz="1400" b="0" kern="0" dirty="0">
                          <a:solidFill>
                            <a:srgbClr val="C00000"/>
                          </a:solidFill>
                          <a:latin typeface="HarmonyOS Sans SC" panose="00000500000000000000" charset="-122"/>
                          <a:ea typeface="HarmonyOS Sans SC" panose="00000500000000000000" charset="-122"/>
                          <a:cs typeface="HarmonyOS Sans SC" panose="00000500000000000000" charset="-122"/>
                          <a:sym typeface="+mn-ea"/>
                        </a:rPr>
                        <a:t>巴氯芬</a:t>
                      </a:r>
                      <a:r>
                        <a:rPr lang="zh-CN" altLang="en-US" sz="1400" b="0" kern="0" dirty="0">
                          <a:solidFill>
                            <a:srgbClr val="C00000"/>
                          </a:solidFill>
                          <a:latin typeface="HarmonyOS Sans SC" panose="00000500000000000000" charset="-122"/>
                          <a:ea typeface="HarmonyOS Sans SC" panose="00000500000000000000" charset="-122"/>
                          <a:cs typeface="HarmonyOS Sans SC" panose="00000500000000000000" charset="-122"/>
                        </a:rPr>
                        <a:t>口服溶液是剂型创新及临床补充</a:t>
                      </a:r>
                      <a:endParaRPr lang="zh-CN" altLang="en-US" sz="1400" b="0" kern="0" dirty="0">
                        <a:solidFill>
                          <a:srgbClr val="C00000"/>
                        </a:solidFill>
                        <a:latin typeface="HarmonyOS Sans SC" panose="00000500000000000000" charset="-122"/>
                        <a:ea typeface="HarmonyOS Sans SC" panose="00000500000000000000" charset="-122"/>
                        <a:cs typeface="HarmonyOS Sans SC" panose="00000500000000000000" charset="-122"/>
                      </a:endParaRPr>
                    </a:p>
                  </a:txBody>
                  <a:tcPr marL="0" marR="0" marT="0" marB="0" vert="horz">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D9D9D9"/>
                      </a:solidFill>
                      <a:prstDash val="dash"/>
                      <a:round/>
                      <a:headEnd type="none" w="med" len="med"/>
                      <a:tailEnd type="none" w="med" len="med"/>
                    </a:lnT>
                    <a:lnB w="12700" cap="flat" cmpd="sng" algn="ctr">
                      <a:solidFill>
                        <a:srgbClr val="FFFFFF"/>
                      </a:solidFill>
                      <a:prstDash val="solid"/>
                      <a:round/>
                      <a:headEnd type="none" w="med" len="med"/>
                      <a:tailEnd type="none" w="med" len="med"/>
                    </a:lnB>
                  </a:tcPr>
                </a:tc>
                <a:tc hMerge="1">
                  <a:tcPr marL="0" marR="0" marT="0" marB="0" vert="horz">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D9D9D9"/>
                      </a:solidFill>
                      <a:prstDash val="dash"/>
                      <a:round/>
                      <a:headEnd type="none" w="med" len="med"/>
                      <a:tailEnd type="none" w="med" len="med"/>
                    </a:lnT>
                    <a:lnB w="12700" cap="flat" cmpd="sng" algn="ctr">
                      <a:solidFill>
                        <a:srgbClr val="FFFFFF"/>
                      </a:solidFill>
                      <a:prstDash val="solid"/>
                      <a:round/>
                      <a:headEnd type="none" w="med" len="med"/>
                      <a:tailEnd type="none" w="med" len="med"/>
                    </a:lnB>
                  </a:tcPr>
                </a:tc>
                <a:tc hMerge="1">
                  <a:tcPr marL="0" marR="0" marT="0" marB="0" vert="horz">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D9D9D9"/>
                      </a:solidFill>
                      <a:prstDash val="dash"/>
                      <a:round/>
                      <a:headEnd type="none" w="med" len="med"/>
                      <a:tailEnd type="none" w="med" len="med"/>
                    </a:lnT>
                    <a:lnB w="12700" cap="flat" cmpd="sng" algn="ctr">
                      <a:solidFill>
                        <a:srgbClr val="FFFFFF"/>
                      </a:solidFill>
                      <a:prstDash val="solid"/>
                      <a:round/>
                      <a:headEnd type="none" w="med" len="med"/>
                      <a:tailEnd type="none" w="med" len="med"/>
                    </a:lnB>
                  </a:tcPr>
                </a:tc>
                <a:tc vMerge="1">
                  <a:tcPr marL="0" marR="0" marT="0" marB="0" vert="horz">
                    <a:lnL w="12700" cap="flat" cmpd="sng" algn="ctr">
                      <a:solidFill>
                        <a:srgbClr val="FFFFFF"/>
                      </a:solidFill>
                      <a:prstDash val="solid"/>
                      <a:round/>
                      <a:headEnd type="none" w="med" len="med"/>
                      <a:tailEnd type="none" w="med" len="med"/>
                    </a:lnL>
                    <a:lnR w="9525" cap="flat" cmpd="sng" algn="ctr">
                      <a:solidFill>
                        <a:srgbClr val="7F7F7F"/>
                      </a:solidFill>
                      <a:prstDash val="solid"/>
                      <a:round/>
                      <a:headEnd type="none" w="med" len="med"/>
                      <a:tailEnd type="none" w="med" len="med"/>
                    </a:lnR>
                    <a:lnT w="9525" cap="flat" cmpd="sng" algn="ctr">
                      <a:solidFill>
                        <a:srgbClr val="7F7F7F"/>
                      </a:solidFill>
                      <a:prstDash val="solid"/>
                      <a:round/>
                      <a:headEnd type="none" w="med" len="med"/>
                      <a:tailEnd type="none" w="med" len="med"/>
                    </a:lnT>
                    <a:lnB w="9525" cap="flat" cmpd="sng" algn="ctr">
                      <a:solidFill>
                        <a:srgbClr val="7F7F7F"/>
                      </a:solidFill>
                      <a:prstDash val="solid"/>
                      <a:round/>
                      <a:headEnd type="none" w="med" len="med"/>
                      <a:tailEnd type="none" w="med" len="med"/>
                    </a:lnB>
                  </a:tcPr>
                </a:tc>
              </a:tr>
              <a:tr h="781685">
                <a:tc>
                  <a:txBody>
                    <a:bodyPr/>
                    <a:p>
                      <a:pPr algn="l" rtl="0" eaLnBrk="0">
                        <a:lnSpc>
                          <a:spcPct val="100000"/>
                        </a:lnSpc>
                      </a:pPr>
                      <a:endParaRPr sz="1000" dirty="0">
                        <a:latin typeface="HarmonyOS Sans SC" panose="00000500000000000000" charset="-122"/>
                        <a:ea typeface="HarmonyOS Sans SC" panose="00000500000000000000" charset="-122"/>
                        <a:cs typeface="Arial" panose="020B0604020202020204"/>
                      </a:endParaRPr>
                    </a:p>
                  </a:txBody>
                  <a:tcPr marL="0" marR="0" marT="0" marB="0" vert="horz">
                    <a:lnL w="9525" cap="flat" cmpd="sng" algn="ctr">
                      <a:solidFill>
                        <a:srgbClr val="7F7F7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p>
                      <a:pPr algn="ctr" rtl="0" eaLnBrk="0">
                        <a:lnSpc>
                          <a:spcPct val="188000"/>
                        </a:lnSpc>
                      </a:pPr>
                      <a:r>
                        <a:rPr sz="1200" b="1" kern="0" spc="-20" dirty="0">
                          <a:solidFill>
                            <a:srgbClr val="000000">
                              <a:alpha val="100000"/>
                            </a:srgbClr>
                          </a:solidFill>
                          <a:latin typeface="HarmonyOS Sans SC" panose="00000500000000000000" charset="-122"/>
                          <a:ea typeface="HarmonyOS Sans SC" panose="00000500000000000000" charset="-122"/>
                          <a:cs typeface="微软雅黑" panose="020B0503020204020204" pitchFamily="34" charset="-122"/>
                        </a:rPr>
                        <a:t>中国获批</a:t>
                      </a:r>
                      <a:endParaRPr sz="1200" b="1" kern="0" spc="-20" dirty="0">
                        <a:solidFill>
                          <a:srgbClr val="000000">
                            <a:alpha val="100000"/>
                          </a:srgbClr>
                        </a:solidFill>
                        <a:latin typeface="HarmonyOS Sans SC" panose="00000500000000000000" charset="-122"/>
                        <a:ea typeface="HarmonyOS Sans SC" panose="00000500000000000000" charset="-122"/>
                        <a:cs typeface="微软雅黑" panose="020B0503020204020204" pitchFamily="34" charset="-122"/>
                      </a:endParaRPr>
                    </a:p>
                    <a:p>
                      <a:pPr algn="ctr" rtl="0" eaLnBrk="0">
                        <a:lnSpc>
                          <a:spcPct val="188000"/>
                        </a:lnSpc>
                      </a:pPr>
                      <a:r>
                        <a:rPr sz="1200" b="1" kern="0" spc="-20" dirty="0">
                          <a:solidFill>
                            <a:srgbClr val="000000">
                              <a:alpha val="100000"/>
                            </a:srgbClr>
                          </a:solidFill>
                          <a:latin typeface="HarmonyOS Sans SC" panose="00000500000000000000" charset="-122"/>
                          <a:ea typeface="HarmonyOS Sans SC" panose="00000500000000000000" charset="-122"/>
                          <a:cs typeface="微软雅黑" panose="020B0503020204020204" pitchFamily="34" charset="-122"/>
                        </a:rPr>
                        <a:t>时间</a:t>
                      </a:r>
                      <a:endParaRPr sz="1200" dirty="0">
                        <a:latin typeface="HarmonyOS Sans SC" panose="00000500000000000000" charset="-122"/>
                        <a:ea typeface="HarmonyOS Sans SC" panose="00000500000000000000" charset="-122"/>
                        <a:cs typeface="微软雅黑" panose="020B0503020204020204" pitchFamily="34" charset="-122"/>
                      </a:endParaRPr>
                    </a:p>
                  </a:txBody>
                  <a:tcPr marL="0" marR="0" marT="0" marB="0" vert="horz" anchor="ctr" anchorCtr="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CE7E7"/>
                    </a:solidFill>
                  </a:tcPr>
                </a:tc>
                <a:tc>
                  <a:txBody>
                    <a:bodyPr/>
                    <a:p>
                      <a:pPr algn="l" rtl="0" eaLnBrk="0">
                        <a:lnSpc>
                          <a:spcPct val="197000"/>
                        </a:lnSpc>
                      </a:pPr>
                      <a:endParaRPr sz="1000" b="1" dirty="0">
                        <a:latin typeface="HarmonyOS Sans SC" panose="00000500000000000000" charset="-122"/>
                        <a:ea typeface="HarmonyOS Sans SC" panose="00000500000000000000" charset="-122"/>
                        <a:cs typeface="HarmonyOS Sans SC" panose="00000500000000000000" charset="-122"/>
                      </a:endParaRPr>
                    </a:p>
                    <a:p>
                      <a:pPr marL="107950" indent="0" algn="l" rtl="0" eaLnBrk="0" fontAlgn="auto">
                        <a:lnSpc>
                          <a:spcPct val="97000"/>
                        </a:lnSpc>
                        <a:spcBef>
                          <a:spcPts val="0"/>
                        </a:spcBef>
                      </a:pPr>
                      <a:r>
                        <a:rPr sz="1400" b="1" kern="0" spc="-10" dirty="0">
                          <a:solidFill>
                            <a:srgbClr val="000000">
                              <a:alpha val="100000"/>
                            </a:srgbClr>
                          </a:solidFill>
                          <a:latin typeface="HarmonyOS Sans SC" panose="00000500000000000000" charset="-122"/>
                          <a:ea typeface="HarmonyOS Sans SC" panose="00000500000000000000" charset="-122"/>
                          <a:cs typeface="HarmonyOS Sans SC" panose="00000500000000000000" charset="-122"/>
                        </a:rPr>
                        <a:t>202</a:t>
                      </a:r>
                      <a:r>
                        <a:rPr lang="en-US" sz="1400" b="1" kern="0" spc="-10" dirty="0">
                          <a:solidFill>
                            <a:srgbClr val="000000">
                              <a:alpha val="100000"/>
                            </a:srgbClr>
                          </a:solidFill>
                          <a:latin typeface="HarmonyOS Sans SC" panose="00000500000000000000" charset="-122"/>
                          <a:ea typeface="HarmonyOS Sans SC" panose="00000500000000000000" charset="-122"/>
                          <a:cs typeface="HarmonyOS Sans SC" panose="00000500000000000000" charset="-122"/>
                        </a:rPr>
                        <a:t>4</a:t>
                      </a:r>
                      <a:r>
                        <a:rPr sz="1400" b="1" kern="0" spc="-10" dirty="0">
                          <a:solidFill>
                            <a:srgbClr val="000000">
                              <a:alpha val="100000"/>
                            </a:srgbClr>
                          </a:solidFill>
                          <a:latin typeface="HarmonyOS Sans SC" panose="00000500000000000000" charset="-122"/>
                          <a:ea typeface="HarmonyOS Sans SC" panose="00000500000000000000" charset="-122"/>
                          <a:cs typeface="HarmonyOS Sans SC" panose="00000500000000000000" charset="-122"/>
                        </a:rPr>
                        <a:t>年</a:t>
                      </a:r>
                      <a:r>
                        <a:rPr lang="en-US" sz="1400" b="1" kern="0" spc="-10" dirty="0">
                          <a:solidFill>
                            <a:srgbClr val="000000">
                              <a:alpha val="100000"/>
                            </a:srgbClr>
                          </a:solidFill>
                          <a:latin typeface="HarmonyOS Sans SC" panose="00000500000000000000" charset="-122"/>
                          <a:ea typeface="HarmonyOS Sans SC" panose="00000500000000000000" charset="-122"/>
                          <a:cs typeface="HarmonyOS Sans SC" panose="00000500000000000000" charset="-122"/>
                        </a:rPr>
                        <a:t>12</a:t>
                      </a:r>
                      <a:r>
                        <a:rPr sz="1400" b="1" kern="0" spc="-10" dirty="0">
                          <a:solidFill>
                            <a:srgbClr val="000000">
                              <a:alpha val="100000"/>
                            </a:srgbClr>
                          </a:solidFill>
                          <a:latin typeface="HarmonyOS Sans SC" panose="00000500000000000000" charset="-122"/>
                          <a:ea typeface="HarmonyOS Sans SC" panose="00000500000000000000" charset="-122"/>
                          <a:cs typeface="HarmonyOS Sans SC" panose="00000500000000000000" charset="-122"/>
                        </a:rPr>
                        <a:t>月</a:t>
                      </a:r>
                      <a:r>
                        <a:rPr lang="en-US" sz="1400" b="1" kern="0" spc="-10" dirty="0">
                          <a:solidFill>
                            <a:srgbClr val="000000">
                              <a:alpha val="100000"/>
                            </a:srgbClr>
                          </a:solidFill>
                          <a:latin typeface="HarmonyOS Sans SC" panose="00000500000000000000" charset="-122"/>
                          <a:ea typeface="HarmonyOS Sans SC" panose="00000500000000000000" charset="-122"/>
                          <a:cs typeface="HarmonyOS Sans SC" panose="00000500000000000000" charset="-122"/>
                        </a:rPr>
                        <a:t>1</a:t>
                      </a:r>
                      <a:r>
                        <a:rPr sz="1400" b="1" kern="0" spc="-10" dirty="0">
                          <a:solidFill>
                            <a:srgbClr val="000000">
                              <a:alpha val="100000"/>
                            </a:srgbClr>
                          </a:solidFill>
                          <a:latin typeface="HarmonyOS Sans SC" panose="00000500000000000000" charset="-122"/>
                          <a:ea typeface="HarmonyOS Sans SC" panose="00000500000000000000" charset="-122"/>
                          <a:cs typeface="HarmonyOS Sans SC" panose="00000500000000000000" charset="-122"/>
                        </a:rPr>
                        <a:t>日</a:t>
                      </a:r>
                      <a:endParaRPr sz="1400" b="1" dirty="0">
                        <a:latin typeface="HarmonyOS Sans SC" panose="00000500000000000000" charset="-122"/>
                        <a:ea typeface="HarmonyOS Sans SC" panose="00000500000000000000" charset="-122"/>
                        <a:cs typeface="HarmonyOS Sans SC" panose="00000500000000000000" charset="-122"/>
                      </a:endParaRPr>
                    </a:p>
                  </a:txBody>
                  <a:tcPr marL="0" marR="0" marT="0" marB="0" vert="horz">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D9D9D9"/>
                      </a:solidFill>
                      <a:prstDash val="dash"/>
                      <a:round/>
                      <a:headEnd type="none" w="med" len="med"/>
                      <a:tailEnd type="none" w="med" len="med"/>
                    </a:lnT>
                    <a:lnB w="6350" cap="flat" cmpd="sng" algn="ctr">
                      <a:solidFill>
                        <a:srgbClr val="D9D9D9"/>
                      </a:solidFill>
                      <a:prstDash val="dash"/>
                      <a:round/>
                      <a:headEnd type="none" w="med" len="med"/>
                      <a:tailEnd type="none" w="med" len="med"/>
                    </a:lnB>
                  </a:tcPr>
                </a:tc>
                <a:tc>
                  <a:txBody>
                    <a:bodyPr/>
                    <a:p>
                      <a:pPr algn="l" rtl="0" eaLnBrk="0">
                        <a:lnSpc>
                          <a:spcPct val="110000"/>
                        </a:lnSpc>
                      </a:pPr>
                      <a:endParaRPr sz="700" b="1" dirty="0">
                        <a:latin typeface="HarmonyOS Sans SC" panose="00000500000000000000" charset="-122"/>
                        <a:ea typeface="HarmonyOS Sans SC" panose="00000500000000000000" charset="-122"/>
                        <a:cs typeface="HarmonyOS Sans SC" panose="00000500000000000000" charset="-122"/>
                      </a:endParaRPr>
                    </a:p>
                    <a:p>
                      <a:pPr marL="199390" indent="8890" algn="l" rtl="0" eaLnBrk="0">
                        <a:lnSpc>
                          <a:spcPct val="99000"/>
                        </a:lnSpc>
                        <a:spcBef>
                          <a:spcPts val="5"/>
                        </a:spcBef>
                      </a:pPr>
                      <a:r>
                        <a:rPr sz="1200" b="1" kern="0" spc="-30" dirty="0">
                          <a:solidFill>
                            <a:srgbClr val="000000">
                              <a:alpha val="100000"/>
                            </a:srgbClr>
                          </a:solidFill>
                          <a:latin typeface="HarmonyOS Sans SC" panose="00000500000000000000" charset="-122"/>
                          <a:ea typeface="HarmonyOS Sans SC" panose="00000500000000000000" charset="-122"/>
                          <a:cs typeface="HarmonyOS Sans SC" panose="00000500000000000000" charset="-122"/>
                        </a:rPr>
                        <a:t>目前大陆地区</a:t>
                      </a:r>
                      <a:r>
                        <a:rPr sz="1200" b="1" kern="0" spc="0" dirty="0">
                          <a:solidFill>
                            <a:srgbClr val="000000">
                              <a:alpha val="100000"/>
                            </a:srgbClr>
                          </a:solidFill>
                          <a:latin typeface="HarmonyOS Sans SC" panose="00000500000000000000" charset="-122"/>
                          <a:ea typeface="HarmonyOS Sans SC" panose="00000500000000000000" charset="-122"/>
                          <a:cs typeface="HarmonyOS Sans SC" panose="00000500000000000000" charset="-122"/>
                        </a:rPr>
                        <a:t>     </a:t>
                      </a:r>
                      <a:r>
                        <a:rPr sz="1200" b="1" kern="0" spc="-20" dirty="0">
                          <a:solidFill>
                            <a:srgbClr val="000000">
                              <a:alpha val="100000"/>
                            </a:srgbClr>
                          </a:solidFill>
                          <a:latin typeface="HarmonyOS Sans SC" panose="00000500000000000000" charset="-122"/>
                          <a:ea typeface="HarmonyOS Sans SC" panose="00000500000000000000" charset="-122"/>
                          <a:cs typeface="HarmonyOS Sans SC" panose="00000500000000000000" charset="-122"/>
                        </a:rPr>
                        <a:t>同通用名药品</a:t>
                      </a:r>
                      <a:r>
                        <a:rPr sz="1200" b="1" kern="0" spc="10" dirty="0">
                          <a:solidFill>
                            <a:srgbClr val="000000">
                              <a:alpha val="100000"/>
                            </a:srgbClr>
                          </a:solidFill>
                          <a:latin typeface="HarmonyOS Sans SC" panose="00000500000000000000" charset="-122"/>
                          <a:ea typeface="HarmonyOS Sans SC" panose="00000500000000000000" charset="-122"/>
                          <a:cs typeface="HarmonyOS Sans SC" panose="00000500000000000000" charset="-122"/>
                        </a:rPr>
                        <a:t>     </a:t>
                      </a:r>
                      <a:r>
                        <a:rPr sz="1200" b="1" kern="0" spc="-20" dirty="0">
                          <a:solidFill>
                            <a:srgbClr val="000000">
                              <a:alpha val="100000"/>
                            </a:srgbClr>
                          </a:solidFill>
                          <a:latin typeface="HarmonyOS Sans SC" panose="00000500000000000000" charset="-122"/>
                          <a:ea typeface="HarmonyOS Sans SC" panose="00000500000000000000" charset="-122"/>
                          <a:cs typeface="HarmonyOS Sans SC" panose="00000500000000000000" charset="-122"/>
                        </a:rPr>
                        <a:t>的上市情况</a:t>
                      </a:r>
                      <a:endParaRPr sz="1200" b="1" dirty="0">
                        <a:latin typeface="HarmonyOS Sans SC" panose="00000500000000000000" charset="-122"/>
                        <a:ea typeface="HarmonyOS Sans SC" panose="00000500000000000000" charset="-122"/>
                        <a:cs typeface="HarmonyOS Sans SC" panose="00000500000000000000" charset="-122"/>
                      </a:endParaRPr>
                    </a:p>
                  </a:txBody>
                  <a:tcPr marL="0" marR="0" marT="0" marB="0" vert="horz">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D9D9D9"/>
                      </a:solidFill>
                      <a:prstDash val="dash"/>
                      <a:round/>
                      <a:headEnd type="none" w="med" len="med"/>
                      <a:tailEnd type="none" w="med" len="med"/>
                    </a:lnB>
                    <a:solidFill>
                      <a:srgbClr val="FCE7E7"/>
                    </a:solidFill>
                  </a:tcPr>
                </a:tc>
                <a:tc>
                  <a:txBody>
                    <a:bodyPr/>
                    <a:p>
                      <a:pPr marL="107950" indent="0" algn="l" rtl="0" eaLnBrk="0" fontAlgn="auto">
                        <a:lnSpc>
                          <a:spcPct val="117000"/>
                        </a:lnSpc>
                      </a:pPr>
                      <a:r>
                        <a:rPr lang="zh-CN" altLang="en-US" sz="800" b="1" kern="0" spc="-10" dirty="0">
                          <a:solidFill>
                            <a:srgbClr val="000000">
                              <a:alpha val="100000"/>
                            </a:srgbClr>
                          </a:solidFill>
                          <a:latin typeface="HarmonyOS Sans SC" panose="00000500000000000000" charset="-122"/>
                          <a:ea typeface="HarmonyOS Sans SC" panose="00000500000000000000" charset="-122"/>
                          <a:cs typeface="HarmonyOS Sans SC" panose="00000500000000000000" charset="-122"/>
                        </a:rPr>
                        <a:t>江苏天士力帝益药业有限公司</a:t>
                      </a:r>
                      <a:endParaRPr lang="zh-CN" altLang="en-US" sz="800" b="1" kern="0" spc="-10" dirty="0">
                        <a:solidFill>
                          <a:srgbClr val="000000">
                            <a:alpha val="100000"/>
                          </a:srgbClr>
                        </a:solidFill>
                        <a:latin typeface="HarmonyOS Sans SC" panose="00000500000000000000" charset="-122"/>
                        <a:ea typeface="HarmonyOS Sans SC" panose="00000500000000000000" charset="-122"/>
                        <a:cs typeface="HarmonyOS Sans SC" panose="00000500000000000000" charset="-122"/>
                      </a:endParaRPr>
                    </a:p>
                    <a:p>
                      <a:pPr marL="107950" indent="0" algn="l" rtl="0" eaLnBrk="0" fontAlgn="auto">
                        <a:lnSpc>
                          <a:spcPct val="97000"/>
                        </a:lnSpc>
                      </a:pPr>
                      <a:r>
                        <a:rPr lang="zh-CN" altLang="en-US" sz="800" b="1" kern="0" spc="-10" dirty="0">
                          <a:solidFill>
                            <a:srgbClr val="000000">
                              <a:alpha val="100000"/>
                            </a:srgbClr>
                          </a:solidFill>
                          <a:latin typeface="HarmonyOS Sans SC" panose="00000500000000000000" charset="-122"/>
                          <a:ea typeface="HarmonyOS Sans SC" panose="00000500000000000000" charset="-122"/>
                          <a:cs typeface="HarmonyOS Sans SC" panose="00000500000000000000" charset="-122"/>
                        </a:rPr>
                        <a:t>成都倍特得诺药业有限公司</a:t>
                      </a:r>
                      <a:endParaRPr lang="zh-CN" altLang="en-US" sz="800" b="1" kern="0" spc="-10" dirty="0">
                        <a:solidFill>
                          <a:srgbClr val="000000">
                            <a:alpha val="100000"/>
                          </a:srgbClr>
                        </a:solidFill>
                        <a:latin typeface="HarmonyOS Sans SC" panose="00000500000000000000" charset="-122"/>
                        <a:ea typeface="HarmonyOS Sans SC" panose="00000500000000000000" charset="-122"/>
                        <a:cs typeface="HarmonyOS Sans SC" panose="00000500000000000000" charset="-122"/>
                      </a:endParaRPr>
                    </a:p>
                    <a:p>
                      <a:pPr marL="107950" indent="0" algn="l" rtl="0" eaLnBrk="0" fontAlgn="auto">
                        <a:lnSpc>
                          <a:spcPct val="97000"/>
                        </a:lnSpc>
                      </a:pPr>
                      <a:r>
                        <a:rPr lang="zh-CN" altLang="en-US" sz="800" b="1" kern="0" spc="-10" dirty="0">
                          <a:solidFill>
                            <a:srgbClr val="000000">
                              <a:alpha val="100000"/>
                            </a:srgbClr>
                          </a:solidFill>
                          <a:latin typeface="HarmonyOS Sans SC" panose="00000500000000000000" charset="-122"/>
                          <a:ea typeface="HarmonyOS Sans SC" panose="00000500000000000000" charset="-122"/>
                          <a:cs typeface="HarmonyOS Sans SC" panose="00000500000000000000" charset="-122"/>
                        </a:rPr>
                        <a:t>山东道齐生物医药科技有限公司</a:t>
                      </a:r>
                      <a:endParaRPr lang="zh-CN" altLang="en-US" sz="800" b="1" kern="0" spc="-10" dirty="0">
                        <a:solidFill>
                          <a:srgbClr val="000000">
                            <a:alpha val="100000"/>
                          </a:srgbClr>
                        </a:solidFill>
                        <a:latin typeface="HarmonyOS Sans SC" panose="00000500000000000000" charset="-122"/>
                        <a:ea typeface="HarmonyOS Sans SC" panose="00000500000000000000" charset="-122"/>
                        <a:cs typeface="HarmonyOS Sans SC" panose="00000500000000000000" charset="-122"/>
                      </a:endParaRPr>
                    </a:p>
                  </a:txBody>
                  <a:tcPr marL="0" marR="0" marT="0" marB="0" vert="horz" anchor="ctr" anchorCtr="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D9D9D9"/>
                      </a:solidFill>
                      <a:prstDash val="dash"/>
                      <a:round/>
                      <a:headEnd type="none" w="med" len="med"/>
                      <a:tailEnd type="none" w="med" len="med"/>
                    </a:lnB>
                  </a:tcPr>
                </a:tc>
                <a:tc vMerge="1">
                  <a:tcPr marL="0" marR="0" marT="0" marB="0" vert="horz">
                    <a:lnL w="12700" cap="flat" cmpd="sng" algn="ctr">
                      <a:solidFill>
                        <a:srgbClr val="FFFFFF"/>
                      </a:solidFill>
                      <a:prstDash val="solid"/>
                      <a:round/>
                      <a:headEnd type="none" w="med" len="med"/>
                      <a:tailEnd type="none" w="med" len="med"/>
                    </a:lnL>
                    <a:lnR w="9525" cap="flat" cmpd="sng" algn="ctr">
                      <a:solidFill>
                        <a:srgbClr val="7F7F7F"/>
                      </a:solidFill>
                      <a:prstDash val="solid"/>
                      <a:round/>
                      <a:headEnd type="none" w="med" len="med"/>
                      <a:tailEnd type="none" w="med" len="med"/>
                    </a:lnR>
                    <a:lnT w="9525" cap="flat" cmpd="sng" algn="ctr">
                      <a:solidFill>
                        <a:srgbClr val="7F7F7F"/>
                      </a:solidFill>
                      <a:prstDash val="solid"/>
                      <a:round/>
                      <a:headEnd type="none" w="med" len="med"/>
                      <a:tailEnd type="none" w="med" len="med"/>
                    </a:lnT>
                    <a:lnB w="9525" cap="flat" cmpd="sng" algn="ctr">
                      <a:solidFill>
                        <a:srgbClr val="7F7F7F"/>
                      </a:solidFill>
                      <a:prstDash val="solid"/>
                      <a:round/>
                      <a:headEnd type="none" w="med" len="med"/>
                      <a:tailEnd type="none" w="med" len="med"/>
                    </a:lnB>
                  </a:tcPr>
                </a:tc>
              </a:tr>
              <a:tr h="937260">
                <a:tc>
                  <a:txBody>
                    <a:bodyPr/>
                    <a:p>
                      <a:pPr algn="l" rtl="0" eaLnBrk="0">
                        <a:lnSpc>
                          <a:spcPct val="100000"/>
                        </a:lnSpc>
                      </a:pPr>
                      <a:endParaRPr sz="1000" dirty="0">
                        <a:latin typeface="HarmonyOS Sans SC" panose="00000500000000000000" charset="-122"/>
                        <a:ea typeface="HarmonyOS Sans SC" panose="00000500000000000000" charset="-122"/>
                        <a:cs typeface="Arial" panose="020B0604020202020204"/>
                      </a:endParaRPr>
                    </a:p>
                  </a:txBody>
                  <a:tcPr marL="0" marR="0" marT="0" marB="0" vert="horz">
                    <a:lnL w="9525" cap="flat" cmpd="sng" algn="ctr">
                      <a:solidFill>
                        <a:srgbClr val="7F7F7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p>
                      <a:pPr algn="ctr" rtl="0" eaLnBrk="0">
                        <a:lnSpc>
                          <a:spcPct val="150000"/>
                        </a:lnSpc>
                      </a:pPr>
                      <a:r>
                        <a:rPr sz="1200" b="1" kern="0" spc="-10" dirty="0">
                          <a:solidFill>
                            <a:srgbClr val="000000">
                              <a:alpha val="100000"/>
                            </a:srgbClr>
                          </a:solidFill>
                          <a:latin typeface="HarmonyOS Sans SC" panose="00000500000000000000" charset="-122"/>
                          <a:ea typeface="HarmonyOS Sans SC" panose="00000500000000000000" charset="-122"/>
                          <a:cs typeface="HarmonyOS Sans SC" panose="00000500000000000000" charset="-122"/>
                        </a:rPr>
                        <a:t>全球首次上市时间及国家/地区</a:t>
                      </a:r>
                      <a:endParaRPr sz="1200" b="1" kern="0" spc="-10" dirty="0">
                        <a:solidFill>
                          <a:srgbClr val="000000">
                            <a:alpha val="100000"/>
                          </a:srgbClr>
                        </a:solidFill>
                        <a:latin typeface="HarmonyOS Sans SC" panose="00000500000000000000" charset="-122"/>
                        <a:ea typeface="HarmonyOS Sans SC" panose="00000500000000000000" charset="-122"/>
                        <a:cs typeface="HarmonyOS Sans SC" panose="00000500000000000000" charset="-122"/>
                      </a:endParaRPr>
                    </a:p>
                  </a:txBody>
                  <a:tcPr marL="0" marR="0" marT="0" marB="0" vert="horz" anchor="ctr" anchorCtr="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CE7E7"/>
                    </a:solidFill>
                  </a:tcPr>
                </a:tc>
                <a:tc>
                  <a:txBody>
                    <a:bodyPr/>
                    <a:p>
                      <a:pPr marL="107950" indent="0" algn="l" rtl="0" eaLnBrk="0" fontAlgn="auto">
                        <a:lnSpc>
                          <a:spcPct val="115000"/>
                        </a:lnSpc>
                      </a:pPr>
                      <a:r>
                        <a:rPr lang="en-US" sz="1400" b="1" kern="0" spc="-10" dirty="0">
                          <a:solidFill>
                            <a:srgbClr val="000000">
                              <a:alpha val="100000"/>
                            </a:srgbClr>
                          </a:solidFill>
                          <a:latin typeface="HarmonyOS Sans SC" panose="00000500000000000000" charset="-122"/>
                          <a:ea typeface="HarmonyOS Sans SC" panose="00000500000000000000" charset="-122"/>
                          <a:cs typeface="HarmonyOS Sans SC" panose="00000500000000000000" charset="-122"/>
                        </a:rPr>
                        <a:t>1986年在英国上市</a:t>
                      </a:r>
                      <a:endParaRPr lang="en-US" altLang="en-US" sz="1400" b="1" kern="0" spc="-10" dirty="0">
                        <a:solidFill>
                          <a:srgbClr val="000000">
                            <a:alpha val="100000"/>
                          </a:srgbClr>
                        </a:solidFill>
                        <a:highlight>
                          <a:srgbClr val="FFFF00"/>
                        </a:highlight>
                        <a:latin typeface="HarmonyOS Sans SC" panose="00000500000000000000" charset="-122"/>
                        <a:ea typeface="HarmonyOS Sans SC" panose="00000500000000000000" charset="-122"/>
                        <a:cs typeface="HarmonyOS Sans SC" panose="00000500000000000000" charset="-122"/>
                      </a:endParaRPr>
                    </a:p>
                  </a:txBody>
                  <a:tcPr marL="0" marR="0" marT="0" marB="0" vert="horz" anchor="ctr" anchorCtr="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D9D9D9"/>
                      </a:solidFill>
                      <a:prstDash val="dash"/>
                      <a:round/>
                      <a:headEnd type="none" w="med" len="med"/>
                      <a:tailEnd type="none" w="med" len="med"/>
                    </a:lnT>
                    <a:lnB w="6350" cap="flat" cmpd="sng" algn="ctr">
                      <a:solidFill>
                        <a:srgbClr val="D9D9D9"/>
                      </a:solidFill>
                      <a:prstDash val="dash"/>
                      <a:round/>
                      <a:headEnd type="none" w="med" len="med"/>
                      <a:tailEnd type="none" w="med" len="med"/>
                    </a:lnB>
                  </a:tcPr>
                </a:tc>
                <a:tc>
                  <a:txBody>
                    <a:bodyPr/>
                    <a:p>
                      <a:pPr algn="l" rtl="0" eaLnBrk="0">
                        <a:lnSpc>
                          <a:spcPct val="169000"/>
                        </a:lnSpc>
                      </a:pPr>
                      <a:endParaRPr sz="1000" b="1" dirty="0">
                        <a:latin typeface="HarmonyOS Sans SC" panose="00000500000000000000" charset="-122"/>
                        <a:ea typeface="HarmonyOS Sans SC" panose="00000500000000000000" charset="-122"/>
                        <a:cs typeface="HarmonyOS Sans SC" panose="00000500000000000000" charset="-122"/>
                      </a:endParaRPr>
                    </a:p>
                    <a:p>
                      <a:pPr marL="193675" algn="l" rtl="0" eaLnBrk="0">
                        <a:lnSpc>
                          <a:spcPct val="89000"/>
                        </a:lnSpc>
                        <a:spcBef>
                          <a:spcPts val="0"/>
                        </a:spcBef>
                      </a:pPr>
                      <a:r>
                        <a:rPr sz="1200" b="1" kern="0" spc="-20" dirty="0">
                          <a:solidFill>
                            <a:srgbClr val="000000">
                              <a:alpha val="100000"/>
                            </a:srgbClr>
                          </a:solidFill>
                          <a:latin typeface="HarmonyOS Sans SC" panose="00000500000000000000" charset="-122"/>
                          <a:ea typeface="HarmonyOS Sans SC" panose="00000500000000000000" charset="-122"/>
                          <a:cs typeface="HarmonyOS Sans SC" panose="00000500000000000000" charset="-122"/>
                        </a:rPr>
                        <a:t>是否为OTC</a:t>
                      </a:r>
                      <a:endParaRPr sz="1200" b="1" dirty="0">
                        <a:latin typeface="HarmonyOS Sans SC" panose="00000500000000000000" charset="-122"/>
                        <a:ea typeface="HarmonyOS Sans SC" panose="00000500000000000000" charset="-122"/>
                        <a:cs typeface="HarmonyOS Sans SC" panose="00000500000000000000" charset="-122"/>
                      </a:endParaRPr>
                    </a:p>
                    <a:p>
                      <a:pPr marL="193675" algn="l" rtl="0" eaLnBrk="0">
                        <a:lnSpc>
                          <a:spcPts val="1565"/>
                        </a:lnSpc>
                      </a:pPr>
                      <a:r>
                        <a:rPr sz="1200" b="1" kern="0" spc="-10" dirty="0">
                          <a:solidFill>
                            <a:srgbClr val="000000">
                              <a:alpha val="100000"/>
                            </a:srgbClr>
                          </a:solidFill>
                          <a:latin typeface="HarmonyOS Sans SC" panose="00000500000000000000" charset="-122"/>
                          <a:ea typeface="HarmonyOS Sans SC" panose="00000500000000000000" charset="-122"/>
                          <a:cs typeface="HarmonyOS Sans SC" panose="00000500000000000000" charset="-122"/>
                        </a:rPr>
                        <a:t>药品</a:t>
                      </a:r>
                      <a:endParaRPr sz="1200" b="1" dirty="0">
                        <a:latin typeface="HarmonyOS Sans SC" panose="00000500000000000000" charset="-122"/>
                        <a:ea typeface="HarmonyOS Sans SC" panose="00000500000000000000" charset="-122"/>
                        <a:cs typeface="HarmonyOS Sans SC" panose="00000500000000000000" charset="-122"/>
                      </a:endParaRPr>
                    </a:p>
                  </a:txBody>
                  <a:tcPr marL="0" marR="0" marT="0" marB="0" vert="horz">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D9D9D9"/>
                      </a:solidFill>
                      <a:prstDash val="dash"/>
                      <a:round/>
                      <a:headEnd type="none" w="med" len="med"/>
                      <a:tailEnd type="none" w="med" len="med"/>
                    </a:lnT>
                    <a:lnB w="6350" cap="flat" cmpd="sng" algn="ctr">
                      <a:solidFill>
                        <a:srgbClr val="D9D9D9"/>
                      </a:solidFill>
                      <a:prstDash val="dash"/>
                      <a:round/>
                      <a:headEnd type="none" w="med" len="med"/>
                      <a:tailEnd type="none" w="med" len="med"/>
                    </a:lnB>
                    <a:solidFill>
                      <a:srgbClr val="FCE7E7"/>
                    </a:solidFill>
                  </a:tcPr>
                </a:tc>
                <a:tc>
                  <a:txBody>
                    <a:bodyPr/>
                    <a:p>
                      <a:pPr algn="l" rtl="0" eaLnBrk="0">
                        <a:lnSpc>
                          <a:spcPct val="114000"/>
                        </a:lnSpc>
                      </a:pPr>
                      <a:endParaRPr sz="1000" b="1" dirty="0">
                        <a:latin typeface="HarmonyOS Sans SC" panose="00000500000000000000" charset="-122"/>
                        <a:ea typeface="HarmonyOS Sans SC" panose="00000500000000000000" charset="-122"/>
                        <a:cs typeface="Arial" panose="020B0604020202020204"/>
                      </a:endParaRPr>
                    </a:p>
                    <a:p>
                      <a:pPr algn="l" rtl="0" eaLnBrk="0">
                        <a:lnSpc>
                          <a:spcPct val="115000"/>
                        </a:lnSpc>
                      </a:pPr>
                      <a:endParaRPr sz="1000" b="1" dirty="0">
                        <a:latin typeface="HarmonyOS Sans SC" panose="00000500000000000000" charset="-122"/>
                        <a:ea typeface="HarmonyOS Sans SC" panose="00000500000000000000" charset="-122"/>
                        <a:cs typeface="Arial" panose="020B0604020202020204"/>
                      </a:endParaRPr>
                    </a:p>
                    <a:p>
                      <a:pPr marL="189230" algn="l" rtl="0" eaLnBrk="0">
                        <a:lnSpc>
                          <a:spcPct val="98000"/>
                        </a:lnSpc>
                        <a:spcBef>
                          <a:spcPts val="5"/>
                        </a:spcBef>
                      </a:pPr>
                      <a:r>
                        <a:rPr sz="1400" b="1" kern="0" spc="-10" dirty="0">
                          <a:solidFill>
                            <a:srgbClr val="000000">
                              <a:alpha val="100000"/>
                            </a:srgbClr>
                          </a:solidFill>
                          <a:latin typeface="HarmonyOS Sans SC" panose="00000500000000000000" charset="-122"/>
                          <a:ea typeface="HarmonyOS Sans SC" panose="00000500000000000000" charset="-122"/>
                          <a:cs typeface="微软雅黑" panose="020B0503020204020204" pitchFamily="34" charset="-122"/>
                        </a:rPr>
                        <a:t>否</a:t>
                      </a:r>
                      <a:endParaRPr sz="1400" b="1" dirty="0">
                        <a:latin typeface="HarmonyOS Sans SC" panose="00000500000000000000" charset="-122"/>
                        <a:ea typeface="HarmonyOS Sans SC" panose="00000500000000000000" charset="-122"/>
                        <a:cs typeface="微软雅黑" panose="020B0503020204020204" pitchFamily="34" charset="-122"/>
                      </a:endParaRPr>
                    </a:p>
                  </a:txBody>
                  <a:tcPr marL="0" marR="0" marT="0" marB="0" vert="horz">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D9D9D9"/>
                      </a:solidFill>
                      <a:prstDash val="dash"/>
                      <a:round/>
                      <a:headEnd type="none" w="med" len="med"/>
                      <a:tailEnd type="none" w="med" len="med"/>
                    </a:lnT>
                    <a:lnB w="6350" cap="flat" cmpd="sng" algn="ctr">
                      <a:solidFill>
                        <a:srgbClr val="D9D9D9"/>
                      </a:solidFill>
                      <a:prstDash val="dash"/>
                      <a:round/>
                      <a:headEnd type="none" w="med" len="med"/>
                      <a:tailEnd type="none" w="med" len="med"/>
                    </a:lnB>
                  </a:tcPr>
                </a:tc>
                <a:tc vMerge="1">
                  <a:tcPr marL="0" marR="0" marT="0" marB="0" vert="horz">
                    <a:lnL w="12700" cap="flat" cmpd="sng" algn="ctr">
                      <a:solidFill>
                        <a:srgbClr val="FFFFFF"/>
                      </a:solidFill>
                      <a:prstDash val="solid"/>
                      <a:round/>
                      <a:headEnd type="none" w="med" len="med"/>
                      <a:tailEnd type="none" w="med" len="med"/>
                    </a:lnL>
                    <a:lnR w="9525" cap="flat" cmpd="sng" algn="ctr">
                      <a:solidFill>
                        <a:srgbClr val="7F7F7F"/>
                      </a:solidFill>
                      <a:prstDash val="solid"/>
                      <a:round/>
                      <a:headEnd type="none" w="med" len="med"/>
                      <a:tailEnd type="none" w="med" len="med"/>
                    </a:lnR>
                    <a:lnT w="9525" cap="flat" cmpd="sng" algn="ctr">
                      <a:solidFill>
                        <a:srgbClr val="7F7F7F"/>
                      </a:solidFill>
                      <a:prstDash val="solid"/>
                      <a:round/>
                      <a:headEnd type="none" w="med" len="med"/>
                      <a:tailEnd type="none" w="med" len="med"/>
                    </a:lnT>
                    <a:lnB w="9525" cap="flat" cmpd="sng" algn="ctr">
                      <a:solidFill>
                        <a:srgbClr val="7F7F7F"/>
                      </a:solidFill>
                      <a:prstDash val="solid"/>
                      <a:round/>
                      <a:headEnd type="none" w="med" len="med"/>
                      <a:tailEnd type="none" w="med" len="med"/>
                    </a:lnB>
                  </a:tcPr>
                </a:tc>
              </a:tr>
              <a:tr h="0">
                <a:tc>
                  <a:txBody>
                    <a:bodyPr/>
                    <a:p>
                      <a:pPr algn="l" rtl="0" eaLnBrk="0">
                        <a:lnSpc>
                          <a:spcPts val="450"/>
                        </a:lnSpc>
                      </a:pPr>
                      <a:endParaRPr sz="300" dirty="0">
                        <a:latin typeface="HarmonyOS Sans SC" panose="00000500000000000000" charset="-122"/>
                        <a:ea typeface="HarmonyOS Sans SC" panose="00000500000000000000" charset="-122"/>
                        <a:cs typeface="Arial" panose="020B0604020202020204"/>
                      </a:endParaRPr>
                    </a:p>
                  </a:txBody>
                  <a:tcPr marL="0" marR="0" marT="0" marB="0" vert="horz">
                    <a:lnL w="9525" cap="flat" cmpd="sng" algn="ctr">
                      <a:solidFill>
                        <a:srgbClr val="7F7F7F"/>
                      </a:solidFill>
                      <a:prstDash val="solid"/>
                      <a:round/>
                      <a:headEnd type="none" w="med" len="med"/>
                      <a:tailEnd type="none" w="med" len="med"/>
                    </a:lnL>
                    <a:lnR>
                      <a:noFill/>
                    </a:lnR>
                    <a:lnT>
                      <a:noFill/>
                    </a:lnT>
                    <a:lnB w="9525" cap="flat" cmpd="sng" algn="ctr">
                      <a:solidFill>
                        <a:srgbClr val="7F7F7F"/>
                      </a:solidFill>
                      <a:prstDash val="solid"/>
                      <a:round/>
                      <a:headEnd type="none" w="med" len="med"/>
                      <a:tailEnd type="none" w="med" len="med"/>
                    </a:lnB>
                  </a:tcPr>
                </a:tc>
                <a:tc>
                  <a:txBody>
                    <a:bodyPr/>
                    <a:p>
                      <a:pPr algn="l" rtl="0" eaLnBrk="0">
                        <a:lnSpc>
                          <a:spcPts val="450"/>
                        </a:lnSpc>
                      </a:pPr>
                      <a:endParaRPr sz="300" dirty="0">
                        <a:latin typeface="HarmonyOS Sans SC" panose="00000500000000000000" charset="-122"/>
                        <a:ea typeface="HarmonyOS Sans SC" panose="00000500000000000000" charset="-122"/>
                        <a:cs typeface="Arial" panose="020B0604020202020204"/>
                      </a:endParaRPr>
                    </a:p>
                  </a:txBody>
                  <a:tcPr marL="0" marR="0" marT="0" marB="0" vert="horz">
                    <a:lnL>
                      <a:noFill/>
                    </a:lnL>
                    <a:lnR>
                      <a:noFill/>
                    </a:lnR>
                    <a:lnT w="12700" cap="flat" cmpd="sng" algn="ctr">
                      <a:solidFill>
                        <a:srgbClr val="FFFFFF"/>
                      </a:solidFill>
                      <a:prstDash val="solid"/>
                      <a:round/>
                      <a:headEnd type="none" w="med" len="med"/>
                      <a:tailEnd type="none" w="med" len="med"/>
                    </a:lnT>
                    <a:lnB w="9525" cap="flat" cmpd="sng" algn="ctr">
                      <a:solidFill>
                        <a:srgbClr val="7F7F7F"/>
                      </a:solidFill>
                      <a:prstDash val="solid"/>
                      <a:round/>
                      <a:headEnd type="none" w="med" len="med"/>
                      <a:tailEnd type="none" w="med" len="med"/>
                    </a:lnB>
                  </a:tcPr>
                </a:tc>
                <a:tc>
                  <a:txBody>
                    <a:bodyPr/>
                    <a:p>
                      <a:pPr algn="l" rtl="0" eaLnBrk="0">
                        <a:lnSpc>
                          <a:spcPts val="450"/>
                        </a:lnSpc>
                      </a:pPr>
                      <a:endParaRPr sz="300" dirty="0">
                        <a:latin typeface="HarmonyOS Sans SC" panose="00000500000000000000" charset="-122"/>
                        <a:ea typeface="HarmonyOS Sans SC" panose="00000500000000000000" charset="-122"/>
                        <a:cs typeface="Arial" panose="020B0604020202020204"/>
                      </a:endParaRPr>
                    </a:p>
                  </a:txBody>
                  <a:tcPr marL="0" marR="0" marT="0" marB="0" vert="horz">
                    <a:lnL>
                      <a:noFill/>
                    </a:lnL>
                    <a:lnR>
                      <a:noFill/>
                    </a:lnR>
                    <a:lnT w="6350" cap="flat" cmpd="sng" algn="ctr">
                      <a:solidFill>
                        <a:srgbClr val="D9D9D9"/>
                      </a:solidFill>
                      <a:prstDash val="dash"/>
                      <a:round/>
                      <a:headEnd type="none" w="med" len="med"/>
                      <a:tailEnd type="none" w="med" len="med"/>
                    </a:lnT>
                    <a:lnB w="9525" cap="flat" cmpd="sng" algn="ctr">
                      <a:solidFill>
                        <a:srgbClr val="7F7F7F"/>
                      </a:solidFill>
                      <a:prstDash val="solid"/>
                      <a:round/>
                      <a:headEnd type="none" w="med" len="med"/>
                      <a:tailEnd type="none" w="med" len="med"/>
                    </a:lnB>
                  </a:tcPr>
                </a:tc>
                <a:tc>
                  <a:txBody>
                    <a:bodyPr/>
                    <a:p>
                      <a:pPr algn="l" rtl="0" eaLnBrk="0">
                        <a:lnSpc>
                          <a:spcPts val="450"/>
                        </a:lnSpc>
                      </a:pPr>
                      <a:endParaRPr sz="300" dirty="0">
                        <a:latin typeface="HarmonyOS Sans SC" panose="00000500000000000000" charset="-122"/>
                        <a:ea typeface="HarmonyOS Sans SC" panose="00000500000000000000" charset="-122"/>
                        <a:cs typeface="Arial" panose="020B0604020202020204"/>
                      </a:endParaRPr>
                    </a:p>
                  </a:txBody>
                  <a:tcPr marL="0" marR="0" marT="0" marB="0" vert="horz">
                    <a:lnL>
                      <a:noFill/>
                    </a:lnL>
                    <a:lnR>
                      <a:noFill/>
                    </a:lnR>
                    <a:lnT w="6350" cap="flat" cmpd="sng" algn="ctr">
                      <a:solidFill>
                        <a:srgbClr val="D9D9D9"/>
                      </a:solidFill>
                      <a:prstDash val="dash"/>
                      <a:round/>
                      <a:headEnd type="none" w="med" len="med"/>
                      <a:tailEnd type="none" w="med" len="med"/>
                    </a:lnT>
                    <a:lnB w="9525" cap="flat" cmpd="sng" algn="ctr">
                      <a:solidFill>
                        <a:srgbClr val="7F7F7F"/>
                      </a:solidFill>
                      <a:prstDash val="solid"/>
                      <a:round/>
                      <a:headEnd type="none" w="med" len="med"/>
                      <a:tailEnd type="none" w="med" len="med"/>
                    </a:lnB>
                  </a:tcPr>
                </a:tc>
                <a:tc>
                  <a:txBody>
                    <a:bodyPr/>
                    <a:p>
                      <a:pPr algn="l" rtl="0" eaLnBrk="0">
                        <a:lnSpc>
                          <a:spcPts val="450"/>
                        </a:lnSpc>
                      </a:pPr>
                      <a:endParaRPr sz="300" dirty="0">
                        <a:latin typeface="HarmonyOS Sans SC" panose="00000500000000000000" charset="-122"/>
                        <a:ea typeface="HarmonyOS Sans SC" panose="00000500000000000000" charset="-122"/>
                        <a:cs typeface="Arial" panose="020B0604020202020204"/>
                      </a:endParaRPr>
                    </a:p>
                  </a:txBody>
                  <a:tcPr marL="0" marR="0" marT="0" marB="0" vert="horz">
                    <a:lnL>
                      <a:noFill/>
                    </a:lnL>
                    <a:lnR>
                      <a:noFill/>
                    </a:lnR>
                    <a:lnT w="6350" cap="flat" cmpd="sng" algn="ctr">
                      <a:solidFill>
                        <a:srgbClr val="D9D9D9"/>
                      </a:solidFill>
                      <a:prstDash val="dash"/>
                      <a:round/>
                      <a:headEnd type="none" w="med" len="med"/>
                      <a:tailEnd type="none" w="med" len="med"/>
                    </a:lnT>
                    <a:lnB w="9525" cap="flat" cmpd="sng" algn="ctr">
                      <a:solidFill>
                        <a:srgbClr val="7F7F7F"/>
                      </a:solidFill>
                      <a:prstDash val="solid"/>
                      <a:round/>
                      <a:headEnd type="none" w="med" len="med"/>
                      <a:tailEnd type="none" w="med" len="med"/>
                    </a:lnB>
                  </a:tcPr>
                </a:tc>
                <a:tc vMerge="1">
                  <a:tcPr marL="0" marR="0" marT="0" marB="0" vert="horz">
                    <a:lnL w="12700" cap="flat" cmpd="sng" algn="ctr">
                      <a:solidFill>
                        <a:srgbClr val="FFFFFF"/>
                      </a:solidFill>
                      <a:prstDash val="solid"/>
                      <a:round/>
                      <a:headEnd type="none" w="med" len="med"/>
                      <a:tailEnd type="none" w="med" len="med"/>
                    </a:lnL>
                    <a:lnR w="9525" cap="flat" cmpd="sng" algn="ctr">
                      <a:solidFill>
                        <a:srgbClr val="7F7F7F"/>
                      </a:solidFill>
                      <a:prstDash val="solid"/>
                      <a:round/>
                      <a:headEnd type="none" w="med" len="med"/>
                      <a:tailEnd type="none" w="med" len="med"/>
                    </a:lnR>
                    <a:lnT w="9525" cap="flat" cmpd="sng" algn="ctr">
                      <a:solidFill>
                        <a:srgbClr val="7F7F7F"/>
                      </a:solidFill>
                      <a:prstDash val="solid"/>
                      <a:round/>
                      <a:headEnd type="none" w="med" len="med"/>
                      <a:tailEnd type="none" w="med" len="med"/>
                    </a:lnT>
                    <a:lnB w="9525" cap="flat" cmpd="sng" algn="ctr">
                      <a:solidFill>
                        <a:srgbClr val="7F7F7F"/>
                      </a:solidFill>
                      <a:prstDash val="solid"/>
                      <a:round/>
                      <a:headEnd type="none" w="med" len="med"/>
                      <a:tailEnd type="none" w="med" len="med"/>
                    </a:lnB>
                  </a:tcPr>
                </a:tc>
              </a:tr>
            </a:tbl>
          </a:graphicData>
        </a:graphic>
      </p:graphicFrame>
      <p:graphicFrame>
        <p:nvGraphicFramePr>
          <p:cNvPr id="410" name="table 410"/>
          <p:cNvGraphicFramePr>
            <a:graphicFrameLocks noGrp="1"/>
          </p:cNvGraphicFramePr>
          <p:nvPr>
            <p:custDataLst>
              <p:tags r:id="rId2"/>
            </p:custDataLst>
          </p:nvPr>
        </p:nvGraphicFramePr>
        <p:xfrm>
          <a:off x="6215380" y="948055"/>
          <a:ext cx="5395595" cy="5801995"/>
        </p:xfrm>
        <a:graphic>
          <a:graphicData uri="http://schemas.openxmlformats.org/drawingml/2006/table">
            <a:tbl>
              <a:tblPr/>
              <a:tblGrid>
                <a:gridCol w="5395595"/>
              </a:tblGrid>
              <a:tr h="5801995">
                <a:tc>
                  <a:txBody>
                    <a:bodyPr/>
                    <a:p>
                      <a:pPr algn="l" rtl="0" eaLnBrk="0">
                        <a:lnSpc>
                          <a:spcPct val="163000"/>
                        </a:lnSpc>
                      </a:pPr>
                      <a:r>
                        <a:rPr lang="en-US" altLang="zh-CN" sz="1400" b="1" kern="0" spc="0" dirty="0">
                          <a:solidFill>
                            <a:schemeClr val="tx1">
                              <a:alpha val="100000"/>
                            </a:schemeClr>
                          </a:solidFill>
                          <a:latin typeface="HarmonyOS Sans SC" panose="00000500000000000000" charset="-122"/>
                          <a:ea typeface="HarmonyOS Sans SC" panose="00000500000000000000" charset="-122"/>
                          <a:cs typeface="HarmonyOS Sans SC" panose="00000500000000000000" charset="-122"/>
                        </a:rPr>
                        <a:t> </a:t>
                      </a:r>
                      <a:r>
                        <a:rPr lang="zh-CN" sz="1400" b="1" kern="0" spc="0" dirty="0">
                          <a:solidFill>
                            <a:schemeClr val="tx1">
                              <a:alpha val="100000"/>
                            </a:schemeClr>
                          </a:solidFill>
                          <a:latin typeface="HarmonyOS Sans SC" panose="00000500000000000000" charset="-122"/>
                          <a:ea typeface="HarmonyOS Sans SC" panose="00000500000000000000" charset="-122"/>
                          <a:cs typeface="HarmonyOS Sans SC" panose="00000500000000000000" charset="-122"/>
                        </a:rPr>
                        <a:t>用法用量</a:t>
                      </a:r>
                      <a:endParaRPr lang="zh-CN" sz="1400" b="1" kern="0" spc="0" dirty="0">
                        <a:solidFill>
                          <a:schemeClr val="tx1">
                            <a:alpha val="100000"/>
                          </a:schemeClr>
                        </a:solidFill>
                        <a:latin typeface="HarmonyOS Sans SC" panose="00000500000000000000" charset="-122"/>
                        <a:ea typeface="HarmonyOS Sans SC" panose="00000500000000000000" charset="-122"/>
                        <a:cs typeface="HarmonyOS Sans SC" panose="00000500000000000000" charset="-122"/>
                      </a:endParaRPr>
                    </a:p>
                    <a:p>
                      <a:pPr marL="107950" indent="0" algn="l" rtl="0" eaLnBrk="0" fontAlgn="auto">
                        <a:lnSpc>
                          <a:spcPct val="163000"/>
                        </a:lnSpc>
                      </a:pPr>
                      <a:r>
                        <a:rPr lang="zh-CN" altLang="en-US" sz="1000" b="1" dirty="0">
                          <a:solidFill>
                            <a:schemeClr val="tx1"/>
                          </a:solidFill>
                          <a:latin typeface="HarmonyOS Sans SC" panose="00000500000000000000" charset="-122"/>
                          <a:ea typeface="HarmonyOS Sans SC" panose="00000500000000000000" charset="-122"/>
                          <a:cs typeface="HarmonyOS Sans SC" panose="00000500000000000000" charset="-122"/>
                        </a:rPr>
                        <a:t>推荐剂量</a:t>
                      </a:r>
                      <a:endParaRPr lang="zh-CN" altLang="en-US" sz="1000" b="1" dirty="0">
                        <a:solidFill>
                          <a:schemeClr val="tx1"/>
                        </a:solidFill>
                        <a:latin typeface="HarmonyOS Sans SC" panose="00000500000000000000" charset="-122"/>
                        <a:ea typeface="HarmonyOS Sans SC" panose="00000500000000000000" charset="-122"/>
                        <a:cs typeface="HarmonyOS Sans SC" panose="00000500000000000000" charset="-122"/>
                      </a:endParaRPr>
                    </a:p>
                    <a:p>
                      <a:pPr marL="107950" indent="0" algn="l" rtl="0" eaLnBrk="0" fontAlgn="auto">
                        <a:lnSpc>
                          <a:spcPct val="105000"/>
                        </a:lnSpc>
                      </a:pPr>
                      <a:r>
                        <a:rPr lang="zh-CN" altLang="en-US" sz="1000" b="0" dirty="0">
                          <a:solidFill>
                            <a:schemeClr val="tx1"/>
                          </a:solidFill>
                          <a:latin typeface="HarmonyOS Sans SC" panose="00000500000000000000" charset="-122"/>
                          <a:ea typeface="HarmonyOS Sans SC" panose="00000500000000000000" charset="-122"/>
                          <a:cs typeface="HarmonyOS Sans SC" panose="00000500000000000000" charset="-122"/>
                        </a:rPr>
                        <a:t>通常情况下，成年人服用巴氯芬的日最佳剂量为</a:t>
                      </a:r>
                      <a:r>
                        <a:rPr lang="en-US" altLang="zh-CN" sz="1000" b="0" dirty="0">
                          <a:solidFill>
                            <a:schemeClr val="tx1"/>
                          </a:solidFill>
                          <a:latin typeface="HarmonyOS Sans SC" panose="00000500000000000000" charset="-122"/>
                          <a:ea typeface="HarmonyOS Sans SC" panose="00000500000000000000" charset="-122"/>
                          <a:cs typeface="HarmonyOS Sans SC" panose="00000500000000000000" charset="-122"/>
                        </a:rPr>
                        <a:t>30</a:t>
                      </a:r>
                      <a:r>
                        <a:rPr lang="zh-CN" altLang="en-US" sz="1000" b="0" dirty="0">
                          <a:solidFill>
                            <a:schemeClr val="tx1"/>
                          </a:solidFill>
                          <a:latin typeface="HarmonyOS Sans SC" panose="00000500000000000000" charset="-122"/>
                          <a:ea typeface="HarmonyOS Sans SC" panose="00000500000000000000" charset="-122"/>
                          <a:cs typeface="HarmonyOS Sans SC" panose="00000500000000000000" charset="-122"/>
                        </a:rPr>
                        <a:t>～</a:t>
                      </a:r>
                      <a:r>
                        <a:rPr lang="en-US" altLang="zh-CN" sz="1000" b="0" dirty="0">
                          <a:solidFill>
                            <a:schemeClr val="tx1"/>
                          </a:solidFill>
                          <a:latin typeface="HarmonyOS Sans SC" panose="00000500000000000000" charset="-122"/>
                          <a:ea typeface="HarmonyOS Sans SC" panose="00000500000000000000" charset="-122"/>
                          <a:cs typeface="HarmonyOS Sans SC" panose="00000500000000000000" charset="-122"/>
                        </a:rPr>
                        <a:t>75mg</a:t>
                      </a:r>
                      <a:r>
                        <a:rPr lang="zh-CN" altLang="en-US" sz="1000" b="0" dirty="0">
                          <a:solidFill>
                            <a:schemeClr val="tx1"/>
                          </a:solidFill>
                          <a:latin typeface="HarmonyOS Sans SC" panose="00000500000000000000" charset="-122"/>
                          <a:ea typeface="HarmonyOS Sans SC" panose="00000500000000000000" charset="-122"/>
                          <a:cs typeface="HarmonyOS Sans SC" panose="00000500000000000000" charset="-122"/>
                        </a:rPr>
                        <a:t>，分</a:t>
                      </a:r>
                      <a:r>
                        <a:rPr lang="en-US" altLang="zh-CN" sz="1000" b="0" dirty="0">
                          <a:solidFill>
                            <a:schemeClr val="tx1"/>
                          </a:solidFill>
                          <a:latin typeface="HarmonyOS Sans SC" panose="00000500000000000000" charset="-122"/>
                          <a:ea typeface="HarmonyOS Sans SC" panose="00000500000000000000" charset="-122"/>
                          <a:cs typeface="HarmonyOS Sans SC" panose="00000500000000000000" charset="-122"/>
                        </a:rPr>
                        <a:t>3</a:t>
                      </a:r>
                      <a:r>
                        <a:rPr lang="zh-CN" altLang="en-US" sz="1000" b="0" dirty="0">
                          <a:solidFill>
                            <a:schemeClr val="tx1"/>
                          </a:solidFill>
                          <a:latin typeface="HarmonyOS Sans SC" panose="00000500000000000000" charset="-122"/>
                          <a:ea typeface="HarmonyOS Sans SC" panose="00000500000000000000" charset="-122"/>
                          <a:cs typeface="HarmonyOS Sans SC" panose="00000500000000000000" charset="-122"/>
                        </a:rPr>
                        <a:t>～</a:t>
                      </a:r>
                      <a:r>
                        <a:rPr lang="en-US" altLang="zh-CN" sz="1000" b="0" dirty="0">
                          <a:solidFill>
                            <a:schemeClr val="tx1"/>
                          </a:solidFill>
                          <a:latin typeface="HarmonyOS Sans SC" panose="00000500000000000000" charset="-122"/>
                          <a:ea typeface="HarmonyOS Sans SC" panose="00000500000000000000" charset="-122"/>
                          <a:cs typeface="HarmonyOS Sans SC" panose="00000500000000000000" charset="-122"/>
                        </a:rPr>
                        <a:t>5</a:t>
                      </a:r>
                      <a:r>
                        <a:rPr lang="zh-CN" altLang="en-US" sz="1000" b="0" dirty="0">
                          <a:solidFill>
                            <a:schemeClr val="tx1"/>
                          </a:solidFill>
                          <a:latin typeface="HarmonyOS Sans SC" panose="00000500000000000000" charset="-122"/>
                          <a:ea typeface="HarmonyOS Sans SC" panose="00000500000000000000" charset="-122"/>
                          <a:cs typeface="HarmonyOS Sans SC" panose="00000500000000000000" charset="-122"/>
                        </a:rPr>
                        <a:t>次服用。个别病例的日剂量最高可达到</a:t>
                      </a:r>
                      <a:r>
                        <a:rPr lang="en-US" altLang="zh-CN" sz="1000" b="0" dirty="0">
                          <a:solidFill>
                            <a:schemeClr val="tx1"/>
                          </a:solidFill>
                          <a:latin typeface="HarmonyOS Sans SC" panose="00000500000000000000" charset="-122"/>
                          <a:ea typeface="HarmonyOS Sans SC" panose="00000500000000000000" charset="-122"/>
                          <a:cs typeface="HarmonyOS Sans SC" panose="00000500000000000000" charset="-122"/>
                        </a:rPr>
                        <a:t>100mg</a:t>
                      </a:r>
                      <a:r>
                        <a:rPr lang="zh-CN" altLang="en-US" sz="1000" b="0" dirty="0">
                          <a:solidFill>
                            <a:schemeClr val="tx1"/>
                          </a:solidFill>
                          <a:latin typeface="HarmonyOS Sans SC" panose="00000500000000000000" charset="-122"/>
                          <a:ea typeface="HarmonyOS Sans SC" panose="00000500000000000000" charset="-122"/>
                          <a:cs typeface="HarmonyOS Sans SC" panose="00000500000000000000" charset="-122"/>
                        </a:rPr>
                        <a:t>。儿童的开始剂量一般为</a:t>
                      </a:r>
                      <a:r>
                        <a:rPr lang="en-US" altLang="zh-CN" sz="1000" b="0" dirty="0">
                          <a:solidFill>
                            <a:schemeClr val="tx1"/>
                          </a:solidFill>
                          <a:latin typeface="HarmonyOS Sans SC" panose="00000500000000000000" charset="-122"/>
                          <a:ea typeface="HarmonyOS Sans SC" panose="00000500000000000000" charset="-122"/>
                          <a:cs typeface="HarmonyOS Sans SC" panose="00000500000000000000" charset="-122"/>
                        </a:rPr>
                        <a:t>0.3mg/kg/</a:t>
                      </a:r>
                      <a:r>
                        <a:rPr lang="zh-CN" altLang="en-US" sz="1000" b="0" dirty="0">
                          <a:solidFill>
                            <a:schemeClr val="tx1"/>
                          </a:solidFill>
                          <a:latin typeface="HarmonyOS Sans SC" panose="00000500000000000000" charset="-122"/>
                          <a:ea typeface="HarmonyOS Sans SC" panose="00000500000000000000" charset="-122"/>
                          <a:cs typeface="HarmonyOS Sans SC" panose="00000500000000000000" charset="-122"/>
                        </a:rPr>
                        <a:t>天。</a:t>
                      </a:r>
                      <a:endParaRPr lang="zh-CN" altLang="en-US" sz="1000" b="0" dirty="0">
                        <a:solidFill>
                          <a:schemeClr val="tx1"/>
                        </a:solidFill>
                        <a:latin typeface="HarmonyOS Sans SC" panose="00000500000000000000" charset="-122"/>
                        <a:ea typeface="HarmonyOS Sans SC" panose="00000500000000000000" charset="-122"/>
                        <a:cs typeface="HarmonyOS Sans SC" panose="00000500000000000000" charset="-122"/>
                      </a:endParaRPr>
                    </a:p>
                    <a:p>
                      <a:pPr marL="107950" indent="0" algn="l" rtl="0" eaLnBrk="0" fontAlgn="auto">
                        <a:lnSpc>
                          <a:spcPct val="105000"/>
                        </a:lnSpc>
                      </a:pPr>
                      <a:r>
                        <a:rPr lang="zh-CN" altLang="en-US" sz="1000" b="0" dirty="0">
                          <a:solidFill>
                            <a:schemeClr val="tx1"/>
                          </a:solidFill>
                          <a:latin typeface="HarmonyOS Sans SC" panose="00000500000000000000" charset="-122"/>
                          <a:ea typeface="HarmonyOS Sans SC" panose="00000500000000000000" charset="-122"/>
                          <a:cs typeface="HarmonyOS Sans SC" panose="00000500000000000000" charset="-122"/>
                        </a:rPr>
                        <a:t>特殊病例</a:t>
                      </a:r>
                      <a:endParaRPr lang="zh-CN" altLang="en-US" sz="1000" b="0" dirty="0">
                        <a:solidFill>
                          <a:schemeClr val="tx1"/>
                        </a:solidFill>
                        <a:latin typeface="HarmonyOS Sans SC" panose="00000500000000000000" charset="-122"/>
                        <a:ea typeface="HarmonyOS Sans SC" panose="00000500000000000000" charset="-122"/>
                        <a:cs typeface="HarmonyOS Sans SC" panose="00000500000000000000" charset="-122"/>
                      </a:endParaRPr>
                    </a:p>
                    <a:p>
                      <a:pPr marL="107950" indent="0" algn="l" rtl="0" eaLnBrk="0" fontAlgn="auto">
                        <a:lnSpc>
                          <a:spcPct val="105000"/>
                        </a:lnSpc>
                      </a:pPr>
                      <a:r>
                        <a:rPr lang="zh-CN" altLang="en-US" sz="1000" b="0" dirty="0">
                          <a:solidFill>
                            <a:schemeClr val="tx1"/>
                          </a:solidFill>
                          <a:latin typeface="HarmonyOS Sans SC" panose="00000500000000000000" charset="-122"/>
                          <a:ea typeface="HarmonyOS Sans SC" panose="00000500000000000000" charset="-122"/>
                          <a:cs typeface="HarmonyOS Sans SC" panose="00000500000000000000" charset="-122"/>
                        </a:rPr>
                        <a:t>脑血管意外患者对巴氯芬的耐受性通常很差，所以对于这类患者需要格外注意。</a:t>
                      </a:r>
                      <a:endParaRPr lang="zh-CN" altLang="en-US" sz="1000" b="0" dirty="0">
                        <a:solidFill>
                          <a:schemeClr val="tx1"/>
                        </a:solidFill>
                        <a:latin typeface="HarmonyOS Sans SC" panose="00000500000000000000" charset="-122"/>
                        <a:ea typeface="HarmonyOS Sans SC" panose="00000500000000000000" charset="-122"/>
                        <a:cs typeface="HarmonyOS Sans SC" panose="00000500000000000000" charset="-122"/>
                      </a:endParaRPr>
                    </a:p>
                    <a:p>
                      <a:pPr marL="107950" indent="0" algn="l" rtl="0" eaLnBrk="0" fontAlgn="auto">
                        <a:lnSpc>
                          <a:spcPct val="105000"/>
                        </a:lnSpc>
                      </a:pPr>
                      <a:r>
                        <a:rPr lang="zh-CN" altLang="en-US" sz="1000" b="0" dirty="0">
                          <a:solidFill>
                            <a:schemeClr val="tx1"/>
                          </a:solidFill>
                          <a:latin typeface="HarmonyOS Sans SC" panose="00000500000000000000" charset="-122"/>
                          <a:ea typeface="HarmonyOS Sans SC" panose="00000500000000000000" charset="-122"/>
                          <a:cs typeface="HarmonyOS Sans SC" panose="00000500000000000000" charset="-122"/>
                        </a:rPr>
                        <a:t>常规</a:t>
                      </a:r>
                      <a:r>
                        <a:rPr lang="en-US" altLang="zh-CN" sz="1000" b="0" dirty="0">
                          <a:solidFill>
                            <a:schemeClr val="tx1"/>
                          </a:solidFill>
                          <a:latin typeface="HarmonyOS Sans SC" panose="00000500000000000000" charset="-122"/>
                          <a:ea typeface="HarmonyOS Sans SC" panose="00000500000000000000" charset="-122"/>
                          <a:cs typeface="HarmonyOS Sans SC" panose="00000500000000000000" charset="-122"/>
                        </a:rPr>
                        <a:t>/</a:t>
                      </a:r>
                      <a:r>
                        <a:rPr lang="zh-CN" altLang="en-US" sz="1000" b="0" dirty="0">
                          <a:solidFill>
                            <a:schemeClr val="tx1"/>
                          </a:solidFill>
                          <a:latin typeface="HarmonyOS Sans SC" panose="00000500000000000000" charset="-122"/>
                          <a:ea typeface="HarmonyOS Sans SC" panose="00000500000000000000" charset="-122"/>
                          <a:cs typeface="HarmonyOS Sans SC" panose="00000500000000000000" charset="-122"/>
                        </a:rPr>
                        <a:t>最大剂量（单次和每日）</a:t>
                      </a:r>
                      <a:r>
                        <a:rPr lang="en-US" altLang="zh-CN" sz="1000" b="0" dirty="0">
                          <a:solidFill>
                            <a:schemeClr val="tx1"/>
                          </a:solidFill>
                          <a:latin typeface="HarmonyOS Sans SC" panose="00000500000000000000" charset="-122"/>
                          <a:ea typeface="HarmonyOS Sans SC" panose="00000500000000000000" charset="-122"/>
                          <a:cs typeface="HarmonyOS Sans SC" panose="00000500000000000000" charset="-122"/>
                        </a:rPr>
                        <a:t>/</a:t>
                      </a:r>
                      <a:r>
                        <a:rPr lang="zh-CN" altLang="en-US" sz="1000" b="0" dirty="0">
                          <a:solidFill>
                            <a:schemeClr val="tx1"/>
                          </a:solidFill>
                          <a:latin typeface="HarmonyOS Sans SC" panose="00000500000000000000" charset="-122"/>
                          <a:ea typeface="HarmonyOS Sans SC" panose="00000500000000000000" charset="-122"/>
                          <a:cs typeface="HarmonyOS Sans SC" panose="00000500000000000000" charset="-122"/>
                        </a:rPr>
                        <a:t>剂量间隔</a:t>
                      </a:r>
                      <a:endParaRPr lang="zh-CN" altLang="en-US" sz="1000" b="0" dirty="0">
                        <a:solidFill>
                          <a:schemeClr val="tx1"/>
                        </a:solidFill>
                        <a:latin typeface="HarmonyOS Sans SC" panose="00000500000000000000" charset="-122"/>
                        <a:ea typeface="HarmonyOS Sans SC" panose="00000500000000000000" charset="-122"/>
                        <a:cs typeface="HarmonyOS Sans SC" panose="00000500000000000000" charset="-122"/>
                      </a:endParaRPr>
                    </a:p>
                    <a:p>
                      <a:pPr marL="107950" indent="0" algn="l" rtl="0" eaLnBrk="0" fontAlgn="auto">
                        <a:lnSpc>
                          <a:spcPct val="105000"/>
                        </a:lnSpc>
                      </a:pPr>
                      <a:r>
                        <a:rPr lang="zh-CN" altLang="en-US" sz="1000" b="1" dirty="0">
                          <a:solidFill>
                            <a:schemeClr val="tx1"/>
                          </a:solidFill>
                          <a:latin typeface="HarmonyOS Sans SC" panose="00000500000000000000" charset="-122"/>
                          <a:ea typeface="HarmonyOS Sans SC" panose="00000500000000000000" charset="-122"/>
                          <a:cs typeface="HarmonyOS Sans SC" panose="00000500000000000000" charset="-122"/>
                        </a:rPr>
                        <a:t>成人</a:t>
                      </a:r>
                      <a:endParaRPr lang="zh-CN" altLang="en-US" sz="1000" b="1" dirty="0">
                        <a:solidFill>
                          <a:schemeClr val="tx1"/>
                        </a:solidFill>
                        <a:latin typeface="HarmonyOS Sans SC" panose="00000500000000000000" charset="-122"/>
                        <a:ea typeface="HarmonyOS Sans SC" panose="00000500000000000000" charset="-122"/>
                        <a:cs typeface="HarmonyOS Sans SC" panose="00000500000000000000" charset="-122"/>
                      </a:endParaRPr>
                    </a:p>
                    <a:p>
                      <a:pPr marL="107950" indent="0" algn="l" rtl="0" eaLnBrk="0" fontAlgn="auto">
                        <a:lnSpc>
                          <a:spcPct val="105000"/>
                        </a:lnSpc>
                      </a:pPr>
                      <a:r>
                        <a:rPr lang="zh-CN" altLang="en-US" sz="1000" b="0" dirty="0">
                          <a:solidFill>
                            <a:schemeClr val="tx1"/>
                          </a:solidFill>
                          <a:latin typeface="HarmonyOS Sans SC" panose="00000500000000000000" charset="-122"/>
                          <a:ea typeface="HarmonyOS Sans SC" panose="00000500000000000000" charset="-122"/>
                          <a:cs typeface="HarmonyOS Sans SC" panose="00000500000000000000" charset="-122"/>
                        </a:rPr>
                        <a:t>治疗开始时的剂量应该为每次</a:t>
                      </a:r>
                      <a:r>
                        <a:rPr lang="en-US" altLang="zh-CN" sz="1000" b="0" dirty="0">
                          <a:solidFill>
                            <a:schemeClr val="tx1"/>
                          </a:solidFill>
                          <a:latin typeface="HarmonyOS Sans SC" panose="00000500000000000000" charset="-122"/>
                          <a:ea typeface="HarmonyOS Sans SC" panose="00000500000000000000" charset="-122"/>
                          <a:cs typeface="HarmonyOS Sans SC" panose="00000500000000000000" charset="-122"/>
                        </a:rPr>
                        <a:t>5mg</a:t>
                      </a:r>
                      <a:r>
                        <a:rPr lang="zh-CN" altLang="en-US" sz="1000" b="0" dirty="0">
                          <a:solidFill>
                            <a:schemeClr val="tx1"/>
                          </a:solidFill>
                          <a:latin typeface="HarmonyOS Sans SC" panose="00000500000000000000" charset="-122"/>
                          <a:ea typeface="HarmonyOS Sans SC" panose="00000500000000000000" charset="-122"/>
                          <a:cs typeface="HarmonyOS Sans SC" panose="00000500000000000000" charset="-122"/>
                        </a:rPr>
                        <a:t>，每天三次。然后根据患者反应，单次剂量可逐渐增加，每次增加</a:t>
                      </a:r>
                      <a:r>
                        <a:rPr lang="en-US" altLang="zh-CN" sz="1000" b="0" dirty="0">
                          <a:solidFill>
                            <a:schemeClr val="tx1"/>
                          </a:solidFill>
                          <a:latin typeface="HarmonyOS Sans SC" panose="00000500000000000000" charset="-122"/>
                          <a:ea typeface="HarmonyOS Sans SC" panose="00000500000000000000" charset="-122"/>
                          <a:cs typeface="HarmonyOS Sans SC" panose="00000500000000000000" charset="-122"/>
                        </a:rPr>
                        <a:t>5mg</a:t>
                      </a:r>
                      <a:r>
                        <a:rPr lang="zh-CN" altLang="en-US" sz="1000" b="0" dirty="0">
                          <a:solidFill>
                            <a:schemeClr val="tx1"/>
                          </a:solidFill>
                          <a:latin typeface="HarmonyOS Sans SC" panose="00000500000000000000" charset="-122"/>
                          <a:ea typeface="HarmonyOS Sans SC" panose="00000500000000000000" charset="-122"/>
                          <a:cs typeface="HarmonyOS Sans SC" panose="00000500000000000000" charset="-122"/>
                        </a:rPr>
                        <a:t>，间隔三天。一般来说，日剂量平均为</a:t>
                      </a:r>
                      <a:r>
                        <a:rPr lang="en-US" altLang="zh-CN" sz="1000" b="0" dirty="0">
                          <a:solidFill>
                            <a:schemeClr val="tx1"/>
                          </a:solidFill>
                          <a:latin typeface="HarmonyOS Sans SC" panose="00000500000000000000" charset="-122"/>
                          <a:ea typeface="HarmonyOS Sans SC" panose="00000500000000000000" charset="-122"/>
                          <a:cs typeface="HarmonyOS Sans SC" panose="00000500000000000000" charset="-122"/>
                        </a:rPr>
                        <a:t>30</a:t>
                      </a:r>
                      <a:r>
                        <a:rPr lang="zh-CN" altLang="en-US" sz="1000" b="0" dirty="0">
                          <a:solidFill>
                            <a:schemeClr val="tx1"/>
                          </a:solidFill>
                          <a:latin typeface="HarmonyOS Sans SC" panose="00000500000000000000" charset="-122"/>
                          <a:ea typeface="HarmonyOS Sans SC" panose="00000500000000000000" charset="-122"/>
                          <a:cs typeface="HarmonyOS Sans SC" panose="00000500000000000000" charset="-122"/>
                        </a:rPr>
                        <a:t>～</a:t>
                      </a:r>
                      <a:r>
                        <a:rPr lang="en-US" altLang="zh-CN" sz="1000" b="0" dirty="0">
                          <a:solidFill>
                            <a:schemeClr val="tx1"/>
                          </a:solidFill>
                          <a:latin typeface="HarmonyOS Sans SC" panose="00000500000000000000" charset="-122"/>
                          <a:ea typeface="HarmonyOS Sans SC" panose="00000500000000000000" charset="-122"/>
                          <a:cs typeface="HarmonyOS Sans SC" panose="00000500000000000000" charset="-122"/>
                        </a:rPr>
                        <a:t>75mg</a:t>
                      </a:r>
                      <a:r>
                        <a:rPr lang="zh-CN" altLang="en-US" sz="1000" b="0" dirty="0">
                          <a:solidFill>
                            <a:schemeClr val="tx1"/>
                          </a:solidFill>
                          <a:latin typeface="HarmonyOS Sans SC" panose="00000500000000000000" charset="-122"/>
                          <a:ea typeface="HarmonyOS Sans SC" panose="00000500000000000000" charset="-122"/>
                          <a:cs typeface="HarmonyOS Sans SC" panose="00000500000000000000" charset="-122"/>
                        </a:rPr>
                        <a:t>，个别病例根据需要日剂量最高可达</a:t>
                      </a:r>
                      <a:r>
                        <a:rPr lang="en-US" altLang="zh-CN" sz="1000" b="0" dirty="0">
                          <a:solidFill>
                            <a:schemeClr val="tx1"/>
                          </a:solidFill>
                          <a:latin typeface="HarmonyOS Sans SC" panose="00000500000000000000" charset="-122"/>
                          <a:ea typeface="HarmonyOS Sans SC" panose="00000500000000000000" charset="-122"/>
                          <a:cs typeface="HarmonyOS Sans SC" panose="00000500000000000000" charset="-122"/>
                        </a:rPr>
                        <a:t>100mg</a:t>
                      </a:r>
                      <a:r>
                        <a:rPr lang="zh-CN" altLang="en-US" sz="1000" b="0" dirty="0">
                          <a:solidFill>
                            <a:schemeClr val="tx1"/>
                          </a:solidFill>
                          <a:latin typeface="HarmonyOS Sans SC" panose="00000500000000000000" charset="-122"/>
                          <a:ea typeface="HarmonyOS Sans SC" panose="00000500000000000000" charset="-122"/>
                          <a:cs typeface="HarmonyOS Sans SC" panose="00000500000000000000" charset="-122"/>
                        </a:rPr>
                        <a:t>。</a:t>
                      </a:r>
                      <a:endParaRPr lang="zh-CN" altLang="en-US" sz="1000" b="0" dirty="0">
                        <a:solidFill>
                          <a:schemeClr val="tx1"/>
                        </a:solidFill>
                        <a:latin typeface="HarmonyOS Sans SC" panose="00000500000000000000" charset="-122"/>
                        <a:ea typeface="HarmonyOS Sans SC" panose="00000500000000000000" charset="-122"/>
                        <a:cs typeface="HarmonyOS Sans SC" panose="00000500000000000000" charset="-122"/>
                      </a:endParaRPr>
                    </a:p>
                    <a:p>
                      <a:pPr marL="107950" indent="0" algn="l" rtl="0" eaLnBrk="0" fontAlgn="auto">
                        <a:lnSpc>
                          <a:spcPct val="105000"/>
                        </a:lnSpc>
                      </a:pPr>
                      <a:r>
                        <a:rPr lang="zh-CN" altLang="en-US" sz="1000" b="1" dirty="0">
                          <a:solidFill>
                            <a:schemeClr val="tx1"/>
                          </a:solidFill>
                          <a:latin typeface="HarmonyOS Sans SC" panose="00000500000000000000" charset="-122"/>
                          <a:ea typeface="HarmonyOS Sans SC" panose="00000500000000000000" charset="-122"/>
                          <a:cs typeface="HarmonyOS Sans SC" panose="00000500000000000000" charset="-122"/>
                        </a:rPr>
                        <a:t>儿童（</a:t>
                      </a:r>
                      <a:r>
                        <a:rPr lang="en-US" altLang="zh-CN" sz="1000" b="1" dirty="0">
                          <a:solidFill>
                            <a:schemeClr val="tx1"/>
                          </a:solidFill>
                          <a:latin typeface="HarmonyOS Sans SC" panose="00000500000000000000" charset="-122"/>
                          <a:ea typeface="HarmonyOS Sans SC" panose="00000500000000000000" charset="-122"/>
                          <a:cs typeface="HarmonyOS Sans SC" panose="00000500000000000000" charset="-122"/>
                        </a:rPr>
                        <a:t>18</a:t>
                      </a:r>
                      <a:r>
                        <a:rPr lang="zh-CN" altLang="en-US" sz="1000" b="1" dirty="0">
                          <a:solidFill>
                            <a:schemeClr val="tx1"/>
                          </a:solidFill>
                          <a:latin typeface="HarmonyOS Sans SC" panose="00000500000000000000" charset="-122"/>
                          <a:ea typeface="HarmonyOS Sans SC" panose="00000500000000000000" charset="-122"/>
                          <a:cs typeface="HarmonyOS Sans SC" panose="00000500000000000000" charset="-122"/>
                        </a:rPr>
                        <a:t>岁以下）</a:t>
                      </a:r>
                      <a:endParaRPr lang="zh-CN" altLang="en-US" sz="1000" b="1" dirty="0">
                        <a:solidFill>
                          <a:schemeClr val="tx1"/>
                        </a:solidFill>
                        <a:latin typeface="HarmonyOS Sans SC" panose="00000500000000000000" charset="-122"/>
                        <a:ea typeface="HarmonyOS Sans SC" panose="00000500000000000000" charset="-122"/>
                        <a:cs typeface="HarmonyOS Sans SC" panose="00000500000000000000" charset="-122"/>
                      </a:endParaRPr>
                    </a:p>
                    <a:p>
                      <a:pPr marL="107950" indent="0" algn="l" rtl="0" eaLnBrk="0" fontAlgn="auto">
                        <a:lnSpc>
                          <a:spcPct val="105000"/>
                        </a:lnSpc>
                      </a:pPr>
                      <a:r>
                        <a:rPr lang="zh-CN" altLang="en-US" sz="1000" b="0" dirty="0">
                          <a:solidFill>
                            <a:schemeClr val="tx1"/>
                          </a:solidFill>
                          <a:latin typeface="HarmonyOS Sans SC" panose="00000500000000000000" charset="-122"/>
                          <a:ea typeface="HarmonyOS Sans SC" panose="00000500000000000000" charset="-122"/>
                          <a:cs typeface="HarmonyOS Sans SC" panose="00000500000000000000" charset="-122"/>
                        </a:rPr>
                        <a:t>一般情况下，治疗应从非常低的剂量开始，如</a:t>
                      </a:r>
                      <a:r>
                        <a:rPr lang="en-US" altLang="zh-CN" sz="1000" b="0" dirty="0">
                          <a:solidFill>
                            <a:schemeClr val="tx1"/>
                          </a:solidFill>
                          <a:latin typeface="HarmonyOS Sans SC" panose="00000500000000000000" charset="-122"/>
                          <a:ea typeface="HarmonyOS Sans SC" panose="00000500000000000000" charset="-122"/>
                          <a:cs typeface="HarmonyOS Sans SC" panose="00000500000000000000" charset="-122"/>
                        </a:rPr>
                        <a:t>0.3mg/kg/</a:t>
                      </a:r>
                      <a:r>
                        <a:rPr lang="zh-CN" altLang="en-US" sz="1000" b="0" dirty="0">
                          <a:solidFill>
                            <a:schemeClr val="tx1"/>
                          </a:solidFill>
                          <a:latin typeface="HarmonyOS Sans SC" panose="00000500000000000000" charset="-122"/>
                          <a:ea typeface="HarmonyOS Sans SC" panose="00000500000000000000" charset="-122"/>
                          <a:cs typeface="HarmonyOS Sans SC" panose="00000500000000000000" charset="-122"/>
                        </a:rPr>
                        <a:t>天，分</a:t>
                      </a:r>
                      <a:r>
                        <a:rPr lang="en-US" altLang="zh-CN" sz="1000" b="0" dirty="0">
                          <a:solidFill>
                            <a:schemeClr val="tx1"/>
                          </a:solidFill>
                          <a:latin typeface="HarmonyOS Sans SC" panose="00000500000000000000" charset="-122"/>
                          <a:ea typeface="HarmonyOS Sans SC" panose="00000500000000000000" charset="-122"/>
                          <a:cs typeface="HarmonyOS Sans SC" panose="00000500000000000000" charset="-122"/>
                        </a:rPr>
                        <a:t>2</a:t>
                      </a:r>
                      <a:r>
                        <a:rPr lang="zh-CN" altLang="en-US" sz="1000" b="0" dirty="0">
                          <a:solidFill>
                            <a:schemeClr val="tx1"/>
                          </a:solidFill>
                          <a:latin typeface="HarmonyOS Sans SC" panose="00000500000000000000" charset="-122"/>
                          <a:ea typeface="HarmonyOS Sans SC" panose="00000500000000000000" charset="-122"/>
                          <a:cs typeface="HarmonyOS Sans SC" panose="00000500000000000000" charset="-122"/>
                        </a:rPr>
                        <a:t>～</a:t>
                      </a:r>
                      <a:r>
                        <a:rPr lang="en-US" altLang="zh-CN" sz="1000" b="0" dirty="0">
                          <a:solidFill>
                            <a:schemeClr val="tx1"/>
                          </a:solidFill>
                          <a:latin typeface="HarmonyOS Sans SC" panose="00000500000000000000" charset="-122"/>
                          <a:ea typeface="HarmonyOS Sans SC" panose="00000500000000000000" charset="-122"/>
                          <a:cs typeface="HarmonyOS Sans SC" panose="00000500000000000000" charset="-122"/>
                        </a:rPr>
                        <a:t>4</a:t>
                      </a:r>
                      <a:r>
                        <a:rPr lang="zh-CN" altLang="en-US" sz="1000" b="0" dirty="0">
                          <a:solidFill>
                            <a:schemeClr val="tx1"/>
                          </a:solidFill>
                          <a:latin typeface="HarmonyOS Sans SC" panose="00000500000000000000" charset="-122"/>
                          <a:ea typeface="HarmonyOS Sans SC" panose="00000500000000000000" charset="-122"/>
                          <a:cs typeface="HarmonyOS Sans SC" panose="00000500000000000000" charset="-122"/>
                        </a:rPr>
                        <a:t>次服用。在大约</a:t>
                      </a:r>
                      <a:r>
                        <a:rPr lang="en-US" altLang="zh-CN" sz="1000" b="0" dirty="0">
                          <a:solidFill>
                            <a:schemeClr val="tx1"/>
                          </a:solidFill>
                          <a:latin typeface="HarmonyOS Sans SC" panose="00000500000000000000" charset="-122"/>
                          <a:ea typeface="HarmonyOS Sans SC" panose="00000500000000000000" charset="-122"/>
                          <a:cs typeface="HarmonyOS Sans SC" panose="00000500000000000000" charset="-122"/>
                        </a:rPr>
                        <a:t>1</a:t>
                      </a:r>
                      <a:r>
                        <a:rPr lang="zh-CN" altLang="en-US" sz="1000" b="0" dirty="0">
                          <a:solidFill>
                            <a:schemeClr val="tx1"/>
                          </a:solidFill>
                          <a:latin typeface="HarmonyOS Sans SC" panose="00000500000000000000" charset="-122"/>
                          <a:ea typeface="HarmonyOS Sans SC" panose="00000500000000000000" charset="-122"/>
                          <a:cs typeface="HarmonyOS Sans SC" panose="00000500000000000000" charset="-122"/>
                        </a:rPr>
                        <a:t>～</a:t>
                      </a:r>
                      <a:r>
                        <a:rPr lang="en-US" altLang="zh-CN" sz="1000" b="0" dirty="0">
                          <a:solidFill>
                            <a:schemeClr val="tx1"/>
                          </a:solidFill>
                          <a:latin typeface="HarmonyOS Sans SC" panose="00000500000000000000" charset="-122"/>
                          <a:ea typeface="HarmonyOS Sans SC" panose="00000500000000000000" charset="-122"/>
                          <a:cs typeface="HarmonyOS Sans SC" panose="00000500000000000000" charset="-122"/>
                        </a:rPr>
                        <a:t>2</a:t>
                      </a:r>
                      <a:r>
                        <a:rPr lang="zh-CN" altLang="en-US" sz="1000" b="0" dirty="0">
                          <a:solidFill>
                            <a:schemeClr val="tx1"/>
                          </a:solidFill>
                          <a:latin typeface="HarmonyOS Sans SC" panose="00000500000000000000" charset="-122"/>
                          <a:ea typeface="HarmonyOS Sans SC" panose="00000500000000000000" charset="-122"/>
                          <a:cs typeface="HarmonyOS Sans SC" panose="00000500000000000000" charset="-122"/>
                        </a:rPr>
                        <a:t>个星期内，谨慎地增加给药剂量，直到满足患儿的个体治疗要求为止，维持治疗的日剂量为</a:t>
                      </a:r>
                      <a:r>
                        <a:rPr lang="en-US" altLang="zh-CN" sz="1000" b="0" dirty="0">
                          <a:solidFill>
                            <a:schemeClr val="tx1"/>
                          </a:solidFill>
                          <a:latin typeface="HarmonyOS Sans SC" panose="00000500000000000000" charset="-122"/>
                          <a:ea typeface="HarmonyOS Sans SC" panose="00000500000000000000" charset="-122"/>
                          <a:cs typeface="HarmonyOS Sans SC" panose="00000500000000000000" charset="-122"/>
                        </a:rPr>
                        <a:t>0.75</a:t>
                      </a:r>
                      <a:r>
                        <a:rPr lang="zh-CN" altLang="en-US" sz="1000" b="0" dirty="0">
                          <a:solidFill>
                            <a:schemeClr val="tx1"/>
                          </a:solidFill>
                          <a:latin typeface="HarmonyOS Sans SC" panose="00000500000000000000" charset="-122"/>
                          <a:ea typeface="HarmonyOS Sans SC" panose="00000500000000000000" charset="-122"/>
                          <a:cs typeface="HarmonyOS Sans SC" panose="00000500000000000000" charset="-122"/>
                        </a:rPr>
                        <a:t>～</a:t>
                      </a:r>
                      <a:r>
                        <a:rPr lang="en-US" altLang="zh-CN" sz="1000" b="0" dirty="0">
                          <a:solidFill>
                            <a:schemeClr val="tx1"/>
                          </a:solidFill>
                          <a:latin typeface="HarmonyOS Sans SC" panose="00000500000000000000" charset="-122"/>
                          <a:ea typeface="HarmonyOS Sans SC" panose="00000500000000000000" charset="-122"/>
                          <a:cs typeface="HarmonyOS Sans SC" panose="00000500000000000000" charset="-122"/>
                        </a:rPr>
                        <a:t>2 mg/kg</a:t>
                      </a:r>
                      <a:r>
                        <a:rPr lang="zh-CN" altLang="en-US" sz="1000" b="0" dirty="0">
                          <a:solidFill>
                            <a:schemeClr val="tx1"/>
                          </a:solidFill>
                          <a:latin typeface="HarmonyOS Sans SC" panose="00000500000000000000" charset="-122"/>
                          <a:ea typeface="HarmonyOS Sans SC" panose="00000500000000000000" charset="-122"/>
                          <a:cs typeface="HarmonyOS Sans SC" panose="00000500000000000000" charset="-122"/>
                        </a:rPr>
                        <a:t>。</a:t>
                      </a:r>
                      <a:r>
                        <a:rPr lang="en-US" altLang="zh-CN" sz="1000" b="0" dirty="0">
                          <a:solidFill>
                            <a:schemeClr val="tx1"/>
                          </a:solidFill>
                          <a:latin typeface="HarmonyOS Sans SC" panose="00000500000000000000" charset="-122"/>
                          <a:ea typeface="HarmonyOS Sans SC" panose="00000500000000000000" charset="-122"/>
                          <a:cs typeface="HarmonyOS Sans SC" panose="00000500000000000000" charset="-122"/>
                        </a:rPr>
                        <a:t>8</a:t>
                      </a:r>
                      <a:r>
                        <a:rPr lang="zh-CN" altLang="en-US" sz="1000" b="0" dirty="0">
                          <a:solidFill>
                            <a:schemeClr val="tx1"/>
                          </a:solidFill>
                          <a:latin typeface="HarmonyOS Sans SC" panose="00000500000000000000" charset="-122"/>
                          <a:ea typeface="HarmonyOS Sans SC" panose="00000500000000000000" charset="-122"/>
                          <a:cs typeface="HarmonyOS Sans SC" panose="00000500000000000000" charset="-122"/>
                        </a:rPr>
                        <a:t>岁以下的儿童每日最高剂量不得超过</a:t>
                      </a:r>
                      <a:r>
                        <a:rPr lang="en-US" altLang="zh-CN" sz="1000" b="0" dirty="0">
                          <a:solidFill>
                            <a:schemeClr val="tx1"/>
                          </a:solidFill>
                          <a:latin typeface="HarmonyOS Sans SC" panose="00000500000000000000" charset="-122"/>
                          <a:ea typeface="HarmonyOS Sans SC" panose="00000500000000000000" charset="-122"/>
                          <a:cs typeface="HarmonyOS Sans SC" panose="00000500000000000000" charset="-122"/>
                        </a:rPr>
                        <a:t>40mg</a:t>
                      </a:r>
                      <a:r>
                        <a:rPr lang="zh-CN" altLang="en-US" sz="1000" b="0" dirty="0">
                          <a:solidFill>
                            <a:schemeClr val="tx1"/>
                          </a:solidFill>
                          <a:latin typeface="HarmonyOS Sans SC" panose="00000500000000000000" charset="-122"/>
                          <a:ea typeface="HarmonyOS Sans SC" panose="00000500000000000000" charset="-122"/>
                          <a:cs typeface="HarmonyOS Sans SC" panose="00000500000000000000" charset="-122"/>
                        </a:rPr>
                        <a:t>。对于</a:t>
                      </a:r>
                      <a:r>
                        <a:rPr lang="en-US" altLang="zh-CN" sz="1000" b="0" dirty="0">
                          <a:solidFill>
                            <a:schemeClr val="tx1"/>
                          </a:solidFill>
                          <a:latin typeface="HarmonyOS Sans SC" panose="00000500000000000000" charset="-122"/>
                          <a:ea typeface="HarmonyOS Sans SC" panose="00000500000000000000" charset="-122"/>
                          <a:cs typeface="HarmonyOS Sans SC" panose="00000500000000000000" charset="-122"/>
                        </a:rPr>
                        <a:t>8</a:t>
                      </a:r>
                      <a:r>
                        <a:rPr lang="zh-CN" altLang="en-US" sz="1000" b="0" dirty="0">
                          <a:solidFill>
                            <a:schemeClr val="tx1"/>
                          </a:solidFill>
                          <a:latin typeface="HarmonyOS Sans SC" panose="00000500000000000000" charset="-122"/>
                          <a:ea typeface="HarmonyOS Sans SC" panose="00000500000000000000" charset="-122"/>
                          <a:cs typeface="HarmonyOS Sans SC" panose="00000500000000000000" charset="-122"/>
                        </a:rPr>
                        <a:t>岁以上儿童，最高日剂量可以达到</a:t>
                      </a:r>
                      <a:r>
                        <a:rPr lang="en-US" altLang="zh-CN" sz="1000" b="0" dirty="0">
                          <a:solidFill>
                            <a:schemeClr val="tx1"/>
                          </a:solidFill>
                          <a:latin typeface="HarmonyOS Sans SC" panose="00000500000000000000" charset="-122"/>
                          <a:ea typeface="HarmonyOS Sans SC" panose="00000500000000000000" charset="-122"/>
                          <a:cs typeface="HarmonyOS Sans SC" panose="00000500000000000000" charset="-122"/>
                        </a:rPr>
                        <a:t>60mg</a:t>
                      </a:r>
                      <a:r>
                        <a:rPr lang="zh-CN" altLang="en-US" sz="1000" b="0" dirty="0">
                          <a:solidFill>
                            <a:schemeClr val="tx1"/>
                          </a:solidFill>
                          <a:latin typeface="HarmonyOS Sans SC" panose="00000500000000000000" charset="-122"/>
                          <a:ea typeface="HarmonyOS Sans SC" panose="00000500000000000000" charset="-122"/>
                          <a:cs typeface="HarmonyOS Sans SC" panose="00000500000000000000" charset="-122"/>
                        </a:rPr>
                        <a:t>。</a:t>
                      </a:r>
                      <a:endParaRPr lang="zh-CN" altLang="en-US" sz="1000" b="0" dirty="0">
                        <a:solidFill>
                          <a:schemeClr val="tx1"/>
                        </a:solidFill>
                        <a:latin typeface="HarmonyOS Sans SC" panose="00000500000000000000" charset="-122"/>
                        <a:ea typeface="HarmonyOS Sans SC" panose="00000500000000000000" charset="-122"/>
                        <a:cs typeface="HarmonyOS Sans SC" panose="00000500000000000000" charset="-122"/>
                      </a:endParaRPr>
                    </a:p>
                    <a:p>
                      <a:pPr marL="107950" indent="0" algn="l" rtl="0" eaLnBrk="0" fontAlgn="auto">
                        <a:lnSpc>
                          <a:spcPct val="105000"/>
                        </a:lnSpc>
                      </a:pPr>
                      <a:r>
                        <a:rPr lang="zh-CN" altLang="en-US" sz="1000" b="1" dirty="0">
                          <a:solidFill>
                            <a:schemeClr val="tx1"/>
                          </a:solidFill>
                          <a:latin typeface="HarmonyOS Sans SC" panose="00000500000000000000" charset="-122"/>
                          <a:ea typeface="HarmonyOS Sans SC" panose="00000500000000000000" charset="-122"/>
                          <a:cs typeface="HarmonyOS Sans SC" panose="00000500000000000000" charset="-122"/>
                        </a:rPr>
                        <a:t>特殊剂量说明</a:t>
                      </a:r>
                      <a:endParaRPr lang="zh-CN" altLang="en-US" sz="1000" b="1" dirty="0">
                        <a:solidFill>
                          <a:schemeClr val="tx1"/>
                        </a:solidFill>
                        <a:latin typeface="HarmonyOS Sans SC" panose="00000500000000000000" charset="-122"/>
                        <a:ea typeface="HarmonyOS Sans SC" panose="00000500000000000000" charset="-122"/>
                        <a:cs typeface="HarmonyOS Sans SC" panose="00000500000000000000" charset="-122"/>
                      </a:endParaRPr>
                    </a:p>
                    <a:p>
                      <a:pPr marL="107950" indent="0" algn="l" rtl="0" eaLnBrk="0" fontAlgn="auto">
                        <a:lnSpc>
                          <a:spcPct val="105000"/>
                        </a:lnSpc>
                      </a:pPr>
                      <a:r>
                        <a:rPr lang="zh-CN" altLang="en-US" sz="1000" b="0" dirty="0">
                          <a:solidFill>
                            <a:schemeClr val="tx1"/>
                          </a:solidFill>
                          <a:latin typeface="HarmonyOS Sans SC" panose="00000500000000000000" charset="-122"/>
                          <a:ea typeface="HarmonyOS Sans SC" panose="00000500000000000000" charset="-122"/>
                          <a:cs typeface="HarmonyOS Sans SC" panose="00000500000000000000" charset="-122"/>
                        </a:rPr>
                        <a:t>对于患有脑源性痉挛、心脏病、呼吸功能障碍、肝或肾功能不全的体质虚弱患者和老年人，剂量的增加要特别缓慢。长期血液透析的患者，其血浆巴氯芬的浓度会有所增加，所以应该选择低剂量的巴氯芬治疗（约</a:t>
                      </a:r>
                      <a:r>
                        <a:rPr lang="en-US" altLang="zh-CN" sz="1000" b="0" dirty="0">
                          <a:solidFill>
                            <a:schemeClr val="tx1"/>
                          </a:solidFill>
                          <a:latin typeface="HarmonyOS Sans SC" panose="00000500000000000000" charset="-122"/>
                          <a:ea typeface="HarmonyOS Sans SC" panose="00000500000000000000" charset="-122"/>
                          <a:cs typeface="HarmonyOS Sans SC" panose="00000500000000000000" charset="-122"/>
                        </a:rPr>
                        <a:t>5mg/</a:t>
                      </a:r>
                      <a:r>
                        <a:rPr lang="zh-CN" altLang="en-US" sz="1000" b="0" dirty="0">
                          <a:solidFill>
                            <a:schemeClr val="tx1"/>
                          </a:solidFill>
                          <a:latin typeface="HarmonyOS Sans SC" panose="00000500000000000000" charset="-122"/>
                          <a:ea typeface="HarmonyOS Sans SC" panose="00000500000000000000" charset="-122"/>
                          <a:cs typeface="HarmonyOS Sans SC" panose="00000500000000000000" charset="-122"/>
                        </a:rPr>
                        <a:t>天）。对于这类病人，每天用药剂量超过</a:t>
                      </a:r>
                      <a:r>
                        <a:rPr lang="en-US" altLang="zh-CN" sz="1000" b="0" dirty="0">
                          <a:solidFill>
                            <a:schemeClr val="tx1"/>
                          </a:solidFill>
                          <a:latin typeface="HarmonyOS Sans SC" panose="00000500000000000000" charset="-122"/>
                          <a:ea typeface="HarmonyOS Sans SC" panose="00000500000000000000" charset="-122"/>
                          <a:cs typeface="HarmonyOS Sans SC" panose="00000500000000000000" charset="-122"/>
                        </a:rPr>
                        <a:t>5mg</a:t>
                      </a:r>
                      <a:r>
                        <a:rPr lang="zh-CN" altLang="en-US" sz="1000" b="0" dirty="0">
                          <a:solidFill>
                            <a:schemeClr val="tx1"/>
                          </a:solidFill>
                          <a:latin typeface="HarmonyOS Sans SC" panose="00000500000000000000" charset="-122"/>
                          <a:ea typeface="HarmonyOS Sans SC" panose="00000500000000000000" charset="-122"/>
                          <a:cs typeface="HarmonyOS Sans SC" panose="00000500000000000000" charset="-122"/>
                        </a:rPr>
                        <a:t>时有用药过量的体征和症状的报道</a:t>
                      </a:r>
                      <a:r>
                        <a:rPr lang="en-US" altLang="zh-CN" sz="1000" b="0" dirty="0">
                          <a:solidFill>
                            <a:schemeClr val="tx1"/>
                          </a:solidFill>
                          <a:latin typeface="HarmonyOS Sans SC" panose="00000500000000000000" charset="-122"/>
                          <a:ea typeface="HarmonyOS Sans SC" panose="00000500000000000000" charset="-122"/>
                          <a:cs typeface="HarmonyOS Sans SC" panose="00000500000000000000" charset="-122"/>
                        </a:rPr>
                        <a:t>(</a:t>
                      </a:r>
                      <a:r>
                        <a:rPr lang="zh-CN" altLang="en-US" sz="1000" b="0" dirty="0">
                          <a:solidFill>
                            <a:schemeClr val="tx1"/>
                          </a:solidFill>
                          <a:latin typeface="HarmonyOS Sans SC" panose="00000500000000000000" charset="-122"/>
                          <a:ea typeface="HarmonyOS Sans SC" panose="00000500000000000000" charset="-122"/>
                          <a:cs typeface="HarmonyOS Sans SC" panose="00000500000000000000" charset="-122"/>
                        </a:rPr>
                        <a:t>参见【注意事项】和【药物过量】</a:t>
                      </a:r>
                      <a:r>
                        <a:rPr lang="en-US" altLang="zh-CN" sz="1000" b="0" dirty="0">
                          <a:solidFill>
                            <a:schemeClr val="tx1"/>
                          </a:solidFill>
                          <a:latin typeface="HarmonyOS Sans SC" panose="00000500000000000000" charset="-122"/>
                          <a:ea typeface="HarmonyOS Sans SC" panose="00000500000000000000" charset="-122"/>
                          <a:cs typeface="HarmonyOS Sans SC" panose="00000500000000000000" charset="-122"/>
                        </a:rPr>
                        <a:t>)</a:t>
                      </a:r>
                      <a:r>
                        <a:rPr lang="zh-CN" altLang="en-US" sz="1000" b="0" dirty="0">
                          <a:solidFill>
                            <a:schemeClr val="tx1"/>
                          </a:solidFill>
                          <a:latin typeface="HarmonyOS Sans SC" panose="00000500000000000000" charset="-122"/>
                          <a:ea typeface="HarmonyOS Sans SC" panose="00000500000000000000" charset="-122"/>
                          <a:cs typeface="HarmonyOS Sans SC" panose="00000500000000000000" charset="-122"/>
                        </a:rPr>
                        <a:t>。鉴于在老年患者或是患有脑源性痉挛的患者中更加容易出现各种不良反应，所以在这些情况下用药必须十分谨慎，并且必须对患者进行密切的监测。</a:t>
                      </a:r>
                      <a:endParaRPr lang="zh-CN" altLang="en-US" sz="1000" b="0" dirty="0">
                        <a:solidFill>
                          <a:schemeClr val="tx1"/>
                        </a:solidFill>
                        <a:latin typeface="HarmonyOS Sans SC" panose="00000500000000000000" charset="-122"/>
                        <a:ea typeface="HarmonyOS Sans SC" panose="00000500000000000000" charset="-122"/>
                        <a:cs typeface="HarmonyOS Sans SC" panose="00000500000000000000" charset="-122"/>
                      </a:endParaRPr>
                    </a:p>
                    <a:p>
                      <a:pPr marL="107950" indent="0" algn="l" rtl="0" eaLnBrk="0" fontAlgn="auto">
                        <a:lnSpc>
                          <a:spcPct val="105000"/>
                        </a:lnSpc>
                      </a:pPr>
                      <a:r>
                        <a:rPr lang="zh-CN" altLang="en-US" sz="1000" b="1" dirty="0">
                          <a:solidFill>
                            <a:schemeClr val="tx1"/>
                          </a:solidFill>
                          <a:latin typeface="HarmonyOS Sans SC" panose="00000500000000000000" charset="-122"/>
                          <a:ea typeface="HarmonyOS Sans SC" panose="00000500000000000000" charset="-122"/>
                          <a:cs typeface="HarmonyOS Sans SC" panose="00000500000000000000" charset="-122"/>
                        </a:rPr>
                        <a:t>正确用法</a:t>
                      </a:r>
                      <a:r>
                        <a:rPr lang="en-US" altLang="zh-CN" sz="1000" b="1" dirty="0">
                          <a:solidFill>
                            <a:schemeClr val="tx1"/>
                          </a:solidFill>
                          <a:latin typeface="HarmonyOS Sans SC" panose="00000500000000000000" charset="-122"/>
                          <a:ea typeface="HarmonyOS Sans SC" panose="00000500000000000000" charset="-122"/>
                          <a:cs typeface="HarmonyOS Sans SC" panose="00000500000000000000" charset="-122"/>
                        </a:rPr>
                        <a:t>/</a:t>
                      </a:r>
                      <a:r>
                        <a:rPr lang="zh-CN" altLang="en-US" sz="1000" b="1" dirty="0">
                          <a:solidFill>
                            <a:schemeClr val="tx1"/>
                          </a:solidFill>
                          <a:latin typeface="HarmonyOS Sans SC" panose="00000500000000000000" charset="-122"/>
                          <a:ea typeface="HarmonyOS Sans SC" panose="00000500000000000000" charset="-122"/>
                          <a:cs typeface="HarmonyOS Sans SC" panose="00000500000000000000" charset="-122"/>
                        </a:rPr>
                        <a:t>关于服用方法的特别说明（相关说明）</a:t>
                      </a:r>
                      <a:endParaRPr lang="zh-CN" altLang="en-US" sz="1000" b="1" dirty="0">
                        <a:solidFill>
                          <a:schemeClr val="tx1"/>
                        </a:solidFill>
                        <a:latin typeface="HarmonyOS Sans SC" panose="00000500000000000000" charset="-122"/>
                        <a:ea typeface="HarmonyOS Sans SC" panose="00000500000000000000" charset="-122"/>
                        <a:cs typeface="HarmonyOS Sans SC" panose="00000500000000000000" charset="-122"/>
                      </a:endParaRPr>
                    </a:p>
                    <a:p>
                      <a:pPr marL="107950" indent="0" algn="l" rtl="0" eaLnBrk="0" fontAlgn="auto">
                        <a:lnSpc>
                          <a:spcPct val="105000"/>
                        </a:lnSpc>
                      </a:pPr>
                      <a:r>
                        <a:rPr lang="zh-CN" altLang="en-US" sz="1000" b="0" dirty="0">
                          <a:solidFill>
                            <a:schemeClr val="tx1"/>
                          </a:solidFill>
                          <a:latin typeface="HarmonyOS Sans SC" panose="00000500000000000000" charset="-122"/>
                          <a:ea typeface="HarmonyOS Sans SC" panose="00000500000000000000" charset="-122"/>
                          <a:cs typeface="HarmonyOS Sans SC" panose="00000500000000000000" charset="-122"/>
                        </a:rPr>
                        <a:t>本品应在进餐时间以少量液体送服。对于成人，全天剂量至少分三次服用；而儿童则至少分四次服用。</a:t>
                      </a:r>
                      <a:endParaRPr lang="zh-CN" altLang="en-US" sz="1000" b="0" dirty="0">
                        <a:solidFill>
                          <a:schemeClr val="tx1"/>
                        </a:solidFill>
                        <a:latin typeface="HarmonyOS Sans SC" panose="00000500000000000000" charset="-122"/>
                        <a:ea typeface="HarmonyOS Sans SC" panose="00000500000000000000" charset="-122"/>
                        <a:cs typeface="HarmonyOS Sans SC" panose="00000500000000000000" charset="-122"/>
                      </a:endParaRPr>
                    </a:p>
                    <a:p>
                      <a:pPr marL="107950" indent="0" algn="l" rtl="0" eaLnBrk="0" fontAlgn="auto">
                        <a:lnSpc>
                          <a:spcPct val="105000"/>
                        </a:lnSpc>
                      </a:pPr>
                      <a:r>
                        <a:rPr lang="zh-CN" altLang="en-US" sz="1000" b="0" dirty="0">
                          <a:solidFill>
                            <a:schemeClr val="tx1"/>
                          </a:solidFill>
                          <a:latin typeface="HarmonyOS Sans SC" panose="00000500000000000000" charset="-122"/>
                          <a:ea typeface="HarmonyOS Sans SC" panose="00000500000000000000" charset="-122"/>
                          <a:cs typeface="HarmonyOS Sans SC" panose="00000500000000000000" charset="-122"/>
                        </a:rPr>
                        <a:t>如果按最大推荐剂量服用</a:t>
                      </a:r>
                      <a:r>
                        <a:rPr lang="en-US" altLang="zh-CN" sz="1000" b="0" dirty="0">
                          <a:solidFill>
                            <a:schemeClr val="tx1"/>
                          </a:solidFill>
                          <a:latin typeface="HarmonyOS Sans SC" panose="00000500000000000000" charset="-122"/>
                          <a:ea typeface="HarmonyOS Sans SC" panose="00000500000000000000" charset="-122"/>
                          <a:cs typeface="HarmonyOS Sans SC" panose="00000500000000000000" charset="-122"/>
                        </a:rPr>
                        <a:t>6</a:t>
                      </a:r>
                      <a:r>
                        <a:rPr lang="zh-CN" altLang="en-US" sz="1000" b="0" dirty="0">
                          <a:solidFill>
                            <a:schemeClr val="tx1"/>
                          </a:solidFill>
                          <a:latin typeface="HarmonyOS Sans SC" panose="00000500000000000000" charset="-122"/>
                          <a:ea typeface="HarmonyOS Sans SC" panose="00000500000000000000" charset="-122"/>
                          <a:cs typeface="HarmonyOS Sans SC" panose="00000500000000000000" charset="-122"/>
                        </a:rPr>
                        <a:t>～</a:t>
                      </a:r>
                      <a:r>
                        <a:rPr lang="en-US" altLang="zh-CN" sz="1000" b="0" dirty="0">
                          <a:solidFill>
                            <a:schemeClr val="tx1"/>
                          </a:solidFill>
                          <a:latin typeface="HarmonyOS Sans SC" panose="00000500000000000000" charset="-122"/>
                          <a:ea typeface="HarmonyOS Sans SC" panose="00000500000000000000" charset="-122"/>
                          <a:cs typeface="HarmonyOS Sans SC" panose="00000500000000000000" charset="-122"/>
                        </a:rPr>
                        <a:t>8</a:t>
                      </a:r>
                      <a:r>
                        <a:rPr lang="zh-CN" altLang="en-US" sz="1000" b="0" dirty="0">
                          <a:solidFill>
                            <a:schemeClr val="tx1"/>
                          </a:solidFill>
                          <a:latin typeface="HarmonyOS Sans SC" panose="00000500000000000000" charset="-122"/>
                          <a:ea typeface="HarmonyOS Sans SC" panose="00000500000000000000" charset="-122"/>
                          <a:cs typeface="HarmonyOS Sans SC" panose="00000500000000000000" charset="-122"/>
                        </a:rPr>
                        <a:t>周，治疗效果仍不明显，则应重新考虑是否继续巴氯芬治疗。停止治疗须在</a:t>
                      </a:r>
                      <a:r>
                        <a:rPr lang="en-US" altLang="zh-CN" sz="1000" b="0" dirty="0">
                          <a:solidFill>
                            <a:schemeClr val="tx1"/>
                          </a:solidFill>
                          <a:latin typeface="HarmonyOS Sans SC" panose="00000500000000000000" charset="-122"/>
                          <a:ea typeface="HarmonyOS Sans SC" panose="00000500000000000000" charset="-122"/>
                          <a:cs typeface="HarmonyOS Sans SC" panose="00000500000000000000" charset="-122"/>
                        </a:rPr>
                        <a:t>1</a:t>
                      </a:r>
                      <a:r>
                        <a:rPr lang="zh-CN" altLang="en-US" sz="1000" b="0" dirty="0">
                          <a:solidFill>
                            <a:schemeClr val="tx1"/>
                          </a:solidFill>
                          <a:latin typeface="HarmonyOS Sans SC" panose="00000500000000000000" charset="-122"/>
                          <a:ea typeface="HarmonyOS Sans SC" panose="00000500000000000000" charset="-122"/>
                          <a:cs typeface="HarmonyOS Sans SC" panose="00000500000000000000" charset="-122"/>
                        </a:rPr>
                        <a:t>至</a:t>
                      </a:r>
                      <a:r>
                        <a:rPr lang="en-US" altLang="zh-CN" sz="1000" b="0" dirty="0">
                          <a:solidFill>
                            <a:schemeClr val="tx1"/>
                          </a:solidFill>
                          <a:latin typeface="HarmonyOS Sans SC" panose="00000500000000000000" charset="-122"/>
                          <a:ea typeface="HarmonyOS Sans SC" panose="00000500000000000000" charset="-122"/>
                          <a:cs typeface="HarmonyOS Sans SC" panose="00000500000000000000" charset="-122"/>
                        </a:rPr>
                        <a:t>2</a:t>
                      </a:r>
                      <a:r>
                        <a:rPr lang="zh-CN" altLang="en-US" sz="1000" b="0" dirty="0">
                          <a:solidFill>
                            <a:schemeClr val="tx1"/>
                          </a:solidFill>
                          <a:latin typeface="HarmonyOS Sans SC" panose="00000500000000000000" charset="-122"/>
                          <a:ea typeface="HarmonyOS Sans SC" panose="00000500000000000000" charset="-122"/>
                          <a:cs typeface="HarmonyOS Sans SC" panose="00000500000000000000" charset="-122"/>
                        </a:rPr>
                        <a:t>周内逐渐减量，除非出现药物过量相关的紧急状况或发生严重的不良事件。</a:t>
                      </a:r>
                      <a:endParaRPr lang="zh-CN" altLang="en-US" sz="1000" b="0" dirty="0">
                        <a:solidFill>
                          <a:schemeClr val="tx1"/>
                        </a:solidFill>
                        <a:latin typeface="HarmonyOS Sans SC" panose="00000500000000000000" charset="-122"/>
                        <a:ea typeface="HarmonyOS Sans SC" panose="00000500000000000000" charset="-122"/>
                        <a:cs typeface="HarmonyOS Sans SC" panose="00000500000000000000" charset="-122"/>
                      </a:endParaRPr>
                    </a:p>
                    <a:p>
                      <a:pPr marL="107950" indent="0" algn="l" rtl="0" eaLnBrk="0" fontAlgn="auto">
                        <a:lnSpc>
                          <a:spcPct val="105000"/>
                        </a:lnSpc>
                      </a:pPr>
                      <a:r>
                        <a:rPr lang="zh-CN" altLang="en-US" sz="1000" b="0" dirty="0">
                          <a:solidFill>
                            <a:schemeClr val="tx1"/>
                          </a:solidFill>
                          <a:latin typeface="HarmonyOS Sans SC" panose="00000500000000000000" charset="-122"/>
                          <a:ea typeface="HarmonyOS Sans SC" panose="00000500000000000000" charset="-122"/>
                          <a:cs typeface="HarmonyOS Sans SC" panose="00000500000000000000" charset="-122"/>
                        </a:rPr>
                        <a:t>或遵医嘱。</a:t>
                      </a:r>
                      <a:endParaRPr lang="zh-CN" altLang="en-US" sz="1000" b="0" dirty="0">
                        <a:solidFill>
                          <a:schemeClr val="tx1"/>
                        </a:solidFill>
                        <a:latin typeface="HarmonyOS Sans SC" panose="00000500000000000000" charset="-122"/>
                        <a:ea typeface="HarmonyOS Sans SC" panose="00000500000000000000" charset="-122"/>
                        <a:cs typeface="HarmonyOS Sans SC" panose="00000500000000000000" charset="-122"/>
                      </a:endParaRPr>
                    </a:p>
                  </a:txBody>
                  <a:tcPr marL="0" marR="0" marT="0" marB="0" vert="horz">
                    <a:lnL w="12700">
                      <a:solidFill>
                        <a:schemeClr val="tx1">
                          <a:lumMod val="50000"/>
                          <a:lumOff val="50000"/>
                        </a:schemeClr>
                      </a:solidFill>
                      <a:prstDash val="solid"/>
                    </a:lnL>
                    <a:lnR w="12700">
                      <a:solidFill>
                        <a:schemeClr val="tx1">
                          <a:lumMod val="50000"/>
                          <a:lumOff val="50000"/>
                        </a:schemeClr>
                      </a:solidFill>
                      <a:prstDash val="solid"/>
                    </a:lnR>
                    <a:lnT w="12700">
                      <a:solidFill>
                        <a:schemeClr val="tx1">
                          <a:lumMod val="50000"/>
                          <a:lumOff val="50000"/>
                        </a:schemeClr>
                      </a:solidFill>
                      <a:prstDash val="solid"/>
                    </a:lnT>
                    <a:lnB w="12700">
                      <a:solidFill>
                        <a:schemeClr val="tx1">
                          <a:lumMod val="50000"/>
                          <a:lumOff val="50000"/>
                        </a:schemeClr>
                      </a:solidFill>
                      <a:prstDash val="solid"/>
                    </a:lnB>
                  </a:tcPr>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76481" y="148674"/>
            <a:ext cx="1192345" cy="666786"/>
            <a:chOff x="2215144" y="927951"/>
            <a:chExt cx="1244730" cy="916847"/>
          </a:xfrm>
        </p:grpSpPr>
        <p:sp>
          <p:nvSpPr>
            <p:cNvPr id="3" name="平行四边形 2"/>
            <p:cNvSpPr/>
            <p:nvPr/>
          </p:nvSpPr>
          <p:spPr>
            <a:xfrm>
              <a:off x="2215144" y="982844"/>
              <a:ext cx="1120898" cy="842780"/>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latin typeface="Impact" panose="020B0806030902050204" pitchFamily="34" charset="0"/>
              </a:endParaRPr>
            </a:p>
          </p:txBody>
        </p:sp>
        <p:sp>
          <p:nvSpPr>
            <p:cNvPr id="4" name="文本框 9"/>
            <p:cNvSpPr txBox="1"/>
            <p:nvPr/>
          </p:nvSpPr>
          <p:spPr>
            <a:xfrm>
              <a:off x="2393075" y="927951"/>
              <a:ext cx="1066799" cy="916847"/>
            </a:xfrm>
            <a:prstGeom prst="rect">
              <a:avLst/>
            </a:prstGeom>
            <a:noFill/>
          </p:spPr>
          <p:txBody>
            <a:bodyPr wrap="square" rtlCol="0">
              <a:spAutoFit/>
            </a:bodyPr>
            <a:lstStyle/>
            <a:p>
              <a:r>
                <a:rPr lang="en-US" altLang="zh-CN" sz="3735" dirty="0">
                  <a:solidFill>
                    <a:schemeClr val="bg1"/>
                  </a:solidFill>
                  <a:latin typeface="Impact" panose="020B0806030902050204" pitchFamily="34" charset="0"/>
                </a:rPr>
                <a:t>01</a:t>
              </a:r>
              <a:endParaRPr lang="zh-CN" altLang="en-US" sz="3735" dirty="0">
                <a:solidFill>
                  <a:schemeClr val="bg1"/>
                </a:solidFill>
                <a:latin typeface="Impact" panose="020B0806030902050204" pitchFamily="34" charset="0"/>
              </a:endParaRPr>
            </a:p>
          </p:txBody>
        </p:sp>
      </p:grpSp>
      <p:grpSp>
        <p:nvGrpSpPr>
          <p:cNvPr id="5" name="组合 4"/>
          <p:cNvGrpSpPr/>
          <p:nvPr/>
        </p:nvGrpSpPr>
        <p:grpSpPr>
          <a:xfrm>
            <a:off x="1282150" y="166423"/>
            <a:ext cx="10362926" cy="612920"/>
            <a:chOff x="4315150" y="953426"/>
            <a:chExt cx="3857250" cy="540057"/>
          </a:xfrm>
        </p:grpSpPr>
        <p:sp>
          <p:nvSpPr>
            <p:cNvPr id="6" name="矩形 5"/>
            <p:cNvSpPr/>
            <p:nvPr/>
          </p:nvSpPr>
          <p:spPr>
            <a:xfrm>
              <a:off x="4841196" y="1036090"/>
              <a:ext cx="2827147" cy="406783"/>
            </a:xfrm>
            <a:prstGeom prst="rect">
              <a:avLst/>
            </a:prstGeom>
            <a:ln w="15875">
              <a:noFill/>
            </a:ln>
          </p:spPr>
          <p:txBody>
            <a:bodyPr wrap="square" lIns="91440" tIns="45720" rIns="91440" bIns="45720">
              <a:spAutoFit/>
            </a:bodyPr>
            <a:lstStyle/>
            <a:p>
              <a:pPr algn="ctr"/>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药品基本信息（</a:t>
              </a:r>
              <a:r>
                <a:rPr lang="en-US" altLang="zh-CN" sz="2400" b="1" dirty="0">
                  <a:solidFill>
                    <a:schemeClr val="tx1">
                      <a:lumMod val="75000"/>
                      <a:lumOff val="25000"/>
                    </a:schemeClr>
                  </a:solidFill>
                  <a:latin typeface="微软雅黑" panose="020B0503020204020204" pitchFamily="34" charset="-122"/>
                  <a:ea typeface="微软雅黑" panose="020B0503020204020204" pitchFamily="34" charset="-122"/>
                </a:rPr>
                <a:t>2/2</a:t>
              </a:r>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a:t>
              </a:r>
              <a:endParaRPr lang="en-GB" altLang="zh-CN" sz="2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 name="平行四边形 6"/>
            <p:cNvSpPr/>
            <p:nvPr/>
          </p:nvSpPr>
          <p:spPr>
            <a:xfrm>
              <a:off x="4315150" y="953426"/>
              <a:ext cx="3857250" cy="540057"/>
            </a:xfrm>
            <a:prstGeom prst="parallelogram">
              <a:avLst>
                <a:gd name="adj" fmla="val 48207"/>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135" b="1" dirty="0">
                <a:solidFill>
                  <a:schemeClr val="tx1">
                    <a:lumMod val="75000"/>
                    <a:lumOff val="25000"/>
                  </a:schemeClr>
                </a:solidFill>
              </a:endParaRPr>
            </a:p>
          </p:txBody>
        </p:sp>
      </p:grpSp>
      <p:graphicFrame>
        <p:nvGraphicFramePr>
          <p:cNvPr id="420" name="table 420"/>
          <p:cNvGraphicFramePr>
            <a:graphicFrameLocks noGrp="1"/>
          </p:cNvGraphicFramePr>
          <p:nvPr/>
        </p:nvGraphicFramePr>
        <p:xfrm>
          <a:off x="580644" y="998220"/>
          <a:ext cx="5031740" cy="5089525"/>
        </p:xfrm>
        <a:graphic>
          <a:graphicData uri="http://schemas.openxmlformats.org/drawingml/2006/table">
            <a:tbl>
              <a:tblPr/>
              <a:tblGrid>
                <a:gridCol w="5031740"/>
              </a:tblGrid>
              <a:tr h="581659">
                <a:tc>
                  <a:txBody>
                    <a:bodyPr/>
                    <a:p>
                      <a:pPr algn="l" rtl="0" eaLnBrk="0">
                        <a:lnSpc>
                          <a:spcPct val="108000"/>
                        </a:lnSpc>
                      </a:pPr>
                      <a:endParaRPr sz="900" dirty="0">
                        <a:latin typeface="微软雅黑" panose="020B0503020204020204" pitchFamily="34" charset="-122"/>
                        <a:ea typeface="微软雅黑" panose="020B0503020204020204" pitchFamily="34" charset="-122"/>
                        <a:cs typeface="Arial" panose="020B0604020202020204"/>
                      </a:endParaRPr>
                    </a:p>
                    <a:p>
                      <a:pPr marL="1635760" algn="l" rtl="0" eaLnBrk="0">
                        <a:lnSpc>
                          <a:spcPct val="93000"/>
                        </a:lnSpc>
                        <a:spcBef>
                          <a:spcPts val="5"/>
                        </a:spcBef>
                      </a:pPr>
                      <a:r>
                        <a:rPr sz="2000" b="1" kern="0" spc="-10" dirty="0">
                          <a:solidFill>
                            <a:srgbClr val="FFFFFF">
                              <a:alpha val="100000"/>
                            </a:srgbClr>
                          </a:solidFill>
                          <a:latin typeface="微软雅黑" panose="020B0503020204020204" pitchFamily="34" charset="-122"/>
                          <a:ea typeface="微软雅黑" panose="020B0503020204020204" pitchFamily="34" charset="-122"/>
                          <a:cs typeface="等线" panose="02010600030101010101" charset="-122"/>
                        </a:rPr>
                        <a:t>疾病的基本情况</a:t>
                      </a:r>
                      <a:endParaRPr sz="2000" b="1" kern="0" spc="-10" dirty="0">
                        <a:solidFill>
                          <a:srgbClr val="FFFFFF">
                            <a:alpha val="100000"/>
                          </a:srgbClr>
                        </a:solidFill>
                        <a:latin typeface="微软雅黑" panose="020B0503020204020204" pitchFamily="34" charset="-122"/>
                        <a:ea typeface="微软雅黑" panose="020B0503020204020204" pitchFamily="34" charset="-122"/>
                        <a:cs typeface="等线" panose="02010600030101010101" charset="-122"/>
                      </a:endParaRPr>
                    </a:p>
                  </a:txBody>
                  <a:tcPr marL="0" marR="0" marT="0" marB="0" vert="horz">
                    <a:lnL w="3175" cap="flat" cmpd="sng" algn="ctr">
                      <a:solidFill>
                        <a:srgbClr val="0F6FC6"/>
                      </a:solidFill>
                      <a:prstDash val="solid"/>
                      <a:round/>
                      <a:headEnd type="none" w="med" len="med"/>
                      <a:tailEnd type="none" w="med" len="med"/>
                    </a:lnL>
                    <a:lnR w="3175" cap="flat" cmpd="sng" algn="ctr">
                      <a:solidFill>
                        <a:srgbClr val="0F6FC6"/>
                      </a:solidFill>
                      <a:prstDash val="solid"/>
                      <a:round/>
                      <a:headEnd type="none" w="med" len="med"/>
                      <a:tailEnd type="none" w="med" len="med"/>
                    </a:lnR>
                    <a:lnT w="9525" cap="flat" cmpd="sng" algn="ctr">
                      <a:solidFill>
                        <a:srgbClr val="0F6FC6"/>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0F6FC6"/>
                    </a:solidFill>
                  </a:tcPr>
                </a:tc>
              </a:tr>
              <a:tr h="4507865">
                <a:tc>
                  <a:txBody>
                    <a:bodyPr/>
                    <a:p>
                      <a:pPr marL="285750" indent="-285750" algn="just">
                        <a:lnSpc>
                          <a:spcPct val="200000"/>
                        </a:lnSpc>
                        <a:spcAft>
                          <a:spcPts val="0"/>
                        </a:spcAft>
                        <a:buFont typeface="Arial" panose="020B0604020202020204" pitchFamily="34" charset="0"/>
                        <a:buChar char="•"/>
                      </a:pPr>
                      <a:endParaRPr lang="zh-CN" sz="1400" kern="100" dirty="0">
                        <a:effectLst/>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lgn="just">
                        <a:lnSpc>
                          <a:spcPct val="200000"/>
                        </a:lnSpc>
                        <a:spcAft>
                          <a:spcPts val="0"/>
                        </a:spcAft>
                        <a:buFont typeface="Arial" panose="020B0604020202020204" pitchFamily="34" charset="0"/>
                        <a:buNone/>
                      </a:pPr>
                      <a:r>
                        <a:rPr lang="en-US" altLang="zh-CN" sz="1400" b="1" dirty="0" smtClean="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1400" b="1" dirty="0" smtClean="0">
                          <a:latin typeface="微软雅黑" panose="020B0503020204020204" pitchFamily="34" charset="-122"/>
                          <a:ea typeface="微软雅黑" panose="020B0503020204020204" pitchFamily="34" charset="-122"/>
                          <a:cs typeface="微软雅黑" panose="020B0503020204020204" pitchFamily="34" charset="-122"/>
                          <a:sym typeface="+mn-ea"/>
                        </a:rPr>
                        <a:t>肌痉挛流行病学</a:t>
                      </a:r>
                      <a:endParaRPr lang="zh-CN" altLang="en-US" sz="1400" b="1" dirty="0" smtClean="0">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285750" indent="-285750" algn="just">
                        <a:lnSpc>
                          <a:spcPct val="200000"/>
                        </a:lnSpc>
                        <a:spcAft>
                          <a:spcPts val="0"/>
                        </a:spcAft>
                        <a:buFont typeface="Arial" panose="020B0604020202020204" pitchFamily="34" charset="0"/>
                        <a:buChar char="•"/>
                      </a:pPr>
                      <a:r>
                        <a:rPr lang="zh-CN" altLang="en-US" sz="1400" dirty="0" smtClean="0">
                          <a:latin typeface="微软雅黑" panose="020B0503020204020204" pitchFamily="34" charset="-122"/>
                          <a:ea typeface="微软雅黑" panose="020B0503020204020204" pitchFamily="34" charset="-122"/>
                          <a:cs typeface="微软雅黑" panose="020B0503020204020204" pitchFamily="34" charset="-122"/>
                          <a:sym typeface="+mn-ea"/>
                        </a:rPr>
                        <a:t>据估计，全世界有</a:t>
                      </a:r>
                      <a:r>
                        <a:rPr lang="en-US" altLang="zh-CN" sz="1400" dirty="0" smtClean="0">
                          <a:latin typeface="微软雅黑" panose="020B0503020204020204" pitchFamily="34" charset="-122"/>
                          <a:ea typeface="微软雅黑" panose="020B0503020204020204" pitchFamily="34" charset="-122"/>
                          <a:cs typeface="微软雅黑" panose="020B0503020204020204" pitchFamily="34" charset="-122"/>
                          <a:sym typeface="+mn-ea"/>
                        </a:rPr>
                        <a:t>1200</a:t>
                      </a:r>
                      <a:r>
                        <a:rPr lang="zh-CN" altLang="en-US" sz="1400" dirty="0" smtClean="0">
                          <a:latin typeface="微软雅黑" panose="020B0503020204020204" pitchFamily="34" charset="-122"/>
                          <a:ea typeface="微软雅黑" panose="020B0503020204020204" pitchFamily="34" charset="-122"/>
                          <a:cs typeface="微软雅黑" panose="020B0503020204020204" pitchFamily="34" charset="-122"/>
                          <a:sym typeface="+mn-ea"/>
                        </a:rPr>
                        <a:t>万人受到痉挛的影响。</a:t>
                      </a:r>
                      <a:r>
                        <a:rPr lang="en-US" altLang="zh-CN" sz="1400" dirty="0" smtClean="0">
                          <a:latin typeface="微软雅黑" panose="020B0503020204020204" pitchFamily="34" charset="-122"/>
                          <a:ea typeface="微软雅黑" panose="020B0503020204020204" pitchFamily="34" charset="-122"/>
                          <a:cs typeface="微软雅黑" panose="020B0503020204020204" pitchFamily="34" charset="-122"/>
                          <a:sym typeface="+mn-ea"/>
                        </a:rPr>
                        <a:t>84%</a:t>
                      </a:r>
                      <a:r>
                        <a:rPr lang="zh-CN" altLang="en-US" sz="1400" dirty="0" smtClean="0">
                          <a:latin typeface="微软雅黑" panose="020B0503020204020204" pitchFamily="34" charset="-122"/>
                          <a:ea typeface="微软雅黑" panose="020B0503020204020204" pitchFamily="34" charset="-122"/>
                          <a:cs typeface="微软雅黑" panose="020B0503020204020204" pitchFamily="34" charset="-122"/>
                          <a:sym typeface="+mn-ea"/>
                        </a:rPr>
                        <a:t>的多发性硬化症患者以及</a:t>
                      </a:r>
                      <a:r>
                        <a:rPr lang="en-US" altLang="zh-CN" sz="1400" dirty="0" smtClean="0">
                          <a:latin typeface="微软雅黑" panose="020B0503020204020204" pitchFamily="34" charset="-122"/>
                          <a:ea typeface="微软雅黑" panose="020B0503020204020204" pitchFamily="34" charset="-122"/>
                          <a:cs typeface="微软雅黑" panose="020B0503020204020204" pitchFamily="34" charset="-122"/>
                          <a:sym typeface="+mn-ea"/>
                        </a:rPr>
                        <a:t>89%</a:t>
                      </a:r>
                      <a:r>
                        <a:rPr lang="zh-CN" altLang="en-US" sz="1400" dirty="0" smtClean="0">
                          <a:latin typeface="微软雅黑" panose="020B0503020204020204" pitchFamily="34" charset="-122"/>
                          <a:ea typeface="微软雅黑" panose="020B0503020204020204" pitchFamily="34" charset="-122"/>
                          <a:cs typeface="微软雅黑" panose="020B0503020204020204" pitchFamily="34" charset="-122"/>
                          <a:sym typeface="+mn-ea"/>
                        </a:rPr>
                        <a:t>的脑瘫患者经历不同程度的痉挛。卒中患者的患病率为</a:t>
                      </a:r>
                      <a:r>
                        <a:rPr lang="en-US" altLang="zh-CN" sz="1400" dirty="0" smtClean="0">
                          <a:latin typeface="微软雅黑" panose="020B0503020204020204" pitchFamily="34" charset="-122"/>
                          <a:ea typeface="微软雅黑" panose="020B0503020204020204" pitchFamily="34" charset="-122"/>
                          <a:cs typeface="微软雅黑" panose="020B0503020204020204" pitchFamily="34" charset="-122"/>
                          <a:sym typeface="+mn-ea"/>
                        </a:rPr>
                        <a:t>19%-43%</a:t>
                      </a:r>
                      <a:r>
                        <a:rPr lang="zh-CN" altLang="en-US" sz="1400" dirty="0" smtClean="0">
                          <a:latin typeface="微软雅黑" panose="020B0503020204020204" pitchFamily="34" charset="-122"/>
                          <a:ea typeface="微软雅黑" panose="020B0503020204020204" pitchFamily="34" charset="-122"/>
                          <a:cs typeface="微软雅黑" panose="020B0503020204020204" pitchFamily="34" charset="-122"/>
                          <a:sym typeface="+mn-ea"/>
                        </a:rPr>
                        <a:t>，脊髓损伤患者的发病率为</a:t>
                      </a:r>
                      <a:r>
                        <a:rPr lang="en-US" altLang="zh-CN" sz="1400" dirty="0" smtClean="0">
                          <a:latin typeface="微软雅黑" panose="020B0503020204020204" pitchFamily="34" charset="-122"/>
                          <a:ea typeface="微软雅黑" panose="020B0503020204020204" pitchFamily="34" charset="-122"/>
                          <a:cs typeface="微软雅黑" panose="020B0503020204020204" pitchFamily="34" charset="-122"/>
                          <a:sym typeface="+mn-ea"/>
                        </a:rPr>
                        <a:t>67%-78%</a:t>
                      </a:r>
                      <a:r>
                        <a:rPr lang="zh-CN" altLang="en-US" sz="1400" dirty="0" smtClean="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rPr>
                        <a:t>下肢痉挛在脑卒中患者的流行率为</a:t>
                      </a: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sym typeface="+mn-ea"/>
                        </a:rPr>
                        <a:t>28%-38%</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rPr>
                        <a:t>，在多发性硬化患者中为</a:t>
                      </a: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sym typeface="+mn-ea"/>
                        </a:rPr>
                        <a:t>41%-66%</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rPr>
                        <a:t>，在创伤性脑损伤患者中为</a:t>
                      </a: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sym typeface="+mn-ea"/>
                        </a:rPr>
                        <a:t>13%</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285750" indent="-285750" algn="just">
                        <a:lnSpc>
                          <a:spcPct val="200000"/>
                        </a:lnSpc>
                        <a:spcAft>
                          <a:spcPts val="0"/>
                        </a:spcAft>
                        <a:buFont typeface="Arial" panose="020B0604020202020204" pitchFamily="34" charset="0"/>
                        <a:buChar char="•"/>
                      </a:pPr>
                      <a:r>
                        <a:rPr lang="zh-CN" altLang="en-US" sz="1400" kern="100" dirty="0" smtClean="0">
                          <a:effectLst/>
                          <a:latin typeface="微软雅黑" panose="020B0503020204020204" pitchFamily="34" charset="-122"/>
                          <a:ea typeface="微软雅黑" panose="020B0503020204020204" pitchFamily="34" charset="-122"/>
                          <a:cs typeface="微软雅黑" panose="020B0503020204020204" pitchFamily="34" charset="-122"/>
                          <a:sym typeface="+mn-ea"/>
                        </a:rPr>
                        <a:t>估算出我国</a:t>
                      </a:r>
                      <a:r>
                        <a:rPr lang="zh-CN" altLang="en-US" sz="1400" b="1" kern="100" dirty="0" smtClean="0">
                          <a:solidFill>
                            <a:srgbClr val="C00000"/>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肌痉挛患者数约为</a:t>
                      </a:r>
                      <a:r>
                        <a:rPr lang="en-US" altLang="zh-CN" sz="1400" b="1" kern="100" dirty="0" smtClean="0">
                          <a:solidFill>
                            <a:srgbClr val="C00000"/>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208</a:t>
                      </a:r>
                      <a:r>
                        <a:rPr lang="zh-CN" altLang="en-US" sz="1400" b="1" kern="100" dirty="0" smtClean="0">
                          <a:solidFill>
                            <a:srgbClr val="C00000"/>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万人</a:t>
                      </a:r>
                      <a:endParaRPr lang="en-US" altLang="zh-CN" sz="1400" b="1" kern="100" dirty="0" smtClean="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algn="just">
                        <a:spcAft>
                          <a:spcPts val="0"/>
                        </a:spcAft>
                      </a:pPr>
                      <a:r>
                        <a:rPr lang="en-US" altLang="zh-CN" sz="1400" kern="100" baseline="13000" dirty="0" smtClean="0">
                          <a:effectLst/>
                          <a:latin typeface="微软雅黑" panose="020B0503020204020204" pitchFamily="34" charset="-122"/>
                          <a:ea typeface="微软雅黑" panose="020B0503020204020204" pitchFamily="34" charset="-122"/>
                          <a:cs typeface="微软雅黑" panose="020B0503020204020204" pitchFamily="34" charset="-122"/>
                          <a:sym typeface="+mn-ea"/>
                        </a:rPr>
                        <a:t> </a:t>
                      </a:r>
                      <a:endParaRPr lang="en-US" altLang="zh-CN" sz="1400" kern="100" baseline="13000" dirty="0" smtClean="0">
                        <a:effectLst/>
                        <a:latin typeface="微软雅黑" panose="020B0503020204020204" pitchFamily="34" charset="-122"/>
                        <a:ea typeface="微软雅黑" panose="020B0503020204020204" pitchFamily="34" charset="-122"/>
                        <a:cs typeface="微软雅黑" panose="020B0503020204020204" pitchFamily="34" charset="-122"/>
                        <a:sym typeface="+mn-ea"/>
                      </a:endParaRPr>
                    </a:p>
                  </a:txBody>
                  <a:tcPr marL="0" marR="0" marT="0" marB="0" vert="horz">
                    <a:lnL w="3175" cap="flat" cmpd="sng" algn="ctr">
                      <a:solidFill>
                        <a:srgbClr val="CCD5EA"/>
                      </a:solidFill>
                      <a:prstDash val="solid"/>
                      <a:round/>
                      <a:headEnd type="none" w="med" len="med"/>
                      <a:tailEnd type="none" w="med" len="med"/>
                    </a:lnL>
                    <a:lnR w="3175" cap="flat" cmpd="sng" algn="ctr">
                      <a:solidFill>
                        <a:srgbClr val="CCD5EA"/>
                      </a:solidFill>
                      <a:prstDash val="solid"/>
                      <a:round/>
                      <a:headEnd type="none" w="med" len="med"/>
                      <a:tailEnd type="none" w="med" len="med"/>
                    </a:lnR>
                    <a:lnT w="3175" cap="flat" cmpd="sng" algn="ctr">
                      <a:solidFill>
                        <a:srgbClr val="CCD5EA"/>
                      </a:solidFill>
                      <a:prstDash val="solid"/>
                      <a:round/>
                      <a:headEnd type="none" w="med" len="med"/>
                      <a:tailEnd type="none" w="med" len="med"/>
                    </a:lnT>
                    <a:lnB w="9525" cap="flat" cmpd="sng" algn="ctr">
                      <a:solidFill>
                        <a:srgbClr val="CCD5EA"/>
                      </a:solidFill>
                      <a:prstDash val="solid"/>
                      <a:round/>
                      <a:headEnd type="none" w="med" len="med"/>
                      <a:tailEnd type="none" w="med" len="med"/>
                    </a:lnB>
                    <a:solidFill>
                      <a:srgbClr val="D1D9EC"/>
                    </a:solidFill>
                  </a:tcPr>
                </a:tc>
              </a:tr>
            </a:tbl>
          </a:graphicData>
        </a:graphic>
      </p:graphicFrame>
      <p:graphicFrame>
        <p:nvGraphicFramePr>
          <p:cNvPr id="422" name="table 422"/>
          <p:cNvGraphicFramePr>
            <a:graphicFrameLocks noGrp="1"/>
          </p:cNvGraphicFramePr>
          <p:nvPr>
            <p:custDataLst>
              <p:tags r:id="rId1"/>
            </p:custDataLst>
          </p:nvPr>
        </p:nvGraphicFramePr>
        <p:xfrm>
          <a:off x="6303010" y="982980"/>
          <a:ext cx="5149215" cy="5429885"/>
        </p:xfrm>
        <a:graphic>
          <a:graphicData uri="http://schemas.openxmlformats.org/drawingml/2006/table">
            <a:tbl>
              <a:tblPr/>
              <a:tblGrid>
                <a:gridCol w="5149215"/>
              </a:tblGrid>
              <a:tr h="634365">
                <a:tc>
                  <a:txBody>
                    <a:bodyPr/>
                    <a:p>
                      <a:pPr algn="l" rtl="0" eaLnBrk="0">
                        <a:lnSpc>
                          <a:spcPct val="108000"/>
                        </a:lnSpc>
                      </a:pPr>
                      <a:endParaRPr sz="900" dirty="0">
                        <a:latin typeface="Arial" panose="020B0604020202020204"/>
                        <a:ea typeface="Arial" panose="020B0604020202020204"/>
                        <a:cs typeface="Arial" panose="020B0604020202020204"/>
                      </a:endParaRPr>
                    </a:p>
                    <a:p>
                      <a:pPr marL="1519555" algn="l" rtl="0" eaLnBrk="0">
                        <a:lnSpc>
                          <a:spcPct val="94000"/>
                        </a:lnSpc>
                        <a:spcBef>
                          <a:spcPts val="0"/>
                        </a:spcBef>
                      </a:pPr>
                      <a:r>
                        <a:rPr sz="2000" b="1" kern="0" spc="-20" dirty="0">
                          <a:solidFill>
                            <a:srgbClr val="FFFFFF">
                              <a:alpha val="100000"/>
                            </a:srgbClr>
                          </a:solidFill>
                          <a:latin typeface="微软雅黑" panose="020B0503020204020204" pitchFamily="34" charset="-122"/>
                          <a:ea typeface="微软雅黑" panose="020B0503020204020204" pitchFamily="34" charset="-122"/>
                          <a:cs typeface="等线" panose="02010600030101010101" charset="-122"/>
                        </a:rPr>
                        <a:t>临床未满足的需求</a:t>
                      </a:r>
                      <a:endParaRPr sz="2000" dirty="0">
                        <a:latin typeface="微软雅黑" panose="020B0503020204020204" pitchFamily="34" charset="-122"/>
                        <a:ea typeface="微软雅黑" panose="020B0503020204020204" pitchFamily="34" charset="-122"/>
                        <a:cs typeface="等线" panose="02010600030101010101" charset="-122"/>
                      </a:endParaRPr>
                    </a:p>
                  </a:txBody>
                  <a:tcPr marL="0" marR="0" marT="0" marB="0" vert="horz">
                    <a:lnL w="3175" cap="flat" cmpd="sng" algn="ctr">
                      <a:solidFill>
                        <a:srgbClr val="0F6FC6"/>
                      </a:solidFill>
                      <a:prstDash val="solid"/>
                      <a:round/>
                      <a:headEnd type="none" w="med" len="med"/>
                      <a:tailEnd type="none" w="med" len="med"/>
                    </a:lnL>
                    <a:lnR w="3175" cap="flat" cmpd="sng" algn="ctr">
                      <a:solidFill>
                        <a:srgbClr val="0F6FC6"/>
                      </a:solidFill>
                      <a:prstDash val="solid"/>
                      <a:round/>
                      <a:headEnd type="none" w="med" len="med"/>
                      <a:tailEnd type="none" w="med" len="med"/>
                    </a:lnR>
                    <a:lnT w="9525" cap="flat" cmpd="sng" algn="ctr">
                      <a:solidFill>
                        <a:srgbClr val="0F6FC6"/>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0F6FC6"/>
                    </a:solidFill>
                  </a:tcPr>
                </a:tc>
              </a:tr>
              <a:tr h="4795520">
                <a:tc>
                  <a:txBody>
                    <a:bodyPr/>
                    <a:p>
                      <a:pPr algn="l" rtl="0" eaLnBrk="0">
                        <a:lnSpc>
                          <a:spcPct val="181000"/>
                        </a:lnSpc>
                      </a:pPr>
                      <a:endParaRPr sz="1000" dirty="0">
                        <a:latin typeface="Arial" panose="020B0604020202020204"/>
                        <a:ea typeface="Arial" panose="020B0604020202020204"/>
                        <a:cs typeface="Arial" panose="020B0604020202020204"/>
                      </a:endParaRPr>
                    </a:p>
                    <a:p>
                      <a:pPr marL="285750" indent="-285750" algn="l">
                        <a:lnSpc>
                          <a:spcPct val="200000"/>
                        </a:lnSpc>
                        <a:buClrTx/>
                        <a:buSzTx/>
                        <a:buFont typeface="Arial" panose="020B0604020202020204" pitchFamily="34" charset="0"/>
                        <a:buChar char="•"/>
                      </a:pPr>
                      <a:r>
                        <a:rPr lang="zh-CN" altLang="en-US" sz="1400" dirty="0">
                          <a:latin typeface="微软雅黑" panose="020B0503020204020204" pitchFamily="34" charset="-122"/>
                          <a:ea typeface="微软雅黑" panose="020B0503020204020204" pitchFamily="34" charset="-122"/>
                          <a:cs typeface="Times New Roman" panose="02020603050405020304" pitchFamily="18" charset="0"/>
                          <a:sym typeface="+mn-ea"/>
                        </a:rPr>
                        <a:t>巴氯芬片剂无法满足</a:t>
                      </a:r>
                      <a:r>
                        <a:rPr lang="zh-CN" altLang="en-US" sz="1400" b="1" dirty="0">
                          <a:gradFill>
                            <a:gsLst>
                              <a:gs pos="0">
                                <a:srgbClr val="E30000"/>
                              </a:gs>
                              <a:gs pos="100000">
                                <a:srgbClr val="760303"/>
                              </a:gs>
                            </a:gsLst>
                            <a:lin scaled="0"/>
                          </a:gradFill>
                          <a:latin typeface="微软雅黑" panose="020B0503020204020204" pitchFamily="34" charset="-122"/>
                          <a:ea typeface="微软雅黑" panose="020B0503020204020204" pitchFamily="34" charset="-122"/>
                          <a:cs typeface="Times New Roman" panose="02020603050405020304" pitchFamily="18" charset="0"/>
                          <a:sym typeface="+mn-ea"/>
                        </a:rPr>
                        <a:t>吞咽困难患者</a:t>
                      </a:r>
                      <a:r>
                        <a:rPr lang="zh-CN" altLang="en-US" sz="1400" dirty="0">
                          <a:latin typeface="微软雅黑" panose="020B0503020204020204" pitchFamily="34" charset="-122"/>
                          <a:ea typeface="微软雅黑" panose="020B0503020204020204" pitchFamily="34" charset="-122"/>
                          <a:cs typeface="Times New Roman" panose="02020603050405020304" pitchFamily="18" charset="0"/>
                          <a:sym typeface="+mn-ea"/>
                        </a:rPr>
                        <a:t>的用药需求。</a:t>
                      </a:r>
                      <a:endParaRPr lang="zh-CN" altLang="en-US" sz="1400" dirty="0">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gn="l">
                        <a:lnSpc>
                          <a:spcPct val="200000"/>
                        </a:lnSpc>
                        <a:buClrTx/>
                        <a:buSzTx/>
                        <a:buFont typeface="Arial" panose="020B0604020202020204" pitchFamily="34" charset="0"/>
                        <a:buChar char="•"/>
                      </a:pPr>
                      <a:r>
                        <a:rPr lang="zh-CN" altLang="en-US" sz="1400" dirty="0">
                          <a:latin typeface="微软雅黑" panose="020B0503020204020204" pitchFamily="34" charset="-122"/>
                          <a:ea typeface="微软雅黑" panose="020B0503020204020204" pitchFamily="34" charset="-122"/>
                          <a:cs typeface="Times New Roman" panose="02020603050405020304" pitchFamily="18" charset="0"/>
                          <a:sym typeface="+mn-ea"/>
                        </a:rPr>
                        <a:t>巴氯芬片剂无法满足患者</a:t>
                      </a:r>
                      <a:r>
                        <a:rPr lang="zh-CN" altLang="en-US" sz="1400" b="1"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sym typeface="+mn-ea"/>
                        </a:rPr>
                        <a:t>灵活剂量</a:t>
                      </a:r>
                      <a:r>
                        <a:rPr lang="zh-CN" altLang="en-US" sz="1400" dirty="0">
                          <a:latin typeface="微软雅黑" panose="020B0503020204020204" pitchFamily="34" charset="-122"/>
                          <a:ea typeface="微软雅黑" panose="020B0503020204020204" pitchFamily="34" charset="-122"/>
                          <a:cs typeface="Times New Roman" panose="02020603050405020304" pitchFamily="18" charset="0"/>
                          <a:sym typeface="+mn-ea"/>
                        </a:rPr>
                        <a:t>、</a:t>
                      </a:r>
                      <a:r>
                        <a:rPr lang="zh-CN" altLang="en-US" sz="1400" b="1"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sym typeface="+mn-ea"/>
                        </a:rPr>
                        <a:t>准确剂量，</a:t>
                      </a:r>
                      <a:r>
                        <a:rPr lang="zh-CN" altLang="en-US" sz="1400" dirty="0">
                          <a:latin typeface="微软雅黑" panose="020B0503020204020204" pitchFamily="34" charset="-122"/>
                          <a:ea typeface="微软雅黑" panose="020B0503020204020204" pitchFamily="34" charset="-122"/>
                          <a:cs typeface="Times New Roman" panose="02020603050405020304" pitchFamily="18" charset="0"/>
                          <a:sym typeface="+mn-ea"/>
                        </a:rPr>
                        <a:t>可避免药物过量引起的不良反应，</a:t>
                      </a:r>
                      <a:r>
                        <a:rPr lang="zh-CN" altLang="en-US" sz="1400" dirty="0">
                          <a:latin typeface="微软雅黑" panose="020B0503020204020204" pitchFamily="34" charset="-122"/>
                          <a:ea typeface="微软雅黑" panose="020B0503020204020204" pitchFamily="34" charset="-122"/>
                          <a:cs typeface="Times New Roman" panose="02020603050405020304" pitchFamily="18" charset="0"/>
                          <a:sym typeface="+mn-ea"/>
                        </a:rPr>
                        <a:t>尤其儿童患者</a:t>
                      </a:r>
                      <a:r>
                        <a:rPr lang="zh-CN" altLang="en-US" sz="1400" b="1"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sym typeface="+mn-ea"/>
                        </a:rPr>
                        <a:t>小剂量的</a:t>
                      </a:r>
                      <a:r>
                        <a:rPr lang="zh-CN" altLang="en-US" sz="1400" dirty="0">
                          <a:latin typeface="微软雅黑" panose="020B0503020204020204" pitchFamily="34" charset="-122"/>
                          <a:ea typeface="微软雅黑" panose="020B0503020204020204" pitchFamily="34" charset="-122"/>
                          <a:cs typeface="Times New Roman" panose="02020603050405020304" pitchFamily="18" charset="0"/>
                          <a:sym typeface="+mn-ea"/>
                        </a:rPr>
                        <a:t>用药需求。</a:t>
                      </a:r>
                      <a:endParaRPr lang="zh-CN" altLang="en-US" sz="1400" dirty="0">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gn="l">
                        <a:lnSpc>
                          <a:spcPct val="200000"/>
                        </a:lnSpc>
                        <a:buClrTx/>
                        <a:buSzTx/>
                        <a:buFont typeface="Arial" panose="020B0604020202020204" pitchFamily="34" charset="0"/>
                        <a:buChar char="•"/>
                      </a:pPr>
                      <a:r>
                        <a:rPr lang="zh-CN" altLang="en-US" sz="1400" dirty="0">
                          <a:latin typeface="微软雅黑" panose="020B0503020204020204" pitchFamily="34" charset="-122"/>
                          <a:ea typeface="微软雅黑" panose="020B0503020204020204" pitchFamily="34" charset="-122"/>
                          <a:cs typeface="Times New Roman" panose="02020603050405020304" pitchFamily="18" charset="0"/>
                          <a:sym typeface="+mn-ea"/>
                        </a:rPr>
                        <a:t>巴氯芬</a:t>
                      </a:r>
                      <a:r>
                        <a:rPr lang="zh-CN" altLang="zh-CN" sz="1400" dirty="0">
                          <a:latin typeface="微软雅黑" panose="020B0503020204020204" pitchFamily="34" charset="-122"/>
                          <a:ea typeface="微软雅黑" panose="020B0503020204020204" pitchFamily="34" charset="-122"/>
                          <a:cs typeface="Times New Roman" panose="02020603050405020304" pitchFamily="18" charset="0"/>
                          <a:sym typeface="+mn-ea"/>
                        </a:rPr>
                        <a:t>片剂无法满足儿童</a:t>
                      </a:r>
                      <a:r>
                        <a:rPr lang="zh-CN" altLang="zh-CN" sz="1400" b="1"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sym typeface="+mn-ea"/>
                        </a:rPr>
                        <a:t>依从性</a:t>
                      </a:r>
                      <a:r>
                        <a:rPr lang="zh-CN" altLang="zh-CN" sz="1400" dirty="0">
                          <a:latin typeface="微软雅黑" panose="020B0503020204020204" pitchFamily="34" charset="-122"/>
                          <a:ea typeface="微软雅黑" panose="020B0503020204020204" pitchFamily="34" charset="-122"/>
                          <a:cs typeface="Times New Roman" panose="02020603050405020304" pitchFamily="18" charset="0"/>
                          <a:sym typeface="+mn-ea"/>
                        </a:rPr>
                        <a:t>（吞咽、口感等）的用药需求。</a:t>
                      </a:r>
                      <a:endParaRPr lang="zh-CN" altLang="zh-CN" sz="1400" dirty="0">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gn="l">
                        <a:lnSpc>
                          <a:spcPct val="200000"/>
                        </a:lnSpc>
                        <a:buClrTx/>
                        <a:buSzTx/>
                        <a:buFont typeface="Arial" panose="020B0604020202020204" pitchFamily="34" charset="0"/>
                        <a:buChar char="•"/>
                      </a:pPr>
                      <a:endParaRPr lang="zh-CN" altLang="zh-CN" sz="1400" b="1" dirty="0">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gn="l">
                        <a:lnSpc>
                          <a:spcPct val="200000"/>
                        </a:lnSpc>
                        <a:buClrTx/>
                        <a:buSzTx/>
                        <a:buFont typeface="Arial" panose="020B0604020202020204" pitchFamily="34" charset="0"/>
                        <a:buChar char="•"/>
                      </a:pPr>
                      <a:endParaRPr lang="zh-CN" altLang="zh-CN" sz="1400" b="1" dirty="0">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gn="l">
                        <a:lnSpc>
                          <a:spcPct val="200000"/>
                        </a:lnSpc>
                        <a:buClrTx/>
                        <a:buSzTx/>
                        <a:buFont typeface="Arial" panose="020B0604020202020204" pitchFamily="34" charset="0"/>
                        <a:buChar char="•"/>
                      </a:pPr>
                      <a:endParaRPr lang="zh-CN" altLang="zh-CN" sz="1400" b="1" dirty="0">
                        <a:latin typeface="微软雅黑" panose="020B0503020204020204" pitchFamily="34" charset="-122"/>
                        <a:ea typeface="微软雅黑" panose="020B0503020204020204" pitchFamily="34" charset="-122"/>
                        <a:cs typeface="Times New Roman" panose="02020603050405020304" pitchFamily="18" charset="0"/>
                      </a:endParaRPr>
                    </a:p>
                    <a:p>
                      <a:pPr marL="349885" indent="-217805" algn="l" rtl="0" eaLnBrk="0">
                        <a:lnSpc>
                          <a:spcPct val="200000"/>
                        </a:lnSpc>
                      </a:pPr>
                      <a:endParaRPr sz="1400" dirty="0">
                        <a:latin typeface="微软雅黑" panose="020B0503020204020204" pitchFamily="34" charset="-122"/>
                        <a:ea typeface="微软雅黑" panose="020B0503020204020204" pitchFamily="34" charset="-122"/>
                        <a:cs typeface="Times New Roman" panose="02020603050405020304" pitchFamily="18" charset="0"/>
                      </a:endParaRPr>
                    </a:p>
                  </a:txBody>
                  <a:tcPr marL="0" marR="0" marT="0" marB="0" vert="horz" anchor="ctr" anchorCtr="0">
                    <a:lnL w="3175" cap="flat" cmpd="sng" algn="ctr">
                      <a:solidFill>
                        <a:srgbClr val="CCD5EA"/>
                      </a:solidFill>
                      <a:prstDash val="solid"/>
                      <a:round/>
                      <a:headEnd type="none" w="med" len="med"/>
                      <a:tailEnd type="none" w="med" len="med"/>
                    </a:lnL>
                    <a:lnR w="3175" cap="flat" cmpd="sng" algn="ctr">
                      <a:solidFill>
                        <a:srgbClr val="CCD5EA"/>
                      </a:solidFill>
                      <a:prstDash val="solid"/>
                      <a:round/>
                      <a:headEnd type="none" w="med" len="med"/>
                      <a:tailEnd type="none" w="med" len="med"/>
                    </a:lnR>
                    <a:lnT w="3175" cap="flat" cmpd="sng" algn="ctr">
                      <a:solidFill>
                        <a:srgbClr val="CCD5EA"/>
                      </a:solidFill>
                      <a:prstDash val="solid"/>
                      <a:round/>
                      <a:headEnd type="none" w="med" len="med"/>
                      <a:tailEnd type="none" w="med" len="med"/>
                    </a:lnT>
                    <a:lnB w="9525" cap="flat" cmpd="sng" algn="ctr">
                      <a:solidFill>
                        <a:srgbClr val="CCD5EA"/>
                      </a:solidFill>
                      <a:prstDash val="solid"/>
                      <a:round/>
                      <a:headEnd type="none" w="med" len="med"/>
                      <a:tailEnd type="none" w="med" len="med"/>
                    </a:lnB>
                    <a:solidFill>
                      <a:srgbClr val="D1D9EC"/>
                    </a:solidFill>
                  </a:tcPr>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76481" y="148674"/>
            <a:ext cx="1192345" cy="666786"/>
            <a:chOff x="2215144" y="927951"/>
            <a:chExt cx="1244730" cy="916847"/>
          </a:xfrm>
        </p:grpSpPr>
        <p:sp>
          <p:nvSpPr>
            <p:cNvPr id="3" name="平行四边形 2"/>
            <p:cNvSpPr/>
            <p:nvPr/>
          </p:nvSpPr>
          <p:spPr>
            <a:xfrm>
              <a:off x="2215144" y="982844"/>
              <a:ext cx="1120898" cy="842780"/>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latin typeface="Impact" panose="020B0806030902050204" pitchFamily="34" charset="0"/>
              </a:endParaRPr>
            </a:p>
          </p:txBody>
        </p:sp>
        <p:sp>
          <p:nvSpPr>
            <p:cNvPr id="4" name="文本框 9"/>
            <p:cNvSpPr txBox="1"/>
            <p:nvPr/>
          </p:nvSpPr>
          <p:spPr>
            <a:xfrm>
              <a:off x="2393075" y="927951"/>
              <a:ext cx="1066799" cy="916847"/>
            </a:xfrm>
            <a:prstGeom prst="rect">
              <a:avLst/>
            </a:prstGeom>
            <a:noFill/>
          </p:spPr>
          <p:txBody>
            <a:bodyPr wrap="square" rtlCol="0">
              <a:spAutoFit/>
            </a:bodyPr>
            <a:lstStyle/>
            <a:p>
              <a:r>
                <a:rPr lang="en-US" altLang="zh-CN" sz="3735" dirty="0">
                  <a:solidFill>
                    <a:schemeClr val="bg1"/>
                  </a:solidFill>
                  <a:latin typeface="Impact" panose="020B0806030902050204" pitchFamily="34" charset="0"/>
                </a:rPr>
                <a:t>02</a:t>
              </a:r>
              <a:endParaRPr lang="zh-CN" altLang="en-US" sz="3735" dirty="0">
                <a:solidFill>
                  <a:schemeClr val="bg1"/>
                </a:solidFill>
                <a:latin typeface="Impact" panose="020B0806030902050204" pitchFamily="34" charset="0"/>
              </a:endParaRPr>
            </a:p>
          </p:txBody>
        </p:sp>
      </p:grpSp>
      <p:grpSp>
        <p:nvGrpSpPr>
          <p:cNvPr id="5" name="组合 4"/>
          <p:cNvGrpSpPr/>
          <p:nvPr/>
        </p:nvGrpSpPr>
        <p:grpSpPr>
          <a:xfrm>
            <a:off x="1282150" y="166423"/>
            <a:ext cx="10362926" cy="612920"/>
            <a:chOff x="4315150" y="953426"/>
            <a:chExt cx="3857250" cy="540057"/>
          </a:xfrm>
        </p:grpSpPr>
        <p:sp>
          <p:nvSpPr>
            <p:cNvPr id="6" name="矩形 5"/>
            <p:cNvSpPr/>
            <p:nvPr/>
          </p:nvSpPr>
          <p:spPr>
            <a:xfrm>
              <a:off x="4841196" y="1036090"/>
              <a:ext cx="2827147" cy="406783"/>
            </a:xfrm>
            <a:prstGeom prst="rect">
              <a:avLst/>
            </a:prstGeom>
            <a:ln w="15875">
              <a:noFill/>
            </a:ln>
          </p:spPr>
          <p:txBody>
            <a:bodyPr wrap="square" lIns="91440" tIns="45720" rIns="91440" bIns="45720">
              <a:spAutoFit/>
            </a:bodyPr>
            <a:lstStyle/>
            <a:p>
              <a:pPr algn="ctr"/>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安全性</a:t>
              </a:r>
              <a:endParaRPr lang="en-GB" altLang="zh-CN" sz="2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 name="平行四边形 6"/>
            <p:cNvSpPr/>
            <p:nvPr/>
          </p:nvSpPr>
          <p:spPr>
            <a:xfrm>
              <a:off x="4315150" y="953426"/>
              <a:ext cx="3857250" cy="540057"/>
            </a:xfrm>
            <a:prstGeom prst="parallelogram">
              <a:avLst>
                <a:gd name="adj" fmla="val 48207"/>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135" b="1" dirty="0">
                <a:solidFill>
                  <a:schemeClr val="tx1">
                    <a:lumMod val="75000"/>
                    <a:lumOff val="25000"/>
                  </a:schemeClr>
                </a:solidFill>
              </a:endParaRPr>
            </a:p>
          </p:txBody>
        </p:sp>
      </p:grpSp>
      <p:sp>
        <p:nvSpPr>
          <p:cNvPr id="472" name="path 472"/>
          <p:cNvSpPr/>
          <p:nvPr/>
        </p:nvSpPr>
        <p:spPr>
          <a:xfrm>
            <a:off x="4395469" y="3313175"/>
            <a:ext cx="235966" cy="235966"/>
          </a:xfrm>
          <a:custGeom>
            <a:avLst/>
            <a:gdLst/>
            <a:ahLst/>
            <a:cxnLst/>
            <a:rect l="0" t="0" r="0" b="0"/>
            <a:pathLst>
              <a:path w="371" h="371">
                <a:moveTo>
                  <a:pt x="9" y="9"/>
                </a:moveTo>
                <a:cubicBezTo>
                  <a:pt x="204" y="9"/>
                  <a:pt x="362" y="167"/>
                  <a:pt x="362" y="362"/>
                </a:cubicBezTo>
              </a:path>
            </a:pathLst>
          </a:custGeom>
          <a:noFill/>
          <a:ln w="12192" cap="flat">
            <a:solidFill>
              <a:srgbClr val="FFFFFF"/>
            </a:solidFill>
            <a:prstDash val="solid"/>
            <a:miter lim="1000000"/>
          </a:ln>
        </p:spPr>
        <p:txBody>
          <a:bodyPr rtlCol="0"/>
          <a:p>
            <a:pPr algn="ctr"/>
            <a:endParaRPr lang="zh-CN" altLang="en-US"/>
          </a:p>
        </p:txBody>
      </p:sp>
      <p:sp>
        <p:nvSpPr>
          <p:cNvPr id="474" name="path 474"/>
          <p:cNvSpPr/>
          <p:nvPr/>
        </p:nvSpPr>
        <p:spPr>
          <a:xfrm>
            <a:off x="4395469" y="2962909"/>
            <a:ext cx="235966" cy="235966"/>
          </a:xfrm>
          <a:custGeom>
            <a:avLst/>
            <a:gdLst/>
            <a:ahLst/>
            <a:cxnLst/>
            <a:rect l="0" t="0" r="0" b="0"/>
            <a:pathLst>
              <a:path w="371" h="371">
                <a:moveTo>
                  <a:pt x="362" y="9"/>
                </a:moveTo>
                <a:cubicBezTo>
                  <a:pt x="362" y="204"/>
                  <a:pt x="204" y="362"/>
                  <a:pt x="9" y="362"/>
                </a:cubicBezTo>
              </a:path>
            </a:pathLst>
          </a:custGeom>
          <a:noFill/>
          <a:ln w="12192" cap="flat">
            <a:solidFill>
              <a:srgbClr val="FFFFFF"/>
            </a:solidFill>
            <a:prstDash val="solid"/>
            <a:miter lim="1000000"/>
          </a:ln>
        </p:spPr>
        <p:txBody>
          <a:bodyPr rtlCol="0"/>
          <a:p>
            <a:pPr algn="ctr"/>
            <a:endParaRPr lang="zh-CN" altLang="en-US"/>
          </a:p>
        </p:txBody>
      </p:sp>
      <p:sp>
        <p:nvSpPr>
          <p:cNvPr id="476" name="path 476"/>
          <p:cNvSpPr/>
          <p:nvPr/>
        </p:nvSpPr>
        <p:spPr>
          <a:xfrm>
            <a:off x="4395469" y="4792979"/>
            <a:ext cx="235966" cy="235966"/>
          </a:xfrm>
          <a:custGeom>
            <a:avLst/>
            <a:gdLst/>
            <a:ahLst/>
            <a:cxnLst/>
            <a:rect l="0" t="0" r="0" b="0"/>
            <a:pathLst>
              <a:path w="371" h="371">
                <a:moveTo>
                  <a:pt x="9" y="9"/>
                </a:moveTo>
                <a:cubicBezTo>
                  <a:pt x="204" y="9"/>
                  <a:pt x="362" y="167"/>
                  <a:pt x="362" y="362"/>
                </a:cubicBezTo>
              </a:path>
            </a:pathLst>
          </a:custGeom>
          <a:noFill/>
          <a:ln w="12192" cap="flat">
            <a:solidFill>
              <a:srgbClr val="FFFFFF"/>
            </a:solidFill>
            <a:prstDash val="solid"/>
            <a:miter lim="1000000"/>
          </a:ln>
        </p:spPr>
        <p:txBody>
          <a:bodyPr rtlCol="0"/>
          <a:p>
            <a:pPr algn="ctr"/>
            <a:endParaRPr lang="zh-CN" altLang="en-US"/>
          </a:p>
        </p:txBody>
      </p:sp>
      <p:sp>
        <p:nvSpPr>
          <p:cNvPr id="478" name="path 478"/>
          <p:cNvSpPr/>
          <p:nvPr/>
        </p:nvSpPr>
        <p:spPr>
          <a:xfrm>
            <a:off x="4395469" y="5911850"/>
            <a:ext cx="235966" cy="235965"/>
          </a:xfrm>
          <a:custGeom>
            <a:avLst/>
            <a:gdLst/>
            <a:ahLst/>
            <a:cxnLst/>
            <a:rect l="0" t="0" r="0" b="0"/>
            <a:pathLst>
              <a:path w="371" h="371">
                <a:moveTo>
                  <a:pt x="362" y="9"/>
                </a:moveTo>
                <a:cubicBezTo>
                  <a:pt x="362" y="204"/>
                  <a:pt x="204" y="361"/>
                  <a:pt x="9" y="361"/>
                </a:cubicBezTo>
              </a:path>
            </a:pathLst>
          </a:custGeom>
          <a:noFill/>
          <a:ln w="12192" cap="flat">
            <a:solidFill>
              <a:srgbClr val="FFFFFF"/>
            </a:solidFill>
            <a:prstDash val="solid"/>
            <a:miter lim="1000000"/>
          </a:ln>
        </p:spPr>
        <p:txBody>
          <a:bodyPr rtlCol="0"/>
          <a:p>
            <a:pPr algn="ctr"/>
            <a:endParaRPr lang="zh-CN" altLang="en-US"/>
          </a:p>
        </p:txBody>
      </p:sp>
      <p:sp>
        <p:nvSpPr>
          <p:cNvPr id="480" name="path 480"/>
          <p:cNvSpPr/>
          <p:nvPr/>
        </p:nvSpPr>
        <p:spPr>
          <a:xfrm>
            <a:off x="4395469" y="1844040"/>
            <a:ext cx="235966" cy="235965"/>
          </a:xfrm>
          <a:custGeom>
            <a:avLst/>
            <a:gdLst/>
            <a:ahLst/>
            <a:cxnLst/>
            <a:rect l="0" t="0" r="0" b="0"/>
            <a:pathLst>
              <a:path w="371" h="371">
                <a:moveTo>
                  <a:pt x="9" y="9"/>
                </a:moveTo>
                <a:cubicBezTo>
                  <a:pt x="204" y="9"/>
                  <a:pt x="362" y="167"/>
                  <a:pt x="362" y="361"/>
                </a:cubicBezTo>
              </a:path>
            </a:pathLst>
          </a:custGeom>
          <a:noFill/>
          <a:ln w="12192" cap="flat">
            <a:solidFill>
              <a:srgbClr val="FFFFFF"/>
            </a:solidFill>
            <a:prstDash val="solid"/>
            <a:miter lim="1000000"/>
          </a:ln>
        </p:spPr>
        <p:txBody>
          <a:bodyPr rtlCol="0"/>
          <a:p>
            <a:pPr algn="ctr"/>
            <a:endParaRPr lang="zh-CN" altLang="en-US"/>
          </a:p>
        </p:txBody>
      </p:sp>
      <p:sp>
        <p:nvSpPr>
          <p:cNvPr id="482" name="path 482"/>
          <p:cNvSpPr/>
          <p:nvPr/>
        </p:nvSpPr>
        <p:spPr>
          <a:xfrm>
            <a:off x="4395469" y="4432046"/>
            <a:ext cx="235966" cy="235965"/>
          </a:xfrm>
          <a:custGeom>
            <a:avLst/>
            <a:gdLst/>
            <a:ahLst/>
            <a:cxnLst/>
            <a:rect l="0" t="0" r="0" b="0"/>
            <a:pathLst>
              <a:path w="371" h="371">
                <a:moveTo>
                  <a:pt x="362" y="9"/>
                </a:moveTo>
                <a:cubicBezTo>
                  <a:pt x="362" y="204"/>
                  <a:pt x="204" y="361"/>
                  <a:pt x="9" y="361"/>
                </a:cubicBezTo>
              </a:path>
            </a:pathLst>
          </a:custGeom>
          <a:noFill/>
          <a:ln w="12192" cap="flat">
            <a:solidFill>
              <a:srgbClr val="FFFFFF"/>
            </a:solidFill>
            <a:prstDash val="solid"/>
            <a:miter lim="1000000"/>
          </a:ln>
        </p:spPr>
        <p:txBody>
          <a:bodyPr rtlCol="0"/>
          <a:p>
            <a:pPr algn="ctr"/>
            <a:endParaRPr lang="zh-CN" altLang="en-US"/>
          </a:p>
        </p:txBody>
      </p:sp>
      <p:graphicFrame>
        <p:nvGraphicFramePr>
          <p:cNvPr id="10" name="图示 9"/>
          <p:cNvGraphicFramePr/>
          <p:nvPr/>
        </p:nvGraphicFramePr>
        <p:xfrm>
          <a:off x="376555" y="1129665"/>
          <a:ext cx="10991215" cy="536956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76481" y="148674"/>
            <a:ext cx="1192345" cy="666786"/>
            <a:chOff x="2215144" y="927951"/>
            <a:chExt cx="1244730" cy="916847"/>
          </a:xfrm>
        </p:grpSpPr>
        <p:sp>
          <p:nvSpPr>
            <p:cNvPr id="3" name="平行四边形 2"/>
            <p:cNvSpPr/>
            <p:nvPr/>
          </p:nvSpPr>
          <p:spPr>
            <a:xfrm>
              <a:off x="2215144" y="982844"/>
              <a:ext cx="1120898" cy="842780"/>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latin typeface="Impact" panose="020B0806030902050204" pitchFamily="34" charset="0"/>
              </a:endParaRPr>
            </a:p>
          </p:txBody>
        </p:sp>
        <p:sp>
          <p:nvSpPr>
            <p:cNvPr id="4" name="文本框 9"/>
            <p:cNvSpPr txBox="1"/>
            <p:nvPr/>
          </p:nvSpPr>
          <p:spPr>
            <a:xfrm>
              <a:off x="2393075" y="927951"/>
              <a:ext cx="1066799" cy="916847"/>
            </a:xfrm>
            <a:prstGeom prst="rect">
              <a:avLst/>
            </a:prstGeom>
            <a:noFill/>
          </p:spPr>
          <p:txBody>
            <a:bodyPr wrap="square" rtlCol="0">
              <a:spAutoFit/>
            </a:bodyPr>
            <a:lstStyle/>
            <a:p>
              <a:r>
                <a:rPr lang="en-US" altLang="zh-CN" sz="3735" dirty="0">
                  <a:solidFill>
                    <a:schemeClr val="bg1"/>
                  </a:solidFill>
                  <a:latin typeface="Impact" panose="020B0806030902050204" pitchFamily="34" charset="0"/>
                </a:rPr>
                <a:t>03</a:t>
              </a:r>
              <a:endParaRPr lang="zh-CN" altLang="en-US" sz="3735" dirty="0">
                <a:solidFill>
                  <a:schemeClr val="bg1"/>
                </a:solidFill>
                <a:latin typeface="Impact" panose="020B0806030902050204" pitchFamily="34" charset="0"/>
              </a:endParaRPr>
            </a:p>
          </p:txBody>
        </p:sp>
      </p:grpSp>
      <p:grpSp>
        <p:nvGrpSpPr>
          <p:cNvPr id="5" name="组合 4"/>
          <p:cNvGrpSpPr/>
          <p:nvPr/>
        </p:nvGrpSpPr>
        <p:grpSpPr>
          <a:xfrm>
            <a:off x="1282150" y="166423"/>
            <a:ext cx="10362926" cy="612920"/>
            <a:chOff x="4315150" y="953426"/>
            <a:chExt cx="3857250" cy="540057"/>
          </a:xfrm>
        </p:grpSpPr>
        <p:sp>
          <p:nvSpPr>
            <p:cNvPr id="6" name="矩形 5"/>
            <p:cNvSpPr/>
            <p:nvPr/>
          </p:nvSpPr>
          <p:spPr>
            <a:xfrm>
              <a:off x="4841196" y="1036090"/>
              <a:ext cx="2827147" cy="406783"/>
            </a:xfrm>
            <a:prstGeom prst="rect">
              <a:avLst/>
            </a:prstGeom>
            <a:ln w="15875">
              <a:noFill/>
            </a:ln>
          </p:spPr>
          <p:txBody>
            <a:bodyPr wrap="square" lIns="91440" tIns="45720" rIns="91440" bIns="45720">
              <a:spAutoFit/>
            </a:bodyPr>
            <a:lstStyle/>
            <a:p>
              <a:pPr algn="ctr"/>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有效性</a:t>
              </a:r>
              <a:endParaRPr lang="en-GB" altLang="zh-CN" sz="2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 name="平行四边形 6"/>
            <p:cNvSpPr/>
            <p:nvPr/>
          </p:nvSpPr>
          <p:spPr>
            <a:xfrm>
              <a:off x="4315150" y="953426"/>
              <a:ext cx="3857250" cy="540057"/>
            </a:xfrm>
            <a:prstGeom prst="parallelogram">
              <a:avLst>
                <a:gd name="adj" fmla="val 48207"/>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135" b="1" dirty="0">
                <a:solidFill>
                  <a:schemeClr val="tx1">
                    <a:lumMod val="75000"/>
                    <a:lumOff val="25000"/>
                  </a:schemeClr>
                </a:solidFill>
              </a:endParaRPr>
            </a:p>
          </p:txBody>
        </p:sp>
      </p:grpSp>
      <p:sp>
        <p:nvSpPr>
          <p:cNvPr id="11" name="矩形 10"/>
          <p:cNvSpPr/>
          <p:nvPr/>
        </p:nvSpPr>
        <p:spPr>
          <a:xfrm>
            <a:off x="648970" y="880745"/>
            <a:ext cx="10914380" cy="783590"/>
          </a:xfrm>
          <a:prstGeom prst="rect">
            <a:avLst/>
          </a:prstGeom>
          <a:solidFill>
            <a:schemeClr val="accent1">
              <a:lumMod val="20000"/>
              <a:lumOff val="80000"/>
            </a:schemeClr>
          </a:solidFill>
          <a:ln>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zh-CN" altLang="en-US" sz="1400" dirty="0">
                <a:solidFill>
                  <a:schemeClr val="tx1"/>
                </a:solidFill>
              </a:rPr>
              <a:t>一项探讨口服巴氯芬治疗痉挛型脑性瘫痪患儿痉挛的临床疗效研究中</a:t>
            </a:r>
            <a:r>
              <a:rPr lang="en-US" altLang="zh-CN" sz="1400" dirty="0">
                <a:solidFill>
                  <a:schemeClr val="tx1"/>
                </a:solidFill>
              </a:rPr>
              <a:t>[6]</a:t>
            </a:r>
            <a:r>
              <a:rPr lang="zh-CN" altLang="en-US" sz="1400" dirty="0">
                <a:solidFill>
                  <a:schemeClr val="tx1"/>
                </a:solidFill>
              </a:rPr>
              <a:t>，回顾性分析</a:t>
            </a:r>
            <a:r>
              <a:rPr lang="en-US" altLang="zh-CN" sz="1400" dirty="0">
                <a:solidFill>
                  <a:schemeClr val="tx1"/>
                </a:solidFill>
              </a:rPr>
              <a:t>60</a:t>
            </a:r>
            <a:r>
              <a:rPr lang="zh-CN" altLang="en-US" sz="1400" dirty="0">
                <a:solidFill>
                  <a:schemeClr val="tx1"/>
                </a:solidFill>
              </a:rPr>
              <a:t>例痉挛型脑性瘫痪痉挛患儿的康复治疗疗效，其中试验组和对照组各</a:t>
            </a:r>
            <a:r>
              <a:rPr lang="en-US" altLang="zh-CN" sz="1400" dirty="0">
                <a:solidFill>
                  <a:schemeClr val="tx1"/>
                </a:solidFill>
              </a:rPr>
              <a:t>30</a:t>
            </a:r>
            <a:r>
              <a:rPr lang="zh-CN" altLang="en-US" sz="1400" dirty="0">
                <a:solidFill>
                  <a:schemeClr val="tx1"/>
                </a:solidFill>
              </a:rPr>
              <a:t>例，两组常规康复治疗相同，试验组在常规康复治疗基础上口服巴氯芬（</a:t>
            </a:r>
            <a:r>
              <a:rPr lang="en-US" altLang="zh-CN" sz="1400" dirty="0">
                <a:solidFill>
                  <a:schemeClr val="tx1"/>
                </a:solidFill>
              </a:rPr>
              <a:t>1-2mg/kg/d</a:t>
            </a:r>
            <a:r>
              <a:rPr lang="zh-CN" altLang="en-US" sz="1400" dirty="0">
                <a:solidFill>
                  <a:schemeClr val="tx1"/>
                </a:solidFill>
              </a:rPr>
              <a:t>，</a:t>
            </a:r>
            <a:r>
              <a:rPr lang="en-US" altLang="zh-CN" sz="1400" dirty="0">
                <a:solidFill>
                  <a:schemeClr val="tx1"/>
                </a:solidFill>
              </a:rPr>
              <a:t>q8h</a:t>
            </a:r>
            <a:r>
              <a:rPr lang="zh-CN" altLang="en-US" sz="1400" dirty="0">
                <a:solidFill>
                  <a:schemeClr val="tx1"/>
                </a:solidFill>
              </a:rPr>
              <a:t>）治疗。治疗</a:t>
            </a:r>
            <a:r>
              <a:rPr lang="en-US" altLang="zh-CN" sz="1400" dirty="0">
                <a:solidFill>
                  <a:schemeClr val="tx1"/>
                </a:solidFill>
              </a:rPr>
              <a:t>2</a:t>
            </a:r>
            <a:r>
              <a:rPr lang="zh-CN" altLang="en-US" sz="1400" dirty="0">
                <a:solidFill>
                  <a:schemeClr val="tx1"/>
                </a:solidFill>
              </a:rPr>
              <a:t>周及</a:t>
            </a:r>
            <a:r>
              <a:rPr lang="en-US" altLang="zh-CN" sz="1400" dirty="0">
                <a:solidFill>
                  <a:schemeClr val="tx1"/>
                </a:solidFill>
              </a:rPr>
              <a:t>4</a:t>
            </a:r>
            <a:r>
              <a:rPr lang="zh-CN" altLang="en-US" sz="1400" dirty="0">
                <a:solidFill>
                  <a:schemeClr val="tx1"/>
                </a:solidFill>
              </a:rPr>
              <a:t>周后，与对照组相比，试验组</a:t>
            </a:r>
            <a:r>
              <a:rPr lang="en-US" altLang="zh-CN" sz="1400" dirty="0">
                <a:solidFill>
                  <a:schemeClr val="tx1"/>
                </a:solidFill>
              </a:rPr>
              <a:t>MAS</a:t>
            </a:r>
            <a:r>
              <a:rPr lang="zh-CN" altLang="en-US" sz="1400" dirty="0">
                <a:solidFill>
                  <a:schemeClr val="tx1"/>
                </a:solidFill>
              </a:rPr>
              <a:t>评分下降，两组</a:t>
            </a:r>
            <a:r>
              <a:rPr lang="en-US" altLang="zh-CN" sz="1400" dirty="0">
                <a:solidFill>
                  <a:schemeClr val="tx1"/>
                </a:solidFill>
              </a:rPr>
              <a:t>MAS</a:t>
            </a:r>
            <a:r>
              <a:rPr lang="zh-CN" altLang="en-US" sz="1400" dirty="0">
                <a:solidFill>
                  <a:schemeClr val="tx1"/>
                </a:solidFill>
              </a:rPr>
              <a:t>评分差异有显著性意义（</a:t>
            </a:r>
            <a:r>
              <a:rPr lang="en-US" altLang="zh-CN" sz="1400" dirty="0">
                <a:solidFill>
                  <a:schemeClr val="tx1"/>
                </a:solidFill>
              </a:rPr>
              <a:t>P&lt;0.05</a:t>
            </a:r>
            <a:r>
              <a:rPr lang="zh-CN" altLang="en-US" sz="1400" dirty="0">
                <a:solidFill>
                  <a:schemeClr val="tx1"/>
                </a:solidFill>
              </a:rPr>
              <a:t>）。</a:t>
            </a:r>
            <a:endParaRPr lang="zh-CN" altLang="en-US" sz="1400" dirty="0">
              <a:solidFill>
                <a:schemeClr val="tx1"/>
              </a:solidFill>
            </a:endParaRPr>
          </a:p>
        </p:txBody>
      </p:sp>
      <p:sp>
        <p:nvSpPr>
          <p:cNvPr id="20" name="文本框 19"/>
          <p:cNvSpPr txBox="1"/>
          <p:nvPr/>
        </p:nvSpPr>
        <p:spPr>
          <a:xfrm>
            <a:off x="546100" y="1978660"/>
            <a:ext cx="5436870" cy="1365885"/>
          </a:xfrm>
          <a:prstGeom prst="rect">
            <a:avLst/>
          </a:prstGeom>
        </p:spPr>
        <p:txBody>
          <a:bodyPr wrap="square">
            <a:noAutofit/>
          </a:bodyPr>
          <a:p>
            <a:pPr marL="0" indent="266700" algn="ctr" defTabSz="266700">
              <a:lnSpc>
                <a:spcPct val="150000"/>
              </a:lnSpc>
              <a:spcAft>
                <a:spcPct val="0"/>
              </a:spcAft>
            </a:pPr>
            <a:endParaRPr lang="zh-CN" altLang="en-US" sz="1400">
              <a:latin typeface="HarmonyOS Sans SC" panose="00000500000000000000" charset="-122"/>
              <a:ea typeface="HarmonyOS Sans SC" panose="00000500000000000000" charset="-122"/>
            </a:endParaRPr>
          </a:p>
        </p:txBody>
      </p:sp>
      <p:sp>
        <p:nvSpPr>
          <p:cNvPr id="25" name="文本框 24"/>
          <p:cNvSpPr txBox="1"/>
          <p:nvPr>
            <p:custDataLst>
              <p:tags r:id="rId1"/>
            </p:custDataLst>
          </p:nvPr>
        </p:nvSpPr>
        <p:spPr>
          <a:xfrm>
            <a:off x="6442075" y="1765935"/>
            <a:ext cx="5160645" cy="4946650"/>
          </a:xfrm>
          <a:prstGeom prst="rect">
            <a:avLst/>
          </a:prstGeom>
          <a:solidFill>
            <a:schemeClr val="accent1">
              <a:lumMod val="20000"/>
              <a:lumOff val="80000"/>
            </a:schemeClr>
          </a:solidFill>
          <a:ln w="19050">
            <a:solidFill>
              <a:schemeClr val="tx2"/>
            </a:solidFill>
          </a:ln>
        </p:spPr>
        <p:txBody>
          <a:bodyPr wrap="square" rtlCol="0">
            <a:noAutofit/>
          </a:bodyPr>
          <a:p>
            <a:pPr algn="l">
              <a:lnSpc>
                <a:spcPct val="150000"/>
              </a:lnSpc>
              <a:buClrTx/>
              <a:buSzTx/>
              <a:buFontTx/>
            </a:pPr>
            <a:r>
              <a:rPr lang="en-US" altLang="zh-CN" sz="1400" b="1" dirty="0">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sz="14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临床指南/诊疗规范推荐：</a:t>
            </a:r>
            <a:endParaRPr lang="zh-CN" sz="1400" b="1" dirty="0">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285750" indent="-285750" algn="l">
              <a:lnSpc>
                <a:spcPct val="150000"/>
              </a:lnSpc>
              <a:buClrTx/>
              <a:buSzTx/>
              <a:buFont typeface="Wingdings" panose="05000000000000000000" pitchFamily="2" charset="2"/>
              <a:buChar char="ü"/>
            </a:pPr>
            <a:r>
              <a:rPr lang="zh-CN" altLang="en-US" sz="1400" b="1" dirty="0">
                <a:latin typeface="微软雅黑" panose="020B0503020204020204" pitchFamily="34" charset="-122"/>
                <a:ea typeface="微软雅黑" panose="020B0503020204020204" pitchFamily="34" charset="-122"/>
                <a:cs typeface="微软雅黑" panose="020B0503020204020204" pitchFamily="34" charset="-122"/>
                <a:sym typeface="+mn-ea"/>
              </a:rPr>
              <a:t>《中国视神经脊髓炎谱系疾病诊断与治疗指南</a:t>
            </a:r>
            <a:r>
              <a:rPr lang="en-US" altLang="zh-CN" sz="1400" b="1" dirty="0">
                <a:latin typeface="微软雅黑" panose="020B0503020204020204" pitchFamily="34" charset="-122"/>
                <a:ea typeface="微软雅黑" panose="020B0503020204020204" pitchFamily="34" charset="-122"/>
                <a:cs typeface="微软雅黑" panose="020B0503020204020204" pitchFamily="34" charset="-122"/>
                <a:sym typeface="+mn-ea"/>
              </a:rPr>
              <a:t>2021</a:t>
            </a:r>
            <a:r>
              <a:rPr lang="zh-CN" altLang="en-US" sz="1400" b="1"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400" dirty="0">
                <a:effectLst/>
                <a:latin typeface="黑体" panose="02010609060101010101" charset="-122"/>
                <a:ea typeface="黑体" panose="02010609060101010101" charset="-122"/>
                <a:sym typeface="+mn-ea"/>
              </a:rPr>
              <a:t>推荐</a:t>
            </a:r>
            <a:r>
              <a:rPr lang="zh-CN" altLang="en-US" sz="1400" b="1" dirty="0">
                <a:solidFill>
                  <a:srgbClr val="FF0000"/>
                </a:solidFill>
                <a:effectLst/>
                <a:latin typeface="黑体" panose="02010609060101010101" charset="-122"/>
                <a:ea typeface="黑体" panose="02010609060101010101" charset="-122"/>
                <a:sym typeface="+mn-ea"/>
              </a:rPr>
              <a:t>巴氯芬</a:t>
            </a:r>
            <a:r>
              <a:rPr lang="zh-CN" altLang="en-US" sz="1400" dirty="0">
                <a:effectLst/>
                <a:latin typeface="黑体" panose="02010609060101010101" charset="-122"/>
                <a:ea typeface="黑体" panose="02010609060101010101" charset="-122"/>
                <a:sym typeface="+mn-ea"/>
              </a:rPr>
              <a:t>用于痛性痉挛、顽固性呃逆、肌张力增高</a:t>
            </a:r>
            <a:endParaRPr lang="zh-CN" altLang="en-US" sz="1400" b="0" i="0" u="none" strike="noStrike" dirty="0">
              <a:solidFill>
                <a:srgbClr val="000000"/>
              </a:solidFill>
              <a:effectLst/>
              <a:latin typeface="黑体" panose="02010609060101010101" charset="-122"/>
              <a:ea typeface="黑体" panose="02010609060101010101" charset="-122"/>
            </a:endParaRPr>
          </a:p>
          <a:p>
            <a:pPr marL="285750" indent="-285750" algn="l">
              <a:lnSpc>
                <a:spcPct val="150000"/>
              </a:lnSpc>
              <a:buClrTx/>
              <a:buSzTx/>
              <a:buFont typeface="Wingdings" panose="05000000000000000000" pitchFamily="2" charset="2"/>
              <a:buChar char="ü"/>
            </a:pPr>
            <a:r>
              <a:rPr lang="zh-CN" altLang="en-US" sz="1400" b="1" i="0" u="none" strike="noStrike" dirty="0">
                <a:solidFill>
                  <a:srgbClr val="000000"/>
                </a:solidFill>
                <a:effectLst/>
                <a:latin typeface="等线" panose="02010600030101010101" charset="-122"/>
                <a:ea typeface="等线" panose="02010600030101010101" charset="-122"/>
              </a:rPr>
              <a:t>《</a:t>
            </a:r>
            <a:r>
              <a:rPr lang="zh-CN" altLang="en-US" sz="1400" b="1">
                <a:effectLst/>
                <a:latin typeface="黑体" panose="02010609060101010101" charset="-122"/>
                <a:ea typeface="黑体" panose="02010609060101010101" charset="-122"/>
                <a:cs typeface="黑体" panose="02010609060101010101" charset="-122"/>
                <a:sym typeface="+mn-ea"/>
              </a:rPr>
              <a:t>创伤性脊柱脊髓损伤的系统管理及常见并发症处理专家共识</a:t>
            </a:r>
            <a:r>
              <a:rPr lang="en-US" altLang="zh-CN" sz="1400" b="1">
                <a:effectLst/>
                <a:latin typeface="黑体" panose="02010609060101010101" charset="-122"/>
                <a:ea typeface="黑体" panose="02010609060101010101" charset="-122"/>
                <a:cs typeface="黑体" panose="02010609060101010101" charset="-122"/>
                <a:sym typeface="+mn-ea"/>
              </a:rPr>
              <a:t>2022</a:t>
            </a:r>
            <a:r>
              <a:rPr lang="zh-CN" altLang="en-US" sz="1400" b="1">
                <a:effectLst/>
                <a:latin typeface="黑体" panose="02010609060101010101" charset="-122"/>
                <a:ea typeface="黑体" panose="02010609060101010101" charset="-122"/>
                <a:cs typeface="黑体" panose="02010609060101010101" charset="-122"/>
                <a:sym typeface="+mn-ea"/>
              </a:rPr>
              <a:t>》</a:t>
            </a:r>
            <a:r>
              <a:rPr lang="zh-CN" altLang="en-US" sz="1400">
                <a:effectLst/>
                <a:latin typeface="黑体" panose="02010609060101010101" charset="-122"/>
                <a:ea typeface="黑体" panose="02010609060101010101" charset="-122"/>
                <a:cs typeface="黑体" panose="02010609060101010101" charset="-122"/>
                <a:sym typeface="+mn-ea"/>
              </a:rPr>
              <a:t>推荐</a:t>
            </a:r>
            <a:r>
              <a:rPr lang="zh-CN" altLang="en-US" sz="1400" dirty="0">
                <a:effectLst/>
                <a:latin typeface="黑体" panose="02010609060101010101" charset="-122"/>
                <a:ea typeface="黑体" panose="02010609060101010101" charset="-122"/>
                <a:sym typeface="+mn-ea"/>
              </a:rPr>
              <a:t>脊髓损伤后痉挛管理，药物治疗：如</a:t>
            </a:r>
            <a:r>
              <a:rPr lang="zh-CN" altLang="en-US" sz="1400" b="1" dirty="0">
                <a:solidFill>
                  <a:srgbClr val="FF0000"/>
                </a:solidFill>
                <a:effectLst/>
                <a:latin typeface="黑体" panose="02010609060101010101" charset="-122"/>
                <a:ea typeface="黑体" panose="02010609060101010101" charset="-122"/>
                <a:sym typeface="+mn-ea"/>
              </a:rPr>
              <a:t>巴氯芬</a:t>
            </a:r>
            <a:r>
              <a:rPr lang="zh-CN" altLang="en-US" sz="1400" dirty="0">
                <a:effectLst/>
                <a:latin typeface="黑体" panose="02010609060101010101" charset="-122"/>
                <a:ea typeface="黑体" panose="02010609060101010101" charset="-122"/>
                <a:sym typeface="+mn-ea"/>
              </a:rPr>
              <a:t>、地西泮、替扎尼定和Ａ型肉毒毒素等（低级证据，弱推荐）。</a:t>
            </a:r>
            <a:endParaRPr lang="zh-CN" altLang="en-US" sz="1400" b="0" i="0" u="none" strike="noStrike" dirty="0">
              <a:solidFill>
                <a:srgbClr val="000000"/>
              </a:solidFill>
              <a:effectLst/>
              <a:latin typeface="黑体" panose="02010609060101010101" charset="-122"/>
              <a:ea typeface="黑体" panose="02010609060101010101" charset="-122"/>
            </a:endParaRPr>
          </a:p>
          <a:p>
            <a:pPr marL="285750" indent="-285750" algn="l">
              <a:lnSpc>
                <a:spcPct val="150000"/>
              </a:lnSpc>
              <a:buClrTx/>
              <a:buSzTx/>
              <a:buFont typeface="Wingdings" panose="05000000000000000000" pitchFamily="2" charset="2"/>
              <a:buChar char="ü"/>
            </a:pPr>
            <a:r>
              <a:rPr lang="zh-CN" altLang="en-US" sz="1400" b="1" i="0" u="none" strike="noStrike" dirty="0">
                <a:solidFill>
                  <a:srgbClr val="000000"/>
                </a:solidFill>
                <a:effectLst/>
                <a:latin typeface="等线" panose="02010600030101010101" charset="-122"/>
                <a:ea typeface="等线" panose="02010600030101010101" charset="-122"/>
              </a:rPr>
              <a:t>《</a:t>
            </a:r>
            <a:r>
              <a:rPr lang="zh-CN" altLang="en-US" sz="1400" b="1">
                <a:effectLst/>
                <a:latin typeface="黑体" panose="02010609060101010101" charset="-122"/>
                <a:ea typeface="黑体" panose="02010609060101010101" charset="-122"/>
                <a:cs typeface="黑体" panose="02010609060101010101" charset="-122"/>
                <a:sym typeface="+mn-ea"/>
              </a:rPr>
              <a:t>中国脑血管病临床管理指南（第</a:t>
            </a:r>
            <a:r>
              <a:rPr lang="en-US" altLang="zh-CN" sz="1400" b="1">
                <a:effectLst/>
                <a:latin typeface="黑体" panose="02010609060101010101" charset="-122"/>
                <a:ea typeface="黑体" panose="02010609060101010101" charset="-122"/>
                <a:cs typeface="黑体" panose="02010609060101010101" charset="-122"/>
                <a:sym typeface="+mn-ea"/>
              </a:rPr>
              <a:t>2</a:t>
            </a:r>
            <a:r>
              <a:rPr lang="zh-CN" altLang="en-US" sz="1400" b="1">
                <a:effectLst/>
                <a:latin typeface="黑体" panose="02010609060101010101" charset="-122"/>
                <a:ea typeface="黑体" panose="02010609060101010101" charset="-122"/>
                <a:cs typeface="黑体" panose="02010609060101010101" charset="-122"/>
                <a:sym typeface="+mn-ea"/>
              </a:rPr>
              <a:t>版）</a:t>
            </a:r>
            <a:r>
              <a:rPr lang="zh-CN" altLang="en-US" sz="1400" b="1" i="0" u="none" strike="noStrike" dirty="0">
                <a:solidFill>
                  <a:srgbClr val="000000"/>
                </a:solidFill>
                <a:effectLst/>
                <a:latin typeface="等线" panose="02010600030101010101" charset="-122"/>
                <a:ea typeface="等线" panose="02010600030101010101" charset="-122"/>
              </a:rPr>
              <a:t>》</a:t>
            </a:r>
            <a:r>
              <a:rPr lang="zh-CN" altLang="en-US" sz="1400" dirty="0">
                <a:effectLst/>
                <a:latin typeface="黑体" panose="02010609060101010101" charset="-122"/>
                <a:ea typeface="黑体" panose="02010609060101010101" charset="-122"/>
                <a:cs typeface="黑体" panose="02010609060101010101" charset="-122"/>
                <a:sym typeface="+mn-ea"/>
              </a:rPr>
              <a:t>卒中功能障碍的康复：推荐使用</a:t>
            </a:r>
            <a:r>
              <a:rPr lang="zh-CN" altLang="en-US" sz="1400" b="1" dirty="0">
                <a:solidFill>
                  <a:srgbClr val="FF0000"/>
                </a:solidFill>
                <a:effectLst/>
                <a:latin typeface="黑体" panose="02010609060101010101" charset="-122"/>
                <a:ea typeface="黑体" panose="02010609060101010101" charset="-122"/>
                <a:cs typeface="黑体" panose="02010609060101010101" charset="-122"/>
                <a:sym typeface="+mn-ea"/>
              </a:rPr>
              <a:t>口服药物</a:t>
            </a:r>
            <a:r>
              <a:rPr lang="zh-CN" altLang="en-US" sz="1400" dirty="0">
                <a:effectLst/>
                <a:latin typeface="黑体" panose="02010609060101010101" charset="-122"/>
                <a:ea typeface="黑体" panose="02010609060101010101" charset="-122"/>
                <a:cs typeface="黑体" panose="02010609060101010101" charset="-122"/>
                <a:sym typeface="+mn-ea"/>
              </a:rPr>
              <a:t>包括乙哌立松、</a:t>
            </a:r>
            <a:r>
              <a:rPr lang="zh-CN" altLang="en-US" sz="1400" b="1" dirty="0">
                <a:solidFill>
                  <a:srgbClr val="FF0000"/>
                </a:solidFill>
                <a:effectLst/>
                <a:latin typeface="黑体" panose="02010609060101010101" charset="-122"/>
                <a:ea typeface="黑体" panose="02010609060101010101" charset="-122"/>
                <a:cs typeface="黑体" panose="02010609060101010101" charset="-122"/>
                <a:sym typeface="+mn-ea"/>
              </a:rPr>
              <a:t>巴氯芬</a:t>
            </a:r>
            <a:r>
              <a:rPr lang="zh-CN" altLang="en-US" sz="1400" dirty="0">
                <a:effectLst/>
                <a:latin typeface="黑体" panose="02010609060101010101" charset="-122"/>
                <a:ea typeface="黑体" panose="02010609060101010101" charset="-122"/>
                <a:cs typeface="黑体" panose="02010609060101010101" charset="-122"/>
                <a:sym typeface="+mn-ea"/>
              </a:rPr>
              <a:t>、替扎尼定，卒中后局部肌肉痉挛推荐使用局部肉毒毒素注射治疗（</a:t>
            </a:r>
            <a:r>
              <a:rPr lang="en-US" altLang="zh-CN" sz="1400" dirty="0">
                <a:effectLst/>
                <a:latin typeface="黑体" panose="02010609060101010101" charset="-122"/>
                <a:ea typeface="黑体" panose="02010609060101010101" charset="-122"/>
                <a:cs typeface="黑体" panose="02010609060101010101" charset="-122"/>
                <a:sym typeface="+mn-ea"/>
              </a:rPr>
              <a:t>Ⅰ</a:t>
            </a:r>
            <a:r>
              <a:rPr lang="zh-CN" altLang="en-US" sz="1400" dirty="0">
                <a:effectLst/>
                <a:latin typeface="黑体" panose="02010609060101010101" charset="-122"/>
                <a:ea typeface="黑体" panose="02010609060101010101" charset="-122"/>
                <a:cs typeface="黑体" panose="02010609060101010101" charset="-122"/>
                <a:sym typeface="+mn-ea"/>
              </a:rPr>
              <a:t>类推荐，</a:t>
            </a:r>
            <a:r>
              <a:rPr lang="en-US" altLang="zh-CN" sz="1400" dirty="0">
                <a:effectLst/>
                <a:latin typeface="黑体" panose="02010609060101010101" charset="-122"/>
                <a:ea typeface="黑体" panose="02010609060101010101" charset="-122"/>
                <a:cs typeface="黑体" panose="02010609060101010101" charset="-122"/>
                <a:sym typeface="+mn-ea"/>
              </a:rPr>
              <a:t>B</a:t>
            </a:r>
            <a:r>
              <a:rPr lang="zh-CN" altLang="en-US" sz="1400" dirty="0">
                <a:effectLst/>
                <a:latin typeface="黑体" panose="02010609060101010101" charset="-122"/>
                <a:ea typeface="黑体" panose="02010609060101010101" charset="-122"/>
                <a:cs typeface="黑体" panose="02010609060101010101" charset="-122"/>
                <a:sym typeface="+mn-ea"/>
              </a:rPr>
              <a:t>级证据）。</a:t>
            </a:r>
            <a:endParaRPr lang="zh-CN" altLang="en-US" sz="1400" dirty="0">
              <a:effectLst/>
              <a:latin typeface="黑体" panose="02010609060101010101" charset="-122"/>
              <a:ea typeface="黑体" panose="02010609060101010101" charset="-122"/>
              <a:cs typeface="黑体" panose="02010609060101010101" charset="-122"/>
              <a:sym typeface="+mn-ea"/>
            </a:endParaRPr>
          </a:p>
          <a:p>
            <a:pPr marL="285750" indent="-285750" algn="l">
              <a:lnSpc>
                <a:spcPct val="150000"/>
              </a:lnSpc>
              <a:buClrTx/>
              <a:buSzTx/>
              <a:buFont typeface="Wingdings" panose="05000000000000000000" pitchFamily="2" charset="2"/>
              <a:buChar char="ü"/>
            </a:pPr>
            <a:r>
              <a:rPr lang="zh-CN" altLang="en-US" sz="1400" b="1" dirty="0">
                <a:effectLst/>
                <a:latin typeface="黑体" panose="02010609060101010101" charset="-122"/>
                <a:ea typeface="黑体" panose="02010609060101010101" charset="-122"/>
                <a:cs typeface="黑体" panose="02010609060101010101" charset="-122"/>
                <a:sym typeface="+mn-ea"/>
              </a:rPr>
              <a:t>《多发性硬化诊断和治疗中国专家共识</a:t>
            </a:r>
            <a:r>
              <a:rPr lang="en-US" altLang="zh-CN" sz="1400" b="1" dirty="0">
                <a:effectLst/>
                <a:latin typeface="黑体" panose="02010609060101010101" charset="-122"/>
                <a:ea typeface="黑体" panose="02010609060101010101" charset="-122"/>
                <a:cs typeface="黑体" panose="02010609060101010101" charset="-122"/>
                <a:sym typeface="+mn-ea"/>
              </a:rPr>
              <a:t>2018</a:t>
            </a:r>
            <a:r>
              <a:rPr lang="zh-CN" altLang="en-US" sz="1400" b="1" dirty="0">
                <a:effectLst/>
                <a:latin typeface="黑体" panose="02010609060101010101" charset="-122"/>
                <a:ea typeface="黑体" panose="02010609060101010101" charset="-122"/>
                <a:cs typeface="黑体" panose="02010609060101010101" charset="-122"/>
                <a:sym typeface="+mn-ea"/>
              </a:rPr>
              <a:t>》</a:t>
            </a:r>
            <a:r>
              <a:rPr lang="zh-CN" altLang="en-US" sz="1400" dirty="0">
                <a:effectLst/>
                <a:latin typeface="黑体" panose="02010609060101010101" charset="-122"/>
                <a:ea typeface="黑体" panose="02010609060101010101" charset="-122"/>
                <a:sym typeface="+mn-ea"/>
              </a:rPr>
              <a:t>痛性痉挛：可应用卡马西平、替扎尼定、加巴喷汀、</a:t>
            </a:r>
            <a:r>
              <a:rPr lang="zh-CN" altLang="en-US" sz="1400" b="1" dirty="0">
                <a:solidFill>
                  <a:srgbClr val="FF0000"/>
                </a:solidFill>
                <a:effectLst/>
                <a:latin typeface="黑体" panose="02010609060101010101" charset="-122"/>
                <a:ea typeface="黑体" panose="02010609060101010101" charset="-122"/>
                <a:sym typeface="+mn-ea"/>
              </a:rPr>
              <a:t>巴氯芬</a:t>
            </a:r>
            <a:r>
              <a:rPr lang="zh-CN" altLang="en-US" sz="1400" dirty="0">
                <a:effectLst/>
                <a:latin typeface="黑体" panose="02010609060101010101" charset="-122"/>
                <a:ea typeface="黑体" panose="02010609060101010101" charset="-122"/>
                <a:sym typeface="+mn-ea"/>
              </a:rPr>
              <a:t>等药物治疗</a:t>
            </a:r>
            <a:endParaRPr lang="zh-CN" altLang="en-US" sz="1400" dirty="0">
              <a:effectLst/>
              <a:latin typeface="黑体" panose="02010609060101010101" charset="-122"/>
              <a:ea typeface="黑体" panose="02010609060101010101" charset="-122"/>
              <a:sym typeface="+mn-ea"/>
            </a:endParaRPr>
          </a:p>
          <a:p>
            <a:pPr marL="285750" indent="-285750" algn="l">
              <a:lnSpc>
                <a:spcPct val="150000"/>
              </a:lnSpc>
              <a:buClrTx/>
              <a:buSzTx/>
              <a:buFont typeface="Wingdings" panose="05000000000000000000" pitchFamily="2" charset="2"/>
              <a:buChar char="ü"/>
            </a:pPr>
            <a:r>
              <a:rPr lang="zh-CN" altLang="en-US" sz="1400" b="1" i="0" u="none" strike="noStrike" dirty="0">
                <a:solidFill>
                  <a:srgbClr val="000000"/>
                </a:solidFill>
                <a:effectLst/>
                <a:latin typeface="黑体" panose="02010609060101010101" charset="-122"/>
                <a:ea typeface="黑体" panose="02010609060101010101" charset="-122"/>
                <a:cs typeface="黑体" panose="02010609060101010101" charset="-122"/>
              </a:rPr>
              <a:t>《</a:t>
            </a:r>
            <a:r>
              <a:rPr lang="en-US" altLang="zh-CN" sz="1400" b="1" dirty="0">
                <a:effectLst/>
                <a:latin typeface="黑体" panose="02010609060101010101" charset="-122"/>
                <a:ea typeface="黑体" panose="02010609060101010101" charset="-122"/>
                <a:cs typeface="黑体" panose="02010609060101010101" charset="-122"/>
                <a:sym typeface="+mn-ea"/>
              </a:rPr>
              <a:t>AAPM&amp;R </a:t>
            </a:r>
            <a:r>
              <a:rPr lang="zh-CN" altLang="en-US" sz="1400" b="1" dirty="0">
                <a:effectLst/>
                <a:latin typeface="黑体" panose="02010609060101010101" charset="-122"/>
                <a:ea typeface="黑体" panose="02010609060101010101" charset="-122"/>
                <a:cs typeface="黑体" panose="02010609060101010101" charset="-122"/>
                <a:sym typeface="+mn-ea"/>
              </a:rPr>
              <a:t>关于痉挛评估和管理的共识指南</a:t>
            </a:r>
            <a:r>
              <a:rPr lang="en-US" altLang="zh-CN" sz="1400" b="1" dirty="0">
                <a:effectLst/>
                <a:latin typeface="黑体" panose="02010609060101010101" charset="-122"/>
                <a:ea typeface="黑体" panose="02010609060101010101" charset="-122"/>
                <a:cs typeface="黑体" panose="02010609060101010101" charset="-122"/>
                <a:sym typeface="+mn-ea"/>
              </a:rPr>
              <a:t>2024</a:t>
            </a:r>
            <a:r>
              <a:rPr lang="zh-CN" altLang="en-US" sz="1400" b="1" dirty="0">
                <a:effectLst/>
                <a:latin typeface="黑体" panose="02010609060101010101" charset="-122"/>
                <a:ea typeface="黑体" panose="02010609060101010101" charset="-122"/>
                <a:cs typeface="黑体" panose="02010609060101010101" charset="-122"/>
                <a:sym typeface="+mn-ea"/>
              </a:rPr>
              <a:t>》</a:t>
            </a:r>
            <a:r>
              <a:rPr lang="zh-CN" altLang="en-US" sz="1400" b="1" dirty="0">
                <a:solidFill>
                  <a:srgbClr val="FF0000"/>
                </a:solidFill>
                <a:effectLst/>
                <a:latin typeface="黑体" panose="02010609060101010101" charset="-122"/>
                <a:ea typeface="黑体" panose="02010609060101010101" charset="-122"/>
                <a:cs typeface="黑体" panose="02010609060101010101" charset="-122"/>
                <a:sym typeface="+mn-ea"/>
              </a:rPr>
              <a:t>巴氯芬</a:t>
            </a:r>
            <a:r>
              <a:rPr lang="zh-CN" altLang="en-US" sz="1400" dirty="0">
                <a:effectLst/>
                <a:latin typeface="黑体" panose="02010609060101010101" charset="-122"/>
                <a:ea typeface="黑体" panose="02010609060101010101" charset="-122"/>
                <a:cs typeface="黑体" panose="02010609060101010101" charset="-122"/>
                <a:sym typeface="+mn-ea"/>
              </a:rPr>
              <a:t>是治疗</a:t>
            </a:r>
            <a:r>
              <a:rPr lang="zh-CN" altLang="en-US" sz="1400" b="1" dirty="0">
                <a:solidFill>
                  <a:srgbClr val="FF0000"/>
                </a:solidFill>
                <a:effectLst/>
                <a:latin typeface="黑体" panose="02010609060101010101" charset="-122"/>
                <a:ea typeface="黑体" panose="02010609060101010101" charset="-122"/>
                <a:cs typeface="黑体" panose="02010609060101010101" charset="-122"/>
                <a:sym typeface="+mn-ea"/>
              </a:rPr>
              <a:t>脊柱痉挛常用的药物</a:t>
            </a:r>
            <a:r>
              <a:rPr lang="zh-CN" altLang="en-US" sz="1400" dirty="0">
                <a:effectLst/>
                <a:latin typeface="黑体" panose="02010609060101010101" charset="-122"/>
                <a:ea typeface="黑体" panose="02010609060101010101" charset="-122"/>
                <a:cs typeface="黑体" panose="02010609060101010101" charset="-122"/>
                <a:sym typeface="+mn-ea"/>
              </a:rPr>
              <a:t>。此外，</a:t>
            </a:r>
            <a:r>
              <a:rPr lang="zh-CN" altLang="en-US" sz="1400" b="1" dirty="0">
                <a:solidFill>
                  <a:srgbClr val="FF0000"/>
                </a:solidFill>
                <a:effectLst/>
                <a:latin typeface="黑体" panose="02010609060101010101" charset="-122"/>
                <a:ea typeface="黑体" panose="02010609060101010101" charset="-122"/>
                <a:cs typeface="黑体" panose="02010609060101010101" charset="-122"/>
                <a:sym typeface="+mn-ea"/>
              </a:rPr>
              <a:t>巴氯芬</a:t>
            </a:r>
            <a:r>
              <a:rPr lang="zh-CN" altLang="en-US" sz="1400" dirty="0">
                <a:effectLst/>
                <a:latin typeface="黑体" panose="02010609060101010101" charset="-122"/>
                <a:ea typeface="黑体" panose="02010609060101010101" charset="-122"/>
                <a:cs typeface="黑体" panose="02010609060101010101" charset="-122"/>
                <a:sym typeface="+mn-ea"/>
              </a:rPr>
              <a:t>可以通过减少尿道外括约肌的过度反射性收缩来改善膀胱控制。</a:t>
            </a:r>
            <a:endParaRPr lang="zh-CN" altLang="en-US" sz="1400" b="0" i="0" u="none" strike="noStrike" dirty="0">
              <a:solidFill>
                <a:srgbClr val="000000"/>
              </a:solidFill>
              <a:effectLst/>
              <a:latin typeface="黑体" panose="02010609060101010101" charset="-122"/>
              <a:ea typeface="黑体" panose="02010609060101010101" charset="-122"/>
              <a:cs typeface="黑体" panose="02010609060101010101" charset="-122"/>
            </a:endParaRPr>
          </a:p>
          <a:p>
            <a:pPr marL="285750" indent="-285750" algn="l">
              <a:lnSpc>
                <a:spcPct val="150000"/>
              </a:lnSpc>
              <a:buClrTx/>
              <a:buSzTx/>
              <a:buFont typeface="Wingdings" panose="05000000000000000000" pitchFamily="2" charset="2"/>
              <a:buChar char="ü"/>
            </a:pPr>
            <a:endParaRPr lang="zh-CN" altLang="en-US" sz="1400" b="0" i="0" u="none" strike="noStrike" dirty="0">
              <a:solidFill>
                <a:srgbClr val="000000"/>
              </a:solidFill>
              <a:effectLst/>
              <a:latin typeface="黑体" panose="02010609060101010101" charset="-122"/>
              <a:ea typeface="黑体" panose="02010609060101010101" charset="-122"/>
              <a:cs typeface="黑体" panose="02010609060101010101" charset="-122"/>
            </a:endParaRPr>
          </a:p>
          <a:p>
            <a:pPr marL="285750" indent="-285750" algn="l">
              <a:lnSpc>
                <a:spcPct val="200000"/>
              </a:lnSpc>
              <a:buClrTx/>
              <a:buSzTx/>
              <a:buFont typeface="Wingdings" panose="05000000000000000000" pitchFamily="2" charset="2"/>
              <a:buChar char="ü"/>
            </a:pPr>
            <a:endParaRPr lang="en-US" altLang="zh-CN" sz="1400" b="0" i="0" u="none" strike="noStrike" dirty="0">
              <a:solidFill>
                <a:srgbClr val="000000"/>
              </a:solidFill>
              <a:effectLst/>
              <a:latin typeface="等线" panose="02010600030101010101" charset="-122"/>
              <a:ea typeface="等线" panose="02010600030101010101" charset="-122"/>
            </a:endParaRPr>
          </a:p>
          <a:p>
            <a:pPr marL="285750" indent="-285750" algn="l">
              <a:lnSpc>
                <a:spcPct val="200000"/>
              </a:lnSpc>
              <a:buClrTx/>
              <a:buSzTx/>
              <a:buFont typeface="Wingdings" panose="05000000000000000000" pitchFamily="2" charset="2"/>
              <a:buChar char="ü"/>
            </a:pPr>
            <a:endParaRPr lang="en-US" altLang="zh-CN" sz="1400" b="0" i="0" u="none" strike="noStrike" dirty="0">
              <a:solidFill>
                <a:srgbClr val="000000"/>
              </a:solidFill>
              <a:effectLst/>
              <a:latin typeface="等线" panose="02010600030101010101" charset="-122"/>
              <a:ea typeface="等线" panose="02010600030101010101" charset="-122"/>
            </a:endParaRPr>
          </a:p>
          <a:p>
            <a:pPr marL="285750" lvl="1" indent="-285750" algn="l">
              <a:lnSpc>
                <a:spcPct val="200000"/>
              </a:lnSpc>
              <a:buFont typeface="Wingdings" panose="05000000000000000000" pitchFamily="2" charset="2"/>
              <a:buChar char="ü"/>
            </a:pPr>
            <a:endParaRPr lang="zh-CN" altLang="en-US" sz="1400" b="1" dirty="0">
              <a:latin typeface="微软雅黑" panose="020B0503020204020204" pitchFamily="34" charset="-122"/>
              <a:ea typeface="微软雅黑" panose="020B0503020204020204" pitchFamily="34" charset="-122"/>
              <a:sym typeface="+mn-ea"/>
            </a:endParaRPr>
          </a:p>
          <a:p>
            <a:pPr marL="285750" lvl="1" indent="-285750" algn="l">
              <a:lnSpc>
                <a:spcPct val="200000"/>
              </a:lnSpc>
              <a:buClrTx/>
              <a:buSzTx/>
              <a:buFont typeface="Wingdings" panose="05000000000000000000" pitchFamily="2" charset="2"/>
              <a:buChar char="ü"/>
            </a:pPr>
            <a:endParaRPr lang="zh-CN" altLang="en-US" sz="1400" b="1" dirty="0"/>
          </a:p>
        </p:txBody>
      </p:sp>
      <p:sp>
        <p:nvSpPr>
          <p:cNvPr id="8" name="文本框 7"/>
          <p:cNvSpPr txBox="1"/>
          <p:nvPr>
            <p:custDataLst>
              <p:tags r:id="rId2"/>
            </p:custDataLst>
          </p:nvPr>
        </p:nvSpPr>
        <p:spPr>
          <a:xfrm>
            <a:off x="648970" y="1765935"/>
            <a:ext cx="5160645" cy="4946015"/>
          </a:xfrm>
          <a:prstGeom prst="rect">
            <a:avLst/>
          </a:prstGeom>
          <a:solidFill>
            <a:schemeClr val="accent1">
              <a:lumMod val="20000"/>
              <a:lumOff val="80000"/>
            </a:schemeClr>
          </a:solidFill>
          <a:ln w="19050">
            <a:solidFill>
              <a:schemeClr val="tx2"/>
            </a:solidFill>
          </a:ln>
        </p:spPr>
        <p:txBody>
          <a:bodyPr wrap="square" rtlCol="0">
            <a:noAutofit/>
          </a:bodyPr>
          <a:p>
            <a:pPr indent="0" algn="l">
              <a:lnSpc>
                <a:spcPct val="200000"/>
              </a:lnSpc>
              <a:buClrTx/>
              <a:buSzTx/>
              <a:buFont typeface="Wingdings" panose="05000000000000000000" pitchFamily="2" charset="2"/>
              <a:buNone/>
            </a:pPr>
            <a:r>
              <a:rPr lang="en-US" altLang="zh-CN" sz="1400" b="1" dirty="0">
                <a:latin typeface="HarmonyOS Sans SC" panose="00000500000000000000" charset="-122"/>
                <a:ea typeface="HarmonyOS Sans SC" panose="00000500000000000000" charset="-122"/>
                <a:cs typeface="微软雅黑" panose="020B0503020204020204" pitchFamily="34" charset="-122"/>
                <a:sym typeface="+mn-ea"/>
              </a:rPr>
              <a:t>                </a:t>
            </a:r>
            <a:endParaRPr lang="zh-CN" altLang="en-US" sz="1400" b="1" dirty="0">
              <a:latin typeface="HarmonyOS Sans SC" panose="00000500000000000000" charset="-122"/>
              <a:ea typeface="HarmonyOS Sans SC" panose="00000500000000000000" charset="-122"/>
              <a:cs typeface="微软雅黑" panose="020B0503020204020204" pitchFamily="34" charset="-122"/>
              <a:sym typeface="+mn-ea"/>
            </a:endParaRPr>
          </a:p>
          <a:p>
            <a:pPr indent="0" algn="l">
              <a:lnSpc>
                <a:spcPct val="200000"/>
              </a:lnSpc>
              <a:buClrTx/>
              <a:buSzTx/>
              <a:buFont typeface="Wingdings" panose="05000000000000000000" pitchFamily="2" charset="2"/>
              <a:buNone/>
            </a:pPr>
            <a:endParaRPr lang="en-US" altLang="zh-CN" sz="1400" b="0" i="0" u="none" strike="noStrike" dirty="0">
              <a:solidFill>
                <a:srgbClr val="000000"/>
              </a:solidFill>
              <a:effectLst/>
              <a:latin typeface="HarmonyOS Sans SC" panose="00000500000000000000" charset="-122"/>
              <a:ea typeface="HarmonyOS Sans SC" panose="00000500000000000000" charset="-122"/>
            </a:endParaRPr>
          </a:p>
          <a:p>
            <a:pPr marL="285750" indent="-285750" algn="l">
              <a:lnSpc>
                <a:spcPct val="200000"/>
              </a:lnSpc>
              <a:buClrTx/>
              <a:buSzTx/>
              <a:buFont typeface="Wingdings" panose="05000000000000000000" pitchFamily="2" charset="2"/>
              <a:buChar char="ü"/>
            </a:pPr>
            <a:endParaRPr lang="en-US" altLang="zh-CN" sz="1400" b="0" i="0" u="none" strike="noStrike" dirty="0">
              <a:solidFill>
                <a:srgbClr val="000000"/>
              </a:solidFill>
              <a:effectLst/>
              <a:latin typeface="HarmonyOS Sans SC" panose="00000500000000000000" charset="-122"/>
              <a:ea typeface="HarmonyOS Sans SC" panose="00000500000000000000" charset="-122"/>
            </a:endParaRPr>
          </a:p>
          <a:p>
            <a:pPr marL="285750" lvl="1" indent="-285750" algn="l">
              <a:lnSpc>
                <a:spcPct val="200000"/>
              </a:lnSpc>
              <a:buFont typeface="Wingdings" panose="05000000000000000000" pitchFamily="2" charset="2"/>
              <a:buChar char="ü"/>
            </a:pPr>
            <a:endParaRPr lang="zh-CN" altLang="en-US" sz="1400" b="1" dirty="0">
              <a:latin typeface="HarmonyOS Sans SC" panose="00000500000000000000" charset="-122"/>
              <a:ea typeface="HarmonyOS Sans SC" panose="00000500000000000000" charset="-122"/>
              <a:sym typeface="+mn-ea"/>
            </a:endParaRPr>
          </a:p>
          <a:p>
            <a:pPr marL="285750" lvl="1" indent="-285750" algn="l">
              <a:lnSpc>
                <a:spcPct val="200000"/>
              </a:lnSpc>
              <a:buClrTx/>
              <a:buSzTx/>
              <a:buFont typeface="Wingdings" panose="05000000000000000000" pitchFamily="2" charset="2"/>
              <a:buChar char="ü"/>
            </a:pPr>
            <a:endParaRPr lang="zh-CN" altLang="en-US" sz="1400" b="1" dirty="0">
              <a:latin typeface="HarmonyOS Sans SC" panose="00000500000000000000" charset="-122"/>
              <a:ea typeface="HarmonyOS Sans SC" panose="00000500000000000000" charset="-122"/>
            </a:endParaRPr>
          </a:p>
        </p:txBody>
      </p:sp>
      <p:sp>
        <p:nvSpPr>
          <p:cNvPr id="24" name="文本框 23"/>
          <p:cNvSpPr txBox="1"/>
          <p:nvPr/>
        </p:nvSpPr>
        <p:spPr>
          <a:xfrm>
            <a:off x="649605" y="2774315"/>
            <a:ext cx="5160645" cy="414020"/>
          </a:xfrm>
          <a:prstGeom prst="rect">
            <a:avLst/>
          </a:prstGeom>
        </p:spPr>
        <p:txBody>
          <a:bodyPr wrap="square">
            <a:spAutoFit/>
          </a:bodyPr>
          <a:p>
            <a:pPr marL="0" indent="267970" algn="ctr" defTabSz="266700">
              <a:lnSpc>
                <a:spcPct val="150000"/>
              </a:lnSpc>
              <a:spcBef>
                <a:spcPct val="0"/>
              </a:spcBef>
              <a:spcAft>
                <a:spcPct val="0"/>
              </a:spcAft>
            </a:pPr>
            <a:r>
              <a:rPr lang="zh-CN" altLang="en-US" sz="1400" b="1">
                <a:latin typeface="HarmonyOS Sans SC" panose="00000500000000000000" charset="-122"/>
                <a:ea typeface="HarmonyOS Sans SC" panose="00000500000000000000" charset="-122"/>
                <a:cs typeface="HarmonyOS Sans SC" panose="00000500000000000000" charset="-122"/>
              </a:rPr>
              <a:t>两组治疗后</a:t>
            </a:r>
            <a:r>
              <a:rPr lang="en-US" altLang="zh-CN" sz="1400" b="1">
                <a:latin typeface="HarmonyOS Sans SC" panose="00000500000000000000" charset="-122"/>
                <a:ea typeface="HarmonyOS Sans SC" panose="00000500000000000000" charset="-122"/>
                <a:cs typeface="HarmonyOS Sans SC" panose="00000500000000000000" charset="-122"/>
              </a:rPr>
              <a:t>MAS</a:t>
            </a:r>
            <a:r>
              <a:rPr lang="zh-CN" altLang="en-US" sz="1400" b="1">
                <a:latin typeface="HarmonyOS Sans SC" panose="00000500000000000000" charset="-122"/>
                <a:ea typeface="HarmonyOS Sans SC" panose="00000500000000000000" charset="-122"/>
                <a:cs typeface="HarmonyOS Sans SC" panose="00000500000000000000" charset="-122"/>
              </a:rPr>
              <a:t>评分下降值比较（</a:t>
            </a:r>
            <a:r>
              <a:rPr lang="en-US" altLang="zh-CN" sz="1400" b="1">
                <a:latin typeface="HarmonyOS Sans SC" panose="00000500000000000000" charset="-122"/>
                <a:ea typeface="HarmonyOS Sans SC" panose="00000500000000000000" charset="-122"/>
                <a:cs typeface="HarmonyOS Sans SC" panose="00000500000000000000" charset="-122"/>
              </a:rPr>
              <a:t>x±s</a:t>
            </a:r>
            <a:r>
              <a:rPr lang="zh-CN" altLang="en-US" sz="1400" b="1">
                <a:latin typeface="HarmonyOS Sans SC" panose="00000500000000000000" charset="-122"/>
                <a:ea typeface="HarmonyOS Sans SC" panose="00000500000000000000" charset="-122"/>
                <a:cs typeface="HarmonyOS Sans SC" panose="00000500000000000000" charset="-122"/>
              </a:rPr>
              <a:t>，分）</a:t>
            </a:r>
            <a:endParaRPr lang="zh-CN" altLang="en-US" sz="1400" b="1">
              <a:latin typeface="HarmonyOS Sans SC" panose="00000500000000000000" charset="-122"/>
              <a:ea typeface="HarmonyOS Sans SC" panose="00000500000000000000" charset="-122"/>
              <a:cs typeface="HarmonyOS Sans SC" panose="00000500000000000000" charset="-122"/>
            </a:endParaRPr>
          </a:p>
        </p:txBody>
      </p:sp>
      <p:graphicFrame>
        <p:nvGraphicFramePr>
          <p:cNvPr id="26" name="表格 25"/>
          <p:cNvGraphicFramePr/>
          <p:nvPr>
            <p:custDataLst>
              <p:tags r:id="rId3"/>
            </p:custDataLst>
          </p:nvPr>
        </p:nvGraphicFramePr>
        <p:xfrm>
          <a:off x="649605" y="3253740"/>
          <a:ext cx="5160010" cy="914400"/>
        </p:xfrm>
        <a:graphic>
          <a:graphicData uri="http://schemas.openxmlformats.org/drawingml/2006/table">
            <a:tbl>
              <a:tblPr/>
              <a:tblGrid>
                <a:gridCol w="570865"/>
                <a:gridCol w="408940"/>
                <a:gridCol w="1393825"/>
                <a:gridCol w="1393190"/>
                <a:gridCol w="1393190"/>
              </a:tblGrid>
              <a:tr h="365760">
                <a:tc>
                  <a:txBody>
                    <a:bodyPr/>
                    <a:p>
                      <a:pPr marL="0" indent="0" algn="ctr">
                        <a:spcBef>
                          <a:spcPct val="0"/>
                        </a:spcBef>
                        <a:spcAft>
                          <a:spcPct val="0"/>
                        </a:spcAft>
                      </a:pPr>
                      <a:r>
                        <a:rPr lang="zh-CN" sz="1100" b="1">
                          <a:latin typeface="HarmonyOS Sans SC" panose="00000500000000000000" charset="-122"/>
                          <a:ea typeface="HarmonyOS Sans SC" panose="00000500000000000000" charset="-122"/>
                        </a:rPr>
                        <a:t>组别</a:t>
                      </a:r>
                      <a:endParaRPr lang="zh-CN" sz="1100" b="1">
                        <a:latin typeface="HarmonyOS Sans SC" panose="00000500000000000000" charset="-122"/>
                        <a:ea typeface="HarmonyOS Sans SC" panose="00000500000000000000" charset="-122"/>
                      </a:endParaRPr>
                    </a:p>
                  </a:txBody>
                  <a:tcPr marL="68580" marR="68580" marT="0" marB="0" anchor="ctr" anchorCtr="0">
                    <a:lnL>
                      <a:noFill/>
                    </a:lnL>
                    <a:lnR>
                      <a:noFill/>
                    </a:lnR>
                    <a:lnT w="12700"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noFill/>
                  </a:tcPr>
                </a:tc>
                <a:tc>
                  <a:txBody>
                    <a:bodyPr/>
                    <a:p>
                      <a:pPr marL="0" indent="0" algn="ctr">
                        <a:spcBef>
                          <a:spcPct val="0"/>
                        </a:spcBef>
                        <a:spcAft>
                          <a:spcPct val="0"/>
                        </a:spcAft>
                      </a:pPr>
                      <a:r>
                        <a:rPr lang="zh-CN" sz="1100" b="1">
                          <a:latin typeface="HarmonyOS Sans SC" panose="00000500000000000000" charset="-122"/>
                          <a:ea typeface="HarmonyOS Sans SC" panose="00000500000000000000" charset="-122"/>
                        </a:rPr>
                        <a:t>例数</a:t>
                      </a:r>
                      <a:endParaRPr lang="zh-CN" sz="1100" b="1">
                        <a:latin typeface="HarmonyOS Sans SC" panose="00000500000000000000" charset="-122"/>
                        <a:ea typeface="HarmonyOS Sans SC" panose="00000500000000000000" charset="-122"/>
                      </a:endParaRPr>
                    </a:p>
                  </a:txBody>
                  <a:tcPr marL="68580" marR="68580" marT="0" marB="0" anchor="ctr" anchorCtr="0">
                    <a:lnL>
                      <a:noFill/>
                    </a:lnL>
                    <a:lnR>
                      <a:noFill/>
                    </a:lnR>
                    <a:lnT w="12700"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noFill/>
                  </a:tcPr>
                </a:tc>
                <a:tc>
                  <a:txBody>
                    <a:bodyPr/>
                    <a:p>
                      <a:pPr marL="0" indent="0" algn="ctr">
                        <a:spcBef>
                          <a:spcPct val="0"/>
                        </a:spcBef>
                        <a:spcAft>
                          <a:spcPct val="0"/>
                        </a:spcAft>
                      </a:pPr>
                      <a:r>
                        <a:rPr lang="zh-CN" sz="1100" b="1">
                          <a:latin typeface="HarmonyOS Sans SC" panose="00000500000000000000" charset="-122"/>
                          <a:ea typeface="HarmonyOS Sans SC" panose="00000500000000000000" charset="-122"/>
                          <a:cs typeface="HarmonyOS Sans SC" panose="00000500000000000000" charset="-122"/>
                        </a:rPr>
                        <a:t>治疗</a:t>
                      </a:r>
                      <a:r>
                        <a:rPr lang="en-US" altLang="zh-CN" sz="1100" b="1">
                          <a:latin typeface="HarmonyOS Sans SC" panose="00000500000000000000" charset="-122"/>
                          <a:ea typeface="HarmonyOS Sans SC" panose="00000500000000000000" charset="-122"/>
                          <a:cs typeface="HarmonyOS Sans SC" panose="00000500000000000000" charset="-122"/>
                        </a:rPr>
                        <a:t>2</a:t>
                      </a:r>
                      <a:r>
                        <a:rPr lang="zh-CN" sz="1100" b="1">
                          <a:latin typeface="HarmonyOS Sans SC" panose="00000500000000000000" charset="-122"/>
                          <a:ea typeface="HarmonyOS Sans SC" panose="00000500000000000000" charset="-122"/>
                          <a:cs typeface="HarmonyOS Sans SC" panose="00000500000000000000" charset="-122"/>
                        </a:rPr>
                        <a:t>周较治疗前</a:t>
                      </a:r>
                      <a:r>
                        <a:rPr lang="en-US" altLang="zh-CN" sz="1100" b="1">
                          <a:latin typeface="HarmonyOS Sans SC" panose="00000500000000000000" charset="-122"/>
                          <a:ea typeface="HarmonyOS Sans SC" panose="00000500000000000000" charset="-122"/>
                          <a:cs typeface="HarmonyOS Sans SC" panose="00000500000000000000" charset="-122"/>
                        </a:rPr>
                        <a:t>MAS</a:t>
                      </a:r>
                      <a:r>
                        <a:rPr lang="zh-CN" sz="1100" b="1">
                          <a:latin typeface="HarmonyOS Sans SC" panose="00000500000000000000" charset="-122"/>
                          <a:ea typeface="HarmonyOS Sans SC" panose="00000500000000000000" charset="-122"/>
                          <a:cs typeface="HarmonyOS Sans SC" panose="00000500000000000000" charset="-122"/>
                        </a:rPr>
                        <a:t>评分下降值</a:t>
                      </a:r>
                      <a:endParaRPr lang="zh-CN" sz="1100" b="1">
                        <a:latin typeface="HarmonyOS Sans SC" panose="00000500000000000000" charset="-122"/>
                        <a:ea typeface="HarmonyOS Sans SC" panose="00000500000000000000" charset="-122"/>
                        <a:cs typeface="HarmonyOS Sans SC" panose="00000500000000000000" charset="-122"/>
                      </a:endParaRPr>
                    </a:p>
                  </a:txBody>
                  <a:tcPr marL="68580" marR="68580" marT="0" marB="0" anchor="ctr" anchorCtr="0">
                    <a:lnL>
                      <a:noFill/>
                    </a:lnL>
                    <a:lnR>
                      <a:noFill/>
                    </a:lnR>
                    <a:lnT w="12700"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noFill/>
                  </a:tcPr>
                </a:tc>
                <a:tc>
                  <a:txBody>
                    <a:bodyPr/>
                    <a:p>
                      <a:pPr marL="0" indent="0" algn="ctr">
                        <a:spcBef>
                          <a:spcPct val="0"/>
                        </a:spcBef>
                        <a:spcAft>
                          <a:spcPct val="0"/>
                        </a:spcAft>
                      </a:pPr>
                      <a:r>
                        <a:rPr lang="zh-CN" sz="1100" b="1">
                          <a:latin typeface="HarmonyOS Sans SC" panose="00000500000000000000" charset="-122"/>
                          <a:ea typeface="HarmonyOS Sans SC" panose="00000500000000000000" charset="-122"/>
                          <a:cs typeface="HarmonyOS Sans SC" panose="00000500000000000000" charset="-122"/>
                        </a:rPr>
                        <a:t>治疗</a:t>
                      </a:r>
                      <a:r>
                        <a:rPr lang="en-US" altLang="zh-CN" sz="1100" b="1">
                          <a:latin typeface="HarmonyOS Sans SC" panose="00000500000000000000" charset="-122"/>
                          <a:ea typeface="HarmonyOS Sans SC" panose="00000500000000000000" charset="-122"/>
                          <a:cs typeface="HarmonyOS Sans SC" panose="00000500000000000000" charset="-122"/>
                        </a:rPr>
                        <a:t>4</a:t>
                      </a:r>
                      <a:r>
                        <a:rPr lang="zh-CN" sz="1100" b="1">
                          <a:latin typeface="HarmonyOS Sans SC" panose="00000500000000000000" charset="-122"/>
                          <a:ea typeface="HarmonyOS Sans SC" panose="00000500000000000000" charset="-122"/>
                          <a:cs typeface="HarmonyOS Sans SC" panose="00000500000000000000" charset="-122"/>
                        </a:rPr>
                        <a:t>周较治疗</a:t>
                      </a:r>
                      <a:r>
                        <a:rPr lang="en-US" altLang="zh-CN" sz="1100" b="1">
                          <a:latin typeface="HarmonyOS Sans SC" panose="00000500000000000000" charset="-122"/>
                          <a:ea typeface="HarmonyOS Sans SC" panose="00000500000000000000" charset="-122"/>
                          <a:cs typeface="HarmonyOS Sans SC" panose="00000500000000000000" charset="-122"/>
                        </a:rPr>
                        <a:t>2</a:t>
                      </a:r>
                      <a:r>
                        <a:rPr lang="zh-CN" sz="1100" b="1">
                          <a:latin typeface="HarmonyOS Sans SC" panose="00000500000000000000" charset="-122"/>
                          <a:ea typeface="HarmonyOS Sans SC" panose="00000500000000000000" charset="-122"/>
                          <a:cs typeface="HarmonyOS Sans SC" panose="00000500000000000000" charset="-122"/>
                        </a:rPr>
                        <a:t>周</a:t>
                      </a:r>
                      <a:r>
                        <a:rPr lang="en-US" altLang="zh-CN" sz="1100" b="1">
                          <a:latin typeface="HarmonyOS Sans SC" panose="00000500000000000000" charset="-122"/>
                          <a:ea typeface="HarmonyOS Sans SC" panose="00000500000000000000" charset="-122"/>
                          <a:cs typeface="HarmonyOS Sans SC" panose="00000500000000000000" charset="-122"/>
                        </a:rPr>
                        <a:t>MAS</a:t>
                      </a:r>
                      <a:r>
                        <a:rPr lang="zh-CN" sz="1100" b="1">
                          <a:latin typeface="HarmonyOS Sans SC" panose="00000500000000000000" charset="-122"/>
                          <a:ea typeface="HarmonyOS Sans SC" panose="00000500000000000000" charset="-122"/>
                          <a:cs typeface="HarmonyOS Sans SC" panose="00000500000000000000" charset="-122"/>
                        </a:rPr>
                        <a:t>评分下降值</a:t>
                      </a:r>
                      <a:endParaRPr lang="zh-CN" sz="1100" b="1">
                        <a:latin typeface="HarmonyOS Sans SC" panose="00000500000000000000" charset="-122"/>
                        <a:ea typeface="HarmonyOS Sans SC" panose="00000500000000000000" charset="-122"/>
                        <a:cs typeface="HarmonyOS Sans SC" panose="00000500000000000000" charset="-122"/>
                      </a:endParaRPr>
                    </a:p>
                  </a:txBody>
                  <a:tcPr marL="68580" marR="68580" marT="0" marB="0" anchor="ctr" anchorCtr="0">
                    <a:lnL>
                      <a:noFill/>
                    </a:lnL>
                    <a:lnR>
                      <a:noFill/>
                    </a:lnR>
                    <a:lnT w="12700"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noFill/>
                  </a:tcPr>
                </a:tc>
                <a:tc>
                  <a:txBody>
                    <a:bodyPr/>
                    <a:p>
                      <a:pPr marL="0" indent="0" algn="ctr">
                        <a:spcBef>
                          <a:spcPct val="0"/>
                        </a:spcBef>
                        <a:spcAft>
                          <a:spcPct val="0"/>
                        </a:spcAft>
                      </a:pPr>
                      <a:r>
                        <a:rPr lang="zh-CN" sz="1100" b="1">
                          <a:latin typeface="HarmonyOS Sans SC" panose="00000500000000000000" charset="-122"/>
                          <a:ea typeface="HarmonyOS Sans SC" panose="00000500000000000000" charset="-122"/>
                          <a:cs typeface="HarmonyOS Sans SC" panose="00000500000000000000" charset="-122"/>
                        </a:rPr>
                        <a:t>治疗</a:t>
                      </a:r>
                      <a:r>
                        <a:rPr lang="en-US" altLang="zh-CN" sz="1100" b="1">
                          <a:latin typeface="HarmonyOS Sans SC" panose="00000500000000000000" charset="-122"/>
                          <a:ea typeface="HarmonyOS Sans SC" panose="00000500000000000000" charset="-122"/>
                          <a:cs typeface="HarmonyOS Sans SC" panose="00000500000000000000" charset="-122"/>
                        </a:rPr>
                        <a:t>4</a:t>
                      </a:r>
                      <a:r>
                        <a:rPr lang="zh-CN" sz="1100" b="1">
                          <a:latin typeface="HarmonyOS Sans SC" panose="00000500000000000000" charset="-122"/>
                          <a:ea typeface="HarmonyOS Sans SC" panose="00000500000000000000" charset="-122"/>
                          <a:cs typeface="HarmonyOS Sans SC" panose="00000500000000000000" charset="-122"/>
                        </a:rPr>
                        <a:t>周较治疗前</a:t>
                      </a:r>
                      <a:r>
                        <a:rPr lang="en-US" altLang="zh-CN" sz="1100" b="1">
                          <a:latin typeface="HarmonyOS Sans SC" panose="00000500000000000000" charset="-122"/>
                          <a:ea typeface="HarmonyOS Sans SC" panose="00000500000000000000" charset="-122"/>
                          <a:cs typeface="HarmonyOS Sans SC" panose="00000500000000000000" charset="-122"/>
                        </a:rPr>
                        <a:t>MAS</a:t>
                      </a:r>
                      <a:r>
                        <a:rPr lang="zh-CN" sz="1100" b="1">
                          <a:latin typeface="HarmonyOS Sans SC" panose="00000500000000000000" charset="-122"/>
                          <a:ea typeface="HarmonyOS Sans SC" panose="00000500000000000000" charset="-122"/>
                          <a:cs typeface="HarmonyOS Sans SC" panose="00000500000000000000" charset="-122"/>
                        </a:rPr>
                        <a:t>评分下降值</a:t>
                      </a:r>
                      <a:endParaRPr lang="zh-CN" sz="1100" b="1">
                        <a:latin typeface="HarmonyOS Sans SC" panose="00000500000000000000" charset="-122"/>
                        <a:ea typeface="HarmonyOS Sans SC" panose="00000500000000000000" charset="-122"/>
                        <a:cs typeface="HarmonyOS Sans SC" panose="00000500000000000000" charset="-122"/>
                      </a:endParaRPr>
                    </a:p>
                  </a:txBody>
                  <a:tcPr marL="68580" marR="68580" marT="0" marB="0" anchor="ctr" anchorCtr="0">
                    <a:lnL>
                      <a:noFill/>
                    </a:lnL>
                    <a:lnR>
                      <a:noFill/>
                    </a:lnR>
                    <a:lnT w="12700"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noFill/>
                  </a:tcPr>
                </a:tc>
              </a:tr>
              <a:tr h="182880">
                <a:tc>
                  <a:txBody>
                    <a:bodyPr/>
                    <a:p>
                      <a:pPr marL="0" indent="0" algn="ctr">
                        <a:spcBef>
                          <a:spcPct val="0"/>
                        </a:spcBef>
                        <a:spcAft>
                          <a:spcPct val="0"/>
                        </a:spcAft>
                      </a:pPr>
                      <a:r>
                        <a:rPr lang="zh-CN" sz="1100">
                          <a:latin typeface="HarmonyOS Sans SC" panose="00000500000000000000" charset="-122"/>
                          <a:ea typeface="HarmonyOS Sans SC" panose="00000500000000000000" charset="-122"/>
                        </a:rPr>
                        <a:t>试验组</a:t>
                      </a:r>
                      <a:endParaRPr lang="zh-CN" sz="1100">
                        <a:latin typeface="HarmonyOS Sans SC" panose="00000500000000000000" charset="-122"/>
                        <a:ea typeface="HarmonyOS Sans SC" panose="00000500000000000000" charset="-122"/>
                      </a:endParaRPr>
                    </a:p>
                  </a:txBody>
                  <a:tcPr marL="68580" marR="68580" marT="0" marB="0" anchor="ctr" anchorCtr="0">
                    <a:lnL>
                      <a:noFill/>
                    </a:lnL>
                    <a:lnR>
                      <a:noFill/>
                    </a:lnR>
                    <a:lnT w="9525" cap="flat" cmpd="sng">
                      <a:solidFill>
                        <a:srgbClr val="000008"/>
                      </a:solidFill>
                      <a:prstDash val="solid"/>
                      <a:headEnd type="none" w="med" len="med"/>
                      <a:tailEnd type="none" w="med" len="med"/>
                    </a:lnT>
                    <a:lnB>
                      <a:noFill/>
                    </a:lnB>
                    <a:noFill/>
                  </a:tcPr>
                </a:tc>
                <a:tc>
                  <a:txBody>
                    <a:bodyPr/>
                    <a:p>
                      <a:pPr marL="0" indent="0" algn="ctr">
                        <a:spcBef>
                          <a:spcPct val="0"/>
                        </a:spcBef>
                        <a:spcAft>
                          <a:spcPct val="0"/>
                        </a:spcAft>
                      </a:pPr>
                      <a:r>
                        <a:rPr lang="en-US" altLang="zh-CN" sz="1100">
                          <a:latin typeface="HarmonyOS Sans SC" panose="00000500000000000000" charset="-122"/>
                          <a:ea typeface="HarmonyOS Sans SC" panose="00000500000000000000" charset="-122"/>
                        </a:rPr>
                        <a:t>30</a:t>
                      </a:r>
                      <a:endParaRPr lang="en-US" altLang="zh-CN" sz="1100">
                        <a:latin typeface="HarmonyOS Sans SC" panose="00000500000000000000" charset="-122"/>
                        <a:ea typeface="HarmonyOS Sans SC" panose="00000500000000000000" charset="-122"/>
                      </a:endParaRPr>
                    </a:p>
                  </a:txBody>
                  <a:tcPr marL="68580" marR="68580" marT="0" marB="0" anchor="ctr" anchorCtr="0">
                    <a:lnL>
                      <a:noFill/>
                    </a:lnL>
                    <a:lnR>
                      <a:noFill/>
                    </a:lnR>
                    <a:lnT w="9525" cap="flat" cmpd="sng">
                      <a:solidFill>
                        <a:srgbClr val="000008"/>
                      </a:solidFill>
                      <a:prstDash val="solid"/>
                      <a:headEnd type="none" w="med" len="med"/>
                      <a:tailEnd type="none" w="med" len="med"/>
                    </a:lnT>
                    <a:lnB>
                      <a:noFill/>
                    </a:lnB>
                    <a:noFill/>
                  </a:tcPr>
                </a:tc>
                <a:tc>
                  <a:txBody>
                    <a:bodyPr/>
                    <a:p>
                      <a:pPr marL="0" indent="0" algn="ctr">
                        <a:spcBef>
                          <a:spcPct val="0"/>
                        </a:spcBef>
                        <a:spcAft>
                          <a:spcPct val="0"/>
                        </a:spcAft>
                      </a:pPr>
                      <a:r>
                        <a:rPr lang="en-US" altLang="zh-CN" sz="1100">
                          <a:latin typeface="HarmonyOS Sans SC" panose="00000500000000000000" charset="-122"/>
                          <a:ea typeface="HarmonyOS Sans SC" panose="00000500000000000000" charset="-122"/>
                          <a:cs typeface="HarmonyOS Sans SC" panose="00000500000000000000" charset="-122"/>
                        </a:rPr>
                        <a:t>0.73±0.450</a:t>
                      </a:r>
                      <a:endParaRPr lang="en-US" altLang="zh-CN" sz="1100">
                        <a:latin typeface="HarmonyOS Sans SC" panose="00000500000000000000" charset="-122"/>
                        <a:ea typeface="HarmonyOS Sans SC" panose="00000500000000000000" charset="-122"/>
                        <a:cs typeface="HarmonyOS Sans SC" panose="00000500000000000000" charset="-122"/>
                      </a:endParaRPr>
                    </a:p>
                  </a:txBody>
                  <a:tcPr marL="68580" marR="68580" marT="0" marB="0" anchor="ctr" anchorCtr="0">
                    <a:lnL>
                      <a:noFill/>
                    </a:lnL>
                    <a:lnR>
                      <a:noFill/>
                    </a:lnR>
                    <a:lnT w="9525" cap="flat" cmpd="sng">
                      <a:solidFill>
                        <a:srgbClr val="000008"/>
                      </a:solidFill>
                      <a:prstDash val="solid"/>
                      <a:headEnd type="none" w="med" len="med"/>
                      <a:tailEnd type="none" w="med" len="med"/>
                    </a:lnT>
                    <a:lnB>
                      <a:noFill/>
                    </a:lnB>
                    <a:noFill/>
                  </a:tcPr>
                </a:tc>
                <a:tc>
                  <a:txBody>
                    <a:bodyPr/>
                    <a:p>
                      <a:pPr marL="0" indent="0" algn="ctr">
                        <a:spcBef>
                          <a:spcPct val="0"/>
                        </a:spcBef>
                        <a:spcAft>
                          <a:spcPct val="0"/>
                        </a:spcAft>
                      </a:pPr>
                      <a:r>
                        <a:rPr lang="en-US" altLang="zh-CN" sz="1100">
                          <a:latin typeface="HarmonyOS Sans SC" panose="00000500000000000000" charset="-122"/>
                          <a:ea typeface="HarmonyOS Sans SC" panose="00000500000000000000" charset="-122"/>
                          <a:cs typeface="HarmonyOS Sans SC" panose="00000500000000000000" charset="-122"/>
                        </a:rPr>
                        <a:t>0.40±0.498</a:t>
                      </a:r>
                      <a:endParaRPr lang="en-US" altLang="zh-CN" sz="1100">
                        <a:latin typeface="HarmonyOS Sans SC" panose="00000500000000000000" charset="-122"/>
                        <a:ea typeface="HarmonyOS Sans SC" panose="00000500000000000000" charset="-122"/>
                        <a:cs typeface="HarmonyOS Sans SC" panose="00000500000000000000" charset="-122"/>
                      </a:endParaRPr>
                    </a:p>
                  </a:txBody>
                  <a:tcPr marL="68580" marR="68580" marT="0" marB="0" anchor="ctr" anchorCtr="0">
                    <a:lnL>
                      <a:noFill/>
                    </a:lnL>
                    <a:lnR>
                      <a:noFill/>
                    </a:lnR>
                    <a:lnT w="9525" cap="flat" cmpd="sng">
                      <a:solidFill>
                        <a:srgbClr val="000008"/>
                      </a:solidFill>
                      <a:prstDash val="solid"/>
                      <a:headEnd type="none" w="med" len="med"/>
                      <a:tailEnd type="none" w="med" len="med"/>
                    </a:lnT>
                    <a:lnB>
                      <a:noFill/>
                    </a:lnB>
                    <a:noFill/>
                  </a:tcPr>
                </a:tc>
                <a:tc>
                  <a:txBody>
                    <a:bodyPr/>
                    <a:p>
                      <a:pPr marL="0" indent="0" algn="ctr">
                        <a:spcBef>
                          <a:spcPct val="0"/>
                        </a:spcBef>
                        <a:spcAft>
                          <a:spcPct val="0"/>
                        </a:spcAft>
                      </a:pPr>
                      <a:r>
                        <a:rPr lang="en-US" altLang="zh-CN" sz="1100">
                          <a:latin typeface="HarmonyOS Sans SC" panose="00000500000000000000" charset="-122"/>
                          <a:ea typeface="HarmonyOS Sans SC" panose="00000500000000000000" charset="-122"/>
                          <a:cs typeface="HarmonyOS Sans SC" panose="00000500000000000000" charset="-122"/>
                        </a:rPr>
                        <a:t>1.13±0.507</a:t>
                      </a:r>
                      <a:endParaRPr lang="en-US" altLang="zh-CN" sz="1100">
                        <a:latin typeface="HarmonyOS Sans SC" panose="00000500000000000000" charset="-122"/>
                        <a:ea typeface="HarmonyOS Sans SC" panose="00000500000000000000" charset="-122"/>
                        <a:cs typeface="HarmonyOS Sans SC" panose="00000500000000000000" charset="-122"/>
                      </a:endParaRPr>
                    </a:p>
                  </a:txBody>
                  <a:tcPr marL="68580" marR="68580" marT="0" marB="0" anchor="ctr" anchorCtr="0">
                    <a:lnL>
                      <a:noFill/>
                    </a:lnL>
                    <a:lnR>
                      <a:noFill/>
                    </a:lnR>
                    <a:lnT w="9525" cap="flat" cmpd="sng">
                      <a:solidFill>
                        <a:srgbClr val="000008"/>
                      </a:solidFill>
                      <a:prstDash val="solid"/>
                      <a:headEnd type="none" w="med" len="med"/>
                      <a:tailEnd type="none" w="med" len="med"/>
                    </a:lnT>
                    <a:lnB>
                      <a:noFill/>
                    </a:lnB>
                    <a:noFill/>
                  </a:tcPr>
                </a:tc>
              </a:tr>
              <a:tr h="182880">
                <a:tc>
                  <a:txBody>
                    <a:bodyPr/>
                    <a:p>
                      <a:pPr marL="0" indent="0" algn="ctr">
                        <a:spcBef>
                          <a:spcPct val="0"/>
                        </a:spcBef>
                        <a:spcAft>
                          <a:spcPct val="0"/>
                        </a:spcAft>
                      </a:pPr>
                      <a:r>
                        <a:rPr lang="zh-CN" sz="1100">
                          <a:latin typeface="HarmonyOS Sans SC" panose="00000500000000000000" charset="-122"/>
                          <a:ea typeface="HarmonyOS Sans SC" panose="00000500000000000000" charset="-122"/>
                        </a:rPr>
                        <a:t>对照组</a:t>
                      </a:r>
                      <a:endParaRPr lang="zh-CN" sz="1100">
                        <a:latin typeface="HarmonyOS Sans SC" panose="00000500000000000000" charset="-122"/>
                        <a:ea typeface="HarmonyOS Sans SC" panose="00000500000000000000" charset="-122"/>
                      </a:endParaRPr>
                    </a:p>
                  </a:txBody>
                  <a:tcPr marL="68580" marR="68580" marT="0" marB="0" anchor="ctr" anchorCtr="0">
                    <a:lnL>
                      <a:noFill/>
                    </a:lnL>
                    <a:lnR>
                      <a:noFill/>
                    </a:lnR>
                    <a:lnT>
                      <a:noFill/>
                    </a:lnT>
                    <a:lnB>
                      <a:noFill/>
                    </a:lnB>
                    <a:noFill/>
                  </a:tcPr>
                </a:tc>
                <a:tc>
                  <a:txBody>
                    <a:bodyPr/>
                    <a:p>
                      <a:pPr marL="0" indent="0" algn="ctr">
                        <a:spcBef>
                          <a:spcPct val="0"/>
                        </a:spcBef>
                        <a:spcAft>
                          <a:spcPct val="0"/>
                        </a:spcAft>
                      </a:pPr>
                      <a:r>
                        <a:rPr lang="en-US" altLang="zh-CN" sz="1100">
                          <a:latin typeface="HarmonyOS Sans SC" panose="00000500000000000000" charset="-122"/>
                          <a:ea typeface="HarmonyOS Sans SC" panose="00000500000000000000" charset="-122"/>
                        </a:rPr>
                        <a:t>30</a:t>
                      </a:r>
                      <a:endParaRPr lang="en-US" altLang="zh-CN" sz="1100">
                        <a:latin typeface="HarmonyOS Sans SC" panose="00000500000000000000" charset="-122"/>
                        <a:ea typeface="HarmonyOS Sans SC" panose="00000500000000000000" charset="-122"/>
                      </a:endParaRPr>
                    </a:p>
                  </a:txBody>
                  <a:tcPr marL="68580" marR="68580" marT="0" marB="0" anchor="ctr" anchorCtr="0">
                    <a:lnL>
                      <a:noFill/>
                    </a:lnL>
                    <a:lnR>
                      <a:noFill/>
                    </a:lnR>
                    <a:lnT>
                      <a:noFill/>
                    </a:lnT>
                    <a:lnB>
                      <a:noFill/>
                    </a:lnB>
                    <a:noFill/>
                  </a:tcPr>
                </a:tc>
                <a:tc>
                  <a:txBody>
                    <a:bodyPr/>
                    <a:p>
                      <a:pPr marL="0" indent="0" algn="ctr">
                        <a:spcBef>
                          <a:spcPct val="0"/>
                        </a:spcBef>
                        <a:spcAft>
                          <a:spcPct val="0"/>
                        </a:spcAft>
                      </a:pPr>
                      <a:r>
                        <a:rPr lang="en-US" altLang="zh-CN" sz="1100">
                          <a:latin typeface="HarmonyOS Sans SC" panose="00000500000000000000" charset="-122"/>
                          <a:ea typeface="HarmonyOS Sans SC" panose="00000500000000000000" charset="-122"/>
                        </a:rPr>
                        <a:t>0</a:t>
                      </a:r>
                      <a:endParaRPr lang="en-US" altLang="zh-CN" sz="1100">
                        <a:latin typeface="HarmonyOS Sans SC" panose="00000500000000000000" charset="-122"/>
                        <a:ea typeface="HarmonyOS Sans SC" panose="00000500000000000000" charset="-122"/>
                      </a:endParaRPr>
                    </a:p>
                  </a:txBody>
                  <a:tcPr marL="68580" marR="68580" marT="0" marB="0" anchor="ctr" anchorCtr="0">
                    <a:lnL>
                      <a:noFill/>
                    </a:lnL>
                    <a:lnR>
                      <a:noFill/>
                    </a:lnR>
                    <a:lnT>
                      <a:noFill/>
                    </a:lnT>
                    <a:lnB>
                      <a:noFill/>
                    </a:lnB>
                    <a:noFill/>
                  </a:tcPr>
                </a:tc>
                <a:tc>
                  <a:txBody>
                    <a:bodyPr/>
                    <a:p>
                      <a:pPr marL="0" indent="0" algn="ctr">
                        <a:spcBef>
                          <a:spcPct val="0"/>
                        </a:spcBef>
                        <a:spcAft>
                          <a:spcPct val="0"/>
                        </a:spcAft>
                      </a:pPr>
                      <a:r>
                        <a:rPr lang="en-US" altLang="zh-CN" sz="1100">
                          <a:latin typeface="HarmonyOS Sans SC" panose="00000500000000000000" charset="-122"/>
                          <a:ea typeface="HarmonyOS Sans SC" panose="00000500000000000000" charset="-122"/>
                          <a:cs typeface="HarmonyOS Sans SC" panose="00000500000000000000" charset="-122"/>
                        </a:rPr>
                        <a:t>0.20±0.407</a:t>
                      </a:r>
                      <a:endParaRPr lang="en-US" altLang="zh-CN" sz="1100">
                        <a:latin typeface="HarmonyOS Sans SC" panose="00000500000000000000" charset="-122"/>
                        <a:ea typeface="HarmonyOS Sans SC" panose="00000500000000000000" charset="-122"/>
                        <a:cs typeface="HarmonyOS Sans SC" panose="00000500000000000000" charset="-122"/>
                      </a:endParaRPr>
                    </a:p>
                  </a:txBody>
                  <a:tcPr marL="68580" marR="68580" marT="0" marB="0" anchor="ctr" anchorCtr="0">
                    <a:lnL>
                      <a:noFill/>
                    </a:lnL>
                    <a:lnR>
                      <a:noFill/>
                    </a:lnR>
                    <a:lnT>
                      <a:noFill/>
                    </a:lnT>
                    <a:lnB>
                      <a:noFill/>
                    </a:lnB>
                    <a:noFill/>
                  </a:tcPr>
                </a:tc>
                <a:tc>
                  <a:txBody>
                    <a:bodyPr/>
                    <a:p>
                      <a:pPr marL="0" indent="0" algn="ctr">
                        <a:spcBef>
                          <a:spcPct val="0"/>
                        </a:spcBef>
                        <a:spcAft>
                          <a:spcPct val="0"/>
                        </a:spcAft>
                      </a:pPr>
                      <a:r>
                        <a:rPr lang="en-US" altLang="zh-CN" sz="1100">
                          <a:latin typeface="HarmonyOS Sans SC" panose="00000500000000000000" charset="-122"/>
                          <a:ea typeface="HarmonyOS Sans SC" panose="00000500000000000000" charset="-122"/>
                          <a:cs typeface="HarmonyOS Sans SC" panose="00000500000000000000" charset="-122"/>
                        </a:rPr>
                        <a:t>0.20±0.407</a:t>
                      </a:r>
                      <a:endParaRPr lang="en-US" altLang="zh-CN" sz="1100">
                        <a:latin typeface="HarmonyOS Sans SC" panose="00000500000000000000" charset="-122"/>
                        <a:ea typeface="HarmonyOS Sans SC" panose="00000500000000000000" charset="-122"/>
                        <a:cs typeface="HarmonyOS Sans SC" panose="00000500000000000000" charset="-122"/>
                      </a:endParaRPr>
                    </a:p>
                  </a:txBody>
                  <a:tcPr marL="68580" marR="68580" marT="0" marB="0" anchor="ctr" anchorCtr="0">
                    <a:lnL>
                      <a:noFill/>
                    </a:lnL>
                    <a:lnR>
                      <a:noFill/>
                    </a:lnR>
                    <a:lnT>
                      <a:noFill/>
                    </a:lnT>
                    <a:lnB>
                      <a:noFill/>
                    </a:lnB>
                    <a:noFill/>
                  </a:tcPr>
                </a:tc>
              </a:tr>
              <a:tr h="182880">
                <a:tc>
                  <a:txBody>
                    <a:bodyPr/>
                    <a:p>
                      <a:pPr marL="0" indent="0" algn="ctr">
                        <a:spcBef>
                          <a:spcPct val="0"/>
                        </a:spcBef>
                        <a:spcAft>
                          <a:spcPct val="0"/>
                        </a:spcAft>
                      </a:pPr>
                      <a:r>
                        <a:rPr lang="en-US" altLang="zh-CN" sz="1100">
                          <a:latin typeface="HarmonyOS Sans SC" panose="00000500000000000000" charset="-122"/>
                          <a:ea typeface="HarmonyOS Sans SC" panose="00000500000000000000" charset="-122"/>
                          <a:cs typeface="HarmonyOS Sans SC" panose="00000500000000000000" charset="-122"/>
                        </a:rPr>
                        <a:t>P</a:t>
                      </a:r>
                      <a:r>
                        <a:rPr lang="zh-CN" sz="1100">
                          <a:latin typeface="HarmonyOS Sans SC" panose="00000500000000000000" charset="-122"/>
                          <a:ea typeface="HarmonyOS Sans SC" panose="00000500000000000000" charset="-122"/>
                          <a:cs typeface="HarmonyOS Sans SC" panose="00000500000000000000" charset="-122"/>
                        </a:rPr>
                        <a:t>值</a:t>
                      </a:r>
                      <a:endParaRPr lang="zh-CN" sz="1100">
                        <a:latin typeface="HarmonyOS Sans SC" panose="00000500000000000000" charset="-122"/>
                        <a:ea typeface="HarmonyOS Sans SC" panose="00000500000000000000" charset="-122"/>
                        <a:cs typeface="HarmonyOS Sans SC" panose="00000500000000000000" charset="-122"/>
                      </a:endParaRPr>
                    </a:p>
                  </a:txBody>
                  <a:tcPr marL="68580" marR="68580" marT="0" marB="0" anchor="ctr" anchorCtr="0">
                    <a:lnL>
                      <a:noFill/>
                    </a:lnL>
                    <a:lnR>
                      <a:noFill/>
                    </a:lnR>
                    <a:lnT>
                      <a:noFill/>
                    </a:lnT>
                    <a:lnB w="12700" cap="flat" cmpd="sng">
                      <a:solidFill>
                        <a:srgbClr val="000008"/>
                      </a:solidFill>
                      <a:prstDash val="solid"/>
                      <a:headEnd type="none" w="med" len="med"/>
                      <a:tailEnd type="none" w="med" len="med"/>
                    </a:lnB>
                    <a:noFill/>
                  </a:tcPr>
                </a:tc>
                <a:tc>
                  <a:txBody>
                    <a:bodyPr/>
                    <a:p>
                      <a:pPr marL="0" indent="0" algn="ctr">
                        <a:spcBef>
                          <a:spcPct val="0"/>
                        </a:spcBef>
                        <a:spcAft>
                          <a:spcPct val="0"/>
                        </a:spcAft>
                      </a:pPr>
                      <a:r>
                        <a:rPr lang="en-US" altLang="zh-CN" sz="1100">
                          <a:latin typeface="HarmonyOS Sans SC" panose="00000500000000000000" charset="-122"/>
                          <a:ea typeface="HarmonyOS Sans SC" panose="00000500000000000000" charset="-122"/>
                        </a:rPr>
                        <a:t> </a:t>
                      </a:r>
                      <a:endParaRPr lang="en-US" altLang="zh-CN" sz="1100">
                        <a:latin typeface="HarmonyOS Sans SC" panose="00000500000000000000" charset="-122"/>
                        <a:ea typeface="HarmonyOS Sans SC" panose="00000500000000000000" charset="-122"/>
                      </a:endParaRPr>
                    </a:p>
                  </a:txBody>
                  <a:tcPr marL="68580" marR="68580" marT="0" marB="0" anchor="ctr" anchorCtr="0">
                    <a:lnL>
                      <a:noFill/>
                    </a:lnL>
                    <a:lnR>
                      <a:noFill/>
                    </a:lnR>
                    <a:lnT>
                      <a:noFill/>
                    </a:lnT>
                    <a:lnB w="12700" cap="flat" cmpd="sng">
                      <a:solidFill>
                        <a:srgbClr val="000008"/>
                      </a:solidFill>
                      <a:prstDash val="solid"/>
                      <a:headEnd type="none" w="med" len="med"/>
                      <a:tailEnd type="none" w="med" len="med"/>
                    </a:lnB>
                    <a:noFill/>
                  </a:tcPr>
                </a:tc>
                <a:tc>
                  <a:txBody>
                    <a:bodyPr/>
                    <a:p>
                      <a:pPr marL="0" indent="0" algn="ctr">
                        <a:spcBef>
                          <a:spcPct val="0"/>
                        </a:spcBef>
                        <a:spcAft>
                          <a:spcPct val="0"/>
                        </a:spcAft>
                      </a:pPr>
                      <a:r>
                        <a:rPr lang="en-US" altLang="zh-CN" sz="1100">
                          <a:latin typeface="HarmonyOS Sans SC" panose="00000500000000000000" charset="-122"/>
                          <a:ea typeface="HarmonyOS Sans SC" panose="00000500000000000000" charset="-122"/>
                        </a:rPr>
                        <a:t>0.000</a:t>
                      </a:r>
                      <a:endParaRPr lang="en-US" altLang="zh-CN" sz="1100">
                        <a:latin typeface="HarmonyOS Sans SC" panose="00000500000000000000" charset="-122"/>
                        <a:ea typeface="HarmonyOS Sans SC" panose="00000500000000000000" charset="-122"/>
                      </a:endParaRPr>
                    </a:p>
                  </a:txBody>
                  <a:tcPr marL="68580" marR="68580" marT="0" marB="0" anchor="ctr" anchorCtr="0">
                    <a:lnL>
                      <a:noFill/>
                    </a:lnL>
                    <a:lnR>
                      <a:noFill/>
                    </a:lnR>
                    <a:lnT>
                      <a:noFill/>
                    </a:lnT>
                    <a:lnB w="12700" cap="flat" cmpd="sng">
                      <a:solidFill>
                        <a:srgbClr val="000008"/>
                      </a:solidFill>
                      <a:prstDash val="solid"/>
                      <a:headEnd type="none" w="med" len="med"/>
                      <a:tailEnd type="none" w="med" len="med"/>
                    </a:lnB>
                    <a:noFill/>
                  </a:tcPr>
                </a:tc>
                <a:tc>
                  <a:txBody>
                    <a:bodyPr/>
                    <a:p>
                      <a:pPr marL="0" indent="0" algn="ctr">
                        <a:spcBef>
                          <a:spcPct val="0"/>
                        </a:spcBef>
                        <a:spcAft>
                          <a:spcPct val="0"/>
                        </a:spcAft>
                      </a:pPr>
                      <a:r>
                        <a:rPr lang="en-US" altLang="zh-CN" sz="1100">
                          <a:latin typeface="HarmonyOS Sans SC" panose="00000500000000000000" charset="-122"/>
                          <a:ea typeface="HarmonyOS Sans SC" panose="00000500000000000000" charset="-122"/>
                        </a:rPr>
                        <a:t>0.094</a:t>
                      </a:r>
                      <a:endParaRPr lang="en-US" altLang="zh-CN" sz="1100">
                        <a:latin typeface="HarmonyOS Sans SC" panose="00000500000000000000" charset="-122"/>
                        <a:ea typeface="HarmonyOS Sans SC" panose="00000500000000000000" charset="-122"/>
                      </a:endParaRPr>
                    </a:p>
                  </a:txBody>
                  <a:tcPr marL="68580" marR="68580" marT="0" marB="0" anchor="ctr" anchorCtr="0">
                    <a:lnL>
                      <a:noFill/>
                    </a:lnL>
                    <a:lnR>
                      <a:noFill/>
                    </a:lnR>
                    <a:lnT>
                      <a:noFill/>
                    </a:lnT>
                    <a:lnB w="12700" cap="flat" cmpd="sng">
                      <a:solidFill>
                        <a:srgbClr val="000008"/>
                      </a:solidFill>
                      <a:prstDash val="solid"/>
                      <a:headEnd type="none" w="med" len="med"/>
                      <a:tailEnd type="none" w="med" len="med"/>
                    </a:lnB>
                    <a:noFill/>
                  </a:tcPr>
                </a:tc>
                <a:tc>
                  <a:txBody>
                    <a:bodyPr/>
                    <a:p>
                      <a:pPr marL="0" indent="0" algn="ctr">
                        <a:spcBef>
                          <a:spcPct val="0"/>
                        </a:spcBef>
                        <a:spcAft>
                          <a:spcPct val="0"/>
                        </a:spcAft>
                      </a:pPr>
                      <a:r>
                        <a:rPr lang="en-US" altLang="zh-CN" sz="1100">
                          <a:latin typeface="HarmonyOS Sans SC" panose="00000500000000000000" charset="-122"/>
                          <a:ea typeface="HarmonyOS Sans SC" panose="00000500000000000000" charset="-122"/>
                        </a:rPr>
                        <a:t>0.000</a:t>
                      </a:r>
                      <a:endParaRPr lang="en-US" altLang="zh-CN" sz="1100">
                        <a:latin typeface="HarmonyOS Sans SC" panose="00000500000000000000" charset="-122"/>
                        <a:ea typeface="HarmonyOS Sans SC" panose="00000500000000000000" charset="-122"/>
                      </a:endParaRPr>
                    </a:p>
                  </a:txBody>
                  <a:tcPr marL="68580" marR="68580" marT="0" marB="0" anchor="ctr" anchorCtr="0">
                    <a:lnL>
                      <a:noFill/>
                    </a:lnL>
                    <a:lnR>
                      <a:noFill/>
                    </a:lnR>
                    <a:lnT>
                      <a:noFill/>
                    </a:lnT>
                    <a:lnB w="12700" cap="flat" cmpd="sng">
                      <a:solidFill>
                        <a:srgbClr val="000008"/>
                      </a:solidFill>
                      <a:prstDash val="solid"/>
                      <a:headEnd type="none" w="med" len="med"/>
                      <a:tailEnd type="none" w="med" len="med"/>
                    </a:lnB>
                    <a:noFill/>
                  </a:tcPr>
                </a:tc>
              </a:tr>
            </a:tbl>
          </a:graphicData>
        </a:graphic>
      </p:graphicFrame>
      <p:sp>
        <p:nvSpPr>
          <p:cNvPr id="27" name="文本框 26"/>
          <p:cNvSpPr txBox="1"/>
          <p:nvPr/>
        </p:nvSpPr>
        <p:spPr>
          <a:xfrm>
            <a:off x="648970" y="4601210"/>
            <a:ext cx="5160645" cy="306705"/>
          </a:xfrm>
          <a:prstGeom prst="rect">
            <a:avLst/>
          </a:prstGeom>
        </p:spPr>
        <p:txBody>
          <a:bodyPr wrap="square">
            <a:spAutoFit/>
          </a:bodyPr>
          <a:p>
            <a:pPr algn="ctr"/>
            <a:r>
              <a:rPr lang="zh-CN" altLang="en-US" sz="1400" b="1">
                <a:latin typeface="HarmonyOS Sans SC" panose="00000500000000000000" charset="-122"/>
                <a:ea typeface="HarmonyOS Sans SC" panose="00000500000000000000" charset="-122"/>
                <a:cs typeface="HarmonyOS Sans SC" panose="00000500000000000000" charset="-122"/>
              </a:rPr>
              <a:t>两组总有效率比较</a:t>
            </a:r>
            <a:r>
              <a:rPr lang="en-US" altLang="zh-CN" sz="1400" b="1">
                <a:latin typeface="HarmonyOS Sans SC" panose="00000500000000000000" charset="-122"/>
                <a:ea typeface="HarmonyOS Sans SC" panose="00000500000000000000" charset="-122"/>
                <a:cs typeface="HarmonyOS Sans SC" panose="00000500000000000000" charset="-122"/>
              </a:rPr>
              <a:t>[</a:t>
            </a:r>
            <a:r>
              <a:rPr lang="zh-CN" altLang="en-US" sz="1400" b="1">
                <a:latin typeface="HarmonyOS Sans SC" panose="00000500000000000000" charset="-122"/>
                <a:ea typeface="HarmonyOS Sans SC" panose="00000500000000000000" charset="-122"/>
                <a:cs typeface="HarmonyOS Sans SC" panose="00000500000000000000" charset="-122"/>
              </a:rPr>
              <a:t>例（</a:t>
            </a:r>
            <a:r>
              <a:rPr lang="en-US" altLang="zh-CN" sz="1400" b="1">
                <a:latin typeface="HarmonyOS Sans SC" panose="00000500000000000000" charset="-122"/>
                <a:ea typeface="HarmonyOS Sans SC" panose="00000500000000000000" charset="-122"/>
                <a:cs typeface="HarmonyOS Sans SC" panose="00000500000000000000" charset="-122"/>
              </a:rPr>
              <a:t>%</a:t>
            </a:r>
            <a:r>
              <a:rPr lang="zh-CN" altLang="en-US" sz="1400" b="1">
                <a:latin typeface="HarmonyOS Sans SC" panose="00000500000000000000" charset="-122"/>
                <a:ea typeface="HarmonyOS Sans SC" panose="00000500000000000000" charset="-122"/>
                <a:cs typeface="HarmonyOS Sans SC" panose="00000500000000000000" charset="-122"/>
              </a:rPr>
              <a:t>）</a:t>
            </a:r>
            <a:r>
              <a:rPr lang="en-US" altLang="zh-CN" sz="1400" b="1">
                <a:latin typeface="HarmonyOS Sans SC" panose="00000500000000000000" charset="-122"/>
                <a:ea typeface="HarmonyOS Sans SC" panose="00000500000000000000" charset="-122"/>
                <a:cs typeface="HarmonyOS Sans SC" panose="00000500000000000000" charset="-122"/>
              </a:rPr>
              <a:t>]</a:t>
            </a:r>
            <a:endParaRPr lang="en-US" altLang="zh-CN" sz="1400" b="1">
              <a:latin typeface="HarmonyOS Sans SC" panose="00000500000000000000" charset="-122"/>
              <a:ea typeface="HarmonyOS Sans SC" panose="00000500000000000000" charset="-122"/>
              <a:cs typeface="HarmonyOS Sans SC" panose="00000500000000000000" charset="-122"/>
            </a:endParaRPr>
          </a:p>
        </p:txBody>
      </p:sp>
      <p:graphicFrame>
        <p:nvGraphicFramePr>
          <p:cNvPr id="28" name="表格 27"/>
          <p:cNvGraphicFramePr/>
          <p:nvPr>
            <p:custDataLst>
              <p:tags r:id="rId4"/>
            </p:custDataLst>
          </p:nvPr>
        </p:nvGraphicFramePr>
        <p:xfrm>
          <a:off x="649605" y="4952365"/>
          <a:ext cx="5160010" cy="838835"/>
        </p:xfrm>
        <a:graphic>
          <a:graphicData uri="http://schemas.openxmlformats.org/drawingml/2006/table">
            <a:tbl>
              <a:tblPr/>
              <a:tblGrid>
                <a:gridCol w="588645"/>
                <a:gridCol w="593090"/>
                <a:gridCol w="929640"/>
                <a:gridCol w="892810"/>
                <a:gridCol w="772795"/>
                <a:gridCol w="772160"/>
                <a:gridCol w="610870"/>
              </a:tblGrid>
              <a:tr h="167640">
                <a:tc rowSpan="2">
                  <a:txBody>
                    <a:bodyPr/>
                    <a:p>
                      <a:pPr marL="0" indent="0" algn="ctr">
                        <a:spcBef>
                          <a:spcPct val="0"/>
                        </a:spcBef>
                        <a:spcAft>
                          <a:spcPct val="0"/>
                        </a:spcAft>
                      </a:pPr>
                      <a:r>
                        <a:rPr lang="zh-CN" sz="1100" b="1">
                          <a:latin typeface="HarmonyOS Sans SC" panose="00000500000000000000" charset="-122"/>
                          <a:ea typeface="HarmonyOS Sans SC" panose="00000500000000000000" charset="-122"/>
                        </a:rPr>
                        <a:t>组别</a:t>
                      </a:r>
                      <a:endParaRPr lang="zh-CN" sz="1100" b="1">
                        <a:latin typeface="HarmonyOS Sans SC" panose="00000500000000000000" charset="-122"/>
                        <a:ea typeface="HarmonyOS Sans SC" panose="00000500000000000000" charset="-122"/>
                      </a:endParaRPr>
                    </a:p>
                  </a:txBody>
                  <a:tcPr marL="68580" marR="68580" marT="0" marB="0" anchor="ctr" anchorCtr="0">
                    <a:lnL>
                      <a:noFill/>
                    </a:lnL>
                    <a:lnR>
                      <a:noFill/>
                    </a:lnR>
                    <a:lnT w="12700"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noFill/>
                  </a:tcPr>
                </a:tc>
                <a:tc rowSpan="2">
                  <a:txBody>
                    <a:bodyPr/>
                    <a:p>
                      <a:pPr marL="0" indent="0" algn="ctr">
                        <a:spcBef>
                          <a:spcPct val="0"/>
                        </a:spcBef>
                        <a:spcAft>
                          <a:spcPct val="0"/>
                        </a:spcAft>
                      </a:pPr>
                      <a:r>
                        <a:rPr lang="zh-CN" sz="1100" b="1">
                          <a:latin typeface="HarmonyOS Sans SC" panose="00000500000000000000" charset="-122"/>
                          <a:ea typeface="HarmonyOS Sans SC" panose="00000500000000000000" charset="-122"/>
                        </a:rPr>
                        <a:t>例数</a:t>
                      </a:r>
                      <a:endParaRPr lang="zh-CN" sz="1100" b="1">
                        <a:latin typeface="HarmonyOS Sans SC" panose="00000500000000000000" charset="-122"/>
                        <a:ea typeface="HarmonyOS Sans SC" panose="00000500000000000000" charset="-122"/>
                      </a:endParaRPr>
                    </a:p>
                  </a:txBody>
                  <a:tcPr marL="68580" marR="68580" marT="0" marB="0" anchor="ctr" anchorCtr="0">
                    <a:lnL>
                      <a:noFill/>
                    </a:lnL>
                    <a:lnR>
                      <a:noFill/>
                    </a:lnR>
                    <a:lnT w="12700"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noFill/>
                  </a:tcPr>
                </a:tc>
                <a:tc gridSpan="2">
                  <a:txBody>
                    <a:bodyPr/>
                    <a:p>
                      <a:pPr marL="0" indent="0" algn="ctr">
                        <a:spcBef>
                          <a:spcPct val="0"/>
                        </a:spcBef>
                        <a:spcAft>
                          <a:spcPct val="0"/>
                        </a:spcAft>
                      </a:pPr>
                      <a:r>
                        <a:rPr lang="zh-CN" sz="1100" b="1">
                          <a:latin typeface="HarmonyOS Sans SC" panose="00000500000000000000" charset="-122"/>
                          <a:ea typeface="HarmonyOS Sans SC" panose="00000500000000000000" charset="-122"/>
                          <a:cs typeface="HarmonyOS Sans SC" panose="00000500000000000000" charset="-122"/>
                        </a:rPr>
                        <a:t>治疗</a:t>
                      </a:r>
                      <a:r>
                        <a:rPr lang="en-US" altLang="zh-CN" sz="1100" b="1">
                          <a:latin typeface="HarmonyOS Sans SC" panose="00000500000000000000" charset="-122"/>
                          <a:ea typeface="HarmonyOS Sans SC" panose="00000500000000000000" charset="-122"/>
                          <a:cs typeface="HarmonyOS Sans SC" panose="00000500000000000000" charset="-122"/>
                        </a:rPr>
                        <a:t>2</a:t>
                      </a:r>
                      <a:r>
                        <a:rPr lang="zh-CN" sz="1100" b="1">
                          <a:latin typeface="HarmonyOS Sans SC" panose="00000500000000000000" charset="-122"/>
                          <a:ea typeface="HarmonyOS Sans SC" panose="00000500000000000000" charset="-122"/>
                          <a:cs typeface="HarmonyOS Sans SC" panose="00000500000000000000" charset="-122"/>
                        </a:rPr>
                        <a:t>周</a:t>
                      </a:r>
                      <a:endParaRPr lang="zh-CN" sz="1100" b="1">
                        <a:latin typeface="HarmonyOS Sans SC" panose="00000500000000000000" charset="-122"/>
                        <a:ea typeface="HarmonyOS Sans SC" panose="00000500000000000000" charset="-122"/>
                        <a:cs typeface="HarmonyOS Sans SC" panose="00000500000000000000" charset="-122"/>
                      </a:endParaRPr>
                    </a:p>
                  </a:txBody>
                  <a:tcPr marL="68580" marR="68580" marT="0" marB="0" anchor="ctr" anchorCtr="0">
                    <a:lnL>
                      <a:noFill/>
                    </a:lnL>
                    <a:lnR>
                      <a:noFill/>
                    </a:lnR>
                    <a:lnT w="12700"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noFill/>
                  </a:tcPr>
                </a:tc>
                <a:tc hMerge="1">
                  <a:tcPr>
                    <a:lnR>
                      <a:noFill/>
                    </a:lnR>
                    <a:lnT w="12700"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tcPr>
                </a:tc>
                <a:tc gridSpan="2">
                  <a:txBody>
                    <a:bodyPr/>
                    <a:p>
                      <a:pPr marL="0" indent="0" algn="ctr">
                        <a:spcBef>
                          <a:spcPct val="0"/>
                        </a:spcBef>
                        <a:spcAft>
                          <a:spcPct val="0"/>
                        </a:spcAft>
                      </a:pPr>
                      <a:r>
                        <a:rPr lang="zh-CN" sz="1100" b="1">
                          <a:latin typeface="HarmonyOS Sans SC" panose="00000500000000000000" charset="-122"/>
                          <a:ea typeface="HarmonyOS Sans SC" panose="00000500000000000000" charset="-122"/>
                          <a:cs typeface="HarmonyOS Sans SC" panose="00000500000000000000" charset="-122"/>
                        </a:rPr>
                        <a:t>治疗</a:t>
                      </a:r>
                      <a:r>
                        <a:rPr lang="en-US" altLang="zh-CN" sz="1100" b="1">
                          <a:latin typeface="HarmonyOS Sans SC" panose="00000500000000000000" charset="-122"/>
                          <a:ea typeface="HarmonyOS Sans SC" panose="00000500000000000000" charset="-122"/>
                          <a:cs typeface="HarmonyOS Sans SC" panose="00000500000000000000" charset="-122"/>
                        </a:rPr>
                        <a:t>4</a:t>
                      </a:r>
                      <a:r>
                        <a:rPr lang="zh-CN" sz="1100" b="1">
                          <a:latin typeface="HarmonyOS Sans SC" panose="00000500000000000000" charset="-122"/>
                          <a:ea typeface="HarmonyOS Sans SC" panose="00000500000000000000" charset="-122"/>
                          <a:cs typeface="HarmonyOS Sans SC" panose="00000500000000000000" charset="-122"/>
                        </a:rPr>
                        <a:t>周</a:t>
                      </a:r>
                      <a:endParaRPr lang="zh-CN" sz="1100" b="1">
                        <a:latin typeface="HarmonyOS Sans SC" panose="00000500000000000000" charset="-122"/>
                        <a:ea typeface="HarmonyOS Sans SC" panose="00000500000000000000" charset="-122"/>
                        <a:cs typeface="HarmonyOS Sans SC" panose="00000500000000000000" charset="-122"/>
                      </a:endParaRPr>
                    </a:p>
                  </a:txBody>
                  <a:tcPr marL="68580" marR="68580" marT="0" marB="0" anchor="ctr" anchorCtr="0">
                    <a:lnL>
                      <a:noFill/>
                    </a:lnL>
                    <a:lnR>
                      <a:noFill/>
                    </a:lnR>
                    <a:lnT w="12700"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noFill/>
                  </a:tcPr>
                </a:tc>
                <a:tc hMerge="1">
                  <a:tcPr>
                    <a:lnR>
                      <a:noFill/>
                    </a:lnR>
                    <a:lnT w="12700"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tcPr>
                </a:tc>
                <a:tc rowSpan="2">
                  <a:txBody>
                    <a:bodyPr/>
                    <a:p>
                      <a:pPr marL="0" indent="0" algn="ctr">
                        <a:spcBef>
                          <a:spcPct val="0"/>
                        </a:spcBef>
                        <a:spcAft>
                          <a:spcPct val="0"/>
                        </a:spcAft>
                      </a:pPr>
                      <a:r>
                        <a:rPr lang="en-US" altLang="zh-CN" sz="1100" b="1">
                          <a:latin typeface="HarmonyOS Sans SC" panose="00000500000000000000" charset="-122"/>
                          <a:ea typeface="HarmonyOS Sans SC" panose="00000500000000000000" charset="-122"/>
                          <a:cs typeface="HarmonyOS Sans SC" panose="00000500000000000000" charset="-122"/>
                        </a:rPr>
                        <a:t>P</a:t>
                      </a:r>
                      <a:r>
                        <a:rPr lang="zh-CN" sz="1100" b="1">
                          <a:latin typeface="HarmonyOS Sans SC" panose="00000500000000000000" charset="-122"/>
                          <a:ea typeface="HarmonyOS Sans SC" panose="00000500000000000000" charset="-122"/>
                          <a:cs typeface="HarmonyOS Sans SC" panose="00000500000000000000" charset="-122"/>
                        </a:rPr>
                        <a:t>值</a:t>
                      </a:r>
                      <a:endParaRPr lang="zh-CN" sz="1100" b="1">
                        <a:latin typeface="HarmonyOS Sans SC" panose="00000500000000000000" charset="-122"/>
                        <a:ea typeface="HarmonyOS Sans SC" panose="00000500000000000000" charset="-122"/>
                        <a:cs typeface="HarmonyOS Sans SC" panose="00000500000000000000" charset="-122"/>
                      </a:endParaRPr>
                    </a:p>
                  </a:txBody>
                  <a:tcPr marL="68580" marR="68580" marT="0" marB="0" anchor="ctr" anchorCtr="0">
                    <a:lnL>
                      <a:noFill/>
                    </a:lnL>
                    <a:lnR>
                      <a:noFill/>
                    </a:lnR>
                    <a:lnT w="12700"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noFill/>
                  </a:tcPr>
                </a:tc>
              </a:tr>
              <a:tr h="167640">
                <a:tc vMerge="1">
                  <a:tcPr>
                    <a:lnL>
                      <a:noFill/>
                    </a:lnL>
                    <a:lnR>
                      <a:noFill/>
                    </a:lnR>
                    <a:lnB w="9525" cap="flat" cmpd="sng">
                      <a:solidFill>
                        <a:srgbClr val="000008"/>
                      </a:solidFill>
                      <a:prstDash val="solid"/>
                      <a:headEnd type="none" w="med" len="med"/>
                      <a:tailEnd type="none" w="med" len="med"/>
                    </a:lnB>
                  </a:tcPr>
                </a:tc>
                <a:tc vMerge="1">
                  <a:tcPr>
                    <a:lnL>
                      <a:noFill/>
                    </a:lnL>
                    <a:lnR>
                      <a:noFill/>
                    </a:lnR>
                    <a:lnB w="9525" cap="flat" cmpd="sng">
                      <a:solidFill>
                        <a:srgbClr val="000008"/>
                      </a:solidFill>
                      <a:prstDash val="solid"/>
                      <a:headEnd type="none" w="med" len="med"/>
                      <a:tailEnd type="none" w="med" len="med"/>
                    </a:lnB>
                  </a:tcPr>
                </a:tc>
                <a:tc>
                  <a:txBody>
                    <a:bodyPr/>
                    <a:p>
                      <a:pPr marL="0" indent="0" algn="ctr">
                        <a:spcBef>
                          <a:spcPct val="0"/>
                        </a:spcBef>
                        <a:spcAft>
                          <a:spcPct val="0"/>
                        </a:spcAft>
                      </a:pPr>
                      <a:r>
                        <a:rPr lang="zh-CN" sz="1100">
                          <a:latin typeface="HarmonyOS Sans SC" panose="00000500000000000000" charset="-122"/>
                          <a:ea typeface="HarmonyOS Sans SC" panose="00000500000000000000" charset="-122"/>
                        </a:rPr>
                        <a:t>总有效</a:t>
                      </a:r>
                      <a:endParaRPr lang="zh-CN" sz="1100">
                        <a:latin typeface="HarmonyOS Sans SC" panose="00000500000000000000" charset="-122"/>
                        <a:ea typeface="HarmonyOS Sans SC" panose="00000500000000000000" charset="-122"/>
                      </a:endParaRPr>
                    </a:p>
                  </a:txBody>
                  <a:tcPr marL="68580" marR="68580" marT="0" marB="0" anchor="ctr" anchorCtr="0">
                    <a:lnL>
                      <a:noFill/>
                    </a:lnL>
                    <a:lnR>
                      <a:noFill/>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noFill/>
                  </a:tcPr>
                </a:tc>
                <a:tc>
                  <a:txBody>
                    <a:bodyPr/>
                    <a:p>
                      <a:pPr marL="0" indent="0" algn="ctr">
                        <a:spcBef>
                          <a:spcPct val="0"/>
                        </a:spcBef>
                        <a:spcAft>
                          <a:spcPct val="0"/>
                        </a:spcAft>
                      </a:pPr>
                      <a:r>
                        <a:rPr lang="zh-CN" sz="1100">
                          <a:latin typeface="HarmonyOS Sans SC" panose="00000500000000000000" charset="-122"/>
                          <a:ea typeface="HarmonyOS Sans SC" panose="00000500000000000000" charset="-122"/>
                        </a:rPr>
                        <a:t>无效</a:t>
                      </a:r>
                      <a:endParaRPr lang="zh-CN" sz="1100">
                        <a:latin typeface="HarmonyOS Sans SC" panose="00000500000000000000" charset="-122"/>
                        <a:ea typeface="HarmonyOS Sans SC" panose="00000500000000000000" charset="-122"/>
                      </a:endParaRPr>
                    </a:p>
                  </a:txBody>
                  <a:tcPr marL="68580" marR="68580" marT="0" marB="0" anchor="ctr" anchorCtr="0">
                    <a:lnL>
                      <a:noFill/>
                    </a:lnL>
                    <a:lnR>
                      <a:noFill/>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noFill/>
                  </a:tcPr>
                </a:tc>
                <a:tc>
                  <a:txBody>
                    <a:bodyPr/>
                    <a:p>
                      <a:pPr marL="0" indent="0" algn="ctr">
                        <a:spcBef>
                          <a:spcPct val="0"/>
                        </a:spcBef>
                        <a:spcAft>
                          <a:spcPct val="0"/>
                        </a:spcAft>
                      </a:pPr>
                      <a:r>
                        <a:rPr lang="zh-CN" sz="1100">
                          <a:latin typeface="HarmonyOS Sans SC" panose="00000500000000000000" charset="-122"/>
                          <a:ea typeface="HarmonyOS Sans SC" panose="00000500000000000000" charset="-122"/>
                        </a:rPr>
                        <a:t>总有效</a:t>
                      </a:r>
                      <a:endParaRPr lang="zh-CN" sz="1100">
                        <a:latin typeface="HarmonyOS Sans SC" panose="00000500000000000000" charset="-122"/>
                        <a:ea typeface="HarmonyOS Sans SC" panose="00000500000000000000" charset="-122"/>
                      </a:endParaRPr>
                    </a:p>
                  </a:txBody>
                  <a:tcPr marL="68580" marR="68580" marT="0" marB="0" anchor="ctr" anchorCtr="0">
                    <a:lnL>
                      <a:noFill/>
                    </a:lnL>
                    <a:lnR>
                      <a:noFill/>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noFill/>
                  </a:tcPr>
                </a:tc>
                <a:tc>
                  <a:txBody>
                    <a:bodyPr/>
                    <a:p>
                      <a:pPr marL="0" indent="0" algn="ctr">
                        <a:spcBef>
                          <a:spcPct val="0"/>
                        </a:spcBef>
                        <a:spcAft>
                          <a:spcPct val="0"/>
                        </a:spcAft>
                      </a:pPr>
                      <a:r>
                        <a:rPr lang="zh-CN" sz="1100">
                          <a:latin typeface="HarmonyOS Sans SC" panose="00000500000000000000" charset="-122"/>
                          <a:ea typeface="HarmonyOS Sans SC" panose="00000500000000000000" charset="-122"/>
                        </a:rPr>
                        <a:t>无效</a:t>
                      </a:r>
                      <a:endParaRPr lang="zh-CN" sz="1100">
                        <a:latin typeface="HarmonyOS Sans SC" panose="00000500000000000000" charset="-122"/>
                        <a:ea typeface="HarmonyOS Sans SC" panose="00000500000000000000" charset="-122"/>
                      </a:endParaRPr>
                    </a:p>
                  </a:txBody>
                  <a:tcPr marL="68580" marR="68580" marT="0" marB="0" anchor="ctr" anchorCtr="0">
                    <a:lnL>
                      <a:noFill/>
                    </a:lnL>
                    <a:lnR>
                      <a:noFill/>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noFill/>
                  </a:tcPr>
                </a:tc>
                <a:tc vMerge="1">
                  <a:tcPr>
                    <a:lnL>
                      <a:noFill/>
                    </a:lnL>
                    <a:lnR>
                      <a:noFill/>
                    </a:lnR>
                    <a:lnB w="9525" cap="flat" cmpd="sng">
                      <a:solidFill>
                        <a:srgbClr val="000008"/>
                      </a:solidFill>
                      <a:prstDash val="solid"/>
                      <a:headEnd type="none" w="med" len="med"/>
                      <a:tailEnd type="none" w="med" len="med"/>
                    </a:lnB>
                  </a:tcPr>
                </a:tc>
              </a:tr>
              <a:tr h="168275">
                <a:tc>
                  <a:txBody>
                    <a:bodyPr/>
                    <a:p>
                      <a:pPr marL="0" indent="0" algn="ctr">
                        <a:spcBef>
                          <a:spcPct val="0"/>
                        </a:spcBef>
                        <a:spcAft>
                          <a:spcPct val="0"/>
                        </a:spcAft>
                      </a:pPr>
                      <a:r>
                        <a:rPr lang="zh-CN" sz="1100">
                          <a:latin typeface="HarmonyOS Sans SC" panose="00000500000000000000" charset="-122"/>
                          <a:ea typeface="HarmonyOS Sans SC" panose="00000500000000000000" charset="-122"/>
                        </a:rPr>
                        <a:t>试验组</a:t>
                      </a:r>
                      <a:endParaRPr lang="zh-CN" sz="1100">
                        <a:latin typeface="HarmonyOS Sans SC" panose="00000500000000000000" charset="-122"/>
                        <a:ea typeface="HarmonyOS Sans SC" panose="00000500000000000000" charset="-122"/>
                      </a:endParaRPr>
                    </a:p>
                  </a:txBody>
                  <a:tcPr marL="68580" marR="68580" marT="0" marB="0" anchor="ctr" anchorCtr="0">
                    <a:lnL>
                      <a:noFill/>
                    </a:lnL>
                    <a:lnR>
                      <a:noFill/>
                    </a:lnR>
                    <a:lnT w="9525" cap="flat" cmpd="sng">
                      <a:solidFill>
                        <a:srgbClr val="000008"/>
                      </a:solidFill>
                      <a:prstDash val="solid"/>
                      <a:headEnd type="none" w="med" len="med"/>
                      <a:tailEnd type="none" w="med" len="med"/>
                    </a:lnT>
                    <a:lnB>
                      <a:noFill/>
                    </a:lnB>
                    <a:noFill/>
                  </a:tcPr>
                </a:tc>
                <a:tc>
                  <a:txBody>
                    <a:bodyPr/>
                    <a:p>
                      <a:pPr marL="0" indent="0" algn="ctr">
                        <a:spcBef>
                          <a:spcPct val="0"/>
                        </a:spcBef>
                        <a:spcAft>
                          <a:spcPct val="0"/>
                        </a:spcAft>
                      </a:pPr>
                      <a:r>
                        <a:rPr lang="en-US" altLang="zh-CN" sz="1100">
                          <a:latin typeface="HarmonyOS Sans SC" panose="00000500000000000000" charset="-122"/>
                          <a:ea typeface="HarmonyOS Sans SC" panose="00000500000000000000" charset="-122"/>
                        </a:rPr>
                        <a:t>3</a:t>
                      </a:r>
                      <a:r>
                        <a:rPr lang="en-US" altLang="zh-CN" sz="1100">
                          <a:latin typeface="HarmonyOS Sans SC" panose="00000500000000000000" charset="-122"/>
                          <a:ea typeface="HarmonyOS Sans SC" panose="00000500000000000000" charset="-122"/>
                        </a:rPr>
                        <a:t>0</a:t>
                      </a:r>
                      <a:endParaRPr lang="en-US" altLang="zh-CN" sz="1100">
                        <a:latin typeface="HarmonyOS Sans SC" panose="00000500000000000000" charset="-122"/>
                        <a:ea typeface="HarmonyOS Sans SC" panose="00000500000000000000" charset="-122"/>
                      </a:endParaRPr>
                    </a:p>
                  </a:txBody>
                  <a:tcPr marL="68580" marR="68580" marT="0" marB="0" anchor="ctr" anchorCtr="0">
                    <a:lnL>
                      <a:noFill/>
                    </a:lnL>
                    <a:lnR>
                      <a:noFill/>
                    </a:lnR>
                    <a:lnT w="9525" cap="flat" cmpd="sng">
                      <a:solidFill>
                        <a:srgbClr val="000008"/>
                      </a:solidFill>
                      <a:prstDash val="solid"/>
                      <a:headEnd type="none" w="med" len="med"/>
                      <a:tailEnd type="none" w="med" len="med"/>
                    </a:lnT>
                    <a:lnB>
                      <a:noFill/>
                    </a:lnB>
                    <a:noFill/>
                  </a:tcPr>
                </a:tc>
                <a:tc>
                  <a:txBody>
                    <a:bodyPr/>
                    <a:p>
                      <a:pPr marL="0" indent="0" algn="ctr">
                        <a:spcBef>
                          <a:spcPct val="0"/>
                        </a:spcBef>
                        <a:spcAft>
                          <a:spcPct val="0"/>
                        </a:spcAft>
                      </a:pPr>
                      <a:r>
                        <a:rPr lang="en-US" altLang="zh-CN" sz="1100">
                          <a:latin typeface="HarmonyOS Sans SC" panose="00000500000000000000" charset="-122"/>
                          <a:ea typeface="HarmonyOS Sans SC" panose="00000500000000000000" charset="-122"/>
                          <a:cs typeface="HarmonyOS Sans SC" panose="00000500000000000000" charset="-122"/>
                        </a:rPr>
                        <a:t>22</a:t>
                      </a:r>
                      <a:r>
                        <a:rPr lang="zh-CN" sz="1100">
                          <a:latin typeface="HarmonyOS Sans SC" panose="00000500000000000000" charset="-122"/>
                          <a:ea typeface="HarmonyOS Sans SC" panose="00000500000000000000" charset="-122"/>
                          <a:cs typeface="HarmonyOS Sans SC" panose="00000500000000000000" charset="-122"/>
                        </a:rPr>
                        <a:t>（</a:t>
                      </a:r>
                      <a:r>
                        <a:rPr lang="en-US" altLang="zh-CN" sz="1100">
                          <a:latin typeface="HarmonyOS Sans SC" panose="00000500000000000000" charset="-122"/>
                          <a:ea typeface="HarmonyOS Sans SC" panose="00000500000000000000" charset="-122"/>
                          <a:cs typeface="HarmonyOS Sans SC" panose="00000500000000000000" charset="-122"/>
                        </a:rPr>
                        <a:t>73.3</a:t>
                      </a:r>
                      <a:r>
                        <a:rPr lang="zh-CN" sz="1100">
                          <a:latin typeface="HarmonyOS Sans SC" panose="00000500000000000000" charset="-122"/>
                          <a:ea typeface="HarmonyOS Sans SC" panose="00000500000000000000" charset="-122"/>
                          <a:cs typeface="HarmonyOS Sans SC" panose="00000500000000000000" charset="-122"/>
                        </a:rPr>
                        <a:t>）</a:t>
                      </a:r>
                      <a:endParaRPr lang="zh-CN" sz="1100">
                        <a:latin typeface="HarmonyOS Sans SC" panose="00000500000000000000" charset="-122"/>
                        <a:ea typeface="HarmonyOS Sans SC" panose="00000500000000000000" charset="-122"/>
                        <a:cs typeface="HarmonyOS Sans SC" panose="00000500000000000000" charset="-122"/>
                      </a:endParaRPr>
                    </a:p>
                  </a:txBody>
                  <a:tcPr marL="68580" marR="68580" marT="0" marB="0" anchor="ctr" anchorCtr="0">
                    <a:lnL>
                      <a:noFill/>
                    </a:lnL>
                    <a:lnR>
                      <a:noFill/>
                    </a:lnR>
                    <a:lnT w="9525" cap="flat" cmpd="sng">
                      <a:solidFill>
                        <a:srgbClr val="000008"/>
                      </a:solidFill>
                      <a:prstDash val="solid"/>
                      <a:headEnd type="none" w="med" len="med"/>
                      <a:tailEnd type="none" w="med" len="med"/>
                    </a:lnT>
                    <a:lnB>
                      <a:noFill/>
                    </a:lnB>
                    <a:noFill/>
                  </a:tcPr>
                </a:tc>
                <a:tc>
                  <a:txBody>
                    <a:bodyPr/>
                    <a:p>
                      <a:pPr marL="0" indent="0" algn="ctr">
                        <a:spcBef>
                          <a:spcPct val="0"/>
                        </a:spcBef>
                        <a:spcAft>
                          <a:spcPct val="0"/>
                        </a:spcAft>
                      </a:pPr>
                      <a:r>
                        <a:rPr lang="en-US" altLang="zh-CN" sz="1100">
                          <a:latin typeface="HarmonyOS Sans SC" panose="00000500000000000000" charset="-122"/>
                          <a:ea typeface="HarmonyOS Sans SC" panose="00000500000000000000" charset="-122"/>
                          <a:cs typeface="HarmonyOS Sans SC" panose="00000500000000000000" charset="-122"/>
                        </a:rPr>
                        <a:t>8</a:t>
                      </a:r>
                      <a:r>
                        <a:rPr lang="zh-CN" sz="1100">
                          <a:latin typeface="HarmonyOS Sans SC" panose="00000500000000000000" charset="-122"/>
                          <a:ea typeface="HarmonyOS Sans SC" panose="00000500000000000000" charset="-122"/>
                          <a:cs typeface="HarmonyOS Sans SC" panose="00000500000000000000" charset="-122"/>
                        </a:rPr>
                        <a:t>（</a:t>
                      </a:r>
                      <a:r>
                        <a:rPr lang="en-US" altLang="zh-CN" sz="1100">
                          <a:latin typeface="HarmonyOS Sans SC" panose="00000500000000000000" charset="-122"/>
                          <a:ea typeface="HarmonyOS Sans SC" panose="00000500000000000000" charset="-122"/>
                          <a:cs typeface="HarmonyOS Sans SC" panose="00000500000000000000" charset="-122"/>
                        </a:rPr>
                        <a:t>26.7</a:t>
                      </a:r>
                      <a:r>
                        <a:rPr lang="zh-CN" sz="1100">
                          <a:latin typeface="HarmonyOS Sans SC" panose="00000500000000000000" charset="-122"/>
                          <a:ea typeface="HarmonyOS Sans SC" panose="00000500000000000000" charset="-122"/>
                          <a:cs typeface="HarmonyOS Sans SC" panose="00000500000000000000" charset="-122"/>
                        </a:rPr>
                        <a:t>）</a:t>
                      </a:r>
                      <a:endParaRPr lang="zh-CN" sz="1100">
                        <a:latin typeface="HarmonyOS Sans SC" panose="00000500000000000000" charset="-122"/>
                        <a:ea typeface="HarmonyOS Sans SC" panose="00000500000000000000" charset="-122"/>
                        <a:cs typeface="HarmonyOS Sans SC" panose="00000500000000000000" charset="-122"/>
                      </a:endParaRPr>
                    </a:p>
                  </a:txBody>
                  <a:tcPr marL="68580" marR="68580" marT="0" marB="0" anchor="ctr" anchorCtr="0">
                    <a:lnL>
                      <a:noFill/>
                    </a:lnL>
                    <a:lnR>
                      <a:noFill/>
                    </a:lnR>
                    <a:lnT w="9525" cap="flat" cmpd="sng">
                      <a:solidFill>
                        <a:srgbClr val="000008"/>
                      </a:solidFill>
                      <a:prstDash val="solid"/>
                      <a:headEnd type="none" w="med" len="med"/>
                      <a:tailEnd type="none" w="med" len="med"/>
                    </a:lnT>
                    <a:lnB>
                      <a:noFill/>
                    </a:lnB>
                    <a:noFill/>
                  </a:tcPr>
                </a:tc>
                <a:tc>
                  <a:txBody>
                    <a:bodyPr/>
                    <a:p>
                      <a:pPr marL="0" indent="0" algn="ctr">
                        <a:spcBef>
                          <a:spcPct val="0"/>
                        </a:spcBef>
                        <a:spcAft>
                          <a:spcPct val="0"/>
                        </a:spcAft>
                      </a:pPr>
                      <a:r>
                        <a:rPr lang="en-US" altLang="zh-CN" sz="1100">
                          <a:latin typeface="HarmonyOS Sans SC" panose="00000500000000000000" charset="-122"/>
                          <a:ea typeface="HarmonyOS Sans SC" panose="00000500000000000000" charset="-122"/>
                          <a:cs typeface="HarmonyOS Sans SC" panose="00000500000000000000" charset="-122"/>
                        </a:rPr>
                        <a:t>28</a:t>
                      </a:r>
                      <a:r>
                        <a:rPr lang="zh-CN" sz="1100">
                          <a:latin typeface="HarmonyOS Sans SC" panose="00000500000000000000" charset="-122"/>
                          <a:ea typeface="HarmonyOS Sans SC" panose="00000500000000000000" charset="-122"/>
                          <a:cs typeface="HarmonyOS Sans SC" panose="00000500000000000000" charset="-122"/>
                        </a:rPr>
                        <a:t>（</a:t>
                      </a:r>
                      <a:r>
                        <a:rPr lang="en-US" altLang="zh-CN" sz="1100">
                          <a:latin typeface="HarmonyOS Sans SC" panose="00000500000000000000" charset="-122"/>
                          <a:ea typeface="HarmonyOS Sans SC" panose="00000500000000000000" charset="-122"/>
                          <a:cs typeface="HarmonyOS Sans SC" panose="00000500000000000000" charset="-122"/>
                        </a:rPr>
                        <a:t>93.3</a:t>
                      </a:r>
                      <a:r>
                        <a:rPr lang="zh-CN" sz="1100">
                          <a:latin typeface="HarmonyOS Sans SC" panose="00000500000000000000" charset="-122"/>
                          <a:ea typeface="HarmonyOS Sans SC" panose="00000500000000000000" charset="-122"/>
                          <a:cs typeface="HarmonyOS Sans SC" panose="00000500000000000000" charset="-122"/>
                        </a:rPr>
                        <a:t>）</a:t>
                      </a:r>
                      <a:endParaRPr lang="zh-CN" sz="1100">
                        <a:latin typeface="HarmonyOS Sans SC" panose="00000500000000000000" charset="-122"/>
                        <a:ea typeface="HarmonyOS Sans SC" panose="00000500000000000000" charset="-122"/>
                        <a:cs typeface="HarmonyOS Sans SC" panose="00000500000000000000" charset="-122"/>
                      </a:endParaRPr>
                    </a:p>
                  </a:txBody>
                  <a:tcPr marL="68580" marR="68580" marT="0" marB="0" anchor="ctr" anchorCtr="0">
                    <a:lnL>
                      <a:noFill/>
                    </a:lnL>
                    <a:lnR>
                      <a:noFill/>
                    </a:lnR>
                    <a:lnT w="9525" cap="flat" cmpd="sng">
                      <a:solidFill>
                        <a:srgbClr val="000008"/>
                      </a:solidFill>
                      <a:prstDash val="solid"/>
                      <a:headEnd type="none" w="med" len="med"/>
                      <a:tailEnd type="none" w="med" len="med"/>
                    </a:lnT>
                    <a:lnB>
                      <a:noFill/>
                    </a:lnB>
                    <a:noFill/>
                  </a:tcPr>
                </a:tc>
                <a:tc>
                  <a:txBody>
                    <a:bodyPr/>
                    <a:p>
                      <a:pPr marL="0" indent="0" algn="ctr">
                        <a:spcBef>
                          <a:spcPct val="0"/>
                        </a:spcBef>
                        <a:spcAft>
                          <a:spcPct val="0"/>
                        </a:spcAft>
                      </a:pPr>
                      <a:r>
                        <a:rPr lang="en-US" altLang="zh-CN" sz="1100">
                          <a:latin typeface="HarmonyOS Sans SC" panose="00000500000000000000" charset="-122"/>
                          <a:ea typeface="HarmonyOS Sans SC" panose="00000500000000000000" charset="-122"/>
                          <a:cs typeface="HarmonyOS Sans SC" panose="00000500000000000000" charset="-122"/>
                        </a:rPr>
                        <a:t>2</a:t>
                      </a:r>
                      <a:r>
                        <a:rPr lang="zh-CN" sz="1100">
                          <a:latin typeface="HarmonyOS Sans SC" panose="00000500000000000000" charset="-122"/>
                          <a:ea typeface="HarmonyOS Sans SC" panose="00000500000000000000" charset="-122"/>
                          <a:cs typeface="HarmonyOS Sans SC" panose="00000500000000000000" charset="-122"/>
                        </a:rPr>
                        <a:t>（</a:t>
                      </a:r>
                      <a:r>
                        <a:rPr lang="en-US" altLang="zh-CN" sz="1100">
                          <a:latin typeface="HarmonyOS Sans SC" panose="00000500000000000000" charset="-122"/>
                          <a:ea typeface="HarmonyOS Sans SC" panose="00000500000000000000" charset="-122"/>
                          <a:cs typeface="HarmonyOS Sans SC" panose="00000500000000000000" charset="-122"/>
                        </a:rPr>
                        <a:t>6.7</a:t>
                      </a:r>
                      <a:r>
                        <a:rPr lang="zh-CN" sz="1100">
                          <a:latin typeface="HarmonyOS Sans SC" panose="00000500000000000000" charset="-122"/>
                          <a:ea typeface="HarmonyOS Sans SC" panose="00000500000000000000" charset="-122"/>
                          <a:cs typeface="HarmonyOS Sans SC" panose="00000500000000000000" charset="-122"/>
                        </a:rPr>
                        <a:t>）</a:t>
                      </a:r>
                      <a:endParaRPr lang="zh-CN" sz="1100">
                        <a:latin typeface="HarmonyOS Sans SC" panose="00000500000000000000" charset="-122"/>
                        <a:ea typeface="HarmonyOS Sans SC" panose="00000500000000000000" charset="-122"/>
                        <a:cs typeface="HarmonyOS Sans SC" panose="00000500000000000000" charset="-122"/>
                      </a:endParaRPr>
                    </a:p>
                  </a:txBody>
                  <a:tcPr marL="68580" marR="68580" marT="0" marB="0" anchor="ctr" anchorCtr="0">
                    <a:lnL>
                      <a:noFill/>
                    </a:lnL>
                    <a:lnR>
                      <a:noFill/>
                    </a:lnR>
                    <a:lnT w="9525" cap="flat" cmpd="sng">
                      <a:solidFill>
                        <a:srgbClr val="000008"/>
                      </a:solidFill>
                      <a:prstDash val="solid"/>
                      <a:headEnd type="none" w="med" len="med"/>
                      <a:tailEnd type="none" w="med" len="med"/>
                    </a:lnT>
                    <a:lnB>
                      <a:noFill/>
                    </a:lnB>
                    <a:noFill/>
                  </a:tcPr>
                </a:tc>
                <a:tc>
                  <a:txBody>
                    <a:bodyPr/>
                    <a:p>
                      <a:pPr marL="0" indent="0" algn="ctr">
                        <a:spcBef>
                          <a:spcPct val="0"/>
                        </a:spcBef>
                        <a:spcAft>
                          <a:spcPct val="0"/>
                        </a:spcAft>
                      </a:pPr>
                      <a:r>
                        <a:rPr lang="en-US" altLang="zh-CN" sz="1100">
                          <a:latin typeface="HarmonyOS Sans SC" panose="00000500000000000000" charset="-122"/>
                          <a:ea typeface="HarmonyOS Sans SC" panose="00000500000000000000" charset="-122"/>
                        </a:rPr>
                        <a:t>0</a:t>
                      </a:r>
                      <a:r>
                        <a:rPr lang="en-US" altLang="zh-CN" sz="1100">
                          <a:latin typeface="HarmonyOS Sans SC" panose="00000500000000000000" charset="-122"/>
                          <a:ea typeface="HarmonyOS Sans SC" panose="00000500000000000000" charset="-122"/>
                        </a:rPr>
                        <a:t>.08</a:t>
                      </a:r>
                      <a:endParaRPr lang="en-US" altLang="zh-CN" sz="1100">
                        <a:latin typeface="HarmonyOS Sans SC" panose="00000500000000000000" charset="-122"/>
                        <a:ea typeface="HarmonyOS Sans SC" panose="00000500000000000000" charset="-122"/>
                      </a:endParaRPr>
                    </a:p>
                  </a:txBody>
                  <a:tcPr marL="68580" marR="68580" marT="0" marB="0" anchor="ctr" anchorCtr="0">
                    <a:lnL>
                      <a:noFill/>
                    </a:lnL>
                    <a:lnR>
                      <a:noFill/>
                    </a:lnR>
                    <a:lnT w="9525" cap="flat" cmpd="sng">
                      <a:solidFill>
                        <a:srgbClr val="000008"/>
                      </a:solidFill>
                      <a:prstDash val="solid"/>
                      <a:headEnd type="none" w="med" len="med"/>
                      <a:tailEnd type="none" w="med" len="med"/>
                    </a:lnT>
                    <a:lnB>
                      <a:noFill/>
                    </a:lnB>
                    <a:noFill/>
                  </a:tcPr>
                </a:tc>
              </a:tr>
              <a:tr h="167640">
                <a:tc>
                  <a:txBody>
                    <a:bodyPr/>
                    <a:p>
                      <a:pPr marL="0" indent="0" algn="ctr">
                        <a:spcBef>
                          <a:spcPct val="0"/>
                        </a:spcBef>
                        <a:spcAft>
                          <a:spcPct val="0"/>
                        </a:spcAft>
                      </a:pPr>
                      <a:r>
                        <a:rPr lang="zh-CN" sz="1100">
                          <a:latin typeface="HarmonyOS Sans SC" panose="00000500000000000000" charset="-122"/>
                          <a:ea typeface="HarmonyOS Sans SC" panose="00000500000000000000" charset="-122"/>
                        </a:rPr>
                        <a:t>对照组</a:t>
                      </a:r>
                      <a:endParaRPr lang="zh-CN" sz="1100">
                        <a:latin typeface="HarmonyOS Sans SC" panose="00000500000000000000" charset="-122"/>
                        <a:ea typeface="HarmonyOS Sans SC" panose="00000500000000000000" charset="-122"/>
                      </a:endParaRPr>
                    </a:p>
                  </a:txBody>
                  <a:tcPr marL="68580" marR="68580" marT="0" marB="0" anchor="ctr" anchorCtr="0">
                    <a:lnL>
                      <a:noFill/>
                    </a:lnL>
                    <a:lnR>
                      <a:noFill/>
                    </a:lnR>
                    <a:lnT>
                      <a:noFill/>
                    </a:lnT>
                    <a:lnB>
                      <a:noFill/>
                    </a:lnB>
                    <a:noFill/>
                  </a:tcPr>
                </a:tc>
                <a:tc>
                  <a:txBody>
                    <a:bodyPr/>
                    <a:p>
                      <a:pPr marL="0" indent="0" algn="ctr">
                        <a:spcBef>
                          <a:spcPct val="0"/>
                        </a:spcBef>
                        <a:spcAft>
                          <a:spcPct val="0"/>
                        </a:spcAft>
                      </a:pPr>
                      <a:r>
                        <a:rPr lang="en-US" altLang="zh-CN" sz="1100">
                          <a:latin typeface="HarmonyOS Sans SC" panose="00000500000000000000" charset="-122"/>
                          <a:ea typeface="HarmonyOS Sans SC" panose="00000500000000000000" charset="-122"/>
                        </a:rPr>
                        <a:t>3</a:t>
                      </a:r>
                      <a:r>
                        <a:rPr lang="en-US" altLang="zh-CN" sz="1100">
                          <a:latin typeface="HarmonyOS Sans SC" panose="00000500000000000000" charset="-122"/>
                          <a:ea typeface="HarmonyOS Sans SC" panose="00000500000000000000" charset="-122"/>
                        </a:rPr>
                        <a:t>0</a:t>
                      </a:r>
                      <a:endParaRPr lang="en-US" altLang="zh-CN" sz="1100">
                        <a:latin typeface="HarmonyOS Sans SC" panose="00000500000000000000" charset="-122"/>
                        <a:ea typeface="HarmonyOS Sans SC" panose="00000500000000000000" charset="-122"/>
                      </a:endParaRPr>
                    </a:p>
                  </a:txBody>
                  <a:tcPr marL="68580" marR="68580" marT="0" marB="0" anchor="ctr" anchorCtr="0">
                    <a:lnL>
                      <a:noFill/>
                    </a:lnL>
                    <a:lnR>
                      <a:noFill/>
                    </a:lnR>
                    <a:lnT>
                      <a:noFill/>
                    </a:lnT>
                    <a:lnB>
                      <a:noFill/>
                    </a:lnB>
                    <a:noFill/>
                  </a:tcPr>
                </a:tc>
                <a:tc>
                  <a:txBody>
                    <a:bodyPr/>
                    <a:p>
                      <a:pPr marL="0" indent="0" algn="ctr">
                        <a:spcBef>
                          <a:spcPct val="0"/>
                        </a:spcBef>
                        <a:spcAft>
                          <a:spcPct val="0"/>
                        </a:spcAft>
                      </a:pPr>
                      <a:r>
                        <a:rPr lang="en-US" altLang="zh-CN" sz="1100">
                          <a:latin typeface="HarmonyOS Sans SC" panose="00000500000000000000" charset="-122"/>
                          <a:ea typeface="HarmonyOS Sans SC" panose="00000500000000000000" charset="-122"/>
                        </a:rPr>
                        <a:t>0</a:t>
                      </a:r>
                      <a:endParaRPr lang="en-US" altLang="zh-CN" sz="1100">
                        <a:latin typeface="HarmonyOS Sans SC" panose="00000500000000000000" charset="-122"/>
                        <a:ea typeface="HarmonyOS Sans SC" panose="00000500000000000000" charset="-122"/>
                      </a:endParaRPr>
                    </a:p>
                  </a:txBody>
                  <a:tcPr marL="68580" marR="68580" marT="0" marB="0" anchor="ctr" anchorCtr="0">
                    <a:lnL>
                      <a:noFill/>
                    </a:lnL>
                    <a:lnR>
                      <a:noFill/>
                    </a:lnR>
                    <a:lnT>
                      <a:noFill/>
                    </a:lnT>
                    <a:lnB>
                      <a:noFill/>
                    </a:lnB>
                    <a:noFill/>
                  </a:tcPr>
                </a:tc>
                <a:tc>
                  <a:txBody>
                    <a:bodyPr/>
                    <a:p>
                      <a:pPr marL="0" indent="0" algn="ctr">
                        <a:spcBef>
                          <a:spcPct val="0"/>
                        </a:spcBef>
                        <a:spcAft>
                          <a:spcPct val="0"/>
                        </a:spcAft>
                      </a:pPr>
                      <a:r>
                        <a:rPr lang="en-US" altLang="zh-CN" sz="1100">
                          <a:latin typeface="HarmonyOS Sans SC" panose="00000500000000000000" charset="-122"/>
                          <a:ea typeface="HarmonyOS Sans SC" panose="00000500000000000000" charset="-122"/>
                          <a:cs typeface="HarmonyOS Sans SC" panose="00000500000000000000" charset="-122"/>
                        </a:rPr>
                        <a:t>30</a:t>
                      </a:r>
                      <a:r>
                        <a:rPr lang="zh-CN" sz="1100">
                          <a:latin typeface="HarmonyOS Sans SC" panose="00000500000000000000" charset="-122"/>
                          <a:ea typeface="HarmonyOS Sans SC" panose="00000500000000000000" charset="-122"/>
                          <a:cs typeface="HarmonyOS Sans SC" panose="00000500000000000000" charset="-122"/>
                        </a:rPr>
                        <a:t>（</a:t>
                      </a:r>
                      <a:r>
                        <a:rPr lang="en-US" altLang="zh-CN" sz="1100">
                          <a:latin typeface="HarmonyOS Sans SC" panose="00000500000000000000" charset="-122"/>
                          <a:ea typeface="HarmonyOS Sans SC" panose="00000500000000000000" charset="-122"/>
                          <a:cs typeface="HarmonyOS Sans SC" panose="00000500000000000000" charset="-122"/>
                        </a:rPr>
                        <a:t>100.0</a:t>
                      </a:r>
                      <a:r>
                        <a:rPr lang="zh-CN" sz="1100">
                          <a:latin typeface="HarmonyOS Sans SC" panose="00000500000000000000" charset="-122"/>
                          <a:ea typeface="HarmonyOS Sans SC" panose="00000500000000000000" charset="-122"/>
                          <a:cs typeface="HarmonyOS Sans SC" panose="00000500000000000000" charset="-122"/>
                        </a:rPr>
                        <a:t>）</a:t>
                      </a:r>
                      <a:endParaRPr lang="zh-CN" sz="1100">
                        <a:latin typeface="HarmonyOS Sans SC" panose="00000500000000000000" charset="-122"/>
                        <a:ea typeface="HarmonyOS Sans SC" panose="00000500000000000000" charset="-122"/>
                        <a:cs typeface="HarmonyOS Sans SC" panose="00000500000000000000" charset="-122"/>
                      </a:endParaRPr>
                    </a:p>
                  </a:txBody>
                  <a:tcPr marL="68580" marR="68580" marT="0" marB="0" anchor="ctr" anchorCtr="0">
                    <a:lnL>
                      <a:noFill/>
                    </a:lnL>
                    <a:lnR>
                      <a:noFill/>
                    </a:lnR>
                    <a:lnT>
                      <a:noFill/>
                    </a:lnT>
                    <a:lnB>
                      <a:noFill/>
                    </a:lnB>
                    <a:noFill/>
                  </a:tcPr>
                </a:tc>
                <a:tc>
                  <a:txBody>
                    <a:bodyPr/>
                    <a:p>
                      <a:pPr marL="0" indent="0" algn="ctr">
                        <a:spcBef>
                          <a:spcPct val="0"/>
                        </a:spcBef>
                        <a:spcAft>
                          <a:spcPct val="0"/>
                        </a:spcAft>
                      </a:pPr>
                      <a:r>
                        <a:rPr lang="en-US" altLang="zh-CN" sz="1100">
                          <a:latin typeface="HarmonyOS Sans SC" panose="00000500000000000000" charset="-122"/>
                          <a:ea typeface="HarmonyOS Sans SC" panose="00000500000000000000" charset="-122"/>
                          <a:cs typeface="HarmonyOS Sans SC" panose="00000500000000000000" charset="-122"/>
                        </a:rPr>
                        <a:t>6</a:t>
                      </a:r>
                      <a:r>
                        <a:rPr lang="zh-CN" sz="1100">
                          <a:latin typeface="HarmonyOS Sans SC" panose="00000500000000000000" charset="-122"/>
                          <a:ea typeface="HarmonyOS Sans SC" panose="00000500000000000000" charset="-122"/>
                          <a:cs typeface="HarmonyOS Sans SC" panose="00000500000000000000" charset="-122"/>
                        </a:rPr>
                        <a:t>（</a:t>
                      </a:r>
                      <a:r>
                        <a:rPr lang="en-US" altLang="zh-CN" sz="1100">
                          <a:latin typeface="HarmonyOS Sans SC" panose="00000500000000000000" charset="-122"/>
                          <a:ea typeface="HarmonyOS Sans SC" panose="00000500000000000000" charset="-122"/>
                          <a:cs typeface="HarmonyOS Sans SC" panose="00000500000000000000" charset="-122"/>
                        </a:rPr>
                        <a:t>20.0</a:t>
                      </a:r>
                      <a:r>
                        <a:rPr lang="zh-CN" sz="1100">
                          <a:latin typeface="HarmonyOS Sans SC" panose="00000500000000000000" charset="-122"/>
                          <a:ea typeface="HarmonyOS Sans SC" panose="00000500000000000000" charset="-122"/>
                          <a:cs typeface="HarmonyOS Sans SC" panose="00000500000000000000" charset="-122"/>
                        </a:rPr>
                        <a:t>）</a:t>
                      </a:r>
                      <a:endParaRPr lang="zh-CN" sz="1100">
                        <a:latin typeface="HarmonyOS Sans SC" panose="00000500000000000000" charset="-122"/>
                        <a:ea typeface="HarmonyOS Sans SC" panose="00000500000000000000" charset="-122"/>
                        <a:cs typeface="HarmonyOS Sans SC" panose="00000500000000000000" charset="-122"/>
                      </a:endParaRPr>
                    </a:p>
                  </a:txBody>
                  <a:tcPr marL="68580" marR="68580" marT="0" marB="0" anchor="ctr" anchorCtr="0">
                    <a:lnL>
                      <a:noFill/>
                    </a:lnL>
                    <a:lnR>
                      <a:noFill/>
                    </a:lnR>
                    <a:lnT>
                      <a:noFill/>
                    </a:lnT>
                    <a:lnB>
                      <a:noFill/>
                    </a:lnB>
                    <a:noFill/>
                  </a:tcPr>
                </a:tc>
                <a:tc>
                  <a:txBody>
                    <a:bodyPr/>
                    <a:p>
                      <a:pPr marL="0" indent="0" algn="ctr">
                        <a:spcBef>
                          <a:spcPct val="0"/>
                        </a:spcBef>
                        <a:spcAft>
                          <a:spcPct val="0"/>
                        </a:spcAft>
                      </a:pPr>
                      <a:r>
                        <a:rPr lang="en-US" altLang="zh-CN" sz="1100">
                          <a:latin typeface="HarmonyOS Sans SC" panose="00000500000000000000" charset="-122"/>
                          <a:ea typeface="HarmonyOS Sans SC" panose="00000500000000000000" charset="-122"/>
                          <a:cs typeface="HarmonyOS Sans SC" panose="00000500000000000000" charset="-122"/>
                        </a:rPr>
                        <a:t>24</a:t>
                      </a:r>
                      <a:r>
                        <a:rPr lang="zh-CN" sz="1100">
                          <a:latin typeface="HarmonyOS Sans SC" panose="00000500000000000000" charset="-122"/>
                          <a:ea typeface="HarmonyOS Sans SC" panose="00000500000000000000" charset="-122"/>
                          <a:cs typeface="HarmonyOS Sans SC" panose="00000500000000000000" charset="-122"/>
                        </a:rPr>
                        <a:t>（</a:t>
                      </a:r>
                      <a:r>
                        <a:rPr lang="en-US" altLang="zh-CN" sz="1100">
                          <a:latin typeface="HarmonyOS Sans SC" panose="00000500000000000000" charset="-122"/>
                          <a:ea typeface="HarmonyOS Sans SC" panose="00000500000000000000" charset="-122"/>
                          <a:cs typeface="HarmonyOS Sans SC" panose="00000500000000000000" charset="-122"/>
                        </a:rPr>
                        <a:t>80.0</a:t>
                      </a:r>
                      <a:r>
                        <a:rPr lang="zh-CN" sz="1100">
                          <a:latin typeface="HarmonyOS Sans SC" panose="00000500000000000000" charset="-122"/>
                          <a:ea typeface="HarmonyOS Sans SC" panose="00000500000000000000" charset="-122"/>
                          <a:cs typeface="HarmonyOS Sans SC" panose="00000500000000000000" charset="-122"/>
                        </a:rPr>
                        <a:t>）</a:t>
                      </a:r>
                      <a:endParaRPr lang="zh-CN" sz="1100">
                        <a:latin typeface="HarmonyOS Sans SC" panose="00000500000000000000" charset="-122"/>
                        <a:ea typeface="HarmonyOS Sans SC" panose="00000500000000000000" charset="-122"/>
                        <a:cs typeface="HarmonyOS Sans SC" panose="00000500000000000000" charset="-122"/>
                      </a:endParaRPr>
                    </a:p>
                  </a:txBody>
                  <a:tcPr marL="68580" marR="68580" marT="0" marB="0" anchor="ctr" anchorCtr="0">
                    <a:lnL>
                      <a:noFill/>
                    </a:lnL>
                    <a:lnR>
                      <a:noFill/>
                    </a:lnR>
                    <a:lnT>
                      <a:noFill/>
                    </a:lnT>
                    <a:lnB>
                      <a:noFill/>
                    </a:lnB>
                    <a:noFill/>
                  </a:tcPr>
                </a:tc>
                <a:tc>
                  <a:txBody>
                    <a:bodyPr/>
                    <a:p>
                      <a:pPr marL="0" indent="0" algn="ctr">
                        <a:spcBef>
                          <a:spcPct val="0"/>
                        </a:spcBef>
                        <a:spcAft>
                          <a:spcPct val="0"/>
                        </a:spcAft>
                      </a:pPr>
                      <a:r>
                        <a:rPr lang="en-US" altLang="zh-CN" sz="1100">
                          <a:latin typeface="HarmonyOS Sans SC" panose="00000500000000000000" charset="-122"/>
                          <a:ea typeface="HarmonyOS Sans SC" panose="00000500000000000000" charset="-122"/>
                        </a:rPr>
                        <a:t>0</a:t>
                      </a:r>
                      <a:r>
                        <a:rPr lang="en-US" altLang="zh-CN" sz="1100">
                          <a:latin typeface="HarmonyOS Sans SC" panose="00000500000000000000" charset="-122"/>
                          <a:ea typeface="HarmonyOS Sans SC" panose="00000500000000000000" charset="-122"/>
                        </a:rPr>
                        <a:t>.024</a:t>
                      </a:r>
                      <a:endParaRPr lang="en-US" altLang="zh-CN" sz="1100">
                        <a:latin typeface="HarmonyOS Sans SC" panose="00000500000000000000" charset="-122"/>
                        <a:ea typeface="HarmonyOS Sans SC" panose="00000500000000000000" charset="-122"/>
                      </a:endParaRPr>
                    </a:p>
                  </a:txBody>
                  <a:tcPr marL="68580" marR="68580" marT="0" marB="0" anchor="ctr" anchorCtr="0">
                    <a:lnL>
                      <a:noFill/>
                    </a:lnL>
                    <a:lnR>
                      <a:noFill/>
                    </a:lnR>
                    <a:lnT>
                      <a:noFill/>
                    </a:lnT>
                    <a:lnB>
                      <a:noFill/>
                    </a:lnB>
                    <a:noFill/>
                  </a:tcPr>
                </a:tc>
              </a:tr>
              <a:tr h="167640">
                <a:tc>
                  <a:txBody>
                    <a:bodyPr/>
                    <a:p>
                      <a:pPr marL="0" indent="0" algn="ctr">
                        <a:spcBef>
                          <a:spcPct val="0"/>
                        </a:spcBef>
                        <a:spcAft>
                          <a:spcPct val="0"/>
                        </a:spcAft>
                      </a:pPr>
                      <a:r>
                        <a:rPr lang="en-US" altLang="zh-CN" sz="1100">
                          <a:latin typeface="HarmonyOS Sans SC" panose="00000500000000000000" charset="-122"/>
                          <a:ea typeface="HarmonyOS Sans SC" panose="00000500000000000000" charset="-122"/>
                          <a:cs typeface="HarmonyOS Sans SC" panose="00000500000000000000" charset="-122"/>
                        </a:rPr>
                        <a:t>P</a:t>
                      </a:r>
                      <a:r>
                        <a:rPr lang="zh-CN" sz="1100">
                          <a:latin typeface="HarmonyOS Sans SC" panose="00000500000000000000" charset="-122"/>
                          <a:ea typeface="HarmonyOS Sans SC" panose="00000500000000000000" charset="-122"/>
                          <a:cs typeface="HarmonyOS Sans SC" panose="00000500000000000000" charset="-122"/>
                        </a:rPr>
                        <a:t>值</a:t>
                      </a:r>
                      <a:endParaRPr lang="zh-CN" sz="1100">
                        <a:latin typeface="HarmonyOS Sans SC" panose="00000500000000000000" charset="-122"/>
                        <a:ea typeface="HarmonyOS Sans SC" panose="00000500000000000000" charset="-122"/>
                        <a:cs typeface="HarmonyOS Sans SC" panose="00000500000000000000" charset="-122"/>
                      </a:endParaRPr>
                    </a:p>
                  </a:txBody>
                  <a:tcPr marL="68580" marR="68580" marT="0" marB="0" anchor="ctr" anchorCtr="0">
                    <a:lnL>
                      <a:noFill/>
                    </a:lnL>
                    <a:lnR>
                      <a:noFill/>
                    </a:lnR>
                    <a:lnT>
                      <a:noFill/>
                    </a:lnT>
                    <a:lnB w="12700" cap="flat" cmpd="sng">
                      <a:solidFill>
                        <a:srgbClr val="000008"/>
                      </a:solidFill>
                      <a:prstDash val="solid"/>
                      <a:headEnd type="none" w="med" len="med"/>
                      <a:tailEnd type="none" w="med" len="med"/>
                    </a:lnB>
                    <a:noFill/>
                  </a:tcPr>
                </a:tc>
                <a:tc>
                  <a:txBody>
                    <a:bodyPr/>
                    <a:p>
                      <a:pPr marL="0" indent="0" algn="ctr">
                        <a:spcBef>
                          <a:spcPct val="0"/>
                        </a:spcBef>
                        <a:spcAft>
                          <a:spcPct val="0"/>
                        </a:spcAft>
                      </a:pPr>
                      <a:r>
                        <a:rPr lang="en-US" altLang="zh-CN" sz="1100">
                          <a:latin typeface="HarmonyOS Sans SC" panose="00000500000000000000" charset="-122"/>
                          <a:ea typeface="HarmonyOS Sans SC" panose="00000500000000000000" charset="-122"/>
                        </a:rPr>
                        <a:t> </a:t>
                      </a:r>
                      <a:endParaRPr lang="en-US" altLang="zh-CN" sz="1100">
                        <a:latin typeface="HarmonyOS Sans SC" panose="00000500000000000000" charset="-122"/>
                        <a:ea typeface="HarmonyOS Sans SC" panose="00000500000000000000" charset="-122"/>
                      </a:endParaRPr>
                    </a:p>
                  </a:txBody>
                  <a:tcPr marL="68580" marR="68580" marT="0" marB="0" anchor="ctr" anchorCtr="0">
                    <a:lnL>
                      <a:noFill/>
                    </a:lnL>
                    <a:lnR>
                      <a:noFill/>
                    </a:lnR>
                    <a:lnT>
                      <a:noFill/>
                    </a:lnT>
                    <a:lnB w="12700" cap="flat" cmpd="sng">
                      <a:solidFill>
                        <a:srgbClr val="000008"/>
                      </a:solidFill>
                      <a:prstDash val="solid"/>
                      <a:headEnd type="none" w="med" len="med"/>
                      <a:tailEnd type="none" w="med" len="med"/>
                    </a:lnB>
                    <a:noFill/>
                  </a:tcPr>
                </a:tc>
                <a:tc gridSpan="2">
                  <a:txBody>
                    <a:bodyPr/>
                    <a:p>
                      <a:pPr marL="0" indent="0" algn="ctr">
                        <a:spcBef>
                          <a:spcPct val="0"/>
                        </a:spcBef>
                        <a:spcAft>
                          <a:spcPct val="0"/>
                        </a:spcAft>
                      </a:pPr>
                      <a:r>
                        <a:rPr lang="en-US" altLang="zh-CN" sz="1100">
                          <a:latin typeface="HarmonyOS Sans SC" panose="00000500000000000000" charset="-122"/>
                          <a:ea typeface="HarmonyOS Sans SC" panose="00000500000000000000" charset="-122"/>
                        </a:rPr>
                        <a:t>0</a:t>
                      </a:r>
                      <a:r>
                        <a:rPr lang="en-US" altLang="zh-CN" sz="1100">
                          <a:latin typeface="HarmonyOS Sans SC" panose="00000500000000000000" charset="-122"/>
                          <a:ea typeface="HarmonyOS Sans SC" panose="00000500000000000000" charset="-122"/>
                        </a:rPr>
                        <a:t>.000</a:t>
                      </a:r>
                      <a:endParaRPr lang="en-US" altLang="zh-CN" sz="1100">
                        <a:latin typeface="HarmonyOS Sans SC" panose="00000500000000000000" charset="-122"/>
                        <a:ea typeface="HarmonyOS Sans SC" panose="00000500000000000000" charset="-122"/>
                      </a:endParaRPr>
                    </a:p>
                  </a:txBody>
                  <a:tcPr marL="68580" marR="68580" marT="0" marB="0" anchor="ctr" anchorCtr="0">
                    <a:lnL>
                      <a:noFill/>
                    </a:lnL>
                    <a:lnR>
                      <a:noFill/>
                    </a:lnR>
                    <a:lnT>
                      <a:noFill/>
                    </a:lnT>
                    <a:lnB w="12700" cap="flat" cmpd="sng">
                      <a:solidFill>
                        <a:srgbClr val="000008"/>
                      </a:solidFill>
                      <a:prstDash val="solid"/>
                      <a:headEnd type="none" w="med" len="med"/>
                      <a:tailEnd type="none" w="med" len="med"/>
                    </a:lnB>
                    <a:noFill/>
                  </a:tcPr>
                </a:tc>
                <a:tc hMerge="1">
                  <a:tcPr>
                    <a:lnR>
                      <a:noFill/>
                    </a:lnR>
                    <a:lnT>
                      <a:noFill/>
                    </a:lnT>
                    <a:lnB w="12700" cap="flat" cmpd="sng">
                      <a:solidFill>
                        <a:srgbClr val="000008"/>
                      </a:solidFill>
                      <a:prstDash val="solid"/>
                      <a:headEnd type="none" w="med" len="med"/>
                      <a:tailEnd type="none" w="med" len="med"/>
                    </a:lnB>
                  </a:tcPr>
                </a:tc>
                <a:tc gridSpan="2">
                  <a:txBody>
                    <a:bodyPr/>
                    <a:p>
                      <a:pPr marL="0" indent="0" algn="ctr">
                        <a:spcBef>
                          <a:spcPct val="0"/>
                        </a:spcBef>
                        <a:spcAft>
                          <a:spcPct val="0"/>
                        </a:spcAft>
                      </a:pPr>
                      <a:r>
                        <a:rPr lang="en-US" altLang="zh-CN" sz="1100">
                          <a:latin typeface="HarmonyOS Sans SC" panose="00000500000000000000" charset="-122"/>
                          <a:ea typeface="HarmonyOS Sans SC" panose="00000500000000000000" charset="-122"/>
                        </a:rPr>
                        <a:t>0</a:t>
                      </a:r>
                      <a:r>
                        <a:rPr lang="en-US" altLang="zh-CN" sz="1100">
                          <a:latin typeface="HarmonyOS Sans SC" panose="00000500000000000000" charset="-122"/>
                          <a:ea typeface="HarmonyOS Sans SC" panose="00000500000000000000" charset="-122"/>
                        </a:rPr>
                        <a:t>.000</a:t>
                      </a:r>
                      <a:endParaRPr lang="en-US" altLang="zh-CN" sz="1100">
                        <a:latin typeface="HarmonyOS Sans SC" panose="00000500000000000000" charset="-122"/>
                        <a:ea typeface="HarmonyOS Sans SC" panose="00000500000000000000" charset="-122"/>
                      </a:endParaRPr>
                    </a:p>
                  </a:txBody>
                  <a:tcPr marL="68580" marR="68580" marT="0" marB="0" anchor="ctr" anchorCtr="0">
                    <a:lnL>
                      <a:noFill/>
                    </a:lnL>
                    <a:lnR>
                      <a:noFill/>
                    </a:lnR>
                    <a:lnT>
                      <a:noFill/>
                    </a:lnT>
                    <a:lnB w="12700" cap="flat" cmpd="sng">
                      <a:solidFill>
                        <a:srgbClr val="000008"/>
                      </a:solidFill>
                      <a:prstDash val="solid"/>
                      <a:headEnd type="none" w="med" len="med"/>
                      <a:tailEnd type="none" w="med" len="med"/>
                    </a:lnB>
                    <a:noFill/>
                  </a:tcPr>
                </a:tc>
                <a:tc hMerge="1">
                  <a:tcPr>
                    <a:lnR>
                      <a:noFill/>
                    </a:lnR>
                    <a:lnT>
                      <a:noFill/>
                    </a:lnT>
                    <a:lnB w="12700" cap="flat" cmpd="sng">
                      <a:solidFill>
                        <a:srgbClr val="000008"/>
                      </a:solidFill>
                      <a:prstDash val="solid"/>
                      <a:headEnd type="none" w="med" len="med"/>
                      <a:tailEnd type="none" w="med" len="med"/>
                    </a:lnB>
                  </a:tcPr>
                </a:tc>
                <a:tc>
                  <a:txBody>
                    <a:bodyPr/>
                    <a:p>
                      <a:pPr algn="ctr">
                        <a:spcBef>
                          <a:spcPct val="0"/>
                        </a:spcBef>
                        <a:spcAft>
                          <a:spcPct val="0"/>
                        </a:spcAft>
                      </a:pPr>
                      <a:endParaRPr sz="1100">
                        <a:latin typeface="HarmonyOS Sans SC" panose="00000500000000000000" charset="-122"/>
                        <a:ea typeface="HarmonyOS Sans SC" panose="00000500000000000000" charset="-122"/>
                      </a:endParaRPr>
                    </a:p>
                  </a:txBody>
                  <a:tcPr marL="68580" marR="68580" marT="0" marB="0" anchor="ctr" anchorCtr="0">
                    <a:lnL>
                      <a:noFill/>
                    </a:lnL>
                    <a:lnR>
                      <a:noFill/>
                    </a:lnR>
                    <a:lnT>
                      <a:noFill/>
                    </a:lnT>
                    <a:lnB w="12700" cap="flat" cmpd="sng">
                      <a:solidFill>
                        <a:srgbClr val="000008"/>
                      </a:solidFill>
                      <a:prstDash val="solid"/>
                      <a:headEnd type="none" w="med" len="med"/>
                      <a:tailEnd type="none" w="med" len="med"/>
                    </a:lnB>
                    <a:noFill/>
                  </a:tcPr>
                </a:tc>
              </a:tr>
            </a:tbl>
          </a:graphicData>
        </a:graphic>
      </p:graphicFrame>
      <p:sp>
        <p:nvSpPr>
          <p:cNvPr id="29" name="文本框 28"/>
          <p:cNvSpPr txBox="1"/>
          <p:nvPr/>
        </p:nvSpPr>
        <p:spPr>
          <a:xfrm>
            <a:off x="648970" y="1905635"/>
            <a:ext cx="5160645" cy="337185"/>
          </a:xfrm>
          <a:prstGeom prst="rect">
            <a:avLst/>
          </a:prstGeom>
        </p:spPr>
        <p:txBody>
          <a:bodyPr wrap="square">
            <a:spAutoFit/>
          </a:bodyPr>
          <a:p>
            <a:pPr marL="0" indent="0" algn="ctr" defTabSz="266700">
              <a:spcBef>
                <a:spcPct val="0"/>
              </a:spcBef>
              <a:spcAft>
                <a:spcPct val="0"/>
              </a:spcAft>
            </a:pPr>
            <a:r>
              <a:rPr lang="zh-CN" altLang="en-US" sz="1600" b="1">
                <a:latin typeface="HarmonyOS Sans SC" panose="00000500000000000000" charset="-122"/>
                <a:ea typeface="HarmonyOS Sans SC" panose="00000500000000000000" charset="-122"/>
              </a:rPr>
              <a:t>口服巴氯芬治疗痉挛型脑性瘫痪患儿痉挛</a:t>
            </a:r>
            <a:endParaRPr lang="zh-CN" altLang="en-US" sz="1600" b="1">
              <a:latin typeface="HarmonyOS Sans SC" panose="00000500000000000000" charset="-122"/>
              <a:ea typeface="HarmonyOS Sans SC" panose="00000500000000000000" charset="-122"/>
            </a:endParaRPr>
          </a:p>
        </p:txBody>
      </p:sp>
    </p:spTree>
    <p:custDataLst>
      <p:tags r:id="rId5"/>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76481" y="148674"/>
            <a:ext cx="1192345" cy="666786"/>
            <a:chOff x="2215144" y="927951"/>
            <a:chExt cx="1244730" cy="916847"/>
          </a:xfrm>
        </p:grpSpPr>
        <p:sp>
          <p:nvSpPr>
            <p:cNvPr id="3" name="平行四边形 2"/>
            <p:cNvSpPr/>
            <p:nvPr/>
          </p:nvSpPr>
          <p:spPr>
            <a:xfrm>
              <a:off x="2215144" y="982844"/>
              <a:ext cx="1120898" cy="842780"/>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latin typeface="Impact" panose="020B0806030902050204" pitchFamily="34" charset="0"/>
              </a:endParaRPr>
            </a:p>
          </p:txBody>
        </p:sp>
        <p:sp>
          <p:nvSpPr>
            <p:cNvPr id="4" name="文本框 9"/>
            <p:cNvSpPr txBox="1"/>
            <p:nvPr/>
          </p:nvSpPr>
          <p:spPr>
            <a:xfrm>
              <a:off x="2393075" y="927951"/>
              <a:ext cx="1066799" cy="916847"/>
            </a:xfrm>
            <a:prstGeom prst="rect">
              <a:avLst/>
            </a:prstGeom>
            <a:noFill/>
          </p:spPr>
          <p:txBody>
            <a:bodyPr wrap="square" rtlCol="0">
              <a:spAutoFit/>
            </a:bodyPr>
            <a:lstStyle/>
            <a:p>
              <a:r>
                <a:rPr lang="en-US" altLang="zh-CN" sz="3735" dirty="0">
                  <a:solidFill>
                    <a:schemeClr val="bg1"/>
                  </a:solidFill>
                  <a:latin typeface="Impact" panose="020B0806030902050204" pitchFamily="34" charset="0"/>
                </a:rPr>
                <a:t>04</a:t>
              </a:r>
              <a:endParaRPr lang="zh-CN" altLang="en-US" sz="3735" dirty="0">
                <a:solidFill>
                  <a:schemeClr val="bg1"/>
                </a:solidFill>
                <a:latin typeface="Impact" panose="020B0806030902050204" pitchFamily="34" charset="0"/>
              </a:endParaRPr>
            </a:p>
          </p:txBody>
        </p:sp>
      </p:grpSp>
      <p:grpSp>
        <p:nvGrpSpPr>
          <p:cNvPr id="5" name="组合 4"/>
          <p:cNvGrpSpPr/>
          <p:nvPr/>
        </p:nvGrpSpPr>
        <p:grpSpPr>
          <a:xfrm>
            <a:off x="1282150" y="166423"/>
            <a:ext cx="10362926" cy="612920"/>
            <a:chOff x="4315150" y="953426"/>
            <a:chExt cx="3857250" cy="540057"/>
          </a:xfrm>
        </p:grpSpPr>
        <p:sp>
          <p:nvSpPr>
            <p:cNvPr id="6" name="矩形 5"/>
            <p:cNvSpPr/>
            <p:nvPr/>
          </p:nvSpPr>
          <p:spPr>
            <a:xfrm>
              <a:off x="4841196" y="1036090"/>
              <a:ext cx="2827147" cy="406783"/>
            </a:xfrm>
            <a:prstGeom prst="rect">
              <a:avLst/>
            </a:prstGeom>
            <a:ln w="15875">
              <a:noFill/>
            </a:ln>
          </p:spPr>
          <p:txBody>
            <a:bodyPr wrap="square" lIns="91440" tIns="45720" rIns="91440" bIns="45720">
              <a:spAutoFit/>
            </a:bodyPr>
            <a:lstStyle/>
            <a:p>
              <a:pPr algn="ctr"/>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创新性</a:t>
              </a:r>
              <a:endParaRPr lang="en-GB" altLang="zh-CN" sz="2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 name="平行四边形 6"/>
            <p:cNvSpPr/>
            <p:nvPr/>
          </p:nvSpPr>
          <p:spPr>
            <a:xfrm>
              <a:off x="4315150" y="953426"/>
              <a:ext cx="3857250" cy="540057"/>
            </a:xfrm>
            <a:prstGeom prst="parallelogram">
              <a:avLst>
                <a:gd name="adj" fmla="val 48207"/>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135" b="1" dirty="0">
                <a:solidFill>
                  <a:schemeClr val="tx1">
                    <a:lumMod val="75000"/>
                    <a:lumOff val="25000"/>
                  </a:schemeClr>
                </a:solidFill>
              </a:endParaRPr>
            </a:p>
          </p:txBody>
        </p:sp>
      </p:grpSp>
      <p:sp>
        <p:nvSpPr>
          <p:cNvPr id="52" name="object 19"/>
          <p:cNvSpPr/>
          <p:nvPr>
            <p:custDataLst>
              <p:tags r:id="rId1"/>
            </p:custDataLst>
          </p:nvPr>
        </p:nvSpPr>
        <p:spPr>
          <a:xfrm>
            <a:off x="720090" y="1092037"/>
            <a:ext cx="5039995" cy="577850"/>
          </a:xfrm>
          <a:custGeom>
            <a:avLst/>
            <a:gdLst/>
            <a:ahLst/>
            <a:cxnLst/>
            <a:rect l="l" t="t" r="r" b="b"/>
            <a:pathLst>
              <a:path w="5039995" h="577850">
                <a:moveTo>
                  <a:pt x="4943602" y="0"/>
                </a:moveTo>
                <a:lnTo>
                  <a:pt x="96265" y="0"/>
                </a:lnTo>
                <a:lnTo>
                  <a:pt x="58796" y="7558"/>
                </a:lnTo>
                <a:lnTo>
                  <a:pt x="28197" y="28178"/>
                </a:lnTo>
                <a:lnTo>
                  <a:pt x="7565" y="58775"/>
                </a:lnTo>
                <a:lnTo>
                  <a:pt x="0" y="96266"/>
                </a:lnTo>
                <a:lnTo>
                  <a:pt x="0" y="481330"/>
                </a:lnTo>
                <a:lnTo>
                  <a:pt x="7565" y="518820"/>
                </a:lnTo>
                <a:lnTo>
                  <a:pt x="28197" y="549417"/>
                </a:lnTo>
                <a:lnTo>
                  <a:pt x="58796" y="570037"/>
                </a:lnTo>
                <a:lnTo>
                  <a:pt x="96265" y="577596"/>
                </a:lnTo>
                <a:lnTo>
                  <a:pt x="4943602" y="577596"/>
                </a:lnTo>
                <a:lnTo>
                  <a:pt x="4981092" y="570037"/>
                </a:lnTo>
                <a:lnTo>
                  <a:pt x="5011689" y="549417"/>
                </a:lnTo>
                <a:lnTo>
                  <a:pt x="5032309" y="518820"/>
                </a:lnTo>
                <a:lnTo>
                  <a:pt x="5039868" y="481330"/>
                </a:lnTo>
                <a:lnTo>
                  <a:pt x="5039868" y="96266"/>
                </a:lnTo>
                <a:lnTo>
                  <a:pt x="5032309" y="58775"/>
                </a:lnTo>
                <a:lnTo>
                  <a:pt x="5011689" y="28178"/>
                </a:lnTo>
                <a:lnTo>
                  <a:pt x="4981092" y="7558"/>
                </a:lnTo>
                <a:lnTo>
                  <a:pt x="4943602" y="0"/>
                </a:lnTo>
                <a:close/>
              </a:path>
            </a:pathLst>
          </a:custGeom>
          <a:solidFill>
            <a:schemeClr val="accent5"/>
          </a:solidFill>
        </p:spPr>
        <p:txBody>
          <a:bodyPr wrap="square" lIns="0" tIns="0" rIns="0" bIns="0" rtlCol="0" anchor="ctr"/>
          <a:lstStyle/>
          <a:p>
            <a:pPr algn="ctr"/>
            <a:r>
              <a:rPr lang="zh-CN" altLang="en-US" b="1" dirty="0">
                <a:solidFill>
                  <a:schemeClr val="bg1"/>
                </a:solidFill>
                <a:latin typeface="宋体" panose="02010600030101010101" pitchFamily="2" charset="-122"/>
              </a:rPr>
              <a:t>创新程度</a:t>
            </a:r>
            <a:endParaRPr b="1" dirty="0">
              <a:solidFill>
                <a:schemeClr val="bg1"/>
              </a:solidFill>
              <a:latin typeface="宋体" panose="02010600030101010101" pitchFamily="2" charset="-122"/>
            </a:endParaRPr>
          </a:p>
        </p:txBody>
      </p:sp>
      <p:sp>
        <p:nvSpPr>
          <p:cNvPr id="53" name="object 19"/>
          <p:cNvSpPr/>
          <p:nvPr>
            <p:custDataLst>
              <p:tags r:id="rId2"/>
            </p:custDataLst>
          </p:nvPr>
        </p:nvSpPr>
        <p:spPr>
          <a:xfrm>
            <a:off x="6444615" y="1092037"/>
            <a:ext cx="5039995" cy="577850"/>
          </a:xfrm>
          <a:custGeom>
            <a:avLst/>
            <a:gdLst/>
            <a:ahLst/>
            <a:cxnLst/>
            <a:rect l="l" t="t" r="r" b="b"/>
            <a:pathLst>
              <a:path w="5039995" h="577850">
                <a:moveTo>
                  <a:pt x="4943602" y="0"/>
                </a:moveTo>
                <a:lnTo>
                  <a:pt x="96265" y="0"/>
                </a:lnTo>
                <a:lnTo>
                  <a:pt x="58796" y="7558"/>
                </a:lnTo>
                <a:lnTo>
                  <a:pt x="28197" y="28178"/>
                </a:lnTo>
                <a:lnTo>
                  <a:pt x="7565" y="58775"/>
                </a:lnTo>
                <a:lnTo>
                  <a:pt x="0" y="96266"/>
                </a:lnTo>
                <a:lnTo>
                  <a:pt x="0" y="481330"/>
                </a:lnTo>
                <a:lnTo>
                  <a:pt x="7565" y="518820"/>
                </a:lnTo>
                <a:lnTo>
                  <a:pt x="28197" y="549417"/>
                </a:lnTo>
                <a:lnTo>
                  <a:pt x="58796" y="570037"/>
                </a:lnTo>
                <a:lnTo>
                  <a:pt x="96265" y="577596"/>
                </a:lnTo>
                <a:lnTo>
                  <a:pt x="4943602" y="577596"/>
                </a:lnTo>
                <a:lnTo>
                  <a:pt x="4981092" y="570037"/>
                </a:lnTo>
                <a:lnTo>
                  <a:pt x="5011689" y="549417"/>
                </a:lnTo>
                <a:lnTo>
                  <a:pt x="5032309" y="518820"/>
                </a:lnTo>
                <a:lnTo>
                  <a:pt x="5039868" y="481330"/>
                </a:lnTo>
                <a:lnTo>
                  <a:pt x="5039868" y="96266"/>
                </a:lnTo>
                <a:lnTo>
                  <a:pt x="5032309" y="58775"/>
                </a:lnTo>
                <a:lnTo>
                  <a:pt x="5011689" y="28178"/>
                </a:lnTo>
                <a:lnTo>
                  <a:pt x="4981092" y="7558"/>
                </a:lnTo>
                <a:lnTo>
                  <a:pt x="4943602" y="0"/>
                </a:lnTo>
                <a:close/>
              </a:path>
            </a:pathLst>
          </a:custGeom>
          <a:solidFill>
            <a:schemeClr val="accent5"/>
          </a:solidFill>
        </p:spPr>
        <p:txBody>
          <a:bodyPr wrap="square" lIns="0" tIns="0" rIns="0" bIns="0" rtlCol="0" anchor="ctr"/>
          <a:lstStyle/>
          <a:p>
            <a:pPr algn="ctr"/>
            <a:r>
              <a:rPr lang="zh-CN" altLang="en-US" b="1" dirty="0">
                <a:solidFill>
                  <a:schemeClr val="bg1"/>
                </a:solidFill>
                <a:latin typeface="宋体" panose="02010600030101010101" pitchFamily="2" charset="-122"/>
              </a:rPr>
              <a:t>应用创新</a:t>
            </a:r>
            <a:endParaRPr b="1" dirty="0">
              <a:solidFill>
                <a:schemeClr val="bg1"/>
              </a:solidFill>
              <a:latin typeface="宋体" panose="02010600030101010101" pitchFamily="2" charset="-122"/>
            </a:endParaRPr>
          </a:p>
        </p:txBody>
      </p:sp>
      <p:sp>
        <p:nvSpPr>
          <p:cNvPr id="54" name="Rectangle 38"/>
          <p:cNvSpPr/>
          <p:nvPr>
            <p:custDataLst>
              <p:tags r:id="rId3"/>
            </p:custDataLst>
          </p:nvPr>
        </p:nvSpPr>
        <p:spPr bwMode="auto">
          <a:xfrm>
            <a:off x="6444615" y="1864360"/>
            <a:ext cx="4864735" cy="4744085"/>
          </a:xfrm>
          <a:prstGeom prst="rect">
            <a:avLst/>
          </a:prstGeom>
        </p:spPr>
        <p:txBody>
          <a:bodyPr wrap="square">
            <a:noAutofit/>
          </a:bodyPr>
          <a:lstStyle/>
          <a:p>
            <a:pPr algn="l">
              <a:lnSpc>
                <a:spcPct val="200000"/>
              </a:lnSpc>
            </a:pPr>
            <a:r>
              <a:rPr lang="zh-CN" altLang="zh-CN" sz="1600" b="1" u="sng" dirty="0">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sz="1600" b="1" u="sng" dirty="0">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优势：</a:t>
            </a:r>
            <a:endParaRPr lang="zh-CN" sz="1600" b="1" u="sng" dirty="0">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342900" indent="-342900" algn="l">
              <a:lnSpc>
                <a:spcPct val="200000"/>
              </a:lnSpc>
              <a:buClrTx/>
              <a:buSzTx/>
              <a:buFont typeface="+mj-lt"/>
              <a:buAutoNum type="arabicPeriod"/>
            </a:pPr>
            <a:r>
              <a:rPr lang="zh-CN" altLang="zh-CN" sz="14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覆盖特殊人群：</a:t>
            </a:r>
            <a:r>
              <a:rPr lang="zh-CN" altLang="zh-CN" sz="1400" dirty="0">
                <a:latin typeface="微软雅黑" panose="020B0503020204020204" pitchFamily="34" charset="-122"/>
                <a:ea typeface="微软雅黑" panose="020B0503020204020204" pitchFamily="34" charset="-122"/>
                <a:cs typeface="微软雅黑" panose="020B0503020204020204" pitchFamily="34" charset="-122"/>
                <a:sym typeface="+mn-ea"/>
              </a:rPr>
              <a:t>可解决儿童、老年患者及吞咽困难患者服用不方便的问题。</a:t>
            </a:r>
            <a:endParaRPr lang="zh-CN" altLang="zh-CN"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marL="342900" indent="-342900" algn="l">
              <a:lnSpc>
                <a:spcPct val="200000"/>
              </a:lnSpc>
              <a:buClrTx/>
              <a:buSzTx/>
              <a:buFont typeface="+mj-lt"/>
              <a:buAutoNum type="arabicPeriod"/>
            </a:pPr>
            <a:r>
              <a:rPr lang="zh-CN" altLang="zh-CN" sz="14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剂量准确：</a:t>
            </a:r>
            <a:r>
              <a:rPr lang="zh-CN" altLang="zh-CN" sz="1400" dirty="0">
                <a:latin typeface="微软雅黑" panose="020B0503020204020204" pitchFamily="34" charset="-122"/>
                <a:ea typeface="微软雅黑" panose="020B0503020204020204" pitchFamily="34" charset="-122"/>
                <a:cs typeface="微软雅黑" panose="020B0503020204020204" pitchFamily="34" charset="-122"/>
                <a:sym typeface="+mn-ea"/>
              </a:rPr>
              <a:t>对于因病情需要增减用药量患者，巴氯芬口服溶液可以精确控制病人尤其儿童的服用药量，降低因用药量不精确导致疗效不佳的风险。</a:t>
            </a:r>
            <a:endParaRPr lang="zh-CN" altLang="zh-CN" sz="14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a:p>
            <a:pPr marL="342900" indent="-342900" algn="l">
              <a:lnSpc>
                <a:spcPct val="200000"/>
              </a:lnSpc>
              <a:buClrTx/>
              <a:buSzTx/>
              <a:buFont typeface="+mj-lt"/>
              <a:buAutoNum type="arabicPeriod"/>
            </a:pPr>
            <a:r>
              <a:rPr lang="zh-CN" altLang="zh-CN" sz="14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服用方便安全：</a:t>
            </a:r>
            <a:r>
              <a:rPr lang="zh-CN" altLang="zh-CN" sz="1400" dirty="0">
                <a:latin typeface="微软雅黑" panose="020B0503020204020204" pitchFamily="34" charset="-122"/>
                <a:ea typeface="微软雅黑" panose="020B0503020204020204" pitchFamily="34" charset="-122"/>
                <a:cs typeface="微软雅黑" panose="020B0503020204020204" pitchFamily="34" charset="-122"/>
                <a:sym typeface="+mn-ea"/>
              </a:rPr>
              <a:t>自带给药器，配备阻开盖</a:t>
            </a:r>
            <a:endParaRPr lang="zh-CN" altLang="zh-CN" sz="14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342900" indent="-342900" algn="l">
              <a:lnSpc>
                <a:spcPct val="200000"/>
              </a:lnSpc>
              <a:buClrTx/>
              <a:buSzTx/>
              <a:buFont typeface="+mj-lt"/>
              <a:buAutoNum type="arabicPeriod"/>
            </a:pPr>
            <a:r>
              <a:rPr lang="zh-CN" altLang="zh-CN" sz="14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疗效安全更优：</a:t>
            </a:r>
            <a:r>
              <a:rPr lang="zh-CN" altLang="zh-CN" sz="1400" dirty="0">
                <a:latin typeface="微软雅黑" panose="020B0503020204020204" pitchFamily="34" charset="-122"/>
                <a:ea typeface="微软雅黑" panose="020B0503020204020204" pitchFamily="34" charset="-122"/>
                <a:cs typeface="微软雅黑" panose="020B0503020204020204" pitchFamily="34" charset="-122"/>
                <a:sym typeface="+mn-ea"/>
              </a:rPr>
              <a:t>巴氯芬是常用的抗痉挛药物，常用于治疗多发性硬化、脊髓损伤、脑卒中、脑瘫所致肌痉挛，且</a:t>
            </a:r>
            <a:r>
              <a:rPr lang="zh-CN" altLang="zh-CN" sz="1400" dirty="0">
                <a:latin typeface="微软雅黑" panose="020B0503020204020204" pitchFamily="34" charset="-122"/>
                <a:ea typeface="微软雅黑" panose="020B0503020204020204" pitchFamily="34" charset="-122"/>
                <a:cs typeface="微软雅黑" panose="020B0503020204020204" pitchFamily="34" charset="-122"/>
                <a:sym typeface="+mn-ea"/>
              </a:rPr>
              <a:t>肝毒性罕见，</a:t>
            </a:r>
            <a:r>
              <a:rPr lang="zh-CN" altLang="zh-CN" sz="1400" dirty="0">
                <a:latin typeface="微软雅黑" panose="020B0503020204020204" pitchFamily="34" charset="-122"/>
                <a:ea typeface="微软雅黑" panose="020B0503020204020204" pitchFamily="34" charset="-122"/>
                <a:cs typeface="微软雅黑" panose="020B0503020204020204" pitchFamily="34" charset="-122"/>
                <a:sym typeface="+mn-ea"/>
              </a:rPr>
              <a:t>不需要常规监测</a:t>
            </a:r>
            <a:r>
              <a:rPr lang="zh-CN" altLang="zh-CN" sz="1400" dirty="0">
                <a:latin typeface="微软雅黑" panose="020B0503020204020204" pitchFamily="34" charset="-122"/>
                <a:ea typeface="微软雅黑" panose="020B0503020204020204" pitchFamily="34" charset="-122"/>
                <a:cs typeface="微软雅黑" panose="020B0503020204020204" pitchFamily="34" charset="-122"/>
                <a:sym typeface="+mn-ea"/>
              </a:rPr>
              <a:t>肝酶水平</a:t>
            </a:r>
            <a:endParaRPr lang="zh-CN" altLang="zh-CN" sz="1400" dirty="0">
              <a:highlight>
                <a:srgbClr val="FFFF00"/>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342900" indent="-342900" algn="l">
              <a:lnSpc>
                <a:spcPct val="200000"/>
              </a:lnSpc>
              <a:buClrTx/>
              <a:buSzTx/>
              <a:buFont typeface="+mj-lt"/>
              <a:buAutoNum type="arabicPeriod"/>
            </a:pPr>
            <a:endParaRPr lang="zh-CN" altLang="zh-CN"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marL="342900" indent="-342900">
              <a:lnSpc>
                <a:spcPct val="150000"/>
              </a:lnSpc>
              <a:buFont typeface="Wingdings" panose="05000000000000000000" pitchFamily="2" charset="2"/>
              <a:buChar char="Ø"/>
            </a:pPr>
            <a:endParaRPr lang="en-US" altLang="zh-CN" sz="1400" kern="1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endParaRPr>
          </a:p>
          <a:p>
            <a:pPr marL="342900" indent="-342900">
              <a:lnSpc>
                <a:spcPct val="150000"/>
              </a:lnSpc>
              <a:buFont typeface="Wingdings" panose="05000000000000000000" pitchFamily="2" charset="2"/>
              <a:buChar char="Ø"/>
            </a:pPr>
            <a:endParaRPr lang="en-US" altLang="zh-CN" sz="1400" kern="1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endParaRPr>
          </a:p>
          <a:p>
            <a:pPr marL="285750" indent="-285750">
              <a:lnSpc>
                <a:spcPct val="150000"/>
              </a:lnSpc>
              <a:buFont typeface="Wingdings" panose="05000000000000000000" pitchFamily="2" charset="2"/>
              <a:buChar char="Ø"/>
            </a:pPr>
            <a:endParaRPr lang="en-US" altLang="zh-CN" sz="1400" dirty="0">
              <a:solidFill>
                <a:srgbClr val="171A1D"/>
              </a:solidFill>
              <a:latin typeface="微软雅黑" panose="020B0503020204020204" pitchFamily="34" charset="-122"/>
              <a:ea typeface="微软雅黑" panose="020B0503020204020204" pitchFamily="34" charset="-122"/>
            </a:endParaRPr>
          </a:p>
        </p:txBody>
      </p:sp>
      <p:sp>
        <p:nvSpPr>
          <p:cNvPr id="55" name="Rectangle 38"/>
          <p:cNvSpPr/>
          <p:nvPr>
            <p:custDataLst>
              <p:tags r:id="rId4"/>
            </p:custDataLst>
          </p:nvPr>
        </p:nvSpPr>
        <p:spPr bwMode="auto">
          <a:xfrm>
            <a:off x="964565" y="1864360"/>
            <a:ext cx="4551680" cy="4213860"/>
          </a:xfrm>
          <a:prstGeom prst="rect">
            <a:avLst/>
          </a:prstGeom>
        </p:spPr>
        <p:txBody>
          <a:bodyPr wrap="square">
            <a:noAutofit/>
          </a:bodyPr>
          <a:lstStyle/>
          <a:p>
            <a:pPr algn="l">
              <a:lnSpc>
                <a:spcPct val="200000"/>
              </a:lnSpc>
            </a:pPr>
            <a:r>
              <a:rPr lang="zh-CN" altLang="zh-CN" sz="1600" b="1" u="sng" dirty="0">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sz="1600" b="1" u="sng" dirty="0">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创新点：</a:t>
            </a:r>
            <a:endParaRPr lang="zh-CN" sz="1600" b="1" u="sng" dirty="0">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342900" indent="-342900" algn="l">
              <a:lnSpc>
                <a:spcPct val="200000"/>
              </a:lnSpc>
              <a:buClrTx/>
              <a:buSzTx/>
              <a:buFont typeface="+mj-lt"/>
              <a:buAutoNum type="arabicPeriod"/>
            </a:pP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rPr>
              <a:t>儿童安全</a:t>
            </a:r>
            <a:r>
              <a:rPr lang="zh-CN" altLang="zh-CN" sz="1600" dirty="0">
                <a:latin typeface="微软雅黑" panose="020B0503020204020204" pitchFamily="34" charset="-122"/>
                <a:ea typeface="微软雅黑" panose="020B0503020204020204" pitchFamily="34" charset="-122"/>
                <a:cs typeface="微软雅黑" panose="020B0503020204020204" pitchFamily="34" charset="-122"/>
                <a:sym typeface="+mn-ea"/>
              </a:rPr>
              <a:t>阻开盖</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rPr>
              <a:t>包装，进一步保证了儿童用药的安全性</a:t>
            </a:r>
            <a:endPar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342900" indent="-342900" algn="l">
              <a:lnSpc>
                <a:spcPct val="200000"/>
              </a:lnSpc>
              <a:buClrTx/>
              <a:buSzTx/>
              <a:buFont typeface="+mj-lt"/>
              <a:buAutoNum type="arabicPeriod"/>
            </a:pP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rPr>
              <a:t>配备了量取器具，可满足临床不同剂量药液的准确量取</a:t>
            </a:r>
            <a:endPar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58" name="矩形 57"/>
          <p:cNvSpPr/>
          <p:nvPr>
            <p:custDataLst>
              <p:tags r:id="rId5"/>
            </p:custDataLst>
          </p:nvPr>
        </p:nvSpPr>
        <p:spPr>
          <a:xfrm>
            <a:off x="720090" y="1834515"/>
            <a:ext cx="5039995" cy="477329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矩形 58"/>
          <p:cNvSpPr/>
          <p:nvPr>
            <p:custDataLst>
              <p:tags r:id="rId6"/>
            </p:custDataLst>
          </p:nvPr>
        </p:nvSpPr>
        <p:spPr>
          <a:xfrm>
            <a:off x="6444615" y="1834515"/>
            <a:ext cx="5039995" cy="477329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76481" y="148674"/>
            <a:ext cx="1192345" cy="666786"/>
            <a:chOff x="2215144" y="927951"/>
            <a:chExt cx="1244730" cy="916847"/>
          </a:xfrm>
        </p:grpSpPr>
        <p:sp>
          <p:nvSpPr>
            <p:cNvPr id="3" name="平行四边形 2"/>
            <p:cNvSpPr/>
            <p:nvPr/>
          </p:nvSpPr>
          <p:spPr>
            <a:xfrm>
              <a:off x="2215144" y="982844"/>
              <a:ext cx="1120898" cy="842780"/>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latin typeface="Impact" panose="020B0806030902050204" pitchFamily="34" charset="0"/>
              </a:endParaRPr>
            </a:p>
          </p:txBody>
        </p:sp>
        <p:sp>
          <p:nvSpPr>
            <p:cNvPr id="4" name="文本框 9"/>
            <p:cNvSpPr txBox="1"/>
            <p:nvPr/>
          </p:nvSpPr>
          <p:spPr>
            <a:xfrm>
              <a:off x="2393075" y="927951"/>
              <a:ext cx="1066799" cy="916847"/>
            </a:xfrm>
            <a:prstGeom prst="rect">
              <a:avLst/>
            </a:prstGeom>
            <a:noFill/>
          </p:spPr>
          <p:txBody>
            <a:bodyPr wrap="square" rtlCol="0">
              <a:spAutoFit/>
            </a:bodyPr>
            <a:lstStyle/>
            <a:p>
              <a:r>
                <a:rPr lang="en-US" altLang="zh-CN" sz="3735" dirty="0">
                  <a:solidFill>
                    <a:schemeClr val="bg1"/>
                  </a:solidFill>
                  <a:latin typeface="Impact" panose="020B0806030902050204" pitchFamily="34" charset="0"/>
                </a:rPr>
                <a:t>05</a:t>
              </a:r>
              <a:endParaRPr lang="zh-CN" altLang="en-US" sz="3735" dirty="0">
                <a:solidFill>
                  <a:schemeClr val="bg1"/>
                </a:solidFill>
                <a:latin typeface="Impact" panose="020B0806030902050204" pitchFamily="34" charset="0"/>
              </a:endParaRPr>
            </a:p>
          </p:txBody>
        </p:sp>
      </p:grpSp>
      <p:grpSp>
        <p:nvGrpSpPr>
          <p:cNvPr id="5" name="组合 4"/>
          <p:cNvGrpSpPr/>
          <p:nvPr/>
        </p:nvGrpSpPr>
        <p:grpSpPr>
          <a:xfrm>
            <a:off x="1282150" y="166423"/>
            <a:ext cx="10362926" cy="612920"/>
            <a:chOff x="4315150" y="953426"/>
            <a:chExt cx="3857250" cy="540057"/>
          </a:xfrm>
        </p:grpSpPr>
        <p:sp>
          <p:nvSpPr>
            <p:cNvPr id="6" name="矩形 5"/>
            <p:cNvSpPr/>
            <p:nvPr/>
          </p:nvSpPr>
          <p:spPr>
            <a:xfrm>
              <a:off x="4841196" y="1036090"/>
              <a:ext cx="2827147" cy="405646"/>
            </a:xfrm>
            <a:prstGeom prst="rect">
              <a:avLst/>
            </a:prstGeom>
            <a:ln w="15875">
              <a:noFill/>
            </a:ln>
          </p:spPr>
          <p:txBody>
            <a:bodyPr wrap="square" lIns="91440" tIns="45720" rIns="91440" bIns="45720">
              <a:spAutoFit/>
            </a:bodyPr>
            <a:lstStyle/>
            <a:p>
              <a:pPr algn="ctr"/>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公平性</a:t>
              </a:r>
              <a:endPar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 name="平行四边形 6"/>
            <p:cNvSpPr/>
            <p:nvPr/>
          </p:nvSpPr>
          <p:spPr>
            <a:xfrm>
              <a:off x="4315150" y="953426"/>
              <a:ext cx="3857250" cy="540057"/>
            </a:xfrm>
            <a:prstGeom prst="parallelogram">
              <a:avLst>
                <a:gd name="adj" fmla="val 48207"/>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135" b="1" dirty="0">
                <a:solidFill>
                  <a:schemeClr val="tx1">
                    <a:lumMod val="75000"/>
                    <a:lumOff val="25000"/>
                  </a:schemeClr>
                </a:solidFill>
              </a:endParaRPr>
            </a:p>
          </p:txBody>
        </p:sp>
      </p:grpSp>
      <p:sp>
        <p:nvSpPr>
          <p:cNvPr id="13" name="object 19"/>
          <p:cNvSpPr/>
          <p:nvPr/>
        </p:nvSpPr>
        <p:spPr>
          <a:xfrm>
            <a:off x="821055" y="916777"/>
            <a:ext cx="5039995" cy="577850"/>
          </a:xfrm>
          <a:custGeom>
            <a:avLst/>
            <a:gdLst/>
            <a:ahLst/>
            <a:cxnLst/>
            <a:rect l="l" t="t" r="r" b="b"/>
            <a:pathLst>
              <a:path w="5039995" h="577850">
                <a:moveTo>
                  <a:pt x="4943602" y="0"/>
                </a:moveTo>
                <a:lnTo>
                  <a:pt x="96265" y="0"/>
                </a:lnTo>
                <a:lnTo>
                  <a:pt x="58796" y="7558"/>
                </a:lnTo>
                <a:lnTo>
                  <a:pt x="28197" y="28178"/>
                </a:lnTo>
                <a:lnTo>
                  <a:pt x="7565" y="58775"/>
                </a:lnTo>
                <a:lnTo>
                  <a:pt x="0" y="96266"/>
                </a:lnTo>
                <a:lnTo>
                  <a:pt x="0" y="481330"/>
                </a:lnTo>
                <a:lnTo>
                  <a:pt x="7565" y="518820"/>
                </a:lnTo>
                <a:lnTo>
                  <a:pt x="28197" y="549417"/>
                </a:lnTo>
                <a:lnTo>
                  <a:pt x="58796" y="570037"/>
                </a:lnTo>
                <a:lnTo>
                  <a:pt x="96265" y="577596"/>
                </a:lnTo>
                <a:lnTo>
                  <a:pt x="4943602" y="577596"/>
                </a:lnTo>
                <a:lnTo>
                  <a:pt x="4981092" y="570037"/>
                </a:lnTo>
                <a:lnTo>
                  <a:pt x="5011689" y="549417"/>
                </a:lnTo>
                <a:lnTo>
                  <a:pt x="5032309" y="518820"/>
                </a:lnTo>
                <a:lnTo>
                  <a:pt x="5039868" y="481330"/>
                </a:lnTo>
                <a:lnTo>
                  <a:pt x="5039868" y="96266"/>
                </a:lnTo>
                <a:lnTo>
                  <a:pt x="5032309" y="58775"/>
                </a:lnTo>
                <a:lnTo>
                  <a:pt x="5011689" y="28178"/>
                </a:lnTo>
                <a:lnTo>
                  <a:pt x="4981092" y="7558"/>
                </a:lnTo>
                <a:lnTo>
                  <a:pt x="4943602" y="0"/>
                </a:lnTo>
                <a:close/>
              </a:path>
            </a:pathLst>
          </a:custGeom>
          <a:solidFill>
            <a:schemeClr val="accent5"/>
          </a:solidFill>
        </p:spPr>
        <p:txBody>
          <a:bodyPr wrap="square" lIns="0" tIns="0" rIns="0" bIns="0" rtlCol="0" anchor="ctr"/>
          <a:lstStyle/>
          <a:p>
            <a:pPr algn="ctr"/>
            <a:r>
              <a:rPr lang="zh-CN" altLang="en-US" b="1" dirty="0">
                <a:solidFill>
                  <a:schemeClr val="bg1"/>
                </a:solidFill>
                <a:latin typeface="宋体" panose="02010600030101010101" pitchFamily="2" charset="-122"/>
              </a:rPr>
              <a:t>所治疗疾病对公共健康的影响</a:t>
            </a:r>
            <a:endParaRPr b="1" dirty="0">
              <a:solidFill>
                <a:schemeClr val="bg1"/>
              </a:solidFill>
              <a:latin typeface="宋体" panose="02010600030101010101" pitchFamily="2" charset="-122"/>
            </a:endParaRPr>
          </a:p>
        </p:txBody>
      </p:sp>
      <p:sp>
        <p:nvSpPr>
          <p:cNvPr id="15" name="object 18"/>
          <p:cNvSpPr/>
          <p:nvPr/>
        </p:nvSpPr>
        <p:spPr>
          <a:xfrm>
            <a:off x="821055" y="1574800"/>
            <a:ext cx="5039995" cy="2235200"/>
          </a:xfrm>
          <a:custGeom>
            <a:avLst/>
            <a:gdLst/>
            <a:ahLst/>
            <a:cxnLst/>
            <a:rect l="l" t="t" r="r" b="b"/>
            <a:pathLst>
              <a:path w="5039995" h="1716404">
                <a:moveTo>
                  <a:pt x="0" y="286003"/>
                </a:moveTo>
                <a:lnTo>
                  <a:pt x="3742" y="239604"/>
                </a:lnTo>
                <a:lnTo>
                  <a:pt x="14577" y="195592"/>
                </a:lnTo>
                <a:lnTo>
                  <a:pt x="31917" y="154554"/>
                </a:lnTo>
                <a:lnTo>
                  <a:pt x="55172" y="117079"/>
                </a:lnTo>
                <a:lnTo>
                  <a:pt x="83756" y="83756"/>
                </a:lnTo>
                <a:lnTo>
                  <a:pt x="117079" y="55172"/>
                </a:lnTo>
                <a:lnTo>
                  <a:pt x="154554" y="31917"/>
                </a:lnTo>
                <a:lnTo>
                  <a:pt x="195592" y="14577"/>
                </a:lnTo>
                <a:lnTo>
                  <a:pt x="239604" y="3742"/>
                </a:lnTo>
                <a:lnTo>
                  <a:pt x="286004" y="0"/>
                </a:lnTo>
                <a:lnTo>
                  <a:pt x="4753864" y="0"/>
                </a:lnTo>
                <a:lnTo>
                  <a:pt x="4800263" y="3742"/>
                </a:lnTo>
                <a:lnTo>
                  <a:pt x="4844275" y="14577"/>
                </a:lnTo>
                <a:lnTo>
                  <a:pt x="4885313" y="31917"/>
                </a:lnTo>
                <a:lnTo>
                  <a:pt x="4922788" y="55172"/>
                </a:lnTo>
                <a:lnTo>
                  <a:pt x="4956111" y="83756"/>
                </a:lnTo>
                <a:lnTo>
                  <a:pt x="4984695" y="117079"/>
                </a:lnTo>
                <a:lnTo>
                  <a:pt x="5007950" y="154554"/>
                </a:lnTo>
                <a:lnTo>
                  <a:pt x="5025290" y="195592"/>
                </a:lnTo>
                <a:lnTo>
                  <a:pt x="5036125" y="239604"/>
                </a:lnTo>
                <a:lnTo>
                  <a:pt x="5039868" y="286003"/>
                </a:lnTo>
                <a:lnTo>
                  <a:pt x="5039868" y="1430020"/>
                </a:lnTo>
                <a:lnTo>
                  <a:pt x="5036125" y="1476419"/>
                </a:lnTo>
                <a:lnTo>
                  <a:pt x="5025290" y="1520431"/>
                </a:lnTo>
                <a:lnTo>
                  <a:pt x="5007950" y="1561469"/>
                </a:lnTo>
                <a:lnTo>
                  <a:pt x="4984695" y="1598944"/>
                </a:lnTo>
                <a:lnTo>
                  <a:pt x="4956111" y="1632267"/>
                </a:lnTo>
                <a:lnTo>
                  <a:pt x="4922788" y="1660851"/>
                </a:lnTo>
                <a:lnTo>
                  <a:pt x="4885313" y="1684106"/>
                </a:lnTo>
                <a:lnTo>
                  <a:pt x="4844275" y="1701446"/>
                </a:lnTo>
                <a:lnTo>
                  <a:pt x="4800263" y="1712281"/>
                </a:lnTo>
                <a:lnTo>
                  <a:pt x="4753864" y="1716024"/>
                </a:lnTo>
                <a:lnTo>
                  <a:pt x="286004" y="1716024"/>
                </a:lnTo>
                <a:lnTo>
                  <a:pt x="239604" y="1712281"/>
                </a:lnTo>
                <a:lnTo>
                  <a:pt x="195592" y="1701446"/>
                </a:lnTo>
                <a:lnTo>
                  <a:pt x="154554" y="1684106"/>
                </a:lnTo>
                <a:lnTo>
                  <a:pt x="117079" y="1660851"/>
                </a:lnTo>
                <a:lnTo>
                  <a:pt x="83756" y="1632267"/>
                </a:lnTo>
                <a:lnTo>
                  <a:pt x="55172" y="1598944"/>
                </a:lnTo>
                <a:lnTo>
                  <a:pt x="31917" y="1561469"/>
                </a:lnTo>
                <a:lnTo>
                  <a:pt x="14577" y="1520431"/>
                </a:lnTo>
                <a:lnTo>
                  <a:pt x="3742" y="1476419"/>
                </a:lnTo>
                <a:lnTo>
                  <a:pt x="0" y="1430020"/>
                </a:lnTo>
                <a:lnTo>
                  <a:pt x="0" y="286003"/>
                </a:lnTo>
                <a:close/>
              </a:path>
            </a:pathLst>
          </a:custGeom>
          <a:ln w="9144">
            <a:solidFill>
              <a:schemeClr val="accent5"/>
            </a:solidFill>
          </a:ln>
        </p:spPr>
        <p:txBody>
          <a:bodyPr wrap="square" lIns="0" tIns="0" rIns="0" bIns="0" rtlCol="0"/>
          <a:lstStyle/>
          <a:p>
            <a:endParaRPr dirty="0">
              <a:solidFill>
                <a:schemeClr val="bg1"/>
              </a:solidFill>
              <a:latin typeface="宋体" panose="02010600030101010101" pitchFamily="2" charset="-122"/>
            </a:endParaRPr>
          </a:p>
        </p:txBody>
      </p:sp>
      <p:grpSp>
        <p:nvGrpSpPr>
          <p:cNvPr id="17" name="组合 16"/>
          <p:cNvGrpSpPr/>
          <p:nvPr/>
        </p:nvGrpSpPr>
        <p:grpSpPr>
          <a:xfrm>
            <a:off x="6330898" y="907913"/>
            <a:ext cx="5039996" cy="2861945"/>
            <a:chOff x="1152270" y="1544825"/>
            <a:chExt cx="5039996" cy="2861945"/>
          </a:xfrm>
        </p:grpSpPr>
        <p:sp>
          <p:nvSpPr>
            <p:cNvPr id="18" name="object 19"/>
            <p:cNvSpPr/>
            <p:nvPr/>
          </p:nvSpPr>
          <p:spPr>
            <a:xfrm>
              <a:off x="1152271" y="1544825"/>
              <a:ext cx="5039995" cy="577850"/>
            </a:xfrm>
            <a:custGeom>
              <a:avLst/>
              <a:gdLst/>
              <a:ahLst/>
              <a:cxnLst/>
              <a:rect l="l" t="t" r="r" b="b"/>
              <a:pathLst>
                <a:path w="5039995" h="577850">
                  <a:moveTo>
                    <a:pt x="4943602" y="0"/>
                  </a:moveTo>
                  <a:lnTo>
                    <a:pt x="96265" y="0"/>
                  </a:lnTo>
                  <a:lnTo>
                    <a:pt x="58796" y="7558"/>
                  </a:lnTo>
                  <a:lnTo>
                    <a:pt x="28197" y="28178"/>
                  </a:lnTo>
                  <a:lnTo>
                    <a:pt x="7565" y="58775"/>
                  </a:lnTo>
                  <a:lnTo>
                    <a:pt x="0" y="96266"/>
                  </a:lnTo>
                  <a:lnTo>
                    <a:pt x="0" y="481330"/>
                  </a:lnTo>
                  <a:lnTo>
                    <a:pt x="7565" y="518820"/>
                  </a:lnTo>
                  <a:lnTo>
                    <a:pt x="28197" y="549417"/>
                  </a:lnTo>
                  <a:lnTo>
                    <a:pt x="58796" y="570037"/>
                  </a:lnTo>
                  <a:lnTo>
                    <a:pt x="96265" y="577596"/>
                  </a:lnTo>
                  <a:lnTo>
                    <a:pt x="4943602" y="577596"/>
                  </a:lnTo>
                  <a:lnTo>
                    <a:pt x="4981092" y="570037"/>
                  </a:lnTo>
                  <a:lnTo>
                    <a:pt x="5011689" y="549417"/>
                  </a:lnTo>
                  <a:lnTo>
                    <a:pt x="5032309" y="518820"/>
                  </a:lnTo>
                  <a:lnTo>
                    <a:pt x="5039868" y="481330"/>
                  </a:lnTo>
                  <a:lnTo>
                    <a:pt x="5039868" y="96266"/>
                  </a:lnTo>
                  <a:lnTo>
                    <a:pt x="5032309" y="58775"/>
                  </a:lnTo>
                  <a:lnTo>
                    <a:pt x="5011689" y="28178"/>
                  </a:lnTo>
                  <a:lnTo>
                    <a:pt x="4981092" y="7558"/>
                  </a:lnTo>
                  <a:lnTo>
                    <a:pt x="4943602" y="0"/>
                  </a:lnTo>
                  <a:close/>
                </a:path>
              </a:pathLst>
            </a:custGeom>
            <a:solidFill>
              <a:schemeClr val="accent5"/>
            </a:solidFill>
          </p:spPr>
          <p:txBody>
            <a:bodyPr wrap="square" lIns="0" tIns="0" rIns="0" bIns="0" rtlCol="0" anchor="ctr"/>
            <a:lstStyle/>
            <a:p>
              <a:pPr algn="ctr"/>
              <a:r>
                <a:rPr lang="zh-CN" altLang="en-US" b="1" dirty="0">
                  <a:solidFill>
                    <a:schemeClr val="bg1"/>
                  </a:solidFill>
                  <a:latin typeface="宋体" panose="02010600030101010101" pitchFamily="2" charset="-122"/>
                </a:rPr>
                <a:t>符合“保基本”原则</a:t>
              </a:r>
              <a:endParaRPr b="1" dirty="0">
                <a:solidFill>
                  <a:schemeClr val="bg1"/>
                </a:solidFill>
                <a:latin typeface="宋体" panose="02010600030101010101" pitchFamily="2" charset="-122"/>
              </a:endParaRPr>
            </a:p>
          </p:txBody>
        </p:sp>
        <p:sp>
          <p:nvSpPr>
            <p:cNvPr id="19" name="object 18"/>
            <p:cNvSpPr/>
            <p:nvPr/>
          </p:nvSpPr>
          <p:spPr>
            <a:xfrm>
              <a:off x="1152270" y="2202685"/>
              <a:ext cx="5039995" cy="2204085"/>
            </a:xfrm>
            <a:custGeom>
              <a:avLst/>
              <a:gdLst/>
              <a:ahLst/>
              <a:cxnLst/>
              <a:rect l="l" t="t" r="r" b="b"/>
              <a:pathLst>
                <a:path w="5039995" h="1716404">
                  <a:moveTo>
                    <a:pt x="0" y="286003"/>
                  </a:moveTo>
                  <a:lnTo>
                    <a:pt x="3742" y="239604"/>
                  </a:lnTo>
                  <a:lnTo>
                    <a:pt x="14577" y="195592"/>
                  </a:lnTo>
                  <a:lnTo>
                    <a:pt x="31917" y="154554"/>
                  </a:lnTo>
                  <a:lnTo>
                    <a:pt x="55172" y="117079"/>
                  </a:lnTo>
                  <a:lnTo>
                    <a:pt x="83756" y="83756"/>
                  </a:lnTo>
                  <a:lnTo>
                    <a:pt x="117079" y="55172"/>
                  </a:lnTo>
                  <a:lnTo>
                    <a:pt x="154554" y="31917"/>
                  </a:lnTo>
                  <a:lnTo>
                    <a:pt x="195592" y="14577"/>
                  </a:lnTo>
                  <a:lnTo>
                    <a:pt x="239604" y="3742"/>
                  </a:lnTo>
                  <a:lnTo>
                    <a:pt x="286004" y="0"/>
                  </a:lnTo>
                  <a:lnTo>
                    <a:pt x="4753864" y="0"/>
                  </a:lnTo>
                  <a:lnTo>
                    <a:pt x="4800263" y="3742"/>
                  </a:lnTo>
                  <a:lnTo>
                    <a:pt x="4844275" y="14577"/>
                  </a:lnTo>
                  <a:lnTo>
                    <a:pt x="4885313" y="31917"/>
                  </a:lnTo>
                  <a:lnTo>
                    <a:pt x="4922788" y="55172"/>
                  </a:lnTo>
                  <a:lnTo>
                    <a:pt x="4956111" y="83756"/>
                  </a:lnTo>
                  <a:lnTo>
                    <a:pt x="4984695" y="117079"/>
                  </a:lnTo>
                  <a:lnTo>
                    <a:pt x="5007950" y="154554"/>
                  </a:lnTo>
                  <a:lnTo>
                    <a:pt x="5025290" y="195592"/>
                  </a:lnTo>
                  <a:lnTo>
                    <a:pt x="5036125" y="239604"/>
                  </a:lnTo>
                  <a:lnTo>
                    <a:pt x="5039868" y="286003"/>
                  </a:lnTo>
                  <a:lnTo>
                    <a:pt x="5039868" y="1430020"/>
                  </a:lnTo>
                  <a:lnTo>
                    <a:pt x="5036125" y="1476419"/>
                  </a:lnTo>
                  <a:lnTo>
                    <a:pt x="5025290" y="1520431"/>
                  </a:lnTo>
                  <a:lnTo>
                    <a:pt x="5007950" y="1561469"/>
                  </a:lnTo>
                  <a:lnTo>
                    <a:pt x="4984695" y="1598944"/>
                  </a:lnTo>
                  <a:lnTo>
                    <a:pt x="4956111" y="1632267"/>
                  </a:lnTo>
                  <a:lnTo>
                    <a:pt x="4922788" y="1660851"/>
                  </a:lnTo>
                  <a:lnTo>
                    <a:pt x="4885313" y="1684106"/>
                  </a:lnTo>
                  <a:lnTo>
                    <a:pt x="4844275" y="1701446"/>
                  </a:lnTo>
                  <a:lnTo>
                    <a:pt x="4800263" y="1712281"/>
                  </a:lnTo>
                  <a:lnTo>
                    <a:pt x="4753864" y="1716024"/>
                  </a:lnTo>
                  <a:lnTo>
                    <a:pt x="286004" y="1716024"/>
                  </a:lnTo>
                  <a:lnTo>
                    <a:pt x="239604" y="1712281"/>
                  </a:lnTo>
                  <a:lnTo>
                    <a:pt x="195592" y="1701446"/>
                  </a:lnTo>
                  <a:lnTo>
                    <a:pt x="154554" y="1684106"/>
                  </a:lnTo>
                  <a:lnTo>
                    <a:pt x="117079" y="1660851"/>
                  </a:lnTo>
                  <a:lnTo>
                    <a:pt x="83756" y="1632267"/>
                  </a:lnTo>
                  <a:lnTo>
                    <a:pt x="55172" y="1598944"/>
                  </a:lnTo>
                  <a:lnTo>
                    <a:pt x="31917" y="1561469"/>
                  </a:lnTo>
                  <a:lnTo>
                    <a:pt x="14577" y="1520431"/>
                  </a:lnTo>
                  <a:lnTo>
                    <a:pt x="3742" y="1476419"/>
                  </a:lnTo>
                  <a:lnTo>
                    <a:pt x="0" y="1430020"/>
                  </a:lnTo>
                  <a:lnTo>
                    <a:pt x="0" y="286003"/>
                  </a:lnTo>
                  <a:close/>
                </a:path>
              </a:pathLst>
            </a:custGeom>
            <a:ln w="9144">
              <a:solidFill>
                <a:schemeClr val="accent5"/>
              </a:solidFill>
            </a:ln>
          </p:spPr>
          <p:txBody>
            <a:bodyPr wrap="square" lIns="0" tIns="0" rIns="0" bIns="0" rtlCol="0"/>
            <a:lstStyle/>
            <a:p>
              <a:endParaRPr dirty="0">
                <a:solidFill>
                  <a:schemeClr val="bg1"/>
                </a:solidFill>
                <a:latin typeface="宋体" panose="02010600030101010101" pitchFamily="2" charset="-122"/>
              </a:endParaRPr>
            </a:p>
          </p:txBody>
        </p:sp>
      </p:grpSp>
      <p:grpSp>
        <p:nvGrpSpPr>
          <p:cNvPr id="20" name="组合 19"/>
          <p:cNvGrpSpPr/>
          <p:nvPr/>
        </p:nvGrpSpPr>
        <p:grpSpPr>
          <a:xfrm>
            <a:off x="894079" y="3995401"/>
            <a:ext cx="5039996" cy="2735580"/>
            <a:chOff x="1050035" y="1515615"/>
            <a:chExt cx="5039996" cy="2735580"/>
          </a:xfrm>
        </p:grpSpPr>
        <p:sp>
          <p:nvSpPr>
            <p:cNvPr id="21" name="object 19"/>
            <p:cNvSpPr/>
            <p:nvPr/>
          </p:nvSpPr>
          <p:spPr>
            <a:xfrm>
              <a:off x="1050036" y="1515615"/>
              <a:ext cx="5039995" cy="577850"/>
            </a:xfrm>
            <a:custGeom>
              <a:avLst/>
              <a:gdLst/>
              <a:ahLst/>
              <a:cxnLst/>
              <a:rect l="l" t="t" r="r" b="b"/>
              <a:pathLst>
                <a:path w="5039995" h="577850">
                  <a:moveTo>
                    <a:pt x="4943602" y="0"/>
                  </a:moveTo>
                  <a:lnTo>
                    <a:pt x="96265" y="0"/>
                  </a:lnTo>
                  <a:lnTo>
                    <a:pt x="58796" y="7558"/>
                  </a:lnTo>
                  <a:lnTo>
                    <a:pt x="28197" y="28178"/>
                  </a:lnTo>
                  <a:lnTo>
                    <a:pt x="7565" y="58775"/>
                  </a:lnTo>
                  <a:lnTo>
                    <a:pt x="0" y="96266"/>
                  </a:lnTo>
                  <a:lnTo>
                    <a:pt x="0" y="481330"/>
                  </a:lnTo>
                  <a:lnTo>
                    <a:pt x="7565" y="518820"/>
                  </a:lnTo>
                  <a:lnTo>
                    <a:pt x="28197" y="549417"/>
                  </a:lnTo>
                  <a:lnTo>
                    <a:pt x="58796" y="570037"/>
                  </a:lnTo>
                  <a:lnTo>
                    <a:pt x="96265" y="577596"/>
                  </a:lnTo>
                  <a:lnTo>
                    <a:pt x="4943602" y="577596"/>
                  </a:lnTo>
                  <a:lnTo>
                    <a:pt x="4981092" y="570037"/>
                  </a:lnTo>
                  <a:lnTo>
                    <a:pt x="5011689" y="549417"/>
                  </a:lnTo>
                  <a:lnTo>
                    <a:pt x="5032309" y="518820"/>
                  </a:lnTo>
                  <a:lnTo>
                    <a:pt x="5039868" y="481330"/>
                  </a:lnTo>
                  <a:lnTo>
                    <a:pt x="5039868" y="96266"/>
                  </a:lnTo>
                  <a:lnTo>
                    <a:pt x="5032309" y="58775"/>
                  </a:lnTo>
                  <a:lnTo>
                    <a:pt x="5011689" y="28178"/>
                  </a:lnTo>
                  <a:lnTo>
                    <a:pt x="4981092" y="7558"/>
                  </a:lnTo>
                  <a:lnTo>
                    <a:pt x="4943602" y="0"/>
                  </a:lnTo>
                  <a:close/>
                </a:path>
              </a:pathLst>
            </a:custGeom>
            <a:solidFill>
              <a:schemeClr val="accent5"/>
            </a:solidFill>
          </p:spPr>
          <p:txBody>
            <a:bodyPr wrap="square" lIns="0" tIns="0" rIns="0" bIns="0" rtlCol="0" anchor="ctr"/>
            <a:lstStyle/>
            <a:p>
              <a:pPr algn="ctr"/>
              <a:r>
                <a:rPr lang="zh-CN" altLang="en-US" b="1" dirty="0">
                  <a:solidFill>
                    <a:schemeClr val="bg1"/>
                  </a:solidFill>
                  <a:latin typeface="宋体" panose="02010600030101010101" pitchFamily="2" charset="-122"/>
                </a:rPr>
                <a:t>弥补目录短板</a:t>
              </a:r>
              <a:endParaRPr b="1" dirty="0">
                <a:solidFill>
                  <a:schemeClr val="bg1"/>
                </a:solidFill>
                <a:latin typeface="宋体" panose="02010600030101010101" pitchFamily="2" charset="-122"/>
              </a:endParaRPr>
            </a:p>
          </p:txBody>
        </p:sp>
        <p:sp>
          <p:nvSpPr>
            <p:cNvPr id="22" name="object 18"/>
            <p:cNvSpPr/>
            <p:nvPr/>
          </p:nvSpPr>
          <p:spPr>
            <a:xfrm>
              <a:off x="1050035" y="2202685"/>
              <a:ext cx="5039995" cy="2048510"/>
            </a:xfrm>
            <a:custGeom>
              <a:avLst/>
              <a:gdLst/>
              <a:ahLst/>
              <a:cxnLst/>
              <a:rect l="l" t="t" r="r" b="b"/>
              <a:pathLst>
                <a:path w="5039995" h="1716404">
                  <a:moveTo>
                    <a:pt x="0" y="286003"/>
                  </a:moveTo>
                  <a:lnTo>
                    <a:pt x="3742" y="239604"/>
                  </a:lnTo>
                  <a:lnTo>
                    <a:pt x="14577" y="195592"/>
                  </a:lnTo>
                  <a:lnTo>
                    <a:pt x="31917" y="154554"/>
                  </a:lnTo>
                  <a:lnTo>
                    <a:pt x="55172" y="117079"/>
                  </a:lnTo>
                  <a:lnTo>
                    <a:pt x="83756" y="83756"/>
                  </a:lnTo>
                  <a:lnTo>
                    <a:pt x="117079" y="55172"/>
                  </a:lnTo>
                  <a:lnTo>
                    <a:pt x="154554" y="31917"/>
                  </a:lnTo>
                  <a:lnTo>
                    <a:pt x="195592" y="14577"/>
                  </a:lnTo>
                  <a:lnTo>
                    <a:pt x="239604" y="3742"/>
                  </a:lnTo>
                  <a:lnTo>
                    <a:pt x="286004" y="0"/>
                  </a:lnTo>
                  <a:lnTo>
                    <a:pt x="4753864" y="0"/>
                  </a:lnTo>
                  <a:lnTo>
                    <a:pt x="4800263" y="3742"/>
                  </a:lnTo>
                  <a:lnTo>
                    <a:pt x="4844275" y="14577"/>
                  </a:lnTo>
                  <a:lnTo>
                    <a:pt x="4885313" y="31917"/>
                  </a:lnTo>
                  <a:lnTo>
                    <a:pt x="4922788" y="55172"/>
                  </a:lnTo>
                  <a:lnTo>
                    <a:pt x="4956111" y="83756"/>
                  </a:lnTo>
                  <a:lnTo>
                    <a:pt x="4984695" y="117079"/>
                  </a:lnTo>
                  <a:lnTo>
                    <a:pt x="5007950" y="154554"/>
                  </a:lnTo>
                  <a:lnTo>
                    <a:pt x="5025290" y="195592"/>
                  </a:lnTo>
                  <a:lnTo>
                    <a:pt x="5036125" y="239604"/>
                  </a:lnTo>
                  <a:lnTo>
                    <a:pt x="5039868" y="286003"/>
                  </a:lnTo>
                  <a:lnTo>
                    <a:pt x="5039868" y="1430020"/>
                  </a:lnTo>
                  <a:lnTo>
                    <a:pt x="5036125" y="1476419"/>
                  </a:lnTo>
                  <a:lnTo>
                    <a:pt x="5025290" y="1520431"/>
                  </a:lnTo>
                  <a:lnTo>
                    <a:pt x="5007950" y="1561469"/>
                  </a:lnTo>
                  <a:lnTo>
                    <a:pt x="4984695" y="1598944"/>
                  </a:lnTo>
                  <a:lnTo>
                    <a:pt x="4956111" y="1632267"/>
                  </a:lnTo>
                  <a:lnTo>
                    <a:pt x="4922788" y="1660851"/>
                  </a:lnTo>
                  <a:lnTo>
                    <a:pt x="4885313" y="1684106"/>
                  </a:lnTo>
                  <a:lnTo>
                    <a:pt x="4844275" y="1701446"/>
                  </a:lnTo>
                  <a:lnTo>
                    <a:pt x="4800263" y="1712281"/>
                  </a:lnTo>
                  <a:lnTo>
                    <a:pt x="4753864" y="1716024"/>
                  </a:lnTo>
                  <a:lnTo>
                    <a:pt x="286004" y="1716024"/>
                  </a:lnTo>
                  <a:lnTo>
                    <a:pt x="239604" y="1712281"/>
                  </a:lnTo>
                  <a:lnTo>
                    <a:pt x="195592" y="1701446"/>
                  </a:lnTo>
                  <a:lnTo>
                    <a:pt x="154554" y="1684106"/>
                  </a:lnTo>
                  <a:lnTo>
                    <a:pt x="117079" y="1660851"/>
                  </a:lnTo>
                  <a:lnTo>
                    <a:pt x="83756" y="1632267"/>
                  </a:lnTo>
                  <a:lnTo>
                    <a:pt x="55172" y="1598944"/>
                  </a:lnTo>
                  <a:lnTo>
                    <a:pt x="31917" y="1561469"/>
                  </a:lnTo>
                  <a:lnTo>
                    <a:pt x="14577" y="1520431"/>
                  </a:lnTo>
                  <a:lnTo>
                    <a:pt x="3742" y="1476419"/>
                  </a:lnTo>
                  <a:lnTo>
                    <a:pt x="0" y="1430020"/>
                  </a:lnTo>
                  <a:lnTo>
                    <a:pt x="0" y="286003"/>
                  </a:lnTo>
                  <a:close/>
                </a:path>
              </a:pathLst>
            </a:custGeom>
            <a:ln w="9144">
              <a:solidFill>
                <a:schemeClr val="accent5"/>
              </a:solidFill>
            </a:ln>
          </p:spPr>
          <p:txBody>
            <a:bodyPr wrap="square" lIns="0" tIns="0" rIns="0" bIns="0" rtlCol="0"/>
            <a:lstStyle/>
            <a:p>
              <a:endParaRPr b="1" dirty="0">
                <a:solidFill>
                  <a:schemeClr val="bg1"/>
                </a:solidFill>
                <a:latin typeface="宋体" panose="02010600030101010101" pitchFamily="2" charset="-122"/>
              </a:endParaRPr>
            </a:p>
          </p:txBody>
        </p:sp>
      </p:grpSp>
      <p:grpSp>
        <p:nvGrpSpPr>
          <p:cNvPr id="23" name="组合 22"/>
          <p:cNvGrpSpPr/>
          <p:nvPr/>
        </p:nvGrpSpPr>
        <p:grpSpPr>
          <a:xfrm>
            <a:off x="6309943" y="3995401"/>
            <a:ext cx="5098414" cy="2727325"/>
            <a:chOff x="991616" y="1515615"/>
            <a:chExt cx="5098414" cy="2727325"/>
          </a:xfrm>
        </p:grpSpPr>
        <p:sp>
          <p:nvSpPr>
            <p:cNvPr id="24" name="object 19"/>
            <p:cNvSpPr/>
            <p:nvPr/>
          </p:nvSpPr>
          <p:spPr>
            <a:xfrm>
              <a:off x="991616" y="1515615"/>
              <a:ext cx="5039995" cy="577850"/>
            </a:xfrm>
            <a:custGeom>
              <a:avLst/>
              <a:gdLst/>
              <a:ahLst/>
              <a:cxnLst/>
              <a:rect l="l" t="t" r="r" b="b"/>
              <a:pathLst>
                <a:path w="5039995" h="577850">
                  <a:moveTo>
                    <a:pt x="4943602" y="0"/>
                  </a:moveTo>
                  <a:lnTo>
                    <a:pt x="96265" y="0"/>
                  </a:lnTo>
                  <a:lnTo>
                    <a:pt x="58796" y="7558"/>
                  </a:lnTo>
                  <a:lnTo>
                    <a:pt x="28197" y="28178"/>
                  </a:lnTo>
                  <a:lnTo>
                    <a:pt x="7565" y="58775"/>
                  </a:lnTo>
                  <a:lnTo>
                    <a:pt x="0" y="96266"/>
                  </a:lnTo>
                  <a:lnTo>
                    <a:pt x="0" y="481330"/>
                  </a:lnTo>
                  <a:lnTo>
                    <a:pt x="7565" y="518820"/>
                  </a:lnTo>
                  <a:lnTo>
                    <a:pt x="28197" y="549417"/>
                  </a:lnTo>
                  <a:lnTo>
                    <a:pt x="58796" y="570037"/>
                  </a:lnTo>
                  <a:lnTo>
                    <a:pt x="96265" y="577596"/>
                  </a:lnTo>
                  <a:lnTo>
                    <a:pt x="4943602" y="577596"/>
                  </a:lnTo>
                  <a:lnTo>
                    <a:pt x="4981092" y="570037"/>
                  </a:lnTo>
                  <a:lnTo>
                    <a:pt x="5011689" y="549417"/>
                  </a:lnTo>
                  <a:lnTo>
                    <a:pt x="5032309" y="518820"/>
                  </a:lnTo>
                  <a:lnTo>
                    <a:pt x="5039868" y="481330"/>
                  </a:lnTo>
                  <a:lnTo>
                    <a:pt x="5039868" y="96266"/>
                  </a:lnTo>
                  <a:lnTo>
                    <a:pt x="5032309" y="58775"/>
                  </a:lnTo>
                  <a:lnTo>
                    <a:pt x="5011689" y="28178"/>
                  </a:lnTo>
                  <a:lnTo>
                    <a:pt x="4981092" y="7558"/>
                  </a:lnTo>
                  <a:lnTo>
                    <a:pt x="4943602" y="0"/>
                  </a:lnTo>
                  <a:close/>
                </a:path>
              </a:pathLst>
            </a:custGeom>
            <a:solidFill>
              <a:schemeClr val="accent5"/>
            </a:solidFill>
          </p:spPr>
          <p:txBody>
            <a:bodyPr wrap="square" lIns="0" tIns="0" rIns="0" bIns="0" rtlCol="0" anchor="ctr"/>
            <a:lstStyle/>
            <a:p>
              <a:pPr algn="ctr"/>
              <a:r>
                <a:rPr lang="zh-CN" altLang="en-US" b="1" dirty="0">
                  <a:solidFill>
                    <a:schemeClr val="bg1"/>
                  </a:solidFill>
                  <a:latin typeface="宋体" panose="02010600030101010101" pitchFamily="2" charset="-122"/>
                </a:rPr>
                <a:t>临床管理难度小</a:t>
              </a:r>
              <a:endParaRPr b="1" dirty="0">
                <a:solidFill>
                  <a:schemeClr val="bg1"/>
                </a:solidFill>
                <a:latin typeface="宋体" panose="02010600030101010101" pitchFamily="2" charset="-122"/>
              </a:endParaRPr>
            </a:p>
          </p:txBody>
        </p:sp>
        <p:sp>
          <p:nvSpPr>
            <p:cNvPr id="25" name="object 18"/>
            <p:cNvSpPr/>
            <p:nvPr/>
          </p:nvSpPr>
          <p:spPr>
            <a:xfrm>
              <a:off x="1050035" y="2202685"/>
              <a:ext cx="5039995" cy="2040255"/>
            </a:xfrm>
            <a:custGeom>
              <a:avLst/>
              <a:gdLst/>
              <a:ahLst/>
              <a:cxnLst/>
              <a:rect l="l" t="t" r="r" b="b"/>
              <a:pathLst>
                <a:path w="5039995" h="1716404">
                  <a:moveTo>
                    <a:pt x="0" y="286003"/>
                  </a:moveTo>
                  <a:lnTo>
                    <a:pt x="3742" y="239604"/>
                  </a:lnTo>
                  <a:lnTo>
                    <a:pt x="14577" y="195592"/>
                  </a:lnTo>
                  <a:lnTo>
                    <a:pt x="31917" y="154554"/>
                  </a:lnTo>
                  <a:lnTo>
                    <a:pt x="55172" y="117079"/>
                  </a:lnTo>
                  <a:lnTo>
                    <a:pt x="83756" y="83756"/>
                  </a:lnTo>
                  <a:lnTo>
                    <a:pt x="117079" y="55172"/>
                  </a:lnTo>
                  <a:lnTo>
                    <a:pt x="154554" y="31917"/>
                  </a:lnTo>
                  <a:lnTo>
                    <a:pt x="195592" y="14577"/>
                  </a:lnTo>
                  <a:lnTo>
                    <a:pt x="239604" y="3742"/>
                  </a:lnTo>
                  <a:lnTo>
                    <a:pt x="286004" y="0"/>
                  </a:lnTo>
                  <a:lnTo>
                    <a:pt x="4753864" y="0"/>
                  </a:lnTo>
                  <a:lnTo>
                    <a:pt x="4800263" y="3742"/>
                  </a:lnTo>
                  <a:lnTo>
                    <a:pt x="4844275" y="14577"/>
                  </a:lnTo>
                  <a:lnTo>
                    <a:pt x="4885313" y="31917"/>
                  </a:lnTo>
                  <a:lnTo>
                    <a:pt x="4922788" y="55172"/>
                  </a:lnTo>
                  <a:lnTo>
                    <a:pt x="4956111" y="83756"/>
                  </a:lnTo>
                  <a:lnTo>
                    <a:pt x="4984695" y="117079"/>
                  </a:lnTo>
                  <a:lnTo>
                    <a:pt x="5007950" y="154554"/>
                  </a:lnTo>
                  <a:lnTo>
                    <a:pt x="5025290" y="195592"/>
                  </a:lnTo>
                  <a:lnTo>
                    <a:pt x="5036125" y="239604"/>
                  </a:lnTo>
                  <a:lnTo>
                    <a:pt x="5039868" y="286003"/>
                  </a:lnTo>
                  <a:lnTo>
                    <a:pt x="5039868" y="1430020"/>
                  </a:lnTo>
                  <a:lnTo>
                    <a:pt x="5036125" y="1476419"/>
                  </a:lnTo>
                  <a:lnTo>
                    <a:pt x="5025290" y="1520431"/>
                  </a:lnTo>
                  <a:lnTo>
                    <a:pt x="5007950" y="1561469"/>
                  </a:lnTo>
                  <a:lnTo>
                    <a:pt x="4984695" y="1598944"/>
                  </a:lnTo>
                  <a:lnTo>
                    <a:pt x="4956111" y="1632267"/>
                  </a:lnTo>
                  <a:lnTo>
                    <a:pt x="4922788" y="1660851"/>
                  </a:lnTo>
                  <a:lnTo>
                    <a:pt x="4885313" y="1684106"/>
                  </a:lnTo>
                  <a:lnTo>
                    <a:pt x="4844275" y="1701446"/>
                  </a:lnTo>
                  <a:lnTo>
                    <a:pt x="4800263" y="1712281"/>
                  </a:lnTo>
                  <a:lnTo>
                    <a:pt x="4753864" y="1716024"/>
                  </a:lnTo>
                  <a:lnTo>
                    <a:pt x="286004" y="1716024"/>
                  </a:lnTo>
                  <a:lnTo>
                    <a:pt x="239604" y="1712281"/>
                  </a:lnTo>
                  <a:lnTo>
                    <a:pt x="195592" y="1701446"/>
                  </a:lnTo>
                  <a:lnTo>
                    <a:pt x="154554" y="1684106"/>
                  </a:lnTo>
                  <a:lnTo>
                    <a:pt x="117079" y="1660851"/>
                  </a:lnTo>
                  <a:lnTo>
                    <a:pt x="83756" y="1632267"/>
                  </a:lnTo>
                  <a:lnTo>
                    <a:pt x="55172" y="1598944"/>
                  </a:lnTo>
                  <a:lnTo>
                    <a:pt x="31917" y="1561469"/>
                  </a:lnTo>
                  <a:lnTo>
                    <a:pt x="14577" y="1520431"/>
                  </a:lnTo>
                  <a:lnTo>
                    <a:pt x="3742" y="1476419"/>
                  </a:lnTo>
                  <a:lnTo>
                    <a:pt x="0" y="1430020"/>
                  </a:lnTo>
                  <a:lnTo>
                    <a:pt x="0" y="286003"/>
                  </a:lnTo>
                  <a:close/>
                </a:path>
              </a:pathLst>
            </a:custGeom>
            <a:ln w="9144">
              <a:solidFill>
                <a:schemeClr val="accent5"/>
              </a:solidFill>
            </a:ln>
          </p:spPr>
          <p:txBody>
            <a:bodyPr wrap="square" lIns="0" tIns="0" rIns="0" bIns="0" rtlCol="0"/>
            <a:lstStyle/>
            <a:p>
              <a:pPr algn="ctr"/>
              <a:endParaRPr dirty="0">
                <a:solidFill>
                  <a:schemeClr val="bg1"/>
                </a:solidFill>
                <a:latin typeface="宋体" panose="02010600030101010101" pitchFamily="2" charset="-122"/>
              </a:endParaRPr>
            </a:p>
          </p:txBody>
        </p:sp>
      </p:grpSp>
      <p:sp>
        <p:nvSpPr>
          <p:cNvPr id="28" name="矩形 27"/>
          <p:cNvSpPr/>
          <p:nvPr/>
        </p:nvSpPr>
        <p:spPr>
          <a:xfrm>
            <a:off x="6295390" y="1689735"/>
            <a:ext cx="5039995" cy="1116965"/>
          </a:xfrm>
          <a:prstGeom prst="rect">
            <a:avLst/>
          </a:prstGeom>
        </p:spPr>
        <p:txBody>
          <a:bodyPr wrap="square">
            <a:noAutofit/>
          </a:bodyPr>
          <a:lstStyle/>
          <a:p>
            <a:pPr marL="285750" indent="-285750" algn="l" fontAlgn="auto">
              <a:lnSpc>
                <a:spcPct val="100000"/>
              </a:lnSpc>
              <a:buClrTx/>
              <a:buSzTx/>
              <a:buFont typeface="Wingdings" panose="05000000000000000000" charset="0"/>
              <a:buChar char="ü"/>
            </a:pPr>
            <a:r>
              <a:rPr lang="zh-CN" altLang="en-US" sz="1400" dirty="0">
                <a:latin typeface="微软雅黑" panose="020B0503020204020204" pitchFamily="34" charset="-122"/>
                <a:ea typeface="微软雅黑" panose="020B0503020204020204" pitchFamily="34" charset="-122"/>
                <a:sym typeface="+mn-ea"/>
              </a:rPr>
              <a:t>满足特殊人群的及时给药需求，</a:t>
            </a:r>
            <a:r>
              <a:rPr lang="zh-CN" altLang="en-US" sz="1400" dirty="0">
                <a:latin typeface="微软雅黑" panose="020B0503020204020204" pitchFamily="34" charset="-122"/>
                <a:ea typeface="微软雅黑" panose="020B0503020204020204" pitchFamily="34" charset="-122"/>
                <a:sym typeface="+mn-ea"/>
              </a:rPr>
              <a:t>起效快速</a:t>
            </a:r>
            <a:endParaRPr lang="zh-CN" altLang="en-US" sz="1400" dirty="0">
              <a:latin typeface="微软雅黑" panose="020B0503020204020204" pitchFamily="34" charset="-122"/>
              <a:ea typeface="微软雅黑" panose="020B0503020204020204" pitchFamily="34" charset="-122"/>
              <a:sym typeface="+mn-ea"/>
            </a:endParaRPr>
          </a:p>
          <a:p>
            <a:pPr marL="285750" indent="-285750" algn="l" fontAlgn="auto">
              <a:lnSpc>
                <a:spcPct val="100000"/>
              </a:lnSpc>
              <a:buClrTx/>
              <a:buSzTx/>
              <a:buFont typeface="Wingdings" panose="05000000000000000000" charset="0"/>
              <a:buChar char="ü"/>
            </a:pPr>
            <a:r>
              <a:rPr lang="zh-CN" altLang="en-US" sz="1400" dirty="0">
                <a:latin typeface="微软雅黑" panose="020B0503020204020204" pitchFamily="34" charset="-122"/>
                <a:ea typeface="微软雅黑" panose="020B0503020204020204" pitchFamily="34" charset="-122"/>
                <a:sym typeface="+mn-ea"/>
              </a:rPr>
              <a:t>在国家卫计委印发的</a:t>
            </a:r>
            <a:r>
              <a:rPr lang="zh-CN" altLang="en-US" sz="1400" b="1" dirty="0">
                <a:solidFill>
                  <a:srgbClr val="C00000"/>
                </a:solidFill>
                <a:latin typeface="微软雅黑" panose="020B0503020204020204" pitchFamily="34" charset="-122"/>
                <a:ea typeface="微软雅黑" panose="020B0503020204020204" pitchFamily="34" charset="-122"/>
              </a:rPr>
              <a:t>《第二批鼓励研发申报儿童药品建议清单》目录</a:t>
            </a:r>
            <a:r>
              <a:rPr lang="zh-CN" altLang="en-US" sz="1400" dirty="0">
                <a:latin typeface="微软雅黑" panose="020B0503020204020204" pitchFamily="34" charset="-122"/>
                <a:ea typeface="微软雅黑" panose="020B0503020204020204" pitchFamily="34" charset="-122"/>
              </a:rPr>
              <a:t>，为市场短缺的儿童用药品，鼓励研制巴氯芬口服液。</a:t>
            </a:r>
            <a:endParaRPr lang="zh-CN" altLang="en-US" sz="1400" dirty="0">
              <a:latin typeface="微软雅黑" panose="020B0503020204020204" pitchFamily="34" charset="-122"/>
              <a:ea typeface="微软雅黑" panose="020B0503020204020204" pitchFamily="34" charset="-122"/>
            </a:endParaRPr>
          </a:p>
        </p:txBody>
      </p:sp>
      <p:sp>
        <p:nvSpPr>
          <p:cNvPr id="29" name="矩形 28"/>
          <p:cNvSpPr/>
          <p:nvPr/>
        </p:nvSpPr>
        <p:spPr>
          <a:xfrm>
            <a:off x="835342" y="4446853"/>
            <a:ext cx="5039995" cy="2030095"/>
          </a:xfrm>
          <a:prstGeom prst="rect">
            <a:avLst/>
          </a:prstGeom>
        </p:spPr>
        <p:txBody>
          <a:bodyPr wrap="square">
            <a:spAutoFit/>
          </a:bodyPr>
          <a:lstStyle/>
          <a:p>
            <a:pPr marL="285750" indent="-285750" algn="l" fontAlgn="auto">
              <a:lnSpc>
                <a:spcPct val="100000"/>
              </a:lnSpc>
              <a:buClrTx/>
              <a:buSzTx/>
              <a:buFont typeface="Wingdings" panose="05000000000000000000" pitchFamily="2" charset="2"/>
              <a:buChar char="ü"/>
            </a:pPr>
            <a:endParaRPr lang="zh-CN" altLang="zh-CN"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lgn="l" fontAlgn="auto">
              <a:lnSpc>
                <a:spcPct val="100000"/>
              </a:lnSpc>
              <a:buClrTx/>
              <a:buSzTx/>
              <a:buFont typeface="Wingdings" panose="05000000000000000000" pitchFamily="2" charset="2"/>
              <a:buNone/>
            </a:pPr>
            <a:endParaRPr lang="zh-CN" altLang="zh-CN" sz="1400" b="1" u="sng"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lgn="l" fontAlgn="auto">
              <a:lnSpc>
                <a:spcPct val="100000"/>
              </a:lnSpc>
              <a:buClrTx/>
              <a:buSzTx/>
              <a:buFont typeface="Wingdings" panose="05000000000000000000" pitchFamily="2" charset="2"/>
              <a:buNone/>
            </a:pPr>
            <a:r>
              <a:rPr lang="zh-CN" altLang="zh-CN" sz="1400" b="1" u="sng"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1400" b="1" u="sng"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1400" b="1" u="sng"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可填补目录内无巴氯芬口服溶液剂型的空白</a:t>
            </a:r>
            <a:r>
              <a:rPr lang="zh-CN" altLang="zh-CN" sz="1400" b="1" u="sng"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zh-CN" sz="1400" b="1" u="sng"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lgn="l" fontAlgn="auto">
              <a:lnSpc>
                <a:spcPct val="100000"/>
              </a:lnSpc>
              <a:buClrTx/>
              <a:buSzTx/>
              <a:buFont typeface="Wingdings" panose="05000000000000000000" pitchFamily="2" charset="2"/>
              <a:buNone/>
            </a:pPr>
            <a:endParaRPr lang="zh-CN" altLang="zh-CN" sz="1400" b="1" u="sng" dirty="0">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285750" indent="-285750" algn="l" fontAlgn="auto">
              <a:lnSpc>
                <a:spcPct val="100000"/>
              </a:lnSpc>
              <a:buClrTx/>
              <a:buSzTx/>
              <a:buFont typeface="Wingdings" panose="05000000000000000000" pitchFamily="2" charset="2"/>
              <a:buChar char="ü"/>
            </a:pP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rPr>
              <a:t>可弥补目录内巴氯芬</a:t>
            </a:r>
            <a:r>
              <a:rPr lang="zh-CN" altLang="zh-CN" sz="14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片剂</a:t>
            </a:r>
            <a:r>
              <a:rPr lang="zh-CN" altLang="zh-CN" sz="14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无法满足吞咽困难的患者治疗需求的短板。</a:t>
            </a:r>
            <a:endParaRPr lang="zh-CN" altLang="en-US" sz="1400" b="1" dirty="0">
              <a:solidFill>
                <a:srgbClr val="C00000"/>
              </a:solidFill>
              <a:latin typeface="微软雅黑" panose="020B0503020204020204" pitchFamily="34" charset="-122"/>
              <a:ea typeface="微软雅黑" panose="020B0503020204020204" pitchFamily="34" charset="-122"/>
            </a:endParaRPr>
          </a:p>
          <a:p>
            <a:pPr marL="285750" indent="-285750" algn="l" fontAlgn="auto">
              <a:lnSpc>
                <a:spcPct val="100000"/>
              </a:lnSpc>
              <a:buClrTx/>
              <a:buSzTx/>
              <a:buFont typeface="Wingdings" panose="05000000000000000000" pitchFamily="2" charset="2"/>
              <a:buChar char="ü"/>
            </a:pPr>
            <a:r>
              <a:rPr lang="zh-CN" altLang="en-US" sz="1400" dirty="0">
                <a:latin typeface="微软雅黑" panose="020B0503020204020204" pitchFamily="34" charset="-122"/>
                <a:ea typeface="微软雅黑" panose="020B0503020204020204" pitchFamily="34" charset="-122"/>
                <a:sym typeface="+mn-ea"/>
              </a:rPr>
              <a:t>可弥补</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rPr>
              <a:t>目录内</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rPr>
              <a:t>巴氯芬</a:t>
            </a:r>
            <a:r>
              <a:rPr lang="zh-CN" altLang="zh-CN" sz="1400" b="1" dirty="0">
                <a:latin typeface="微软雅黑" panose="020B0503020204020204" pitchFamily="34" charset="-122"/>
                <a:ea typeface="微软雅黑" panose="020B0503020204020204" pitchFamily="34" charset="-122"/>
                <a:cs typeface="微软雅黑" panose="020B0503020204020204" pitchFamily="34" charset="-122"/>
                <a:sym typeface="+mn-ea"/>
              </a:rPr>
              <a:t>片剂</a:t>
            </a:r>
            <a:r>
              <a:rPr lang="zh-CN" altLang="zh-CN" sz="14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无法满足儿童患者</a:t>
            </a:r>
            <a:r>
              <a:rPr lang="zh-CN" altLang="en-US" sz="1400" b="1" dirty="0">
                <a:solidFill>
                  <a:srgbClr val="C00000"/>
                </a:solidFill>
                <a:latin typeface="微软雅黑" panose="020B0503020204020204" pitchFamily="34" charset="-122"/>
                <a:ea typeface="微软雅黑" panose="020B0503020204020204" pitchFamily="34" charset="-122"/>
                <a:sym typeface="+mn-ea"/>
              </a:rPr>
              <a:t>小剂量</a:t>
            </a:r>
            <a:r>
              <a:rPr lang="zh-CN" altLang="en-US" sz="1400" b="1" dirty="0">
                <a:solidFill>
                  <a:srgbClr val="C00000"/>
                </a:solidFill>
                <a:latin typeface="微软雅黑" panose="020B0503020204020204" pitchFamily="34" charset="-122"/>
                <a:ea typeface="微软雅黑" panose="020B0503020204020204" pitchFamily="34" charset="-122"/>
                <a:sym typeface="+mn-ea"/>
              </a:rPr>
              <a:t>的短板。</a:t>
            </a:r>
            <a:endParaRPr lang="zh-CN" altLang="en-US" sz="1400" b="1" dirty="0">
              <a:solidFill>
                <a:srgbClr val="C00000"/>
              </a:solidFill>
              <a:latin typeface="微软雅黑" panose="020B0503020204020204" pitchFamily="34" charset="-122"/>
              <a:ea typeface="微软雅黑" panose="020B0503020204020204" pitchFamily="34" charset="-122"/>
              <a:sym typeface="+mn-ea"/>
            </a:endParaRPr>
          </a:p>
          <a:p>
            <a:pPr marL="285750" indent="-285750" algn="l" fontAlgn="auto">
              <a:lnSpc>
                <a:spcPct val="100000"/>
              </a:lnSpc>
              <a:buClrTx/>
              <a:buSzTx/>
              <a:buFont typeface="Wingdings" panose="05000000000000000000" pitchFamily="2" charset="2"/>
              <a:buChar char="ü"/>
            </a:pPr>
            <a:r>
              <a:rPr lang="zh-CN" altLang="en-US" sz="1400" dirty="0">
                <a:latin typeface="微软雅黑" panose="020B0503020204020204" pitchFamily="34" charset="-122"/>
                <a:ea typeface="微软雅黑" panose="020B0503020204020204" pitchFamily="34" charset="-122"/>
                <a:sym typeface="+mn-ea"/>
              </a:rPr>
              <a:t>可弥补</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rPr>
              <a:t>目录内</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rPr>
              <a:t>巴氯芬</a:t>
            </a:r>
            <a:r>
              <a:rPr lang="zh-CN" altLang="zh-CN" sz="1400" b="1" dirty="0">
                <a:latin typeface="微软雅黑" panose="020B0503020204020204" pitchFamily="34" charset="-122"/>
                <a:ea typeface="微软雅黑" panose="020B0503020204020204" pitchFamily="34" charset="-122"/>
                <a:cs typeface="微软雅黑" panose="020B0503020204020204" pitchFamily="34" charset="-122"/>
                <a:sym typeface="+mn-ea"/>
              </a:rPr>
              <a:t>片剂</a:t>
            </a:r>
            <a:r>
              <a:rPr lang="zh-CN" altLang="zh-CN" sz="14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无法满足</a:t>
            </a:r>
            <a:r>
              <a:rPr lang="zh-CN" altLang="en-US" sz="1400" b="1" dirty="0">
                <a:solidFill>
                  <a:srgbClr val="C00000"/>
                </a:solidFill>
                <a:latin typeface="微软雅黑" panose="020B0503020204020204" pitchFamily="34" charset="-122"/>
                <a:ea typeface="微软雅黑" panose="020B0503020204020204" pitchFamily="34" charset="-122"/>
                <a:sym typeface="+mn-ea"/>
              </a:rPr>
              <a:t>患者灵活剂量、精准剂量的短板。</a:t>
            </a:r>
            <a:endParaRPr lang="zh-CN" altLang="en-US" sz="1400" b="1" dirty="0">
              <a:solidFill>
                <a:srgbClr val="C00000"/>
              </a:solidFill>
              <a:latin typeface="微软雅黑" panose="020B0503020204020204" pitchFamily="34" charset="-122"/>
              <a:ea typeface="微软雅黑" panose="020B0503020204020204" pitchFamily="34" charset="-122"/>
            </a:endParaRPr>
          </a:p>
        </p:txBody>
      </p:sp>
      <p:sp>
        <p:nvSpPr>
          <p:cNvPr id="30" name="矩形 29"/>
          <p:cNvSpPr/>
          <p:nvPr/>
        </p:nvSpPr>
        <p:spPr>
          <a:xfrm>
            <a:off x="6370131" y="4905931"/>
            <a:ext cx="5039995" cy="953135"/>
          </a:xfrm>
          <a:prstGeom prst="rect">
            <a:avLst/>
          </a:prstGeom>
        </p:spPr>
        <p:txBody>
          <a:bodyPr wrap="square">
            <a:spAutoFit/>
          </a:bodyPr>
          <a:lstStyle/>
          <a:p>
            <a:pPr marL="285750" indent="-285750">
              <a:buFont typeface="Wingdings" panose="05000000000000000000" charset="0"/>
              <a:buChar char="ü"/>
            </a:pPr>
            <a:r>
              <a:rPr lang="zh-CN" altLang="en-US" sz="1400" kern="100" dirty="0">
                <a:latin typeface="微软雅黑" panose="020B0503020204020204" pitchFamily="34" charset="-122"/>
                <a:ea typeface="微软雅黑" panose="020B0503020204020204" pitchFamily="34" charset="-122"/>
                <a:cs typeface="Times New Roman" panose="02020603050405020304" pitchFamily="18" charset="0"/>
              </a:rPr>
              <a:t>巴氯芬适应症明确，用法用量根据患者年龄</a:t>
            </a:r>
            <a:r>
              <a:rPr lang="en-US" altLang="zh-CN" sz="1400" kern="1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1400" kern="100" dirty="0">
                <a:latin typeface="微软雅黑" panose="020B0503020204020204" pitchFamily="34" charset="-122"/>
                <a:ea typeface="微软雅黑" panose="020B0503020204020204" pitchFamily="34" charset="-122"/>
                <a:cs typeface="Times New Roman" panose="02020603050405020304" pitchFamily="18" charset="0"/>
              </a:rPr>
              <a:t>体重明确用药剂量，不会滥用或超适应症使用。</a:t>
            </a:r>
            <a:endParaRPr lang="en-US" altLang="zh-CN" sz="1400" kern="100" dirty="0">
              <a:latin typeface="微软雅黑" panose="020B0503020204020204" pitchFamily="34" charset="-122"/>
              <a:ea typeface="微软雅黑" panose="020B0503020204020204" pitchFamily="34" charset="-122"/>
              <a:cs typeface="Times New Roman" panose="02020603050405020304" pitchFamily="18" charset="0"/>
            </a:endParaRPr>
          </a:p>
          <a:p>
            <a:pPr marL="285750" indent="-285750">
              <a:buFont typeface="Wingdings" panose="05000000000000000000" charset="0"/>
              <a:buChar char="ü"/>
            </a:pPr>
            <a:r>
              <a:rPr lang="zh-CN" altLang="en-US" sz="1400" kern="100" dirty="0">
                <a:latin typeface="微软雅黑" panose="020B0503020204020204" pitchFamily="34" charset="-122"/>
                <a:ea typeface="微软雅黑" panose="020B0503020204020204" pitchFamily="34" charset="-122"/>
                <a:cs typeface="Times New Roman" panose="02020603050405020304" pitchFamily="18" charset="0"/>
              </a:rPr>
              <a:t>针对儿童特别设计有儿童安全阻开盖，降低患者误用风险。</a:t>
            </a:r>
            <a:endParaRPr lang="zh-CN" altLang="en-US" sz="1400" kern="100" dirty="0">
              <a:latin typeface="微软雅黑" panose="020B0503020204020204" pitchFamily="34" charset="-122"/>
              <a:ea typeface="微软雅黑" panose="020B0503020204020204" pitchFamily="34" charset="-122"/>
              <a:cs typeface="Times New Roman" panose="02020603050405020304" pitchFamily="18" charset="0"/>
            </a:endParaRPr>
          </a:p>
          <a:p>
            <a:pPr marL="285750" indent="-285750">
              <a:buFont typeface="Wingdings" panose="05000000000000000000" charset="0"/>
              <a:buChar char="ü"/>
            </a:pPr>
            <a:r>
              <a:rPr lang="zh-CN" altLang="en-US" sz="1400" dirty="0">
                <a:latin typeface="微软雅黑" panose="020B0503020204020204" pitchFamily="34" charset="-122"/>
                <a:ea typeface="微软雅黑" panose="020B0503020204020204" pitchFamily="34" charset="-122"/>
              </a:rPr>
              <a:t>药物自配备给药器，方便。</a:t>
            </a:r>
            <a:endParaRPr lang="zh-CN" altLang="en-US" sz="1400" dirty="0">
              <a:latin typeface="微软雅黑" panose="020B0503020204020204" pitchFamily="34" charset="-122"/>
              <a:ea typeface="微软雅黑" panose="020B0503020204020204" pitchFamily="34" charset="-122"/>
            </a:endParaRPr>
          </a:p>
        </p:txBody>
      </p:sp>
      <p:sp>
        <p:nvSpPr>
          <p:cNvPr id="8" name="文本框 7"/>
          <p:cNvSpPr txBox="1"/>
          <p:nvPr/>
        </p:nvSpPr>
        <p:spPr>
          <a:xfrm>
            <a:off x="835025" y="1560830"/>
            <a:ext cx="5025390" cy="2240280"/>
          </a:xfrm>
          <a:prstGeom prst="rect">
            <a:avLst/>
          </a:prstGeom>
          <a:noFill/>
        </p:spPr>
        <p:txBody>
          <a:bodyPr wrap="square" rtlCol="0">
            <a:noAutofit/>
          </a:bodyPr>
          <a:p>
            <a:pPr marL="285750" indent="-285750" algn="l">
              <a:buClrTx/>
              <a:buSzTx/>
              <a:buFont typeface="Wingdings" panose="05000000000000000000" charset="0"/>
              <a:buChar char="ü"/>
            </a:pPr>
            <a:r>
              <a:rPr lang="zh-CN" altLang="en-US" sz="1300" dirty="0">
                <a:latin typeface="微软雅黑" panose="020B0503020204020204" pitchFamily="34" charset="-122"/>
                <a:ea typeface="微软雅黑" panose="020B0503020204020204" pitchFamily="34" charset="-122"/>
              </a:rPr>
              <a:t>痉挛是包括</a:t>
            </a:r>
            <a:r>
              <a:rPr lang="en-US" altLang="zh-CN" sz="1300" dirty="0">
                <a:latin typeface="微软雅黑" panose="020B0503020204020204" pitchFamily="34" charset="-122"/>
                <a:ea typeface="微软雅黑" panose="020B0503020204020204" pitchFamily="34" charset="-122"/>
              </a:rPr>
              <a:t>MS</a:t>
            </a:r>
            <a:r>
              <a:rPr lang="zh-CN" altLang="en-US" sz="1300" dirty="0">
                <a:latin typeface="微软雅黑" panose="020B0503020204020204" pitchFamily="34" charset="-122"/>
                <a:ea typeface="微软雅黑" panose="020B0503020204020204" pitchFamily="34" charset="-122"/>
              </a:rPr>
              <a:t>在内上运动神经元损伤性疾病的常见症状。可分为生理性和病理性，原发性和继发性，中枢性和外周性，全身性、区域性和局灶性等。常见的病因是神经系统疾病</a:t>
            </a:r>
            <a:r>
              <a:rPr lang="en-US" altLang="zh-CN" sz="1300" dirty="0">
                <a:latin typeface="微软雅黑" panose="020B0503020204020204" pitchFamily="34" charset="-122"/>
                <a:ea typeface="微软雅黑" panose="020B0503020204020204" pitchFamily="34" charset="-122"/>
              </a:rPr>
              <a:t>(</a:t>
            </a:r>
            <a:r>
              <a:rPr lang="zh-CN" altLang="en-US" sz="1300" dirty="0">
                <a:latin typeface="微软雅黑" panose="020B0503020204020204" pitchFamily="34" charset="-122"/>
                <a:ea typeface="微软雅黑" panose="020B0503020204020204" pitchFamily="34" charset="-122"/>
              </a:rPr>
              <a:t>脑和脊髓</a:t>
            </a:r>
            <a:r>
              <a:rPr lang="en-US" altLang="zh-CN" sz="1300" dirty="0">
                <a:latin typeface="微软雅黑" panose="020B0503020204020204" pitchFamily="34" charset="-122"/>
                <a:ea typeface="微软雅黑" panose="020B0503020204020204" pitchFamily="34" charset="-122"/>
              </a:rPr>
              <a:t>)</a:t>
            </a:r>
            <a:r>
              <a:rPr lang="zh-CN" altLang="en-US" sz="1300" dirty="0">
                <a:latin typeface="微软雅黑" panose="020B0503020204020204" pitchFamily="34" charset="-122"/>
                <a:ea typeface="微软雅黑" panose="020B0503020204020204" pitchFamily="34" charset="-122"/>
              </a:rPr>
              <a:t>，如中风、创伤性脑损伤、脊髓损伤、脑瘫和多发性硬化症等。</a:t>
            </a:r>
            <a:endParaRPr lang="zh-CN" altLang="en-US" sz="1300" dirty="0">
              <a:latin typeface="微软雅黑" panose="020B0503020204020204" pitchFamily="34" charset="-122"/>
              <a:ea typeface="微软雅黑" panose="020B0503020204020204" pitchFamily="34" charset="-122"/>
            </a:endParaRPr>
          </a:p>
          <a:p>
            <a:pPr marL="285750" indent="-285750" algn="l">
              <a:buClrTx/>
              <a:buSzTx/>
              <a:buFont typeface="Wingdings" panose="05000000000000000000" charset="0"/>
              <a:buChar char="ü"/>
            </a:pPr>
            <a:r>
              <a:rPr lang="zh-CN" altLang="en-US" sz="1300" dirty="0" smtClean="0">
                <a:latin typeface="微软雅黑" panose="020B0503020204020204" pitchFamily="34" charset="-122"/>
                <a:ea typeface="微软雅黑" panose="020B0503020204020204" pitchFamily="34" charset="-122"/>
                <a:cs typeface="微软雅黑" panose="020B0503020204020204" pitchFamily="34" charset="-122"/>
                <a:sym typeface="+mn-ea"/>
              </a:rPr>
              <a:t>据估计，全世界有</a:t>
            </a:r>
            <a:r>
              <a:rPr lang="en-US" altLang="zh-CN" sz="1300" dirty="0" smtClean="0">
                <a:latin typeface="微软雅黑" panose="020B0503020204020204" pitchFamily="34" charset="-122"/>
                <a:ea typeface="微软雅黑" panose="020B0503020204020204" pitchFamily="34" charset="-122"/>
                <a:cs typeface="微软雅黑" panose="020B0503020204020204" pitchFamily="34" charset="-122"/>
                <a:sym typeface="+mn-ea"/>
              </a:rPr>
              <a:t>1200</a:t>
            </a:r>
            <a:r>
              <a:rPr lang="zh-CN" altLang="en-US" sz="1300" dirty="0" smtClean="0">
                <a:latin typeface="微软雅黑" panose="020B0503020204020204" pitchFamily="34" charset="-122"/>
                <a:ea typeface="微软雅黑" panose="020B0503020204020204" pitchFamily="34" charset="-122"/>
                <a:cs typeface="微软雅黑" panose="020B0503020204020204" pitchFamily="34" charset="-122"/>
                <a:sym typeface="+mn-ea"/>
              </a:rPr>
              <a:t>万人受到痉挛的影响。</a:t>
            </a:r>
            <a:r>
              <a:rPr lang="en-US" altLang="zh-CN" sz="1300" dirty="0">
                <a:latin typeface="微软雅黑" panose="020B0503020204020204" pitchFamily="34" charset="-122"/>
                <a:ea typeface="微软雅黑" panose="020B0503020204020204" pitchFamily="34" charset="-122"/>
              </a:rPr>
              <a:t>84%</a:t>
            </a:r>
            <a:r>
              <a:rPr lang="zh-CN" altLang="en-US" sz="1300" dirty="0">
                <a:latin typeface="微软雅黑" panose="020B0503020204020204" pitchFamily="34" charset="-122"/>
                <a:ea typeface="微软雅黑" panose="020B0503020204020204" pitchFamily="34" charset="-122"/>
              </a:rPr>
              <a:t>的多发性硬化症患者以及</a:t>
            </a:r>
            <a:r>
              <a:rPr lang="en-US" altLang="zh-CN" sz="1300" dirty="0">
                <a:latin typeface="微软雅黑" panose="020B0503020204020204" pitchFamily="34" charset="-122"/>
                <a:ea typeface="微软雅黑" panose="020B0503020204020204" pitchFamily="34" charset="-122"/>
              </a:rPr>
              <a:t>89%</a:t>
            </a:r>
            <a:r>
              <a:rPr lang="zh-CN" altLang="en-US" sz="1300" dirty="0">
                <a:latin typeface="微软雅黑" panose="020B0503020204020204" pitchFamily="34" charset="-122"/>
                <a:ea typeface="微软雅黑" panose="020B0503020204020204" pitchFamily="34" charset="-122"/>
              </a:rPr>
              <a:t>的脑瘫患者经历不同程度的痉挛。卒中患者的患病率为</a:t>
            </a:r>
            <a:r>
              <a:rPr lang="en-US" altLang="zh-CN" sz="1300" dirty="0">
                <a:latin typeface="微软雅黑" panose="020B0503020204020204" pitchFamily="34" charset="-122"/>
                <a:ea typeface="微软雅黑" panose="020B0503020204020204" pitchFamily="34" charset="-122"/>
              </a:rPr>
              <a:t>19%-43%</a:t>
            </a:r>
            <a:r>
              <a:rPr lang="zh-CN" altLang="en-US" sz="1300" dirty="0">
                <a:latin typeface="微软雅黑" panose="020B0503020204020204" pitchFamily="34" charset="-122"/>
                <a:ea typeface="微软雅黑" panose="020B0503020204020204" pitchFamily="34" charset="-122"/>
              </a:rPr>
              <a:t>，脊髓损伤患者的发病率为</a:t>
            </a:r>
            <a:r>
              <a:rPr lang="en-US" altLang="zh-CN" sz="1300" dirty="0">
                <a:latin typeface="微软雅黑" panose="020B0503020204020204" pitchFamily="34" charset="-122"/>
                <a:ea typeface="微软雅黑" panose="020B0503020204020204" pitchFamily="34" charset="-122"/>
              </a:rPr>
              <a:t>67%-78%</a:t>
            </a:r>
            <a:r>
              <a:rPr lang="zh-CN" altLang="en-US" sz="1300" dirty="0">
                <a:latin typeface="微软雅黑" panose="020B0503020204020204" pitchFamily="34" charset="-122"/>
                <a:ea typeface="微软雅黑" panose="020B0503020204020204" pitchFamily="34" charset="-122"/>
              </a:rPr>
              <a:t>。下肢痉挛在脑卒中患者的流行率为</a:t>
            </a:r>
            <a:r>
              <a:rPr lang="en-US" altLang="zh-CN" sz="1300" dirty="0">
                <a:latin typeface="微软雅黑" panose="020B0503020204020204" pitchFamily="34" charset="-122"/>
                <a:ea typeface="微软雅黑" panose="020B0503020204020204" pitchFamily="34" charset="-122"/>
              </a:rPr>
              <a:t>28%-38%</a:t>
            </a:r>
            <a:r>
              <a:rPr lang="zh-CN" altLang="en-US" sz="1300" dirty="0">
                <a:latin typeface="微软雅黑" panose="020B0503020204020204" pitchFamily="34" charset="-122"/>
                <a:ea typeface="微软雅黑" panose="020B0503020204020204" pitchFamily="34" charset="-122"/>
              </a:rPr>
              <a:t>，在多发性硬化患者中为</a:t>
            </a:r>
            <a:r>
              <a:rPr lang="en-US" altLang="zh-CN" sz="1300" dirty="0">
                <a:latin typeface="微软雅黑" panose="020B0503020204020204" pitchFamily="34" charset="-122"/>
                <a:ea typeface="微软雅黑" panose="020B0503020204020204" pitchFamily="34" charset="-122"/>
              </a:rPr>
              <a:t>41%-66%</a:t>
            </a:r>
            <a:r>
              <a:rPr lang="zh-CN" altLang="en-US" sz="1300" dirty="0">
                <a:latin typeface="微软雅黑" panose="020B0503020204020204" pitchFamily="34" charset="-122"/>
                <a:ea typeface="微软雅黑" panose="020B0503020204020204" pitchFamily="34" charset="-122"/>
              </a:rPr>
              <a:t>，在创伤性脑损伤患者中为</a:t>
            </a:r>
            <a:r>
              <a:rPr lang="en-US" altLang="zh-CN" sz="1300" dirty="0">
                <a:latin typeface="微软雅黑" panose="020B0503020204020204" pitchFamily="34" charset="-122"/>
                <a:ea typeface="微软雅黑" panose="020B0503020204020204" pitchFamily="34" charset="-122"/>
              </a:rPr>
              <a:t>13%</a:t>
            </a:r>
            <a:r>
              <a:rPr lang="zh-CN" altLang="en-US" sz="1400" dirty="0">
                <a:latin typeface="微软雅黑" panose="020B0503020204020204" pitchFamily="34" charset="-122"/>
                <a:ea typeface="微软雅黑" panose="020B0503020204020204" pitchFamily="34" charset="-122"/>
              </a:rPr>
              <a:t>。</a:t>
            </a:r>
            <a:endParaRPr lang="zh-CN" altLang="en-US" sz="1400" dirty="0">
              <a:latin typeface="微软雅黑" panose="020B0503020204020204" pitchFamily="34" charset="-122"/>
              <a:ea typeface="微软雅黑" panose="020B0503020204020204" pitchFamily="34" charset="-122"/>
            </a:endParaRPr>
          </a:p>
          <a:p>
            <a:pPr marL="285750" indent="-285750" algn="l">
              <a:buClrTx/>
              <a:buSzTx/>
              <a:buFont typeface="Wingdings" panose="05000000000000000000" charset="0"/>
              <a:buChar char="ü"/>
            </a:pPr>
            <a:endParaRPr lang="zh-CN" altLang="en-US" sz="1400" dirty="0">
              <a:latin typeface="微软雅黑" panose="020B0503020204020204" pitchFamily="34" charset="-122"/>
              <a:ea typeface="微软雅黑" panose="020B0503020204020204" pitchFamily="34" charset="-122"/>
            </a:endParaRPr>
          </a:p>
          <a:p>
            <a:pPr indent="0" algn="l">
              <a:buClrTx/>
              <a:buSzTx/>
              <a:buFont typeface="Wingdings" panose="05000000000000000000" charset="0"/>
              <a:buNone/>
            </a:pPr>
            <a:endParaRPr lang="zh-CN" altLang="en-US" sz="1400" dirty="0">
              <a:latin typeface="微软雅黑" panose="020B0503020204020204" pitchFamily="34" charset="-122"/>
              <a:ea typeface="微软雅黑" panose="020B0503020204020204" pitchFamily="34"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Time Will Tell.mp3">
            <a:hlinkClick r:id="" action="ppaction://media"/>
          </p:cNvPr>
          <p:cNvPicPr>
            <a:picLocks noChangeAspect="1"/>
          </p:cNvPicPr>
          <p:nvPr>
            <a:audioFile r:link="rId1"/>
            <p:extLst>
              <p:ext uri="{DAA4B4D4-6D71-4841-9C94-3DE7FCFB9230}">
                <p14:media xmlns:p14="http://schemas.microsoft.com/office/powerpoint/2010/main" r:embed="rId2"/>
              </p:ext>
            </p:extLst>
          </p:nvPr>
        </p:nvPicPr>
        <p:blipFill>
          <a:blip r:embed="rId3"/>
          <a:stretch>
            <a:fillRect/>
          </a:stretch>
        </p:blipFill>
        <p:spPr>
          <a:xfrm>
            <a:off x="12313041" y="0"/>
            <a:ext cx="448723" cy="448560"/>
          </a:xfrm>
          <a:prstGeom prst="rect">
            <a:avLst/>
          </a:prstGeom>
        </p:spPr>
      </p:pic>
      <p:sp>
        <p:nvSpPr>
          <p:cNvPr id="43" name="Rectangle 3"/>
          <p:cNvSpPr txBox="1">
            <a:spLocks noChangeArrowheads="1"/>
          </p:cNvSpPr>
          <p:nvPr/>
        </p:nvSpPr>
        <p:spPr>
          <a:xfrm>
            <a:off x="998460" y="2201299"/>
            <a:ext cx="9829340" cy="669925"/>
          </a:xfrm>
          <a:prstGeom prst="rect">
            <a:avLst/>
          </a:prstGeom>
        </p:spPr>
        <p:txBody>
          <a:bodyPr vert="horz" lIns="121920" tIns="60960" rIns="121920" bIns="6096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4000" b="1" dirty="0">
                <a:solidFill>
                  <a:schemeClr val="accent1"/>
                </a:solidFill>
                <a:latin typeface="微软雅黑" panose="020B0503020204020204" pitchFamily="34" charset="-122"/>
                <a:ea typeface="微软雅黑" panose="020B0503020204020204" pitchFamily="34" charset="-122"/>
              </a:rPr>
              <a:t>感谢您的关注</a:t>
            </a:r>
            <a:endParaRPr lang="zh-CN" altLang="en-US" sz="4000" b="1" dirty="0">
              <a:solidFill>
                <a:schemeClr val="accent1"/>
              </a:solidFill>
              <a:latin typeface="微软雅黑" panose="020B0503020204020204" pitchFamily="34" charset="-122"/>
              <a:ea typeface="微软雅黑" panose="020B0503020204020204" pitchFamily="34" charset="-122"/>
            </a:endParaRPr>
          </a:p>
        </p:txBody>
      </p:sp>
      <p:cxnSp>
        <p:nvCxnSpPr>
          <p:cNvPr id="46" name="直接连接符 5"/>
          <p:cNvCxnSpPr>
            <a:cxnSpLocks noChangeShapeType="1"/>
          </p:cNvCxnSpPr>
          <p:nvPr/>
        </p:nvCxnSpPr>
        <p:spPr bwMode="auto">
          <a:xfrm flipH="1">
            <a:off x="1127070" y="2895751"/>
            <a:ext cx="10531723" cy="0"/>
          </a:xfrm>
          <a:prstGeom prst="line">
            <a:avLst/>
          </a:prstGeom>
          <a:noFill/>
          <a:ln w="1270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7" name="矩形 9"/>
          <p:cNvSpPr>
            <a:spLocks noChangeArrowheads="1"/>
          </p:cNvSpPr>
          <p:nvPr/>
        </p:nvSpPr>
        <p:spPr bwMode="auto">
          <a:xfrm>
            <a:off x="11685275" y="2111119"/>
            <a:ext cx="506725" cy="2146300"/>
          </a:xfrm>
          <a:prstGeom prst="rect">
            <a:avLst/>
          </a:prstGeom>
          <a:solidFill>
            <a:schemeClr val="accent1"/>
          </a:solidFill>
          <a:ln>
            <a:noFill/>
          </a:ln>
        </p:spPr>
        <p:txBody>
          <a:bodyPr lIns="91409" tIns="45705" rIns="91409" bIns="45705"/>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400">
              <a:latin typeface="微软雅黑" panose="020B0503020204020204" pitchFamily="34" charset="-122"/>
              <a:ea typeface="微软雅黑" panose="020B0503020204020204" pitchFamily="34" charset="-122"/>
            </a:endParaRPr>
          </a:p>
        </p:txBody>
      </p:sp>
      <p:grpSp>
        <p:nvGrpSpPr>
          <p:cNvPr id="49" name="组合 48"/>
          <p:cNvGrpSpPr/>
          <p:nvPr/>
        </p:nvGrpSpPr>
        <p:grpSpPr>
          <a:xfrm>
            <a:off x="10827800" y="3181507"/>
            <a:ext cx="576064" cy="577112"/>
            <a:chOff x="6084168" y="1274820"/>
            <a:chExt cx="432048" cy="432834"/>
          </a:xfrm>
        </p:grpSpPr>
        <p:sp>
          <p:nvSpPr>
            <p:cNvPr id="50" name="椭圆 22"/>
            <p:cNvSpPr>
              <a:spLocks noChangeArrowheads="1"/>
            </p:cNvSpPr>
            <p:nvPr/>
          </p:nvSpPr>
          <p:spPr bwMode="auto">
            <a:xfrm>
              <a:off x="6084168" y="1274820"/>
              <a:ext cx="432048" cy="432834"/>
            </a:xfrm>
            <a:prstGeom prst="ellipse">
              <a:avLst/>
            </a:prstGeom>
            <a:solidFill>
              <a:schemeClr val="accent1"/>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sz="2400">
                <a:solidFill>
                  <a:srgbClr val="FFFFFF"/>
                </a:solidFill>
                <a:latin typeface="Calibri" panose="020F0502020204030204" pitchFamily="34" charset="0"/>
              </a:endParaRPr>
            </a:p>
          </p:txBody>
        </p:sp>
        <p:sp>
          <p:nvSpPr>
            <p:cNvPr id="51" name="Freeform 59"/>
            <p:cNvSpPr>
              <a:spLocks noChangeArrowheads="1"/>
            </p:cNvSpPr>
            <p:nvPr/>
          </p:nvSpPr>
          <p:spPr bwMode="auto">
            <a:xfrm>
              <a:off x="6180302" y="1365898"/>
              <a:ext cx="239780" cy="250679"/>
            </a:xfrm>
            <a:custGeom>
              <a:avLst/>
              <a:gdLst>
                <a:gd name="T0" fmla="*/ 73627430 w 581"/>
                <a:gd name="T1" fmla="*/ 67678707 h 609"/>
                <a:gd name="T2" fmla="*/ 61659637 w 581"/>
                <a:gd name="T3" fmla="*/ 78678142 h 609"/>
                <a:gd name="T4" fmla="*/ 54244957 w 581"/>
                <a:gd name="T5" fmla="*/ 72208055 h 609"/>
                <a:gd name="T6" fmla="*/ 57106883 w 581"/>
                <a:gd name="T7" fmla="*/ 65867111 h 609"/>
                <a:gd name="T8" fmla="*/ 61659637 w 581"/>
                <a:gd name="T9" fmla="*/ 69490662 h 609"/>
                <a:gd name="T10" fmla="*/ 71806401 w 581"/>
                <a:gd name="T11" fmla="*/ 61338122 h 609"/>
                <a:gd name="T12" fmla="*/ 73627430 w 581"/>
                <a:gd name="T13" fmla="*/ 67678707 h 609"/>
                <a:gd name="T14" fmla="*/ 61659637 w 581"/>
                <a:gd name="T15" fmla="*/ 64055516 h 609"/>
                <a:gd name="T16" fmla="*/ 49691843 w 581"/>
                <a:gd name="T17" fmla="*/ 69490662 h 609"/>
                <a:gd name="T18" fmla="*/ 51513233 w 581"/>
                <a:gd name="T19" fmla="*/ 75054951 h 609"/>
                <a:gd name="T20" fmla="*/ 3772261 w 581"/>
                <a:gd name="T21" fmla="*/ 78678142 h 609"/>
                <a:gd name="T22" fmla="*/ 0 w 581"/>
                <a:gd name="T23" fmla="*/ 10999436 h 609"/>
                <a:gd name="T24" fmla="*/ 10146404 w 581"/>
                <a:gd name="T25" fmla="*/ 7246742 h 609"/>
                <a:gd name="T26" fmla="*/ 17561444 w 581"/>
                <a:gd name="T27" fmla="*/ 18246178 h 609"/>
                <a:gd name="T28" fmla="*/ 24845922 w 581"/>
                <a:gd name="T29" fmla="*/ 7246742 h 609"/>
                <a:gd name="T30" fmla="*/ 28488341 w 581"/>
                <a:gd name="T31" fmla="*/ 10999436 h 609"/>
                <a:gd name="T32" fmla="*/ 43318061 w 581"/>
                <a:gd name="T33" fmla="*/ 10999436 h 609"/>
                <a:gd name="T34" fmla="*/ 46960119 w 581"/>
                <a:gd name="T35" fmla="*/ 7246742 h 609"/>
                <a:gd name="T36" fmla="*/ 54244957 w 581"/>
                <a:gd name="T37" fmla="*/ 18246178 h 609"/>
                <a:gd name="T38" fmla="*/ 61659637 w 581"/>
                <a:gd name="T39" fmla="*/ 7246742 h 609"/>
                <a:gd name="T40" fmla="*/ 71806401 w 581"/>
                <a:gd name="T41" fmla="*/ 10999436 h 609"/>
                <a:gd name="T42" fmla="*/ 66212751 w 581"/>
                <a:gd name="T43" fmla="*/ 59526167 h 609"/>
                <a:gd name="T44" fmla="*/ 10146404 w 581"/>
                <a:gd name="T45" fmla="*/ 63149718 h 609"/>
                <a:gd name="T46" fmla="*/ 12878128 w 581"/>
                <a:gd name="T47" fmla="*/ 65867111 h 609"/>
                <a:gd name="T48" fmla="*/ 39545439 w 581"/>
                <a:gd name="T49" fmla="*/ 63149718 h 609"/>
                <a:gd name="T50" fmla="*/ 39545439 w 581"/>
                <a:gd name="T51" fmla="*/ 63149718 h 609"/>
                <a:gd name="T52" fmla="*/ 39545439 w 581"/>
                <a:gd name="T53" fmla="*/ 63149718 h 609"/>
                <a:gd name="T54" fmla="*/ 12878128 w 581"/>
                <a:gd name="T55" fmla="*/ 60431965 h 609"/>
                <a:gd name="T56" fmla="*/ 58017218 w 581"/>
                <a:gd name="T57" fmla="*/ 28339815 h 609"/>
                <a:gd name="T58" fmla="*/ 13788823 w 581"/>
                <a:gd name="T59" fmla="*/ 28339815 h 609"/>
                <a:gd name="T60" fmla="*/ 13788823 w 581"/>
                <a:gd name="T61" fmla="*/ 35715700 h 609"/>
                <a:gd name="T62" fmla="*/ 61659637 w 581"/>
                <a:gd name="T63" fmla="*/ 31963007 h 609"/>
                <a:gd name="T64" fmla="*/ 58017218 w 581"/>
                <a:gd name="T65" fmla="*/ 43868240 h 609"/>
                <a:gd name="T66" fmla="*/ 35903020 w 581"/>
                <a:gd name="T67" fmla="*/ 43868240 h 609"/>
                <a:gd name="T68" fmla="*/ 13788823 w 581"/>
                <a:gd name="T69" fmla="*/ 43868240 h 609"/>
                <a:gd name="T70" fmla="*/ 13788823 w 581"/>
                <a:gd name="T71" fmla="*/ 51244484 h 609"/>
                <a:gd name="T72" fmla="*/ 35903020 w 581"/>
                <a:gd name="T73" fmla="*/ 51244484 h 609"/>
                <a:gd name="T74" fmla="*/ 61659637 w 581"/>
                <a:gd name="T75" fmla="*/ 47491791 h 609"/>
                <a:gd name="T76" fmla="*/ 54244957 w 581"/>
                <a:gd name="T77" fmla="*/ 14622627 h 609"/>
                <a:gd name="T78" fmla="*/ 50602538 w 581"/>
                <a:gd name="T79" fmla="*/ 10999436 h 609"/>
                <a:gd name="T80" fmla="*/ 54244957 w 581"/>
                <a:gd name="T81" fmla="*/ 0 h 609"/>
                <a:gd name="T82" fmla="*/ 58017218 w 581"/>
                <a:gd name="T83" fmla="*/ 10999436 h 609"/>
                <a:gd name="T84" fmla="*/ 35903020 w 581"/>
                <a:gd name="T85" fmla="*/ 14622627 h 609"/>
                <a:gd name="T86" fmla="*/ 32260601 w 581"/>
                <a:gd name="T87" fmla="*/ 10999436 h 609"/>
                <a:gd name="T88" fmla="*/ 35903020 w 581"/>
                <a:gd name="T89" fmla="*/ 0 h 609"/>
                <a:gd name="T90" fmla="*/ 39545439 w 581"/>
                <a:gd name="T91" fmla="*/ 10999436 h 609"/>
                <a:gd name="T92" fmla="*/ 17561444 w 581"/>
                <a:gd name="T93" fmla="*/ 14622627 h 609"/>
                <a:gd name="T94" fmla="*/ 13788823 w 581"/>
                <a:gd name="T95" fmla="*/ 10999436 h 609"/>
                <a:gd name="T96" fmla="*/ 17561444 w 581"/>
                <a:gd name="T97" fmla="*/ 0 h 609"/>
                <a:gd name="T98" fmla="*/ 21203502 w 581"/>
                <a:gd name="T99" fmla="*/ 10999436 h 60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581" h="609">
                  <a:moveTo>
                    <a:pt x="566" y="523"/>
                  </a:moveTo>
                  <a:lnTo>
                    <a:pt x="566" y="523"/>
                  </a:lnTo>
                  <a:cubicBezTo>
                    <a:pt x="495" y="594"/>
                    <a:pt x="495" y="594"/>
                    <a:pt x="495" y="594"/>
                  </a:cubicBezTo>
                  <a:cubicBezTo>
                    <a:pt x="488" y="601"/>
                    <a:pt x="481" y="608"/>
                    <a:pt x="474" y="608"/>
                  </a:cubicBezTo>
                  <a:cubicBezTo>
                    <a:pt x="467" y="608"/>
                    <a:pt x="460" y="601"/>
                    <a:pt x="453" y="594"/>
                  </a:cubicBezTo>
                  <a:cubicBezTo>
                    <a:pt x="417" y="558"/>
                    <a:pt x="417" y="558"/>
                    <a:pt x="417" y="558"/>
                  </a:cubicBezTo>
                  <a:cubicBezTo>
                    <a:pt x="410" y="551"/>
                    <a:pt x="410" y="544"/>
                    <a:pt x="410" y="537"/>
                  </a:cubicBezTo>
                  <a:cubicBezTo>
                    <a:pt x="410" y="523"/>
                    <a:pt x="417" y="509"/>
                    <a:pt x="439" y="509"/>
                  </a:cubicBezTo>
                  <a:cubicBezTo>
                    <a:pt x="446" y="509"/>
                    <a:pt x="453" y="516"/>
                    <a:pt x="453" y="523"/>
                  </a:cubicBezTo>
                  <a:cubicBezTo>
                    <a:pt x="474" y="537"/>
                    <a:pt x="474" y="537"/>
                    <a:pt x="474" y="537"/>
                  </a:cubicBezTo>
                  <a:cubicBezTo>
                    <a:pt x="530" y="481"/>
                    <a:pt x="530" y="481"/>
                    <a:pt x="530" y="481"/>
                  </a:cubicBezTo>
                  <a:cubicBezTo>
                    <a:pt x="537" y="474"/>
                    <a:pt x="545" y="474"/>
                    <a:pt x="552" y="474"/>
                  </a:cubicBezTo>
                  <a:cubicBezTo>
                    <a:pt x="566" y="474"/>
                    <a:pt x="580" y="488"/>
                    <a:pt x="580" y="502"/>
                  </a:cubicBezTo>
                  <a:cubicBezTo>
                    <a:pt x="580" y="509"/>
                    <a:pt x="573" y="516"/>
                    <a:pt x="566" y="523"/>
                  </a:cubicBezTo>
                  <a:close/>
                  <a:moveTo>
                    <a:pt x="474" y="495"/>
                  </a:moveTo>
                  <a:lnTo>
                    <a:pt x="474" y="495"/>
                  </a:lnTo>
                  <a:cubicBezTo>
                    <a:pt x="467" y="488"/>
                    <a:pt x="453" y="481"/>
                    <a:pt x="439" y="481"/>
                  </a:cubicBezTo>
                  <a:cubicBezTo>
                    <a:pt x="403" y="481"/>
                    <a:pt x="382" y="509"/>
                    <a:pt x="382" y="537"/>
                  </a:cubicBezTo>
                  <a:cubicBezTo>
                    <a:pt x="382" y="558"/>
                    <a:pt x="389" y="573"/>
                    <a:pt x="396" y="580"/>
                  </a:cubicBezTo>
                  <a:cubicBezTo>
                    <a:pt x="424" y="608"/>
                    <a:pt x="424" y="608"/>
                    <a:pt x="424" y="608"/>
                  </a:cubicBezTo>
                  <a:cubicBezTo>
                    <a:pt x="29" y="608"/>
                    <a:pt x="29" y="608"/>
                    <a:pt x="29" y="608"/>
                  </a:cubicBezTo>
                  <a:cubicBezTo>
                    <a:pt x="15" y="608"/>
                    <a:pt x="0" y="594"/>
                    <a:pt x="0" y="580"/>
                  </a:cubicBezTo>
                  <a:cubicBezTo>
                    <a:pt x="0" y="85"/>
                    <a:pt x="0" y="85"/>
                    <a:pt x="0" y="85"/>
                  </a:cubicBezTo>
                  <a:cubicBezTo>
                    <a:pt x="0" y="71"/>
                    <a:pt x="15" y="56"/>
                    <a:pt x="29" y="56"/>
                  </a:cubicBezTo>
                  <a:cubicBezTo>
                    <a:pt x="78" y="56"/>
                    <a:pt x="78" y="56"/>
                    <a:pt x="78" y="56"/>
                  </a:cubicBezTo>
                  <a:cubicBezTo>
                    <a:pt x="78" y="85"/>
                    <a:pt x="78" y="85"/>
                    <a:pt x="78" y="85"/>
                  </a:cubicBezTo>
                  <a:cubicBezTo>
                    <a:pt x="78" y="120"/>
                    <a:pt x="106" y="141"/>
                    <a:pt x="135" y="141"/>
                  </a:cubicBezTo>
                  <a:cubicBezTo>
                    <a:pt x="163" y="141"/>
                    <a:pt x="191" y="120"/>
                    <a:pt x="191" y="85"/>
                  </a:cubicBezTo>
                  <a:cubicBezTo>
                    <a:pt x="191" y="56"/>
                    <a:pt x="191" y="56"/>
                    <a:pt x="191" y="56"/>
                  </a:cubicBezTo>
                  <a:cubicBezTo>
                    <a:pt x="219" y="56"/>
                    <a:pt x="219" y="56"/>
                    <a:pt x="219" y="56"/>
                  </a:cubicBezTo>
                  <a:cubicBezTo>
                    <a:pt x="219" y="85"/>
                    <a:pt x="219" y="85"/>
                    <a:pt x="219" y="85"/>
                  </a:cubicBezTo>
                  <a:cubicBezTo>
                    <a:pt x="219" y="120"/>
                    <a:pt x="248" y="141"/>
                    <a:pt x="276" y="141"/>
                  </a:cubicBezTo>
                  <a:cubicBezTo>
                    <a:pt x="304" y="141"/>
                    <a:pt x="333" y="120"/>
                    <a:pt x="333" y="85"/>
                  </a:cubicBezTo>
                  <a:cubicBezTo>
                    <a:pt x="333" y="56"/>
                    <a:pt x="333" y="56"/>
                    <a:pt x="333" y="56"/>
                  </a:cubicBezTo>
                  <a:cubicBezTo>
                    <a:pt x="361" y="56"/>
                    <a:pt x="361" y="56"/>
                    <a:pt x="361" y="56"/>
                  </a:cubicBezTo>
                  <a:cubicBezTo>
                    <a:pt x="361" y="85"/>
                    <a:pt x="361" y="85"/>
                    <a:pt x="361" y="85"/>
                  </a:cubicBezTo>
                  <a:cubicBezTo>
                    <a:pt x="361" y="120"/>
                    <a:pt x="389" y="141"/>
                    <a:pt x="417" y="141"/>
                  </a:cubicBezTo>
                  <a:cubicBezTo>
                    <a:pt x="446" y="141"/>
                    <a:pt x="474" y="120"/>
                    <a:pt x="474" y="85"/>
                  </a:cubicBezTo>
                  <a:cubicBezTo>
                    <a:pt x="474" y="56"/>
                    <a:pt x="474" y="56"/>
                    <a:pt x="474" y="56"/>
                  </a:cubicBezTo>
                  <a:cubicBezTo>
                    <a:pt x="523" y="56"/>
                    <a:pt x="523" y="56"/>
                    <a:pt x="523" y="56"/>
                  </a:cubicBezTo>
                  <a:cubicBezTo>
                    <a:pt x="537" y="56"/>
                    <a:pt x="552" y="71"/>
                    <a:pt x="552" y="85"/>
                  </a:cubicBezTo>
                  <a:cubicBezTo>
                    <a:pt x="552" y="445"/>
                    <a:pt x="552" y="445"/>
                    <a:pt x="552" y="445"/>
                  </a:cubicBezTo>
                  <a:cubicBezTo>
                    <a:pt x="530" y="445"/>
                    <a:pt x="516" y="452"/>
                    <a:pt x="509" y="460"/>
                  </a:cubicBezTo>
                  <a:lnTo>
                    <a:pt x="474" y="495"/>
                  </a:lnTo>
                  <a:close/>
                  <a:moveTo>
                    <a:pt x="78" y="488"/>
                  </a:moveTo>
                  <a:lnTo>
                    <a:pt x="78" y="488"/>
                  </a:lnTo>
                  <a:cubicBezTo>
                    <a:pt x="78" y="502"/>
                    <a:pt x="85" y="509"/>
                    <a:pt x="99" y="509"/>
                  </a:cubicBezTo>
                  <a:cubicBezTo>
                    <a:pt x="283" y="509"/>
                    <a:pt x="283" y="509"/>
                    <a:pt x="283" y="509"/>
                  </a:cubicBezTo>
                  <a:cubicBezTo>
                    <a:pt x="297" y="509"/>
                    <a:pt x="304" y="502"/>
                    <a:pt x="304" y="488"/>
                  </a:cubicBezTo>
                  <a:cubicBezTo>
                    <a:pt x="304" y="474"/>
                    <a:pt x="297" y="467"/>
                    <a:pt x="283" y="467"/>
                  </a:cubicBezTo>
                  <a:cubicBezTo>
                    <a:pt x="99" y="467"/>
                    <a:pt x="99" y="467"/>
                    <a:pt x="99" y="467"/>
                  </a:cubicBezTo>
                  <a:cubicBezTo>
                    <a:pt x="85" y="467"/>
                    <a:pt x="78" y="474"/>
                    <a:pt x="78" y="488"/>
                  </a:cubicBezTo>
                  <a:close/>
                  <a:moveTo>
                    <a:pt x="446" y="219"/>
                  </a:moveTo>
                  <a:lnTo>
                    <a:pt x="446" y="219"/>
                  </a:lnTo>
                  <a:cubicBezTo>
                    <a:pt x="106" y="219"/>
                    <a:pt x="106" y="219"/>
                    <a:pt x="106" y="219"/>
                  </a:cubicBezTo>
                  <a:cubicBezTo>
                    <a:pt x="92" y="219"/>
                    <a:pt x="78" y="233"/>
                    <a:pt x="78" y="247"/>
                  </a:cubicBezTo>
                  <a:cubicBezTo>
                    <a:pt x="78" y="262"/>
                    <a:pt x="92" y="276"/>
                    <a:pt x="106" y="276"/>
                  </a:cubicBezTo>
                  <a:cubicBezTo>
                    <a:pt x="446" y="276"/>
                    <a:pt x="446" y="276"/>
                    <a:pt x="446" y="276"/>
                  </a:cubicBezTo>
                  <a:cubicBezTo>
                    <a:pt x="460" y="276"/>
                    <a:pt x="474" y="262"/>
                    <a:pt x="474" y="247"/>
                  </a:cubicBezTo>
                  <a:cubicBezTo>
                    <a:pt x="474" y="233"/>
                    <a:pt x="460" y="219"/>
                    <a:pt x="446" y="219"/>
                  </a:cubicBezTo>
                  <a:close/>
                  <a:moveTo>
                    <a:pt x="446" y="339"/>
                  </a:moveTo>
                  <a:lnTo>
                    <a:pt x="446" y="339"/>
                  </a:lnTo>
                  <a:cubicBezTo>
                    <a:pt x="276" y="339"/>
                    <a:pt x="276" y="339"/>
                    <a:pt x="276" y="339"/>
                  </a:cubicBezTo>
                  <a:cubicBezTo>
                    <a:pt x="226" y="339"/>
                    <a:pt x="226" y="339"/>
                    <a:pt x="226" y="339"/>
                  </a:cubicBezTo>
                  <a:cubicBezTo>
                    <a:pt x="106" y="339"/>
                    <a:pt x="106" y="339"/>
                    <a:pt x="106" y="339"/>
                  </a:cubicBezTo>
                  <a:cubicBezTo>
                    <a:pt x="92" y="339"/>
                    <a:pt x="78" y="353"/>
                    <a:pt x="78" y="367"/>
                  </a:cubicBezTo>
                  <a:cubicBezTo>
                    <a:pt x="78" y="389"/>
                    <a:pt x="92" y="396"/>
                    <a:pt x="106" y="396"/>
                  </a:cubicBezTo>
                  <a:cubicBezTo>
                    <a:pt x="226" y="396"/>
                    <a:pt x="226" y="396"/>
                    <a:pt x="226" y="396"/>
                  </a:cubicBezTo>
                  <a:cubicBezTo>
                    <a:pt x="276" y="396"/>
                    <a:pt x="276" y="396"/>
                    <a:pt x="276" y="396"/>
                  </a:cubicBezTo>
                  <a:cubicBezTo>
                    <a:pt x="446" y="396"/>
                    <a:pt x="446" y="396"/>
                    <a:pt x="446" y="396"/>
                  </a:cubicBezTo>
                  <a:cubicBezTo>
                    <a:pt x="460" y="396"/>
                    <a:pt x="474" y="389"/>
                    <a:pt x="474" y="367"/>
                  </a:cubicBezTo>
                  <a:cubicBezTo>
                    <a:pt x="474" y="353"/>
                    <a:pt x="460" y="339"/>
                    <a:pt x="446" y="339"/>
                  </a:cubicBezTo>
                  <a:close/>
                  <a:moveTo>
                    <a:pt x="417" y="113"/>
                  </a:moveTo>
                  <a:lnTo>
                    <a:pt x="417" y="113"/>
                  </a:lnTo>
                  <a:cubicBezTo>
                    <a:pt x="403" y="113"/>
                    <a:pt x="389" y="106"/>
                    <a:pt x="389" y="85"/>
                  </a:cubicBezTo>
                  <a:cubicBezTo>
                    <a:pt x="389" y="28"/>
                    <a:pt x="389" y="28"/>
                    <a:pt x="389" y="28"/>
                  </a:cubicBezTo>
                  <a:cubicBezTo>
                    <a:pt x="389" y="14"/>
                    <a:pt x="403" y="0"/>
                    <a:pt x="417" y="0"/>
                  </a:cubicBezTo>
                  <a:cubicBezTo>
                    <a:pt x="431" y="0"/>
                    <a:pt x="446" y="14"/>
                    <a:pt x="446" y="28"/>
                  </a:cubicBezTo>
                  <a:cubicBezTo>
                    <a:pt x="446" y="85"/>
                    <a:pt x="446" y="85"/>
                    <a:pt x="446" y="85"/>
                  </a:cubicBezTo>
                  <a:cubicBezTo>
                    <a:pt x="446" y="106"/>
                    <a:pt x="431" y="113"/>
                    <a:pt x="417" y="113"/>
                  </a:cubicBezTo>
                  <a:close/>
                  <a:moveTo>
                    <a:pt x="276" y="113"/>
                  </a:moveTo>
                  <a:lnTo>
                    <a:pt x="276" y="113"/>
                  </a:lnTo>
                  <a:cubicBezTo>
                    <a:pt x="262" y="113"/>
                    <a:pt x="248" y="106"/>
                    <a:pt x="248" y="85"/>
                  </a:cubicBezTo>
                  <a:cubicBezTo>
                    <a:pt x="248" y="28"/>
                    <a:pt x="248" y="28"/>
                    <a:pt x="248" y="28"/>
                  </a:cubicBezTo>
                  <a:cubicBezTo>
                    <a:pt x="248" y="14"/>
                    <a:pt x="262" y="0"/>
                    <a:pt x="276" y="0"/>
                  </a:cubicBezTo>
                  <a:cubicBezTo>
                    <a:pt x="290" y="0"/>
                    <a:pt x="304" y="14"/>
                    <a:pt x="304" y="28"/>
                  </a:cubicBezTo>
                  <a:cubicBezTo>
                    <a:pt x="304" y="85"/>
                    <a:pt x="304" y="85"/>
                    <a:pt x="304" y="85"/>
                  </a:cubicBezTo>
                  <a:cubicBezTo>
                    <a:pt x="304" y="106"/>
                    <a:pt x="290" y="113"/>
                    <a:pt x="276" y="113"/>
                  </a:cubicBezTo>
                  <a:close/>
                  <a:moveTo>
                    <a:pt x="135" y="113"/>
                  </a:moveTo>
                  <a:lnTo>
                    <a:pt x="135" y="113"/>
                  </a:lnTo>
                  <a:cubicBezTo>
                    <a:pt x="121" y="113"/>
                    <a:pt x="106" y="106"/>
                    <a:pt x="106" y="85"/>
                  </a:cubicBezTo>
                  <a:cubicBezTo>
                    <a:pt x="106" y="28"/>
                    <a:pt x="106" y="28"/>
                    <a:pt x="106" y="28"/>
                  </a:cubicBezTo>
                  <a:cubicBezTo>
                    <a:pt x="106" y="14"/>
                    <a:pt x="121" y="0"/>
                    <a:pt x="135" y="0"/>
                  </a:cubicBezTo>
                  <a:cubicBezTo>
                    <a:pt x="149" y="0"/>
                    <a:pt x="163" y="14"/>
                    <a:pt x="163" y="28"/>
                  </a:cubicBezTo>
                  <a:cubicBezTo>
                    <a:pt x="163" y="85"/>
                    <a:pt x="163" y="85"/>
                    <a:pt x="163" y="85"/>
                  </a:cubicBezTo>
                  <a:cubicBezTo>
                    <a:pt x="163" y="106"/>
                    <a:pt x="149" y="113"/>
                    <a:pt x="135" y="113"/>
                  </a:cubicBezTo>
                  <a:close/>
                </a:path>
              </a:pathLst>
            </a:custGeom>
            <a:solidFill>
              <a:schemeClr val="bg1"/>
            </a:solidFill>
            <a:ln>
              <a:noFill/>
            </a:ln>
          </p:spPr>
          <p:txBody>
            <a:bodyPr wrap="none" lIns="45720" tIns="22860" rIns="45720" bIns="22860" anchor="ctr"/>
            <a:lstStyle/>
            <a:p>
              <a:endParaRPr lang="en-US" sz="2400">
                <a:latin typeface="Roboto Light"/>
              </a:endParaRPr>
            </a:p>
          </p:txBody>
        </p:sp>
      </p:grpSp>
      <p:grpSp>
        <p:nvGrpSpPr>
          <p:cNvPr id="52" name="组合 51"/>
          <p:cNvGrpSpPr/>
          <p:nvPr/>
        </p:nvGrpSpPr>
        <p:grpSpPr>
          <a:xfrm>
            <a:off x="9099608" y="3182031"/>
            <a:ext cx="576064" cy="576064"/>
            <a:chOff x="4788024" y="1275213"/>
            <a:chExt cx="432048" cy="432048"/>
          </a:xfrm>
        </p:grpSpPr>
        <p:sp>
          <p:nvSpPr>
            <p:cNvPr id="53" name="椭圆 65"/>
            <p:cNvSpPr>
              <a:spLocks noChangeArrowheads="1"/>
            </p:cNvSpPr>
            <p:nvPr/>
          </p:nvSpPr>
          <p:spPr bwMode="auto">
            <a:xfrm>
              <a:off x="4788024" y="1275213"/>
              <a:ext cx="432048" cy="432048"/>
            </a:xfrm>
            <a:prstGeom prst="ellipse">
              <a:avLst/>
            </a:prstGeom>
            <a:solidFill>
              <a:srgbClr val="F79600"/>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sz="2400">
                <a:solidFill>
                  <a:srgbClr val="FFFFFF"/>
                </a:solidFill>
                <a:latin typeface="Calibri" panose="020F0502020204030204" pitchFamily="34" charset="0"/>
              </a:endParaRPr>
            </a:p>
          </p:txBody>
        </p:sp>
        <p:sp>
          <p:nvSpPr>
            <p:cNvPr id="54" name="Freeform 110"/>
            <p:cNvSpPr>
              <a:spLocks noChangeArrowheads="1"/>
            </p:cNvSpPr>
            <p:nvPr/>
          </p:nvSpPr>
          <p:spPr bwMode="auto">
            <a:xfrm>
              <a:off x="4891102" y="1366806"/>
              <a:ext cx="250679" cy="248862"/>
            </a:xfrm>
            <a:custGeom>
              <a:avLst/>
              <a:gdLst>
                <a:gd name="T0" fmla="*/ 78678142 w 609"/>
                <a:gd name="T1" fmla="*/ 71002280 h 602"/>
                <a:gd name="T2" fmla="*/ 78678142 w 609"/>
                <a:gd name="T3" fmla="*/ 71002280 h 602"/>
                <a:gd name="T4" fmla="*/ 71302258 w 609"/>
                <a:gd name="T5" fmla="*/ 78441997 h 602"/>
                <a:gd name="T6" fmla="*/ 65867111 w 609"/>
                <a:gd name="T7" fmla="*/ 76614673 h 602"/>
                <a:gd name="T8" fmla="*/ 44774038 w 609"/>
                <a:gd name="T9" fmla="*/ 54426302 h 602"/>
                <a:gd name="T10" fmla="*/ 29245613 w 609"/>
                <a:gd name="T11" fmla="*/ 59125033 h 602"/>
                <a:gd name="T12" fmla="*/ 0 w 609"/>
                <a:gd name="T13" fmla="*/ 29497307 h 602"/>
                <a:gd name="T14" fmla="*/ 29245613 w 609"/>
                <a:gd name="T15" fmla="*/ 0 h 602"/>
                <a:gd name="T16" fmla="*/ 58491226 w 609"/>
                <a:gd name="T17" fmla="*/ 29497307 h 602"/>
                <a:gd name="T18" fmla="*/ 54867675 w 609"/>
                <a:gd name="T19" fmla="*/ 44376380 h 602"/>
                <a:gd name="T20" fmla="*/ 75960749 w 609"/>
                <a:gd name="T21" fmla="*/ 65520668 h 602"/>
                <a:gd name="T22" fmla="*/ 78678142 w 609"/>
                <a:gd name="T23" fmla="*/ 71002280 h 602"/>
                <a:gd name="T24" fmla="*/ 29245613 w 609"/>
                <a:gd name="T25" fmla="*/ 7439717 h 602"/>
                <a:gd name="T26" fmla="*/ 29245613 w 609"/>
                <a:gd name="T27" fmla="*/ 7439717 h 602"/>
                <a:gd name="T28" fmla="*/ 7246742 w 609"/>
                <a:gd name="T29" fmla="*/ 29497307 h 602"/>
                <a:gd name="T30" fmla="*/ 29245613 w 609"/>
                <a:gd name="T31" fmla="*/ 51685677 h 602"/>
                <a:gd name="T32" fmla="*/ 51244484 w 609"/>
                <a:gd name="T33" fmla="*/ 29497307 h 602"/>
                <a:gd name="T34" fmla="*/ 29245613 w 609"/>
                <a:gd name="T35" fmla="*/ 7439717 h 602"/>
                <a:gd name="T36" fmla="*/ 42056644 w 609"/>
                <a:gd name="T37" fmla="*/ 33282375 h 602"/>
                <a:gd name="T38" fmla="*/ 42056644 w 609"/>
                <a:gd name="T39" fmla="*/ 33282375 h 602"/>
                <a:gd name="T40" fmla="*/ 32868804 w 609"/>
                <a:gd name="T41" fmla="*/ 33282375 h 602"/>
                <a:gd name="T42" fmla="*/ 32868804 w 609"/>
                <a:gd name="T43" fmla="*/ 41504973 h 602"/>
                <a:gd name="T44" fmla="*/ 29245613 w 609"/>
                <a:gd name="T45" fmla="*/ 45290042 h 602"/>
                <a:gd name="T46" fmla="*/ 25622062 w 609"/>
                <a:gd name="T47" fmla="*/ 41504973 h 602"/>
                <a:gd name="T48" fmla="*/ 25622062 w 609"/>
                <a:gd name="T49" fmla="*/ 33282375 h 602"/>
                <a:gd name="T50" fmla="*/ 17340380 w 609"/>
                <a:gd name="T51" fmla="*/ 33282375 h 602"/>
                <a:gd name="T52" fmla="*/ 13716829 w 609"/>
                <a:gd name="T53" fmla="*/ 29497307 h 602"/>
                <a:gd name="T54" fmla="*/ 17340380 w 609"/>
                <a:gd name="T55" fmla="*/ 25842658 h 602"/>
                <a:gd name="T56" fmla="*/ 25622062 w 609"/>
                <a:gd name="T57" fmla="*/ 25842658 h 602"/>
                <a:gd name="T58" fmla="*/ 25622062 w 609"/>
                <a:gd name="T59" fmla="*/ 16575978 h 602"/>
                <a:gd name="T60" fmla="*/ 29245613 w 609"/>
                <a:gd name="T61" fmla="*/ 12921329 h 602"/>
                <a:gd name="T62" fmla="*/ 32868804 w 609"/>
                <a:gd name="T63" fmla="*/ 16575978 h 602"/>
                <a:gd name="T64" fmla="*/ 32868804 w 609"/>
                <a:gd name="T65" fmla="*/ 25842658 h 602"/>
                <a:gd name="T66" fmla="*/ 42056644 w 609"/>
                <a:gd name="T67" fmla="*/ 25842658 h 602"/>
                <a:gd name="T68" fmla="*/ 45679835 w 609"/>
                <a:gd name="T69" fmla="*/ 29497307 h 602"/>
                <a:gd name="T70" fmla="*/ 42056644 w 609"/>
                <a:gd name="T71" fmla="*/ 33282375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9" h="602">
                  <a:moveTo>
                    <a:pt x="608" y="544"/>
                  </a:moveTo>
                  <a:lnTo>
                    <a:pt x="608" y="544"/>
                  </a:lnTo>
                  <a:cubicBezTo>
                    <a:pt x="608" y="573"/>
                    <a:pt x="579" y="601"/>
                    <a:pt x="551" y="601"/>
                  </a:cubicBezTo>
                  <a:cubicBezTo>
                    <a:pt x="530" y="601"/>
                    <a:pt x="516" y="594"/>
                    <a:pt x="509" y="587"/>
                  </a:cubicBezTo>
                  <a:cubicBezTo>
                    <a:pt x="346" y="417"/>
                    <a:pt x="346" y="417"/>
                    <a:pt x="346" y="417"/>
                  </a:cubicBezTo>
                  <a:cubicBezTo>
                    <a:pt x="311" y="438"/>
                    <a:pt x="269" y="453"/>
                    <a:pt x="226" y="453"/>
                  </a:cubicBezTo>
                  <a:cubicBezTo>
                    <a:pt x="106" y="453"/>
                    <a:pt x="0" y="347"/>
                    <a:pt x="0" y="226"/>
                  </a:cubicBezTo>
                  <a:cubicBezTo>
                    <a:pt x="0" y="99"/>
                    <a:pt x="106" y="0"/>
                    <a:pt x="226" y="0"/>
                  </a:cubicBezTo>
                  <a:cubicBezTo>
                    <a:pt x="353" y="0"/>
                    <a:pt x="452" y="99"/>
                    <a:pt x="452" y="226"/>
                  </a:cubicBezTo>
                  <a:cubicBezTo>
                    <a:pt x="452" y="269"/>
                    <a:pt x="445" y="304"/>
                    <a:pt x="424" y="340"/>
                  </a:cubicBezTo>
                  <a:cubicBezTo>
                    <a:pt x="587" y="502"/>
                    <a:pt x="587" y="502"/>
                    <a:pt x="587" y="502"/>
                  </a:cubicBezTo>
                  <a:cubicBezTo>
                    <a:pt x="601" y="516"/>
                    <a:pt x="608" y="530"/>
                    <a:pt x="608" y="544"/>
                  </a:cubicBezTo>
                  <a:close/>
                  <a:moveTo>
                    <a:pt x="226" y="57"/>
                  </a:moveTo>
                  <a:lnTo>
                    <a:pt x="226" y="57"/>
                  </a:lnTo>
                  <a:cubicBezTo>
                    <a:pt x="134" y="57"/>
                    <a:pt x="56" y="127"/>
                    <a:pt x="56" y="226"/>
                  </a:cubicBezTo>
                  <a:cubicBezTo>
                    <a:pt x="56" y="318"/>
                    <a:pt x="134" y="396"/>
                    <a:pt x="226" y="396"/>
                  </a:cubicBezTo>
                  <a:cubicBezTo>
                    <a:pt x="325" y="396"/>
                    <a:pt x="396" y="318"/>
                    <a:pt x="396" y="226"/>
                  </a:cubicBezTo>
                  <a:cubicBezTo>
                    <a:pt x="396" y="127"/>
                    <a:pt x="325" y="57"/>
                    <a:pt x="226" y="57"/>
                  </a:cubicBezTo>
                  <a:close/>
                  <a:moveTo>
                    <a:pt x="325" y="255"/>
                  </a:moveTo>
                  <a:lnTo>
                    <a:pt x="325" y="255"/>
                  </a:lnTo>
                  <a:cubicBezTo>
                    <a:pt x="254" y="255"/>
                    <a:pt x="254" y="255"/>
                    <a:pt x="254" y="255"/>
                  </a:cubicBezTo>
                  <a:cubicBezTo>
                    <a:pt x="254" y="318"/>
                    <a:pt x="254" y="318"/>
                    <a:pt x="254" y="318"/>
                  </a:cubicBezTo>
                  <a:cubicBezTo>
                    <a:pt x="254" y="333"/>
                    <a:pt x="247" y="347"/>
                    <a:pt x="226" y="347"/>
                  </a:cubicBezTo>
                  <a:cubicBezTo>
                    <a:pt x="212" y="347"/>
                    <a:pt x="198" y="333"/>
                    <a:pt x="198" y="318"/>
                  </a:cubicBezTo>
                  <a:cubicBezTo>
                    <a:pt x="198" y="255"/>
                    <a:pt x="198" y="255"/>
                    <a:pt x="198" y="255"/>
                  </a:cubicBezTo>
                  <a:cubicBezTo>
                    <a:pt x="134" y="255"/>
                    <a:pt x="134" y="255"/>
                    <a:pt x="134" y="255"/>
                  </a:cubicBezTo>
                  <a:cubicBezTo>
                    <a:pt x="120" y="255"/>
                    <a:pt x="106" y="241"/>
                    <a:pt x="106" y="226"/>
                  </a:cubicBezTo>
                  <a:cubicBezTo>
                    <a:pt x="106" y="205"/>
                    <a:pt x="120" y="198"/>
                    <a:pt x="134" y="198"/>
                  </a:cubicBezTo>
                  <a:cubicBezTo>
                    <a:pt x="198" y="198"/>
                    <a:pt x="198" y="198"/>
                    <a:pt x="198" y="198"/>
                  </a:cubicBezTo>
                  <a:cubicBezTo>
                    <a:pt x="198" y="127"/>
                    <a:pt x="198" y="127"/>
                    <a:pt x="198" y="127"/>
                  </a:cubicBezTo>
                  <a:cubicBezTo>
                    <a:pt x="198" y="113"/>
                    <a:pt x="212" y="99"/>
                    <a:pt x="226" y="99"/>
                  </a:cubicBezTo>
                  <a:cubicBezTo>
                    <a:pt x="247" y="99"/>
                    <a:pt x="254" y="113"/>
                    <a:pt x="254" y="127"/>
                  </a:cubicBezTo>
                  <a:cubicBezTo>
                    <a:pt x="254" y="198"/>
                    <a:pt x="254" y="198"/>
                    <a:pt x="254" y="198"/>
                  </a:cubicBezTo>
                  <a:cubicBezTo>
                    <a:pt x="325" y="198"/>
                    <a:pt x="325" y="198"/>
                    <a:pt x="325" y="198"/>
                  </a:cubicBezTo>
                  <a:cubicBezTo>
                    <a:pt x="339" y="198"/>
                    <a:pt x="353" y="205"/>
                    <a:pt x="353" y="226"/>
                  </a:cubicBezTo>
                  <a:cubicBezTo>
                    <a:pt x="353" y="241"/>
                    <a:pt x="339" y="255"/>
                    <a:pt x="325" y="255"/>
                  </a:cubicBezTo>
                  <a:close/>
                </a:path>
              </a:pathLst>
            </a:custGeom>
            <a:solidFill>
              <a:schemeClr val="bg1"/>
            </a:solidFill>
            <a:ln>
              <a:noFill/>
            </a:ln>
          </p:spPr>
          <p:txBody>
            <a:bodyPr wrap="none" lIns="45720" tIns="22860" rIns="45720" bIns="22860" anchor="ctr"/>
            <a:lstStyle/>
            <a:p>
              <a:endParaRPr lang="en-US" sz="2400">
                <a:latin typeface="Roboto Light"/>
              </a:endParaRPr>
            </a:p>
          </p:txBody>
        </p:sp>
      </p:grpSp>
      <p:grpSp>
        <p:nvGrpSpPr>
          <p:cNvPr id="55" name="组合 54"/>
          <p:cNvGrpSpPr/>
          <p:nvPr/>
        </p:nvGrpSpPr>
        <p:grpSpPr>
          <a:xfrm>
            <a:off x="9963705" y="3181507"/>
            <a:ext cx="577111" cy="577112"/>
            <a:chOff x="5436096" y="1274820"/>
            <a:chExt cx="432833" cy="432834"/>
          </a:xfrm>
        </p:grpSpPr>
        <p:sp>
          <p:nvSpPr>
            <p:cNvPr id="56" name="椭圆 16"/>
            <p:cNvSpPr>
              <a:spLocks noChangeArrowheads="1"/>
            </p:cNvSpPr>
            <p:nvPr/>
          </p:nvSpPr>
          <p:spPr bwMode="auto">
            <a:xfrm>
              <a:off x="5436096" y="1274820"/>
              <a:ext cx="432833" cy="432834"/>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sz="2400">
                <a:solidFill>
                  <a:srgbClr val="FFFFFF"/>
                </a:solidFill>
                <a:latin typeface="Calibri" panose="020F0502020204030204" pitchFamily="34" charset="0"/>
              </a:endParaRPr>
            </a:p>
          </p:txBody>
        </p:sp>
        <p:sp>
          <p:nvSpPr>
            <p:cNvPr id="57" name="Freeform 16"/>
            <p:cNvSpPr>
              <a:spLocks noChangeArrowheads="1"/>
            </p:cNvSpPr>
            <p:nvPr/>
          </p:nvSpPr>
          <p:spPr bwMode="auto">
            <a:xfrm>
              <a:off x="5554420" y="1377705"/>
              <a:ext cx="196183" cy="227065"/>
            </a:xfrm>
            <a:custGeom>
              <a:avLst/>
              <a:gdLst>
                <a:gd name="T0" fmla="*/ 58106390 w 475"/>
                <a:gd name="T1" fmla="*/ 71207247 h 552"/>
                <a:gd name="T2" fmla="*/ 58106390 w 475"/>
                <a:gd name="T3" fmla="*/ 71207247 h 552"/>
                <a:gd name="T4" fmla="*/ 54327993 w 475"/>
                <a:gd name="T5" fmla="*/ 71207247 h 552"/>
                <a:gd name="T6" fmla="*/ 54327993 w 475"/>
                <a:gd name="T7" fmla="*/ 0 h 552"/>
                <a:gd name="T8" fmla="*/ 58106390 w 475"/>
                <a:gd name="T9" fmla="*/ 0 h 552"/>
                <a:gd name="T10" fmla="*/ 61754124 w 475"/>
                <a:gd name="T11" fmla="*/ 3618618 h 552"/>
                <a:gd name="T12" fmla="*/ 61754124 w 475"/>
                <a:gd name="T13" fmla="*/ 67588630 h 552"/>
                <a:gd name="T14" fmla="*/ 58106390 w 475"/>
                <a:gd name="T15" fmla="*/ 71207247 h 552"/>
                <a:gd name="T16" fmla="*/ 7426131 w 475"/>
                <a:gd name="T17" fmla="*/ 67588630 h 552"/>
                <a:gd name="T18" fmla="*/ 7426131 w 475"/>
                <a:gd name="T19" fmla="*/ 67588630 h 552"/>
                <a:gd name="T20" fmla="*/ 7426131 w 475"/>
                <a:gd name="T21" fmla="*/ 63970012 h 552"/>
                <a:gd name="T22" fmla="*/ 13809846 w 475"/>
                <a:gd name="T23" fmla="*/ 63970012 h 552"/>
                <a:gd name="T24" fmla="*/ 21235977 w 475"/>
                <a:gd name="T25" fmla="*/ 56603721 h 552"/>
                <a:gd name="T26" fmla="*/ 13809846 w 475"/>
                <a:gd name="T27" fmla="*/ 49237429 h 552"/>
                <a:gd name="T28" fmla="*/ 7426131 w 475"/>
                <a:gd name="T29" fmla="*/ 49237429 h 552"/>
                <a:gd name="T30" fmla="*/ 7426131 w 475"/>
                <a:gd name="T31" fmla="*/ 42905028 h 552"/>
                <a:gd name="T32" fmla="*/ 13809846 w 475"/>
                <a:gd name="T33" fmla="*/ 42905028 h 552"/>
                <a:gd name="T34" fmla="*/ 21235977 w 475"/>
                <a:gd name="T35" fmla="*/ 35539095 h 552"/>
                <a:gd name="T36" fmla="*/ 13809846 w 475"/>
                <a:gd name="T37" fmla="*/ 28301860 h 552"/>
                <a:gd name="T38" fmla="*/ 7426131 w 475"/>
                <a:gd name="T39" fmla="*/ 28301860 h 552"/>
                <a:gd name="T40" fmla="*/ 7426131 w 475"/>
                <a:gd name="T41" fmla="*/ 21840403 h 552"/>
                <a:gd name="T42" fmla="*/ 13809846 w 475"/>
                <a:gd name="T43" fmla="*/ 21840403 h 552"/>
                <a:gd name="T44" fmla="*/ 21235977 w 475"/>
                <a:gd name="T45" fmla="*/ 14603167 h 552"/>
                <a:gd name="T46" fmla="*/ 13809846 w 475"/>
                <a:gd name="T47" fmla="*/ 7236876 h 552"/>
                <a:gd name="T48" fmla="*/ 7426131 w 475"/>
                <a:gd name="T49" fmla="*/ 7236876 h 552"/>
                <a:gd name="T50" fmla="*/ 7426131 w 475"/>
                <a:gd name="T51" fmla="*/ 3618618 h 552"/>
                <a:gd name="T52" fmla="*/ 11074226 w 475"/>
                <a:gd name="T53" fmla="*/ 0 h 552"/>
                <a:gd name="T54" fmla="*/ 50680259 w 475"/>
                <a:gd name="T55" fmla="*/ 0 h 552"/>
                <a:gd name="T56" fmla="*/ 50680259 w 475"/>
                <a:gd name="T57" fmla="*/ 71207247 h 552"/>
                <a:gd name="T58" fmla="*/ 11074226 w 475"/>
                <a:gd name="T59" fmla="*/ 71207247 h 552"/>
                <a:gd name="T60" fmla="*/ 7426131 w 475"/>
                <a:gd name="T61" fmla="*/ 67588630 h 552"/>
                <a:gd name="T62" fmla="*/ 17588243 w 475"/>
                <a:gd name="T63" fmla="*/ 14603167 h 552"/>
                <a:gd name="T64" fmla="*/ 17588243 w 475"/>
                <a:gd name="T65" fmla="*/ 14603167 h 552"/>
                <a:gd name="T66" fmla="*/ 13809846 w 475"/>
                <a:gd name="T67" fmla="*/ 18221785 h 552"/>
                <a:gd name="T68" fmla="*/ 3778036 w 475"/>
                <a:gd name="T69" fmla="*/ 18221785 h 552"/>
                <a:gd name="T70" fmla="*/ 0 w 475"/>
                <a:gd name="T71" fmla="*/ 14603167 h 552"/>
                <a:gd name="T72" fmla="*/ 3778036 w 475"/>
                <a:gd name="T73" fmla="*/ 10984909 h 552"/>
                <a:gd name="T74" fmla="*/ 13809846 w 475"/>
                <a:gd name="T75" fmla="*/ 10984909 h 552"/>
                <a:gd name="T76" fmla="*/ 17588243 w 475"/>
                <a:gd name="T77" fmla="*/ 14603167 h 552"/>
                <a:gd name="T78" fmla="*/ 3778036 w 475"/>
                <a:gd name="T79" fmla="*/ 31920478 h 552"/>
                <a:gd name="T80" fmla="*/ 3778036 w 475"/>
                <a:gd name="T81" fmla="*/ 31920478 h 552"/>
                <a:gd name="T82" fmla="*/ 13809846 w 475"/>
                <a:gd name="T83" fmla="*/ 31920478 h 552"/>
                <a:gd name="T84" fmla="*/ 17588243 w 475"/>
                <a:gd name="T85" fmla="*/ 35539095 h 552"/>
                <a:gd name="T86" fmla="*/ 13809846 w 475"/>
                <a:gd name="T87" fmla="*/ 39286770 h 552"/>
                <a:gd name="T88" fmla="*/ 3778036 w 475"/>
                <a:gd name="T89" fmla="*/ 39286770 h 552"/>
                <a:gd name="T90" fmla="*/ 0 w 475"/>
                <a:gd name="T91" fmla="*/ 35539095 h 552"/>
                <a:gd name="T92" fmla="*/ 3778036 w 475"/>
                <a:gd name="T93" fmla="*/ 31920478 h 552"/>
                <a:gd name="T94" fmla="*/ 3778036 w 475"/>
                <a:gd name="T95" fmla="*/ 52985462 h 552"/>
                <a:gd name="T96" fmla="*/ 3778036 w 475"/>
                <a:gd name="T97" fmla="*/ 52985462 h 552"/>
                <a:gd name="T98" fmla="*/ 13809846 w 475"/>
                <a:gd name="T99" fmla="*/ 52985462 h 552"/>
                <a:gd name="T100" fmla="*/ 17588243 w 475"/>
                <a:gd name="T101" fmla="*/ 56603721 h 552"/>
                <a:gd name="T102" fmla="*/ 13809846 w 475"/>
                <a:gd name="T103" fmla="*/ 60222338 h 552"/>
                <a:gd name="T104" fmla="*/ 3778036 w 475"/>
                <a:gd name="T105" fmla="*/ 60222338 h 552"/>
                <a:gd name="T106" fmla="*/ 0 w 475"/>
                <a:gd name="T107" fmla="*/ 56603721 h 552"/>
                <a:gd name="T108" fmla="*/ 3778036 w 475"/>
                <a:gd name="T109" fmla="*/ 52985462 h 5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75" h="552">
                  <a:moveTo>
                    <a:pt x="446" y="551"/>
                  </a:moveTo>
                  <a:lnTo>
                    <a:pt x="446" y="551"/>
                  </a:lnTo>
                  <a:cubicBezTo>
                    <a:pt x="417" y="551"/>
                    <a:pt x="417" y="551"/>
                    <a:pt x="417" y="551"/>
                  </a:cubicBezTo>
                  <a:cubicBezTo>
                    <a:pt x="417" y="0"/>
                    <a:pt x="417" y="0"/>
                    <a:pt x="417" y="0"/>
                  </a:cubicBezTo>
                  <a:cubicBezTo>
                    <a:pt x="446" y="0"/>
                    <a:pt x="446" y="0"/>
                    <a:pt x="446" y="0"/>
                  </a:cubicBezTo>
                  <a:cubicBezTo>
                    <a:pt x="460" y="0"/>
                    <a:pt x="474" y="14"/>
                    <a:pt x="474" y="28"/>
                  </a:cubicBezTo>
                  <a:cubicBezTo>
                    <a:pt x="474" y="523"/>
                    <a:pt x="474" y="523"/>
                    <a:pt x="474" y="523"/>
                  </a:cubicBezTo>
                  <a:cubicBezTo>
                    <a:pt x="474" y="537"/>
                    <a:pt x="460" y="551"/>
                    <a:pt x="446" y="551"/>
                  </a:cubicBezTo>
                  <a:close/>
                  <a:moveTo>
                    <a:pt x="57" y="523"/>
                  </a:moveTo>
                  <a:lnTo>
                    <a:pt x="57" y="523"/>
                  </a:lnTo>
                  <a:cubicBezTo>
                    <a:pt x="57" y="495"/>
                    <a:pt x="57" y="495"/>
                    <a:pt x="57" y="495"/>
                  </a:cubicBezTo>
                  <a:cubicBezTo>
                    <a:pt x="106" y="495"/>
                    <a:pt x="106" y="495"/>
                    <a:pt x="106" y="495"/>
                  </a:cubicBezTo>
                  <a:cubicBezTo>
                    <a:pt x="135" y="495"/>
                    <a:pt x="163" y="466"/>
                    <a:pt x="163" y="438"/>
                  </a:cubicBezTo>
                  <a:cubicBezTo>
                    <a:pt x="163" y="403"/>
                    <a:pt x="135" y="381"/>
                    <a:pt x="106" y="381"/>
                  </a:cubicBezTo>
                  <a:cubicBezTo>
                    <a:pt x="57" y="381"/>
                    <a:pt x="57" y="381"/>
                    <a:pt x="57" y="381"/>
                  </a:cubicBezTo>
                  <a:cubicBezTo>
                    <a:pt x="57" y="332"/>
                    <a:pt x="57" y="332"/>
                    <a:pt x="57" y="332"/>
                  </a:cubicBezTo>
                  <a:cubicBezTo>
                    <a:pt x="106" y="332"/>
                    <a:pt x="106" y="332"/>
                    <a:pt x="106" y="332"/>
                  </a:cubicBezTo>
                  <a:cubicBezTo>
                    <a:pt x="135" y="332"/>
                    <a:pt x="163" y="304"/>
                    <a:pt x="163" y="275"/>
                  </a:cubicBezTo>
                  <a:cubicBezTo>
                    <a:pt x="163" y="247"/>
                    <a:pt x="135" y="219"/>
                    <a:pt x="106" y="219"/>
                  </a:cubicBezTo>
                  <a:cubicBezTo>
                    <a:pt x="57" y="219"/>
                    <a:pt x="57" y="219"/>
                    <a:pt x="57" y="219"/>
                  </a:cubicBezTo>
                  <a:cubicBezTo>
                    <a:pt x="57" y="169"/>
                    <a:pt x="57" y="169"/>
                    <a:pt x="57" y="169"/>
                  </a:cubicBezTo>
                  <a:cubicBezTo>
                    <a:pt x="106" y="169"/>
                    <a:pt x="106" y="169"/>
                    <a:pt x="106" y="169"/>
                  </a:cubicBezTo>
                  <a:cubicBezTo>
                    <a:pt x="135" y="169"/>
                    <a:pt x="163" y="148"/>
                    <a:pt x="163" y="113"/>
                  </a:cubicBezTo>
                  <a:cubicBezTo>
                    <a:pt x="163" y="85"/>
                    <a:pt x="135" y="56"/>
                    <a:pt x="106" y="56"/>
                  </a:cubicBezTo>
                  <a:cubicBezTo>
                    <a:pt x="57" y="56"/>
                    <a:pt x="57" y="56"/>
                    <a:pt x="57" y="56"/>
                  </a:cubicBezTo>
                  <a:cubicBezTo>
                    <a:pt x="57" y="28"/>
                    <a:pt x="57" y="28"/>
                    <a:pt x="57" y="28"/>
                  </a:cubicBezTo>
                  <a:cubicBezTo>
                    <a:pt x="57" y="14"/>
                    <a:pt x="71" y="0"/>
                    <a:pt x="85" y="0"/>
                  </a:cubicBezTo>
                  <a:cubicBezTo>
                    <a:pt x="389" y="0"/>
                    <a:pt x="389" y="0"/>
                    <a:pt x="389" y="0"/>
                  </a:cubicBezTo>
                  <a:cubicBezTo>
                    <a:pt x="389" y="551"/>
                    <a:pt x="389" y="551"/>
                    <a:pt x="389" y="551"/>
                  </a:cubicBezTo>
                  <a:cubicBezTo>
                    <a:pt x="85" y="551"/>
                    <a:pt x="85" y="551"/>
                    <a:pt x="85" y="551"/>
                  </a:cubicBezTo>
                  <a:cubicBezTo>
                    <a:pt x="71" y="551"/>
                    <a:pt x="57" y="537"/>
                    <a:pt x="57" y="523"/>
                  </a:cubicBezTo>
                  <a:close/>
                  <a:moveTo>
                    <a:pt x="135" y="113"/>
                  </a:moveTo>
                  <a:lnTo>
                    <a:pt x="135" y="113"/>
                  </a:lnTo>
                  <a:cubicBezTo>
                    <a:pt x="135" y="134"/>
                    <a:pt x="120" y="141"/>
                    <a:pt x="106" y="141"/>
                  </a:cubicBezTo>
                  <a:cubicBezTo>
                    <a:pt x="29" y="141"/>
                    <a:pt x="29" y="141"/>
                    <a:pt x="29" y="141"/>
                  </a:cubicBezTo>
                  <a:cubicBezTo>
                    <a:pt x="15" y="141"/>
                    <a:pt x="0" y="134"/>
                    <a:pt x="0" y="113"/>
                  </a:cubicBezTo>
                  <a:cubicBezTo>
                    <a:pt x="0" y="99"/>
                    <a:pt x="15" y="85"/>
                    <a:pt x="29" y="85"/>
                  </a:cubicBezTo>
                  <a:cubicBezTo>
                    <a:pt x="106" y="85"/>
                    <a:pt x="106" y="85"/>
                    <a:pt x="106" y="85"/>
                  </a:cubicBezTo>
                  <a:cubicBezTo>
                    <a:pt x="120" y="85"/>
                    <a:pt x="135" y="99"/>
                    <a:pt x="135" y="113"/>
                  </a:cubicBezTo>
                  <a:close/>
                  <a:moveTo>
                    <a:pt x="29" y="247"/>
                  </a:moveTo>
                  <a:lnTo>
                    <a:pt x="29" y="247"/>
                  </a:lnTo>
                  <a:cubicBezTo>
                    <a:pt x="106" y="247"/>
                    <a:pt x="106" y="247"/>
                    <a:pt x="106" y="247"/>
                  </a:cubicBezTo>
                  <a:cubicBezTo>
                    <a:pt x="120" y="247"/>
                    <a:pt x="135" y="261"/>
                    <a:pt x="135" y="275"/>
                  </a:cubicBezTo>
                  <a:cubicBezTo>
                    <a:pt x="135" y="290"/>
                    <a:pt x="120" y="304"/>
                    <a:pt x="106" y="304"/>
                  </a:cubicBezTo>
                  <a:cubicBezTo>
                    <a:pt x="29" y="304"/>
                    <a:pt x="29" y="304"/>
                    <a:pt x="29" y="304"/>
                  </a:cubicBezTo>
                  <a:cubicBezTo>
                    <a:pt x="15" y="304"/>
                    <a:pt x="0" y="290"/>
                    <a:pt x="0" y="275"/>
                  </a:cubicBezTo>
                  <a:cubicBezTo>
                    <a:pt x="0" y="261"/>
                    <a:pt x="15" y="247"/>
                    <a:pt x="29" y="247"/>
                  </a:cubicBezTo>
                  <a:close/>
                  <a:moveTo>
                    <a:pt x="29" y="410"/>
                  </a:moveTo>
                  <a:lnTo>
                    <a:pt x="29" y="410"/>
                  </a:lnTo>
                  <a:cubicBezTo>
                    <a:pt x="106" y="410"/>
                    <a:pt x="106" y="410"/>
                    <a:pt x="106" y="410"/>
                  </a:cubicBezTo>
                  <a:cubicBezTo>
                    <a:pt x="120" y="410"/>
                    <a:pt x="135" y="417"/>
                    <a:pt x="135" y="438"/>
                  </a:cubicBezTo>
                  <a:cubicBezTo>
                    <a:pt x="135" y="452"/>
                    <a:pt x="120" y="466"/>
                    <a:pt x="106" y="466"/>
                  </a:cubicBezTo>
                  <a:cubicBezTo>
                    <a:pt x="29" y="466"/>
                    <a:pt x="29" y="466"/>
                    <a:pt x="29" y="466"/>
                  </a:cubicBezTo>
                  <a:cubicBezTo>
                    <a:pt x="15" y="466"/>
                    <a:pt x="0" y="452"/>
                    <a:pt x="0" y="438"/>
                  </a:cubicBezTo>
                  <a:cubicBezTo>
                    <a:pt x="0" y="417"/>
                    <a:pt x="15" y="410"/>
                    <a:pt x="29" y="410"/>
                  </a:cubicBezTo>
                  <a:close/>
                </a:path>
              </a:pathLst>
            </a:custGeom>
            <a:solidFill>
              <a:schemeClr val="bg1"/>
            </a:solidFill>
            <a:ln>
              <a:noFill/>
            </a:ln>
          </p:spPr>
          <p:txBody>
            <a:bodyPr wrap="none" lIns="45720" tIns="22860" rIns="45720" bIns="22860" anchor="ctr"/>
            <a:lstStyle/>
            <a:p>
              <a:endParaRPr lang="en-US" sz="2400">
                <a:latin typeface="Roboto Light"/>
              </a:endParaRPr>
            </a:p>
          </p:txBody>
        </p:sp>
      </p:grpSp>
      <p:grpSp>
        <p:nvGrpSpPr>
          <p:cNvPr id="58" name="组合 57"/>
          <p:cNvGrpSpPr/>
          <p:nvPr/>
        </p:nvGrpSpPr>
        <p:grpSpPr>
          <a:xfrm>
            <a:off x="7371417" y="3181507"/>
            <a:ext cx="577111" cy="577112"/>
            <a:chOff x="3491880" y="1274820"/>
            <a:chExt cx="432833" cy="432834"/>
          </a:xfrm>
        </p:grpSpPr>
        <p:sp>
          <p:nvSpPr>
            <p:cNvPr id="59" name="椭圆 16"/>
            <p:cNvSpPr>
              <a:spLocks noChangeArrowheads="1"/>
            </p:cNvSpPr>
            <p:nvPr/>
          </p:nvSpPr>
          <p:spPr bwMode="auto">
            <a:xfrm>
              <a:off x="3491880" y="1274820"/>
              <a:ext cx="432833" cy="432834"/>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sz="2400">
                <a:solidFill>
                  <a:srgbClr val="FFFFFF"/>
                </a:solidFill>
                <a:latin typeface="Calibri" panose="020F0502020204030204" pitchFamily="34" charset="0"/>
              </a:endParaRPr>
            </a:p>
          </p:txBody>
        </p:sp>
        <p:sp>
          <p:nvSpPr>
            <p:cNvPr id="60" name="Freeform 75"/>
            <p:cNvSpPr>
              <a:spLocks noChangeArrowheads="1"/>
            </p:cNvSpPr>
            <p:nvPr/>
          </p:nvSpPr>
          <p:spPr bwMode="auto">
            <a:xfrm>
              <a:off x="3583864" y="1385879"/>
              <a:ext cx="248863" cy="210716"/>
            </a:xfrm>
            <a:custGeom>
              <a:avLst/>
              <a:gdLst>
                <a:gd name="T0" fmla="*/ 74657633 w 602"/>
                <a:gd name="T1" fmla="*/ 66362244 h 510"/>
                <a:gd name="T2" fmla="*/ 74657633 w 602"/>
                <a:gd name="T3" fmla="*/ 66362244 h 510"/>
                <a:gd name="T4" fmla="*/ 3654665 w 602"/>
                <a:gd name="T5" fmla="*/ 66362244 h 510"/>
                <a:gd name="T6" fmla="*/ 0 w 602"/>
                <a:gd name="T7" fmla="*/ 62711741 h 510"/>
                <a:gd name="T8" fmla="*/ 0 w 602"/>
                <a:gd name="T9" fmla="*/ 3650503 h 510"/>
                <a:gd name="T10" fmla="*/ 3654665 w 602"/>
                <a:gd name="T11" fmla="*/ 0 h 510"/>
                <a:gd name="T12" fmla="*/ 7308970 w 602"/>
                <a:gd name="T13" fmla="*/ 3650503 h 510"/>
                <a:gd name="T14" fmla="*/ 7308970 w 602"/>
                <a:gd name="T15" fmla="*/ 50717076 h 510"/>
                <a:gd name="T16" fmla="*/ 7308970 w 602"/>
                <a:gd name="T17" fmla="*/ 50717076 h 510"/>
                <a:gd name="T18" fmla="*/ 7308970 w 602"/>
                <a:gd name="T19" fmla="*/ 58930528 h 510"/>
                <a:gd name="T20" fmla="*/ 74657633 w 602"/>
                <a:gd name="T21" fmla="*/ 58930528 h 510"/>
                <a:gd name="T22" fmla="*/ 78442719 w 602"/>
                <a:gd name="T23" fmla="*/ 62711741 h 510"/>
                <a:gd name="T24" fmla="*/ 74657633 w 602"/>
                <a:gd name="T25" fmla="*/ 66362244 h 510"/>
                <a:gd name="T26" fmla="*/ 66434636 w 602"/>
                <a:gd name="T27" fmla="*/ 55280025 h 510"/>
                <a:gd name="T28" fmla="*/ 66434636 w 602"/>
                <a:gd name="T29" fmla="*/ 55280025 h 510"/>
                <a:gd name="T30" fmla="*/ 58995246 w 602"/>
                <a:gd name="T31" fmla="*/ 55280025 h 510"/>
                <a:gd name="T32" fmla="*/ 55340580 w 602"/>
                <a:gd name="T33" fmla="*/ 51629522 h 510"/>
                <a:gd name="T34" fmla="*/ 55340580 w 602"/>
                <a:gd name="T35" fmla="*/ 25814941 h 510"/>
                <a:gd name="T36" fmla="*/ 58995246 w 602"/>
                <a:gd name="T37" fmla="*/ 22164077 h 510"/>
                <a:gd name="T38" fmla="*/ 66434636 w 602"/>
                <a:gd name="T39" fmla="*/ 22164077 h 510"/>
                <a:gd name="T40" fmla="*/ 70089301 w 602"/>
                <a:gd name="T41" fmla="*/ 25814941 h 510"/>
                <a:gd name="T42" fmla="*/ 70089301 w 602"/>
                <a:gd name="T43" fmla="*/ 51629522 h 510"/>
                <a:gd name="T44" fmla="*/ 66434636 w 602"/>
                <a:gd name="T45" fmla="*/ 55280025 h 510"/>
                <a:gd name="T46" fmla="*/ 45159830 w 602"/>
                <a:gd name="T47" fmla="*/ 55280025 h 510"/>
                <a:gd name="T48" fmla="*/ 45159830 w 602"/>
                <a:gd name="T49" fmla="*/ 55280025 h 510"/>
                <a:gd name="T50" fmla="*/ 37850860 w 602"/>
                <a:gd name="T51" fmla="*/ 55280025 h 510"/>
                <a:gd name="T52" fmla="*/ 34065774 w 602"/>
                <a:gd name="T53" fmla="*/ 51629522 h 510"/>
                <a:gd name="T54" fmla="*/ 34065774 w 602"/>
                <a:gd name="T55" fmla="*/ 11082219 h 510"/>
                <a:gd name="T56" fmla="*/ 37850860 w 602"/>
                <a:gd name="T57" fmla="*/ 7431355 h 510"/>
                <a:gd name="T58" fmla="*/ 45159830 w 602"/>
                <a:gd name="T59" fmla="*/ 7431355 h 510"/>
                <a:gd name="T60" fmla="*/ 48814495 w 602"/>
                <a:gd name="T61" fmla="*/ 11082219 h 510"/>
                <a:gd name="T62" fmla="*/ 48814495 w 602"/>
                <a:gd name="T63" fmla="*/ 51629522 h 510"/>
                <a:gd name="T64" fmla="*/ 45159830 w 602"/>
                <a:gd name="T65" fmla="*/ 55280025 h 510"/>
                <a:gd name="T66" fmla="*/ 24929472 w 602"/>
                <a:gd name="T67" fmla="*/ 55280025 h 510"/>
                <a:gd name="T68" fmla="*/ 24929472 w 602"/>
                <a:gd name="T69" fmla="*/ 55280025 h 510"/>
                <a:gd name="T70" fmla="*/ 17489720 w 602"/>
                <a:gd name="T71" fmla="*/ 55280025 h 510"/>
                <a:gd name="T72" fmla="*/ 13835055 w 602"/>
                <a:gd name="T73" fmla="*/ 51629522 h 510"/>
                <a:gd name="T74" fmla="*/ 13835055 w 602"/>
                <a:gd name="T75" fmla="*/ 44198166 h 510"/>
                <a:gd name="T76" fmla="*/ 17489720 w 602"/>
                <a:gd name="T77" fmla="*/ 40547302 h 510"/>
                <a:gd name="T78" fmla="*/ 24929472 w 602"/>
                <a:gd name="T79" fmla="*/ 40547302 h 510"/>
                <a:gd name="T80" fmla="*/ 28583776 w 602"/>
                <a:gd name="T81" fmla="*/ 44198166 h 510"/>
                <a:gd name="T82" fmla="*/ 28583776 w 602"/>
                <a:gd name="T83" fmla="*/ 51629522 h 510"/>
                <a:gd name="T84" fmla="*/ 24929472 w 602"/>
                <a:gd name="T85" fmla="*/ 55280025 h 51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02" h="510">
                  <a:moveTo>
                    <a:pt x="572" y="509"/>
                  </a:moveTo>
                  <a:lnTo>
                    <a:pt x="572" y="509"/>
                  </a:lnTo>
                  <a:cubicBezTo>
                    <a:pt x="28" y="509"/>
                    <a:pt x="28" y="509"/>
                    <a:pt x="28" y="509"/>
                  </a:cubicBezTo>
                  <a:cubicBezTo>
                    <a:pt x="14" y="509"/>
                    <a:pt x="0" y="502"/>
                    <a:pt x="0" y="481"/>
                  </a:cubicBezTo>
                  <a:cubicBezTo>
                    <a:pt x="0" y="28"/>
                    <a:pt x="0" y="28"/>
                    <a:pt x="0" y="28"/>
                  </a:cubicBezTo>
                  <a:cubicBezTo>
                    <a:pt x="0" y="14"/>
                    <a:pt x="14" y="0"/>
                    <a:pt x="28" y="0"/>
                  </a:cubicBezTo>
                  <a:cubicBezTo>
                    <a:pt x="42" y="0"/>
                    <a:pt x="56" y="14"/>
                    <a:pt x="56" y="28"/>
                  </a:cubicBezTo>
                  <a:cubicBezTo>
                    <a:pt x="56" y="389"/>
                    <a:pt x="56" y="389"/>
                    <a:pt x="56" y="389"/>
                  </a:cubicBezTo>
                  <a:cubicBezTo>
                    <a:pt x="56" y="452"/>
                    <a:pt x="56" y="452"/>
                    <a:pt x="56" y="452"/>
                  </a:cubicBezTo>
                  <a:cubicBezTo>
                    <a:pt x="572" y="452"/>
                    <a:pt x="572" y="452"/>
                    <a:pt x="572" y="452"/>
                  </a:cubicBezTo>
                  <a:cubicBezTo>
                    <a:pt x="594" y="452"/>
                    <a:pt x="601" y="467"/>
                    <a:pt x="601" y="481"/>
                  </a:cubicBezTo>
                  <a:cubicBezTo>
                    <a:pt x="601" y="502"/>
                    <a:pt x="594" y="509"/>
                    <a:pt x="572" y="509"/>
                  </a:cubicBezTo>
                  <a:close/>
                  <a:moveTo>
                    <a:pt x="509" y="424"/>
                  </a:moveTo>
                  <a:lnTo>
                    <a:pt x="509" y="424"/>
                  </a:lnTo>
                  <a:cubicBezTo>
                    <a:pt x="452" y="424"/>
                    <a:pt x="452" y="424"/>
                    <a:pt x="452" y="424"/>
                  </a:cubicBezTo>
                  <a:cubicBezTo>
                    <a:pt x="438" y="424"/>
                    <a:pt x="424" y="417"/>
                    <a:pt x="424" y="396"/>
                  </a:cubicBezTo>
                  <a:cubicBezTo>
                    <a:pt x="424" y="198"/>
                    <a:pt x="424" y="198"/>
                    <a:pt x="424" y="198"/>
                  </a:cubicBezTo>
                  <a:cubicBezTo>
                    <a:pt x="424" y="184"/>
                    <a:pt x="438" y="170"/>
                    <a:pt x="452" y="170"/>
                  </a:cubicBezTo>
                  <a:cubicBezTo>
                    <a:pt x="509" y="170"/>
                    <a:pt x="509" y="170"/>
                    <a:pt x="509" y="170"/>
                  </a:cubicBezTo>
                  <a:cubicBezTo>
                    <a:pt x="523" y="170"/>
                    <a:pt x="537" y="184"/>
                    <a:pt x="537" y="198"/>
                  </a:cubicBezTo>
                  <a:cubicBezTo>
                    <a:pt x="537" y="396"/>
                    <a:pt x="537" y="396"/>
                    <a:pt x="537" y="396"/>
                  </a:cubicBezTo>
                  <a:cubicBezTo>
                    <a:pt x="537" y="417"/>
                    <a:pt x="523" y="424"/>
                    <a:pt x="509" y="424"/>
                  </a:cubicBezTo>
                  <a:close/>
                  <a:moveTo>
                    <a:pt x="346" y="424"/>
                  </a:moveTo>
                  <a:lnTo>
                    <a:pt x="346" y="424"/>
                  </a:lnTo>
                  <a:cubicBezTo>
                    <a:pt x="290" y="424"/>
                    <a:pt x="290" y="424"/>
                    <a:pt x="290" y="424"/>
                  </a:cubicBezTo>
                  <a:cubicBezTo>
                    <a:pt x="276" y="424"/>
                    <a:pt x="261" y="417"/>
                    <a:pt x="261" y="396"/>
                  </a:cubicBezTo>
                  <a:cubicBezTo>
                    <a:pt x="261" y="85"/>
                    <a:pt x="261" y="85"/>
                    <a:pt x="261" y="85"/>
                  </a:cubicBezTo>
                  <a:cubicBezTo>
                    <a:pt x="261" y="71"/>
                    <a:pt x="276" y="57"/>
                    <a:pt x="290" y="57"/>
                  </a:cubicBezTo>
                  <a:cubicBezTo>
                    <a:pt x="346" y="57"/>
                    <a:pt x="346" y="57"/>
                    <a:pt x="346" y="57"/>
                  </a:cubicBezTo>
                  <a:cubicBezTo>
                    <a:pt x="367" y="57"/>
                    <a:pt x="374" y="71"/>
                    <a:pt x="374" y="85"/>
                  </a:cubicBezTo>
                  <a:cubicBezTo>
                    <a:pt x="374" y="396"/>
                    <a:pt x="374" y="396"/>
                    <a:pt x="374" y="396"/>
                  </a:cubicBezTo>
                  <a:cubicBezTo>
                    <a:pt x="374" y="417"/>
                    <a:pt x="367" y="424"/>
                    <a:pt x="346" y="424"/>
                  </a:cubicBezTo>
                  <a:close/>
                  <a:moveTo>
                    <a:pt x="191" y="424"/>
                  </a:moveTo>
                  <a:lnTo>
                    <a:pt x="191" y="424"/>
                  </a:lnTo>
                  <a:cubicBezTo>
                    <a:pt x="134" y="424"/>
                    <a:pt x="134" y="424"/>
                    <a:pt x="134" y="424"/>
                  </a:cubicBezTo>
                  <a:cubicBezTo>
                    <a:pt x="113" y="424"/>
                    <a:pt x="106" y="417"/>
                    <a:pt x="106" y="396"/>
                  </a:cubicBezTo>
                  <a:cubicBezTo>
                    <a:pt x="106" y="339"/>
                    <a:pt x="106" y="339"/>
                    <a:pt x="106" y="339"/>
                  </a:cubicBezTo>
                  <a:cubicBezTo>
                    <a:pt x="106" y="325"/>
                    <a:pt x="113" y="311"/>
                    <a:pt x="134" y="311"/>
                  </a:cubicBezTo>
                  <a:cubicBezTo>
                    <a:pt x="191" y="311"/>
                    <a:pt x="191" y="311"/>
                    <a:pt x="191" y="311"/>
                  </a:cubicBezTo>
                  <a:cubicBezTo>
                    <a:pt x="205" y="311"/>
                    <a:pt x="219" y="325"/>
                    <a:pt x="219" y="339"/>
                  </a:cubicBezTo>
                  <a:cubicBezTo>
                    <a:pt x="219" y="396"/>
                    <a:pt x="219" y="396"/>
                    <a:pt x="219" y="396"/>
                  </a:cubicBezTo>
                  <a:cubicBezTo>
                    <a:pt x="219" y="417"/>
                    <a:pt x="205" y="424"/>
                    <a:pt x="191" y="424"/>
                  </a:cubicBezTo>
                  <a:close/>
                </a:path>
              </a:pathLst>
            </a:custGeom>
            <a:solidFill>
              <a:schemeClr val="bg1"/>
            </a:solidFill>
            <a:ln>
              <a:noFill/>
            </a:ln>
          </p:spPr>
          <p:txBody>
            <a:bodyPr wrap="none" lIns="45720" tIns="22860" rIns="45720" bIns="22860" anchor="ctr"/>
            <a:lstStyle/>
            <a:p>
              <a:endParaRPr lang="en-US" sz="2400">
                <a:latin typeface="Roboto Light"/>
              </a:endParaRPr>
            </a:p>
          </p:txBody>
        </p:sp>
      </p:grpSp>
      <p:grpSp>
        <p:nvGrpSpPr>
          <p:cNvPr id="61" name="组合 60"/>
          <p:cNvGrpSpPr/>
          <p:nvPr/>
        </p:nvGrpSpPr>
        <p:grpSpPr>
          <a:xfrm>
            <a:off x="8235513" y="3181507"/>
            <a:ext cx="577111" cy="577112"/>
            <a:chOff x="4139952" y="1274820"/>
            <a:chExt cx="432833" cy="432834"/>
          </a:xfrm>
        </p:grpSpPr>
        <p:sp>
          <p:nvSpPr>
            <p:cNvPr id="62" name="椭圆 16"/>
            <p:cNvSpPr>
              <a:spLocks noChangeArrowheads="1"/>
            </p:cNvSpPr>
            <p:nvPr/>
          </p:nvSpPr>
          <p:spPr bwMode="auto">
            <a:xfrm>
              <a:off x="4139952" y="1274820"/>
              <a:ext cx="432833" cy="432834"/>
            </a:xfrm>
            <a:prstGeom prst="ellipse">
              <a:avLst/>
            </a:prstGeom>
            <a:solidFill>
              <a:srgbClr val="3992DB"/>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sz="2400">
                <a:solidFill>
                  <a:srgbClr val="FFFFFF"/>
                </a:solidFill>
                <a:latin typeface="Calibri" panose="020F0502020204030204" pitchFamily="34" charset="0"/>
              </a:endParaRPr>
            </a:p>
          </p:txBody>
        </p:sp>
        <p:sp>
          <p:nvSpPr>
            <p:cNvPr id="63" name="Freeform 84"/>
            <p:cNvSpPr>
              <a:spLocks noChangeArrowheads="1"/>
            </p:cNvSpPr>
            <p:nvPr/>
          </p:nvSpPr>
          <p:spPr bwMode="auto">
            <a:xfrm>
              <a:off x="4241546" y="1366806"/>
              <a:ext cx="248863" cy="248863"/>
            </a:xfrm>
            <a:custGeom>
              <a:avLst/>
              <a:gdLst>
                <a:gd name="T0" fmla="*/ 43332858 w 602"/>
                <a:gd name="T1" fmla="*/ 34979440 h 602"/>
                <a:gd name="T2" fmla="*/ 43332858 w 602"/>
                <a:gd name="T3" fmla="*/ 34979440 h 602"/>
                <a:gd name="T4" fmla="*/ 43332858 w 602"/>
                <a:gd name="T5" fmla="*/ 0 h 602"/>
                <a:gd name="T6" fmla="*/ 78442719 w 602"/>
                <a:gd name="T7" fmla="*/ 34979440 h 602"/>
                <a:gd name="T8" fmla="*/ 43332858 w 602"/>
                <a:gd name="T9" fmla="*/ 34979440 h 602"/>
                <a:gd name="T10" fmla="*/ 36023527 w 602"/>
                <a:gd name="T11" fmla="*/ 78442719 h 602"/>
                <a:gd name="T12" fmla="*/ 36023527 w 602"/>
                <a:gd name="T13" fmla="*/ 78442719 h 602"/>
                <a:gd name="T14" fmla="*/ 0 w 602"/>
                <a:gd name="T15" fmla="*/ 42419192 h 602"/>
                <a:gd name="T16" fmla="*/ 36023527 w 602"/>
                <a:gd name="T17" fmla="*/ 7308970 h 602"/>
                <a:gd name="T18" fmla="*/ 36023527 w 602"/>
                <a:gd name="T19" fmla="*/ 42419192 h 602"/>
                <a:gd name="T20" fmla="*/ 71002968 w 602"/>
                <a:gd name="T21" fmla="*/ 42419192 h 602"/>
                <a:gd name="T22" fmla="*/ 36023527 w 602"/>
                <a:gd name="T23" fmla="*/ 78442719 h 6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02" h="602">
                  <a:moveTo>
                    <a:pt x="332" y="268"/>
                  </a:moveTo>
                  <a:lnTo>
                    <a:pt x="332" y="268"/>
                  </a:lnTo>
                  <a:cubicBezTo>
                    <a:pt x="332" y="0"/>
                    <a:pt x="332" y="0"/>
                    <a:pt x="332" y="0"/>
                  </a:cubicBezTo>
                  <a:cubicBezTo>
                    <a:pt x="481" y="0"/>
                    <a:pt x="601" y="120"/>
                    <a:pt x="601" y="268"/>
                  </a:cubicBezTo>
                  <a:lnTo>
                    <a:pt x="332" y="268"/>
                  </a:lnTo>
                  <a:close/>
                  <a:moveTo>
                    <a:pt x="276" y="601"/>
                  </a:moveTo>
                  <a:lnTo>
                    <a:pt x="276" y="601"/>
                  </a:lnTo>
                  <a:cubicBezTo>
                    <a:pt x="120" y="601"/>
                    <a:pt x="0" y="480"/>
                    <a:pt x="0" y="325"/>
                  </a:cubicBezTo>
                  <a:cubicBezTo>
                    <a:pt x="0" y="176"/>
                    <a:pt x="120" y="56"/>
                    <a:pt x="276" y="56"/>
                  </a:cubicBezTo>
                  <a:cubicBezTo>
                    <a:pt x="276" y="325"/>
                    <a:pt x="276" y="325"/>
                    <a:pt x="276" y="325"/>
                  </a:cubicBezTo>
                  <a:cubicBezTo>
                    <a:pt x="544" y="325"/>
                    <a:pt x="544" y="325"/>
                    <a:pt x="544" y="325"/>
                  </a:cubicBezTo>
                  <a:cubicBezTo>
                    <a:pt x="544" y="480"/>
                    <a:pt x="424" y="601"/>
                    <a:pt x="276" y="601"/>
                  </a:cubicBezTo>
                  <a:close/>
                </a:path>
              </a:pathLst>
            </a:custGeom>
            <a:solidFill>
              <a:schemeClr val="bg1"/>
            </a:solidFill>
            <a:ln>
              <a:noFill/>
            </a:ln>
          </p:spPr>
          <p:txBody>
            <a:bodyPr wrap="none" lIns="45720" tIns="22860" rIns="45720" bIns="22860" anchor="ctr"/>
            <a:lstStyle/>
            <a:p>
              <a:endParaRPr lang="en-US" sz="2400">
                <a:latin typeface="Roboto Light"/>
              </a:endParaRPr>
            </a:p>
          </p:txBody>
        </p:sp>
      </p:gr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audio>
              <p:cMediaNode vol="80000" numSld="999" showWhenStopped="0">
                <p:cTn id="2" repeatCount="indefinite" fill="remove" display="0">
                  <p:stCondLst>
                    <p:cond delay="indefinite"/>
                  </p:stCondLst>
                  <p:endCondLst>
                    <p:cond evt="onStopAudio" delay="0">
                      <p:tgtEl>
                        <p:sldTgt/>
                      </p:tgtEl>
                    </p:cond>
                  </p:endCondLst>
                </p:cTn>
                <p:tgtEl>
                  <p:spTgt spid="26"/>
                </p:tgtEl>
              </p:cMediaNode>
            </p:audio>
          </p:childTnLst>
        </p:cTn>
      </p:par>
    </p:tnLst>
  </p:timing>
</p:sld>
</file>

<file path=ppt/tags/tag1.xml><?xml version="1.0" encoding="utf-8"?>
<p:tagLst xmlns:p="http://schemas.openxmlformats.org/presentationml/2006/main">
  <p:tag name="TABLE_ENDDRAG_ORIGIN_RECT" val="446*456"/>
  <p:tag name="TABLE_ENDDRAG_RECT" val="29*74*446*456"/>
</p:tagLst>
</file>

<file path=ppt/tags/tag10.xml><?xml version="1.0" encoding="utf-8"?>
<p:tagLst xmlns:p="http://schemas.openxmlformats.org/presentationml/2006/main">
  <p:tag name="KSO_WM_DIAGRAM_VIRTUALLY_FRAME" val="{&quot;height&quot;:659.3171653543308,&quot;left&quot;:83.14992125984251,&quot;top&quot;:94.03716535433071,&quot;width&quot;:847.6000787401575}"/>
</p:tagLst>
</file>

<file path=ppt/tags/tag11.xml><?xml version="1.0" encoding="utf-8"?>
<p:tagLst xmlns:p="http://schemas.openxmlformats.org/presentationml/2006/main">
  <p:tag name="KSO_WM_DIAGRAM_VIRTUALLY_FRAME" val="{&quot;height&quot;:659.3171653543308,&quot;left&quot;:83.14992125984251,&quot;top&quot;:94.03716535433071,&quot;width&quot;:847.6000787401575}"/>
</p:tagLst>
</file>

<file path=ppt/tags/tag12.xml><?xml version="1.0" encoding="utf-8"?>
<p:tagLst xmlns:p="http://schemas.openxmlformats.org/presentationml/2006/main">
  <p:tag name="KSO_WM_DIAGRAM_VIRTUALLY_FRAME" val="{&quot;height&quot;:659.3171653543308,&quot;left&quot;:83.14992125984251,&quot;top&quot;:94.03716535433071,&quot;width&quot;:847.6000787401575}"/>
</p:tagLst>
</file>

<file path=ppt/tags/tag13.xml><?xml version="1.0" encoding="utf-8"?>
<p:tagLst xmlns:p="http://schemas.openxmlformats.org/presentationml/2006/main">
  <p:tag name="KSO_WM_DIAGRAM_VIRTUALLY_FRAME" val="{&quot;height&quot;:659.3171653543308,&quot;left&quot;:83.14992125984251,&quot;top&quot;:94.03716535433071,&quot;width&quot;:847.6000787401575}"/>
</p:tagLst>
</file>

<file path=ppt/tags/tag14.xml><?xml version="1.0" encoding="utf-8"?>
<p:tagLst xmlns:p="http://schemas.openxmlformats.org/presentationml/2006/main">
  <p:tag name="KSO_WM_DIAGRAM_VIRTUALLY_FRAME" val="{&quot;height&quot;:659.3171653543308,&quot;left&quot;:83.14992125984251,&quot;top&quot;:94.03716535433071,&quot;width&quot;:847.6000787401575}"/>
</p:tagLst>
</file>

<file path=ppt/tags/tag15.xml><?xml version="1.0" encoding="utf-8"?>
<p:tagLst xmlns:p="http://schemas.openxmlformats.org/presentationml/2006/main">
  <p:tag name="commondata" val="eyJoZGlkIjoiZDQ1MDA1YTA0Y2ZlMjcyMDIxYTVmMzBiMTU5MDFjZDUifQ=="/>
  <p:tag name="resource_record_key" val="{&quot;29&quot;:[20426248]}"/>
</p:tagLst>
</file>

<file path=ppt/tags/tag2.xml><?xml version="1.0" encoding="utf-8"?>
<p:tagLst xmlns:p="http://schemas.openxmlformats.org/presentationml/2006/main">
  <p:tag name="TABLE_ENDDRAG_ORIGIN_RECT" val="424*456"/>
  <p:tag name="TABLE_ENDDRAG_RECT" val="489*74*424*456"/>
</p:tagLst>
</file>

<file path=ppt/tags/tag3.xml><?xml version="1.0" encoding="utf-8"?>
<p:tagLst xmlns:p="http://schemas.openxmlformats.org/presentationml/2006/main">
  <p:tag name="TABLE_ENDDRAG_ORIGIN_RECT" val="405*426"/>
  <p:tag name="TABLE_ENDDRAG_RECT" val="496*78*405*426"/>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6.xml><?xml version="1.0" encoding="utf-8"?>
<p:tagLst xmlns:p="http://schemas.openxmlformats.org/presentationml/2006/main">
  <p:tag name="TABLE_ENDDRAG_ORIGIN_RECT" val="406*72"/>
  <p:tag name="TABLE_ENDDRAG_RECT" val="51*256*406*72"/>
</p:tagLst>
</file>

<file path=ppt/tags/tag7.xml><?xml version="1.0" encoding="utf-8"?>
<p:tagLst xmlns:p="http://schemas.openxmlformats.org/presentationml/2006/main">
  <p:tag name="TABLE_ENDDRAG_ORIGIN_RECT" val="406*66"/>
  <p:tag name="TABLE_ENDDRAG_RECT" val="51*389*406*66"/>
</p:tagLst>
</file>

<file path=ppt/tags/tag8.xml><?xml version="1.0" encoding="utf-8"?>
<p:tagLst xmlns:p="http://schemas.openxmlformats.org/presentationml/2006/main">
  <p:tag name="RESOURCE_RECORD_KEY" val="{&quot;29&quot;:[20426248]}"/>
</p:tagLst>
</file>

<file path=ppt/tags/tag9.xml><?xml version="1.0" encoding="utf-8"?>
<p:tagLst xmlns:p="http://schemas.openxmlformats.org/presentationml/2006/main">
  <p:tag name="KSO_WM_DIAGRAM_VIRTUALLY_FRAME" val="{&quot;height&quot;:659.3171653543308,&quot;left&quot;:83.14992125984251,&quot;top&quot;:94.03716535433071,&quot;width&quot;:847.6000787401575}"/>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3553</Words>
  <Application>WPS 演示</Application>
  <PresentationFormat>宽屏</PresentationFormat>
  <Paragraphs>347</Paragraphs>
  <Slides>9</Slides>
  <Notes>4</Notes>
  <HiddenSlides>0</HiddenSlides>
  <MMClips>2</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9</vt:i4>
      </vt:variant>
    </vt:vector>
  </HeadingPairs>
  <TitlesOfParts>
    <vt:vector size="26" baseType="lpstr">
      <vt:lpstr>Arial</vt:lpstr>
      <vt:lpstr>宋体</vt:lpstr>
      <vt:lpstr>Wingdings</vt:lpstr>
      <vt:lpstr>微软雅黑</vt:lpstr>
      <vt:lpstr>Calibri</vt:lpstr>
      <vt:lpstr>Roboto Light</vt:lpstr>
      <vt:lpstr>Impact</vt:lpstr>
      <vt:lpstr>HarmonyOS Sans SC</vt:lpstr>
      <vt:lpstr>Arial</vt:lpstr>
      <vt:lpstr>等线</vt:lpstr>
      <vt:lpstr>Times New Roman</vt:lpstr>
      <vt:lpstr>黑体</vt:lpstr>
      <vt:lpstr>Wingdings</vt:lpstr>
      <vt:lpstr>Segoe Print</vt:lpstr>
      <vt:lpstr>Arial Unicode MS</vt:lpstr>
      <vt:lpstr>等线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梁 琳波</dc:creator>
  <cp:lastModifiedBy>江江江江</cp:lastModifiedBy>
  <cp:revision>116</cp:revision>
  <dcterms:created xsi:type="dcterms:W3CDTF">2023-07-03T03:23:00Z</dcterms:created>
  <dcterms:modified xsi:type="dcterms:W3CDTF">2026-06-09T07:21:34Z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1DE3FD8657D648AAAC95E0EA6C658E51_12</vt:lpwstr>
  </property>
  <property fmtid="{D5CDD505-2E9C-101B-9397-08002B2CF9AE}" pid="3" name="KSOProductBuildVer">
    <vt:lpwstr>2052-12.1.0.26895</vt:lpwstr>
  </property>
</Properties>
</file>