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3"/>
  </p:handoutMasterIdLst>
  <p:sldIdLst>
    <p:sldId id="317" r:id="rId3"/>
    <p:sldId id="264" r:id="rId5"/>
    <p:sldId id="331" r:id="rId6"/>
    <p:sldId id="318" r:id="rId7"/>
    <p:sldId id="319" r:id="rId8"/>
    <p:sldId id="320" r:id="rId9"/>
    <p:sldId id="324" r:id="rId10"/>
    <p:sldId id="322" r:id="rId11"/>
    <p:sldId id="323" r:id="rId12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3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D5EA"/>
    <a:srgbClr val="E9EBF5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7" d="100"/>
          <a:sy n="67" d="100"/>
        </p:scale>
        <p:origin x="834" y="60"/>
      </p:cViewPr>
      <p:guideLst>
        <p:guide orient="horz" pos="2159"/>
        <p:guide pos="38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14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15931E-1654-4B73-89B2-8E333D9C42E0}" type="doc">
      <dgm:prSet loTypeId="list" loCatId="list" qsTypeId="urn:microsoft.com/office/officeart/2005/8/quickstyle/simple1" qsCatId="simple" csTypeId="urn:microsoft.com/office/officeart/2005/8/colors/accent1_2" csCatId="accent1" phldr="1"/>
      <dgm:spPr/>
      <dgm:t>
        <a:bodyPr/>
        <a:p>
          <a:endParaRPr lang="zh-CN" altLang="en-US"/>
        </a:p>
      </dgm:t>
    </dgm:pt>
    <dgm:pt modelId="{90DDC401-903F-495B-A387-FFA8A45891F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sz="1800" b="1" spc="70" dirty="0">
              <a:solidFill>
                <a:srgbClr val="FFFFFF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  <a:cs typeface="等线" panose="02010600030101010101" charset="-122"/>
              <a:sym typeface="+mn-ea"/>
            </a:rPr>
            <a:t>说明书收载的安全性信息</a:t>
          </a:r>
          <a:r>
            <a:rPr lang="zh-CN" altLang="en-US" sz="1800">
              <a:latin typeface="黑体" panose="02010609060101010101" charset="-122"/>
              <a:ea typeface="黑体" panose="02010609060101010101" charset="-122"/>
            </a:rPr>
            <a:t/>
          </a:r>
          <a:endParaRPr lang="zh-CN" altLang="en-US" sz="1800">
            <a:latin typeface="黑体" panose="02010609060101010101" charset="-122"/>
            <a:ea typeface="黑体" panose="02010609060101010101" charset="-122"/>
          </a:endParaRPr>
        </a:p>
      </dgm:t>
    </dgm:pt>
    <dgm:pt modelId="{C8BB0B8A-C63A-4F83-B8DD-3A7CE259E4EE}" cxnId="{D0824DAB-2A90-4B85-AF50-DB65D0582FA3}" type="parTrans">
      <dgm:prSet/>
      <dgm:spPr/>
      <dgm:t>
        <a:bodyPr/>
        <a:p>
          <a:endParaRPr lang="zh-CN" altLang="en-US"/>
        </a:p>
      </dgm:t>
    </dgm:pt>
    <dgm:pt modelId="{35E5E878-0907-4014-9CFA-56AEFE6C22E5}" cxnId="{D0824DAB-2A90-4B85-AF50-DB65D0582FA3}" type="sibTrans">
      <dgm:prSet/>
      <dgm:spPr/>
      <dgm:t>
        <a:bodyPr/>
        <a:p>
          <a:endParaRPr lang="zh-CN" altLang="en-US"/>
        </a:p>
      </dgm:t>
    </dgm:pt>
    <dgm:pt modelId="{E08CEB0C-E37F-4DCA-A8EA-4B2CD3AD7754}">
      <dgm:prSet phldrT="[文本]" phldr="0" custT="1"/>
      <dgm:spPr/>
      <dgm:t>
        <a:bodyPr vert="horz" wrap="square"/>
        <a:p>
          <a:pPr algn="l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（</a:t>
          </a: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1）临床显著不良反应：</a:t>
          </a: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高钾血症、</a:t>
          </a: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低血压和肾功能恶化、</a:t>
          </a: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电解质和代谢异常、</a:t>
          </a: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男性乳房发育症、</a:t>
          </a: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液体和电解质平衡改变</a:t>
          </a: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/>
          </a:r>
          <a:endParaRPr lang="zh-CN" altLang="en-US" sz="1400">
            <a:latin typeface="黑体" panose="02010609060101010101" charset="-122"/>
            <a:ea typeface="黑体" panose="02010609060101010101" charset="-122"/>
            <a:cs typeface="黑体" panose="02010609060101010101" charset="-122"/>
          </a:endParaRPr>
        </a:p>
      </dgm:t>
    </dgm:pt>
    <dgm:pt modelId="{FB4BCC77-44E9-4065-8A2F-90CD32DE34E3}" cxnId="{20DE2D7B-E8CC-4BD2-B144-41189E3A1D11}" type="parTrans">
      <dgm:prSet/>
      <dgm:spPr/>
      <dgm:t>
        <a:bodyPr/>
        <a:p>
          <a:endParaRPr lang="zh-CN" altLang="en-US"/>
        </a:p>
      </dgm:t>
    </dgm:pt>
    <dgm:pt modelId="{41FED480-3E2E-47A2-B997-02D527BC8082}" cxnId="{20DE2D7B-E8CC-4BD2-B144-41189E3A1D11}" type="sibTrans">
      <dgm:prSet/>
      <dgm:spPr/>
      <dgm:t>
        <a:bodyPr/>
        <a:p>
          <a:endParaRPr lang="zh-CN" altLang="en-US"/>
        </a:p>
      </dgm:t>
    </dgm:pt>
    <dgm:pt modelId="{E2990EEC-9931-4B0D-ABAC-28E84473E025}">
      <dgm:prSet phldr="0" custT="1"/>
      <dgm:spPr/>
      <dgm:t>
        <a:bodyPr vert="horz" wrap="square"/>
        <a:p>
          <a:pPr algn="l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（2）其他不良反应（频率未知）：</a:t>
          </a: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消化系统：胃出血，溃疡，胃炎，腹泻和痉挛，恶心，呕吐。生殖系统：性欲减退，无法达到或维持勃起，月经不调或闭经，绝经后出血，乳房和乳头疼痛。血液：白细胞减少症（包括粒细胞缺乏症），血小板减少症。超敏反应：发热，荨麻疹，斑丘疹或红斑皮疹，过敏反应，血管炎。代谢：高钾血症，电解质紊乱，低钠血症，血容量不足。肌肉骨骼：腿部抽筋。神经系统/精神病：嗜睡，精神错乱，共济失调，头晕，头痛，嗜睡。肾脏：肾功能不全（包括肾功能衰竭）。肝/胆道：螺内酯给药时报告了极少数混合性胆汁淤积/肝细胞毒性病例，其中1例报告死亡。皮肤：史蒂文斯 - 约翰逊综合征（</a:t>
          </a:r>
          <a:r>
            <a:rPr lang="en-US" altLang="zh-CN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SJS），</a:t>
          </a: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中毒性表皮坏死松解症（</a:t>
          </a:r>
          <a:r>
            <a:rPr lang="en-US" altLang="zh-CN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TEN），</a:t>
          </a: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伴有嗜酸性粒细胞增多及系统症状的药疹（</a:t>
          </a:r>
          <a:r>
            <a:rPr lang="en-US" altLang="zh-CN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DRESS），</a:t>
          </a: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脱发，瘙痒、黄褐斑。</a:t>
          </a:r>
          <a:r>
            <a: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/>
          </a:r>
          <a:endParaRPr lang="zh-CN" altLang="en-US" sz="1400">
            <a:latin typeface="黑体" panose="02010609060101010101" charset="-122"/>
            <a:ea typeface="黑体" panose="02010609060101010101" charset="-122"/>
            <a:cs typeface="黑体" panose="02010609060101010101" charset="-122"/>
          </a:endParaRPr>
        </a:p>
      </dgm:t>
    </dgm:pt>
    <dgm:pt modelId="{5211EA7D-0099-4DBC-BC8B-585DB40918E3}" cxnId="{1DAADA2B-D099-4DB1-90BD-5C4BDBD2759D}" type="parTrans">
      <dgm:prSet/>
      <dgm:spPr/>
    </dgm:pt>
    <dgm:pt modelId="{10C8E1BA-E453-47DB-84EB-5296B34F7B0E}" cxnId="{1DAADA2B-D099-4DB1-90BD-5C4BDBD2759D}" type="sibTrans">
      <dgm:prSet/>
      <dgm:spPr/>
    </dgm:pt>
    <dgm:pt modelId="{393FBB64-3E2D-4C0C-ACA1-847602FD866D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sz="2000" b="1">
              <a:latin typeface="黑体" panose="02010609060101010101" charset="-122"/>
              <a:ea typeface="黑体" panose="02010609060101010101" charset="-122"/>
            </a:rPr>
            <a:t>国内外不良反应发生情况</a:t>
          </a:r>
          <a:r>
            <a:rPr lang="zh-CN" sz="2000" b="1">
              <a:latin typeface="黑体" panose="02010609060101010101" charset="-122"/>
              <a:ea typeface="黑体" panose="02010609060101010101" charset="-122"/>
            </a:rPr>
            <a:t/>
          </a:r>
          <a:endParaRPr lang="zh-CN" sz="2000" b="1">
            <a:latin typeface="黑体" panose="02010609060101010101" charset="-122"/>
            <a:ea typeface="黑体" panose="02010609060101010101" charset="-122"/>
          </a:endParaRPr>
        </a:p>
      </dgm:t>
    </dgm:pt>
    <dgm:pt modelId="{7C23AAA7-A25E-40BA-A284-E40BE0679D35}" cxnId="{F95F524E-D0C9-47DF-8F45-2908840CA440}" type="parTrans">
      <dgm:prSet/>
      <dgm:spPr/>
    </dgm:pt>
    <dgm:pt modelId="{0AEF4712-508C-41E9-AF4D-18CE0495602F}" cxnId="{F95F524E-D0C9-47DF-8F45-2908840CA440}" type="sibTrans">
      <dgm:prSet/>
      <dgm:spPr/>
    </dgm:pt>
    <dgm:pt modelId="{E425EEF7-B394-475C-8470-98A82633BF8F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本</a:t>
          </a:r>
          <a:r>
            <a:rPr lang="zh-CN" altLang="en-US"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品</a:t>
          </a:r>
          <a:r>
            <a:rPr lang="zh-CN" altLang="en-US"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原研</a:t>
          </a:r>
          <a:r>
            <a:rPr lang="zh-CN" altLang="en-US"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尚未进口中国，在国外已上市</a:t>
          </a:r>
          <a:r>
            <a:rPr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9</a:t>
          </a:r>
          <a:r>
            <a:rPr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年</a:t>
          </a:r>
          <a:r>
            <a:rPr lang="zh-CN" altLang="en-US"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，尚无超出说明书的不良反应相关报道。</a:t>
          </a:r>
          <a:r>
            <a:rPr lang="zh-CN" altLang="en-US"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/>
          </a:r>
          <a:endParaRPr lang="zh-CN" altLang="en-US" sz="1600">
            <a:latin typeface="黑体" panose="02010609060101010101" charset="-122"/>
            <a:ea typeface="黑体" panose="02010609060101010101" charset="-122"/>
            <a:cs typeface="黑体" panose="02010609060101010101" charset="-122"/>
            <a:sym typeface="+mn-ea"/>
          </a:endParaRPr>
        </a:p>
      </dgm:t>
    </dgm:pt>
    <dgm:pt modelId="{28012B68-85E8-4428-8F5D-32C41E6AD830}" cxnId="{F2383898-FA27-4638-9D70-67D68E98873E}" type="parTrans">
      <dgm:prSet/>
      <dgm:spPr/>
    </dgm:pt>
    <dgm:pt modelId="{F8B3E180-04AF-46EC-9161-2DC92C3D1830}" cxnId="{F2383898-FA27-4638-9D70-67D68E98873E}" type="sibTrans">
      <dgm:prSet/>
      <dgm:spPr/>
    </dgm:pt>
    <dgm:pt modelId="{C8DDDFA1-AF37-4444-AAEB-D51CEE212719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b="1">
              <a:latin typeface="黑体" panose="02010609060101010101" charset="-122"/>
              <a:ea typeface="黑体" panose="02010609060101010101" charset="-122"/>
            </a:rPr>
            <a:t>临床应用情况</a:t>
          </a:r>
          <a:r>
            <a:rPr lang="zh-CN" altLang="en-US" sz="1800" b="1">
              <a:latin typeface="黑体" panose="02010609060101010101" charset="-122"/>
              <a:ea typeface="黑体" panose="02010609060101010101" charset="-122"/>
            </a:rPr>
            <a:t/>
          </a:r>
          <a:endParaRPr lang="zh-CN" altLang="en-US" sz="1800" b="1">
            <a:latin typeface="黑体" panose="02010609060101010101" charset="-122"/>
            <a:ea typeface="黑体" panose="02010609060101010101" charset="-122"/>
          </a:endParaRPr>
        </a:p>
      </dgm:t>
    </dgm:pt>
    <dgm:pt modelId="{26EA520A-5891-4EBA-B2AD-1840663D8C07}" cxnId="{038A715B-0D31-423A-8253-9AD02F1112A0}" type="parTrans">
      <dgm:prSet/>
      <dgm:spPr/>
      <dgm:t>
        <a:bodyPr/>
        <a:p>
          <a:endParaRPr lang="zh-CN" altLang="en-US"/>
        </a:p>
      </dgm:t>
    </dgm:pt>
    <dgm:pt modelId="{CE2287C8-6424-4771-88FD-4DADE15C5A04}" cxnId="{038A715B-0D31-423A-8253-9AD02F1112A0}" type="sibTrans">
      <dgm:prSet/>
      <dgm:spPr/>
      <dgm:t>
        <a:bodyPr/>
        <a:p>
          <a:endParaRPr lang="zh-CN" altLang="en-US"/>
        </a:p>
      </dgm:t>
    </dgm:pt>
    <dgm:pt modelId="{5AA02751-379E-46DB-884A-F23ACBC498EE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螺内酯口服混悬液</a:t>
          </a:r>
          <a:r>
            <a:rPr lang="zh-CN" altLang="en-US"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活性成分</a:t>
          </a:r>
          <a:r>
            <a:rPr lang="zh-CN" altLang="en-US"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与片剂一致。螺内酯片已在中国上市</a:t>
          </a:r>
          <a:r>
            <a:rPr lang="zh-CN" altLang="en-US"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40年余年</a:t>
          </a:r>
          <a:r>
            <a:rPr lang="zh-CN" altLang="en-US"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，作为经典的保钾利尿剂，</a:t>
          </a:r>
          <a:r>
            <a:rPr lang="zh-CN" altLang="en-US" sz="16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螺内酯</a:t>
          </a:r>
          <a:r>
            <a:rPr lang="zh-CN" altLang="en-US" sz="16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在中国患</a:t>
          </a:r>
          <a:r>
            <a:rPr lang="zh-CN" altLang="en-US" sz="16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者中的有效性和安全性已得到充分验证。</a:t>
          </a:r>
          <a:r>
            <a:rPr lang="zh-CN" altLang="en-US" sz="16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/>
          </a:r>
          <a:endParaRPr lang="zh-CN" altLang="en-US" sz="1600" b="1">
            <a:solidFill>
              <a:srgbClr val="C00000"/>
            </a:solidFill>
            <a:latin typeface="黑体" panose="02010609060101010101" charset="-122"/>
            <a:ea typeface="黑体" panose="02010609060101010101" charset="-122"/>
            <a:cs typeface="黑体" panose="02010609060101010101" charset="-122"/>
          </a:endParaRPr>
        </a:p>
      </dgm:t>
    </dgm:pt>
    <dgm:pt modelId="{D0D77647-95BE-4607-B2F0-006D9CAB8F0E}" cxnId="{B671A623-E71E-4CA6-AEDE-6EF88C3A51AF}" type="parTrans">
      <dgm:prSet/>
      <dgm:spPr/>
      <dgm:t>
        <a:bodyPr/>
        <a:p>
          <a:endParaRPr lang="zh-CN" altLang="en-US"/>
        </a:p>
      </dgm:t>
    </dgm:pt>
    <dgm:pt modelId="{3DBF6B9F-A188-4D67-ABE8-0633561FA9E5}" cxnId="{B671A623-E71E-4CA6-AEDE-6EF88C3A51AF}" type="sibTrans">
      <dgm:prSet/>
      <dgm:spPr/>
      <dgm:t>
        <a:bodyPr/>
        <a:p>
          <a:endParaRPr lang="zh-CN" altLang="en-US"/>
        </a:p>
      </dgm:t>
    </dgm:pt>
    <dgm:pt modelId="{D5935282-3C7C-4F88-A1AE-C27DB8591514}" type="pres">
      <dgm:prSet presAssocID="{2E15931E-1654-4B73-89B2-8E333D9C42E0}" presName="Name0" presStyleCnt="0">
        <dgm:presLayoutVars>
          <dgm:dir/>
          <dgm:animLvl val="lvl"/>
          <dgm:resizeHandles val="exact"/>
        </dgm:presLayoutVars>
      </dgm:prSet>
      <dgm:spPr/>
    </dgm:pt>
    <dgm:pt modelId="{E61486FD-113E-4C87-8ADF-B1A8E2A84801}" type="pres">
      <dgm:prSet presAssocID="{90DDC401-903F-495B-A387-FFA8A45891F6}" presName="linNode" presStyleCnt="0"/>
      <dgm:spPr/>
    </dgm:pt>
    <dgm:pt modelId="{96BE2B31-D87C-43E1-BE64-4C27B13F4AA4}" type="pres">
      <dgm:prSet presAssocID="{90DDC401-903F-495B-A387-FFA8A45891F6}" presName="parentText" presStyleLbl="node1" presStyleIdx="0" presStyleCnt="3" custScaleX="65832" custScaleY="90525" custLinFactNeighborX="269">
        <dgm:presLayoutVars>
          <dgm:chMax val="1"/>
          <dgm:bulletEnabled val="1"/>
        </dgm:presLayoutVars>
      </dgm:prSet>
      <dgm:spPr/>
    </dgm:pt>
    <dgm:pt modelId="{DD9406C3-FC80-4468-A55B-122D744D43F0}" type="pres">
      <dgm:prSet presAssocID="{90DDC401-903F-495B-A387-FFA8A45891F6}" presName="descendantText" presStyleLbl="alignAccFollowNode1" presStyleIdx="0" presStyleCnt="3" custScaleX="110433" custScaleY="108351">
        <dgm:presLayoutVars>
          <dgm:bulletEnabled val="1"/>
        </dgm:presLayoutVars>
      </dgm:prSet>
      <dgm:spPr/>
    </dgm:pt>
    <dgm:pt modelId="{F1941F29-E51C-4282-956D-50CFAFAEB9B8}" type="pres">
      <dgm:prSet presAssocID="{35E5E878-0907-4014-9CFA-56AEFE6C22E5}" presName="sp" presStyleCnt="0"/>
      <dgm:spPr/>
    </dgm:pt>
    <dgm:pt modelId="{2D727308-DAA7-470C-9E5C-7DBEAD330271}" type="pres">
      <dgm:prSet presAssocID="{393FBB64-3E2D-4C0C-ACA1-847602FD866D}" presName="linNode" presStyleCnt="0"/>
      <dgm:spPr/>
    </dgm:pt>
    <dgm:pt modelId="{DE484992-2D87-4B82-B24F-0CBD9D0C07E9}" type="pres">
      <dgm:prSet presAssocID="{393FBB64-3E2D-4C0C-ACA1-847602FD866D}" presName="parentText" presStyleLbl="node1" presStyleIdx="1" presStyleCnt="3" custScaleX="65350" custScaleY="39688">
        <dgm:presLayoutVars>
          <dgm:chMax val="1"/>
          <dgm:bulletEnabled val="1"/>
        </dgm:presLayoutVars>
      </dgm:prSet>
      <dgm:spPr/>
    </dgm:pt>
    <dgm:pt modelId="{DB06C945-D610-4B2E-84A8-9AAA3EC01075}" type="pres">
      <dgm:prSet presAssocID="{393FBB64-3E2D-4C0C-ACA1-847602FD866D}" presName="descendantText" presStyleLbl="alignAccFollowNode1" presStyleIdx="1" presStyleCnt="3" custScaleX="110224" custScaleY="30349">
        <dgm:presLayoutVars>
          <dgm:bulletEnabled val="1"/>
        </dgm:presLayoutVars>
      </dgm:prSet>
      <dgm:spPr/>
    </dgm:pt>
    <dgm:pt modelId="{FEFC00DB-8F25-47F5-9CFE-4E40DC20B896}" type="pres">
      <dgm:prSet presAssocID="{0AEF4712-508C-41E9-AF4D-18CE0495602F}" presName="sp" presStyleCnt="0"/>
      <dgm:spPr/>
    </dgm:pt>
    <dgm:pt modelId="{2BB2A428-FB05-47E5-AC5F-C6A7936A9AC0}" type="pres">
      <dgm:prSet presAssocID="{C8DDDFA1-AF37-4444-AAEB-D51CEE212719}" presName="linNode" presStyleCnt="0"/>
      <dgm:spPr/>
    </dgm:pt>
    <dgm:pt modelId="{B093CE78-670B-40EB-95CF-315E334D550F}" type="pres">
      <dgm:prSet presAssocID="{C8DDDFA1-AF37-4444-AAEB-D51CEE212719}" presName="parentText" presStyleLbl="node1" presStyleIdx="2" presStyleCnt="3" custScaleX="63953" custScaleY="34389">
        <dgm:presLayoutVars>
          <dgm:chMax val="1"/>
          <dgm:bulletEnabled val="1"/>
        </dgm:presLayoutVars>
      </dgm:prSet>
      <dgm:spPr/>
    </dgm:pt>
    <dgm:pt modelId="{64028F0D-BE57-4642-92F7-303D4E45C524}" type="pres">
      <dgm:prSet presAssocID="{C8DDDFA1-AF37-4444-AAEB-D51CEE212719}" presName="descendantText" presStyleLbl="alignAccFollowNode1" presStyleIdx="2" presStyleCnt="3" custScaleX="110169" custScaleY="35685">
        <dgm:presLayoutVars>
          <dgm:bulletEnabled val="1"/>
        </dgm:presLayoutVars>
      </dgm:prSet>
      <dgm:spPr/>
    </dgm:pt>
  </dgm:ptLst>
  <dgm:cxnLst>
    <dgm:cxn modelId="{D0824DAB-2A90-4B85-AF50-DB65D0582FA3}" srcId="{2E15931E-1654-4B73-89B2-8E333D9C42E0}" destId="{90DDC401-903F-495B-A387-FFA8A45891F6}" srcOrd="0" destOrd="0" parTransId="{C8BB0B8A-C63A-4F83-B8DD-3A7CE259E4EE}" sibTransId="{35E5E878-0907-4014-9CFA-56AEFE6C22E5}"/>
    <dgm:cxn modelId="{20DE2D7B-E8CC-4BD2-B144-41189E3A1D11}" srcId="{90DDC401-903F-495B-A387-FFA8A45891F6}" destId="{E08CEB0C-E37F-4DCA-A8EA-4B2CD3AD7754}" srcOrd="0" destOrd="0" parTransId="{FB4BCC77-44E9-4065-8A2F-90CD32DE34E3}" sibTransId="{41FED480-3E2E-47A2-B997-02D527BC8082}"/>
    <dgm:cxn modelId="{1DAADA2B-D099-4DB1-90BD-5C4BDBD2759D}" srcId="{90DDC401-903F-495B-A387-FFA8A45891F6}" destId="{E2990EEC-9931-4B0D-ABAC-28E84473E025}" srcOrd="1" destOrd="0" parTransId="{5211EA7D-0099-4DBC-BC8B-585DB40918E3}" sibTransId="{10C8E1BA-E453-47DB-84EB-5296B34F7B0E}"/>
    <dgm:cxn modelId="{F95F524E-D0C9-47DF-8F45-2908840CA440}" srcId="{2E15931E-1654-4B73-89B2-8E333D9C42E0}" destId="{393FBB64-3E2D-4C0C-ACA1-847602FD866D}" srcOrd="1" destOrd="0" parTransId="{7C23AAA7-A25E-40BA-A284-E40BE0679D35}" sibTransId="{0AEF4712-508C-41E9-AF4D-18CE0495602F}"/>
    <dgm:cxn modelId="{F2383898-FA27-4638-9D70-67D68E98873E}" srcId="{393FBB64-3E2D-4C0C-ACA1-847602FD866D}" destId="{E425EEF7-B394-475C-8470-98A82633BF8F}" srcOrd="0" destOrd="1" parTransId="{28012B68-85E8-4428-8F5D-32C41E6AD830}" sibTransId="{F8B3E180-04AF-46EC-9161-2DC92C3D1830}"/>
    <dgm:cxn modelId="{038A715B-0D31-423A-8253-9AD02F1112A0}" srcId="{2E15931E-1654-4B73-89B2-8E333D9C42E0}" destId="{C8DDDFA1-AF37-4444-AAEB-D51CEE212719}" srcOrd="2" destOrd="0" parTransId="{26EA520A-5891-4EBA-B2AD-1840663D8C07}" sibTransId="{CE2287C8-6424-4771-88FD-4DADE15C5A04}"/>
    <dgm:cxn modelId="{B671A623-E71E-4CA6-AEDE-6EF88C3A51AF}" srcId="{C8DDDFA1-AF37-4444-AAEB-D51CEE212719}" destId="{5AA02751-379E-46DB-884A-F23ACBC498EE}" srcOrd="0" destOrd="2" parTransId="{D0D77647-95BE-4607-B2F0-006D9CAB8F0E}" sibTransId="{3DBF6B9F-A188-4D67-ABE8-0633561FA9E5}"/>
    <dgm:cxn modelId="{9DB96EFA-01E7-4BC8-A420-A6EC156FEBF5}" type="presOf" srcId="{2E15931E-1654-4B73-89B2-8E333D9C42E0}" destId="{D5935282-3C7C-4F88-A1AE-C27DB8591514}" srcOrd="0" destOrd="0" presId="urn:microsoft.com/office/officeart/2005/8/layout/vList5"/>
    <dgm:cxn modelId="{60E35BF7-207A-473D-8F7D-5A1C86C5B73E}" type="presParOf" srcId="{D5935282-3C7C-4F88-A1AE-C27DB8591514}" destId="{E61486FD-113E-4C87-8ADF-B1A8E2A84801}" srcOrd="0" destOrd="0" presId="urn:microsoft.com/office/officeart/2005/8/layout/vList5"/>
    <dgm:cxn modelId="{09118721-CF90-4FD3-863A-EB6C4A573876}" type="presParOf" srcId="{E61486FD-113E-4C87-8ADF-B1A8E2A84801}" destId="{96BE2B31-D87C-43E1-BE64-4C27B13F4AA4}" srcOrd="0" destOrd="0" presId="urn:microsoft.com/office/officeart/2005/8/layout/vList5"/>
    <dgm:cxn modelId="{D2BC6F41-4ED5-4EA4-9122-A8F34996661B}" type="presOf" srcId="{90DDC401-903F-495B-A387-FFA8A45891F6}" destId="{96BE2B31-D87C-43E1-BE64-4C27B13F4AA4}" srcOrd="0" destOrd="0" presId="urn:microsoft.com/office/officeart/2005/8/layout/vList5"/>
    <dgm:cxn modelId="{082879FF-F79F-47E8-B287-0A31640E330D}" type="presParOf" srcId="{E61486FD-113E-4C87-8ADF-B1A8E2A84801}" destId="{DD9406C3-FC80-4468-A55B-122D744D43F0}" srcOrd="1" destOrd="0" presId="urn:microsoft.com/office/officeart/2005/8/layout/vList5"/>
    <dgm:cxn modelId="{E8BDF655-42B6-4A21-A2D7-AE70CA0B342D}" type="presOf" srcId="{E08CEB0C-E37F-4DCA-A8EA-4B2CD3AD7754}" destId="{DD9406C3-FC80-4468-A55B-122D744D43F0}" srcOrd="0" destOrd="0" presId="urn:microsoft.com/office/officeart/2005/8/layout/vList5"/>
    <dgm:cxn modelId="{4245CA25-D972-435E-A1BC-C11F3D10AA54}" type="presOf" srcId="{E2990EEC-9931-4B0D-ABAC-28E84473E025}" destId="{DD9406C3-FC80-4468-A55B-122D744D43F0}" srcOrd="0" destOrd="1" presId="urn:microsoft.com/office/officeart/2005/8/layout/vList5"/>
    <dgm:cxn modelId="{B1FED37D-D301-4D16-A6F1-DEB4032A1777}" type="presParOf" srcId="{D5935282-3C7C-4F88-A1AE-C27DB8591514}" destId="{F1941F29-E51C-4282-956D-50CFAFAEB9B8}" srcOrd="1" destOrd="0" presId="urn:microsoft.com/office/officeart/2005/8/layout/vList5"/>
    <dgm:cxn modelId="{FE4F3E11-C06D-4DD5-82AB-861AA2F7D5AA}" type="presParOf" srcId="{D5935282-3C7C-4F88-A1AE-C27DB8591514}" destId="{2D727308-DAA7-470C-9E5C-7DBEAD330271}" srcOrd="2" destOrd="0" presId="urn:microsoft.com/office/officeart/2005/8/layout/vList5"/>
    <dgm:cxn modelId="{F8817EF3-906D-4BD0-8604-056B0185AFD2}" type="presParOf" srcId="{2D727308-DAA7-470C-9E5C-7DBEAD330271}" destId="{DE484992-2D87-4B82-B24F-0CBD9D0C07E9}" srcOrd="0" destOrd="2" presId="urn:microsoft.com/office/officeart/2005/8/layout/vList5"/>
    <dgm:cxn modelId="{FDAD0DF8-187E-4A98-B38A-5677C1CEA9AA}" type="presOf" srcId="{393FBB64-3E2D-4C0C-ACA1-847602FD866D}" destId="{DE484992-2D87-4B82-B24F-0CBD9D0C07E9}" srcOrd="0" destOrd="0" presId="urn:microsoft.com/office/officeart/2005/8/layout/vList5"/>
    <dgm:cxn modelId="{956F2321-9F99-4D7C-8FAB-E27EED640CE1}" type="presParOf" srcId="{2D727308-DAA7-470C-9E5C-7DBEAD330271}" destId="{DB06C945-D610-4B2E-84A8-9AAA3EC01075}" srcOrd="1" destOrd="2" presId="urn:microsoft.com/office/officeart/2005/8/layout/vList5"/>
    <dgm:cxn modelId="{C20F4629-9AB0-48DF-B798-E4BE94592505}" type="presOf" srcId="{E425EEF7-B394-475C-8470-98A82633BF8F}" destId="{DB06C945-D610-4B2E-84A8-9AAA3EC01075}" srcOrd="0" destOrd="0" presId="urn:microsoft.com/office/officeart/2005/8/layout/vList5"/>
    <dgm:cxn modelId="{0F4366BB-F680-417A-AABD-90EEAD1E3CE3}" type="presParOf" srcId="{D5935282-3C7C-4F88-A1AE-C27DB8591514}" destId="{FEFC00DB-8F25-47F5-9CFE-4E40DC20B896}" srcOrd="3" destOrd="0" presId="urn:microsoft.com/office/officeart/2005/8/layout/vList5"/>
    <dgm:cxn modelId="{0764FB4A-9C41-412C-9758-93EF5F9815B9}" type="presParOf" srcId="{D5935282-3C7C-4F88-A1AE-C27DB8591514}" destId="{2BB2A428-FB05-47E5-AC5F-C6A7936A9AC0}" srcOrd="4" destOrd="0" presId="urn:microsoft.com/office/officeart/2005/8/layout/vList5"/>
    <dgm:cxn modelId="{C0BF1C6C-0E1C-44DB-8A93-720F58E8A7CC}" type="presParOf" srcId="{2BB2A428-FB05-47E5-AC5F-C6A7936A9AC0}" destId="{B093CE78-670B-40EB-95CF-315E334D550F}" srcOrd="0" destOrd="4" presId="urn:microsoft.com/office/officeart/2005/8/layout/vList5"/>
    <dgm:cxn modelId="{48B597DD-E86D-48BE-9CD2-40174FB47C55}" type="presOf" srcId="{C8DDDFA1-AF37-4444-AAEB-D51CEE212719}" destId="{B093CE78-670B-40EB-95CF-315E334D550F}" srcOrd="0" destOrd="0" presId="urn:microsoft.com/office/officeart/2005/8/layout/vList5"/>
    <dgm:cxn modelId="{E498D77D-0FDE-4182-8B66-C95D2B5827E7}" type="presParOf" srcId="{2BB2A428-FB05-47E5-AC5F-C6A7936A9AC0}" destId="{64028F0D-BE57-4642-92F7-303D4E45C524}" srcOrd="1" destOrd="4" presId="urn:microsoft.com/office/officeart/2005/8/layout/vList5"/>
    <dgm:cxn modelId="{12073296-58EA-45DA-AF7C-07EAC19CE76A}" type="presOf" srcId="{5AA02751-379E-46DB-884A-F23ACBC498EE}" destId="{64028F0D-BE57-4642-92F7-303D4E45C52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0991215" cy="5369560"/>
        <a:chOff x="0" y="0"/>
        <a:chExt cx="10991215" cy="5369560"/>
      </a:xfrm>
    </dsp:grpSpPr>
    <dsp:sp modelId="{DD9406C3-FC80-4468-A55B-122D744D43F0}">
      <dsp:nvSpPr>
        <dsp:cNvPr id="4" name="同侧圆角矩形 3"/>
        <dsp:cNvSpPr/>
      </dsp:nvSpPr>
      <dsp:spPr bwMode="white">
        <a:xfrm rot="5400000">
          <a:off x="5465187" y="-2492173"/>
          <a:ext cx="2665707" cy="7768274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53340" tIns="26670" rIns="53340" bIns="26670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114300" lvl="1" indent="-114300" algn="l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（</a:t>
          </a:r>
          <a:r>
            <a:rPr lang="zh-CN" altLang="en-US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1）临床显著不良反应：</a:t>
          </a:r>
          <a:r>
            <a:rPr lang="zh-CN" altLang="en-US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高钾血症、</a:t>
          </a:r>
          <a:r>
            <a:rPr lang="zh-CN" altLang="en-US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低血压和肾功能恶化、</a:t>
          </a:r>
          <a:r>
            <a:rPr lang="zh-CN" altLang="en-US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电解质和代谢异常、</a:t>
          </a:r>
          <a:r>
            <a:rPr lang="zh-CN" altLang="en-US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男性乳房发育症、</a:t>
          </a:r>
          <a:r>
            <a:rPr lang="zh-CN" altLang="en-US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液体和电解质平衡改变</a:t>
          </a:r>
          <a:endParaRPr lang="zh-CN" altLang="en-US" sz="1400">
            <a:solidFill>
              <a:schemeClr val="dk1"/>
            </a:solidFill>
            <a:latin typeface="黑体" panose="02010609060101010101" charset="-122"/>
            <a:ea typeface="黑体" panose="02010609060101010101" charset="-122"/>
            <a:cs typeface="黑体" panose="02010609060101010101" charset="-122"/>
          </a:endParaRPr>
        </a:p>
        <a:p>
          <a:pPr marL="114300" lvl="1" indent="-114300" algn="l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（2）其他不良反应（频率未知）：</a:t>
          </a:r>
          <a:r>
            <a:rPr lang="zh-CN" altLang="en-US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消化系统：胃出血，溃疡，胃炎，腹泻和痉挛，恶心，呕吐。生殖系统：性欲减退，无法达到或维持勃起，月经不调或闭经，绝经后出血，乳房和乳头疼痛。血液：白细胞减少症（包括粒细胞缺乏症），血小板减少症。超敏反应：发热，荨麻疹，斑丘疹或红斑皮疹，过敏反应，血管炎。代谢：高钾血症，电解质紊乱，低钠血症，血容量不足。肌肉骨骼：腿部抽筋。神经系统/精神病：嗜睡，精神错乱，共济失调，头晕，头痛，嗜睡。肾脏：肾功能不全（包括肾功能衰竭）。肝/胆道：螺内酯给药时报告了极少数混合性胆汁淤积/肝细胞毒性病例，其中1例报告死亡。皮肤：史蒂文斯 - 约翰逊综合征（</a:t>
          </a:r>
          <a:r>
            <a:rPr lang="en-US" altLang="zh-CN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SJS），</a:t>
          </a:r>
          <a:r>
            <a:rPr lang="zh-CN" altLang="en-US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中毒性表皮坏死松解症（</a:t>
          </a:r>
          <a:r>
            <a:rPr lang="en-US" altLang="zh-CN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TEN），</a:t>
          </a:r>
          <a:r>
            <a:rPr lang="zh-CN" altLang="en-US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伴有嗜酸性粒细胞增多及系统症状的药疹（</a:t>
          </a:r>
          <a:r>
            <a:rPr lang="en-US" altLang="zh-CN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DRESS），</a:t>
          </a:r>
          <a:r>
            <a:rPr lang="zh-CN" altLang="en-US" sz="14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脱发，瘙痒、黄褐斑。</a:t>
          </a:r>
          <a:endParaRPr lang="zh-CN" altLang="en-US" sz="1400">
            <a:solidFill>
              <a:schemeClr val="dk1"/>
            </a:solidFill>
            <a:latin typeface="黑体" panose="02010609060101010101" charset="-122"/>
            <a:ea typeface="黑体" panose="02010609060101010101" charset="-122"/>
            <a:cs typeface="黑体" panose="02010609060101010101" charset="-122"/>
          </a:endParaRPr>
        </a:p>
      </dsp:txBody>
      <dsp:txXfrm rot="5400000">
        <a:off x="5465187" y="-2492173"/>
        <a:ext cx="2665707" cy="7768274"/>
      </dsp:txXfrm>
    </dsp:sp>
    <dsp:sp modelId="{96BE2B31-D87C-43E1-BE64-4C27B13F4AA4}">
      <dsp:nvSpPr>
        <dsp:cNvPr id="3" name="圆角矩形 2"/>
        <dsp:cNvSpPr/>
      </dsp:nvSpPr>
      <dsp:spPr bwMode="white">
        <a:xfrm>
          <a:off x="327960" y="0"/>
          <a:ext cx="2604865" cy="2783928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68580" tIns="34290" rIns="68580" bIns="3429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sz="1800" b="1" spc="70" dirty="0">
              <a:solidFill>
                <a:srgbClr val="FFFFFF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  <a:cs typeface="等线" panose="02010600030101010101" charset="-122"/>
              <a:sym typeface="+mn-ea"/>
            </a:rPr>
            <a:t>说明书收载的安全性信息</a:t>
          </a:r>
          <a:endParaRPr lang="zh-CN" altLang="en-US" sz="1800">
            <a:latin typeface="黑体" panose="02010609060101010101" charset="-122"/>
            <a:ea typeface="黑体" panose="02010609060101010101" charset="-122"/>
          </a:endParaRPr>
        </a:p>
      </dsp:txBody>
      <dsp:txXfrm>
        <a:off x="327960" y="0"/>
        <a:ext cx="2604865" cy="2783928"/>
      </dsp:txXfrm>
    </dsp:sp>
    <dsp:sp modelId="{DB06C945-D610-4B2E-84A8-9AAA3EC01075}">
      <dsp:nvSpPr>
        <dsp:cNvPr id="6" name="同侧圆角矩形 5"/>
        <dsp:cNvSpPr/>
      </dsp:nvSpPr>
      <dsp:spPr bwMode="white">
        <a:xfrm rot="5400000">
          <a:off x="6398286" y="-328827"/>
          <a:ext cx="746662" cy="7753572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60960" tIns="30480" rIns="60960" bIns="30480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171450" lvl="1" indent="-1714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sz="16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本</a:t>
          </a:r>
          <a:r>
            <a:rPr lang="zh-CN" altLang="en-US" sz="16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品</a:t>
          </a:r>
          <a:r>
            <a:rPr lang="zh-CN" altLang="en-US" sz="16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原研</a:t>
          </a:r>
          <a:r>
            <a:rPr lang="zh-CN" altLang="en-US" sz="16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尚未进口中国，在国外已上市</a:t>
          </a:r>
          <a:r>
            <a:rPr sz="16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9</a:t>
          </a:r>
          <a:r>
            <a:rPr sz="16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年</a:t>
          </a:r>
          <a:r>
            <a:rPr lang="zh-CN" altLang="en-US" sz="16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rPr>
            <a:t>，尚无超出说明书的不良反应相关报道。</a:t>
          </a:r>
          <a:endParaRPr lang="zh-CN" altLang="en-US" sz="1600">
            <a:solidFill>
              <a:schemeClr val="dk1"/>
            </a:solidFill>
            <a:latin typeface="黑体" panose="02010609060101010101" charset="-122"/>
            <a:ea typeface="黑体" panose="02010609060101010101" charset="-122"/>
            <a:cs typeface="黑体" panose="02010609060101010101" charset="-122"/>
            <a:sym typeface="+mn-ea"/>
          </a:endParaRPr>
        </a:p>
      </dsp:txBody>
      <dsp:txXfrm rot="5400000">
        <a:off x="6398286" y="-328827"/>
        <a:ext cx="746662" cy="7753572"/>
      </dsp:txXfrm>
    </dsp:sp>
    <dsp:sp modelId="{DE484992-2D87-4B82-B24F-0CBD9D0C07E9}">
      <dsp:nvSpPr>
        <dsp:cNvPr id="5" name="圆角矩形 4"/>
        <dsp:cNvSpPr/>
      </dsp:nvSpPr>
      <dsp:spPr bwMode="white">
        <a:xfrm>
          <a:off x="309038" y="2937694"/>
          <a:ext cx="2585793" cy="1220531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76200" tIns="38100" rIns="76200" bIns="381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sz="2000" b="1">
              <a:latin typeface="黑体" panose="02010609060101010101" charset="-122"/>
              <a:ea typeface="黑体" panose="02010609060101010101" charset="-122"/>
            </a:rPr>
            <a:t>国内外不良反应发生情况</a:t>
          </a:r>
          <a:endParaRPr lang="zh-CN" sz="2000" b="1">
            <a:latin typeface="黑体" panose="02010609060101010101" charset="-122"/>
            <a:ea typeface="黑体" panose="02010609060101010101" charset="-122"/>
          </a:endParaRPr>
        </a:p>
      </dsp:txBody>
      <dsp:txXfrm>
        <a:off x="309038" y="2937694"/>
        <a:ext cx="2585793" cy="1220531"/>
      </dsp:txXfrm>
    </dsp:sp>
    <dsp:sp modelId="{64028F0D-BE57-4642-92F7-303D4E45C524}">
      <dsp:nvSpPr>
        <dsp:cNvPr id="8" name="同侧圆角矩形 7"/>
        <dsp:cNvSpPr/>
      </dsp:nvSpPr>
      <dsp:spPr bwMode="white">
        <a:xfrm rot="5400000">
          <a:off x="6275435" y="965923"/>
          <a:ext cx="877941" cy="7749703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60960" tIns="30480" rIns="60960" bIns="30480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171450" lvl="1" indent="-1714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螺内酯口服混悬液</a:t>
          </a:r>
          <a:r>
            <a:rPr lang="zh-CN" altLang="en-US" sz="16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活性成分</a:t>
          </a:r>
          <a:r>
            <a:rPr lang="zh-CN" altLang="en-US" sz="16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与片剂一致。螺内酯片已在中国上市</a:t>
          </a:r>
          <a:r>
            <a:rPr lang="zh-CN" altLang="en-US" sz="16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40年余年</a:t>
          </a:r>
          <a:r>
            <a:rPr lang="zh-CN" altLang="en-US" sz="1600">
              <a:solidFill>
                <a:schemeClr val="dk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，作为经典的保钾利尿剂，</a:t>
          </a:r>
          <a:r>
            <a:rPr lang="zh-CN" altLang="en-US" sz="16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螺内酯</a:t>
          </a:r>
          <a:r>
            <a:rPr lang="zh-CN" altLang="en-US" sz="16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在中国患</a:t>
          </a:r>
          <a:r>
            <a:rPr lang="zh-CN" altLang="en-US" sz="16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rPr>
            <a:t>者中的有效性和安全性已得到充分验证。</a:t>
          </a:r>
          <a:endParaRPr lang="zh-CN" altLang="en-US" sz="1600" b="1">
            <a:solidFill>
              <a:srgbClr val="C00000"/>
            </a:solidFill>
            <a:latin typeface="黑体" panose="02010609060101010101" charset="-122"/>
            <a:ea typeface="黑体" panose="02010609060101010101" charset="-122"/>
            <a:cs typeface="黑体" panose="02010609060101010101" charset="-122"/>
          </a:endParaRPr>
        </a:p>
      </dsp:txBody>
      <dsp:txXfrm rot="5400000">
        <a:off x="6275435" y="965923"/>
        <a:ext cx="877941" cy="7749703"/>
      </dsp:txXfrm>
    </dsp:sp>
    <dsp:sp modelId="{B093CE78-670B-40EB-95CF-315E334D550F}">
      <dsp:nvSpPr>
        <dsp:cNvPr id="7" name="圆角矩形 6"/>
        <dsp:cNvSpPr/>
      </dsp:nvSpPr>
      <dsp:spPr bwMode="white">
        <a:xfrm>
          <a:off x="309038" y="4311990"/>
          <a:ext cx="2530516" cy="105757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68580" tIns="34290" rIns="68580" bIns="3429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b="1">
              <a:latin typeface="黑体" panose="02010609060101010101" charset="-122"/>
              <a:ea typeface="黑体" panose="02010609060101010101" charset="-122"/>
            </a:rPr>
            <a:t>临床应用情况</a:t>
          </a:r>
          <a:endParaRPr lang="zh-CN" altLang="en-US" sz="1800" b="1">
            <a:latin typeface="黑体" panose="02010609060101010101" charset="-122"/>
            <a:ea typeface="黑体" panose="02010609060101010101" charset="-122"/>
          </a:endParaRPr>
        </a:p>
      </dsp:txBody>
      <dsp:txXfrm>
        <a:off x="309038" y="4311990"/>
        <a:ext cx="2530516" cy="1057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91D91-3405-4D35-90A7-4406E5C37C9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45C2D-BDC1-4EE3-AF32-27F3212612F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儿童心衰患病率为</a:t>
            </a:r>
            <a:r>
              <a:rPr lang="en-US" altLang="zh-CN">
                <a:sym typeface="+mn-ea"/>
              </a:rPr>
              <a:t>7.4/100,000</a:t>
            </a:r>
            <a:r>
              <a:rPr lang="zh-CN" altLang="en-US">
                <a:sym typeface="+mn-ea"/>
              </a:rPr>
              <a:t>：</a:t>
            </a:r>
            <a:r>
              <a:rPr lang="en-US" altLang="zh-CN">
                <a:sym typeface="+mn-ea"/>
              </a:rPr>
              <a:t>Systematic Literature Review on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the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Incidence and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Prevalence of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Heart  Failure in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Children and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Adolescents</a:t>
            </a:r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儿童人数为为</a:t>
            </a:r>
            <a:r>
              <a:rPr lang="en-US" altLang="zh-CN">
                <a:sym typeface="+mn-ea"/>
              </a:rPr>
              <a:t>2.98</a:t>
            </a:r>
            <a:r>
              <a:rPr lang="zh-CN" altLang="en-US">
                <a:sym typeface="+mn-ea"/>
              </a:rPr>
              <a:t>亿：</a:t>
            </a:r>
            <a:r>
              <a:rPr lang="en-US" altLang="zh-CN">
                <a:sym typeface="+mn-ea"/>
              </a:rPr>
              <a:t>2020 </a:t>
            </a:r>
            <a:r>
              <a:rPr lang="zh-CN" altLang="en-US">
                <a:sym typeface="+mn-ea"/>
              </a:rPr>
              <a:t>年中国儿童人口状况事实与数据</a:t>
            </a:r>
            <a:br>
              <a:rPr lang="zh-CN" altLang="en-US">
                <a:sym typeface="+mn-ea"/>
              </a:rPr>
            </a:b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我国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≥35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岁居民心衰患病率为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1.3%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HFrEF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患病率为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0.7%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；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Prevalence of heart failure and left ventricular dysfunction in China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：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the China Hypertension Survey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2012–2015</a:t>
            </a:r>
            <a:endParaRPr lang="en-US" altLang="zh-CN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≥35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岁人口约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8.2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亿：国家统计局第七次全国人口普查数据（表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3-1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），</a:t>
            </a:r>
            <a:b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</a:b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36%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急性加重期住院患者合并吞咽功能障碍（大多数为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HFrEF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）：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Cognitive Dysfunction and Malnutrition Are Independent Predictor of Dysphagia in Patients with Acute Exacerbation of Congestive Heart Failure</a:t>
            </a:r>
            <a:endParaRPr lang="en-US" altLang="zh-CN" b="0" i="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r>
              <a:rPr lang="zh-CN" altLang="en-US">
                <a:sym typeface="+mn-ea"/>
              </a:rPr>
              <a:t>有</a:t>
            </a:r>
            <a:r>
              <a:rPr lang="en-US" altLang="zh-CN">
                <a:sym typeface="+mn-ea"/>
              </a:rPr>
              <a:t>700</a:t>
            </a:r>
            <a:r>
              <a:rPr lang="zh-CN" altLang="en-US">
                <a:sym typeface="+mn-ea"/>
              </a:rPr>
              <a:t>万肝硬化：《肝硬化中西医结合诊疗指南》解读</a:t>
            </a:r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中国南方地区住院肝硬化患者中腹水发生率为</a:t>
            </a:r>
            <a:r>
              <a:rPr lang="en-US" altLang="zh-CN">
                <a:sym typeface="+mn-ea"/>
              </a:rPr>
              <a:t>55.6%</a:t>
            </a:r>
            <a:r>
              <a:rPr lang="zh-CN" altLang="en-US">
                <a:sym typeface="+mn-ea"/>
              </a:rPr>
              <a:t>：肝硬化腹水中医诊疗专家共识（</a:t>
            </a:r>
            <a:r>
              <a:rPr lang="en-US" altLang="zh-CN">
                <a:sym typeface="+mn-ea"/>
              </a:rPr>
              <a:t>2023</a:t>
            </a:r>
            <a:r>
              <a:rPr lang="zh-CN" altLang="en-US">
                <a:sym typeface="+mn-ea"/>
              </a:rPr>
              <a:t>）</a:t>
            </a:r>
            <a:endParaRPr lang="zh-CN" altLang="en-US"/>
          </a:p>
          <a:p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肝硬化患者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5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年腹水累积发生率为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30%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；</a:t>
            </a:r>
            <a:r>
              <a:rPr lang="zh-CN" altLang="en-US">
                <a:sym typeface="+mn-ea"/>
              </a:rPr>
              <a:t>：</a:t>
            </a:r>
            <a:r>
              <a:rPr lang="en-US" altLang="zh-CN">
                <a:sym typeface="+mn-ea"/>
              </a:rPr>
              <a:t>https://meeting.dxy.cn/542/article/2/38/302/1163.html</a:t>
            </a:r>
            <a:endParaRPr lang="en-US" altLang="zh-CN"/>
          </a:p>
          <a:p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约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10%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</a:t>
            </a:r>
            <a:r>
              <a:rPr 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慢性肝病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存在吞咽困难风险：</a:t>
            </a:r>
            <a:r>
              <a:rPr lang="en-US" altLang="zh-CN">
                <a:sym typeface="+mn-ea"/>
              </a:rPr>
              <a:t>Dysphagia risk evaluated by the Eating Assessment Tool-10 is associated with health-related quality of life in patients with chronic liver disease</a:t>
            </a:r>
            <a:endParaRPr lang="en-US" altLang="zh-CN"/>
          </a:p>
          <a:p>
            <a:r>
              <a:rPr lang="zh-CN" altLang="en-US">
                <a:sym typeface="+mn-ea"/>
              </a:rPr>
              <a:t>中国成人高血压患病率已达到</a:t>
            </a:r>
            <a:r>
              <a:rPr lang="en-US" altLang="zh-CN">
                <a:sym typeface="+mn-ea"/>
              </a:rPr>
              <a:t> 31.6%</a:t>
            </a:r>
            <a:r>
              <a:rPr lang="zh-CN" altLang="en-US">
                <a:sym typeface="+mn-ea"/>
              </a:rPr>
              <a:t>：</a:t>
            </a:r>
            <a:r>
              <a:rPr lang="en-US" altLang="zh-CN">
                <a:sym typeface="+mn-ea"/>
              </a:rPr>
              <a:t>Trends and sociodemographic patterns in hypertension prevalence and treatment in China</a:t>
            </a:r>
            <a:endParaRPr lang="en-US" altLang="zh-CN"/>
          </a:p>
          <a:p>
            <a:r>
              <a:rPr lang="zh-CN" altLang="en-US">
                <a:sym typeface="+mn-ea"/>
              </a:rPr>
              <a:t>我国</a:t>
            </a:r>
            <a:r>
              <a:rPr lang="en-US" altLang="zh-CN">
                <a:sym typeface="+mn-ea"/>
              </a:rPr>
              <a:t>18</a:t>
            </a:r>
            <a:r>
              <a:rPr lang="zh-CN" altLang="en-US">
                <a:sym typeface="+mn-ea"/>
              </a:rPr>
              <a:t>岁以上人数为</a:t>
            </a:r>
            <a:r>
              <a:rPr lang="en-US" altLang="zh-CN">
                <a:sym typeface="+mn-ea"/>
              </a:rPr>
              <a:t> 11.4</a:t>
            </a:r>
            <a:r>
              <a:rPr lang="zh-CN" altLang="en-US">
                <a:sym typeface="+mn-ea"/>
              </a:rPr>
              <a:t>亿：</a:t>
            </a:r>
            <a:r>
              <a:rPr lang="en-US" altLang="zh-CN">
                <a:sym typeface="+mn-ea"/>
              </a:rPr>
              <a:t>2020</a:t>
            </a:r>
            <a:r>
              <a:rPr lang="zh-CN" altLang="en-US">
                <a:sym typeface="+mn-ea"/>
              </a:rPr>
              <a:t>年第七次人口普查数据</a:t>
            </a:r>
            <a:endParaRPr lang="zh-CN" altLang="en-US"/>
          </a:p>
          <a:p>
            <a:r>
              <a:rPr lang="zh-CN" altLang="en-US">
                <a:sym typeface="+mn-ea"/>
              </a:rPr>
              <a:t>计算出成人高血压人数为</a:t>
            </a:r>
            <a:r>
              <a:rPr lang="en-US" altLang="zh-CN">
                <a:sym typeface="+mn-ea"/>
              </a:rPr>
              <a:t>3.6</a:t>
            </a:r>
            <a:r>
              <a:rPr lang="zh-CN" altLang="en-US">
                <a:sym typeface="+mn-ea"/>
              </a:rPr>
              <a:t>亿</a:t>
            </a:r>
            <a:endParaRPr lang="zh-CN" altLang="en-US"/>
          </a:p>
          <a:p>
            <a:r>
              <a:rPr lang="zh-CN" altLang="en-US">
                <a:sym typeface="+mn-ea"/>
              </a:rPr>
              <a:t>难治性高血压血压管理中国专家共识</a:t>
            </a:r>
            <a:r>
              <a:rPr lang="en-US" altLang="zh-CN">
                <a:sym typeface="+mn-ea"/>
              </a:rPr>
              <a:t>2024</a:t>
            </a:r>
            <a:r>
              <a:rPr lang="zh-CN" altLang="en-US">
                <a:sym typeface="+mn-ea"/>
              </a:rPr>
              <a:t>：在接受治疗的高血压患者中真性</a:t>
            </a:r>
            <a:r>
              <a:rPr lang="en-US" altLang="zh-CN">
                <a:sym typeface="+mn-ea"/>
              </a:rPr>
              <a:t>RH</a:t>
            </a:r>
            <a:r>
              <a:rPr lang="zh-CN" altLang="en-US">
                <a:sym typeface="+mn-ea"/>
              </a:rPr>
              <a:t>患者可达</a:t>
            </a:r>
            <a:r>
              <a:rPr lang="en-US" altLang="zh-CN">
                <a:sym typeface="+mn-ea"/>
              </a:rPr>
              <a:t>10.3%</a:t>
            </a:r>
            <a:endParaRPr lang="en-US" altLang="zh-CN"/>
          </a:p>
          <a:p>
            <a:r>
              <a:rPr lang="zh-CN" altLang="en-US">
                <a:sym typeface="+mn-ea"/>
              </a:rPr>
              <a:t>高血压中风发病率为</a:t>
            </a:r>
            <a:r>
              <a:rPr lang="en-US" altLang="zh-CN">
                <a:sym typeface="+mn-ea"/>
              </a:rPr>
              <a:t>6.62%</a:t>
            </a:r>
            <a:r>
              <a:rPr lang="zh-CN" altLang="en-US">
                <a:sym typeface="+mn-ea"/>
              </a:rPr>
              <a:t>：</a:t>
            </a:r>
            <a:r>
              <a:rPr lang="en-US" altLang="zh-CN">
                <a:sym typeface="+mn-ea"/>
              </a:rPr>
              <a:t>Risk probability and influencing factors of stroke in followed-up hypertension patients</a:t>
            </a:r>
            <a:endParaRPr lang="en-US" altLang="zh-CN"/>
          </a:p>
          <a:p>
            <a:r>
              <a:rPr lang="zh-CN" altLang="en-US">
                <a:sym typeface="+mn-ea"/>
              </a:rPr>
              <a:t>脑卒中合并吞咽困难患者比例</a:t>
            </a:r>
            <a:r>
              <a:rPr lang="en-US" altLang="zh-CN">
                <a:sym typeface="+mn-ea"/>
              </a:rPr>
              <a:t>38.57%</a:t>
            </a:r>
            <a:r>
              <a:rPr lang="zh-CN" altLang="en-US">
                <a:sym typeface="+mn-ea"/>
              </a:rPr>
              <a:t>：</a:t>
            </a:r>
            <a:r>
              <a:rPr lang="en-US" altLang="zh-CN">
                <a:sym typeface="+mn-ea"/>
              </a:rPr>
              <a:t>Integrated analysis of the prevalence and influencing factors of poststroke dysphagia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345C2D-BDC1-4EE3-AF32-27F3212612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zh-CN"/>
              <a:t>1.</a:t>
            </a:r>
            <a:r>
              <a:rPr lang="zh-CN" altLang="en-US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中国心力衰竭诊断和治疗指南2024</a:t>
            </a:r>
            <a:endParaRPr lang="en-US" altLang="zh-CN"/>
          </a:p>
          <a:p>
            <a:r>
              <a:rPr lang="en-US" altLang="zh-CN"/>
              <a:t>2.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国家心力衰竭指南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2023</a:t>
            </a:r>
            <a:endParaRPr lang="en-US" altLang="zh-CN"/>
          </a:p>
          <a:p>
            <a:r>
              <a:rPr lang="en-US" altLang="zh-CN"/>
              <a:t>3.Bertram P , Faiez Z , Remme W J ,et al.The Effect of Spironolactone on Morbidity and Mortality in Patients with Severe Heart Failure[J].Survey of Anesthesiology, 2000</a:t>
            </a:r>
            <a:endParaRPr lang="en-US" altLang="zh-CN"/>
          </a:p>
          <a:p>
            <a:r>
              <a:rPr lang="en-US" altLang="zh-CN"/>
              <a:t>4.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肝硬化腹水诊疗指南（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2023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  <a:endParaRPr lang="en-US" altLang="zh-CN"/>
          </a:p>
          <a:p>
            <a:r>
              <a:rPr lang="en-US" altLang="zh-CN"/>
              <a:t>5.</a:t>
            </a:r>
            <a:r>
              <a:rPr lang="zh-CN" altLang="en-US" dirty="0">
                <a:solidFill>
                  <a:srgbClr val="0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中国高血压防治指南(2024)</a:t>
            </a:r>
            <a:br>
              <a:rPr lang="zh-CN" altLang="en-US" dirty="0">
                <a:solidFill>
                  <a:srgbClr val="0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</a:br>
            <a:r>
              <a:rPr lang="en-US" altLang="zh-CN" dirty="0">
                <a:solidFill>
                  <a:srgbClr val="0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6.</a:t>
            </a:r>
            <a:r>
              <a:rPr lang="zh-CN" altLang="en-US"/>
              <a:t>螺内酯口服混悬液说明书</a:t>
            </a:r>
            <a:endParaRPr lang="zh-CN" altLang="en-US"/>
          </a:p>
          <a:p>
            <a:r>
              <a:rPr lang="en-US" altLang="zh-CN"/>
              <a:t>7.</a:t>
            </a:r>
            <a:r>
              <a:rPr lang="zh-CN" altLang="en-US"/>
              <a:t>螺内酯片说明书</a:t>
            </a:r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zh-CN"/>
              <a:t>1.</a:t>
            </a:r>
            <a:r>
              <a:rPr lang="zh-CN" altLang="en-US"/>
              <a:t>心衰死亡率：</a:t>
            </a:r>
            <a:r>
              <a:rPr lang="en-US" altLang="zh-CN"/>
              <a:t>Byty</a:t>
            </a:r>
            <a:r>
              <a:rPr lang="en-US" altLang="en-US"/>
              <a:t>ç</a:t>
            </a:r>
            <a:r>
              <a:rPr lang="en-US" altLang="zh-CN"/>
              <a:t>i I, Bajraktari G. Mortality in heart failure patients. Anatol J Cardiol. 2015 Jan;15(1):63-8.</a:t>
            </a:r>
            <a:endParaRPr lang="en-US" altLang="zh-CN"/>
          </a:p>
          <a:p>
            <a:r>
              <a:rPr lang="en-US" altLang="zh-CN"/>
              <a:t>2.</a:t>
            </a:r>
            <a:r>
              <a:rPr lang="zh-CN" altLang="en-US"/>
              <a:t>肝腹水死亡率：肝硬化腹水诊疗指南（2023年版）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979-A557-4DA5-A1EF-88883197D3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226E-81FA-465C-B9E7-C3EC2A5898B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979-A557-4DA5-A1EF-88883197D3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226E-81FA-465C-B9E7-C3EC2A5898B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979-A557-4DA5-A1EF-88883197D3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226E-81FA-465C-B9E7-C3EC2A5898B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14:flip dir="r"/>
      </p:transition>
    </mc:Choice>
    <mc:Fallback>
      <p:transition spd="slow" advTm="3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979-A557-4DA5-A1EF-88883197D3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226E-81FA-465C-B9E7-C3EC2A5898B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979-A557-4DA5-A1EF-88883197D3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226E-81FA-465C-B9E7-C3EC2A5898B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979-A557-4DA5-A1EF-88883197D3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226E-81FA-465C-B9E7-C3EC2A5898B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979-A557-4DA5-A1EF-88883197D3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226E-81FA-465C-B9E7-C3EC2A5898B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979-A557-4DA5-A1EF-88883197D3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226E-81FA-465C-B9E7-C3EC2A5898B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979-A557-4DA5-A1EF-88883197D3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226E-81FA-465C-B9E7-C3EC2A5898B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979-A557-4DA5-A1EF-88883197D3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226E-81FA-465C-B9E7-C3EC2A5898B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9979-A557-4DA5-A1EF-88883197D3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226E-81FA-465C-B9E7-C3EC2A5898B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E9979-A557-4DA5-A1EF-88883197D38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F226E-81FA-465C-B9E7-C3EC2A5898B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959485" y="2202815"/>
            <a:ext cx="9829165" cy="127444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螺内酯口服混悬液</a:t>
            </a:r>
            <a:r>
              <a:rPr lang="en-US" altLang="zh-CN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2026</a:t>
            </a:r>
            <a:r>
              <a:rPr lang="zh-CN" altLang="en-US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endParaRPr lang="en-US" altLang="zh-CN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6" name="直接连接符 5"/>
          <p:cNvCxnSpPr>
            <a:cxnSpLocks noChangeShapeType="1"/>
          </p:cNvCxnSpPr>
          <p:nvPr/>
        </p:nvCxnSpPr>
        <p:spPr bwMode="auto">
          <a:xfrm flipH="1">
            <a:off x="1127070" y="2895751"/>
            <a:ext cx="10531723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矩形 9"/>
          <p:cNvSpPr>
            <a:spLocks noChangeArrowheads="1"/>
          </p:cNvSpPr>
          <p:nvPr/>
        </p:nvSpPr>
        <p:spPr bwMode="auto">
          <a:xfrm>
            <a:off x="11685275" y="2111119"/>
            <a:ext cx="506725" cy="2146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09" tIns="45705" rIns="91409" bIns="4570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9" name="组合 48"/>
          <p:cNvGrpSpPr/>
          <p:nvPr/>
        </p:nvGrpSpPr>
        <p:grpSpPr>
          <a:xfrm>
            <a:off x="10827800" y="3181507"/>
            <a:ext cx="576064" cy="577112"/>
            <a:chOff x="6084168" y="1274820"/>
            <a:chExt cx="432048" cy="432834"/>
          </a:xfrm>
        </p:grpSpPr>
        <p:sp>
          <p:nvSpPr>
            <p:cNvPr id="50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1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9099608" y="3182031"/>
            <a:ext cx="576064" cy="576064"/>
            <a:chOff x="4788024" y="1275213"/>
            <a:chExt cx="432048" cy="432048"/>
          </a:xfrm>
        </p:grpSpPr>
        <p:sp>
          <p:nvSpPr>
            <p:cNvPr id="53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4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9963705" y="3181507"/>
            <a:ext cx="577111" cy="577112"/>
            <a:chOff x="5436096" y="1274820"/>
            <a:chExt cx="432833" cy="432834"/>
          </a:xfrm>
        </p:grpSpPr>
        <p:sp>
          <p:nvSpPr>
            <p:cNvPr id="56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7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7371417" y="3181507"/>
            <a:ext cx="577111" cy="577112"/>
            <a:chOff x="3491880" y="1274820"/>
            <a:chExt cx="432833" cy="432834"/>
          </a:xfrm>
        </p:grpSpPr>
        <p:sp>
          <p:nvSpPr>
            <p:cNvPr id="59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0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235513" y="3181507"/>
            <a:ext cx="577111" cy="577112"/>
            <a:chOff x="4139952" y="1274820"/>
            <a:chExt cx="432833" cy="432834"/>
          </a:xfrm>
        </p:grpSpPr>
        <p:sp>
          <p:nvSpPr>
            <p:cNvPr id="62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974035" y="2889731"/>
            <a:ext cx="6244347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成都倍特得诺药业有限公司</a:t>
            </a:r>
            <a:endParaRPr lang="zh-CN" altLang="en-US" sz="2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2026</a:t>
            </a:r>
            <a:r>
              <a:rPr lang="zh-CN" altLang="en-US" sz="24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24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4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zh-CN" altLang="en-US" sz="2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815414" y="572625"/>
            <a:ext cx="3008380" cy="6623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z="4265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r>
              <a:rPr lang="en-US" altLang="zh-CN" sz="4265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en-US" altLang="zh-CN" sz="24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  <a:endParaRPr lang="en-GB" sz="2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984763" y="1412776"/>
            <a:ext cx="101998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组合 44"/>
          <p:cNvGrpSpPr/>
          <p:nvPr/>
        </p:nvGrpSpPr>
        <p:grpSpPr>
          <a:xfrm>
            <a:off x="766222" y="2202322"/>
            <a:ext cx="1192345" cy="666786"/>
            <a:chOff x="2215144" y="927951"/>
            <a:chExt cx="1244730" cy="916847"/>
          </a:xfrm>
        </p:grpSpPr>
        <p:sp>
          <p:nvSpPr>
            <p:cNvPr id="46" name="平行四边形 45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65">
                <a:latin typeface="Impact" panose="020B0806030902050204" pitchFamily="34" charset="0"/>
              </a:endParaRPr>
            </a:p>
          </p:txBody>
        </p:sp>
        <p:sp>
          <p:nvSpPr>
            <p:cNvPr id="47" name="文本框 9"/>
            <p:cNvSpPr txBox="1"/>
            <p:nvPr/>
          </p:nvSpPr>
          <p:spPr>
            <a:xfrm>
              <a:off x="2393075" y="927951"/>
              <a:ext cx="1066799" cy="916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735" dirty="0">
                  <a:solidFill>
                    <a:schemeClr val="bg1"/>
                  </a:solidFill>
                  <a:latin typeface="Impact" panose="020B0806030902050204" pitchFamily="34" charset="0"/>
                </a:rPr>
                <a:t>01</a:t>
              </a:r>
              <a:endParaRPr lang="zh-CN" altLang="en-US" sz="3735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1671891" y="2220071"/>
            <a:ext cx="4114312" cy="612920"/>
            <a:chOff x="4315150" y="953426"/>
            <a:chExt cx="3857250" cy="540057"/>
          </a:xfrm>
        </p:grpSpPr>
        <p:sp>
          <p:nvSpPr>
            <p:cNvPr id="61" name="矩形 60"/>
            <p:cNvSpPr/>
            <p:nvPr/>
          </p:nvSpPr>
          <p:spPr>
            <a:xfrm>
              <a:off x="4841196" y="1036090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药品基本信息</a:t>
              </a:r>
              <a:endParaRPr lang="en-GB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2" name="平行四边形 61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endParaRPr lang="zh-CN" altLang="en-US" sz="2135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10608501" y="654444"/>
            <a:ext cx="576064" cy="577112"/>
            <a:chOff x="6084168" y="1274820"/>
            <a:chExt cx="432048" cy="432834"/>
          </a:xfrm>
        </p:grpSpPr>
        <p:sp>
          <p:nvSpPr>
            <p:cNvPr id="35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8880309" y="654968"/>
            <a:ext cx="576064" cy="576064"/>
            <a:chOff x="4788024" y="1275213"/>
            <a:chExt cx="432048" cy="432048"/>
          </a:xfrm>
        </p:grpSpPr>
        <p:sp>
          <p:nvSpPr>
            <p:cNvPr id="38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9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9744406" y="654444"/>
            <a:ext cx="577111" cy="577112"/>
            <a:chOff x="5436096" y="1274820"/>
            <a:chExt cx="432833" cy="432834"/>
          </a:xfrm>
        </p:grpSpPr>
        <p:sp>
          <p:nvSpPr>
            <p:cNvPr id="41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2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7152118" y="654444"/>
            <a:ext cx="577111" cy="577112"/>
            <a:chOff x="3491880" y="1274820"/>
            <a:chExt cx="432833" cy="432834"/>
          </a:xfrm>
        </p:grpSpPr>
        <p:sp>
          <p:nvSpPr>
            <p:cNvPr id="75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6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77" name="组合 76"/>
          <p:cNvGrpSpPr/>
          <p:nvPr/>
        </p:nvGrpSpPr>
        <p:grpSpPr>
          <a:xfrm>
            <a:off x="8016214" y="654444"/>
            <a:ext cx="577111" cy="577112"/>
            <a:chOff x="4139952" y="1274820"/>
            <a:chExt cx="432833" cy="432834"/>
          </a:xfrm>
        </p:grpSpPr>
        <p:sp>
          <p:nvSpPr>
            <p:cNvPr id="78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9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663792" y="3523952"/>
            <a:ext cx="1192345" cy="666786"/>
            <a:chOff x="2215144" y="927951"/>
            <a:chExt cx="1244730" cy="916847"/>
          </a:xfrm>
        </p:grpSpPr>
        <p:sp>
          <p:nvSpPr>
            <p:cNvPr id="55" name="平行四边形 54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65">
                <a:latin typeface="Impact" panose="020B0806030902050204" pitchFamily="34" charset="0"/>
              </a:endParaRPr>
            </a:p>
          </p:txBody>
        </p:sp>
        <p:sp>
          <p:nvSpPr>
            <p:cNvPr id="56" name="文本框 9"/>
            <p:cNvSpPr txBox="1"/>
            <p:nvPr/>
          </p:nvSpPr>
          <p:spPr>
            <a:xfrm>
              <a:off x="2393075" y="927951"/>
              <a:ext cx="1066799" cy="916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735" dirty="0">
                  <a:solidFill>
                    <a:schemeClr val="bg1"/>
                  </a:solidFill>
                  <a:latin typeface="Impact" panose="020B0806030902050204" pitchFamily="34" charset="0"/>
                </a:rPr>
                <a:t>03</a:t>
              </a:r>
              <a:endParaRPr lang="zh-CN" altLang="en-US" sz="3735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569461" y="3541701"/>
            <a:ext cx="4114312" cy="612920"/>
            <a:chOff x="4315150" y="953426"/>
            <a:chExt cx="3857250" cy="540057"/>
          </a:xfrm>
        </p:grpSpPr>
        <p:sp>
          <p:nvSpPr>
            <p:cNvPr id="58" name="矩形 57"/>
            <p:cNvSpPr/>
            <p:nvPr/>
          </p:nvSpPr>
          <p:spPr>
            <a:xfrm>
              <a:off x="4841196" y="1036090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有效性</a:t>
              </a:r>
              <a:endParaRPr lang="en-GB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9" name="平行四边形 58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endParaRPr lang="zh-CN" altLang="en-US" sz="2135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591342" y="4875565"/>
            <a:ext cx="1192345" cy="666786"/>
            <a:chOff x="2215144" y="927951"/>
            <a:chExt cx="1244730" cy="916847"/>
          </a:xfrm>
        </p:grpSpPr>
        <p:sp>
          <p:nvSpPr>
            <p:cNvPr id="70" name="平行四边形 6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65">
                <a:latin typeface="Impact" panose="020B0806030902050204" pitchFamily="34" charset="0"/>
              </a:endParaRPr>
            </a:p>
          </p:txBody>
        </p:sp>
        <p:sp>
          <p:nvSpPr>
            <p:cNvPr id="71" name="文本框 9"/>
            <p:cNvSpPr txBox="1"/>
            <p:nvPr/>
          </p:nvSpPr>
          <p:spPr>
            <a:xfrm>
              <a:off x="2393075" y="927951"/>
              <a:ext cx="1066799" cy="916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735" dirty="0">
                  <a:solidFill>
                    <a:schemeClr val="bg1"/>
                  </a:solidFill>
                  <a:latin typeface="Impact" panose="020B0806030902050204" pitchFamily="34" charset="0"/>
                </a:rPr>
                <a:t>05</a:t>
              </a:r>
              <a:endParaRPr lang="zh-CN" altLang="en-US" sz="3735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1497011" y="4893314"/>
            <a:ext cx="4114312" cy="612920"/>
            <a:chOff x="4315150" y="953426"/>
            <a:chExt cx="3857250" cy="540057"/>
          </a:xfrm>
        </p:grpSpPr>
        <p:sp>
          <p:nvSpPr>
            <p:cNvPr id="73" name="矩形 72"/>
            <p:cNvSpPr/>
            <p:nvPr/>
          </p:nvSpPr>
          <p:spPr>
            <a:xfrm>
              <a:off x="4841196" y="1036090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公平性</a:t>
              </a:r>
              <a:endParaRPr lang="en-GB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4" name="平行四边形 73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endParaRPr lang="zh-CN" altLang="en-US" sz="2135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0" name="组合 79"/>
          <p:cNvGrpSpPr/>
          <p:nvPr/>
        </p:nvGrpSpPr>
        <p:grpSpPr>
          <a:xfrm>
            <a:off x="6542436" y="2192331"/>
            <a:ext cx="1192345" cy="666786"/>
            <a:chOff x="2215144" y="927951"/>
            <a:chExt cx="1244730" cy="916847"/>
          </a:xfrm>
        </p:grpSpPr>
        <p:sp>
          <p:nvSpPr>
            <p:cNvPr id="81" name="平行四边形 80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65">
                <a:latin typeface="Impact" panose="020B0806030902050204" pitchFamily="34" charset="0"/>
              </a:endParaRPr>
            </a:p>
          </p:txBody>
        </p:sp>
        <p:sp>
          <p:nvSpPr>
            <p:cNvPr id="82" name="文本框 9"/>
            <p:cNvSpPr txBox="1"/>
            <p:nvPr/>
          </p:nvSpPr>
          <p:spPr>
            <a:xfrm>
              <a:off x="2393075" y="927951"/>
              <a:ext cx="1066799" cy="916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735" dirty="0">
                  <a:solidFill>
                    <a:schemeClr val="bg1"/>
                  </a:solidFill>
                  <a:latin typeface="Impact" panose="020B0806030902050204" pitchFamily="34" charset="0"/>
                </a:rPr>
                <a:t>02</a:t>
              </a:r>
              <a:endParaRPr lang="zh-CN" altLang="en-US" sz="3735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7448105" y="2210080"/>
            <a:ext cx="4114312" cy="612920"/>
            <a:chOff x="4315150" y="953426"/>
            <a:chExt cx="3857250" cy="540057"/>
          </a:xfrm>
        </p:grpSpPr>
        <p:sp>
          <p:nvSpPr>
            <p:cNvPr id="84" name="矩形 83"/>
            <p:cNvSpPr/>
            <p:nvPr/>
          </p:nvSpPr>
          <p:spPr>
            <a:xfrm>
              <a:off x="4841196" y="1036090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安全性</a:t>
              </a:r>
              <a:endParaRPr lang="en-GB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5" name="平行四边形 84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endParaRPr lang="zh-CN" altLang="en-US" sz="2135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6" name="组合 85"/>
          <p:cNvGrpSpPr/>
          <p:nvPr/>
        </p:nvGrpSpPr>
        <p:grpSpPr>
          <a:xfrm>
            <a:off x="6437504" y="3526452"/>
            <a:ext cx="1192345" cy="666786"/>
            <a:chOff x="2215144" y="927951"/>
            <a:chExt cx="1244730" cy="916847"/>
          </a:xfrm>
        </p:grpSpPr>
        <p:sp>
          <p:nvSpPr>
            <p:cNvPr id="87" name="平行四边形 86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65">
                <a:latin typeface="Impact" panose="020B0806030902050204" pitchFamily="34" charset="0"/>
              </a:endParaRPr>
            </a:p>
          </p:txBody>
        </p:sp>
        <p:sp>
          <p:nvSpPr>
            <p:cNvPr id="88" name="文本框 9"/>
            <p:cNvSpPr txBox="1"/>
            <p:nvPr/>
          </p:nvSpPr>
          <p:spPr>
            <a:xfrm>
              <a:off x="2393075" y="927951"/>
              <a:ext cx="1066799" cy="916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735" dirty="0">
                  <a:solidFill>
                    <a:schemeClr val="bg1"/>
                  </a:solidFill>
                  <a:latin typeface="Impact" panose="020B0806030902050204" pitchFamily="34" charset="0"/>
                </a:rPr>
                <a:t>04</a:t>
              </a:r>
              <a:endParaRPr lang="zh-CN" altLang="en-US" sz="3735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7343173" y="3544201"/>
            <a:ext cx="4114312" cy="612920"/>
            <a:chOff x="4315150" y="953426"/>
            <a:chExt cx="3857250" cy="540057"/>
          </a:xfrm>
        </p:grpSpPr>
        <p:sp>
          <p:nvSpPr>
            <p:cNvPr id="90" name="矩形 89"/>
            <p:cNvSpPr/>
            <p:nvPr/>
          </p:nvSpPr>
          <p:spPr>
            <a:xfrm>
              <a:off x="4841196" y="1036090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创新性</a:t>
              </a:r>
              <a:endParaRPr lang="en-GB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1" name="平行四边形 90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endParaRPr lang="zh-CN" altLang="en-US" sz="2135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组合 1"/>
          <p:cNvGrpSpPr/>
          <p:nvPr/>
        </p:nvGrpSpPr>
        <p:grpSpPr>
          <a:xfrm>
            <a:off x="376481" y="148674"/>
            <a:ext cx="1192345" cy="666786"/>
            <a:chOff x="2215144" y="927951"/>
            <a:chExt cx="1244730" cy="916847"/>
          </a:xfrm>
        </p:grpSpPr>
        <p:sp>
          <p:nvSpPr>
            <p:cNvPr id="3" name="平行四边形 2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65">
                <a:latin typeface="Impact" panose="020B0806030902050204" pitchFamily="34" charset="0"/>
              </a:endParaRPr>
            </a:p>
          </p:txBody>
        </p:sp>
        <p:sp>
          <p:nvSpPr>
            <p:cNvPr id="4" name="文本框 9"/>
            <p:cNvSpPr txBox="1"/>
            <p:nvPr/>
          </p:nvSpPr>
          <p:spPr>
            <a:xfrm>
              <a:off x="2393075" y="927951"/>
              <a:ext cx="1066799" cy="916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3735" dirty="0">
                  <a:solidFill>
                    <a:schemeClr val="bg1"/>
                  </a:solidFill>
                  <a:latin typeface="Impact" panose="020B0806030902050204" pitchFamily="34" charset="0"/>
                </a:rPr>
                <a:t>01</a:t>
              </a:r>
              <a:endParaRPr lang="zh-CN" altLang="en-US" sz="3735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282150" y="166423"/>
            <a:ext cx="10362926" cy="612920"/>
            <a:chOff x="4315150" y="953426"/>
            <a:chExt cx="3857250" cy="540057"/>
          </a:xfrm>
        </p:grpSpPr>
        <p:sp>
          <p:nvSpPr>
            <p:cNvPr id="6" name="矩形 5"/>
            <p:cNvSpPr/>
            <p:nvPr/>
          </p:nvSpPr>
          <p:spPr>
            <a:xfrm>
              <a:off x="4841196" y="1036090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91440" tIns="45720" rIns="91440" bIns="45720">
              <a:spAutoFit/>
            </a:bodyPr>
            <a:p>
              <a:pPr algn="ctr"/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药品基本信息（</a:t>
              </a:r>
              <a:r>
                <a:rPr lang="en-US" altLang="zh-CN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1/2</a:t>
              </a: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</a:t>
              </a:r>
              <a:endParaRPr lang="en-GB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平行四边形 6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p>
              <a:pPr algn="ctr"/>
              <a:endParaRPr lang="zh-CN" altLang="en-US" sz="2135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aphicFrame>
        <p:nvGraphicFramePr>
          <p:cNvPr id="408" name="table 408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76555" y="951230"/>
          <a:ext cx="5664835" cy="5761990"/>
        </p:xfrm>
        <a:graphic>
          <a:graphicData uri="http://schemas.openxmlformats.org/drawingml/2006/table">
            <a:tbl>
              <a:tblPr/>
              <a:tblGrid>
                <a:gridCol w="211455"/>
                <a:gridCol w="828675"/>
                <a:gridCol w="1893570"/>
                <a:gridCol w="1361440"/>
                <a:gridCol w="1271905"/>
                <a:gridCol w="97790"/>
              </a:tblGrid>
              <a:tr h="138430">
                <a:tc>
                  <a:txBody>
                    <a:bodyPr/>
                    <a:p>
                      <a:pPr algn="l" rtl="0" eaLnBrk="0">
                        <a:lnSpc>
                          <a:spcPts val="925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ts val="925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ts val="925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ts val="925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ts val="925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>
                  <a:txBody>
                    <a:bodyPr/>
                    <a:p>
                      <a:pPr algn="l" rtl="0" eaLnBrk="0">
                        <a:lnSpc>
                          <a:spcPct val="100000"/>
                        </a:lnSpc>
                        <a:buNone/>
                      </a:pPr>
                      <a:endParaRPr lang="zh-CN" altLang="en-US"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ctr" rtl="0" eaLnBrk="0">
                        <a:lnSpc>
                          <a:spcPct val="107000"/>
                        </a:lnSpc>
                        <a:buNone/>
                      </a:pPr>
                      <a:r>
                        <a:rPr lang="zh-CN" altLang="en-US" sz="14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通用名</a:t>
                      </a:r>
                      <a:endParaRPr lang="zh-CN" altLang="en-US"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7"/>
                    </a:solidFill>
                  </a:tcPr>
                </a:tc>
                <a:tc gridSpan="3">
                  <a:txBody>
                    <a:bodyPr/>
                    <a:p>
                      <a:pPr algn="l" rtl="0" eaLnBrk="0">
                        <a:lnSpc>
                          <a:spcPct val="115000"/>
                        </a:lnSpc>
                        <a:buNone/>
                      </a:pPr>
                      <a:r>
                        <a:rPr lang="zh-CN" altLang="en-US"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螺内酯口服混悬液</a:t>
                      </a:r>
                      <a:endParaRPr lang="zh-CN" altLang="en-US" sz="1400" b="1" kern="0" spc="-1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780">
                <a:tc>
                  <a:txBody>
                    <a:bodyPr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ctr" rtl="0" eaLnBrk="0">
                        <a:lnSpc>
                          <a:spcPct val="107000"/>
                        </a:lnSpc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注册规格</a:t>
                      </a:r>
                      <a:endParaRPr sz="1400" b="1" kern="0" spc="-1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7"/>
                    </a:solidFill>
                  </a:tcPr>
                </a:tc>
                <a:tc gridSpan="3">
                  <a:txBody>
                    <a:bodyPr/>
                    <a:p>
                      <a:pPr algn="l" rtl="0" eaLnBrk="0">
                        <a:lnSpc>
                          <a:spcPct val="115000"/>
                        </a:lnSpc>
                      </a:pPr>
                      <a:r>
                        <a:rPr lang="en-US" altLang="zh-CN"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118ml：0.59g</a:t>
                      </a:r>
                      <a:endParaRPr lang="en-US" altLang="zh-CN" sz="1400" b="1" kern="0" spc="-1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8160">
                <a:tc>
                  <a:txBody>
                    <a:bodyPr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ctr" rtl="0" eaLnBrk="0">
                        <a:lnSpc>
                          <a:spcPct val="110000"/>
                        </a:lnSpc>
                      </a:pPr>
                      <a:r>
                        <a:rPr sz="1400" b="1" kern="0" spc="-10" dirty="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适应症</a:t>
                      </a:r>
                      <a:endParaRPr sz="1400" b="1" kern="0" spc="-10" dirty="0">
                        <a:solidFill>
                          <a:srgbClr val="C00000">
                            <a:alpha val="100000"/>
                          </a:srgb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7"/>
                    </a:solidFill>
                  </a:tcPr>
                </a:tc>
                <a:tc gridSpan="3">
                  <a:txBody>
                    <a:bodyPr/>
                    <a:p>
                      <a:pPr algn="l" rtl="0" eaLnBrk="0">
                        <a:lnSpc>
                          <a:spcPct val="105000"/>
                        </a:lnSpc>
                      </a:pPr>
                      <a:r>
                        <a:rPr lang="zh-CN" altLang="en-US" sz="1400" b="1" kern="0" dirty="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1.心力衰竭：治疗</a:t>
                      </a:r>
                      <a:r>
                        <a:rPr lang="en-US" altLang="zh-CN" sz="1400" b="1" kern="0" dirty="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NYHA III-IV</a:t>
                      </a:r>
                      <a:r>
                        <a:rPr lang="zh-CN" altLang="en-US" sz="1400" b="1" kern="0" dirty="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级心力衰竭和射血分数降低的情况，以提高生存率、控制水肿并减少因心力衰竭住院的需要。</a:t>
                      </a:r>
                      <a:endParaRPr lang="zh-CN" altLang="en-US" sz="1400" b="1" kern="0" dirty="0">
                        <a:solidFill>
                          <a:srgbClr val="C00000">
                            <a:alpha val="100000"/>
                          </a:srgb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r>
                        <a:rPr lang="zh-CN" altLang="en-US" sz="1400" b="1" kern="0" dirty="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2.高血压：作为治疗高血压的附加疗法，用于降低其他药物未能充分控制的成年患者的血压。降低血压可降低致命性和非致命性心血管事件风险，主要是中风和心肌梗死。</a:t>
                      </a:r>
                      <a:endParaRPr lang="zh-CN" altLang="en-US" sz="1400" b="1" kern="0" dirty="0">
                        <a:solidFill>
                          <a:srgbClr val="C00000">
                            <a:alpha val="100000"/>
                          </a:srgb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r>
                        <a:rPr lang="zh-CN" altLang="en-US" sz="1400" b="1" kern="0" dirty="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3.肝硬化水肿：适用于治疗成人肝硬化患者对液体和钠限制无效的水肿。</a:t>
                      </a:r>
                      <a:endParaRPr lang="zh-CN" altLang="en-US" sz="1400" b="1" kern="0" dirty="0">
                        <a:solidFill>
                          <a:srgbClr val="C00000">
                            <a:alpha val="100000"/>
                          </a:srgb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705">
                <a:tc>
                  <a:txBody>
                    <a:bodyPr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ctr" rtl="0" eaLnBrk="0">
                        <a:lnSpc>
                          <a:spcPct val="8000"/>
                        </a:lnSpc>
                      </a:pPr>
                      <a:r>
                        <a:rPr lang="zh-CN" sz="14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参照药品</a:t>
                      </a:r>
                      <a:endParaRPr lang="zh-CN" sz="1400" b="1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7"/>
                    </a:solidFill>
                  </a:tcPr>
                </a:tc>
                <a:tc gridSpan="3">
                  <a:txBody>
                    <a:bodyPr/>
                    <a:p>
                      <a:pPr indent="0" algn="l" rtl="0" eaLnBrk="0" fontAlgn="auto">
                        <a:lnSpc>
                          <a:spcPct val="100000"/>
                        </a:lnSpc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lang="zh-CN" altLang="en-US" sz="1400" b="1" kern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参照药品建议：呋塞米口服溶液</a:t>
                      </a:r>
                      <a:endParaRPr lang="zh-CN" altLang="en-US" sz="1400" b="1" kern="0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indent="0" algn="l" rtl="0" eaLnBrk="0" fontAlgn="auto">
                        <a:lnSpc>
                          <a:spcPct val="100000"/>
                        </a:lnSpc>
                      </a:pPr>
                      <a:r>
                        <a:rPr lang="zh-CN" altLang="en-US" sz="1400" b="1" kern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参照药品选择理由：</a:t>
                      </a:r>
                      <a:endParaRPr lang="zh-CN" altLang="en-US" sz="1400" b="1" kern="0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indent="0" algn="l" rtl="0" eaLnBrk="0" fontAlgn="auto">
                        <a:lnSpc>
                          <a:spcPct val="100000"/>
                        </a:lnSpc>
                      </a:pPr>
                      <a:r>
                        <a:rPr lang="en-US" altLang="zh-CN" sz="1400" b="1" kern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1. </a:t>
                      </a:r>
                      <a:r>
                        <a:rPr lang="zh-CN" altLang="en-US" sz="1400" b="1" kern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二者均水肿标准治疗方案中经典药物的口服溶液剂型</a:t>
                      </a:r>
                      <a:endParaRPr lang="zh-CN" altLang="en-US" sz="1400" b="1" kern="0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indent="0" algn="l" rtl="0" eaLnBrk="0" fontAlgn="auto">
                        <a:lnSpc>
                          <a:spcPct val="100000"/>
                        </a:lnSpc>
                      </a:pPr>
                      <a:r>
                        <a:rPr lang="en-US" altLang="zh-CN" sz="1400" b="1" kern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2. </a:t>
                      </a:r>
                      <a:r>
                        <a:rPr lang="zh-CN" altLang="en-US" sz="1400" b="1" kern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呋塞米口服溶液</a:t>
                      </a:r>
                      <a:r>
                        <a:rPr lang="zh-CN" altLang="en-US" sz="1400" b="1" kern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已被纳入医保目录</a:t>
                      </a:r>
                      <a:r>
                        <a:rPr lang="en-US" altLang="zh-CN" sz="1400" b="1" kern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400" b="1" kern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竞价药品部分</a:t>
                      </a:r>
                      <a:endParaRPr lang="zh-CN" altLang="en-US" sz="1400" b="1" kern="0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indent="0" algn="l" rtl="0" eaLnBrk="0" fontAlgn="auto">
                        <a:lnSpc>
                          <a:spcPct val="100000"/>
                        </a:lnSpc>
                      </a:pPr>
                      <a:r>
                        <a:rPr lang="en-US" altLang="zh-CN" sz="1400" b="1" kern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3. </a:t>
                      </a:r>
                      <a:r>
                        <a:rPr lang="zh-CN" altLang="en-US" sz="1400" b="1" kern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螺内酯口服混悬液是剂型创新及临床补充</a:t>
                      </a:r>
                      <a:endParaRPr lang="zh-CN" altLang="en-US" sz="1400" b="1" kern="0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530">
                <a:tc>
                  <a:txBody>
                    <a:bodyPr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ctr" rtl="0" eaLnBrk="0">
                        <a:lnSpc>
                          <a:spcPct val="188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中国获批</a:t>
                      </a:r>
                      <a:endParaRPr sz="1200" b="1" kern="0" spc="-2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algn="ctr" rtl="0" eaLnBrk="0">
                        <a:lnSpc>
                          <a:spcPct val="188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时间</a:t>
                      </a:r>
                      <a:endParaRPr sz="12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7"/>
                    </a:solidFill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97000"/>
                        </a:lnSpc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202</a:t>
                      </a:r>
                      <a:r>
                        <a:rPr lang="en-US"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6</a:t>
                      </a: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年</a:t>
                      </a:r>
                      <a:endParaRPr sz="1400" b="1" kern="0" spc="-1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10000"/>
                        </a:lnSpc>
                      </a:pPr>
                      <a:endParaRPr sz="700" b="1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9390" indent="8890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</a:pPr>
                      <a:r>
                        <a:rPr sz="12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目前大陆地区</a:t>
                      </a:r>
                      <a:r>
                        <a:rPr sz="1200" b="1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   </a:t>
                      </a: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同通用名药品</a:t>
                      </a:r>
                      <a:r>
                        <a:rPr sz="1200" b="1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   </a:t>
                      </a: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的上市情况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CE7E7"/>
                    </a:solidFill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17000"/>
                        </a:lnSpc>
                      </a:pPr>
                      <a:r>
                        <a:rPr lang="en-US" altLang="zh-CN"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lang="zh-CN"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无</a:t>
                      </a:r>
                      <a:endParaRPr lang="zh-CN" sz="1400" b="1" kern="0" spc="-1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820">
                <a:tc>
                  <a:txBody>
                    <a:bodyPr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ctr" rtl="0" eaLnBrk="0">
                        <a:lnSpc>
                          <a:spcPct val="150000"/>
                        </a:lnSpc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全球首次上市时间及国家/地区</a:t>
                      </a:r>
                      <a:endParaRPr sz="1200" b="1" kern="0" spc="-1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7"/>
                    </a:solidFill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14000"/>
                        </a:lnSpc>
                      </a:pPr>
                      <a:endParaRPr sz="1000" b="1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15000"/>
                        </a:lnSpc>
                      </a:pPr>
                      <a:r>
                        <a:rPr lang="en-US" altLang="zh-CN" sz="14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2017</a:t>
                      </a:r>
                      <a:r>
                        <a:rPr lang="zh-CN" altLang="en-US" sz="14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年</a:t>
                      </a:r>
                      <a:r>
                        <a:rPr lang="zh-CN" sz="14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美国上市</a:t>
                      </a:r>
                      <a:endParaRPr lang="zh-CN"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69000"/>
                        </a:lnSpc>
                      </a:pPr>
                      <a:endParaRPr sz="1000" b="1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367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是否为OTC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193675" algn="l" rtl="0" eaLnBrk="0">
                        <a:lnSpc>
                          <a:spcPts val="1565"/>
                        </a:lnSpc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药品</a:t>
                      </a:r>
                      <a:endParaRPr sz="12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CE7E7"/>
                    </a:solidFill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14000"/>
                        </a:lnSpc>
                      </a:pPr>
                      <a:endParaRPr sz="1000" b="1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15000"/>
                        </a:lnSpc>
                      </a:pPr>
                      <a:endParaRPr sz="1000" b="1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9230" algn="l" rtl="0" eaLnBrk="0">
                        <a:lnSpc>
                          <a:spcPct val="98000"/>
                        </a:lnSpc>
                        <a:spcBef>
                          <a:spcPts val="5"/>
                        </a:spcBef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否</a:t>
                      </a:r>
                      <a:endParaRPr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 anchor="ctr" anchorCtr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p>
                      <a:pPr algn="l" rtl="0" eaLnBrk="0">
                        <a:lnSpc>
                          <a:spcPts val="45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ts val="45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ts val="45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ts val="45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ts val="45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10" name="table 410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215380" y="948055"/>
          <a:ext cx="5395595" cy="5748655"/>
        </p:xfrm>
        <a:graphic>
          <a:graphicData uri="http://schemas.openxmlformats.org/drawingml/2006/table">
            <a:tbl>
              <a:tblPr/>
              <a:tblGrid>
                <a:gridCol w="5395595"/>
              </a:tblGrid>
              <a:tr h="5748655">
                <a:tc>
                  <a:txBody>
                    <a:bodyPr/>
                    <a:p>
                      <a:pPr indent="0" algn="l" rtl="0" eaLnBrk="0" fontAlgn="auto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zh-CN" sz="1600" b="1" kern="0" spc="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用法用量</a:t>
                      </a:r>
                      <a:endParaRPr lang="zh-CN" sz="1600" b="1" kern="0" spc="0" dirty="0">
                        <a:solidFill>
                          <a:schemeClr val="tx1">
                            <a:alpha val="100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indent="0" algn="l" rtl="0" eaLnBrk="0" fontAlgn="auto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螺内酯口服混悬液在治疗上不等同于螺内酯片。请遵循此处给出的剂量说明。如果患者需要的剂量大于100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mg，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请使用螺内酯片。混悬液剂量大于100 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mg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可能导致螺内酯浓度高于预期。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indent="0" algn="l" rtl="0" eaLnBrk="0" fontAlgn="auto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螺内酯口服混悬液可以与或者不与食物同时服用，但是服药顺序应与食物保持一致。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indent="0" algn="l" rtl="0" eaLnBrk="0" fontAlgn="auto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zh-CN" altLang="en-US" sz="1400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1.心力衰竭的治疗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indent="0" algn="l" rtl="0" eaLnBrk="0" fontAlgn="auto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zh-CN" altLang="en-US" sz="1400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1400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    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对于血清钾≤5.0 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mEq/L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和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eGFR &gt;50 mL/min/1.73m2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的患者，起始剂量为20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mg（4mL），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每日1次。耐受20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mg（4mL）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每日1次的患者可根据临床指征将剂量增加至37.5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mg（7.5mL）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每日1次。20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mg（4mL）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每日1次给药后出现高钾血症的患者可将剂量减少至每隔一天20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mg（4mL）。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对于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eGFR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在30~50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mL/min/1.73m2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的患者，由于存在高钾血症风险，考虑以10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mg（2mL）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开始治疗。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indent="0" algn="l" rtl="0" eaLnBrk="0" fontAlgn="auto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zh-CN" altLang="en-US" sz="1400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2.原发性高血压的治疗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indent="0" algn="l" rtl="0" eaLnBrk="0" fontAlgn="auto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     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推荐的每日初始剂量为20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mg（4mL）~75mg（15mL），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单次或分次给药。剂量可每两周滴定一次。剂量&gt;75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mg/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天时，通常不会进一步降低血压。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indent="0" algn="l" rtl="0" eaLnBrk="0" fontAlgn="auto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altLang="zh-CN" sz="1400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3.</a:t>
                      </a:r>
                      <a:r>
                        <a:rPr lang="zh-CN" altLang="en-US" sz="1400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肝硬化相关水肿的治疗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indent="0" algn="l" rtl="0" eaLnBrk="0" fontAlgn="auto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     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对于肝硬化患者，应在医院开始治疗并缓慢滴定。推荐的每日起始剂量为75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mg（15mL），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单次或分次给药。对于需要滴定剂量超过100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mg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的患者，请使用螺内酯片。当作为利尿的唯一药物时，在增加剂量之前至少用药5天以达到预期效果。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vert="horz">
                    <a:lnL w="1270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76481" y="148674"/>
            <a:ext cx="1192345" cy="666786"/>
            <a:chOff x="2215144" y="927951"/>
            <a:chExt cx="1244730" cy="916847"/>
          </a:xfrm>
        </p:grpSpPr>
        <p:sp>
          <p:nvSpPr>
            <p:cNvPr id="3" name="平行四边形 2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65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" name="文本框 9"/>
            <p:cNvSpPr txBox="1"/>
            <p:nvPr/>
          </p:nvSpPr>
          <p:spPr>
            <a:xfrm>
              <a:off x="2393075" y="927951"/>
              <a:ext cx="1066799" cy="916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735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en-US" altLang="zh-CN" sz="3735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282150" y="166423"/>
            <a:ext cx="10362926" cy="612920"/>
            <a:chOff x="4315150" y="953426"/>
            <a:chExt cx="3857250" cy="540057"/>
          </a:xfrm>
        </p:grpSpPr>
        <p:sp>
          <p:nvSpPr>
            <p:cNvPr id="6" name="矩形 5"/>
            <p:cNvSpPr/>
            <p:nvPr/>
          </p:nvSpPr>
          <p:spPr>
            <a:xfrm>
              <a:off x="4841196" y="1036090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药品基本信息（</a:t>
              </a:r>
              <a:r>
                <a:rPr lang="en-US" altLang="zh-CN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2/2</a:t>
              </a: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）</a:t>
              </a:r>
              <a:endParaRPr lang="en-GB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7" name="平行四边形 6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zh-CN" altLang="en-US" sz="2135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aphicFrame>
        <p:nvGraphicFramePr>
          <p:cNvPr id="420" name="table 42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80390" y="998220"/>
          <a:ext cx="5287010" cy="5414645"/>
        </p:xfrm>
        <a:graphic>
          <a:graphicData uri="http://schemas.openxmlformats.org/drawingml/2006/table">
            <a:tbl>
              <a:tblPr/>
              <a:tblGrid>
                <a:gridCol w="5287010"/>
              </a:tblGrid>
              <a:tr h="619125">
                <a:tc>
                  <a:txBody>
                    <a:bodyPr/>
                    <a:p>
                      <a:pPr algn="l" rtl="0" eaLnBrk="0">
                        <a:lnSpc>
                          <a:spcPct val="108000"/>
                        </a:lnSpc>
                      </a:pPr>
                      <a:endParaRPr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/>
                      </a:endParaRPr>
                    </a:p>
                    <a:p>
                      <a:pPr marL="1635760" algn="l" rtl="0" eaLnBrk="0">
                        <a:lnSpc>
                          <a:spcPct val="93000"/>
                        </a:lnSpc>
                        <a:spcBef>
                          <a:spcPts val="5"/>
                        </a:spcBef>
                      </a:pPr>
                      <a:r>
                        <a:rPr sz="2000" b="1" kern="0" spc="-1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等线" panose="02010600030101010101" charset="-122"/>
                        </a:rPr>
                        <a:t>疾病的基本情况</a:t>
                      </a:r>
                      <a:endParaRPr sz="2000" b="1" kern="0" spc="-10" dirty="0">
                        <a:solidFill>
                          <a:srgbClr val="FFFFFF">
                            <a:alpha val="100000"/>
                          </a:srgb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等线" panose="0201060003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F6F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F6F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F6F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</a:tr>
              <a:tr h="4795520">
                <a:tc>
                  <a:txBody>
                    <a:bodyPr/>
                    <a:p>
                      <a:pPr marL="28575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altLang="zh-CN" sz="1400" kern="100" baseline="13000" dirty="0" smtClean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等线" panose="02010600030101010101" charset="-122"/>
                        <a:sym typeface="+mn-ea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CCD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CD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CD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9E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2" name="table 42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303010" y="982980"/>
          <a:ext cx="5149215" cy="5429885"/>
        </p:xfrm>
        <a:graphic>
          <a:graphicData uri="http://schemas.openxmlformats.org/drawingml/2006/table">
            <a:tbl>
              <a:tblPr/>
              <a:tblGrid>
                <a:gridCol w="5149215"/>
              </a:tblGrid>
              <a:tr h="634365">
                <a:tc>
                  <a:txBody>
                    <a:bodyPr/>
                    <a:p>
                      <a:pPr algn="l" rtl="0" eaLnBrk="0">
                        <a:lnSpc>
                          <a:spcPct val="108000"/>
                        </a:lnSpc>
                      </a:pPr>
                      <a:endParaRPr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/>
                      </a:endParaRPr>
                    </a:p>
                    <a:p>
                      <a:pPr marL="1519555" algn="l" rtl="0" eaLnBrk="0">
                        <a:lnSpc>
                          <a:spcPct val="94000"/>
                        </a:lnSpc>
                        <a:spcBef>
                          <a:spcPts val="0"/>
                        </a:spcBef>
                      </a:pPr>
                      <a:r>
                        <a:rPr sz="2000" b="1" kern="0" spc="-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等线" panose="02010600030101010101" charset="-122"/>
                        </a:rPr>
                        <a:t>临床未满足的需求</a:t>
                      </a:r>
                      <a:endParaRPr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等线" panose="0201060003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F6F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F6F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F6F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</a:tr>
              <a:tr h="4795520">
                <a:tc>
                  <a:txBody>
                    <a:bodyPr/>
                    <a:p>
                      <a:pPr algn="l" rtl="0" eaLnBrk="0">
                        <a:lnSpc>
                          <a:spcPct val="181000"/>
                        </a:lnSpc>
                      </a:pPr>
                      <a:endParaRPr sz="1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螺内酯临床需求大，临床应用覆盖各年龄段，片剂和胶囊剂无法满足</a:t>
                      </a:r>
                      <a:r>
                        <a:rPr lang="zh-CN" altLang="en-US" sz="14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吞咽困难患者的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用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药需求。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螺内酯片剂和胶囊剂无法满足患者</a:t>
                      </a:r>
                      <a:r>
                        <a:rPr lang="zh-CN" altLang="en-US" sz="14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灵活剂量、准确剂量</a:t>
                      </a:r>
                      <a:endParaRPr lang="zh-CN" altLang="en-US" sz="1400" b="1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同为治疗水肿治疗经典药物，利尿剂已有口服溶液剂型进入医保满足吞咽苦难患者的需求，作为慢性心衰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“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金三角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”“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新四联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”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基石药物的醛固酮受体抑制剂在医保目录中无口服溶液剂型</a:t>
                      </a:r>
                      <a:endParaRPr lang="zh-CN" altLang="zh-CN" sz="14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zh-CN" altLang="zh-CN" sz="14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CCD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CCD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CCD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9EC"/>
                    </a:solidFill>
                  </a:tcPr>
                </a:tc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580390" y="1692275"/>
            <a:ext cx="5108575" cy="50463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 algn="just"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成人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HFrEF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合并吞咽障碍患者数：</a:t>
            </a:r>
            <a:r>
              <a:rPr lang="zh-CN" altLang="en-US" sz="1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207万</a:t>
            </a:r>
            <a:endParaRPr lang="zh-CN" altLang="en-US" sz="14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742950" lvl="1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我国≥35岁居民心衰患病率为1.3%，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HFrEF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患病率为0.7%，≥35岁人口约8.2亿，估算出我国约574万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HFrEF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；36%急性加重期住院患者合并吞咽功能障碍（大多数为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HFrEF）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，估算出我国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HFrEF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合并吞咽障</a:t>
            </a:r>
            <a:r>
              <a:rPr lang="zh-CN" altLang="en-US" sz="1400">
                <a:highlight>
                  <a:srgbClr val="000000">
                    <a:alpha val="0"/>
                  </a:srgbClr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碍患者数约为207万。</a:t>
            </a:r>
            <a:endParaRPr lang="zh-CN" altLang="en-US" sz="1400" b="0" i="0">
              <a:highlight>
                <a:srgbClr val="000000">
                  <a:alpha val="0"/>
                </a:srgbClr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zh-CN" altLang="en-US" sz="1400">
                <a:highlight>
                  <a:srgbClr val="000000">
                    <a:alpha val="0"/>
                  </a:srgbClr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我国儿童心衰：</a:t>
            </a:r>
            <a:r>
              <a:rPr lang="en-US" altLang="zh-CN" sz="1400" i="0">
                <a:highlight>
                  <a:srgbClr val="000000">
                    <a:alpha val="0"/>
                  </a:srgbClr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1400" i="0">
                <a:highlight>
                  <a:srgbClr val="000000">
                    <a:alpha val="0"/>
                  </a:srgbClr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万</a:t>
            </a:r>
            <a:endParaRPr lang="zh-CN" altLang="en-US" sz="1400" i="0">
              <a:highlight>
                <a:srgbClr val="000000">
                  <a:alpha val="0"/>
                </a:srgbClr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742950" lvl="1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1400" b="0" i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我国儿童心衰患病率为7.4/10万，儿童人数为2.98亿，计算出儿童心衰患者为22052人。</a:t>
            </a:r>
            <a:endParaRPr lang="zh-CN" altLang="en-US" sz="1400" b="0" i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成人肝腹水合并吞咽障碍：</a:t>
            </a:r>
            <a:r>
              <a:rPr lang="en-US" altLang="zh-CN" sz="1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31.5</a:t>
            </a:r>
            <a:r>
              <a:rPr lang="zh-CN" altLang="en-US" sz="1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万</a:t>
            </a:r>
            <a:endParaRPr lang="zh-CN" altLang="en-US" sz="1400" b="0" i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742950" lvl="1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我国约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700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万肝硬化，肝硬化患者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年腹水累积发生率为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30%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，估算我国约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210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万肝腹水患者；约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10%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慢性肝病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存在吞咽困难风险，肝腹水比例估计会更高，按照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15%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来算，估算出成人肝腹水合并吞咽障碍患者数约为31.5万。</a:t>
            </a:r>
            <a:endParaRPr lang="en-US" altLang="zh-CN" sz="1400" b="0" i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成人难治性高血压合并吞咽障碍合并难治性高血压：</a:t>
            </a:r>
            <a:r>
              <a:rPr lang="en-US" altLang="zh-CN" sz="1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95</a:t>
            </a:r>
            <a:r>
              <a:rPr lang="zh-CN" altLang="en-US" sz="1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万</a:t>
            </a:r>
            <a:endParaRPr lang="zh-CN" altLang="en-US" sz="1400" b="0" i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742950" lvl="1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我国高血压患者数3.6亿，在接受治疗的高血压患者中真性难治性高血压患者可达10.3%，估算出我国约有3710万难治性高血压患者；其中合并脑卒中发病率为6.62%，脑卒中合并吞咽困难患者比例为38.57%，估算出难治性高血压合并脑卒中合并吞咽障碍患者数约为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95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万。</a:t>
            </a:r>
            <a:endParaRPr lang="zh-CN" altLang="en-US" sz="1400" b="0" i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zh-CN" altLang="en-US" sz="1400" b="0" i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46735" y="6489700"/>
            <a:ext cx="6096000" cy="2298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9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HFrEF</a:t>
            </a:r>
            <a:r>
              <a:rPr lang="zh-CN" altLang="en-US" sz="9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，射血分数降低的心力衰竭</a:t>
            </a:r>
            <a:endParaRPr lang="zh-CN" altLang="en-US" sz="900">
              <a:solidFill>
                <a:schemeClr val="bg2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76481" y="148674"/>
            <a:ext cx="1192345" cy="666786"/>
            <a:chOff x="2215144" y="927951"/>
            <a:chExt cx="1244730" cy="916847"/>
          </a:xfrm>
        </p:grpSpPr>
        <p:sp>
          <p:nvSpPr>
            <p:cNvPr id="3" name="平行四边形 2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65">
                <a:latin typeface="Impact" panose="020B0806030902050204" pitchFamily="34" charset="0"/>
              </a:endParaRPr>
            </a:p>
          </p:txBody>
        </p:sp>
        <p:sp>
          <p:nvSpPr>
            <p:cNvPr id="4" name="文本框 9"/>
            <p:cNvSpPr txBox="1"/>
            <p:nvPr/>
          </p:nvSpPr>
          <p:spPr>
            <a:xfrm>
              <a:off x="2393075" y="927951"/>
              <a:ext cx="1066799" cy="916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735" dirty="0">
                  <a:solidFill>
                    <a:schemeClr val="bg1"/>
                  </a:solidFill>
                  <a:latin typeface="Impact" panose="020B0806030902050204" pitchFamily="34" charset="0"/>
                </a:rPr>
                <a:t>02</a:t>
              </a:r>
              <a:endParaRPr lang="zh-CN" altLang="en-US" sz="3735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282150" y="166423"/>
            <a:ext cx="10362926" cy="612920"/>
            <a:chOff x="4315150" y="953426"/>
            <a:chExt cx="3857250" cy="540057"/>
          </a:xfrm>
        </p:grpSpPr>
        <p:sp>
          <p:nvSpPr>
            <p:cNvPr id="6" name="矩形 5"/>
            <p:cNvSpPr/>
            <p:nvPr/>
          </p:nvSpPr>
          <p:spPr>
            <a:xfrm>
              <a:off x="4841196" y="1036090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安全性</a:t>
              </a:r>
              <a:endParaRPr lang="en-GB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平行四边形 6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zh-CN" altLang="en-US" sz="2135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72" name="path 472"/>
          <p:cNvSpPr/>
          <p:nvPr/>
        </p:nvSpPr>
        <p:spPr>
          <a:xfrm>
            <a:off x="4395469" y="3313175"/>
            <a:ext cx="235966" cy="235966"/>
          </a:xfrm>
          <a:custGeom>
            <a:avLst/>
            <a:gdLst/>
            <a:ahLst/>
            <a:cxnLst/>
            <a:rect l="0" t="0" r="0" b="0"/>
            <a:pathLst>
              <a:path w="371" h="371">
                <a:moveTo>
                  <a:pt x="9" y="9"/>
                </a:moveTo>
                <a:cubicBezTo>
                  <a:pt x="204" y="9"/>
                  <a:pt x="362" y="167"/>
                  <a:pt x="362" y="362"/>
                </a:cubicBezTo>
              </a:path>
            </a:pathLst>
          </a:custGeom>
          <a:noFill/>
          <a:ln w="12192" cap="flat">
            <a:solidFill>
              <a:srgbClr val="FFFFFF"/>
            </a:solidFill>
            <a:prstDash val="solid"/>
            <a:miter lim="1000000"/>
          </a:ln>
        </p:spPr>
        <p:txBody>
          <a:bodyPr rtlCol="0"/>
          <a:p>
            <a:pPr algn="ctr"/>
            <a:endParaRPr lang="zh-CN" altLang="en-US"/>
          </a:p>
        </p:txBody>
      </p:sp>
      <p:sp>
        <p:nvSpPr>
          <p:cNvPr id="474" name="path 474"/>
          <p:cNvSpPr/>
          <p:nvPr/>
        </p:nvSpPr>
        <p:spPr>
          <a:xfrm>
            <a:off x="4395469" y="2962909"/>
            <a:ext cx="235966" cy="235966"/>
          </a:xfrm>
          <a:custGeom>
            <a:avLst/>
            <a:gdLst/>
            <a:ahLst/>
            <a:cxnLst/>
            <a:rect l="0" t="0" r="0" b="0"/>
            <a:pathLst>
              <a:path w="371" h="371">
                <a:moveTo>
                  <a:pt x="362" y="9"/>
                </a:moveTo>
                <a:cubicBezTo>
                  <a:pt x="362" y="204"/>
                  <a:pt x="204" y="362"/>
                  <a:pt x="9" y="362"/>
                </a:cubicBezTo>
              </a:path>
            </a:pathLst>
          </a:custGeom>
          <a:noFill/>
          <a:ln w="12192" cap="flat">
            <a:solidFill>
              <a:srgbClr val="FFFFFF"/>
            </a:solidFill>
            <a:prstDash val="solid"/>
            <a:miter lim="1000000"/>
          </a:ln>
        </p:spPr>
        <p:txBody>
          <a:bodyPr rtlCol="0"/>
          <a:p>
            <a:pPr algn="ctr"/>
            <a:endParaRPr lang="zh-CN" altLang="en-US"/>
          </a:p>
        </p:txBody>
      </p:sp>
      <p:sp>
        <p:nvSpPr>
          <p:cNvPr id="476" name="path 476"/>
          <p:cNvSpPr/>
          <p:nvPr/>
        </p:nvSpPr>
        <p:spPr>
          <a:xfrm>
            <a:off x="4395469" y="4792979"/>
            <a:ext cx="235966" cy="235966"/>
          </a:xfrm>
          <a:custGeom>
            <a:avLst/>
            <a:gdLst/>
            <a:ahLst/>
            <a:cxnLst/>
            <a:rect l="0" t="0" r="0" b="0"/>
            <a:pathLst>
              <a:path w="371" h="371">
                <a:moveTo>
                  <a:pt x="9" y="9"/>
                </a:moveTo>
                <a:cubicBezTo>
                  <a:pt x="204" y="9"/>
                  <a:pt x="362" y="167"/>
                  <a:pt x="362" y="362"/>
                </a:cubicBezTo>
              </a:path>
            </a:pathLst>
          </a:custGeom>
          <a:noFill/>
          <a:ln w="12192" cap="flat">
            <a:solidFill>
              <a:srgbClr val="FFFFFF"/>
            </a:solidFill>
            <a:prstDash val="solid"/>
            <a:miter lim="1000000"/>
          </a:ln>
        </p:spPr>
        <p:txBody>
          <a:bodyPr rtlCol="0"/>
          <a:p>
            <a:pPr algn="ctr"/>
            <a:endParaRPr lang="zh-CN" altLang="en-US"/>
          </a:p>
        </p:txBody>
      </p:sp>
      <p:sp>
        <p:nvSpPr>
          <p:cNvPr id="478" name="path 478"/>
          <p:cNvSpPr/>
          <p:nvPr/>
        </p:nvSpPr>
        <p:spPr>
          <a:xfrm>
            <a:off x="4395469" y="5911850"/>
            <a:ext cx="235966" cy="235965"/>
          </a:xfrm>
          <a:custGeom>
            <a:avLst/>
            <a:gdLst/>
            <a:ahLst/>
            <a:cxnLst/>
            <a:rect l="0" t="0" r="0" b="0"/>
            <a:pathLst>
              <a:path w="371" h="371">
                <a:moveTo>
                  <a:pt x="362" y="9"/>
                </a:moveTo>
                <a:cubicBezTo>
                  <a:pt x="362" y="204"/>
                  <a:pt x="204" y="361"/>
                  <a:pt x="9" y="361"/>
                </a:cubicBezTo>
              </a:path>
            </a:pathLst>
          </a:custGeom>
          <a:noFill/>
          <a:ln w="12192" cap="flat">
            <a:solidFill>
              <a:srgbClr val="FFFFFF"/>
            </a:solidFill>
            <a:prstDash val="solid"/>
            <a:miter lim="1000000"/>
          </a:ln>
        </p:spPr>
        <p:txBody>
          <a:bodyPr rtlCol="0"/>
          <a:p>
            <a:pPr algn="ctr"/>
            <a:endParaRPr lang="zh-CN" altLang="en-US"/>
          </a:p>
        </p:txBody>
      </p:sp>
      <p:sp>
        <p:nvSpPr>
          <p:cNvPr id="480" name="path 480"/>
          <p:cNvSpPr/>
          <p:nvPr/>
        </p:nvSpPr>
        <p:spPr>
          <a:xfrm>
            <a:off x="4395469" y="1844040"/>
            <a:ext cx="235966" cy="235965"/>
          </a:xfrm>
          <a:custGeom>
            <a:avLst/>
            <a:gdLst/>
            <a:ahLst/>
            <a:cxnLst/>
            <a:rect l="0" t="0" r="0" b="0"/>
            <a:pathLst>
              <a:path w="371" h="371">
                <a:moveTo>
                  <a:pt x="9" y="9"/>
                </a:moveTo>
                <a:cubicBezTo>
                  <a:pt x="204" y="9"/>
                  <a:pt x="362" y="167"/>
                  <a:pt x="362" y="361"/>
                </a:cubicBezTo>
              </a:path>
            </a:pathLst>
          </a:custGeom>
          <a:noFill/>
          <a:ln w="12192" cap="flat">
            <a:solidFill>
              <a:srgbClr val="FFFFFF"/>
            </a:solidFill>
            <a:prstDash val="solid"/>
            <a:miter lim="1000000"/>
          </a:ln>
        </p:spPr>
        <p:txBody>
          <a:bodyPr rtlCol="0"/>
          <a:p>
            <a:pPr algn="ctr"/>
            <a:endParaRPr lang="zh-CN" altLang="en-US"/>
          </a:p>
        </p:txBody>
      </p:sp>
      <p:sp>
        <p:nvSpPr>
          <p:cNvPr id="482" name="path 482"/>
          <p:cNvSpPr/>
          <p:nvPr/>
        </p:nvSpPr>
        <p:spPr>
          <a:xfrm>
            <a:off x="4395469" y="4432046"/>
            <a:ext cx="235966" cy="235965"/>
          </a:xfrm>
          <a:custGeom>
            <a:avLst/>
            <a:gdLst/>
            <a:ahLst/>
            <a:cxnLst/>
            <a:rect l="0" t="0" r="0" b="0"/>
            <a:pathLst>
              <a:path w="371" h="371">
                <a:moveTo>
                  <a:pt x="362" y="9"/>
                </a:moveTo>
                <a:cubicBezTo>
                  <a:pt x="362" y="204"/>
                  <a:pt x="204" y="361"/>
                  <a:pt x="9" y="361"/>
                </a:cubicBezTo>
              </a:path>
            </a:pathLst>
          </a:custGeom>
          <a:noFill/>
          <a:ln w="12192" cap="flat">
            <a:solidFill>
              <a:srgbClr val="FFFFFF"/>
            </a:solidFill>
            <a:prstDash val="solid"/>
            <a:miter lim="1000000"/>
          </a:ln>
        </p:spPr>
        <p:txBody>
          <a:bodyPr rtlCol="0"/>
          <a:p>
            <a:pPr algn="ctr"/>
            <a:endParaRPr lang="zh-CN" altLang="en-US"/>
          </a:p>
        </p:txBody>
      </p:sp>
      <p:graphicFrame>
        <p:nvGraphicFramePr>
          <p:cNvPr id="10" name="图示 9"/>
          <p:cNvGraphicFramePr/>
          <p:nvPr/>
        </p:nvGraphicFramePr>
        <p:xfrm>
          <a:off x="376555" y="1026795"/>
          <a:ext cx="10991215" cy="5369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76481" y="148674"/>
            <a:ext cx="1192345" cy="666786"/>
            <a:chOff x="2215144" y="927951"/>
            <a:chExt cx="1244730" cy="916847"/>
          </a:xfrm>
        </p:grpSpPr>
        <p:sp>
          <p:nvSpPr>
            <p:cNvPr id="3" name="平行四边形 2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65"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4" name="文本框 9"/>
            <p:cNvSpPr txBox="1"/>
            <p:nvPr/>
          </p:nvSpPr>
          <p:spPr>
            <a:xfrm>
              <a:off x="2393075" y="927951"/>
              <a:ext cx="1066799" cy="916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735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</a:rPr>
                <a:t>03</a:t>
              </a:r>
              <a:endParaRPr lang="en-US" altLang="zh-CN" sz="3735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282150" y="166423"/>
            <a:ext cx="10362926" cy="612920"/>
            <a:chOff x="4315150" y="953426"/>
            <a:chExt cx="3857250" cy="540057"/>
          </a:xfrm>
        </p:grpSpPr>
        <p:sp>
          <p:nvSpPr>
            <p:cNvPr id="6" name="矩形 5"/>
            <p:cNvSpPr/>
            <p:nvPr/>
          </p:nvSpPr>
          <p:spPr>
            <a:xfrm>
              <a:off x="4841196" y="1036090"/>
              <a:ext cx="2827147" cy="405646"/>
            </a:xfrm>
            <a:prstGeom prst="rect">
              <a:avLst/>
            </a:prstGeom>
            <a:ln w="15875"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黑体" panose="02010609060101010101" charset="-122"/>
                  <a:ea typeface="黑体" panose="02010609060101010101" charset="-122"/>
                </a:rPr>
                <a:t>有效性</a:t>
              </a:r>
              <a:endPara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7" name="平行四边形 6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zh-CN" altLang="en-US" sz="2135" b="1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376555" y="880745"/>
            <a:ext cx="11605895" cy="7835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0" algn="ctr" fontAlgn="auto">
              <a:lnSpc>
                <a:spcPct val="150000"/>
              </a:lnSpc>
              <a:spcAft>
                <a:spcPts val="0"/>
              </a:spcAft>
            </a:pPr>
            <a:r>
              <a:rPr lang="zh-CN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螺内酯能降低心衰</a:t>
            </a:r>
            <a:r>
              <a:rPr lang="en-US" altLang="zh-CN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30%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的死亡率，</a:t>
            </a:r>
            <a:r>
              <a:rPr lang="zh-CN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为慢性心衰</a:t>
            </a:r>
            <a:r>
              <a:rPr lang="zh-CN" altLang="en-US" sz="1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“金三角”“新四联”长期基石用药之一；肝硬化水肿一线用药；难治性高血压第四种降压药。</a:t>
            </a:r>
            <a:endParaRPr lang="zh-CN" altLang="en-US" sz="1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indent="0" algn="ctr" fontAlgn="auto">
              <a:lnSpc>
                <a:spcPct val="150000"/>
              </a:lnSpc>
              <a:spcAft>
                <a:spcPts val="0"/>
              </a:spcAft>
            </a:pP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螺内酯口服混悬液生物利用度比同剂量下螺内酯片高15~37%，且每日用药一次，提升生物利用度，减少用药次数。</a:t>
            </a:r>
            <a:endParaRPr lang="zh-CN" altLang="en-US" sz="14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46100" y="2035810"/>
            <a:ext cx="5436870" cy="136588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266700" algn="ctr" defTabSz="266700">
              <a:lnSpc>
                <a:spcPct val="150000"/>
              </a:lnSpc>
              <a:spcAft>
                <a:spcPct val="0"/>
              </a:spcAft>
            </a:pPr>
            <a:endParaRPr lang="zh-CN" altLang="en-US" sz="14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282065" y="3304540"/>
            <a:ext cx="3572510" cy="2482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400">
                <a:latin typeface="黑体" panose="02010609060101010101" charset="-122"/>
                <a:ea typeface="黑体" panose="02010609060101010101" charset="-122"/>
                <a:sym typeface="+mn-ea"/>
              </a:rPr>
              <a:t>   </a:t>
            </a:r>
            <a:endParaRPr lang="en-US" altLang="zh-CN" sz="140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5" name="文本框 24"/>
          <p:cNvSpPr txBox="1"/>
          <p:nvPr>
            <p:custDataLst>
              <p:tags r:id="rId1"/>
            </p:custDataLst>
          </p:nvPr>
        </p:nvSpPr>
        <p:spPr>
          <a:xfrm>
            <a:off x="6441440" y="1823085"/>
            <a:ext cx="5541645" cy="4538980"/>
          </a:xfrm>
          <a:prstGeom prst="rect">
            <a:avLst/>
          </a:prstGeom>
          <a:noFill/>
          <a:ln w="19050"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20000"/>
                    <a:lumOff val="80000"/>
                  </a:schemeClr>
                </a:solidFill>
              </a14:hiddenFill>
            </a:ext>
          </a:extLst>
        </p:spPr>
        <p:txBody>
          <a:bodyPr wrap="square" rtlCol="0">
            <a:noAutofit/>
          </a:bodyPr>
          <a:p>
            <a:pPr algn="l" fontAlgn="auto">
              <a:lnSpc>
                <a:spcPct val="100000"/>
              </a:lnSpc>
              <a:spcAft>
                <a:spcPts val="0"/>
              </a:spcAft>
              <a:buClrTx/>
              <a:buSzTx/>
              <a:buFontTx/>
            </a:pPr>
            <a:r>
              <a:rPr lang="zh-CN" sz="1400" b="1" dirty="0">
                <a:solidFill>
                  <a:schemeClr val="bg2">
                    <a:lumMod val="5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★</a:t>
            </a:r>
            <a:r>
              <a:rPr lang="en-US" altLang="zh-CN" sz="1400" b="1" dirty="0">
                <a:solidFill>
                  <a:schemeClr val="bg2">
                    <a:lumMod val="5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zh-CN" sz="14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临床指南/诊疗规范推荐：</a:t>
            </a:r>
            <a:endParaRPr lang="zh-CN" sz="1400" b="1" dirty="0">
              <a:solidFill>
                <a:schemeClr val="bg2">
                  <a:lumMod val="50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285750" indent="-285750" algn="l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charset="0"/>
              <a:buChar char="ü"/>
            </a:pPr>
            <a:r>
              <a:rPr lang="zh-CN" altLang="en-US" sz="14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《中国心力衰竭诊断和治疗指南2024》《</a:t>
            </a:r>
            <a:r>
              <a:rPr lang="zh-CN" altLang="en-US" sz="1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国家心力衰竭指南</a:t>
            </a:r>
            <a:r>
              <a:rPr lang="en-US" altLang="zh-CN" sz="1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2023</a:t>
            </a:r>
            <a:r>
              <a:rPr lang="zh-CN" altLang="en-US" sz="1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》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：①推荐螺内酯用于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有症状的 </a:t>
            </a:r>
            <a:r>
              <a:rPr lang="en-US" altLang="zh-CN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HFrEF 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患者</a:t>
            </a:r>
            <a:r>
              <a:rPr lang="zh-CN" altLang="en-US" sz="1400" b="1" dirty="0">
                <a:solidFill>
                  <a:srgbClr val="C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</a:t>
            </a:r>
            <a:r>
              <a:rPr lang="en-US" altLang="en-US" sz="1400" b="1" dirty="0">
                <a:solidFill>
                  <a:srgbClr val="C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Ⅰ，</a:t>
            </a:r>
            <a:r>
              <a:rPr lang="en-US" altLang="zh-CN" sz="1400" b="1" dirty="0">
                <a:solidFill>
                  <a:srgbClr val="C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A）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；②在特定 </a:t>
            </a:r>
            <a:r>
              <a:rPr lang="en-US" altLang="zh-CN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HFpEF 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患者中（</a:t>
            </a:r>
            <a:r>
              <a:rPr lang="en-US" altLang="zh-CN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LVEF&lt;55%~60%，BNP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升高或 1 年内因心衰住院）使用</a:t>
            </a:r>
            <a:r>
              <a:rPr lang="zh-CN" altLang="en-US" sz="1400" dirty="0"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醛固酮受体拮抗剂（</a:t>
            </a:r>
            <a:r>
              <a:rPr lang="en-US" altLang="zh-CN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MRA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  <a:r>
              <a:rPr lang="en-US" altLang="zh-CN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</a:t>
            </a:r>
            <a:r>
              <a:rPr lang="zh-CN" altLang="en-US" sz="1400" b="1" dirty="0">
                <a:solidFill>
                  <a:srgbClr val="C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Ⅱb，B）</a:t>
            </a:r>
            <a:endParaRPr lang="zh-CN" altLang="en-US" sz="1400" b="1" dirty="0">
              <a:solidFill>
                <a:srgbClr val="C00000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285750" indent="-285750" algn="l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charset="0"/>
              <a:buChar char="ü"/>
            </a:pPr>
            <a:endParaRPr lang="en-US" altLang="zh-CN" sz="1400" dirty="0">
              <a:solidFill>
                <a:schemeClr val="tx1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285750" indent="-285750" algn="l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charset="0"/>
              <a:buChar char="ü"/>
            </a:pPr>
            <a:r>
              <a:rPr lang="zh-CN" altLang="en-US" sz="1400" b="1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《儿童心力衰竭诊断和治疗建议（2020）》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：</a:t>
            </a:r>
            <a:r>
              <a:rPr lang="zh-CN" altLang="en-US" sz="1400" b="1" dirty="0">
                <a:solidFill>
                  <a:srgbClr val="C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儿童心衰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推荐在</a:t>
            </a:r>
            <a:r>
              <a:rPr lang="en-US" altLang="zh-CN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ACEI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基础上加用</a:t>
            </a:r>
            <a:r>
              <a:rPr lang="en-US" altLang="zh-CN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MRA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，常用药物为螺内酯。</a:t>
            </a:r>
            <a:endParaRPr lang="zh-CN" altLang="en-US" sz="1400" dirty="0">
              <a:solidFill>
                <a:schemeClr val="tx1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628650" lvl="1" indent="-171450" algn="l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zh-CN" altLang="en-US" sz="1400" dirty="0">
              <a:solidFill>
                <a:schemeClr val="tx1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285750" indent="-285750" algn="l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charset="0"/>
              <a:buChar char="ü"/>
            </a:pPr>
            <a:r>
              <a:rPr lang="zh-CN" altLang="en-US" sz="1400" b="1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《老年人慢性心力衰竭诊治中国专家共识（2021）》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：应用</a:t>
            </a:r>
            <a:r>
              <a:rPr lang="en-US" altLang="zh-CN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ACEI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和</a:t>
            </a:r>
            <a:r>
              <a:rPr lang="en-US" altLang="zh-CN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β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受体阻滞剂后依然有症状的中至重度</a:t>
            </a:r>
            <a:r>
              <a:rPr lang="zh-CN" altLang="en-US" sz="1400" b="1" dirty="0">
                <a:solidFill>
                  <a:srgbClr val="C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老年心衰</a:t>
            </a:r>
            <a:r>
              <a:rPr lang="zh-CN" altLang="en-US" sz="1400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患者推荐使用螺内酯。</a:t>
            </a:r>
            <a:endParaRPr lang="zh-CN" altLang="en-US" sz="1400" dirty="0">
              <a:solidFill>
                <a:schemeClr val="tx1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285750" indent="-285750" algn="l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charset="0"/>
              <a:buChar char="ü"/>
            </a:pPr>
            <a:endParaRPr lang="zh-CN" altLang="en-US" sz="1400" dirty="0">
              <a:solidFill>
                <a:schemeClr val="tx1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285750" indent="-285750" algn="l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charset="0"/>
              <a:buChar char="ü"/>
            </a:pPr>
            <a:r>
              <a:rPr lang="zh-CN" sz="1400" b="1" dirty="0">
                <a:solidFill>
                  <a:schemeClr val="tx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</a:t>
            </a:r>
            <a:r>
              <a:rPr lang="zh-CN" altLang="en-US" sz="1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肝硬化腹水诊疗指南（</a:t>
            </a:r>
            <a:r>
              <a:rPr lang="en-US" altLang="zh-CN" sz="1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2023</a:t>
            </a:r>
            <a:r>
              <a:rPr lang="zh-CN" altLang="en-US" sz="1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）》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：推荐</a:t>
            </a:r>
            <a:r>
              <a:rPr lang="zh-CN" altLang="en-US" sz="1400" b="0" i="0" u="none" strike="noStrike" dirty="0">
                <a:solidFill>
                  <a:srgbClr val="0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1级腹水或初发腹水可单独给于螺内酯；2/3级腹水或复发性腹水起始螺内酯联合呋塞米。</a:t>
            </a:r>
            <a:endParaRPr lang="zh-CN" altLang="en-US" sz="1400" b="0" i="0" u="none" strike="noStrike" dirty="0">
              <a:solidFill>
                <a:srgbClr val="000000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285750" indent="-285750" algn="l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charset="0"/>
              <a:buChar char="ü"/>
            </a:pPr>
            <a:endParaRPr lang="zh-CN" altLang="en-US" sz="1400" b="0" i="0" u="none" strike="noStrike" dirty="0">
              <a:solidFill>
                <a:srgbClr val="000000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285750" indent="-285750" algn="l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charset="0"/>
              <a:buChar char="ü"/>
            </a:pPr>
            <a:r>
              <a:rPr lang="zh-CN" altLang="en-US" sz="1400" b="1" i="0" u="none" strike="noStrike" dirty="0">
                <a:solidFill>
                  <a:srgbClr val="0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《中国高血压防治指南(2024)》</a:t>
            </a:r>
            <a:r>
              <a:rPr lang="zh-CN" altLang="en-US" sz="1400" b="0" i="0" u="none" strike="noStrike" dirty="0">
                <a:solidFill>
                  <a:srgbClr val="0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：可以使用螺内酯作为四线药物治疗难治性高血压</a:t>
            </a:r>
            <a:r>
              <a:rPr lang="en-US" altLang="zh-CN" sz="1400" b="0" i="0" u="none" strike="noStrike" dirty="0">
                <a:solidFill>
                  <a:srgbClr val="0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1400" b="0" i="0" u="none" strike="noStrike" dirty="0">
              <a:solidFill>
                <a:srgbClr val="000000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376555" y="1823085"/>
            <a:ext cx="5943600" cy="4550410"/>
          </a:xfrm>
          <a:prstGeom prst="rect">
            <a:avLst/>
          </a:prstGeom>
          <a:noFill/>
          <a:ln w="19050"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20000"/>
                    <a:lumOff val="80000"/>
                  </a:schemeClr>
                </a:solidFill>
              </a14:hiddenFill>
            </a:ext>
          </a:extLst>
        </p:spPr>
        <p:txBody>
          <a:bodyPr wrap="square" rtlCol="0">
            <a:noAutofit/>
          </a:bodyPr>
          <a:p>
            <a:pPr marL="0" lvl="1" indent="0" algn="l">
              <a:lnSpc>
                <a:spcPct val="200000"/>
              </a:lnSpc>
              <a:buClrTx/>
              <a:buSzTx/>
              <a:buFont typeface="Wingdings" panose="05000000000000000000" pitchFamily="2" charset="2"/>
              <a:buNone/>
            </a:pPr>
            <a:endParaRPr lang="zh-CN" altLang="en-US" sz="1400" b="1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76555" y="1943735"/>
            <a:ext cx="5943600" cy="43008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fontAlgn="auto">
              <a:spcAft>
                <a:spcPts val="1200"/>
              </a:spcAft>
              <a:buFont typeface="Wingdings" panose="05000000000000000000" charset="0"/>
              <a:buChar char="Ø"/>
            </a:pPr>
            <a:r>
              <a:rPr lang="zh-CN" altLang="en-US" sz="1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心衰：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螺内酯为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HFrEF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患者</a:t>
            </a:r>
            <a:r>
              <a:rPr lang="zh-CN" altLang="en-US" sz="14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“金三角”“新四联”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长期基石用药之一</a:t>
            </a:r>
            <a:r>
              <a:rPr lang="en-US" altLang="zh-CN" sz="1400" baseline="3000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1-2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。双盲随机对照研究，纳入1663例患有严重心力衰竭、</a:t>
            </a:r>
            <a:r>
              <a:rPr lang="en-US" altLang="zh-CN" sz="1400" dirty="0"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LVEF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≤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35%且正在接受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ACEI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、袢利尿剂（多数病例联合地高辛）治疗的患者。822例随机分配每日服用25 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mg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螺内酯，841例分配至安慰剂治疗。研究结果显示，治疗24个月后，相比于安慰剂组，螺内酯组</a:t>
            </a:r>
            <a:r>
              <a:rPr lang="zh-CN" altLang="en-US" sz="14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死亡风险降低30%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</a:t>
            </a:r>
            <a:r>
              <a:rPr lang="zh-CN" altLang="en-US" sz="14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住院风险降低35%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r>
              <a:rPr lang="en-US" altLang="zh-CN" sz="1400" baseline="3000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endParaRPr lang="zh-CN" altLang="en-US" sz="1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285750" indent="-285750" fontAlgn="auto">
              <a:spcAft>
                <a:spcPts val="1200"/>
              </a:spcAft>
              <a:buFont typeface="Wingdings" panose="05000000000000000000" charset="0"/>
              <a:buChar char="Ø"/>
            </a:pPr>
            <a:r>
              <a:rPr lang="zh-CN" altLang="en-US" sz="1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肝硬化水肿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：螺内酯为肝硬化腹水</a:t>
            </a:r>
            <a:r>
              <a:rPr lang="zh-CN" altLang="en-US" sz="14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一线用药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r>
              <a:rPr lang="en-US" altLang="zh-CN" sz="1400" baseline="3000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</a:t>
            </a:r>
            <a:endParaRPr lang="en-US" altLang="zh-CN" sz="1400" baseline="30000">
              <a:solidFill>
                <a:schemeClr val="tx1"/>
              </a:solidFill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285750" indent="-285750" fontAlgn="auto">
              <a:spcAft>
                <a:spcPts val="1200"/>
              </a:spcAft>
              <a:buFont typeface="Wingdings" panose="05000000000000000000" charset="0"/>
              <a:buChar char="Ø"/>
            </a:pPr>
            <a:r>
              <a:rPr lang="zh-CN" altLang="en-US" sz="1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高血压：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螺内酯为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A+C+D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后，第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种降压药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1400" baseline="3000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5</a:t>
            </a:r>
            <a:endParaRPr lang="en-US" altLang="zh-CN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285750" indent="-285750" fontAlgn="auto">
              <a:spcAft>
                <a:spcPts val="1200"/>
              </a:spcAft>
              <a:buFont typeface="Wingdings" panose="05000000000000000000" charset="0"/>
              <a:buChar char="Ø"/>
            </a:pPr>
            <a:r>
              <a:rPr lang="zh-CN" altLang="en-US" sz="1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螺内酯口服混悬液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endPara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742950" lvl="1" indent="-285750" fontAlgn="auto">
              <a:spcAft>
                <a:spcPts val="1200"/>
              </a:spcAft>
              <a:buFont typeface="Wingdings" panose="05000000000000000000" charset="0"/>
              <a:buChar char="ü"/>
            </a:pP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螺内酯口服混悬液生物利用度比同剂量下螺内酯片高15~37%，达到同等疗效所需剂量更低，减少药物总负荷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1400" baseline="3000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6</a:t>
            </a:r>
            <a:endPara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742950" lvl="1" indent="-285750" fontAlgn="auto">
              <a:spcAft>
                <a:spcPts val="1200"/>
              </a:spcAft>
              <a:buFont typeface="Wingdings" panose="05000000000000000000" charset="0"/>
              <a:buChar char="ü"/>
            </a:pP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螺内酯口服混悬液代谢产物半衰期更长，心衰患者为例，用量为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“20mg（4mL），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每日1次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螺内酯片为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每日40～120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mg，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分2～4次服用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，相比于片剂，螺内酯口服混悬液用药剂量降低，每日用药次数降低，提高依从性</a:t>
            </a:r>
            <a:r>
              <a:rPr lang="en-US" altLang="zh-CN" sz="1400" baseline="3000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6-7</a:t>
            </a:r>
            <a:endPara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76555" y="6370320"/>
            <a:ext cx="11412220" cy="1835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ACEI</a:t>
            </a:r>
            <a:r>
              <a:rPr lang="zh-CN" altLang="en-US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，血管紧张素转换酶抑制剂；</a:t>
            </a:r>
            <a:r>
              <a:rPr lang="en-US" altLang="zh-CN" sz="6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LVEF</a:t>
            </a:r>
            <a:r>
              <a:rPr lang="zh-CN" altLang="en-US" sz="6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左心室射血分数；</a:t>
            </a:r>
            <a:r>
              <a:rPr lang="en-US" altLang="zh-CN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A+C+D</a:t>
            </a:r>
            <a:r>
              <a:rPr lang="zh-CN" altLang="en-US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en-US" altLang="zh-CN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ACEI（</a:t>
            </a:r>
            <a:r>
              <a:rPr lang="zh-CN" altLang="en-US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血管紧张素转换酶抑制剂）或 </a:t>
            </a:r>
            <a:r>
              <a:rPr lang="en-US" altLang="zh-CN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ARB（</a:t>
            </a:r>
            <a:r>
              <a:rPr lang="zh-CN" altLang="en-US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血管紧张素</a:t>
            </a:r>
            <a:r>
              <a:rPr lang="en-US" altLang="en-US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Ⅱ</a:t>
            </a:r>
            <a:r>
              <a:rPr lang="zh-CN" altLang="en-US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受体拮抗剂）</a:t>
            </a:r>
            <a:r>
              <a:rPr lang="en-US" altLang="zh-CN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+CCB（</a:t>
            </a:r>
            <a:r>
              <a:rPr lang="zh-CN" altLang="en-US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钙通道阻滞剂）</a:t>
            </a:r>
            <a:r>
              <a:rPr lang="en-US" altLang="zh-CN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+</a:t>
            </a:r>
            <a:r>
              <a:rPr lang="zh-CN" altLang="en-US" sz="6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利尿剂；</a:t>
            </a:r>
            <a:r>
              <a:rPr lang="en-US" altLang="zh-CN" sz="6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BNP</a:t>
            </a:r>
            <a:r>
              <a:rPr lang="zh-CN" altLang="en-US" sz="6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en-US" altLang="zh-CN" sz="6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B</a:t>
            </a:r>
            <a:r>
              <a:rPr lang="zh-CN" altLang="en-US" sz="6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型利钠肽；</a:t>
            </a:r>
            <a:r>
              <a:rPr lang="en-US" altLang="zh-CN" sz="6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MRA</a:t>
            </a:r>
            <a:r>
              <a:rPr lang="zh-CN" altLang="en-US" sz="6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，醛固酮受体拮抗剂；</a:t>
            </a:r>
            <a:r>
              <a:rPr lang="en-US" altLang="zh-CN" sz="6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NYHA</a:t>
            </a:r>
            <a:r>
              <a:rPr lang="zh-CN" altLang="en-US" sz="6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，纽约心功能分级；</a:t>
            </a:r>
            <a:r>
              <a:rPr lang="en-US" altLang="zh-CN" sz="6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eGFR</a:t>
            </a:r>
            <a:r>
              <a:rPr lang="zh-CN" altLang="en-US" sz="6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，估算肾小球滤过率</a:t>
            </a:r>
            <a:endParaRPr lang="zh-CN" altLang="en-US" sz="600" dirty="0">
              <a:solidFill>
                <a:schemeClr val="bg2">
                  <a:lumMod val="75000"/>
                </a:schemeClr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60350" y="6514465"/>
            <a:ext cx="11608435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1.</a:t>
            </a:r>
            <a:r>
              <a:rPr lang="zh-CN" altLang="en-US" sz="800" dirty="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中国心力衰竭诊断和治疗指南2024；</a:t>
            </a:r>
            <a:r>
              <a:rPr lang="en-US" altLang="zh-CN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2.</a:t>
            </a:r>
            <a:r>
              <a:rPr lang="zh-CN" altLang="en-US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国家心力衰竭指南</a:t>
            </a:r>
            <a:r>
              <a:rPr lang="en-US" altLang="zh-CN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2023</a:t>
            </a:r>
            <a:r>
              <a:rPr lang="zh-CN" altLang="en-US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；</a:t>
            </a:r>
            <a:r>
              <a:rPr lang="en-US" altLang="zh-CN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3.Bertram P .The Effect of Spironolactone on Morbidity and Mortality in Patients with Severe Heart Failure[J].Survey of Anesthesiology, 2000</a:t>
            </a:r>
            <a:r>
              <a:rPr lang="zh-CN" altLang="en-US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；</a:t>
            </a:r>
            <a:r>
              <a:rPr lang="en-US" altLang="zh-CN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4.</a:t>
            </a:r>
            <a:r>
              <a:rPr lang="zh-CN" altLang="en-US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肝硬化腹水诊疗指南（</a:t>
            </a:r>
            <a:r>
              <a:rPr lang="en-US" altLang="zh-CN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2023</a:t>
            </a:r>
            <a:r>
              <a:rPr lang="zh-CN" altLang="en-US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）；</a:t>
            </a:r>
            <a:r>
              <a:rPr lang="en-US" altLang="zh-CN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5.</a:t>
            </a:r>
            <a:r>
              <a:rPr lang="zh-CN" altLang="en-US" sz="8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中国高血压防治指南(2024)；</a:t>
            </a:r>
            <a:r>
              <a:rPr lang="en-US" altLang="zh-CN" sz="800" dirty="0">
                <a:solidFill>
                  <a:schemeClr val="bg2">
                    <a:lumMod val="75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6.</a:t>
            </a:r>
            <a:r>
              <a:rPr lang="zh-CN" altLang="en-US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螺内酯口服混悬液说明书；</a:t>
            </a:r>
            <a:r>
              <a:rPr lang="en-US" altLang="zh-CN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7.</a:t>
            </a:r>
            <a:r>
              <a:rPr lang="zh-CN" altLang="en-US" sz="800">
                <a:solidFill>
                  <a:schemeClr val="bg2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螺内酯片说明书</a:t>
            </a:r>
            <a:endParaRPr lang="zh-CN" altLang="en-US" sz="800">
              <a:solidFill>
                <a:schemeClr val="bg2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76481" y="148674"/>
            <a:ext cx="1192345" cy="666786"/>
            <a:chOff x="2215144" y="927951"/>
            <a:chExt cx="1244730" cy="916847"/>
          </a:xfrm>
        </p:grpSpPr>
        <p:sp>
          <p:nvSpPr>
            <p:cNvPr id="3" name="平行四边形 2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65">
                <a:latin typeface="Impact" panose="020B0806030902050204" pitchFamily="34" charset="0"/>
              </a:endParaRPr>
            </a:p>
          </p:txBody>
        </p:sp>
        <p:sp>
          <p:nvSpPr>
            <p:cNvPr id="4" name="文本框 9"/>
            <p:cNvSpPr txBox="1"/>
            <p:nvPr/>
          </p:nvSpPr>
          <p:spPr>
            <a:xfrm>
              <a:off x="2393075" y="927951"/>
              <a:ext cx="1066799" cy="916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735" dirty="0">
                  <a:solidFill>
                    <a:schemeClr val="bg1"/>
                  </a:solidFill>
                  <a:latin typeface="Impact" panose="020B0806030902050204" pitchFamily="34" charset="0"/>
                </a:rPr>
                <a:t>04</a:t>
              </a:r>
              <a:endParaRPr lang="zh-CN" altLang="en-US" sz="3735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282150" y="166423"/>
            <a:ext cx="10362926" cy="612920"/>
            <a:chOff x="4315150" y="953426"/>
            <a:chExt cx="3857250" cy="540057"/>
          </a:xfrm>
        </p:grpSpPr>
        <p:sp>
          <p:nvSpPr>
            <p:cNvPr id="6" name="矩形 5"/>
            <p:cNvSpPr/>
            <p:nvPr/>
          </p:nvSpPr>
          <p:spPr>
            <a:xfrm>
              <a:off x="4841196" y="1036090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创新性</a:t>
              </a:r>
              <a:endParaRPr lang="en-GB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平行四边形 6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zh-CN" altLang="en-US" sz="2135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52" name="object 19"/>
          <p:cNvSpPr/>
          <p:nvPr>
            <p:custDataLst>
              <p:tags r:id="rId1"/>
            </p:custDataLst>
          </p:nvPr>
        </p:nvSpPr>
        <p:spPr>
          <a:xfrm>
            <a:off x="720090" y="1092200"/>
            <a:ext cx="5295900" cy="577850"/>
          </a:xfrm>
          <a:custGeom>
            <a:avLst/>
            <a:gdLst/>
            <a:ahLst/>
            <a:cxnLst/>
            <a:rect l="l" t="t" r="r" b="b"/>
            <a:pathLst>
              <a:path w="5039995" h="577850">
                <a:moveTo>
                  <a:pt x="4943602" y="0"/>
                </a:moveTo>
                <a:lnTo>
                  <a:pt x="96265" y="0"/>
                </a:lnTo>
                <a:lnTo>
                  <a:pt x="58796" y="7558"/>
                </a:lnTo>
                <a:lnTo>
                  <a:pt x="28197" y="28178"/>
                </a:lnTo>
                <a:lnTo>
                  <a:pt x="7565" y="58775"/>
                </a:lnTo>
                <a:lnTo>
                  <a:pt x="0" y="96266"/>
                </a:lnTo>
                <a:lnTo>
                  <a:pt x="0" y="481330"/>
                </a:lnTo>
                <a:lnTo>
                  <a:pt x="7565" y="518820"/>
                </a:lnTo>
                <a:lnTo>
                  <a:pt x="28197" y="549417"/>
                </a:lnTo>
                <a:lnTo>
                  <a:pt x="58796" y="570037"/>
                </a:lnTo>
                <a:lnTo>
                  <a:pt x="96265" y="577596"/>
                </a:lnTo>
                <a:lnTo>
                  <a:pt x="4943602" y="577596"/>
                </a:lnTo>
                <a:lnTo>
                  <a:pt x="4981092" y="570037"/>
                </a:lnTo>
                <a:lnTo>
                  <a:pt x="5011689" y="549417"/>
                </a:lnTo>
                <a:lnTo>
                  <a:pt x="5032309" y="518820"/>
                </a:lnTo>
                <a:lnTo>
                  <a:pt x="5039868" y="481330"/>
                </a:lnTo>
                <a:lnTo>
                  <a:pt x="5039868" y="96266"/>
                </a:lnTo>
                <a:lnTo>
                  <a:pt x="5032309" y="58775"/>
                </a:lnTo>
                <a:lnTo>
                  <a:pt x="5011689" y="28178"/>
                </a:lnTo>
                <a:lnTo>
                  <a:pt x="4981092" y="7558"/>
                </a:lnTo>
                <a:lnTo>
                  <a:pt x="4943602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lIns="0" tIns="0" rIns="0" bIns="0" rtlCol="0" anchor="ctr"/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宋体" panose="02010600030101010101" pitchFamily="2" charset="-122"/>
              </a:rPr>
              <a:t>创新程度</a:t>
            </a:r>
            <a:endParaRPr b="1" dirty="0">
              <a:solidFill>
                <a:schemeClr val="bg1"/>
              </a:solidFill>
              <a:latin typeface="宋体" panose="02010600030101010101" pitchFamily="2" charset="-122"/>
            </a:endParaRPr>
          </a:p>
        </p:txBody>
      </p:sp>
      <p:sp>
        <p:nvSpPr>
          <p:cNvPr id="53" name="object 19"/>
          <p:cNvSpPr/>
          <p:nvPr>
            <p:custDataLst>
              <p:tags r:id="rId2"/>
            </p:custDataLst>
          </p:nvPr>
        </p:nvSpPr>
        <p:spPr>
          <a:xfrm>
            <a:off x="6200140" y="1092200"/>
            <a:ext cx="5284470" cy="577850"/>
          </a:xfrm>
          <a:custGeom>
            <a:avLst/>
            <a:gdLst/>
            <a:ahLst/>
            <a:cxnLst/>
            <a:rect l="l" t="t" r="r" b="b"/>
            <a:pathLst>
              <a:path w="5039995" h="577850">
                <a:moveTo>
                  <a:pt x="4943602" y="0"/>
                </a:moveTo>
                <a:lnTo>
                  <a:pt x="96265" y="0"/>
                </a:lnTo>
                <a:lnTo>
                  <a:pt x="58796" y="7558"/>
                </a:lnTo>
                <a:lnTo>
                  <a:pt x="28197" y="28178"/>
                </a:lnTo>
                <a:lnTo>
                  <a:pt x="7565" y="58775"/>
                </a:lnTo>
                <a:lnTo>
                  <a:pt x="0" y="96266"/>
                </a:lnTo>
                <a:lnTo>
                  <a:pt x="0" y="481330"/>
                </a:lnTo>
                <a:lnTo>
                  <a:pt x="7565" y="518820"/>
                </a:lnTo>
                <a:lnTo>
                  <a:pt x="28197" y="549417"/>
                </a:lnTo>
                <a:lnTo>
                  <a:pt x="58796" y="570037"/>
                </a:lnTo>
                <a:lnTo>
                  <a:pt x="96265" y="577596"/>
                </a:lnTo>
                <a:lnTo>
                  <a:pt x="4943602" y="577596"/>
                </a:lnTo>
                <a:lnTo>
                  <a:pt x="4981092" y="570037"/>
                </a:lnTo>
                <a:lnTo>
                  <a:pt x="5011689" y="549417"/>
                </a:lnTo>
                <a:lnTo>
                  <a:pt x="5032309" y="518820"/>
                </a:lnTo>
                <a:lnTo>
                  <a:pt x="5039868" y="481330"/>
                </a:lnTo>
                <a:lnTo>
                  <a:pt x="5039868" y="96266"/>
                </a:lnTo>
                <a:lnTo>
                  <a:pt x="5032309" y="58775"/>
                </a:lnTo>
                <a:lnTo>
                  <a:pt x="5011689" y="28178"/>
                </a:lnTo>
                <a:lnTo>
                  <a:pt x="4981092" y="7558"/>
                </a:lnTo>
                <a:lnTo>
                  <a:pt x="4943602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lIns="0" tIns="0" rIns="0" bIns="0" rtlCol="0" anchor="ctr"/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宋体" panose="02010600030101010101" pitchFamily="2" charset="-122"/>
              </a:rPr>
              <a:t>应用创新</a:t>
            </a:r>
            <a:endParaRPr b="1" dirty="0">
              <a:solidFill>
                <a:schemeClr val="bg1"/>
              </a:solidFill>
              <a:latin typeface="宋体" panose="02010600030101010101" pitchFamily="2" charset="-122"/>
            </a:endParaRPr>
          </a:p>
        </p:txBody>
      </p:sp>
      <p:sp>
        <p:nvSpPr>
          <p:cNvPr id="54" name="Rectangle 38"/>
          <p:cNvSpPr/>
          <p:nvPr>
            <p:custDataLst>
              <p:tags r:id="rId3"/>
            </p:custDataLst>
          </p:nvPr>
        </p:nvSpPr>
        <p:spPr bwMode="auto">
          <a:xfrm>
            <a:off x="6199505" y="1864360"/>
            <a:ext cx="5247005" cy="474408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l" fontAlgn="auto">
              <a:lnSpc>
                <a:spcPct val="100000"/>
              </a:lnSpc>
              <a:spcAft>
                <a:spcPts val="1200"/>
              </a:spcAft>
            </a:pPr>
            <a:r>
              <a:rPr lang="zh-CN" altLang="zh-CN" sz="1400" b="1" u="sng" dirty="0">
                <a:solidFill>
                  <a:schemeClr val="bg2">
                    <a:lumMod val="5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★</a:t>
            </a:r>
            <a:r>
              <a:rPr lang="zh-CN" sz="1400" b="1" u="sng" dirty="0">
                <a:solidFill>
                  <a:schemeClr val="bg2">
                    <a:lumMod val="5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优势：</a:t>
            </a:r>
            <a:endParaRPr lang="zh-CN" sz="1400" b="1" u="sng" dirty="0">
              <a:solidFill>
                <a:schemeClr val="bg2">
                  <a:lumMod val="50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342900" indent="-342900" algn="l" fontAlgn="auto">
              <a:lnSpc>
                <a:spcPct val="100000"/>
              </a:lnSpc>
              <a:spcAft>
                <a:spcPts val="1200"/>
              </a:spcAft>
              <a:buClrTx/>
              <a:buSzTx/>
              <a:buFont typeface="+mj-lt"/>
              <a:buAutoNum type="arabicPeriod"/>
            </a:pPr>
            <a:r>
              <a:rPr lang="zh-CN" altLang="zh-CN" sz="14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覆盖特殊人群：</a:t>
            </a:r>
            <a:r>
              <a:rPr lang="zh-CN" altLang="zh-CN" sz="14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可解决</a:t>
            </a:r>
            <a:r>
              <a:rPr lang="zh-CN" altLang="zh-CN" sz="14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儿童、老年患者、吞咽困难患者服用不方便的问题。</a:t>
            </a:r>
            <a:endParaRPr lang="zh-CN" altLang="zh-CN" sz="14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342900" indent="-342900" algn="l" fontAlgn="auto">
              <a:lnSpc>
                <a:spcPct val="100000"/>
              </a:lnSpc>
              <a:spcAft>
                <a:spcPts val="1200"/>
              </a:spcAft>
              <a:buClrTx/>
              <a:buSzTx/>
              <a:buFont typeface="+mj-lt"/>
              <a:buAutoNum type="arabicPeriod"/>
            </a:pPr>
            <a:r>
              <a:rPr lang="zh-CN" altLang="en-US" sz="14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达到同等疗效所需剂量更低，减少药物总负荷：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生物利用度比同剂量下螺内酯片高15~37</a:t>
            </a:r>
            <a:r>
              <a:rPr lang="en-US" altLang="zh-CN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%</a:t>
            </a:r>
            <a:endParaRPr lang="zh-CN" altLang="en-US" sz="14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342900" indent="-342900" algn="l" fontAlgn="auto">
              <a:lnSpc>
                <a:spcPct val="100000"/>
              </a:lnSpc>
              <a:spcAft>
                <a:spcPts val="1200"/>
              </a:spcAft>
              <a:buClrTx/>
              <a:buSzTx/>
              <a:buFont typeface="+mj-lt"/>
              <a:buAutoNum type="arabicPeriod"/>
            </a:pPr>
            <a:r>
              <a:rPr lang="zh-CN" altLang="zh-CN" sz="14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减少用药次数，提高依从性</a:t>
            </a:r>
            <a:r>
              <a:rPr lang="zh-CN" altLang="zh-CN" sz="14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：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螺内酯口服混悬液每日1次，片</a:t>
            </a:r>
            <a:r>
              <a:rPr lang="zh-CN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剂为每日</a:t>
            </a:r>
            <a:r>
              <a:rPr lang="zh-CN" altLang="en-US" sz="1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2～4次用药</a:t>
            </a:r>
            <a:endParaRPr lang="zh-CN" altLang="en-US" sz="14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342900" indent="-342900" algn="l" fontAlgn="auto">
              <a:lnSpc>
                <a:spcPct val="100000"/>
              </a:lnSpc>
              <a:spcAft>
                <a:spcPts val="1200"/>
              </a:spcAft>
              <a:buClrTx/>
              <a:buSzTx/>
              <a:buFont typeface="+mj-lt"/>
              <a:buAutoNum type="arabicPeriod"/>
            </a:pPr>
            <a:r>
              <a:rPr lang="zh-CN" altLang="zh-CN" sz="14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剂量准确，降低用药风险：</a:t>
            </a:r>
            <a:r>
              <a:rPr lang="zh-CN" altLang="zh-CN" sz="14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对于因病情需要增减用药量患者，螺内酯口服混悬液可以精确控制病人</a:t>
            </a:r>
            <a:r>
              <a:rPr lang="zh-CN" altLang="en-US" sz="14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尤其儿童的服用</a:t>
            </a:r>
            <a:r>
              <a:rPr lang="zh-CN" altLang="zh-CN" sz="14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药量，降低因用药量不精确导致疗效不佳</a:t>
            </a:r>
            <a:r>
              <a:rPr lang="zh-CN" altLang="en-US" sz="14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或不良反应增加</a:t>
            </a:r>
            <a:r>
              <a:rPr lang="zh-CN" altLang="zh-CN" sz="14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的风险。</a:t>
            </a:r>
            <a:endParaRPr lang="zh-CN" altLang="zh-CN" sz="14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342900" indent="-342900" algn="l" fontAlgn="auto">
              <a:lnSpc>
                <a:spcPct val="100000"/>
              </a:lnSpc>
              <a:spcAft>
                <a:spcPts val="1200"/>
              </a:spcAft>
              <a:buClrTx/>
              <a:buSzTx/>
              <a:buFont typeface="+mj-lt"/>
              <a:buAutoNum type="arabicPeriod"/>
            </a:pPr>
            <a:r>
              <a:rPr lang="zh-CN" altLang="zh-CN" sz="14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服用方便安全：</a:t>
            </a:r>
            <a:r>
              <a:rPr lang="zh-CN" altLang="zh-CN" sz="14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自带给药器，配备阻开盖</a:t>
            </a:r>
            <a:endParaRPr lang="zh-CN" altLang="en-US" sz="1400" dirty="0">
              <a:solidFill>
                <a:srgbClr val="171A1D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5" name="Rectangle 38"/>
          <p:cNvSpPr/>
          <p:nvPr>
            <p:custDataLst>
              <p:tags r:id="rId4"/>
            </p:custDataLst>
          </p:nvPr>
        </p:nvSpPr>
        <p:spPr bwMode="auto">
          <a:xfrm>
            <a:off x="720090" y="1864360"/>
            <a:ext cx="5166995" cy="474281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l" fontAlgn="auto">
              <a:lnSpc>
                <a:spcPct val="100000"/>
              </a:lnSpc>
              <a:spcAft>
                <a:spcPts val="1200"/>
              </a:spcAft>
            </a:pPr>
            <a:r>
              <a:rPr lang="zh-CN" altLang="zh-CN" sz="1600" b="1" u="sng" dirty="0">
                <a:solidFill>
                  <a:schemeClr val="bg2">
                    <a:lumMod val="5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★</a:t>
            </a:r>
            <a:r>
              <a:rPr lang="zh-CN" sz="1600" b="1" u="sng" dirty="0">
                <a:solidFill>
                  <a:schemeClr val="bg2">
                    <a:lumMod val="5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创新点：</a:t>
            </a:r>
            <a:endParaRPr lang="zh-CN" sz="1600" b="1" u="sng" dirty="0">
              <a:solidFill>
                <a:schemeClr val="bg2">
                  <a:lumMod val="50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342900" indent="-342900" algn="l" fontAlgn="auto">
              <a:lnSpc>
                <a:spcPct val="100000"/>
              </a:lnSpc>
              <a:spcAft>
                <a:spcPts val="1200"/>
              </a:spcAft>
              <a:buClrTx/>
              <a:buSzTx/>
              <a:buFont typeface="+mj-lt"/>
              <a:buAutoNum type="arabicPeriod"/>
            </a:pPr>
            <a:r>
              <a:rPr lang="zh-CN" altLang="zh-CN" sz="16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国内</a:t>
            </a:r>
            <a:r>
              <a:rPr lang="zh-CN" altLang="zh-CN" sz="16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首仿</a:t>
            </a:r>
            <a:r>
              <a:rPr lang="zh-CN" altLang="zh-CN" sz="16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zh-CN" sz="16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独家</a:t>
            </a:r>
            <a:r>
              <a:rPr lang="zh-CN" altLang="zh-CN" sz="16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剂型，</a:t>
            </a:r>
            <a:r>
              <a:rPr lang="en-US" altLang="zh-CN" sz="16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类注册，开展了药品上市前最关键的</a:t>
            </a:r>
            <a:r>
              <a:rPr lang="zh-CN" altLang="en-US" sz="16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生物等效性（</a:t>
            </a:r>
            <a:r>
              <a:rPr lang="en-US" altLang="zh-CN" sz="16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BE）</a:t>
            </a:r>
            <a:r>
              <a:rPr lang="zh-CN" altLang="en-US" sz="16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试验，同步完成了空腹和餐后双条件验证，全面覆盖了临床实际用药场景</a:t>
            </a:r>
            <a:endParaRPr lang="zh-CN" altLang="en-US" sz="16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342900" indent="-342900" algn="l" fontAlgn="auto">
              <a:lnSpc>
                <a:spcPct val="100000"/>
              </a:lnSpc>
              <a:spcAft>
                <a:spcPts val="1200"/>
              </a:spcAft>
              <a:buClrTx/>
              <a:buSzTx/>
              <a:buFont typeface="+mj-lt"/>
              <a:buAutoNum type="arabicPeriod"/>
            </a:pPr>
            <a:r>
              <a:rPr lang="zh-CN" altLang="en-US" sz="16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儿童用药新剂型，卫健委第三批</a:t>
            </a:r>
            <a:r>
              <a:rPr lang="zh-CN" altLang="en-US" sz="16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鼓励研发申报儿童药品</a:t>
            </a:r>
            <a:endParaRPr lang="zh-CN" altLang="en-US" sz="16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342900" indent="-342900" algn="l" fontAlgn="auto">
              <a:lnSpc>
                <a:spcPct val="100000"/>
              </a:lnSpc>
              <a:spcAft>
                <a:spcPts val="1200"/>
              </a:spcAft>
              <a:buClrTx/>
              <a:buSzTx/>
              <a:buFont typeface="+mj-lt"/>
              <a:buAutoNum type="arabicPeriod"/>
            </a:pPr>
            <a:r>
              <a:rPr lang="zh-CN" altLang="en-US" sz="16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配备</a:t>
            </a:r>
            <a:r>
              <a:rPr lang="zh-CN" altLang="en-US" sz="16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经校准的带刻度药用级聚乙烯口服给药器</a:t>
            </a:r>
            <a:r>
              <a:rPr lang="zh-CN" altLang="en-US" sz="16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，采用</a:t>
            </a:r>
            <a:r>
              <a:rPr lang="zh-CN" altLang="en-US" sz="16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高精度</a:t>
            </a:r>
            <a:r>
              <a:rPr lang="zh-CN" altLang="en-US" sz="16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模具制造，最小分度值达到 0.05</a:t>
            </a:r>
            <a:r>
              <a:rPr lang="en-US" altLang="zh-CN" sz="16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ml，</a:t>
            </a:r>
            <a:r>
              <a:rPr lang="zh-CN" altLang="en-US" sz="16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可满足不同体重患者（尤其是儿童）个体化用药量给药需求</a:t>
            </a:r>
            <a:endParaRPr lang="zh-CN" altLang="en-US" sz="1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342900" indent="-342900" algn="l" fontAlgn="auto">
              <a:lnSpc>
                <a:spcPct val="100000"/>
              </a:lnSpc>
              <a:spcAft>
                <a:spcPts val="1200"/>
              </a:spcAft>
              <a:buClrTx/>
              <a:buSzTx/>
              <a:buFont typeface="+mj-lt"/>
              <a:buAutoNum type="arabicPeriod"/>
            </a:pPr>
            <a:r>
              <a:rPr sz="16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采用</a:t>
            </a:r>
            <a:r>
              <a:rPr sz="16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聚酯瓶</a:t>
            </a:r>
            <a:r>
              <a:rPr lang="zh-CN" altLang="en-US" sz="16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，相较于常用的玻璃瓶，包装系统轻便、易携带、更易储存运输</a:t>
            </a:r>
            <a:endParaRPr lang="zh-CN" altLang="en-US" sz="1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342900" indent="-342900" algn="l" fontAlgn="auto">
              <a:lnSpc>
                <a:spcPct val="100000"/>
              </a:lnSpc>
              <a:spcAft>
                <a:spcPts val="1200"/>
              </a:spcAft>
              <a:buClrTx/>
              <a:buSzTx/>
              <a:buFont typeface="+mj-lt"/>
              <a:buAutoNum type="arabicPeriod"/>
            </a:pPr>
            <a:r>
              <a:rPr lang="zh-CN" altLang="en-US" sz="16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配备</a:t>
            </a:r>
            <a:r>
              <a:rPr lang="zh-CN" altLang="en-US" sz="1600" dirty="0">
                <a:highlight>
                  <a:srgbClr val="000000">
                    <a:alpha val="0"/>
                  </a:srgbClr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儿童</a:t>
            </a:r>
            <a:r>
              <a:rPr lang="zh-CN" altLang="en-US" sz="16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安全盖，可防止儿童开启和误服，提高用药安全性</a:t>
            </a:r>
            <a:endParaRPr lang="zh-CN" altLang="en-US" sz="1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8" name="矩形 57"/>
          <p:cNvSpPr/>
          <p:nvPr>
            <p:custDataLst>
              <p:tags r:id="rId5"/>
            </p:custDataLst>
          </p:nvPr>
        </p:nvSpPr>
        <p:spPr>
          <a:xfrm>
            <a:off x="720090" y="1834515"/>
            <a:ext cx="5295900" cy="47732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矩形 58"/>
          <p:cNvSpPr/>
          <p:nvPr>
            <p:custDataLst>
              <p:tags r:id="rId6"/>
            </p:custDataLst>
          </p:nvPr>
        </p:nvSpPr>
        <p:spPr>
          <a:xfrm>
            <a:off x="6200140" y="1834515"/>
            <a:ext cx="5284470" cy="47732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76481" y="148674"/>
            <a:ext cx="1192345" cy="666786"/>
            <a:chOff x="2215144" y="927951"/>
            <a:chExt cx="1244730" cy="916847"/>
          </a:xfrm>
        </p:grpSpPr>
        <p:sp>
          <p:nvSpPr>
            <p:cNvPr id="3" name="平行四边形 2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65">
                <a:latin typeface="Impact" panose="020B0806030902050204" pitchFamily="34" charset="0"/>
              </a:endParaRPr>
            </a:p>
          </p:txBody>
        </p:sp>
        <p:sp>
          <p:nvSpPr>
            <p:cNvPr id="4" name="文本框 9"/>
            <p:cNvSpPr txBox="1"/>
            <p:nvPr/>
          </p:nvSpPr>
          <p:spPr>
            <a:xfrm>
              <a:off x="2393075" y="927951"/>
              <a:ext cx="1066799" cy="916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735" dirty="0">
                  <a:solidFill>
                    <a:schemeClr val="bg1"/>
                  </a:solidFill>
                  <a:latin typeface="Impact" panose="020B0806030902050204" pitchFamily="34" charset="0"/>
                </a:rPr>
                <a:t>05</a:t>
              </a:r>
              <a:endParaRPr lang="zh-CN" altLang="en-US" sz="3735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282150" y="166423"/>
            <a:ext cx="10362926" cy="612920"/>
            <a:chOff x="4315150" y="953426"/>
            <a:chExt cx="3857250" cy="540057"/>
          </a:xfrm>
        </p:grpSpPr>
        <p:sp>
          <p:nvSpPr>
            <p:cNvPr id="6" name="矩形 5"/>
            <p:cNvSpPr/>
            <p:nvPr/>
          </p:nvSpPr>
          <p:spPr>
            <a:xfrm>
              <a:off x="4841196" y="1036090"/>
              <a:ext cx="2827147" cy="405646"/>
            </a:xfrm>
            <a:prstGeom prst="rect">
              <a:avLst/>
            </a:prstGeom>
            <a:ln w="15875"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公平性</a:t>
              </a:r>
              <a:endParaRPr lang="en-GB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平行四边形 6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zh-CN" altLang="en-US" sz="2135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3" name="object 19"/>
          <p:cNvSpPr/>
          <p:nvPr/>
        </p:nvSpPr>
        <p:spPr>
          <a:xfrm>
            <a:off x="821055" y="916777"/>
            <a:ext cx="5039995" cy="577850"/>
          </a:xfrm>
          <a:custGeom>
            <a:avLst/>
            <a:gdLst/>
            <a:ahLst/>
            <a:cxnLst/>
            <a:rect l="l" t="t" r="r" b="b"/>
            <a:pathLst>
              <a:path w="5039995" h="577850">
                <a:moveTo>
                  <a:pt x="4943602" y="0"/>
                </a:moveTo>
                <a:lnTo>
                  <a:pt x="96265" y="0"/>
                </a:lnTo>
                <a:lnTo>
                  <a:pt x="58796" y="7558"/>
                </a:lnTo>
                <a:lnTo>
                  <a:pt x="28197" y="28178"/>
                </a:lnTo>
                <a:lnTo>
                  <a:pt x="7565" y="58775"/>
                </a:lnTo>
                <a:lnTo>
                  <a:pt x="0" y="96266"/>
                </a:lnTo>
                <a:lnTo>
                  <a:pt x="0" y="481330"/>
                </a:lnTo>
                <a:lnTo>
                  <a:pt x="7565" y="518820"/>
                </a:lnTo>
                <a:lnTo>
                  <a:pt x="28197" y="549417"/>
                </a:lnTo>
                <a:lnTo>
                  <a:pt x="58796" y="570037"/>
                </a:lnTo>
                <a:lnTo>
                  <a:pt x="96265" y="577596"/>
                </a:lnTo>
                <a:lnTo>
                  <a:pt x="4943602" y="577596"/>
                </a:lnTo>
                <a:lnTo>
                  <a:pt x="4981092" y="570037"/>
                </a:lnTo>
                <a:lnTo>
                  <a:pt x="5011689" y="549417"/>
                </a:lnTo>
                <a:lnTo>
                  <a:pt x="5032309" y="518820"/>
                </a:lnTo>
                <a:lnTo>
                  <a:pt x="5039868" y="481330"/>
                </a:lnTo>
                <a:lnTo>
                  <a:pt x="5039868" y="96266"/>
                </a:lnTo>
                <a:lnTo>
                  <a:pt x="5032309" y="58775"/>
                </a:lnTo>
                <a:lnTo>
                  <a:pt x="5011689" y="28178"/>
                </a:lnTo>
                <a:lnTo>
                  <a:pt x="4981092" y="7558"/>
                </a:lnTo>
                <a:lnTo>
                  <a:pt x="4943602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lIns="0" tIns="0" rIns="0" bIns="0" rtlCol="0" anchor="ctr"/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宋体" panose="02010600030101010101" pitchFamily="2" charset="-122"/>
              </a:rPr>
              <a:t>所治疗疾病对公共健康的影响</a:t>
            </a:r>
            <a:endParaRPr b="1" dirty="0">
              <a:solidFill>
                <a:schemeClr val="bg1"/>
              </a:solidFill>
              <a:latin typeface="宋体" panose="02010600030101010101" pitchFamily="2" charset="-122"/>
            </a:endParaRPr>
          </a:p>
        </p:txBody>
      </p:sp>
      <p:sp>
        <p:nvSpPr>
          <p:cNvPr id="15" name="object 18"/>
          <p:cNvSpPr/>
          <p:nvPr/>
        </p:nvSpPr>
        <p:spPr>
          <a:xfrm>
            <a:off x="821055" y="1574800"/>
            <a:ext cx="5039995" cy="2235200"/>
          </a:xfrm>
          <a:custGeom>
            <a:avLst/>
            <a:gdLst/>
            <a:ahLst/>
            <a:cxnLst/>
            <a:rect l="l" t="t" r="r" b="b"/>
            <a:pathLst>
              <a:path w="5039995" h="1716404">
                <a:moveTo>
                  <a:pt x="0" y="286003"/>
                </a:moveTo>
                <a:lnTo>
                  <a:pt x="3742" y="239604"/>
                </a:lnTo>
                <a:lnTo>
                  <a:pt x="14577" y="195592"/>
                </a:lnTo>
                <a:lnTo>
                  <a:pt x="31917" y="154554"/>
                </a:lnTo>
                <a:lnTo>
                  <a:pt x="55172" y="117079"/>
                </a:lnTo>
                <a:lnTo>
                  <a:pt x="83756" y="83756"/>
                </a:lnTo>
                <a:lnTo>
                  <a:pt x="117079" y="55172"/>
                </a:lnTo>
                <a:lnTo>
                  <a:pt x="154554" y="31917"/>
                </a:lnTo>
                <a:lnTo>
                  <a:pt x="195592" y="14577"/>
                </a:lnTo>
                <a:lnTo>
                  <a:pt x="239604" y="3742"/>
                </a:lnTo>
                <a:lnTo>
                  <a:pt x="286004" y="0"/>
                </a:lnTo>
                <a:lnTo>
                  <a:pt x="4753864" y="0"/>
                </a:lnTo>
                <a:lnTo>
                  <a:pt x="4800263" y="3742"/>
                </a:lnTo>
                <a:lnTo>
                  <a:pt x="4844275" y="14577"/>
                </a:lnTo>
                <a:lnTo>
                  <a:pt x="4885313" y="31917"/>
                </a:lnTo>
                <a:lnTo>
                  <a:pt x="4922788" y="55172"/>
                </a:lnTo>
                <a:lnTo>
                  <a:pt x="4956111" y="83756"/>
                </a:lnTo>
                <a:lnTo>
                  <a:pt x="4984695" y="117079"/>
                </a:lnTo>
                <a:lnTo>
                  <a:pt x="5007950" y="154554"/>
                </a:lnTo>
                <a:lnTo>
                  <a:pt x="5025290" y="195592"/>
                </a:lnTo>
                <a:lnTo>
                  <a:pt x="5036125" y="239604"/>
                </a:lnTo>
                <a:lnTo>
                  <a:pt x="5039868" y="286003"/>
                </a:lnTo>
                <a:lnTo>
                  <a:pt x="5039868" y="1430020"/>
                </a:lnTo>
                <a:lnTo>
                  <a:pt x="5036125" y="1476419"/>
                </a:lnTo>
                <a:lnTo>
                  <a:pt x="5025290" y="1520431"/>
                </a:lnTo>
                <a:lnTo>
                  <a:pt x="5007950" y="1561469"/>
                </a:lnTo>
                <a:lnTo>
                  <a:pt x="4984695" y="1598944"/>
                </a:lnTo>
                <a:lnTo>
                  <a:pt x="4956111" y="1632267"/>
                </a:lnTo>
                <a:lnTo>
                  <a:pt x="4922788" y="1660851"/>
                </a:lnTo>
                <a:lnTo>
                  <a:pt x="4885313" y="1684106"/>
                </a:lnTo>
                <a:lnTo>
                  <a:pt x="4844275" y="1701446"/>
                </a:lnTo>
                <a:lnTo>
                  <a:pt x="4800263" y="1712281"/>
                </a:lnTo>
                <a:lnTo>
                  <a:pt x="4753864" y="1716024"/>
                </a:lnTo>
                <a:lnTo>
                  <a:pt x="286004" y="1716024"/>
                </a:lnTo>
                <a:lnTo>
                  <a:pt x="239604" y="1712281"/>
                </a:lnTo>
                <a:lnTo>
                  <a:pt x="195592" y="1701446"/>
                </a:lnTo>
                <a:lnTo>
                  <a:pt x="154554" y="1684106"/>
                </a:lnTo>
                <a:lnTo>
                  <a:pt x="117079" y="1660851"/>
                </a:lnTo>
                <a:lnTo>
                  <a:pt x="83756" y="1632267"/>
                </a:lnTo>
                <a:lnTo>
                  <a:pt x="55172" y="1598944"/>
                </a:lnTo>
                <a:lnTo>
                  <a:pt x="31917" y="1561469"/>
                </a:lnTo>
                <a:lnTo>
                  <a:pt x="14577" y="1520431"/>
                </a:lnTo>
                <a:lnTo>
                  <a:pt x="3742" y="1476419"/>
                </a:lnTo>
                <a:lnTo>
                  <a:pt x="0" y="1430020"/>
                </a:lnTo>
                <a:lnTo>
                  <a:pt x="0" y="286003"/>
                </a:lnTo>
                <a:close/>
              </a:path>
            </a:pathLst>
          </a:custGeom>
          <a:ln w="9144">
            <a:solidFill>
              <a:schemeClr val="accent5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宋体" panose="02010600030101010101" pitchFamily="2" charset="-122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6330898" y="907913"/>
            <a:ext cx="5039996" cy="2861945"/>
            <a:chOff x="1152270" y="1544825"/>
            <a:chExt cx="5039996" cy="2861945"/>
          </a:xfrm>
        </p:grpSpPr>
        <p:sp>
          <p:nvSpPr>
            <p:cNvPr id="18" name="object 19"/>
            <p:cNvSpPr/>
            <p:nvPr/>
          </p:nvSpPr>
          <p:spPr>
            <a:xfrm>
              <a:off x="1152271" y="1544825"/>
              <a:ext cx="5039995" cy="577850"/>
            </a:xfrm>
            <a:custGeom>
              <a:avLst/>
              <a:gdLst/>
              <a:ahLst/>
              <a:cxnLst/>
              <a:rect l="l" t="t" r="r" b="b"/>
              <a:pathLst>
                <a:path w="5039995" h="577850">
                  <a:moveTo>
                    <a:pt x="4943602" y="0"/>
                  </a:moveTo>
                  <a:lnTo>
                    <a:pt x="96265" y="0"/>
                  </a:lnTo>
                  <a:lnTo>
                    <a:pt x="58796" y="7558"/>
                  </a:lnTo>
                  <a:lnTo>
                    <a:pt x="28197" y="28178"/>
                  </a:lnTo>
                  <a:lnTo>
                    <a:pt x="7565" y="58775"/>
                  </a:lnTo>
                  <a:lnTo>
                    <a:pt x="0" y="96266"/>
                  </a:lnTo>
                  <a:lnTo>
                    <a:pt x="0" y="481330"/>
                  </a:lnTo>
                  <a:lnTo>
                    <a:pt x="7565" y="518820"/>
                  </a:lnTo>
                  <a:lnTo>
                    <a:pt x="28197" y="549417"/>
                  </a:lnTo>
                  <a:lnTo>
                    <a:pt x="58796" y="570037"/>
                  </a:lnTo>
                  <a:lnTo>
                    <a:pt x="96265" y="577596"/>
                  </a:lnTo>
                  <a:lnTo>
                    <a:pt x="4943602" y="577596"/>
                  </a:lnTo>
                  <a:lnTo>
                    <a:pt x="4981092" y="570037"/>
                  </a:lnTo>
                  <a:lnTo>
                    <a:pt x="5011689" y="549417"/>
                  </a:lnTo>
                  <a:lnTo>
                    <a:pt x="5032309" y="518820"/>
                  </a:lnTo>
                  <a:lnTo>
                    <a:pt x="5039868" y="481330"/>
                  </a:lnTo>
                  <a:lnTo>
                    <a:pt x="5039868" y="96266"/>
                  </a:lnTo>
                  <a:lnTo>
                    <a:pt x="5032309" y="58775"/>
                  </a:lnTo>
                  <a:lnTo>
                    <a:pt x="5011689" y="28178"/>
                  </a:lnTo>
                  <a:lnTo>
                    <a:pt x="4981092" y="7558"/>
                  </a:lnTo>
                  <a:lnTo>
                    <a:pt x="4943602" y="0"/>
                  </a:lnTo>
                  <a:close/>
                </a:path>
              </a:pathLst>
            </a:custGeom>
            <a:solidFill>
              <a:schemeClr val="accent5"/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zh-CN" altLang="en-US" b="1" dirty="0">
                  <a:solidFill>
                    <a:schemeClr val="bg1"/>
                  </a:solidFill>
                  <a:latin typeface="宋体" panose="02010600030101010101" pitchFamily="2" charset="-122"/>
                </a:rPr>
                <a:t>符合“保基本”原则</a:t>
              </a:r>
              <a:endParaRPr b="1" dirty="0">
                <a:solidFill>
                  <a:schemeClr val="bg1"/>
                </a:solidFill>
                <a:latin typeface="宋体" panose="02010600030101010101" pitchFamily="2" charset="-122"/>
              </a:endParaRPr>
            </a:p>
          </p:txBody>
        </p:sp>
        <p:sp>
          <p:nvSpPr>
            <p:cNvPr id="19" name="object 18"/>
            <p:cNvSpPr/>
            <p:nvPr/>
          </p:nvSpPr>
          <p:spPr>
            <a:xfrm>
              <a:off x="1152270" y="2202685"/>
              <a:ext cx="5039995" cy="2204085"/>
            </a:xfrm>
            <a:custGeom>
              <a:avLst/>
              <a:gdLst/>
              <a:ahLst/>
              <a:cxnLst/>
              <a:rect l="l" t="t" r="r" b="b"/>
              <a:pathLst>
                <a:path w="5039995" h="1716404">
                  <a:moveTo>
                    <a:pt x="0" y="286003"/>
                  </a:moveTo>
                  <a:lnTo>
                    <a:pt x="3742" y="239604"/>
                  </a:lnTo>
                  <a:lnTo>
                    <a:pt x="14577" y="195592"/>
                  </a:lnTo>
                  <a:lnTo>
                    <a:pt x="31917" y="154554"/>
                  </a:lnTo>
                  <a:lnTo>
                    <a:pt x="55172" y="117079"/>
                  </a:lnTo>
                  <a:lnTo>
                    <a:pt x="83756" y="83756"/>
                  </a:lnTo>
                  <a:lnTo>
                    <a:pt x="117079" y="55172"/>
                  </a:lnTo>
                  <a:lnTo>
                    <a:pt x="154554" y="31917"/>
                  </a:lnTo>
                  <a:lnTo>
                    <a:pt x="195592" y="14577"/>
                  </a:lnTo>
                  <a:lnTo>
                    <a:pt x="239604" y="3742"/>
                  </a:lnTo>
                  <a:lnTo>
                    <a:pt x="286004" y="0"/>
                  </a:lnTo>
                  <a:lnTo>
                    <a:pt x="4753864" y="0"/>
                  </a:lnTo>
                  <a:lnTo>
                    <a:pt x="4800263" y="3742"/>
                  </a:lnTo>
                  <a:lnTo>
                    <a:pt x="4844275" y="14577"/>
                  </a:lnTo>
                  <a:lnTo>
                    <a:pt x="4885313" y="31917"/>
                  </a:lnTo>
                  <a:lnTo>
                    <a:pt x="4922788" y="55172"/>
                  </a:lnTo>
                  <a:lnTo>
                    <a:pt x="4956111" y="83756"/>
                  </a:lnTo>
                  <a:lnTo>
                    <a:pt x="4984695" y="117079"/>
                  </a:lnTo>
                  <a:lnTo>
                    <a:pt x="5007950" y="154554"/>
                  </a:lnTo>
                  <a:lnTo>
                    <a:pt x="5025290" y="195592"/>
                  </a:lnTo>
                  <a:lnTo>
                    <a:pt x="5036125" y="239604"/>
                  </a:lnTo>
                  <a:lnTo>
                    <a:pt x="5039868" y="286003"/>
                  </a:lnTo>
                  <a:lnTo>
                    <a:pt x="5039868" y="1430020"/>
                  </a:lnTo>
                  <a:lnTo>
                    <a:pt x="5036125" y="1476419"/>
                  </a:lnTo>
                  <a:lnTo>
                    <a:pt x="5025290" y="1520431"/>
                  </a:lnTo>
                  <a:lnTo>
                    <a:pt x="5007950" y="1561469"/>
                  </a:lnTo>
                  <a:lnTo>
                    <a:pt x="4984695" y="1598944"/>
                  </a:lnTo>
                  <a:lnTo>
                    <a:pt x="4956111" y="1632267"/>
                  </a:lnTo>
                  <a:lnTo>
                    <a:pt x="4922788" y="1660851"/>
                  </a:lnTo>
                  <a:lnTo>
                    <a:pt x="4885313" y="1684106"/>
                  </a:lnTo>
                  <a:lnTo>
                    <a:pt x="4844275" y="1701446"/>
                  </a:lnTo>
                  <a:lnTo>
                    <a:pt x="4800263" y="1712281"/>
                  </a:lnTo>
                  <a:lnTo>
                    <a:pt x="4753864" y="1716024"/>
                  </a:lnTo>
                  <a:lnTo>
                    <a:pt x="286004" y="1716024"/>
                  </a:lnTo>
                  <a:lnTo>
                    <a:pt x="239604" y="1712281"/>
                  </a:lnTo>
                  <a:lnTo>
                    <a:pt x="195592" y="1701446"/>
                  </a:lnTo>
                  <a:lnTo>
                    <a:pt x="154554" y="1684106"/>
                  </a:lnTo>
                  <a:lnTo>
                    <a:pt x="117079" y="1660851"/>
                  </a:lnTo>
                  <a:lnTo>
                    <a:pt x="83756" y="1632267"/>
                  </a:lnTo>
                  <a:lnTo>
                    <a:pt x="55172" y="1598944"/>
                  </a:lnTo>
                  <a:lnTo>
                    <a:pt x="31917" y="1561469"/>
                  </a:lnTo>
                  <a:lnTo>
                    <a:pt x="14577" y="1520431"/>
                  </a:lnTo>
                  <a:lnTo>
                    <a:pt x="3742" y="1476419"/>
                  </a:lnTo>
                  <a:lnTo>
                    <a:pt x="0" y="1430020"/>
                  </a:lnTo>
                  <a:lnTo>
                    <a:pt x="0" y="286003"/>
                  </a:lnTo>
                  <a:close/>
                </a:path>
              </a:pathLst>
            </a:custGeom>
            <a:ln w="9144">
              <a:solidFill>
                <a:schemeClr val="accent5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solidFill>
                  <a:schemeClr val="bg1"/>
                </a:solidFill>
                <a:latin typeface="宋体" panose="02010600030101010101" pitchFamily="2" charset="-122"/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894079" y="3995401"/>
            <a:ext cx="5039996" cy="2735580"/>
            <a:chOff x="1050035" y="1515615"/>
            <a:chExt cx="5039996" cy="2735580"/>
          </a:xfrm>
        </p:grpSpPr>
        <p:sp>
          <p:nvSpPr>
            <p:cNvPr id="21" name="object 19"/>
            <p:cNvSpPr/>
            <p:nvPr/>
          </p:nvSpPr>
          <p:spPr>
            <a:xfrm>
              <a:off x="1050036" y="1515615"/>
              <a:ext cx="5039995" cy="577850"/>
            </a:xfrm>
            <a:custGeom>
              <a:avLst/>
              <a:gdLst/>
              <a:ahLst/>
              <a:cxnLst/>
              <a:rect l="l" t="t" r="r" b="b"/>
              <a:pathLst>
                <a:path w="5039995" h="577850">
                  <a:moveTo>
                    <a:pt x="4943602" y="0"/>
                  </a:moveTo>
                  <a:lnTo>
                    <a:pt x="96265" y="0"/>
                  </a:lnTo>
                  <a:lnTo>
                    <a:pt x="58796" y="7558"/>
                  </a:lnTo>
                  <a:lnTo>
                    <a:pt x="28197" y="28178"/>
                  </a:lnTo>
                  <a:lnTo>
                    <a:pt x="7565" y="58775"/>
                  </a:lnTo>
                  <a:lnTo>
                    <a:pt x="0" y="96266"/>
                  </a:lnTo>
                  <a:lnTo>
                    <a:pt x="0" y="481330"/>
                  </a:lnTo>
                  <a:lnTo>
                    <a:pt x="7565" y="518820"/>
                  </a:lnTo>
                  <a:lnTo>
                    <a:pt x="28197" y="549417"/>
                  </a:lnTo>
                  <a:lnTo>
                    <a:pt x="58796" y="570037"/>
                  </a:lnTo>
                  <a:lnTo>
                    <a:pt x="96265" y="577596"/>
                  </a:lnTo>
                  <a:lnTo>
                    <a:pt x="4943602" y="577596"/>
                  </a:lnTo>
                  <a:lnTo>
                    <a:pt x="4981092" y="570037"/>
                  </a:lnTo>
                  <a:lnTo>
                    <a:pt x="5011689" y="549417"/>
                  </a:lnTo>
                  <a:lnTo>
                    <a:pt x="5032309" y="518820"/>
                  </a:lnTo>
                  <a:lnTo>
                    <a:pt x="5039868" y="481330"/>
                  </a:lnTo>
                  <a:lnTo>
                    <a:pt x="5039868" y="96266"/>
                  </a:lnTo>
                  <a:lnTo>
                    <a:pt x="5032309" y="58775"/>
                  </a:lnTo>
                  <a:lnTo>
                    <a:pt x="5011689" y="28178"/>
                  </a:lnTo>
                  <a:lnTo>
                    <a:pt x="4981092" y="7558"/>
                  </a:lnTo>
                  <a:lnTo>
                    <a:pt x="4943602" y="0"/>
                  </a:lnTo>
                  <a:close/>
                </a:path>
              </a:pathLst>
            </a:custGeom>
            <a:solidFill>
              <a:schemeClr val="accent5"/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zh-CN" altLang="en-US" b="1" dirty="0">
                  <a:solidFill>
                    <a:schemeClr val="bg1"/>
                  </a:solidFill>
                  <a:latin typeface="宋体" panose="02010600030101010101" pitchFamily="2" charset="-122"/>
                </a:rPr>
                <a:t>弥补目录短板</a:t>
              </a:r>
              <a:endParaRPr b="1" dirty="0">
                <a:solidFill>
                  <a:schemeClr val="bg1"/>
                </a:solidFill>
                <a:latin typeface="宋体" panose="02010600030101010101" pitchFamily="2" charset="-122"/>
              </a:endParaRPr>
            </a:p>
          </p:txBody>
        </p:sp>
        <p:sp>
          <p:nvSpPr>
            <p:cNvPr id="22" name="object 18"/>
            <p:cNvSpPr/>
            <p:nvPr/>
          </p:nvSpPr>
          <p:spPr>
            <a:xfrm>
              <a:off x="1050035" y="2202685"/>
              <a:ext cx="5039995" cy="2048510"/>
            </a:xfrm>
            <a:custGeom>
              <a:avLst/>
              <a:gdLst/>
              <a:ahLst/>
              <a:cxnLst/>
              <a:rect l="l" t="t" r="r" b="b"/>
              <a:pathLst>
                <a:path w="5039995" h="1716404">
                  <a:moveTo>
                    <a:pt x="0" y="286003"/>
                  </a:moveTo>
                  <a:lnTo>
                    <a:pt x="3742" y="239604"/>
                  </a:lnTo>
                  <a:lnTo>
                    <a:pt x="14577" y="195592"/>
                  </a:lnTo>
                  <a:lnTo>
                    <a:pt x="31917" y="154554"/>
                  </a:lnTo>
                  <a:lnTo>
                    <a:pt x="55172" y="117079"/>
                  </a:lnTo>
                  <a:lnTo>
                    <a:pt x="83756" y="83756"/>
                  </a:lnTo>
                  <a:lnTo>
                    <a:pt x="117079" y="55172"/>
                  </a:lnTo>
                  <a:lnTo>
                    <a:pt x="154554" y="31917"/>
                  </a:lnTo>
                  <a:lnTo>
                    <a:pt x="195592" y="14577"/>
                  </a:lnTo>
                  <a:lnTo>
                    <a:pt x="239604" y="3742"/>
                  </a:lnTo>
                  <a:lnTo>
                    <a:pt x="286004" y="0"/>
                  </a:lnTo>
                  <a:lnTo>
                    <a:pt x="4753864" y="0"/>
                  </a:lnTo>
                  <a:lnTo>
                    <a:pt x="4800263" y="3742"/>
                  </a:lnTo>
                  <a:lnTo>
                    <a:pt x="4844275" y="14577"/>
                  </a:lnTo>
                  <a:lnTo>
                    <a:pt x="4885313" y="31917"/>
                  </a:lnTo>
                  <a:lnTo>
                    <a:pt x="4922788" y="55172"/>
                  </a:lnTo>
                  <a:lnTo>
                    <a:pt x="4956111" y="83756"/>
                  </a:lnTo>
                  <a:lnTo>
                    <a:pt x="4984695" y="117079"/>
                  </a:lnTo>
                  <a:lnTo>
                    <a:pt x="5007950" y="154554"/>
                  </a:lnTo>
                  <a:lnTo>
                    <a:pt x="5025290" y="195592"/>
                  </a:lnTo>
                  <a:lnTo>
                    <a:pt x="5036125" y="239604"/>
                  </a:lnTo>
                  <a:lnTo>
                    <a:pt x="5039868" y="286003"/>
                  </a:lnTo>
                  <a:lnTo>
                    <a:pt x="5039868" y="1430020"/>
                  </a:lnTo>
                  <a:lnTo>
                    <a:pt x="5036125" y="1476419"/>
                  </a:lnTo>
                  <a:lnTo>
                    <a:pt x="5025290" y="1520431"/>
                  </a:lnTo>
                  <a:lnTo>
                    <a:pt x="5007950" y="1561469"/>
                  </a:lnTo>
                  <a:lnTo>
                    <a:pt x="4984695" y="1598944"/>
                  </a:lnTo>
                  <a:lnTo>
                    <a:pt x="4956111" y="1632267"/>
                  </a:lnTo>
                  <a:lnTo>
                    <a:pt x="4922788" y="1660851"/>
                  </a:lnTo>
                  <a:lnTo>
                    <a:pt x="4885313" y="1684106"/>
                  </a:lnTo>
                  <a:lnTo>
                    <a:pt x="4844275" y="1701446"/>
                  </a:lnTo>
                  <a:lnTo>
                    <a:pt x="4800263" y="1712281"/>
                  </a:lnTo>
                  <a:lnTo>
                    <a:pt x="4753864" y="1716024"/>
                  </a:lnTo>
                  <a:lnTo>
                    <a:pt x="286004" y="1716024"/>
                  </a:lnTo>
                  <a:lnTo>
                    <a:pt x="239604" y="1712281"/>
                  </a:lnTo>
                  <a:lnTo>
                    <a:pt x="195592" y="1701446"/>
                  </a:lnTo>
                  <a:lnTo>
                    <a:pt x="154554" y="1684106"/>
                  </a:lnTo>
                  <a:lnTo>
                    <a:pt x="117079" y="1660851"/>
                  </a:lnTo>
                  <a:lnTo>
                    <a:pt x="83756" y="1632267"/>
                  </a:lnTo>
                  <a:lnTo>
                    <a:pt x="55172" y="1598944"/>
                  </a:lnTo>
                  <a:lnTo>
                    <a:pt x="31917" y="1561469"/>
                  </a:lnTo>
                  <a:lnTo>
                    <a:pt x="14577" y="1520431"/>
                  </a:lnTo>
                  <a:lnTo>
                    <a:pt x="3742" y="1476419"/>
                  </a:lnTo>
                  <a:lnTo>
                    <a:pt x="0" y="1430020"/>
                  </a:lnTo>
                  <a:lnTo>
                    <a:pt x="0" y="286003"/>
                  </a:lnTo>
                  <a:close/>
                </a:path>
              </a:pathLst>
            </a:custGeom>
            <a:ln w="9144">
              <a:solidFill>
                <a:schemeClr val="accent5"/>
              </a:solidFill>
            </a:ln>
          </p:spPr>
          <p:txBody>
            <a:bodyPr wrap="square" lIns="0" tIns="0" rIns="0" bIns="0" rtlCol="0"/>
            <a:lstStyle/>
            <a:p>
              <a:endParaRPr b="1" dirty="0">
                <a:solidFill>
                  <a:schemeClr val="bg1"/>
                </a:solidFill>
                <a:latin typeface="宋体" panose="02010600030101010101" pitchFamily="2" charset="-122"/>
              </a:endParaRP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6309943" y="3995401"/>
            <a:ext cx="5098414" cy="2727325"/>
            <a:chOff x="991616" y="1515615"/>
            <a:chExt cx="5098414" cy="2727325"/>
          </a:xfrm>
        </p:grpSpPr>
        <p:sp>
          <p:nvSpPr>
            <p:cNvPr id="24" name="object 19"/>
            <p:cNvSpPr/>
            <p:nvPr/>
          </p:nvSpPr>
          <p:spPr>
            <a:xfrm>
              <a:off x="991616" y="1515615"/>
              <a:ext cx="5039995" cy="577850"/>
            </a:xfrm>
            <a:custGeom>
              <a:avLst/>
              <a:gdLst/>
              <a:ahLst/>
              <a:cxnLst/>
              <a:rect l="l" t="t" r="r" b="b"/>
              <a:pathLst>
                <a:path w="5039995" h="577850">
                  <a:moveTo>
                    <a:pt x="4943602" y="0"/>
                  </a:moveTo>
                  <a:lnTo>
                    <a:pt x="96265" y="0"/>
                  </a:lnTo>
                  <a:lnTo>
                    <a:pt x="58796" y="7558"/>
                  </a:lnTo>
                  <a:lnTo>
                    <a:pt x="28197" y="28178"/>
                  </a:lnTo>
                  <a:lnTo>
                    <a:pt x="7565" y="58775"/>
                  </a:lnTo>
                  <a:lnTo>
                    <a:pt x="0" y="96266"/>
                  </a:lnTo>
                  <a:lnTo>
                    <a:pt x="0" y="481330"/>
                  </a:lnTo>
                  <a:lnTo>
                    <a:pt x="7565" y="518820"/>
                  </a:lnTo>
                  <a:lnTo>
                    <a:pt x="28197" y="549417"/>
                  </a:lnTo>
                  <a:lnTo>
                    <a:pt x="58796" y="570037"/>
                  </a:lnTo>
                  <a:lnTo>
                    <a:pt x="96265" y="577596"/>
                  </a:lnTo>
                  <a:lnTo>
                    <a:pt x="4943602" y="577596"/>
                  </a:lnTo>
                  <a:lnTo>
                    <a:pt x="4981092" y="570037"/>
                  </a:lnTo>
                  <a:lnTo>
                    <a:pt x="5011689" y="549417"/>
                  </a:lnTo>
                  <a:lnTo>
                    <a:pt x="5032309" y="518820"/>
                  </a:lnTo>
                  <a:lnTo>
                    <a:pt x="5039868" y="481330"/>
                  </a:lnTo>
                  <a:lnTo>
                    <a:pt x="5039868" y="96266"/>
                  </a:lnTo>
                  <a:lnTo>
                    <a:pt x="5032309" y="58775"/>
                  </a:lnTo>
                  <a:lnTo>
                    <a:pt x="5011689" y="28178"/>
                  </a:lnTo>
                  <a:lnTo>
                    <a:pt x="4981092" y="7558"/>
                  </a:lnTo>
                  <a:lnTo>
                    <a:pt x="4943602" y="0"/>
                  </a:lnTo>
                  <a:close/>
                </a:path>
              </a:pathLst>
            </a:custGeom>
            <a:solidFill>
              <a:schemeClr val="accent5"/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zh-CN" altLang="en-US" b="1" dirty="0">
                  <a:solidFill>
                    <a:schemeClr val="bg1"/>
                  </a:solidFill>
                  <a:latin typeface="宋体" panose="02010600030101010101" pitchFamily="2" charset="-122"/>
                </a:rPr>
                <a:t>临床管理难度小</a:t>
              </a:r>
              <a:endParaRPr b="1" dirty="0">
                <a:solidFill>
                  <a:schemeClr val="bg1"/>
                </a:solidFill>
                <a:latin typeface="宋体" panose="02010600030101010101" pitchFamily="2" charset="-122"/>
              </a:endParaRPr>
            </a:p>
          </p:txBody>
        </p:sp>
        <p:sp>
          <p:nvSpPr>
            <p:cNvPr id="25" name="object 18"/>
            <p:cNvSpPr/>
            <p:nvPr/>
          </p:nvSpPr>
          <p:spPr>
            <a:xfrm>
              <a:off x="1050035" y="2202685"/>
              <a:ext cx="5039995" cy="2040255"/>
            </a:xfrm>
            <a:custGeom>
              <a:avLst/>
              <a:gdLst/>
              <a:ahLst/>
              <a:cxnLst/>
              <a:rect l="l" t="t" r="r" b="b"/>
              <a:pathLst>
                <a:path w="5039995" h="1716404">
                  <a:moveTo>
                    <a:pt x="0" y="286003"/>
                  </a:moveTo>
                  <a:lnTo>
                    <a:pt x="3742" y="239604"/>
                  </a:lnTo>
                  <a:lnTo>
                    <a:pt x="14577" y="195592"/>
                  </a:lnTo>
                  <a:lnTo>
                    <a:pt x="31917" y="154554"/>
                  </a:lnTo>
                  <a:lnTo>
                    <a:pt x="55172" y="117079"/>
                  </a:lnTo>
                  <a:lnTo>
                    <a:pt x="83756" y="83756"/>
                  </a:lnTo>
                  <a:lnTo>
                    <a:pt x="117079" y="55172"/>
                  </a:lnTo>
                  <a:lnTo>
                    <a:pt x="154554" y="31917"/>
                  </a:lnTo>
                  <a:lnTo>
                    <a:pt x="195592" y="14577"/>
                  </a:lnTo>
                  <a:lnTo>
                    <a:pt x="239604" y="3742"/>
                  </a:lnTo>
                  <a:lnTo>
                    <a:pt x="286004" y="0"/>
                  </a:lnTo>
                  <a:lnTo>
                    <a:pt x="4753864" y="0"/>
                  </a:lnTo>
                  <a:lnTo>
                    <a:pt x="4800263" y="3742"/>
                  </a:lnTo>
                  <a:lnTo>
                    <a:pt x="4844275" y="14577"/>
                  </a:lnTo>
                  <a:lnTo>
                    <a:pt x="4885313" y="31917"/>
                  </a:lnTo>
                  <a:lnTo>
                    <a:pt x="4922788" y="55172"/>
                  </a:lnTo>
                  <a:lnTo>
                    <a:pt x="4956111" y="83756"/>
                  </a:lnTo>
                  <a:lnTo>
                    <a:pt x="4984695" y="117079"/>
                  </a:lnTo>
                  <a:lnTo>
                    <a:pt x="5007950" y="154554"/>
                  </a:lnTo>
                  <a:lnTo>
                    <a:pt x="5025290" y="195592"/>
                  </a:lnTo>
                  <a:lnTo>
                    <a:pt x="5036125" y="239604"/>
                  </a:lnTo>
                  <a:lnTo>
                    <a:pt x="5039868" y="286003"/>
                  </a:lnTo>
                  <a:lnTo>
                    <a:pt x="5039868" y="1430020"/>
                  </a:lnTo>
                  <a:lnTo>
                    <a:pt x="5036125" y="1476419"/>
                  </a:lnTo>
                  <a:lnTo>
                    <a:pt x="5025290" y="1520431"/>
                  </a:lnTo>
                  <a:lnTo>
                    <a:pt x="5007950" y="1561469"/>
                  </a:lnTo>
                  <a:lnTo>
                    <a:pt x="4984695" y="1598944"/>
                  </a:lnTo>
                  <a:lnTo>
                    <a:pt x="4956111" y="1632267"/>
                  </a:lnTo>
                  <a:lnTo>
                    <a:pt x="4922788" y="1660851"/>
                  </a:lnTo>
                  <a:lnTo>
                    <a:pt x="4885313" y="1684106"/>
                  </a:lnTo>
                  <a:lnTo>
                    <a:pt x="4844275" y="1701446"/>
                  </a:lnTo>
                  <a:lnTo>
                    <a:pt x="4800263" y="1712281"/>
                  </a:lnTo>
                  <a:lnTo>
                    <a:pt x="4753864" y="1716024"/>
                  </a:lnTo>
                  <a:lnTo>
                    <a:pt x="286004" y="1716024"/>
                  </a:lnTo>
                  <a:lnTo>
                    <a:pt x="239604" y="1712281"/>
                  </a:lnTo>
                  <a:lnTo>
                    <a:pt x="195592" y="1701446"/>
                  </a:lnTo>
                  <a:lnTo>
                    <a:pt x="154554" y="1684106"/>
                  </a:lnTo>
                  <a:lnTo>
                    <a:pt x="117079" y="1660851"/>
                  </a:lnTo>
                  <a:lnTo>
                    <a:pt x="83756" y="1632267"/>
                  </a:lnTo>
                  <a:lnTo>
                    <a:pt x="55172" y="1598944"/>
                  </a:lnTo>
                  <a:lnTo>
                    <a:pt x="31917" y="1561469"/>
                  </a:lnTo>
                  <a:lnTo>
                    <a:pt x="14577" y="1520431"/>
                  </a:lnTo>
                  <a:lnTo>
                    <a:pt x="3742" y="1476419"/>
                  </a:lnTo>
                  <a:lnTo>
                    <a:pt x="0" y="1430020"/>
                  </a:lnTo>
                  <a:lnTo>
                    <a:pt x="0" y="286003"/>
                  </a:lnTo>
                  <a:close/>
                </a:path>
              </a:pathLst>
            </a:custGeom>
            <a:ln w="9144">
              <a:solidFill>
                <a:schemeClr val="accent5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 dirty="0">
                <a:solidFill>
                  <a:schemeClr val="bg1"/>
                </a:solidFill>
                <a:latin typeface="宋体" panose="02010600030101010101" pitchFamily="2" charset="-122"/>
              </a:endParaRPr>
            </a:p>
          </p:txBody>
        </p:sp>
      </p:grpSp>
      <p:sp>
        <p:nvSpPr>
          <p:cNvPr id="28" name="矩形 27"/>
          <p:cNvSpPr/>
          <p:nvPr/>
        </p:nvSpPr>
        <p:spPr>
          <a:xfrm>
            <a:off x="6295390" y="1765300"/>
            <a:ext cx="5039995" cy="121285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85750" indent="-285750" algn="l" fontAlgn="auto">
              <a:lnSpc>
                <a:spcPct val="100000"/>
              </a:lnSpc>
              <a:spcAft>
                <a:spcPts val="600"/>
              </a:spcAft>
              <a:buClrTx/>
              <a:buSzTx/>
              <a:buFont typeface="Wingdings" panose="05000000000000000000" charset="0"/>
              <a:buChar char="ü"/>
            </a:pPr>
            <a:r>
              <a:rPr lang="zh-CN" altLang="en-US" sz="1400" dirty="0">
                <a:latin typeface="黑体" panose="02010609060101010101" charset="-122"/>
                <a:ea typeface="黑体" panose="02010609060101010101" charset="-122"/>
                <a:sym typeface="+mn-ea"/>
              </a:rPr>
              <a:t>卫健委第三批鼓励研发申报儿童药品</a:t>
            </a:r>
            <a:endParaRPr lang="zh-CN" altLang="en-US" sz="14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pPr marL="285750" indent="-285750" algn="l" fontAlgn="auto">
              <a:lnSpc>
                <a:spcPct val="100000"/>
              </a:lnSpc>
              <a:spcAft>
                <a:spcPts val="600"/>
              </a:spcAft>
              <a:buClrTx/>
              <a:buSzTx/>
              <a:buFont typeface="Wingdings" panose="05000000000000000000" charset="0"/>
              <a:buChar char="ü"/>
            </a:pPr>
            <a:r>
              <a:rPr lang="zh-CN" altLang="en-US" sz="1400" dirty="0">
                <a:latin typeface="黑体" panose="02010609060101010101" charset="-122"/>
                <a:ea typeface="黑体" panose="02010609060101010101" charset="-122"/>
                <a:sym typeface="+mn-ea"/>
              </a:rPr>
              <a:t>可以替代目录内其他剂型药物，是临床治疗的必须药物，满足特殊人群的及时给药需求，可以降低患者疾病负担。</a:t>
            </a:r>
            <a:endParaRPr lang="zh-CN" altLang="en-US" sz="14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pPr marL="285750" indent="-285750" algn="l" fontAlgn="auto">
              <a:lnSpc>
                <a:spcPct val="100000"/>
              </a:lnSpc>
              <a:spcAft>
                <a:spcPts val="600"/>
              </a:spcAft>
              <a:buClrTx/>
              <a:buSzTx/>
              <a:buFont typeface="Wingdings" panose="05000000000000000000" charset="0"/>
              <a:buChar char="ü"/>
            </a:pPr>
            <a:r>
              <a:rPr lang="zh-CN" altLang="en-US" sz="1400" dirty="0">
                <a:latin typeface="黑体" panose="02010609060101010101" charset="-122"/>
                <a:ea typeface="黑体" panose="02010609060101010101" charset="-122"/>
                <a:sym typeface="+mn-ea"/>
              </a:rPr>
              <a:t>纳入医保后可替代目录内已有品种，不增加医保负担，对医保基金影响有限、可控。</a:t>
            </a:r>
            <a:endParaRPr lang="zh-CN" altLang="en-US" sz="14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pPr marL="285750" indent="-285750" algn="l" fontAlgn="auto">
              <a:lnSpc>
                <a:spcPct val="100000"/>
              </a:lnSpc>
              <a:spcAft>
                <a:spcPts val="600"/>
              </a:spcAft>
              <a:buClrTx/>
              <a:buSzTx/>
              <a:buFont typeface="Wingdings" panose="05000000000000000000" charset="0"/>
              <a:buChar char="ü"/>
            </a:pPr>
            <a:endParaRPr lang="zh-CN" altLang="en-US" sz="14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835342" y="4446853"/>
            <a:ext cx="5039995" cy="181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 fontAlgn="auto">
              <a:lnSpc>
                <a:spcPct val="100000"/>
              </a:lnSpc>
              <a:buClrTx/>
              <a:buSzTx/>
              <a:buFont typeface="Wingdings" panose="05000000000000000000" pitchFamily="2" charset="2"/>
              <a:buChar char="ü"/>
            </a:pPr>
            <a:endParaRPr lang="zh-CN" altLang="zh-CN" sz="1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indent="0" algn="l" fontAlgn="auto">
              <a:lnSpc>
                <a:spcPct val="100000"/>
              </a:lnSpc>
              <a:buClrTx/>
              <a:buSzTx/>
              <a:buFont typeface="Wingdings" panose="05000000000000000000" pitchFamily="2" charset="2"/>
              <a:buNone/>
            </a:pPr>
            <a:endParaRPr lang="zh-CN" altLang="zh-CN" sz="1400" b="1" u="sng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indent="0" algn="l" fontAlgn="auto">
              <a:lnSpc>
                <a:spcPct val="100000"/>
              </a:lnSpc>
              <a:buClrTx/>
              <a:buSzTx/>
              <a:buFont typeface="Wingdings" panose="05000000000000000000" pitchFamily="2" charset="2"/>
              <a:buNone/>
            </a:pPr>
            <a:r>
              <a:rPr lang="zh-CN" altLang="zh-CN" sz="1400" b="1" u="sng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★</a:t>
            </a:r>
            <a:r>
              <a:rPr lang="en-US" altLang="zh-CN" sz="1400" b="1" u="sng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1400" b="1" u="sng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可填补目录内无螺内酯口服溶液剂型的空白</a:t>
            </a:r>
            <a:r>
              <a:rPr lang="zh-CN" altLang="zh-CN" sz="1400" b="1" u="sng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zh-CN" sz="1400" b="1" u="sng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indent="0" algn="l" fontAlgn="auto">
              <a:lnSpc>
                <a:spcPct val="100000"/>
              </a:lnSpc>
              <a:buClrTx/>
              <a:buSzTx/>
              <a:buFont typeface="Wingdings" panose="05000000000000000000" pitchFamily="2" charset="2"/>
              <a:buNone/>
            </a:pPr>
            <a:endParaRPr lang="zh-CN" altLang="zh-CN" sz="1400" b="1" u="sng" dirty="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 algn="l" fontAlgn="auto">
              <a:lnSpc>
                <a:spcPct val="10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可弥补目录内螺内酯</a:t>
            </a:r>
            <a:r>
              <a:rPr lang="zh-CN" altLang="zh-CN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片</a:t>
            </a:r>
            <a:r>
              <a:rPr lang="en-US" altLang="zh-CN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胶囊</a:t>
            </a:r>
            <a:r>
              <a:rPr lang="zh-CN" altLang="zh-CN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无法满足吞咽困难、儿童、老人等患者治疗需求的短板。</a:t>
            </a:r>
            <a:endParaRPr lang="zh-CN" altLang="en-US" sz="14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 algn="l" fontAlgn="auto">
              <a:lnSpc>
                <a:spcPct val="10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可弥补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目录内螺内酯</a:t>
            </a:r>
            <a:r>
              <a:rPr lang="zh-C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片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胶囊</a:t>
            </a:r>
            <a:r>
              <a:rPr lang="zh-CN" altLang="zh-CN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无法满足</a:t>
            </a:r>
            <a:r>
              <a:rPr lang="zh-CN" altLang="en-US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患者灵活剂量、精准剂量的短板。</a:t>
            </a:r>
            <a:endParaRPr lang="zh-CN" altLang="en-US" sz="14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6370131" y="4935141"/>
            <a:ext cx="5039995" cy="737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charset="0"/>
              <a:buChar char="ü"/>
            </a:pP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螺内酯口服混悬液适应症明确，不会滥用或超适应症使用。</a:t>
            </a:r>
            <a:endParaRPr lang="en-US" altLang="zh-CN" sz="14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charset="0"/>
              <a:buChar char="ü"/>
            </a:pP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针对儿童特别设计有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儿童安全阻开盖，降低患者误用风险。</a:t>
            </a:r>
            <a:endParaRPr lang="zh-CN" altLang="en-US" sz="14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charset="0"/>
              <a:buChar char="ü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药物自配备给药器，方便。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35025" y="1681480"/>
            <a:ext cx="4830445" cy="21170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algn="just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zh-CN" altLang="zh-CN" sz="1400" b="1" u="sng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★</a:t>
            </a:r>
            <a:r>
              <a:rPr lang="en-US" altLang="zh-CN" sz="1400" b="1" u="sng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zh-CN" altLang="en-US" sz="1400" b="1" u="sng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儿童、老人及吞咽困难患者的关注</a:t>
            </a:r>
            <a:r>
              <a:rPr lang="zh-CN" altLang="zh-CN" sz="1400" b="1" u="sng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：</a:t>
            </a:r>
            <a:endParaRPr lang="zh-CN" altLang="zh-CN" sz="1400" b="1" u="sng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285750" indent="-285750" algn="just" fontAlgn="auto">
              <a:spcAft>
                <a:spcPts val="600"/>
              </a:spcAft>
              <a:buFont typeface="Wingdings" panose="05000000000000000000" charset="0"/>
              <a:buChar char="ü"/>
            </a:pPr>
            <a:r>
              <a:rPr lang="zh-CN" altLang="en-US" sz="1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心衰是各种心脏疾病的严重表现或晚期阶段，心衰患者1年死亡率20%-30%，5年死亡率45%-60%，且反复住院。吞咽障碍者无法服用片剂，</a:t>
            </a:r>
            <a:r>
              <a:rPr lang="zh-CN" altLang="en-US" sz="1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儿童无适宜剂型，导致治疗中断、用药剂量不准确，导致死亡、住院风险上升。</a:t>
            </a:r>
            <a:endParaRPr lang="zh-CN" altLang="en-US" sz="12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285750" indent="-285750" algn="just" fontAlgn="auto">
              <a:spcAft>
                <a:spcPts val="600"/>
              </a:spcAft>
              <a:buFont typeface="Wingdings" panose="05000000000000000000" charset="0"/>
              <a:buChar char="ü"/>
            </a:pPr>
            <a:r>
              <a:rPr lang="zh-CN" altLang="en-US" sz="1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肝硬化腹水1年病死率约20%，5年病死率约44%。合并吞咽困难者被迫鼻饲或静脉给药，增加护理成本和感染风险。</a:t>
            </a:r>
            <a:endParaRPr lang="zh-CN" altLang="en-US" sz="12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285750" indent="-285750" algn="just" fontAlgn="auto">
              <a:spcAft>
                <a:spcPts val="600"/>
              </a:spcAft>
              <a:buFont typeface="Wingdings" panose="05000000000000000000" charset="0"/>
              <a:buChar char="ü"/>
            </a:pPr>
            <a:r>
              <a:rPr lang="zh-CN" altLang="en-US" sz="1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难治性高血压是心脑肾靶器官损害的重要危险因素，脑卒中等心脑血管事件风险显著升高。合并吞咽障碍者（常见于脑卒中后）无法服用片剂，血压控制不佳，再发事件风险增加。</a:t>
            </a:r>
            <a:endParaRPr lang="zh-CN" altLang="en-US" sz="12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998460" y="2201299"/>
            <a:ext cx="9829340" cy="66992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4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感谢您的关注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6" name="直接连接符 5"/>
          <p:cNvCxnSpPr>
            <a:cxnSpLocks noChangeShapeType="1"/>
          </p:cNvCxnSpPr>
          <p:nvPr/>
        </p:nvCxnSpPr>
        <p:spPr bwMode="auto">
          <a:xfrm flipH="1">
            <a:off x="1127070" y="2895751"/>
            <a:ext cx="10531723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矩形 9"/>
          <p:cNvSpPr>
            <a:spLocks noChangeArrowheads="1"/>
          </p:cNvSpPr>
          <p:nvPr/>
        </p:nvSpPr>
        <p:spPr bwMode="auto">
          <a:xfrm>
            <a:off x="11685275" y="2111119"/>
            <a:ext cx="506725" cy="2146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09" tIns="45705" rIns="91409" bIns="4570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9" name="组合 48"/>
          <p:cNvGrpSpPr/>
          <p:nvPr/>
        </p:nvGrpSpPr>
        <p:grpSpPr>
          <a:xfrm>
            <a:off x="10827800" y="3181507"/>
            <a:ext cx="576064" cy="577112"/>
            <a:chOff x="6084168" y="1274820"/>
            <a:chExt cx="432048" cy="432834"/>
          </a:xfrm>
        </p:grpSpPr>
        <p:sp>
          <p:nvSpPr>
            <p:cNvPr id="50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1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9099608" y="3182031"/>
            <a:ext cx="576064" cy="576064"/>
            <a:chOff x="4788024" y="1275213"/>
            <a:chExt cx="432048" cy="432048"/>
          </a:xfrm>
        </p:grpSpPr>
        <p:sp>
          <p:nvSpPr>
            <p:cNvPr id="53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4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9963705" y="3181507"/>
            <a:ext cx="577111" cy="577112"/>
            <a:chOff x="5436096" y="1274820"/>
            <a:chExt cx="432833" cy="432834"/>
          </a:xfrm>
        </p:grpSpPr>
        <p:sp>
          <p:nvSpPr>
            <p:cNvPr id="56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7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7371417" y="3181507"/>
            <a:ext cx="577111" cy="577112"/>
            <a:chOff x="3491880" y="1274820"/>
            <a:chExt cx="432833" cy="432834"/>
          </a:xfrm>
        </p:grpSpPr>
        <p:sp>
          <p:nvSpPr>
            <p:cNvPr id="59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0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235513" y="3181507"/>
            <a:ext cx="577111" cy="577112"/>
            <a:chOff x="4139952" y="1274820"/>
            <a:chExt cx="432833" cy="432834"/>
          </a:xfrm>
        </p:grpSpPr>
        <p:sp>
          <p:nvSpPr>
            <p:cNvPr id="62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45720" tIns="22860" rIns="45720" bIns="22860" anchor="ctr"/>
            <a:lstStyle/>
            <a:p>
              <a:endParaRPr lang="en-US" sz="2400">
                <a:latin typeface="Roboto Ligh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TABLE_ENDDRAG_ORIGIN_RECT" val="446*452"/>
  <p:tag name="TABLE_ENDDRAG_RECT" val="29*74*446*452"/>
</p:tagLst>
</file>

<file path=ppt/tags/tag10.xml><?xml version="1.0" encoding="utf-8"?>
<p:tagLst xmlns:p="http://schemas.openxmlformats.org/presentationml/2006/main">
  <p:tag name="KSO_WM_DIAGRAM_VIRTUALLY_FRAME" val="{&quot;height&quot;:667.3671653543308,&quot;left&quot;:56.7,&quot;top&quot;:85.9871653543307,&quot;width&quot;:874.05}"/>
</p:tagLst>
</file>

<file path=ppt/tags/tag11.xml><?xml version="1.0" encoding="utf-8"?>
<p:tagLst xmlns:p="http://schemas.openxmlformats.org/presentationml/2006/main">
  <p:tag name="KSO_WM_DIAGRAM_VIRTUALLY_FRAME" val="{&quot;height&quot;:667.3671653543308,&quot;left&quot;:56.7,&quot;top&quot;:85.9871653543307,&quot;width&quot;:874.05}"/>
</p:tagLst>
</file>

<file path=ppt/tags/tag12.xml><?xml version="1.0" encoding="utf-8"?>
<p:tagLst xmlns:p="http://schemas.openxmlformats.org/presentationml/2006/main">
  <p:tag name="KSO_WM_DIAGRAM_VIRTUALLY_FRAME" val="{&quot;height&quot;:667.3671653543308,&quot;left&quot;:56.7,&quot;top&quot;:85.9871653543307,&quot;width&quot;:874.05}"/>
</p:tagLst>
</file>

<file path=ppt/tags/tag13.xml><?xml version="1.0" encoding="utf-8"?>
<p:tagLst xmlns:p="http://schemas.openxmlformats.org/presentationml/2006/main">
  <p:tag name="KSO_WM_DIAGRAM_VIRTUALLY_FRAME" val="{&quot;height&quot;:667.3671653543308,&quot;left&quot;:56.7,&quot;top&quot;:85.9871653543307,&quot;width&quot;:874.05}"/>
</p:tagLst>
</file>

<file path=ppt/tags/tag14.xml><?xml version="1.0" encoding="utf-8"?>
<p:tagLst xmlns:p="http://schemas.openxmlformats.org/presentationml/2006/main">
  <p:tag name="commondata" val="eyJoZGlkIjoiZDQ1MDA1YTA0Y2ZlMjcyMDIxYTVmMzBiMTU5MDFjZDUifQ=="/>
  <p:tag name="resource_record_key" val="{&quot;29&quot;:[20426248]}"/>
</p:tagLst>
</file>

<file path=ppt/tags/tag2.xml><?xml version="1.0" encoding="utf-8"?>
<p:tagLst xmlns:p="http://schemas.openxmlformats.org/presentationml/2006/main">
  <p:tag name="TABLE_ENDDRAG_ORIGIN_RECT" val="424*452"/>
  <p:tag name="TABLE_ENDDRAG_RECT" val="489*74*424*452"/>
</p:tagLst>
</file>

<file path=ppt/tags/tag3.xml><?xml version="1.0" encoding="utf-8"?>
<p:tagLst xmlns:p="http://schemas.openxmlformats.org/presentationml/2006/main">
  <p:tag name="TABLE_ENDDRAG_ORIGIN_RECT" val="416*426"/>
  <p:tag name="TABLE_ENDDRAG_RECT" val="45*78*416*426"/>
</p:tagLst>
</file>

<file path=ppt/tags/tag4.xml><?xml version="1.0" encoding="utf-8"?>
<p:tagLst xmlns:p="http://schemas.openxmlformats.org/presentationml/2006/main">
  <p:tag name="TABLE_ENDDRAG_ORIGIN_RECT" val="405*426"/>
  <p:tag name="TABLE_ENDDRAG_RECT" val="496*78*405*426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RESOURCE_RECORD_KEY" val="{&quot;29&quot;:[20426248]}"/>
</p:tagLst>
</file>

<file path=ppt/tags/tag8.xml><?xml version="1.0" encoding="utf-8"?>
<p:tagLst xmlns:p="http://schemas.openxmlformats.org/presentationml/2006/main">
  <p:tag name="KSO_WM_DIAGRAM_VIRTUALLY_FRAME" val="{&quot;height&quot;:667.3671653543308,&quot;left&quot;:56.7,&quot;top&quot;:85.9871653543307,&quot;width&quot;:874.05}"/>
</p:tagLst>
</file>

<file path=ppt/tags/tag9.xml><?xml version="1.0" encoding="utf-8"?>
<p:tagLst xmlns:p="http://schemas.openxmlformats.org/presentationml/2006/main">
  <p:tag name="KSO_WM_DIAGRAM_VIRTUALLY_FRAME" val="{&quot;height&quot;:667.3671653543308,&quot;left&quot;:56.7,&quot;top&quot;:85.9871653543307,&quot;width&quot;:874.05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4550</Words>
  <Application>WPS 演示</Application>
  <PresentationFormat>宽屏</PresentationFormat>
  <Paragraphs>227</Paragraphs>
  <Slides>9</Slides>
  <Notes>4</Notes>
  <HiddenSlides>0</HiddenSlides>
  <MMClips>2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Calibri</vt:lpstr>
      <vt:lpstr>Roboto Light</vt:lpstr>
      <vt:lpstr>Impact</vt:lpstr>
      <vt:lpstr>Arial</vt:lpstr>
      <vt:lpstr>等线</vt:lpstr>
      <vt:lpstr>Times New Roman</vt:lpstr>
      <vt:lpstr>Wingdings</vt:lpstr>
      <vt:lpstr>黑体</vt:lpstr>
      <vt:lpstr>Segoe Print</vt:lpstr>
      <vt:lpstr>Arial Unicode MS</vt:lpstr>
      <vt:lpstr>等线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梁 琳波</dc:creator>
  <cp:lastModifiedBy>zcw</cp:lastModifiedBy>
  <cp:revision>162</cp:revision>
  <dcterms:created xsi:type="dcterms:W3CDTF">2025-07-15T07:15:00Z</dcterms:created>
  <dcterms:modified xsi:type="dcterms:W3CDTF">2026-06-08T01:27:04Z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E4A209F8AE2D40B5B517F84AB9178BD9_13</vt:lpwstr>
  </property>
  <property fmtid="{D5CDD505-2E9C-101B-9397-08002B2CF9AE}" pid="3" name="KSOProductBuildVer">
    <vt:lpwstr>2052-12.1.0.26375</vt:lpwstr>
  </property>
</Properties>
</file>