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tags/tag4.xml" ContentType="application/vnd.openxmlformats-officedocument.presentationml.tags+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tags/tag2.xml" ContentType="application/vnd.openxmlformats-officedocument.presentationml.tags+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tags/tag14.xml" ContentType="application/vnd.openxmlformats-officedocument.presentationml.tags+xml"/>
  <Override PartName="/ppt/tags/tag25.xml" ContentType="application/vnd.openxmlformats-officedocument.presentationml.tags+xml"/>
  <Override PartName="/ppt/notesSlides/notesSlide12.xml" ContentType="application/vnd.openxmlformats-officedocument.presentationml.notesSlide+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tags/tag7.xml" ContentType="application/vnd.openxmlformats-officedocument.presentationml.tags+xml"/>
  <Override PartName="/ppt/diagrams/drawing3.xml" ContentType="application/vnd.ms-office.drawingml.diagramDrawing+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Default Extension="emf" ContentType="image/x-emf"/>
  <Override PartName="/ppt/tags/tag3.xml" ContentType="application/vnd.openxmlformats-officedocument.presentationml.tags+xml"/>
  <Default Extension="jpeg" ContentType="image/jpeg"/>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tags/tag15.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tags/tag22.xml" ContentType="application/vnd.openxmlformats-officedocument.presentationml.tags+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tags/tag11.xml" ContentType="application/vnd.openxmlformats-officedocument.presentationml.tags+xml"/>
  <Override PartName="/ppt/tags/tag20.xml" ContentType="application/vnd.openxmlformats-officedocument.presentationml.tags+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8" r:id="rId2"/>
    <p:sldId id="309" r:id="rId3"/>
    <p:sldId id="321" r:id="rId4"/>
    <p:sldId id="312" r:id="rId5"/>
    <p:sldId id="323" r:id="rId6"/>
    <p:sldId id="318" r:id="rId7"/>
    <p:sldId id="281" r:id="rId8"/>
    <p:sldId id="316" r:id="rId9"/>
    <p:sldId id="280" r:id="rId10"/>
    <p:sldId id="320" r:id="rId11"/>
    <p:sldId id="319" r:id="rId12"/>
    <p:sldId id="307" r:id="rId13"/>
  </p:sldIdLst>
  <p:sldSz cx="12192000" cy="6858000"/>
  <p:notesSz cx="6858000" cy="9144000"/>
  <p:embeddedFontLst>
    <p:embeddedFont>
      <p:font typeface="微软雅黑" pitchFamily="34" charset="-122"/>
      <p:regular r:id="rId15"/>
      <p:bold r:id="rId16"/>
    </p:embeddedFont>
    <p:embeddedFont>
      <p:font typeface="仿宋" pitchFamily="49" charset="-122"/>
      <p:regular r:id="rId17"/>
    </p:embeddedFont>
    <p:embeddedFont>
      <p:font typeface="等线" pitchFamily="2" charset="-122"/>
      <p:regular r:id="rId18"/>
      <p:bold r:id="rId19"/>
    </p:embeddedFont>
    <p:embeddedFont>
      <p:font typeface="等线 Light" pitchFamily="2" charset="-122"/>
      <p:regular r:id="rId20"/>
    </p:embeddedFont>
    <p:embeddedFont>
      <p:font typeface="微软雅黑 Light" pitchFamily="34"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0" userDrawn="1">
          <p15:clr>
            <a:srgbClr val="A4A3A4"/>
          </p15:clr>
        </p15:guide>
        <p15:guide id="2" orient="horz" pos="1185" userDrawn="1">
          <p15:clr>
            <a:srgbClr val="A4A3A4"/>
          </p15:clr>
        </p15:guide>
        <p15:guide id="3" pos="234" userDrawn="1">
          <p15:clr>
            <a:srgbClr val="A4A3A4"/>
          </p15:clr>
        </p15:guide>
        <p15:guide id="4" pos="7423" userDrawn="1">
          <p15:clr>
            <a:srgbClr val="A4A3A4"/>
          </p15:clr>
        </p15:guide>
        <p15:guide id="5" orient="horz" pos="40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Wang" initials="AW" lastIdx="1" clrIdx="0"/>
  <p:cmAuthor id="2" name="Meng Zhang" initials="MZ" lastIdx="35" clrIdx="1"/>
  <p:cmAuthor id="3" name="Beryl Chen" initials="B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33CC"/>
    <a:srgbClr val="E74242"/>
    <a:srgbClr val="2570BF"/>
    <a:srgbClr val="1F347E"/>
    <a:srgbClr val="CA4449"/>
    <a:srgbClr val="2D78C5"/>
    <a:srgbClr val="503291"/>
    <a:srgbClr val="F2F2F2"/>
    <a:srgbClr val="D5696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867" autoAdjust="0"/>
    <p:restoredTop sz="91356" autoAdjust="0"/>
  </p:normalViewPr>
  <p:slideViewPr>
    <p:cSldViewPr snapToGrid="0" showGuides="1">
      <p:cViewPr varScale="1">
        <p:scale>
          <a:sx n="85" d="100"/>
          <a:sy n="85" d="100"/>
        </p:scale>
        <p:origin x="-858" y="-108"/>
      </p:cViewPr>
      <p:guideLst>
        <p:guide orient="horz" pos="1185"/>
        <p:guide orient="horz" pos="4088"/>
        <p:guide pos="3840"/>
        <p:guide pos="234"/>
        <p:guide pos="7423"/>
      </p:guideLst>
    </p:cSldViewPr>
  </p:slideViewPr>
  <p:notesTextViewPr>
    <p:cViewPr>
      <p:scale>
        <a:sx n="1" d="1"/>
        <a:sy n="1" d="1"/>
      </p:scale>
      <p:origin x="0" y="0"/>
    </p:cViewPr>
  </p:notesTextViewPr>
  <p:sorterViewPr>
    <p:cViewPr>
      <p:scale>
        <a:sx n="100" d="100"/>
        <a:sy n="100" d="100"/>
      </p:scale>
      <p:origin x="0" y="-15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gs" Target="tags/tag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3B964F8-6892-4509-BADD-513039EF8327}" type="doc">
      <dgm:prSet loTypeId="urn:microsoft.com/office/officeart/2005/8/layout/process1" loCatId="process" qsTypeId="urn:microsoft.com/office/officeart/2005/8/quickstyle/simple1#1" qsCatId="simple" csTypeId="urn:microsoft.com/office/officeart/2005/8/colors/accent1_2#1" csCatId="accent1" phldr="1"/>
      <dgm:spPr/>
    </dgm:pt>
    <dgm:pt modelId="{B3C420D4-C5A9-49CF-9B03-453ACF66766E}">
      <dgm:prSet phldrT="[文本]" custT="1"/>
      <dgm:spPr/>
      <dgm:t>
        <a:bodyPr/>
        <a:lstStyle/>
        <a:p>
          <a:r>
            <a:rPr lang="zh-CN" altLang="en-US" sz="3200" dirty="0">
              <a:latin typeface="微软雅黑" panose="020B0503020204020204" charset="-122"/>
              <a:ea typeface="微软雅黑" panose="020B0503020204020204" charset="-122"/>
            </a:rPr>
            <a:t>药品基本信息</a:t>
          </a:r>
        </a:p>
      </dgm:t>
    </dgm:pt>
    <dgm:pt modelId="{C59900CF-5FA5-40BE-8CBA-E5E890ECE793}" type="parTrans" cxnId="{8A9B9087-88C5-49A8-9F0E-78B39380A56B}">
      <dgm:prSet/>
      <dgm:spPr/>
      <dgm:t>
        <a:bodyPr/>
        <a:lstStyle/>
        <a:p>
          <a:endParaRPr lang="zh-CN" altLang="en-US" sz="3200">
            <a:latin typeface="微软雅黑" panose="020B0503020204020204" charset="-122"/>
            <a:ea typeface="微软雅黑" panose="020B0503020204020204" charset="-122"/>
          </a:endParaRPr>
        </a:p>
      </dgm:t>
    </dgm:pt>
    <dgm:pt modelId="{2F368338-4497-47DD-A91E-5C754B5F0858}" type="sibTrans" cxnId="{8A9B9087-88C5-49A8-9F0E-78B39380A56B}">
      <dgm:prSet custT="1"/>
      <dgm:spPr/>
      <dgm:t>
        <a:bodyPr/>
        <a:lstStyle/>
        <a:p>
          <a:endParaRPr lang="zh-CN" altLang="en-US" sz="3200">
            <a:latin typeface="微软雅黑" panose="020B0503020204020204" charset="-122"/>
            <a:ea typeface="微软雅黑" panose="020B0503020204020204" charset="-122"/>
          </a:endParaRPr>
        </a:p>
      </dgm:t>
    </dgm:pt>
    <dgm:pt modelId="{DF414673-56F0-4BE9-AB7E-056C8B3B48C4}">
      <dgm:prSet phldrT="[文本]" custT="1"/>
      <dgm:spPr/>
      <dgm:t>
        <a:bodyPr/>
        <a:lstStyle/>
        <a:p>
          <a:r>
            <a:rPr lang="zh-CN" altLang="en-US" sz="3200" dirty="0" smtClean="0">
              <a:latin typeface="微软雅黑" panose="020B0503020204020204" charset="-122"/>
              <a:ea typeface="微软雅黑" panose="020B0503020204020204" charset="-122"/>
            </a:rPr>
            <a:t>安全性</a:t>
          </a:r>
          <a:endParaRPr lang="zh-CN" altLang="en-US" sz="3200" dirty="0">
            <a:latin typeface="微软雅黑" panose="020B0503020204020204" charset="-122"/>
            <a:ea typeface="微软雅黑" panose="020B0503020204020204" charset="-122"/>
          </a:endParaRPr>
        </a:p>
      </dgm:t>
    </dgm:pt>
    <dgm:pt modelId="{842825A1-ECD2-43D7-A465-D91553F11DB2}" type="parTrans" cxnId="{18CAAA66-44B5-42BB-BD5B-384AF14302CB}">
      <dgm:prSet/>
      <dgm:spPr/>
      <dgm:t>
        <a:bodyPr/>
        <a:lstStyle/>
        <a:p>
          <a:endParaRPr lang="zh-CN" altLang="en-US" sz="3200">
            <a:latin typeface="微软雅黑" panose="020B0503020204020204" charset="-122"/>
            <a:ea typeface="微软雅黑" panose="020B0503020204020204" charset="-122"/>
          </a:endParaRPr>
        </a:p>
      </dgm:t>
    </dgm:pt>
    <dgm:pt modelId="{6EAD3A81-D27D-4FC1-BD6F-0D2CE5B41592}" type="sibTrans" cxnId="{18CAAA66-44B5-42BB-BD5B-384AF14302CB}">
      <dgm:prSet custT="1"/>
      <dgm:spPr/>
      <dgm:t>
        <a:bodyPr/>
        <a:lstStyle/>
        <a:p>
          <a:endParaRPr lang="zh-CN" altLang="en-US" sz="3200">
            <a:latin typeface="微软雅黑" panose="020B0503020204020204" charset="-122"/>
            <a:ea typeface="微软雅黑" panose="020B0503020204020204" charset="-122"/>
          </a:endParaRPr>
        </a:p>
      </dgm:t>
    </dgm:pt>
    <dgm:pt modelId="{7D627FF4-4FD1-4F41-A09E-BB3F1CEAF186}">
      <dgm:prSet phldrT="[文本]" custT="1"/>
      <dgm:spPr/>
      <dgm:t>
        <a:bodyPr/>
        <a:lstStyle/>
        <a:p>
          <a:r>
            <a:rPr lang="zh-CN" altLang="en-US" sz="3200" dirty="0">
              <a:latin typeface="微软雅黑" panose="020B0503020204020204" charset="-122"/>
              <a:ea typeface="微软雅黑" panose="020B0503020204020204" charset="-122"/>
            </a:rPr>
            <a:t>有效性</a:t>
          </a:r>
        </a:p>
      </dgm:t>
    </dgm:pt>
    <dgm:pt modelId="{88A03322-5C67-48DD-8A29-C04CB58A712E}" type="parTrans" cxnId="{B662B835-6A8E-4909-B4B8-09A252EA68BA}">
      <dgm:prSet/>
      <dgm:spPr/>
      <dgm:t>
        <a:bodyPr/>
        <a:lstStyle/>
        <a:p>
          <a:endParaRPr lang="zh-CN" altLang="en-US" sz="3200">
            <a:latin typeface="微软雅黑" panose="020B0503020204020204" charset="-122"/>
            <a:ea typeface="微软雅黑" panose="020B0503020204020204" charset="-122"/>
          </a:endParaRPr>
        </a:p>
      </dgm:t>
    </dgm:pt>
    <dgm:pt modelId="{08507FEC-FD6C-4FF1-BB88-F7EF92698941}" type="sibTrans" cxnId="{B662B835-6A8E-4909-B4B8-09A252EA68BA}">
      <dgm:prSet custT="1"/>
      <dgm:spPr/>
      <dgm:t>
        <a:bodyPr/>
        <a:lstStyle/>
        <a:p>
          <a:endParaRPr lang="zh-CN" altLang="en-US" sz="3200">
            <a:latin typeface="微软雅黑" panose="020B0503020204020204" charset="-122"/>
            <a:ea typeface="微软雅黑" panose="020B0503020204020204" charset="-122"/>
          </a:endParaRPr>
        </a:p>
      </dgm:t>
    </dgm:pt>
    <dgm:pt modelId="{9241B244-6EF0-4BBA-AAF5-1AC23623C00C}">
      <dgm:prSet custT="1"/>
      <dgm:spPr/>
      <dgm:t>
        <a:bodyPr/>
        <a:lstStyle/>
        <a:p>
          <a:r>
            <a:rPr lang="zh-CN" altLang="en-US" sz="3200" dirty="0" smtClean="0">
              <a:latin typeface="微软雅黑" panose="020B0503020204020204" charset="-122"/>
              <a:ea typeface="微软雅黑" panose="020B0503020204020204" charset="-122"/>
            </a:rPr>
            <a:t>创新性</a:t>
          </a:r>
          <a:endParaRPr lang="zh-CN" altLang="en-US" sz="3200" dirty="0">
            <a:latin typeface="微软雅黑" panose="020B0503020204020204" charset="-122"/>
            <a:ea typeface="微软雅黑" panose="020B0503020204020204" charset="-122"/>
          </a:endParaRPr>
        </a:p>
      </dgm:t>
    </dgm:pt>
    <dgm:pt modelId="{1F750D91-DCAA-4699-B203-11EA91CB5A84}" type="parTrans" cxnId="{7D5F1CFA-8EF9-40A9-9E43-4C3EA80964F1}">
      <dgm:prSet/>
      <dgm:spPr/>
      <dgm:t>
        <a:bodyPr/>
        <a:lstStyle/>
        <a:p>
          <a:endParaRPr lang="zh-CN" altLang="en-US" sz="3200">
            <a:latin typeface="微软雅黑" panose="020B0503020204020204" charset="-122"/>
            <a:ea typeface="微软雅黑" panose="020B0503020204020204" charset="-122"/>
          </a:endParaRPr>
        </a:p>
      </dgm:t>
    </dgm:pt>
    <dgm:pt modelId="{DFDC6FAD-B6A5-4677-A447-5995F3462CE7}" type="sibTrans" cxnId="{7D5F1CFA-8EF9-40A9-9E43-4C3EA80964F1}">
      <dgm:prSet custT="1"/>
      <dgm:spPr/>
      <dgm:t>
        <a:bodyPr/>
        <a:lstStyle/>
        <a:p>
          <a:endParaRPr lang="zh-CN" altLang="en-US" sz="3200">
            <a:latin typeface="微软雅黑" panose="020B0503020204020204" charset="-122"/>
            <a:ea typeface="微软雅黑" panose="020B0503020204020204" charset="-122"/>
          </a:endParaRPr>
        </a:p>
      </dgm:t>
    </dgm:pt>
    <dgm:pt modelId="{C5820E08-ACDE-4CB6-AF6C-323CF8F04B85}">
      <dgm:prSet custT="1"/>
      <dgm:spPr/>
      <dgm:t>
        <a:bodyPr/>
        <a:lstStyle/>
        <a:p>
          <a:r>
            <a:rPr lang="zh-CN" altLang="en-US" sz="3200" dirty="0"/>
            <a:t>公平性</a:t>
          </a:r>
        </a:p>
      </dgm:t>
    </dgm:pt>
    <dgm:pt modelId="{F78ADDAC-D431-4624-A504-F51D37BCEEB9}" type="parTrans" cxnId="{911BB6E7-D808-44DF-8A35-1A7339F94A2F}">
      <dgm:prSet/>
      <dgm:spPr/>
      <dgm:t>
        <a:bodyPr/>
        <a:lstStyle/>
        <a:p>
          <a:endParaRPr lang="zh-CN" altLang="en-US" sz="3200"/>
        </a:p>
      </dgm:t>
    </dgm:pt>
    <dgm:pt modelId="{500CC319-D7BA-4F7E-AE4E-4C9054835A35}" type="sibTrans" cxnId="{911BB6E7-D808-44DF-8A35-1A7339F94A2F}">
      <dgm:prSet/>
      <dgm:spPr/>
      <dgm:t>
        <a:bodyPr/>
        <a:lstStyle/>
        <a:p>
          <a:endParaRPr lang="zh-CN" altLang="en-US" sz="3200"/>
        </a:p>
      </dgm:t>
    </dgm:pt>
    <dgm:pt modelId="{782D12B8-D02C-4F75-9C17-2A54DD0F0C9E}" type="pres">
      <dgm:prSet presAssocID="{C3B964F8-6892-4509-BADD-513039EF8327}" presName="Name0" presStyleCnt="0">
        <dgm:presLayoutVars>
          <dgm:dir/>
          <dgm:resizeHandles val="exact"/>
        </dgm:presLayoutVars>
      </dgm:prSet>
      <dgm:spPr/>
    </dgm:pt>
    <dgm:pt modelId="{83ACF67A-EB51-416D-87DE-5F7CFAD9FB80}" type="pres">
      <dgm:prSet presAssocID="{B3C420D4-C5A9-49CF-9B03-453ACF66766E}" presName="node" presStyleLbl="node1" presStyleIdx="0" presStyleCnt="5">
        <dgm:presLayoutVars>
          <dgm:bulletEnabled val="1"/>
        </dgm:presLayoutVars>
      </dgm:prSet>
      <dgm:spPr/>
      <dgm:t>
        <a:bodyPr/>
        <a:lstStyle/>
        <a:p>
          <a:endParaRPr lang="zh-CN" altLang="en-US"/>
        </a:p>
      </dgm:t>
    </dgm:pt>
    <dgm:pt modelId="{9CA56F87-940D-4D06-928F-E1E912B2E922}" type="pres">
      <dgm:prSet presAssocID="{2F368338-4497-47DD-A91E-5C754B5F0858}" presName="sibTrans" presStyleLbl="sibTrans2D1" presStyleIdx="0" presStyleCnt="4"/>
      <dgm:spPr/>
      <dgm:t>
        <a:bodyPr/>
        <a:lstStyle/>
        <a:p>
          <a:endParaRPr lang="zh-CN" altLang="en-US"/>
        </a:p>
      </dgm:t>
    </dgm:pt>
    <dgm:pt modelId="{BE94A3C8-22BA-41F0-BC44-C67D9043EE9B}" type="pres">
      <dgm:prSet presAssocID="{2F368338-4497-47DD-A91E-5C754B5F0858}" presName="connectorText" presStyleLbl="sibTrans2D1" presStyleIdx="0" presStyleCnt="4"/>
      <dgm:spPr/>
      <dgm:t>
        <a:bodyPr/>
        <a:lstStyle/>
        <a:p>
          <a:endParaRPr lang="zh-CN" altLang="en-US"/>
        </a:p>
      </dgm:t>
    </dgm:pt>
    <dgm:pt modelId="{D9C4DD88-B9FA-45F3-9D66-01D311D36EFD}" type="pres">
      <dgm:prSet presAssocID="{DF414673-56F0-4BE9-AB7E-056C8B3B48C4}" presName="node" presStyleLbl="node1" presStyleIdx="1" presStyleCnt="5">
        <dgm:presLayoutVars>
          <dgm:bulletEnabled val="1"/>
        </dgm:presLayoutVars>
      </dgm:prSet>
      <dgm:spPr/>
      <dgm:t>
        <a:bodyPr/>
        <a:lstStyle/>
        <a:p>
          <a:endParaRPr lang="zh-CN" altLang="en-US"/>
        </a:p>
      </dgm:t>
    </dgm:pt>
    <dgm:pt modelId="{51172F64-17D3-4B43-AAD1-A876DBA17366}" type="pres">
      <dgm:prSet presAssocID="{6EAD3A81-D27D-4FC1-BD6F-0D2CE5B41592}" presName="sibTrans" presStyleLbl="sibTrans2D1" presStyleIdx="1" presStyleCnt="4"/>
      <dgm:spPr/>
      <dgm:t>
        <a:bodyPr/>
        <a:lstStyle/>
        <a:p>
          <a:endParaRPr lang="zh-CN" altLang="en-US"/>
        </a:p>
      </dgm:t>
    </dgm:pt>
    <dgm:pt modelId="{8411330E-356D-4E7B-BB3E-2E737D89EFEB}" type="pres">
      <dgm:prSet presAssocID="{6EAD3A81-D27D-4FC1-BD6F-0D2CE5B41592}" presName="connectorText" presStyleLbl="sibTrans2D1" presStyleIdx="1" presStyleCnt="4"/>
      <dgm:spPr/>
      <dgm:t>
        <a:bodyPr/>
        <a:lstStyle/>
        <a:p>
          <a:endParaRPr lang="zh-CN" altLang="en-US"/>
        </a:p>
      </dgm:t>
    </dgm:pt>
    <dgm:pt modelId="{6AB7458C-66F1-4723-994A-31A4316F30AF}" type="pres">
      <dgm:prSet presAssocID="{7D627FF4-4FD1-4F41-A09E-BB3F1CEAF186}" presName="node" presStyleLbl="node1" presStyleIdx="2" presStyleCnt="5">
        <dgm:presLayoutVars>
          <dgm:bulletEnabled val="1"/>
        </dgm:presLayoutVars>
      </dgm:prSet>
      <dgm:spPr/>
      <dgm:t>
        <a:bodyPr/>
        <a:lstStyle/>
        <a:p>
          <a:endParaRPr lang="zh-CN" altLang="en-US"/>
        </a:p>
      </dgm:t>
    </dgm:pt>
    <dgm:pt modelId="{45D28C22-2D80-44E4-AC64-6B90BD98F4F7}" type="pres">
      <dgm:prSet presAssocID="{08507FEC-FD6C-4FF1-BB88-F7EF92698941}" presName="sibTrans" presStyleLbl="sibTrans2D1" presStyleIdx="2" presStyleCnt="4"/>
      <dgm:spPr/>
      <dgm:t>
        <a:bodyPr/>
        <a:lstStyle/>
        <a:p>
          <a:endParaRPr lang="zh-CN" altLang="en-US"/>
        </a:p>
      </dgm:t>
    </dgm:pt>
    <dgm:pt modelId="{60C471E2-5669-4CC5-AD06-C67956BBC062}" type="pres">
      <dgm:prSet presAssocID="{08507FEC-FD6C-4FF1-BB88-F7EF92698941}" presName="connectorText" presStyleLbl="sibTrans2D1" presStyleIdx="2" presStyleCnt="4"/>
      <dgm:spPr/>
      <dgm:t>
        <a:bodyPr/>
        <a:lstStyle/>
        <a:p>
          <a:endParaRPr lang="zh-CN" altLang="en-US"/>
        </a:p>
      </dgm:t>
    </dgm:pt>
    <dgm:pt modelId="{98BB8172-3EFB-415F-B3FA-D52569ECA07A}" type="pres">
      <dgm:prSet presAssocID="{9241B244-6EF0-4BBA-AAF5-1AC23623C00C}" presName="node" presStyleLbl="node1" presStyleIdx="3" presStyleCnt="5">
        <dgm:presLayoutVars>
          <dgm:bulletEnabled val="1"/>
        </dgm:presLayoutVars>
      </dgm:prSet>
      <dgm:spPr/>
      <dgm:t>
        <a:bodyPr/>
        <a:lstStyle/>
        <a:p>
          <a:endParaRPr lang="zh-CN" altLang="en-US"/>
        </a:p>
      </dgm:t>
    </dgm:pt>
    <dgm:pt modelId="{EDC79709-910E-44FE-B5B4-814D80B821BE}" type="pres">
      <dgm:prSet presAssocID="{DFDC6FAD-B6A5-4677-A447-5995F3462CE7}" presName="sibTrans" presStyleLbl="sibTrans2D1" presStyleIdx="3" presStyleCnt="4"/>
      <dgm:spPr/>
      <dgm:t>
        <a:bodyPr/>
        <a:lstStyle/>
        <a:p>
          <a:endParaRPr lang="zh-CN" altLang="en-US"/>
        </a:p>
      </dgm:t>
    </dgm:pt>
    <dgm:pt modelId="{6855E0DA-3594-4BA7-81D4-BE140D62A2C5}" type="pres">
      <dgm:prSet presAssocID="{DFDC6FAD-B6A5-4677-A447-5995F3462CE7}" presName="connectorText" presStyleLbl="sibTrans2D1" presStyleIdx="3" presStyleCnt="4"/>
      <dgm:spPr/>
      <dgm:t>
        <a:bodyPr/>
        <a:lstStyle/>
        <a:p>
          <a:endParaRPr lang="zh-CN" altLang="en-US"/>
        </a:p>
      </dgm:t>
    </dgm:pt>
    <dgm:pt modelId="{6B6139FE-0FB7-4844-AB53-2971D4A70650}" type="pres">
      <dgm:prSet presAssocID="{C5820E08-ACDE-4CB6-AF6C-323CF8F04B85}" presName="node" presStyleLbl="node1" presStyleIdx="4" presStyleCnt="5">
        <dgm:presLayoutVars>
          <dgm:bulletEnabled val="1"/>
        </dgm:presLayoutVars>
      </dgm:prSet>
      <dgm:spPr/>
      <dgm:t>
        <a:bodyPr/>
        <a:lstStyle/>
        <a:p>
          <a:endParaRPr lang="zh-CN" altLang="en-US"/>
        </a:p>
      </dgm:t>
    </dgm:pt>
  </dgm:ptLst>
  <dgm:cxnLst>
    <dgm:cxn modelId="{4AFF1EC7-B6C0-4DB0-B2E0-E13646E7FFA6}" type="presOf" srcId="{2F368338-4497-47DD-A91E-5C754B5F0858}" destId="{9CA56F87-940D-4D06-928F-E1E912B2E922}" srcOrd="0" destOrd="0" presId="urn:microsoft.com/office/officeart/2005/8/layout/process1"/>
    <dgm:cxn modelId="{18CAAA66-44B5-42BB-BD5B-384AF14302CB}" srcId="{C3B964F8-6892-4509-BADD-513039EF8327}" destId="{DF414673-56F0-4BE9-AB7E-056C8B3B48C4}" srcOrd="1" destOrd="0" parTransId="{842825A1-ECD2-43D7-A465-D91553F11DB2}" sibTransId="{6EAD3A81-D27D-4FC1-BD6F-0D2CE5B41592}"/>
    <dgm:cxn modelId="{83AC1C42-5B28-44F7-97B5-FCCCA6600C19}" type="presOf" srcId="{C5820E08-ACDE-4CB6-AF6C-323CF8F04B85}" destId="{6B6139FE-0FB7-4844-AB53-2971D4A70650}" srcOrd="0" destOrd="0" presId="urn:microsoft.com/office/officeart/2005/8/layout/process1"/>
    <dgm:cxn modelId="{982F9DC6-BE23-4CC0-AD8A-A0B04E3B2467}" type="presOf" srcId="{DFDC6FAD-B6A5-4677-A447-5995F3462CE7}" destId="{EDC79709-910E-44FE-B5B4-814D80B821BE}" srcOrd="0" destOrd="0" presId="urn:microsoft.com/office/officeart/2005/8/layout/process1"/>
    <dgm:cxn modelId="{B662B835-6A8E-4909-B4B8-09A252EA68BA}" srcId="{C3B964F8-6892-4509-BADD-513039EF8327}" destId="{7D627FF4-4FD1-4F41-A09E-BB3F1CEAF186}" srcOrd="2" destOrd="0" parTransId="{88A03322-5C67-48DD-8A29-C04CB58A712E}" sibTransId="{08507FEC-FD6C-4FF1-BB88-F7EF92698941}"/>
    <dgm:cxn modelId="{CEFAA70F-7B27-4707-B42E-3BB7953CA526}" type="presOf" srcId="{DF414673-56F0-4BE9-AB7E-056C8B3B48C4}" destId="{D9C4DD88-B9FA-45F3-9D66-01D311D36EFD}" srcOrd="0" destOrd="0" presId="urn:microsoft.com/office/officeart/2005/8/layout/process1"/>
    <dgm:cxn modelId="{8A9B9087-88C5-49A8-9F0E-78B39380A56B}" srcId="{C3B964F8-6892-4509-BADD-513039EF8327}" destId="{B3C420D4-C5A9-49CF-9B03-453ACF66766E}" srcOrd="0" destOrd="0" parTransId="{C59900CF-5FA5-40BE-8CBA-E5E890ECE793}" sibTransId="{2F368338-4497-47DD-A91E-5C754B5F0858}"/>
    <dgm:cxn modelId="{7D5F1CFA-8EF9-40A9-9E43-4C3EA80964F1}" srcId="{C3B964F8-6892-4509-BADD-513039EF8327}" destId="{9241B244-6EF0-4BBA-AAF5-1AC23623C00C}" srcOrd="3" destOrd="0" parTransId="{1F750D91-DCAA-4699-B203-11EA91CB5A84}" sibTransId="{DFDC6FAD-B6A5-4677-A447-5995F3462CE7}"/>
    <dgm:cxn modelId="{911BB6E7-D808-44DF-8A35-1A7339F94A2F}" srcId="{C3B964F8-6892-4509-BADD-513039EF8327}" destId="{C5820E08-ACDE-4CB6-AF6C-323CF8F04B85}" srcOrd="4" destOrd="0" parTransId="{F78ADDAC-D431-4624-A504-F51D37BCEEB9}" sibTransId="{500CC319-D7BA-4F7E-AE4E-4C9054835A35}"/>
    <dgm:cxn modelId="{2519CD55-979F-4925-A382-2D0E1A982B32}" type="presOf" srcId="{9241B244-6EF0-4BBA-AAF5-1AC23623C00C}" destId="{98BB8172-3EFB-415F-B3FA-D52569ECA07A}" srcOrd="0" destOrd="0" presId="urn:microsoft.com/office/officeart/2005/8/layout/process1"/>
    <dgm:cxn modelId="{37B05410-337F-4E3E-BAAB-E01EBFBB6831}" type="presOf" srcId="{B3C420D4-C5A9-49CF-9B03-453ACF66766E}" destId="{83ACF67A-EB51-416D-87DE-5F7CFAD9FB80}" srcOrd="0" destOrd="0" presId="urn:microsoft.com/office/officeart/2005/8/layout/process1"/>
    <dgm:cxn modelId="{66736264-8A96-419A-B5D7-388693C44F8F}" type="presOf" srcId="{7D627FF4-4FD1-4F41-A09E-BB3F1CEAF186}" destId="{6AB7458C-66F1-4723-994A-31A4316F30AF}" srcOrd="0" destOrd="0" presId="urn:microsoft.com/office/officeart/2005/8/layout/process1"/>
    <dgm:cxn modelId="{019F6EBE-BD76-4A0C-A920-33D0C9ED011C}" type="presOf" srcId="{DFDC6FAD-B6A5-4677-A447-5995F3462CE7}" destId="{6855E0DA-3594-4BA7-81D4-BE140D62A2C5}" srcOrd="1" destOrd="0" presId="urn:microsoft.com/office/officeart/2005/8/layout/process1"/>
    <dgm:cxn modelId="{BA7B95C6-66C2-4D7C-87C0-E3EBAB155CEB}" type="presOf" srcId="{6EAD3A81-D27D-4FC1-BD6F-0D2CE5B41592}" destId="{51172F64-17D3-4B43-AAD1-A876DBA17366}" srcOrd="0" destOrd="0" presId="urn:microsoft.com/office/officeart/2005/8/layout/process1"/>
    <dgm:cxn modelId="{7B91B0D6-287B-454F-ADA0-1A922A0A9456}" type="presOf" srcId="{08507FEC-FD6C-4FF1-BB88-F7EF92698941}" destId="{60C471E2-5669-4CC5-AD06-C67956BBC062}" srcOrd="1" destOrd="0" presId="urn:microsoft.com/office/officeart/2005/8/layout/process1"/>
    <dgm:cxn modelId="{B6DC243E-F4BB-4AB4-8C89-DF9B564AD382}" type="presOf" srcId="{6EAD3A81-D27D-4FC1-BD6F-0D2CE5B41592}" destId="{8411330E-356D-4E7B-BB3E-2E737D89EFEB}" srcOrd="1" destOrd="0" presId="urn:microsoft.com/office/officeart/2005/8/layout/process1"/>
    <dgm:cxn modelId="{7111BBEB-E555-47D8-B6A5-BDE7E4FF783C}" type="presOf" srcId="{C3B964F8-6892-4509-BADD-513039EF8327}" destId="{782D12B8-D02C-4F75-9C17-2A54DD0F0C9E}" srcOrd="0" destOrd="0" presId="urn:microsoft.com/office/officeart/2005/8/layout/process1"/>
    <dgm:cxn modelId="{4627805E-023C-4053-82B5-18A16DE4A9BC}" type="presOf" srcId="{08507FEC-FD6C-4FF1-BB88-F7EF92698941}" destId="{45D28C22-2D80-44E4-AC64-6B90BD98F4F7}" srcOrd="0" destOrd="0" presId="urn:microsoft.com/office/officeart/2005/8/layout/process1"/>
    <dgm:cxn modelId="{29505AC9-B616-4654-A049-D8DC3CDC242E}" type="presOf" srcId="{2F368338-4497-47DD-A91E-5C754B5F0858}" destId="{BE94A3C8-22BA-41F0-BC44-C67D9043EE9B}" srcOrd="1" destOrd="0" presId="urn:microsoft.com/office/officeart/2005/8/layout/process1"/>
    <dgm:cxn modelId="{6C30FAB0-078B-4FB4-9792-D8532BC881F9}" type="presParOf" srcId="{782D12B8-D02C-4F75-9C17-2A54DD0F0C9E}" destId="{83ACF67A-EB51-416D-87DE-5F7CFAD9FB80}" srcOrd="0" destOrd="0" presId="urn:microsoft.com/office/officeart/2005/8/layout/process1"/>
    <dgm:cxn modelId="{96F64919-8A9F-404D-B965-36FFA5B7589B}" type="presParOf" srcId="{782D12B8-D02C-4F75-9C17-2A54DD0F0C9E}" destId="{9CA56F87-940D-4D06-928F-E1E912B2E922}" srcOrd="1" destOrd="0" presId="urn:microsoft.com/office/officeart/2005/8/layout/process1"/>
    <dgm:cxn modelId="{5CEB734B-5F13-4CCD-87D4-C70571C4BFC3}" type="presParOf" srcId="{9CA56F87-940D-4D06-928F-E1E912B2E922}" destId="{BE94A3C8-22BA-41F0-BC44-C67D9043EE9B}" srcOrd="0" destOrd="0" presId="urn:microsoft.com/office/officeart/2005/8/layout/process1"/>
    <dgm:cxn modelId="{9ABE5D49-8A21-4F8B-A099-BC3951D05A98}" type="presParOf" srcId="{782D12B8-D02C-4F75-9C17-2A54DD0F0C9E}" destId="{D9C4DD88-B9FA-45F3-9D66-01D311D36EFD}" srcOrd="2" destOrd="0" presId="urn:microsoft.com/office/officeart/2005/8/layout/process1"/>
    <dgm:cxn modelId="{7CA32478-6F91-479D-B0D1-D63E63ACD4C4}" type="presParOf" srcId="{782D12B8-D02C-4F75-9C17-2A54DD0F0C9E}" destId="{51172F64-17D3-4B43-AAD1-A876DBA17366}" srcOrd="3" destOrd="0" presId="urn:microsoft.com/office/officeart/2005/8/layout/process1"/>
    <dgm:cxn modelId="{32C97F6D-3E23-445E-8B47-6F6D67E3FD30}" type="presParOf" srcId="{51172F64-17D3-4B43-AAD1-A876DBA17366}" destId="{8411330E-356D-4E7B-BB3E-2E737D89EFEB}" srcOrd="0" destOrd="0" presId="urn:microsoft.com/office/officeart/2005/8/layout/process1"/>
    <dgm:cxn modelId="{E72DCD8B-CB69-4C4E-8939-EA103093D25F}" type="presParOf" srcId="{782D12B8-D02C-4F75-9C17-2A54DD0F0C9E}" destId="{6AB7458C-66F1-4723-994A-31A4316F30AF}" srcOrd="4" destOrd="0" presId="urn:microsoft.com/office/officeart/2005/8/layout/process1"/>
    <dgm:cxn modelId="{23896D06-AE83-4418-935F-9F57A4E28E94}" type="presParOf" srcId="{782D12B8-D02C-4F75-9C17-2A54DD0F0C9E}" destId="{45D28C22-2D80-44E4-AC64-6B90BD98F4F7}" srcOrd="5" destOrd="0" presId="urn:microsoft.com/office/officeart/2005/8/layout/process1"/>
    <dgm:cxn modelId="{590CCC5E-8906-40ED-A4BD-249480871ADE}" type="presParOf" srcId="{45D28C22-2D80-44E4-AC64-6B90BD98F4F7}" destId="{60C471E2-5669-4CC5-AD06-C67956BBC062}" srcOrd="0" destOrd="0" presId="urn:microsoft.com/office/officeart/2005/8/layout/process1"/>
    <dgm:cxn modelId="{BDFA4065-466B-4067-894B-C5AD96EFB28B}" type="presParOf" srcId="{782D12B8-D02C-4F75-9C17-2A54DD0F0C9E}" destId="{98BB8172-3EFB-415F-B3FA-D52569ECA07A}" srcOrd="6" destOrd="0" presId="urn:microsoft.com/office/officeart/2005/8/layout/process1"/>
    <dgm:cxn modelId="{56059EFC-F841-44F2-B697-8B84B4ACEDBF}" type="presParOf" srcId="{782D12B8-D02C-4F75-9C17-2A54DD0F0C9E}" destId="{EDC79709-910E-44FE-B5B4-814D80B821BE}" srcOrd="7" destOrd="0" presId="urn:microsoft.com/office/officeart/2005/8/layout/process1"/>
    <dgm:cxn modelId="{A492A9CC-9B3A-4A57-9C9E-2C3F7B4D7437}" type="presParOf" srcId="{EDC79709-910E-44FE-B5B4-814D80B821BE}" destId="{6855E0DA-3594-4BA7-81D4-BE140D62A2C5}" srcOrd="0" destOrd="0" presId="urn:microsoft.com/office/officeart/2005/8/layout/process1"/>
    <dgm:cxn modelId="{86087D84-AA7E-411B-897B-A9A969BF669E}" type="presParOf" srcId="{782D12B8-D02C-4F75-9C17-2A54DD0F0C9E}" destId="{6B6139FE-0FB7-4844-AB53-2971D4A70650}" srcOrd="8" destOrd="0" presId="urn:microsoft.com/office/officeart/2005/8/layout/process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45D45-1E7D-4326-A92D-B5E1C8C0E9D9}" type="doc">
      <dgm:prSet loTypeId="urn:microsoft.com/office/officeart/2005/8/layout/vList5" loCatId="list" qsTypeId="urn:microsoft.com/office/officeart/2005/8/quickstyle/simple1#2" qsCatId="simple" csTypeId="urn:microsoft.com/office/officeart/2005/8/colors/accent1_2#2" csCatId="accent1" phldr="1"/>
      <dgm:spPr/>
      <dgm:t>
        <a:bodyPr/>
        <a:lstStyle/>
        <a:p>
          <a:endParaRPr lang="zh-CN" altLang="en-US"/>
        </a:p>
      </dgm:t>
    </dgm:pt>
    <dgm:pt modelId="{9A16008F-A444-4F3B-8324-31AE0E6F1A1D}">
      <dgm:prSet phldrT="[文本]" custT="1"/>
      <dgm:spPr/>
      <dgm:t>
        <a:bodyPr/>
        <a:lstStyle/>
        <a:p>
          <a:r>
            <a:rPr lang="zh-CN" altLang="en-US" sz="2000" b="1" dirty="0">
              <a:latin typeface="微软雅黑" panose="020B0503020204020204" charset="-122"/>
              <a:ea typeface="微软雅黑" panose="020B0503020204020204" charset="-122"/>
            </a:rPr>
            <a:t>说明书收载的安全性信息</a:t>
          </a:r>
        </a:p>
      </dgm:t>
    </dgm:pt>
    <dgm:pt modelId="{88B953C1-A0A4-46CC-A158-D7F4B7F37EBE}" type="par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1F2CF10E-320B-424F-8A3B-C9C83B155D11}" type="sibTrans" cxnId="{1B9E9AAB-B5C2-404E-89B3-609D3EF97306}">
      <dgm:prSet/>
      <dgm:spPr/>
      <dgm:t>
        <a:bodyPr/>
        <a:lstStyle/>
        <a:p>
          <a:endParaRPr lang="zh-CN" altLang="en-US" sz="2400">
            <a:latin typeface="微软雅黑" panose="020B0503020204020204" charset="-122"/>
            <a:ea typeface="微软雅黑" panose="020B0503020204020204" charset="-122"/>
          </a:endParaRPr>
        </a:p>
      </dgm:t>
    </dgm:pt>
    <dgm:pt modelId="{B3BFDD31-334B-49A7-94B5-67D807E8ADFF}">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dgm:t>
    </dgm:pt>
    <dgm:pt modelId="{F0BB9B40-C679-4A8F-A43C-BEA855F9655E}" type="par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5E28E159-43DA-4141-8A22-A669ECE2CDFE}" type="sibTrans" cxnId="{F70D593B-6195-4F40-BDBF-4FFCA31BD269}">
      <dgm:prSet/>
      <dgm:spPr/>
      <dgm:t>
        <a:bodyPr/>
        <a:lstStyle/>
        <a:p>
          <a:endParaRPr lang="zh-CN" altLang="en-US" sz="2400">
            <a:latin typeface="微软雅黑" panose="020B0503020204020204" charset="-122"/>
            <a:ea typeface="微软雅黑" panose="020B0503020204020204" charset="-122"/>
          </a:endParaRPr>
        </a:p>
      </dgm:t>
    </dgm:pt>
    <dgm:pt modelId="{02AB3A78-F127-44FB-AD15-3F0B7FC293E3}">
      <dgm:prSet phldrT="[文本]" custT="1"/>
      <dgm:spPr/>
      <dgm:t>
        <a:bodyPr/>
        <a:lstStyle/>
        <a:p>
          <a:r>
            <a:rPr lang="zh-CN" altLang="en-US" sz="2000" b="1" dirty="0">
              <a:latin typeface="微软雅黑" panose="020B0503020204020204" charset="-122"/>
              <a:ea typeface="微软雅黑" panose="020B0503020204020204" charset="-122"/>
            </a:rPr>
            <a:t>国内外不良反应发生情况</a:t>
          </a:r>
        </a:p>
      </dgm:t>
    </dgm:pt>
    <dgm:pt modelId="{925B0B32-2580-4371-B7D9-1CE41D623D7F}" type="par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EF4C598C-98D4-4E07-BD77-25CC01614205}" type="sibTrans" cxnId="{59CD8C79-557E-485C-912F-49FF195C2CB7}">
      <dgm:prSet/>
      <dgm:spPr/>
      <dgm:t>
        <a:bodyPr/>
        <a:lstStyle/>
        <a:p>
          <a:endParaRPr lang="zh-CN" altLang="en-US" sz="2400">
            <a:latin typeface="微软雅黑" panose="020B0503020204020204" charset="-122"/>
            <a:ea typeface="微软雅黑" panose="020B0503020204020204" charset="-122"/>
          </a:endParaRPr>
        </a:p>
      </dgm:t>
    </dgm:pt>
    <dgm:pt modelId="{777F2539-9A98-4FCA-8B42-C6373C3D31D7}">
      <dgm:prSet phldrT="[文本]" custT="1"/>
      <dgm:spPr/>
      <dgm:t>
        <a:bodyPr/>
        <a:lstStyle/>
        <a:p>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dgm:t>
    </dgm:pt>
    <dgm:pt modelId="{1F9395F2-098B-4D45-99AA-8E54E2ED0110}" type="par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CD5C68CC-1AE2-48CD-9320-0CF36D17B402}" type="sibTrans" cxnId="{9F5268CE-5D97-427C-BF81-E2EADE5C97DD}">
      <dgm:prSet/>
      <dgm:spPr/>
      <dgm:t>
        <a:bodyPr/>
        <a:lstStyle/>
        <a:p>
          <a:endParaRPr lang="zh-CN" altLang="en-US" sz="2400">
            <a:latin typeface="微软雅黑" panose="020B0503020204020204" charset="-122"/>
            <a:ea typeface="微软雅黑" panose="020B0503020204020204" charset="-122"/>
          </a:endParaRPr>
        </a:p>
      </dgm:t>
    </dgm:pt>
    <dgm:pt modelId="{B42E5A62-4D46-4F60-B129-56C2DB3E06D0}">
      <dgm:prSet phldrT="[文本]" custT="1"/>
      <dgm:spPr/>
      <dgm:t>
        <a:bodyPr/>
        <a:lstStyle/>
        <a:p>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gm:t>
    </dgm:pt>
    <dgm:pt modelId="{9449381B-AEA0-42BA-BFED-76EAD116E6BD}" type="par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FBD364-6D1F-4AC1-95DC-55BDD21898E3}" type="sibTrans" cxnId="{17235C78-8177-46B9-8285-4E50D52DD26B}">
      <dgm:prSet/>
      <dgm:spPr/>
      <dgm:t>
        <a:bodyPr/>
        <a:lstStyle/>
        <a:p>
          <a:endParaRPr lang="zh-CN" altLang="en-US" sz="2400">
            <a:latin typeface="微软雅黑" panose="020B0503020204020204" charset="-122"/>
            <a:ea typeface="微软雅黑" panose="020B0503020204020204" charset="-122"/>
          </a:endParaRPr>
        </a:p>
      </dgm:t>
    </dgm:pt>
    <dgm:pt modelId="{68B10E00-35FB-4365-A8C1-9F26EB2CFFF0}">
      <dgm:prSet phldrT="[文本]" custT="1"/>
      <dgm:spPr/>
      <dgm:t>
        <a:bodyPr/>
        <a:lstStyle/>
        <a:p>
          <a:r>
            <a:rPr lang="zh-CN" altLang="en-US" sz="2000" b="1" dirty="0">
              <a:latin typeface="微软雅黑" panose="020B0503020204020204" charset="-122"/>
              <a:ea typeface="微软雅黑" panose="020B0503020204020204" charset="-122"/>
            </a:rPr>
            <a:t>替米沙坦氨氯地平片</a:t>
          </a:r>
          <a:r>
            <a:rPr lang="zh-CN" altLang="en-US" sz="2000" b="1" dirty="0">
              <a:latin typeface="仿宋" panose="02010609060101010101" pitchFamily="49" charset="-122"/>
              <a:ea typeface="仿宋" panose="02010609060101010101" pitchFamily="49" charset="-122"/>
            </a:rPr>
            <a:t>（</a:t>
          </a:r>
          <a:r>
            <a:rPr lang="en-US" altLang="zh-CN" sz="2000" b="1" dirty="0">
              <a:latin typeface="仿宋" panose="02010609060101010101" pitchFamily="49" charset="-122"/>
              <a:ea typeface="仿宋" panose="02010609060101010101" pitchFamily="49" charset="-122"/>
            </a:rPr>
            <a:t>Ⅱ</a:t>
          </a:r>
          <a:r>
            <a:rPr lang="zh-CN" altLang="en-US" sz="2000" b="1" dirty="0">
              <a:latin typeface="仿宋" panose="02010609060101010101" pitchFamily="49" charset="-122"/>
              <a:ea typeface="仿宋" panose="02010609060101010101" pitchFamily="49" charset="-122"/>
            </a:rPr>
            <a:t>）</a:t>
          </a:r>
          <a:r>
            <a:rPr lang="en-US" altLang="en-US" sz="2000" b="1" dirty="0">
              <a:latin typeface="微软雅黑" panose="020B0503020204020204" charset="-122"/>
              <a:ea typeface="微软雅黑" panose="020B0503020204020204" charset="-122"/>
            </a:rPr>
            <a:t>vs.</a:t>
          </a:r>
          <a:r>
            <a:rPr lang="en-US" altLang="en-US" sz="2000" b="1" dirty="0">
              <a:latin typeface="仿宋" panose="02010609060101010101" pitchFamily="49" charset="-122"/>
              <a:ea typeface="仿宋" panose="02010609060101010101" pitchFamily="49" charset="-122"/>
            </a:rPr>
            <a:t> </a:t>
          </a:r>
          <a:r>
            <a:rPr lang="zh-CN" altLang="en-US" sz="2000" b="1" dirty="0">
              <a:latin typeface="微软雅黑" panose="020B0503020204020204" charset="-122"/>
              <a:ea typeface="微软雅黑" panose="020B0503020204020204" charset="-122"/>
            </a:rPr>
            <a:t>其他</a:t>
          </a:r>
          <a:r>
            <a:rPr lang="en-US" altLang="zh-CN" sz="2000" b="1" dirty="0">
              <a:latin typeface="微软雅黑" panose="020B0503020204020204" charset="-122"/>
              <a:ea typeface="微软雅黑" panose="020B0503020204020204" charset="-122"/>
            </a:rPr>
            <a:t>ARB+CCB</a:t>
          </a:r>
          <a:r>
            <a:rPr lang="zh-CN" altLang="en-US" sz="2000" b="1" dirty="0">
              <a:latin typeface="微软雅黑" panose="020B0503020204020204" charset="-122"/>
              <a:ea typeface="微软雅黑" panose="020B0503020204020204" charset="-122"/>
            </a:rPr>
            <a:t>单片复方制剂</a:t>
          </a:r>
        </a:p>
      </dgm:t>
    </dgm:pt>
    <dgm:pt modelId="{D7E5428B-4B3A-4005-81B3-FC9E1F78484B}" type="par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7EAE85DC-3252-4575-890C-71CD0DD09DF9}" type="sibTrans" cxnId="{0588D291-4E22-4E93-9DF9-8E8C35EBAFA8}">
      <dgm:prSet/>
      <dgm:spPr/>
      <dgm:t>
        <a:bodyPr/>
        <a:lstStyle/>
        <a:p>
          <a:endParaRPr lang="zh-CN" altLang="en-US" sz="2400">
            <a:latin typeface="微软雅黑" panose="020B0503020204020204" charset="-122"/>
            <a:ea typeface="微软雅黑" panose="020B0503020204020204" charset="-122"/>
          </a:endParaRPr>
        </a:p>
      </dgm:t>
    </dgm:pt>
    <dgm:pt modelId="{D5AF5F1C-2B6E-43F1-9ABE-F237C73D2D13}">
      <dgm:prSet phldrT="[文本]" custT="1"/>
      <dgm:spPr/>
      <dgm:t>
        <a:bodyPr/>
        <a:lstStyle/>
        <a:p>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dgm:t>
    </dgm:pt>
    <dgm:pt modelId="{5AFCB6E1-2737-4BE6-B836-71B0FA01C264}" type="par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D0086EC6-3B28-403A-A226-D6F304D2F669}" type="sibTrans" cxnId="{30D1E93D-CB43-4DF4-9F73-D44A0D9DBE00}">
      <dgm:prSet/>
      <dgm:spPr/>
      <dgm:t>
        <a:bodyPr/>
        <a:lstStyle/>
        <a:p>
          <a:endParaRPr lang="zh-CN" altLang="en-US" sz="2400">
            <a:latin typeface="微软雅黑" panose="020B0503020204020204" charset="-122"/>
            <a:ea typeface="微软雅黑" panose="020B0503020204020204" charset="-122"/>
          </a:endParaRPr>
        </a:p>
      </dgm:t>
    </dgm:pt>
    <dgm:pt modelId="{29420AB2-4E01-486D-80BC-5F432BA047ED}">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indent="0" defTabSz="622300">
            <a:lnSpc>
              <a:spcPct val="90000"/>
            </a:lnSpc>
            <a:spcBef>
              <a:spcPct val="0"/>
            </a:spcBef>
            <a:spcAft>
              <a:spcPct val="15000"/>
            </a:spcAft>
            <a:buNone/>
          </a:pPr>
          <a:endParaRPr lang="zh-CN" altLang="en-US" sz="1200" kern="1200" dirty="0">
            <a:latin typeface="微软雅黑" panose="020B0503020204020204" charset="-122"/>
            <a:ea typeface="微软雅黑" panose="020B0503020204020204" charset="-122"/>
          </a:endParaRPr>
        </a:p>
      </dgm:t>
    </dgm:pt>
    <dgm:pt modelId="{A32F8CCA-757B-418A-B977-614E80FD1FD2}" type="parTrans" cxnId="{346B3F87-9EFE-4AB1-B81F-82248CAF32E4}">
      <dgm:prSet/>
      <dgm:spPr/>
      <dgm:t>
        <a:bodyPr/>
        <a:lstStyle/>
        <a:p>
          <a:endParaRPr lang="zh-CN" altLang="en-US"/>
        </a:p>
      </dgm:t>
    </dgm:pt>
    <dgm:pt modelId="{A7C7EFB8-0D9E-43E9-982A-4846BFA43A05}" type="sibTrans" cxnId="{346B3F87-9EFE-4AB1-B81F-82248CAF32E4}">
      <dgm:prSet/>
      <dgm:spPr/>
      <dgm:t>
        <a:bodyPr/>
        <a:lstStyle/>
        <a:p>
          <a:endParaRPr lang="zh-CN" altLang="en-US"/>
        </a:p>
      </dgm:t>
    </dgm:pt>
    <dgm:pt modelId="{CEBBDDC8-6965-4CF7-A873-E80C48EC3463}">
      <dgm:prSet phldrT="[文本]" custT="1"/>
      <dgm:spPr/>
      <dgm:t>
        <a:bodyPr/>
        <a:lstStyle/>
        <a:p>
          <a:pPr marL="0" marR="0" indent="0" defTabSz="914400" eaLnBrk="1" fontAlgn="auto" latinLnBrk="0" hangingPunct="1">
            <a:lnSpc>
              <a:spcPct val="100000"/>
            </a:lnSpc>
            <a:spcBef>
              <a:spcPts val="0"/>
            </a:spcBef>
            <a:spcAft>
              <a:spcPts val="0"/>
            </a:spcAft>
            <a:buClrTx/>
            <a:buSzTx/>
            <a:buFontTx/>
            <a:buNone/>
          </a:pPr>
          <a:endParaRPr lang="zh-CN" altLang="en-US" sz="1200" kern="1200" dirty="0">
            <a:latin typeface="微软雅黑" panose="020B0503020204020204" charset="-122"/>
            <a:ea typeface="微软雅黑" panose="020B0503020204020204" charset="-122"/>
          </a:endParaRPr>
        </a:p>
      </dgm:t>
    </dgm:pt>
    <dgm:pt modelId="{5611C023-76AA-4250-9B04-9AED1708EC4B}" type="parTrans" cxnId="{B01E1AB6-88FB-4B45-ACBB-93D82DA63AD1}">
      <dgm:prSet/>
      <dgm:spPr/>
      <dgm:t>
        <a:bodyPr/>
        <a:lstStyle/>
        <a:p>
          <a:endParaRPr lang="zh-CN" altLang="en-US"/>
        </a:p>
      </dgm:t>
    </dgm:pt>
    <dgm:pt modelId="{40B0C19A-E125-4814-85BD-B9356D255C18}" type="sibTrans" cxnId="{B01E1AB6-88FB-4B45-ACBB-93D82DA63AD1}">
      <dgm:prSet/>
      <dgm:spPr/>
      <dgm:t>
        <a:bodyPr/>
        <a:lstStyle/>
        <a:p>
          <a:endParaRPr lang="zh-CN" altLang="en-US"/>
        </a:p>
      </dgm:t>
    </dgm:pt>
    <dgm:pt modelId="{023B7E35-0B67-47B9-ACF1-9C0B1C13118E}">
      <dgm:prSet phldrT="[文本]" custT="1"/>
      <dgm:spPr/>
      <dgm:t>
        <a:bodyPr/>
        <a:lstStyle/>
        <a:p>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gm:t>
    </dgm:pt>
    <dgm:pt modelId="{1600E1E1-6A15-4609-8102-CC68EABA87DB}" type="parTrans" cxnId="{0713228A-CB40-4905-9CE1-FBE31176CDDA}">
      <dgm:prSet/>
      <dgm:spPr/>
      <dgm:t>
        <a:bodyPr/>
        <a:lstStyle/>
        <a:p>
          <a:endParaRPr lang="zh-CN" altLang="en-US"/>
        </a:p>
      </dgm:t>
    </dgm:pt>
    <dgm:pt modelId="{DCF8ACB7-4F77-4834-B179-BE51E3C9CD6F}" type="sibTrans" cxnId="{0713228A-CB40-4905-9CE1-FBE31176CDDA}">
      <dgm:prSet/>
      <dgm:spPr/>
      <dgm:t>
        <a:bodyPr/>
        <a:lstStyle/>
        <a:p>
          <a:endParaRPr lang="zh-CN" altLang="en-US"/>
        </a:p>
      </dgm:t>
    </dgm:pt>
    <dgm:pt modelId="{28087DF2-471B-4A56-8718-6BFECFA1DD8E}" type="pres">
      <dgm:prSet presAssocID="{AC745D45-1E7D-4326-A92D-B5E1C8C0E9D9}" presName="Name0" presStyleCnt="0">
        <dgm:presLayoutVars>
          <dgm:dir/>
          <dgm:animLvl val="lvl"/>
          <dgm:resizeHandles val="exact"/>
        </dgm:presLayoutVars>
      </dgm:prSet>
      <dgm:spPr/>
      <dgm:t>
        <a:bodyPr/>
        <a:lstStyle/>
        <a:p>
          <a:endParaRPr lang="zh-CN" altLang="en-US"/>
        </a:p>
      </dgm:t>
    </dgm:pt>
    <dgm:pt modelId="{6058C73E-4505-4B37-B842-599794DFDD11}" type="pres">
      <dgm:prSet presAssocID="{9A16008F-A444-4F3B-8324-31AE0E6F1A1D}" presName="linNode" presStyleCnt="0"/>
      <dgm:spPr/>
    </dgm:pt>
    <dgm:pt modelId="{B0B563F8-8242-4242-901B-B9EAD1A713B1}" type="pres">
      <dgm:prSet presAssocID="{9A16008F-A444-4F3B-8324-31AE0E6F1A1D}" presName="parentText" presStyleLbl="node1" presStyleIdx="0" presStyleCnt="3" custScaleY="23470" custLinFactNeighborX="155" custLinFactNeighborY="9970">
        <dgm:presLayoutVars>
          <dgm:chMax val="1"/>
          <dgm:bulletEnabled val="1"/>
        </dgm:presLayoutVars>
      </dgm:prSet>
      <dgm:spPr/>
      <dgm:t>
        <a:bodyPr/>
        <a:lstStyle/>
        <a:p>
          <a:endParaRPr lang="zh-CN" altLang="en-US"/>
        </a:p>
      </dgm:t>
    </dgm:pt>
    <dgm:pt modelId="{EEE0B698-A059-4975-AEE7-C953B8C47442}" type="pres">
      <dgm:prSet presAssocID="{9A16008F-A444-4F3B-8324-31AE0E6F1A1D}" presName="descendantText" presStyleLbl="alignAccFollowNode1" presStyleIdx="0" presStyleCnt="3" custScaleX="100262" custScaleY="34177" custLinFactNeighborY="10566">
        <dgm:presLayoutVars>
          <dgm:bulletEnabled val="1"/>
        </dgm:presLayoutVars>
      </dgm:prSet>
      <dgm:spPr/>
      <dgm:t>
        <a:bodyPr/>
        <a:lstStyle/>
        <a:p>
          <a:endParaRPr lang="zh-CN" altLang="en-US"/>
        </a:p>
      </dgm:t>
    </dgm:pt>
    <dgm:pt modelId="{B2F7E478-1EB3-4D1B-93ED-32053AB95F7F}" type="pres">
      <dgm:prSet presAssocID="{1F2CF10E-320B-424F-8A3B-C9C83B155D11}" presName="sp" presStyleCnt="0"/>
      <dgm:spPr/>
    </dgm:pt>
    <dgm:pt modelId="{7D2D8468-83C8-481D-8EBC-4CFBABD82725}" type="pres">
      <dgm:prSet presAssocID="{02AB3A78-F127-44FB-AD15-3F0B7FC293E3}" presName="linNode" presStyleCnt="0"/>
      <dgm:spPr/>
    </dgm:pt>
    <dgm:pt modelId="{6811D134-EDE9-4329-BFD3-3351A5153C7D}" type="pres">
      <dgm:prSet presAssocID="{02AB3A78-F127-44FB-AD15-3F0B7FC293E3}" presName="parentText" presStyleLbl="node1" presStyleIdx="1" presStyleCnt="3" custScaleY="22818" custLinFactNeighborX="-777" custLinFactNeighborY="6456">
        <dgm:presLayoutVars>
          <dgm:chMax val="1"/>
          <dgm:bulletEnabled val="1"/>
        </dgm:presLayoutVars>
      </dgm:prSet>
      <dgm:spPr/>
      <dgm:t>
        <a:bodyPr/>
        <a:lstStyle/>
        <a:p>
          <a:endParaRPr lang="zh-CN" altLang="en-US"/>
        </a:p>
      </dgm:t>
    </dgm:pt>
    <dgm:pt modelId="{AEF57D38-2DA1-4108-9C5C-B22CE2D9CD19}" type="pres">
      <dgm:prSet presAssocID="{02AB3A78-F127-44FB-AD15-3F0B7FC293E3}" presName="descendantText" presStyleLbl="alignAccFollowNode1" presStyleIdx="1" presStyleCnt="3" custScaleX="99926" custScaleY="40680" custLinFactNeighborY="5445">
        <dgm:presLayoutVars>
          <dgm:bulletEnabled val="1"/>
        </dgm:presLayoutVars>
      </dgm:prSet>
      <dgm:spPr/>
      <dgm:t>
        <a:bodyPr/>
        <a:lstStyle/>
        <a:p>
          <a:endParaRPr lang="zh-CN" altLang="en-US"/>
        </a:p>
      </dgm:t>
    </dgm:pt>
    <dgm:pt modelId="{D007ED5D-3D78-46EA-8E3B-D267CD355B4F}" type="pres">
      <dgm:prSet presAssocID="{EF4C598C-98D4-4E07-BD77-25CC01614205}" presName="sp" presStyleCnt="0"/>
      <dgm:spPr/>
    </dgm:pt>
    <dgm:pt modelId="{330D5571-F7D4-42D8-BA38-B819986457A0}" type="pres">
      <dgm:prSet presAssocID="{68B10E00-35FB-4365-A8C1-9F26EB2CFFF0}" presName="linNode" presStyleCnt="0"/>
      <dgm:spPr/>
    </dgm:pt>
    <dgm:pt modelId="{3DB57CD0-11F0-4CC3-947D-96660298E728}" type="pres">
      <dgm:prSet presAssocID="{68B10E00-35FB-4365-A8C1-9F26EB2CFFF0}" presName="parentText" presStyleLbl="node1" presStyleIdx="2" presStyleCnt="3" custScaleY="23675">
        <dgm:presLayoutVars>
          <dgm:chMax val="1"/>
          <dgm:bulletEnabled val="1"/>
        </dgm:presLayoutVars>
      </dgm:prSet>
      <dgm:spPr/>
      <dgm:t>
        <a:bodyPr/>
        <a:lstStyle/>
        <a:p>
          <a:endParaRPr lang="zh-CN" altLang="en-US"/>
        </a:p>
      </dgm:t>
    </dgm:pt>
    <dgm:pt modelId="{E4CEF54E-F3DA-4217-8C71-4C1F64266559}" type="pres">
      <dgm:prSet presAssocID="{68B10E00-35FB-4365-A8C1-9F26EB2CFFF0}" presName="descendantText" presStyleLbl="alignAccFollowNode1" presStyleIdx="2" presStyleCnt="3" custScaleX="99616" custScaleY="47241" custLinFactNeighborX="6582" custLinFactNeighborY="2108">
        <dgm:presLayoutVars>
          <dgm:bulletEnabled val="1"/>
        </dgm:presLayoutVars>
      </dgm:prSet>
      <dgm:spPr/>
      <dgm:t>
        <a:bodyPr/>
        <a:lstStyle/>
        <a:p>
          <a:endParaRPr lang="zh-CN" altLang="en-US"/>
        </a:p>
      </dgm:t>
    </dgm:pt>
  </dgm:ptLst>
  <dgm:cxnLst>
    <dgm:cxn modelId="{C4B1C455-6AA2-41A7-9A59-693B305D70B7}" type="presOf" srcId="{02AB3A78-F127-44FB-AD15-3F0B7FC293E3}" destId="{6811D134-EDE9-4329-BFD3-3351A5153C7D}" srcOrd="0" destOrd="0" presId="urn:microsoft.com/office/officeart/2005/8/layout/vList5"/>
    <dgm:cxn modelId="{F70D593B-6195-4F40-BDBF-4FFCA31BD269}" srcId="{9A16008F-A444-4F3B-8324-31AE0E6F1A1D}" destId="{B3BFDD31-334B-49A7-94B5-67D807E8ADFF}" srcOrd="1" destOrd="0" parTransId="{F0BB9B40-C679-4A8F-A43C-BEA855F9655E}" sibTransId="{5E28E159-43DA-4141-8A22-A669ECE2CDFE}"/>
    <dgm:cxn modelId="{DDD04D7E-E126-4CFA-BAD6-FE3618B57186}" type="presOf" srcId="{777F2539-9A98-4FCA-8B42-C6373C3D31D7}" destId="{AEF57D38-2DA1-4108-9C5C-B22CE2D9CD19}" srcOrd="0" destOrd="0" presId="urn:microsoft.com/office/officeart/2005/8/layout/vList5"/>
    <dgm:cxn modelId="{0588D291-4E22-4E93-9DF9-8E8C35EBAFA8}" srcId="{AC745D45-1E7D-4326-A92D-B5E1C8C0E9D9}" destId="{68B10E00-35FB-4365-A8C1-9F26EB2CFFF0}" srcOrd="2" destOrd="0" parTransId="{D7E5428B-4B3A-4005-81B3-FC9E1F78484B}" sibTransId="{7EAE85DC-3252-4575-890C-71CD0DD09DF9}"/>
    <dgm:cxn modelId="{9F5268CE-5D97-427C-BF81-E2EADE5C97DD}" srcId="{02AB3A78-F127-44FB-AD15-3F0B7FC293E3}" destId="{777F2539-9A98-4FCA-8B42-C6373C3D31D7}" srcOrd="0" destOrd="0" parTransId="{1F9395F2-098B-4D45-99AA-8E54E2ED0110}" sibTransId="{CD5C68CC-1AE2-48CD-9320-0CF36D17B402}"/>
    <dgm:cxn modelId="{B5424DD0-F902-4F38-89F8-4EE28437E557}" type="presOf" srcId="{B42E5A62-4D46-4F60-B129-56C2DB3E06D0}" destId="{AEF57D38-2DA1-4108-9C5C-B22CE2D9CD19}" srcOrd="0" destOrd="1" presId="urn:microsoft.com/office/officeart/2005/8/layout/vList5"/>
    <dgm:cxn modelId="{D0F89F70-C5FA-4BAE-A2A8-CCDC2073F8F6}" type="presOf" srcId="{023B7E35-0B67-47B9-ACF1-9C0B1C13118E}" destId="{E4CEF54E-F3DA-4217-8C71-4C1F64266559}" srcOrd="0" destOrd="1" presId="urn:microsoft.com/office/officeart/2005/8/layout/vList5"/>
    <dgm:cxn modelId="{78B82082-AAB3-4472-A982-E68377F44456}" type="presOf" srcId="{9A16008F-A444-4F3B-8324-31AE0E6F1A1D}" destId="{B0B563F8-8242-4242-901B-B9EAD1A713B1}" srcOrd="0" destOrd="0" presId="urn:microsoft.com/office/officeart/2005/8/layout/vList5"/>
    <dgm:cxn modelId="{FDD4AFD2-3A4F-4648-86FD-4BB8B8BF8DB7}" type="presOf" srcId="{29420AB2-4E01-486D-80BC-5F432BA047ED}" destId="{EEE0B698-A059-4975-AEE7-C953B8C47442}" srcOrd="0" destOrd="2" presId="urn:microsoft.com/office/officeart/2005/8/layout/vList5"/>
    <dgm:cxn modelId="{1B9E9AAB-B5C2-404E-89B3-609D3EF97306}" srcId="{AC745D45-1E7D-4326-A92D-B5E1C8C0E9D9}" destId="{9A16008F-A444-4F3B-8324-31AE0E6F1A1D}" srcOrd="0" destOrd="0" parTransId="{88B953C1-A0A4-46CC-A158-D7F4B7F37EBE}" sibTransId="{1F2CF10E-320B-424F-8A3B-C9C83B155D11}"/>
    <dgm:cxn modelId="{B01E1AB6-88FB-4B45-ACBB-93D82DA63AD1}" srcId="{9A16008F-A444-4F3B-8324-31AE0E6F1A1D}" destId="{CEBBDDC8-6965-4CF7-A873-E80C48EC3463}" srcOrd="0" destOrd="0" parTransId="{5611C023-76AA-4250-9B04-9AED1708EC4B}" sibTransId="{40B0C19A-E125-4814-85BD-B9356D255C18}"/>
    <dgm:cxn modelId="{17235C78-8177-46B9-8285-4E50D52DD26B}" srcId="{02AB3A78-F127-44FB-AD15-3F0B7FC293E3}" destId="{B42E5A62-4D46-4F60-B129-56C2DB3E06D0}" srcOrd="1" destOrd="0" parTransId="{9449381B-AEA0-42BA-BFED-76EAD116E6BD}" sibTransId="{68FBD364-6D1F-4AC1-95DC-55BDD21898E3}"/>
    <dgm:cxn modelId="{0713228A-CB40-4905-9CE1-FBE31176CDDA}" srcId="{68B10E00-35FB-4365-A8C1-9F26EB2CFFF0}" destId="{023B7E35-0B67-47B9-ACF1-9C0B1C13118E}" srcOrd="1" destOrd="0" parTransId="{1600E1E1-6A15-4609-8102-CC68EABA87DB}" sibTransId="{DCF8ACB7-4F77-4834-B179-BE51E3C9CD6F}"/>
    <dgm:cxn modelId="{EBD9FFBD-B031-4655-9944-82934B567C11}" type="presOf" srcId="{D5AF5F1C-2B6E-43F1-9ABE-F237C73D2D13}" destId="{E4CEF54E-F3DA-4217-8C71-4C1F64266559}" srcOrd="0" destOrd="0" presId="urn:microsoft.com/office/officeart/2005/8/layout/vList5"/>
    <dgm:cxn modelId="{30D1E93D-CB43-4DF4-9F73-D44A0D9DBE00}" srcId="{68B10E00-35FB-4365-A8C1-9F26EB2CFFF0}" destId="{D5AF5F1C-2B6E-43F1-9ABE-F237C73D2D13}" srcOrd="0" destOrd="0" parTransId="{5AFCB6E1-2737-4BE6-B836-71B0FA01C264}" sibTransId="{D0086EC6-3B28-403A-A226-D6F304D2F669}"/>
    <dgm:cxn modelId="{59CD8C79-557E-485C-912F-49FF195C2CB7}" srcId="{AC745D45-1E7D-4326-A92D-B5E1C8C0E9D9}" destId="{02AB3A78-F127-44FB-AD15-3F0B7FC293E3}" srcOrd="1" destOrd="0" parTransId="{925B0B32-2580-4371-B7D9-1CE41D623D7F}" sibTransId="{EF4C598C-98D4-4E07-BD77-25CC01614205}"/>
    <dgm:cxn modelId="{44383A69-C9A7-4166-B8A4-A75345F3F32E}" type="presOf" srcId="{68B10E00-35FB-4365-A8C1-9F26EB2CFFF0}" destId="{3DB57CD0-11F0-4CC3-947D-96660298E728}" srcOrd="0" destOrd="0" presId="urn:microsoft.com/office/officeart/2005/8/layout/vList5"/>
    <dgm:cxn modelId="{7C2EB810-2AB5-4811-B896-B34647E526A3}" type="presOf" srcId="{CEBBDDC8-6965-4CF7-A873-E80C48EC3463}" destId="{EEE0B698-A059-4975-AEE7-C953B8C47442}" srcOrd="0" destOrd="0" presId="urn:microsoft.com/office/officeart/2005/8/layout/vList5"/>
    <dgm:cxn modelId="{346B3F87-9EFE-4AB1-B81F-82248CAF32E4}" srcId="{9A16008F-A444-4F3B-8324-31AE0E6F1A1D}" destId="{29420AB2-4E01-486D-80BC-5F432BA047ED}" srcOrd="2" destOrd="0" parTransId="{A32F8CCA-757B-418A-B977-614E80FD1FD2}" sibTransId="{A7C7EFB8-0D9E-43E9-982A-4846BFA43A05}"/>
    <dgm:cxn modelId="{3D8024D3-78D8-4F4B-8B32-72EB1D846D13}" type="presOf" srcId="{AC745D45-1E7D-4326-A92D-B5E1C8C0E9D9}" destId="{28087DF2-471B-4A56-8718-6BFECFA1DD8E}" srcOrd="0" destOrd="0" presId="urn:microsoft.com/office/officeart/2005/8/layout/vList5"/>
    <dgm:cxn modelId="{AA473D93-DCF2-483B-BA53-A144380D040A}" type="presOf" srcId="{B3BFDD31-334B-49A7-94B5-67D807E8ADFF}" destId="{EEE0B698-A059-4975-AEE7-C953B8C47442}" srcOrd="0" destOrd="1" presId="urn:microsoft.com/office/officeart/2005/8/layout/vList5"/>
    <dgm:cxn modelId="{F97E5CB8-10EB-458F-B4B4-38DDDFB216A4}" type="presParOf" srcId="{28087DF2-471B-4A56-8718-6BFECFA1DD8E}" destId="{6058C73E-4505-4B37-B842-599794DFDD11}" srcOrd="0" destOrd="0" presId="urn:microsoft.com/office/officeart/2005/8/layout/vList5"/>
    <dgm:cxn modelId="{8E4F795F-9F14-4E0A-8246-9C9BBEA2415F}" type="presParOf" srcId="{6058C73E-4505-4B37-B842-599794DFDD11}" destId="{B0B563F8-8242-4242-901B-B9EAD1A713B1}" srcOrd="0" destOrd="0" presId="urn:microsoft.com/office/officeart/2005/8/layout/vList5"/>
    <dgm:cxn modelId="{30E39E6E-010B-4FCB-9C53-D6D3B998E272}" type="presParOf" srcId="{6058C73E-4505-4B37-B842-599794DFDD11}" destId="{EEE0B698-A059-4975-AEE7-C953B8C47442}" srcOrd="1" destOrd="0" presId="urn:microsoft.com/office/officeart/2005/8/layout/vList5"/>
    <dgm:cxn modelId="{921BA38B-6B64-4ECD-893F-6FB24FCC2223}" type="presParOf" srcId="{28087DF2-471B-4A56-8718-6BFECFA1DD8E}" destId="{B2F7E478-1EB3-4D1B-93ED-32053AB95F7F}" srcOrd="1" destOrd="0" presId="urn:microsoft.com/office/officeart/2005/8/layout/vList5"/>
    <dgm:cxn modelId="{ADAA368B-086F-40A7-860F-D939495F64FF}" type="presParOf" srcId="{28087DF2-471B-4A56-8718-6BFECFA1DD8E}" destId="{7D2D8468-83C8-481D-8EBC-4CFBABD82725}" srcOrd="2" destOrd="0" presId="urn:microsoft.com/office/officeart/2005/8/layout/vList5"/>
    <dgm:cxn modelId="{DFF852E1-BDB0-40E0-9E18-F4BD74ADF9F5}" type="presParOf" srcId="{7D2D8468-83C8-481D-8EBC-4CFBABD82725}" destId="{6811D134-EDE9-4329-BFD3-3351A5153C7D}" srcOrd="0" destOrd="0" presId="urn:microsoft.com/office/officeart/2005/8/layout/vList5"/>
    <dgm:cxn modelId="{568C55A5-AB19-40CF-98BF-7291257376A7}" type="presParOf" srcId="{7D2D8468-83C8-481D-8EBC-4CFBABD82725}" destId="{AEF57D38-2DA1-4108-9C5C-B22CE2D9CD19}" srcOrd="1" destOrd="0" presId="urn:microsoft.com/office/officeart/2005/8/layout/vList5"/>
    <dgm:cxn modelId="{2D654AED-E2B7-4EAB-A99D-5E7839B35636}" type="presParOf" srcId="{28087DF2-471B-4A56-8718-6BFECFA1DD8E}" destId="{D007ED5D-3D78-46EA-8E3B-D267CD355B4F}" srcOrd="3" destOrd="0" presId="urn:microsoft.com/office/officeart/2005/8/layout/vList5"/>
    <dgm:cxn modelId="{9731F192-88CC-4EBC-9F4E-6F9822A44E08}" type="presParOf" srcId="{28087DF2-471B-4A56-8718-6BFECFA1DD8E}" destId="{330D5571-F7D4-42D8-BA38-B819986457A0}" srcOrd="4" destOrd="0" presId="urn:microsoft.com/office/officeart/2005/8/layout/vList5"/>
    <dgm:cxn modelId="{57DC685A-C308-4C68-BD16-4A2CEC1A0FE0}" type="presParOf" srcId="{330D5571-F7D4-42D8-BA38-B819986457A0}" destId="{3DB57CD0-11F0-4CC3-947D-96660298E728}" srcOrd="0" destOrd="0" presId="urn:microsoft.com/office/officeart/2005/8/layout/vList5"/>
    <dgm:cxn modelId="{FA28EA5D-A68E-4192-A041-F34FF6A4EAC2}" type="presParOf" srcId="{330D5571-F7D4-42D8-BA38-B819986457A0}" destId="{E4CEF54E-F3DA-4217-8C71-4C1F64266559}" srcOrd="1" destOrd="0" presId="urn:microsoft.com/office/officeart/2005/8/layout/vList5"/>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23286-762B-40E2-94F2-50933CC5A34A}" type="doc">
      <dgm:prSet loTypeId="urn:microsoft.com/office/officeart/2005/8/layout/matrix2" loCatId="matrix" qsTypeId="urn:microsoft.com/office/officeart/2005/8/quickstyle/simple2#1" qsCatId="simple" csTypeId="urn:microsoft.com/office/officeart/2005/8/colors/accent1_1#1" csCatId="accent1" phldr="1"/>
      <dgm:spPr/>
      <dgm:t>
        <a:bodyPr/>
        <a:lstStyle/>
        <a:p>
          <a:endParaRPr lang="zh-CN" altLang="en-US"/>
        </a:p>
      </dgm:t>
    </dgm:pt>
    <dgm:pt modelId="{8D80B771-BBCE-4929-9153-23E5483110C6}">
      <dgm:prSet phldrT="[文本]" custT="1"/>
      <dgm:spPr/>
      <dgm:t>
        <a:bodyPr/>
        <a:lstStyle/>
        <a:p>
          <a:pPr algn="ctr"/>
          <a:r>
            <a:rPr lang="zh-CN" altLang="en-US" sz="1800" b="1" kern="1200" dirty="0" smtClean="0">
              <a:latin typeface="微软雅黑" panose="020B0503020204020204" charset="-122"/>
              <a:ea typeface="微软雅黑" panose="020B0503020204020204" charset="-122"/>
            </a:rPr>
            <a:t>填补目录内小剂量空白</a:t>
          </a:r>
          <a:endParaRPr lang="en-US" altLang="zh-CN" sz="1800" b="1" kern="1200" dirty="0" smtClean="0">
            <a:latin typeface="微软雅黑" panose="020B0503020204020204" charset="-122"/>
            <a:ea typeface="微软雅黑" panose="020B0503020204020204" charset="-122"/>
          </a:endParaRPr>
        </a:p>
        <a:p>
          <a:pPr algn="ct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80mg/5mg</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algn="ct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填补空白：填补临床</a:t>
          </a:r>
          <a:r>
            <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40mg/5mg</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的空白。</a:t>
          </a:r>
          <a:endParaRPr lang="en-US" altLang="zh-CN" sz="1700" b="1" kern="1200" dirty="0" smtClean="0">
            <a:solidFill>
              <a:srgbClr val="FF0000"/>
            </a:solidFill>
            <a:latin typeface="微软雅黑" panose="020B0503020204020204" charset="-122"/>
            <a:ea typeface="微软雅黑" panose="020B0503020204020204" charset="-122"/>
          </a:endParaRPr>
        </a:p>
        <a:p>
          <a:pPr algn="l"/>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的患者，可起始小剂量联合治疗，对于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17EAD617-8378-4956-9CAA-D242AB9101BE}" type="parTrans" cxnId="{02F2A74F-769C-44DD-9CE5-B699625FEE2B}">
      <dgm:prSet/>
      <dgm:spPr/>
      <dgm:t>
        <a:bodyPr/>
        <a:lstStyle/>
        <a:p>
          <a:endParaRPr lang="zh-CN" altLang="en-US"/>
        </a:p>
      </dgm:t>
    </dgm:pt>
    <dgm:pt modelId="{6F3BD407-123C-47EB-A95D-0210A2A54BE4}" type="sibTrans" cxnId="{02F2A74F-769C-44DD-9CE5-B699625FEE2B}">
      <dgm:prSet/>
      <dgm:spPr/>
      <dgm:t>
        <a:bodyPr/>
        <a:lstStyle/>
        <a:p>
          <a:endParaRPr lang="zh-CN" altLang="en-US"/>
        </a:p>
      </dgm:t>
    </dgm:pt>
    <dgm:pt modelId="{2011BA4B-E4E1-48FA-98F1-B3E8E9460A45}">
      <dgm:prSet phldrT="[文本]" phldr="0" custT="1"/>
      <dgm:spPr/>
      <dgm:t>
        <a:bodyPr vert="horz" wrap="square"/>
        <a:lstStyle/>
        <a:p>
          <a:pPr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仿制药替代原研药</a:t>
          </a:r>
          <a:endParaRPr lang="en-US" altLang="zh-CN" sz="1800" b="1" kern="1200" dirty="0" smtClean="0">
            <a:latin typeface="微软雅黑" panose="020B0503020204020204" charset="-122"/>
            <a:ea typeface="微软雅黑" panose="020B0503020204020204" charset="-122"/>
          </a:endParaRPr>
        </a:p>
        <a:p>
          <a:pPr algn="l" defTabSz="800100">
            <a:lnSpc>
              <a:spcPts val="18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本</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产品比参照品具有更好的性价比。</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defTabSz="800100">
            <a:lnSpc>
              <a:spcPts val="18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符合仿制药替代原研药的原则</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defTabSz="800100">
            <a:lnSpc>
              <a:spcPts val="1800"/>
            </a:lnSpc>
            <a:spcBef>
              <a:spcPct val="0"/>
            </a:spcBef>
            <a:spcAft>
              <a:spcPct val="35000"/>
            </a:spcAft>
          </a:pPr>
          <a:r>
            <a:rPr lang="zh-CN" altLang="en-US" sz="1600" b="1" kern="1200" smtClean="0">
              <a:solidFill>
                <a:srgbClr val="0000FF"/>
              </a:solidFill>
              <a:latin typeface="微软雅黑" panose="020B0503020204020204" charset="-122"/>
              <a:ea typeface="微软雅黑" panose="020B0503020204020204" charset="-122"/>
              <a:sym typeface="Arial" panose="020B0604020202020204" pitchFamily="34" charset="0"/>
            </a:rPr>
            <a:t>符合</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医保的“保基本” 的原则。 </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gm:t>
    </dgm:pt>
    <dgm:pt modelId="{47D64AE7-4BF9-4636-97A9-3E8C3F646D95}" type="parTrans" cxnId="{7EEA59CC-207B-42CD-8CF1-89DAD48F2B06}">
      <dgm:prSet/>
      <dgm:spPr/>
      <dgm:t>
        <a:bodyPr/>
        <a:lstStyle/>
        <a:p>
          <a:endParaRPr lang="zh-CN" altLang="en-US"/>
        </a:p>
      </dgm:t>
    </dgm:pt>
    <dgm:pt modelId="{93FBDB08-32BB-4ADF-8518-68F95CB76E3F}" type="sibTrans" cxnId="{7EEA59CC-207B-42CD-8CF1-89DAD48F2B06}">
      <dgm:prSet/>
      <dgm:spPr/>
      <dgm:t>
        <a:bodyPr/>
        <a:lstStyle/>
        <a:p>
          <a:endParaRPr lang="zh-CN" altLang="en-US"/>
        </a:p>
      </dgm:t>
    </dgm:pt>
    <dgm:pt modelId="{2F7C4B2D-896B-4974-B594-4B6C0D943B97}">
      <dgm:prSet phldrT="[文本]" phldr="0" custT="1"/>
      <dgm:spPr/>
      <dgm:t>
        <a:bodyPr vert="horz" wrap="square"/>
        <a:lstStyle/>
        <a:p>
          <a:pPr algn="ctr">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大幅提高高血压治疗的</a:t>
          </a:r>
          <a:r>
            <a:rPr lang="zh-CN" altLang="en-US" sz="1600" b="1" kern="1200" dirty="0" smtClean="0">
              <a:solidFill>
                <a:srgbClr val="0000FF"/>
              </a:solidFill>
              <a:latin typeface="微软雅黑" panose="020B0503020204020204" charset="-122"/>
              <a:ea typeface="微软雅黑" panose="020B0503020204020204" charset="-122"/>
              <a:sym typeface="+mn-ea"/>
            </a:rPr>
            <a:t>达标率</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治疗</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12</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周后高血压的达标率可达</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dgm:t>
    </dgm:pt>
    <dgm:pt modelId="{03516810-71AA-4C07-A5B8-F2FEAA18777B}" type="parTrans" cxnId="{769E2953-FF91-4905-BED0-34EBCC80673B}">
      <dgm:prSet/>
      <dgm:spPr/>
      <dgm:t>
        <a:bodyPr/>
        <a:lstStyle/>
        <a:p>
          <a:endParaRPr lang="zh-CN" altLang="en-US"/>
        </a:p>
      </dgm:t>
    </dgm:pt>
    <dgm:pt modelId="{89F269A3-FB3E-4C39-8B50-549BC9CA8320}" type="sibTrans" cxnId="{769E2953-FF91-4905-BED0-34EBCC80673B}">
      <dgm:prSet/>
      <dgm:spPr/>
      <dgm:t>
        <a:bodyPr/>
        <a:lstStyle/>
        <a:p>
          <a:endParaRPr lang="zh-CN" altLang="en-US"/>
        </a:p>
      </dgm:t>
    </dgm:pt>
    <dgm:pt modelId="{FBFCA638-E685-40D1-9799-7A977BE17312}">
      <dgm:prSet phldrT="[文本]" custT="1"/>
      <dgm:spPr/>
      <dgm:t>
        <a:bodyPr/>
        <a:lstStyle/>
        <a:p>
          <a:pPr algn="ctr">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algn="ctr">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algn="l">
            <a:lnSpc>
              <a:spcPct val="100000"/>
            </a:lnSpc>
            <a:spcBef>
              <a:spcPct val="0"/>
            </a:spcBef>
            <a:spcAft>
              <a:spcPct val="35000"/>
            </a:spcAft>
          </a:pP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好。</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1000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algn="l">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gm:t>
    </dgm:pt>
    <dgm:pt modelId="{B10DF7C7-ADEB-4C7B-9E52-5E1BCC386297}" type="parTrans" cxnId="{BC2817D6-C984-46BA-8B64-EECC79989CF5}">
      <dgm:prSet/>
      <dgm:spPr/>
      <dgm:t>
        <a:bodyPr/>
        <a:lstStyle/>
        <a:p>
          <a:endParaRPr lang="zh-CN" altLang="en-US"/>
        </a:p>
      </dgm:t>
    </dgm:pt>
    <dgm:pt modelId="{4217E990-789B-4667-8C74-CD5B9B6ED638}" type="sibTrans" cxnId="{BC2817D6-C984-46BA-8B64-EECC79989CF5}">
      <dgm:prSet/>
      <dgm:spPr/>
      <dgm:t>
        <a:bodyPr/>
        <a:lstStyle/>
        <a:p>
          <a:endParaRPr lang="zh-CN" altLang="en-US"/>
        </a:p>
      </dgm:t>
    </dgm:pt>
    <dgm:pt modelId="{F3B15E9F-C4E4-4410-9E93-AF45E6678336}" type="pres">
      <dgm:prSet presAssocID="{C1C23286-762B-40E2-94F2-50933CC5A34A}" presName="matrix" presStyleCnt="0">
        <dgm:presLayoutVars>
          <dgm:chMax val="1"/>
          <dgm:dir/>
          <dgm:resizeHandles val="exact"/>
        </dgm:presLayoutVars>
      </dgm:prSet>
      <dgm:spPr/>
      <dgm:t>
        <a:bodyPr/>
        <a:lstStyle/>
        <a:p>
          <a:endParaRPr lang="zh-CN" altLang="en-US"/>
        </a:p>
      </dgm:t>
    </dgm:pt>
    <dgm:pt modelId="{3D0584D2-3981-4B8C-ABCF-7BB748C2465D}" type="pres">
      <dgm:prSet presAssocID="{C1C23286-762B-40E2-94F2-50933CC5A34A}" presName="axisShape" presStyleLbl="bgShp" presStyleIdx="0" presStyleCnt="1" custLinFactNeighborX="-1155" custLinFactNeighborY="206"/>
      <dgm:spPr/>
    </dgm:pt>
    <dgm:pt modelId="{E32AAE26-734B-46EE-AE5A-8F264580F8ED}" type="pres">
      <dgm:prSet presAssocID="{C1C23286-762B-40E2-94F2-50933CC5A34A}" presName="rect1" presStyleLbl="node1" presStyleIdx="0" presStyleCnt="4" custScaleX="237923" custScaleY="117900" custLinFactNeighborX="-68169" custLinFactNeighborY="-3351">
        <dgm:presLayoutVars>
          <dgm:chMax val="0"/>
          <dgm:chPref val="0"/>
          <dgm:bulletEnabled val="1"/>
        </dgm:presLayoutVars>
      </dgm:prSet>
      <dgm:spPr/>
      <dgm:t>
        <a:bodyPr/>
        <a:lstStyle/>
        <a:p>
          <a:endParaRPr lang="zh-CN" altLang="en-US"/>
        </a:p>
      </dgm:t>
    </dgm:pt>
    <dgm:pt modelId="{6D6B4064-169B-47AA-8B4F-DA76DBE3E10C}" type="pres">
      <dgm:prSet presAssocID="{C1C23286-762B-40E2-94F2-50933CC5A34A}" presName="rect2" presStyleLbl="node1" presStyleIdx="1" presStyleCnt="4" custScaleX="226989" custScaleY="120393" custLinFactNeighborX="56421" custLinFactNeighborY="-2619">
        <dgm:presLayoutVars>
          <dgm:chMax val="0"/>
          <dgm:chPref val="0"/>
          <dgm:bulletEnabled val="1"/>
        </dgm:presLayoutVars>
      </dgm:prSet>
      <dgm:spPr/>
      <dgm:t>
        <a:bodyPr/>
        <a:lstStyle/>
        <a:p>
          <a:endParaRPr lang="zh-CN" altLang="en-US"/>
        </a:p>
      </dgm:t>
    </dgm:pt>
    <dgm:pt modelId="{FA38E6FA-A5A1-488C-844F-0CED3502F9E8}" type="pres">
      <dgm:prSet presAssocID="{C1C23286-762B-40E2-94F2-50933CC5A34A}" presName="rect3" presStyleLbl="node1" presStyleIdx="2" presStyleCnt="4" custScaleX="224721" custScaleY="101126" custLinFactNeighborX="-67619" custLinFactNeighborY="369">
        <dgm:presLayoutVars>
          <dgm:chMax val="0"/>
          <dgm:chPref val="0"/>
          <dgm:bulletEnabled val="1"/>
        </dgm:presLayoutVars>
      </dgm:prSet>
      <dgm:spPr/>
      <dgm:t>
        <a:bodyPr/>
        <a:lstStyle/>
        <a:p>
          <a:endParaRPr lang="zh-CN" altLang="en-US"/>
        </a:p>
      </dgm:t>
    </dgm:pt>
    <dgm:pt modelId="{4B4FE330-A65A-435C-BBC8-84E368C95491}" type="pres">
      <dgm:prSet presAssocID="{C1C23286-762B-40E2-94F2-50933CC5A34A}" presName="rect4" presStyleLbl="node1" presStyleIdx="3" presStyleCnt="4" custScaleX="219521" custScaleY="100259" custLinFactNeighborX="59064" custLinFactNeighborY="-284">
        <dgm:presLayoutVars>
          <dgm:chMax val="0"/>
          <dgm:chPref val="0"/>
          <dgm:bulletEnabled val="1"/>
        </dgm:presLayoutVars>
      </dgm:prSet>
      <dgm:spPr/>
      <dgm:t>
        <a:bodyPr/>
        <a:lstStyle/>
        <a:p>
          <a:endParaRPr lang="zh-CN" altLang="en-US"/>
        </a:p>
      </dgm:t>
    </dgm:pt>
  </dgm:ptLst>
  <dgm:cxnLst>
    <dgm:cxn modelId="{02F2A74F-769C-44DD-9CE5-B699625FEE2B}" srcId="{C1C23286-762B-40E2-94F2-50933CC5A34A}" destId="{8D80B771-BBCE-4929-9153-23E5483110C6}" srcOrd="0" destOrd="0" parTransId="{17EAD617-8378-4956-9CAA-D242AB9101BE}" sibTransId="{6F3BD407-123C-47EB-A95D-0210A2A54BE4}"/>
    <dgm:cxn modelId="{769E2953-FF91-4905-BED0-34EBCC80673B}" srcId="{C1C23286-762B-40E2-94F2-50933CC5A34A}" destId="{2F7C4B2D-896B-4974-B594-4B6C0D943B97}" srcOrd="2" destOrd="0" parTransId="{03516810-71AA-4C07-A5B8-F2FEAA18777B}" sibTransId="{89F269A3-FB3E-4C39-8B50-549BC9CA8320}"/>
    <dgm:cxn modelId="{3C795B6E-BD85-4D15-AC52-2441FDD41FCF}" type="presOf" srcId="{FBFCA638-E685-40D1-9799-7A977BE17312}" destId="{4B4FE330-A65A-435C-BBC8-84E368C95491}" srcOrd="0" destOrd="0" presId="urn:microsoft.com/office/officeart/2005/8/layout/matrix2"/>
    <dgm:cxn modelId="{2C605DA7-BC4A-4533-AA8A-FBAE8CA42E47}" type="presOf" srcId="{8D80B771-BBCE-4929-9153-23E5483110C6}" destId="{E32AAE26-734B-46EE-AE5A-8F264580F8ED}" srcOrd="0" destOrd="0" presId="urn:microsoft.com/office/officeart/2005/8/layout/matrix2"/>
    <dgm:cxn modelId="{BC2817D6-C984-46BA-8B64-EECC79989CF5}" srcId="{C1C23286-762B-40E2-94F2-50933CC5A34A}" destId="{FBFCA638-E685-40D1-9799-7A977BE17312}" srcOrd="3" destOrd="0" parTransId="{B10DF7C7-ADEB-4C7B-9E52-5E1BCC386297}" sibTransId="{4217E990-789B-4667-8C74-CD5B9B6ED638}"/>
    <dgm:cxn modelId="{8DBCF17A-7BD8-4212-B07D-3C212E59DA69}" type="presOf" srcId="{2F7C4B2D-896B-4974-B594-4B6C0D943B97}" destId="{FA38E6FA-A5A1-488C-844F-0CED3502F9E8}" srcOrd="0" destOrd="0" presId="urn:microsoft.com/office/officeart/2005/8/layout/matrix2"/>
    <dgm:cxn modelId="{2E5DE9D1-5526-4E58-8708-65140FA44103}" type="presOf" srcId="{C1C23286-762B-40E2-94F2-50933CC5A34A}" destId="{F3B15E9F-C4E4-4410-9E93-AF45E6678336}" srcOrd="0" destOrd="0" presId="urn:microsoft.com/office/officeart/2005/8/layout/matrix2"/>
    <dgm:cxn modelId="{1A3FC1AE-0717-42CB-AFBF-2491A47D33C5}" type="presOf" srcId="{2011BA4B-E4E1-48FA-98F1-B3E8E9460A45}" destId="{6D6B4064-169B-47AA-8B4F-DA76DBE3E10C}" srcOrd="0" destOrd="0" presId="urn:microsoft.com/office/officeart/2005/8/layout/matrix2"/>
    <dgm:cxn modelId="{7EEA59CC-207B-42CD-8CF1-89DAD48F2B06}" srcId="{C1C23286-762B-40E2-94F2-50933CC5A34A}" destId="{2011BA4B-E4E1-48FA-98F1-B3E8E9460A45}" srcOrd="1" destOrd="0" parTransId="{47D64AE7-4BF9-4636-97A9-3E8C3F646D95}" sibTransId="{93FBDB08-32BB-4ADF-8518-68F95CB76E3F}"/>
    <dgm:cxn modelId="{C791433A-F532-447D-95F3-6010FF97EBAE}" type="presParOf" srcId="{F3B15E9F-C4E4-4410-9E93-AF45E6678336}" destId="{3D0584D2-3981-4B8C-ABCF-7BB748C2465D}" srcOrd="0" destOrd="0" presId="urn:microsoft.com/office/officeart/2005/8/layout/matrix2"/>
    <dgm:cxn modelId="{0E076068-4BA8-4D7C-8125-B266FA11AE40}" type="presParOf" srcId="{F3B15E9F-C4E4-4410-9E93-AF45E6678336}" destId="{E32AAE26-734B-46EE-AE5A-8F264580F8ED}" srcOrd="1" destOrd="0" presId="urn:microsoft.com/office/officeart/2005/8/layout/matrix2"/>
    <dgm:cxn modelId="{B4D6BEDA-A31E-4E04-B8BB-EA612615549B}" type="presParOf" srcId="{F3B15E9F-C4E4-4410-9E93-AF45E6678336}" destId="{6D6B4064-169B-47AA-8B4F-DA76DBE3E10C}" srcOrd="2" destOrd="0" presId="urn:microsoft.com/office/officeart/2005/8/layout/matrix2"/>
    <dgm:cxn modelId="{87838983-D0E8-4C11-B545-0C8AB5117E8A}" type="presParOf" srcId="{F3B15E9F-C4E4-4410-9E93-AF45E6678336}" destId="{FA38E6FA-A5A1-488C-844F-0CED3502F9E8}" srcOrd="3" destOrd="0" presId="urn:microsoft.com/office/officeart/2005/8/layout/matrix2"/>
    <dgm:cxn modelId="{CF24D9CC-CA3F-4606-86A7-837790516D85}" type="presParOf" srcId="{F3B15E9F-C4E4-4410-9E93-AF45E6678336}" destId="{4B4FE330-A65A-435C-BBC8-84E368C95491}" srcOrd="4" destOrd="0" presId="urn:microsoft.com/office/officeart/2005/8/layout/matrix2"/>
  </dgm:cxnLst>
  <dgm:bg/>
  <dgm:whole/>
  <dgm:extLst>
    <a:ext uri="http://schemas.microsoft.com/office/drawing/2008/diagram">
      <dsp:dataModelExt xmlns=""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F99B98E-15ED-49F9-BE5E-544FC1334457}">
      <dsp:nvSpPr>
        <dsp:cNvPr id="0" name=""/>
        <dsp:cNvSpPr/>
      </dsp:nvSpPr>
      <dsp:spPr>
        <a:xfrm>
          <a:off x="609599" y="0"/>
          <a:ext cx="6908800"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0A4A63-58BB-4F00-B210-A45DBCC36DD6}">
      <dsp:nvSpPr>
        <dsp:cNvPr id="0" name=""/>
        <dsp:cNvSpPr/>
      </dsp:nvSpPr>
      <dsp:spPr>
        <a:xfrm>
          <a:off x="2176"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药品基本信息</a:t>
          </a:r>
        </a:p>
      </dsp:txBody>
      <dsp:txXfrm>
        <a:off x="2176" y="1625600"/>
        <a:ext cx="1480108" cy="2167466"/>
      </dsp:txXfrm>
    </dsp:sp>
    <dsp:sp modelId="{090369D1-6ED0-474D-A645-0D752F7A29ED}">
      <dsp:nvSpPr>
        <dsp:cNvPr id="0" name=""/>
        <dsp:cNvSpPr/>
      </dsp:nvSpPr>
      <dsp:spPr>
        <a:xfrm>
          <a:off x="1663061"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安全性</a:t>
          </a:r>
          <a:endParaRPr lang="zh-CN" altLang="en-US" sz="3200" kern="1200" dirty="0">
            <a:latin typeface="微软雅黑" panose="020B0503020204020204" charset="-122"/>
            <a:ea typeface="微软雅黑" panose="020B0503020204020204" charset="-122"/>
          </a:endParaRPr>
        </a:p>
      </dsp:txBody>
      <dsp:txXfrm>
        <a:off x="1663061" y="1625600"/>
        <a:ext cx="1480108" cy="2167466"/>
      </dsp:txXfrm>
    </dsp:sp>
    <dsp:sp modelId="{3C2B645A-B880-4AC2-B234-F5C97FC3E26C}">
      <dsp:nvSpPr>
        <dsp:cNvPr id="0" name=""/>
        <dsp:cNvSpPr/>
      </dsp:nvSpPr>
      <dsp:spPr>
        <a:xfrm>
          <a:off x="332394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charset="-122"/>
              <a:ea typeface="微软雅黑" panose="020B0503020204020204" charset="-122"/>
            </a:rPr>
            <a:t>有效性</a:t>
          </a:r>
        </a:p>
      </dsp:txBody>
      <dsp:txXfrm>
        <a:off x="3323945" y="1625600"/>
        <a:ext cx="1480108" cy="2167466"/>
      </dsp:txXfrm>
    </dsp:sp>
    <dsp:sp modelId="{75677BB8-B295-48D5-B738-B5E9C1DF31A7}">
      <dsp:nvSpPr>
        <dsp:cNvPr id="0" name=""/>
        <dsp:cNvSpPr/>
      </dsp:nvSpPr>
      <dsp:spPr>
        <a:xfrm>
          <a:off x="4984830"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微软雅黑" panose="020B0503020204020204" charset="-122"/>
              <a:ea typeface="微软雅黑" panose="020B0503020204020204" charset="-122"/>
            </a:rPr>
            <a:t>创新性</a:t>
          </a:r>
          <a:endParaRPr lang="zh-CN" altLang="en-US" sz="3200" kern="1200" dirty="0">
            <a:latin typeface="微软雅黑" panose="020B0503020204020204" charset="-122"/>
            <a:ea typeface="微软雅黑" panose="020B0503020204020204" charset="-122"/>
          </a:endParaRPr>
        </a:p>
      </dsp:txBody>
      <dsp:txXfrm>
        <a:off x="4984830" y="1625600"/>
        <a:ext cx="1480108" cy="2167466"/>
      </dsp:txXfrm>
    </dsp:sp>
    <dsp:sp modelId="{05FE3984-D1ED-4A2F-BE6D-567E590FED52}">
      <dsp:nvSpPr>
        <dsp:cNvPr id="0" name=""/>
        <dsp:cNvSpPr/>
      </dsp:nvSpPr>
      <dsp:spPr>
        <a:xfrm>
          <a:off x="6645715" y="1625600"/>
          <a:ext cx="1480108"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zh-CN" altLang="en-US" sz="4000" kern="1200" dirty="0"/>
            <a:t>公平性</a:t>
          </a:r>
        </a:p>
      </dsp:txBody>
      <dsp:txXfrm>
        <a:off x="6645715" y="1625600"/>
        <a:ext cx="1480108" cy="216746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EE0B698-A059-4975-AEE7-C953B8C47442}">
      <dsp:nvSpPr>
        <dsp:cNvPr id="0" name=""/>
        <dsp:cNvSpPr/>
      </dsp:nvSpPr>
      <dsp:spPr>
        <a:xfrm rot="5400000">
          <a:off x="7012090" y="-2599419"/>
          <a:ext cx="1223525" cy="718385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Char char="••"/>
          </a:pPr>
          <a:endParaRPr lang="zh-CN" altLang="en-US" sz="1200" kern="1200" dirty="0">
            <a:latin typeface="微软雅黑" panose="020B0503020204020204" charset="-122"/>
            <a:ea typeface="微软雅黑" panose="020B0503020204020204" charset="-122"/>
          </a:endParaRP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latin typeface="微软雅黑" panose="020B0503020204020204" charset="-122"/>
              <a:ea typeface="微软雅黑" panose="020B0503020204020204" charset="-122"/>
            </a:rPr>
            <a:t> 在超过</a:t>
          </a:r>
          <a:r>
            <a:rPr lang="en-US" altLang="zh-CN" sz="1200" kern="1200" dirty="0">
              <a:latin typeface="微软雅黑" panose="020B0503020204020204" charset="-122"/>
              <a:ea typeface="微软雅黑" panose="020B0503020204020204" charset="-122"/>
            </a:rPr>
            <a:t>3500</a:t>
          </a:r>
          <a:r>
            <a:rPr lang="zh-CN" altLang="en-US" sz="1200" kern="1200" dirty="0">
              <a:latin typeface="微软雅黑" panose="020B0503020204020204" charset="-122"/>
              <a:ea typeface="微软雅黑" panose="020B0503020204020204" charset="-122"/>
            </a:rPr>
            <a:t>例患者中进行的五项对照临床试验中，对本品的安全性和耐受性进行了评价，其中超过</a:t>
          </a:r>
          <a:r>
            <a:rPr lang="en-US" altLang="zh-CN" sz="1200" kern="1200" dirty="0">
              <a:latin typeface="微软雅黑" panose="020B0503020204020204" charset="-122"/>
              <a:ea typeface="微软雅黑" panose="020B0503020204020204" charset="-122"/>
            </a:rPr>
            <a:t>2500</a:t>
          </a:r>
          <a:r>
            <a:rPr lang="zh-CN" altLang="en-US" sz="1200" kern="1200" dirty="0">
              <a:latin typeface="微软雅黑" panose="020B0503020204020204" charset="-122"/>
              <a:ea typeface="微软雅黑" panose="020B0503020204020204" charset="-122"/>
            </a:rPr>
            <a:t>例患者接受替米沙坦和氨氯地平的联合用药。</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与单一成分相比，在替米沙坦联合氨氯地平给药的临床试验中未发现额外的不良反应</a:t>
          </a:r>
          <a:r>
            <a:rPr lang="en-US" altLang="zh-CN" sz="1200" kern="1200" baseline="30000" dirty="0">
              <a:latin typeface="微软雅黑" panose="020B0503020204020204" charset="-122"/>
              <a:ea typeface="微软雅黑" panose="020B0503020204020204" charset="-122"/>
            </a:rPr>
            <a:t>1</a:t>
          </a:r>
          <a:r>
            <a:rPr lang="zh-CN" altLang="en-US" sz="1200" kern="1200" dirty="0">
              <a:latin typeface="微软雅黑" panose="020B0503020204020204" charset="-122"/>
              <a:ea typeface="微软雅黑" panose="020B0503020204020204" charset="-122"/>
            </a:rPr>
            <a:t>。</a:t>
          </a:r>
        </a:p>
        <a:p>
          <a:pPr marL="0" marR="0" lvl="1" indent="0" algn="l" defTabSz="914400" eaLnBrk="1" fontAlgn="auto" latinLnBrk="0" hangingPunct="1">
            <a:lnSpc>
              <a:spcPct val="100000"/>
            </a:lnSpc>
            <a:spcBef>
              <a:spcPct val="0"/>
            </a:spcBef>
            <a:spcAft>
              <a:spcPts val="0"/>
            </a:spcAft>
            <a:buClrTx/>
            <a:buSzTx/>
            <a:buFontTx/>
            <a:buChar char="••"/>
          </a:pPr>
          <a:r>
            <a:rPr lang="zh-CN" altLang="en-US" sz="1200" kern="1200" dirty="0">
              <a:solidFill>
                <a:srgbClr val="FF0000"/>
              </a:solidFill>
              <a:latin typeface="微软雅黑" panose="020B0503020204020204" charset="-122"/>
              <a:ea typeface="微软雅黑" panose="020B0503020204020204" charset="-122"/>
            </a:rPr>
            <a:t> </a:t>
          </a:r>
          <a:r>
            <a:rPr lang="zh-CN" altLang="en-US" sz="1400" b="1" kern="1200" dirty="0">
              <a:solidFill>
                <a:srgbClr val="FF0000"/>
              </a:solidFill>
              <a:latin typeface="微软雅黑" panose="020B0503020204020204" charset="-122"/>
              <a:ea typeface="微软雅黑" panose="020B0503020204020204" charset="-122"/>
            </a:rPr>
            <a:t>外周水肿的发生率明显低于单用氨氯地平的患者</a:t>
          </a:r>
          <a:r>
            <a:rPr lang="en-US" altLang="zh-CN" sz="1400" b="1" kern="1200" baseline="30000" dirty="0">
              <a:solidFill>
                <a:srgbClr val="FF0000"/>
              </a:solidFill>
              <a:latin typeface="微软雅黑" panose="020B0503020204020204" charset="-122"/>
              <a:ea typeface="微软雅黑" panose="020B0503020204020204" charset="-122"/>
            </a:rPr>
            <a:t>1</a:t>
          </a:r>
          <a:r>
            <a:rPr lang="zh-CN" altLang="en-US" sz="1400" b="1" kern="1200" dirty="0">
              <a:solidFill>
                <a:srgbClr val="FF0000"/>
              </a:solidFill>
              <a:latin typeface="微软雅黑" panose="020B0503020204020204" charset="-122"/>
              <a:ea typeface="微软雅黑" panose="020B0503020204020204" charset="-122"/>
            </a:rPr>
            <a:t>。</a:t>
          </a:r>
          <a:r>
            <a:rPr lang="en-US" altLang="zh-CN" sz="1400" b="1" kern="1200" dirty="0">
              <a:solidFill>
                <a:srgbClr val="FF0000"/>
              </a:solidFill>
              <a:latin typeface="微软雅黑" panose="020B0503020204020204" charset="-122"/>
              <a:ea typeface="微软雅黑" panose="020B0503020204020204" charset="-122"/>
            </a:rPr>
            <a:t> </a:t>
          </a:r>
          <a:endParaRPr lang="zh-CN" altLang="en-US" sz="1400" b="1" kern="1200" dirty="0">
            <a:solidFill>
              <a:srgbClr val="FF0000"/>
            </a:solidFill>
            <a:latin typeface="微软雅黑" panose="020B0503020204020204" charset="-122"/>
            <a:ea typeface="微软雅黑" panose="020B0503020204020204" charset="-122"/>
          </a:endParaRPr>
        </a:p>
        <a:p>
          <a:pPr marL="114300" lvl="1" indent="0" algn="l" defTabSz="622300">
            <a:lnSpc>
              <a:spcPct val="90000"/>
            </a:lnSpc>
            <a:spcBef>
              <a:spcPct val="0"/>
            </a:spcBef>
            <a:spcAft>
              <a:spcPct val="15000"/>
            </a:spcAft>
            <a:buChar char="••"/>
          </a:pPr>
          <a:endParaRPr lang="zh-CN" altLang="en-US" sz="1200" kern="1200" dirty="0">
            <a:latin typeface="微软雅黑" panose="020B0503020204020204" charset="-122"/>
            <a:ea typeface="微软雅黑" panose="020B0503020204020204" charset="-122"/>
          </a:endParaRPr>
        </a:p>
      </dsp:txBody>
      <dsp:txXfrm rot="5400000">
        <a:off x="7012090" y="-2599419"/>
        <a:ext cx="1223525" cy="7183853"/>
      </dsp:txXfrm>
    </dsp:sp>
    <dsp:sp modelId="{B0B563F8-8242-4242-901B-B9EAD1A713B1}">
      <dsp:nvSpPr>
        <dsp:cNvPr id="0" name=""/>
        <dsp:cNvSpPr/>
      </dsp:nvSpPr>
      <dsp:spPr>
        <a:xfrm>
          <a:off x="12674" y="535265"/>
          <a:ext cx="4030358" cy="10502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说明书收载的安全性信息</a:t>
          </a:r>
        </a:p>
      </dsp:txBody>
      <dsp:txXfrm>
        <a:off x="12674" y="535265"/>
        <a:ext cx="4030358" cy="1050273"/>
      </dsp:txXfrm>
    </dsp:sp>
    <dsp:sp modelId="{AEF57D38-2DA1-4108-9C5C-B22CE2D9CD19}">
      <dsp:nvSpPr>
        <dsp:cNvPr id="0" name=""/>
        <dsp:cNvSpPr/>
      </dsp:nvSpPr>
      <dsp:spPr>
        <a:xfrm rot="5400000">
          <a:off x="6898542" y="-1214040"/>
          <a:ext cx="1456331" cy="717379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在韩国大范围的真实世界人群中，替米沙坦氨氯地平单片复方制剂用于高血压患者是安全的。</a:t>
          </a:r>
          <a:r>
            <a:rPr lang="zh-CN" altLang="en-US" sz="1200" kern="1200" dirty="0">
              <a:latin typeface="微软雅黑" panose="020B0503020204020204" charset="-122"/>
              <a:ea typeface="微软雅黑" panose="020B0503020204020204" charset="-122"/>
            </a:rPr>
            <a:t>对</a:t>
          </a:r>
          <a:r>
            <a:rPr lang="en-US" altLang="en-US" sz="1200" kern="1200" dirty="0">
              <a:latin typeface="微软雅黑" panose="020B0503020204020204" charset="-122"/>
              <a:ea typeface="微软雅黑" panose="020B0503020204020204" charset="-122"/>
            </a:rPr>
            <a:t>44,715</a:t>
          </a:r>
          <a:r>
            <a:rPr lang="zh-CN" altLang="en-US" sz="1200" kern="1200" dirty="0">
              <a:latin typeface="微软雅黑" panose="020B0503020204020204" charset="-122"/>
              <a:ea typeface="微软雅黑" panose="020B0503020204020204" charset="-122"/>
            </a:rPr>
            <a:t>例至少接受一次替米沙坦氨氯地平单片复方制剂的高血压患者进行了安全性分析，随访</a:t>
          </a:r>
          <a:r>
            <a:rPr lang="en-US" altLang="en-US" sz="1200" kern="1200" dirty="0">
              <a:latin typeface="微软雅黑" panose="020B0503020204020204" charset="-122"/>
              <a:ea typeface="微软雅黑" panose="020B0503020204020204" charset="-122"/>
            </a:rPr>
            <a:t>3 ~ 6</a:t>
          </a:r>
          <a:r>
            <a:rPr lang="zh-CN" altLang="en-US" sz="1200" kern="1200" dirty="0">
              <a:latin typeface="微软雅黑" panose="020B0503020204020204" charset="-122"/>
              <a:ea typeface="微软雅黑" panose="020B0503020204020204" charset="-122"/>
            </a:rPr>
            <a:t>个月，</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不良事件、总的药物不良反应和严重药物不良反应分别为</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808</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(1.81%)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352</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(0.79%)</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和</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1</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例</a:t>
          </a:r>
          <a:r>
            <a:rPr kumimoji="0" lang="en-US"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mn-cs"/>
              <a:sym typeface="Arial" panose="020B0604020202020204" pitchFamily="34" charset="0"/>
            </a:rPr>
            <a:t>(0.002%)</a:t>
          </a:r>
          <a:r>
            <a:rPr lang="zh-CN" altLang="en-US" sz="1200" kern="1200" dirty="0">
              <a:latin typeface="微软雅黑" panose="020B0503020204020204" charset="-122"/>
              <a:ea typeface="微软雅黑" panose="020B0503020204020204" charset="-122"/>
            </a:rPr>
            <a:t>。在所有不良事件中，头晕和头痛最为常见</a:t>
          </a:r>
          <a:r>
            <a:rPr lang="en-US" altLang="en-US" sz="1200" kern="1200" dirty="0">
              <a:latin typeface="微软雅黑" panose="020B0503020204020204" charset="-122"/>
              <a:ea typeface="微软雅黑" panose="020B0503020204020204" charset="-122"/>
            </a:rPr>
            <a:t>(134</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[0.30%]</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81</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[0.18%])</a:t>
          </a:r>
          <a:r>
            <a:rPr lang="zh-CN" altLang="en-US" sz="1200" kern="1200" dirty="0">
              <a:latin typeface="微软雅黑" panose="020B0503020204020204" charset="-122"/>
              <a:ea typeface="微软雅黑" panose="020B0503020204020204" charset="-122"/>
            </a:rPr>
            <a:t>。全身水肿和腿部水肿报道很少，分别为</a:t>
          </a:r>
          <a:r>
            <a:rPr lang="en-US" altLang="en-US" sz="1200" kern="1200" dirty="0">
              <a:latin typeface="微软雅黑" panose="020B0503020204020204" charset="-122"/>
              <a:ea typeface="微软雅黑" panose="020B0503020204020204" charset="-122"/>
            </a:rPr>
            <a:t>38</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(0.08%)</a:t>
          </a:r>
          <a:r>
            <a:rPr lang="zh-CN" altLang="en-US" sz="1200" kern="1200" dirty="0">
              <a:latin typeface="微软雅黑" panose="020B0503020204020204" charset="-122"/>
              <a:ea typeface="微软雅黑" panose="020B0503020204020204" charset="-122"/>
            </a:rPr>
            <a:t>和</a:t>
          </a:r>
          <a:r>
            <a:rPr lang="en-US" altLang="en-US" sz="1200" kern="1200" dirty="0">
              <a:latin typeface="微软雅黑" panose="020B0503020204020204" charset="-122"/>
              <a:ea typeface="微软雅黑" panose="020B0503020204020204" charset="-122"/>
            </a:rPr>
            <a:t>25</a:t>
          </a:r>
          <a:r>
            <a:rPr lang="zh-CN" altLang="en-US" sz="1200" kern="1200" dirty="0">
              <a:latin typeface="微软雅黑" panose="020B0503020204020204" charset="-122"/>
              <a:ea typeface="微软雅黑" panose="020B0503020204020204" charset="-122"/>
            </a:rPr>
            <a:t>例</a:t>
          </a:r>
          <a:r>
            <a:rPr lang="en-US" altLang="en-US" sz="1200" kern="1200" dirty="0">
              <a:latin typeface="微软雅黑" panose="020B0503020204020204" charset="-122"/>
              <a:ea typeface="微软雅黑" panose="020B0503020204020204" charset="-122"/>
            </a:rPr>
            <a:t>(0.06%)</a:t>
          </a:r>
          <a:r>
            <a:rPr lang="en-US" altLang="en-US" sz="1200" kern="1200" baseline="30000" dirty="0">
              <a:latin typeface="微软雅黑" panose="020B0503020204020204" charset="-122"/>
              <a:ea typeface="微软雅黑" panose="020B0503020204020204" charset="-122"/>
            </a:rPr>
            <a:t>2</a:t>
          </a:r>
          <a:r>
            <a:rPr lang="zh-CN" altLang="en-US" sz="1200" kern="1200" dirty="0">
              <a:latin typeface="微软雅黑" panose="020B0503020204020204" charset="-122"/>
              <a:ea typeface="微软雅黑" panose="020B0503020204020204" charset="-122"/>
            </a:rPr>
            <a:t>。</a:t>
          </a:r>
        </a:p>
        <a:p>
          <a:pPr marL="114300" lvl="1" indent="-114300" algn="l" defTabSz="622300">
            <a:lnSpc>
              <a:spcPct val="90000"/>
            </a:lnSpc>
            <a:spcBef>
              <a:spcPct val="0"/>
            </a:spcBef>
            <a:spcAft>
              <a:spcPct val="15000"/>
            </a:spcAft>
            <a:buChar char="••"/>
          </a:pPr>
          <a:r>
            <a:rPr lang="zh-CN" altLang="en-US" sz="1400" b="1" kern="1200" dirty="0">
              <a:solidFill>
                <a:srgbClr val="FF0000"/>
              </a:solidFill>
              <a:latin typeface="微软雅黑" panose="020B0503020204020204" charset="-122"/>
              <a:ea typeface="微软雅黑" panose="020B0503020204020204" charset="-122"/>
            </a:rPr>
            <a:t>各国家或地区药监部门 </a:t>
          </a:r>
          <a:r>
            <a:rPr lang="en-US" altLang="en-US" sz="1400" b="1" kern="1200" dirty="0">
              <a:solidFill>
                <a:srgbClr val="FF0000"/>
              </a:solidFill>
              <a:latin typeface="微软雅黑" panose="020B0503020204020204" charset="-122"/>
              <a:ea typeface="微软雅黑" panose="020B0503020204020204" charset="-122"/>
            </a:rPr>
            <a:t>5 </a:t>
          </a:r>
          <a:r>
            <a:rPr lang="zh-CN" altLang="en-US" sz="1400" b="1" kern="1200" dirty="0">
              <a:solidFill>
                <a:srgbClr val="FF0000"/>
              </a:solidFill>
              <a:latin typeface="微软雅黑" panose="020B0503020204020204" charset="-122"/>
              <a:ea typeface="微软雅黑" panose="020B0503020204020204" charset="-122"/>
            </a:rPr>
            <a:t>年内未发布任何安全性警告、黑框警告、撤市信息。</a:t>
          </a:r>
        </a:p>
      </dsp:txBody>
      <dsp:txXfrm rot="5400000">
        <a:off x="6898542" y="-1214040"/>
        <a:ext cx="1456331" cy="7173790"/>
      </dsp:txXfrm>
    </dsp:sp>
    <dsp:sp modelId="{6811D134-EDE9-4329-BFD3-3351A5153C7D}">
      <dsp:nvSpPr>
        <dsp:cNvPr id="0" name=""/>
        <dsp:cNvSpPr/>
      </dsp:nvSpPr>
      <dsp:spPr>
        <a:xfrm>
          <a:off x="0" y="1956280"/>
          <a:ext cx="4038245" cy="102109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国内外不良反应发生情况</a:t>
          </a:r>
        </a:p>
      </dsp:txBody>
      <dsp:txXfrm>
        <a:off x="0" y="1956280"/>
        <a:ext cx="4038245" cy="1021096"/>
      </dsp:txXfrm>
    </dsp:sp>
    <dsp:sp modelId="{E4CEF54E-F3DA-4217-8C71-4C1F64266559}">
      <dsp:nvSpPr>
        <dsp:cNvPr id="0" name=""/>
        <dsp:cNvSpPr/>
      </dsp:nvSpPr>
      <dsp:spPr>
        <a:xfrm rot="5400000">
          <a:off x="6795973" y="402162"/>
          <a:ext cx="1691213" cy="715153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77850">
            <a:lnSpc>
              <a:spcPct val="90000"/>
            </a:lnSpc>
            <a:spcBef>
              <a:spcPct val="0"/>
            </a:spcBef>
            <a:spcAft>
              <a:spcPct val="15000"/>
            </a:spcAft>
            <a:buChar char="••"/>
          </a:pPr>
          <a:r>
            <a:rPr lang="zh-CN" altLang="en-US" sz="1300" kern="1200" dirty="0">
              <a:latin typeface="微软雅黑" panose="020B0503020204020204" charset="-122"/>
              <a:ea typeface="微软雅黑" panose="020B0503020204020204" charset="-122"/>
            </a:rPr>
            <a:t>与其他上市的</a:t>
          </a:r>
          <a:r>
            <a:rPr lang="en-US" altLang="zh-CN" sz="1300" kern="1200" dirty="0">
              <a:latin typeface="微软雅黑" panose="020B0503020204020204" charset="-122"/>
              <a:ea typeface="微软雅黑" panose="020B0503020204020204" charset="-122"/>
            </a:rPr>
            <a:t>ARB+CCB</a:t>
          </a:r>
          <a:r>
            <a:rPr lang="zh-CN" altLang="en-US" sz="1300" kern="1200" dirty="0">
              <a:latin typeface="微软雅黑" panose="020B0503020204020204" charset="-122"/>
              <a:ea typeface="微软雅黑" panose="020B0503020204020204" charset="-122"/>
            </a:rPr>
            <a:t>单片复方制剂相比，</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只有替米沙坦氨氯地平片（</a:t>
          </a:r>
          <a:r>
            <a:rPr kumimoji="0" lang="en-US" altLang="zh-CN"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3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）不存在亚硝胺类杂质和叠氮杂质的基因杂质的质控风险</a:t>
          </a:r>
          <a:r>
            <a:rPr lang="zh-CN" altLang="en-US" sz="1300" kern="1200" dirty="0">
              <a:solidFill>
                <a:srgbClr val="FF0000"/>
              </a:solidFill>
              <a:latin typeface="微软雅黑" panose="020B0503020204020204" charset="-122"/>
              <a:ea typeface="微软雅黑" panose="020B0503020204020204" charset="-122"/>
            </a:rPr>
            <a:t>。</a:t>
          </a:r>
        </a:p>
        <a:p>
          <a:pPr marL="114300" lvl="1" indent="-114300" algn="l" defTabSz="533400">
            <a:lnSpc>
              <a:spcPct val="90000"/>
            </a:lnSpc>
            <a:spcBef>
              <a:spcPct val="0"/>
            </a:spcBef>
            <a:spcAft>
              <a:spcPct val="15000"/>
            </a:spcAft>
            <a:buChar char="••"/>
          </a:pPr>
          <a:r>
            <a:rPr lang="zh-CN" altLang="en-US" sz="1200" kern="1200" dirty="0">
              <a:latin typeface="微软雅黑" panose="020B0503020204020204" charset="-122"/>
              <a:ea typeface="微软雅黑" panose="020B0503020204020204" charset="-122"/>
            </a:rPr>
            <a:t>大部分不良事件为低级别， 虽然由于临床试验是在各种不同条件下进行的，所以在一种药物临床试验中观察到的不良反应发生率不能直接与另一药物临床试验中的发生率进行比较，可能也无法准确反映临床实践中的发生率，但是仍可反映出一种趋势：</a:t>
          </a:r>
          <a:r>
            <a:rPr lang="zh-CN" altLang="en-US" sz="1400" b="1" kern="1200" noProof="0" dirty="0">
              <a:solidFill>
                <a:srgbClr val="FF0000"/>
              </a:solidFill>
              <a:latin typeface="微软雅黑" panose="020B0503020204020204" charset="-122"/>
              <a:ea typeface="微软雅黑" panose="020B0503020204020204" charset="-122"/>
              <a:sym typeface="Arial" panose="020B0604020202020204" pitchFamily="34" charset="0"/>
            </a:rPr>
            <a:t>替米沙坦氨氯地平联用的药物相关不良反应发生几率低于其他</a:t>
          </a:r>
          <a:r>
            <a:rPr lang="en-US" altLang="zh-CN" sz="1400" b="1" kern="1200" dirty="0">
              <a:solidFill>
                <a:srgbClr val="FF0000"/>
              </a:solidFill>
              <a:latin typeface="微软雅黑" panose="020B0503020204020204" charset="-122"/>
              <a:ea typeface="微软雅黑" panose="020B0503020204020204" charset="-122"/>
            </a:rPr>
            <a:t>ARB+CCB</a:t>
          </a:r>
          <a:r>
            <a:rPr lang="zh-CN" altLang="en-US" sz="1400" b="1" kern="1200" dirty="0">
              <a:solidFill>
                <a:srgbClr val="FF0000"/>
              </a:solidFill>
              <a:latin typeface="微软雅黑" panose="020B0503020204020204" charset="-122"/>
              <a:ea typeface="微软雅黑" panose="020B0503020204020204" charset="-122"/>
            </a:rPr>
            <a:t>联合用药</a:t>
          </a:r>
          <a:r>
            <a:rPr lang="en-US" altLang="zh-CN" sz="1400" b="1" kern="1200" baseline="30000" dirty="0">
              <a:solidFill>
                <a:srgbClr val="FF0000"/>
              </a:solidFill>
              <a:latin typeface="微软雅黑" panose="020B0503020204020204" charset="-122"/>
              <a:ea typeface="微软雅黑" panose="020B0503020204020204" charset="-122"/>
            </a:rPr>
            <a:t>3</a:t>
          </a:r>
          <a:r>
            <a:rPr lang="zh-CN" altLang="en-US" sz="1400" b="1" kern="1200" dirty="0">
              <a:solidFill>
                <a:srgbClr val="FF0000"/>
              </a:solidFill>
              <a:latin typeface="微软雅黑" panose="020B0503020204020204" charset="-122"/>
              <a:ea typeface="微软雅黑" panose="020B0503020204020204" charset="-122"/>
            </a:rPr>
            <a:t>。</a:t>
          </a:r>
        </a:p>
      </dsp:txBody>
      <dsp:txXfrm rot="5400000">
        <a:off x="6795973" y="402162"/>
        <a:ext cx="1691213" cy="7151534"/>
      </dsp:txXfrm>
    </dsp:sp>
    <dsp:sp modelId="{3DB57CD0-11F0-4CC3-947D-96660298E728}">
      <dsp:nvSpPr>
        <dsp:cNvPr id="0" name=""/>
        <dsp:cNvSpPr/>
      </dsp:nvSpPr>
      <dsp:spPr>
        <a:xfrm>
          <a:off x="1568" y="3445721"/>
          <a:ext cx="4038245" cy="10594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ctr" defTabSz="889000">
            <a:lnSpc>
              <a:spcPct val="90000"/>
            </a:lnSpc>
            <a:spcBef>
              <a:spcPct val="0"/>
            </a:spcBef>
            <a:spcAft>
              <a:spcPct val="35000"/>
            </a:spcAft>
          </a:pPr>
          <a:r>
            <a:rPr lang="zh-CN" altLang="en-US" sz="2000" b="1" kern="1200" dirty="0">
              <a:latin typeface="微软雅黑" panose="020B0503020204020204" charset="-122"/>
              <a:ea typeface="微软雅黑" panose="020B0503020204020204" charset="-122"/>
            </a:rPr>
            <a:t>替米沙坦氨氯地平片</a:t>
          </a:r>
          <a:r>
            <a:rPr lang="zh-CN" altLang="en-US" sz="2000" b="1" kern="1200" dirty="0">
              <a:latin typeface="仿宋" panose="02010609060101010101" pitchFamily="49" charset="-122"/>
              <a:ea typeface="仿宋" panose="02010609060101010101" pitchFamily="49" charset="-122"/>
            </a:rPr>
            <a:t>（</a:t>
          </a:r>
          <a:r>
            <a:rPr lang="en-US" altLang="zh-CN" sz="2000" b="1" kern="1200" dirty="0">
              <a:latin typeface="仿宋" panose="02010609060101010101" pitchFamily="49" charset="-122"/>
              <a:ea typeface="仿宋" panose="02010609060101010101" pitchFamily="49" charset="-122"/>
            </a:rPr>
            <a:t>Ⅱ</a:t>
          </a:r>
          <a:r>
            <a:rPr lang="zh-CN" altLang="en-US" sz="2000" b="1" kern="1200" dirty="0">
              <a:latin typeface="仿宋" panose="02010609060101010101" pitchFamily="49" charset="-122"/>
              <a:ea typeface="仿宋" panose="02010609060101010101" pitchFamily="49" charset="-122"/>
            </a:rPr>
            <a:t>）</a:t>
          </a:r>
          <a:r>
            <a:rPr lang="en-US" altLang="en-US" sz="2000" b="1" kern="1200" dirty="0">
              <a:latin typeface="微软雅黑" panose="020B0503020204020204" charset="-122"/>
              <a:ea typeface="微软雅黑" panose="020B0503020204020204" charset="-122"/>
            </a:rPr>
            <a:t>vs.</a:t>
          </a:r>
          <a:r>
            <a:rPr lang="en-US" altLang="en-US" sz="2000" b="1" kern="1200" dirty="0">
              <a:latin typeface="仿宋" panose="02010609060101010101" pitchFamily="49" charset="-122"/>
              <a:ea typeface="仿宋" panose="02010609060101010101" pitchFamily="49" charset="-122"/>
            </a:rPr>
            <a:t> </a:t>
          </a:r>
          <a:r>
            <a:rPr lang="zh-CN" altLang="en-US" sz="2000" b="1" kern="1200" dirty="0">
              <a:latin typeface="微软雅黑" panose="020B0503020204020204" charset="-122"/>
              <a:ea typeface="微软雅黑" panose="020B0503020204020204" charset="-122"/>
            </a:rPr>
            <a:t>其他</a:t>
          </a:r>
          <a:r>
            <a:rPr lang="en-US" altLang="zh-CN" sz="2000" b="1" kern="1200" dirty="0">
              <a:latin typeface="微软雅黑" panose="020B0503020204020204" charset="-122"/>
              <a:ea typeface="微软雅黑" panose="020B0503020204020204" charset="-122"/>
            </a:rPr>
            <a:t>ARB+CCB</a:t>
          </a:r>
          <a:r>
            <a:rPr lang="zh-CN" altLang="en-US" sz="2000" b="1" kern="1200" dirty="0">
              <a:latin typeface="微软雅黑" panose="020B0503020204020204" charset="-122"/>
              <a:ea typeface="微软雅黑" panose="020B0503020204020204" charset="-122"/>
            </a:rPr>
            <a:t>单片复方制剂</a:t>
          </a:r>
        </a:p>
      </dsp:txBody>
      <dsp:txXfrm>
        <a:off x="1568" y="3445721"/>
        <a:ext cx="4038245" cy="105944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D0584D2-3981-4B8C-ABCF-7BB748C2465D}">
      <dsp:nvSpPr>
        <dsp:cNvPr id="0" name=""/>
        <dsp:cNvSpPr/>
      </dsp:nvSpPr>
      <dsp:spPr>
        <a:xfrm>
          <a:off x="2550444"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2AAE26-734B-46EE-AE5A-8F264580F8ED}">
      <dsp:nvSpPr>
        <dsp:cNvPr id="0" name=""/>
        <dsp:cNvSpPr/>
      </dsp:nvSpPr>
      <dsp:spPr>
        <a:xfrm>
          <a:off x="0" y="85593"/>
          <a:ext cx="5156902" cy="2555443"/>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填补目录内小剂量空白</a:t>
          </a: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目录内：只有替米沙坦氨氯地平片</a:t>
          </a:r>
          <a:r>
            <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80mg/5mg</a:t>
          </a:r>
          <a:r>
            <a:rPr lang="zh-CN" altLang="en-US"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rPr>
            <a:t>。</a:t>
          </a:r>
          <a:endParaRPr lang="en-US" altLang="zh-CN" sz="1700" b="1" kern="1200" dirty="0" smtClean="0">
            <a:solidFill>
              <a:srgbClr val="0000FF"/>
            </a:solidFill>
            <a:latin typeface="微软雅黑" panose="020B0503020204020204" charset="-122"/>
            <a:ea typeface="微软雅黑" panose="020B0503020204020204" charset="-122"/>
            <a:cs typeface="+mn-cs"/>
            <a:sym typeface="Arial" panose="020B0604020202020204" pitchFamily="34" charset="0"/>
          </a:endParaRPr>
        </a:p>
        <a:p>
          <a:pPr lvl="0" algn="ctr" defTabSz="800100">
            <a:lnSpc>
              <a:spcPct val="90000"/>
            </a:lnSpc>
            <a:spcBef>
              <a:spcPct val="0"/>
            </a:spcBef>
            <a:spcAft>
              <a:spcPct val="35000"/>
            </a:spcAft>
          </a:pPr>
          <a:r>
            <a:rPr lang="zh-CN" altLang="en-US"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填补空白：填补临床</a:t>
          </a:r>
          <a:r>
            <a:rPr lang="en-US" altLang="zh-CN" sz="1700" b="1" kern="1200" dirty="0" smtClean="0">
              <a:solidFill>
                <a:srgbClr val="FF0000"/>
              </a:solidFill>
              <a:latin typeface="微软雅黑" panose="020B0503020204020204" charset="-122"/>
              <a:ea typeface="微软雅黑" panose="020B0503020204020204" charset="-122"/>
              <a:cs typeface="+mn-cs"/>
              <a:sym typeface="Arial" panose="020B0604020202020204" pitchFamily="34" charset="0"/>
            </a:rPr>
            <a:t>40mg/5mg</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小</a:t>
          </a:r>
          <a:r>
            <a:rPr lang="zh-CN" altLang="zh-CN"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剂量</a:t>
          </a:r>
          <a:r>
            <a:rPr lang="zh-CN" altLang="en-US" sz="1700" b="1" kern="1200" smtClean="0">
              <a:solidFill>
                <a:srgbClr val="FF0000"/>
              </a:solidFill>
              <a:latin typeface="微软雅黑" panose="020B0503020204020204" charset="-122"/>
              <a:ea typeface="微软雅黑" panose="020B0503020204020204" charset="-122"/>
              <a:cs typeface="+mn-cs"/>
              <a:sym typeface="Arial" panose="020B0604020202020204" pitchFamily="34" charset="0"/>
            </a:rPr>
            <a:t>的空白。</a:t>
          </a:r>
          <a:endParaRPr lang="en-US" altLang="zh-CN" sz="1700" b="1" kern="1200" dirty="0" smtClean="0">
            <a:solidFill>
              <a:srgbClr val="FF0000"/>
            </a:solidFill>
            <a:latin typeface="微软雅黑" panose="020B0503020204020204" charset="-122"/>
            <a:ea typeface="微软雅黑" panose="020B0503020204020204" charset="-122"/>
          </a:endParaRPr>
        </a:p>
        <a:p>
          <a:pPr lvl="0" algn="l" defTabSz="800100">
            <a:lnSpc>
              <a:spcPct val="9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指南对血压≥</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140/90mmHg</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的患者，可起始小剂量联合治疗，对于</a:t>
          </a:r>
          <a:r>
            <a:rPr lang="en-US"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Ⅰ</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级高血压患者，起始治疗优先选用小剂量单片复方制剂。</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dsp:txBody>
      <dsp:txXfrm>
        <a:off x="0" y="85593"/>
        <a:ext cx="5156902" cy="2555443"/>
      </dsp:txXfrm>
    </dsp:sp>
    <dsp:sp modelId="{6D6B4064-169B-47AA-8B4F-DA76DBE3E10C}">
      <dsp:nvSpPr>
        <dsp:cNvPr id="0" name=""/>
        <dsp:cNvSpPr/>
      </dsp:nvSpPr>
      <dsp:spPr>
        <a:xfrm>
          <a:off x="5358701" y="74441"/>
          <a:ext cx="4919911" cy="2609478"/>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仿制药替代原研药</a:t>
          </a:r>
          <a:endParaRPr lang="en-US" altLang="zh-CN" sz="1800" b="1" kern="1200" dirty="0" smtClean="0">
            <a:latin typeface="微软雅黑" panose="020B0503020204020204" charset="-122"/>
            <a:ea typeface="微软雅黑" panose="020B0503020204020204" charset="-122"/>
          </a:endParaRPr>
        </a:p>
        <a:p>
          <a:pPr lvl="0" algn="l" defTabSz="800100">
            <a:lnSpc>
              <a:spcPts val="18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本产品</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(II)</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，日均治疗费</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6</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元。</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ts val="18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参照品</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替米沙坦氨氯地平片，日均治疗费</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7.13</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元。</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ts val="18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本产品比参照品具有更好的性价比。</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ts val="1800"/>
            </a:lnSpc>
            <a:spcBef>
              <a:spcPct val="0"/>
            </a:spcBef>
            <a:spcAft>
              <a:spcPct val="35000"/>
            </a:spcAft>
          </a:pPr>
          <a:r>
            <a:rPr lang="zh-CN" altLang="en-US" sz="1600" b="1" kern="1200" smtClean="0">
              <a:solidFill>
                <a:srgbClr val="0000FF"/>
              </a:solidFill>
              <a:latin typeface="微软雅黑" panose="020B0503020204020204" charset="-122"/>
              <a:ea typeface="微软雅黑" panose="020B0503020204020204" charset="-122"/>
              <a:sym typeface="Arial" panose="020B0604020202020204" pitchFamily="34" charset="0"/>
            </a:rPr>
            <a:t>符合</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仿制药替代原研药的原则。符合医保的“保基本” 的原则。 </a:t>
          </a:r>
          <a:endParaRPr lang="en-US" altLang="zh-CN" sz="16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lvl="0" algn="l" defTabSz="800100">
            <a:lnSpc>
              <a:spcPct val="100000"/>
            </a:lnSpc>
            <a:spcBef>
              <a:spcPct val="0"/>
            </a:spcBef>
            <a:spcAft>
              <a:spcPct val="35000"/>
            </a:spcAft>
          </a:pPr>
          <a:endParaRPr lang="en-US" altLang="zh-CN" sz="1600" b="1" kern="1200" dirty="0">
            <a:solidFill>
              <a:srgbClr val="0033CC"/>
            </a:solidFill>
            <a:latin typeface="微软雅黑" panose="020B0503020204020204" charset="-122"/>
            <a:ea typeface="微软雅黑" panose="020B0503020204020204" charset="-122"/>
            <a:cs typeface="+mn-cs"/>
            <a:sym typeface="Arial" panose="020B0604020202020204" pitchFamily="34" charset="0"/>
          </a:endParaRPr>
        </a:p>
      </dsp:txBody>
      <dsp:txXfrm>
        <a:off x="5358701" y="74441"/>
        <a:ext cx="4919911" cy="2609478"/>
      </dsp:txXfrm>
    </dsp:sp>
    <dsp:sp modelId="{FA38E6FA-A5A1-488C-844F-0CED3502F9E8}">
      <dsp:nvSpPr>
        <dsp:cNvPr id="0" name=""/>
        <dsp:cNvSpPr/>
      </dsp:nvSpPr>
      <dsp:spPr>
        <a:xfrm>
          <a:off x="147981" y="2894781"/>
          <a:ext cx="4870753" cy="2191872"/>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10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对公共健康的影响</a:t>
          </a:r>
          <a:endParaRPr lang="en-US" altLang="zh-CN" sz="1800" b="1" kern="1200" dirty="0" smtClean="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大幅提高高血压治疗的</a:t>
          </a:r>
          <a:r>
            <a:rPr lang="zh-CN" altLang="en-US" sz="1600" b="1" kern="1200" dirty="0" smtClean="0">
              <a:solidFill>
                <a:srgbClr val="0000FF"/>
              </a:solidFill>
              <a:latin typeface="微软雅黑" panose="020B0503020204020204" charset="-122"/>
              <a:ea typeface="微软雅黑" panose="020B0503020204020204" charset="-122"/>
              <a:sym typeface="+mn-ea"/>
            </a:rPr>
            <a:t>达标率</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治疗</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12</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周后高血压的达标率可达</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8 0 % </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心脑血管疾病住院风险减少</a:t>
          </a:r>
          <a:r>
            <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21%</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dsp:txBody>
      <dsp:txXfrm>
        <a:off x="147981" y="2894781"/>
        <a:ext cx="4870753" cy="2191872"/>
      </dsp:txXfrm>
    </dsp:sp>
    <dsp:sp modelId="{4B4FE330-A65A-435C-BBC8-84E368C95491}">
      <dsp:nvSpPr>
        <dsp:cNvPr id="0" name=""/>
        <dsp:cNvSpPr/>
      </dsp:nvSpPr>
      <dsp:spPr>
        <a:xfrm>
          <a:off x="5501981" y="2890024"/>
          <a:ext cx="4369136" cy="2173080"/>
        </a:xfrm>
        <a:prstGeom prst="round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altLang="zh-CN" sz="1800" b="1" kern="1200" dirty="0" smtClean="0">
            <a:latin typeface="微软雅黑" panose="020B0503020204020204" charset="-122"/>
            <a:ea typeface="微软雅黑" panose="020B0503020204020204" charset="-122"/>
          </a:endParaRPr>
        </a:p>
        <a:p>
          <a:pPr lvl="0" algn="ctr" defTabSz="800100">
            <a:lnSpc>
              <a:spcPct val="90000"/>
            </a:lnSpc>
            <a:spcBef>
              <a:spcPct val="0"/>
            </a:spcBef>
            <a:spcAft>
              <a:spcPct val="35000"/>
            </a:spcAft>
          </a:pPr>
          <a:r>
            <a:rPr lang="zh-CN" altLang="en-US" sz="1800" b="1" kern="1200" dirty="0" smtClean="0">
              <a:latin typeface="微软雅黑" panose="020B0503020204020204" charset="-122"/>
              <a:ea typeface="微软雅黑" panose="020B0503020204020204" charset="-122"/>
            </a:rPr>
            <a:t>临床</a:t>
          </a:r>
          <a:r>
            <a:rPr lang="zh-CN" altLang="en-US" sz="1800" b="1" kern="1200" dirty="0">
              <a:latin typeface="微软雅黑" panose="020B0503020204020204" charset="-122"/>
              <a:ea typeface="微软雅黑" panose="020B0503020204020204" charset="-122"/>
            </a:rPr>
            <a:t>管理便利</a:t>
          </a:r>
          <a:endParaRPr lang="en-US" altLang="zh-CN" sz="1800" b="1" kern="1200" dirty="0">
            <a:latin typeface="微软雅黑" panose="020B0503020204020204" charset="-122"/>
            <a:ea typeface="微软雅黑" panose="020B0503020204020204" charset="-122"/>
          </a:endParaRPr>
        </a:p>
        <a:p>
          <a:pPr lvl="0" algn="l" defTabSz="800100">
            <a:lnSpc>
              <a:spcPct val="100000"/>
            </a:lnSpc>
            <a:spcBef>
              <a:spcPct val="0"/>
            </a:spcBef>
            <a:spcAft>
              <a:spcPct val="35000"/>
            </a:spcAft>
          </a:pP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单</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片复方（</a:t>
          </a:r>
          <a:r>
            <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SPC</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a:t>
          </a:r>
          <a:r>
            <a:rPr lang="zh-CN" altLang="en-US" sz="1600" b="1" kern="1200" dirty="0">
              <a:solidFill>
                <a:srgbClr val="0000FF"/>
              </a:solidFill>
              <a:latin typeface="微软雅黑" panose="020B0503020204020204" charset="-122"/>
              <a:ea typeface="微软雅黑" panose="020B0503020204020204" charset="-122"/>
              <a:sym typeface="Arial" panose="020B0604020202020204" pitchFamily="34" charset="0"/>
            </a:rPr>
            <a:t>每日一次，依从性</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好。</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适用人群范围明确。</a:t>
          </a:r>
          <a:endParaRPr lang="en-US"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100000"/>
            </a:lnSpc>
            <a:spcBef>
              <a:spcPct val="0"/>
            </a:spcBef>
            <a:spcAft>
              <a:spcPct val="35000"/>
            </a:spcAft>
          </a:pP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不</a:t>
          </a:r>
          <a:r>
            <a:rPr lang="zh-CN" altLang="zh-CN" sz="1600" b="1" kern="1200" dirty="0">
              <a:solidFill>
                <a:srgbClr val="0000FF"/>
              </a:solidFill>
              <a:latin typeface="微软雅黑" panose="020B0503020204020204" charset="-122"/>
              <a:ea typeface="微软雅黑" panose="020B0503020204020204" charset="-122"/>
              <a:sym typeface="Arial" panose="020B0604020202020204" pitchFamily="34" charset="0"/>
            </a:rPr>
            <a:t>存在临床滥用或超说明书用药的</a:t>
          </a:r>
          <a:r>
            <a:rPr lang="zh-CN" altLang="zh-CN"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可能</a:t>
          </a:r>
          <a:r>
            <a:rPr lang="zh-CN" altLang="en-US" sz="1600" b="1" kern="1200" dirty="0" smtClean="0">
              <a:solidFill>
                <a:srgbClr val="0000FF"/>
              </a:solidFill>
              <a:latin typeface="微软雅黑" panose="020B0503020204020204" charset="-122"/>
              <a:ea typeface="微软雅黑" panose="020B0503020204020204" charset="-122"/>
              <a:sym typeface="Arial" panose="020B0604020202020204" pitchFamily="34" charset="0"/>
            </a:rPr>
            <a:t>。</a:t>
          </a:r>
          <a:endParaRPr lang="en-US" altLang="zh-CN" sz="1600" b="1" kern="1200" dirty="0">
            <a:solidFill>
              <a:srgbClr val="0000FF"/>
            </a:solidFill>
            <a:latin typeface="微软雅黑" panose="020B0503020204020204" charset="-122"/>
            <a:ea typeface="微软雅黑" panose="020B0503020204020204" charset="-122"/>
            <a:sym typeface="Arial" panose="020B0604020202020204" pitchFamily="34" charset="0"/>
          </a:endParaRPr>
        </a:p>
        <a:p>
          <a:pPr lvl="0" algn="l" defTabSz="800100">
            <a:lnSpc>
              <a:spcPct val="90000"/>
            </a:lnSpc>
            <a:spcBef>
              <a:spcPct val="0"/>
            </a:spcBef>
            <a:spcAft>
              <a:spcPct val="35000"/>
            </a:spcAft>
          </a:pPr>
          <a:endParaRPr lang="zh-CN" altLang="en-US" sz="1500" kern="1200" dirty="0">
            <a:latin typeface="微软雅黑" panose="020B0503020204020204" charset="-122"/>
            <a:ea typeface="微软雅黑" panose="020B0503020204020204" charset="-122"/>
            <a:sym typeface="Arial" panose="020B0604020202020204" pitchFamily="34" charset="0"/>
          </a:endParaRPr>
        </a:p>
      </dsp:txBody>
      <dsp:txXfrm>
        <a:off x="5501981" y="2890024"/>
        <a:ext cx="4369136" cy="21730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5C930-1F70-41A8-BC8B-7FA8303E864B}" type="datetimeFigureOut">
              <a:rPr lang="zh-CN" altLang="en-US" smtClean="0"/>
              <a:pPr/>
              <a:t>2026/6/9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E49E-1999-44A9-874A-D69C2185D9D4}" type="slidenum">
              <a:rPr lang="zh-CN" altLang="en-US" smtClean="0"/>
              <a:pPr/>
              <a:t>‹#›</a:t>
            </a:fld>
            <a:endParaRPr lang="zh-CN" altLang="en-US"/>
          </a:p>
        </p:txBody>
      </p:sp>
    </p:spTree>
    <p:extLst>
      <p:ext uri="{BB962C8B-B14F-4D97-AF65-F5344CB8AC3E}">
        <p14:creationId xmlns="" xmlns:p14="http://schemas.microsoft.com/office/powerpoint/2010/main" val="25093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ln>
        </p:spPr>
      </p:sp>
      <p:sp>
        <p:nvSpPr>
          <p:cNvPr id="10243"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0244" name="灯片编号占位符 3"/>
          <p:cNvSpPr>
            <a:spLocks noGrp="1"/>
          </p:cNvSpPr>
          <p:nvPr>
            <p:ph type="sldNum" sz="quarter" idx="5"/>
          </p:nvPr>
        </p:nvSpPr>
        <p:spPr bwMode="auto">
          <a:noFill/>
          <a:ln>
            <a:miter lim="800000"/>
          </a:ln>
        </p:spPr>
        <p:txBody>
          <a:bodyPr/>
          <a:lstStyle/>
          <a:p>
            <a:fld id="{7E650EAE-5CF3-4F09-9E08-B9B37B7A0F35}"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bwMode="auto">
          <a:noFill/>
          <a:ln>
            <a:solidFill>
              <a:srgbClr val="000000"/>
            </a:solidFill>
            <a:miter lim="800000"/>
          </a:ln>
        </p:spPr>
      </p:sp>
      <p:sp>
        <p:nvSpPr>
          <p:cNvPr id="14339"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smtClean="0"/>
          </a:p>
        </p:txBody>
      </p:sp>
      <p:sp>
        <p:nvSpPr>
          <p:cNvPr id="14340" name="灯片编号占位符 3"/>
          <p:cNvSpPr>
            <a:spLocks noGrp="1"/>
          </p:cNvSpPr>
          <p:nvPr>
            <p:ph type="sldNum" sz="quarter" idx="5"/>
          </p:nvPr>
        </p:nvSpPr>
        <p:spPr bwMode="auto">
          <a:noFill/>
          <a:ln>
            <a:miter lim="800000"/>
          </a:ln>
        </p:spPr>
        <p:txBody>
          <a:bodyPr/>
          <a:lstStyle/>
          <a:p>
            <a:fld id="{1042AD60-B82B-48A7-88CD-B6F8DB504149}" type="slidenum">
              <a:rPr lang="zh-CN" altLang="en-US"/>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527E49E-1999-44A9-874A-D69C2185D9D4}"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pic>
        <p:nvPicPr>
          <p:cNvPr id="5" name="图片 4"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2734" b="75661"/>
          <a:stretch>
            <a:fillRect/>
          </a:stretch>
        </p:blipFill>
        <p:spPr>
          <a:xfrm>
            <a:off x="0" y="-1"/>
            <a:ext cx="12192000" cy="1731147"/>
          </a:xfrm>
          <a:prstGeom prst="rect">
            <a:avLst/>
          </a:prstGeom>
        </p:spPr>
      </p:pic>
      <p:grpSp>
        <p:nvGrpSpPr>
          <p:cNvPr id="6" name="îşḷïď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0" y="384175"/>
            <a:ext cx="12192000" cy="4206875"/>
            <a:chOff x="0" y="1927225"/>
            <a:chExt cx="12192000" cy="4206875"/>
          </a:xfrm>
        </p:grpSpPr>
        <p:sp>
          <p:nvSpPr>
            <p:cNvPr id="7" name="iŝ1ïḓé"/>
            <p:cNvSpPr/>
            <p:nvPr/>
          </p:nvSpPr>
          <p:spPr>
            <a:xfrm>
              <a:off x="0" y="3272607"/>
              <a:ext cx="12192000" cy="775517"/>
            </a:xfrm>
            <a:prstGeom prst="rect">
              <a:avLst/>
            </a:prstGeom>
            <a:solidFill>
              <a:srgbClr val="1F347E"/>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sp>
          <p:nvSpPr>
            <p:cNvPr id="8" name="ïŝḻiḑé"/>
            <p:cNvSpPr/>
            <p:nvPr/>
          </p:nvSpPr>
          <p:spPr>
            <a:xfrm>
              <a:off x="0" y="1927225"/>
              <a:ext cx="3181349" cy="1069221"/>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3600" b="1" dirty="0">
                  <a:solidFill>
                    <a:schemeClr val="accent1"/>
                  </a:solidFill>
                  <a:latin typeface="微软雅黑 Light" panose="020B0502040204020203" pitchFamily="34" charset="-122"/>
                  <a:ea typeface="微软雅黑 Light" panose="020B0502040204020203" pitchFamily="34" charset="-122"/>
                </a:rPr>
                <a:t>      </a:t>
              </a:r>
              <a:r>
                <a:rPr lang="en-US" altLang="zh-CN" sz="3600" b="1" dirty="0">
                  <a:solidFill>
                    <a:schemeClr val="bg1"/>
                  </a:solidFill>
                  <a:latin typeface="微软雅黑 Light" panose="020B0502040204020203" pitchFamily="34" charset="-122"/>
                  <a:ea typeface="微软雅黑 Light" panose="020B0502040204020203" pitchFamily="34" charset="-122"/>
                </a:rPr>
                <a:t>Contents</a:t>
              </a:r>
              <a:endParaRPr lang="zh-CN" altLang="en-US" sz="3600" b="1" dirty="0">
                <a:solidFill>
                  <a:schemeClr val="bg1"/>
                </a:solidFill>
                <a:latin typeface="微软雅黑 Light" panose="020B0502040204020203" pitchFamily="34" charset="-122"/>
                <a:ea typeface="微软雅黑 Light" panose="020B0502040204020203" pitchFamily="34" charset="-122"/>
              </a:endParaRPr>
            </a:p>
          </p:txBody>
        </p:sp>
        <p:grpSp>
          <p:nvGrpSpPr>
            <p:cNvPr id="9" name="ï$ḷiḓe"/>
            <p:cNvGrpSpPr/>
            <p:nvPr/>
          </p:nvGrpSpPr>
          <p:grpSpPr>
            <a:xfrm>
              <a:off x="660400" y="3526672"/>
              <a:ext cx="1756508" cy="2607428"/>
              <a:chOff x="660400" y="3526672"/>
              <a:chExt cx="2082800" cy="2607428"/>
            </a:xfrm>
          </p:grpSpPr>
          <p:sp>
            <p:nvSpPr>
              <p:cNvPr id="30" name="îşľiḑè"/>
              <p:cNvSpPr/>
              <p:nvPr/>
            </p:nvSpPr>
            <p:spPr>
              <a:xfrm>
                <a:off x="6604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31" name="îṩ1îḓe"/>
              <p:cNvCxnSpPr/>
              <p:nvPr/>
            </p:nvCxnSpPr>
            <p:spPr>
              <a:xfrm>
                <a:off x="13555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32" name="iṣ1ïḓé"/>
              <p:cNvSpPr/>
              <p:nvPr/>
            </p:nvSpPr>
            <p:spPr>
              <a:xfrm>
                <a:off x="6604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01</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0" name="íslïḓe"/>
            <p:cNvGrpSpPr/>
            <p:nvPr/>
          </p:nvGrpSpPr>
          <p:grpSpPr>
            <a:xfrm>
              <a:off x="2480798" y="3526672"/>
              <a:ext cx="1756508" cy="2607428"/>
              <a:chOff x="2854325" y="3526672"/>
              <a:chExt cx="2082800" cy="2607428"/>
            </a:xfrm>
          </p:grpSpPr>
          <p:sp>
            <p:nvSpPr>
              <p:cNvPr id="27" name="ïṧlîḑe"/>
              <p:cNvSpPr/>
              <p:nvPr/>
            </p:nvSpPr>
            <p:spPr>
              <a:xfrm>
                <a:off x="285432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8" name="íś1îḍè"/>
              <p:cNvCxnSpPr/>
              <p:nvPr/>
            </p:nvCxnSpPr>
            <p:spPr>
              <a:xfrm>
                <a:off x="354949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9" name="îSľïḓè"/>
              <p:cNvSpPr/>
              <p:nvPr/>
            </p:nvSpPr>
            <p:spPr>
              <a:xfrm>
                <a:off x="285432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02</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1" name="ïSļïḑé"/>
            <p:cNvGrpSpPr/>
            <p:nvPr/>
          </p:nvGrpSpPr>
          <p:grpSpPr>
            <a:xfrm>
              <a:off x="4301196" y="3526672"/>
              <a:ext cx="1756508" cy="2607428"/>
              <a:chOff x="5048250" y="3526672"/>
              <a:chExt cx="2082800" cy="2607428"/>
            </a:xfrm>
          </p:grpSpPr>
          <p:sp>
            <p:nvSpPr>
              <p:cNvPr id="24" name="ïšľiḍè"/>
              <p:cNvSpPr/>
              <p:nvPr/>
            </p:nvSpPr>
            <p:spPr>
              <a:xfrm>
                <a:off x="504825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5" name="îslîḋe"/>
              <p:cNvCxnSpPr/>
              <p:nvPr/>
            </p:nvCxnSpPr>
            <p:spPr>
              <a:xfrm>
                <a:off x="574342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6" name="îŝľídé"/>
              <p:cNvSpPr/>
              <p:nvPr/>
            </p:nvSpPr>
            <p:spPr>
              <a:xfrm>
                <a:off x="504825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03</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2" name="iśľiďê"/>
            <p:cNvGrpSpPr/>
            <p:nvPr/>
          </p:nvGrpSpPr>
          <p:grpSpPr>
            <a:xfrm>
              <a:off x="6121594" y="3526672"/>
              <a:ext cx="1756508" cy="2607428"/>
              <a:chOff x="7242175" y="3526672"/>
              <a:chExt cx="2082800" cy="2607428"/>
            </a:xfrm>
          </p:grpSpPr>
          <p:sp>
            <p:nvSpPr>
              <p:cNvPr id="21" name="ïṡliḓé"/>
              <p:cNvSpPr/>
              <p:nvPr/>
            </p:nvSpPr>
            <p:spPr>
              <a:xfrm>
                <a:off x="7242175"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22" name="iṥlïḍè"/>
              <p:cNvCxnSpPr/>
              <p:nvPr/>
            </p:nvCxnSpPr>
            <p:spPr>
              <a:xfrm>
                <a:off x="7937346"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iŝ1îďe"/>
              <p:cNvSpPr/>
              <p:nvPr/>
            </p:nvSpPr>
            <p:spPr>
              <a:xfrm>
                <a:off x="7242175"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04</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3" name="íşľïďê"/>
            <p:cNvGrpSpPr/>
            <p:nvPr/>
          </p:nvGrpSpPr>
          <p:grpSpPr>
            <a:xfrm>
              <a:off x="7941992" y="3526672"/>
              <a:ext cx="1756508" cy="2607428"/>
              <a:chOff x="9436100" y="3526672"/>
              <a:chExt cx="2082800" cy="2607428"/>
            </a:xfrm>
          </p:grpSpPr>
          <p:sp>
            <p:nvSpPr>
              <p:cNvPr id="18" name="íšḷïḋê"/>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9" name="íṧļîďe"/>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0" name="îṣḻiḑ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05</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nvGrpSpPr>
            <p:cNvPr id="14" name="íśľiḑe"/>
            <p:cNvGrpSpPr/>
            <p:nvPr/>
          </p:nvGrpSpPr>
          <p:grpSpPr>
            <a:xfrm>
              <a:off x="9762392" y="3526672"/>
              <a:ext cx="1756508" cy="2607428"/>
              <a:chOff x="9436100" y="3526672"/>
              <a:chExt cx="2082800" cy="2607428"/>
            </a:xfrm>
          </p:grpSpPr>
          <p:sp>
            <p:nvSpPr>
              <p:cNvPr id="15" name="îṡḷiďé"/>
              <p:cNvSpPr/>
              <p:nvPr/>
            </p:nvSpPr>
            <p:spPr>
              <a:xfrm>
                <a:off x="9436100" y="4048124"/>
                <a:ext cx="2082800" cy="2085976"/>
              </a:xfrm>
              <a:prstGeom prst="rect">
                <a:avLst/>
              </a:prstGeom>
              <a:solidFill>
                <a:schemeClr val="bg1"/>
              </a:solidFill>
              <a:ln w="12700" cap="rnd">
                <a:noFill/>
                <a:prstDash val="solid"/>
                <a:round/>
              </a:ln>
              <a:effectLst>
                <a:outerShdw blurRad="38100" sx="101000" sy="101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latin typeface="微软雅黑 Light" panose="020B0502040204020203" pitchFamily="34" charset="-122"/>
                  <a:ea typeface="微软雅黑 Light" panose="020B0502040204020203" pitchFamily="34" charset="-122"/>
                </a:endParaRPr>
              </a:p>
            </p:txBody>
          </p:sp>
          <p:cxnSp>
            <p:nvCxnSpPr>
              <p:cNvPr id="16" name="îšḷîdé"/>
              <p:cNvCxnSpPr/>
              <p:nvPr/>
            </p:nvCxnSpPr>
            <p:spPr>
              <a:xfrm>
                <a:off x="10131271" y="5539666"/>
                <a:ext cx="692458"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7" name="i$ḷíde"/>
              <p:cNvSpPr/>
              <p:nvPr/>
            </p:nvSpPr>
            <p:spPr>
              <a:xfrm>
                <a:off x="9436100" y="3526672"/>
                <a:ext cx="2082800" cy="521452"/>
              </a:xfrm>
              <a:prstGeom prst="rect">
                <a:avLst/>
              </a:prstGeom>
              <a:solidFill>
                <a:srgbClr val="2570B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r>
                  <a:rPr lang="en-US" altLang="zh-CN"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rPr>
                  <a:t>06</a:t>
                </a:r>
                <a:endParaRPr lang="zh-CN" altLang="en-US" sz="2000" b="1" dirty="0">
                  <a:solidFill>
                    <a:schemeClr val="bg1"/>
                  </a:solidFill>
                  <a:latin typeface="Arial" panose="020B0604020202020204" pitchFamily="34" charset="0"/>
                  <a:ea typeface="微软雅黑 Light" panose="020B0502040204020203" pitchFamily="34" charset="-122"/>
                  <a:cs typeface="Arial" panose="020B0604020202020204" pitchFamily="34" charset="0"/>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0A5A84-DEBC-463B-A52F-EB06BF6D276E}" type="slidenum">
              <a:rPr lang="zh-CN" altLang="en-US" smtClean="0"/>
              <a:pPr/>
              <a:t>‹#›</a:t>
            </a:fld>
            <a:endParaRPr lang="zh-CN" altLang="en-US"/>
          </a:p>
        </p:txBody>
      </p:sp>
      <p:grpSp>
        <p:nvGrpSpPr>
          <p:cNvPr id="5" name="iṧ1iďê"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userDrawn="1"/>
        </p:nvGrpSpPr>
        <p:grpSpPr>
          <a:xfrm>
            <a:off x="-1" y="-14289"/>
            <a:ext cx="12207242" cy="6930695"/>
            <a:chOff x="-1" y="-14289"/>
            <a:chExt cx="12207242" cy="6930695"/>
          </a:xfrm>
        </p:grpSpPr>
        <p:sp>
          <p:nvSpPr>
            <p:cNvPr id="6" name="íṧḷiḋé"/>
            <p:cNvSpPr/>
            <p:nvPr/>
          </p:nvSpPr>
          <p:spPr>
            <a:xfrm>
              <a:off x="-1" y="-14289"/>
              <a:ext cx="12198349" cy="6930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normAutofit/>
            </a:bodyPr>
            <a:lstStyle/>
            <a:p>
              <a:pPr algn="ctr"/>
              <a:endParaRPr dirty="0">
                <a:solidFill>
                  <a:schemeClr val="bg1"/>
                </a:solidFill>
                <a:latin typeface="微软雅黑 Light" panose="020B0502040204020203" pitchFamily="34" charset="-122"/>
                <a:ea typeface="微软雅黑 Light" panose="020B0502040204020203" pitchFamily="34" charset="-122"/>
              </a:endParaRPr>
            </a:p>
          </p:txBody>
        </p:sp>
        <p:sp>
          <p:nvSpPr>
            <p:cNvPr id="7" name="ïṡľíḑé"/>
            <p:cNvSpPr/>
            <p:nvPr/>
          </p:nvSpPr>
          <p:spPr>
            <a:xfrm>
              <a:off x="1" y="5114926"/>
              <a:ext cx="12207240" cy="657225"/>
            </a:xfrm>
            <a:custGeom>
              <a:avLst/>
              <a:gdLst>
                <a:gd name="connsiteX0" fmla="*/ 9884260 w 12198348"/>
                <a:gd name="connsiteY0" fmla="*/ 1 h 761563"/>
                <a:gd name="connsiteX1" fmla="*/ 12031031 w 12198348"/>
                <a:gd name="connsiteY1" fmla="*/ 323664 h 761563"/>
                <a:gd name="connsiteX2" fmla="*/ 12191998 w 12198348"/>
                <a:gd name="connsiteY2" fmla="*/ 354352 h 761563"/>
                <a:gd name="connsiteX3" fmla="*/ 12198348 w 12198348"/>
                <a:gd name="connsiteY3" fmla="*/ 696071 h 761563"/>
                <a:gd name="connsiteX4" fmla="*/ 11964908 w 12198348"/>
                <a:gd name="connsiteY4" fmla="*/ 616486 h 761563"/>
                <a:gd name="connsiteX5" fmla="*/ 9882540 w 12198348"/>
                <a:gd name="connsiteY5" fmla="*/ 321608 h 761563"/>
                <a:gd name="connsiteX6" fmla="*/ 8020936 w 12198348"/>
                <a:gd name="connsiteY6" fmla="*/ 665649 h 761563"/>
                <a:gd name="connsiteX7" fmla="*/ 7868466 w 12198348"/>
                <a:gd name="connsiteY7" fmla="*/ 688006 h 761563"/>
                <a:gd name="connsiteX8" fmla="*/ 7735514 w 12198348"/>
                <a:gd name="connsiteY8" fmla="*/ 716943 h 761563"/>
                <a:gd name="connsiteX9" fmla="*/ 7250619 w 12198348"/>
                <a:gd name="connsiteY9" fmla="*/ 761502 h 761563"/>
                <a:gd name="connsiteX10" fmla="*/ 6676931 w 12198348"/>
                <a:gd name="connsiteY10" fmla="*/ 695380 h 761563"/>
                <a:gd name="connsiteX11" fmla="*/ 6602954 w 12198348"/>
                <a:gd name="connsiteY11" fmla="*/ 680689 h 761563"/>
                <a:gd name="connsiteX12" fmla="*/ 6328547 w 12198348"/>
                <a:gd name="connsiteY12" fmla="*/ 644471 h 761563"/>
                <a:gd name="connsiteX13" fmla="*/ 5821528 w 12198348"/>
                <a:gd name="connsiteY13" fmla="*/ 548122 h 761563"/>
                <a:gd name="connsiteX14" fmla="*/ 5540401 w 12198348"/>
                <a:gd name="connsiteY14" fmla="*/ 461789 h 761563"/>
                <a:gd name="connsiteX15" fmla="*/ 5276618 w 12198348"/>
                <a:gd name="connsiteY15" fmla="*/ 413737 h 761563"/>
                <a:gd name="connsiteX16" fmla="*/ 4594564 w 12198348"/>
                <a:gd name="connsiteY16" fmla="*/ 349702 h 761563"/>
                <a:gd name="connsiteX17" fmla="*/ 2131596 w 12198348"/>
                <a:gd name="connsiteY17" fmla="*/ 756963 h 761563"/>
                <a:gd name="connsiteX18" fmla="*/ 143723 w 12198348"/>
                <a:gd name="connsiteY18" fmla="*/ 456501 h 761563"/>
                <a:gd name="connsiteX19" fmla="*/ 0 w 12198348"/>
                <a:gd name="connsiteY19" fmla="*/ 381278 h 761563"/>
                <a:gd name="connsiteX20" fmla="*/ 0 w 12198348"/>
                <a:gd name="connsiteY20" fmla="*/ 66998 h 761563"/>
                <a:gd name="connsiteX21" fmla="*/ 15278 w 12198348"/>
                <a:gd name="connsiteY21" fmla="*/ 66768 h 761563"/>
                <a:gd name="connsiteX22" fmla="*/ 145442 w 12198348"/>
                <a:gd name="connsiteY22" fmla="*/ 134893 h 761563"/>
                <a:gd name="connsiteX23" fmla="*/ 2133315 w 12198348"/>
                <a:gd name="connsiteY23" fmla="*/ 435355 h 761563"/>
                <a:gd name="connsiteX24" fmla="*/ 4596283 w 12198348"/>
                <a:gd name="connsiteY24" fmla="*/ 28095 h 761563"/>
                <a:gd name="connsiteX25" fmla="*/ 4934533 w 12198348"/>
                <a:gd name="connsiteY25" fmla="*/ 43683 h 761563"/>
                <a:gd name="connsiteX26" fmla="*/ 5287977 w 12198348"/>
                <a:gd name="connsiteY26" fmla="*/ 83460 h 761563"/>
                <a:gd name="connsiteX27" fmla="*/ 5287977 w 12198348"/>
                <a:gd name="connsiteY27" fmla="*/ 38904 h 761563"/>
                <a:gd name="connsiteX28" fmla="*/ 5303255 w 12198348"/>
                <a:gd name="connsiteY28" fmla="*/ 38674 h 761563"/>
                <a:gd name="connsiteX29" fmla="*/ 5430292 w 12198348"/>
                <a:gd name="connsiteY29" fmla="*/ 105162 h 761563"/>
                <a:gd name="connsiteX30" fmla="*/ 5677696 w 12198348"/>
                <a:gd name="connsiteY30" fmla="*/ 143786 h 761563"/>
                <a:gd name="connsiteX31" fmla="*/ 6743055 w 12198348"/>
                <a:gd name="connsiteY31" fmla="*/ 351758 h 761563"/>
                <a:gd name="connsiteX32" fmla="*/ 6941720 w 12198348"/>
                <a:gd name="connsiteY32" fmla="*/ 389633 h 761563"/>
                <a:gd name="connsiteX33" fmla="*/ 7160363 w 12198348"/>
                <a:gd name="connsiteY33" fmla="*/ 402684 h 761563"/>
                <a:gd name="connsiteX34" fmla="*/ 7421291 w 12198348"/>
                <a:gd name="connsiteY34" fmla="*/ 407261 h 761563"/>
                <a:gd name="connsiteX35" fmla="*/ 9884260 w 12198348"/>
                <a:gd name="connsiteY35" fmla="*/ 1 h 76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8348" h="761563">
                  <a:moveTo>
                    <a:pt x="9884260" y="1"/>
                  </a:moveTo>
                  <a:cubicBezTo>
                    <a:pt x="10524138" y="568"/>
                    <a:pt x="11412560" y="200057"/>
                    <a:pt x="12031031" y="323664"/>
                  </a:cubicBezTo>
                  <a:lnTo>
                    <a:pt x="12191998" y="354352"/>
                  </a:lnTo>
                  <a:lnTo>
                    <a:pt x="12198348" y="696071"/>
                  </a:lnTo>
                  <a:cubicBezTo>
                    <a:pt x="12122651" y="684359"/>
                    <a:pt x="12040605" y="628198"/>
                    <a:pt x="11964908" y="616486"/>
                  </a:cubicBezTo>
                  <a:cubicBezTo>
                    <a:pt x="11324969" y="500217"/>
                    <a:pt x="10640096" y="302878"/>
                    <a:pt x="9882540" y="321608"/>
                  </a:cubicBezTo>
                  <a:cubicBezTo>
                    <a:pt x="9314373" y="335656"/>
                    <a:pt x="8643778" y="554756"/>
                    <a:pt x="8020936" y="665649"/>
                  </a:cubicBezTo>
                  <a:lnTo>
                    <a:pt x="7868466" y="688006"/>
                  </a:lnTo>
                  <a:lnTo>
                    <a:pt x="7735514" y="716943"/>
                  </a:lnTo>
                  <a:cubicBezTo>
                    <a:pt x="7594705" y="744203"/>
                    <a:pt x="7439320" y="762777"/>
                    <a:pt x="7250619" y="761502"/>
                  </a:cubicBezTo>
                  <a:cubicBezTo>
                    <a:pt x="7085490" y="760385"/>
                    <a:pt x="6890244" y="734137"/>
                    <a:pt x="6676931" y="695380"/>
                  </a:cubicBezTo>
                  <a:lnTo>
                    <a:pt x="6602954" y="680689"/>
                  </a:lnTo>
                  <a:lnTo>
                    <a:pt x="6328547" y="644471"/>
                  </a:lnTo>
                  <a:cubicBezTo>
                    <a:pt x="6147636" y="617310"/>
                    <a:pt x="5974816" y="584663"/>
                    <a:pt x="5821528" y="548122"/>
                  </a:cubicBezTo>
                  <a:lnTo>
                    <a:pt x="5540401" y="461789"/>
                  </a:lnTo>
                  <a:lnTo>
                    <a:pt x="5276618" y="413737"/>
                  </a:lnTo>
                  <a:cubicBezTo>
                    <a:pt x="5039224" y="375444"/>
                    <a:pt x="4807856" y="349892"/>
                    <a:pt x="4594564" y="349702"/>
                  </a:cubicBezTo>
                  <a:cubicBezTo>
                    <a:pt x="3741393" y="348946"/>
                    <a:pt x="2897357" y="751701"/>
                    <a:pt x="2131596" y="756963"/>
                  </a:cubicBezTo>
                  <a:cubicBezTo>
                    <a:pt x="1461556" y="761567"/>
                    <a:pt x="554856" y="627452"/>
                    <a:pt x="143723" y="456501"/>
                  </a:cubicBezTo>
                  <a:lnTo>
                    <a:pt x="0" y="381278"/>
                  </a:lnTo>
                  <a:lnTo>
                    <a:pt x="0" y="66998"/>
                  </a:lnTo>
                  <a:lnTo>
                    <a:pt x="15278" y="66768"/>
                  </a:lnTo>
                  <a:lnTo>
                    <a:pt x="145442" y="134893"/>
                  </a:lnTo>
                  <a:cubicBezTo>
                    <a:pt x="556575" y="305846"/>
                    <a:pt x="1463274" y="439959"/>
                    <a:pt x="2133315" y="435355"/>
                  </a:cubicBezTo>
                  <a:cubicBezTo>
                    <a:pt x="2899076" y="430093"/>
                    <a:pt x="3743112" y="27338"/>
                    <a:pt x="4596283" y="28095"/>
                  </a:cubicBezTo>
                  <a:cubicBezTo>
                    <a:pt x="4702929" y="28189"/>
                    <a:pt x="4816479" y="33809"/>
                    <a:pt x="4934533" y="43683"/>
                  </a:cubicBezTo>
                  <a:lnTo>
                    <a:pt x="5287977" y="83460"/>
                  </a:lnTo>
                  <a:lnTo>
                    <a:pt x="5287977" y="38904"/>
                  </a:lnTo>
                  <a:lnTo>
                    <a:pt x="5303255" y="38674"/>
                  </a:lnTo>
                  <a:lnTo>
                    <a:pt x="5430292" y="105162"/>
                  </a:lnTo>
                  <a:lnTo>
                    <a:pt x="5677696" y="143786"/>
                  </a:lnTo>
                  <a:cubicBezTo>
                    <a:pt x="6057096" y="209180"/>
                    <a:pt x="6433819" y="289954"/>
                    <a:pt x="6743055" y="351758"/>
                  </a:cubicBezTo>
                  <a:lnTo>
                    <a:pt x="6941720" y="389633"/>
                  </a:lnTo>
                  <a:lnTo>
                    <a:pt x="7160363" y="402684"/>
                  </a:lnTo>
                  <a:cubicBezTo>
                    <a:pt x="7250083" y="406245"/>
                    <a:pt x="7337536" y="407837"/>
                    <a:pt x="7421291" y="407261"/>
                  </a:cubicBezTo>
                  <a:cubicBezTo>
                    <a:pt x="8187053" y="401999"/>
                    <a:pt x="9031088" y="-756"/>
                    <a:pt x="9884260" y="1"/>
                  </a:cubicBezTo>
                  <a:close/>
                </a:path>
              </a:pathLst>
            </a:custGeom>
            <a:solidFill>
              <a:srgbClr val="CA444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latin typeface="微软雅黑 Light" panose="020B0502040204020203" pitchFamily="34" charset="-122"/>
                <a:ea typeface="微软雅黑 Light" panose="020B0502040204020203" pitchFamily="34" charset="-122"/>
              </a:endParaRPr>
            </a:p>
          </p:txBody>
        </p:sp>
        <p:sp>
          <p:nvSpPr>
            <p:cNvPr id="8" name="işḷïḍé"/>
            <p:cNvSpPr/>
            <p:nvPr/>
          </p:nvSpPr>
          <p:spPr>
            <a:xfrm>
              <a:off x="3090209" y="47739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02</a:t>
              </a:r>
              <a:endParaRPr lang="zh-CN" altLang="en-US" b="1">
                <a:latin typeface="微软雅黑 Light" panose="020B0502040204020203" pitchFamily="34" charset="-122"/>
                <a:ea typeface="微软雅黑 Light" panose="020B0502040204020203" pitchFamily="34" charset="-122"/>
              </a:endParaRPr>
            </a:p>
          </p:txBody>
        </p:sp>
        <p:sp>
          <p:nvSpPr>
            <p:cNvPr id="9" name="ïSḻîḑè"/>
            <p:cNvSpPr/>
            <p:nvPr/>
          </p:nvSpPr>
          <p:spPr>
            <a:xfrm>
              <a:off x="4905282" y="4634919"/>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03</a:t>
              </a:r>
              <a:endParaRPr lang="zh-CN" altLang="en-US" b="1">
                <a:latin typeface="微软雅黑 Light" panose="020B0502040204020203" pitchFamily="34" charset="-122"/>
                <a:ea typeface="微软雅黑 Light" panose="020B0502040204020203" pitchFamily="34" charset="-122"/>
              </a:endParaRPr>
            </a:p>
          </p:txBody>
        </p:sp>
        <p:sp>
          <p:nvSpPr>
            <p:cNvPr id="10" name="íşḻiḓé"/>
            <p:cNvSpPr/>
            <p:nvPr/>
          </p:nvSpPr>
          <p:spPr>
            <a:xfrm>
              <a:off x="6720355"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04</a:t>
              </a:r>
              <a:endParaRPr lang="zh-CN" altLang="en-US" b="1">
                <a:latin typeface="微软雅黑 Light" panose="020B0502040204020203" pitchFamily="34" charset="-122"/>
                <a:ea typeface="微软雅黑 Light" panose="020B0502040204020203" pitchFamily="34" charset="-122"/>
              </a:endParaRPr>
            </a:p>
          </p:txBody>
        </p:sp>
        <p:sp>
          <p:nvSpPr>
            <p:cNvPr id="11" name="išľîḍé"/>
            <p:cNvSpPr/>
            <p:nvPr/>
          </p:nvSpPr>
          <p:spPr>
            <a:xfrm>
              <a:off x="8535428" y="4748190"/>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05</a:t>
              </a:r>
              <a:endParaRPr lang="zh-CN" altLang="en-US" b="1">
                <a:latin typeface="微软雅黑 Light" panose="020B0502040204020203" pitchFamily="34" charset="-122"/>
                <a:ea typeface="微软雅黑 Light" panose="020B0502040204020203" pitchFamily="34" charset="-122"/>
              </a:endParaRPr>
            </a:p>
          </p:txBody>
        </p:sp>
        <p:sp>
          <p:nvSpPr>
            <p:cNvPr id="12" name="iŝļîďê"/>
            <p:cNvSpPr/>
            <p:nvPr/>
          </p:nvSpPr>
          <p:spPr>
            <a:xfrm>
              <a:off x="10350502" y="4634918"/>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06</a:t>
              </a:r>
              <a:endParaRPr lang="zh-CN" altLang="en-US" b="1">
                <a:latin typeface="微软雅黑 Light" panose="020B0502040204020203" pitchFamily="34" charset="-122"/>
                <a:ea typeface="微软雅黑 Light" panose="020B0502040204020203" pitchFamily="34" charset="-122"/>
              </a:endParaRPr>
            </a:p>
          </p:txBody>
        </p:sp>
        <p:sp>
          <p:nvSpPr>
            <p:cNvPr id="13" name="íṣľidé"/>
            <p:cNvSpPr/>
            <p:nvPr/>
          </p:nvSpPr>
          <p:spPr>
            <a:xfrm>
              <a:off x="1275136" y="4977103"/>
              <a:ext cx="657225" cy="657225"/>
            </a:xfrm>
            <a:prstGeom prst="ellipse">
              <a:avLst/>
            </a:prstGeom>
            <a:solidFill>
              <a:srgbClr val="1F347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r>
                <a:rPr lang="en-US" altLang="zh-CN" b="1">
                  <a:latin typeface="微软雅黑 Light" panose="020B0502040204020203" pitchFamily="34" charset="-122"/>
                  <a:ea typeface="微软雅黑 Light" panose="020B0502040204020203" pitchFamily="34" charset="-122"/>
                </a:rPr>
                <a:t>01</a:t>
              </a:r>
              <a:endParaRPr lang="zh-CN" altLang="en-US" b="1">
                <a:latin typeface="微软雅黑 Light" panose="020B0502040204020203" pitchFamily="34" charset="-122"/>
                <a:ea typeface="微软雅黑 Light" panose="020B0502040204020203" pitchFamily="34" charset="-122"/>
              </a:endParaRPr>
            </a:p>
          </p:txBody>
        </p:sp>
        <p:cxnSp>
          <p:nvCxnSpPr>
            <p:cNvPr id="14" name="îśḷîḑè"/>
            <p:cNvCxnSpPr>
              <a:stCxn id="13" idx="0"/>
            </p:cNvCxnSpPr>
            <p:nvPr/>
          </p:nvCxnSpPr>
          <p:spPr>
            <a:xfrm flipV="1">
              <a:off x="1603749" y="3458202"/>
              <a:ext cx="0" cy="1518901"/>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ïŝľîḑe"/>
            <p:cNvCxnSpPr>
              <a:stCxn id="8" idx="0"/>
            </p:cNvCxnSpPr>
            <p:nvPr/>
          </p:nvCxnSpPr>
          <p:spPr>
            <a:xfrm flipH="1" flipV="1">
              <a:off x="3418820" y="3458203"/>
              <a:ext cx="2" cy="13157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ïṣḷïḑe"/>
            <p:cNvCxnSpPr/>
            <p:nvPr/>
          </p:nvCxnSpPr>
          <p:spPr>
            <a:xfrm flipV="1">
              <a:off x="5233891" y="3458203"/>
              <a:ext cx="0" cy="1176715"/>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7" name="iṧḻîďé"/>
            <p:cNvCxnSpPr>
              <a:stCxn id="10" idx="0"/>
            </p:cNvCxnSpPr>
            <p:nvPr/>
          </p:nvCxnSpPr>
          <p:spPr>
            <a:xfrm flipH="1" flipV="1">
              <a:off x="7048962" y="3458203"/>
              <a:ext cx="6" cy="1518900"/>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8" name="iš1îde"/>
            <p:cNvCxnSpPr>
              <a:stCxn id="11" idx="0"/>
            </p:cNvCxnSpPr>
            <p:nvPr/>
          </p:nvCxnSpPr>
          <p:spPr>
            <a:xfrm flipH="1" flipV="1">
              <a:off x="8864033" y="3458204"/>
              <a:ext cx="8" cy="1289986"/>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îślíḋê"/>
            <p:cNvCxnSpPr>
              <a:stCxn id="12" idx="0"/>
            </p:cNvCxnSpPr>
            <p:nvPr/>
          </p:nvCxnSpPr>
          <p:spPr>
            <a:xfrm flipH="1" flipV="1">
              <a:off x="10679105" y="3458204"/>
              <a:ext cx="10" cy="1176714"/>
            </a:xfrm>
            <a:prstGeom prst="line">
              <a:avLst/>
            </a:prstGeom>
            <a:ln w="12700" cap="rnd">
              <a:gradFill>
                <a:gsLst>
                  <a:gs pos="0">
                    <a:srgbClr val="1F347E"/>
                  </a:gs>
                  <a:gs pos="100000">
                    <a:srgbClr val="CA4449"/>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0" name="ïṣlïḍè"/>
            <p:cNvSpPr/>
            <p:nvPr/>
          </p:nvSpPr>
          <p:spPr>
            <a:xfrm>
              <a:off x="5053216" y="1141499"/>
              <a:ext cx="2176421" cy="653988"/>
            </a:xfrm>
            <a:prstGeom prst="rect">
              <a:avLst/>
            </a:prstGeom>
            <a:noFill/>
            <a:ln>
              <a:noFill/>
            </a:ln>
          </p:spPr>
          <p:txBody>
            <a:bodyPr wrap="square" lIns="91440" tIns="45720" rIns="91440" bIns="45720" anchor="ctr">
              <a:normAutofit/>
            </a:bodyPr>
            <a:lstStyle/>
            <a:p>
              <a:pPr algn="ctr"/>
              <a:r>
                <a:rPr lang="en-US" altLang="zh-CN" sz="2400" b="1" dirty="0">
                  <a:solidFill>
                    <a:srgbClr val="CA4449"/>
                  </a:solidFill>
                  <a:latin typeface="微软雅黑 Light" panose="020B0502040204020203" pitchFamily="34" charset="-122"/>
                  <a:ea typeface="微软雅黑 Light" panose="020B0502040204020203" pitchFamily="34" charset="-122"/>
                </a:rPr>
                <a:t>CONTENTS</a:t>
              </a:r>
            </a:p>
          </p:txBody>
        </p:sp>
        <p:cxnSp>
          <p:nvCxnSpPr>
            <p:cNvPr id="21" name="iṩľïḋè"/>
            <p:cNvCxnSpPr/>
            <p:nvPr/>
          </p:nvCxnSpPr>
          <p:spPr>
            <a:xfrm>
              <a:off x="4102100"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cxnSp>
          <p:nvCxnSpPr>
            <p:cNvPr id="22" name="îṥḻiḑé"/>
            <p:cNvCxnSpPr/>
            <p:nvPr/>
          </p:nvCxnSpPr>
          <p:spPr>
            <a:xfrm>
              <a:off x="7048962" y="1468493"/>
              <a:ext cx="1131791" cy="0"/>
            </a:xfrm>
            <a:prstGeom prst="line">
              <a:avLst/>
            </a:prstGeom>
            <a:ln w="3175" cap="rnd">
              <a:solidFill>
                <a:srgbClr val="CA4449"/>
              </a:solidFill>
              <a:round/>
            </a:ln>
          </p:spPr>
          <p:style>
            <a:lnRef idx="1">
              <a:schemeClr val="accent1"/>
            </a:lnRef>
            <a:fillRef idx="0">
              <a:schemeClr val="accent1"/>
            </a:fillRef>
            <a:effectRef idx="0">
              <a:schemeClr val="accent1"/>
            </a:effectRef>
            <a:fontRef idx="minor">
              <a:schemeClr val="tx1"/>
            </a:fontRef>
          </p:style>
        </p:cxnSp>
      </p:grpSp>
      <p:pic>
        <p:nvPicPr>
          <p:cNvPr id="23" name="图片 22" descr="黄色和橙色的天空下的山脉"/>
          <p:cNvPicPr>
            <a:picLocks noChangeAspect="1"/>
          </p:cNvPicPr>
          <p:nvPr userDrawn="1"/>
        </p:nvPicPr>
        <p:blipFill rotWithShape="1">
          <a:blip r:embed="rId2" cstate="print">
            <a:extLst>
              <a:ext uri="{BEBA8EAE-BF5A-486C-A8C5-ECC9F3942E4B}">
                <a14:imgProps xmlns="" xmlns:a14="http://schemas.microsoft.com/office/drawing/2010/main">
                  <a14:imgLayer r:embed="rId3">
                    <a14:imgEffect>
                      <a14:brightnessContrast contrast="40000"/>
                    </a14:imgEffect>
                  </a14:imgLayer>
                </a14:imgProps>
              </a:ext>
              <a:ext uri="{28A0092B-C50C-407E-A947-70E740481C1C}">
                <a14:useLocalDpi xmlns="" xmlns:a14="http://schemas.microsoft.com/office/drawing/2010/main" val="0"/>
              </a:ext>
            </a:extLst>
          </a:blip>
          <a:srcRect t="3494" b="76642"/>
          <a:stretch>
            <a:fillRect/>
          </a:stretch>
        </p:blipFill>
        <p:spPr>
          <a:xfrm>
            <a:off x="-8892" y="5318797"/>
            <a:ext cx="12216134" cy="1591685"/>
          </a:xfrm>
          <a:custGeom>
            <a:avLst/>
            <a:gdLst>
              <a:gd name="connsiteX0" fmla="*/ 9781557 w 12192000"/>
              <a:gd name="connsiteY0" fmla="*/ 407 h 1591685"/>
              <a:gd name="connsiteX1" fmla="*/ 12183730 w 12192000"/>
              <a:gd name="connsiteY1" fmla="*/ 359240 h 1591685"/>
              <a:gd name="connsiteX2" fmla="*/ 12191959 w 12192000"/>
              <a:gd name="connsiteY2" fmla="*/ 1523448 h 1591685"/>
              <a:gd name="connsiteX3" fmla="*/ 12192000 w 12192000"/>
              <a:gd name="connsiteY3" fmla="*/ 1591685 h 1591685"/>
              <a:gd name="connsiteX4" fmla="*/ 0 w 12192000"/>
              <a:gd name="connsiteY4" fmla="*/ 1591685 h 1591685"/>
              <a:gd name="connsiteX5" fmla="*/ 0 w 12192000"/>
              <a:gd name="connsiteY5" fmla="*/ 58855 h 1591685"/>
              <a:gd name="connsiteX6" fmla="*/ 131948 w 12192000"/>
              <a:gd name="connsiteY6" fmla="*/ 127382 h 1591685"/>
              <a:gd name="connsiteX7" fmla="*/ 2119821 w 12192000"/>
              <a:gd name="connsiteY7" fmla="*/ 425529 h 1591685"/>
              <a:gd name="connsiteX8" fmla="*/ 4582789 w 12192000"/>
              <a:gd name="connsiteY8" fmla="*/ 21407 h 1591685"/>
              <a:gd name="connsiteX9" fmla="*/ 7238844 w 12192000"/>
              <a:gd name="connsiteY9" fmla="*/ 430033 h 1591685"/>
              <a:gd name="connsiteX10" fmla="*/ 9781557 w 12192000"/>
              <a:gd name="connsiteY10" fmla="*/ 407 h 159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1591685">
                <a:moveTo>
                  <a:pt x="9781557" y="407"/>
                </a:moveTo>
                <a:cubicBezTo>
                  <a:pt x="10605705" y="-11392"/>
                  <a:pt x="11685415" y="236686"/>
                  <a:pt x="12183730" y="359240"/>
                </a:cubicBezTo>
                <a:cubicBezTo>
                  <a:pt x="12187219" y="660525"/>
                  <a:pt x="12190949" y="1080010"/>
                  <a:pt x="12191959" y="1523448"/>
                </a:cubicBezTo>
                <a:lnTo>
                  <a:pt x="12192000" y="1591685"/>
                </a:lnTo>
                <a:lnTo>
                  <a:pt x="0" y="1591685"/>
                </a:lnTo>
                <a:lnTo>
                  <a:pt x="0" y="58855"/>
                </a:lnTo>
                <a:lnTo>
                  <a:pt x="131948" y="127382"/>
                </a:lnTo>
                <a:cubicBezTo>
                  <a:pt x="543081" y="297017"/>
                  <a:pt x="1449781" y="430098"/>
                  <a:pt x="2119821" y="425529"/>
                </a:cubicBezTo>
                <a:cubicBezTo>
                  <a:pt x="2885582" y="420307"/>
                  <a:pt x="3729618" y="20656"/>
                  <a:pt x="4582789" y="21407"/>
                </a:cubicBezTo>
                <a:cubicBezTo>
                  <a:pt x="5435959" y="22158"/>
                  <a:pt x="6372383" y="433532"/>
                  <a:pt x="7238844" y="430033"/>
                </a:cubicBezTo>
                <a:cubicBezTo>
                  <a:pt x="8105305" y="426533"/>
                  <a:pt x="8957410" y="12206"/>
                  <a:pt x="9781557" y="407"/>
                </a:cubicBez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A799AA9-B2C3-4639-A291-9F2CBDF3739E}" type="datetimeFigureOut">
              <a:rPr lang="zh-CN" altLang="en-US" smtClean="0"/>
              <a:pPr/>
              <a:t>2026/6/9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0A5A84-DEBC-463B-A52F-EB06BF6D276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799AA9-B2C3-4639-A291-9F2CBDF3739E}" type="datetimeFigureOut">
              <a:rPr lang="zh-CN" altLang="en-US" smtClean="0"/>
              <a:pPr/>
              <a:t>2026/6/9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A5A84-DEBC-463B-A52F-EB06BF6D276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tags" Target="../tags/tag18.xml"/><Relationship Id="rId18" Type="http://schemas.openxmlformats.org/officeDocument/2006/relationships/tags" Target="../tags/tag23.xml"/><Relationship Id="rId3" Type="http://schemas.openxmlformats.org/officeDocument/2006/relationships/tags" Target="../tags/tag8.xml"/><Relationship Id="rId21" Type="http://schemas.openxmlformats.org/officeDocument/2006/relationships/tags" Target="../tags/tag26.xml"/><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image" Target="../media/image16.png"/><Relationship Id="rId2" Type="http://schemas.openxmlformats.org/officeDocument/2006/relationships/tags" Target="../tags/tag7.xml"/><Relationship Id="rId16" Type="http://schemas.openxmlformats.org/officeDocument/2006/relationships/tags" Target="../tags/tag21.xml"/><Relationship Id="rId20" Type="http://schemas.openxmlformats.org/officeDocument/2006/relationships/tags" Target="../tags/tag25.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notesSlide" Target="../notesSlides/notesSlide1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slideLayout" Target="../slideLayouts/slideLayout6.xml"/><Relationship Id="rId10" Type="http://schemas.openxmlformats.org/officeDocument/2006/relationships/tags" Target="../tags/tag15.xml"/><Relationship Id="rId19" Type="http://schemas.openxmlformats.org/officeDocument/2006/relationships/tags" Target="../tags/tag24.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2.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Microsoft_Office_Excel_97-2003____1.xls"/></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oleObject" Target="../embeddings/Microsoft_Office_Excel_97-2003____3.xls"/><Relationship Id="rId4" Type="http://schemas.openxmlformats.org/officeDocument/2006/relationships/oleObject" Target="../embeddings/Microsoft_Office_Excel_97-2003____2.xls"/></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6.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1.emf"/><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标题 11"/>
          <p:cNvSpPr>
            <a:spLocks noGrp="1"/>
          </p:cNvSpPr>
          <p:nvPr>
            <p:ph type="ctrTitle"/>
          </p:nvPr>
        </p:nvSpPr>
        <p:spPr>
          <a:xfrm>
            <a:off x="1524000" y="934795"/>
            <a:ext cx="9448800" cy="2001837"/>
          </a:xfrm>
        </p:spPr>
        <p:txBody>
          <a:bodyPr/>
          <a:lstStyle/>
          <a:p>
            <a:r>
              <a:rPr lang="zh-CN" altLang="en-US" dirty="0">
                <a:latin typeface="宋体" panose="02010600030101010101" pitchFamily="2" charset="-122"/>
                <a:ea typeface="宋体" panose="02010600030101010101" pitchFamily="2" charset="-122"/>
                <a:sym typeface="Arial" panose="020B0604020202020204" pitchFamily="34" charset="0"/>
              </a:rPr>
              <a:t>替米沙坦氨氯地平片</a:t>
            </a:r>
            <a:r>
              <a:rPr lang="zh-CN" altLang="en-US" dirty="0">
                <a:latin typeface="宋体" panose="02010600030101010101" pitchFamily="2" charset="-122"/>
                <a:ea typeface="宋体" panose="02010600030101010101" pitchFamily="2" charset="-122"/>
                <a:cs typeface="微软雅黑" panose="020B0503020204020204" charset="-122"/>
              </a:rPr>
              <a:t>（</a:t>
            </a:r>
            <a:r>
              <a:rPr lang="en-US" altLang="zh-CN" dirty="0">
                <a:latin typeface="宋体" panose="02010600030101010101" pitchFamily="2" charset="-122"/>
                <a:ea typeface="宋体" panose="02010600030101010101" pitchFamily="2" charset="-122"/>
                <a:cs typeface="微软雅黑" panose="020B0503020204020204" charset="-122"/>
              </a:rPr>
              <a:t>Ⅱ</a:t>
            </a:r>
            <a:r>
              <a:rPr lang="zh-CN" altLang="en-US" dirty="0">
                <a:latin typeface="宋体" panose="02010600030101010101" pitchFamily="2" charset="-122"/>
                <a:ea typeface="宋体" panose="02010600030101010101" pitchFamily="2" charset="-122"/>
                <a:cs typeface="微软雅黑" panose="020B0503020204020204" charset="-122"/>
              </a:rPr>
              <a:t>）</a:t>
            </a:r>
            <a:endParaRPr lang="zh-CN" altLang="en-US" dirty="0">
              <a:latin typeface="宋体" panose="02010600030101010101" pitchFamily="2" charset="-122"/>
              <a:ea typeface="宋体" panose="02010600030101010101" pitchFamily="2" charset="-122"/>
              <a:sym typeface="Arial" panose="020B0604020202020204" pitchFamily="34" charset="0"/>
            </a:endParaRPr>
          </a:p>
        </p:txBody>
      </p:sp>
      <p:sp>
        <p:nvSpPr>
          <p:cNvPr id="13" name="副标题 12"/>
          <p:cNvSpPr>
            <a:spLocks noGrp="1"/>
          </p:cNvSpPr>
          <p:nvPr>
            <p:ph type="subTitle" idx="1"/>
          </p:nvPr>
        </p:nvSpPr>
        <p:spPr>
          <a:xfrm>
            <a:off x="1477108" y="4120662"/>
            <a:ext cx="9144000" cy="1523999"/>
          </a:xfrm>
        </p:spPr>
        <p:txBody>
          <a:bodyPr/>
          <a:lstStyle/>
          <a:p>
            <a:endParaRPr lang="zh-CN" altLang="en-US" dirty="0">
              <a:solidFill>
                <a:srgbClr val="1F347E"/>
              </a:solidFill>
              <a:latin typeface="微软雅黑" panose="020B0503020204020204" charset="-122"/>
              <a:ea typeface="微软雅黑" panose="020B0503020204020204" charset="-122"/>
              <a:sym typeface="Arial" panose="020B0604020202020204" pitchFamily="34" charset="0"/>
            </a:endParaRPr>
          </a:p>
          <a:p>
            <a:r>
              <a:rPr lang="zh-CN" altLang="en-US" dirty="0">
                <a:latin typeface="微软雅黑" panose="020B0503020204020204" charset="-122"/>
                <a:ea typeface="微软雅黑" panose="020B0503020204020204" charset="-122"/>
                <a:sym typeface="Arial" panose="020B0604020202020204" pitchFamily="34" charset="0"/>
              </a:rPr>
              <a:t>青神虹豪制药有限公司</a:t>
            </a:r>
          </a:p>
        </p:txBody>
      </p:sp>
      <p:cxnSp>
        <p:nvCxnSpPr>
          <p:cNvPr id="16" name="直接连接符 15"/>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462" name="Picture 6"/>
          <p:cNvPicPr>
            <a:picLocks noChangeAspect="1" noChangeArrowheads="1"/>
          </p:cNvPicPr>
          <p:nvPr/>
        </p:nvPicPr>
        <p:blipFill>
          <a:blip r:embed="rId3" cstate="print"/>
          <a:srcRect/>
          <a:stretch>
            <a:fillRect/>
          </a:stretch>
        </p:blipFill>
        <p:spPr bwMode="auto">
          <a:xfrm>
            <a:off x="10464873" y="814498"/>
            <a:ext cx="1428750" cy="571500"/>
          </a:xfrm>
          <a:prstGeom prst="rect">
            <a:avLst/>
          </a:prstGeom>
          <a:noFill/>
          <a:ln w="9525">
            <a:noFill/>
            <a:miter lim="800000"/>
            <a:headEnd/>
            <a:tailEnd/>
          </a:ln>
          <a:effectLst/>
        </p:spPr>
      </p:pic>
      <p:sp>
        <p:nvSpPr>
          <p:cNvPr id="7" name="TextBox 6"/>
          <p:cNvSpPr txBox="1"/>
          <p:nvPr/>
        </p:nvSpPr>
        <p:spPr>
          <a:xfrm>
            <a:off x="3716216" y="3364522"/>
            <a:ext cx="4736123" cy="523220"/>
          </a:xfrm>
          <a:prstGeom prst="rect">
            <a:avLst/>
          </a:prstGeom>
          <a:noFill/>
        </p:spPr>
        <p:txBody>
          <a:bodyPr wrap="square" rtlCol="0">
            <a:spAutoFit/>
          </a:bodyPr>
          <a:lstStyle/>
          <a:p>
            <a:pPr algn="ctr"/>
            <a:r>
              <a:rPr lang="zh-CN" altLang="en-US" sz="2800" b="1" i="1" dirty="0" smtClean="0">
                <a:solidFill>
                  <a:schemeClr val="accent1">
                    <a:lumMod val="75000"/>
                  </a:schemeClr>
                </a:solidFill>
                <a:latin typeface="微软雅黑" panose="020B0503020204020204" pitchFamily="34" charset="-122"/>
                <a:ea typeface="微软雅黑" panose="020B0503020204020204" pitchFamily="34" charset="-122"/>
              </a:rPr>
              <a:t>感谢专家的评审！</a:t>
            </a:r>
            <a:endParaRPr lang="zh-CN" altLang="en-US" sz="2800" b="1" i="1"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648586" y="710005"/>
            <a:ext cx="11376837" cy="923735"/>
          </a:xfrm>
        </p:spPr>
        <p:txBody>
          <a:bodyPr>
            <a:noAutofit/>
          </a:bodyPr>
          <a:lstStyle/>
          <a:p>
            <a:pPr>
              <a:lnSpc>
                <a:spcPct val="100000"/>
              </a:lnSpc>
            </a:pPr>
            <a:r>
              <a:rPr lang="zh-CN" altLang="en-US" sz="2200" b="1" dirty="0" smtClean="0">
                <a:solidFill>
                  <a:srgbClr val="0000FF"/>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smtClean="0">
                <a:solidFill>
                  <a:srgbClr val="0000FF"/>
                </a:solidFill>
                <a:latin typeface="微软雅黑" panose="020B0503020204020204" charset="-122"/>
                <a:ea typeface="微软雅黑" panose="020B0503020204020204" charset="-122"/>
                <a:sym typeface="Arial" panose="020B0604020202020204" pitchFamily="34" charset="0"/>
              </a:rPr>
              <a:t>24</a:t>
            </a:r>
            <a:r>
              <a:rPr lang="zh-CN" altLang="en-US" sz="2200" b="1" dirty="0" smtClean="0">
                <a:solidFill>
                  <a:srgbClr val="0000FF"/>
                </a:solidFill>
                <a:latin typeface="微软雅黑" panose="020B0503020204020204" charset="-122"/>
                <a:ea typeface="微软雅黑" panose="020B0503020204020204" charset="-122"/>
                <a:sym typeface="Arial" panose="020B0604020202020204" pitchFamily="34" charset="0"/>
              </a:rPr>
              <a:t>小时</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：替</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米沙坦氨氯地平片</a:t>
            </a:r>
            <a:r>
              <a:rPr lang="zh-CN" altLang="en-US" sz="2200" b="1" dirty="0">
                <a:solidFill>
                  <a:srgbClr val="FF0000"/>
                </a:solidFill>
                <a:latin typeface="微软雅黑" panose="020B0503020204020204" charset="-122"/>
                <a:ea typeface="微软雅黑" panose="020B0503020204020204" charset="-122"/>
                <a:cs typeface="微软雅黑" panose="020B0503020204020204" charset="-122"/>
              </a:rPr>
              <a:t>（</a:t>
            </a:r>
            <a:r>
              <a:rPr lang="en-US" altLang="zh-CN" sz="2200" b="1" dirty="0">
                <a:solidFill>
                  <a:srgbClr val="FF0000"/>
                </a:solidFill>
                <a:latin typeface="微软雅黑" panose="020B0503020204020204" charset="-122"/>
                <a:ea typeface="微软雅黑" panose="020B0503020204020204" charset="-122"/>
                <a:cs typeface="微软雅黑" panose="020B0503020204020204" charset="-122"/>
              </a:rPr>
              <a:t>Ⅱ</a:t>
            </a:r>
            <a:r>
              <a:rPr lang="zh-CN" altLang="en-US" sz="2200" b="1" dirty="0">
                <a:solidFill>
                  <a:srgbClr val="FF0000"/>
                </a:solidFill>
                <a:latin typeface="微软雅黑" panose="020B0503020204020204" charset="-122"/>
                <a:ea typeface="微软雅黑" panose="020B0503020204020204" charset="-122"/>
                <a:cs typeface="微软雅黑" panose="020B0503020204020204" charset="-122"/>
              </a:rPr>
              <a:t>） </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是唯一</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两个组份的半衰期均超过</a:t>
            </a:r>
            <a:r>
              <a:rPr lang="en-US" altLang="zh-CN" sz="22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rPr>
              <a:t>小时的</a:t>
            </a:r>
            <a:r>
              <a:rPr lang="en-US" altLang="zh-CN" sz="2200" b="1" dirty="0">
                <a:solidFill>
                  <a:srgbClr val="FF0000"/>
                </a:solidFill>
                <a:latin typeface="微软雅黑" panose="020B0503020204020204" charset="-122"/>
                <a:ea typeface="微软雅黑" panose="020B0503020204020204" charset="-122"/>
                <a:sym typeface="Arial" panose="020B0604020202020204" pitchFamily="34" charset="0"/>
              </a:rPr>
              <a:t>ARB+CCB</a:t>
            </a:r>
            <a:r>
              <a:rPr lang="zh-CN" altLang="en-US" sz="2200" b="1" dirty="0" smtClean="0">
                <a:solidFill>
                  <a:srgbClr val="FF0000"/>
                </a:solidFill>
                <a:latin typeface="微软雅黑" panose="020B0503020204020204" charset="-122"/>
                <a:ea typeface="微软雅黑" panose="020B0503020204020204" charset="-122"/>
                <a:sym typeface="Arial" panose="020B0604020202020204" pitchFamily="34" charset="0"/>
              </a:rPr>
              <a:t>单片复方制剂。双重机制，半衰期长，更能平稳持久的控制血压</a:t>
            </a:r>
            <a:endParaRPr lang="zh-CN" altLang="en-US" sz="2200" b="1" dirty="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78" name="矩形 77"/>
          <p:cNvSpPr/>
          <p:nvPr/>
        </p:nvSpPr>
        <p:spPr>
          <a:xfrm flipH="1">
            <a:off x="281754" y="-51060"/>
            <a:ext cx="3141067"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创新性（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1/2</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82" name="文本框 81"/>
          <p:cNvSpPr txBox="1"/>
          <p:nvPr/>
        </p:nvSpPr>
        <p:spPr>
          <a:xfrm>
            <a:off x="4444180" y="6369554"/>
            <a:ext cx="3490145" cy="338554"/>
          </a:xfrm>
          <a:prstGeom prst="rect">
            <a:avLst/>
          </a:prstGeom>
          <a:noFill/>
        </p:spPr>
        <p:txBody>
          <a:bodyPr wrap="square">
            <a:spAutoFit/>
          </a:bodyPr>
          <a:lstStyle/>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替米沙坦片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美卡素</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修该日期</a:t>
            </a:r>
            <a:r>
              <a:rPr lang="en-US" altLang="zh-CN" sz="800" dirty="0">
                <a:latin typeface="微软雅黑" panose="020B0503020204020204" charset="-122"/>
                <a:ea typeface="微软雅黑" panose="020B0503020204020204" charset="-122"/>
                <a:sym typeface="Arial" panose="020B0604020202020204" pitchFamily="34" charset="0"/>
              </a:rPr>
              <a:t>:2022</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04</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07</a:t>
            </a:r>
            <a:r>
              <a:rPr lang="zh-CN" altLang="en-US" sz="800" dirty="0">
                <a:latin typeface="微软雅黑" panose="020B0503020204020204" charset="-122"/>
                <a:ea typeface="微软雅黑" panose="020B0503020204020204" charset="-122"/>
                <a:sym typeface="Arial" panose="020B0604020202020204" pitchFamily="34" charset="0"/>
              </a:rPr>
              <a:t>日</a:t>
            </a:r>
            <a:endParaRPr lang="en-US" altLang="zh-CN" sz="800" dirty="0">
              <a:latin typeface="微软雅黑" panose="020B0503020204020204" charset="-122"/>
              <a:ea typeface="微软雅黑" panose="020B0503020204020204" charset="-122"/>
              <a:sym typeface="Arial" panose="020B0604020202020204" pitchFamily="34" charset="0"/>
            </a:endParaRPr>
          </a:p>
          <a:p>
            <a:pPr marL="228600" indent="-228600">
              <a:buAutoNum type="arabicPeriod"/>
            </a:pPr>
            <a:r>
              <a:rPr lang="zh-CN" altLang="en-US" sz="800" dirty="0">
                <a:latin typeface="微软雅黑" panose="020B0503020204020204" charset="-122"/>
                <a:ea typeface="微软雅黑" panose="020B0503020204020204" charset="-122"/>
                <a:sym typeface="Arial" panose="020B0604020202020204" pitchFamily="34" charset="0"/>
              </a:rPr>
              <a:t>苯磺酸氨氯地平片</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络活喜</a:t>
            </a:r>
            <a:r>
              <a:rPr lang="en-US" altLang="zh-CN" sz="800" dirty="0">
                <a:latin typeface="微软雅黑" panose="020B0503020204020204" charset="-122"/>
                <a:ea typeface="微软雅黑" panose="020B0503020204020204" charset="-122"/>
                <a:sym typeface="Arial" panose="020B0604020202020204" pitchFamily="34" charset="0"/>
              </a:rPr>
              <a:t>)</a:t>
            </a:r>
            <a:r>
              <a:rPr lang="zh-CN" altLang="en-US" sz="800" dirty="0">
                <a:latin typeface="微软雅黑" panose="020B0503020204020204" charset="-122"/>
                <a:ea typeface="微软雅黑" panose="020B0503020204020204" charset="-122"/>
                <a:sym typeface="Arial" panose="020B0604020202020204" pitchFamily="34" charset="0"/>
              </a:rPr>
              <a:t>说明书</a:t>
            </a:r>
            <a:r>
              <a:rPr lang="en-US" altLang="zh-CN" sz="800" dirty="0">
                <a:latin typeface="微软雅黑" panose="020B0503020204020204" charset="-122"/>
                <a:ea typeface="微软雅黑" panose="020B0503020204020204" charset="-122"/>
                <a:sym typeface="Arial" panose="020B0604020202020204" pitchFamily="34" charset="0"/>
              </a:rPr>
              <a:t>. </a:t>
            </a:r>
            <a:r>
              <a:rPr lang="zh-CN" altLang="en-US" sz="800" dirty="0">
                <a:latin typeface="微软雅黑" panose="020B0503020204020204" charset="-122"/>
                <a:ea typeface="微软雅黑" panose="020B0503020204020204" charset="-122"/>
                <a:sym typeface="Arial" panose="020B0604020202020204" pitchFamily="34" charset="0"/>
              </a:rPr>
              <a:t>修改日期</a:t>
            </a:r>
            <a:r>
              <a:rPr lang="en-US" altLang="zh-CN" sz="800" dirty="0">
                <a:latin typeface="微软雅黑" panose="020B0503020204020204" charset="-122"/>
                <a:ea typeface="微软雅黑" panose="020B0503020204020204" charset="-122"/>
                <a:sym typeface="Arial" panose="020B0604020202020204" pitchFamily="34" charset="0"/>
              </a:rPr>
              <a:t>: 2020</a:t>
            </a:r>
            <a:r>
              <a:rPr lang="zh-CN" altLang="en-US" sz="800" dirty="0">
                <a:latin typeface="微软雅黑" panose="020B0503020204020204" charset="-122"/>
                <a:ea typeface="微软雅黑" panose="020B0503020204020204" charset="-122"/>
                <a:sym typeface="Arial" panose="020B0604020202020204" pitchFamily="34" charset="0"/>
              </a:rPr>
              <a:t>年</a:t>
            </a:r>
            <a:r>
              <a:rPr lang="en-US" altLang="zh-CN" sz="800" dirty="0">
                <a:latin typeface="微软雅黑" panose="020B0503020204020204" charset="-122"/>
                <a:ea typeface="微软雅黑" panose="020B0503020204020204" charset="-122"/>
                <a:sym typeface="Arial" panose="020B0604020202020204" pitchFamily="34" charset="0"/>
              </a:rPr>
              <a:t>12</a:t>
            </a:r>
            <a:r>
              <a:rPr lang="zh-CN" altLang="en-US" sz="800" dirty="0">
                <a:latin typeface="微软雅黑" panose="020B0503020204020204" charset="-122"/>
                <a:ea typeface="微软雅黑" panose="020B0503020204020204" charset="-122"/>
                <a:sym typeface="Arial" panose="020B0604020202020204" pitchFamily="34" charset="0"/>
              </a:rPr>
              <a:t>月</a:t>
            </a:r>
            <a:r>
              <a:rPr lang="en-US" altLang="zh-CN" sz="800" dirty="0">
                <a:latin typeface="微软雅黑" panose="020B0503020204020204" charset="-122"/>
                <a:ea typeface="微软雅黑" panose="020B0503020204020204" charset="-122"/>
                <a:sym typeface="Arial" panose="020B0604020202020204" pitchFamily="34" charset="0"/>
              </a:rPr>
              <a:t>30</a:t>
            </a:r>
            <a:r>
              <a:rPr lang="zh-CN" altLang="en-US" sz="800" dirty="0">
                <a:latin typeface="微软雅黑" panose="020B0503020204020204" charset="-122"/>
                <a:ea typeface="微软雅黑" panose="020B0503020204020204" charset="-122"/>
                <a:sym typeface="Arial" panose="020B0604020202020204" pitchFamily="34" charset="0"/>
              </a:rPr>
              <a:t>日</a:t>
            </a:r>
            <a:r>
              <a:rPr lang="en-US" altLang="zh-CN" sz="800" dirty="0">
                <a:latin typeface="微软雅黑" panose="020B0503020204020204" charset="-122"/>
                <a:ea typeface="微软雅黑" panose="020B0503020204020204" charset="-122"/>
                <a:sym typeface="Arial" panose="020B0604020202020204" pitchFamily="34" charset="0"/>
              </a:rPr>
              <a:t>.</a:t>
            </a:r>
          </a:p>
        </p:txBody>
      </p:sp>
      <p:cxnSp>
        <p:nvCxnSpPr>
          <p:cNvPr id="70" name="直接连接符 69"/>
          <p:cNvCxnSpPr/>
          <p:nvPr/>
        </p:nvCxnSpPr>
        <p:spPr>
          <a:xfrm>
            <a:off x="0" y="643409"/>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2" name="组合 71"/>
          <p:cNvGrpSpPr/>
          <p:nvPr/>
        </p:nvGrpSpPr>
        <p:grpSpPr>
          <a:xfrm>
            <a:off x="2183293" y="1559913"/>
            <a:ext cx="8506528" cy="4605773"/>
            <a:chOff x="2183293" y="1559913"/>
            <a:chExt cx="8506528" cy="4605773"/>
          </a:xfrm>
        </p:grpSpPr>
        <p:sp>
          <p:nvSpPr>
            <p:cNvPr id="60" name="Abgerundetes Rechteck 50"/>
            <p:cNvSpPr/>
            <p:nvPr>
              <p:custDataLst>
                <p:tags r:id="rId2"/>
              </p:custDataLst>
            </p:nvPr>
          </p:nvSpPr>
          <p:spPr>
            <a:xfrm>
              <a:off x="2197393" y="3066520"/>
              <a:ext cx="2727032" cy="633941"/>
            </a:xfrm>
            <a:prstGeom prst="roundRect">
              <a:avLst>
                <a:gd name="adj" fmla="val 0"/>
              </a:avLst>
            </a:prstGeom>
            <a:no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1" name="Abgerundetes Rechteck 50"/>
            <p:cNvSpPr/>
            <p:nvPr>
              <p:custDataLst>
                <p:tags r:id="rId3"/>
              </p:custDataLst>
            </p:nvPr>
          </p:nvSpPr>
          <p:spPr>
            <a:xfrm>
              <a:off x="7654511" y="3009177"/>
              <a:ext cx="2654338" cy="633941"/>
            </a:xfrm>
            <a:prstGeom prst="roundRect">
              <a:avLst>
                <a:gd name="adj" fmla="val 0"/>
              </a:avLst>
            </a:prstGeom>
            <a:no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62" name="文本框 61"/>
            <p:cNvSpPr txBox="1"/>
            <p:nvPr/>
          </p:nvSpPr>
          <p:spPr bwMode="gray">
            <a:xfrm>
              <a:off x="2219325" y="3078612"/>
              <a:ext cx="2724151" cy="594009"/>
            </a:xfrm>
            <a:prstGeom prst="rect">
              <a:avLst/>
            </a:prstGeom>
            <a:noFill/>
            <a:ln w="28575">
              <a:noFill/>
              <a:prstDash val="sysDot"/>
            </a:ln>
          </p:spPr>
          <p:txBody>
            <a:bodyPr vert="horz" wrap="square" lIns="0" tIns="0" rIns="0" bIns="0" rtlCol="0">
              <a:spAutoFit/>
            </a:bodyPr>
            <a:lstStyle/>
            <a:p>
              <a:pPr marL="0" lvl="1" algn="ctr">
                <a:lnSpc>
                  <a:spcPct val="120000"/>
                </a:lnSpc>
                <a:spcAft>
                  <a:spcPts val="600"/>
                </a:spcAft>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半衰期</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24</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algn="ctr">
                <a:lnSpc>
                  <a:spcPct val="120000"/>
                </a:lnSpc>
                <a:spcAft>
                  <a:spcPts val="600"/>
                </a:spcAft>
              </a:pPr>
              <a:r>
                <a:rPr lang="zh-CN" altLang="en-US" sz="1400" dirty="0">
                  <a:latin typeface="微软雅黑" panose="020B0503020204020204" charset="-122"/>
                  <a:ea typeface="微软雅黑" panose="020B0503020204020204" charset="-122"/>
                  <a:sym typeface="Arial" panose="020B0604020202020204" pitchFamily="34" charset="0"/>
                </a:rPr>
                <a:t>降压效应可维持</a:t>
              </a:r>
              <a:r>
                <a:rPr lang="en-US" altLang="zh-CN" sz="1400" dirty="0">
                  <a:latin typeface="微软雅黑" panose="020B0503020204020204" charset="-122"/>
                  <a:ea typeface="微软雅黑" panose="020B0503020204020204" charset="-122"/>
                  <a:sym typeface="Arial" panose="020B0604020202020204" pitchFamily="34" charset="0"/>
                </a:rPr>
                <a:t>24</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sp>
          <p:nvSpPr>
            <p:cNvPr id="63" name="文本框 62"/>
            <p:cNvSpPr txBox="1"/>
            <p:nvPr/>
          </p:nvSpPr>
          <p:spPr bwMode="gray">
            <a:xfrm>
              <a:off x="7248956" y="3021462"/>
              <a:ext cx="3416411" cy="594009"/>
            </a:xfrm>
            <a:prstGeom prst="rect">
              <a:avLst/>
            </a:prstGeom>
            <a:noFill/>
            <a:ln w="28575">
              <a:noFill/>
              <a:prstDash val="sysDot"/>
            </a:ln>
          </p:spPr>
          <p:txBody>
            <a:bodyPr vert="horz" wrap="square" lIns="0" tIns="0" rIns="0" bIns="0" rtlCol="0">
              <a:spAutoFit/>
            </a:bodyPr>
            <a:lstStyle>
              <a:defPPr>
                <a:defRPr lang="zh-CN"/>
              </a:defPPr>
              <a:lvl2pPr marL="285750" lvl="1" indent="-285750">
                <a:lnSpc>
                  <a:spcPct val="120000"/>
                </a:lnSpc>
                <a:spcAft>
                  <a:spcPts val="600"/>
                </a:spcAft>
                <a:buFont typeface="Arial" panose="020B0604020202020204" pitchFamily="34" charset="0"/>
                <a:buChar char="•"/>
                <a:defRPr sz="1400">
                  <a:solidFill>
                    <a:srgbClr val="000000"/>
                  </a:solidFill>
                  <a:latin typeface="微软雅黑 Light" panose="020B0502040204020203" pitchFamily="34" charset="-122"/>
                  <a:ea typeface="微软雅黑 Light" panose="020B0502040204020203" pitchFamily="34" charset="-122"/>
                </a:defRPr>
              </a:lvl2pPr>
            </a:lstStyle>
            <a:p>
              <a:pPr marL="0" lvl="1" indent="0" algn="ctr">
                <a:buNone/>
              </a:pP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半衰期为</a:t>
              </a:r>
              <a:r>
                <a:rPr lang="en-US" altLang="zh-CN" b="1" dirty="0">
                  <a:solidFill>
                    <a:srgbClr val="FF0000"/>
                  </a:solidFill>
                  <a:latin typeface="微软雅黑" panose="020B0503020204020204" charset="-122"/>
                  <a:ea typeface="微软雅黑" panose="020B0503020204020204" charset="-122"/>
                  <a:sym typeface="Arial" panose="020B0604020202020204" pitchFamily="34" charset="0"/>
                </a:rPr>
                <a:t>35-50</a:t>
              </a:r>
              <a:r>
                <a:rPr lang="zh-CN" altLang="en-US" b="1" dirty="0">
                  <a:solidFill>
                    <a:srgbClr val="FF0000"/>
                  </a:solidFill>
                  <a:latin typeface="微软雅黑" panose="020B0503020204020204" charset="-122"/>
                  <a:ea typeface="微软雅黑" panose="020B0503020204020204" charset="-122"/>
                  <a:sym typeface="Arial" panose="020B0604020202020204" pitchFamily="34" charset="0"/>
                </a:rPr>
                <a:t>小时</a:t>
              </a:r>
              <a:endParaRPr lang="en-US" altLang="zh-CN" b="1" dirty="0">
                <a:solidFill>
                  <a:srgbClr val="FF0000"/>
                </a:solidFill>
                <a:latin typeface="微软雅黑" panose="020B0503020204020204" charset="-122"/>
                <a:ea typeface="微软雅黑" panose="020B0503020204020204" charset="-122"/>
                <a:sym typeface="Arial" panose="020B0604020202020204" pitchFamily="34" charset="0"/>
              </a:endParaRPr>
            </a:p>
            <a:p>
              <a:pPr marL="0" lvl="1" indent="0" algn="ctr">
                <a:buNone/>
              </a:pP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降压作用至少可维持</a:t>
              </a:r>
              <a:r>
                <a:rPr lang="en-US" altLang="zh-CN" dirty="0">
                  <a:solidFill>
                    <a:schemeClr val="tx1"/>
                  </a:solidFill>
                  <a:latin typeface="微软雅黑" panose="020B0503020204020204" charset="-122"/>
                  <a:ea typeface="微软雅黑" panose="020B0503020204020204" charset="-122"/>
                  <a:sym typeface="Arial" panose="020B0604020202020204" pitchFamily="34" charset="0"/>
                </a:rPr>
                <a:t>24</a:t>
              </a:r>
              <a:r>
                <a:rPr lang="zh-CN" altLang="en-US" dirty="0">
                  <a:solidFill>
                    <a:schemeClr val="tx1"/>
                  </a:solidFill>
                  <a:latin typeface="微软雅黑" panose="020B0503020204020204" charset="-122"/>
                  <a:ea typeface="微软雅黑" panose="020B0503020204020204" charset="-122"/>
                  <a:sym typeface="Arial" panose="020B0604020202020204" pitchFamily="34" charset="0"/>
                </a:rPr>
                <a:t>小时</a:t>
              </a:r>
              <a:r>
                <a:rPr lang="en-US" altLang="zh-CN" baseline="30000" dirty="0">
                  <a:solidFill>
                    <a:schemeClr val="tx1"/>
                  </a:solidFill>
                  <a:latin typeface="微软雅黑" panose="020B0503020204020204" charset="-122"/>
                  <a:ea typeface="微软雅黑" panose="020B0503020204020204" charset="-122"/>
                  <a:sym typeface="Arial" panose="020B0604020202020204" pitchFamily="34" charset="0"/>
                </a:rPr>
                <a:t>2</a:t>
              </a:r>
              <a:endParaRPr lang="en-US" altLang="zh-CN"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9" name="Textfeld 6"/>
            <p:cNvSpPr txBox="1"/>
            <p:nvPr/>
          </p:nvSpPr>
          <p:spPr>
            <a:xfrm>
              <a:off x="7301758" y="1570546"/>
              <a:ext cx="3388063" cy="338554"/>
            </a:xfrm>
            <a:prstGeom prst="rect">
              <a:avLst/>
            </a:prstGeom>
            <a:noFill/>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钙通道阻滞剂</a:t>
              </a:r>
              <a:endParaRPr kumimoji="0" lang="de-DE" sz="1600" b="1"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Gruppieren 28"/>
            <p:cNvGrpSpPr/>
            <p:nvPr/>
          </p:nvGrpSpPr>
          <p:grpSpPr>
            <a:xfrm>
              <a:off x="2197394" y="1914344"/>
              <a:ext cx="2765132" cy="515668"/>
              <a:chOff x="2341990" y="1578276"/>
              <a:chExt cx="5549811" cy="845609"/>
            </a:xfrm>
            <a:solidFill>
              <a:srgbClr val="EB3C97"/>
            </a:solidFill>
          </p:grpSpPr>
          <p:sp>
            <p:nvSpPr>
              <p:cNvPr id="77" name="Abgerundetes Rechteck 50"/>
              <p:cNvSpPr/>
              <p:nvPr>
                <p:custDataLst>
                  <p:tags r:id="rId22"/>
                </p:custDataLst>
              </p:nvPr>
            </p:nvSpPr>
            <p:spPr>
              <a:xfrm>
                <a:off x="2341990" y="1578276"/>
                <a:ext cx="5549811" cy="845609"/>
              </a:xfrm>
              <a:prstGeom prst="roundRect">
                <a:avLst>
                  <a:gd name="adj" fmla="val 0"/>
                </a:avLst>
              </a:prstGeom>
              <a:solidFill>
                <a:srgbClr val="1F347E"/>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1" i="0" u="none" strike="noStrike" kern="0" cap="none" spc="0" normalizeH="0" baseline="0" noProof="0" dirty="0">
                  <a:ln>
                    <a:noFill/>
                  </a:ln>
                  <a:solidFill>
                    <a:srgbClr val="CA4449"/>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4" name="Rechteck 25"/>
              <p:cNvSpPr/>
              <p:nvPr/>
            </p:nvSpPr>
            <p:spPr>
              <a:xfrm>
                <a:off x="4376074" y="1773037"/>
                <a:ext cx="1812004" cy="504703"/>
              </a:xfrm>
              <a:prstGeom prst="rect">
                <a:avLst/>
              </a:prstGeom>
              <a:noFill/>
              <a:ln>
                <a:noFill/>
              </a:ln>
            </p:spPr>
            <p:txBody>
              <a:bodyPr wrap="none">
                <a:spAutoFit/>
              </a:bodyPr>
              <a:lstStyle/>
              <a:p>
                <a:pPr algn="ctr" defTabSz="685800">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替米沙坦</a:t>
                </a:r>
              </a:p>
            </p:txBody>
          </p:sp>
        </p:grpSp>
        <p:grpSp>
          <p:nvGrpSpPr>
            <p:cNvPr id="3" name="Gruppieren 30"/>
            <p:cNvGrpSpPr/>
            <p:nvPr/>
          </p:nvGrpSpPr>
          <p:grpSpPr>
            <a:xfrm>
              <a:off x="7639050" y="1919540"/>
              <a:ext cx="2669799" cy="510466"/>
              <a:chOff x="2341990" y="1586795"/>
              <a:chExt cx="5549811" cy="837078"/>
            </a:xfrm>
            <a:solidFill>
              <a:srgbClr val="51A8DB"/>
            </a:solidFill>
          </p:grpSpPr>
          <p:sp>
            <p:nvSpPr>
              <p:cNvPr id="136" name="Abgerundetes Rechteck 50"/>
              <p:cNvSpPr/>
              <p:nvPr>
                <p:custDataLst>
                  <p:tags r:id="rId21"/>
                </p:custDataLst>
              </p:nvPr>
            </p:nvSpPr>
            <p:spPr>
              <a:xfrm>
                <a:off x="2341990" y="1586795"/>
                <a:ext cx="5549811" cy="837078"/>
              </a:xfrm>
              <a:prstGeom prst="roundRect">
                <a:avLst>
                  <a:gd name="adj" fmla="val 0"/>
                </a:avLst>
              </a:prstGeom>
              <a:solidFill>
                <a:srgbClr val="2570BF"/>
              </a:solidFill>
              <a:ln w="25400" cap="flat" cmpd="sng" algn="ctr">
                <a:no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400" b="1" i="0" u="none" strike="noStrike" kern="0" cap="none" spc="0" normalizeH="0" baseline="0" noProof="0" dirty="0">
                  <a:ln>
                    <a:noFill/>
                  </a:ln>
                  <a:solidFill>
                    <a:srgbClr val="1F347E"/>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137" name="Rechteck 32"/>
              <p:cNvSpPr/>
              <p:nvPr/>
            </p:nvSpPr>
            <p:spPr>
              <a:xfrm>
                <a:off x="3642713" y="1770698"/>
                <a:ext cx="3046168" cy="504702"/>
              </a:xfrm>
              <a:prstGeom prst="rect">
                <a:avLst/>
              </a:prstGeom>
              <a:noFill/>
              <a:ln>
                <a:noFill/>
              </a:ln>
            </p:spPr>
            <p:txBody>
              <a:bodyPr wrap="none">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苯磺酸氨氯地平</a:t>
                </a:r>
              </a:p>
            </p:txBody>
          </p:sp>
        </p:grpSp>
        <p:grpSp>
          <p:nvGrpSpPr>
            <p:cNvPr id="4" name="Gruppieren 36"/>
            <p:cNvGrpSpPr/>
            <p:nvPr/>
          </p:nvGrpSpPr>
          <p:grpSpPr>
            <a:xfrm>
              <a:off x="2183294" y="5221981"/>
              <a:ext cx="2769706" cy="403822"/>
              <a:chOff x="2327326" y="1800547"/>
              <a:chExt cx="5603708" cy="650555"/>
            </a:xfrm>
            <a:noFill/>
          </p:grpSpPr>
          <p:sp>
            <p:nvSpPr>
              <p:cNvPr id="142" name="Abgerundetes Rechteck 50"/>
              <p:cNvSpPr/>
              <p:nvPr>
                <p:custDataLst>
                  <p:tags r:id="rId20"/>
                </p:custDataLst>
              </p:nvPr>
            </p:nvSpPr>
            <p:spPr>
              <a:xfrm>
                <a:off x="2327326" y="1800547"/>
                <a:ext cx="5603708" cy="650555"/>
              </a:xfrm>
              <a:prstGeom prst="roundRect">
                <a:avLst>
                  <a:gd name="adj" fmla="val 0"/>
                </a:avLst>
              </a:prstGeom>
              <a:grpFill/>
              <a:ln w="25400" cap="flat" cmpd="sng" algn="ctr">
                <a:solidFill>
                  <a:srgbClr val="1F347E"/>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EB3C97"/>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3" name="Rechteck 38"/>
              <p:cNvSpPr/>
              <p:nvPr/>
            </p:nvSpPr>
            <p:spPr>
              <a:xfrm>
                <a:off x="4448427" y="1880787"/>
                <a:ext cx="1774690" cy="483430"/>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35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5" name="Gruppieren 39"/>
            <p:cNvGrpSpPr/>
            <p:nvPr/>
          </p:nvGrpSpPr>
          <p:grpSpPr>
            <a:xfrm>
              <a:off x="7649466" y="5224138"/>
              <a:ext cx="2655756" cy="403822"/>
              <a:chOff x="2271697" y="1773331"/>
              <a:chExt cx="5612433" cy="650555"/>
            </a:xfrm>
            <a:noFill/>
          </p:grpSpPr>
          <p:sp>
            <p:nvSpPr>
              <p:cNvPr id="145" name="Abgerundetes Rechteck 50"/>
              <p:cNvSpPr/>
              <p:nvPr>
                <p:custDataLst>
                  <p:tags r:id="rId19"/>
                </p:custDataLst>
              </p:nvPr>
            </p:nvSpPr>
            <p:spPr>
              <a:xfrm>
                <a:off x="2271697" y="1773331"/>
                <a:ext cx="5612433" cy="650555"/>
              </a:xfrm>
              <a:prstGeom prst="roundRect">
                <a:avLst>
                  <a:gd name="adj" fmla="val 0"/>
                </a:avLst>
              </a:prstGeom>
              <a:grpFill/>
              <a:ln w="25400" cap="flat" cmpd="sng" algn="ctr">
                <a:solidFill>
                  <a:srgbClr val="2570BF"/>
                </a:solidFill>
                <a:prstDash val="solid"/>
              </a:ln>
              <a:effectLst/>
            </p:spPr>
            <p:txBody>
              <a:bodyPr tIns="135000" anchor="t"/>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50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cs typeface="Arial" panose="020B0604020202020204" pitchFamily="34" charset="0"/>
                  <a:sym typeface="Arial" panose="020B0604020202020204" pitchFamily="34" charset="0"/>
                </a:endParaRPr>
              </a:p>
            </p:txBody>
          </p:sp>
          <p:sp>
            <p:nvSpPr>
              <p:cNvPr id="146" name="Rechteck 41"/>
              <p:cNvSpPr/>
              <p:nvPr/>
            </p:nvSpPr>
            <p:spPr>
              <a:xfrm>
                <a:off x="4247690" y="1834753"/>
                <a:ext cx="1907921" cy="495827"/>
              </a:xfrm>
              <a:prstGeom prst="rect">
                <a:avLst/>
              </a:prstGeom>
              <a:grpFill/>
              <a:ln>
                <a:noFill/>
              </a:ln>
            </p:spPr>
            <p:txBody>
              <a:bodyPr wrap="none">
                <a:spAutoFit/>
              </a:bodyPr>
              <a:lstStyle/>
              <a:p>
                <a:pPr marL="0" marR="0" lvl="0" indent="0" algn="ctr"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降低血压</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47" name="Rounded Rectangle 8"/>
            <p:cNvSpPr/>
            <p:nvPr>
              <p:custDataLst>
                <p:tags r:id="rId4"/>
              </p:custDataLst>
            </p:nvPr>
          </p:nvSpPr>
          <p:spPr bwMode="gray">
            <a:xfrm>
              <a:off x="2183293" y="5740749"/>
              <a:ext cx="8121929" cy="424937"/>
            </a:xfrm>
            <a:prstGeom prst="roundRect">
              <a:avLst>
                <a:gd name="adj" fmla="val 0"/>
              </a:avLst>
            </a:prstGeom>
            <a:solidFill>
              <a:schemeClr val="accent1">
                <a:lumMod val="20000"/>
                <a:lumOff val="80000"/>
              </a:schemeClr>
            </a:solidFill>
            <a:ln>
              <a:noFill/>
            </a:ln>
          </p:spPr>
          <p:txBody>
            <a:bodyPr vert="horz" wrap="square" lIns="54000" tIns="54000" rIns="54000" bIns="54000" numCol="1" anchor="ctr" anchorCtr="0" compatLnSpc="1"/>
            <a:lstStyle/>
            <a:p>
              <a:pPr marL="0" marR="0" lvl="0" indent="0" algn="ctr" defTabSz="685800" eaLnBrk="1" fontAlgn="auto" latinLnBrk="0" hangingPunct="1">
                <a:lnSpc>
                  <a:spcPct val="100000"/>
                </a:lnSpc>
                <a:spcBef>
                  <a:spcPts val="0"/>
                </a:spcBef>
                <a:spcAft>
                  <a:spcPts val="0"/>
                </a:spcAft>
                <a:buClrTx/>
                <a:buSzTx/>
                <a:buFontTx/>
                <a:buNone/>
                <a:defRPr/>
              </a:pPr>
              <a:r>
                <a:rPr lang="zh-CN" altLang="en-US" b="1" kern="0"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提供心血管</a:t>
              </a:r>
              <a:r>
                <a:rPr kumimoji="0" lang="zh-CN" altLang="en-US"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保护</a:t>
              </a:r>
            </a:p>
          </p:txBody>
        </p:sp>
        <p:grpSp>
          <p:nvGrpSpPr>
            <p:cNvPr id="6" name="Gruppieren 49"/>
            <p:cNvGrpSpPr/>
            <p:nvPr>
              <p:custDataLst>
                <p:tags r:id="rId5"/>
              </p:custDataLst>
            </p:nvPr>
          </p:nvGrpSpPr>
          <p:grpSpPr>
            <a:xfrm rot="5400000">
              <a:off x="8879854" y="5351964"/>
              <a:ext cx="278149" cy="608655"/>
              <a:chOff x="6096000" y="3140968"/>
              <a:chExt cx="755638" cy="1390196"/>
            </a:xfrm>
          </p:grpSpPr>
          <p:sp>
            <p:nvSpPr>
              <p:cNvPr id="158" name="Freeform 22"/>
              <p:cNvSpPr/>
              <p:nvPr>
                <p:custDataLst>
                  <p:tags r:id="rId17"/>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9" name="Freeform 22"/>
              <p:cNvSpPr/>
              <p:nvPr>
                <p:custDataLst>
                  <p:tags r:id="rId18"/>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grpSp>
          <p:nvGrpSpPr>
            <p:cNvPr id="7" name="Gruppieren 52"/>
            <p:cNvGrpSpPr/>
            <p:nvPr>
              <p:custDataLst>
                <p:tags r:id="rId6"/>
              </p:custDataLst>
            </p:nvPr>
          </p:nvGrpSpPr>
          <p:grpSpPr>
            <a:xfrm rot="5400000">
              <a:off x="3391582" y="5399589"/>
              <a:ext cx="278149" cy="608655"/>
              <a:chOff x="6096000" y="3140968"/>
              <a:chExt cx="755638" cy="1390196"/>
            </a:xfrm>
          </p:grpSpPr>
          <p:sp>
            <p:nvSpPr>
              <p:cNvPr id="161" name="Freeform 22"/>
              <p:cNvSpPr/>
              <p:nvPr>
                <p:custDataLst>
                  <p:tags r:id="rId15"/>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62" name="Freeform 22"/>
              <p:cNvSpPr/>
              <p:nvPr>
                <p:custDataLst>
                  <p:tags r:id="rId16"/>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3" name="Textfeld 58"/>
            <p:cNvSpPr txBox="1"/>
            <p:nvPr/>
          </p:nvSpPr>
          <p:spPr>
            <a:xfrm>
              <a:off x="2197394" y="1559913"/>
              <a:ext cx="2765132" cy="338554"/>
            </a:xfrm>
            <a:prstGeom prst="rect">
              <a:avLst/>
            </a:prstGeom>
            <a:noFill/>
          </p:spPr>
          <p:txBody>
            <a:bodyPr wrap="square" rtlCol="0">
              <a:spAutoFit/>
            </a:bodyPr>
            <a:lstStyle/>
            <a:p>
              <a:pPr lvl="0" algn="ctr" defTabSz="685800">
                <a:defRPr/>
              </a:pPr>
              <a:r>
                <a:rPr lang="zh-CN" altLang="en-US" sz="1600" b="1" dirty="0">
                  <a:latin typeface="微软雅黑" panose="020B0503020204020204" charset="-122"/>
                  <a:ea typeface="微软雅黑" panose="020B0503020204020204" charset="-122"/>
                </a:rPr>
                <a:t>血管紧张素</a:t>
              </a:r>
              <a:r>
                <a:rPr lang="en-US" altLang="zh-CN" sz="1600" b="1" dirty="0">
                  <a:latin typeface="微软雅黑" panose="020B0503020204020204" charset="-122"/>
                  <a:ea typeface="微软雅黑" panose="020B0503020204020204" charset="-122"/>
                </a:rPr>
                <a:t>Ⅱ</a:t>
              </a:r>
              <a:r>
                <a:rPr lang="zh-CN" altLang="en-US" sz="1600" b="1" dirty="0">
                  <a:latin typeface="微软雅黑" panose="020B0503020204020204" charset="-122"/>
                  <a:ea typeface="微软雅黑" panose="020B0503020204020204" charset="-122"/>
                </a:rPr>
                <a:t>受体拮抗剂</a:t>
              </a:r>
              <a:endParaRPr kumimoji="0" lang="de-DE" sz="16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8" name="组合 79"/>
            <p:cNvGrpSpPr/>
            <p:nvPr/>
          </p:nvGrpSpPr>
          <p:grpSpPr>
            <a:xfrm>
              <a:off x="2206678" y="3790950"/>
              <a:ext cx="2774897" cy="1495855"/>
              <a:chOff x="2206677" y="3504663"/>
              <a:chExt cx="2784423" cy="1677367"/>
            </a:xfrm>
          </p:grpSpPr>
          <p:grpSp>
            <p:nvGrpSpPr>
              <p:cNvPr id="9" name="Gruppieren 26"/>
              <p:cNvGrpSpPr/>
              <p:nvPr/>
            </p:nvGrpSpPr>
            <p:grpSpPr>
              <a:xfrm>
                <a:off x="2206677" y="3504663"/>
                <a:ext cx="2784423" cy="1506868"/>
                <a:chOff x="5660816" y="2529170"/>
                <a:chExt cx="2748873" cy="2216471"/>
              </a:xfrm>
              <a:noFill/>
            </p:grpSpPr>
            <p:sp>
              <p:nvSpPr>
                <p:cNvPr id="74" name="Abgerundetes Rechteck 50"/>
                <p:cNvSpPr/>
                <p:nvPr>
                  <p:custDataLst>
                    <p:tags r:id="rId14"/>
                  </p:custDataLst>
                </p:nvPr>
              </p:nvSpPr>
              <p:spPr>
                <a:xfrm>
                  <a:off x="5660816" y="2529170"/>
                  <a:ext cx="2717256" cy="2216471"/>
                </a:xfrm>
                <a:prstGeom prst="roundRect">
                  <a:avLst>
                    <a:gd name="adj" fmla="val 0"/>
                  </a:avLst>
                </a:prstGeom>
                <a:grpFill/>
                <a:ln w="25400" cap="flat" cmpd="sng" algn="ctr">
                  <a:solidFill>
                    <a:srgbClr val="1F347E"/>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A5CD50"/>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5" name="Rechteck 24"/>
                <p:cNvSpPr/>
                <p:nvPr/>
              </p:nvSpPr>
              <p:spPr>
                <a:xfrm>
                  <a:off x="6650106" y="2787155"/>
                  <a:ext cx="1759583" cy="835620"/>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肾素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血管紧张素</a:t>
                  </a:r>
                  <a:r>
                    <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醛固酮系统</a:t>
                  </a:r>
                  <a:endParaRPr kumimoji="0" 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grpSp>
            <p:nvGrpSpPr>
              <p:cNvPr id="10" name="Gruppieren 43"/>
              <p:cNvGrpSpPr/>
              <p:nvPr>
                <p:custDataLst>
                  <p:tags r:id="rId11"/>
                </p:custDataLst>
              </p:nvPr>
            </p:nvGrpSpPr>
            <p:grpSpPr>
              <a:xfrm rot="5400000">
                <a:off x="3415654" y="4722397"/>
                <a:ext cx="278149" cy="641117"/>
                <a:chOff x="6096000" y="3140968"/>
                <a:chExt cx="755638" cy="1390196"/>
              </a:xfrm>
            </p:grpSpPr>
            <p:sp>
              <p:nvSpPr>
                <p:cNvPr id="152" name="Freeform 22"/>
                <p:cNvSpPr/>
                <p:nvPr>
                  <p:custDataLst>
                    <p:tags r:id="rId12"/>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3" name="Freeform 22"/>
                <p:cNvSpPr/>
                <p:nvPr>
                  <p:custDataLst>
                    <p:tags r:id="rId13"/>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169" name="椭圆 168"/>
              <p:cNvSpPr/>
              <p:nvPr/>
            </p:nvSpPr>
            <p:spPr>
              <a:xfrm>
                <a:off x="2289249" y="3572323"/>
                <a:ext cx="897707" cy="852253"/>
              </a:xfrm>
              <a:prstGeom prst="ellipse">
                <a:avLst/>
              </a:prstGeom>
              <a:solidFill>
                <a:srgbClr val="1F3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72" name="Rechteck 24"/>
              <p:cNvSpPr/>
              <p:nvPr/>
            </p:nvSpPr>
            <p:spPr>
              <a:xfrm>
                <a:off x="3186296" y="4295832"/>
                <a:ext cx="1782339" cy="504768"/>
              </a:xfrm>
              <a:prstGeom prst="rect">
                <a:avLst/>
              </a:prstGeom>
              <a:noFill/>
              <a:ln>
                <a:noFill/>
              </a:ln>
            </p:spPr>
            <p:txBody>
              <a:bodyPr wrap="square">
                <a:noAutofit/>
              </a:bodyPr>
              <a:lstStyle/>
              <a:p>
                <a:pPr marL="0" marR="0" lvl="0" indent="0" defTabSz="4572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抑制血管收缩和醛固酮分泌</a:t>
                </a:r>
                <a:r>
                  <a:rPr lang="en-US" altLang="zh-CN" sz="1400" b="1"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1</a:t>
                </a:r>
                <a:endParaRPr kumimoji="0" lang="en-US" sz="1400" b="0" i="0" u="none" strike="noStrike" kern="0" cap="none" spc="0" normalizeH="0" baseline="30000" noProof="0" dirty="0">
                  <a:ln>
                    <a:noFill/>
                  </a:ln>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12" name="组合 84"/>
            <p:cNvGrpSpPr/>
            <p:nvPr/>
          </p:nvGrpSpPr>
          <p:grpSpPr>
            <a:xfrm>
              <a:off x="7654513" y="3733800"/>
              <a:ext cx="2702673" cy="1408759"/>
              <a:chOff x="7654513" y="3514188"/>
              <a:chExt cx="2702673" cy="1506868"/>
            </a:xfrm>
          </p:grpSpPr>
          <p:pic>
            <p:nvPicPr>
              <p:cNvPr id="68" name="图片 67"/>
              <p:cNvPicPr>
                <a:picLocks noChangeAspect="1"/>
              </p:cNvPicPr>
              <p:nvPr/>
            </p:nvPicPr>
            <p:blipFill rotWithShape="1">
              <a:blip r:embed="rId25" cstate="print"/>
              <a:srcRect l="12174" t="5059" r="9054" b="4476"/>
              <a:stretch>
                <a:fillRect/>
              </a:stretch>
            </p:blipFill>
            <p:spPr>
              <a:xfrm>
                <a:off x="7715383" y="3572323"/>
                <a:ext cx="852253" cy="852253"/>
              </a:xfrm>
              <a:prstGeom prst="ellipse">
                <a:avLst/>
              </a:prstGeom>
              <a:ln>
                <a:noFill/>
              </a:ln>
            </p:spPr>
          </p:pic>
          <p:grpSp>
            <p:nvGrpSpPr>
              <p:cNvPr id="13" name="Gruppieren 33"/>
              <p:cNvGrpSpPr/>
              <p:nvPr/>
            </p:nvGrpSpPr>
            <p:grpSpPr>
              <a:xfrm>
                <a:off x="7654513" y="3514188"/>
                <a:ext cx="2698315" cy="1506868"/>
                <a:chOff x="5600609" y="2529170"/>
                <a:chExt cx="2805934" cy="2216471"/>
              </a:xfrm>
              <a:noFill/>
            </p:grpSpPr>
            <p:sp>
              <p:nvSpPr>
                <p:cNvPr id="139" name="Abgerundetes Rechteck 50"/>
                <p:cNvSpPr/>
                <p:nvPr>
                  <p:custDataLst>
                    <p:tags r:id="rId10"/>
                  </p:custDataLst>
                </p:nvPr>
              </p:nvSpPr>
              <p:spPr>
                <a:xfrm>
                  <a:off x="5600609" y="2529170"/>
                  <a:ext cx="2760202" cy="2216471"/>
                </a:xfrm>
                <a:prstGeom prst="roundRect">
                  <a:avLst>
                    <a:gd name="adj" fmla="val 0"/>
                  </a:avLst>
                </a:prstGeom>
                <a:grpFill/>
                <a:ln w="25400" cap="flat" cmpd="sng" algn="ctr">
                  <a:solidFill>
                    <a:srgbClr val="2570BF"/>
                  </a:solidFill>
                  <a:prstDash val="solid"/>
                </a:ln>
                <a:effectLst/>
              </p:spPr>
              <p:txBody>
                <a:bodyPr tIns="135000"/>
                <a:lstStyle/>
                <a:p>
                  <a:pPr marL="0" marR="0" lvl="0" indent="0" algn="ctr" defTabSz="685800" eaLnBrk="1" fontAlgn="auto" latinLnBrk="0" hangingPunct="1">
                    <a:lnSpc>
                      <a:spcPct val="100000"/>
                    </a:lnSpc>
                    <a:spcBef>
                      <a:spcPts val="0"/>
                    </a:spcBef>
                    <a:spcAft>
                      <a:spcPts val="0"/>
                    </a:spcAft>
                    <a:buClrTx/>
                    <a:buSzTx/>
                    <a:buFontTx/>
                    <a:buNone/>
                    <a:defRPr/>
                  </a:pPr>
                  <a:endParaRPr kumimoji="0" lang="en-US" sz="1200" b="0" i="0" u="none" strike="noStrike" kern="0" cap="none" spc="0" normalizeH="0" baseline="3000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40" name="Rechteck 35"/>
                <p:cNvSpPr/>
                <p:nvPr/>
              </p:nvSpPr>
              <p:spPr>
                <a:xfrm>
                  <a:off x="6538862" y="2846444"/>
                  <a:ext cx="1867681" cy="626854"/>
                </a:xfrm>
                <a:prstGeom prst="rect">
                  <a:avLst/>
                </a:prstGeom>
                <a:grp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kumimoji="0" lang="zh-CN" altLang="en-US"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a:t>
                  </a:r>
                  <a:endParaRPr kumimoji="0" lang="en-US" altLang="zh-CN" sz="140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173" name="Rechteck 35"/>
              <p:cNvSpPr/>
              <p:nvPr/>
            </p:nvSpPr>
            <p:spPr>
              <a:xfrm>
                <a:off x="8562975" y="4284555"/>
                <a:ext cx="1794211" cy="564306"/>
              </a:xfrm>
              <a:prstGeom prst="rect">
                <a:avLst/>
              </a:prstGeom>
              <a:noFill/>
              <a:ln>
                <a:noFill/>
              </a:ln>
            </p:spPr>
            <p:txBody>
              <a:bodyPr wrap="square">
                <a:noAutofit/>
              </a:bodyPr>
              <a:lstStyle/>
              <a:p>
                <a:pPr marL="0" marR="0" lvl="0" indent="0" defTabSz="685800" eaLnBrk="1" fontAlgn="auto" latinLnBrk="0" hangingPunct="1">
                  <a:lnSpc>
                    <a:spcPct val="100000"/>
                  </a:lnSpc>
                  <a:spcBef>
                    <a:spcPts val="0"/>
                  </a:spcBef>
                  <a:spcAft>
                    <a:spcPts val="0"/>
                  </a:spcAft>
                  <a:buClrTx/>
                  <a:buSzTx/>
                  <a:buFontTx/>
                  <a:buNone/>
                  <a:defRPr/>
                </a:pPr>
                <a:r>
                  <a:rPr lang="zh-CN" altLang="en-US" sz="1400" kern="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扩张</a:t>
                </a:r>
                <a:r>
                  <a:rPr kumimoji="0" lang="zh-CN" altLang="en-US" sz="1400" b="0" i="0" u="none" strike="noStrike" kern="0" cap="none" spc="0" normalizeH="0" baseline="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rPr>
                  <a:t>外周动脉血管，降低外周血管阻力</a:t>
                </a:r>
                <a:r>
                  <a:rPr lang="en-US" altLang="zh-CN" sz="1400" kern="0" baseline="30000" dirty="0">
                    <a:latin typeface="微软雅黑" panose="020B0503020204020204" charset="-122"/>
                    <a:ea typeface="微软雅黑" panose="020B0503020204020204" charset="-122"/>
                    <a:cs typeface="Arial" panose="020B0604020202020204" pitchFamily="34" charset="0"/>
                    <a:sym typeface="Arial" panose="020B0604020202020204" pitchFamily="34" charset="0"/>
                  </a:rPr>
                  <a:t>2</a:t>
                </a:r>
                <a:endParaRPr kumimoji="0" lang="en-US" altLang="zh-CN" sz="1400" b="0" i="0" u="none" strike="noStrike" kern="0" cap="none" spc="0" normalizeH="0" baseline="30000" noProof="0" dirty="0">
                  <a:ln>
                    <a:noFill/>
                  </a:ln>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sp>
          <p:nvSpPr>
            <p:cNvPr id="81" name="文本框 61"/>
            <p:cNvSpPr txBox="1"/>
            <p:nvPr/>
          </p:nvSpPr>
          <p:spPr bwMode="gray">
            <a:xfrm>
              <a:off x="2209800" y="2497586"/>
              <a:ext cx="2724151" cy="476642"/>
            </a:xfrm>
            <a:prstGeom prst="rect">
              <a:avLst/>
            </a:prstGeom>
            <a:noFill/>
            <a:ln w="28575">
              <a:solidFill>
                <a:schemeClr val="accent1">
                  <a:lumMod val="50000"/>
                </a:schemeClr>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0.5-1</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1</a:t>
              </a:r>
            </a:p>
          </p:txBody>
        </p:sp>
        <p:grpSp>
          <p:nvGrpSpPr>
            <p:cNvPr id="14" name="组合 83"/>
            <p:cNvGrpSpPr/>
            <p:nvPr/>
          </p:nvGrpSpPr>
          <p:grpSpPr>
            <a:xfrm>
              <a:off x="5381625" y="2010943"/>
              <a:ext cx="1800999" cy="3578917"/>
              <a:chOff x="276225" y="2010943"/>
              <a:chExt cx="1800999" cy="3578917"/>
            </a:xfrm>
          </p:grpSpPr>
          <p:sp>
            <p:nvSpPr>
              <p:cNvPr id="64" name="文本框 63"/>
              <p:cNvSpPr txBox="1"/>
              <p:nvPr/>
            </p:nvSpPr>
            <p:spPr>
              <a:xfrm>
                <a:off x="686446" y="2010943"/>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药物</a:t>
                </a:r>
              </a:p>
            </p:txBody>
          </p:sp>
          <p:sp>
            <p:nvSpPr>
              <p:cNvPr id="65" name="文本框 64"/>
              <p:cNvSpPr txBox="1"/>
              <p:nvPr/>
            </p:nvSpPr>
            <p:spPr>
              <a:xfrm>
                <a:off x="700376" y="3969356"/>
                <a:ext cx="1033947" cy="34394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目标系统</a:t>
                </a:r>
              </a:p>
            </p:txBody>
          </p:sp>
          <p:sp>
            <p:nvSpPr>
              <p:cNvPr id="66" name="文本框 65"/>
              <p:cNvSpPr txBox="1"/>
              <p:nvPr/>
            </p:nvSpPr>
            <p:spPr>
              <a:xfrm>
                <a:off x="681326" y="4632825"/>
                <a:ext cx="103394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疗效</a:t>
                </a:r>
              </a:p>
            </p:txBody>
          </p:sp>
          <p:sp>
            <p:nvSpPr>
              <p:cNvPr id="67" name="文本框 66"/>
              <p:cNvSpPr txBox="1"/>
              <p:nvPr/>
            </p:nvSpPr>
            <p:spPr>
              <a:xfrm>
                <a:off x="715021" y="5246240"/>
                <a:ext cx="971677" cy="343620"/>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结果</a:t>
                </a:r>
              </a:p>
            </p:txBody>
          </p:sp>
          <p:sp>
            <p:nvSpPr>
              <p:cNvPr id="164" name="文本框 163"/>
              <p:cNvSpPr txBox="1"/>
              <p:nvPr/>
            </p:nvSpPr>
            <p:spPr>
              <a:xfrm>
                <a:off x="276225" y="3238453"/>
                <a:ext cx="1800999"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终末清除半衰期</a:t>
                </a:r>
              </a:p>
            </p:txBody>
          </p:sp>
          <p:sp>
            <p:nvSpPr>
              <p:cNvPr id="83" name="文本框 63"/>
              <p:cNvSpPr txBox="1"/>
              <p:nvPr/>
            </p:nvSpPr>
            <p:spPr>
              <a:xfrm>
                <a:off x="581026" y="2611018"/>
                <a:ext cx="1210448" cy="338554"/>
              </a:xfrm>
              <a:prstGeom prst="rect">
                <a:avLst/>
              </a:prstGeom>
              <a:noFill/>
            </p:spPr>
            <p:txBody>
              <a:bodyPr wrap="square" rtlCol="0">
                <a:spAutoFit/>
              </a:bodyPr>
              <a:lstStyle/>
              <a:p>
                <a:pPr algn="ctr" defTabSz="829310">
                  <a:defRPr/>
                </a:pPr>
                <a:r>
                  <a:rPr lang="zh-CN" altLang="en-US" sz="1600" b="1" dirty="0">
                    <a:solidFill>
                      <a:prstClr val="black"/>
                    </a:solidFill>
                    <a:latin typeface="微软雅黑" panose="020B0503020204020204" charset="-122"/>
                    <a:ea typeface="微软雅黑" panose="020B0503020204020204" charset="-122"/>
                    <a:sym typeface="Arial" panose="020B0604020202020204" pitchFamily="34" charset="0"/>
                  </a:rPr>
                  <a:t>达峰时间</a:t>
                </a:r>
              </a:p>
            </p:txBody>
          </p:sp>
        </p:grpSp>
        <p:grpSp>
          <p:nvGrpSpPr>
            <p:cNvPr id="15" name="Gruppieren 46"/>
            <p:cNvGrpSpPr/>
            <p:nvPr>
              <p:custDataLst>
                <p:tags r:id="rId7"/>
              </p:custDataLst>
            </p:nvPr>
          </p:nvGrpSpPr>
          <p:grpSpPr>
            <a:xfrm rot="5400000">
              <a:off x="8879854" y="4852928"/>
              <a:ext cx="278149" cy="608655"/>
              <a:chOff x="6096000" y="3140968"/>
              <a:chExt cx="755638" cy="1390196"/>
            </a:xfrm>
          </p:grpSpPr>
          <p:sp>
            <p:nvSpPr>
              <p:cNvPr id="155" name="Freeform 22"/>
              <p:cNvSpPr/>
              <p:nvPr>
                <p:custDataLst>
                  <p:tags r:id="rId8"/>
                </p:custDataLst>
              </p:nvPr>
            </p:nvSpPr>
            <p:spPr bwMode="auto">
              <a:xfrm rot="16200000">
                <a:off x="5778721" y="3458247"/>
                <a:ext cx="1390196" cy="755638"/>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rgbClr val="FFFFFF"/>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000000"/>
                  </a:solidFill>
                  <a:effectLst/>
                  <a:uLnTx/>
                  <a:uFillTx/>
                  <a:latin typeface="Arial" panose="020B0604020202020204" pitchFamily="34" charset="0"/>
                  <a:ea typeface="仿宋" panose="02010609060101010101" pitchFamily="49" charset="-122"/>
                  <a:sym typeface="Arial" panose="020B0604020202020204" pitchFamily="34" charset="0"/>
                </a:endParaRPr>
              </a:p>
            </p:txBody>
          </p:sp>
          <p:sp>
            <p:nvSpPr>
              <p:cNvPr id="156" name="Freeform 22"/>
              <p:cNvSpPr/>
              <p:nvPr>
                <p:custDataLst>
                  <p:tags r:id="rId9"/>
                </p:custDataLst>
              </p:nvPr>
            </p:nvSpPr>
            <p:spPr bwMode="auto">
              <a:xfrm rot="16200000">
                <a:off x="6008496" y="3601172"/>
                <a:ext cx="864295" cy="469786"/>
              </a:xfrm>
              <a:custGeom>
                <a:avLst/>
                <a:gdLst>
                  <a:gd name="T0" fmla="*/ 518 w 522"/>
                  <a:gd name="T1" fmla="*/ 14 h 282"/>
                  <a:gd name="T2" fmla="*/ 496 w 522"/>
                  <a:gd name="T3" fmla="*/ 0 h 282"/>
                  <a:gd name="T4" fmla="*/ 26 w 522"/>
                  <a:gd name="T5" fmla="*/ 0 h 282"/>
                  <a:gd name="T6" fmla="*/ 4 w 522"/>
                  <a:gd name="T7" fmla="*/ 14 h 282"/>
                  <a:gd name="T8" fmla="*/ 9 w 522"/>
                  <a:gd name="T9" fmla="*/ 41 h 282"/>
                  <a:gd name="T10" fmla="*/ 244 w 522"/>
                  <a:gd name="T11" fmla="*/ 275 h 282"/>
                  <a:gd name="T12" fmla="*/ 261 w 522"/>
                  <a:gd name="T13" fmla="*/ 282 h 282"/>
                  <a:gd name="T14" fmla="*/ 278 w 522"/>
                  <a:gd name="T15" fmla="*/ 275 h 282"/>
                  <a:gd name="T16" fmla="*/ 513 w 522"/>
                  <a:gd name="T17" fmla="*/ 41 h 282"/>
                  <a:gd name="T18" fmla="*/ 518 w 522"/>
                  <a:gd name="T19" fmla="*/ 1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2" h="282">
                    <a:moveTo>
                      <a:pt x="518" y="14"/>
                    </a:moveTo>
                    <a:cubicBezTo>
                      <a:pt x="514" y="6"/>
                      <a:pt x="505" y="0"/>
                      <a:pt x="496" y="0"/>
                    </a:cubicBezTo>
                    <a:cubicBezTo>
                      <a:pt x="26" y="0"/>
                      <a:pt x="26" y="0"/>
                      <a:pt x="26" y="0"/>
                    </a:cubicBezTo>
                    <a:cubicBezTo>
                      <a:pt x="16" y="0"/>
                      <a:pt x="7" y="6"/>
                      <a:pt x="4" y="14"/>
                    </a:cubicBezTo>
                    <a:cubicBezTo>
                      <a:pt x="0" y="23"/>
                      <a:pt x="2" y="34"/>
                      <a:pt x="9" y="41"/>
                    </a:cubicBezTo>
                    <a:cubicBezTo>
                      <a:pt x="244" y="275"/>
                      <a:pt x="244" y="275"/>
                      <a:pt x="244" y="275"/>
                    </a:cubicBezTo>
                    <a:cubicBezTo>
                      <a:pt x="249" y="280"/>
                      <a:pt x="255" y="282"/>
                      <a:pt x="261" y="282"/>
                    </a:cubicBezTo>
                    <a:cubicBezTo>
                      <a:pt x="267" y="282"/>
                      <a:pt x="273" y="280"/>
                      <a:pt x="278" y="275"/>
                    </a:cubicBezTo>
                    <a:cubicBezTo>
                      <a:pt x="513" y="41"/>
                      <a:pt x="513" y="41"/>
                      <a:pt x="513" y="41"/>
                    </a:cubicBezTo>
                    <a:cubicBezTo>
                      <a:pt x="520" y="34"/>
                      <a:pt x="522" y="23"/>
                      <a:pt x="518" y="14"/>
                    </a:cubicBezTo>
                    <a:close/>
                  </a:path>
                </a:pathLst>
              </a:custGeom>
              <a:solidFill>
                <a:schemeClr val="accent1">
                  <a:lumMod val="40000"/>
                  <a:lumOff val="60000"/>
                </a:schemeClr>
              </a:solidFill>
              <a:ln>
                <a:noFill/>
              </a:ln>
            </p:spPr>
            <p:txBody>
              <a:bodyPr vert="horz" wrap="square" lIns="68580" tIns="34290" rIns="68580" bIns="34290" numCol="1" anchor="t" anchorCtr="0" compatLnSpc="1"/>
              <a:lstStyle/>
              <a:p>
                <a:pPr marL="0" marR="0" lvl="0" indent="0" defTabSz="685800" eaLnBrk="1" fontAlgn="auto" latinLnBrk="0" hangingPunct="1">
                  <a:lnSpc>
                    <a:spcPct val="100000"/>
                  </a:lnSpc>
                  <a:spcBef>
                    <a:spcPts val="0"/>
                  </a:spcBef>
                  <a:spcAft>
                    <a:spcPts val="0"/>
                  </a:spcAft>
                  <a:buClrTx/>
                  <a:buSzTx/>
                  <a:buFontTx/>
                  <a:buNone/>
                  <a:defRPr/>
                </a:pPr>
                <a:endParaRPr kumimoji="0" lang="en-US" sz="1350" b="0" i="0" u="none" strike="noStrike" kern="0" cap="none" spc="0" normalizeH="0" baseline="0" noProof="0" dirty="0">
                  <a:ln>
                    <a:noFill/>
                  </a:ln>
                  <a:solidFill>
                    <a:srgbClr val="2DBECD"/>
                  </a:solidFill>
                  <a:effectLst/>
                  <a:uLnTx/>
                  <a:uFillTx/>
                  <a:latin typeface="Arial" panose="020B0604020202020204" pitchFamily="34" charset="0"/>
                  <a:ea typeface="仿宋" panose="02010609060101010101" pitchFamily="49" charset="-122"/>
                  <a:sym typeface="Arial" panose="020B0604020202020204" pitchFamily="34" charset="0"/>
                </a:endParaRPr>
              </a:p>
            </p:txBody>
          </p:sp>
        </p:grpSp>
        <p:sp>
          <p:nvSpPr>
            <p:cNvPr id="86" name="文本框 61"/>
            <p:cNvSpPr txBox="1"/>
            <p:nvPr/>
          </p:nvSpPr>
          <p:spPr bwMode="gray">
            <a:xfrm>
              <a:off x="7658100" y="2469011"/>
              <a:ext cx="2638425" cy="476642"/>
            </a:xfrm>
            <a:prstGeom prst="rect">
              <a:avLst/>
            </a:prstGeom>
            <a:noFill/>
            <a:ln w="28575">
              <a:solidFill>
                <a:schemeClr val="accent1"/>
              </a:solidFill>
              <a:prstDash val="solid"/>
            </a:ln>
          </p:spPr>
          <p:txBody>
            <a:bodyPr vert="horz" wrap="square" lIns="0" tIns="108000" rIns="0" bIns="108000" rtlCol="0">
              <a:spAutoFit/>
            </a:bodyPr>
            <a:lstStyle/>
            <a:p>
              <a:pPr marL="0" lvl="1" algn="ctr">
                <a:lnSpc>
                  <a:spcPct val="120000"/>
                </a:lnSpc>
                <a:spcAft>
                  <a:spcPts val="600"/>
                </a:spcAft>
              </a:pPr>
              <a:r>
                <a:rPr lang="en-US" altLang="zh-CN" sz="1400" dirty="0">
                  <a:latin typeface="微软雅黑" panose="020B0503020204020204" charset="-122"/>
                  <a:ea typeface="微软雅黑" panose="020B0503020204020204" charset="-122"/>
                  <a:sym typeface="Arial" panose="020B0604020202020204" pitchFamily="34" charset="0"/>
                </a:rPr>
                <a:t>6-12</a:t>
              </a:r>
              <a:r>
                <a:rPr lang="zh-CN" altLang="en-US" sz="1400" dirty="0">
                  <a:latin typeface="微软雅黑" panose="020B0503020204020204" charset="-122"/>
                  <a:ea typeface="微软雅黑" panose="020B0503020204020204" charset="-122"/>
                  <a:sym typeface="Arial" panose="020B0604020202020204" pitchFamily="34" charset="0"/>
                </a:rPr>
                <a:t>小时</a:t>
              </a:r>
              <a:r>
                <a:rPr lang="en-US" altLang="zh-CN" sz="1400" baseline="30000" dirty="0">
                  <a:latin typeface="微软雅黑" panose="020B0503020204020204" charset="-122"/>
                  <a:ea typeface="微软雅黑" panose="020B0503020204020204" charset="-122"/>
                  <a:sym typeface="Arial" panose="020B0604020202020204" pitchFamily="34" charset="0"/>
                </a:rPr>
                <a:t>2</a:t>
              </a:r>
            </a:p>
          </p:txBody>
        </p:sp>
      </p:gr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77"/>
          <p:cNvSpPr/>
          <p:nvPr/>
        </p:nvSpPr>
        <p:spPr>
          <a:xfrm flipH="1">
            <a:off x="281755" y="-51060"/>
            <a:ext cx="3128710"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创新性</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2/2</a:t>
            </a:r>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a:t>
            </a:r>
          </a:p>
        </p:txBody>
      </p:sp>
      <p:sp>
        <p:nvSpPr>
          <p:cNvPr id="79" name="等腰三角形 7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70" name="直接连接符 69"/>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372707" y="918641"/>
            <a:ext cx="11588262" cy="707886"/>
          </a:xfrm>
          <a:prstGeom prst="rect">
            <a:avLst/>
          </a:prstGeom>
          <a:noFill/>
        </p:spPr>
        <p:txBody>
          <a:bodyPr wrap="square">
            <a:spAutoFit/>
          </a:bodyPr>
          <a:lstStyle/>
          <a:p>
            <a:pPr algn="ct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创新工艺专利</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解决</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化学不相容性，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保障组合</a:t>
            </a:r>
            <a:r>
              <a:rPr kumimoji="0" lang="zh-CN" altLang="en-US" sz="2000" b="1" i="0" u="none" strike="noStrike" kern="1200" cap="none" spc="0" normalizeH="0" baseline="0" noProof="0" dirty="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物的稳定性</a:t>
            </a:r>
            <a:r>
              <a:rPr kumimoji="0" lang="zh-CN" altLang="en-US" sz="2000" b="1" i="0" u="none" strike="noStrike" kern="1200" cap="none" spc="0" normalizeH="0" baseline="0" noProof="0" dirty="0" smtClean="0">
                <a:ln>
                  <a:noFill/>
                </a:ln>
                <a:solidFill>
                  <a:srgbClr val="0033CC"/>
                </a:solidFill>
                <a:effectLst/>
                <a:uLnTx/>
                <a:uFillTx/>
                <a:latin typeface="微软雅黑" panose="020B0503020204020204" charset="-122"/>
                <a:ea typeface="微软雅黑" panose="020B0503020204020204" charset="-122"/>
                <a:cs typeface="+mj-cs"/>
                <a:sym typeface="Arial" panose="020B0604020202020204" pitchFamily="34" charset="0"/>
              </a:rPr>
              <a:t>，</a:t>
            </a:r>
            <a:r>
              <a:rPr lang="zh-CN" altLang="en-US" sz="2000" b="1" dirty="0" smtClean="0">
                <a:solidFill>
                  <a:srgbClr val="0033CC"/>
                </a:solidFill>
                <a:latin typeface="微软雅黑" panose="020B0503020204020204" charset="-122"/>
                <a:ea typeface="微软雅黑" panose="020B0503020204020204" charset="-122"/>
                <a:cs typeface="+mj-cs"/>
                <a:sym typeface="Arial" panose="020B0604020202020204" pitchFamily="34" charset="0"/>
              </a:rPr>
              <a:t>提高产品生物利用度</a:t>
            </a:r>
            <a:r>
              <a:rPr lang="zh-CN" altLang="en-US" sz="2000" dirty="0">
                <a:latin typeface="微软雅黑" panose="020B0503020204020204" charset="-122"/>
                <a:ea typeface="微软雅黑" panose="020B0503020204020204" charset="-122"/>
                <a:cs typeface="+mj-cs"/>
                <a:sym typeface="Arial" panose="020B0604020202020204" pitchFamily="34" charset="0"/>
              </a:rPr>
              <a:t/>
            </a:r>
            <a:br>
              <a:rPr lang="zh-CN" altLang="en-US" sz="2000" dirty="0">
                <a:latin typeface="微软雅黑" panose="020B0503020204020204" charset="-122"/>
                <a:ea typeface="微软雅黑" panose="020B0503020204020204" charset="-122"/>
                <a:cs typeface="+mj-cs"/>
                <a:sym typeface="Arial" panose="020B0604020202020204" pitchFamily="34" charset="0"/>
              </a:rPr>
            </a:br>
            <a:r>
              <a:rPr lang="zh-CN" altLang="en-US" sz="2000" dirty="0">
                <a:latin typeface="微软雅黑" panose="020B0503020204020204" charset="-122"/>
                <a:ea typeface="微软雅黑" panose="020B0503020204020204" charset="-122"/>
                <a:cs typeface="+mj-cs"/>
                <a:sym typeface="Arial" panose="020B0604020202020204" pitchFamily="34" charset="0"/>
              </a:rPr>
              <a:t>使</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受体拮抗剂</a:t>
            </a:r>
            <a:r>
              <a:rPr kumimoji="0" lang="en-US" altLang="zh-CN"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a:t>
            </a:r>
            <a:r>
              <a:rPr kumimoji="0" lang="zh-CN" altLang="en-US" sz="2000" i="0" u="none" strike="noStrike" kern="1200" cap="none" spc="0" normalizeH="0" baseline="0" noProof="0" dirty="0">
                <a:ln>
                  <a:noFill/>
                </a:ln>
                <a:effectLst/>
                <a:uLnTx/>
                <a:uFillTx/>
                <a:latin typeface="微软雅黑" panose="020B0503020204020204" charset="-122"/>
                <a:ea typeface="微软雅黑" panose="020B0503020204020204" charset="-122"/>
                <a:cs typeface="+mj-cs"/>
                <a:sym typeface="Arial" panose="020B0604020202020204" pitchFamily="34" charset="0"/>
              </a:rPr>
              <a:t>钙通道阻滞剂长效小剂量单片复方制剂的上市成为</a:t>
            </a:r>
            <a:r>
              <a:rPr kumimoji="0" lang="zh-CN" altLang="en-US" sz="2000" i="0" u="none" strike="noStrike" kern="1200" cap="none" spc="0" normalizeH="0" baseline="0" noProof="0" dirty="0" smtClean="0">
                <a:ln>
                  <a:noFill/>
                </a:ln>
                <a:effectLst/>
                <a:uLnTx/>
                <a:uFillTx/>
                <a:latin typeface="微软雅黑" panose="020B0503020204020204" charset="-122"/>
                <a:ea typeface="微软雅黑" panose="020B0503020204020204" charset="-122"/>
                <a:cs typeface="+mj-cs"/>
                <a:sym typeface="Arial" panose="020B0604020202020204" pitchFamily="34" charset="0"/>
              </a:rPr>
              <a:t>可能</a:t>
            </a:r>
            <a:endParaRPr lang="zh-CN" altLang="en-US" sz="2000" dirty="0">
              <a:latin typeface="微软雅黑" panose="020B0503020204020204" charset="-122"/>
              <a:ea typeface="微软雅黑" panose="020B0503020204020204" charset="-122"/>
            </a:endParaRPr>
          </a:p>
        </p:txBody>
      </p:sp>
      <p:sp>
        <p:nvSpPr>
          <p:cNvPr id="9" name="文本框 8"/>
          <p:cNvSpPr txBox="1"/>
          <p:nvPr/>
        </p:nvSpPr>
        <p:spPr>
          <a:xfrm>
            <a:off x="276225" y="6302879"/>
            <a:ext cx="10789200" cy="215444"/>
          </a:xfrm>
          <a:prstGeom prst="rect">
            <a:avLst/>
          </a:prstGeom>
          <a:noFill/>
        </p:spPr>
        <p:txBody>
          <a:bodyPr wrap="square">
            <a:spAutoFit/>
          </a:bodyPr>
          <a:lstStyle/>
          <a:p>
            <a:pPr marL="228600" indent="-228600">
              <a:buFont typeface="+mj-lt"/>
              <a:buAutoNum type="arabicPeriod"/>
            </a:pP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中华人民共和国国家知识产权局</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(12) </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发明专利</a:t>
            </a:r>
            <a:r>
              <a:rPr lang="en-US" altLang="zh-CN" sz="800" dirty="0">
                <a:solidFill>
                  <a:prstClr val="black"/>
                </a:solidFill>
                <a:latin typeface="微软雅黑" panose="020B0503020204020204" charset="-122"/>
                <a:ea typeface="微软雅黑" panose="020B0503020204020204" charset="-122"/>
                <a:sym typeface="Arial" panose="020B0604020202020204" pitchFamily="34" charset="0"/>
              </a:rPr>
              <a:t>. (10)</a:t>
            </a:r>
            <a:r>
              <a:rPr lang="zh-CN" altLang="en-US" sz="800" dirty="0">
                <a:solidFill>
                  <a:prstClr val="black"/>
                </a:solidFill>
                <a:latin typeface="微软雅黑" panose="020B0503020204020204" charset="-122"/>
                <a:ea typeface="微软雅黑" panose="020B0503020204020204" charset="-122"/>
                <a:sym typeface="Arial" panose="020B0604020202020204" pitchFamily="34" charset="0"/>
              </a:rPr>
              <a:t>授权公告号 </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CN </a:t>
            </a:r>
            <a:r>
              <a:rPr lang="en-US" altLang="zh-CN" sz="800" dirty="0">
                <a:latin typeface="微软雅黑" panose="020B0503020204020204" charset="-122"/>
                <a:ea typeface="微软雅黑" panose="020B0503020204020204" charset="-122"/>
                <a:cs typeface="Times New Roman" panose="02020603050405020304" pitchFamily="18" charset="0"/>
              </a:rPr>
              <a:t>103127108</a:t>
            </a:r>
            <a:r>
              <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 B. (45)</a:t>
            </a:r>
            <a:r>
              <a:rPr lang="zh-CN" altLang="en-US"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rPr>
              <a:t>授权公告日 </a:t>
            </a:r>
            <a:r>
              <a:rPr lang="en-US" altLang="zh-CN" sz="800" dirty="0">
                <a:latin typeface="微软雅黑" panose="020B0503020204020204" charset="-122"/>
                <a:ea typeface="微软雅黑" panose="020B0503020204020204" charset="-122"/>
                <a:cs typeface="Times New Roman" panose="02020603050405020304" pitchFamily="18" charset="0"/>
              </a:rPr>
              <a:t>2015..01..21</a:t>
            </a:r>
            <a:endParaRPr lang="en-US" altLang="zh-CN" sz="800" dirty="0">
              <a:solidFill>
                <a:prstClr val="black"/>
              </a:solidFill>
              <a:latin typeface="微软雅黑" panose="020B0503020204020204" charset="-122"/>
              <a:ea typeface="微软雅黑" panose="020B0503020204020204" charset="-122"/>
              <a:cs typeface="Times New Roman" panose="02020603050405020304" pitchFamily="18" charset="0"/>
              <a:sym typeface="Arial" panose="020B0604020202020204" pitchFamily="34" charset="0"/>
            </a:endParaRPr>
          </a:p>
        </p:txBody>
      </p:sp>
      <p:grpSp>
        <p:nvGrpSpPr>
          <p:cNvPr id="37" name="组合 36"/>
          <p:cNvGrpSpPr/>
          <p:nvPr/>
        </p:nvGrpSpPr>
        <p:grpSpPr>
          <a:xfrm>
            <a:off x="702140" y="2063049"/>
            <a:ext cx="10859061" cy="3799093"/>
            <a:chOff x="702140" y="2063049"/>
            <a:chExt cx="10859061" cy="3799093"/>
          </a:xfrm>
        </p:grpSpPr>
        <p:sp>
          <p:nvSpPr>
            <p:cNvPr id="14" name="文本框 13"/>
            <p:cNvSpPr txBox="1"/>
            <p:nvPr/>
          </p:nvSpPr>
          <p:spPr>
            <a:xfrm>
              <a:off x="3942842" y="5198339"/>
              <a:ext cx="431519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血管紧张素</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j-cs"/>
                  <a:sym typeface="Arial" panose="020B0604020202020204" pitchFamily="34" charset="0"/>
                </a:rPr>
                <a:t>受体拮抗剂</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钙通道阻滞剂</a:t>
              </a:r>
              <a:endPar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长效小剂量</a:t>
              </a:r>
              <a:r>
                <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单片复方制剂</a:t>
              </a:r>
              <a:endParaRPr kumimoji="0" lang="en-US" altLang="zh-CN"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lang="zh-CN" altLang="en-US" sz="1200" b="1" dirty="0">
                  <a:solidFill>
                    <a:srgbClr val="FF0000"/>
                  </a:solidFill>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zh-CN" altLang="en-US" sz="1200" b="1"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nvGrpSpPr>
            <p:cNvPr id="2" name="组合 14"/>
            <p:cNvGrpSpPr/>
            <p:nvPr/>
          </p:nvGrpSpPr>
          <p:grpSpPr>
            <a:xfrm>
              <a:off x="4721752" y="2063049"/>
              <a:ext cx="2716654" cy="705984"/>
              <a:chOff x="4928146" y="1580164"/>
              <a:chExt cx="2716654" cy="705984"/>
            </a:xfrm>
            <a:solidFill>
              <a:schemeClr val="accent1">
                <a:lumMod val="75000"/>
              </a:schemeClr>
            </a:solidFill>
          </p:grpSpPr>
          <p:sp>
            <p:nvSpPr>
              <p:cNvPr id="16" name="矩形: 圆角 15"/>
              <p:cNvSpPr/>
              <p:nvPr/>
            </p:nvSpPr>
            <p:spPr>
              <a:xfrm>
                <a:off x="4928146" y="1596184"/>
                <a:ext cx="2716654"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solidFill>
                    <a:schemeClr val="bg1"/>
                  </a:solidFill>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5202143" y="1580164"/>
                <a:ext cx="2234319" cy="553998"/>
              </a:xfrm>
              <a:prstGeom prst="rect">
                <a:avLst/>
              </a:prstGeom>
              <a:grpFill/>
              <a:ln>
                <a:noFill/>
              </a:ln>
            </p:spPr>
            <p:txBody>
              <a:bodyPr wrap="square" rtlCol="0">
                <a:spAutoFit/>
              </a:bodyPr>
              <a:lstStyle/>
              <a:p>
                <a:pPr lvl="0" algn="ctr" defTabSz="457200">
                  <a:defRPr/>
                </a:pPr>
                <a:r>
                  <a:rPr kumimoji="0" lang="zh-CN" altLang="en-US"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替米沙坦氨氯地平片</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r>
                  <a:rPr lang="en-US" altLang="zh-CN"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Ⅱ</a:t>
                </a:r>
                <a:r>
                  <a:rPr lang="zh-CN" altLang="en-US" sz="1400" dirty="0">
                    <a:solidFill>
                      <a:schemeClr val="bg1"/>
                    </a:solidFill>
                    <a:latin typeface="微软雅黑" panose="020B0503020204020204" charset="-122"/>
                    <a:ea typeface="微软雅黑" panose="020B0503020204020204" charset="-122"/>
                    <a:cs typeface="Arial" panose="020B0604020202020204" pitchFamily="34" charset="0"/>
                    <a:sym typeface="Arial" panose="020B0604020202020204" pitchFamily="34" charset="0"/>
                  </a:rPr>
                  <a:t>）</a:t>
                </a:r>
                <a:endPar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4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创新专利攻克难点</a:t>
                </a:r>
                <a:r>
                  <a:rPr kumimoji="0" lang="en-US" altLang="zh-CN"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1</a:t>
                </a:r>
                <a:endParaRPr kumimoji="0" lang="zh-CN" altLang="en-US" sz="14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3" name="组合 18"/>
            <p:cNvGrpSpPr/>
            <p:nvPr/>
          </p:nvGrpSpPr>
          <p:grpSpPr>
            <a:xfrm>
              <a:off x="841260" y="2079069"/>
              <a:ext cx="2116995" cy="689964"/>
              <a:chOff x="953282" y="1606931"/>
              <a:chExt cx="2116995" cy="689964"/>
            </a:xfrm>
            <a:solidFill>
              <a:schemeClr val="accent1">
                <a:lumMod val="75000"/>
              </a:schemeClr>
            </a:solidFill>
          </p:grpSpPr>
          <p:sp>
            <p:nvSpPr>
              <p:cNvPr id="20" name="矩形: 圆角 19"/>
              <p:cNvSpPr/>
              <p:nvPr/>
            </p:nvSpPr>
            <p:spPr>
              <a:xfrm>
                <a:off x="953282"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sym typeface="Arial" panose="020B0604020202020204" pitchFamily="34" charset="0"/>
                </a:endParaRPr>
              </a:p>
            </p:txBody>
          </p:sp>
          <p:sp>
            <p:nvSpPr>
              <p:cNvPr id="21" name="文本框 20"/>
              <p:cNvSpPr txBox="1"/>
              <p:nvPr/>
            </p:nvSpPr>
            <p:spPr>
              <a:xfrm>
                <a:off x="1135165" y="1657060"/>
                <a:ext cx="1730093" cy="584775"/>
              </a:xfrm>
              <a:prstGeom prst="rect">
                <a:avLst/>
              </a:prstGeom>
              <a:grpFill/>
              <a:ln>
                <a:noFill/>
              </a:ln>
            </p:spPr>
            <p:txBody>
              <a:bodyPr wrap="square" rtlCol="0">
                <a:spAutoFit/>
              </a:bodyPr>
              <a:lstStyle/>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配方工艺</a:t>
                </a:r>
                <a:endParaRPr lang="en-US" altLang="zh-CN"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endParaRPr>
              </a:p>
              <a:p>
                <a:pPr lvl="0" algn="ctr" defTabSz="457200">
                  <a:defRPr/>
                </a:pPr>
                <a:r>
                  <a:rPr lang="zh-CN" altLang="en-US" sz="1600" b="1" dirty="0">
                    <a:solidFill>
                      <a:schemeClr val="bg1"/>
                    </a:solidFill>
                    <a:latin typeface="微软雅黑" panose="020B0503020204020204" charset="-122"/>
                    <a:ea typeface="微软雅黑" panose="020B0503020204020204" charset="-122"/>
                    <a:cs typeface="Arial" panose="020B0604020202020204"/>
                    <a:sym typeface="Arial" panose="020B0604020202020204" pitchFamily="34" charset="0"/>
                  </a:rPr>
                  <a:t>存在难点</a:t>
                </a:r>
                <a:endPar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4" name="组合 22"/>
            <p:cNvGrpSpPr/>
            <p:nvPr/>
          </p:nvGrpSpPr>
          <p:grpSpPr>
            <a:xfrm>
              <a:off x="8976854" y="2079069"/>
              <a:ext cx="2116995" cy="689964"/>
              <a:chOff x="9133845" y="1606931"/>
              <a:chExt cx="2116995" cy="689964"/>
            </a:xfrm>
            <a:solidFill>
              <a:schemeClr val="accent1">
                <a:lumMod val="75000"/>
              </a:schemeClr>
            </a:solidFill>
          </p:grpSpPr>
          <p:sp>
            <p:nvSpPr>
              <p:cNvPr id="24" name="矩形: 圆角 23"/>
              <p:cNvSpPr/>
              <p:nvPr/>
            </p:nvSpPr>
            <p:spPr>
              <a:xfrm>
                <a:off x="9133845" y="1606931"/>
                <a:ext cx="2116995" cy="68996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charset="-122"/>
                  <a:ea typeface="微软雅黑" panose="020B0503020204020204" charset="-122"/>
                  <a:sym typeface="Arial" panose="020B0604020202020204" pitchFamily="34" charset="0"/>
                </a:endParaRPr>
              </a:p>
            </p:txBody>
          </p:sp>
          <p:sp>
            <p:nvSpPr>
              <p:cNvPr id="25" name="文本框 24"/>
              <p:cNvSpPr txBox="1"/>
              <p:nvPr/>
            </p:nvSpPr>
            <p:spPr>
              <a:xfrm>
                <a:off x="9304777" y="1659525"/>
                <a:ext cx="1778052" cy="584775"/>
              </a:xfrm>
              <a:prstGeom prst="rect">
                <a:avLst/>
              </a:prstGeom>
              <a:grp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a:t>
                </a: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带来疗效</a:t>
                </a:r>
                <a:endParaRPr kumimoji="0" lang="en-US" altLang="zh-CN"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   安全性优势</a:t>
                </a:r>
                <a:endParaRPr kumimoji="0" lang="zh-CN" altLang="en-US" sz="1600"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sp>
          <p:nvSpPr>
            <p:cNvPr id="68" name="backward-arrows_17213"/>
            <p:cNvSpPr/>
            <p:nvPr/>
          </p:nvSpPr>
          <p:spPr>
            <a:xfrm rot="10800000">
              <a:off x="3687494"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69" name="backward-arrows_17213"/>
            <p:cNvSpPr/>
            <p:nvPr/>
          </p:nvSpPr>
          <p:spPr>
            <a:xfrm rot="10800000">
              <a:off x="8135960" y="2140349"/>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1" name="backward-arrows_17213"/>
            <p:cNvSpPr/>
            <p:nvPr/>
          </p:nvSpPr>
          <p:spPr>
            <a:xfrm rot="10800000">
              <a:off x="3687493" y="5162325"/>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72" name="backward-arrows_17213"/>
            <p:cNvSpPr/>
            <p:nvPr/>
          </p:nvSpPr>
          <p:spPr>
            <a:xfrm rot="10800000">
              <a:off x="8135960" y="5163181"/>
              <a:ext cx="327607" cy="508045"/>
            </a:xfrm>
            <a:custGeom>
              <a:avLst/>
              <a:gdLst>
                <a:gd name="T0" fmla="*/ 2898 w 4591"/>
                <a:gd name="T1" fmla="*/ 4369 h 4369"/>
                <a:gd name="T2" fmla="*/ 2898 w 4591"/>
                <a:gd name="T3" fmla="*/ 3093 h 4369"/>
                <a:gd name="T4" fmla="*/ 4591 w 4591"/>
                <a:gd name="T5" fmla="*/ 4369 h 4369"/>
                <a:gd name="T6" fmla="*/ 4591 w 4591"/>
                <a:gd name="T7" fmla="*/ 0 h 4369"/>
                <a:gd name="T8" fmla="*/ 2898 w 4591"/>
                <a:gd name="T9" fmla="*/ 1276 h 4369"/>
                <a:gd name="T10" fmla="*/ 2898 w 4591"/>
                <a:gd name="T11" fmla="*/ 0 h 4369"/>
                <a:gd name="T12" fmla="*/ 0 w 4591"/>
                <a:gd name="T13" fmla="*/ 2185 h 4369"/>
              </a:gdLst>
              <a:ahLst/>
              <a:cxnLst>
                <a:cxn ang="0">
                  <a:pos x="T0" y="T1"/>
                </a:cxn>
                <a:cxn ang="0">
                  <a:pos x="T2" y="T3"/>
                </a:cxn>
                <a:cxn ang="0">
                  <a:pos x="T4" y="T5"/>
                </a:cxn>
                <a:cxn ang="0">
                  <a:pos x="T6" y="T7"/>
                </a:cxn>
                <a:cxn ang="0">
                  <a:pos x="T8" y="T9"/>
                </a:cxn>
                <a:cxn ang="0">
                  <a:pos x="T10" y="T11"/>
                </a:cxn>
                <a:cxn ang="0">
                  <a:pos x="T12" y="T13"/>
                </a:cxn>
              </a:cxnLst>
              <a:rect l="0" t="0" r="r" b="b"/>
              <a:pathLst>
                <a:path w="4591" h="4369">
                  <a:moveTo>
                    <a:pt x="2898" y="4369"/>
                  </a:moveTo>
                  <a:lnTo>
                    <a:pt x="2898" y="3093"/>
                  </a:lnTo>
                  <a:lnTo>
                    <a:pt x="4591" y="4369"/>
                  </a:lnTo>
                  <a:lnTo>
                    <a:pt x="4591" y="0"/>
                  </a:lnTo>
                  <a:lnTo>
                    <a:pt x="2898" y="1276"/>
                  </a:lnTo>
                  <a:lnTo>
                    <a:pt x="2898" y="0"/>
                  </a:lnTo>
                  <a:lnTo>
                    <a:pt x="0" y="2185"/>
                  </a:lnTo>
                </a:path>
              </a:pathLst>
            </a:custGeom>
            <a:solidFill>
              <a:schemeClr val="accent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a typeface="仿宋" panose="02010609060101010101" pitchFamily="49" charset="-122"/>
                <a:sym typeface="Arial" panose="020B0604020202020204" pitchFamily="34" charset="0"/>
              </a:endParaRPr>
            </a:p>
          </p:txBody>
        </p:sp>
        <p:sp>
          <p:nvSpPr>
            <p:cNvPr id="91" name="箭头: V 形 90"/>
            <p:cNvSpPr/>
            <p:nvPr/>
          </p:nvSpPr>
          <p:spPr>
            <a:xfrm>
              <a:off x="899933" y="3027917"/>
              <a:ext cx="10661268" cy="1861832"/>
            </a:xfrm>
            <a:prstGeom prst="chevron">
              <a:avLst>
                <a:gd name="adj" fmla="val 28957"/>
              </a:avLst>
            </a:prstGeom>
            <a:gradFill>
              <a:gsLst>
                <a:gs pos="0">
                  <a:srgbClr val="2570BF">
                    <a:alpha val="13000"/>
                  </a:srgbClr>
                </a:gs>
                <a:gs pos="87000">
                  <a:schemeClr val="bg1">
                    <a:alpha val="37000"/>
                  </a:schemeClr>
                </a:gs>
              </a:gsLst>
              <a:lin ang="10800000" scaled="1"/>
            </a:gradFill>
            <a:ln>
              <a:gradFill flip="none" rotWithShape="1">
                <a:gsLst>
                  <a:gs pos="0">
                    <a:srgbClr val="2570BF"/>
                  </a:gs>
                  <a:gs pos="47000">
                    <a:schemeClr val="accent1">
                      <a:lumMod val="45000"/>
                      <a:lumOff val="55000"/>
                    </a:schemeClr>
                  </a:gs>
                  <a:gs pos="62000">
                    <a:schemeClr val="accent1">
                      <a:lumMod val="45000"/>
                      <a:lumOff val="55000"/>
                    </a:schemeClr>
                  </a:gs>
                  <a:gs pos="81000">
                    <a:schemeClr val="bg1"/>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Arial" panose="020B0604020202020204" pitchFamily="34" charset="0"/>
                <a:ea typeface="仿宋" panose="02010609060101010101" pitchFamily="49" charset="-122"/>
                <a:sym typeface="Arial" panose="020B0604020202020204" pitchFamily="34" charset="0"/>
              </a:endParaRPr>
            </a:p>
          </p:txBody>
        </p:sp>
        <p:grpSp>
          <p:nvGrpSpPr>
            <p:cNvPr id="5" name="组合 42"/>
            <p:cNvGrpSpPr/>
            <p:nvPr/>
          </p:nvGrpSpPr>
          <p:grpSpPr>
            <a:xfrm>
              <a:off x="3851296" y="3057253"/>
              <a:ext cx="4568705" cy="1802238"/>
              <a:chOff x="3851296" y="3057253"/>
              <a:chExt cx="4568705" cy="1802238"/>
            </a:xfrm>
          </p:grpSpPr>
          <p:sp>
            <p:nvSpPr>
              <p:cNvPr id="92" name="文本框 91"/>
              <p:cNvSpPr txBox="1"/>
              <p:nvPr/>
            </p:nvSpPr>
            <p:spPr>
              <a:xfrm>
                <a:off x="4289993" y="3057253"/>
                <a:ext cx="3613070" cy="6771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赋形剂</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专利配方工艺持久稳定提高替米沙坦生物利用度</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algn="ctr" defTabSz="457200">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并完全避免两个活性成分接触</a:t>
                </a:r>
              </a:p>
            </p:txBody>
          </p:sp>
          <p:sp>
            <p:nvSpPr>
              <p:cNvPr id="93" name="文本框 92"/>
              <p:cNvSpPr txBox="1"/>
              <p:nvPr/>
            </p:nvSpPr>
            <p:spPr>
              <a:xfrm>
                <a:off x="4289993" y="4367048"/>
                <a:ext cx="3592761"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独特包材</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维持储存过程较低的水分</a:t>
                </a:r>
                <a:endPar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sp>
            <p:nvSpPr>
              <p:cNvPr id="94" name="文本框 93"/>
              <p:cNvSpPr txBox="1"/>
              <p:nvPr/>
            </p:nvSpPr>
            <p:spPr>
              <a:xfrm>
                <a:off x="3851296" y="3826093"/>
                <a:ext cx="4568705" cy="492443"/>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均质化制粒工艺</a:t>
                </a:r>
                <a:endParaRPr kumimoji="0" lang="en-US" altLang="zh-CN" sz="14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sym typeface="Arial" panose="020B0604020202020204" pitchFamily="34" charset="0"/>
                  </a:rPr>
                  <a:t>工业化级水准实现粉体粒度</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rPr>
                  <a:t>均一性，有效保障疗效一致性</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sym typeface="Arial" panose="020B0604020202020204" pitchFamily="34" charset="0"/>
                </a:endParaRPr>
              </a:p>
            </p:txBody>
          </p:sp>
        </p:grpSp>
        <p:grpSp>
          <p:nvGrpSpPr>
            <p:cNvPr id="6" name="组合 43"/>
            <p:cNvGrpSpPr/>
            <p:nvPr/>
          </p:nvGrpSpPr>
          <p:grpSpPr>
            <a:xfrm>
              <a:off x="8463567" y="3391327"/>
              <a:ext cx="3088455" cy="2340325"/>
              <a:chOff x="8463567" y="3391327"/>
              <a:chExt cx="3088455" cy="2340325"/>
            </a:xfrm>
          </p:grpSpPr>
          <p:sp>
            <p:nvSpPr>
              <p:cNvPr id="13" name="文本框 12"/>
              <p:cNvSpPr txBox="1"/>
              <p:nvPr/>
            </p:nvSpPr>
            <p:spPr>
              <a:xfrm>
                <a:off x="8463567" y="4992988"/>
                <a:ext cx="3088455" cy="738664"/>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提升依从性</a:t>
                </a:r>
                <a:endParaRPr kumimoji="0" lang="en-US" altLang="zh-CN"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减少不良反应</a:t>
                </a:r>
                <a:endParaRPr lang="en-US" altLang="zh-CN" sz="1400" dirty="0">
                  <a:solidFill>
                    <a:srgbClr val="2570BF"/>
                  </a:solidFill>
                  <a:latin typeface="微软雅黑" panose="020B0503020204020204" charset="-122"/>
                  <a:sym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defRPr/>
                </a:pPr>
                <a:r>
                  <a:rPr lang="zh-CN" altLang="en-US" sz="1400" dirty="0" smtClean="0">
                    <a:solidFill>
                      <a:srgbClr val="2570BF"/>
                    </a:solidFill>
                    <a:latin typeface="微软雅黑" panose="020B0503020204020204" charset="-122"/>
                    <a:sym typeface="Arial" panose="020B0604020202020204" pitchFamily="34" charset="0"/>
                  </a:rPr>
                  <a:t>提高血压达标率</a:t>
                </a:r>
                <a:endParaRPr kumimoji="0" lang="zh-CN" altLang="en-US" sz="1400" i="0" u="none" strike="noStrike" kern="1200" cap="none" spc="0" normalizeH="0" baseline="30000" noProof="0" dirty="0">
                  <a:ln>
                    <a:noFill/>
                  </a:ln>
                  <a:solidFill>
                    <a:srgbClr val="2570BF"/>
                  </a:solidFill>
                  <a:effectLst/>
                  <a:uLnTx/>
                  <a:uFillTx/>
                  <a:latin typeface="微软雅黑" panose="020B0503020204020204" charset="-122"/>
                  <a:sym typeface="Arial" panose="020B0604020202020204" pitchFamily="34" charset="0"/>
                </a:endParaRPr>
              </a:p>
            </p:txBody>
          </p:sp>
          <p:sp>
            <p:nvSpPr>
              <p:cNvPr id="96" name="文本框 95"/>
              <p:cNvSpPr txBox="1"/>
              <p:nvPr/>
            </p:nvSpPr>
            <p:spPr>
              <a:xfrm>
                <a:off x="8928685" y="4116207"/>
                <a:ext cx="2267473" cy="461665"/>
              </a:xfrm>
              <a:prstGeom prst="rect">
                <a:avLst/>
              </a:prstGeom>
              <a:noFill/>
              <a:ln>
                <a:noFill/>
              </a:ln>
            </p:spPr>
            <p:txBody>
              <a:bodyPr wrap="square" rtlCol="0">
                <a:spAutoFit/>
              </a:bodyPr>
              <a:lstStyle>
                <a:defPPr>
                  <a:defRPr lang="en-US"/>
                </a:defPPr>
                <a:lvl1pPr algn="ctr">
                  <a:lnSpc>
                    <a:spcPct val="125000"/>
                  </a:lnSpc>
                  <a:defRPr sz="2000" b="1">
                    <a:solidFill>
                      <a:srgbClr val="E94140"/>
                    </a:solidFill>
                    <a:latin typeface="Arial" panose="020B0604020202020204" pitchFamily="34" charset="0"/>
                    <a:ea typeface="微软雅黑" panose="020B0503020204020204" charset="-122"/>
                    <a:cs typeface="Arial" panose="020B0604020202020204"/>
                  </a:defRPr>
                </a:lvl1pPr>
              </a:lstStyle>
              <a:p>
                <a:pPr lvl="0" defTabSz="457200">
                  <a:lnSpc>
                    <a:spcPct val="100000"/>
                  </a:lnSpc>
                  <a:defRPr/>
                </a:pP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杂质＜</a:t>
                </a:r>
                <a:r>
                  <a:rPr kumimoji="0" lang="en-US" altLang="zh-CN"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0.2%</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sym typeface="Arial" panose="020B0604020202020204" pitchFamily="34" charset="0"/>
                  </a:rPr>
                  <a:t>避免潜在副作用，</a:t>
                </a:r>
                <a:r>
                  <a:rPr kumimoji="0" lang="zh-CN" altLang="en-US" sz="1200" i="0" u="none" strike="noStrike" kern="1200" cap="none" spc="0" normalizeH="0" baseline="0" noProof="0" dirty="0">
                    <a:ln>
                      <a:noFill/>
                    </a:ln>
                    <a:solidFill>
                      <a:srgbClr val="2570BF"/>
                    </a:solidFill>
                    <a:effectLst/>
                    <a:uLnTx/>
                    <a:uFillTx/>
                    <a:latin typeface="微软雅黑" panose="020B0503020204020204" charset="-122"/>
                    <a:sym typeface="Arial" panose="020B0604020202020204" pitchFamily="34" charset="0"/>
                  </a:rPr>
                  <a:t>提升安全性</a:t>
                </a:r>
              </a:p>
            </p:txBody>
          </p:sp>
          <p:sp>
            <p:nvSpPr>
              <p:cNvPr id="103" name="文本框 102"/>
              <p:cNvSpPr txBox="1"/>
              <p:nvPr/>
            </p:nvSpPr>
            <p:spPr>
              <a:xfrm>
                <a:off x="8775987" y="3391327"/>
                <a:ext cx="2572868" cy="461665"/>
              </a:xfrm>
              <a:prstGeom prst="rect">
                <a:avLst/>
              </a:prstGeom>
              <a:noFill/>
              <a:ln>
                <a:noFill/>
              </a:ln>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权威</a:t>
                </a:r>
                <a:r>
                  <a:rPr kumimoji="0" lang="en-US" altLang="zh-CN"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GMP</a:t>
                </a:r>
                <a:r>
                  <a:rPr kumimoji="0" lang="zh-CN" altLang="en-US" sz="1200" b="1" i="0" u="none" strike="noStrike" kern="1200" cap="none" spc="0" normalizeH="0" baseline="3000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a:t>
                </a:r>
                <a:r>
                  <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认证，实现</a:t>
                </a:r>
                <a:r>
                  <a:rPr lang="zh-CN" altLang="en-US" sz="12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质量稳定可控，确保药效足量发挥</a:t>
                </a:r>
                <a:endParaRPr kumimoji="0" lang="zh-CN" altLang="en-US" sz="12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p:txBody>
          </p:sp>
        </p:grpSp>
        <p:grpSp>
          <p:nvGrpSpPr>
            <p:cNvPr id="8" name="组合 41"/>
            <p:cNvGrpSpPr/>
            <p:nvPr/>
          </p:nvGrpSpPr>
          <p:grpSpPr>
            <a:xfrm>
              <a:off x="702140" y="3082666"/>
              <a:ext cx="2261420" cy="2699398"/>
              <a:chOff x="769047" y="3238781"/>
              <a:chExt cx="2261420" cy="2699398"/>
            </a:xfrm>
          </p:grpSpPr>
          <p:sp>
            <p:nvSpPr>
              <p:cNvPr id="10" name="文本框 9"/>
              <p:cNvSpPr txBox="1"/>
              <p:nvPr/>
            </p:nvSpPr>
            <p:spPr>
              <a:xfrm>
                <a:off x="1063120" y="4949622"/>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苯磺酸氨氯地平</a:t>
                </a:r>
              </a:p>
            </p:txBody>
          </p:sp>
          <p:sp>
            <p:nvSpPr>
              <p:cNvPr id="11" name="文本框 10"/>
              <p:cNvSpPr txBox="1"/>
              <p:nvPr/>
            </p:nvSpPr>
            <p:spPr>
              <a:xfrm>
                <a:off x="1063765" y="5505387"/>
                <a:ext cx="1678320" cy="432792"/>
              </a:xfrm>
              <a:prstGeom prst="flowChartTerminator">
                <a:avLst/>
              </a:prstGeom>
              <a:no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p>
            </p:txBody>
          </p:sp>
          <p:sp>
            <p:nvSpPr>
              <p:cNvPr id="97" name="文本框 96"/>
              <p:cNvSpPr txBox="1"/>
              <p:nvPr/>
            </p:nvSpPr>
            <p:spPr>
              <a:xfrm>
                <a:off x="769047" y="3680237"/>
                <a:ext cx="2261420" cy="738664"/>
              </a:xfrm>
              <a:prstGeom prst="rect">
                <a:avLst/>
              </a:prstGeom>
              <a:noFill/>
            </p:spPr>
            <p:txBody>
              <a:bodyPr wrap="square">
                <a:spAutoFit/>
              </a:bodyPr>
              <a:lstStyle/>
              <a:p>
                <a:pPr marL="0" marR="0" lvl="0" indent="0" algn="ctr" defTabSz="457200" rtl="0" eaLnBrk="1" fontAlgn="auto" latinLnBrk="0" hangingPunct="1">
                  <a:spcBef>
                    <a:spcPts val="0"/>
                  </a:spcBef>
                  <a:spcAft>
                    <a:spcPts val="0"/>
                  </a:spcAft>
                  <a:buClrTx/>
                  <a:buSzTx/>
                  <a:buFontTx/>
                  <a:buNone/>
                  <a:defRPr/>
                </a:pPr>
                <a:r>
                  <a:rPr kumimoji="0" lang="zh-CN" altLang="en-US" sz="1400" b="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两个组分的</a:t>
                </a: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化学不相容性</a:t>
                </a:r>
                <a:endParaRPr kumimoji="0" lang="en-US" altLang="zh-CN"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降低药物有效成分</a:t>
                </a:r>
                <a:endParaRPr kumimoji="0" lang="en-US" altLang="zh-CN"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endParaRPr>
              </a:p>
              <a:p>
                <a:pPr marL="0" marR="0" lvl="0" indent="0" algn="ctr" defTabSz="457200" rtl="0" eaLnBrk="1" fontAlgn="auto" latinLnBrk="0" hangingPunct="1">
                  <a:spcBef>
                    <a:spcPts val="0"/>
                  </a:spcBef>
                  <a:spcAft>
                    <a:spcPts val="0"/>
                  </a:spcAft>
                  <a:buClrTx/>
                  <a:buSzTx/>
                  <a:buFontTx/>
                  <a:buNone/>
                  <a:defRPr/>
                </a:pPr>
                <a:r>
                  <a:rPr kumimoji="0" lang="zh-CN" altLang="en-US" sz="1400" b="1"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cs typeface="Arial" panose="020B0604020202020204"/>
                    <a:sym typeface="Arial" panose="020B0604020202020204" pitchFamily="34" charset="0"/>
                  </a:rPr>
                  <a:t>增加杂质产生</a:t>
                </a:r>
              </a:p>
            </p:txBody>
          </p:sp>
          <p:sp>
            <p:nvSpPr>
              <p:cNvPr id="104" name="文本框 103"/>
              <p:cNvSpPr txBox="1"/>
              <p:nvPr/>
            </p:nvSpPr>
            <p:spPr>
              <a:xfrm>
                <a:off x="903247" y="3238781"/>
                <a:ext cx="1985131"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400" u="none" strike="noStrike" kern="1200" cap="none" spc="0" normalizeH="0" baseline="0" noProof="0" dirty="0">
                    <a:ln>
                      <a:noFill/>
                    </a:ln>
                    <a:effectLst/>
                    <a:uLnTx/>
                    <a:uFillTx/>
                    <a:latin typeface="微软雅黑" panose="020B0503020204020204" charset="-122"/>
                    <a:ea typeface="微软雅黑" panose="020B0503020204020204" charset="-122"/>
                    <a:cs typeface="Arial" panose="020B0604020202020204"/>
                    <a:sym typeface="Arial" panose="020B0604020202020204" pitchFamily="34" charset="0"/>
                  </a:rPr>
                  <a:t>替米沙坦</a:t>
                </a:r>
                <a:r>
                  <a:rPr lang="zh-CN" altLang="en-US" sz="1400" b="1" dirty="0">
                    <a:solidFill>
                      <a:srgbClr val="2570BF"/>
                    </a:solidFill>
                    <a:latin typeface="微软雅黑" panose="020B0503020204020204" charset="-122"/>
                    <a:ea typeface="微软雅黑" panose="020B0503020204020204" charset="-122"/>
                    <a:cs typeface="Arial" panose="020B0604020202020204"/>
                    <a:sym typeface="Arial" panose="020B0604020202020204" pitchFamily="34" charset="0"/>
                  </a:rPr>
                  <a:t>低生物利用度</a:t>
                </a:r>
              </a:p>
            </p:txBody>
          </p:sp>
          <p:sp>
            <p:nvSpPr>
              <p:cNvPr id="105" name="文本框 104"/>
              <p:cNvSpPr txBox="1"/>
              <p:nvPr/>
            </p:nvSpPr>
            <p:spPr>
              <a:xfrm>
                <a:off x="955405" y="4417837"/>
                <a:ext cx="1821463" cy="415498"/>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lang="zh-CN" altLang="en-US" sz="1400" dirty="0">
                    <a:latin typeface="微软雅黑" panose="020B0503020204020204" charset="-122"/>
                    <a:ea typeface="微软雅黑" panose="020B0503020204020204" charset="-122"/>
                    <a:cs typeface="Arial" panose="020B0604020202020204"/>
                    <a:sym typeface="Arial" panose="020B0604020202020204" pitchFamily="34" charset="0"/>
                  </a:rPr>
                  <a:t>极易吸湿性</a:t>
                </a:r>
              </a:p>
            </p:txBody>
          </p:sp>
        </p:grpSp>
        <p:pic>
          <p:nvPicPr>
            <p:cNvPr id="77826" name="Picture 2"/>
            <p:cNvPicPr>
              <a:picLocks noChangeAspect="1" noChangeArrowheads="1"/>
            </p:cNvPicPr>
            <p:nvPr/>
          </p:nvPicPr>
          <p:blipFill>
            <a:blip r:embed="rId4" cstate="print"/>
            <a:srcRect/>
            <a:stretch>
              <a:fillRect/>
            </a:stretch>
          </p:blipFill>
          <p:spPr bwMode="auto">
            <a:xfrm rot="5400000">
              <a:off x="7281745" y="5358216"/>
              <a:ext cx="412015" cy="595837"/>
            </a:xfrm>
            <a:prstGeom prst="rect">
              <a:avLst/>
            </a:prstGeom>
            <a:noFill/>
            <a:ln w="9525">
              <a:noFill/>
              <a:miter lim="800000"/>
              <a:headEnd/>
              <a:tailEnd/>
            </a:ln>
            <a:effectLst/>
          </p:spPr>
        </p:pic>
      </p:gr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公平性</a:t>
            </a:r>
          </a:p>
        </p:txBody>
      </p:sp>
      <p:sp>
        <p:nvSpPr>
          <p:cNvPr id="25" name="等腰三角形 24"/>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0" name="矩形 9"/>
          <p:cNvSpPr/>
          <p:nvPr/>
        </p:nvSpPr>
        <p:spPr>
          <a:xfrm>
            <a:off x="1166440" y="2954996"/>
            <a:ext cx="425885" cy="35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7" name="图示 36"/>
          <p:cNvGraphicFramePr/>
          <p:nvPr>
            <p:extLst>
              <p:ext uri="{D42A27DB-BD31-4B8C-83A1-F6EECF244321}">
                <p14:modId xmlns="" xmlns:p14="http://schemas.microsoft.com/office/powerpoint/2010/main" val="3635283042"/>
              </p:ext>
            </p:extLst>
          </p:nvPr>
        </p:nvGraphicFramePr>
        <p:xfrm>
          <a:off x="925033" y="1141044"/>
          <a:ext cx="10526232"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6" name="直接连接符 5"/>
          <p:cNvCxnSpPr/>
          <p:nvPr/>
        </p:nvCxnSpPr>
        <p:spPr>
          <a:xfrm>
            <a:off x="0" y="966139"/>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目  录</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4" name="图示 3"/>
          <p:cNvGraphicFramePr/>
          <p:nvPr>
            <p:extLst>
              <p:ext uri="{D42A27DB-BD31-4B8C-83A1-F6EECF244321}">
                <p14:modId xmlns="" xmlns:p14="http://schemas.microsoft.com/office/powerpoint/2010/main" val="3916586600"/>
              </p:ext>
            </p:extLst>
          </p:nvPr>
        </p:nvGraphicFramePr>
        <p:xfrm>
          <a:off x="2032000" y="814039"/>
          <a:ext cx="8128000" cy="5865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1/3)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graphicFrame>
        <p:nvGraphicFramePr>
          <p:cNvPr id="20" name="表格 19"/>
          <p:cNvGraphicFramePr>
            <a:graphicFrameLocks noGrp="1"/>
          </p:cNvGraphicFramePr>
          <p:nvPr/>
        </p:nvGraphicFramePr>
        <p:xfrm>
          <a:off x="950913" y="691804"/>
          <a:ext cx="10302875" cy="5829300"/>
        </p:xfrm>
        <a:graphic>
          <a:graphicData uri="http://schemas.openxmlformats.org/drawingml/2006/table">
            <a:tbl>
              <a:tblPr firstRow="1" bandRow="1">
                <a:tableStyleId>{5940675A-B579-460E-94D1-54222C63F5DA}</a:tableStyleId>
              </a:tblPr>
              <a:tblGrid>
                <a:gridCol w="3487127"/>
                <a:gridCol w="6815748"/>
              </a:tblGrid>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通用名称</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zh-CN"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氨氯地平片</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Ⅱ</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注册规格</a:t>
                      </a:r>
                      <a:endParaRPr lang="zh-CN" altLang="en-US" sz="1500" dirty="0">
                        <a:latin typeface="微软雅黑" panose="020B0503020204020204" charset="-122"/>
                        <a:ea typeface="微软雅黑" panose="020B0503020204020204" charset="-122"/>
                      </a:endParaRPr>
                    </a:p>
                  </a:txBody>
                  <a:tcPr marL="91446" marR="91446"/>
                </a:tc>
                <a:tc>
                  <a:txBody>
                    <a:bodyPr/>
                    <a:lstStyle/>
                    <a:p>
                      <a:pPr algn="l">
                        <a:spcBef>
                          <a:spcPts val="300"/>
                        </a:spcBef>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40mg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与苯磺酸氨氯地平</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（按氨氯地平计）</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注册分类</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化学药品 </a:t>
                      </a:r>
                      <a:r>
                        <a:rPr lang="en-US" altLang="zh-CN" sz="1500" b="1" dirty="0" smtClean="0">
                          <a:latin typeface="微软雅黑" panose="020B0503020204020204" charset="-122"/>
                          <a:ea typeface="微软雅黑" panose="020B0503020204020204" charset="-122"/>
                          <a:sym typeface="Arial" panose="020B0604020202020204" pitchFamily="34" charset="0"/>
                        </a:rPr>
                        <a:t>3 </a:t>
                      </a:r>
                      <a:r>
                        <a:rPr lang="zh-CN" altLang="en-US" sz="1500" dirty="0" smtClean="0">
                          <a:latin typeface="微软雅黑" panose="020B0503020204020204" charset="-122"/>
                          <a:ea typeface="微软雅黑" panose="020B0503020204020204" charset="-122"/>
                          <a:sym typeface="Arial" panose="020B0604020202020204" pitchFamily="34" charset="0"/>
                        </a:rPr>
                        <a:t>类</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适应症</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355600" lvl="1" algn="just">
                        <a:lnSpc>
                          <a:spcPct val="150000"/>
                        </a:lnSpc>
                      </a:pP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治疗原发性高血压。</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替代治疗：</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接受替米沙坦片和氨氯地平片联合治疗的患者可以改为接受相同成份剂量的本品治疗。</a:t>
                      </a:r>
                      <a:endPar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endParaRPr>
                    </a:p>
                    <a:p>
                      <a:pPr marL="355600" lvl="1" algn="just">
                        <a:lnSpc>
                          <a:spcPct val="150000"/>
                        </a:lnSpc>
                      </a:pPr>
                      <a:r>
                        <a:rPr lang="zh-CN" altLang="en-US"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添加治疗</a:t>
                      </a:r>
                      <a:r>
                        <a:rPr lang="en-US" altLang="zh-CN" sz="1500" b="1" u="sng"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 </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本品适用于</a:t>
                      </a:r>
                      <a:r>
                        <a:rPr lang="en-US" altLang="zh-CN"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5 mg</a:t>
                      </a:r>
                      <a:r>
                        <a:rPr lang="zh-CN" altLang="en-US" sz="1500" b="1" kern="1200" dirty="0" smtClean="0">
                          <a:solidFill>
                            <a:srgbClr val="0033CC"/>
                          </a:solidFill>
                          <a:latin typeface="微软雅黑" panose="020B0503020204020204" charset="-122"/>
                          <a:ea typeface="微软雅黑" panose="020B0503020204020204" charset="-122"/>
                          <a:cs typeface="+mn-cs"/>
                          <a:sym typeface="Arial" panose="020B0604020202020204" pitchFamily="34" charset="0"/>
                        </a:rPr>
                        <a:t>氨氯地平单药治疗无法有效控制血压的患者。</a:t>
                      </a: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用法用量</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641350" lvl="3" indent="-285750" algn="just">
                        <a:lnSpc>
                          <a:spcPct val="150000"/>
                        </a:lnSpc>
                        <a:spcBef>
                          <a:spcPts val="300"/>
                        </a:spcBef>
                        <a:buFont typeface="Arial" panose="020B0604020202020204" pitchFamily="34" charset="0"/>
                        <a:buNone/>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成人的推荐剂量为每日一次，每次</a:t>
                      </a:r>
                      <a:r>
                        <a:rPr lang="en-AU"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片。 </a:t>
                      </a:r>
                      <a:r>
                        <a:rPr lang="zh-CN" altLang="en-US" sz="1500" dirty="0" smtClean="0">
                          <a:latin typeface="微软雅黑" panose="020B0503020204020204" charset="-122"/>
                          <a:ea typeface="微软雅黑" panose="020B0503020204020204" charset="-122"/>
                          <a:sym typeface="Arial" panose="020B0604020202020204" pitchFamily="34" charset="0"/>
                        </a:rPr>
                        <a:t>本品餐时或餐后服用均可。</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中国大陆首次上市时间</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2021</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年</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6</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月</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b="0" dirty="0" smtClean="0">
                          <a:latin typeface="微软雅黑" panose="020B0503020204020204" charset="-122"/>
                          <a:ea typeface="微软雅黑" panose="020B0503020204020204" charset="-122"/>
                          <a:sym typeface="Arial" panose="020B0604020202020204" pitchFamily="34" charset="0"/>
                        </a:rPr>
                        <a:t>目前大陆地区同通用名药品的上市情况</a:t>
                      </a:r>
                      <a:endParaRPr lang="zh-CN" altLang="en-US" sz="1500" b="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b="0" dirty="0" smtClean="0">
                          <a:solidFill>
                            <a:schemeClr val="tx1"/>
                          </a:solidFill>
                          <a:latin typeface="微软雅黑" panose="020B0503020204020204" charset="-122"/>
                          <a:ea typeface="微软雅黑" panose="020B0503020204020204" charset="-122"/>
                          <a:sym typeface="Arial" panose="020B0604020202020204" pitchFamily="34" charset="0"/>
                        </a:rPr>
                        <a:t>非独家</a:t>
                      </a: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全球首个上市国家</a:t>
                      </a:r>
                      <a:r>
                        <a:rPr lang="en-US" altLang="zh-CN" sz="1500" dirty="0" smtClean="0">
                          <a:latin typeface="微软雅黑" panose="020B0503020204020204" charset="-122"/>
                          <a:ea typeface="微软雅黑" panose="020B0503020204020204" charset="-122"/>
                          <a:sym typeface="Arial" panose="020B0604020202020204" pitchFamily="34" charset="0"/>
                        </a:rPr>
                        <a:t>/</a:t>
                      </a:r>
                      <a:r>
                        <a:rPr lang="zh-CN" altLang="en-US" sz="1500" dirty="0" smtClean="0">
                          <a:latin typeface="微软雅黑" panose="020B0503020204020204" charset="-122"/>
                          <a:ea typeface="微软雅黑" panose="020B0503020204020204" charset="-122"/>
                          <a:sym typeface="Arial" panose="020B0604020202020204" pitchFamily="34" charset="0"/>
                        </a:rPr>
                        <a:t>地区及上市时间</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美国 </a:t>
                      </a:r>
                      <a:r>
                        <a:rPr lang="en-US" altLang="zh-CN" sz="1500" dirty="0" smtClean="0">
                          <a:latin typeface="微软雅黑" panose="020B0503020204020204" charset="-122"/>
                          <a:ea typeface="微软雅黑" panose="020B0503020204020204" charset="-122"/>
                        </a:rPr>
                        <a:t>2009</a:t>
                      </a:r>
                      <a:r>
                        <a:rPr lang="zh-CN" altLang="en-US" sz="1500" dirty="0" smtClean="0">
                          <a:latin typeface="微软雅黑" panose="020B0503020204020204" charset="-122"/>
                          <a:ea typeface="微软雅黑" panose="020B0503020204020204" charset="-122"/>
                        </a:rPr>
                        <a:t>年</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是否为</a:t>
                      </a:r>
                      <a:r>
                        <a:rPr lang="en-US" altLang="zh-CN" sz="1500" dirty="0" smtClean="0">
                          <a:latin typeface="微软雅黑" panose="020B0503020204020204" charset="-122"/>
                          <a:ea typeface="微软雅黑" panose="020B0503020204020204" charset="-122"/>
                          <a:sym typeface="Arial" panose="020B0604020202020204" pitchFamily="34" charset="0"/>
                        </a:rPr>
                        <a:t>OTC</a:t>
                      </a:r>
                      <a:r>
                        <a:rPr lang="zh-CN" altLang="en-US" sz="1500" dirty="0" smtClean="0">
                          <a:latin typeface="微软雅黑" panose="020B0503020204020204" charset="-122"/>
                          <a:ea typeface="微软雅黑" panose="020B0503020204020204" charset="-122"/>
                          <a:sym typeface="Arial" panose="020B0604020202020204" pitchFamily="34" charset="0"/>
                        </a:rPr>
                        <a:t>药品</a:t>
                      </a:r>
                      <a:endParaRPr lang="zh-CN" altLang="en-US" sz="1500" dirty="0">
                        <a:latin typeface="微软雅黑" panose="020B0503020204020204" charset="-122"/>
                        <a:ea typeface="微软雅黑" panose="020B0503020204020204" charset="-122"/>
                      </a:endParaRPr>
                    </a:p>
                  </a:txBody>
                  <a:tcPr marL="91446" marR="91446"/>
                </a:tc>
                <a:tc>
                  <a:txBody>
                    <a:bodyPr/>
                    <a:lstStyle/>
                    <a:p>
                      <a:pPr>
                        <a:lnSpc>
                          <a:spcPct val="150000"/>
                        </a:lnSpc>
                      </a:pPr>
                      <a:r>
                        <a:rPr lang="zh-CN" altLang="en-US" sz="1500" dirty="0" smtClean="0">
                          <a:latin typeface="微软雅黑" panose="020B0503020204020204" charset="-122"/>
                          <a:ea typeface="微软雅黑" panose="020B0503020204020204" charset="-122"/>
                        </a:rPr>
                        <a:t>否</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500" dirty="0" smtClean="0">
                          <a:latin typeface="微软雅黑" panose="020B0503020204020204" charset="-122"/>
                          <a:ea typeface="微软雅黑" panose="020B0503020204020204" charset="-122"/>
                          <a:sym typeface="Arial" panose="020B0604020202020204" pitchFamily="34" charset="0"/>
                        </a:rPr>
                        <a:t>参照药品建议</a:t>
                      </a:r>
                      <a:endParaRPr lang="zh-CN" altLang="en-US" sz="150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80mg/5mg</a:t>
                      </a:r>
                      <a:r>
                        <a:rPr lang="zh-CN" altLang="en-US" sz="1500" b="1" dirty="0" smtClean="0">
                          <a:solidFill>
                            <a:srgbClr val="0033CC"/>
                          </a:solidFill>
                          <a:latin typeface="微软雅黑" panose="020B0503020204020204" charset="-122"/>
                          <a:ea typeface="微软雅黑" panose="020B0503020204020204" charset="-122"/>
                          <a:sym typeface="Arial" panose="020B0604020202020204" pitchFamily="34" charset="0"/>
                        </a:rPr>
                        <a:t>）</a:t>
                      </a:r>
                      <a:r>
                        <a:rPr lang="en-US" altLang="zh-CN" sz="1500" b="1" dirty="0" smtClean="0">
                          <a:solidFill>
                            <a:srgbClr val="0033CC"/>
                          </a:solidFill>
                          <a:latin typeface="微软雅黑" panose="020B0503020204020204" charset="-122"/>
                          <a:ea typeface="微软雅黑" panose="020B0503020204020204" charset="-122"/>
                          <a:sym typeface="Arial" panose="020B0604020202020204" pitchFamily="34" charset="0"/>
                        </a:rPr>
                        <a:t> </a:t>
                      </a:r>
                      <a:endParaRPr lang="zh-CN" altLang="en-US" sz="1500" dirty="0">
                        <a:latin typeface="微软雅黑" panose="020B0503020204020204" charset="-122"/>
                        <a:ea typeface="微软雅黑" panose="020B0503020204020204" charset="-122"/>
                      </a:endParaRPr>
                    </a:p>
                  </a:txBody>
                  <a:tcPr marL="91446" marR="91446"/>
                </a:tc>
              </a:tr>
              <a:tr h="370840">
                <a:tc>
                  <a:txBody>
                    <a:bodyPr/>
                    <a:lstStyle/>
                    <a:p>
                      <a:pPr>
                        <a:lnSpc>
                          <a:spcPct val="150000"/>
                        </a:lnSpc>
                      </a:pPr>
                      <a:r>
                        <a:rPr lang="zh-CN" altLang="en-US" sz="1600" b="0" dirty="0" smtClean="0">
                          <a:latin typeface="微软雅黑" panose="020B0503020204020204" charset="-122"/>
                          <a:ea typeface="微软雅黑" panose="020B0503020204020204" charset="-122"/>
                          <a:sym typeface="Arial" panose="020B0604020202020204" pitchFamily="34" charset="0"/>
                        </a:rPr>
                        <a:t>中国组合物发明专利</a:t>
                      </a:r>
                      <a:endParaRPr lang="zh-CN" altLang="en-US" sz="1500" b="0" dirty="0">
                        <a:latin typeface="微软雅黑" panose="020B0503020204020204" charset="-122"/>
                        <a:ea typeface="微软雅黑" panose="020B0503020204020204" charset="-122"/>
                      </a:endParaRPr>
                    </a:p>
                  </a:txBody>
                  <a:tcPr marL="91446" marR="91446"/>
                </a:tc>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CN 103127108</a:t>
                      </a:r>
                      <a:r>
                        <a:rPr lang="en-US" altLang="zh-CN" sz="1600" b="1" dirty="0" smtClean="0">
                          <a:solidFill>
                            <a:schemeClr val="tx1"/>
                          </a:solidFill>
                          <a:latin typeface="微软雅黑" panose="020B0503020204020204" charset="-122"/>
                          <a:ea typeface="微软雅黑" panose="020B0503020204020204" charset="-122"/>
                          <a:sym typeface="微软雅黑" panose="020B0503020204020204" charset="-122"/>
                        </a:rPr>
                        <a:t> </a:t>
                      </a:r>
                      <a:r>
                        <a:rPr lang="en-US" altLang="zh-CN" sz="1600" b="1" dirty="0" smtClean="0">
                          <a:solidFill>
                            <a:schemeClr val="tx1"/>
                          </a:solidFill>
                          <a:latin typeface="微软雅黑" panose="020B0503020204020204" charset="-122"/>
                          <a:ea typeface="微软雅黑" panose="020B0503020204020204" charset="-122"/>
                          <a:sym typeface="Arial" panose="020B0604020202020204" pitchFamily="34" charset="0"/>
                        </a:rPr>
                        <a:t>B</a:t>
                      </a:r>
                      <a:endParaRPr lang="zh-CN" altLang="en-US" sz="1500" dirty="0">
                        <a:solidFill>
                          <a:schemeClr val="tx1"/>
                        </a:solidFill>
                        <a:latin typeface="微软雅黑" panose="020B0503020204020204" charset="-122"/>
                        <a:ea typeface="微软雅黑" panose="020B0503020204020204" charset="-122"/>
                      </a:endParaRPr>
                    </a:p>
                  </a:txBody>
                  <a:tcPr marL="91446" marR="91446"/>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6" name="文本占位符 15"/>
          <p:cNvSpPr>
            <a:spLocks noGrp="1"/>
          </p:cNvSpPr>
          <p:nvPr>
            <p:ph type="body" idx="1"/>
          </p:nvPr>
        </p:nvSpPr>
        <p:spPr>
          <a:xfrm>
            <a:off x="596564" y="926895"/>
            <a:ext cx="11023007" cy="433554"/>
          </a:xfrm>
          <a:solidFill>
            <a:schemeClr val="accent1">
              <a:lumMod val="75000"/>
            </a:schemeClr>
          </a:solidFill>
          <a:ln>
            <a:solidFill>
              <a:schemeClr val="accent1">
                <a:lumMod val="50000"/>
              </a:schemeClr>
            </a:solidFill>
          </a:ln>
        </p:spPr>
        <p:txBody>
          <a:bodyPr anchor="ctr"/>
          <a:lstStyle/>
          <a:p>
            <a:pPr algn="ctr"/>
            <a:r>
              <a:rPr lang="zh-CN" altLang="en-US" dirty="0">
                <a:solidFill>
                  <a:schemeClr val="bg1"/>
                </a:solidFill>
              </a:rPr>
              <a:t>疾病的基本情况</a:t>
            </a: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2/3)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13" name="内容占位符 16"/>
          <p:cNvSpPr>
            <a:spLocks noGrp="1"/>
          </p:cNvSpPr>
          <p:nvPr>
            <p:ph sz="half" idx="2"/>
          </p:nvPr>
        </p:nvSpPr>
        <p:spPr>
          <a:xfrm>
            <a:off x="535258" y="3877917"/>
            <a:ext cx="5909262" cy="2177199"/>
          </a:xfrm>
        </p:spPr>
        <p:txBody>
          <a:bodyPr>
            <a:noAutofit/>
          </a:bodyPr>
          <a:lstStyle/>
          <a:p>
            <a:pPr marL="641350" lvl="1" indent="-285750">
              <a:lnSpc>
                <a:spcPct val="150000"/>
              </a:lnSpc>
              <a:buFont typeface="Wingdings" pitchFamily="2" charset="2"/>
              <a:buChar char="l"/>
            </a:pPr>
            <a:r>
              <a:rPr lang="zh-CN" altLang="en-US" sz="1800" dirty="0" smtClean="0">
                <a:latin typeface="微软雅黑" panose="020B0503020204020204" charset="-122"/>
                <a:ea typeface="微软雅黑" panose="020B0503020204020204" charset="-122"/>
                <a:sym typeface="Arial" panose="020B0604020202020204" pitchFamily="34" charset="0"/>
              </a:rPr>
              <a:t>高血压是我国最常见的心血管疾病，一项基于全国及省级代表性调查的最新研究显示</a:t>
            </a:r>
            <a:r>
              <a:rPr lang="en-US" altLang="zh-CN" sz="1800" baseline="30000" dirty="0" smtClean="0">
                <a:latin typeface="微软雅黑" panose="020B0503020204020204" charset="-122"/>
                <a:ea typeface="微软雅黑" panose="020B0503020204020204" charset="-122"/>
                <a:sym typeface="Arial" panose="020B0604020202020204" pitchFamily="34" charset="0"/>
              </a:rPr>
              <a:t>1</a:t>
            </a:r>
            <a:r>
              <a:rPr lang="zh-CN" altLang="en-US" sz="1800" dirty="0" smtClean="0">
                <a:latin typeface="微软雅黑" panose="020B0503020204020204" charset="-122"/>
                <a:ea typeface="微软雅黑" panose="020B0503020204020204" charset="-122"/>
                <a:sym typeface="Arial" panose="020B0604020202020204" pitchFamily="34" charset="0"/>
              </a:rPr>
              <a:t>：</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2021–2022</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年我国成年人高血压加权患病率为</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31.6% </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，较</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2012–2015</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年上升</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8.4% </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；高血压知晓率、治疗率和控制率分别为</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43.3%</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38.7%</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和</a:t>
            </a:r>
            <a:r>
              <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rPr>
              <a:t>12.9%</a:t>
            </a:r>
            <a:r>
              <a:rPr lang="zh-CN" altLang="en-US" sz="1800" dirty="0" smtClean="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1800" dirty="0" smtClean="0">
              <a:solidFill>
                <a:srgbClr val="FF0000"/>
              </a:solidFill>
              <a:latin typeface="微软雅黑" panose="020B0503020204020204" charset="-122"/>
              <a:ea typeface="微软雅黑" panose="020B0503020204020204" charset="-122"/>
              <a:sym typeface="Arial" panose="020B0604020202020204" pitchFamily="34" charset="0"/>
            </a:endParaRPr>
          </a:p>
        </p:txBody>
      </p:sp>
      <p:grpSp>
        <p:nvGrpSpPr>
          <p:cNvPr id="2" name="组合 1"/>
          <p:cNvGrpSpPr/>
          <p:nvPr/>
        </p:nvGrpSpPr>
        <p:grpSpPr>
          <a:xfrm>
            <a:off x="7016712" y="1460811"/>
            <a:ext cx="4144962" cy="4467601"/>
            <a:chOff x="7027863" y="1490663"/>
            <a:chExt cx="4144962" cy="4676318"/>
          </a:xfrm>
        </p:grpSpPr>
        <p:graphicFrame>
          <p:nvGraphicFramePr>
            <p:cNvPr id="3074" name="图表 7"/>
            <p:cNvGraphicFramePr>
              <a:graphicFrameLocks noChangeAspect="1"/>
            </p:cNvGraphicFramePr>
            <p:nvPr>
              <p:extLst>
                <p:ext uri="{D42A27DB-BD31-4B8C-83A1-F6EECF244321}">
                  <p14:modId xmlns="" xmlns:p14="http://schemas.microsoft.com/office/powerpoint/2010/main" val="760867784"/>
                </p:ext>
              </p:extLst>
            </p:nvPr>
          </p:nvGraphicFramePr>
          <p:xfrm>
            <a:off x="7027863" y="1490663"/>
            <a:ext cx="4144962" cy="4395787"/>
          </p:xfrm>
          <a:graphic>
            <a:graphicData uri="http://schemas.openxmlformats.org/presentationml/2006/ole">
              <p:oleObj spid="_x0000_s1035" name="Worksheet" r:id="rId4" imgW="4114800" imgH="4286250" progId="Excel.Sheet.8">
                <p:embed/>
              </p:oleObj>
            </a:graphicData>
          </a:graphic>
        </p:graphicFrame>
        <p:sp>
          <p:nvSpPr>
            <p:cNvPr id="14" name="TextBox 9"/>
            <p:cNvSpPr txBox="1">
              <a:spLocks noChangeArrowheads="1"/>
            </p:cNvSpPr>
            <p:nvPr/>
          </p:nvSpPr>
          <p:spPr bwMode="auto">
            <a:xfrm>
              <a:off x="7034255" y="5877041"/>
              <a:ext cx="4059238" cy="289940"/>
            </a:xfrm>
            <a:prstGeom prst="rect">
              <a:avLst/>
            </a:prstGeom>
            <a:noFill/>
            <a:ln w="9525">
              <a:noFill/>
              <a:miter lim="800000"/>
            </a:ln>
          </p:spPr>
          <p:txBody>
            <a:bodyPr>
              <a:spAutoFit/>
            </a:bodyPr>
            <a:lstStyle/>
            <a:p>
              <a:pPr algn="ctr" eaLnBrk="1" hangingPunct="1"/>
              <a:r>
                <a:rPr lang="en-US" altLang="zh-CN" sz="1200" b="1" dirty="0" smtClean="0">
                  <a:latin typeface="微软雅黑" panose="020B0503020204020204" charset="-122"/>
                  <a:ea typeface="微软雅黑" panose="020B0503020204020204" charset="-122"/>
                  <a:sym typeface="Arial" panose="020B0604020202020204" pitchFamily="34" charset="0"/>
                </a:rPr>
                <a:t>2021-2022</a:t>
              </a:r>
              <a:r>
                <a:rPr lang="zh-CN" altLang="en-US" sz="1200" b="1" dirty="0" smtClean="0">
                  <a:latin typeface="微软雅黑" panose="020B0503020204020204" charset="-122"/>
                  <a:ea typeface="微软雅黑" panose="020B0503020204020204" charset="-122"/>
                  <a:sym typeface="Arial" panose="020B0604020202020204" pitchFamily="34" charset="0"/>
                </a:rPr>
                <a:t>年我国成人高血压知晓</a:t>
              </a:r>
              <a:r>
                <a:rPr lang="zh-CN" altLang="en-US" sz="1200" b="1" dirty="0">
                  <a:latin typeface="微软雅黑" panose="020B0503020204020204" charset="-122"/>
                  <a:ea typeface="微软雅黑" panose="020B0503020204020204" charset="-122"/>
                  <a:sym typeface="Arial" panose="020B0604020202020204" pitchFamily="34" charset="0"/>
                </a:rPr>
                <a:t>率、治疗率、控制率</a:t>
              </a:r>
              <a:endParaRPr lang="zh-CN" altLang="en-US" sz="1200" b="1" dirty="0">
                <a:ea typeface="微软雅黑" panose="020B0503020204020204" charset="-122"/>
              </a:endParaRPr>
            </a:p>
          </p:txBody>
        </p:sp>
      </p:grpSp>
      <p:sp>
        <p:nvSpPr>
          <p:cNvPr id="10" name="TextBox 9"/>
          <p:cNvSpPr txBox="1"/>
          <p:nvPr/>
        </p:nvSpPr>
        <p:spPr>
          <a:xfrm>
            <a:off x="936696" y="6267874"/>
            <a:ext cx="10593660" cy="523220"/>
          </a:xfrm>
          <a:prstGeom prst="rect">
            <a:avLst/>
          </a:prstGeom>
          <a:noFill/>
        </p:spPr>
        <p:txBody>
          <a:bodyPr wrap="square" rtlCol="0">
            <a:spAutoFit/>
          </a:bodyPr>
          <a:lstStyle/>
          <a:p>
            <a:r>
              <a:rPr lang="en-US" altLang="zh-CN" sz="1400" dirty="0" smtClean="0">
                <a:latin typeface="Times New Roman" pitchFamily="18" charset="0"/>
                <a:cs typeface="Times New Roman" pitchFamily="18" charset="0"/>
              </a:rPr>
              <a:t>1 </a:t>
            </a:r>
            <a:r>
              <a:rPr lang="en-US" sz="1400" dirty="0" smtClean="0">
                <a:latin typeface="Times New Roman" pitchFamily="18" charset="0"/>
                <a:cs typeface="Times New Roman" pitchFamily="18" charset="0"/>
              </a:rPr>
              <a:t>Cao X, Wang X, </a:t>
            </a:r>
            <a:r>
              <a:rPr lang="en-US" sz="1400" dirty="0" err="1" smtClean="0">
                <a:latin typeface="Times New Roman" pitchFamily="18" charset="0"/>
                <a:cs typeface="Times New Roman" pitchFamily="18" charset="0"/>
              </a:rPr>
              <a:t>Tian</a:t>
            </a:r>
            <a:r>
              <a:rPr lang="en-US" sz="1400" dirty="0" smtClean="0">
                <a:latin typeface="Times New Roman" pitchFamily="18" charset="0"/>
                <a:cs typeface="Times New Roman" pitchFamily="18" charset="0"/>
              </a:rPr>
              <a:t> Y, </a:t>
            </a:r>
            <a:r>
              <a:rPr lang="en-US" sz="1400" dirty="0" err="1" smtClean="0">
                <a:latin typeface="Times New Roman" pitchFamily="18" charset="0"/>
                <a:cs typeface="Times New Roman" pitchFamily="18" charset="0"/>
              </a:rPr>
              <a:t>Tuerdi</a:t>
            </a:r>
            <a:r>
              <a:rPr lang="en-US" sz="1400" dirty="0" smtClean="0">
                <a:latin typeface="Times New Roman" pitchFamily="18" charset="0"/>
                <a:cs typeface="Times New Roman" pitchFamily="18" charset="0"/>
              </a:rPr>
              <a:t> N, </a:t>
            </a:r>
            <a:r>
              <a:rPr lang="en-US" sz="1400" dirty="0" err="1" smtClean="0">
                <a:latin typeface="Times New Roman" pitchFamily="18" charset="0"/>
                <a:cs typeface="Times New Roman" pitchFamily="18" charset="0"/>
              </a:rPr>
              <a:t>Zheng</a:t>
            </a:r>
            <a:r>
              <a:rPr lang="en-US" sz="1400" dirty="0" smtClean="0">
                <a:latin typeface="Times New Roman" pitchFamily="18" charset="0"/>
                <a:cs typeface="Times New Roman" pitchFamily="18" charset="0"/>
              </a:rPr>
              <a:t> C, Li W, et al. Trends and </a:t>
            </a:r>
            <a:r>
              <a:rPr lang="en-US" sz="1400" dirty="0" err="1" smtClean="0">
                <a:latin typeface="Times New Roman" pitchFamily="18" charset="0"/>
                <a:cs typeface="Times New Roman" pitchFamily="18" charset="0"/>
              </a:rPr>
              <a:t>sociodemographic</a:t>
            </a:r>
            <a:r>
              <a:rPr lang="en-US" sz="1400" dirty="0" smtClean="0">
                <a:latin typeface="Times New Roman" pitchFamily="18" charset="0"/>
                <a:cs typeface="Times New Roman" pitchFamily="18" charset="0"/>
              </a:rPr>
              <a:t> patterns in hypertension prevalence and treatment in China. Med (Baltimore). 2025;6:100808.</a:t>
            </a:r>
            <a:endParaRPr lang="zh-CN" altLang="en-US" sz="1400" dirty="0">
              <a:latin typeface="Times New Roman" pitchFamily="18" charset="0"/>
              <a:cs typeface="Times New Roman" pitchFamily="18" charset="0"/>
            </a:endParaRPr>
          </a:p>
        </p:txBody>
      </p:sp>
      <p:pic>
        <p:nvPicPr>
          <p:cNvPr id="1036" name="Picture 12"/>
          <p:cNvPicPr>
            <a:picLocks noChangeAspect="1" noChangeArrowheads="1"/>
          </p:cNvPicPr>
          <p:nvPr/>
        </p:nvPicPr>
        <p:blipFill>
          <a:blip r:embed="rId5"/>
          <a:srcRect/>
          <a:stretch>
            <a:fillRect/>
          </a:stretch>
        </p:blipFill>
        <p:spPr bwMode="auto">
          <a:xfrm>
            <a:off x="1511454" y="1702419"/>
            <a:ext cx="4686300"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438150"/>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等腰三角形 8"/>
          <p:cNvSpPr/>
          <p:nvPr/>
        </p:nvSpPr>
        <p:spPr>
          <a:xfrm rot="5400000">
            <a:off x="-61912" y="231775"/>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19" name="文本占位符 18"/>
          <p:cNvSpPr>
            <a:spLocks noGrp="1"/>
          </p:cNvSpPr>
          <p:nvPr>
            <p:ph type="body" sz="quarter" idx="3"/>
          </p:nvPr>
        </p:nvSpPr>
        <p:spPr>
          <a:xfrm>
            <a:off x="681038" y="691380"/>
            <a:ext cx="10809287" cy="823913"/>
          </a:xfrm>
          <a:solidFill>
            <a:schemeClr val="accent1">
              <a:lumMod val="75000"/>
            </a:schemeClr>
          </a:solidFill>
        </p:spPr>
        <p:txBody>
          <a:bodyPr rtlCol="0" anchor="ctr">
            <a:normAutofit fontScale="85000" lnSpcReduction="10000"/>
          </a:bodyPr>
          <a:lstStyle/>
          <a:p>
            <a:pPr algn="ctr">
              <a:lnSpc>
                <a:spcPct val="150000"/>
              </a:lnSpc>
              <a:defRPr/>
            </a:pPr>
            <a:r>
              <a:rPr lang="zh-CN" altLang="en-US" dirty="0" smtClean="0">
                <a:solidFill>
                  <a:schemeClr val="bg1"/>
                </a:solidFill>
                <a:latin typeface="微软雅黑" panose="020B0503020204020204" charset="-122"/>
                <a:ea typeface="微软雅黑" panose="020B0503020204020204" charset="-122"/>
              </a:rPr>
              <a:t>未满足的临床需求：单药的降压幅度、不良反应不理想，依从性差，联合用药治疗使用率太低</a:t>
            </a:r>
            <a:endParaRPr lang="en-US" altLang="zh-CN" dirty="0" smtClean="0">
              <a:solidFill>
                <a:schemeClr val="bg1"/>
              </a:solidFill>
              <a:latin typeface="微软雅黑" panose="020B0503020204020204" charset="-122"/>
              <a:ea typeface="微软雅黑" panose="020B0503020204020204" charset="-122"/>
            </a:endParaRPr>
          </a:p>
        </p:txBody>
      </p:sp>
      <p:sp>
        <p:nvSpPr>
          <p:cNvPr id="13318" name="内容占位符 19"/>
          <p:cNvSpPr>
            <a:spLocks noGrp="1"/>
          </p:cNvSpPr>
          <p:nvPr>
            <p:ph sz="quarter" idx="4"/>
          </p:nvPr>
        </p:nvSpPr>
        <p:spPr>
          <a:xfrm>
            <a:off x="3712929" y="1951463"/>
            <a:ext cx="3602269" cy="1623937"/>
          </a:xfrm>
        </p:spPr>
        <p:txBody>
          <a:bodyPr>
            <a:noAutofit/>
          </a:bodyPr>
          <a:lstStyle/>
          <a:p>
            <a:pPr eaLnBrk="1" hangingPunct="1">
              <a:lnSpc>
                <a:spcPct val="150000"/>
              </a:lnSpc>
              <a:buFont typeface="Wingdings" panose="05000000000000000000" pitchFamily="2" charset="2"/>
              <a:buChar char="ü"/>
            </a:pPr>
            <a:r>
              <a:rPr lang="zh-CN" altLang="en-US" sz="1400" b="1" dirty="0" smtClean="0">
                <a:latin typeface="微软雅黑" panose="020B0503020204020204" charset="-122"/>
                <a:ea typeface="微软雅黑" panose="020B0503020204020204" charset="-122"/>
              </a:rPr>
              <a:t>全球高血压患者的血压控制情况不太理想，其中一个重要影响因素是联合用药治疗使用率太低（约占</a:t>
            </a:r>
            <a:r>
              <a:rPr lang="en-US" altLang="zh-CN" sz="1400" b="1" dirty="0" smtClean="0">
                <a:latin typeface="微软雅黑" panose="020B0503020204020204" charset="-122"/>
                <a:ea typeface="微软雅黑" panose="020B0503020204020204" charset="-122"/>
              </a:rPr>
              <a:t>26%</a:t>
            </a:r>
            <a:r>
              <a:rPr lang="zh-CN" altLang="en-US" sz="1400" b="1" dirty="0" smtClean="0">
                <a:latin typeface="微软雅黑" panose="020B0503020204020204" charset="-122"/>
                <a:ea typeface="微软雅黑" panose="020B0503020204020204" charset="-122"/>
              </a:rPr>
              <a:t>），特别是起始单片复方制剂应用更低（仅为</a:t>
            </a:r>
            <a:r>
              <a:rPr lang="en-US" altLang="zh-CN" sz="1400" b="1" dirty="0" smtClean="0">
                <a:latin typeface="微软雅黑" panose="020B0503020204020204" charset="-122"/>
                <a:ea typeface="微软雅黑" panose="020B0503020204020204" charset="-122"/>
              </a:rPr>
              <a:t>12.7%</a:t>
            </a:r>
            <a:r>
              <a:rPr lang="zh-CN" altLang="en-US" sz="1400" b="1" dirty="0" smtClean="0">
                <a:latin typeface="微软雅黑" panose="020B0503020204020204" charset="-122"/>
                <a:ea typeface="微软雅黑" panose="020B0503020204020204" charset="-122"/>
              </a:rPr>
              <a:t>）。</a:t>
            </a:r>
            <a:endParaRPr lang="en-US" altLang="zh-CN" sz="1400" b="1" dirty="0" smtClean="0">
              <a:latin typeface="微软雅黑" panose="020B0503020204020204" charset="-122"/>
              <a:ea typeface="微软雅黑" panose="020B0503020204020204" charset="-122"/>
            </a:endParaRPr>
          </a:p>
          <a:p>
            <a:pPr eaLnBrk="1" hangingPunct="1">
              <a:lnSpc>
                <a:spcPct val="150000"/>
              </a:lnSpc>
              <a:buFont typeface="Arial" panose="020B0604020202020204" pitchFamily="34" charset="0"/>
              <a:buNone/>
            </a:pPr>
            <a:r>
              <a:rPr lang="zh-CN" altLang="en-US" sz="1400" dirty="0" smtClean="0">
                <a:latin typeface="微软雅黑" panose="020B0503020204020204" charset="-122"/>
                <a:ea typeface="微软雅黑" panose="020B0503020204020204" charset="-122"/>
                <a:sym typeface="Arial" panose="020B0604020202020204" pitchFamily="34" charset="0"/>
              </a:rPr>
              <a:t>    </a:t>
            </a:r>
            <a:endParaRPr lang="en-US" altLang="zh-CN" sz="1400" dirty="0" smtClean="0">
              <a:latin typeface="微软雅黑" panose="020B0503020204020204" charset="-122"/>
              <a:ea typeface="微软雅黑" panose="020B0503020204020204" charset="-122"/>
              <a:sym typeface="Arial" panose="020B0604020202020204" pitchFamily="34" charset="0"/>
            </a:endParaRPr>
          </a:p>
        </p:txBody>
      </p:sp>
      <p:sp>
        <p:nvSpPr>
          <p:cNvPr id="13319" name="TextBox 11"/>
          <p:cNvSpPr txBox="1">
            <a:spLocks noChangeArrowheads="1"/>
          </p:cNvSpPr>
          <p:nvPr/>
        </p:nvSpPr>
        <p:spPr bwMode="auto">
          <a:xfrm>
            <a:off x="568706" y="6027003"/>
            <a:ext cx="6889750" cy="646331"/>
          </a:xfrm>
          <a:prstGeom prst="rect">
            <a:avLst/>
          </a:prstGeom>
          <a:noFill/>
          <a:ln w="9525">
            <a:noFill/>
            <a:miter lim="800000"/>
          </a:ln>
        </p:spPr>
        <p:txBody>
          <a:bodyPr>
            <a:spAutoFit/>
          </a:bodyPr>
          <a:lstStyle/>
          <a:p>
            <a:pPr eaLnBrk="1" hangingPunct="1"/>
            <a:r>
              <a:rPr lang="en-US" altLang="zh-CN" sz="1200" b="1" dirty="0" smtClean="0"/>
              <a:t>1. Peter </a:t>
            </a:r>
            <a:r>
              <a:rPr lang="en-US" altLang="zh-CN" sz="1200" b="1" dirty="0" err="1"/>
              <a:t>Bwt</a:t>
            </a:r>
            <a:r>
              <a:rPr lang="en-US" altLang="zh-CN" sz="1200" b="1" dirty="0"/>
              <a:t>, et al. </a:t>
            </a:r>
            <a:r>
              <a:rPr lang="en-US" altLang="zh-CN" sz="1200" b="1" dirty="0" err="1"/>
              <a:t>Cardiovasc</a:t>
            </a:r>
            <a:r>
              <a:rPr lang="en-US" altLang="zh-CN" sz="1200" b="1" dirty="0"/>
              <a:t> Diabetol.2009 Mar 27; 8: 18</a:t>
            </a:r>
            <a:r>
              <a:rPr lang="en-US" altLang="zh-CN" sz="1200" b="1" dirty="0" smtClean="0"/>
              <a:t>.</a:t>
            </a:r>
          </a:p>
          <a:p>
            <a:r>
              <a:rPr lang="en-US" altLang="zh-CN" sz="1200" b="1" dirty="0" smtClean="0"/>
              <a:t>2.</a:t>
            </a:r>
            <a:r>
              <a:rPr lang="zh-CN" altLang="en-US" sz="1200" b="1" dirty="0" smtClean="0"/>
              <a:t> 中国高血压防治指南修订委员会等</a:t>
            </a:r>
            <a:r>
              <a:rPr lang="en-US" altLang="zh-CN" sz="1200" b="1" dirty="0" smtClean="0"/>
              <a:t>.</a:t>
            </a:r>
            <a:r>
              <a:rPr lang="zh-CN" altLang="en-US" sz="1200" b="1" dirty="0" smtClean="0"/>
              <a:t>中国高血压防治指南</a:t>
            </a:r>
            <a:r>
              <a:rPr lang="en-US" altLang="zh-CN" sz="1200" b="1" dirty="0" smtClean="0"/>
              <a:t>(2024</a:t>
            </a:r>
            <a:r>
              <a:rPr lang="zh-CN" altLang="en-US" sz="1200" b="1" dirty="0" smtClean="0"/>
              <a:t>年修订版</a:t>
            </a:r>
            <a:r>
              <a:rPr lang="en-US" altLang="zh-CN" sz="1200" b="1" dirty="0" smtClean="0"/>
              <a:t>)[J].</a:t>
            </a:r>
            <a:r>
              <a:rPr lang="zh-CN" altLang="en-US" sz="1200" b="1" dirty="0" smtClean="0"/>
              <a:t>中华高血压杂志</a:t>
            </a:r>
            <a:r>
              <a:rPr lang="en-US" altLang="zh-CN" sz="1200" b="1" dirty="0" smtClean="0"/>
              <a:t>(</a:t>
            </a:r>
            <a:r>
              <a:rPr lang="zh-CN" altLang="en-US" sz="1200" b="1" dirty="0" smtClean="0"/>
              <a:t>中英文</a:t>
            </a:r>
            <a:r>
              <a:rPr lang="en-US" altLang="zh-CN" sz="1200" b="1" dirty="0" smtClean="0"/>
              <a:t>),2024,32(7):603-700.</a:t>
            </a:r>
            <a:endParaRPr lang="zh-CN" altLang="en-US" sz="1200" b="1" dirty="0"/>
          </a:p>
        </p:txBody>
      </p:sp>
      <p:grpSp>
        <p:nvGrpSpPr>
          <p:cNvPr id="13" name="组合 12"/>
          <p:cNvGrpSpPr/>
          <p:nvPr/>
        </p:nvGrpSpPr>
        <p:grpSpPr>
          <a:xfrm>
            <a:off x="2992476" y="3386525"/>
            <a:ext cx="4921600" cy="2870200"/>
            <a:chOff x="2992476" y="3386525"/>
            <a:chExt cx="4921600" cy="2870200"/>
          </a:xfrm>
        </p:grpSpPr>
        <p:graphicFrame>
          <p:nvGraphicFramePr>
            <p:cNvPr id="13320" name="图表 7"/>
            <p:cNvGraphicFramePr>
              <a:graphicFrameLocks noChangeAspect="1"/>
            </p:cNvGraphicFramePr>
            <p:nvPr>
              <p:extLst>
                <p:ext uri="{D42A27DB-BD31-4B8C-83A1-F6EECF244321}">
                  <p14:modId xmlns="" xmlns:p14="http://schemas.microsoft.com/office/powerpoint/2010/main" val="3761603797"/>
                </p:ext>
              </p:extLst>
            </p:nvPr>
          </p:nvGraphicFramePr>
          <p:xfrm>
            <a:off x="2992476" y="3386525"/>
            <a:ext cx="3084513" cy="2870200"/>
          </p:xfrm>
          <a:graphic>
            <a:graphicData uri="http://schemas.openxmlformats.org/presentationml/2006/ole">
              <p:oleObj spid="_x0000_s2068" r:id="rId4" imgW="3084843" imgH="2871465" progId="Excel.Sheet.8">
                <p:embed/>
              </p:oleObj>
            </a:graphicData>
          </a:graphic>
        </p:graphicFrame>
        <p:graphicFrame>
          <p:nvGraphicFramePr>
            <p:cNvPr id="13321" name="图表 9"/>
            <p:cNvGraphicFramePr>
              <a:graphicFrameLocks noChangeAspect="1"/>
            </p:cNvGraphicFramePr>
            <p:nvPr>
              <p:extLst>
                <p:ext uri="{D42A27DB-BD31-4B8C-83A1-F6EECF244321}">
                  <p14:modId xmlns="" xmlns:p14="http://schemas.microsoft.com/office/powerpoint/2010/main" val="962748159"/>
                </p:ext>
              </p:extLst>
            </p:nvPr>
          </p:nvGraphicFramePr>
          <p:xfrm>
            <a:off x="5153413" y="3440421"/>
            <a:ext cx="2760663" cy="2517775"/>
          </p:xfrm>
          <a:graphic>
            <a:graphicData uri="http://schemas.openxmlformats.org/presentationml/2006/ole">
              <p:oleObj spid="_x0000_s2069" name="图表" r:id="rId5" imgW="2761727" imgH="2517866" progId="Excel.Sheet.8">
                <p:embed/>
              </p:oleObj>
            </a:graphicData>
          </a:graphic>
        </p:graphicFrame>
      </p:grpSp>
      <p:sp>
        <p:nvSpPr>
          <p:cNvPr id="13322" name="内容占位符 19"/>
          <p:cNvSpPr>
            <a:spLocks noGrp="1"/>
          </p:cNvSpPr>
          <p:nvPr>
            <p:ph sz="quarter" idx="4"/>
          </p:nvPr>
        </p:nvSpPr>
        <p:spPr>
          <a:xfrm>
            <a:off x="274175" y="1764796"/>
            <a:ext cx="2937378" cy="4344987"/>
          </a:xfrm>
        </p:spPr>
        <p:txBody>
          <a:bodyPr>
            <a:normAutofit fontScale="85000" lnSpcReduction="20000"/>
          </a:bodyPr>
          <a:lstStyle/>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一项</a:t>
            </a:r>
            <a:r>
              <a:rPr lang="en-US" altLang="zh-CN" sz="1600" dirty="0" smtClean="0">
                <a:latin typeface="微软雅黑" panose="020B0503020204020204" charset="-122"/>
                <a:ea typeface="微软雅黑" panose="020B0503020204020204" charset="-122"/>
                <a:sym typeface="Arial" panose="020B0604020202020204" pitchFamily="34" charset="0"/>
              </a:rPr>
              <a:t>Meta</a:t>
            </a:r>
            <a:r>
              <a:rPr lang="zh-CN" altLang="en-US" sz="1600" dirty="0" smtClean="0">
                <a:latin typeface="微软雅黑" panose="020B0503020204020204" charset="-122"/>
                <a:ea typeface="微软雅黑" panose="020B0503020204020204" charset="-122"/>
                <a:sym typeface="Arial" panose="020B0604020202020204" pitchFamily="34" charset="0"/>
              </a:rPr>
              <a:t>分析纳入</a:t>
            </a:r>
            <a:r>
              <a:rPr lang="en-US" altLang="zh-CN" sz="1600" dirty="0" smtClean="0">
                <a:latin typeface="微软雅黑" panose="020B0503020204020204" charset="-122"/>
                <a:ea typeface="微软雅黑" panose="020B0503020204020204" charset="-122"/>
                <a:sym typeface="Arial" panose="020B0604020202020204" pitchFamily="34" charset="0"/>
              </a:rPr>
              <a:t>354</a:t>
            </a:r>
            <a:r>
              <a:rPr lang="zh-CN" altLang="en-US" sz="1600" dirty="0" smtClean="0">
                <a:latin typeface="微软雅黑" panose="020B0503020204020204" charset="-122"/>
                <a:ea typeface="微软雅黑" panose="020B0503020204020204" charset="-122"/>
                <a:sym typeface="Arial" panose="020B0604020202020204" pitchFamily="34" charset="0"/>
              </a:rPr>
              <a:t>项随机、安慰剂对照试验，</a:t>
            </a:r>
            <a:r>
              <a:rPr lang="en-US" altLang="zh-CN" sz="1600" dirty="0" smtClean="0">
                <a:latin typeface="微软雅黑" panose="020B0503020204020204" charset="-122"/>
                <a:ea typeface="微软雅黑" panose="020B0503020204020204" charset="-122"/>
                <a:sym typeface="Arial" panose="020B0604020202020204" pitchFamily="34" charset="0"/>
              </a:rPr>
              <a:t>5</a:t>
            </a:r>
            <a:r>
              <a:rPr lang="zh-CN" altLang="en-US" sz="1600" dirty="0" smtClean="0">
                <a:latin typeface="微软雅黑" panose="020B0503020204020204" charset="-122"/>
                <a:ea typeface="微软雅黑" panose="020B0503020204020204" charset="-122"/>
                <a:sym typeface="Arial" panose="020B0604020202020204" pitchFamily="34" charset="0"/>
              </a:rPr>
              <a:t>类降压药物，与安慰剂比较，其中</a:t>
            </a:r>
            <a:r>
              <a:rPr lang="en-US" altLang="zh-CN" sz="1600" dirty="0" smtClean="0">
                <a:latin typeface="微软雅黑" panose="020B0503020204020204" charset="-122"/>
                <a:ea typeface="微软雅黑" panose="020B0503020204020204" charset="-122"/>
                <a:sym typeface="Arial" panose="020B0604020202020204" pitchFamily="34" charset="0"/>
              </a:rPr>
              <a:t>39 879</a:t>
            </a:r>
            <a:r>
              <a:rPr lang="zh-CN" altLang="en-US" sz="1600" dirty="0" smtClean="0">
                <a:latin typeface="微软雅黑" panose="020B0503020204020204" charset="-122"/>
                <a:ea typeface="微软雅黑" panose="020B0503020204020204" charset="-122"/>
                <a:sym typeface="Arial" panose="020B0604020202020204" pitchFamily="34" charset="0"/>
              </a:rPr>
              <a:t>例接受药物治疗和</a:t>
            </a:r>
            <a:r>
              <a:rPr lang="en-US" altLang="zh-CN" sz="1600" dirty="0" smtClean="0">
                <a:latin typeface="微软雅黑" panose="020B0503020204020204" charset="-122"/>
                <a:ea typeface="微软雅黑" panose="020B0503020204020204" charset="-122"/>
                <a:sym typeface="Arial" panose="020B0604020202020204" pitchFamily="34" charset="0"/>
              </a:rPr>
              <a:t>15 817</a:t>
            </a:r>
            <a:r>
              <a:rPr lang="zh-CN" altLang="en-US" sz="1600" dirty="0" smtClean="0">
                <a:latin typeface="微软雅黑" panose="020B0503020204020204" charset="-122"/>
                <a:ea typeface="微软雅黑" panose="020B0503020204020204" charset="-122"/>
                <a:sym typeface="Arial" panose="020B0604020202020204" pitchFamily="34" charset="0"/>
              </a:rPr>
              <a:t>给予安慰剂。结果显示，</a:t>
            </a:r>
            <a:r>
              <a:rPr lang="zh-CN" altLang="en-US" sz="1600" b="1" dirty="0" smtClean="0">
                <a:latin typeface="微软雅黑" panose="020B0503020204020204" charset="-122"/>
                <a:ea typeface="微软雅黑" panose="020B0503020204020204" charset="-122"/>
                <a:sym typeface="Arial" panose="020B0604020202020204" pitchFamily="34" charset="0"/>
              </a:rPr>
              <a:t>单药的平均降压幅度在</a:t>
            </a:r>
            <a:r>
              <a:rPr lang="en-US" altLang="zh-CN" sz="1600" b="1" dirty="0" smtClean="0">
                <a:latin typeface="微软雅黑" panose="020B0503020204020204" charset="-122"/>
                <a:ea typeface="微软雅黑" panose="020B0503020204020204" charset="-122"/>
                <a:sym typeface="Arial" panose="020B0604020202020204" pitchFamily="34" charset="0"/>
              </a:rPr>
              <a:t>9.1/5.5 mmHg</a:t>
            </a:r>
            <a:r>
              <a:rPr lang="zh-CN" altLang="en-US" sz="1600" b="1" dirty="0" smtClean="0">
                <a:latin typeface="微软雅黑" panose="020B0503020204020204" charset="-122"/>
                <a:ea typeface="微软雅黑" panose="020B0503020204020204" charset="-122"/>
                <a:sym typeface="Arial" panose="020B0604020202020204" pitchFamily="34" charset="0"/>
              </a:rPr>
              <a:t>，而且随着降压药物剂量增加，不良反应风险也随之增加</a:t>
            </a:r>
            <a:r>
              <a:rPr lang="en-US" altLang="zh-CN" sz="1600" b="1" baseline="30000" dirty="0" smtClean="0">
                <a:latin typeface="微软雅黑" panose="020B0503020204020204" charset="-122"/>
                <a:ea typeface="微软雅黑" panose="020B0503020204020204" charset="-122"/>
                <a:sym typeface="Arial" panose="020B0604020202020204" pitchFamily="34" charset="0"/>
              </a:rPr>
              <a:t>1</a:t>
            </a:r>
            <a:r>
              <a:rPr lang="zh-CN" altLang="en-US" sz="1600" b="1" dirty="0" smtClean="0">
                <a:latin typeface="微软雅黑" panose="020B0503020204020204" charset="-122"/>
                <a:ea typeface="微软雅黑" panose="020B0503020204020204" charset="-122"/>
                <a:sym typeface="Arial" panose="020B0604020202020204" pitchFamily="34" charset="0"/>
              </a:rPr>
              <a:t>。</a:t>
            </a:r>
            <a:endParaRPr lang="en-US" altLang="zh-CN" sz="1600" b="1" dirty="0" smtClean="0">
              <a:latin typeface="微软雅黑" panose="020B0503020204020204" charset="-122"/>
              <a:ea typeface="微软雅黑" panose="020B0503020204020204" charset="-122"/>
              <a:sym typeface="Arial" panose="020B0604020202020204" pitchFamily="34" charset="0"/>
            </a:endParaRPr>
          </a:p>
          <a:p>
            <a:pPr eaLnBrk="1" hangingPunct="1">
              <a:lnSpc>
                <a:spcPct val="150000"/>
              </a:lnSpc>
              <a:buFont typeface="Wingdings" panose="05000000000000000000" pitchFamily="2" charset="2"/>
              <a:buChar char="ü"/>
            </a:pPr>
            <a:r>
              <a:rPr lang="zh-CN" altLang="en-US" sz="1600" dirty="0" smtClean="0">
                <a:latin typeface="微软雅黑" panose="020B0503020204020204" charset="-122"/>
                <a:ea typeface="微软雅黑" panose="020B0503020204020204" charset="-122"/>
                <a:sym typeface="Arial" panose="020B0604020202020204" pitchFamily="34" charset="0"/>
              </a:rPr>
              <a:t> 单药治疗所存在的弊端，</a:t>
            </a:r>
            <a:r>
              <a:rPr lang="zh-CN" altLang="en-US" sz="1600" b="1" dirty="0" smtClean="0">
                <a:latin typeface="微软雅黑" panose="020B0503020204020204" charset="-122"/>
                <a:ea typeface="微软雅黑" panose="020B0503020204020204" charset="-122"/>
                <a:sym typeface="Arial" panose="020B0604020202020204" pitchFamily="34" charset="0"/>
              </a:rPr>
              <a:t>包括依从性差（</a:t>
            </a:r>
            <a:r>
              <a:rPr lang="en-US" altLang="zh-CN" sz="1600" b="1" dirty="0" smtClean="0">
                <a:latin typeface="微软雅黑" panose="020B0503020204020204" charset="-122"/>
                <a:ea typeface="微软雅黑" panose="020B0503020204020204" charset="-122"/>
                <a:sym typeface="Arial" panose="020B0604020202020204" pitchFamily="34" charset="0"/>
              </a:rPr>
              <a:t>72%</a:t>
            </a:r>
            <a:r>
              <a:rPr lang="zh-CN" altLang="en-US" sz="1600" b="1" dirty="0" smtClean="0">
                <a:latin typeface="微软雅黑" panose="020B0503020204020204" charset="-122"/>
                <a:ea typeface="微软雅黑" panose="020B0503020204020204" charset="-122"/>
                <a:sym typeface="Arial" panose="020B0604020202020204" pitchFamily="34" charset="0"/>
              </a:rPr>
              <a:t>）</a:t>
            </a:r>
            <a:r>
              <a:rPr lang="zh-CN" altLang="en-US" sz="1600" dirty="0" smtClean="0">
                <a:latin typeface="微软雅黑" panose="020B0503020204020204" charset="-122"/>
                <a:ea typeface="微软雅黑" panose="020B0503020204020204" charset="-122"/>
                <a:sym typeface="Arial" panose="020B0604020202020204" pitchFamily="34" charset="0"/>
              </a:rPr>
              <a:t>、单药疗效不佳（</a:t>
            </a:r>
            <a:r>
              <a:rPr lang="en-US" altLang="zh-CN" sz="1600" dirty="0" smtClean="0">
                <a:latin typeface="微软雅黑" panose="020B0503020204020204" charset="-122"/>
                <a:ea typeface="微软雅黑" panose="020B0503020204020204" charset="-122"/>
                <a:sym typeface="Arial" panose="020B0604020202020204" pitchFamily="34" charset="0"/>
              </a:rPr>
              <a:t>41%</a:t>
            </a:r>
            <a:r>
              <a:rPr lang="zh-CN" altLang="en-US" sz="1600" dirty="0" smtClean="0">
                <a:latin typeface="微软雅黑" panose="020B0503020204020204" charset="-122"/>
                <a:ea typeface="微软雅黑" panose="020B0503020204020204" charset="-122"/>
                <a:sym typeface="Arial" panose="020B0604020202020204" pitchFamily="34" charset="0"/>
              </a:rPr>
              <a:t>）、剂量调整频繁（</a:t>
            </a:r>
            <a:r>
              <a:rPr lang="en-US" altLang="zh-CN" sz="1600" dirty="0" smtClean="0">
                <a:latin typeface="微软雅黑" panose="020B0503020204020204" charset="-122"/>
                <a:ea typeface="微软雅黑" panose="020B0503020204020204" charset="-122"/>
                <a:sym typeface="Arial" panose="020B0604020202020204" pitchFamily="34" charset="0"/>
              </a:rPr>
              <a:t>24%</a:t>
            </a:r>
            <a:r>
              <a:rPr lang="zh-CN" altLang="en-US" sz="1600" dirty="0" smtClean="0">
                <a:latin typeface="微软雅黑" panose="020B0503020204020204" charset="-122"/>
                <a:ea typeface="微软雅黑" panose="020B0503020204020204" charset="-122"/>
                <a:sym typeface="Arial" panose="020B0604020202020204" pitchFamily="34" charset="0"/>
              </a:rPr>
              <a:t>）、无法耐受加量反应（</a:t>
            </a:r>
            <a:r>
              <a:rPr lang="en-US" altLang="zh-CN" sz="1600" dirty="0" smtClean="0">
                <a:latin typeface="微软雅黑" panose="020B0503020204020204" charset="-122"/>
                <a:ea typeface="微软雅黑" panose="020B0503020204020204" charset="-122"/>
                <a:sym typeface="Arial" panose="020B0604020202020204" pitchFamily="34" charset="0"/>
              </a:rPr>
              <a:t>34%</a:t>
            </a:r>
            <a:r>
              <a:rPr lang="zh-CN" altLang="en-US" sz="1600" dirty="0" smtClean="0">
                <a:latin typeface="微软雅黑" panose="020B0503020204020204" charset="-122"/>
                <a:ea typeface="微软雅黑" panose="020B0503020204020204" charset="-122"/>
                <a:sym typeface="Arial" panose="020B0604020202020204" pitchFamily="34" charset="0"/>
              </a:rPr>
              <a:t>）、未及时调整联合治疗（</a:t>
            </a:r>
            <a:r>
              <a:rPr lang="en-US" altLang="zh-CN" sz="1600" dirty="0" smtClean="0">
                <a:latin typeface="微软雅黑" panose="020B0503020204020204" charset="-122"/>
                <a:ea typeface="微软雅黑" panose="020B0503020204020204" charset="-122"/>
                <a:sym typeface="Arial" panose="020B0604020202020204" pitchFamily="34" charset="0"/>
              </a:rPr>
              <a:t>26%</a:t>
            </a:r>
            <a:r>
              <a:rPr lang="zh-CN" altLang="en-US" sz="1600" dirty="0" smtClean="0">
                <a:latin typeface="微软雅黑" panose="020B0503020204020204" charset="-122"/>
                <a:ea typeface="微软雅黑" panose="020B0503020204020204" charset="-122"/>
                <a:sym typeface="Arial" panose="020B0604020202020204" pitchFamily="34" charset="0"/>
              </a:rPr>
              <a:t>）。</a:t>
            </a:r>
            <a:endParaRPr lang="en-US" altLang="zh-CN" sz="1600" dirty="0" smtClean="0">
              <a:latin typeface="微软雅黑" panose="020B0503020204020204" charset="-122"/>
              <a:ea typeface="微软雅黑" panose="020B0503020204020204" charset="-122"/>
              <a:sym typeface="Arial" panose="020B0604020202020204" pitchFamily="34" charset="0"/>
            </a:endParaRPr>
          </a:p>
        </p:txBody>
      </p:sp>
      <p:sp>
        <p:nvSpPr>
          <p:cNvPr id="11" name="矩形 10"/>
          <p:cNvSpPr/>
          <p:nvPr/>
        </p:nvSpPr>
        <p:spPr>
          <a:xfrm flipH="1">
            <a:off x="280988" y="-155768"/>
            <a:ext cx="7278687" cy="841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药品基本</a:t>
            </a:r>
            <a:r>
              <a:rPr lang="zh-CN" altLang="en-US"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信息（</a:t>
            </a:r>
            <a:r>
              <a:rPr lang="en-US" altLang="zh-CN" sz="2800" b="1" dirty="0" smtClean="0">
                <a:solidFill>
                  <a:schemeClr val="accent1">
                    <a:lumMod val="75000"/>
                  </a:schemeClr>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endParaRPr>
          </a:p>
        </p:txBody>
      </p:sp>
      <p:sp>
        <p:nvSpPr>
          <p:cNvPr id="12" name="内容占位符 19"/>
          <p:cNvSpPr>
            <a:spLocks noGrp="1"/>
          </p:cNvSpPr>
          <p:nvPr>
            <p:ph sz="quarter" idx="4"/>
          </p:nvPr>
        </p:nvSpPr>
        <p:spPr>
          <a:xfrm>
            <a:off x="7670179" y="1683902"/>
            <a:ext cx="4153829" cy="4716902"/>
          </a:xfrm>
        </p:spPr>
        <p:txBody>
          <a:bodyPr>
            <a:noAutofit/>
          </a:bodyPr>
          <a:lstStyle/>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根据各国高血压防治指南，</a:t>
            </a:r>
            <a:r>
              <a:rPr lang="en-US" altLang="zh-CN" sz="1400" dirty="0" smtClean="0">
                <a:solidFill>
                  <a:srgbClr val="FF0000"/>
                </a:solidFill>
                <a:latin typeface="微软雅黑" panose="020B0503020204020204" charset="-122"/>
                <a:ea typeface="微软雅黑" panose="020B0503020204020204" charset="-122"/>
              </a:rPr>
              <a:t>ARB+CCB</a:t>
            </a:r>
            <a:r>
              <a:rPr lang="zh-CN" altLang="en-US" sz="1400" dirty="0" smtClean="0">
                <a:solidFill>
                  <a:srgbClr val="FF0000"/>
                </a:solidFill>
                <a:latin typeface="微软雅黑" panose="020B0503020204020204" charset="-122"/>
                <a:ea typeface="微软雅黑" panose="020B0503020204020204" charset="-122"/>
              </a:rPr>
              <a:t>单片复方制剂是高血压患者优选的联合起始治疗方案</a:t>
            </a:r>
            <a:r>
              <a:rPr lang="zh-CN" altLang="en-US" sz="1400" dirty="0" smtClean="0">
                <a:latin typeface="微软雅黑" panose="020B0503020204020204" charset="-122"/>
                <a:ea typeface="微软雅黑" panose="020B0503020204020204" charset="-122"/>
              </a:rPr>
              <a:t>，可增加高血压的控制率，提高患者的依从性，为患者提供心血管保护。</a:t>
            </a:r>
            <a:endParaRPr lang="en-US" altLang="zh-CN" sz="1400" dirty="0" smtClean="0">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dirty="0" smtClean="0">
                <a:latin typeface="微软雅黑" panose="020B0503020204020204" charset="-122"/>
                <a:ea typeface="微软雅黑" panose="020B0503020204020204" charset="-122"/>
                <a:sym typeface="Arial" panose="020B0604020202020204" pitchFamily="34" charset="0"/>
              </a:rPr>
              <a:t>根据</a:t>
            </a:r>
            <a:r>
              <a:rPr lang="zh-CN" altLang="en-US" sz="1400" dirty="0">
                <a:latin typeface="微软雅黑" panose="020B0503020204020204" charset="-122"/>
                <a:ea typeface="微软雅黑" panose="020B0503020204020204" charset="-122"/>
              </a:rPr>
              <a:t>中国髙血压防治</a:t>
            </a:r>
            <a:r>
              <a:rPr lang="zh-CN" altLang="en-US" sz="1400" dirty="0" smtClean="0">
                <a:latin typeface="微软雅黑" panose="020B0503020204020204" charset="-122"/>
                <a:ea typeface="微软雅黑" panose="020B0503020204020204" charset="-122"/>
              </a:rPr>
              <a:t>指南（</a:t>
            </a:r>
            <a:r>
              <a:rPr lang="en-US" altLang="zh-CN" sz="1400" dirty="0" smtClean="0">
                <a:latin typeface="微软雅黑" panose="020B0503020204020204" charset="-122"/>
                <a:ea typeface="微软雅黑" panose="020B0503020204020204" charset="-122"/>
              </a:rPr>
              <a:t>2024</a:t>
            </a:r>
            <a:r>
              <a:rPr lang="zh-CN" altLang="en-US" sz="1400" dirty="0" smtClean="0">
                <a:latin typeface="微软雅黑" panose="020B0503020204020204" charset="-122"/>
                <a:ea typeface="微软雅黑" panose="020B0503020204020204" charset="-122"/>
              </a:rPr>
              <a:t>年修订版）</a:t>
            </a:r>
            <a:r>
              <a:rPr lang="zh-CN" altLang="en-US" sz="1400" dirty="0" smtClean="0">
                <a:latin typeface="微软雅黑" panose="020B0503020204020204" charset="-122"/>
                <a:ea typeface="微软雅黑" panose="020B0503020204020204" charset="-122"/>
                <a:sym typeface="Arial" panose="020B0604020202020204" pitchFamily="34" charset="0"/>
              </a:rPr>
              <a:t>，</a:t>
            </a:r>
            <a:r>
              <a:rPr lang="zh-CN" altLang="en-US" sz="1400" dirty="0">
                <a:latin typeface="微软雅黑" panose="020B0503020204020204" charset="-122"/>
                <a:ea typeface="微软雅黑" panose="020B0503020204020204" charset="-122"/>
                <a:sym typeface="Arial" panose="020B0604020202020204" pitchFamily="34" charset="0"/>
              </a:rPr>
              <a:t>对血压≥</a:t>
            </a:r>
            <a:r>
              <a:rPr lang="en-US" altLang="en-US" sz="1400" dirty="0">
                <a:latin typeface="微软雅黑" panose="020B0503020204020204" charset="-122"/>
                <a:ea typeface="微软雅黑" panose="020B0503020204020204" charset="-122"/>
                <a:sym typeface="Arial" panose="020B0604020202020204" pitchFamily="34" charset="0"/>
              </a:rPr>
              <a:t>140/90mmHg</a:t>
            </a:r>
            <a:r>
              <a:rPr lang="zh-CN" altLang="en-US" sz="1400" dirty="0">
                <a:latin typeface="微软雅黑" panose="020B0503020204020204" charset="-122"/>
                <a:ea typeface="微软雅黑" panose="020B0503020204020204" charset="-122"/>
                <a:sym typeface="Arial" panose="020B0604020202020204" pitchFamily="34" charset="0"/>
              </a:rPr>
              <a:t>的患者，</a:t>
            </a:r>
            <a:r>
              <a:rPr lang="zh-CN" altLang="en-US" sz="1400" b="1" dirty="0">
                <a:solidFill>
                  <a:srgbClr val="2570BF"/>
                </a:solidFill>
                <a:latin typeface="微软雅黑" panose="020B0503020204020204" charset="-122"/>
                <a:ea typeface="微软雅黑" panose="020B0503020204020204" charset="-122"/>
                <a:sym typeface="Arial" panose="020B0604020202020204" pitchFamily="34" charset="0"/>
              </a:rPr>
              <a:t>可起始小剂量联合</a:t>
            </a:r>
            <a:r>
              <a:rPr lang="zh-CN" altLang="en-US" sz="1400" b="1" dirty="0" smtClean="0">
                <a:solidFill>
                  <a:srgbClr val="2570BF"/>
                </a:solidFill>
                <a:latin typeface="微软雅黑" panose="020B0503020204020204" charset="-122"/>
                <a:ea typeface="微软雅黑" panose="020B0503020204020204" charset="-122"/>
                <a:sym typeface="Arial" panose="020B0604020202020204" pitchFamily="34" charset="0"/>
              </a:rPr>
              <a:t>治疗</a:t>
            </a:r>
            <a:r>
              <a:rPr lang="zh-CN" altLang="en-US" sz="1400" dirty="0" smtClean="0">
                <a:latin typeface="微软雅黑" panose="020B0503020204020204" charset="-122"/>
                <a:ea typeface="微软雅黑" panose="020B0503020204020204" charset="-122"/>
                <a:sym typeface="Arial" panose="020B0604020202020204" pitchFamily="34" charset="0"/>
              </a:rPr>
              <a:t>。</a:t>
            </a:r>
            <a:r>
              <a:rPr lang="zh-CN" altLang="en-US" sz="1400" dirty="0" smtClean="0">
                <a:latin typeface="微软雅黑" panose="020B0503020204020204" charset="-122"/>
                <a:ea typeface="微软雅黑" panose="020B0503020204020204" charset="-122"/>
              </a:rPr>
              <a:t>我国进行的</a:t>
            </a:r>
            <a:r>
              <a:rPr lang="en-US" altLang="zh-CN" sz="1400" dirty="0" smtClean="0">
                <a:latin typeface="微软雅黑" panose="020B0503020204020204" charset="-122"/>
                <a:ea typeface="微软雅黑" panose="020B0503020204020204" charset="-122"/>
              </a:rPr>
              <a:t>CHIEF</a:t>
            </a:r>
            <a:r>
              <a:rPr lang="zh-CN" altLang="en-US" sz="1400" dirty="0" smtClean="0">
                <a:latin typeface="微软雅黑" panose="020B0503020204020204" charset="-122"/>
                <a:ea typeface="微软雅黑" panose="020B0503020204020204" charset="-122"/>
              </a:rPr>
              <a:t>研究表明，小剂量长效</a:t>
            </a:r>
            <a:r>
              <a:rPr lang="en-US" altLang="zh-CN" sz="1400" dirty="0" smtClean="0">
                <a:latin typeface="微软雅黑" panose="020B0503020204020204" charset="-122"/>
                <a:ea typeface="微软雅黑" panose="020B0503020204020204" charset="-122"/>
              </a:rPr>
              <a:t>CCB +ARB</a:t>
            </a:r>
            <a:r>
              <a:rPr lang="zh-CN" altLang="en-US" sz="1400" dirty="0" smtClean="0">
                <a:latin typeface="微软雅黑" panose="020B0503020204020204" charset="-122"/>
                <a:ea typeface="微软雅黑" panose="020B0503020204020204" charset="-122"/>
              </a:rPr>
              <a:t>用于高血压患者初始治疗，可明显提高高血压控制率</a:t>
            </a:r>
            <a:r>
              <a:rPr lang="en-US" altLang="zh-CN" sz="1400" baseline="30000" dirty="0" smtClean="0">
                <a:latin typeface="微软雅黑" panose="020B0503020204020204" charset="-122"/>
                <a:ea typeface="微软雅黑" panose="020B0503020204020204" charset="-122"/>
              </a:rPr>
              <a:t>2</a:t>
            </a:r>
            <a:r>
              <a:rPr lang="zh-CN" altLang="en-US" sz="1400" dirty="0" smtClean="0">
                <a:latin typeface="微软雅黑" panose="020B0503020204020204" charset="-122"/>
                <a:ea typeface="微软雅黑" panose="020B0503020204020204" charset="-122"/>
              </a:rPr>
              <a:t>。</a:t>
            </a:r>
            <a:endParaRPr lang="en-US" altLang="zh-CN" sz="1400" dirty="0">
              <a:latin typeface="微软雅黑" panose="020B0503020204020204" charset="-122"/>
              <a:ea typeface="微软雅黑" panose="020B0503020204020204" charset="-122"/>
              <a:sym typeface="Arial" panose="020B0604020202020204" pitchFamily="34" charset="0"/>
            </a:endParaRPr>
          </a:p>
          <a:p>
            <a:pPr>
              <a:lnSpc>
                <a:spcPct val="150000"/>
              </a:lnSpc>
            </a:pP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医</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保目录</a:t>
            </a: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内：只有</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替米沙坦氨氯地平片</a:t>
            </a:r>
            <a:r>
              <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rPr>
              <a:t>80mg/5mg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a:t>
            </a:r>
            <a:endParaRPr lang="en-US" altLang="zh-CN" sz="1400" b="1" dirty="0">
              <a:solidFill>
                <a:srgbClr val="FF0000"/>
              </a:solidFill>
              <a:latin typeface="微软雅黑" panose="020B0503020204020204" charset="-122"/>
              <a:ea typeface="微软雅黑" panose="020B0503020204020204" charset="-122"/>
              <a:sym typeface="Arial" panose="020B0604020202020204" pitchFamily="34" charset="0"/>
            </a:endParaRPr>
          </a:p>
          <a:p>
            <a:pPr lvl="0">
              <a:lnSpc>
                <a:spcPct val="150000"/>
              </a:lnSpc>
            </a:pP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临床空白</a:t>
            </a:r>
            <a:r>
              <a:rPr lang="zh-CN" altLang="en-US" sz="1400" b="1" dirty="0" smtClean="0">
                <a:solidFill>
                  <a:srgbClr val="FF0000"/>
                </a:solidFill>
                <a:latin typeface="微软雅黑" panose="020B0503020204020204" charset="-122"/>
                <a:ea typeface="微软雅黑" panose="020B0503020204020204" charset="-122"/>
                <a:sym typeface="Arial" panose="020B0604020202020204" pitchFamily="34" charset="0"/>
              </a:rPr>
              <a:t>：</a:t>
            </a:r>
            <a:r>
              <a:rPr lang="zh-CN" altLang="en-US" sz="1400" b="1" dirty="0" smtClean="0">
                <a:solidFill>
                  <a:srgbClr val="0000FF"/>
                </a:solidFill>
                <a:latin typeface="微软雅黑" panose="020B0503020204020204" charset="-122"/>
                <a:ea typeface="微软雅黑" panose="020B0503020204020204" charset="-122"/>
                <a:sym typeface="Arial" panose="020B0604020202020204" pitchFamily="34" charset="0"/>
              </a:rPr>
              <a:t>没有</a:t>
            </a:r>
            <a:r>
              <a:rPr lang="en-US" altLang="zh-CN" sz="1400" b="1" dirty="0" smtClean="0">
                <a:solidFill>
                  <a:srgbClr val="FF0000"/>
                </a:solidFill>
                <a:latin typeface="微软雅黑" panose="020B0503020204020204" charset="-122"/>
                <a:ea typeface="微软雅黑" panose="020B0503020204020204" charset="-122"/>
                <a:sym typeface="Arial" panose="020B0604020202020204" pitchFamily="34" charset="0"/>
              </a:rPr>
              <a:t>40mg/5mg</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小</a:t>
            </a:r>
            <a:r>
              <a:rPr lang="zh-CN" altLang="zh-CN" sz="1400" b="1" dirty="0">
                <a:solidFill>
                  <a:srgbClr val="FF0000"/>
                </a:solidFill>
                <a:latin typeface="微软雅黑" panose="020B0503020204020204" charset="-122"/>
                <a:ea typeface="微软雅黑" panose="020B0503020204020204" charset="-122"/>
                <a:sym typeface="Arial" panose="020B0604020202020204" pitchFamily="34" charset="0"/>
              </a:rPr>
              <a:t>剂量单片复方</a:t>
            </a:r>
            <a:r>
              <a:rPr lang="zh-CN" altLang="en-US" sz="1400" b="1" dirty="0">
                <a:solidFill>
                  <a:srgbClr val="FF0000"/>
                </a:solidFill>
                <a:latin typeface="微软雅黑" panose="020B0503020204020204" charset="-122"/>
                <a:ea typeface="微软雅黑" panose="020B0503020204020204" charset="-122"/>
                <a:sym typeface="Arial" panose="020B0604020202020204" pitchFamily="34" charset="0"/>
              </a:rPr>
              <a:t>制剂。</a:t>
            </a:r>
            <a:endParaRPr lang="zh-CN" altLang="en-US" sz="1400" dirty="0">
              <a:solidFill>
                <a:srgbClr val="FF0000"/>
              </a:solidFill>
            </a:endParaRPr>
          </a:p>
          <a:p>
            <a:pPr>
              <a:lnSpc>
                <a:spcPct val="150000"/>
              </a:lnSpc>
              <a:buNone/>
            </a:pPr>
            <a:endParaRPr lang="en-US" altLang="zh-CN" sz="1400" dirty="0">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a:p>
            <a:pPr>
              <a:lnSpc>
                <a:spcPct val="150000"/>
              </a:lnSpc>
            </a:pPr>
            <a:endParaRPr lang="zh-CN" alt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2570BF"/>
                </a:solidFill>
                <a:effectLst/>
                <a:uLnTx/>
                <a:uFillTx/>
                <a:latin typeface="微软雅黑" panose="020B0503020204020204" charset="-122"/>
                <a:ea typeface="微软雅黑" panose="020B0503020204020204" charset="-122"/>
                <a:sym typeface="Arial" panose="020B0604020202020204" pitchFamily="34" charset="0"/>
              </a:rPr>
              <a:t>安全性</a:t>
            </a:r>
          </a:p>
        </p:txBody>
      </p:sp>
      <p:sp>
        <p:nvSpPr>
          <p:cNvPr id="33" name="等腰三角形 32"/>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仿宋" panose="02010609060101010101" pitchFamily="49" charset="-122"/>
              <a:sym typeface="Arial" panose="020B0604020202020204" pitchFamily="34" charset="0"/>
            </a:endParaRPr>
          </a:p>
        </p:txBody>
      </p:sp>
      <p:cxnSp>
        <p:nvCxnSpPr>
          <p:cNvPr id="7" name="直接连接符 6"/>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358346" y="836341"/>
            <a:ext cx="11560752" cy="5896305"/>
            <a:chOff x="358346" y="836341"/>
            <a:chExt cx="11560752" cy="5896305"/>
          </a:xfrm>
        </p:grpSpPr>
        <p:graphicFrame>
          <p:nvGraphicFramePr>
            <p:cNvPr id="44" name="图示 43"/>
            <p:cNvGraphicFramePr/>
            <p:nvPr>
              <p:extLst>
                <p:ext uri="{D42A27DB-BD31-4B8C-83A1-F6EECF244321}">
                  <p14:modId xmlns="" xmlns:p14="http://schemas.microsoft.com/office/powerpoint/2010/main" val="3755231030"/>
                </p:ext>
              </p:extLst>
            </p:nvPr>
          </p:nvGraphicFramePr>
          <p:xfrm>
            <a:off x="542261" y="1371600"/>
            <a:ext cx="11217348" cy="4823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 name="矩形 44"/>
            <p:cNvSpPr/>
            <p:nvPr/>
          </p:nvSpPr>
          <p:spPr>
            <a:xfrm>
              <a:off x="637953" y="6147871"/>
              <a:ext cx="11281145" cy="584775"/>
            </a:xfrm>
            <a:prstGeom prst="rect">
              <a:avLst/>
            </a:prstGeom>
          </p:spPr>
          <p:txBody>
            <a:bodyPr wrap="square">
              <a:spAutoFit/>
            </a:bodyPr>
            <a:lstStyle/>
            <a:p>
              <a:pPr marL="228600" indent="-228600">
                <a:buFont typeface="+mj-lt"/>
                <a:buAutoNum type="arabicPeriod"/>
              </a:pP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en-US" altLang="zh-CN"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Ⅱ</a:t>
              </a:r>
              <a:r>
                <a:rPr lang="zh-CN" altLang="en-US" sz="800"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说明书</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核准日期</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2021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6</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8</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日</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a:t>
              </a:r>
            </a:p>
            <a:p>
              <a:pPr marL="228600" indent="-228600">
                <a:buFont typeface="+mj-lt"/>
                <a:buAutoNum type="arabicPeriod"/>
              </a:pPr>
              <a:r>
                <a:rPr lang="en-US" sz="800" dirty="0">
                  <a:latin typeface="Times New Roman" panose="02020603050405020304" pitchFamily="18" charset="0"/>
                  <a:ea typeface="微软雅黑" panose="020B0503020204020204" charset="-122"/>
                  <a:cs typeface="Times New Roman" panose="02020603050405020304" pitchFamily="18" charset="0"/>
                </a:rPr>
                <a:t>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p>
            <a:p>
              <a:r>
                <a:rPr lang="en-US" altLang="zh-CN" sz="800" dirty="0">
                  <a:latin typeface="Times New Roman" panose="02020603050405020304" pitchFamily="18" charset="0"/>
                  <a:ea typeface="微软雅黑" panose="020B0503020204020204" charset="-122"/>
                  <a:cs typeface="Times New Roman" panose="02020603050405020304" pitchFamily="18" charset="0"/>
                </a:rPr>
                <a:t>3.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Dae</a:t>
              </a:r>
              <a:r>
                <a:rPr lang="en-US" altLang="zh-CN" sz="800" dirty="0">
                  <a:latin typeface="Times New Roman" panose="02020603050405020304" pitchFamily="18" charset="0"/>
                  <a:ea typeface="微软雅黑" panose="020B0503020204020204" charset="-122"/>
                  <a:cs typeface="Times New Roman" panose="02020603050405020304" pitchFamily="18" charset="0"/>
                </a:rPr>
                <a:t>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Wook</a:t>
              </a:r>
              <a:r>
                <a:rPr lang="en-US" altLang="zh-CN" sz="800" dirty="0">
                  <a:latin typeface="Times New Roman" panose="02020603050405020304" pitchFamily="18" charset="0"/>
                  <a:ea typeface="微软雅黑" panose="020B0503020204020204" charset="-122"/>
                  <a:cs typeface="Times New Roman" panose="02020603050405020304" pitchFamily="18" charset="0"/>
                </a:rPr>
                <a:t> Lee, et al. Systematic Review with Network Meta-Analysis: Comparative Efficacy and Safety of Combination Therapy with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Angiotensin</a:t>
              </a:r>
              <a:r>
                <a:rPr lang="en-US" altLang="zh-CN" sz="800" dirty="0">
                  <a:latin typeface="Times New Roman" panose="02020603050405020304" pitchFamily="18" charset="0"/>
                  <a:ea typeface="微软雅黑" panose="020B0503020204020204" charset="-122"/>
                  <a:cs typeface="Times New Roman" panose="02020603050405020304" pitchFamily="18" charset="0"/>
                </a:rPr>
                <a:t> II Receptor Blockers and </a:t>
              </a:r>
              <a:r>
                <a:rPr lang="en-US" altLang="zh-CN"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altLang="zh-CN" sz="800" dirty="0">
                  <a:latin typeface="Times New Roman" panose="02020603050405020304" pitchFamily="18" charset="0"/>
                  <a:ea typeface="微软雅黑" panose="020B0503020204020204" charset="-122"/>
                  <a:cs typeface="Times New Roman" panose="02020603050405020304" pitchFamily="18" charset="0"/>
                </a:rPr>
                <a:t> in Asian Hypertensive Patients .International Journal of    Hypertension, 11 November 2019 :1-8</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8" name="TextBox 7"/>
            <p:cNvSpPr txBox="1"/>
            <p:nvPr/>
          </p:nvSpPr>
          <p:spPr>
            <a:xfrm>
              <a:off x="358346" y="836341"/>
              <a:ext cx="11479427" cy="830997"/>
            </a:xfrm>
            <a:prstGeom prst="rect">
              <a:avLst/>
            </a:prstGeom>
            <a:noFill/>
          </p:spPr>
          <p:txBody>
            <a:bodyPr wrap="square" rtlCol="0">
              <a:spAutoFit/>
            </a:bodyPr>
            <a:lstStyle/>
            <a:p>
              <a:pPr algn="ctr"/>
              <a:r>
                <a:rPr lang="zh-CN" altLang="en-US" sz="2400" b="1" dirty="0">
                  <a:latin typeface="微软雅黑" panose="020B0503020204020204" charset="-122"/>
                  <a:ea typeface="微软雅黑" panose="020B0503020204020204" charset="-122"/>
                  <a:sym typeface="Arial" panose="020B0604020202020204" pitchFamily="34" charset="0"/>
                </a:rPr>
                <a:t>替米沙坦氨氯地平</a:t>
              </a:r>
              <a:r>
                <a:rPr lang="zh-CN" altLang="en-US" sz="2400" b="1" dirty="0" smtClean="0">
                  <a:latin typeface="微软雅黑" panose="020B0503020204020204" charset="-122"/>
                  <a:ea typeface="微软雅黑" panose="020B0503020204020204" charset="-122"/>
                  <a:sym typeface="Arial" panose="020B0604020202020204" pitchFamily="34" charset="0"/>
                </a:rPr>
                <a:t>片（</a:t>
              </a:r>
              <a:r>
                <a:rPr lang="en-US" altLang="zh-CN" sz="2400" b="1" dirty="0" smtClean="0">
                  <a:latin typeface="微软雅黑" panose="020B0503020204020204" charset="-122"/>
                  <a:ea typeface="微软雅黑" panose="020B0503020204020204" charset="-122"/>
                  <a:sym typeface="Arial" panose="020B0604020202020204" pitchFamily="34" charset="0"/>
                </a:rPr>
                <a:t>II</a:t>
              </a:r>
              <a:r>
                <a:rPr lang="zh-CN" altLang="en-US" sz="2400" b="1" dirty="0" smtClean="0">
                  <a:latin typeface="微软雅黑" panose="020B0503020204020204" charset="-122"/>
                  <a:ea typeface="微软雅黑" panose="020B0503020204020204" charset="-122"/>
                  <a:sym typeface="Arial" panose="020B0604020202020204" pitchFamily="34" charset="0"/>
                </a:rPr>
                <a:t>）是</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唯一</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不含基因毒性杂质（亚硝胺类和叠氮杂质）风险的</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单片复方</a:t>
              </a:r>
              <a:r>
                <a:rPr lang="zh-CN" altLang="en-US" sz="2400" b="1" dirty="0" smtClean="0">
                  <a:solidFill>
                    <a:srgbClr val="FF0000"/>
                  </a:solidFill>
                  <a:latin typeface="微软雅黑" panose="020B0503020204020204" charset="-122"/>
                  <a:ea typeface="微软雅黑" panose="020B0503020204020204" charset="-122"/>
                  <a:sym typeface="Arial" panose="020B0604020202020204" pitchFamily="34" charset="0"/>
                </a:rPr>
                <a:t>制剂。</a:t>
              </a:r>
              <a:r>
                <a:rPr lang="zh-CN" altLang="en-US" sz="2400" b="1" dirty="0" smtClean="0">
                  <a:solidFill>
                    <a:srgbClr val="00B050"/>
                  </a:solidFill>
                  <a:latin typeface="微软雅黑" panose="020B0503020204020204" charset="-122"/>
                  <a:ea typeface="微软雅黑" panose="020B0503020204020204" charset="-122"/>
                  <a:sym typeface="Arial" panose="020B0604020202020204" pitchFamily="34" charset="0"/>
                </a:rPr>
                <a:t>真实世界研究显示，总的药物不良反应发生率仅为</a:t>
              </a:r>
              <a:r>
                <a:rPr lang="en-US" altLang="zh-CN" sz="2400" b="1" dirty="0" smtClean="0">
                  <a:solidFill>
                    <a:srgbClr val="00B050"/>
                  </a:solidFill>
                  <a:latin typeface="微软雅黑" panose="020B0503020204020204" charset="-122"/>
                  <a:ea typeface="微软雅黑" panose="020B0503020204020204" charset="-122"/>
                  <a:sym typeface="Arial" panose="020B0604020202020204" pitchFamily="34" charset="0"/>
                </a:rPr>
                <a:t>0.79%</a:t>
              </a:r>
              <a:endParaRPr lang="zh-CN" altLang="en-US" sz="2400" dirty="0">
                <a:solidFill>
                  <a:srgbClr val="00B050"/>
                </a:solidFill>
              </a:endParaRPr>
            </a:p>
          </p:txBody>
        </p:sp>
      </p:gr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89555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1/3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2" name="标题 11"/>
          <p:cNvSpPr>
            <a:spLocks noGrp="1"/>
          </p:cNvSpPr>
          <p:nvPr>
            <p:ph type="title"/>
          </p:nvPr>
        </p:nvSpPr>
        <p:spPr>
          <a:xfrm>
            <a:off x="1022072" y="1558743"/>
            <a:ext cx="4267921" cy="363791"/>
          </a:xfrm>
          <a:solidFill>
            <a:schemeClr val="accent1">
              <a:lumMod val="75000"/>
            </a:schemeClr>
          </a:solidFill>
        </p:spPr>
        <p:txBody>
          <a:bodyPr anchor="ctr">
            <a:normAutofit fontScale="90000"/>
          </a:bodyPr>
          <a:lstStyle/>
          <a:p>
            <a:pPr algn="ctr"/>
            <a:r>
              <a:rPr lang="zh-CN" altLang="en-US" sz="2000" b="1" dirty="0">
                <a:solidFill>
                  <a:schemeClr val="bg1"/>
                </a:solidFill>
                <a:latin typeface="微软雅黑" panose="020B0503020204020204" charset="-122"/>
                <a:ea typeface="微软雅黑" panose="020B0503020204020204" charset="-122"/>
              </a:rPr>
              <a:t>餐后生物等效性临床研究</a:t>
            </a:r>
            <a:endParaRPr lang="zh-CN" altLang="en-US" sz="2000" b="1" dirty="0">
              <a:latin typeface="微软雅黑" panose="020B0503020204020204" charset="-122"/>
              <a:ea typeface="微软雅黑" panose="020B0503020204020204" charset="-122"/>
            </a:endParaRPr>
          </a:p>
        </p:txBody>
      </p:sp>
      <p:sp>
        <p:nvSpPr>
          <p:cNvPr id="5" name="内容占位符 4"/>
          <p:cNvSpPr>
            <a:spLocks noGrp="1"/>
          </p:cNvSpPr>
          <p:nvPr>
            <p:ph type="body" sz="half" idx="2"/>
          </p:nvPr>
        </p:nvSpPr>
        <p:spPr>
          <a:xfrm>
            <a:off x="490654" y="2064483"/>
            <a:ext cx="5274527" cy="1715781"/>
          </a:xfrm>
        </p:spPr>
        <p:txBody>
          <a:bodyPr>
            <a:noAutofit/>
          </a:bodyPr>
          <a:lstStyle/>
          <a:p>
            <a:pPr>
              <a:lnSpc>
                <a:spcPct val="150000"/>
              </a:lnSpc>
            </a:pPr>
            <a:r>
              <a:rPr lang="zh-CN" altLang="en-US" sz="1200" b="1" dirty="0">
                <a:latin typeface="微软雅黑" panose="020B0503020204020204" charset="-122"/>
                <a:ea typeface="微软雅黑" panose="020B0503020204020204" charset="-122"/>
              </a:rPr>
              <a:t>在餐后生物等效性研究中，</a:t>
            </a:r>
            <a:r>
              <a:rPr lang="zh-CN" altLang="zh-CN" sz="1200" b="1" dirty="0">
                <a:latin typeface="微软雅黑" panose="020B0503020204020204" charset="-122"/>
                <a:ea typeface="微软雅黑" panose="020B0503020204020204" charset="-122"/>
              </a:rPr>
              <a:t>餐后条件下，比较替米沙坦氨氯地平片</a:t>
            </a:r>
            <a:r>
              <a:rPr lang="zh-CN" altLang="en-US" sz="1200" b="1" dirty="0">
                <a:latin typeface="微软雅黑" panose="020B0503020204020204" charset="-122"/>
                <a:ea typeface="微软雅黑" panose="020B0503020204020204" charset="-122"/>
                <a:sym typeface="Arial" panose="020B0604020202020204" pitchFamily="34" charset="0"/>
              </a:rPr>
              <a:t>（</a:t>
            </a:r>
            <a:r>
              <a:rPr lang="en-US" altLang="zh-CN" sz="1200" b="1" dirty="0">
                <a:latin typeface="微软雅黑" panose="020B0503020204020204" charset="-122"/>
                <a:ea typeface="微软雅黑" panose="020B0503020204020204" charset="-122"/>
                <a:sym typeface="Arial" panose="020B0604020202020204" pitchFamily="34" charset="0"/>
              </a:rPr>
              <a:t>Ⅱ</a:t>
            </a:r>
            <a:r>
              <a:rPr lang="zh-CN" altLang="en-US" sz="1200" b="1" dirty="0">
                <a:latin typeface="微软雅黑" panose="020B0503020204020204" charset="-122"/>
                <a:ea typeface="微软雅黑" panose="020B0503020204020204" charset="-122"/>
                <a:sym typeface="Arial" panose="020B0604020202020204" pitchFamily="34" charset="0"/>
              </a:rPr>
              <a:t>） </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与原研替米沙坦氨氯地平片</a:t>
            </a:r>
            <a:r>
              <a:rPr lang="en-US" altLang="zh-CN" sz="1200" b="1" dirty="0">
                <a:latin typeface="微软雅黑" panose="020B0503020204020204" charset="-122"/>
                <a:ea typeface="微软雅黑" panose="020B0503020204020204" charset="-122"/>
              </a:rPr>
              <a:t>40mg/5mg</a:t>
            </a:r>
            <a:r>
              <a:rPr lang="zh-CN" altLang="zh-CN" sz="1200" b="1" dirty="0">
                <a:latin typeface="微软雅黑" panose="020B0503020204020204" charset="-122"/>
                <a:ea typeface="微软雅黑" panose="020B0503020204020204" charset="-122"/>
              </a:rPr>
              <a:t>的主要药代动力学参数：</a:t>
            </a:r>
            <a:r>
              <a:rPr lang="en-US" altLang="zh-CN" sz="1200" b="1" dirty="0" err="1">
                <a:solidFill>
                  <a:srgbClr val="FF0000"/>
                </a:solidFill>
                <a:latin typeface="微软雅黑" panose="020B0503020204020204" charset="-122"/>
                <a:ea typeface="微软雅黑" panose="020B0503020204020204" charset="-122"/>
              </a:rPr>
              <a:t>Cmax</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0-t</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AUC</a:t>
            </a:r>
            <a:r>
              <a:rPr lang="en-US" altLang="zh-CN" sz="1200" b="1" baseline="-25000" dirty="0">
                <a:solidFill>
                  <a:srgbClr val="FF0000"/>
                </a:solidFill>
                <a:latin typeface="微软雅黑" panose="020B0503020204020204" charset="-122"/>
                <a:ea typeface="微软雅黑" panose="020B0503020204020204" charset="-122"/>
              </a:rPr>
              <a:t>0-∞</a:t>
            </a:r>
            <a:r>
              <a:rPr lang="zh-CN" altLang="zh-CN" sz="1200" b="1" dirty="0">
                <a:solidFill>
                  <a:srgbClr val="FF0000"/>
                </a:solidFill>
                <a:latin typeface="微软雅黑" panose="020B0503020204020204" charset="-122"/>
                <a:ea typeface="微软雅黑" panose="020B0503020204020204" charset="-122"/>
              </a:rPr>
              <a:t>几何均值比及置信区间均在规定的范围（</a:t>
            </a:r>
            <a:r>
              <a:rPr lang="en-US" altLang="zh-CN" sz="1200" b="1" dirty="0">
                <a:solidFill>
                  <a:srgbClr val="FF0000"/>
                </a:solidFill>
                <a:latin typeface="微软雅黑" panose="020B0503020204020204" charset="-122"/>
                <a:ea typeface="微软雅黑" panose="020B0503020204020204" charset="-122"/>
              </a:rPr>
              <a:t>80.00%</a:t>
            </a:r>
            <a:r>
              <a:rPr lang="zh-CN" altLang="zh-CN" sz="1200" b="1" dirty="0">
                <a:solidFill>
                  <a:srgbClr val="FF0000"/>
                </a:solidFill>
                <a:latin typeface="微软雅黑" panose="020B0503020204020204" charset="-122"/>
                <a:ea typeface="微软雅黑" panose="020B0503020204020204" charset="-122"/>
              </a:rPr>
              <a:t>，</a:t>
            </a:r>
            <a:r>
              <a:rPr lang="en-US" altLang="zh-CN" sz="1200" b="1" dirty="0">
                <a:solidFill>
                  <a:srgbClr val="FF0000"/>
                </a:solidFill>
                <a:latin typeface="微软雅黑" panose="020B0503020204020204" charset="-122"/>
                <a:ea typeface="微软雅黑" panose="020B0503020204020204" charset="-122"/>
              </a:rPr>
              <a:t>125.00%</a:t>
            </a:r>
            <a:r>
              <a:rPr lang="zh-CN" altLang="zh-CN" sz="1200" b="1" dirty="0">
                <a:solidFill>
                  <a:srgbClr val="FF0000"/>
                </a:solidFill>
                <a:latin typeface="微软雅黑" panose="020B0503020204020204" charset="-122"/>
                <a:ea typeface="微软雅黑" panose="020B0503020204020204" charset="-122"/>
              </a:rPr>
              <a:t>）内，表明替米沙坦氨氯地平片</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12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12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1200" b="1" dirty="0">
                <a:solidFill>
                  <a:srgbClr val="FF0000"/>
                </a:solidFill>
                <a:latin typeface="微软雅黑" panose="020B0503020204020204" charset="-122"/>
                <a:ea typeface="微软雅黑" panose="020B0503020204020204" charset="-122"/>
              </a:rPr>
              <a:t>与参比制剂在餐后条件下生物等效</a:t>
            </a:r>
            <a:r>
              <a:rPr lang="en-US" altLang="zh-CN" sz="1200" b="1" baseline="30000" dirty="0">
                <a:solidFill>
                  <a:srgbClr val="FF0000"/>
                </a:solidFill>
                <a:latin typeface="微软雅黑" panose="020B0503020204020204" charset="-122"/>
                <a:ea typeface="微软雅黑" panose="020B0503020204020204" charset="-122"/>
              </a:rPr>
              <a:t>1</a:t>
            </a:r>
            <a:r>
              <a:rPr lang="zh-CN" altLang="zh-CN" sz="1200" b="1" dirty="0">
                <a:solidFill>
                  <a:srgbClr val="FF0000"/>
                </a:solidFill>
                <a:latin typeface="微软雅黑" panose="020B0503020204020204" charset="-122"/>
                <a:ea typeface="微软雅黑" panose="020B0503020204020204" charset="-122"/>
              </a:rPr>
              <a:t>。</a:t>
            </a:r>
            <a:endParaRPr lang="zh-CN" altLang="en-US" sz="1200" b="1" dirty="0">
              <a:latin typeface="微软雅黑" panose="020B0503020204020204" charset="-122"/>
              <a:ea typeface="微软雅黑" panose="020B0503020204020204" charset="-122"/>
            </a:endParaRPr>
          </a:p>
        </p:txBody>
      </p:sp>
      <p:sp>
        <p:nvSpPr>
          <p:cNvPr id="11" name="文本框 10"/>
          <p:cNvSpPr txBox="1"/>
          <p:nvPr/>
        </p:nvSpPr>
        <p:spPr>
          <a:xfrm>
            <a:off x="486813" y="6523463"/>
            <a:ext cx="10789200" cy="338554"/>
          </a:xfrm>
          <a:prstGeom prst="rect">
            <a:avLst/>
          </a:prstGeom>
          <a:noFill/>
        </p:spPr>
        <p:txBody>
          <a:bodyPr wrap="square">
            <a:spAutoFit/>
          </a:bodyPr>
          <a:lstStyle/>
          <a:p>
            <a:r>
              <a:rPr lang="en-US" altLang="zh-CN" sz="800" dirty="0">
                <a:latin typeface="微软雅黑" panose="020B0503020204020204" charset="-122"/>
                <a:ea typeface="微软雅黑" panose="020B0503020204020204" charset="-122"/>
              </a:rPr>
              <a:t>1.</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申报上市临床试验报告：餐后生物等效性临床研究                                              </a:t>
            </a:r>
            <a:r>
              <a:rPr lang="en-US" altLang="zh-CN" sz="800" dirty="0">
                <a:latin typeface="微软雅黑" panose="020B0503020204020204" charset="-122"/>
                <a:ea typeface="微软雅黑" panose="020B0503020204020204" charset="-122"/>
              </a:rPr>
              <a:t>2 </a:t>
            </a:r>
            <a:r>
              <a:rPr lang="zh-CN" altLang="zh-CN" sz="800" dirty="0">
                <a:latin typeface="微软雅黑" panose="020B0503020204020204" charset="-122"/>
                <a:ea typeface="微软雅黑" panose="020B0503020204020204" charset="-122"/>
              </a:rPr>
              <a:t>替米沙坦氨氯地平片（规格：</a:t>
            </a:r>
            <a:r>
              <a:rPr lang="en-US" altLang="zh-CN" sz="800" dirty="0">
                <a:latin typeface="微软雅黑" panose="020B0503020204020204" charset="-122"/>
                <a:ea typeface="微软雅黑" panose="020B0503020204020204" charset="-122"/>
              </a:rPr>
              <a:t>40 mg /5mg</a:t>
            </a:r>
            <a:r>
              <a:rPr lang="zh-CN" altLang="zh-CN" sz="800" dirty="0">
                <a:latin typeface="微软雅黑" panose="020B0503020204020204" charset="-122"/>
                <a:ea typeface="微软雅黑" panose="020B0503020204020204" charset="-122"/>
              </a:rPr>
              <a:t>）</a:t>
            </a:r>
            <a:r>
              <a:rPr lang="zh-CN" altLang="en-US" sz="800" dirty="0">
                <a:latin typeface="微软雅黑" panose="020B0503020204020204" charset="-122"/>
                <a:ea typeface="微软雅黑" panose="020B0503020204020204" charset="-122"/>
              </a:rPr>
              <a:t>申报上市临床试验报告：空腹生物等效性临床</a:t>
            </a:r>
            <a:r>
              <a:rPr lang="zh-CN" altLang="en-US" sz="800" dirty="0" smtClean="0">
                <a:latin typeface="微软雅黑" panose="020B0503020204020204" charset="-122"/>
                <a:ea typeface="微软雅黑" panose="020B0503020204020204" charset="-122"/>
              </a:rPr>
              <a:t>研究</a:t>
            </a:r>
            <a:endParaRPr lang="en-US" altLang="zh-CN" sz="800" dirty="0">
              <a:latin typeface="微软雅黑" panose="020B0503020204020204" charset="-122"/>
              <a:ea typeface="微软雅黑" panose="020B0503020204020204" charset="-122"/>
              <a:sym typeface="Arial" panose="020B0604020202020204" pitchFamily="34" charset="0"/>
            </a:endParaRPr>
          </a:p>
          <a:p>
            <a:endParaRPr lang="zh-CN" altLang="zh-CN" sz="800" dirty="0">
              <a:latin typeface="微软雅黑" panose="020B0503020204020204" charset="-122"/>
              <a:ea typeface="微软雅黑" panose="020B0503020204020204" charset="-122"/>
            </a:endParaRPr>
          </a:p>
        </p:txBody>
      </p:sp>
      <p:sp>
        <p:nvSpPr>
          <p:cNvPr id="23" name="TextBox 22"/>
          <p:cNvSpPr txBox="1"/>
          <p:nvPr/>
        </p:nvSpPr>
        <p:spPr>
          <a:xfrm>
            <a:off x="1092820" y="825191"/>
            <a:ext cx="9656956" cy="461665"/>
          </a:xfrm>
          <a:prstGeom prst="rect">
            <a:avLst/>
          </a:prstGeom>
          <a:noFill/>
        </p:spPr>
        <p:txBody>
          <a:bodyPr wrap="square" rtlCol="0">
            <a:spAutoFit/>
          </a:bodyPr>
          <a:lstStyle/>
          <a:p>
            <a:pPr algn="ctr"/>
            <a:r>
              <a:rPr lang="zh-CN" altLang="zh-CN" sz="2400" b="1" dirty="0">
                <a:solidFill>
                  <a:srgbClr val="FF0000"/>
                </a:solidFill>
                <a:latin typeface="微软雅黑" panose="020B0503020204020204" charset="-122"/>
                <a:ea typeface="微软雅黑" panose="020B0503020204020204" charset="-122"/>
              </a:rPr>
              <a:t>替米沙坦氨氯地平片</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en-US" altLang="zh-CN" sz="2400" b="1" dirty="0">
                <a:solidFill>
                  <a:srgbClr val="FF0000"/>
                </a:solidFill>
                <a:latin typeface="微软雅黑" panose="020B0503020204020204" charset="-122"/>
                <a:ea typeface="微软雅黑" panose="020B0503020204020204" charset="-122"/>
                <a:sym typeface="Arial" panose="020B0604020202020204" pitchFamily="34" charset="0"/>
              </a:rPr>
              <a:t>Ⅱ</a:t>
            </a:r>
            <a:r>
              <a:rPr lang="zh-CN" altLang="en-US" sz="2400" b="1" dirty="0">
                <a:solidFill>
                  <a:srgbClr val="FF0000"/>
                </a:solidFill>
                <a:latin typeface="微软雅黑" panose="020B0503020204020204" charset="-122"/>
                <a:ea typeface="微软雅黑" panose="020B0503020204020204" charset="-122"/>
                <a:sym typeface="Arial" panose="020B0604020202020204" pitchFamily="34" charset="0"/>
              </a:rPr>
              <a:t>）</a:t>
            </a:r>
            <a:r>
              <a:rPr lang="zh-CN" altLang="zh-CN" sz="2400" b="1" dirty="0">
                <a:solidFill>
                  <a:srgbClr val="FF0000"/>
                </a:solidFill>
                <a:latin typeface="微软雅黑" panose="020B0503020204020204" charset="-122"/>
                <a:ea typeface="微软雅黑" panose="020B0503020204020204" charset="-122"/>
              </a:rPr>
              <a:t>与参比制剂在餐后</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空腹</a:t>
            </a:r>
            <a:r>
              <a:rPr lang="zh-CN" altLang="zh-CN" sz="2400" b="1" dirty="0">
                <a:solidFill>
                  <a:srgbClr val="FF0000"/>
                </a:solidFill>
                <a:latin typeface="微软雅黑" panose="020B0503020204020204" charset="-122"/>
                <a:ea typeface="微软雅黑" panose="020B0503020204020204" charset="-122"/>
              </a:rPr>
              <a:t>条件下生物</a:t>
            </a:r>
            <a:r>
              <a:rPr lang="zh-CN" altLang="zh-CN" sz="2400" b="1" dirty="0" smtClean="0">
                <a:solidFill>
                  <a:srgbClr val="FF0000"/>
                </a:solidFill>
                <a:latin typeface="微软雅黑" panose="020B0503020204020204" charset="-122"/>
                <a:ea typeface="微软雅黑" panose="020B0503020204020204" charset="-122"/>
              </a:rPr>
              <a:t>等效</a:t>
            </a:r>
            <a:endParaRPr lang="zh-CN" altLang="en-US" sz="2400" dirty="0"/>
          </a:p>
        </p:txBody>
      </p:sp>
      <p:sp>
        <p:nvSpPr>
          <p:cNvPr id="31" name="标题 11"/>
          <p:cNvSpPr txBox="1"/>
          <p:nvPr/>
        </p:nvSpPr>
        <p:spPr>
          <a:xfrm>
            <a:off x="6872745" y="1580946"/>
            <a:ext cx="4267921" cy="363791"/>
          </a:xfrm>
          <a:prstGeom prst="rect">
            <a:avLst/>
          </a:prstGeom>
          <a:solidFill>
            <a:schemeClr val="accent1">
              <a:lumMod val="75000"/>
            </a:schemeClr>
          </a:solidFill>
        </p:spPr>
        <p:txBody>
          <a:bodyPr vert="horz" lIns="91440" tIns="45720" rIns="91440" bIns="45720" rtlCol="0" anchor="ctr">
            <a:normAutofit fontScale="97500" lnSpcReduction="10000"/>
          </a:body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000" b="1" dirty="0">
                <a:solidFill>
                  <a:schemeClr val="bg1"/>
                </a:solidFill>
                <a:latin typeface="微软雅黑" panose="020B0503020204020204" charset="-122"/>
                <a:ea typeface="微软雅黑" panose="020B0503020204020204" charset="-122"/>
                <a:cs typeface="+mj-cs"/>
              </a:rPr>
              <a:t>空腹</a:t>
            </a:r>
            <a:r>
              <a:rPr kumimoji="0" lang="zh-CN" altLang="en-US"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j-cs"/>
              </a:rPr>
              <a:t>生物等效性临床研究</a:t>
            </a:r>
            <a:endParaRPr kumimoji="0" lang="zh-CN" altLang="en-US" sz="20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j-cs"/>
            </a:endParaRPr>
          </a:p>
        </p:txBody>
      </p:sp>
      <p:sp>
        <p:nvSpPr>
          <p:cNvPr id="34" name="内容占位符 4"/>
          <p:cNvSpPr txBox="1"/>
          <p:nvPr/>
        </p:nvSpPr>
        <p:spPr>
          <a:xfrm>
            <a:off x="6363629" y="2063277"/>
            <a:ext cx="5274527" cy="1427057"/>
          </a:xfrm>
          <a:prstGeom prst="rect">
            <a:avLst/>
          </a:prstGeom>
        </p:spPr>
        <p:txBody>
          <a:bodyPr vert="horz" lIns="91440" tIns="45720" rIns="91440" bIns="45720" rtlCol="0">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defRPr/>
            </a:pP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在空腹生物等效性研究中，空腹</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条件下，比较替米沙坦氨氯地平片</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sym typeface="Arial" panose="020B0604020202020204" pitchFamily="34" charset="0"/>
              </a:rPr>
              <a:t>） </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与原研替米沙坦氨氯地平片</a:t>
            </a:r>
            <a:r>
              <a:rPr kumimoji="0" lang="en-US"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40mg/5mg</a:t>
            </a:r>
            <a:r>
              <a:rPr kumimoji="0" lang="zh-CN" altLang="zh-CN"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的主要药代动力学参数：</a:t>
            </a:r>
            <a:r>
              <a:rPr kumimoji="0" lang="en-US" altLang="zh-CN" sz="1200" b="1" i="0" u="none" strike="noStrike" kern="1200" cap="none" spc="0" normalizeH="0" baseline="0" noProof="0" dirty="0" err="1">
                <a:ln>
                  <a:noFill/>
                </a:ln>
                <a:solidFill>
                  <a:srgbClr val="FF0000"/>
                </a:solidFill>
                <a:effectLst/>
                <a:uLnTx/>
                <a:uFillTx/>
                <a:latin typeface="微软雅黑" panose="020B0503020204020204" charset="-122"/>
                <a:ea typeface="微软雅黑" panose="020B0503020204020204" charset="-122"/>
                <a:cs typeface="+mn-cs"/>
              </a:rPr>
              <a:t>Cmax</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AUC</a:t>
            </a:r>
            <a:r>
              <a:rPr kumimoji="0" lang="en-US" altLang="zh-CN" sz="1200" b="1" i="0" u="none" strike="noStrike" kern="1200" cap="none" spc="0" normalizeH="0" baseline="-25000" noProof="0" dirty="0">
                <a:ln>
                  <a:noFill/>
                </a:ln>
                <a:solidFill>
                  <a:srgbClr val="FF0000"/>
                </a:solidFill>
                <a:effectLst/>
                <a:uLnTx/>
                <a:uFillTx/>
                <a:latin typeface="微软雅黑" panose="020B0503020204020204" charset="-122"/>
                <a:ea typeface="微软雅黑" panose="020B0503020204020204" charset="-122"/>
                <a:cs typeface="+mn-cs"/>
              </a:rPr>
              <a:t>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几何均值比及置信区间均在规定的范围（</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80.00%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125.00%</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）内，表明替米沙坦氨氯地平片</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en-US"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Ⅱ</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sym typeface="Arial" panose="020B0604020202020204" pitchFamily="34" charset="0"/>
              </a:rPr>
              <a:t>）</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与参比制剂在</a:t>
            </a:r>
            <a:r>
              <a:rPr kumimoji="0" lang="zh-CN" altLang="en-US"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空腹</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条件下生物等效</a:t>
            </a:r>
            <a:r>
              <a:rPr kumimoji="0" lang="en-US" altLang="zh-CN" sz="1200" b="1" i="0" u="none" strike="noStrike" kern="1200" cap="none" spc="0" normalizeH="0" baseline="30000" noProof="0" dirty="0">
                <a:ln>
                  <a:noFill/>
                </a:ln>
                <a:solidFill>
                  <a:srgbClr val="FF0000"/>
                </a:solidFill>
                <a:effectLst/>
                <a:uLnTx/>
                <a:uFillTx/>
                <a:latin typeface="微软雅黑" panose="020B0503020204020204" charset="-122"/>
                <a:ea typeface="微软雅黑" panose="020B0503020204020204" charset="-122"/>
                <a:cs typeface="+mn-cs"/>
              </a:rPr>
              <a:t>2</a:t>
            </a:r>
            <a:r>
              <a:rPr kumimoji="0" lang="zh-CN" altLang="zh-CN" sz="12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a:t>
            </a:r>
            <a:endParaRPr kumimoji="0" lang="zh-CN" altLang="en-US" sz="1200" b="1"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grpSp>
        <p:nvGrpSpPr>
          <p:cNvPr id="35" name="组合 34"/>
          <p:cNvGrpSpPr/>
          <p:nvPr/>
        </p:nvGrpSpPr>
        <p:grpSpPr>
          <a:xfrm>
            <a:off x="4651" y="3501481"/>
            <a:ext cx="12220802" cy="2669604"/>
            <a:chOff x="4651" y="3501481"/>
            <a:chExt cx="12220802" cy="2669604"/>
          </a:xfrm>
        </p:grpSpPr>
        <p:sp>
          <p:nvSpPr>
            <p:cNvPr id="13" name="矩形 12"/>
            <p:cNvSpPr/>
            <p:nvPr/>
          </p:nvSpPr>
          <p:spPr>
            <a:xfrm>
              <a:off x="234171" y="5909475"/>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4" name="矩形 13"/>
            <p:cNvSpPr/>
            <p:nvPr/>
          </p:nvSpPr>
          <p:spPr>
            <a:xfrm>
              <a:off x="3185532" y="5894608"/>
              <a:ext cx="2746265" cy="261610"/>
            </a:xfrm>
            <a:prstGeom prst="rect">
              <a:avLst/>
            </a:prstGeom>
          </p:spPr>
          <p:txBody>
            <a:bodyPr wrap="none">
              <a:spAutoFit/>
            </a:bodyPr>
            <a:lstStyle/>
            <a:p>
              <a:r>
                <a:rPr lang="zh-CN" altLang="en-US" sz="1100" b="1" dirty="0" smtClean="0"/>
                <a:t>空腹平均药物浓度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sp>
          <p:nvSpPr>
            <p:cNvPr id="16" name="矩形 15"/>
            <p:cNvSpPr/>
            <p:nvPr/>
          </p:nvSpPr>
          <p:spPr>
            <a:xfrm>
              <a:off x="6218667" y="5883455"/>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替米沙坦</a:t>
              </a:r>
              <a:r>
                <a:rPr lang="en-US" altLang="zh-CN" sz="1100" b="1" dirty="0" smtClean="0"/>
                <a:t>)</a:t>
              </a:r>
              <a:endParaRPr lang="zh-CN" altLang="en-US" sz="1100" b="1" dirty="0"/>
            </a:p>
          </p:txBody>
        </p:sp>
        <p:sp>
          <p:nvSpPr>
            <p:cNvPr id="18" name="矩形 17"/>
            <p:cNvSpPr/>
            <p:nvPr/>
          </p:nvSpPr>
          <p:spPr>
            <a:xfrm>
              <a:off x="9303840" y="5879739"/>
              <a:ext cx="2746265" cy="261610"/>
            </a:xfrm>
            <a:prstGeom prst="rect">
              <a:avLst/>
            </a:prstGeom>
          </p:spPr>
          <p:txBody>
            <a:bodyPr wrap="none">
              <a:spAutoFit/>
            </a:bodyPr>
            <a:lstStyle/>
            <a:p>
              <a:r>
                <a:rPr lang="zh-CN" altLang="en-US" sz="1100" b="1" dirty="0" smtClean="0"/>
                <a:t>餐后平均药物浓度</a:t>
              </a:r>
              <a:r>
                <a:rPr lang="en-US" sz="1100" b="1" dirty="0" smtClean="0"/>
                <a:t>-</a:t>
              </a:r>
              <a:r>
                <a:rPr lang="zh-CN" altLang="en-US" sz="1100" b="1" dirty="0" smtClean="0"/>
                <a:t>时间曲线图</a:t>
              </a:r>
              <a:r>
                <a:rPr lang="en-US" altLang="zh-CN" sz="1100" b="1" dirty="0" smtClean="0"/>
                <a:t>(</a:t>
              </a:r>
              <a:r>
                <a:rPr lang="zh-CN" altLang="en-US" sz="1100" b="1" dirty="0" smtClean="0"/>
                <a:t>氨氯地平</a:t>
              </a:r>
              <a:r>
                <a:rPr lang="en-US" altLang="zh-CN" sz="1100" b="1" dirty="0" smtClean="0"/>
                <a:t>)</a:t>
              </a:r>
              <a:endParaRPr lang="zh-CN" altLang="en-US" sz="1100" b="1" dirty="0"/>
            </a:p>
          </p:txBody>
        </p:sp>
        <p:grpSp>
          <p:nvGrpSpPr>
            <p:cNvPr id="33" name="组合 32"/>
            <p:cNvGrpSpPr/>
            <p:nvPr/>
          </p:nvGrpSpPr>
          <p:grpSpPr>
            <a:xfrm>
              <a:off x="4651" y="3501481"/>
              <a:ext cx="12220802" cy="2377069"/>
              <a:chOff x="4651" y="3501481"/>
              <a:chExt cx="12220802" cy="2377069"/>
            </a:xfrm>
          </p:grpSpPr>
          <p:pic>
            <p:nvPicPr>
              <p:cNvPr id="4098" name="图片 7"/>
              <p:cNvPicPr>
                <a:picLocks noChangeAspect="1" noChangeArrowheads="1"/>
              </p:cNvPicPr>
              <p:nvPr/>
            </p:nvPicPr>
            <p:blipFill>
              <a:blip r:embed="rId4" cstate="print"/>
              <a:srcRect/>
              <a:stretch>
                <a:fillRect/>
              </a:stretch>
            </p:blipFill>
            <p:spPr bwMode="auto">
              <a:xfrm>
                <a:off x="4651" y="3822778"/>
                <a:ext cx="3050788" cy="2035698"/>
              </a:xfrm>
              <a:prstGeom prst="rect">
                <a:avLst/>
              </a:prstGeom>
              <a:noFill/>
              <a:ln w="9525">
                <a:noFill/>
                <a:miter lim="800000"/>
                <a:headEnd/>
                <a:tailEnd/>
              </a:ln>
            </p:spPr>
          </p:pic>
          <p:pic>
            <p:nvPicPr>
              <p:cNvPr id="4099" name="图片 120"/>
              <p:cNvPicPr>
                <a:picLocks noChangeAspect="1" noChangeArrowheads="1"/>
              </p:cNvPicPr>
              <p:nvPr/>
            </p:nvPicPr>
            <p:blipFill>
              <a:blip r:embed="rId5" cstate="print"/>
              <a:srcRect/>
              <a:stretch>
                <a:fillRect/>
              </a:stretch>
            </p:blipFill>
            <p:spPr bwMode="auto">
              <a:xfrm>
                <a:off x="3004336" y="3833929"/>
                <a:ext cx="3027955" cy="2020462"/>
              </a:xfrm>
              <a:prstGeom prst="rect">
                <a:avLst/>
              </a:prstGeom>
              <a:noFill/>
              <a:ln w="9525">
                <a:noFill/>
                <a:miter lim="800000"/>
                <a:headEnd/>
                <a:tailEnd/>
              </a:ln>
            </p:spPr>
          </p:pic>
          <p:pic>
            <p:nvPicPr>
              <p:cNvPr id="4100" name="图片 2"/>
              <p:cNvPicPr>
                <a:picLocks noChangeAspect="1" noChangeArrowheads="1"/>
              </p:cNvPicPr>
              <p:nvPr/>
            </p:nvPicPr>
            <p:blipFill>
              <a:blip r:embed="rId6" cstate="print"/>
              <a:srcRect/>
              <a:stretch>
                <a:fillRect/>
              </a:stretch>
            </p:blipFill>
            <p:spPr bwMode="auto">
              <a:xfrm>
                <a:off x="5994593" y="3735657"/>
                <a:ext cx="3190295" cy="2126863"/>
              </a:xfrm>
              <a:prstGeom prst="rect">
                <a:avLst/>
              </a:prstGeom>
              <a:noFill/>
              <a:ln w="9525">
                <a:noFill/>
                <a:miter lim="800000"/>
                <a:headEnd/>
                <a:tailEnd/>
              </a:ln>
            </p:spPr>
          </p:pic>
          <p:pic>
            <p:nvPicPr>
              <p:cNvPr id="4101" name="图片 47"/>
              <p:cNvPicPr>
                <a:picLocks noChangeAspect="1" noChangeArrowheads="1"/>
              </p:cNvPicPr>
              <p:nvPr/>
            </p:nvPicPr>
            <p:blipFill>
              <a:blip r:embed="rId7" cstate="print"/>
              <a:srcRect/>
              <a:stretch>
                <a:fillRect/>
              </a:stretch>
            </p:blipFill>
            <p:spPr bwMode="auto">
              <a:xfrm>
                <a:off x="9027841" y="3746809"/>
                <a:ext cx="3197612" cy="2131741"/>
              </a:xfrm>
              <a:prstGeom prst="rect">
                <a:avLst/>
              </a:prstGeom>
              <a:noFill/>
              <a:ln w="9525">
                <a:noFill/>
                <a:miter lim="800000"/>
                <a:headEnd/>
                <a:tailEnd/>
              </a:ln>
            </p:spPr>
          </p:pic>
          <p:sp>
            <p:nvSpPr>
              <p:cNvPr id="20" name="TextBox 19"/>
              <p:cNvSpPr txBox="1"/>
              <p:nvPr/>
            </p:nvSpPr>
            <p:spPr>
              <a:xfrm>
                <a:off x="4170556" y="3501481"/>
                <a:ext cx="3289610"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200" dirty="0" smtClean="0">
                    <a:solidFill>
                      <a:srgbClr val="FF0000"/>
                    </a:solidFill>
                    <a:latin typeface="微软雅黑" panose="020B0503020204020204" charset="-122"/>
                    <a:ea typeface="微软雅黑" panose="020B0503020204020204" charset="-122"/>
                  </a:rPr>
                  <a:t>T</a:t>
                </a:r>
                <a:r>
                  <a:rPr lang="zh-CN" altLang="en-US" sz="1200" dirty="0" smtClean="0">
                    <a:solidFill>
                      <a:srgbClr val="FF0000"/>
                    </a:solidFill>
                    <a:latin typeface="微软雅黑" panose="020B0503020204020204" charset="-122"/>
                    <a:ea typeface="微软雅黑" panose="020B0503020204020204" charset="-122"/>
                  </a:rPr>
                  <a:t>：受试制剂            </a:t>
                </a:r>
                <a:r>
                  <a:rPr lang="en-US" sz="1200" dirty="0" smtClean="0">
                    <a:solidFill>
                      <a:srgbClr val="0033CC"/>
                    </a:solidFill>
                    <a:latin typeface="微软雅黑" panose="020B0503020204020204" charset="-122"/>
                    <a:ea typeface="微软雅黑" panose="020B0503020204020204" charset="-122"/>
                  </a:rPr>
                  <a:t>R</a:t>
                </a:r>
                <a:r>
                  <a:rPr lang="zh-CN" altLang="en-US" sz="1200" dirty="0" smtClean="0">
                    <a:solidFill>
                      <a:srgbClr val="0033CC"/>
                    </a:solidFill>
                    <a:latin typeface="微软雅黑" panose="020B0503020204020204" charset="-122"/>
                    <a:ea typeface="微软雅黑" panose="020B0503020204020204" charset="-122"/>
                  </a:rPr>
                  <a:t>：参比制剂</a:t>
                </a:r>
                <a:endParaRPr lang="zh-CN" altLang="en-US" sz="1200" dirty="0">
                  <a:solidFill>
                    <a:srgbClr val="0033CC"/>
                  </a:solidFill>
                  <a:latin typeface="微软雅黑" panose="020B0503020204020204" charset="-122"/>
                  <a:ea typeface="微软雅黑" panose="020B0503020204020204" charset="-122"/>
                </a:endParaRPr>
              </a:p>
            </p:txBody>
          </p:sp>
          <p:cxnSp>
            <p:nvCxnSpPr>
              <p:cNvPr id="22" name="直接连接符 21"/>
              <p:cNvCxnSpPr/>
              <p:nvPr/>
            </p:nvCxnSpPr>
            <p:spPr>
              <a:xfrm rot="10800000" flipH="1">
                <a:off x="4270915" y="3635303"/>
                <a:ext cx="412594" cy="46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rot="10800000" flipH="1">
                <a:off x="5616498" y="3631587"/>
                <a:ext cx="412594" cy="4679"/>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a:solidFill>
                  <a:srgbClr val="2570BF"/>
                </a:solidFill>
                <a:latin typeface="微软雅黑" panose="020B0503020204020204" charset="-122"/>
                <a:ea typeface="微软雅黑" panose="020B0503020204020204" charset="-122"/>
                <a:sym typeface="Arial" panose="020B0604020202020204" pitchFamily="34" charset="0"/>
              </a:rPr>
              <a:t>(</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2/3</a:t>
            </a:r>
            <a:r>
              <a:rPr lang="zh-CN" altLang="en-US" sz="2800" b="1" dirty="0" smtClean="0">
                <a:solidFill>
                  <a:srgbClr val="2570BF"/>
                </a:solidFill>
                <a:latin typeface="微软雅黑" panose="020B0503020204020204" charset="-122"/>
                <a:ea typeface="微软雅黑" panose="020B0503020204020204" charset="-122"/>
                <a:sym typeface="Arial" panose="020B0604020202020204" pitchFamily="34" charset="0"/>
              </a:rPr>
              <a:t>）</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37" name="等腰三角形 36"/>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cxnSp>
        <p:nvCxnSpPr>
          <p:cNvPr id="4" name="直接连接符 3"/>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12234" y="814040"/>
            <a:ext cx="5921297" cy="707886"/>
          </a:xfrm>
          <a:prstGeom prst="rect">
            <a:avLst/>
          </a:prstGeom>
          <a:noFill/>
        </p:spPr>
        <p:txBody>
          <a:bodyPr wrap="square" rtlCol="0">
            <a:spAutoFit/>
          </a:bodyPr>
          <a:lstStyle/>
          <a:p>
            <a:pPr algn="ctr"/>
            <a:r>
              <a:rPr lang="zh-CN" altLang="en-US" sz="2000" b="1" dirty="0" smtClean="0">
                <a:solidFill>
                  <a:srgbClr val="0000FF"/>
                </a:solidFill>
                <a:latin typeface="微软雅黑" panose="020B0503020204020204" charset="-122"/>
                <a:ea typeface="微软雅黑" panose="020B0503020204020204" charset="-122"/>
              </a:rPr>
              <a:t>韩国</a:t>
            </a:r>
            <a:r>
              <a:rPr lang="zh-CN" altLang="en-US" sz="2000" b="1" dirty="0">
                <a:solidFill>
                  <a:srgbClr val="0000FF"/>
                </a:solidFill>
                <a:latin typeface="微软雅黑" panose="020B0503020204020204" charset="-122"/>
                <a:ea typeface="微软雅黑" panose="020B0503020204020204" charset="-122"/>
              </a:rPr>
              <a:t>大规模真实世界</a:t>
            </a:r>
            <a:r>
              <a:rPr lang="zh-CN" altLang="en-US" sz="2000" b="1" dirty="0" smtClean="0">
                <a:solidFill>
                  <a:srgbClr val="0000FF"/>
                </a:solidFill>
                <a:latin typeface="微软雅黑" panose="020B0503020204020204" charset="-122"/>
                <a:ea typeface="微软雅黑" panose="020B0503020204020204" charset="-122"/>
              </a:rPr>
              <a:t>研究结论</a:t>
            </a:r>
            <a:r>
              <a:rPr lang="zh-CN" altLang="en-US" sz="2000" b="1" dirty="0" smtClean="0">
                <a:latin typeface="微软雅黑" panose="020B0503020204020204" charset="-122"/>
                <a:ea typeface="微软雅黑" panose="020B0503020204020204" charset="-122"/>
              </a:rPr>
              <a:t>：</a:t>
            </a:r>
            <a:r>
              <a:rPr lang="zh-CN" altLang="en-US" sz="2000" b="1" dirty="0" smtClean="0">
                <a:solidFill>
                  <a:srgbClr val="FF0000"/>
                </a:solidFill>
                <a:latin typeface="微软雅黑" panose="020B0503020204020204" charset="-122"/>
                <a:ea typeface="微软雅黑" panose="020B0503020204020204" charset="-122"/>
              </a:rPr>
              <a:t>替</a:t>
            </a:r>
            <a:r>
              <a:rPr lang="zh-CN" altLang="en-US" sz="2000" b="1" dirty="0">
                <a:solidFill>
                  <a:srgbClr val="FF0000"/>
                </a:solidFill>
                <a:latin typeface="微软雅黑" panose="020B0503020204020204" charset="-122"/>
                <a:ea typeface="微软雅黑" panose="020B0503020204020204" charset="-122"/>
              </a:rPr>
              <a:t>米沙坦氨氯地平片小剂量复方制剂的目标血压达标率达到</a:t>
            </a:r>
            <a:r>
              <a:rPr lang="en-US" altLang="zh-CN" sz="2000" b="1" dirty="0" smtClean="0">
                <a:solidFill>
                  <a:srgbClr val="FF0000"/>
                </a:solidFill>
                <a:latin typeface="微软雅黑" panose="020B0503020204020204" charset="-122"/>
                <a:ea typeface="微软雅黑" panose="020B0503020204020204" charset="-122"/>
              </a:rPr>
              <a:t>76.5%</a:t>
            </a:r>
            <a:r>
              <a:rPr lang="en-US" altLang="zh-CN" sz="2000" b="1" baseline="30000" dirty="0" smtClean="0">
                <a:solidFill>
                  <a:srgbClr val="FF0000"/>
                </a:solidFill>
                <a:latin typeface="微软雅黑" panose="020B0503020204020204" charset="-122"/>
                <a:ea typeface="微软雅黑" panose="020B0503020204020204" charset="-122"/>
              </a:rPr>
              <a:t>1</a:t>
            </a:r>
            <a:endParaRPr lang="zh-CN" altLang="en-US" sz="2000" dirty="0"/>
          </a:p>
        </p:txBody>
      </p:sp>
      <p:sp>
        <p:nvSpPr>
          <p:cNvPr id="12" name="矩形 11"/>
          <p:cNvSpPr/>
          <p:nvPr/>
        </p:nvSpPr>
        <p:spPr>
          <a:xfrm>
            <a:off x="814040" y="6308015"/>
            <a:ext cx="10470995" cy="338554"/>
          </a:xfrm>
          <a:prstGeom prst="rect">
            <a:avLst/>
          </a:prstGeom>
        </p:spPr>
        <p:txBody>
          <a:bodyPr wrap="square">
            <a:spAutoFit/>
          </a:bodyPr>
          <a:lstStyle/>
          <a:p>
            <a:r>
              <a:rPr lang="en-US" sz="800" dirty="0">
                <a:latin typeface="Times New Roman" panose="02020603050405020304" pitchFamily="18" charset="0"/>
                <a:ea typeface="微软雅黑" panose="020B0503020204020204" charset="-122"/>
                <a:cs typeface="Times New Roman" panose="02020603050405020304" pitchFamily="18" charset="0"/>
              </a:rPr>
              <a:t>1.Sang-Ho Jo</a:t>
            </a:r>
            <a:r>
              <a:rPr lang="zh-CN" altLang="en-US" sz="800" dirty="0">
                <a:latin typeface="Times New Roman" panose="02020603050405020304" pitchFamily="18" charset="0"/>
                <a:ea typeface="微软雅黑" panose="020B0503020204020204" charset="-122"/>
                <a:cs typeface="Times New Roman" panose="02020603050405020304" pitchFamily="18" charset="0"/>
              </a:rPr>
              <a:t>，</a:t>
            </a:r>
            <a:r>
              <a:rPr lang="en-US" sz="800" dirty="0">
                <a:latin typeface="Times New Roman" panose="02020603050405020304" pitchFamily="18" charset="0"/>
                <a:ea typeface="微软雅黑" panose="020B0503020204020204" charset="-122"/>
                <a:cs typeface="Times New Roman" panose="02020603050405020304" pitchFamily="18" charset="0"/>
              </a:rPr>
              <a:t>et al. </a:t>
            </a:r>
            <a:r>
              <a:rPr lang="en-US" sz="800" dirty="0" err="1">
                <a:latin typeface="Times New Roman" panose="02020603050405020304" pitchFamily="18" charset="0"/>
                <a:ea typeface="微软雅黑" panose="020B0503020204020204" charset="-122"/>
                <a:cs typeface="Times New Roman" panose="02020603050405020304" pitchFamily="18" charset="0"/>
              </a:rPr>
              <a:t>Telmisartan</a:t>
            </a:r>
            <a:r>
              <a:rPr lang="en-US" sz="800" dirty="0">
                <a:latin typeface="Times New Roman" panose="02020603050405020304" pitchFamily="18" charset="0"/>
                <a:ea typeface="微软雅黑" panose="020B0503020204020204" charset="-122"/>
                <a:cs typeface="Times New Roman" panose="02020603050405020304" pitchFamily="18" charset="0"/>
              </a:rPr>
              <a:t> Plus S-</a:t>
            </a:r>
            <a:r>
              <a:rPr lang="en-US" sz="800" dirty="0" err="1">
                <a:latin typeface="Times New Roman" panose="02020603050405020304" pitchFamily="18" charset="0"/>
                <a:ea typeface="微软雅黑" panose="020B0503020204020204" charset="-122"/>
                <a:cs typeface="Times New Roman" panose="02020603050405020304" pitchFamily="18" charset="0"/>
              </a:rPr>
              <a:t>Amlodipine</a:t>
            </a:r>
            <a:r>
              <a:rPr lang="en-US" sz="800" dirty="0">
                <a:latin typeface="Times New Roman" panose="02020603050405020304" pitchFamily="18" charset="0"/>
                <a:ea typeface="微软雅黑" panose="020B0503020204020204" charset="-122"/>
                <a:cs typeface="Times New Roman" panose="02020603050405020304" pitchFamily="18" charset="0"/>
              </a:rPr>
              <a:t> Single-Pill Combination Therapy is Safe and Effective in Patients with Hypertension from Large-Scale Nationwide Surveillance Data in Korea (NOVEL) Study. Adv </a:t>
            </a:r>
            <a:r>
              <a:rPr lang="en-US" sz="800" dirty="0" err="1">
                <a:latin typeface="Times New Roman" panose="02020603050405020304" pitchFamily="18" charset="0"/>
                <a:ea typeface="微软雅黑" panose="020B0503020204020204" charset="-122"/>
                <a:cs typeface="Times New Roman" panose="02020603050405020304" pitchFamily="18" charset="0"/>
              </a:rPr>
              <a:t>Ther</a:t>
            </a:r>
            <a:r>
              <a:rPr lang="en-US" sz="800" dirty="0">
                <a:latin typeface="Times New Roman" panose="02020603050405020304" pitchFamily="18" charset="0"/>
                <a:ea typeface="微软雅黑" panose="020B0503020204020204" charset="-122"/>
                <a:cs typeface="Times New Roman" panose="02020603050405020304" pitchFamily="18" charset="0"/>
              </a:rPr>
              <a:t>, October 10, 2020, </a:t>
            </a:r>
            <a:endParaRPr lang="en-US" sz="800" dirty="0" smtClean="0">
              <a:latin typeface="Times New Roman" panose="02020603050405020304" pitchFamily="18" charset="0"/>
              <a:ea typeface="微软雅黑" panose="020B0503020204020204" charset="-122"/>
              <a:cs typeface="Times New Roman" panose="02020603050405020304" pitchFamily="18" charset="0"/>
            </a:endParaRPr>
          </a:p>
          <a:p>
            <a:r>
              <a:rPr lang="en-US" altLang="zh-CN" sz="800" dirty="0" smtClean="0">
                <a:latin typeface="Times New Roman" panose="02020603050405020304" pitchFamily="18" charset="0"/>
                <a:cs typeface="Times New Roman" panose="02020603050405020304" pitchFamily="18" charset="0"/>
              </a:rPr>
              <a:t>2 . Ajay K.et al , </a:t>
            </a:r>
            <a:r>
              <a:rPr lang="en-US" altLang="zh-CN" sz="800" b="1" dirty="0" smtClean="0">
                <a:latin typeface="Times New Roman" panose="02020603050405020304" pitchFamily="18" charset="0"/>
                <a:cs typeface="Times New Roman" panose="02020603050405020304" pitchFamily="18" charset="0"/>
              </a:rPr>
              <a:t>Compliance, Safety, and Effectiveness of Fixed-Dose Combinations of Antihypertensive Agents    A Meta-Analysis </a:t>
            </a:r>
            <a:r>
              <a:rPr lang="en-US" altLang="zh-CN" sz="800" b="1" i="1" dirty="0" smtClean="0">
                <a:latin typeface="Times New Roman" panose="02020603050405020304" pitchFamily="18" charset="0"/>
                <a:cs typeface="Times New Roman" panose="02020603050405020304" pitchFamily="18" charset="0"/>
              </a:rPr>
              <a:t>Hypertension</a:t>
            </a:r>
            <a:r>
              <a:rPr lang="en-US" altLang="zh-CN" sz="800" b="1" dirty="0" smtClean="0">
                <a:latin typeface="Times New Roman" panose="02020603050405020304" pitchFamily="18" charset="0"/>
                <a:cs typeface="Times New Roman" panose="02020603050405020304" pitchFamily="18" charset="0"/>
              </a:rPr>
              <a:t>. 2010;55:399-407 </a:t>
            </a:r>
            <a:endParaRPr lang="zh-CN" altLang="en-US" sz="800" dirty="0" smtClean="0">
              <a:latin typeface="Times New Roman" panose="02020603050405020304" pitchFamily="18" charset="0"/>
              <a:cs typeface="Times New Roman" panose="02020603050405020304" pitchFamily="18" charset="0"/>
            </a:endParaRPr>
          </a:p>
        </p:txBody>
      </p:sp>
      <p:sp>
        <p:nvSpPr>
          <p:cNvPr id="16" name="TextBox 15"/>
          <p:cNvSpPr txBox="1"/>
          <p:nvPr/>
        </p:nvSpPr>
        <p:spPr>
          <a:xfrm>
            <a:off x="401441" y="4406053"/>
            <a:ext cx="5664821" cy="1708160"/>
          </a:xfrm>
          <a:prstGeom prst="rect">
            <a:avLst/>
          </a:prstGeom>
          <a:noFill/>
        </p:spPr>
        <p:txBody>
          <a:bodyPr wrap="square" rtlCol="0">
            <a:spAutoFit/>
          </a:bodyPr>
          <a:lstStyle/>
          <a:p>
            <a:pPr>
              <a:lnSpc>
                <a:spcPct val="150000"/>
              </a:lnSpc>
              <a:buFont typeface="Wingdings" panose="05000000000000000000" pitchFamily="2" charset="2"/>
              <a:buChar char="l"/>
            </a:pPr>
            <a:r>
              <a:rPr lang="en-US" sz="1400" dirty="0" smtClean="0">
                <a:latin typeface="微软雅黑" panose="020B0503020204020204" charset="-122"/>
                <a:ea typeface="微软雅黑" panose="020B0503020204020204" charset="-122"/>
              </a:rPr>
              <a:t>2014</a:t>
            </a:r>
            <a:r>
              <a:rPr lang="en-US" altLang="zh-CN" sz="1400" dirty="0" smtClean="0">
                <a:latin typeface="微软雅黑" panose="020B0503020204020204" charset="-122"/>
                <a:ea typeface="微软雅黑" panose="020B0503020204020204" charset="-122"/>
              </a:rPr>
              <a:t>.3</a:t>
            </a:r>
            <a:r>
              <a:rPr lang="en-US" sz="1400" dirty="0" smtClean="0">
                <a:latin typeface="微软雅黑" panose="020B0503020204020204" charset="-122"/>
                <a:ea typeface="微软雅黑" panose="020B0503020204020204" charset="-122"/>
              </a:rPr>
              <a:t>~2019.12</a:t>
            </a:r>
            <a:r>
              <a:rPr lang="zh-CN" altLang="en-US" sz="1400" dirty="0" smtClean="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对</a:t>
            </a:r>
            <a:r>
              <a:rPr lang="zh-CN" altLang="en-US" sz="1400" dirty="0" smtClean="0">
                <a:latin typeface="微软雅黑" panose="020B0503020204020204" charset="-122"/>
                <a:ea typeface="微软雅黑" panose="020B0503020204020204" charset="-122"/>
              </a:rPr>
              <a:t>韩国</a:t>
            </a:r>
            <a:r>
              <a:rPr lang="en-US" sz="1400" dirty="0" smtClean="0">
                <a:latin typeface="微软雅黑" panose="020B0503020204020204" charset="-122"/>
                <a:ea typeface="微软雅黑" panose="020B0503020204020204" charset="-122"/>
              </a:rPr>
              <a:t>44,715</a:t>
            </a:r>
            <a:r>
              <a:rPr lang="zh-CN" altLang="en-US" sz="1400" dirty="0">
                <a:latin typeface="微软雅黑" panose="020B0503020204020204" charset="-122"/>
                <a:ea typeface="微软雅黑" panose="020B0503020204020204" charset="-122"/>
              </a:rPr>
              <a:t>例至少接受一次替米沙坦</a:t>
            </a:r>
            <a:r>
              <a:rPr lang="en-US"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氨氯地平单片复方制剂的高血压患者进行了安全性和有效性评价。患者随访</a:t>
            </a:r>
            <a:r>
              <a:rPr lang="en-US" sz="1400" dirty="0">
                <a:latin typeface="微软雅黑" panose="020B0503020204020204" charset="-122"/>
                <a:ea typeface="微软雅黑" panose="020B0503020204020204" charset="-122"/>
              </a:rPr>
              <a:t>3 ~ 6</a:t>
            </a:r>
            <a:r>
              <a:rPr lang="zh-CN" altLang="en-US" sz="1400" dirty="0">
                <a:latin typeface="微软雅黑" panose="020B0503020204020204" charset="-122"/>
                <a:ea typeface="微软雅黑" panose="020B0503020204020204" charset="-122"/>
              </a:rPr>
              <a:t>个月</a:t>
            </a:r>
            <a:r>
              <a:rPr lang="zh-CN" altLang="en-US" sz="1400" dirty="0" smtClean="0">
                <a:latin typeface="微软雅黑" panose="020B0503020204020204" charset="-122"/>
                <a:ea typeface="微软雅黑" panose="020B0503020204020204" charset="-122"/>
              </a:rPr>
              <a:t>，</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其中</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28,096</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人，占比</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62.8%</a:t>
            </a:r>
            <a:r>
              <a:rPr lang="zh-CN" altLang="en-US"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a:t>
            </a:r>
            <a:endPar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a:p>
            <a:pPr>
              <a:lnSpc>
                <a:spcPct val="150000"/>
              </a:lnSpc>
              <a:buFont typeface="Wingdings" panose="05000000000000000000" pitchFamily="2" charset="2"/>
              <a:buChar char="l"/>
            </a:pP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随访</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结束后，三组的目标血压达标率分别为：</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40mg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/5 mg</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76.5%</a:t>
            </a:r>
            <a:r>
              <a:rPr lang="zh-CN" altLang="en-US" sz="1400" b="1" dirty="0">
                <a:solidFill>
                  <a:srgbClr val="FF0000"/>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80mg/5 </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mg</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69.9%</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40mg/10mg</a:t>
            </a:r>
            <a:r>
              <a:rPr lang="zh-CN" altLang="en-US" sz="1400" b="1" dirty="0" smtClean="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组</a:t>
            </a:r>
            <a:r>
              <a:rPr lang="en-US" altLang="zh-CN"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73.2%</a:t>
            </a:r>
            <a:r>
              <a:rPr lang="zh-CN" altLang="en-US" sz="1400" b="1"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rPr>
              <a:t>。</a:t>
            </a:r>
            <a:endParaRPr lang="zh-CN" altLang="en-US" sz="1400" dirty="0">
              <a:solidFill>
                <a:schemeClr val="accent1">
                  <a:lumMod val="75000"/>
                </a:schemeClr>
              </a:solidFill>
              <a:latin typeface="微软雅黑" panose="020B0503020204020204" charset="-122"/>
              <a:ea typeface="微软雅黑" panose="020B0503020204020204" charset="-122"/>
              <a:cs typeface="Times New Roman" panose="02020603050405020304" pitchFamily="18" charset="0"/>
            </a:endParaRPr>
          </a:p>
        </p:txBody>
      </p:sp>
      <p:sp>
        <p:nvSpPr>
          <p:cNvPr id="9" name="TextBox 8"/>
          <p:cNvSpPr txBox="1"/>
          <p:nvPr/>
        </p:nvSpPr>
        <p:spPr>
          <a:xfrm>
            <a:off x="6233532" y="791737"/>
            <a:ext cx="5709424" cy="707886"/>
          </a:xfrm>
          <a:prstGeom prst="rect">
            <a:avLst/>
          </a:prstGeom>
          <a:noFill/>
        </p:spPr>
        <p:txBody>
          <a:bodyPr wrap="square" rtlCol="0">
            <a:spAutoFit/>
          </a:bodyPr>
          <a:lstStyle/>
          <a:p>
            <a:pPr algn="ctr"/>
            <a:r>
              <a:rPr lang="zh-CN" altLang="en-US" sz="2000" b="1" dirty="0">
                <a:solidFill>
                  <a:srgbClr val="0000FF"/>
                </a:solidFill>
                <a:latin typeface="微软雅黑" panose="020B0503020204020204" charset="-122"/>
                <a:ea typeface="微软雅黑" panose="020B0503020204020204" charset="-122"/>
              </a:rPr>
              <a:t>大</a:t>
            </a:r>
            <a:r>
              <a:rPr lang="zh-CN" altLang="en-US" sz="2000" b="1" dirty="0" smtClean="0">
                <a:solidFill>
                  <a:srgbClr val="0000FF"/>
                </a:solidFill>
                <a:latin typeface="微软雅黑" panose="020B0503020204020204" charset="-122"/>
                <a:ea typeface="微软雅黑" panose="020B0503020204020204" charset="-122"/>
              </a:rPr>
              <a:t>型回顾性研究显示</a:t>
            </a:r>
            <a:r>
              <a:rPr lang="zh-CN" altLang="en-US" sz="2000" b="1" dirty="0" smtClean="0">
                <a:latin typeface="微软雅黑" panose="020B0503020204020204" charset="-122"/>
                <a:ea typeface="微软雅黑" panose="020B0503020204020204" charset="-122"/>
              </a:rPr>
              <a:t>：</a:t>
            </a:r>
            <a:r>
              <a:rPr lang="zh-CN" altLang="en-US" sz="2000" b="1" dirty="0" smtClean="0">
                <a:solidFill>
                  <a:srgbClr val="FF0000"/>
                </a:solidFill>
                <a:latin typeface="微软雅黑" panose="020B0503020204020204" charset="-122"/>
                <a:ea typeface="微软雅黑" panose="020B0503020204020204" charset="-122"/>
              </a:rPr>
              <a:t>单片复方制剂较自由组合治疗使高血压患者依从</a:t>
            </a:r>
            <a:r>
              <a:rPr lang="zh-CN" altLang="en-US" sz="2000" b="1" dirty="0">
                <a:solidFill>
                  <a:srgbClr val="FF0000"/>
                </a:solidFill>
                <a:latin typeface="微软雅黑" panose="020B0503020204020204" charset="-122"/>
                <a:ea typeface="微软雅黑" panose="020B0503020204020204" charset="-122"/>
              </a:rPr>
              <a:t>性和</a:t>
            </a:r>
            <a:r>
              <a:rPr lang="zh-CN" altLang="en-US" sz="2000" b="1" dirty="0" smtClean="0">
                <a:solidFill>
                  <a:srgbClr val="FF0000"/>
                </a:solidFill>
                <a:latin typeface="微软雅黑" panose="020B0503020204020204" charset="-122"/>
                <a:ea typeface="微软雅黑" panose="020B0503020204020204" charset="-122"/>
              </a:rPr>
              <a:t>持续性</a:t>
            </a:r>
            <a:r>
              <a:rPr lang="zh-CN" altLang="en-US" sz="2000" b="1" dirty="0">
                <a:solidFill>
                  <a:srgbClr val="FF0000"/>
                </a:solidFill>
                <a:latin typeface="微软雅黑" panose="020B0503020204020204" charset="-122"/>
                <a:ea typeface="微软雅黑" panose="020B0503020204020204" charset="-122"/>
              </a:rPr>
              <a:t>提高</a:t>
            </a:r>
            <a:r>
              <a:rPr lang="en-US" altLang="zh-CN" sz="2000" b="1" dirty="0" smtClean="0">
                <a:solidFill>
                  <a:srgbClr val="FF0000"/>
                </a:solidFill>
                <a:latin typeface="微软雅黑" panose="020B0503020204020204" charset="-122"/>
                <a:ea typeface="微软雅黑" panose="020B0503020204020204" charset="-122"/>
              </a:rPr>
              <a:t>29%</a:t>
            </a:r>
            <a:r>
              <a:rPr lang="en-US" altLang="zh-CN" sz="2000" b="1" baseline="30000" dirty="0" smtClean="0">
                <a:solidFill>
                  <a:srgbClr val="FF0000"/>
                </a:solidFill>
                <a:latin typeface="微软雅黑" panose="020B0503020204020204" charset="-122"/>
                <a:ea typeface="微软雅黑" panose="020B0503020204020204" charset="-122"/>
              </a:rPr>
              <a:t>2</a:t>
            </a:r>
            <a:endParaRPr lang="zh-CN" altLang="en-US" sz="2000" dirty="0"/>
          </a:p>
        </p:txBody>
      </p:sp>
      <p:pic>
        <p:nvPicPr>
          <p:cNvPr id="11" name="图片 10"/>
          <p:cNvPicPr>
            <a:picLocks noChangeAspect="1"/>
          </p:cNvPicPr>
          <p:nvPr/>
        </p:nvPicPr>
        <p:blipFill>
          <a:blip r:embed="rId4" cstate="print"/>
          <a:stretch>
            <a:fillRect/>
          </a:stretch>
        </p:blipFill>
        <p:spPr>
          <a:xfrm>
            <a:off x="6711120" y="2017194"/>
            <a:ext cx="4645214" cy="2954258"/>
          </a:xfrm>
          <a:prstGeom prst="rect">
            <a:avLst/>
          </a:prstGeom>
        </p:spPr>
      </p:pic>
      <p:sp>
        <p:nvSpPr>
          <p:cNvPr id="13" name="内容占位符 14"/>
          <p:cNvSpPr>
            <a:spLocks noGrp="1"/>
          </p:cNvSpPr>
          <p:nvPr>
            <p:ph sz="quarter" idx="4294967295"/>
          </p:nvPr>
        </p:nvSpPr>
        <p:spPr>
          <a:xfrm>
            <a:off x="6565770" y="5232096"/>
            <a:ext cx="5183188" cy="901075"/>
          </a:xfrm>
          <a:prstGeom prst="rect">
            <a:avLst/>
          </a:prstGeom>
        </p:spPr>
        <p:txBody>
          <a:bodyPr>
            <a:normAutofit/>
          </a:bodyPr>
          <a:lstStyle/>
          <a:p>
            <a:pPr>
              <a:buFont typeface="Wingdings" panose="05000000000000000000" pitchFamily="2" charset="2"/>
              <a:buChar char="l"/>
            </a:pPr>
            <a:r>
              <a:rPr lang="zh-CN" altLang="en-US" sz="1400" dirty="0" smtClean="0">
                <a:latin typeface="微软雅黑" panose="020B0503020204020204" charset="-122"/>
                <a:ea typeface="微软雅黑" panose="020B0503020204020204" charset="-122"/>
              </a:rPr>
              <a:t>一项回顾性研究（包括</a:t>
            </a:r>
            <a:r>
              <a:rPr lang="en-US" altLang="zh-CN" sz="1400" dirty="0" smtClean="0">
                <a:latin typeface="微软雅黑" panose="020B0503020204020204" charset="-122"/>
                <a:ea typeface="微软雅黑" panose="020B0503020204020204" charset="-122"/>
              </a:rPr>
              <a:t>30295</a:t>
            </a:r>
            <a:r>
              <a:rPr lang="zh-CN" altLang="en-US" sz="1400" dirty="0" smtClean="0">
                <a:latin typeface="微软雅黑" panose="020B0503020204020204" charset="-122"/>
                <a:ea typeface="微软雅黑" panose="020B0503020204020204" charset="-122"/>
              </a:rPr>
              <a:t>例患者）显示</a:t>
            </a:r>
            <a:r>
              <a:rPr lang="zh-CN" altLang="en-US" sz="1400" dirty="0">
                <a:latin typeface="微软雅黑" panose="020B0503020204020204" charset="-122"/>
                <a:ea typeface="微软雅黑" panose="020B0503020204020204" charset="-122"/>
              </a:rPr>
              <a:t>，与降压药物</a:t>
            </a:r>
            <a:r>
              <a:rPr lang="zh-CN" altLang="en-US" sz="1400" dirty="0" smtClean="0">
                <a:latin typeface="微软雅黑" panose="020B0503020204020204" charset="-122"/>
                <a:ea typeface="微软雅黑" panose="020B0503020204020204" charset="-122"/>
              </a:rPr>
              <a:t>自由组合治疗相比，</a:t>
            </a:r>
            <a:r>
              <a:rPr lang="zh-CN" altLang="en-US" sz="1400" b="1" dirty="0" smtClean="0">
                <a:solidFill>
                  <a:srgbClr val="FF0000"/>
                </a:solidFill>
                <a:latin typeface="微软雅黑" panose="020B0503020204020204" charset="-122"/>
                <a:ea typeface="微软雅黑" panose="020B0503020204020204" charset="-122"/>
              </a:rPr>
              <a:t>使用单片复方制剂（</a:t>
            </a:r>
            <a:r>
              <a:rPr lang="en-US" altLang="zh-CN" sz="1400" b="1" dirty="0" smtClean="0">
                <a:solidFill>
                  <a:srgbClr val="FF0000"/>
                </a:solidFill>
                <a:latin typeface="微软雅黑" panose="020B0503020204020204" charset="-122"/>
                <a:ea typeface="微软雅黑" panose="020B0503020204020204" charset="-122"/>
              </a:rPr>
              <a:t>SPC</a:t>
            </a:r>
            <a:r>
              <a:rPr lang="zh-CN" altLang="en-US" sz="1400" b="1" dirty="0" smtClean="0">
                <a:solidFill>
                  <a:srgbClr val="FF0000"/>
                </a:solidFill>
                <a:latin typeface="微软雅黑" panose="020B0503020204020204" charset="-122"/>
                <a:ea typeface="微软雅黑" panose="020B0503020204020204" charset="-122"/>
              </a:rPr>
              <a:t>）使高血压患者治疗的依从性和持续性增加</a:t>
            </a:r>
            <a:r>
              <a:rPr lang="en-US" altLang="zh-CN" sz="1400" b="1" dirty="0" smtClean="0">
                <a:solidFill>
                  <a:srgbClr val="FF0000"/>
                </a:solidFill>
                <a:latin typeface="微软雅黑" panose="020B0503020204020204" charset="-122"/>
                <a:ea typeface="微软雅黑" panose="020B0503020204020204" charset="-122"/>
              </a:rPr>
              <a:t>29%</a:t>
            </a:r>
            <a:r>
              <a:rPr lang="zh-CN" altLang="en-US" sz="1400" b="1" dirty="0" smtClean="0">
                <a:solidFill>
                  <a:srgbClr val="FF0000"/>
                </a:solidFill>
                <a:latin typeface="微软雅黑" panose="020B0503020204020204" charset="-122"/>
                <a:ea typeface="微软雅黑" panose="020B0503020204020204" charset="-122"/>
              </a:rPr>
              <a:t>。</a:t>
            </a:r>
            <a:endParaRPr lang="zh-CN" altLang="en-US" sz="1400" b="1" dirty="0">
              <a:solidFill>
                <a:srgbClr val="FF0000"/>
              </a:solidFill>
              <a:latin typeface="微软雅黑" panose="020B0503020204020204" charset="-122"/>
              <a:ea typeface="微软雅黑" panose="020B0503020204020204" charset="-122"/>
            </a:endParaRPr>
          </a:p>
        </p:txBody>
      </p:sp>
      <p:pic>
        <p:nvPicPr>
          <p:cNvPr id="1027" name="Picture 3"/>
          <p:cNvPicPr>
            <a:picLocks noChangeAspect="1" noChangeArrowheads="1"/>
          </p:cNvPicPr>
          <p:nvPr/>
        </p:nvPicPr>
        <p:blipFill>
          <a:blip r:embed="rId5" cstate="print"/>
          <a:srcRect/>
          <a:stretch>
            <a:fillRect/>
          </a:stretch>
        </p:blipFill>
        <p:spPr bwMode="auto">
          <a:xfrm>
            <a:off x="751803" y="1742627"/>
            <a:ext cx="4857750" cy="25336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nvPr>
        </p:nvSpPr>
        <p:spPr>
          <a:xfrm>
            <a:off x="308160" y="1853683"/>
            <a:ext cx="5656705" cy="655601"/>
          </a:xfrm>
          <a:ln w="19050">
            <a:solidFill>
              <a:srgbClr val="FF0000"/>
            </a:solidFill>
          </a:ln>
        </p:spPr>
        <p:txBody>
          <a:bodyPr>
            <a:noAutofit/>
          </a:bodyPr>
          <a:lstStyle/>
          <a:p>
            <a:pPr lvl="0" algn="ctr"/>
            <a:r>
              <a:rPr lang="zh-CN" altLang="en-US" sz="1600" b="1" dirty="0">
                <a:solidFill>
                  <a:schemeClr val="accent1">
                    <a:lumMod val="75000"/>
                  </a:schemeClr>
                </a:solidFill>
                <a:latin typeface="微软雅黑" panose="020B0503020204020204" charset="-122"/>
                <a:ea typeface="微软雅黑" panose="020B0503020204020204" charset="-122"/>
              </a:rPr>
              <a:t>小剂量替米沙坦氨氯地平联合用药</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是国内外权威</a:t>
            </a:r>
            <a:r>
              <a:rPr lang="zh-CN" altLang="en-US" sz="1600" b="1" dirty="0">
                <a:latin typeface="微软雅黑" panose="020B0503020204020204" charset="-122"/>
                <a:ea typeface="微软雅黑" panose="020B0503020204020204" charset="-122"/>
                <a:sym typeface="Arial" panose="020B0604020202020204" pitchFamily="34" charset="0"/>
              </a:rPr>
              <a:t>指南推荐</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的</a:t>
            </a:r>
            <a:r>
              <a:rPr lang="zh-CN" altLang="en-US" sz="1600" b="1" dirty="0">
                <a:solidFill>
                  <a:schemeClr val="accent1">
                    <a:lumMod val="75000"/>
                  </a:schemeClr>
                </a:solidFill>
                <a:latin typeface="微软雅黑" panose="020B0503020204020204" charset="-122"/>
                <a:ea typeface="微软雅黑" panose="020B0503020204020204" charset="-122"/>
                <a:sym typeface="Arial" panose="020B0604020202020204" pitchFamily="34" charset="0"/>
              </a:rPr>
              <a:t>首选</a:t>
            </a:r>
            <a:r>
              <a:rPr lang="zh-CN" altLang="en-US" sz="1600" b="1" dirty="0">
                <a:solidFill>
                  <a:schemeClr val="tx1"/>
                </a:solidFill>
                <a:latin typeface="微软雅黑" panose="020B0503020204020204" charset="-122"/>
                <a:ea typeface="微软雅黑" panose="020B0503020204020204" charset="-122"/>
                <a:sym typeface="Arial" panose="020B0604020202020204" pitchFamily="34" charset="0"/>
              </a:rPr>
              <a:t>联合起始治疗方案</a:t>
            </a:r>
            <a:endParaRPr lang="zh-CN" altLang="en-US" sz="16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3" name="文本占位符 62"/>
          <p:cNvSpPr>
            <a:spLocks noGrp="1"/>
          </p:cNvSpPr>
          <p:nvPr>
            <p:ph type="body" idx="1"/>
          </p:nvPr>
        </p:nvSpPr>
        <p:spPr>
          <a:xfrm>
            <a:off x="329610" y="883722"/>
            <a:ext cx="5667966" cy="823912"/>
          </a:xfrm>
          <a:solidFill>
            <a:schemeClr val="accent5">
              <a:lumMod val="75000"/>
            </a:schemeClr>
          </a:solidFill>
        </p:spPr>
        <p:txBody>
          <a:bodyPr anchor="ctr">
            <a:normAutofit/>
          </a:bodyPr>
          <a:lstStyle/>
          <a:p>
            <a:pPr algn="ctr"/>
            <a:r>
              <a:rPr lang="zh-CN" altLang="en-US" dirty="0">
                <a:solidFill>
                  <a:schemeClr val="bg1"/>
                </a:solidFill>
              </a:rPr>
              <a:t>国内外权威指南一致推荐</a:t>
            </a:r>
          </a:p>
        </p:txBody>
      </p:sp>
      <p:sp>
        <p:nvSpPr>
          <p:cNvPr id="66" name="文本占位符 65"/>
          <p:cNvSpPr>
            <a:spLocks noGrp="1"/>
          </p:cNvSpPr>
          <p:nvPr>
            <p:ph type="body" sz="quarter" idx="3"/>
          </p:nvPr>
        </p:nvSpPr>
        <p:spPr>
          <a:xfrm>
            <a:off x="6640054" y="883721"/>
            <a:ext cx="5183188" cy="823912"/>
          </a:xfrm>
          <a:solidFill>
            <a:schemeClr val="accent5">
              <a:lumMod val="75000"/>
            </a:schemeClr>
          </a:solidFill>
        </p:spPr>
        <p:txBody>
          <a:bodyPr anchor="ctr">
            <a:normAutofit fontScale="47500" lnSpcReduction="20000"/>
          </a:bodyPr>
          <a:lstStyle/>
          <a:p>
            <a:pPr algn="ctr"/>
            <a:endParaRPr lang="en-US" altLang="zh-CN" dirty="0">
              <a:solidFill>
                <a:schemeClr val="bg1"/>
              </a:solidFill>
              <a:latin typeface="微软雅黑" panose="020B0503020204020204" charset="-122"/>
              <a:ea typeface="微软雅黑" panose="020B0503020204020204" charset="-122"/>
            </a:endParaRPr>
          </a:p>
          <a:p>
            <a:pPr algn="ctr"/>
            <a:r>
              <a:rPr lang="zh-CN" altLang="en-US" sz="3600" dirty="0">
                <a:solidFill>
                  <a:schemeClr val="bg1"/>
                </a:solidFill>
                <a:latin typeface="微软雅黑" panose="020B0503020204020204" charset="-122"/>
                <a:ea typeface="微软雅黑" panose="020B0503020204020204" charset="-122"/>
              </a:rPr>
              <a:t>上市申请时递交的临床试验报告中有效性描述节选</a:t>
            </a:r>
          </a:p>
          <a:p>
            <a:pPr algn="ctr"/>
            <a:r>
              <a:rPr lang="en-US" altLang="zh-CN" dirty="0">
                <a:solidFill>
                  <a:schemeClr val="bg1"/>
                </a:solidFill>
                <a:latin typeface="微软雅黑" panose="020B0503020204020204" charset="-122"/>
                <a:ea typeface="微软雅黑" panose="020B0503020204020204" charset="-122"/>
              </a:rPr>
              <a:t>CDE</a:t>
            </a:r>
            <a:r>
              <a:rPr lang="zh-CN" altLang="en-US" dirty="0">
                <a:solidFill>
                  <a:schemeClr val="bg1"/>
                </a:solidFill>
                <a:latin typeface="微软雅黑" panose="020B0503020204020204" charset="-122"/>
                <a:ea typeface="微软雅黑" panose="020B0503020204020204" charset="-122"/>
              </a:rPr>
              <a:t>发布的上市审评报告</a:t>
            </a:r>
            <a:endParaRPr lang="zh-CN" altLang="en-US" dirty="0">
              <a:latin typeface="微软雅黑" panose="020B0503020204020204" charset="-122"/>
              <a:ea typeface="微软雅黑" panose="020B0503020204020204" charset="-122"/>
            </a:endParaRPr>
          </a:p>
        </p:txBody>
      </p:sp>
      <p:sp>
        <p:nvSpPr>
          <p:cNvPr id="67" name="内容占位符 66"/>
          <p:cNvSpPr>
            <a:spLocks noGrp="1"/>
          </p:cNvSpPr>
          <p:nvPr>
            <p:ph sz="quarter" idx="4"/>
          </p:nvPr>
        </p:nvSpPr>
        <p:spPr>
          <a:xfrm>
            <a:off x="6512456" y="2696469"/>
            <a:ext cx="5183188" cy="3684588"/>
          </a:xfrm>
        </p:spPr>
        <p:txBody>
          <a:bodyPr>
            <a:normAutofit/>
          </a:bodyPr>
          <a:lstStyle/>
          <a:p>
            <a:pPr>
              <a:lnSpc>
                <a:spcPct val="150000"/>
              </a:lnSpc>
            </a:pPr>
            <a:r>
              <a:rPr lang="zh-CN" altLang="en-US" sz="1400" dirty="0">
                <a:latin typeface="Times New Roman" panose="02020603050405020304" pitchFamily="18" charset="0"/>
                <a:ea typeface="微软雅黑" panose="020B0503020204020204" charset="-122"/>
                <a:cs typeface="Times New Roman" panose="02020603050405020304" pitchFamily="18" charset="0"/>
              </a:rPr>
              <a:t>关键性</a:t>
            </a:r>
            <a:r>
              <a:rPr lang="en-US" altLang="zh-CN" sz="1400" dirty="0">
                <a:latin typeface="Times New Roman" panose="02020603050405020304" pitchFamily="18" charset="0"/>
                <a:ea typeface="微软雅黑" panose="020B0503020204020204" charset="-122"/>
                <a:cs typeface="Times New Roman" panose="02020603050405020304" pitchFamily="18" charset="0"/>
              </a:rPr>
              <a:t>1235.5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临床研究：</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在对</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氨氯地平）单药疗法的非反应患者中研究</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的有效性和安全性。</a:t>
            </a:r>
            <a:r>
              <a:rPr lang="zh-CN" altLang="en-US" sz="1400" dirty="0">
                <a:latin typeface="Times New Roman" panose="02020603050405020304" pitchFamily="18" charset="0"/>
                <a:ea typeface="微软雅黑" panose="020B0503020204020204" charset="-122"/>
                <a:cs typeface="Times New Roman" panose="02020603050405020304" pitchFamily="18" charset="0"/>
              </a:rPr>
              <a:t>试验时间：</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11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01</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a:t>
            </a:r>
            <a:r>
              <a:rPr lang="en-US" altLang="zh-CN" sz="1400" dirty="0">
                <a:latin typeface="Times New Roman" panose="02020603050405020304" pitchFamily="18" charset="0"/>
                <a:ea typeface="微软雅黑" panose="020B0503020204020204" charset="-122"/>
                <a:cs typeface="Times New Roman" panose="02020603050405020304" pitchFamily="18" charset="0"/>
              </a:rPr>
              <a:t>-2008</a:t>
            </a:r>
            <a:r>
              <a:rPr lang="zh-CN" altLang="en-US" sz="1400" dirty="0">
                <a:latin typeface="Times New Roman" panose="02020603050405020304" pitchFamily="18" charset="0"/>
                <a:ea typeface="微软雅黑" panose="020B0503020204020204" charset="-122"/>
                <a:cs typeface="Times New Roman" panose="02020603050405020304" pitchFamily="18" charset="0"/>
              </a:rPr>
              <a:t>年</a:t>
            </a:r>
            <a:r>
              <a:rPr lang="en-US" altLang="zh-CN" sz="1400" dirty="0">
                <a:latin typeface="Times New Roman" panose="02020603050405020304" pitchFamily="18" charset="0"/>
                <a:ea typeface="微软雅黑" panose="020B0503020204020204" charset="-122"/>
                <a:cs typeface="Times New Roman" panose="02020603050405020304" pitchFamily="18" charset="0"/>
              </a:rPr>
              <a:t>09</a:t>
            </a:r>
            <a:r>
              <a:rPr lang="zh-CN" altLang="en-US" sz="1400" dirty="0">
                <a:latin typeface="Times New Roman" panose="02020603050405020304" pitchFamily="18" charset="0"/>
                <a:ea typeface="微软雅黑" panose="020B0503020204020204" charset="-122"/>
                <a:cs typeface="Times New Roman" panose="02020603050405020304" pitchFamily="18" charset="0"/>
              </a:rPr>
              <a:t>月</a:t>
            </a:r>
            <a:r>
              <a:rPr lang="en-US" altLang="zh-CN" sz="1400" dirty="0">
                <a:latin typeface="Times New Roman" panose="02020603050405020304" pitchFamily="18" charset="0"/>
                <a:ea typeface="微软雅黑" panose="020B0503020204020204" charset="-122"/>
                <a:cs typeface="Times New Roman" panose="02020603050405020304" pitchFamily="18" charset="0"/>
              </a:rPr>
              <a:t>06</a:t>
            </a:r>
            <a:r>
              <a:rPr lang="zh-CN" altLang="en-US" sz="1400" dirty="0">
                <a:latin typeface="Times New Roman" panose="02020603050405020304" pitchFamily="18" charset="0"/>
                <a:ea typeface="微软雅黑" panose="020B0503020204020204" charset="-122"/>
                <a:cs typeface="Times New Roman" panose="02020603050405020304" pitchFamily="18" charset="0"/>
              </a:rPr>
              <a:t>日。主要在欧洲和亚洲、加拿大及南非进行。共入选合格的患者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1057</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例。分</a:t>
            </a:r>
            <a:r>
              <a:rPr lang="en-US" altLang="zh-CN" sz="1400" dirty="0">
                <a:latin typeface="Times New Roman" panose="02020603050405020304" pitchFamily="18" charset="0"/>
                <a:ea typeface="微软雅黑" panose="020B0503020204020204" charset="-122"/>
                <a:cs typeface="Times New Roman" panose="02020603050405020304" pitchFamily="18" charset="0"/>
              </a:rPr>
              <a:t>4</a:t>
            </a:r>
            <a:r>
              <a:rPr lang="zh-CN" altLang="en-US" sz="1400" dirty="0">
                <a:latin typeface="Times New Roman" panose="02020603050405020304" pitchFamily="18" charset="0"/>
                <a:ea typeface="微软雅黑" panose="020B0503020204020204" charset="-122"/>
                <a:cs typeface="Times New Roman" panose="02020603050405020304" pitchFamily="18" charset="0"/>
              </a:rPr>
              <a:t>组（</a:t>
            </a:r>
            <a:r>
              <a:rPr lang="en-US" altLang="zh-CN" sz="1400" dirty="0">
                <a:latin typeface="Times New Roman" panose="02020603050405020304" pitchFamily="18" charset="0"/>
                <a:ea typeface="微软雅黑" panose="020B0503020204020204" charset="-122"/>
                <a:cs typeface="Times New Roman" panose="02020603050405020304" pitchFamily="18" charset="0"/>
              </a:rPr>
              <a:t>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A10mg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T40mg/A5mg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T80mg/A5mg</a:t>
            </a:r>
            <a:r>
              <a:rPr lang="zh-CN" altLang="en-US" sz="1400" dirty="0">
                <a:latin typeface="Times New Roman" panose="02020603050405020304" pitchFamily="18" charset="0"/>
                <a:ea typeface="微软雅黑" panose="020B0503020204020204" charset="-122"/>
                <a:cs typeface="Times New Roman" panose="02020603050405020304" pitchFamily="18" charset="0"/>
              </a:rPr>
              <a:t>），每组分别入选患者</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270</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271</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255</a:t>
            </a:r>
            <a:r>
              <a:rPr lang="zh-CN" altLang="en-US" sz="1400" dirty="0">
                <a:latin typeface="Times New Roman" panose="02020603050405020304" pitchFamily="18" charset="0"/>
                <a:ea typeface="微软雅黑" panose="020B0503020204020204" charset="-122"/>
                <a:cs typeface="Times New Roman" panose="02020603050405020304" pitchFamily="18" charset="0"/>
              </a:rPr>
              <a:t>、</a:t>
            </a:r>
            <a:r>
              <a:rPr lang="en-US" altLang="zh-CN" sz="1400" dirty="0">
                <a:latin typeface="Times New Roman" panose="02020603050405020304" pitchFamily="18" charset="0"/>
                <a:ea typeface="微软雅黑" panose="020B0503020204020204" charset="-122"/>
                <a:cs typeface="Times New Roman" panose="02020603050405020304" pitchFamily="18" charset="0"/>
              </a:rPr>
              <a:t>261</a:t>
            </a:r>
            <a:r>
              <a:rPr lang="zh-CN" altLang="en-US" sz="1400" dirty="0">
                <a:latin typeface="Times New Roman" panose="02020603050405020304" pitchFamily="18" charset="0"/>
                <a:ea typeface="微软雅黑" panose="020B0503020204020204" charset="-122"/>
                <a:cs typeface="Times New Roman" panose="02020603050405020304" pitchFamily="18" charset="0"/>
              </a:rPr>
              <a:t>例。 </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结果显示：降压有效性方面，</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T40/A5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和</a:t>
            </a:r>
            <a:r>
              <a:rPr lang="en-US" altLang="zh-CN"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T80/A5</a:t>
            </a:r>
            <a:r>
              <a:rPr lang="zh-CN" altLang="en-US" sz="14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复方的两种剂量</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在降低谷坐位</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DBP</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（舒张压）方面都优于</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A5</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5mg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A10</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r>
              <a:rPr lang="en-US" altLang="zh-CN"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10mg</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氨氯地平）单药治疗</a:t>
            </a:r>
            <a:r>
              <a:rPr lang="en-US" altLang="zh-CN" sz="1400" baseline="30000" dirty="0">
                <a:latin typeface="Times New Roman" panose="02020603050405020304" pitchFamily="18" charset="0"/>
                <a:ea typeface="微软雅黑" panose="020B0503020204020204" charset="-122"/>
                <a:cs typeface="Times New Roman" panose="02020603050405020304" pitchFamily="18" charset="0"/>
              </a:rPr>
              <a:t>3 </a:t>
            </a:r>
            <a:r>
              <a:rPr lang="zh-CN" altLang="en-US" sz="1400" b="1" dirty="0">
                <a:solidFill>
                  <a:srgbClr val="FF0000"/>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charset="-122"/>
              <a:cs typeface="Times New Roman" panose="02020603050405020304" pitchFamily="18" charset="0"/>
            </a:endParaRPr>
          </a:p>
        </p:txBody>
      </p:sp>
      <p:sp>
        <p:nvSpPr>
          <p:cNvPr id="22" name="文本框 21"/>
          <p:cNvSpPr txBox="1"/>
          <p:nvPr/>
        </p:nvSpPr>
        <p:spPr>
          <a:xfrm>
            <a:off x="276225" y="6285114"/>
            <a:ext cx="5364133" cy="461665"/>
          </a:xfrm>
          <a:prstGeom prst="rect">
            <a:avLst/>
          </a:prstGeom>
          <a:noFill/>
        </p:spPr>
        <p:txBody>
          <a:bodyPr wrap="square">
            <a:spAutoFit/>
          </a:bodyPr>
          <a:lstStyle/>
          <a:p>
            <a:pPr marL="228600" lvl="0" indent="-228600">
              <a:buFontTx/>
              <a:buAutoNum type="arabicPeriod"/>
              <a:defRPr/>
            </a:pPr>
            <a:r>
              <a:rPr lang="zh-CN" altLang="en-US" sz="800" b="1" dirty="0" smtClean="0"/>
              <a:t>中国高血压防治指南修订委员会等</a:t>
            </a:r>
            <a:r>
              <a:rPr lang="en-US" altLang="zh-CN" sz="800" b="1" dirty="0" smtClean="0"/>
              <a:t>.</a:t>
            </a:r>
            <a:r>
              <a:rPr lang="zh-CN" altLang="en-US" sz="800" b="1" dirty="0" smtClean="0"/>
              <a:t>中国高血压防治指南</a:t>
            </a:r>
            <a:r>
              <a:rPr lang="en-US" altLang="zh-CN" sz="800" b="1" dirty="0" smtClean="0"/>
              <a:t>(2024</a:t>
            </a:r>
            <a:r>
              <a:rPr lang="zh-CN" altLang="en-US" sz="800" b="1" dirty="0" smtClean="0"/>
              <a:t>年修订版</a:t>
            </a:r>
            <a:r>
              <a:rPr lang="en-US" altLang="zh-CN" sz="800" b="1" dirty="0" smtClean="0"/>
              <a:t>)[J].</a:t>
            </a:r>
            <a:r>
              <a:rPr lang="zh-CN" altLang="en-US" sz="800" b="1" dirty="0" smtClean="0"/>
              <a:t>中华高血压杂志</a:t>
            </a:r>
            <a:r>
              <a:rPr lang="en-US" altLang="zh-CN" sz="800" b="1" dirty="0" smtClean="0"/>
              <a:t>(</a:t>
            </a:r>
            <a:r>
              <a:rPr lang="zh-CN" altLang="en-US" sz="800" b="1" dirty="0" smtClean="0"/>
              <a:t>中英文</a:t>
            </a:r>
            <a:r>
              <a:rPr lang="en-US" altLang="zh-CN" sz="800" b="1" dirty="0" smtClean="0"/>
              <a:t>),2024,32(7):603-700.</a:t>
            </a:r>
            <a:r>
              <a:rPr lang="en-US" altLang="zh-CN" sz="800" dirty="0" smtClean="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 </a:t>
            </a:r>
          </a:p>
          <a:p>
            <a:pPr marL="228600" lvl="0" indent="-228600">
              <a:buFontTx/>
              <a:buAutoNum type="arabicPeriod"/>
              <a:defRPr/>
            </a:pPr>
            <a:r>
              <a:rPr lang="en-US" sz="800" dirty="0" smtClean="0"/>
              <a:t>Guideline for the pharmacological treatment of hypertension in adults</a:t>
            </a:r>
            <a:r>
              <a:rPr lang="zh-CN" altLang="en-US" sz="800" dirty="0" smtClean="0"/>
              <a:t>，</a:t>
            </a:r>
            <a:r>
              <a:rPr lang="en-US" sz="800" dirty="0" smtClean="0"/>
              <a:t> World Health Organization; 2021.</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50" name="矩形 49"/>
          <p:cNvSpPr/>
          <p:nvPr/>
        </p:nvSpPr>
        <p:spPr>
          <a:xfrm flipH="1">
            <a:off x="281755" y="-51060"/>
            <a:ext cx="2388294" cy="842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rPr>
              <a:t>有效性</a:t>
            </a:r>
            <a:r>
              <a:rPr lang="en-US" altLang="zh-CN" sz="2800" b="1" dirty="0" smtClean="0">
                <a:solidFill>
                  <a:srgbClr val="2570BF"/>
                </a:solidFill>
                <a:latin typeface="微软雅黑" panose="020B0503020204020204" charset="-122"/>
                <a:ea typeface="微软雅黑" panose="020B0503020204020204" charset="-122"/>
                <a:sym typeface="Arial" panose="020B0604020202020204" pitchFamily="34" charset="0"/>
              </a:rPr>
              <a:t>(3/3)</a:t>
            </a:r>
            <a:endParaRPr lang="zh-CN" altLang="en-US" sz="2800" b="1" dirty="0">
              <a:solidFill>
                <a:srgbClr val="2570BF"/>
              </a:solidFill>
              <a:latin typeface="微软雅黑" panose="020B0503020204020204" charset="-122"/>
              <a:ea typeface="微软雅黑" panose="020B0503020204020204" charset="-122"/>
              <a:sym typeface="Arial" panose="020B0604020202020204" pitchFamily="34" charset="0"/>
            </a:endParaRPr>
          </a:p>
        </p:txBody>
      </p:sp>
      <p:sp>
        <p:nvSpPr>
          <p:cNvPr id="51" name="等腰三角形 50"/>
          <p:cNvSpPr/>
          <p:nvPr/>
        </p:nvSpPr>
        <p:spPr>
          <a:xfrm rot="5400000">
            <a:off x="-61913" y="232001"/>
            <a:ext cx="400050" cy="276225"/>
          </a:xfrm>
          <a:prstGeom prst="triangle">
            <a:avLst/>
          </a:prstGeom>
          <a:solidFill>
            <a:srgbClr val="2570BF"/>
          </a:solidFill>
          <a:ln>
            <a:solidFill>
              <a:srgbClr val="257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仿宋" panose="02010609060101010101" pitchFamily="49" charset="-122"/>
              <a:sym typeface="Arial" panose="020B0604020202020204" pitchFamily="34" charset="0"/>
            </a:endParaRPr>
          </a:p>
        </p:txBody>
      </p:sp>
      <p:sp>
        <p:nvSpPr>
          <p:cNvPr id="68" name="TextBox 67"/>
          <p:cNvSpPr txBox="1"/>
          <p:nvPr/>
        </p:nvSpPr>
        <p:spPr>
          <a:xfrm>
            <a:off x="244514" y="4465668"/>
            <a:ext cx="1414131" cy="461665"/>
          </a:xfrm>
          <a:prstGeom prst="rect">
            <a:avLst/>
          </a:prstGeom>
          <a:noFill/>
        </p:spPr>
        <p:txBody>
          <a:bodyPr wrap="square" rtlCol="0">
            <a:spAutoFit/>
          </a:bodyPr>
          <a:lstStyle/>
          <a:p>
            <a:pPr algn="ctr"/>
            <a:r>
              <a:rPr lang="zh-CN" altLang="en-US" sz="1200" dirty="0">
                <a:latin typeface="微软雅黑" panose="020B0503020204020204" charset="-122"/>
                <a:ea typeface="微软雅黑" panose="020B0503020204020204" charset="-122"/>
              </a:rPr>
              <a:t>中国高血压防治指南</a:t>
            </a:r>
            <a:r>
              <a:rPr lang="en-US" altLang="zh-CN" sz="1200" dirty="0" smtClean="0">
                <a:latin typeface="微软雅黑" panose="020B0503020204020204" charset="-122"/>
                <a:ea typeface="微软雅黑" panose="020B0503020204020204" charset="-122"/>
              </a:rPr>
              <a:t>2024</a:t>
            </a:r>
            <a:r>
              <a:rPr lang="zh-CN" altLang="en-US" sz="1200" dirty="0" smtClean="0">
                <a:latin typeface="微软雅黑" panose="020B0503020204020204" charset="-122"/>
                <a:ea typeface="微软雅黑" panose="020B0503020204020204" charset="-122"/>
              </a:rPr>
              <a:t>修订版</a:t>
            </a:r>
            <a:endParaRPr lang="zh-CN" altLang="en-US" sz="1200" dirty="0">
              <a:latin typeface="微软雅黑" panose="020B0503020204020204" charset="-122"/>
              <a:ea typeface="微软雅黑" panose="020B0503020204020204" charset="-122"/>
            </a:endParaRPr>
          </a:p>
        </p:txBody>
      </p:sp>
      <p:sp>
        <p:nvSpPr>
          <p:cNvPr id="70" name="线形标注 1 69"/>
          <p:cNvSpPr/>
          <p:nvPr/>
        </p:nvSpPr>
        <p:spPr>
          <a:xfrm>
            <a:off x="1637395" y="3859610"/>
            <a:ext cx="1399962" cy="2147781"/>
          </a:xfrm>
          <a:prstGeom prst="borderCallout1">
            <a:avLst>
              <a:gd name="adj1" fmla="val -2042"/>
              <a:gd name="adj2" fmla="val 44658"/>
              <a:gd name="adj3" fmla="val -30569"/>
              <a:gd name="adj4" fmla="val -24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en-US" altLang="zh-CN" sz="1100" dirty="0">
                <a:solidFill>
                  <a:schemeClr val="tx1"/>
                </a:solidFill>
                <a:latin typeface="微软雅黑" panose="020B0503020204020204" charset="-122"/>
                <a:ea typeface="微软雅黑" panose="020B0503020204020204" charset="-122"/>
              </a:rPr>
              <a:t>CHIEF</a:t>
            </a:r>
            <a:r>
              <a:rPr lang="zh-CN" altLang="en-US" sz="1100" dirty="0">
                <a:solidFill>
                  <a:schemeClr val="tx1"/>
                </a:solidFill>
                <a:latin typeface="微软雅黑" panose="020B0503020204020204" charset="-122"/>
                <a:ea typeface="微软雅黑" panose="020B0503020204020204" charset="-122"/>
              </a:rPr>
              <a:t>研究阶段报告表明，</a:t>
            </a:r>
            <a:r>
              <a:rPr lang="zh-CN" altLang="en-US" sz="1100" b="1" dirty="0">
                <a:solidFill>
                  <a:schemeClr val="accent1">
                    <a:lumMod val="75000"/>
                  </a:schemeClr>
                </a:solidFill>
                <a:latin typeface="微软雅黑" panose="020B0503020204020204" charset="-122"/>
                <a:ea typeface="微软雅黑" panose="020B0503020204020204" charset="-122"/>
              </a:rPr>
              <a:t>初始用小剂量氨氯地平与替米沙坦联合治疗，可明显降低高血压患者的血压水平，</a:t>
            </a:r>
            <a:r>
              <a:rPr lang="zh-CN" altLang="en-US" sz="1100" b="1" dirty="0">
                <a:solidFill>
                  <a:srgbClr val="FF0000"/>
                </a:solidFill>
                <a:latin typeface="微软雅黑" panose="020B0503020204020204" charset="-122"/>
                <a:ea typeface="微软雅黑" panose="020B0503020204020204" charset="-122"/>
              </a:rPr>
              <a:t>高血压的控制率可达</a:t>
            </a:r>
            <a:r>
              <a:rPr lang="en-US" altLang="zh-CN" sz="1100" b="1" dirty="0">
                <a:solidFill>
                  <a:srgbClr val="FF0000"/>
                </a:solidFill>
                <a:latin typeface="微软雅黑" panose="020B0503020204020204" charset="-122"/>
                <a:ea typeface="微软雅黑" panose="020B0503020204020204" charset="-122"/>
              </a:rPr>
              <a:t>8 0 % </a:t>
            </a:r>
            <a:r>
              <a:rPr lang="zh-CN" altLang="en-US" sz="1100" b="1" dirty="0">
                <a:solidFill>
                  <a:srgbClr val="FF0000"/>
                </a:solidFill>
                <a:latin typeface="微软雅黑" panose="020B0503020204020204" charset="-122"/>
                <a:ea typeface="微软雅黑" panose="020B0503020204020204" charset="-122"/>
              </a:rPr>
              <a:t>左右，是我国高血压患者的优化降压方案之一</a:t>
            </a:r>
            <a:r>
              <a:rPr lang="en-US" altLang="zh-CN" sz="1100" baseline="30000" dirty="0">
                <a:solidFill>
                  <a:schemeClr val="tx1"/>
                </a:solidFill>
                <a:latin typeface="微软雅黑" panose="020B0503020204020204" charset="-122"/>
                <a:ea typeface="微软雅黑" panose="020B0503020204020204" charset="-122"/>
              </a:rPr>
              <a:t>1</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sp>
        <p:nvSpPr>
          <p:cNvPr id="71" name="TextBox 70"/>
          <p:cNvSpPr txBox="1"/>
          <p:nvPr/>
        </p:nvSpPr>
        <p:spPr>
          <a:xfrm>
            <a:off x="3164964" y="4554272"/>
            <a:ext cx="1484974" cy="461665"/>
          </a:xfrm>
          <a:prstGeom prst="rect">
            <a:avLst/>
          </a:prstGeom>
          <a:noFill/>
        </p:spPr>
        <p:txBody>
          <a:bodyPr wrap="square" rtlCol="0">
            <a:spAutoFit/>
          </a:bodyPr>
          <a:lstStyle/>
          <a:p>
            <a:pPr algn="ctr"/>
            <a:r>
              <a:rPr lang="en-US" altLang="zh-CN" sz="1200" dirty="0">
                <a:latin typeface="微软雅黑" panose="020B0503020204020204" charset="-122"/>
                <a:ea typeface="微软雅黑" panose="020B0503020204020204" charset="-122"/>
              </a:rPr>
              <a:t>2021</a:t>
            </a:r>
            <a:r>
              <a:rPr lang="en-US" altLang="en-US" sz="1200" dirty="0">
                <a:latin typeface="微软雅黑" panose="020B0503020204020204" charset="-122"/>
                <a:ea typeface="微软雅黑" panose="020B0503020204020204" charset="-122"/>
              </a:rPr>
              <a:t> </a:t>
            </a:r>
            <a:r>
              <a:rPr lang="en-US" altLang="zh-CN" sz="1200" dirty="0">
                <a:latin typeface="微软雅黑" panose="020B0503020204020204" charset="-122"/>
                <a:ea typeface="微软雅黑" panose="020B0503020204020204" charset="-122"/>
              </a:rPr>
              <a:t>WHO</a:t>
            </a:r>
            <a:r>
              <a:rPr lang="zh-CN" altLang="en-US" sz="1200" dirty="0">
                <a:latin typeface="微软雅黑" panose="020B0503020204020204" charset="-122"/>
                <a:ea typeface="微软雅黑" panose="020B0503020204020204" charset="-122"/>
              </a:rPr>
              <a:t>成人高血压药物治疗指南</a:t>
            </a:r>
          </a:p>
        </p:txBody>
      </p:sp>
      <p:grpSp>
        <p:nvGrpSpPr>
          <p:cNvPr id="19" name="组合 18"/>
          <p:cNvGrpSpPr/>
          <p:nvPr/>
        </p:nvGrpSpPr>
        <p:grpSpPr>
          <a:xfrm>
            <a:off x="3300235" y="2721937"/>
            <a:ext cx="2732471" cy="3225203"/>
            <a:chOff x="3289084" y="2721937"/>
            <a:chExt cx="2732471" cy="3225203"/>
          </a:xfrm>
        </p:grpSpPr>
        <p:sp>
          <p:nvSpPr>
            <p:cNvPr id="72" name="线形标注 1 71"/>
            <p:cNvSpPr/>
            <p:nvPr/>
          </p:nvSpPr>
          <p:spPr>
            <a:xfrm>
              <a:off x="4689056" y="3799359"/>
              <a:ext cx="1332499" cy="2147781"/>
            </a:xfrm>
            <a:prstGeom prst="borderCallout1">
              <a:avLst>
                <a:gd name="adj1" fmla="val -2042"/>
                <a:gd name="adj2" fmla="val 51496"/>
                <a:gd name="adj3" fmla="val -26114"/>
                <a:gd name="adj4" fmla="val -1611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r>
                <a:rPr lang="zh-CN" altLang="en-US" sz="1100" dirty="0">
                  <a:solidFill>
                    <a:schemeClr val="tx1"/>
                  </a:solidFill>
                  <a:latin typeface="微软雅黑" panose="020B0503020204020204" charset="-122"/>
                  <a:ea typeface="微软雅黑" panose="020B0503020204020204" charset="-122"/>
                </a:rPr>
                <a:t>对于高血压患者，建议以两种药物联合开始治疗，</a:t>
              </a:r>
              <a:r>
                <a:rPr lang="zh-CN" altLang="en-US" sz="1100" b="1" dirty="0">
                  <a:solidFill>
                    <a:srgbClr val="FF0000"/>
                  </a:solidFill>
                  <a:latin typeface="微软雅黑" panose="020B0503020204020204" charset="-122"/>
                  <a:ea typeface="微软雅黑" panose="020B0503020204020204" charset="-122"/>
                </a:rPr>
                <a:t>优先选用单片复方制剂（</a:t>
              </a:r>
              <a:r>
                <a:rPr lang="en-US" altLang="zh-CN" sz="1100" b="1" dirty="0">
                  <a:solidFill>
                    <a:srgbClr val="FF0000"/>
                  </a:solidFill>
                  <a:latin typeface="微软雅黑" panose="020B0503020204020204" charset="-122"/>
                  <a:ea typeface="微软雅黑" panose="020B0503020204020204" charset="-122"/>
                </a:rPr>
                <a:t>ARB+CCB</a:t>
              </a:r>
              <a:r>
                <a:rPr lang="zh-CN" altLang="en-US" sz="1100" b="1" dirty="0">
                  <a:solidFill>
                    <a:srgbClr val="FF0000"/>
                  </a:solidFill>
                  <a:latin typeface="微软雅黑" panose="020B0503020204020204" charset="-122"/>
                  <a:ea typeface="微软雅黑" panose="020B0503020204020204" charset="-122"/>
                </a:rPr>
                <a:t>），从低剂量开始治疗，并以替米沙坦氨氯地平为例，起始剂量为</a:t>
              </a:r>
              <a:r>
                <a:rPr lang="en-US" altLang="zh-CN" sz="1100" b="1" dirty="0">
                  <a:solidFill>
                    <a:srgbClr val="FF0000"/>
                  </a:solidFill>
                  <a:latin typeface="微软雅黑" panose="020B0503020204020204" charset="-122"/>
                  <a:ea typeface="微软雅黑" panose="020B0503020204020204" charset="-122"/>
                </a:rPr>
                <a:t>40mg/5mg,</a:t>
              </a:r>
              <a:r>
                <a:rPr lang="zh-CN" altLang="en-US" sz="1100" b="1" dirty="0">
                  <a:solidFill>
                    <a:srgbClr val="FF0000"/>
                  </a:solidFill>
                  <a:latin typeface="微软雅黑" panose="020B0503020204020204" charset="-122"/>
                  <a:ea typeface="微软雅黑" panose="020B0503020204020204" charset="-122"/>
                </a:rPr>
                <a:t>每日一次</a:t>
              </a:r>
              <a:r>
                <a:rPr lang="en-US" altLang="zh-CN" sz="1200" baseline="30000" dirty="0">
                  <a:solidFill>
                    <a:schemeClr val="tx1"/>
                  </a:solidFill>
                  <a:latin typeface="微软雅黑" panose="020B0503020204020204" charset="-122"/>
                  <a:ea typeface="微软雅黑" panose="020B0503020204020204" charset="-122"/>
                </a:rPr>
                <a:t>2 </a:t>
              </a:r>
              <a:r>
                <a:rPr lang="zh-CN" altLang="en-US" sz="1200" dirty="0">
                  <a:solidFill>
                    <a:schemeClr val="tx1"/>
                  </a:solidFill>
                  <a:latin typeface="微软雅黑" panose="020B0503020204020204" charset="-122"/>
                  <a:ea typeface="微软雅黑" panose="020B0503020204020204" charset="-122"/>
                </a:rPr>
                <a:t>。</a:t>
              </a:r>
              <a:endParaRPr lang="zh-CN" altLang="en-US" sz="1200" b="1" dirty="0">
                <a:solidFill>
                  <a:schemeClr val="tx1"/>
                </a:solidFill>
                <a:latin typeface="微软雅黑" panose="020B0503020204020204" charset="-122"/>
                <a:ea typeface="微软雅黑" panose="020B0503020204020204" charset="-122"/>
              </a:endParaRPr>
            </a:p>
          </p:txBody>
        </p:sp>
        <p:pic>
          <p:nvPicPr>
            <p:cNvPr id="38916" name="Picture 4"/>
            <p:cNvPicPr>
              <a:picLocks noChangeAspect="1" noChangeArrowheads="1"/>
            </p:cNvPicPr>
            <p:nvPr/>
          </p:nvPicPr>
          <p:blipFill>
            <a:blip r:embed="rId4" cstate="print"/>
            <a:srcRect/>
            <a:stretch>
              <a:fillRect/>
            </a:stretch>
          </p:blipFill>
          <p:spPr bwMode="auto">
            <a:xfrm>
              <a:off x="3289084" y="2721937"/>
              <a:ext cx="1246886" cy="1754372"/>
            </a:xfrm>
            <a:prstGeom prst="rect">
              <a:avLst/>
            </a:prstGeom>
            <a:noFill/>
            <a:ln w="9525">
              <a:noFill/>
              <a:miter lim="800000"/>
              <a:headEnd/>
              <a:tailEnd/>
            </a:ln>
            <a:effectLst/>
          </p:spPr>
        </p:pic>
      </p:grpSp>
      <p:sp>
        <p:nvSpPr>
          <p:cNvPr id="73" name="文本框 21"/>
          <p:cNvSpPr txBox="1"/>
          <p:nvPr/>
        </p:nvSpPr>
        <p:spPr>
          <a:xfrm>
            <a:off x="6228899" y="6309745"/>
            <a:ext cx="5364133" cy="338554"/>
          </a:xfrm>
          <a:prstGeom prst="rect">
            <a:avLst/>
          </a:prstGeom>
          <a:noFill/>
        </p:spPr>
        <p:txBody>
          <a:bodyPr wrap="square">
            <a:spAutoFit/>
          </a:bodyPr>
          <a:lstStyle/>
          <a:p>
            <a:pPr marL="228600" lvl="0" indent="-228600">
              <a:defRPr/>
            </a:pP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3.  </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替米沙坦氨氯地平片（</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JXHS1600041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）申请上市技术审评报告，国家食品药品监督管理总局药品审评中心，</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2017</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年</a:t>
            </a:r>
            <a:r>
              <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11</a:t>
            </a:r>
            <a:r>
              <a:rPr lang="zh-CN" altLang="en-US"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rPr>
              <a:t>月</a:t>
            </a:r>
            <a:endParaRPr lang="en-US" altLang="zh-CN" sz="800" dirty="0">
              <a:solidFill>
                <a:prstClr val="black"/>
              </a:solidFill>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sp>
        <p:nvSpPr>
          <p:cNvPr id="74" name="标题 16"/>
          <p:cNvSpPr txBox="1"/>
          <p:nvPr/>
        </p:nvSpPr>
        <p:spPr>
          <a:xfrm>
            <a:off x="6634716" y="1865266"/>
            <a:ext cx="5231219" cy="599153"/>
          </a:xfrm>
          <a:prstGeom prst="rect">
            <a:avLst/>
          </a:prstGeom>
          <a:ln w="19050">
            <a:solidFill>
              <a:srgbClr val="FF0000"/>
            </a:solidFill>
          </a:ln>
        </p:spPr>
        <p:txBody>
          <a:bodyPr vert="horz" lIns="91440" tIns="45720" rIns="91440" bIns="45720" rtlCol="0" anchor="ctr">
            <a:noAutofit/>
          </a:bodyPr>
          <a:lstStyle/>
          <a:p>
            <a:pPr lvl="0" algn="ctr">
              <a:lnSpc>
                <a:spcPct val="90000"/>
              </a:lnSpc>
              <a:spcBef>
                <a:spcPct val="0"/>
              </a:spcBef>
            </a:pPr>
            <a:r>
              <a:rPr lang="zh-CN" altLang="en-US" sz="1600" b="1" dirty="0">
                <a:latin typeface="Times New Roman" panose="02020603050405020304" pitchFamily="18" charset="0"/>
                <a:ea typeface="微软雅黑" panose="020B0503020204020204" charset="-122"/>
                <a:cs typeface="Times New Roman" panose="02020603050405020304" pitchFamily="18" charset="0"/>
              </a:rPr>
              <a:t>替米沙坦</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40mg/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在降低谷坐位舒张压方面优于</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5mg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氨氯地平和</a:t>
            </a:r>
            <a:r>
              <a:rPr lang="en-US" altLang="zh-CN" sz="1600" b="1" dirty="0">
                <a:latin typeface="Times New Roman" panose="02020603050405020304" pitchFamily="18" charset="0"/>
                <a:ea typeface="微软雅黑" panose="020B0503020204020204" charset="-122"/>
                <a:cs typeface="Times New Roman" panose="02020603050405020304" pitchFamily="18" charset="0"/>
              </a:rPr>
              <a:t>10mg</a:t>
            </a:r>
            <a:r>
              <a:rPr lang="zh-CN" altLang="en-US" sz="1600" b="1" dirty="0">
                <a:latin typeface="Times New Roman" panose="02020603050405020304" pitchFamily="18" charset="0"/>
                <a:ea typeface="微软雅黑" panose="020B0503020204020204" charset="-122"/>
                <a:cs typeface="Times New Roman" panose="02020603050405020304" pitchFamily="18" charset="0"/>
              </a:rPr>
              <a:t>氨氯地平单药治疗</a:t>
            </a:r>
            <a:endParaRPr lang="zh-CN" altLang="en-US" sz="1600" b="1" dirty="0">
              <a:latin typeface="Times New Roman" panose="02020603050405020304" pitchFamily="18" charset="0"/>
              <a:ea typeface="微软雅黑" panose="020B0503020204020204" charset="-122"/>
              <a:cs typeface="Times New Roman" panose="02020603050405020304" pitchFamily="18" charset="0"/>
              <a:sym typeface="Arial" panose="020B0604020202020204" pitchFamily="34" charset="0"/>
            </a:endParaRPr>
          </a:p>
        </p:txBody>
      </p:sp>
      <p:cxnSp>
        <p:nvCxnSpPr>
          <p:cNvPr id="18" name="直接连接符 17"/>
          <p:cNvCxnSpPr/>
          <p:nvPr/>
        </p:nvCxnSpPr>
        <p:spPr>
          <a:xfrm>
            <a:off x="0" y="740228"/>
            <a:ext cx="12192000" cy="0"/>
          </a:xfrm>
          <a:prstGeom prst="line">
            <a:avLst/>
          </a:prstGeom>
          <a:ln w="57150">
            <a:gradFill flip="none" rotWithShape="1">
              <a:gsLst>
                <a:gs pos="50000">
                  <a:schemeClr val="bg2"/>
                </a:gs>
                <a:gs pos="0">
                  <a:srgbClr val="CA4449"/>
                </a:gs>
                <a:gs pos="100000">
                  <a:srgbClr val="1F347E"/>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4578" name="Picture 2"/>
          <p:cNvPicPr>
            <a:picLocks noGrp="1" noChangeAspect="1" noChangeArrowheads="1"/>
          </p:cNvPicPr>
          <p:nvPr>
            <p:ph sz="half" idx="2"/>
          </p:nvPr>
        </p:nvPicPr>
        <p:blipFill>
          <a:blip r:embed="rId5"/>
          <a:srcRect/>
          <a:stretch>
            <a:fillRect/>
          </a:stretch>
        </p:blipFill>
        <p:spPr bwMode="auto">
          <a:xfrm>
            <a:off x="326957" y="2687443"/>
            <a:ext cx="1322630" cy="1721605"/>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 name="KSO_WPP_MARK_KEY" val="71eb1c44-7bad-4559-a755-a6cda30eee30"/>
  <p:tag name="COMMONDATA" val="eyJoZGlkIjoiYjIwODgxMDZhNGFmOWIyMmU2OGQ4MjU0NDJlNTg5YWEifQ=="/>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VCTCREATESHAPEHANDLED" val="0"/>
  <p:tag name="PRESENTER_SHAPEINFO" val="&lt;ThreeDShapeInfo&gt;&lt;uuid val=&quot;{BED2455E-3310-4FA7-B240-0C09BD5C688E}&quot;/&gt;&lt;isInvalidForFieldText val=&quot;0&quot;/&gt;&lt;Image&gt;&lt;filename val=&quot;H:\EXTERN-Achat\Projekte\Merck\Merck2016\Merck2016-07-CADToolkit\Merck2016-CADToolkit Hdrv\Projekt-KQ\RESULT Publish\data\asimages\{BED2455E-3310-4FA7-B240-0C09BD5C688E}_27.png&quot;/&gt;&lt;left val=&quot;295&quot;/&gt;&lt;top val=&quot;363&quot;/&gt;&lt;width val=&quot;49&quot;/&gt;&lt;height val=&quot;8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29.xml><?xml version="1.0" encoding="utf-8"?>
<p:tagLst xmlns:a="http://schemas.openxmlformats.org/drawingml/2006/main" xmlns:r="http://schemas.openxmlformats.org/officeDocument/2006/relationships" xmlns:p="http://schemas.openxmlformats.org/presentationml/2006/main">
  <p:tag name="ISLIDE.ICON" val="#372490;#881646;#133183;#132882;"/>
</p:tagLst>
</file>

<file path=ppt/tags/tag3.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4.xml><?xml version="1.0" encoding="utf-8"?>
<p:tagLst xmlns:a="http://schemas.openxmlformats.org/drawingml/2006/main" xmlns:r="http://schemas.openxmlformats.org/officeDocument/2006/relationships" xmlns:p="http://schemas.openxmlformats.org/presentationml/2006/main">
  <p:tag name="ISLIDE.ICON" val="#372490;#881646;#59759;"/>
</p:tagLst>
</file>

<file path=ppt/tags/tag5.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6.xml><?xml version="1.0" encoding="utf-8"?>
<p:tagLst xmlns:a="http://schemas.openxmlformats.org/drawingml/2006/main" xmlns:r="http://schemas.openxmlformats.org/officeDocument/2006/relationships" xmlns:p="http://schemas.openxmlformats.org/presentationml/2006/main">
  <p:tag name="ISLIDE.ICON" val="#372490;#881646;"/>
</p:tagLst>
</file>

<file path=ppt/tags/tag7.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extEffect&gt;&lt;Image&gt;&lt;filename val=&quot;H:\EXTERN-Achat\Projekte\Merck\Merck2016\Merck2016-07-CADToolkit\Merck2016-CADToolkit Hdrv\Projekt-KQ\RESULT Publish\data\asimages\{5BDA2199-D85E-4CC9-AFD0-F6A6441AC2E4}_1.png_crop.png&quot;/&gt;&lt;left val=&quot;62&quot;/&gt;&lt;top val=&quot;379&quot;/&gt;&lt;width val=&quot;104&quot;/&gt;&lt;height val=&quot;13&quot;/&gt;&lt;hasText val=&quot;1&quot;/&gt;&lt;paraId val=&quot;1&quot;/&gt;&lt;/Image&gt;&lt;Image&gt;&lt;filename val=&quot;H:\EXTERN-Achat\Projekte\Merck\Merck2016\Merck2016-07-CADToolkit\Merck2016-CADToolkit Hdrv\Projekt-KQ\RESULT Publish\data\asimages\{B4705D43-FB6E-4210-B94A-50CBF0FF96BE}_1.png_crop.png&quot;/&gt;&lt;left val=&quot;61&quot;/&gt;&lt;top val=&quot;399&quot;/&gt;&lt;width val=&quot;188&quot;/&gt;&lt;height val=&quot;16&quot;/&gt;&lt;hasText val=&quot;1&quot;/&gt;&lt;paraId val=&quot;2&quot;/&gt;&lt;/Image&gt;&lt;Image&gt;&lt;filename val=&quot;H:\EXTERN-Achat\Projekte\Merck\Merck2016\Merck2016-07-CADToolkit\Merck2016-CADToolkit Hdrv\Projekt-KQ\RESULT Publish\data\asimages\{D45111DE-41E1-4155-B729-7689315090F8}_1.png_crop.png&quot;/&gt;&lt;left val=&quot;62&quot;/&gt;&lt;top val=&quot;418&quot;/&gt;&lt;width val=&quot;119&quot;/&gt;&lt;height val=&quot;15&quot;/&gt;&lt;hasText val=&quot;1&quot;/&gt;&lt;paraId val=&quot;3&quot;/&gt;&lt;/Image&gt;&lt;/TextEffect&gt;"/>
  <p:tag name="PRESENTER_SHAPETEXTINFO" val="&lt;ShapeTextInfo&gt;&lt;TableIndex row=&quot;-1&quot; col=&quot;-1&quot;&gt;&lt;linesCount val=&quot;3&quot;/&gt;&lt;lineCharCount val=&quot;14&quot;/&gt;&lt;lineCharCount val=&quot;26&quot;/&gt;&lt;lineCharCount val=&quot;16&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H:\EXTERN-Achat\Projekte\Merck\Merck-Approval\2016-CAD-Toolkit\RESULT Publish\data\asimages\{8C2D674F-AA0D-40EA-B848-2BC7AFBAB32A}_97.png&quot;/&gt;&lt;left val=&quot;453&quot;/&gt;&lt;top val=&quot;45&quot;/&gt;&lt;width val=&quot;58&quot;/&gt;&lt;height val=&quot;861&quot;/&gt;&lt;hasText val=&quot;1&quot;/&gt;&lt;/Image&gt;&lt;/ThreeDShapeInfo&gt;"/>
  <p:tag name="PRESENTER_SHAPETEXTINFO" val="&lt;ShapeTextInfo&gt;&lt;TableIndex row=&quot;-1&quot; col=&quot;-1&quot;&gt;&lt;linesCount val=&quot;2&quot;/&gt;&lt;lineCharCount val=&quot;108&quot;/&gt;&lt;lineCharCount val=&quot;103&quot;/&gt;&lt;/TableIndex&gt;&lt;/ShapeTextInfo&gt;"/>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2745</Words>
  <Application>Microsoft Office PowerPoint</Application>
  <PresentationFormat>自定义</PresentationFormat>
  <Paragraphs>189</Paragraphs>
  <Slides>12</Slides>
  <Notes>12</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3</vt:i4>
      </vt:variant>
      <vt:variant>
        <vt:lpstr>幻灯片标题</vt:lpstr>
      </vt:variant>
      <vt:variant>
        <vt:i4>12</vt:i4>
      </vt:variant>
    </vt:vector>
  </HeadingPairs>
  <TitlesOfParts>
    <vt:vector size="25" baseType="lpstr">
      <vt:lpstr>Arial</vt:lpstr>
      <vt:lpstr>宋体</vt:lpstr>
      <vt:lpstr>微软雅黑</vt:lpstr>
      <vt:lpstr>仿宋</vt:lpstr>
      <vt:lpstr>等线</vt:lpstr>
      <vt:lpstr>Wingdings</vt:lpstr>
      <vt:lpstr>Times New Roman</vt:lpstr>
      <vt:lpstr>等线 Light</vt:lpstr>
      <vt:lpstr>微软雅黑 Light</vt:lpstr>
      <vt:lpstr>1_Office 主题​​</vt:lpstr>
      <vt:lpstr>Worksheet</vt:lpstr>
      <vt:lpstr>Microsoft Office Excel 97-2003 工作表</vt:lpstr>
      <vt:lpstr>图表</vt:lpstr>
      <vt:lpstr>替米沙坦氨氯地平片（Ⅱ）</vt:lpstr>
      <vt:lpstr>幻灯片 2</vt:lpstr>
      <vt:lpstr>幻灯片 3</vt:lpstr>
      <vt:lpstr>幻灯片 4</vt:lpstr>
      <vt:lpstr>幻灯片 5</vt:lpstr>
      <vt:lpstr>幻灯片 6</vt:lpstr>
      <vt:lpstr>餐后生物等效性临床研究</vt:lpstr>
      <vt:lpstr>幻灯片 8</vt:lpstr>
      <vt:lpstr>小剂量替米沙坦氨氯地平联合用药是国内外权威指南推荐的首选联合起始治疗方案</vt:lpstr>
      <vt:lpstr>两个组份的半衰期均超过24小时：替米沙坦氨氯地平片（Ⅱ） 是唯一两个组份的半衰期均超过24小时的ARB+CCB单片复方制剂。双重机制，半衰期长，更能平稳持久的控制血压</vt:lpstr>
      <vt:lpstr>幻灯片 11</vt:lpstr>
      <vt:lpstr>幻灯片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Zhang</dc:creator>
  <cp:lastModifiedBy>NING MEI</cp:lastModifiedBy>
  <cp:revision>1025</cp:revision>
  <dcterms:created xsi:type="dcterms:W3CDTF">2022-07-09T07:20:00Z</dcterms:created>
  <dcterms:modified xsi:type="dcterms:W3CDTF">2026-06-09T03:36:22Z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7AC0FAF004B34519A7E4D5D60D9FADBB_12</vt:lpwstr>
  </property>
  <property fmtid="{D5CDD505-2E9C-101B-9397-08002B2CF9AE}" pid="3" name="KSOProductBuildVer">
    <vt:lpwstr>2052-12.1.0.15120</vt:lpwstr>
  </property>
</Properties>
</file>