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colors7.xml" ContentType="application/vnd.ms-office.chartcolorstyle+xml"/>
  <Override PartName="/ppt/charts/colors8.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harts/style7.xml" ContentType="application/vnd.ms-office.chartstyle+xml"/>
  <Override PartName="/ppt/charts/style8.xml" ContentType="application/vnd.ms-office.chart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3"/>
  </p:sldMasterIdLst>
  <p:notesMasterIdLst>
    <p:notesMasterId r:id="rId5"/>
  </p:notesMasterIdLst>
  <p:handoutMasterIdLst>
    <p:handoutMasterId r:id="rId16"/>
  </p:handoutMasterIdLst>
  <p:sldIdLst>
    <p:sldId id="310" r:id="rId4"/>
    <p:sldId id="304" r:id="rId6"/>
    <p:sldId id="300" r:id="rId7"/>
    <p:sldId id="315" r:id="rId8"/>
    <p:sldId id="313" r:id="rId9"/>
    <p:sldId id="316" r:id="rId10"/>
    <p:sldId id="314" r:id="rId11"/>
    <p:sldId id="312" r:id="rId12"/>
    <p:sldId id="306" r:id="rId13"/>
    <p:sldId id="317" r:id="rId14"/>
    <p:sldId id="311" r:id="rId15"/>
  </p:sldIdLst>
  <p:sldSz cx="12192000" cy="6858000"/>
  <p:notesSz cx="9144000" cy="6858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597"/>
    <a:srgbClr val="6770B1"/>
    <a:srgbClr val="FFFFFF"/>
    <a:srgbClr val="ECF3FA"/>
    <a:srgbClr val="D6F5FB"/>
    <a:srgbClr val="EAF1FC"/>
    <a:srgbClr val="E3EAF6"/>
    <a:srgbClr val="203864"/>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67" autoAdjust="0"/>
    <p:restoredTop sz="94660"/>
  </p:normalViewPr>
  <p:slideViewPr>
    <p:cSldViewPr snapToGrid="0">
      <p:cViewPr varScale="1">
        <p:scale>
          <a:sx n="84" d="100"/>
          <a:sy n="84" d="100"/>
        </p:scale>
        <p:origin x="63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0" Type="http://schemas.openxmlformats.org/officeDocument/2006/relationships/tags" Target="tags/tag4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handoutMaster" Target="handoutMasters/handoutMaster1.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24037;&#20316;&#31807;1" TargetMode="External"/></Relationships>
</file>

<file path=ppt/charts/_rels/chart2.xml.rels><?xml version="1.0" encoding="UTF-8" standalone="yes"?>
<Relationships xmlns="http://schemas.openxmlformats.org/package/2006/relationships"><Relationship Id="rId4" Type="http://schemas.microsoft.com/office/2011/relationships/chartColorStyle" Target="colors2.xml"/><Relationship Id="rId3" Type="http://schemas.microsoft.com/office/2011/relationships/chartStyle" Target="style2.xml"/><Relationship Id="rId2" Type="http://schemas.openxmlformats.org/officeDocument/2006/relationships/themeOverride" Target="../theme/themeOverride1.xml"/><Relationship Id="rId1" Type="http://schemas.openxmlformats.org/officeDocument/2006/relationships/oleObject" Target="/Users/fanlong/Desktop/&#22269;&#20869;&#36152;&#26131;/&#21019;&#26032;&#33647;&#33519;&#33018;&#27931;&#33452;&#30456;&#20851;&#36164;&#26009;/&#33519;&#33018;&#27931;&#33452;&#19978;&#24066;&#35268;&#21010;/&#33519;&#33018;&#27931;&#33452;&#30456;&#20851;&#25968;&#25454;&#25972;&#29702;.xlsx" TargetMode="External"/></Relationships>
</file>

<file path=ppt/charts/_rels/chart3.xml.rels><?xml version="1.0" encoding="UTF-8" standalone="yes"?>
<Relationships xmlns="http://schemas.openxmlformats.org/package/2006/relationships"><Relationship Id="rId4" Type="http://schemas.microsoft.com/office/2011/relationships/chartColorStyle" Target="colors3.xml"/><Relationship Id="rId3" Type="http://schemas.microsoft.com/office/2011/relationships/chartStyle" Target="style3.xml"/><Relationship Id="rId2" Type="http://schemas.openxmlformats.org/officeDocument/2006/relationships/themeOverride" Target="../theme/themeOverride2.xml"/><Relationship Id="rId1" Type="http://schemas.openxmlformats.org/officeDocument/2006/relationships/oleObject" Target="/Users/fanlong/Desktop/&#22269;&#20869;&#36152;&#26131;/&#21019;&#26032;&#33647;&#33519;&#33018;&#27931;&#33452;&#30456;&#20851;&#36164;&#26009;/&#33519;&#33018;&#27931;&#33452;&#19978;&#24066;&#35268;&#21010;/&#33519;&#33018;&#27931;&#33452;&#30456;&#20851;&#25968;&#25454;&#25972;&#29702;.xlsx" TargetMode="External"/></Relationships>
</file>

<file path=ppt/charts/_rels/chart4.xml.rels><?xml version="1.0" encoding="UTF-8" standalone="yes"?>
<Relationships xmlns="http://schemas.openxmlformats.org/package/2006/relationships"><Relationship Id="rId4" Type="http://schemas.microsoft.com/office/2011/relationships/chartColorStyle" Target="colors4.xml"/><Relationship Id="rId3" Type="http://schemas.microsoft.com/office/2011/relationships/chartStyle" Target="style4.xml"/><Relationship Id="rId2" Type="http://schemas.openxmlformats.org/officeDocument/2006/relationships/themeOverride" Target="../theme/themeOverride3.xml"/><Relationship Id="rId1" Type="http://schemas.openxmlformats.org/officeDocument/2006/relationships/oleObject" Target="/Users/fanlong/Desktop/&#22269;&#20869;&#36152;&#26131;/&#21019;&#26032;&#33647;&#33519;&#33018;&#27931;&#33452;&#30456;&#20851;&#36164;&#26009;/&#33519;&#33018;&#27931;&#33452;&#19978;&#24066;&#35268;&#21010;/&#33519;&#33018;&#27931;&#33452;&#30456;&#20851;&#25968;&#25454;&#25972;&#29702;.xlsx" TargetMode="External"/></Relationships>
</file>

<file path=ppt/charts/_rels/chart5.xml.rels><?xml version="1.0" encoding="UTF-8" standalone="yes"?>
<Relationships xmlns="http://schemas.openxmlformats.org/package/2006/relationships"><Relationship Id="rId2" Type="http://schemas.openxmlformats.org/officeDocument/2006/relationships/themeOverride" Target="../theme/themeOverride4.xml"/><Relationship Id="rId1" Type="http://schemas.openxmlformats.org/officeDocument/2006/relationships/oleObject" Target="file:///D:\&#32842;&#22825;&#35760;&#24405;\WXWork\1688855619534918\Cache\File\2026-04\&#25968;&#25454;&#26356;&#26032;&#22270;.xlsx" TargetMode="External"/></Relationships>
</file>

<file path=ppt/charts/_rels/chart6.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Users/fanlong/Desktop/&#22269;&#20869;&#36152;&#26131;/&#21019;&#26032;&#33647;&#33519;&#33018;&#27931;&#33452;&#30456;&#20851;&#36164;&#26009;/&#33519;&#33018;&#27931;&#33452;&#19978;&#24066;&#35268;&#21010;/&#33519;&#33018;&#27931;&#33452;&#30456;&#20851;&#25968;&#25454;&#25972;&#29702;.xlsx" TargetMode="External"/></Relationships>
</file>

<file path=ppt/charts/_rels/chart7.xml.rels><?xml version="1.0" encoding="UTF-8" standalone="yes"?>
<Relationships xmlns="http://schemas.openxmlformats.org/package/2006/relationships"><Relationship Id="rId4" Type="http://schemas.microsoft.com/office/2011/relationships/chartColorStyle" Target="colors6.xml"/><Relationship Id="rId3" Type="http://schemas.microsoft.com/office/2011/relationships/chartStyle" Target="style6.xml"/><Relationship Id="rId2" Type="http://schemas.openxmlformats.org/officeDocument/2006/relationships/themeOverride" Target="../theme/themeOverride5.xml"/><Relationship Id="rId1" Type="http://schemas.openxmlformats.org/officeDocument/2006/relationships/oleObject" Target="/Users/fanlong/Desktop/&#22269;&#20869;&#36152;&#26131;/&#21019;&#26032;&#33647;&#33519;&#33018;&#27931;&#33452;&#30456;&#20851;&#36164;&#26009;/&#33519;&#33018;&#27931;&#33452;&#19978;&#24066;&#35268;&#21010;/&#33519;&#33018;&#27931;&#33452;&#30456;&#20851;&#25968;&#25454;&#25972;&#29702;.xlsx" TargetMode="External"/></Relationships>
</file>

<file path=ppt/charts/_rels/chart8.xml.rels><?xml version="1.0" encoding="UTF-8" standalone="yes"?>
<Relationships xmlns="http://schemas.openxmlformats.org/package/2006/relationships"><Relationship Id="rId4" Type="http://schemas.microsoft.com/office/2011/relationships/chartColorStyle" Target="colors7.xml"/><Relationship Id="rId3" Type="http://schemas.microsoft.com/office/2011/relationships/chartStyle" Target="style7.xml"/><Relationship Id="rId2" Type="http://schemas.openxmlformats.org/officeDocument/2006/relationships/themeOverride" Target="../theme/themeOverride6.xml"/><Relationship Id="rId1" Type="http://schemas.openxmlformats.org/officeDocument/2006/relationships/oleObject" Target="/Users/fanlong/Desktop/&#22269;&#20869;&#36152;&#26131;/&#21019;&#26032;&#33647;&#33519;&#33018;&#27931;&#33452;&#30456;&#20851;&#36164;&#26009;/&#33519;&#33018;&#27931;&#33452;&#19978;&#24066;&#35268;&#21010;/&#33519;&#33018;&#27931;&#33452;&#30456;&#20851;&#25968;&#25454;&#25972;&#29702;.xlsx" TargetMode="External"/></Relationships>
</file>

<file path=ppt/charts/_rels/chart9.xml.rels><?xml version="1.0" encoding="UTF-8" standalone="yes"?>
<Relationships xmlns="http://schemas.openxmlformats.org/package/2006/relationships"><Relationship Id="rId4" Type="http://schemas.microsoft.com/office/2011/relationships/chartColorStyle" Target="colors8.xml"/><Relationship Id="rId3" Type="http://schemas.microsoft.com/office/2011/relationships/chartStyle" Target="style8.xml"/><Relationship Id="rId2" Type="http://schemas.openxmlformats.org/officeDocument/2006/relationships/themeOverride" Target="../theme/themeOverride7.xml"/><Relationship Id="rId1" Type="http://schemas.openxmlformats.org/officeDocument/2006/relationships/oleObject" Target="/Users/fanlong/Desktop/&#22269;&#20869;&#36152;&#26131;/&#21019;&#26032;&#33647;&#33519;&#33018;&#27931;&#33452;&#30456;&#20851;&#36164;&#26009;/&#33519;&#33018;&#27931;&#33452;&#19978;&#24066;&#35268;&#21010;/&#33519;&#33018;&#27931;&#33452;&#30456;&#20851;&#25968;&#25454;&#25972;&#297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050" b="1" i="0" u="none" strike="noStrike" kern="1200" spc="0" baseline="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zh-CN" altLang="en-US" sz="1400" b="1" dirty="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rPr>
              <a:t>与吗啡相关的不良反应发生率的比较（两项</a:t>
            </a:r>
            <a:r>
              <a:rPr lang="en-US" altLang="zh-CN" sz="1400" b="1" dirty="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rPr>
              <a:t>Ⅲ</a:t>
            </a:r>
            <a:r>
              <a:rPr lang="zh-CN" altLang="en-US" sz="1400" b="1" dirty="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rPr>
              <a:t>期汇总）</a:t>
            </a:r>
            <a:endParaRPr lang="zh-CN" altLang="en-US" sz="1400" b="1" dirty="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c:rich>
      </c:tx>
      <c:layout>
        <c:manualLayout>
          <c:xMode val="edge"/>
          <c:yMode val="edge"/>
          <c:x val="0.341910326433222"/>
          <c:y val="0.015658012470344"/>
        </c:manualLayout>
      </c:layout>
      <c:overlay val="0"/>
      <c:spPr>
        <a:noFill/>
        <a:ln>
          <a:noFill/>
        </a:ln>
        <a:effectLst/>
      </c:spPr>
    </c:title>
    <c:autoTitleDeleted val="0"/>
    <c:plotArea>
      <c:layout>
        <c:manualLayout>
          <c:layoutTarget val="inner"/>
          <c:xMode val="edge"/>
          <c:yMode val="edge"/>
          <c:x val="0.0719409761634506"/>
          <c:y val="0.0930345835362884"/>
          <c:w val="0.920340522133939"/>
          <c:h val="0.687335606429615"/>
        </c:manualLayout>
      </c:layout>
      <c:barChart>
        <c:barDir val="col"/>
        <c:grouping val="clustered"/>
        <c:varyColors val="0"/>
        <c:ser>
          <c:idx val="0"/>
          <c:order val="0"/>
          <c:tx>
            <c:strRef>
              <c:f>[工作簿1]Sheet1!$B$52</c:f>
              <c:strCache>
                <c:ptCount val="1"/>
                <c:pt idx="0">
                  <c:v>苯胺洛芬组</c:v>
                </c:pt>
              </c:strCache>
            </c:strRef>
          </c:tx>
          <c:spPr>
            <a:solidFill>
              <a:schemeClr val="accent1"/>
            </a:solidFill>
            <a:ln>
              <a:noFill/>
            </a:ln>
            <a:effectLst/>
          </c:spPr>
          <c:invertIfNegative val="0"/>
          <c:dLbls>
            <c:dLbl>
              <c:idx val="9"/>
              <c:layout>
                <c:manualLayout>
                  <c:x val="0.00111223843239172"/>
                  <c:y val="0.010349396719811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zh-CN" sz="700" b="1" i="0" u="none" strike="noStrike" kern="1200" baseline="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[工作簿1]Sheet1!$A$53:$A$63</c:f>
              <c:strCache>
                <c:ptCount val="11"/>
                <c:pt idx="0">
                  <c:v>合计</c:v>
                </c:pt>
                <c:pt idx="1">
                  <c:v>胃肠系统疾病</c:v>
                </c:pt>
                <c:pt idx="2">
                  <c:v>呕吐</c:v>
                </c:pt>
                <c:pt idx="3">
                  <c:v>恶心</c:v>
                </c:pt>
                <c:pt idx="4">
                  <c:v>便秘</c:v>
                </c:pt>
                <c:pt idx="5">
                  <c:v>腹胀</c:v>
                </c:pt>
                <c:pt idx="6">
                  <c:v>干呕</c:v>
                </c:pt>
                <c:pt idx="7">
                  <c:v>排便困难</c:v>
                </c:pt>
                <c:pt idx="8">
                  <c:v>上腹痛</c:v>
                </c:pt>
                <c:pt idx="9">
                  <c:v>肠梗阻</c:v>
                </c:pt>
                <c:pt idx="10">
                  <c:v>腹痛</c:v>
                </c:pt>
              </c:strCache>
            </c:strRef>
          </c:cat>
          <c:val>
            <c:numRef>
              <c:f>[工作簿1]Sheet1!$B$53:$B$63</c:f>
              <c:numCache>
                <c:formatCode>0.00%</c:formatCode>
                <c:ptCount val="11"/>
                <c:pt idx="0">
                  <c:v>0.2689</c:v>
                </c:pt>
                <c:pt idx="1">
                  <c:v>0.2145</c:v>
                </c:pt>
                <c:pt idx="2">
                  <c:v>0.1239</c:v>
                </c:pt>
                <c:pt idx="3">
                  <c:v>0.1088</c:v>
                </c:pt>
                <c:pt idx="4">
                  <c:v>0.0272</c:v>
                </c:pt>
                <c:pt idx="5">
                  <c:v>0.0181</c:v>
                </c:pt>
                <c:pt idx="6">
                  <c:v>0.003</c:v>
                </c:pt>
                <c:pt idx="7">
                  <c:v>0.003</c:v>
                </c:pt>
                <c:pt idx="8">
                  <c:v>0.003</c:v>
                </c:pt>
                <c:pt idx="9">
                  <c:v>0</c:v>
                </c:pt>
                <c:pt idx="10">
                  <c:v>0</c:v>
                </c:pt>
              </c:numCache>
            </c:numRef>
          </c:val>
        </c:ser>
        <c:ser>
          <c:idx val="1"/>
          <c:order val="1"/>
          <c:tx>
            <c:strRef>
              <c:f>[工作簿1]Sheet1!$C$52</c:f>
              <c:strCache>
                <c:ptCount val="1"/>
                <c:pt idx="0">
                  <c:v>安慰剂组</c:v>
                </c:pt>
              </c:strCache>
            </c:strRef>
          </c:tx>
          <c:spPr>
            <a:solidFill>
              <a:schemeClr val="bg1">
                <a:lumMod val="65000"/>
              </a:schemeClr>
            </a:solidFill>
            <a:ln>
              <a:noFill/>
            </a:ln>
            <a:effectLst/>
          </c:spPr>
          <c:invertIfNegative val="0"/>
          <c:dLbls>
            <c:dLbl>
              <c:idx val="3"/>
              <c:layout>
                <c:manualLayout>
                  <c:x val="0.00444895372956746"/>
                  <c:y val="-6.32455826693701e-1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0386226985093816"/>
                  <c:y val="0.004688738498180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00222447686478377"/>
                  <c:y val="0.00689959781320766"/>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00307004080688949"/>
                  <c:y val="0.00592767808975658"/>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000792229044048501"/>
                  <c:y val="0.01116892768841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0.00296337101077514"/>
                  <c:y val="0.015724292071384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0.00195780237449752"/>
                  <c:y val="0.0104827708350198"/>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0.00222447686478377"/>
                  <c:y val="0.0093774769963604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zh-CN" sz="700" b="1" i="0" u="none" strike="noStrike" kern="1200" baseline="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spPr>
                    <a:ln w="9525" cap="flat" cmpd="sng" algn="ctr">
                      <a:solidFill>
                        <a:schemeClr val="tx1">
                          <a:lumMod val="35000"/>
                          <a:lumOff val="65000"/>
                        </a:schemeClr>
                      </a:solidFill>
                      <a:round/>
                    </a:ln>
                    <a:effectLst/>
                  </c:spPr>
                </c15:leaderLines>
              </c:ext>
            </c:extLst>
          </c:dLbls>
          <c:cat>
            <c:strRef>
              <c:f>[工作簿1]Sheet1!$A$53:$A$63</c:f>
              <c:strCache>
                <c:ptCount val="11"/>
                <c:pt idx="0">
                  <c:v>合计</c:v>
                </c:pt>
                <c:pt idx="1">
                  <c:v>胃肠系统疾病</c:v>
                </c:pt>
                <c:pt idx="2">
                  <c:v>呕吐</c:v>
                </c:pt>
                <c:pt idx="3">
                  <c:v>恶心</c:v>
                </c:pt>
                <c:pt idx="4">
                  <c:v>便秘</c:v>
                </c:pt>
                <c:pt idx="5">
                  <c:v>腹胀</c:v>
                </c:pt>
                <c:pt idx="6">
                  <c:v>干呕</c:v>
                </c:pt>
                <c:pt idx="7">
                  <c:v>排便困难</c:v>
                </c:pt>
                <c:pt idx="8">
                  <c:v>上腹痛</c:v>
                </c:pt>
                <c:pt idx="9">
                  <c:v>肠梗阻</c:v>
                </c:pt>
                <c:pt idx="10">
                  <c:v>腹痛</c:v>
                </c:pt>
              </c:strCache>
            </c:strRef>
          </c:cat>
          <c:val>
            <c:numRef>
              <c:f>[工作簿1]Sheet1!$C$53:$C$63</c:f>
              <c:numCache>
                <c:formatCode>0.00%</c:formatCode>
                <c:ptCount val="11"/>
                <c:pt idx="0">
                  <c:v>0.364</c:v>
                </c:pt>
                <c:pt idx="1">
                  <c:v>0.2939</c:v>
                </c:pt>
                <c:pt idx="2">
                  <c:v>0.1491</c:v>
                </c:pt>
                <c:pt idx="3">
                  <c:v>0.1404</c:v>
                </c:pt>
                <c:pt idx="4">
                  <c:v>0.0307</c:v>
                </c:pt>
                <c:pt idx="5">
                  <c:v>0.0439</c:v>
                </c:pt>
                <c:pt idx="6">
                  <c:v>0.0044</c:v>
                </c:pt>
                <c:pt idx="7">
                  <c:v>0</c:v>
                </c:pt>
                <c:pt idx="8">
                  <c:v>0.0044</c:v>
                </c:pt>
                <c:pt idx="9">
                  <c:v>0.0088</c:v>
                </c:pt>
                <c:pt idx="10">
                  <c:v>0.0044</c:v>
                </c:pt>
              </c:numCache>
            </c:numRef>
          </c:val>
        </c:ser>
        <c:dLbls>
          <c:showLegendKey val="0"/>
          <c:showVal val="1"/>
          <c:showCatName val="0"/>
          <c:showSerName val="0"/>
          <c:showPercent val="0"/>
          <c:showBubbleSize val="0"/>
        </c:dLbls>
        <c:gapWidth val="219"/>
        <c:overlap val="-27"/>
        <c:axId val="861218736"/>
        <c:axId val="861217296"/>
      </c:barChart>
      <c:catAx>
        <c:axId val="861218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000" b="1" i="0" u="none" strike="noStrike" kern="1200" baseline="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crossAx val="861217296"/>
        <c:crosses val="autoZero"/>
        <c:auto val="1"/>
        <c:lblAlgn val="ctr"/>
        <c:lblOffset val="100"/>
        <c:noMultiLvlLbl val="0"/>
      </c:catAx>
      <c:valAx>
        <c:axId val="861217296"/>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lang="zh-CN" sz="1000" b="0" i="0" u="none" strike="noStrike" kern="1200" baseline="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crossAx val="86121873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lang="zh-CN" sz="1200" b="1" i="0" u="none" strike="noStrike" kern="1200" baseline="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legendEntry>
      <c:legendEntry>
        <c:idx val="1"/>
        <c:txPr>
          <a:bodyPr rot="0" spcFirstLastPara="1" vertOverflow="ellipsis" vert="horz" wrap="square" anchor="ctr" anchorCtr="1"/>
          <a:lstStyle/>
          <a:p>
            <a:pPr>
              <a:defRPr lang="zh-CN" sz="1200" b="1" i="0" u="none" strike="noStrike" kern="1200" baseline="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legendEntry>
      <c:layout>
        <c:manualLayout>
          <c:xMode val="edge"/>
          <c:yMode val="edge"/>
          <c:x val="0.295744199173003"/>
          <c:y val="0.0489871444737753"/>
          <c:w val="0.437999494675925"/>
          <c:h val="0.204745565106941"/>
        </c:manualLayout>
      </c:layout>
      <c:overlay val="0"/>
      <c:spPr>
        <a:noFill/>
        <a:ln>
          <a:noFill/>
        </a:ln>
        <a:effectLst/>
      </c:spPr>
      <c:txPr>
        <a:bodyPr rot="0" spcFirstLastPara="1" vertOverflow="ellipsis" vert="horz" wrap="square" anchor="ctr" anchorCtr="1"/>
        <a:lstStyle/>
        <a:p>
          <a:pPr>
            <a:defRPr lang="zh-CN" sz="1200" b="1" i="0" u="none" strike="noStrike" kern="1200" baseline="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legend>
    <c:plotVisOnly val="1"/>
    <c:dispBlanksAs val="gap"/>
    <c:showDLblsOverMax val="0"/>
    <c:extLst>
      <c:ext uri="{0b15fc19-7d7d-44ad-8c2d-2c3a37ce22c3}">
        <chartProps xmlns="https://web.wps.cn/et/2018/main" chartId="{866a7655-1d2c-4f4d-a691-79d9ce02f246}"/>
      </c:ext>
    </c:extLst>
  </c:chart>
  <c:spPr>
    <a:noFill/>
    <a:ln>
      <a:noFill/>
    </a:ln>
    <a:effectLst/>
  </c:spPr>
  <c:txPr>
    <a:bodyPr/>
    <a:lstStyle/>
    <a:p>
      <a:pPr>
        <a:defRPr lang="zh-CN" sz="700" b="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a:lstStyle/>
          <a:p>
            <a:pPr defTabSz="914400">
              <a:lnSpc>
                <a:spcPct val="80000"/>
              </a:lnSpc>
              <a:defRPr lang="zh-CN" sz="1200" b="0" i="0" u="none" strike="noStrike" kern="1200" baseline="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zh-CN" altLang="en-US" sz="1000" b="1" dirty="0">
                <a:solidFill>
                  <a:schemeClr val="tx1"/>
                </a:solidFill>
              </a:rPr>
              <a:t>首次给药结束</a:t>
            </a:r>
            <a:r>
              <a:rPr lang="en-US" altLang="zh-CN" sz="1000" b="1" dirty="0">
                <a:solidFill>
                  <a:schemeClr val="tx1"/>
                </a:solidFill>
              </a:rPr>
              <a:t>24h</a:t>
            </a:r>
            <a:r>
              <a:rPr lang="zh-CN" altLang="en-US" sz="1000" b="1" dirty="0">
                <a:solidFill>
                  <a:schemeClr val="tx1"/>
                </a:solidFill>
              </a:rPr>
              <a:t>内</a:t>
            </a:r>
            <a:endParaRPr lang="en-US" altLang="zh-CN" sz="1000" b="1" dirty="0">
              <a:solidFill>
                <a:schemeClr val="tx1"/>
              </a:solidFill>
            </a:endParaRPr>
          </a:p>
          <a:p>
            <a:pPr defTabSz="914400">
              <a:lnSpc>
                <a:spcPct val="80000"/>
              </a:lnSpc>
              <a:defRPr lang="zh-CN" sz="1200" b="0" i="0" u="none" strike="noStrike" kern="1200" baseline="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zh-CN" altLang="en-US" sz="1000" b="1" dirty="0">
                <a:solidFill>
                  <a:schemeClr val="tx1"/>
                </a:solidFill>
              </a:rPr>
              <a:t>吗啡的总用量</a:t>
            </a:r>
            <a:endParaRPr lang="zh-CN" altLang="en-US" sz="1000" b="1" dirty="0">
              <a:solidFill>
                <a:schemeClr val="tx1"/>
              </a:solidFill>
            </a:endParaRPr>
          </a:p>
        </c:rich>
      </c:tx>
      <c:layout>
        <c:manualLayout>
          <c:xMode val="edge"/>
          <c:yMode val="edge"/>
          <c:x val="0.220725440870144"/>
          <c:y val="0.0264934002923314"/>
        </c:manualLayout>
      </c:layout>
      <c:overlay val="0"/>
      <c:spPr>
        <a:noFill/>
        <a:ln>
          <a:noFill/>
        </a:ln>
        <a:effectLst/>
      </c:spPr>
    </c:title>
    <c:autoTitleDeleted val="0"/>
    <c:plotArea>
      <c:layout/>
      <c:barChart>
        <c:barDir val="col"/>
        <c:grouping val="clustered"/>
        <c:varyColors val="0"/>
        <c:ser>
          <c:idx val="0"/>
          <c:order val="0"/>
          <c:tx>
            <c:strRef>
              <c:f>[苯胺洛芬相关数据整理.xlsx]苯胺洛芬有效性数据!$B$19</c:f>
              <c:strCache>
                <c:ptCount val="1"/>
                <c:pt idx="0">
                  <c:v>24h</c:v>
                </c:pt>
              </c:strCache>
            </c:strRef>
          </c:tx>
          <c:spPr>
            <a:solidFill>
              <a:srgbClr val="4472C4"/>
            </a:solidFill>
            <a:ln>
              <a:noFill/>
            </a:ln>
            <a:effectLst/>
          </c:spPr>
          <c:invertIfNegative val="0"/>
          <c:dPt>
            <c:idx val="1"/>
            <c:invertIfNegative val="0"/>
            <c:bubble3D val="0"/>
            <c:spPr>
              <a:solidFill>
                <a:srgbClr val="ED7D31"/>
              </a:solidFill>
              <a:ln>
                <a:noFill/>
              </a:ln>
              <a:effectLst/>
            </c:spPr>
          </c:dPt>
          <c:dLbls>
            <c:dLbl>
              <c:idx val="0"/>
              <c:layout/>
              <c:dLblPos val="outEnd"/>
              <c:showLegendKey val="0"/>
              <c:showVal val="1"/>
              <c:showCatName val="0"/>
              <c:showSerName val="0"/>
              <c:showPercent val="0"/>
              <c:showBubbleSize val="0"/>
              <c:extLst>
                <c:ext xmlns:c15="http://schemas.microsoft.com/office/drawing/2012/chart" uri="{CE6537A1-D6FC-4f65-9D91-7224C49458BB}">
                  <c15:layout>
                    <c:manualLayout>
                      <c:w val="0.252431741437248"/>
                      <c:h val="0.166448681392181"/>
                    </c:manualLayout>
                  </c15:layout>
                </c:ext>
              </c:extLst>
            </c:dLbl>
            <c:dLbl>
              <c:idx val="1"/>
              <c:layout>
                <c:manualLayout>
                  <c:x val="0.105361722556313"/>
                  <c:y val="0.0176624407027635"/>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45008361531461"/>
                      <c:h val="0.166448681392181"/>
                    </c:manualLayout>
                  </c15:layout>
                </c:ext>
              </c:extLst>
            </c:dLbl>
            <c:spPr>
              <a:noFill/>
              <a:ln>
                <a:noFill/>
              </a:ln>
              <a:effectLst/>
            </c:spPr>
            <c:txPr>
              <a:bodyPr rot="0" spcFirstLastPara="0" vertOverflow="ellipsis" vert="horz" wrap="square" lIns="38100" tIns="19050" rIns="38100" bIns="19050" anchor="ctr" anchorCtr="1"/>
              <a:lstStyle/>
              <a:p>
                <a:pPr>
                  <a:defRPr lang="zh-CN" sz="900" b="1" i="0" u="none" strike="noStrike" kern="1200" baseline="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ysClr val="windowText" lastClr="000000">
                          <a:lumMod val="35000"/>
                          <a:lumOff val="65000"/>
                        </a:sysClr>
                      </a:solidFill>
                      <a:round/>
                    </a:ln>
                    <a:effectLst/>
                  </c:spPr>
                </c15:leaderLines>
              </c:ext>
            </c:extLst>
          </c:dLbls>
          <c:trendline>
            <c:spPr>
              <a:ln w="19050" cap="rnd">
                <a:solidFill>
                  <a:srgbClr val="4472C4"/>
                </a:solidFill>
                <a:prstDash val="sysDot"/>
              </a:ln>
              <a:effectLst/>
            </c:spPr>
            <c:trendlineType val="linear"/>
            <c:dispRSqr val="0"/>
            <c:dispEq val="0"/>
          </c:trendline>
          <c:trendline>
            <c:spPr>
              <a:ln w="19050" cap="rnd">
                <a:solidFill>
                  <a:srgbClr val="4472C4"/>
                </a:solidFill>
                <a:prstDash val="sysDot"/>
              </a:ln>
              <a:effectLst/>
            </c:spPr>
            <c:trendlineType val="linear"/>
            <c:dispRSqr val="0"/>
            <c:dispEq val="0"/>
          </c:trendline>
          <c:errBars>
            <c:errBarType val="both"/>
            <c:errValType val="stdDev"/>
            <c:noEndCap val="0"/>
            <c:val val="1"/>
            <c:spPr>
              <a:noFill/>
              <a:ln w="9525" cap="flat" cmpd="sng" algn="ctr">
                <a:solidFill>
                  <a:sysClr val="windowText" lastClr="000000">
                    <a:lumMod val="65000"/>
                    <a:lumOff val="35000"/>
                  </a:sysClr>
                </a:solidFill>
                <a:round/>
              </a:ln>
              <a:effectLst/>
            </c:spPr>
          </c:errBars>
          <c:cat>
            <c:strRef>
              <c:f>[苯胺洛芬相关数据整理.xlsx]苯胺洛芬有效性数据!$A$20:$A$21</c:f>
              <c:strCache>
                <c:ptCount val="2"/>
                <c:pt idx="0">
                  <c:v>安慰剂组</c:v>
                </c:pt>
                <c:pt idx="1">
                  <c:v>苯胺洛芬组</c:v>
                </c:pt>
              </c:strCache>
            </c:strRef>
          </c:cat>
          <c:val>
            <c:numRef>
              <c:f>[苯胺洛芬相关数据整理.xlsx]苯胺洛芬有效性数据!$B$20:$B$21</c:f>
              <c:numCache>
                <c:formatCode>General</c:formatCode>
                <c:ptCount val="2"/>
                <c:pt idx="0">
                  <c:v>19.21</c:v>
                </c:pt>
                <c:pt idx="1">
                  <c:v>13.23</c:v>
                </c:pt>
              </c:numCache>
            </c:numRef>
          </c:val>
        </c:ser>
        <c:dLbls>
          <c:showLegendKey val="0"/>
          <c:showVal val="1"/>
          <c:showCatName val="0"/>
          <c:showSerName val="0"/>
          <c:showPercent val="0"/>
          <c:showBubbleSize val="0"/>
        </c:dLbls>
        <c:gapWidth val="246"/>
        <c:overlap val="-28"/>
        <c:axId val="652007379"/>
        <c:axId val="779433044"/>
      </c:barChart>
      <c:catAx>
        <c:axId val="652007379"/>
        <c:scaling>
          <c:orientation val="minMax"/>
        </c:scaling>
        <c:delete val="0"/>
        <c:axPos val="b"/>
        <c:numFmt formatCode="General" sourceLinked="0"/>
        <c:majorTickMark val="none"/>
        <c:minorTickMark val="none"/>
        <c:tickLblPos val="nextTo"/>
        <c:spPr>
          <a:noFill/>
          <a:ln w="9525" cap="flat" cmpd="sng" algn="ctr">
            <a:solidFill>
              <a:sysClr val="windowText" lastClr="000000">
                <a:lumMod val="15000"/>
                <a:lumOff val="85000"/>
              </a:sysClr>
            </a:solidFill>
            <a:round/>
          </a:ln>
          <a:effectLst/>
        </c:spPr>
        <c:txPr>
          <a:bodyPr rot="-60000000" spcFirstLastPara="0" vertOverflow="ellipsis" vert="horz" wrap="square" anchor="ctr" anchorCtr="1"/>
          <a:lstStyle/>
          <a:p>
            <a:pPr>
              <a:defRPr lang="zh-CN" sz="1000" b="1" i="0" u="none" strike="noStrike" kern="1200" baseline="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crossAx val="779433044"/>
        <c:crosses val="autoZero"/>
        <c:auto val="1"/>
        <c:lblAlgn val="ctr"/>
        <c:lblOffset val="100"/>
        <c:noMultiLvlLbl val="0"/>
      </c:catAx>
      <c:valAx>
        <c:axId val="779433044"/>
        <c:scaling>
          <c:orientation val="minMax"/>
        </c:scaling>
        <c:delete val="0"/>
        <c:axPos val="l"/>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crossAx val="652007379"/>
        <c:crosses val="autoZero"/>
        <c:crossBetween val="between"/>
      </c:valAx>
      <c:spPr>
        <a:noFill/>
        <a:ln>
          <a:noFill/>
        </a:ln>
        <a:effectLst/>
      </c:spPr>
    </c:plotArea>
    <c:plotVisOnly val="1"/>
    <c:dispBlanksAs val="gap"/>
    <c:showDLblsOverMax val="0"/>
    <c:extLst>
      <c:ext uri="{0b15fc19-7d7d-44ad-8c2d-2c3a37ce22c3}">
        <chartProps xmlns="https://web.wps.cn/et/2018/main" chartId="{bf703fb5-ce77-4ba1-9fc8-7ba363233536}"/>
      </c:ext>
    </c:extLst>
  </c:chart>
  <c:spPr>
    <a:solidFill>
      <a:sysClr val="window" lastClr="FFFFFF"/>
    </a:solidFill>
    <a:ln w="9525" cap="flat" cmpd="sng" algn="ctr">
      <a:solidFill>
        <a:srgbClr val="000000"/>
      </a:solidFill>
      <a:round/>
    </a:ln>
    <a:effectLst/>
  </c:spPr>
  <c:txPr>
    <a:bodyPr/>
    <a:lstStyle/>
    <a:p>
      <a:pPr>
        <a:defRPr lang="zh-CN" sz="900" b="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a:lstStyle/>
          <a:p>
            <a:pPr defTabSz="914400">
              <a:lnSpc>
                <a:spcPct val="80000"/>
              </a:lnSpc>
              <a:defRPr lang="zh-CN" sz="1200" b="0" i="0" u="none" strike="noStrike" kern="1200" baseline="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zh-CN" altLang="en-US" sz="1000" b="1" dirty="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rPr>
              <a:t>首次给药结束</a:t>
            </a:r>
            <a:r>
              <a:rPr lang="en-US" altLang="zh-CN" sz="1000" b="1" dirty="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rPr>
              <a:t>48h</a:t>
            </a:r>
            <a:r>
              <a:rPr lang="zh-CN" altLang="en-US" sz="1000" b="1" dirty="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rPr>
              <a:t>内</a:t>
            </a:r>
            <a:endParaRPr lang="en-US" altLang="zh-CN" sz="1000" b="1" dirty="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defTabSz="914400">
              <a:lnSpc>
                <a:spcPct val="80000"/>
              </a:lnSpc>
              <a:defRPr lang="zh-CN" sz="1200" b="0" i="0" u="none" strike="noStrike" kern="1200" baseline="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zh-CN" altLang="en-US" sz="1000" b="1" dirty="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rPr>
              <a:t>吗啡总用量</a:t>
            </a:r>
            <a:endParaRPr lang="zh-CN" altLang="en-US" sz="1000" b="1" dirty="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c:rich>
      </c:tx>
      <c:layout>
        <c:manualLayout>
          <c:xMode val="edge"/>
          <c:yMode val="edge"/>
          <c:x val="0.233496679159957"/>
          <c:y val="0.026464542651593"/>
        </c:manualLayout>
      </c:layout>
      <c:overlay val="0"/>
      <c:spPr>
        <a:noFill/>
        <a:ln>
          <a:noFill/>
        </a:ln>
        <a:effectLst/>
      </c:spPr>
    </c:title>
    <c:autoTitleDeleted val="0"/>
    <c:plotArea>
      <c:layout/>
      <c:barChart>
        <c:barDir val="col"/>
        <c:grouping val="clustered"/>
        <c:varyColors val="0"/>
        <c:ser>
          <c:idx val="0"/>
          <c:order val="0"/>
          <c:spPr>
            <a:solidFill>
              <a:srgbClr val="4472C4"/>
            </a:solidFill>
            <a:ln>
              <a:noFill/>
            </a:ln>
            <a:effectLst/>
          </c:spPr>
          <c:invertIfNegative val="0"/>
          <c:dPt>
            <c:idx val="1"/>
            <c:invertIfNegative val="0"/>
            <c:bubble3D val="0"/>
            <c:spPr>
              <a:solidFill>
                <a:srgbClr val="ED7D31"/>
              </a:solidFill>
              <a:ln>
                <a:noFill/>
              </a:ln>
              <a:effectLst/>
            </c:spPr>
          </c:dPt>
          <c:dLbls>
            <c:dLbl>
              <c:idx val="0"/>
              <c:layout/>
              <c:dLblPos val="outEnd"/>
              <c:showLegendKey val="0"/>
              <c:showVal val="1"/>
              <c:showCatName val="0"/>
              <c:showSerName val="0"/>
              <c:showPercent val="0"/>
              <c:showBubbleSize val="0"/>
              <c:extLst>
                <c:ext xmlns:c15="http://schemas.microsoft.com/office/drawing/2012/chart" uri="{CE6537A1-D6FC-4f65-9D91-7224C49458BB}">
                  <c15:layout>
                    <c:manualLayout>
                      <c:w val="0.224806518821033"/>
                      <c:h val="0.149599400317364"/>
                    </c:manualLayout>
                  </c15:layout>
                </c:ext>
              </c:extLst>
            </c:dLbl>
            <c:dLbl>
              <c:idx val="1"/>
              <c:layout>
                <c:manualLayout>
                  <c:x val="0.105361722556313"/>
                  <c:y val="-0.017662093020345"/>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73975322680646"/>
                      <c:h val="0.149599400317364"/>
                    </c:manualLayout>
                  </c15:layout>
                </c:ext>
              </c:extLst>
            </c:dLbl>
            <c:spPr>
              <a:noFill/>
              <a:ln>
                <a:noFill/>
              </a:ln>
              <a:effectLst/>
            </c:spPr>
            <c:txPr>
              <a:bodyPr rot="0" spcFirstLastPara="0" vertOverflow="ellipsis" vert="horz" wrap="square" lIns="38100" tIns="19050" rIns="38100" bIns="19050" anchor="ctr" anchorCtr="1"/>
              <a:lstStyle/>
              <a:p>
                <a:pPr>
                  <a:defRPr lang="zh-CN" sz="900" b="1" i="0" u="none" strike="noStrike" kern="1200" baseline="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spPr>
                    <a:ln w="9525" cap="flat" cmpd="sng" algn="ctr">
                      <a:solidFill>
                        <a:sysClr val="windowText" lastClr="000000">
                          <a:lumMod val="35000"/>
                          <a:lumOff val="65000"/>
                        </a:sysClr>
                      </a:solidFill>
                      <a:round/>
                    </a:ln>
                    <a:effectLst/>
                  </c:spPr>
                </c15:leaderLines>
              </c:ext>
            </c:extLst>
          </c:dLbls>
          <c:trendline>
            <c:spPr>
              <a:ln w="19050" cap="rnd" cmpd="sng">
                <a:solidFill>
                  <a:schemeClr val="accent1"/>
                </a:solidFill>
                <a:prstDash val="sysDot"/>
                <a:headEnd type="none"/>
                <a:tailEnd type="none"/>
              </a:ln>
              <a:effectLst/>
            </c:spPr>
            <c:trendlineType val="linear"/>
            <c:dispRSqr val="0"/>
            <c:dispEq val="0"/>
          </c:trendline>
          <c:errBars>
            <c:errBarType val="both"/>
            <c:errValType val="stdDev"/>
            <c:noEndCap val="0"/>
            <c:val val="1"/>
            <c:spPr>
              <a:noFill/>
              <a:ln w="9525" cap="flat" cmpd="sng" algn="ctr">
                <a:solidFill>
                  <a:sysClr val="windowText" lastClr="000000">
                    <a:lumMod val="65000"/>
                    <a:lumOff val="35000"/>
                  </a:sysClr>
                </a:solidFill>
                <a:round/>
              </a:ln>
              <a:effectLst/>
            </c:spPr>
          </c:errBars>
          <c:cat>
            <c:strRef>
              <c:f>[苯胺洛芬相关数据整理.xlsx]苯胺洛芬有效性数据!$A$30:$A$31</c:f>
              <c:strCache>
                <c:ptCount val="2"/>
                <c:pt idx="0">
                  <c:v>安慰剂组</c:v>
                </c:pt>
                <c:pt idx="1">
                  <c:v>苯胺洛芬组</c:v>
                </c:pt>
              </c:strCache>
            </c:strRef>
          </c:cat>
          <c:val>
            <c:numRef>
              <c:f>[苯胺洛芬相关数据整理.xlsx]苯胺洛芬有效性数据!$B$30:$B$31</c:f>
              <c:numCache>
                <c:formatCode>General</c:formatCode>
                <c:ptCount val="2"/>
                <c:pt idx="0">
                  <c:v>26.46</c:v>
                </c:pt>
                <c:pt idx="1">
                  <c:v>17.39</c:v>
                </c:pt>
              </c:numCache>
            </c:numRef>
          </c:val>
        </c:ser>
        <c:dLbls>
          <c:showLegendKey val="0"/>
          <c:showVal val="1"/>
          <c:showCatName val="0"/>
          <c:showSerName val="0"/>
          <c:showPercent val="0"/>
          <c:showBubbleSize val="0"/>
        </c:dLbls>
        <c:gapWidth val="246"/>
        <c:overlap val="-28"/>
        <c:axId val="894394427"/>
        <c:axId val="533978593"/>
      </c:barChart>
      <c:catAx>
        <c:axId val="894394427"/>
        <c:scaling>
          <c:orientation val="minMax"/>
        </c:scaling>
        <c:delete val="0"/>
        <c:axPos val="b"/>
        <c:numFmt formatCode="General" sourceLinked="0"/>
        <c:majorTickMark val="none"/>
        <c:minorTickMark val="none"/>
        <c:tickLblPos val="nextTo"/>
        <c:spPr>
          <a:noFill/>
          <a:ln w="9525" cap="flat" cmpd="sng" algn="ctr">
            <a:solidFill>
              <a:sysClr val="windowText" lastClr="000000">
                <a:lumMod val="15000"/>
                <a:lumOff val="85000"/>
              </a:sysClr>
            </a:solidFill>
            <a:round/>
          </a:ln>
          <a:effectLst/>
        </c:spPr>
        <c:txPr>
          <a:bodyPr rot="-60000000" spcFirstLastPara="0" vertOverflow="ellipsis" vert="horz" wrap="square" anchor="ctr" anchorCtr="1"/>
          <a:lstStyle/>
          <a:p>
            <a:pPr>
              <a:defRPr lang="zh-CN" sz="1000" b="1" i="0" u="none" strike="noStrike" kern="1200" baseline="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crossAx val="533978593"/>
        <c:crosses val="autoZero"/>
        <c:auto val="1"/>
        <c:lblAlgn val="ctr"/>
        <c:lblOffset val="100"/>
        <c:noMultiLvlLbl val="0"/>
      </c:catAx>
      <c:valAx>
        <c:axId val="533978593"/>
        <c:scaling>
          <c:orientation val="minMax"/>
        </c:scaling>
        <c:delete val="0"/>
        <c:axPos val="l"/>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crossAx val="894394427"/>
        <c:crosses val="autoZero"/>
        <c:crossBetween val="between"/>
      </c:valAx>
      <c:spPr>
        <a:noFill/>
        <a:ln>
          <a:noFill/>
        </a:ln>
        <a:effectLst/>
      </c:spPr>
    </c:plotArea>
    <c:plotVisOnly val="1"/>
    <c:dispBlanksAs val="gap"/>
    <c:showDLblsOverMax val="0"/>
    <c:extLst>
      <c:ext uri="{0b15fc19-7d7d-44ad-8c2d-2c3a37ce22c3}">
        <chartProps xmlns="https://web.wps.cn/et/2018/main" chartId="{6c06ac52-fcfc-4b75-8bfd-873acd3a1498}"/>
      </c:ext>
    </c:extLst>
  </c:chart>
  <c:spPr>
    <a:solidFill>
      <a:sysClr val="window" lastClr="FFFFFF"/>
    </a:solidFill>
    <a:ln w="9525" cap="flat" cmpd="sng" algn="ctr">
      <a:solidFill>
        <a:srgbClr val="000000"/>
      </a:solidFill>
      <a:round/>
    </a:ln>
    <a:effectLst/>
  </c:spPr>
  <c:txPr>
    <a:bodyPr/>
    <a:lstStyle/>
    <a:p>
      <a:pPr>
        <a:defRPr lang="zh-CN" sz="900" b="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a:lstStyle/>
          <a:p>
            <a:pPr defTabSz="914400">
              <a:lnSpc>
                <a:spcPct val="80000"/>
              </a:lnSpc>
              <a:defRPr lang="zh-CN" sz="1080" b="1" i="0" u="none" strike="noStrike" kern="1200" baseline="0">
                <a:solidFill>
                  <a:sysClr val="windowText" lastClr="000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zh-CN" altLang="en-US" sz="1000" dirty="0">
                <a:solidFill>
                  <a:sysClr val="windowText" lastClr="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首次给药结束</a:t>
            </a:r>
            <a:r>
              <a:rPr lang="en-US" altLang="zh-CN" sz="1000" dirty="0">
                <a:solidFill>
                  <a:sysClr val="windowText" lastClr="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24h</a:t>
            </a:r>
            <a:r>
              <a:rPr lang="zh-CN" altLang="en-US" sz="1000" dirty="0">
                <a:solidFill>
                  <a:sysClr val="windowText" lastClr="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内</a:t>
            </a:r>
            <a:endParaRPr lang="en-US" altLang="zh-CN" sz="1000" dirty="0">
              <a:solidFill>
                <a:sysClr val="windowText" lastClr="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defTabSz="914400">
              <a:lnSpc>
                <a:spcPct val="80000"/>
              </a:lnSpc>
              <a:defRPr lang="zh-CN" sz="1080" b="1" i="0" u="none" strike="noStrike" kern="1200" baseline="0">
                <a:solidFill>
                  <a:sysClr val="windowText" lastClr="000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zh-CN" altLang="en-US" sz="1000" dirty="0">
                <a:solidFill>
                  <a:sysClr val="windowText" lastClr="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吗啡总用量</a:t>
            </a:r>
            <a:endParaRPr lang="zh-CN" altLang="en-US" sz="1000" dirty="0">
              <a:solidFill>
                <a:sysClr val="windowText" lastClr="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c:rich>
      </c:tx>
      <c:layout>
        <c:manualLayout>
          <c:xMode val="edge"/>
          <c:yMode val="edge"/>
          <c:x val="0.239744421017178"/>
          <c:y val="0.0309385912465712"/>
        </c:manualLayout>
      </c:layout>
      <c:overlay val="0"/>
      <c:spPr>
        <a:noFill/>
        <a:ln>
          <a:noFill/>
        </a:ln>
        <a:effectLst/>
      </c:spPr>
    </c:title>
    <c:autoTitleDeleted val="0"/>
    <c:plotArea>
      <c:layout/>
      <c:barChart>
        <c:barDir val="col"/>
        <c:grouping val="clustered"/>
        <c:varyColors val="0"/>
        <c:ser>
          <c:idx val="0"/>
          <c:order val="0"/>
          <c:tx>
            <c:strRef>
              <c:f>[苯胺洛芬相关数据整理.xlsx]苯胺洛芬有效性数据!$B$107</c:f>
              <c:strCache>
                <c:ptCount val="1"/>
                <c:pt idx="0">
                  <c:v>24h</c:v>
                </c:pt>
              </c:strCache>
            </c:strRef>
          </c:tx>
          <c:spPr>
            <a:solidFill>
              <a:srgbClr val="4472C4"/>
            </a:solidFill>
            <a:ln>
              <a:noFill/>
            </a:ln>
            <a:effectLst/>
          </c:spPr>
          <c:invertIfNegative val="0"/>
          <c:dPt>
            <c:idx val="1"/>
            <c:invertIfNegative val="0"/>
            <c:bubble3D val="0"/>
            <c:spPr>
              <a:solidFill>
                <a:srgbClr val="ED7D31"/>
              </a:solidFill>
              <a:ln>
                <a:noFill/>
              </a:ln>
              <a:effectLst/>
            </c:spPr>
          </c:dPt>
          <c:dLbls>
            <c:dLbl>
              <c:idx val="0"/>
              <c:layout>
                <c:manualLayout>
                  <c:x val="-0.0054282110539748"/>
                  <c:y val="-0.035358389996081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759949547556471"/>
                  <c:y val="-0.0662969812426526"/>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900" b="1" i="0" u="none" strike="noStrike" kern="1200" baseline="0">
                    <a:solidFill>
                      <a:sysClr val="windowText" lastClr="000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spPr>
                    <a:ln w="9525" cap="flat" cmpd="sng" algn="ctr">
                      <a:solidFill>
                        <a:sysClr val="windowText" lastClr="000000">
                          <a:lumMod val="35000"/>
                          <a:lumOff val="65000"/>
                        </a:sysClr>
                      </a:solidFill>
                      <a:round/>
                    </a:ln>
                    <a:effectLst/>
                  </c:spPr>
                </c15:leaderLines>
              </c:ext>
            </c:extLst>
          </c:dLbls>
          <c:trendline>
            <c:spPr>
              <a:ln w="19050" cap="rnd">
                <a:solidFill>
                  <a:srgbClr val="4472C4"/>
                </a:solidFill>
                <a:prstDash val="sysDot"/>
              </a:ln>
              <a:effectLst/>
            </c:spPr>
            <c:trendlineType val="linear"/>
            <c:dispRSqr val="0"/>
            <c:dispEq val="0"/>
          </c:trendline>
          <c:errBars>
            <c:errBarType val="both"/>
            <c:errValType val="stdDev"/>
            <c:noEndCap val="0"/>
            <c:val val="1"/>
            <c:spPr>
              <a:noFill/>
              <a:ln w="9525" cap="flat" cmpd="sng" algn="ctr">
                <a:solidFill>
                  <a:sysClr val="windowText" lastClr="000000">
                    <a:lumMod val="65000"/>
                    <a:lumOff val="35000"/>
                  </a:sysClr>
                </a:solidFill>
                <a:round/>
              </a:ln>
              <a:effectLst/>
            </c:spPr>
          </c:errBars>
          <c:cat>
            <c:strRef>
              <c:f>[苯胺洛芬相关数据整理.xlsx]苯胺洛芬有效性数据!$A$108:$A$109</c:f>
              <c:strCache>
                <c:ptCount val="2"/>
                <c:pt idx="0">
                  <c:v>安慰剂组</c:v>
                </c:pt>
                <c:pt idx="1">
                  <c:v>苯胺洛芬组</c:v>
                </c:pt>
              </c:strCache>
            </c:strRef>
          </c:cat>
          <c:val>
            <c:numRef>
              <c:f>[苯胺洛芬相关数据整理.xlsx]苯胺洛芬有效性数据!$B$108:$B$109</c:f>
              <c:numCache>
                <c:formatCode>General</c:formatCode>
                <c:ptCount val="2"/>
                <c:pt idx="0">
                  <c:v>7.85</c:v>
                </c:pt>
                <c:pt idx="1">
                  <c:v>4.51</c:v>
                </c:pt>
              </c:numCache>
            </c:numRef>
          </c:val>
        </c:ser>
        <c:dLbls>
          <c:showLegendKey val="0"/>
          <c:showVal val="1"/>
          <c:showCatName val="0"/>
          <c:showSerName val="0"/>
          <c:showPercent val="0"/>
          <c:showBubbleSize val="0"/>
        </c:dLbls>
        <c:gapWidth val="246"/>
        <c:overlap val="-28"/>
        <c:axId val="639296967"/>
        <c:axId val="359429791"/>
      </c:barChart>
      <c:catAx>
        <c:axId val="639296967"/>
        <c:scaling>
          <c:orientation val="minMax"/>
        </c:scaling>
        <c:delete val="0"/>
        <c:axPos val="b"/>
        <c:numFmt formatCode="General" sourceLinked="0"/>
        <c:majorTickMark val="none"/>
        <c:minorTickMark val="none"/>
        <c:tickLblPos val="nextTo"/>
        <c:spPr>
          <a:noFill/>
          <a:ln w="9525" cap="flat" cmpd="sng" algn="ctr">
            <a:solidFill>
              <a:sysClr val="windowText" lastClr="000000">
                <a:lumMod val="15000"/>
                <a:lumOff val="85000"/>
              </a:sysClr>
            </a:solidFill>
            <a:round/>
          </a:ln>
          <a:effectLst/>
        </c:spPr>
        <c:txPr>
          <a:bodyPr rot="-60000000" spcFirstLastPara="0" vertOverflow="ellipsis" vert="horz" wrap="square" anchor="ctr" anchorCtr="1"/>
          <a:lstStyle/>
          <a:p>
            <a:pPr>
              <a:defRPr lang="zh-CN" sz="1000" b="1" i="0" u="none" strike="noStrike" kern="1200" baseline="0">
                <a:solidFill>
                  <a:sysClr val="windowText" lastClr="000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crossAx val="359429791"/>
        <c:crosses val="autoZero"/>
        <c:auto val="1"/>
        <c:lblAlgn val="ctr"/>
        <c:lblOffset val="100"/>
        <c:noMultiLvlLbl val="0"/>
      </c:catAx>
      <c:valAx>
        <c:axId val="359429791"/>
        <c:scaling>
          <c:orientation val="minMax"/>
        </c:scaling>
        <c:delete val="0"/>
        <c:axPos val="l"/>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ysClr val="windowText" lastClr="000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crossAx val="639296967"/>
        <c:crosses val="autoZero"/>
        <c:crossBetween val="between"/>
      </c:valAx>
      <c:spPr>
        <a:noFill/>
        <a:ln>
          <a:noFill/>
        </a:ln>
        <a:effectLst/>
      </c:spPr>
    </c:plotArea>
    <c:plotVisOnly val="1"/>
    <c:dispBlanksAs val="gap"/>
    <c:showDLblsOverMax val="0"/>
    <c:extLst>
      <c:ext uri="{0b15fc19-7d7d-44ad-8c2d-2c3a37ce22c3}">
        <chartProps xmlns="https://web.wps.cn/et/2018/main" chartId="{989ed66f-432a-4fe0-b46b-8c1d81bce0a8}"/>
      </c:ext>
    </c:extLst>
  </c:chart>
  <c:spPr>
    <a:solidFill>
      <a:sysClr val="window" lastClr="FFFFFF"/>
    </a:solidFill>
    <a:ln w="9525" cap="flat" cmpd="sng" algn="ctr">
      <a:solidFill>
        <a:srgbClr val="000000"/>
      </a:solidFill>
      <a:round/>
    </a:ln>
    <a:effectLst/>
  </c:spPr>
  <c:txPr>
    <a:bodyPr/>
    <a:lstStyle/>
    <a:p>
      <a:pPr>
        <a:defRPr lang="zh-CN" sz="900">
          <a:solidFill>
            <a:sysClr val="windowText" lastClr="000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zh-CN" sz="1200" b="1" i="0" u="none" strike="noStrike" kern="1200" spc="0" baseline="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zh-CN" altLang="en-US" sz="1200" b="1" dirty="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rPr>
              <a:t>各类</a:t>
            </a:r>
            <a:r>
              <a:rPr lang="en-US" altLang="zh-CN" sz="1200" b="1" dirty="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rPr>
              <a:t>NSAIDs</a:t>
            </a:r>
            <a:r>
              <a:rPr lang="zh-CN" altLang="en-US" sz="1200" b="1" dirty="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rPr>
              <a:t>注射剂的阿片类药物节俭比例</a:t>
            </a:r>
            <a:endParaRPr lang="zh-CN" altLang="en-US" sz="1200" b="1" dirty="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c:rich>
      </c:tx>
      <c:layout>
        <c:manualLayout>
          <c:xMode val="edge"/>
          <c:yMode val="edge"/>
          <c:x val="0.230997210599721"/>
          <c:y val="0.051984126984127"/>
        </c:manualLayout>
      </c:layout>
      <c:overlay val="0"/>
      <c:spPr>
        <a:noFill/>
        <a:ln>
          <a:noFill/>
        </a:ln>
        <a:effectLst/>
      </c:spPr>
    </c:title>
    <c:autoTitleDeleted val="0"/>
    <c:plotArea>
      <c:layout>
        <c:manualLayout>
          <c:layoutTarget val="inner"/>
          <c:xMode val="edge"/>
          <c:yMode val="edge"/>
          <c:x val="0.0520223152022315"/>
          <c:y val="0.153373015873016"/>
          <c:w val="0.922408182240818"/>
          <c:h val="0.505832682818435"/>
        </c:manualLayout>
      </c:layout>
      <c:barChart>
        <c:barDir val="col"/>
        <c:grouping val="clustered"/>
        <c:varyColors val="0"/>
        <c:ser>
          <c:idx val="0"/>
          <c:order val="0"/>
          <c:tx>
            <c:strRef>
              <c:f>[数据更新图.xlsx]Sheet1!$B$2</c:f>
              <c:strCache>
                <c:ptCount val="1"/>
                <c:pt idx="0">
                  <c:v>最大减少率（%）</c:v>
                </c:pt>
              </c:strCache>
            </c:strRef>
          </c:tx>
          <c:spPr>
            <a:solidFill>
              <a:sysClr val="window" lastClr="FFFFFF">
                <a:lumMod val="95000"/>
              </a:sysClr>
            </a:solidFill>
            <a:ln>
              <a:noFill/>
            </a:ln>
            <a:effectLst/>
          </c:spPr>
          <c:invertIfNegative val="0"/>
          <c:dPt>
            <c:idx val="0"/>
            <c:invertIfNegative val="0"/>
            <c:bubble3D val="0"/>
            <c:spPr>
              <a:solidFill>
                <a:srgbClr val="ED7D31"/>
              </a:solidFill>
              <a:ln>
                <a:noFill/>
              </a:ln>
              <a:effectLst/>
            </c:spPr>
          </c:dPt>
          <c:dPt>
            <c:idx val="2"/>
            <c:invertIfNegative val="0"/>
            <c:bubble3D val="0"/>
            <c:spPr>
              <a:solidFill>
                <a:sysClr val="window" lastClr="FFFFFF">
                  <a:lumMod val="85000"/>
                </a:sysClr>
              </a:solidFill>
              <a:ln>
                <a:noFill/>
              </a:ln>
              <a:effectLst/>
            </c:spPr>
          </c:dPt>
          <c:dLbls>
            <c:delete val="1"/>
          </c:dLbls>
          <c:cat>
            <c:strRef>
              <c:f>[数据更新图.xlsx]Sheet1!$A$3:$A$11</c:f>
              <c:strCache>
                <c:ptCount val="9"/>
                <c:pt idx="0">
                  <c:v>苯胺洛芬</c:v>
                </c:pt>
                <c:pt idx="1">
                  <c:v>帕瑞昔布</c:v>
                </c:pt>
                <c:pt idx="2">
                  <c:v>右酮洛芬氨丁三醇</c:v>
                </c:pt>
                <c:pt idx="3">
                  <c:v>美洛昔康</c:v>
                </c:pt>
                <c:pt idx="4">
                  <c:v>酮咯酸氨丁三醇</c:v>
                </c:pt>
                <c:pt idx="5">
                  <c:v>氯诺昔康</c:v>
                </c:pt>
                <c:pt idx="6">
                  <c:v>布洛芬</c:v>
                </c:pt>
                <c:pt idx="7">
                  <c:v>对乙酰氨基酚</c:v>
                </c:pt>
                <c:pt idx="8">
                  <c:v>氟比洛芬脂</c:v>
                </c:pt>
              </c:strCache>
            </c:strRef>
          </c:cat>
          <c:val>
            <c:numRef>
              <c:f>[数据更新图.xlsx]Sheet1!$B$3:$B$11</c:f>
              <c:numCache>
                <c:formatCode>General</c:formatCode>
                <c:ptCount val="9"/>
                <c:pt idx="0">
                  <c:v>42.5</c:v>
                </c:pt>
                <c:pt idx="1">
                  <c:v>62.9</c:v>
                </c:pt>
                <c:pt idx="2">
                  <c:v>50.6</c:v>
                </c:pt>
                <c:pt idx="3">
                  <c:v>66.9</c:v>
                </c:pt>
                <c:pt idx="4">
                  <c:v>39.2</c:v>
                </c:pt>
                <c:pt idx="5">
                  <c:v>54</c:v>
                </c:pt>
                <c:pt idx="6">
                  <c:v>46.1</c:v>
                </c:pt>
                <c:pt idx="7">
                  <c:v>44.1</c:v>
                </c:pt>
                <c:pt idx="8">
                  <c:v>18.9</c:v>
                </c:pt>
              </c:numCache>
            </c:numRef>
          </c:val>
        </c:ser>
        <c:ser>
          <c:idx val="1"/>
          <c:order val="1"/>
          <c:tx>
            <c:strRef>
              <c:f>[数据更新图.xlsx]Sheet1!$C$2</c:f>
              <c:strCache>
                <c:ptCount val="1"/>
                <c:pt idx="0">
                  <c:v>最小减少率（%）</c:v>
                </c:pt>
              </c:strCache>
            </c:strRef>
          </c:tx>
          <c:spPr>
            <a:solidFill>
              <a:sysClr val="window" lastClr="FFFFFF"/>
            </a:solidFill>
            <a:ln>
              <a:noFill/>
            </a:ln>
            <a:effectLst/>
          </c:spPr>
          <c:invertIfNegative val="0"/>
          <c:dLbls>
            <c:delete val="1"/>
          </c:dLbls>
          <c:cat>
            <c:strRef>
              <c:f>[数据更新图.xlsx]Sheet1!$A$3:$A$11</c:f>
              <c:strCache>
                <c:ptCount val="9"/>
                <c:pt idx="0">
                  <c:v>苯胺洛芬</c:v>
                </c:pt>
                <c:pt idx="1">
                  <c:v>帕瑞昔布</c:v>
                </c:pt>
                <c:pt idx="2">
                  <c:v>右酮洛芬氨丁三醇</c:v>
                </c:pt>
                <c:pt idx="3">
                  <c:v>美洛昔康</c:v>
                </c:pt>
                <c:pt idx="4">
                  <c:v>酮咯酸氨丁三醇</c:v>
                </c:pt>
                <c:pt idx="5">
                  <c:v>氯诺昔康</c:v>
                </c:pt>
                <c:pt idx="6">
                  <c:v>布洛芬</c:v>
                </c:pt>
                <c:pt idx="7">
                  <c:v>对乙酰氨基酚</c:v>
                </c:pt>
                <c:pt idx="8">
                  <c:v>氟比洛芬脂</c:v>
                </c:pt>
              </c:strCache>
            </c:strRef>
          </c:cat>
          <c:val>
            <c:numRef>
              <c:f>[数据更新图.xlsx]Sheet1!$C$3:$C$11</c:f>
              <c:numCache>
                <c:formatCode>General</c:formatCode>
                <c:ptCount val="9"/>
                <c:pt idx="0">
                  <c:v>31.1</c:v>
                </c:pt>
                <c:pt idx="1">
                  <c:v>10.1</c:v>
                </c:pt>
                <c:pt idx="2">
                  <c:v>18</c:v>
                </c:pt>
                <c:pt idx="3">
                  <c:v>8.9</c:v>
                </c:pt>
                <c:pt idx="4">
                  <c:v>30.7</c:v>
                </c:pt>
                <c:pt idx="5">
                  <c:v>7</c:v>
                </c:pt>
                <c:pt idx="6">
                  <c:v>10</c:v>
                </c:pt>
                <c:pt idx="7">
                  <c:v>1.7</c:v>
                </c:pt>
                <c:pt idx="8">
                  <c:v>13.6</c:v>
                </c:pt>
              </c:numCache>
            </c:numRef>
          </c:val>
        </c:ser>
        <c:dLbls>
          <c:showLegendKey val="0"/>
          <c:showVal val="0"/>
          <c:showCatName val="0"/>
          <c:showSerName val="0"/>
          <c:showPercent val="0"/>
          <c:showBubbleSize val="0"/>
        </c:dLbls>
        <c:gapWidth val="219"/>
        <c:overlap val="100"/>
        <c:axId val="1621902480"/>
        <c:axId val="56953936"/>
      </c:barChart>
      <c:lineChart>
        <c:grouping val="standard"/>
        <c:varyColors val="0"/>
        <c:ser>
          <c:idx val="2"/>
          <c:order val="2"/>
          <c:tx>
            <c:strRef>
              <c:f>[数据更新图.xlsx]Sheet1!$D$2</c:f>
              <c:strCache>
                <c:ptCount val="1"/>
                <c:pt idx="0">
                  <c:v>合并减小率（%）</c:v>
                </c:pt>
              </c:strCache>
            </c:strRef>
          </c:tx>
          <c:spPr>
            <a:ln w="28575" cap="rnd" cmpd="sng" algn="ctr">
              <a:solidFill>
                <a:srgbClr val="F2BA02"/>
              </a:solidFill>
              <a:prstDash val="solid"/>
              <a:round/>
            </a:ln>
            <a:effectLst/>
          </c:spPr>
          <c:marker>
            <c:symbol val="circle"/>
            <c:size val="5"/>
            <c:spPr>
              <a:solidFill>
                <a:srgbClr val="F2BA02"/>
              </a:solidFill>
              <a:ln w="9525" cap="flat" cmpd="sng" algn="ctr">
                <a:solidFill>
                  <a:srgbClr val="F2BA02"/>
                </a:solidFill>
                <a:prstDash val="solid"/>
                <a:round/>
              </a:ln>
              <a:effectLst/>
            </c:spPr>
          </c:marker>
          <c:dLbls>
            <c:dLbl>
              <c:idx val="0"/>
              <c:layout/>
              <c:tx>
                <c:rich>
                  <a:bodyPr rot="0" spcFirstLastPara="1" vertOverflow="ellipsis" vert="horz" wrap="square" lIns="38100" tIns="19050" rIns="38100" bIns="19050" anchor="ctr" anchorCtr="1"/>
                  <a:lstStyle/>
                  <a:p>
                    <a:pPr defTabSz="914400">
                      <a:defRPr lang="zh-CN" sz="1000" b="0" i="0" u="none" strike="noStrike" kern="1200" baseline="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fld id="{7b45eaa8-eca4-4ec9-8109-c519e49ab6d3}" type="VALUE">
                      <a:t>[VALUE]</a:t>
                    </a:fld>
                  </a:p>
                </c:rich>
              </c:tx>
              <c:numFmt formatCode="General" sourceLinked="1"/>
              <c:spPr>
                <a:noFill/>
                <a:ln>
                  <a:noFill/>
                </a:ln>
                <a:effectLst/>
              </c:spPr>
              <c:txPr>
                <a:bodyPr rot="0" spcFirstLastPara="1" vertOverflow="ellipsis" vert="horz" wrap="square" lIns="38100" tIns="19050" rIns="38100" bIns="19050" anchor="ctr" anchorCtr="1"/>
                <a:lstStyle/>
                <a:p>
                  <a:pPr>
                    <a:defRPr lang="zh-CN" sz="1000" b="0" i="0" u="none" strike="noStrike" kern="1200" baseline="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dLblPos val="t"/>
              <c:showLegendKey val="0"/>
              <c:showVal val="1"/>
              <c:showCatName val="0"/>
              <c:showSerName val="0"/>
              <c:showPercent val="0"/>
              <c:showBubbleSize val="0"/>
              <c:extLst>
                <c:ext xmlns:c15="http://schemas.microsoft.com/office/drawing/2012/chart" uri="{CE6537A1-D6FC-4f65-9D91-7224C49458BB}"/>
              </c:extLst>
            </c:dLbl>
            <c:dLbl>
              <c:idx val="2"/>
              <c:layout/>
              <c:numFmt formatCode="General" sourceLinked="1"/>
              <c:spPr>
                <a:noFill/>
                <a:ln>
                  <a:noFill/>
                </a:ln>
                <a:effectLst/>
              </c:spPr>
              <c:txPr>
                <a:bodyPr rot="0" spcFirstLastPara="1" vertOverflow="ellipsis" vert="horz" wrap="square" lIns="38100" tIns="19050" rIns="38100" bIns="19050" anchor="ctr" anchorCtr="1"/>
                <a:lstStyle/>
                <a:p>
                  <a:pPr>
                    <a:defRPr lang="zh-CN" sz="900" b="1" i="0" u="none" strike="noStrike" kern="1200" baseline="0">
                      <a:solidFill>
                        <a:sysClr val="windowText" lastClr="000000">
                          <a:lumMod val="75000"/>
                          <a:lumOff val="25000"/>
                        </a:sys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dLblPos val="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ysClr val="windowText" lastClr="000000">
                        <a:lumMod val="75000"/>
                        <a:lumOff val="25000"/>
                      </a:sys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ysClr val="windowText" lastClr="000000">
                          <a:lumMod val="35000"/>
                          <a:lumOff val="65000"/>
                        </a:sysClr>
                      </a:solidFill>
                      <a:prstDash val="solid"/>
                      <a:round/>
                    </a:ln>
                    <a:effectLst/>
                  </c:spPr>
                </c15:leaderLines>
              </c:ext>
            </c:extLst>
          </c:dLbls>
          <c:val>
            <c:numRef>
              <c:f>[数据更新图.xlsx]Sheet1!$D$3:$D$11</c:f>
              <c:numCache>
                <c:formatCode>General</c:formatCode>
                <c:ptCount val="9"/>
                <c:pt idx="0">
                  <c:v>36.8</c:v>
                </c:pt>
                <c:pt idx="1">
                  <c:v>34.9</c:v>
                </c:pt>
                <c:pt idx="2">
                  <c:v>34.9</c:v>
                </c:pt>
                <c:pt idx="3">
                  <c:v>34.5</c:v>
                </c:pt>
                <c:pt idx="4">
                  <c:v>33.1</c:v>
                </c:pt>
                <c:pt idx="5">
                  <c:v>31.8</c:v>
                </c:pt>
                <c:pt idx="6">
                  <c:v>23.2</c:v>
                </c:pt>
                <c:pt idx="7">
                  <c:v>21</c:v>
                </c:pt>
                <c:pt idx="8">
                  <c:v>16</c:v>
                </c:pt>
              </c:numCache>
            </c:numRef>
          </c:val>
          <c:smooth val="0"/>
        </c:ser>
        <c:dLbls>
          <c:showLegendKey val="0"/>
          <c:showVal val="0"/>
          <c:showCatName val="0"/>
          <c:showSerName val="0"/>
          <c:showPercent val="0"/>
          <c:showBubbleSize val="0"/>
        </c:dLbls>
        <c:marker val="1"/>
        <c:smooth val="0"/>
        <c:axId val="1621902480"/>
        <c:axId val="56953936"/>
      </c:lineChart>
      <c:catAx>
        <c:axId val="1621902480"/>
        <c:scaling>
          <c:orientation val="minMax"/>
        </c:scaling>
        <c:delete val="0"/>
        <c:axPos val="b"/>
        <c:numFmt formatCode="General" sourceLinked="1"/>
        <c:majorTickMark val="none"/>
        <c:minorTickMark val="none"/>
        <c:tickLblPos val="nextTo"/>
        <c:spPr>
          <a:noFill/>
          <a:ln w="9525" cap="flat" cmpd="sng" algn="ctr">
            <a:solidFill>
              <a:sysClr val="windowText" lastClr="000000">
                <a:lumMod val="15000"/>
                <a:lumOff val="85000"/>
              </a:sysClr>
            </a:solidFill>
            <a:prstDash val="solid"/>
            <a:round/>
          </a:ln>
          <a:effectLst/>
        </c:spPr>
        <c:txPr>
          <a:bodyPr rot="-60000000" spcFirstLastPara="1" vertOverflow="ellipsis" vert="horz" wrap="square" anchor="ctr" anchorCtr="1"/>
          <a:lstStyle/>
          <a:p>
            <a:pPr>
              <a:defRPr lang="zh-CN" sz="900" b="0" i="0" u="none" strike="noStrike" kern="1200" baseline="0">
                <a:solidFill>
                  <a:sysClr val="windowText" lastClr="000000">
                    <a:lumMod val="65000"/>
                    <a:lumOff val="35000"/>
                  </a:sys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crossAx val="56953936"/>
        <c:crosses val="autoZero"/>
        <c:auto val="1"/>
        <c:lblAlgn val="ctr"/>
        <c:lblOffset val="100"/>
        <c:noMultiLvlLbl val="0"/>
      </c:catAx>
      <c:valAx>
        <c:axId val="56953936"/>
        <c:scaling>
          <c:orientation val="minMax"/>
        </c:scaling>
        <c:delete val="0"/>
        <c:axPos val="l"/>
        <c:numFmt formatCode="General" sourceLinked="1"/>
        <c:majorTickMark val="none"/>
        <c:minorTickMark val="none"/>
        <c:tickLblPos val="nextTo"/>
        <c:spPr>
          <a:noFill/>
          <a:ln w="12700" cap="flat" cmpd="sng" algn="ctr">
            <a:noFill/>
            <a:prstDash val="solid"/>
            <a:round/>
          </a:ln>
          <a:effectLst/>
        </c:spPr>
        <c:txPr>
          <a:bodyPr rot="-60000000" spcFirstLastPara="1" vertOverflow="ellipsis" vert="horz" wrap="square" anchor="ctr" anchorCtr="1"/>
          <a:lstStyle/>
          <a:p>
            <a:pPr>
              <a:defRPr lang="zh-CN" sz="900" b="0" i="0" u="none" strike="noStrike" kern="1200" baseline="0">
                <a:solidFill>
                  <a:sysClr val="windowText" lastClr="000000">
                    <a:lumMod val="65000"/>
                    <a:lumOff val="35000"/>
                  </a:sys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crossAx val="162190248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lang="zh-CN" sz="900" b="0" i="0" u="none" strike="noStrike" kern="1200" baseline="0">
                <a:solidFill>
                  <a:sysClr val="windowText" lastClr="000000">
                    <a:lumMod val="65000"/>
                    <a:lumOff val="35000"/>
                  </a:sys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legendEntry>
      <c:legendEntry>
        <c:idx val="1"/>
        <c:txPr>
          <a:bodyPr rot="0" spcFirstLastPara="1" vertOverflow="ellipsis" vert="horz" wrap="square" anchor="ctr" anchorCtr="1"/>
          <a:lstStyle/>
          <a:p>
            <a:pPr>
              <a:defRPr lang="zh-CN" sz="900" b="0" i="0" u="none" strike="noStrike" kern="1200" baseline="0">
                <a:solidFill>
                  <a:sysClr val="windowText" lastClr="000000">
                    <a:lumMod val="65000"/>
                    <a:lumOff val="35000"/>
                  </a:sys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legendEntry>
      <c:legendEntry>
        <c:idx val="2"/>
        <c:txPr>
          <a:bodyPr rot="0" spcFirstLastPara="1" vertOverflow="ellipsis" vert="horz" wrap="square" anchor="ctr" anchorCtr="1"/>
          <a:lstStyle/>
          <a:p>
            <a:pPr>
              <a:defRPr lang="zh-CN" sz="900" b="0" i="0" u="none" strike="noStrike" kern="1200" baseline="0">
                <a:solidFill>
                  <a:sysClr val="windowText" lastClr="000000">
                    <a:lumMod val="65000"/>
                    <a:lumOff val="35000"/>
                  </a:sys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legendEntry>
      <c:layout>
        <c:manualLayout>
          <c:xMode val="edge"/>
          <c:yMode val="edge"/>
          <c:x val="0.144932589493259"/>
          <c:y val="0.146230158730159"/>
        </c:manualLayout>
      </c:layout>
      <c:overlay val="0"/>
      <c:spPr>
        <a:noFill/>
        <a:ln>
          <a:noFill/>
        </a:ln>
        <a:effectLst/>
      </c:spPr>
      <c:txPr>
        <a:bodyPr rot="0" spcFirstLastPara="1" vertOverflow="ellipsis" vert="horz" wrap="square" anchor="ctr" anchorCtr="1"/>
        <a:lstStyle/>
        <a:p>
          <a:pPr>
            <a:defRPr lang="zh-CN" sz="900" b="0" i="0" u="none" strike="noStrike" kern="1200" baseline="0">
              <a:solidFill>
                <a:sysClr val="windowText" lastClr="000000">
                  <a:lumMod val="65000"/>
                  <a:lumOff val="35000"/>
                </a:sys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legend>
    <c:plotVisOnly val="1"/>
    <c:dispBlanksAs val="gap"/>
    <c:showDLblsOverMax val="0"/>
    <c:extLst>
      <c:ext uri="{0b15fc19-7d7d-44ad-8c2d-2c3a37ce22c3}">
        <chartProps xmlns="https://web.wps.cn/et/2018/main" chartId="{642994bc-e6dc-432d-9d32-5d3bfb4eb4ce}"/>
      </c:ext>
    </c:extLst>
  </c:chart>
  <c:spPr>
    <a:noFill/>
    <a:ln w="6350" cap="flat" cmpd="sng" algn="ctr">
      <a:solidFill>
        <a:srgbClr val="000000"/>
      </a:solidFill>
      <a:round/>
    </a:ln>
    <a:effectLst/>
  </c:spPr>
  <c:txPr>
    <a:bodyPr/>
    <a:lstStyle/>
    <a:p>
      <a:pPr>
        <a:defRPr lang="zh-CN">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000" b="1" i="0" u="none" strike="noStrike" kern="1200" baseline="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zh-CN" altLang="en-US" sz="100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rPr>
              <a:t>首次给药结束后</a:t>
            </a:r>
            <a:r>
              <a:rPr lang="en-US" altLang="zh-CN" sz="100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rPr>
              <a:t>24h</a:t>
            </a:r>
            <a:r>
              <a:rPr lang="zh-CN" altLang="en-US" sz="100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rPr>
              <a:t>内镇痛泵按压总次数</a:t>
            </a:r>
            <a:endParaRPr lang="zh-CN" altLang="en-US" sz="100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c:rich>
      </c:tx>
      <c:layout/>
      <c:overlay val="0"/>
      <c:spPr>
        <a:noFill/>
        <a:ln>
          <a:noFill/>
        </a:ln>
        <a:effectLst/>
      </c:spPr>
    </c:title>
    <c:autoTitleDeleted val="0"/>
    <c:plotArea>
      <c:layout/>
      <c:barChart>
        <c:barDir val="col"/>
        <c:grouping val="clustered"/>
        <c:varyColors val="0"/>
        <c:ser>
          <c:idx val="0"/>
          <c:order val="0"/>
          <c:tx>
            <c:strRef>
              <c:f>[苯胺洛芬相关数据整理.xlsx]苯胺洛芬有效性数据!$B$135</c:f>
              <c:strCache>
                <c:ptCount val="1"/>
                <c:pt idx="0">
                  <c:v>24h</c:v>
                </c:pt>
              </c:strCache>
            </c:strRef>
          </c:tx>
          <c:spPr>
            <a:solidFill>
              <a:schemeClr val="accent1"/>
            </a:solidFill>
            <a:ln>
              <a:noFill/>
            </a:ln>
            <a:effectLst/>
          </c:spPr>
          <c:invertIfNegative val="0"/>
          <c:dPt>
            <c:idx val="1"/>
            <c:invertIfNegative val="0"/>
            <c:bubble3D val="0"/>
            <c:spPr>
              <a:solidFill>
                <a:schemeClr val="accent2"/>
              </a:solidFill>
              <a:ln>
                <a:noFill/>
              </a:ln>
              <a:effectLst/>
            </c:spPr>
          </c:dPt>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errBars>
            <c:errBarType val="both"/>
            <c:errValType val="stdDev"/>
            <c:noEndCap val="0"/>
            <c:val val="1"/>
            <c:spPr>
              <a:noFill/>
              <a:ln w="9525" cap="flat" cmpd="sng" algn="ctr">
                <a:solidFill>
                  <a:schemeClr val="tx1">
                    <a:lumMod val="65000"/>
                    <a:lumOff val="35000"/>
                  </a:schemeClr>
                </a:solidFill>
                <a:round/>
              </a:ln>
              <a:effectLst/>
            </c:spPr>
          </c:errBars>
          <c:cat>
            <c:strRef>
              <c:f>[苯胺洛芬相关数据整理.xlsx]苯胺洛芬有效性数据!$A$136:$A$137</c:f>
              <c:strCache>
                <c:ptCount val="2"/>
                <c:pt idx="0">
                  <c:v>安慰剂组</c:v>
                </c:pt>
                <c:pt idx="1">
                  <c:v>苯胺洛芬组</c:v>
                </c:pt>
              </c:strCache>
            </c:strRef>
          </c:cat>
          <c:val>
            <c:numRef>
              <c:f>[苯胺洛芬相关数据整理.xlsx]苯胺洛芬有效性数据!$B$136:$B$137</c:f>
              <c:numCache>
                <c:formatCode>0.00_ </c:formatCode>
                <c:ptCount val="2"/>
                <c:pt idx="0">
                  <c:v>5</c:v>
                </c:pt>
                <c:pt idx="1">
                  <c:v>2</c:v>
                </c:pt>
              </c:numCache>
            </c:numRef>
          </c:val>
        </c:ser>
        <c:dLbls>
          <c:showLegendKey val="0"/>
          <c:showVal val="1"/>
          <c:showCatName val="0"/>
          <c:showSerName val="0"/>
          <c:showPercent val="0"/>
          <c:showBubbleSize val="0"/>
        </c:dLbls>
        <c:gapWidth val="246"/>
        <c:overlap val="-28"/>
        <c:axId val="997902460"/>
        <c:axId val="708897747"/>
      </c:barChart>
      <c:catAx>
        <c:axId val="99790246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crossAx val="708897747"/>
        <c:crosses val="autoZero"/>
        <c:auto val="1"/>
        <c:lblAlgn val="ctr"/>
        <c:lblOffset val="100"/>
        <c:noMultiLvlLbl val="0"/>
      </c:catAx>
      <c:valAx>
        <c:axId val="708897747"/>
        <c:scaling>
          <c:orientation val="minMax"/>
        </c:scaling>
        <c:delete val="0"/>
        <c:axPos val="l"/>
        <c:title>
          <c:tx>
            <c:rich>
              <a:bodyPr rot="-5400000" spcFirstLastPara="0" vertOverflow="ellipsis" vert="horz" wrap="square" anchor="ctr" anchorCtr="1"/>
              <a:lstStyle/>
              <a:p>
                <a:pPr defTabSz="914400">
                  <a:defRPr lang="zh-CN" sz="900" b="0" i="0" u="none" strike="noStrike" kern="1200" baseline="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zh-CN" altLang="en-US" sz="90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rPr>
                  <a:t>按压次数</a:t>
                </a:r>
                <a:endParaRPr lang="zh-CN" altLang="en-US" sz="90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c:rich>
          </c:tx>
          <c:layout/>
          <c:overlay val="0"/>
          <c:spPr>
            <a:noFill/>
            <a:ln>
              <a:noFill/>
            </a:ln>
            <a:effectLst/>
          </c:spPr>
        </c:title>
        <c:numFmt formatCode="0.00_ "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crossAx val="997902460"/>
        <c:crosses val="autoZero"/>
        <c:crossBetween val="between"/>
      </c:valAx>
      <c:spPr>
        <a:noFill/>
        <a:ln>
          <a:noFill/>
        </a:ln>
        <a:effectLst/>
      </c:spPr>
    </c:plotArea>
    <c:plotVisOnly val="1"/>
    <c:dispBlanksAs val="gap"/>
    <c:showDLblsOverMax val="0"/>
    <c:extLst>
      <c:ext uri="{0b15fc19-7d7d-44ad-8c2d-2c3a37ce22c3}">
        <chartProps xmlns="https://web.wps.cn/et/2018/main" chartId="{454e2e9b-05ec-4cc7-9395-e52c04773d8a}"/>
      </c:ext>
    </c:extLst>
  </c:chart>
  <c:spPr>
    <a:solidFill>
      <a:schemeClr val="bg1"/>
    </a:solidFill>
    <a:ln w="9525" cap="flat" cmpd="sng" algn="ctr">
      <a:solidFill>
        <a:schemeClr val="tx1"/>
      </a:solidFill>
      <a:round/>
    </a:ln>
    <a:effectLst/>
  </c:spPr>
  <c:txPr>
    <a:bodyPr/>
    <a:lstStyle/>
    <a:p>
      <a:pPr>
        <a:defRPr lang="zh-CN" sz="90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a:lstStyle/>
          <a:p>
            <a:pPr defTabSz="914400">
              <a:defRPr lang="zh-CN" sz="1000" b="1" i="0" u="none" strike="noStrike" kern="1200" baseline="0">
                <a:solidFill>
                  <a:sysClr val="windowText" lastClr="000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zh-CN" altLang="en-US" sz="1000">
                <a:solidFill>
                  <a:sysClr val="windowText" lastClr="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首次按压镇痛泵的时间</a:t>
            </a:r>
            <a:endParaRPr lang="zh-CN" altLang="en-US" sz="1000">
              <a:solidFill>
                <a:sysClr val="windowText" lastClr="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c:rich>
      </c:tx>
      <c:layout/>
      <c:overlay val="0"/>
      <c:spPr>
        <a:noFill/>
        <a:ln>
          <a:noFill/>
        </a:ln>
        <a:effectLst/>
      </c:spPr>
    </c:title>
    <c:autoTitleDeleted val="0"/>
    <c:plotArea>
      <c:layout/>
      <c:barChart>
        <c:barDir val="col"/>
        <c:grouping val="clustered"/>
        <c:varyColors val="0"/>
        <c:ser>
          <c:idx val="0"/>
          <c:order val="0"/>
          <c:spPr>
            <a:solidFill>
              <a:srgbClr val="4472C4"/>
            </a:solidFill>
            <a:ln>
              <a:noFill/>
            </a:ln>
            <a:effectLst/>
          </c:spPr>
          <c:invertIfNegative val="0"/>
          <c:dPt>
            <c:idx val="1"/>
            <c:invertIfNegative val="0"/>
            <c:bubble3D val="0"/>
            <c:spPr>
              <a:solidFill>
                <a:srgbClr val="ED7D31"/>
              </a:solidFill>
              <a:ln>
                <a:noFill/>
              </a:ln>
              <a:effectLst/>
            </c:spPr>
          </c:dPt>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ysClr val="windowText" lastClr="000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ysClr val="windowText" lastClr="000000">
                          <a:lumMod val="35000"/>
                          <a:lumOff val="65000"/>
                        </a:sysClr>
                      </a:solidFill>
                      <a:round/>
                    </a:ln>
                    <a:effectLst/>
                  </c:spPr>
                </c15:leaderLines>
              </c:ext>
            </c:extLst>
          </c:dLbls>
          <c:errBars>
            <c:errBarType val="both"/>
            <c:errValType val="stdDev"/>
            <c:noEndCap val="0"/>
            <c:val val="1"/>
            <c:spPr>
              <a:noFill/>
              <a:ln w="9525" cap="flat" cmpd="sng" algn="ctr">
                <a:solidFill>
                  <a:sysClr val="windowText" lastClr="000000">
                    <a:lumMod val="65000"/>
                    <a:lumOff val="35000"/>
                  </a:sysClr>
                </a:solidFill>
                <a:round/>
              </a:ln>
              <a:effectLst/>
            </c:spPr>
          </c:errBars>
          <c:cat>
            <c:strRef>
              <c:f>[苯胺洛芬相关数据整理.xlsx]苯胺洛芬有效性数据!$A$121:$A$122</c:f>
              <c:strCache>
                <c:ptCount val="2"/>
                <c:pt idx="0">
                  <c:v>安慰剂组</c:v>
                </c:pt>
                <c:pt idx="1">
                  <c:v>苯胺洛芬组</c:v>
                </c:pt>
              </c:strCache>
            </c:strRef>
          </c:cat>
          <c:val>
            <c:numRef>
              <c:f>[苯胺洛芬相关数据整理.xlsx]苯胺洛芬有效性数据!$B$121:$B$122</c:f>
              <c:numCache>
                <c:formatCode>General</c:formatCode>
                <c:ptCount val="2"/>
                <c:pt idx="0">
                  <c:v>0.85</c:v>
                </c:pt>
                <c:pt idx="1">
                  <c:v>1.65</c:v>
                </c:pt>
              </c:numCache>
            </c:numRef>
          </c:val>
        </c:ser>
        <c:dLbls>
          <c:showLegendKey val="0"/>
          <c:showVal val="1"/>
          <c:showCatName val="0"/>
          <c:showSerName val="0"/>
          <c:showPercent val="0"/>
          <c:showBubbleSize val="0"/>
        </c:dLbls>
        <c:gapWidth val="246"/>
        <c:overlap val="-28"/>
        <c:axId val="850048709"/>
        <c:axId val="570880797"/>
      </c:barChart>
      <c:catAx>
        <c:axId val="850048709"/>
        <c:scaling>
          <c:orientation val="minMax"/>
        </c:scaling>
        <c:delete val="0"/>
        <c:axPos val="b"/>
        <c:numFmt formatCode="General" sourceLinked="0"/>
        <c:majorTickMark val="none"/>
        <c:minorTickMark val="none"/>
        <c:tickLblPos val="nextTo"/>
        <c:spPr>
          <a:noFill/>
          <a:ln w="9525" cap="flat" cmpd="sng" algn="ctr">
            <a:solidFill>
              <a:sysClr val="windowText" lastClr="000000">
                <a:lumMod val="15000"/>
                <a:lumOff val="85000"/>
              </a:sysClr>
            </a:solidFill>
            <a:round/>
          </a:ln>
          <a:effectLst/>
        </c:spPr>
        <c:txPr>
          <a:bodyPr rot="-60000000" spcFirstLastPara="0" vertOverflow="ellipsis" vert="horz" wrap="square" anchor="ctr" anchorCtr="1"/>
          <a:lstStyle/>
          <a:p>
            <a:pPr>
              <a:defRPr lang="zh-CN" sz="900" b="0" i="0" u="none" strike="noStrike" kern="1200" baseline="0">
                <a:solidFill>
                  <a:sysClr val="windowText" lastClr="000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crossAx val="570880797"/>
        <c:crosses val="autoZero"/>
        <c:auto val="1"/>
        <c:lblAlgn val="ctr"/>
        <c:lblOffset val="100"/>
        <c:noMultiLvlLbl val="0"/>
      </c:catAx>
      <c:valAx>
        <c:axId val="570880797"/>
        <c:scaling>
          <c:orientation val="minMax"/>
        </c:scaling>
        <c:delete val="0"/>
        <c:axPos val="l"/>
        <c:title>
          <c:tx>
            <c:rich>
              <a:bodyPr rot="-5400000" spcFirstLastPara="0" vertOverflow="ellipsis" vert="horz" wrap="square" anchor="ctr" anchorCtr="1"/>
              <a:lstStyle/>
              <a:p>
                <a:pPr defTabSz="914400">
                  <a:defRPr lang="zh-CN" sz="900" b="0" i="0" u="none" strike="noStrike" kern="1200" baseline="0">
                    <a:solidFill>
                      <a:sysClr val="windowText" lastClr="000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zh-CN" altLang="en-US" sz="900">
                    <a:solidFill>
                      <a:sysClr val="windowText" lastClr="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时间（</a:t>
                </a:r>
                <a:r>
                  <a:rPr lang="en-US" altLang="zh-CN" sz="900">
                    <a:solidFill>
                      <a:sysClr val="windowText" lastClr="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h</a:t>
                </a:r>
                <a:r>
                  <a:rPr lang="zh-CN" altLang="en-US" sz="900">
                    <a:solidFill>
                      <a:sysClr val="windowText" lastClr="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endParaRPr lang="en-US" sz="900">
                  <a:solidFill>
                    <a:sysClr val="windowText" lastClr="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ysClr val="windowText" lastClr="000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crossAx val="850048709"/>
        <c:crosses val="autoZero"/>
        <c:crossBetween val="between"/>
      </c:valAx>
      <c:spPr>
        <a:noFill/>
        <a:ln>
          <a:noFill/>
        </a:ln>
        <a:effectLst/>
      </c:spPr>
    </c:plotArea>
    <c:plotVisOnly val="1"/>
    <c:dispBlanksAs val="gap"/>
    <c:showDLblsOverMax val="0"/>
    <c:extLst>
      <c:ext uri="{0b15fc19-7d7d-44ad-8c2d-2c3a37ce22c3}">
        <chartProps xmlns="https://web.wps.cn/et/2018/main" chartId="{1e26393b-028c-42ca-a743-fb23afc652ac}"/>
      </c:ext>
    </c:extLst>
  </c:chart>
  <c:spPr>
    <a:solidFill>
      <a:sysClr val="window" lastClr="FFFFFF"/>
    </a:solidFill>
    <a:ln w="9525" cap="flat" cmpd="sng" algn="ctr">
      <a:solidFill>
        <a:srgbClr val="000000"/>
      </a:solidFill>
      <a:round/>
    </a:ln>
    <a:effectLst/>
  </c:spPr>
  <c:txPr>
    <a:bodyPr/>
    <a:lstStyle/>
    <a:p>
      <a:pPr>
        <a:defRPr lang="zh-CN" sz="900">
          <a:solidFill>
            <a:sysClr val="windowText" lastClr="000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a:lstStyle/>
          <a:p>
            <a:pPr defTabSz="914400">
              <a:defRPr lang="zh-CN" sz="1000" b="1" i="0" u="none" strike="noStrike" kern="1200" baseline="0">
                <a:solidFill>
                  <a:sysClr val="windowText" lastClr="000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zh-CN" altLang="en-US" sz="1000" b="1">
                <a:solidFill>
                  <a:sysClr val="windowText" lastClr="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首次按压镇痛泵的时间</a:t>
            </a:r>
            <a:endParaRPr lang="zh-CN" altLang="en-US" sz="1000" b="1">
              <a:solidFill>
                <a:sysClr val="windowText" lastClr="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c:rich>
      </c:tx>
      <c:layout/>
      <c:overlay val="0"/>
      <c:spPr>
        <a:noFill/>
        <a:ln>
          <a:noFill/>
        </a:ln>
        <a:effectLst/>
      </c:spPr>
    </c:title>
    <c:autoTitleDeleted val="0"/>
    <c:plotArea>
      <c:layout/>
      <c:barChart>
        <c:barDir val="col"/>
        <c:grouping val="clustered"/>
        <c:varyColors val="0"/>
        <c:ser>
          <c:idx val="0"/>
          <c:order val="0"/>
          <c:spPr>
            <a:solidFill>
              <a:srgbClr val="4472C4"/>
            </a:solidFill>
            <a:ln>
              <a:noFill/>
            </a:ln>
            <a:effectLst/>
          </c:spPr>
          <c:invertIfNegative val="0"/>
          <c:dPt>
            <c:idx val="1"/>
            <c:invertIfNegative val="0"/>
            <c:bubble3D val="0"/>
            <c:spPr>
              <a:solidFill>
                <a:srgbClr val="ED7D31"/>
              </a:solidFill>
              <a:ln>
                <a:noFill/>
              </a:ln>
              <a:effectLst/>
            </c:spPr>
          </c:dPt>
          <c:dLbls>
            <c:spPr>
              <a:noFill/>
              <a:ln>
                <a:noFill/>
              </a:ln>
              <a:effectLst/>
            </c:spPr>
            <c:txPr>
              <a:bodyPr rot="0" spcFirstLastPara="0" vertOverflow="ellipsis" vert="horz" wrap="square" lIns="38100" tIns="19050" rIns="38100" bIns="19050" anchor="ctr" anchorCtr="1"/>
              <a:lstStyle/>
              <a:p>
                <a:pPr>
                  <a:defRPr lang="zh-CN" sz="800" b="0" i="0" u="none" strike="noStrike" kern="1200" baseline="0">
                    <a:solidFill>
                      <a:sysClr val="windowText" lastClr="000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ysClr val="windowText" lastClr="000000">
                          <a:lumMod val="35000"/>
                          <a:lumOff val="65000"/>
                        </a:sysClr>
                      </a:solidFill>
                      <a:round/>
                    </a:ln>
                    <a:effectLst/>
                  </c:spPr>
                </c15:leaderLines>
              </c:ext>
            </c:extLst>
          </c:dLbls>
          <c:errBars>
            <c:errBarType val="both"/>
            <c:errValType val="stdDev"/>
            <c:noEndCap val="0"/>
            <c:val val="1"/>
            <c:spPr>
              <a:noFill/>
              <a:ln w="9525" cap="flat" cmpd="sng" algn="ctr">
                <a:solidFill>
                  <a:sysClr val="windowText" lastClr="000000">
                    <a:lumMod val="65000"/>
                    <a:lumOff val="35000"/>
                  </a:sysClr>
                </a:solidFill>
                <a:round/>
              </a:ln>
              <a:effectLst/>
            </c:spPr>
          </c:errBars>
          <c:cat>
            <c:strRef>
              <c:f>[苯胺洛芬相关数据整理.xlsx]苯胺洛芬有效性数据!$A$44:$A$45</c:f>
              <c:strCache>
                <c:ptCount val="2"/>
                <c:pt idx="0">
                  <c:v>安慰剂组</c:v>
                </c:pt>
                <c:pt idx="1">
                  <c:v>苯胺洛芬组</c:v>
                </c:pt>
              </c:strCache>
            </c:strRef>
          </c:cat>
          <c:val>
            <c:numRef>
              <c:f>[苯胺洛芬相关数据整理.xlsx]苯胺洛芬有效性数据!$B$44:$B$45</c:f>
              <c:numCache>
                <c:formatCode>General</c:formatCode>
                <c:ptCount val="2"/>
                <c:pt idx="0">
                  <c:v>0.6</c:v>
                </c:pt>
                <c:pt idx="1">
                  <c:v>1.1</c:v>
                </c:pt>
              </c:numCache>
            </c:numRef>
          </c:val>
        </c:ser>
        <c:dLbls>
          <c:showLegendKey val="0"/>
          <c:showVal val="1"/>
          <c:showCatName val="0"/>
          <c:showSerName val="0"/>
          <c:showPercent val="0"/>
          <c:showBubbleSize val="0"/>
        </c:dLbls>
        <c:gapWidth val="246"/>
        <c:overlap val="-28"/>
        <c:axId val="436570162"/>
        <c:axId val="613797669"/>
      </c:barChart>
      <c:catAx>
        <c:axId val="436570162"/>
        <c:scaling>
          <c:orientation val="minMax"/>
        </c:scaling>
        <c:delete val="0"/>
        <c:axPos val="b"/>
        <c:numFmt formatCode="General" sourceLinked="0"/>
        <c:majorTickMark val="none"/>
        <c:minorTickMark val="none"/>
        <c:tickLblPos val="nextTo"/>
        <c:spPr>
          <a:noFill/>
          <a:ln w="9525" cap="flat" cmpd="sng" algn="ctr">
            <a:solidFill>
              <a:sysClr val="windowText" lastClr="000000">
                <a:lumMod val="15000"/>
                <a:lumOff val="85000"/>
              </a:sysClr>
            </a:solidFill>
            <a:round/>
          </a:ln>
          <a:effectLst/>
        </c:spPr>
        <c:txPr>
          <a:bodyPr rot="-60000000" spcFirstLastPara="0" vertOverflow="ellipsis" vert="horz" wrap="square" anchor="ctr" anchorCtr="1"/>
          <a:lstStyle/>
          <a:p>
            <a:pPr>
              <a:defRPr lang="zh-CN" sz="800" b="0" i="0" u="none" strike="noStrike" kern="1200" baseline="0">
                <a:solidFill>
                  <a:sysClr val="windowText" lastClr="000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crossAx val="613797669"/>
        <c:crosses val="autoZero"/>
        <c:auto val="1"/>
        <c:lblAlgn val="ctr"/>
        <c:lblOffset val="100"/>
        <c:noMultiLvlLbl val="0"/>
      </c:catAx>
      <c:valAx>
        <c:axId val="613797669"/>
        <c:scaling>
          <c:orientation val="minMax"/>
        </c:scaling>
        <c:delete val="0"/>
        <c:axPos val="l"/>
        <c:title>
          <c:tx>
            <c:rich>
              <a:bodyPr rot="-5400000" spcFirstLastPara="0" vertOverflow="ellipsis" vert="horz" wrap="square" anchor="ctr" anchorCtr="1"/>
              <a:lstStyle/>
              <a:p>
                <a:pPr defTabSz="914400">
                  <a:defRPr lang="zh-CN" sz="800" b="0" i="0" u="none" strike="noStrike" kern="1200" baseline="0">
                    <a:solidFill>
                      <a:sysClr val="windowText" lastClr="000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zh-CN" altLang="en-US" sz="800" b="0">
                    <a:solidFill>
                      <a:sysClr val="windowText" lastClr="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时间（</a:t>
                </a:r>
                <a:r>
                  <a:rPr lang="en-US" altLang="zh-CN" sz="800" b="0">
                    <a:solidFill>
                      <a:sysClr val="windowText" lastClr="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h</a:t>
                </a:r>
                <a:r>
                  <a:rPr lang="zh-CN" altLang="en-US" sz="800" b="0">
                    <a:solidFill>
                      <a:sysClr val="windowText" lastClr="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endParaRPr lang="en-US" sz="800" b="0">
                  <a:solidFill>
                    <a:sysClr val="windowText" lastClr="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800" b="0" i="0" u="none" strike="noStrike" kern="1200" baseline="0">
                <a:solidFill>
                  <a:sysClr val="windowText" lastClr="000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crossAx val="436570162"/>
        <c:crosses val="autoZero"/>
        <c:crossBetween val="between"/>
      </c:valAx>
      <c:spPr>
        <a:noFill/>
        <a:ln>
          <a:noFill/>
        </a:ln>
        <a:effectLst/>
      </c:spPr>
    </c:plotArea>
    <c:plotVisOnly val="1"/>
    <c:dispBlanksAs val="gap"/>
    <c:showDLblsOverMax val="0"/>
    <c:extLst>
      <c:ext uri="{0b15fc19-7d7d-44ad-8c2d-2c3a37ce22c3}">
        <chartProps xmlns="https://web.wps.cn/et/2018/main" chartId="{9cb8ff32-8c1d-4482-ae86-e42f73033b68}"/>
      </c:ext>
    </c:extLst>
  </c:chart>
  <c:spPr>
    <a:solidFill>
      <a:sysClr val="window" lastClr="FFFFFF"/>
    </a:solidFill>
    <a:ln w="9525" cap="flat" cmpd="sng" algn="ctr">
      <a:solidFill>
        <a:srgbClr val="000000"/>
      </a:solidFill>
      <a:round/>
    </a:ln>
    <a:effectLst/>
  </c:spPr>
  <c:txPr>
    <a:bodyPr/>
    <a:lstStyle/>
    <a:p>
      <a:pPr>
        <a:defRPr lang="zh-CN" sz="800" b="0">
          <a:solidFill>
            <a:sysClr val="windowText" lastClr="000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a:lstStyle/>
          <a:p>
            <a:pPr defTabSz="914400">
              <a:defRPr lang="zh-CN" sz="1000" b="1" i="0" u="none" strike="noStrike" kern="1200" baseline="0">
                <a:solidFill>
                  <a:sysClr val="windowText" lastClr="000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zh-CN" altLang="en-US" sz="1000">
                <a:solidFill>
                  <a:sysClr val="windowText" lastClr="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镇痛泵按压总次数</a:t>
            </a:r>
            <a:endParaRPr lang="zh-CN" altLang="en-US" sz="1000">
              <a:solidFill>
                <a:sysClr val="windowText" lastClr="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c:rich>
      </c:tx>
      <c:layout/>
      <c:overlay val="0"/>
      <c:spPr>
        <a:noFill/>
        <a:ln>
          <a:noFill/>
        </a:ln>
        <a:effectLst/>
      </c:spPr>
    </c:title>
    <c:autoTitleDeleted val="0"/>
    <c:plotArea>
      <c:layout/>
      <c:barChart>
        <c:barDir val="col"/>
        <c:grouping val="clustered"/>
        <c:varyColors val="0"/>
        <c:ser>
          <c:idx val="0"/>
          <c:order val="0"/>
          <c:tx>
            <c:strRef>
              <c:f>[苯胺洛芬相关数据整理.xlsx]苯胺洛芬有效性数据!$A$57</c:f>
              <c:strCache>
                <c:ptCount val="1"/>
                <c:pt idx="0">
                  <c:v>安慰剂组</c:v>
                </c:pt>
              </c:strCache>
            </c:strRef>
          </c:tx>
          <c:spPr>
            <a:solidFill>
              <a:srgbClr val="4472C4"/>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ysClr val="windowText" lastClr="000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ysClr val="windowText" lastClr="000000">
                          <a:lumMod val="35000"/>
                          <a:lumOff val="65000"/>
                        </a:sysClr>
                      </a:solidFill>
                      <a:round/>
                    </a:ln>
                    <a:effectLst/>
                  </c:spPr>
                </c15:leaderLines>
              </c:ext>
            </c:extLst>
          </c:dLbls>
          <c:errBars>
            <c:errBarType val="both"/>
            <c:errValType val="stdErr"/>
            <c:noEndCap val="0"/>
            <c:spPr>
              <a:noFill/>
              <a:ln w="9525" cap="flat" cmpd="sng" algn="ctr">
                <a:solidFill>
                  <a:sysClr val="windowText" lastClr="000000">
                    <a:lumMod val="65000"/>
                    <a:lumOff val="35000"/>
                  </a:sysClr>
                </a:solidFill>
                <a:round/>
              </a:ln>
              <a:effectLst/>
            </c:spPr>
          </c:errBars>
          <c:cat>
            <c:strRef>
              <c:f>[苯胺洛芬相关数据整理.xlsx]苯胺洛芬有效性数据!$B$56:$C$56</c:f>
              <c:strCache>
                <c:ptCount val="2"/>
                <c:pt idx="0">
                  <c:v>24h</c:v>
                </c:pt>
                <c:pt idx="1">
                  <c:v>48h</c:v>
                </c:pt>
              </c:strCache>
            </c:strRef>
          </c:cat>
          <c:val>
            <c:numRef>
              <c:f>[苯胺洛芬相关数据整理.xlsx]苯胺洛芬有效性数据!$B$57:$C$57</c:f>
              <c:numCache>
                <c:formatCode>General</c:formatCode>
                <c:ptCount val="2"/>
                <c:pt idx="0">
                  <c:v>13.3</c:v>
                </c:pt>
                <c:pt idx="1">
                  <c:v>20.9</c:v>
                </c:pt>
              </c:numCache>
            </c:numRef>
          </c:val>
        </c:ser>
        <c:ser>
          <c:idx val="1"/>
          <c:order val="1"/>
          <c:tx>
            <c:strRef>
              <c:f>[苯胺洛芬相关数据整理.xlsx]苯胺洛芬有效性数据!$A$58</c:f>
              <c:strCache>
                <c:ptCount val="1"/>
                <c:pt idx="0">
                  <c:v>苯胺洛芬组</c:v>
                </c:pt>
              </c:strCache>
            </c:strRef>
          </c:tx>
          <c:spPr>
            <a:solidFill>
              <a:srgbClr val="ED7D3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ysClr val="windowText" lastClr="000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ysClr val="windowText" lastClr="000000">
                          <a:lumMod val="35000"/>
                          <a:lumOff val="65000"/>
                        </a:sysClr>
                      </a:solidFill>
                      <a:round/>
                    </a:ln>
                    <a:effectLst/>
                  </c:spPr>
                </c15:leaderLines>
              </c:ext>
            </c:extLst>
          </c:dLbls>
          <c:errBars>
            <c:errBarType val="both"/>
            <c:errValType val="stdDev"/>
            <c:noEndCap val="0"/>
            <c:val val="1"/>
            <c:spPr>
              <a:noFill/>
              <a:ln w="9525" cap="flat" cmpd="sng" algn="ctr">
                <a:solidFill>
                  <a:sysClr val="windowText" lastClr="000000">
                    <a:lumMod val="65000"/>
                    <a:lumOff val="35000"/>
                  </a:sysClr>
                </a:solidFill>
                <a:round/>
              </a:ln>
              <a:effectLst/>
            </c:spPr>
          </c:errBars>
          <c:cat>
            <c:strRef>
              <c:f>[苯胺洛芬相关数据整理.xlsx]苯胺洛芬有效性数据!$B$56:$C$56</c:f>
              <c:strCache>
                <c:ptCount val="2"/>
                <c:pt idx="0">
                  <c:v>24h</c:v>
                </c:pt>
                <c:pt idx="1">
                  <c:v>48h</c:v>
                </c:pt>
              </c:strCache>
            </c:strRef>
          </c:cat>
          <c:val>
            <c:numRef>
              <c:f>[苯胺洛芬相关数据整理.xlsx]苯胺洛芬有效性数据!$B$58:$C$58</c:f>
              <c:numCache>
                <c:formatCode>General</c:formatCode>
                <c:ptCount val="2"/>
                <c:pt idx="0">
                  <c:v>9.1</c:v>
                </c:pt>
                <c:pt idx="1">
                  <c:v>13.9</c:v>
                </c:pt>
              </c:numCache>
            </c:numRef>
          </c:val>
        </c:ser>
        <c:dLbls>
          <c:showLegendKey val="0"/>
          <c:showVal val="1"/>
          <c:showCatName val="0"/>
          <c:showSerName val="0"/>
          <c:showPercent val="0"/>
          <c:showBubbleSize val="0"/>
        </c:dLbls>
        <c:gapWidth val="246"/>
        <c:overlap val="-28"/>
        <c:axId val="976879307"/>
        <c:axId val="483392198"/>
      </c:barChart>
      <c:catAx>
        <c:axId val="976879307"/>
        <c:scaling>
          <c:orientation val="minMax"/>
        </c:scaling>
        <c:delete val="0"/>
        <c:axPos val="b"/>
        <c:numFmt formatCode="General" sourceLinked="0"/>
        <c:majorTickMark val="none"/>
        <c:minorTickMark val="none"/>
        <c:tickLblPos val="nextTo"/>
        <c:spPr>
          <a:noFill/>
          <a:ln w="9525" cap="flat" cmpd="sng" algn="ctr">
            <a:solidFill>
              <a:sysClr val="windowText" lastClr="000000">
                <a:lumMod val="15000"/>
                <a:lumOff val="85000"/>
              </a:sysClr>
            </a:solidFill>
            <a:round/>
          </a:ln>
          <a:effectLst/>
        </c:spPr>
        <c:txPr>
          <a:bodyPr rot="-60000000" spcFirstLastPara="0" vertOverflow="ellipsis" vert="horz" wrap="square" anchor="ctr" anchorCtr="1"/>
          <a:lstStyle/>
          <a:p>
            <a:pPr>
              <a:defRPr lang="zh-CN" sz="900" b="0" i="0" u="none" strike="noStrike" kern="1200" baseline="0">
                <a:solidFill>
                  <a:sysClr val="windowText" lastClr="000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crossAx val="483392198"/>
        <c:crosses val="autoZero"/>
        <c:auto val="1"/>
        <c:lblAlgn val="ctr"/>
        <c:lblOffset val="100"/>
        <c:noMultiLvlLbl val="0"/>
      </c:catAx>
      <c:valAx>
        <c:axId val="483392198"/>
        <c:scaling>
          <c:orientation val="minMax"/>
        </c:scaling>
        <c:delete val="0"/>
        <c:axPos val="l"/>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ysClr val="windowText" lastClr="000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crossAx val="976879307"/>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800" b="0" i="0" u="none" strike="noStrike" kern="1200" baseline="0">
                <a:solidFill>
                  <a:sysClr val="windowText" lastClr="000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legendEntry>
      <c:legendEntry>
        <c:idx val="1"/>
        <c:txPr>
          <a:bodyPr rot="0" spcFirstLastPara="0" vertOverflow="ellipsis" vert="horz" wrap="square" anchor="ctr" anchorCtr="1"/>
          <a:lstStyle/>
          <a:p>
            <a:pPr>
              <a:defRPr lang="zh-CN" sz="800" b="0" i="0" u="none" strike="noStrike" kern="1200" baseline="0">
                <a:solidFill>
                  <a:sysClr val="windowText" lastClr="000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legendEntry>
      <c:layout/>
      <c:overlay val="0"/>
      <c:spPr>
        <a:noFill/>
        <a:ln>
          <a:noFill/>
        </a:ln>
        <a:effectLst/>
      </c:spPr>
      <c:txPr>
        <a:bodyPr rot="0" spcFirstLastPara="0" vertOverflow="ellipsis" vert="horz" wrap="square" anchor="ctr" anchorCtr="1"/>
        <a:lstStyle/>
        <a:p>
          <a:pPr>
            <a:defRPr lang="zh-CN" sz="800" b="0" i="0" u="none" strike="noStrike" kern="1200" baseline="0">
              <a:solidFill>
                <a:sysClr val="windowText" lastClr="000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legend>
    <c:plotVisOnly val="1"/>
    <c:dispBlanksAs val="gap"/>
    <c:showDLblsOverMax val="0"/>
    <c:extLst>
      <c:ext uri="{0b15fc19-7d7d-44ad-8c2d-2c3a37ce22c3}">
        <chartProps xmlns="https://web.wps.cn/et/2018/main" chartId="{e0fa6cd7-d9c1-42cd-89dc-37adf22b31db}"/>
      </c:ext>
    </c:extLst>
  </c:chart>
  <c:spPr>
    <a:solidFill>
      <a:sysClr val="window" lastClr="FFFFFF"/>
    </a:solidFill>
    <a:ln w="9525" cap="flat" cmpd="sng" algn="ctr">
      <a:solidFill>
        <a:srgbClr val="000000"/>
      </a:solidFill>
      <a:round/>
    </a:ln>
    <a:effectLst/>
  </c:spPr>
  <c:txPr>
    <a:bodyPr/>
    <a:lstStyle/>
    <a:p>
      <a:pPr>
        <a:defRPr lang="zh-CN" sz="900">
          <a:solidFill>
            <a:sysClr val="windowText" lastClr="000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001">
  <cs:axisTitle>
    <cs:lnRef idx="0"/>
    <cs:fillRef idx="0"/>
    <cs:effectRef idx="0"/>
    <cs:fontRef idx="minor">
      <a:sysClr val="windowText" lastClr="000000">
        <a:lumMod val="65000"/>
        <a:lumOff val="35000"/>
      </a:sysClr>
    </cs:fontRef>
    <cs:defRPr sz="1000" kern="1200"/>
  </cs:axisTitle>
  <cs:categoryAxis>
    <cs:lnRef idx="0"/>
    <cs:fillRef idx="0"/>
    <cs:effectRef idx="0"/>
    <cs:fontRef idx="minor">
      <a:sysClr val="windowText" lastClr="000000">
        <a:lumMod val="65000"/>
        <a:lumOff val="35000"/>
      </a:sysClr>
    </cs:fontRef>
    <cs:spPr>
      <a:ln w="9525" cap="flat" cmpd="sng" algn="ctr">
        <a:solidFill>
          <a:sysClr val="windowText" lastClr="000000">
            <a:lumMod val="15000"/>
            <a:lumOff val="85000"/>
          </a:sysClr>
        </a:solidFill>
        <a:round/>
      </a:ln>
    </cs:spPr>
    <cs:defRPr sz="900" kern="1200"/>
  </cs:categoryAxis>
  <cs:chartArea mods="allowNoFillOverride allowNoLineOverride">
    <cs:lnRef idx="0"/>
    <cs:fillRef idx="0"/>
    <cs:effectRef idx="0"/>
    <cs:fontRef idx="minor">
      <a:sysClr val="windowText" lastClr="000000"/>
    </cs:fontRef>
    <cs:spPr>
      <a:solidFill>
        <a:sysClr val="window" lastClr="FFFFFF"/>
      </a:solidFill>
      <a:ln w="9525" cap="flat" cmpd="sng" algn="ctr">
        <a:solidFill>
          <a:sysClr val="windowText" lastClr="000000">
            <a:lumMod val="15000"/>
            <a:lumOff val="85000"/>
          </a:sysClr>
        </a:solidFill>
        <a:round/>
      </a:ln>
    </cs:spPr>
    <cs:defRPr sz="1000" kern="1200"/>
  </cs:chartArea>
  <cs:dataLabel>
    <cs:lnRef idx="0"/>
    <cs:fillRef idx="0"/>
    <cs:effectRef idx="0"/>
    <cs:fontRef idx="minor">
      <a:sysClr val="windowText" lastClr="000000">
        <a:lumMod val="75000"/>
        <a:lumOff val="25000"/>
      </a:sysClr>
    </cs:fontRef>
    <cs:defRPr sz="1000" kern="1200"/>
  </cs:dataLabel>
  <cs:dataLabelCallout>
    <cs:lnRef idx="0"/>
    <cs:fillRef idx="0"/>
    <cs:effectRef idx="0"/>
    <cs:fontRef idx="minor">
      <a:sysClr val="windowText" lastClr="000000">
        <a:lumMod val="65000"/>
        <a:lumOff val="35000"/>
      </a:sysClr>
    </cs:fontRef>
    <cs:spPr>
      <a:solidFill>
        <a:sysClr val="window" lastClr="FFFFFF"/>
      </a:solidFill>
      <a:ln>
        <a:solidFill>
          <a:sysClr val="windowText" lastClr="000000">
            <a:lumMod val="25000"/>
            <a:lumOff val="75000"/>
          </a:sys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ysClr val="windowText" lastClr="000000"/>
    </cs:fontRef>
    <cs:spPr>
      <a:ln>
        <a:noFill/>
      </a:ln>
      <a:effectLst/>
    </cs:spPr>
  </cs:dataPoint>
  <cs:dataPoint3D>
    <cs:lnRef idx="0"/>
    <cs:fillRef idx="1">
      <cs:styleClr val="auto"/>
    </cs:fillRef>
    <cs:effectRef idx="0"/>
    <cs:fontRef idx="minor">
      <a:sysClr val="windowText" lastClr="000000"/>
    </cs:fontRef>
  </cs:dataPoint3D>
  <cs:dataPointLine>
    <cs:lnRef idx="0">
      <cs:styleClr val="auto"/>
    </cs:lnRef>
    <cs:fillRef idx="1"/>
    <cs:effectRef idx="0"/>
    <cs:fontRef idx="minor">
      <a:sysClr val="windowText" lastClr="000000"/>
    </cs:fontRef>
    <cs:spPr>
      <a:ln w="28575" cap="rnd">
        <a:solidFill>
          <a:srgbClr val="FFFFFF"/>
        </a:solidFill>
        <a:round/>
      </a:ln>
    </cs:spPr>
  </cs:dataPointLine>
  <cs:dataPointMarker>
    <cs:lnRef idx="0">
      <cs:styleClr val="auto"/>
    </cs:lnRef>
    <cs:fillRef idx="1">
      <cs:styleClr val="auto"/>
    </cs:fillRef>
    <cs:effectRef idx="0"/>
    <cs:fontRef idx="minor">
      <a:sysClr val="windowText" lastClr="000000"/>
    </cs:fontRef>
    <cs:spPr>
      <a:ln w="9525">
        <a:solidFill>
          <a:srgbClr val="FFFFFF"/>
        </a:solidFill>
      </a:ln>
    </cs:spPr>
  </cs:dataPointMarker>
  <cs:dataPointMarkerLayout symbol="circle" size="5"/>
  <cs:dataPointWireframe>
    <cs:lnRef idx="0">
      <cs:styleClr val="auto"/>
    </cs:lnRef>
    <cs:fillRef idx="1"/>
    <cs:effectRef idx="0"/>
    <cs:fontRef idx="minor">
      <a:sysClr val="windowText" lastClr="000000"/>
    </cs:fontRef>
    <cs:spPr>
      <a:ln w="9525" cap="rnd">
        <a:solidFill>
          <a:srgbClr val="FFFFFF"/>
        </a:solidFill>
        <a:round/>
      </a:ln>
    </cs:spPr>
  </cs:dataPointWireframe>
  <cs:dataTable>
    <cs:lnRef idx="0"/>
    <cs:fillRef idx="0"/>
    <cs:effectRef idx="0"/>
    <cs:fontRef idx="minor">
      <a:sysClr val="windowText" lastClr="000000">
        <a:lumMod val="65000"/>
        <a:lumOff val="35000"/>
      </a:sysClr>
    </cs:fontRef>
    <cs:spPr>
      <a:noFill/>
      <a:ln w="9525" cap="flat" cmpd="sng" algn="ctr">
        <a:solidFill>
          <a:sysClr val="windowText" lastClr="000000">
            <a:lumMod val="15000"/>
            <a:lumOff val="85000"/>
          </a:sysClr>
        </a:solidFill>
        <a:round/>
      </a:ln>
    </cs:spPr>
    <cs:defRPr sz="900" kern="1200"/>
  </cs:dataTable>
  <cs:downBar>
    <cs:lnRef idx="0"/>
    <cs:fillRef idx="0"/>
    <cs:effectRef idx="0"/>
    <cs:fontRef idx="minor">
      <a:sysClr val="windowText" lastClr="000000"/>
    </cs:fontRef>
    <cs:spPr>
      <a:solidFill>
        <a:sysClr val="windowText" lastClr="000000">
          <a:lumMod val="65000"/>
          <a:lumOff val="35000"/>
        </a:sysClr>
      </a:solidFill>
      <a:ln w="9525">
        <a:solidFill>
          <a:sysClr val="windowText" lastClr="000000">
            <a:lumMod val="65000"/>
            <a:lumOff val="35000"/>
          </a:sysClr>
        </a:solidFill>
      </a:ln>
    </cs:spPr>
  </cs:downBar>
  <cs:dropLine>
    <cs:lnRef idx="0"/>
    <cs:fillRef idx="0"/>
    <cs:effectRef idx="0"/>
    <cs:fontRef idx="minor">
      <a:sysClr val="windowText" lastClr="000000"/>
    </cs:fontRef>
    <cs:spPr>
      <a:ln w="9525" cap="flat" cmpd="sng" algn="ctr">
        <a:solidFill>
          <a:sysClr val="windowText" lastClr="000000">
            <a:lumMod val="35000"/>
            <a:lumOff val="65000"/>
          </a:sysClr>
        </a:solidFill>
        <a:round/>
      </a:ln>
    </cs:spPr>
  </cs:dropLine>
  <cs:errorBar>
    <cs:lnRef idx="0"/>
    <cs:fillRef idx="0"/>
    <cs:effectRef idx="0"/>
    <cs:fontRef idx="minor">
      <a:sysClr val="windowText" lastClr="000000"/>
    </cs:fontRef>
    <cs:spPr>
      <a:ln w="9525" cap="flat" cmpd="sng" algn="ctr">
        <a:solidFill>
          <a:sysClr val="windowText" lastClr="000000">
            <a:lumMod val="65000"/>
            <a:lumOff val="35000"/>
          </a:sysClr>
        </a:solidFill>
        <a:round/>
      </a:ln>
    </cs:spPr>
  </cs:errorBar>
  <cs:floor>
    <cs:lnRef idx="0"/>
    <cs:fillRef idx="0"/>
    <cs:effectRef idx="0"/>
    <cs:fontRef idx="minor">
      <a:sysClr val="windowText" lastClr="000000"/>
    </cs:fontRef>
    <cs:spPr>
      <a:noFill/>
      <a:ln>
        <a:noFill/>
      </a:ln>
    </cs:spPr>
  </cs:floor>
  <cs:gridlineMajor>
    <cs:lnRef idx="0"/>
    <cs:fillRef idx="0"/>
    <cs:effectRef idx="0"/>
    <cs:fontRef idx="minor">
      <a:sysClr val="windowText" lastClr="000000"/>
    </cs:fontRef>
    <cs:spPr>
      <a:ln w="9525" cap="flat" cmpd="sng" algn="ctr">
        <a:solidFill>
          <a:sysClr val="window" lastClr="FFFFFF">
            <a:lumMod val="90200"/>
          </a:sysClr>
        </a:solidFill>
        <a:round/>
      </a:ln>
    </cs:spPr>
  </cs:gridlineMajor>
  <cs:gridlineMinor>
    <cs:lnRef idx="0"/>
    <cs:fillRef idx="0"/>
    <cs:effectRef idx="0"/>
    <cs:fontRef idx="minor">
      <a:sysClr val="windowText" lastClr="000000"/>
    </cs:fontRef>
    <cs:spPr>
      <a:ln w="9525" cap="flat" cmpd="sng" algn="ctr">
        <a:solidFill>
          <a:sysClr val="windowText" lastClr="000000">
            <a:lumMod val="5000"/>
            <a:lumOff val="95000"/>
          </a:sysClr>
        </a:solidFill>
        <a:round/>
      </a:ln>
    </cs:spPr>
  </cs:gridlineMinor>
  <cs:hiLoLine>
    <cs:lnRef idx="0"/>
    <cs:fillRef idx="0"/>
    <cs:effectRef idx="0"/>
    <cs:fontRef idx="minor">
      <a:sysClr val="windowText" lastClr="000000"/>
    </cs:fontRef>
    <cs:spPr>
      <a:ln w="9525" cap="flat" cmpd="sng" algn="ctr">
        <a:solidFill>
          <a:sysClr val="windowText" lastClr="000000">
            <a:lumMod val="75000"/>
            <a:lumOff val="25000"/>
          </a:sysClr>
        </a:solidFill>
        <a:round/>
      </a:ln>
    </cs:spPr>
  </cs:hiLoLine>
  <cs:leaderLine>
    <cs:lnRef idx="0"/>
    <cs:fillRef idx="0"/>
    <cs:effectRef idx="0"/>
    <cs:fontRef idx="minor">
      <a:sysClr val="windowText" lastClr="000000"/>
    </cs:fontRef>
    <cs:spPr>
      <a:ln w="9525" cap="flat" cmpd="sng" algn="ctr">
        <a:solidFill>
          <a:sysClr val="windowText" lastClr="000000">
            <a:lumMod val="35000"/>
            <a:lumOff val="65000"/>
          </a:sysClr>
        </a:solidFill>
        <a:round/>
      </a:ln>
    </cs:spPr>
  </cs:leaderLine>
  <cs:legend>
    <cs:lnRef idx="0"/>
    <cs:fillRef idx="0"/>
    <cs:effectRef idx="0"/>
    <cs:fontRef idx="minor">
      <a:sysClr val="windowText" lastClr="000000">
        <a:lumMod val="65000"/>
        <a:lumOff val="35000"/>
      </a:sysClr>
    </cs:fontRef>
    <cs:defRPr sz="900" kern="1200"/>
  </cs:legend>
  <cs:plotArea mods="allowNoFillOverride allowNoLineOverride">
    <cs:lnRef idx="0"/>
    <cs:fillRef idx="0"/>
    <cs:effectRef idx="0"/>
    <cs:fontRef idx="minor">
      <a:sysClr val="windowText" lastClr="000000"/>
    </cs:fontRef>
  </cs:plotArea>
  <cs:plotArea3D mods="allowNoFillOverride allowNoLineOverride">
    <cs:lnRef idx="0"/>
    <cs:fillRef idx="0"/>
    <cs:effectRef idx="0"/>
    <cs:fontRef idx="minor">
      <a:sysClr val="windowText" lastClr="000000"/>
    </cs:fontRef>
  </cs:plotArea3D>
  <cs:seriesAxis>
    <cs:lnRef idx="0"/>
    <cs:fillRef idx="0"/>
    <cs:effectRef idx="0"/>
    <cs:fontRef idx="minor">
      <a:sysClr val="windowText" lastClr="000000">
        <a:lumMod val="65000"/>
        <a:lumOff val="35000"/>
      </a:sysClr>
    </cs:fontRef>
    <cs:defRPr sz="900" kern="1200"/>
  </cs:seriesAxis>
  <cs:seriesLine>
    <cs:lnRef idx="0"/>
    <cs:fillRef idx="0"/>
    <cs:effectRef idx="0"/>
    <cs:fontRef idx="minor">
      <a:sysClr val="windowText" lastClr="000000"/>
    </cs:fontRef>
    <cs:spPr>
      <a:ln w="9525" cap="flat" cmpd="sng" algn="ctr">
        <a:solidFill>
          <a:sysClr val="windowText" lastClr="000000">
            <a:lumMod val="35000"/>
            <a:lumOff val="65000"/>
          </a:sysClr>
        </a:solidFill>
        <a:round/>
      </a:ln>
    </cs:spPr>
  </cs:seriesLine>
  <cs:title>
    <cs:lnRef idx="0"/>
    <cs:fillRef idx="0"/>
    <cs:effectRef idx="0"/>
    <cs:fontRef idx="minor">
      <a:sysClr val="windowText" lastClr="000000">
        <a:lumMod val="75000"/>
        <a:lumOff val="25000"/>
      </a:sysClr>
    </cs:fontRef>
    <cs:defRPr sz="1400" b="1" kern="1200" baseline="0"/>
  </cs:title>
  <cs:trendline>
    <cs:lnRef idx="0">
      <cs:styleClr val="auto"/>
    </cs:lnRef>
    <cs:fillRef idx="0"/>
    <cs:effectRef idx="0"/>
    <cs:fontRef idx="minor">
      <a:sysClr val="windowText" lastClr="000000"/>
    </cs:fontRef>
    <cs:spPr>
      <a:ln w="19050" cap="rnd">
        <a:solidFill>
          <a:srgbClr val="FFFFFF"/>
        </a:solidFill>
        <a:prstDash val="sysDot"/>
      </a:ln>
    </cs:spPr>
  </cs:trendline>
  <cs:trendlineLabel>
    <cs:lnRef idx="0"/>
    <cs:fillRef idx="0"/>
    <cs:effectRef idx="0"/>
    <cs:fontRef idx="minor">
      <a:sysClr val="windowText" lastClr="000000">
        <a:lumMod val="65000"/>
        <a:lumOff val="35000"/>
      </a:sysClr>
    </cs:fontRef>
    <cs:defRPr sz="900" kern="1200"/>
  </cs:trendlineLabel>
  <cs:upBar>
    <cs:lnRef idx="0"/>
    <cs:fillRef idx="0"/>
    <cs:effectRef idx="0"/>
    <cs:fontRef idx="minor">
      <a:sysClr val="windowText" lastClr="000000"/>
    </cs:fontRef>
    <cs:spPr>
      <a:solidFill>
        <a:sysClr val="window" lastClr="FFFFFF"/>
      </a:solidFill>
      <a:ln w="9525">
        <a:solidFill>
          <a:sysClr val="windowText" lastClr="000000">
            <a:lumMod val="15000"/>
            <a:lumOff val="85000"/>
          </a:sysClr>
        </a:solidFill>
      </a:ln>
    </cs:spPr>
  </cs:upBar>
  <cs:valueAxis>
    <cs:lnRef idx="0"/>
    <cs:fillRef idx="0"/>
    <cs:effectRef idx="0"/>
    <cs:fontRef idx="minor">
      <a:sysClr val="windowText" lastClr="000000">
        <a:lumMod val="65000"/>
        <a:lumOff val="35000"/>
      </a:sysClr>
    </cs:fontRef>
    <cs:defRPr sz="900" kern="1200"/>
  </cs:valueAxis>
  <cs:wall>
    <cs:lnRef idx="0"/>
    <cs:fillRef idx="0"/>
    <cs:effectRef idx="0"/>
    <cs:fontRef idx="minor">
      <a:sysClr val="windowText" lastClr="000000"/>
    </cs:fontRef>
    <cs:spPr>
      <a:noFill/>
      <a:ln>
        <a:noFill/>
      </a:ln>
    </cs:spPr>
  </cs:wall>
</cs:chartStyle>
</file>

<file path=ppt/charts/style3.xml><?xml version="1.0" encoding="utf-8"?>
<cs:chartStyle xmlns:cs="http://schemas.microsoft.com/office/drawing/2012/chartStyle" xmlns:a="http://schemas.openxmlformats.org/drawingml/2006/main" id="10001">
  <cs:axisTitle>
    <cs:lnRef idx="0"/>
    <cs:fillRef idx="0"/>
    <cs:effectRef idx="0"/>
    <cs:fontRef idx="minor">
      <a:sysClr val="windowText" lastClr="000000">
        <a:lumMod val="65000"/>
        <a:lumOff val="35000"/>
      </a:sysClr>
    </cs:fontRef>
    <cs:defRPr sz="1000" kern="1200"/>
  </cs:axisTitle>
  <cs:categoryAxis>
    <cs:lnRef idx="0"/>
    <cs:fillRef idx="0"/>
    <cs:effectRef idx="0"/>
    <cs:fontRef idx="minor">
      <a:sysClr val="windowText" lastClr="000000">
        <a:lumMod val="65000"/>
        <a:lumOff val="35000"/>
      </a:sysClr>
    </cs:fontRef>
    <cs:spPr>
      <a:ln w="9525" cap="flat" cmpd="sng" algn="ctr">
        <a:solidFill>
          <a:sysClr val="windowText" lastClr="000000">
            <a:lumMod val="15000"/>
            <a:lumOff val="85000"/>
          </a:sysClr>
        </a:solidFill>
        <a:round/>
      </a:ln>
    </cs:spPr>
    <cs:defRPr sz="900" kern="1200"/>
  </cs:categoryAxis>
  <cs:chartArea mods="allowNoFillOverride allowNoLineOverride">
    <cs:lnRef idx="0"/>
    <cs:fillRef idx="0"/>
    <cs:effectRef idx="0"/>
    <cs:fontRef idx="minor">
      <a:sysClr val="windowText" lastClr="000000"/>
    </cs:fontRef>
    <cs:spPr>
      <a:solidFill>
        <a:sysClr val="window" lastClr="FFFFFF"/>
      </a:solidFill>
      <a:ln w="9525" cap="flat" cmpd="sng" algn="ctr">
        <a:solidFill>
          <a:sysClr val="windowText" lastClr="000000">
            <a:lumMod val="15000"/>
            <a:lumOff val="85000"/>
          </a:sysClr>
        </a:solidFill>
        <a:round/>
      </a:ln>
    </cs:spPr>
    <cs:defRPr sz="1000" kern="1200"/>
  </cs:chartArea>
  <cs:dataLabel>
    <cs:lnRef idx="0"/>
    <cs:fillRef idx="0"/>
    <cs:effectRef idx="0"/>
    <cs:fontRef idx="minor">
      <a:sysClr val="windowText" lastClr="000000">
        <a:lumMod val="75000"/>
        <a:lumOff val="25000"/>
      </a:sysClr>
    </cs:fontRef>
    <cs:defRPr sz="1000" kern="1200"/>
  </cs:dataLabel>
  <cs:dataLabelCallout>
    <cs:lnRef idx="0"/>
    <cs:fillRef idx="0"/>
    <cs:effectRef idx="0"/>
    <cs:fontRef idx="minor">
      <a:sysClr val="windowText" lastClr="000000">
        <a:lumMod val="65000"/>
        <a:lumOff val="35000"/>
      </a:sysClr>
    </cs:fontRef>
    <cs:spPr>
      <a:solidFill>
        <a:sysClr val="window" lastClr="FFFFFF"/>
      </a:solidFill>
      <a:ln>
        <a:solidFill>
          <a:sysClr val="windowText" lastClr="000000">
            <a:lumMod val="25000"/>
            <a:lumOff val="75000"/>
          </a:sys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ysClr val="windowText" lastClr="000000"/>
    </cs:fontRef>
    <cs:spPr>
      <a:ln>
        <a:noFill/>
      </a:ln>
      <a:effectLst/>
    </cs:spPr>
  </cs:dataPoint>
  <cs:dataPoint3D>
    <cs:lnRef idx="0"/>
    <cs:fillRef idx="1">
      <cs:styleClr val="auto"/>
    </cs:fillRef>
    <cs:effectRef idx="0"/>
    <cs:fontRef idx="minor">
      <a:sysClr val="windowText" lastClr="000000"/>
    </cs:fontRef>
  </cs:dataPoint3D>
  <cs:dataPointLine>
    <cs:lnRef idx="0">
      <cs:styleClr val="auto"/>
    </cs:lnRef>
    <cs:fillRef idx="1"/>
    <cs:effectRef idx="0"/>
    <cs:fontRef idx="minor">
      <a:sysClr val="windowText" lastClr="000000"/>
    </cs:fontRef>
    <cs:spPr>
      <a:ln w="28575" cap="rnd">
        <a:solidFill>
          <a:srgbClr val="FFFFFF"/>
        </a:solidFill>
        <a:round/>
      </a:ln>
    </cs:spPr>
  </cs:dataPointLine>
  <cs:dataPointMarker>
    <cs:lnRef idx="0">
      <cs:styleClr val="auto"/>
    </cs:lnRef>
    <cs:fillRef idx="1">
      <cs:styleClr val="auto"/>
    </cs:fillRef>
    <cs:effectRef idx="0"/>
    <cs:fontRef idx="minor">
      <a:sysClr val="windowText" lastClr="000000"/>
    </cs:fontRef>
    <cs:spPr>
      <a:ln w="9525">
        <a:solidFill>
          <a:srgbClr val="FFFFFF"/>
        </a:solidFill>
      </a:ln>
    </cs:spPr>
  </cs:dataPointMarker>
  <cs:dataPointMarkerLayout symbol="circle" size="5"/>
  <cs:dataPointWireframe>
    <cs:lnRef idx="0">
      <cs:styleClr val="auto"/>
    </cs:lnRef>
    <cs:fillRef idx="1"/>
    <cs:effectRef idx="0"/>
    <cs:fontRef idx="minor">
      <a:sysClr val="windowText" lastClr="000000"/>
    </cs:fontRef>
    <cs:spPr>
      <a:ln w="9525" cap="rnd">
        <a:solidFill>
          <a:srgbClr val="FFFFFF"/>
        </a:solidFill>
        <a:round/>
      </a:ln>
    </cs:spPr>
  </cs:dataPointWireframe>
  <cs:dataTable>
    <cs:lnRef idx="0"/>
    <cs:fillRef idx="0"/>
    <cs:effectRef idx="0"/>
    <cs:fontRef idx="minor">
      <a:sysClr val="windowText" lastClr="000000">
        <a:lumMod val="65000"/>
        <a:lumOff val="35000"/>
      </a:sysClr>
    </cs:fontRef>
    <cs:spPr>
      <a:noFill/>
      <a:ln w="9525" cap="flat" cmpd="sng" algn="ctr">
        <a:solidFill>
          <a:sysClr val="windowText" lastClr="000000">
            <a:lumMod val="15000"/>
            <a:lumOff val="85000"/>
          </a:sysClr>
        </a:solidFill>
        <a:round/>
      </a:ln>
    </cs:spPr>
    <cs:defRPr sz="900" kern="1200"/>
  </cs:dataTable>
  <cs:downBar>
    <cs:lnRef idx="0"/>
    <cs:fillRef idx="0"/>
    <cs:effectRef idx="0"/>
    <cs:fontRef idx="minor">
      <a:sysClr val="windowText" lastClr="000000"/>
    </cs:fontRef>
    <cs:spPr>
      <a:solidFill>
        <a:sysClr val="windowText" lastClr="000000">
          <a:lumMod val="65000"/>
          <a:lumOff val="35000"/>
        </a:sysClr>
      </a:solidFill>
      <a:ln w="9525">
        <a:solidFill>
          <a:sysClr val="windowText" lastClr="000000">
            <a:lumMod val="65000"/>
            <a:lumOff val="35000"/>
          </a:sysClr>
        </a:solidFill>
      </a:ln>
    </cs:spPr>
  </cs:downBar>
  <cs:dropLine>
    <cs:lnRef idx="0"/>
    <cs:fillRef idx="0"/>
    <cs:effectRef idx="0"/>
    <cs:fontRef idx="minor">
      <a:sysClr val="windowText" lastClr="000000"/>
    </cs:fontRef>
    <cs:spPr>
      <a:ln w="9525" cap="flat" cmpd="sng" algn="ctr">
        <a:solidFill>
          <a:sysClr val="windowText" lastClr="000000">
            <a:lumMod val="35000"/>
            <a:lumOff val="65000"/>
          </a:sysClr>
        </a:solidFill>
        <a:round/>
      </a:ln>
    </cs:spPr>
  </cs:dropLine>
  <cs:errorBar>
    <cs:lnRef idx="0"/>
    <cs:fillRef idx="0"/>
    <cs:effectRef idx="0"/>
    <cs:fontRef idx="minor">
      <a:sysClr val="windowText" lastClr="000000"/>
    </cs:fontRef>
    <cs:spPr>
      <a:ln w="9525" cap="flat" cmpd="sng" algn="ctr">
        <a:solidFill>
          <a:sysClr val="windowText" lastClr="000000">
            <a:lumMod val="65000"/>
            <a:lumOff val="35000"/>
          </a:sysClr>
        </a:solidFill>
        <a:round/>
      </a:ln>
    </cs:spPr>
  </cs:errorBar>
  <cs:floor>
    <cs:lnRef idx="0"/>
    <cs:fillRef idx="0"/>
    <cs:effectRef idx="0"/>
    <cs:fontRef idx="minor">
      <a:sysClr val="windowText" lastClr="000000"/>
    </cs:fontRef>
    <cs:spPr>
      <a:noFill/>
      <a:ln>
        <a:noFill/>
      </a:ln>
    </cs:spPr>
  </cs:floor>
  <cs:gridlineMajor>
    <cs:lnRef idx="0"/>
    <cs:fillRef idx="0"/>
    <cs:effectRef idx="0"/>
    <cs:fontRef idx="minor">
      <a:sysClr val="windowText" lastClr="000000"/>
    </cs:fontRef>
    <cs:spPr>
      <a:ln w="9525" cap="flat" cmpd="sng" algn="ctr">
        <a:solidFill>
          <a:sysClr val="window" lastClr="FFFFFF">
            <a:lumMod val="90200"/>
          </a:sysClr>
        </a:solidFill>
        <a:round/>
      </a:ln>
    </cs:spPr>
  </cs:gridlineMajor>
  <cs:gridlineMinor>
    <cs:lnRef idx="0"/>
    <cs:fillRef idx="0"/>
    <cs:effectRef idx="0"/>
    <cs:fontRef idx="minor">
      <a:sysClr val="windowText" lastClr="000000"/>
    </cs:fontRef>
    <cs:spPr>
      <a:ln w="9525" cap="flat" cmpd="sng" algn="ctr">
        <a:solidFill>
          <a:sysClr val="windowText" lastClr="000000">
            <a:lumMod val="5000"/>
            <a:lumOff val="95000"/>
          </a:sysClr>
        </a:solidFill>
        <a:round/>
      </a:ln>
    </cs:spPr>
  </cs:gridlineMinor>
  <cs:hiLoLine>
    <cs:lnRef idx="0"/>
    <cs:fillRef idx="0"/>
    <cs:effectRef idx="0"/>
    <cs:fontRef idx="minor">
      <a:sysClr val="windowText" lastClr="000000"/>
    </cs:fontRef>
    <cs:spPr>
      <a:ln w="9525" cap="flat" cmpd="sng" algn="ctr">
        <a:solidFill>
          <a:sysClr val="windowText" lastClr="000000">
            <a:lumMod val="75000"/>
            <a:lumOff val="25000"/>
          </a:sysClr>
        </a:solidFill>
        <a:round/>
      </a:ln>
    </cs:spPr>
  </cs:hiLoLine>
  <cs:leaderLine>
    <cs:lnRef idx="0"/>
    <cs:fillRef idx="0"/>
    <cs:effectRef idx="0"/>
    <cs:fontRef idx="minor">
      <a:sysClr val="windowText" lastClr="000000"/>
    </cs:fontRef>
    <cs:spPr>
      <a:ln w="9525" cap="flat" cmpd="sng" algn="ctr">
        <a:solidFill>
          <a:sysClr val="windowText" lastClr="000000">
            <a:lumMod val="35000"/>
            <a:lumOff val="65000"/>
          </a:sysClr>
        </a:solidFill>
        <a:round/>
      </a:ln>
    </cs:spPr>
  </cs:leaderLine>
  <cs:legend>
    <cs:lnRef idx="0"/>
    <cs:fillRef idx="0"/>
    <cs:effectRef idx="0"/>
    <cs:fontRef idx="minor">
      <a:sysClr val="windowText" lastClr="000000">
        <a:lumMod val="65000"/>
        <a:lumOff val="35000"/>
      </a:sysClr>
    </cs:fontRef>
    <cs:defRPr sz="900" kern="1200"/>
  </cs:legend>
  <cs:plotArea mods="allowNoFillOverride allowNoLineOverride">
    <cs:lnRef idx="0"/>
    <cs:fillRef idx="0"/>
    <cs:effectRef idx="0"/>
    <cs:fontRef idx="minor">
      <a:sysClr val="windowText" lastClr="000000"/>
    </cs:fontRef>
  </cs:plotArea>
  <cs:plotArea3D mods="allowNoFillOverride allowNoLineOverride">
    <cs:lnRef idx="0"/>
    <cs:fillRef idx="0"/>
    <cs:effectRef idx="0"/>
    <cs:fontRef idx="minor">
      <a:sysClr val="windowText" lastClr="000000"/>
    </cs:fontRef>
  </cs:plotArea3D>
  <cs:seriesAxis>
    <cs:lnRef idx="0"/>
    <cs:fillRef idx="0"/>
    <cs:effectRef idx="0"/>
    <cs:fontRef idx="minor">
      <a:sysClr val="windowText" lastClr="000000">
        <a:lumMod val="65000"/>
        <a:lumOff val="35000"/>
      </a:sysClr>
    </cs:fontRef>
    <cs:defRPr sz="900" kern="1200"/>
  </cs:seriesAxis>
  <cs:seriesLine>
    <cs:lnRef idx="0"/>
    <cs:fillRef idx="0"/>
    <cs:effectRef idx="0"/>
    <cs:fontRef idx="minor">
      <a:sysClr val="windowText" lastClr="000000"/>
    </cs:fontRef>
    <cs:spPr>
      <a:ln w="9525" cap="flat" cmpd="sng" algn="ctr">
        <a:solidFill>
          <a:sysClr val="windowText" lastClr="000000">
            <a:lumMod val="35000"/>
            <a:lumOff val="65000"/>
          </a:sysClr>
        </a:solidFill>
        <a:round/>
      </a:ln>
    </cs:spPr>
  </cs:seriesLine>
  <cs:title>
    <cs:lnRef idx="0"/>
    <cs:fillRef idx="0"/>
    <cs:effectRef idx="0"/>
    <cs:fontRef idx="minor">
      <a:sysClr val="windowText" lastClr="000000">
        <a:lumMod val="75000"/>
        <a:lumOff val="25000"/>
      </a:sysClr>
    </cs:fontRef>
    <cs:defRPr sz="1400" b="1" kern="1200" baseline="0"/>
  </cs:title>
  <cs:trendline>
    <cs:lnRef idx="0">
      <cs:styleClr val="auto"/>
    </cs:lnRef>
    <cs:fillRef idx="0"/>
    <cs:effectRef idx="0"/>
    <cs:fontRef idx="minor">
      <a:sysClr val="windowText" lastClr="000000"/>
    </cs:fontRef>
    <cs:spPr>
      <a:ln w="19050" cap="rnd">
        <a:solidFill>
          <a:srgbClr val="FFFFFF"/>
        </a:solidFill>
        <a:prstDash val="sysDot"/>
      </a:ln>
    </cs:spPr>
  </cs:trendline>
  <cs:trendlineLabel>
    <cs:lnRef idx="0"/>
    <cs:fillRef idx="0"/>
    <cs:effectRef idx="0"/>
    <cs:fontRef idx="minor">
      <a:sysClr val="windowText" lastClr="000000">
        <a:lumMod val="65000"/>
        <a:lumOff val="35000"/>
      </a:sysClr>
    </cs:fontRef>
    <cs:defRPr sz="900" kern="1200"/>
  </cs:trendlineLabel>
  <cs:upBar>
    <cs:lnRef idx="0"/>
    <cs:fillRef idx="0"/>
    <cs:effectRef idx="0"/>
    <cs:fontRef idx="minor">
      <a:sysClr val="windowText" lastClr="000000"/>
    </cs:fontRef>
    <cs:spPr>
      <a:solidFill>
        <a:sysClr val="window" lastClr="FFFFFF"/>
      </a:solidFill>
      <a:ln w="9525">
        <a:solidFill>
          <a:sysClr val="windowText" lastClr="000000">
            <a:lumMod val="15000"/>
            <a:lumOff val="85000"/>
          </a:sysClr>
        </a:solidFill>
      </a:ln>
    </cs:spPr>
  </cs:upBar>
  <cs:valueAxis>
    <cs:lnRef idx="0"/>
    <cs:fillRef idx="0"/>
    <cs:effectRef idx="0"/>
    <cs:fontRef idx="minor">
      <a:sysClr val="windowText" lastClr="000000">
        <a:lumMod val="65000"/>
        <a:lumOff val="35000"/>
      </a:sysClr>
    </cs:fontRef>
    <cs:defRPr sz="900" kern="1200"/>
  </cs:valueAxis>
  <cs:wall>
    <cs:lnRef idx="0"/>
    <cs:fillRef idx="0"/>
    <cs:effectRef idx="0"/>
    <cs:fontRef idx="minor">
      <a:sysClr val="windowText" lastClr="000000"/>
    </cs:fontRef>
    <cs:spPr>
      <a:noFill/>
      <a:ln>
        <a:noFill/>
      </a:ln>
    </cs:spPr>
  </cs:wall>
</cs:chartStyle>
</file>

<file path=ppt/charts/style4.xml><?xml version="1.0" encoding="utf-8"?>
<cs:chartStyle xmlns:cs="http://schemas.microsoft.com/office/drawing/2012/chartStyle" xmlns:a="http://schemas.openxmlformats.org/drawingml/2006/main" id="10001">
  <cs:axisTitle>
    <cs:lnRef idx="0"/>
    <cs:fillRef idx="0"/>
    <cs:effectRef idx="0"/>
    <cs:fontRef idx="minor">
      <a:sysClr val="windowText" lastClr="000000">
        <a:lumMod val="65000"/>
        <a:lumOff val="35000"/>
      </a:sysClr>
    </cs:fontRef>
    <cs:defRPr sz="1000" kern="1200"/>
  </cs:axisTitle>
  <cs:categoryAxis>
    <cs:lnRef idx="0"/>
    <cs:fillRef idx="0"/>
    <cs:effectRef idx="0"/>
    <cs:fontRef idx="minor">
      <a:sysClr val="windowText" lastClr="000000">
        <a:lumMod val="65000"/>
        <a:lumOff val="35000"/>
      </a:sysClr>
    </cs:fontRef>
    <cs:spPr>
      <a:ln w="9525" cap="flat" cmpd="sng" algn="ctr">
        <a:solidFill>
          <a:sysClr val="windowText" lastClr="000000">
            <a:lumMod val="15000"/>
            <a:lumOff val="85000"/>
          </a:sysClr>
        </a:solidFill>
        <a:round/>
      </a:ln>
    </cs:spPr>
    <cs:defRPr sz="900" kern="1200"/>
  </cs:categoryAxis>
  <cs:chartArea mods="allowNoFillOverride allowNoLineOverride">
    <cs:lnRef idx="0"/>
    <cs:fillRef idx="0"/>
    <cs:effectRef idx="0"/>
    <cs:fontRef idx="minor">
      <a:sysClr val="windowText" lastClr="000000"/>
    </cs:fontRef>
    <cs:spPr>
      <a:solidFill>
        <a:sysClr val="window" lastClr="FFFFFF"/>
      </a:solidFill>
      <a:ln w="9525" cap="flat" cmpd="sng" algn="ctr">
        <a:solidFill>
          <a:sysClr val="windowText" lastClr="000000">
            <a:lumMod val="15000"/>
            <a:lumOff val="85000"/>
          </a:sysClr>
        </a:solidFill>
        <a:round/>
      </a:ln>
    </cs:spPr>
    <cs:defRPr sz="1000" kern="1200"/>
  </cs:chartArea>
  <cs:dataLabel>
    <cs:lnRef idx="0"/>
    <cs:fillRef idx="0"/>
    <cs:effectRef idx="0"/>
    <cs:fontRef idx="minor">
      <a:sysClr val="windowText" lastClr="000000">
        <a:lumMod val="75000"/>
        <a:lumOff val="25000"/>
      </a:sysClr>
    </cs:fontRef>
    <cs:defRPr sz="1000" kern="1200"/>
  </cs:dataLabel>
  <cs:dataLabelCallout>
    <cs:lnRef idx="0"/>
    <cs:fillRef idx="0"/>
    <cs:effectRef idx="0"/>
    <cs:fontRef idx="minor">
      <a:sysClr val="windowText" lastClr="000000">
        <a:lumMod val="65000"/>
        <a:lumOff val="35000"/>
      </a:sysClr>
    </cs:fontRef>
    <cs:spPr>
      <a:solidFill>
        <a:sysClr val="window" lastClr="FFFFFF"/>
      </a:solidFill>
      <a:ln>
        <a:solidFill>
          <a:sysClr val="windowText" lastClr="000000">
            <a:lumMod val="25000"/>
            <a:lumOff val="75000"/>
          </a:sys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ysClr val="windowText" lastClr="000000"/>
    </cs:fontRef>
    <cs:spPr>
      <a:ln>
        <a:noFill/>
      </a:ln>
      <a:effectLst/>
    </cs:spPr>
  </cs:dataPoint>
  <cs:dataPoint3D>
    <cs:lnRef idx="0"/>
    <cs:fillRef idx="1">
      <cs:styleClr val="auto"/>
    </cs:fillRef>
    <cs:effectRef idx="0"/>
    <cs:fontRef idx="minor">
      <a:sysClr val="windowText" lastClr="000000"/>
    </cs:fontRef>
  </cs:dataPoint3D>
  <cs:dataPointLine>
    <cs:lnRef idx="0">
      <cs:styleClr val="auto"/>
    </cs:lnRef>
    <cs:fillRef idx="1"/>
    <cs:effectRef idx="0"/>
    <cs:fontRef idx="minor">
      <a:sysClr val="windowText" lastClr="000000"/>
    </cs:fontRef>
    <cs:spPr>
      <a:ln w="28575" cap="rnd">
        <a:solidFill>
          <a:srgbClr val="FFFFFF"/>
        </a:solidFill>
        <a:round/>
      </a:ln>
    </cs:spPr>
  </cs:dataPointLine>
  <cs:dataPointMarker>
    <cs:lnRef idx="0">
      <cs:styleClr val="auto"/>
    </cs:lnRef>
    <cs:fillRef idx="1">
      <cs:styleClr val="auto"/>
    </cs:fillRef>
    <cs:effectRef idx="0"/>
    <cs:fontRef idx="minor">
      <a:sysClr val="windowText" lastClr="000000"/>
    </cs:fontRef>
    <cs:spPr>
      <a:ln w="9525">
        <a:solidFill>
          <a:srgbClr val="FFFFFF"/>
        </a:solidFill>
      </a:ln>
    </cs:spPr>
  </cs:dataPointMarker>
  <cs:dataPointMarkerLayout symbol="circle" size="5"/>
  <cs:dataPointWireframe>
    <cs:lnRef idx="0">
      <cs:styleClr val="auto"/>
    </cs:lnRef>
    <cs:fillRef idx="1"/>
    <cs:effectRef idx="0"/>
    <cs:fontRef idx="minor">
      <a:sysClr val="windowText" lastClr="000000"/>
    </cs:fontRef>
    <cs:spPr>
      <a:ln w="9525" cap="rnd">
        <a:solidFill>
          <a:srgbClr val="FFFFFF"/>
        </a:solidFill>
        <a:round/>
      </a:ln>
    </cs:spPr>
  </cs:dataPointWireframe>
  <cs:dataTable>
    <cs:lnRef idx="0"/>
    <cs:fillRef idx="0"/>
    <cs:effectRef idx="0"/>
    <cs:fontRef idx="minor">
      <a:sysClr val="windowText" lastClr="000000">
        <a:lumMod val="65000"/>
        <a:lumOff val="35000"/>
      </a:sysClr>
    </cs:fontRef>
    <cs:spPr>
      <a:noFill/>
      <a:ln w="9525" cap="flat" cmpd="sng" algn="ctr">
        <a:solidFill>
          <a:sysClr val="windowText" lastClr="000000">
            <a:lumMod val="15000"/>
            <a:lumOff val="85000"/>
          </a:sysClr>
        </a:solidFill>
        <a:round/>
      </a:ln>
    </cs:spPr>
    <cs:defRPr sz="900" kern="1200"/>
  </cs:dataTable>
  <cs:downBar>
    <cs:lnRef idx="0"/>
    <cs:fillRef idx="0"/>
    <cs:effectRef idx="0"/>
    <cs:fontRef idx="minor">
      <a:sysClr val="windowText" lastClr="000000"/>
    </cs:fontRef>
    <cs:spPr>
      <a:solidFill>
        <a:sysClr val="windowText" lastClr="000000">
          <a:lumMod val="65000"/>
          <a:lumOff val="35000"/>
        </a:sysClr>
      </a:solidFill>
      <a:ln w="9525">
        <a:solidFill>
          <a:sysClr val="windowText" lastClr="000000">
            <a:lumMod val="65000"/>
            <a:lumOff val="35000"/>
          </a:sysClr>
        </a:solidFill>
      </a:ln>
    </cs:spPr>
  </cs:downBar>
  <cs:dropLine>
    <cs:lnRef idx="0"/>
    <cs:fillRef idx="0"/>
    <cs:effectRef idx="0"/>
    <cs:fontRef idx="minor">
      <a:sysClr val="windowText" lastClr="000000"/>
    </cs:fontRef>
    <cs:spPr>
      <a:ln w="9525" cap="flat" cmpd="sng" algn="ctr">
        <a:solidFill>
          <a:sysClr val="windowText" lastClr="000000">
            <a:lumMod val="35000"/>
            <a:lumOff val="65000"/>
          </a:sysClr>
        </a:solidFill>
        <a:round/>
      </a:ln>
    </cs:spPr>
  </cs:dropLine>
  <cs:errorBar>
    <cs:lnRef idx="0"/>
    <cs:fillRef idx="0"/>
    <cs:effectRef idx="0"/>
    <cs:fontRef idx="minor">
      <a:sysClr val="windowText" lastClr="000000"/>
    </cs:fontRef>
    <cs:spPr>
      <a:ln w="9525" cap="flat" cmpd="sng" algn="ctr">
        <a:solidFill>
          <a:sysClr val="windowText" lastClr="000000">
            <a:lumMod val="65000"/>
            <a:lumOff val="35000"/>
          </a:sysClr>
        </a:solidFill>
        <a:round/>
      </a:ln>
    </cs:spPr>
  </cs:errorBar>
  <cs:floor>
    <cs:lnRef idx="0"/>
    <cs:fillRef idx="0"/>
    <cs:effectRef idx="0"/>
    <cs:fontRef idx="minor">
      <a:sysClr val="windowText" lastClr="000000"/>
    </cs:fontRef>
    <cs:spPr>
      <a:noFill/>
      <a:ln>
        <a:noFill/>
      </a:ln>
    </cs:spPr>
  </cs:floor>
  <cs:gridlineMajor>
    <cs:lnRef idx="0"/>
    <cs:fillRef idx="0"/>
    <cs:effectRef idx="0"/>
    <cs:fontRef idx="minor">
      <a:sysClr val="windowText" lastClr="000000"/>
    </cs:fontRef>
    <cs:spPr>
      <a:ln w="9525" cap="flat" cmpd="sng" algn="ctr">
        <a:solidFill>
          <a:sysClr val="window" lastClr="FFFFFF">
            <a:lumMod val="90200"/>
          </a:sysClr>
        </a:solidFill>
        <a:round/>
      </a:ln>
    </cs:spPr>
  </cs:gridlineMajor>
  <cs:gridlineMinor>
    <cs:lnRef idx="0"/>
    <cs:fillRef idx="0"/>
    <cs:effectRef idx="0"/>
    <cs:fontRef idx="minor">
      <a:sysClr val="windowText" lastClr="000000"/>
    </cs:fontRef>
    <cs:spPr>
      <a:ln w="9525" cap="flat" cmpd="sng" algn="ctr">
        <a:solidFill>
          <a:sysClr val="windowText" lastClr="000000">
            <a:lumMod val="5000"/>
            <a:lumOff val="95000"/>
          </a:sysClr>
        </a:solidFill>
        <a:round/>
      </a:ln>
    </cs:spPr>
  </cs:gridlineMinor>
  <cs:hiLoLine>
    <cs:lnRef idx="0"/>
    <cs:fillRef idx="0"/>
    <cs:effectRef idx="0"/>
    <cs:fontRef idx="minor">
      <a:sysClr val="windowText" lastClr="000000"/>
    </cs:fontRef>
    <cs:spPr>
      <a:ln w="9525" cap="flat" cmpd="sng" algn="ctr">
        <a:solidFill>
          <a:sysClr val="windowText" lastClr="000000">
            <a:lumMod val="75000"/>
            <a:lumOff val="25000"/>
          </a:sysClr>
        </a:solidFill>
        <a:round/>
      </a:ln>
    </cs:spPr>
  </cs:hiLoLine>
  <cs:leaderLine>
    <cs:lnRef idx="0"/>
    <cs:fillRef idx="0"/>
    <cs:effectRef idx="0"/>
    <cs:fontRef idx="minor">
      <a:sysClr val="windowText" lastClr="000000"/>
    </cs:fontRef>
    <cs:spPr>
      <a:ln w="9525" cap="flat" cmpd="sng" algn="ctr">
        <a:solidFill>
          <a:sysClr val="windowText" lastClr="000000">
            <a:lumMod val="35000"/>
            <a:lumOff val="65000"/>
          </a:sysClr>
        </a:solidFill>
        <a:round/>
      </a:ln>
    </cs:spPr>
  </cs:leaderLine>
  <cs:legend>
    <cs:lnRef idx="0"/>
    <cs:fillRef idx="0"/>
    <cs:effectRef idx="0"/>
    <cs:fontRef idx="minor">
      <a:sysClr val="windowText" lastClr="000000">
        <a:lumMod val="65000"/>
        <a:lumOff val="35000"/>
      </a:sysClr>
    </cs:fontRef>
    <cs:defRPr sz="900" kern="1200"/>
  </cs:legend>
  <cs:plotArea mods="allowNoFillOverride allowNoLineOverride">
    <cs:lnRef idx="0"/>
    <cs:fillRef idx="0"/>
    <cs:effectRef idx="0"/>
    <cs:fontRef idx="minor">
      <a:sysClr val="windowText" lastClr="000000"/>
    </cs:fontRef>
  </cs:plotArea>
  <cs:plotArea3D mods="allowNoFillOverride allowNoLineOverride">
    <cs:lnRef idx="0"/>
    <cs:fillRef idx="0"/>
    <cs:effectRef idx="0"/>
    <cs:fontRef idx="minor">
      <a:sysClr val="windowText" lastClr="000000"/>
    </cs:fontRef>
  </cs:plotArea3D>
  <cs:seriesAxis>
    <cs:lnRef idx="0"/>
    <cs:fillRef idx="0"/>
    <cs:effectRef idx="0"/>
    <cs:fontRef idx="minor">
      <a:sysClr val="windowText" lastClr="000000">
        <a:lumMod val="65000"/>
        <a:lumOff val="35000"/>
      </a:sysClr>
    </cs:fontRef>
    <cs:defRPr sz="900" kern="1200"/>
  </cs:seriesAxis>
  <cs:seriesLine>
    <cs:lnRef idx="0"/>
    <cs:fillRef idx="0"/>
    <cs:effectRef idx="0"/>
    <cs:fontRef idx="minor">
      <a:sysClr val="windowText" lastClr="000000"/>
    </cs:fontRef>
    <cs:spPr>
      <a:ln w="9525" cap="flat" cmpd="sng" algn="ctr">
        <a:solidFill>
          <a:sysClr val="windowText" lastClr="000000">
            <a:lumMod val="35000"/>
            <a:lumOff val="65000"/>
          </a:sysClr>
        </a:solidFill>
        <a:round/>
      </a:ln>
    </cs:spPr>
  </cs:seriesLine>
  <cs:title>
    <cs:lnRef idx="0"/>
    <cs:fillRef idx="0"/>
    <cs:effectRef idx="0"/>
    <cs:fontRef idx="minor">
      <a:sysClr val="windowText" lastClr="000000">
        <a:lumMod val="75000"/>
        <a:lumOff val="25000"/>
      </a:sysClr>
    </cs:fontRef>
    <cs:defRPr sz="1400" b="1" kern="1200" baseline="0"/>
  </cs:title>
  <cs:trendline>
    <cs:lnRef idx="0">
      <cs:styleClr val="auto"/>
    </cs:lnRef>
    <cs:fillRef idx="0"/>
    <cs:effectRef idx="0"/>
    <cs:fontRef idx="minor">
      <a:sysClr val="windowText" lastClr="000000"/>
    </cs:fontRef>
    <cs:spPr>
      <a:ln w="19050" cap="rnd">
        <a:solidFill>
          <a:srgbClr val="FFFFFF"/>
        </a:solidFill>
        <a:prstDash val="sysDot"/>
      </a:ln>
    </cs:spPr>
  </cs:trendline>
  <cs:trendlineLabel>
    <cs:lnRef idx="0"/>
    <cs:fillRef idx="0"/>
    <cs:effectRef idx="0"/>
    <cs:fontRef idx="minor">
      <a:sysClr val="windowText" lastClr="000000">
        <a:lumMod val="65000"/>
        <a:lumOff val="35000"/>
      </a:sysClr>
    </cs:fontRef>
    <cs:defRPr sz="900" kern="1200"/>
  </cs:trendlineLabel>
  <cs:upBar>
    <cs:lnRef idx="0"/>
    <cs:fillRef idx="0"/>
    <cs:effectRef idx="0"/>
    <cs:fontRef idx="minor">
      <a:sysClr val="windowText" lastClr="000000"/>
    </cs:fontRef>
    <cs:spPr>
      <a:solidFill>
        <a:sysClr val="window" lastClr="FFFFFF"/>
      </a:solidFill>
      <a:ln w="9525">
        <a:solidFill>
          <a:sysClr val="windowText" lastClr="000000">
            <a:lumMod val="15000"/>
            <a:lumOff val="85000"/>
          </a:sysClr>
        </a:solidFill>
      </a:ln>
    </cs:spPr>
  </cs:upBar>
  <cs:valueAxis>
    <cs:lnRef idx="0"/>
    <cs:fillRef idx="0"/>
    <cs:effectRef idx="0"/>
    <cs:fontRef idx="minor">
      <a:sysClr val="windowText" lastClr="000000">
        <a:lumMod val="65000"/>
        <a:lumOff val="35000"/>
      </a:sysClr>
    </cs:fontRef>
    <cs:defRPr sz="900" kern="1200"/>
  </cs:valueAxis>
  <cs:wall>
    <cs:lnRef idx="0"/>
    <cs:fillRef idx="0"/>
    <cs:effectRef idx="0"/>
    <cs:fontRef idx="minor">
      <a:sysClr val="windowText" lastClr="000000"/>
    </cs:fontRef>
    <cs:spPr>
      <a:noFill/>
      <a:ln>
        <a:noFill/>
      </a:ln>
    </cs:spPr>
  </cs:wall>
</cs:chartStyle>
</file>

<file path=ppt/charts/style5.xml><?xml version="1.0" encoding="utf-8"?>
<cs:chartStyle xmlns:cs="http://schemas.microsoft.com/office/drawing/2012/chartStyle" xmlns:a="http://schemas.openxmlformats.org/drawingml/2006/main" id="100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10001">
  <cs:axisTitle>
    <cs:lnRef idx="0"/>
    <cs:fillRef idx="0"/>
    <cs:effectRef idx="0"/>
    <cs:fontRef idx="minor">
      <a:sysClr val="windowText" lastClr="000000">
        <a:lumMod val="65000"/>
        <a:lumOff val="35000"/>
      </a:sysClr>
    </cs:fontRef>
    <cs:defRPr sz="1000" kern="1200"/>
  </cs:axisTitle>
  <cs:categoryAxis>
    <cs:lnRef idx="0"/>
    <cs:fillRef idx="0"/>
    <cs:effectRef idx="0"/>
    <cs:fontRef idx="minor">
      <a:sysClr val="windowText" lastClr="000000">
        <a:lumMod val="65000"/>
        <a:lumOff val="35000"/>
      </a:sysClr>
    </cs:fontRef>
    <cs:spPr>
      <a:ln w="9525" cap="flat" cmpd="sng" algn="ctr">
        <a:solidFill>
          <a:sysClr val="windowText" lastClr="000000">
            <a:lumMod val="15000"/>
            <a:lumOff val="85000"/>
          </a:sysClr>
        </a:solidFill>
        <a:round/>
      </a:ln>
    </cs:spPr>
    <cs:defRPr sz="900" kern="1200"/>
  </cs:categoryAxis>
  <cs:chartArea mods="allowNoFillOverride allowNoLineOverride">
    <cs:lnRef idx="0"/>
    <cs:fillRef idx="0"/>
    <cs:effectRef idx="0"/>
    <cs:fontRef idx="minor">
      <a:sysClr val="windowText" lastClr="000000"/>
    </cs:fontRef>
    <cs:spPr>
      <a:solidFill>
        <a:sysClr val="window" lastClr="FFFFFF"/>
      </a:solidFill>
      <a:ln w="9525" cap="flat" cmpd="sng" algn="ctr">
        <a:solidFill>
          <a:sysClr val="windowText" lastClr="000000">
            <a:lumMod val="15000"/>
            <a:lumOff val="85000"/>
          </a:sysClr>
        </a:solidFill>
        <a:round/>
      </a:ln>
    </cs:spPr>
    <cs:defRPr sz="1000" kern="1200"/>
  </cs:chartArea>
  <cs:dataLabel>
    <cs:lnRef idx="0"/>
    <cs:fillRef idx="0"/>
    <cs:effectRef idx="0"/>
    <cs:fontRef idx="minor">
      <a:sysClr val="windowText" lastClr="000000">
        <a:lumMod val="75000"/>
        <a:lumOff val="25000"/>
      </a:sysClr>
    </cs:fontRef>
    <cs:defRPr sz="1000" kern="1200"/>
  </cs:dataLabel>
  <cs:dataLabelCallout>
    <cs:lnRef idx="0"/>
    <cs:fillRef idx="0"/>
    <cs:effectRef idx="0"/>
    <cs:fontRef idx="minor">
      <a:sysClr val="windowText" lastClr="000000">
        <a:lumMod val="65000"/>
        <a:lumOff val="35000"/>
      </a:sysClr>
    </cs:fontRef>
    <cs:spPr>
      <a:solidFill>
        <a:sysClr val="window" lastClr="FFFFFF"/>
      </a:solidFill>
      <a:ln>
        <a:solidFill>
          <a:sysClr val="windowText" lastClr="000000">
            <a:lumMod val="25000"/>
            <a:lumOff val="75000"/>
          </a:sys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ysClr val="windowText" lastClr="000000"/>
    </cs:fontRef>
    <cs:spPr>
      <a:ln>
        <a:noFill/>
      </a:ln>
      <a:effectLst/>
    </cs:spPr>
  </cs:dataPoint>
  <cs:dataPoint3D>
    <cs:lnRef idx="0"/>
    <cs:fillRef idx="1">
      <cs:styleClr val="auto"/>
    </cs:fillRef>
    <cs:effectRef idx="0"/>
    <cs:fontRef idx="minor">
      <a:sysClr val="windowText" lastClr="000000"/>
    </cs:fontRef>
  </cs:dataPoint3D>
  <cs:dataPointLine>
    <cs:lnRef idx="0">
      <cs:styleClr val="auto"/>
    </cs:lnRef>
    <cs:fillRef idx="1"/>
    <cs:effectRef idx="0"/>
    <cs:fontRef idx="minor">
      <a:sysClr val="windowText" lastClr="000000"/>
    </cs:fontRef>
    <cs:spPr>
      <a:ln w="28575" cap="rnd">
        <a:solidFill>
          <a:srgbClr val="FFFFFF"/>
        </a:solidFill>
        <a:round/>
      </a:ln>
    </cs:spPr>
  </cs:dataPointLine>
  <cs:dataPointMarker>
    <cs:lnRef idx="0">
      <cs:styleClr val="auto"/>
    </cs:lnRef>
    <cs:fillRef idx="1">
      <cs:styleClr val="auto"/>
    </cs:fillRef>
    <cs:effectRef idx="0"/>
    <cs:fontRef idx="minor">
      <a:sysClr val="windowText" lastClr="000000"/>
    </cs:fontRef>
    <cs:spPr>
      <a:ln w="9525">
        <a:solidFill>
          <a:srgbClr val="FFFFFF"/>
        </a:solidFill>
      </a:ln>
    </cs:spPr>
  </cs:dataPointMarker>
  <cs:dataPointMarkerLayout symbol="circle" size="5"/>
  <cs:dataPointWireframe>
    <cs:lnRef idx="0">
      <cs:styleClr val="auto"/>
    </cs:lnRef>
    <cs:fillRef idx="1"/>
    <cs:effectRef idx="0"/>
    <cs:fontRef idx="minor">
      <a:sysClr val="windowText" lastClr="000000"/>
    </cs:fontRef>
    <cs:spPr>
      <a:ln w="9525" cap="rnd">
        <a:solidFill>
          <a:srgbClr val="FFFFFF"/>
        </a:solidFill>
        <a:round/>
      </a:ln>
    </cs:spPr>
  </cs:dataPointWireframe>
  <cs:dataTable>
    <cs:lnRef idx="0"/>
    <cs:fillRef idx="0"/>
    <cs:effectRef idx="0"/>
    <cs:fontRef idx="minor">
      <a:sysClr val="windowText" lastClr="000000">
        <a:lumMod val="65000"/>
        <a:lumOff val="35000"/>
      </a:sysClr>
    </cs:fontRef>
    <cs:spPr>
      <a:noFill/>
      <a:ln w="9525" cap="flat" cmpd="sng" algn="ctr">
        <a:solidFill>
          <a:sysClr val="windowText" lastClr="000000">
            <a:lumMod val="15000"/>
            <a:lumOff val="85000"/>
          </a:sysClr>
        </a:solidFill>
        <a:round/>
      </a:ln>
    </cs:spPr>
    <cs:defRPr sz="900" kern="1200"/>
  </cs:dataTable>
  <cs:downBar>
    <cs:lnRef idx="0"/>
    <cs:fillRef idx="0"/>
    <cs:effectRef idx="0"/>
    <cs:fontRef idx="minor">
      <a:sysClr val="windowText" lastClr="000000"/>
    </cs:fontRef>
    <cs:spPr>
      <a:solidFill>
        <a:sysClr val="windowText" lastClr="000000">
          <a:lumMod val="65000"/>
          <a:lumOff val="35000"/>
        </a:sysClr>
      </a:solidFill>
      <a:ln w="9525">
        <a:solidFill>
          <a:sysClr val="windowText" lastClr="000000">
            <a:lumMod val="65000"/>
            <a:lumOff val="35000"/>
          </a:sysClr>
        </a:solidFill>
      </a:ln>
    </cs:spPr>
  </cs:downBar>
  <cs:dropLine>
    <cs:lnRef idx="0"/>
    <cs:fillRef idx="0"/>
    <cs:effectRef idx="0"/>
    <cs:fontRef idx="minor">
      <a:sysClr val="windowText" lastClr="000000"/>
    </cs:fontRef>
    <cs:spPr>
      <a:ln w="9525" cap="flat" cmpd="sng" algn="ctr">
        <a:solidFill>
          <a:sysClr val="windowText" lastClr="000000">
            <a:lumMod val="35000"/>
            <a:lumOff val="65000"/>
          </a:sysClr>
        </a:solidFill>
        <a:round/>
      </a:ln>
    </cs:spPr>
  </cs:dropLine>
  <cs:errorBar>
    <cs:lnRef idx="0"/>
    <cs:fillRef idx="0"/>
    <cs:effectRef idx="0"/>
    <cs:fontRef idx="minor">
      <a:sysClr val="windowText" lastClr="000000"/>
    </cs:fontRef>
    <cs:spPr>
      <a:ln w="9525" cap="flat" cmpd="sng" algn="ctr">
        <a:solidFill>
          <a:sysClr val="windowText" lastClr="000000">
            <a:lumMod val="65000"/>
            <a:lumOff val="35000"/>
          </a:sysClr>
        </a:solidFill>
        <a:round/>
      </a:ln>
    </cs:spPr>
  </cs:errorBar>
  <cs:floor>
    <cs:lnRef idx="0"/>
    <cs:fillRef idx="0"/>
    <cs:effectRef idx="0"/>
    <cs:fontRef idx="minor">
      <a:sysClr val="windowText" lastClr="000000"/>
    </cs:fontRef>
    <cs:spPr>
      <a:noFill/>
      <a:ln>
        <a:noFill/>
      </a:ln>
    </cs:spPr>
  </cs:floor>
  <cs:gridlineMajor>
    <cs:lnRef idx="0"/>
    <cs:fillRef idx="0"/>
    <cs:effectRef idx="0"/>
    <cs:fontRef idx="minor">
      <a:sysClr val="windowText" lastClr="000000"/>
    </cs:fontRef>
    <cs:spPr>
      <a:ln w="9525" cap="flat" cmpd="sng" algn="ctr">
        <a:solidFill>
          <a:sysClr val="window" lastClr="FFFFFF">
            <a:lumMod val="90200"/>
          </a:sysClr>
        </a:solidFill>
        <a:round/>
      </a:ln>
    </cs:spPr>
  </cs:gridlineMajor>
  <cs:gridlineMinor>
    <cs:lnRef idx="0"/>
    <cs:fillRef idx="0"/>
    <cs:effectRef idx="0"/>
    <cs:fontRef idx="minor">
      <a:sysClr val="windowText" lastClr="000000"/>
    </cs:fontRef>
    <cs:spPr>
      <a:ln w="9525" cap="flat" cmpd="sng" algn="ctr">
        <a:solidFill>
          <a:sysClr val="windowText" lastClr="000000">
            <a:lumMod val="5000"/>
            <a:lumOff val="95000"/>
          </a:sysClr>
        </a:solidFill>
        <a:round/>
      </a:ln>
    </cs:spPr>
  </cs:gridlineMinor>
  <cs:hiLoLine>
    <cs:lnRef idx="0"/>
    <cs:fillRef idx="0"/>
    <cs:effectRef idx="0"/>
    <cs:fontRef idx="minor">
      <a:sysClr val="windowText" lastClr="000000"/>
    </cs:fontRef>
    <cs:spPr>
      <a:ln w="9525" cap="flat" cmpd="sng" algn="ctr">
        <a:solidFill>
          <a:sysClr val="windowText" lastClr="000000">
            <a:lumMod val="75000"/>
            <a:lumOff val="25000"/>
          </a:sysClr>
        </a:solidFill>
        <a:round/>
      </a:ln>
    </cs:spPr>
  </cs:hiLoLine>
  <cs:leaderLine>
    <cs:lnRef idx="0"/>
    <cs:fillRef idx="0"/>
    <cs:effectRef idx="0"/>
    <cs:fontRef idx="minor">
      <a:sysClr val="windowText" lastClr="000000"/>
    </cs:fontRef>
    <cs:spPr>
      <a:ln w="9525" cap="flat" cmpd="sng" algn="ctr">
        <a:solidFill>
          <a:sysClr val="windowText" lastClr="000000">
            <a:lumMod val="35000"/>
            <a:lumOff val="65000"/>
          </a:sysClr>
        </a:solidFill>
        <a:round/>
      </a:ln>
    </cs:spPr>
  </cs:leaderLine>
  <cs:legend>
    <cs:lnRef idx="0"/>
    <cs:fillRef idx="0"/>
    <cs:effectRef idx="0"/>
    <cs:fontRef idx="minor">
      <a:sysClr val="windowText" lastClr="000000">
        <a:lumMod val="65000"/>
        <a:lumOff val="35000"/>
      </a:sysClr>
    </cs:fontRef>
    <cs:defRPr sz="900" kern="1200"/>
  </cs:legend>
  <cs:plotArea mods="allowNoFillOverride allowNoLineOverride">
    <cs:lnRef idx="0"/>
    <cs:fillRef idx="0"/>
    <cs:effectRef idx="0"/>
    <cs:fontRef idx="minor">
      <a:sysClr val="windowText" lastClr="000000"/>
    </cs:fontRef>
  </cs:plotArea>
  <cs:plotArea3D mods="allowNoFillOverride allowNoLineOverride">
    <cs:lnRef idx="0"/>
    <cs:fillRef idx="0"/>
    <cs:effectRef idx="0"/>
    <cs:fontRef idx="minor">
      <a:sysClr val="windowText" lastClr="000000"/>
    </cs:fontRef>
  </cs:plotArea3D>
  <cs:seriesAxis>
    <cs:lnRef idx="0"/>
    <cs:fillRef idx="0"/>
    <cs:effectRef idx="0"/>
    <cs:fontRef idx="minor">
      <a:sysClr val="windowText" lastClr="000000">
        <a:lumMod val="65000"/>
        <a:lumOff val="35000"/>
      </a:sysClr>
    </cs:fontRef>
    <cs:defRPr sz="900" kern="1200"/>
  </cs:seriesAxis>
  <cs:seriesLine>
    <cs:lnRef idx="0"/>
    <cs:fillRef idx="0"/>
    <cs:effectRef idx="0"/>
    <cs:fontRef idx="minor">
      <a:sysClr val="windowText" lastClr="000000"/>
    </cs:fontRef>
    <cs:spPr>
      <a:ln w="9525" cap="flat" cmpd="sng" algn="ctr">
        <a:solidFill>
          <a:sysClr val="windowText" lastClr="000000">
            <a:lumMod val="35000"/>
            <a:lumOff val="65000"/>
          </a:sysClr>
        </a:solidFill>
        <a:round/>
      </a:ln>
    </cs:spPr>
  </cs:seriesLine>
  <cs:title>
    <cs:lnRef idx="0"/>
    <cs:fillRef idx="0"/>
    <cs:effectRef idx="0"/>
    <cs:fontRef idx="minor">
      <a:sysClr val="windowText" lastClr="000000">
        <a:lumMod val="75000"/>
        <a:lumOff val="25000"/>
      </a:sysClr>
    </cs:fontRef>
    <cs:defRPr sz="1400" b="1" kern="1200" baseline="0"/>
  </cs:title>
  <cs:trendline>
    <cs:lnRef idx="0">
      <cs:styleClr val="auto"/>
    </cs:lnRef>
    <cs:fillRef idx="0"/>
    <cs:effectRef idx="0"/>
    <cs:fontRef idx="minor">
      <a:sysClr val="windowText" lastClr="000000"/>
    </cs:fontRef>
    <cs:spPr>
      <a:ln w="19050" cap="rnd">
        <a:solidFill>
          <a:srgbClr val="FFFFFF"/>
        </a:solidFill>
        <a:prstDash val="sysDot"/>
      </a:ln>
    </cs:spPr>
  </cs:trendline>
  <cs:trendlineLabel>
    <cs:lnRef idx="0"/>
    <cs:fillRef idx="0"/>
    <cs:effectRef idx="0"/>
    <cs:fontRef idx="minor">
      <a:sysClr val="windowText" lastClr="000000">
        <a:lumMod val="65000"/>
        <a:lumOff val="35000"/>
      </a:sysClr>
    </cs:fontRef>
    <cs:defRPr sz="900" kern="1200"/>
  </cs:trendlineLabel>
  <cs:upBar>
    <cs:lnRef idx="0"/>
    <cs:fillRef idx="0"/>
    <cs:effectRef idx="0"/>
    <cs:fontRef idx="minor">
      <a:sysClr val="windowText" lastClr="000000"/>
    </cs:fontRef>
    <cs:spPr>
      <a:solidFill>
        <a:sysClr val="window" lastClr="FFFFFF"/>
      </a:solidFill>
      <a:ln w="9525">
        <a:solidFill>
          <a:sysClr val="windowText" lastClr="000000">
            <a:lumMod val="15000"/>
            <a:lumOff val="85000"/>
          </a:sysClr>
        </a:solidFill>
      </a:ln>
    </cs:spPr>
  </cs:upBar>
  <cs:valueAxis>
    <cs:lnRef idx="0"/>
    <cs:fillRef idx="0"/>
    <cs:effectRef idx="0"/>
    <cs:fontRef idx="minor">
      <a:sysClr val="windowText" lastClr="000000">
        <a:lumMod val="65000"/>
        <a:lumOff val="35000"/>
      </a:sysClr>
    </cs:fontRef>
    <cs:defRPr sz="900" kern="1200"/>
  </cs:valueAxis>
  <cs:wall>
    <cs:lnRef idx="0"/>
    <cs:fillRef idx="0"/>
    <cs:effectRef idx="0"/>
    <cs:fontRef idx="minor">
      <a:sysClr val="windowText" lastClr="000000"/>
    </cs:fontRef>
    <cs:spPr>
      <a:noFill/>
      <a:ln>
        <a:noFill/>
      </a:ln>
    </cs:spPr>
  </cs:wall>
</cs:chartStyle>
</file>

<file path=ppt/charts/style7.xml><?xml version="1.0" encoding="utf-8"?>
<cs:chartStyle xmlns:cs="http://schemas.microsoft.com/office/drawing/2012/chartStyle" xmlns:a="http://schemas.openxmlformats.org/drawingml/2006/main" id="10001">
  <cs:axisTitle>
    <cs:lnRef idx="0"/>
    <cs:fillRef idx="0"/>
    <cs:effectRef idx="0"/>
    <cs:fontRef idx="minor">
      <a:sysClr val="windowText" lastClr="000000">
        <a:lumMod val="65000"/>
        <a:lumOff val="35000"/>
      </a:sysClr>
    </cs:fontRef>
    <cs:defRPr sz="1000" kern="1200"/>
  </cs:axisTitle>
  <cs:categoryAxis>
    <cs:lnRef idx="0"/>
    <cs:fillRef idx="0"/>
    <cs:effectRef idx="0"/>
    <cs:fontRef idx="minor">
      <a:sysClr val="windowText" lastClr="000000">
        <a:lumMod val="65000"/>
        <a:lumOff val="35000"/>
      </a:sysClr>
    </cs:fontRef>
    <cs:spPr>
      <a:ln w="9525" cap="flat" cmpd="sng" algn="ctr">
        <a:solidFill>
          <a:sysClr val="windowText" lastClr="000000">
            <a:lumMod val="15000"/>
            <a:lumOff val="85000"/>
          </a:sysClr>
        </a:solidFill>
        <a:round/>
      </a:ln>
    </cs:spPr>
    <cs:defRPr sz="900" kern="1200"/>
  </cs:categoryAxis>
  <cs:chartArea mods="allowNoFillOverride allowNoLineOverride">
    <cs:lnRef idx="0"/>
    <cs:fillRef idx="0"/>
    <cs:effectRef idx="0"/>
    <cs:fontRef idx="minor">
      <a:sysClr val="windowText" lastClr="000000"/>
    </cs:fontRef>
    <cs:spPr>
      <a:solidFill>
        <a:sysClr val="window" lastClr="FFFFFF"/>
      </a:solidFill>
      <a:ln w="9525" cap="flat" cmpd="sng" algn="ctr">
        <a:solidFill>
          <a:sysClr val="windowText" lastClr="000000">
            <a:lumMod val="15000"/>
            <a:lumOff val="85000"/>
          </a:sysClr>
        </a:solidFill>
        <a:round/>
      </a:ln>
    </cs:spPr>
    <cs:defRPr sz="1000" kern="1200"/>
  </cs:chartArea>
  <cs:dataLabel>
    <cs:lnRef idx="0"/>
    <cs:fillRef idx="0"/>
    <cs:effectRef idx="0"/>
    <cs:fontRef idx="minor">
      <a:sysClr val="windowText" lastClr="000000">
        <a:lumMod val="75000"/>
        <a:lumOff val="25000"/>
      </a:sysClr>
    </cs:fontRef>
    <cs:defRPr sz="1000" kern="1200"/>
  </cs:dataLabel>
  <cs:dataLabelCallout>
    <cs:lnRef idx="0"/>
    <cs:fillRef idx="0"/>
    <cs:effectRef idx="0"/>
    <cs:fontRef idx="minor">
      <a:sysClr val="windowText" lastClr="000000">
        <a:lumMod val="65000"/>
        <a:lumOff val="35000"/>
      </a:sysClr>
    </cs:fontRef>
    <cs:spPr>
      <a:solidFill>
        <a:sysClr val="window" lastClr="FFFFFF"/>
      </a:solidFill>
      <a:ln>
        <a:solidFill>
          <a:sysClr val="windowText" lastClr="000000">
            <a:lumMod val="25000"/>
            <a:lumOff val="75000"/>
          </a:sys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ysClr val="windowText" lastClr="000000"/>
    </cs:fontRef>
    <cs:spPr>
      <a:ln>
        <a:noFill/>
      </a:ln>
      <a:effectLst/>
    </cs:spPr>
  </cs:dataPoint>
  <cs:dataPoint3D>
    <cs:lnRef idx="0"/>
    <cs:fillRef idx="1">
      <cs:styleClr val="auto"/>
    </cs:fillRef>
    <cs:effectRef idx="0"/>
    <cs:fontRef idx="minor">
      <a:sysClr val="windowText" lastClr="000000"/>
    </cs:fontRef>
  </cs:dataPoint3D>
  <cs:dataPointLine>
    <cs:lnRef idx="0">
      <cs:styleClr val="auto"/>
    </cs:lnRef>
    <cs:fillRef idx="1"/>
    <cs:effectRef idx="0"/>
    <cs:fontRef idx="minor">
      <a:sysClr val="windowText" lastClr="000000"/>
    </cs:fontRef>
    <cs:spPr>
      <a:ln w="28575" cap="rnd">
        <a:solidFill>
          <a:srgbClr val="FFFFFF"/>
        </a:solidFill>
        <a:round/>
      </a:ln>
    </cs:spPr>
  </cs:dataPointLine>
  <cs:dataPointMarker>
    <cs:lnRef idx="0">
      <cs:styleClr val="auto"/>
    </cs:lnRef>
    <cs:fillRef idx="1">
      <cs:styleClr val="auto"/>
    </cs:fillRef>
    <cs:effectRef idx="0"/>
    <cs:fontRef idx="minor">
      <a:sysClr val="windowText" lastClr="000000"/>
    </cs:fontRef>
    <cs:spPr>
      <a:ln w="9525">
        <a:solidFill>
          <a:srgbClr val="FFFFFF"/>
        </a:solidFill>
      </a:ln>
    </cs:spPr>
  </cs:dataPointMarker>
  <cs:dataPointMarkerLayout symbol="circle" size="5"/>
  <cs:dataPointWireframe>
    <cs:lnRef idx="0">
      <cs:styleClr val="auto"/>
    </cs:lnRef>
    <cs:fillRef idx="1"/>
    <cs:effectRef idx="0"/>
    <cs:fontRef idx="minor">
      <a:sysClr val="windowText" lastClr="000000"/>
    </cs:fontRef>
    <cs:spPr>
      <a:ln w="9525" cap="rnd">
        <a:solidFill>
          <a:srgbClr val="FFFFFF"/>
        </a:solidFill>
        <a:round/>
      </a:ln>
    </cs:spPr>
  </cs:dataPointWireframe>
  <cs:dataTable>
    <cs:lnRef idx="0"/>
    <cs:fillRef idx="0"/>
    <cs:effectRef idx="0"/>
    <cs:fontRef idx="minor">
      <a:sysClr val="windowText" lastClr="000000">
        <a:lumMod val="65000"/>
        <a:lumOff val="35000"/>
      </a:sysClr>
    </cs:fontRef>
    <cs:spPr>
      <a:noFill/>
      <a:ln w="9525" cap="flat" cmpd="sng" algn="ctr">
        <a:solidFill>
          <a:sysClr val="windowText" lastClr="000000">
            <a:lumMod val="15000"/>
            <a:lumOff val="85000"/>
          </a:sysClr>
        </a:solidFill>
        <a:round/>
      </a:ln>
    </cs:spPr>
    <cs:defRPr sz="900" kern="1200"/>
  </cs:dataTable>
  <cs:downBar>
    <cs:lnRef idx="0"/>
    <cs:fillRef idx="0"/>
    <cs:effectRef idx="0"/>
    <cs:fontRef idx="minor">
      <a:sysClr val="windowText" lastClr="000000"/>
    </cs:fontRef>
    <cs:spPr>
      <a:solidFill>
        <a:sysClr val="windowText" lastClr="000000">
          <a:lumMod val="65000"/>
          <a:lumOff val="35000"/>
        </a:sysClr>
      </a:solidFill>
      <a:ln w="9525">
        <a:solidFill>
          <a:sysClr val="windowText" lastClr="000000">
            <a:lumMod val="65000"/>
            <a:lumOff val="35000"/>
          </a:sysClr>
        </a:solidFill>
      </a:ln>
    </cs:spPr>
  </cs:downBar>
  <cs:dropLine>
    <cs:lnRef idx="0"/>
    <cs:fillRef idx="0"/>
    <cs:effectRef idx="0"/>
    <cs:fontRef idx="minor">
      <a:sysClr val="windowText" lastClr="000000"/>
    </cs:fontRef>
    <cs:spPr>
      <a:ln w="9525" cap="flat" cmpd="sng" algn="ctr">
        <a:solidFill>
          <a:sysClr val="windowText" lastClr="000000">
            <a:lumMod val="35000"/>
            <a:lumOff val="65000"/>
          </a:sysClr>
        </a:solidFill>
        <a:round/>
      </a:ln>
    </cs:spPr>
  </cs:dropLine>
  <cs:errorBar>
    <cs:lnRef idx="0"/>
    <cs:fillRef idx="0"/>
    <cs:effectRef idx="0"/>
    <cs:fontRef idx="minor">
      <a:sysClr val="windowText" lastClr="000000"/>
    </cs:fontRef>
    <cs:spPr>
      <a:ln w="9525" cap="flat" cmpd="sng" algn="ctr">
        <a:solidFill>
          <a:sysClr val="windowText" lastClr="000000">
            <a:lumMod val="65000"/>
            <a:lumOff val="35000"/>
          </a:sysClr>
        </a:solidFill>
        <a:round/>
      </a:ln>
    </cs:spPr>
  </cs:errorBar>
  <cs:floor>
    <cs:lnRef idx="0"/>
    <cs:fillRef idx="0"/>
    <cs:effectRef idx="0"/>
    <cs:fontRef idx="minor">
      <a:sysClr val="windowText" lastClr="000000"/>
    </cs:fontRef>
    <cs:spPr>
      <a:noFill/>
      <a:ln>
        <a:noFill/>
      </a:ln>
    </cs:spPr>
  </cs:floor>
  <cs:gridlineMajor>
    <cs:lnRef idx="0"/>
    <cs:fillRef idx="0"/>
    <cs:effectRef idx="0"/>
    <cs:fontRef idx="minor">
      <a:sysClr val="windowText" lastClr="000000"/>
    </cs:fontRef>
    <cs:spPr>
      <a:ln w="9525" cap="flat" cmpd="sng" algn="ctr">
        <a:solidFill>
          <a:sysClr val="window" lastClr="FFFFFF">
            <a:lumMod val="90200"/>
          </a:sysClr>
        </a:solidFill>
        <a:round/>
      </a:ln>
    </cs:spPr>
  </cs:gridlineMajor>
  <cs:gridlineMinor>
    <cs:lnRef idx="0"/>
    <cs:fillRef idx="0"/>
    <cs:effectRef idx="0"/>
    <cs:fontRef idx="minor">
      <a:sysClr val="windowText" lastClr="000000"/>
    </cs:fontRef>
    <cs:spPr>
      <a:ln w="9525" cap="flat" cmpd="sng" algn="ctr">
        <a:solidFill>
          <a:sysClr val="windowText" lastClr="000000">
            <a:lumMod val="5000"/>
            <a:lumOff val="95000"/>
          </a:sysClr>
        </a:solidFill>
        <a:round/>
      </a:ln>
    </cs:spPr>
  </cs:gridlineMinor>
  <cs:hiLoLine>
    <cs:lnRef idx="0"/>
    <cs:fillRef idx="0"/>
    <cs:effectRef idx="0"/>
    <cs:fontRef idx="minor">
      <a:sysClr val="windowText" lastClr="000000"/>
    </cs:fontRef>
    <cs:spPr>
      <a:ln w="9525" cap="flat" cmpd="sng" algn="ctr">
        <a:solidFill>
          <a:sysClr val="windowText" lastClr="000000">
            <a:lumMod val="75000"/>
            <a:lumOff val="25000"/>
          </a:sysClr>
        </a:solidFill>
        <a:round/>
      </a:ln>
    </cs:spPr>
  </cs:hiLoLine>
  <cs:leaderLine>
    <cs:lnRef idx="0"/>
    <cs:fillRef idx="0"/>
    <cs:effectRef idx="0"/>
    <cs:fontRef idx="minor">
      <a:sysClr val="windowText" lastClr="000000"/>
    </cs:fontRef>
    <cs:spPr>
      <a:ln w="9525" cap="flat" cmpd="sng" algn="ctr">
        <a:solidFill>
          <a:sysClr val="windowText" lastClr="000000">
            <a:lumMod val="35000"/>
            <a:lumOff val="65000"/>
          </a:sysClr>
        </a:solidFill>
        <a:round/>
      </a:ln>
    </cs:spPr>
  </cs:leaderLine>
  <cs:legend>
    <cs:lnRef idx="0"/>
    <cs:fillRef idx="0"/>
    <cs:effectRef idx="0"/>
    <cs:fontRef idx="minor">
      <a:sysClr val="windowText" lastClr="000000">
        <a:lumMod val="65000"/>
        <a:lumOff val="35000"/>
      </a:sysClr>
    </cs:fontRef>
    <cs:defRPr sz="900" kern="1200"/>
  </cs:legend>
  <cs:plotArea mods="allowNoFillOverride allowNoLineOverride">
    <cs:lnRef idx="0"/>
    <cs:fillRef idx="0"/>
    <cs:effectRef idx="0"/>
    <cs:fontRef idx="minor">
      <a:sysClr val="windowText" lastClr="000000"/>
    </cs:fontRef>
  </cs:plotArea>
  <cs:plotArea3D mods="allowNoFillOverride allowNoLineOverride">
    <cs:lnRef idx="0"/>
    <cs:fillRef idx="0"/>
    <cs:effectRef idx="0"/>
    <cs:fontRef idx="minor">
      <a:sysClr val="windowText" lastClr="000000"/>
    </cs:fontRef>
  </cs:plotArea3D>
  <cs:seriesAxis>
    <cs:lnRef idx="0"/>
    <cs:fillRef idx="0"/>
    <cs:effectRef idx="0"/>
    <cs:fontRef idx="minor">
      <a:sysClr val="windowText" lastClr="000000">
        <a:lumMod val="65000"/>
        <a:lumOff val="35000"/>
      </a:sysClr>
    </cs:fontRef>
    <cs:defRPr sz="900" kern="1200"/>
  </cs:seriesAxis>
  <cs:seriesLine>
    <cs:lnRef idx="0"/>
    <cs:fillRef idx="0"/>
    <cs:effectRef idx="0"/>
    <cs:fontRef idx="minor">
      <a:sysClr val="windowText" lastClr="000000"/>
    </cs:fontRef>
    <cs:spPr>
      <a:ln w="9525" cap="flat" cmpd="sng" algn="ctr">
        <a:solidFill>
          <a:sysClr val="windowText" lastClr="000000">
            <a:lumMod val="35000"/>
            <a:lumOff val="65000"/>
          </a:sysClr>
        </a:solidFill>
        <a:round/>
      </a:ln>
    </cs:spPr>
  </cs:seriesLine>
  <cs:title>
    <cs:lnRef idx="0"/>
    <cs:fillRef idx="0"/>
    <cs:effectRef idx="0"/>
    <cs:fontRef idx="minor">
      <a:sysClr val="windowText" lastClr="000000">
        <a:lumMod val="75000"/>
        <a:lumOff val="25000"/>
      </a:sysClr>
    </cs:fontRef>
    <cs:defRPr sz="1400" b="1" kern="1200" baseline="0"/>
  </cs:title>
  <cs:trendline>
    <cs:lnRef idx="0">
      <cs:styleClr val="auto"/>
    </cs:lnRef>
    <cs:fillRef idx="0"/>
    <cs:effectRef idx="0"/>
    <cs:fontRef idx="minor">
      <a:sysClr val="windowText" lastClr="000000"/>
    </cs:fontRef>
    <cs:spPr>
      <a:ln w="19050" cap="rnd">
        <a:solidFill>
          <a:srgbClr val="FFFFFF"/>
        </a:solidFill>
        <a:prstDash val="sysDot"/>
      </a:ln>
    </cs:spPr>
  </cs:trendline>
  <cs:trendlineLabel>
    <cs:lnRef idx="0"/>
    <cs:fillRef idx="0"/>
    <cs:effectRef idx="0"/>
    <cs:fontRef idx="minor">
      <a:sysClr val="windowText" lastClr="000000">
        <a:lumMod val="65000"/>
        <a:lumOff val="35000"/>
      </a:sysClr>
    </cs:fontRef>
    <cs:defRPr sz="900" kern="1200"/>
  </cs:trendlineLabel>
  <cs:upBar>
    <cs:lnRef idx="0"/>
    <cs:fillRef idx="0"/>
    <cs:effectRef idx="0"/>
    <cs:fontRef idx="minor">
      <a:sysClr val="windowText" lastClr="000000"/>
    </cs:fontRef>
    <cs:spPr>
      <a:solidFill>
        <a:sysClr val="window" lastClr="FFFFFF"/>
      </a:solidFill>
      <a:ln w="9525">
        <a:solidFill>
          <a:sysClr val="windowText" lastClr="000000">
            <a:lumMod val="15000"/>
            <a:lumOff val="85000"/>
          </a:sysClr>
        </a:solidFill>
      </a:ln>
    </cs:spPr>
  </cs:upBar>
  <cs:valueAxis>
    <cs:lnRef idx="0"/>
    <cs:fillRef idx="0"/>
    <cs:effectRef idx="0"/>
    <cs:fontRef idx="minor">
      <a:sysClr val="windowText" lastClr="000000">
        <a:lumMod val="65000"/>
        <a:lumOff val="35000"/>
      </a:sysClr>
    </cs:fontRef>
    <cs:defRPr sz="900" kern="1200"/>
  </cs:valueAxis>
  <cs:wall>
    <cs:lnRef idx="0"/>
    <cs:fillRef idx="0"/>
    <cs:effectRef idx="0"/>
    <cs:fontRef idx="minor">
      <a:sysClr val="windowText" lastClr="000000"/>
    </cs:fontRef>
    <cs:spPr>
      <a:noFill/>
      <a:ln>
        <a:noFill/>
      </a:ln>
    </cs:spPr>
  </cs:wall>
</cs:chartStyle>
</file>

<file path=ppt/charts/style8.xml><?xml version="1.0" encoding="utf-8"?>
<cs:chartStyle xmlns:cs="http://schemas.microsoft.com/office/drawing/2012/chartStyle" xmlns:a="http://schemas.openxmlformats.org/drawingml/2006/main" id="10001">
  <cs:axisTitle>
    <cs:lnRef idx="0"/>
    <cs:fillRef idx="0"/>
    <cs:effectRef idx="0"/>
    <cs:fontRef idx="minor">
      <a:sysClr val="windowText" lastClr="000000">
        <a:lumMod val="65000"/>
        <a:lumOff val="35000"/>
      </a:sysClr>
    </cs:fontRef>
    <cs:defRPr sz="1000" kern="1200"/>
  </cs:axisTitle>
  <cs:categoryAxis>
    <cs:lnRef idx="0"/>
    <cs:fillRef idx="0"/>
    <cs:effectRef idx="0"/>
    <cs:fontRef idx="minor">
      <a:sysClr val="windowText" lastClr="000000">
        <a:lumMod val="65000"/>
        <a:lumOff val="35000"/>
      </a:sysClr>
    </cs:fontRef>
    <cs:spPr>
      <a:ln w="9525" cap="flat" cmpd="sng" algn="ctr">
        <a:solidFill>
          <a:sysClr val="windowText" lastClr="000000">
            <a:lumMod val="15000"/>
            <a:lumOff val="85000"/>
          </a:sysClr>
        </a:solidFill>
        <a:round/>
      </a:ln>
    </cs:spPr>
    <cs:defRPr sz="900" kern="1200"/>
  </cs:categoryAxis>
  <cs:chartArea mods="allowNoFillOverride allowNoLineOverride">
    <cs:lnRef idx="0"/>
    <cs:fillRef idx="0"/>
    <cs:effectRef idx="0"/>
    <cs:fontRef idx="minor">
      <a:sysClr val="windowText" lastClr="000000"/>
    </cs:fontRef>
    <cs:spPr>
      <a:solidFill>
        <a:sysClr val="window" lastClr="FFFFFF"/>
      </a:solidFill>
      <a:ln w="9525" cap="flat" cmpd="sng" algn="ctr">
        <a:solidFill>
          <a:sysClr val="windowText" lastClr="000000">
            <a:lumMod val="15000"/>
            <a:lumOff val="85000"/>
          </a:sysClr>
        </a:solidFill>
        <a:round/>
      </a:ln>
    </cs:spPr>
    <cs:defRPr sz="1000" kern="1200"/>
  </cs:chartArea>
  <cs:dataLabel>
    <cs:lnRef idx="0"/>
    <cs:fillRef idx="0"/>
    <cs:effectRef idx="0"/>
    <cs:fontRef idx="minor">
      <a:sysClr val="windowText" lastClr="000000">
        <a:lumMod val="75000"/>
        <a:lumOff val="25000"/>
      </a:sysClr>
    </cs:fontRef>
    <cs:defRPr sz="1000" kern="1200"/>
  </cs:dataLabel>
  <cs:dataLabelCallout>
    <cs:lnRef idx="0"/>
    <cs:fillRef idx="0"/>
    <cs:effectRef idx="0"/>
    <cs:fontRef idx="minor">
      <a:sysClr val="windowText" lastClr="000000">
        <a:lumMod val="65000"/>
        <a:lumOff val="35000"/>
      </a:sysClr>
    </cs:fontRef>
    <cs:spPr>
      <a:solidFill>
        <a:sysClr val="window" lastClr="FFFFFF"/>
      </a:solidFill>
      <a:ln>
        <a:solidFill>
          <a:sysClr val="windowText" lastClr="000000">
            <a:lumMod val="25000"/>
            <a:lumOff val="75000"/>
          </a:sys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ysClr val="windowText" lastClr="000000"/>
    </cs:fontRef>
    <cs:spPr>
      <a:ln>
        <a:noFill/>
      </a:ln>
      <a:effectLst/>
    </cs:spPr>
  </cs:dataPoint>
  <cs:dataPoint3D>
    <cs:lnRef idx="0"/>
    <cs:fillRef idx="1">
      <cs:styleClr val="auto"/>
    </cs:fillRef>
    <cs:effectRef idx="0"/>
    <cs:fontRef idx="minor">
      <a:sysClr val="windowText" lastClr="000000"/>
    </cs:fontRef>
  </cs:dataPoint3D>
  <cs:dataPointLine>
    <cs:lnRef idx="0">
      <cs:styleClr val="auto"/>
    </cs:lnRef>
    <cs:fillRef idx="1"/>
    <cs:effectRef idx="0"/>
    <cs:fontRef idx="minor">
      <a:sysClr val="windowText" lastClr="000000"/>
    </cs:fontRef>
    <cs:spPr>
      <a:ln w="28575" cap="rnd">
        <a:solidFill>
          <a:srgbClr val="FFFFFF"/>
        </a:solidFill>
        <a:round/>
      </a:ln>
    </cs:spPr>
  </cs:dataPointLine>
  <cs:dataPointMarker>
    <cs:lnRef idx="0">
      <cs:styleClr val="auto"/>
    </cs:lnRef>
    <cs:fillRef idx="1">
      <cs:styleClr val="auto"/>
    </cs:fillRef>
    <cs:effectRef idx="0"/>
    <cs:fontRef idx="minor">
      <a:sysClr val="windowText" lastClr="000000"/>
    </cs:fontRef>
    <cs:spPr>
      <a:ln w="9525">
        <a:solidFill>
          <a:srgbClr val="FFFFFF"/>
        </a:solidFill>
      </a:ln>
    </cs:spPr>
  </cs:dataPointMarker>
  <cs:dataPointMarkerLayout symbol="circle" size="5"/>
  <cs:dataPointWireframe>
    <cs:lnRef idx="0">
      <cs:styleClr val="auto"/>
    </cs:lnRef>
    <cs:fillRef idx="1"/>
    <cs:effectRef idx="0"/>
    <cs:fontRef idx="minor">
      <a:sysClr val="windowText" lastClr="000000"/>
    </cs:fontRef>
    <cs:spPr>
      <a:ln w="9525" cap="rnd">
        <a:solidFill>
          <a:srgbClr val="FFFFFF"/>
        </a:solidFill>
        <a:round/>
      </a:ln>
    </cs:spPr>
  </cs:dataPointWireframe>
  <cs:dataTable>
    <cs:lnRef idx="0"/>
    <cs:fillRef idx="0"/>
    <cs:effectRef idx="0"/>
    <cs:fontRef idx="minor">
      <a:sysClr val="windowText" lastClr="000000">
        <a:lumMod val="65000"/>
        <a:lumOff val="35000"/>
      </a:sysClr>
    </cs:fontRef>
    <cs:spPr>
      <a:noFill/>
      <a:ln w="9525" cap="flat" cmpd="sng" algn="ctr">
        <a:solidFill>
          <a:sysClr val="windowText" lastClr="000000">
            <a:lumMod val="15000"/>
            <a:lumOff val="85000"/>
          </a:sysClr>
        </a:solidFill>
        <a:round/>
      </a:ln>
    </cs:spPr>
    <cs:defRPr sz="900" kern="1200"/>
  </cs:dataTable>
  <cs:downBar>
    <cs:lnRef idx="0"/>
    <cs:fillRef idx="0"/>
    <cs:effectRef idx="0"/>
    <cs:fontRef idx="minor">
      <a:sysClr val="windowText" lastClr="000000"/>
    </cs:fontRef>
    <cs:spPr>
      <a:solidFill>
        <a:sysClr val="windowText" lastClr="000000">
          <a:lumMod val="65000"/>
          <a:lumOff val="35000"/>
        </a:sysClr>
      </a:solidFill>
      <a:ln w="9525">
        <a:solidFill>
          <a:sysClr val="windowText" lastClr="000000">
            <a:lumMod val="65000"/>
            <a:lumOff val="35000"/>
          </a:sysClr>
        </a:solidFill>
      </a:ln>
    </cs:spPr>
  </cs:downBar>
  <cs:dropLine>
    <cs:lnRef idx="0"/>
    <cs:fillRef idx="0"/>
    <cs:effectRef idx="0"/>
    <cs:fontRef idx="minor">
      <a:sysClr val="windowText" lastClr="000000"/>
    </cs:fontRef>
    <cs:spPr>
      <a:ln w="9525" cap="flat" cmpd="sng" algn="ctr">
        <a:solidFill>
          <a:sysClr val="windowText" lastClr="000000">
            <a:lumMod val="35000"/>
            <a:lumOff val="65000"/>
          </a:sysClr>
        </a:solidFill>
        <a:round/>
      </a:ln>
    </cs:spPr>
  </cs:dropLine>
  <cs:errorBar>
    <cs:lnRef idx="0"/>
    <cs:fillRef idx="0"/>
    <cs:effectRef idx="0"/>
    <cs:fontRef idx="minor">
      <a:sysClr val="windowText" lastClr="000000"/>
    </cs:fontRef>
    <cs:spPr>
      <a:ln w="9525" cap="flat" cmpd="sng" algn="ctr">
        <a:solidFill>
          <a:sysClr val="windowText" lastClr="000000">
            <a:lumMod val="65000"/>
            <a:lumOff val="35000"/>
          </a:sysClr>
        </a:solidFill>
        <a:round/>
      </a:ln>
    </cs:spPr>
  </cs:errorBar>
  <cs:floor>
    <cs:lnRef idx="0"/>
    <cs:fillRef idx="0"/>
    <cs:effectRef idx="0"/>
    <cs:fontRef idx="minor">
      <a:sysClr val="windowText" lastClr="000000"/>
    </cs:fontRef>
    <cs:spPr>
      <a:noFill/>
      <a:ln>
        <a:noFill/>
      </a:ln>
    </cs:spPr>
  </cs:floor>
  <cs:gridlineMajor>
    <cs:lnRef idx="0"/>
    <cs:fillRef idx="0"/>
    <cs:effectRef idx="0"/>
    <cs:fontRef idx="minor">
      <a:sysClr val="windowText" lastClr="000000"/>
    </cs:fontRef>
    <cs:spPr>
      <a:ln w="9525" cap="flat" cmpd="sng" algn="ctr">
        <a:solidFill>
          <a:sysClr val="window" lastClr="FFFFFF">
            <a:lumMod val="90200"/>
          </a:sysClr>
        </a:solidFill>
        <a:round/>
      </a:ln>
    </cs:spPr>
  </cs:gridlineMajor>
  <cs:gridlineMinor>
    <cs:lnRef idx="0"/>
    <cs:fillRef idx="0"/>
    <cs:effectRef idx="0"/>
    <cs:fontRef idx="minor">
      <a:sysClr val="windowText" lastClr="000000"/>
    </cs:fontRef>
    <cs:spPr>
      <a:ln w="9525" cap="flat" cmpd="sng" algn="ctr">
        <a:solidFill>
          <a:sysClr val="windowText" lastClr="000000">
            <a:lumMod val="5000"/>
            <a:lumOff val="95000"/>
          </a:sysClr>
        </a:solidFill>
        <a:round/>
      </a:ln>
    </cs:spPr>
  </cs:gridlineMinor>
  <cs:hiLoLine>
    <cs:lnRef idx="0"/>
    <cs:fillRef idx="0"/>
    <cs:effectRef idx="0"/>
    <cs:fontRef idx="minor">
      <a:sysClr val="windowText" lastClr="000000"/>
    </cs:fontRef>
    <cs:spPr>
      <a:ln w="9525" cap="flat" cmpd="sng" algn="ctr">
        <a:solidFill>
          <a:sysClr val="windowText" lastClr="000000">
            <a:lumMod val="75000"/>
            <a:lumOff val="25000"/>
          </a:sysClr>
        </a:solidFill>
        <a:round/>
      </a:ln>
    </cs:spPr>
  </cs:hiLoLine>
  <cs:leaderLine>
    <cs:lnRef idx="0"/>
    <cs:fillRef idx="0"/>
    <cs:effectRef idx="0"/>
    <cs:fontRef idx="minor">
      <a:sysClr val="windowText" lastClr="000000"/>
    </cs:fontRef>
    <cs:spPr>
      <a:ln w="9525" cap="flat" cmpd="sng" algn="ctr">
        <a:solidFill>
          <a:sysClr val="windowText" lastClr="000000">
            <a:lumMod val="35000"/>
            <a:lumOff val="65000"/>
          </a:sysClr>
        </a:solidFill>
        <a:round/>
      </a:ln>
    </cs:spPr>
  </cs:leaderLine>
  <cs:legend>
    <cs:lnRef idx="0"/>
    <cs:fillRef idx="0"/>
    <cs:effectRef idx="0"/>
    <cs:fontRef idx="minor">
      <a:sysClr val="windowText" lastClr="000000">
        <a:lumMod val="65000"/>
        <a:lumOff val="35000"/>
      </a:sysClr>
    </cs:fontRef>
    <cs:defRPr sz="900" kern="1200"/>
  </cs:legend>
  <cs:plotArea mods="allowNoFillOverride allowNoLineOverride">
    <cs:lnRef idx="0"/>
    <cs:fillRef idx="0"/>
    <cs:effectRef idx="0"/>
    <cs:fontRef idx="minor">
      <a:sysClr val="windowText" lastClr="000000"/>
    </cs:fontRef>
  </cs:plotArea>
  <cs:plotArea3D mods="allowNoFillOverride allowNoLineOverride">
    <cs:lnRef idx="0"/>
    <cs:fillRef idx="0"/>
    <cs:effectRef idx="0"/>
    <cs:fontRef idx="minor">
      <a:sysClr val="windowText" lastClr="000000"/>
    </cs:fontRef>
  </cs:plotArea3D>
  <cs:seriesAxis>
    <cs:lnRef idx="0"/>
    <cs:fillRef idx="0"/>
    <cs:effectRef idx="0"/>
    <cs:fontRef idx="minor">
      <a:sysClr val="windowText" lastClr="000000">
        <a:lumMod val="65000"/>
        <a:lumOff val="35000"/>
      </a:sysClr>
    </cs:fontRef>
    <cs:defRPr sz="900" kern="1200"/>
  </cs:seriesAxis>
  <cs:seriesLine>
    <cs:lnRef idx="0"/>
    <cs:fillRef idx="0"/>
    <cs:effectRef idx="0"/>
    <cs:fontRef idx="minor">
      <a:sysClr val="windowText" lastClr="000000"/>
    </cs:fontRef>
    <cs:spPr>
      <a:ln w="9525" cap="flat" cmpd="sng" algn="ctr">
        <a:solidFill>
          <a:sysClr val="windowText" lastClr="000000">
            <a:lumMod val="35000"/>
            <a:lumOff val="65000"/>
          </a:sysClr>
        </a:solidFill>
        <a:round/>
      </a:ln>
    </cs:spPr>
  </cs:seriesLine>
  <cs:title>
    <cs:lnRef idx="0"/>
    <cs:fillRef idx="0"/>
    <cs:effectRef idx="0"/>
    <cs:fontRef idx="minor">
      <a:sysClr val="windowText" lastClr="000000">
        <a:lumMod val="75000"/>
        <a:lumOff val="25000"/>
      </a:sysClr>
    </cs:fontRef>
    <cs:defRPr sz="1400" b="1" kern="1200" baseline="0"/>
  </cs:title>
  <cs:trendline>
    <cs:lnRef idx="0">
      <cs:styleClr val="auto"/>
    </cs:lnRef>
    <cs:fillRef idx="0"/>
    <cs:effectRef idx="0"/>
    <cs:fontRef idx="minor">
      <a:sysClr val="windowText" lastClr="000000"/>
    </cs:fontRef>
    <cs:spPr>
      <a:ln w="19050" cap="rnd">
        <a:solidFill>
          <a:srgbClr val="FFFFFF"/>
        </a:solidFill>
        <a:prstDash val="sysDot"/>
      </a:ln>
    </cs:spPr>
  </cs:trendline>
  <cs:trendlineLabel>
    <cs:lnRef idx="0"/>
    <cs:fillRef idx="0"/>
    <cs:effectRef idx="0"/>
    <cs:fontRef idx="minor">
      <a:sysClr val="windowText" lastClr="000000">
        <a:lumMod val="65000"/>
        <a:lumOff val="35000"/>
      </a:sysClr>
    </cs:fontRef>
    <cs:defRPr sz="900" kern="1200"/>
  </cs:trendlineLabel>
  <cs:upBar>
    <cs:lnRef idx="0"/>
    <cs:fillRef idx="0"/>
    <cs:effectRef idx="0"/>
    <cs:fontRef idx="minor">
      <a:sysClr val="windowText" lastClr="000000"/>
    </cs:fontRef>
    <cs:spPr>
      <a:solidFill>
        <a:sysClr val="window" lastClr="FFFFFF"/>
      </a:solidFill>
      <a:ln w="9525">
        <a:solidFill>
          <a:sysClr val="windowText" lastClr="000000">
            <a:lumMod val="15000"/>
            <a:lumOff val="85000"/>
          </a:sysClr>
        </a:solidFill>
      </a:ln>
    </cs:spPr>
  </cs:upBar>
  <cs:valueAxis>
    <cs:lnRef idx="0"/>
    <cs:fillRef idx="0"/>
    <cs:effectRef idx="0"/>
    <cs:fontRef idx="minor">
      <a:sysClr val="windowText" lastClr="000000">
        <a:lumMod val="65000"/>
        <a:lumOff val="35000"/>
      </a:sysClr>
    </cs:fontRef>
    <cs:defRPr sz="900" kern="1200"/>
  </cs:valueAxis>
  <cs:wall>
    <cs:lnRef idx="0"/>
    <cs:fillRef idx="0"/>
    <cs:effectRef idx="0"/>
    <cs:fontRef idx="minor">
      <a:sysClr val="windowText" lastClr="000000"/>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600"/>
            </a:lvl1pPr>
          </a:lstStyle>
          <a:p>
            <a:endParaRPr lang="zh-CN" altLang="en-US">
              <a:latin typeface="Arial" panose="020B0604020202020204" pitchFamily="34" charset="0"/>
              <a:ea typeface="微软雅黑" panose="020B0503020204020204" charset="-122"/>
            </a:endParaRPr>
          </a:p>
        </p:txBody>
      </p:sp>
      <p:sp>
        <p:nvSpPr>
          <p:cNvPr id="3" name="日期占位符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600"/>
            </a:lvl1pPr>
          </a:lstStyle>
          <a:p>
            <a:fld id="{0F9B84EA-7D68-4D60-9CB1-D50884785D1C}" type="datetimeFigureOut">
              <a:rPr lang="zh-CN" altLang="en-US" smtClean="0">
                <a:latin typeface="Arial" panose="020B0604020202020204" pitchFamily="34" charset="0"/>
                <a:ea typeface="微软雅黑" panose="020B0503020204020204" charset="-122"/>
              </a:rPr>
            </a:fld>
            <a:endParaRPr lang="zh-CN" altLang="en-US">
              <a:latin typeface="Arial" panose="020B0604020202020204" pitchFamily="34" charset="0"/>
              <a:ea typeface="微软雅黑" panose="020B0503020204020204" charset="-122"/>
            </a:endParaRPr>
          </a:p>
        </p:txBody>
      </p:sp>
      <p:sp>
        <p:nvSpPr>
          <p:cNvPr id="4" name="页脚占位符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600"/>
            </a:lvl1pPr>
          </a:lstStyle>
          <a:p>
            <a:endParaRPr lang="zh-CN" altLang="en-US">
              <a:latin typeface="Arial" panose="020B0604020202020204" pitchFamily="34" charset="0"/>
              <a:ea typeface="微软雅黑" panose="020B0503020204020204" charset="-122"/>
            </a:endParaRPr>
          </a:p>
        </p:txBody>
      </p:sp>
      <p:sp>
        <p:nvSpPr>
          <p:cNvPr id="5" name="灯片编号占位符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600"/>
            </a:lvl1pPr>
          </a:lstStyle>
          <a:p>
            <a:fld id="{8D4E0FC9-F1F8-4FAE-9988-3BA365CFD46F}" type="slidenum">
              <a:rPr lang="zh-CN" altLang="en-US" smtClean="0">
                <a:latin typeface="Arial" panose="020B0604020202020204" pitchFamily="34" charset="0"/>
                <a:ea typeface="微软雅黑" panose="020B0503020204020204" charset="-122"/>
              </a:rPr>
            </a:fld>
            <a:endParaRPr lang="zh-CN" altLang="en-US">
              <a:latin typeface="Arial" panose="020B0604020202020204" pitchFamily="34" charset="0"/>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atin typeface="Arial" panose="020B0604020202020204" pitchFamily="34" charset="0"/>
                <a:ea typeface="微软雅黑" panose="020B0503020204020204" charset="-122"/>
              </a:defRPr>
            </a:lvl1pPr>
          </a:lstStyle>
          <a:p>
            <a:endParaRPr lang="zh-CN" altLang="en-US"/>
          </a:p>
        </p:txBody>
      </p:sp>
      <p:sp>
        <p:nvSpPr>
          <p:cNvPr id="3" name="日期占位符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atin typeface="Arial" panose="020B0604020202020204" pitchFamily="34" charset="0"/>
                <a:ea typeface="微软雅黑" panose="020B0503020204020204" charset="-122"/>
              </a:defRPr>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3300413"/>
            <a:ext cx="7315200" cy="2700338"/>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atin typeface="Arial" panose="020B0604020202020204" pitchFamily="34" charset="0"/>
                <a:ea typeface="微软雅黑" panose="020B0503020204020204" charset="-122"/>
              </a:defRPr>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微软雅黑" panose="020B0503020204020204" charset="-122"/>
        <a:cs typeface="+mn-cs"/>
      </a:defRPr>
    </a:lvl1pPr>
    <a:lvl2pPr marL="457200" algn="l" defTabSz="914400" rtl="0" eaLnBrk="1" latinLnBrk="0" hangingPunct="1">
      <a:defRPr sz="1200" kern="1200">
        <a:solidFill>
          <a:schemeClr val="tx1"/>
        </a:solidFill>
        <a:latin typeface="Arial" panose="020B0604020202020204" pitchFamily="34" charset="0"/>
        <a:ea typeface="微软雅黑" panose="020B0503020204020204" charset="-122"/>
        <a:cs typeface="+mn-cs"/>
      </a:defRPr>
    </a:lvl2pPr>
    <a:lvl3pPr marL="914400" algn="l" defTabSz="914400" rtl="0" eaLnBrk="1" latinLnBrk="0" hangingPunct="1">
      <a:defRPr sz="1200" kern="1200">
        <a:solidFill>
          <a:schemeClr val="tx1"/>
        </a:solidFill>
        <a:latin typeface="Arial" panose="020B0604020202020204" pitchFamily="34" charset="0"/>
        <a:ea typeface="微软雅黑" panose="020B0503020204020204" charset="-122"/>
        <a:cs typeface="+mn-cs"/>
      </a:defRPr>
    </a:lvl3pPr>
    <a:lvl4pPr marL="1371600" algn="l" defTabSz="914400" rtl="0" eaLnBrk="1" latinLnBrk="0" hangingPunct="1">
      <a:defRPr sz="1200" kern="1200">
        <a:solidFill>
          <a:schemeClr val="tx1"/>
        </a:solidFill>
        <a:latin typeface="Arial" panose="020B0604020202020204" pitchFamily="34" charset="0"/>
        <a:ea typeface="微软雅黑" panose="020B0503020204020204" charset="-122"/>
        <a:cs typeface="+mn-cs"/>
      </a:defRPr>
    </a:lvl4pPr>
    <a:lvl5pPr marL="1828800" algn="l" defTabSz="914400" rtl="0" eaLnBrk="1" latinLnBrk="0" hangingPunct="1">
      <a:defRPr sz="1200" kern="1200">
        <a:solidFill>
          <a:schemeClr val="tx1"/>
        </a:solidFill>
        <a:latin typeface="Arial" panose="020B0604020202020204" pitchFamily="34" charset="0"/>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matchingName="Blank">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7" name="Picture 2" descr="E:\2016年重点工作\企业文化培训材料\微信图片_20171019084310.png"/>
          <p:cNvPicPr>
            <a:picLocks noChangeAspect="1" noChangeArrowheads="1"/>
          </p:cNvPicPr>
          <p:nvPr userDrawn="1"/>
        </p:nvPicPr>
        <p:blipFill>
          <a:blip r:embed="rId2" cstate="screen"/>
          <a:srcRect/>
          <a:stretch>
            <a:fillRect/>
          </a:stretch>
        </p:blipFill>
        <p:spPr bwMode="auto">
          <a:xfrm>
            <a:off x="56704" y="6415111"/>
            <a:ext cx="1298713" cy="371961"/>
          </a:xfrm>
          <a:prstGeom prst="rect">
            <a:avLst/>
          </a:prstGeom>
          <a:noFill/>
          <a:ln w="9525">
            <a:noFill/>
            <a:miter lim="800000"/>
            <a:headEnd/>
            <a:tailEnd/>
          </a:ln>
        </p:spPr>
      </p:pic>
      <p:sp>
        <p:nvSpPr>
          <p:cNvPr id="8" name="灯片编号占位符 5"/>
          <p:cNvSpPr>
            <a:spLocks noGrp="1"/>
          </p:cNvSpPr>
          <p:nvPr>
            <p:ph type="sldNum" sz="quarter" idx="4"/>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fld>
            <a:endParaRPr kumimoji="1" lang="zh-CN" altLang="en-US"/>
          </a:p>
        </p:txBody>
      </p:sp>
      <p:grpSp>
        <p:nvGrpSpPr>
          <p:cNvPr id="2" name="组合 1"/>
          <p:cNvGrpSpPr/>
          <p:nvPr userDrawn="1"/>
        </p:nvGrpSpPr>
        <p:grpSpPr>
          <a:xfrm>
            <a:off x="0" y="1064031"/>
            <a:ext cx="12192000" cy="111648"/>
            <a:chOff x="0" y="777696"/>
            <a:chExt cx="12192000" cy="111648"/>
          </a:xfrm>
        </p:grpSpPr>
        <p:cxnSp>
          <p:nvCxnSpPr>
            <p:cNvPr id="4" name="直接箭头连接符 7"/>
            <p:cNvCxnSpPr/>
            <p:nvPr userDrawn="1"/>
          </p:nvCxnSpPr>
          <p:spPr>
            <a:xfrm>
              <a:off x="0" y="777696"/>
              <a:ext cx="12192000" cy="0"/>
            </a:xfrm>
            <a:prstGeom prst="straightConnector1">
              <a:avLst/>
            </a:prstGeom>
            <a:noFill/>
            <a:ln w="34925" cap="flat" cmpd="sng" algn="ctr">
              <a:solidFill>
                <a:srgbClr val="4472C4">
                  <a:lumMod val="50000"/>
                </a:srgbClr>
              </a:solidFill>
              <a:prstDash val="solid"/>
              <a:miter lim="800000"/>
            </a:ln>
            <a:effectLst/>
          </p:spPr>
        </p:cxnSp>
        <p:cxnSp>
          <p:nvCxnSpPr>
            <p:cNvPr id="5" name="直接箭头连接符 8"/>
            <p:cNvCxnSpPr/>
            <p:nvPr userDrawn="1"/>
          </p:nvCxnSpPr>
          <p:spPr>
            <a:xfrm>
              <a:off x="0" y="889344"/>
              <a:ext cx="12192000" cy="0"/>
            </a:xfrm>
            <a:prstGeom prst="straightConnector1">
              <a:avLst/>
            </a:prstGeom>
            <a:noFill/>
            <a:ln w="12700" cap="flat" cmpd="sng" algn="ctr">
              <a:solidFill>
                <a:srgbClr val="002060"/>
              </a:solidFill>
              <a:prstDash val="solid"/>
              <a:miter lim="800000"/>
            </a:ln>
            <a:effectLst/>
          </p:spPr>
        </p:cxnSp>
      </p:grpSp>
      <p:sp>
        <p:nvSpPr>
          <p:cNvPr id="6" name="矩形 5"/>
          <p:cNvSpPr/>
          <p:nvPr userDrawn="1"/>
        </p:nvSpPr>
        <p:spPr>
          <a:xfrm>
            <a:off x="0" y="674254"/>
            <a:ext cx="12192000" cy="6834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0" y="5995686"/>
            <a:ext cx="12192000" cy="4194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869C1B7-EFCA-4B79-B4C6-E2171F95380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27849EC-A396-41AF-A883-8F1031C5AC5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showMasterSp="0" matchingName="Blank">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2.pn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38"/>
          <p:cNvPicPr>
            <a:picLocks noChangeAspect="1"/>
          </p:cNvPicPr>
          <p:nvPr userDrawn="1"/>
        </p:nvPicPr>
        <p:blipFill>
          <a:blip r:embed="rId6"/>
          <a:stretch>
            <a:fillRect/>
          </a:stretch>
        </p:blipFill>
        <p:spPr>
          <a:xfrm rot="21600000">
            <a:off x="0" y="558214"/>
            <a:ext cx="12192000" cy="13545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69C1B7-EFCA-4B79-B4C6-E2171F95380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7849EC-A396-41AF-A883-8F1031C5AC5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5" Type="http://schemas.openxmlformats.org/officeDocument/2006/relationships/slideLayout" Target="../slideLayouts/slideLayout1.xml"/><Relationship Id="rId14" Type="http://schemas.openxmlformats.org/officeDocument/2006/relationships/image" Target="../media/image3.png"/><Relationship Id="rId13" Type="http://schemas.openxmlformats.org/officeDocument/2006/relationships/tags" Target="../tags/tag38.xml"/><Relationship Id="rId12" Type="http://schemas.openxmlformats.org/officeDocument/2006/relationships/tags" Target="../tags/tag37.xml"/><Relationship Id="rId11" Type="http://schemas.openxmlformats.org/officeDocument/2006/relationships/tags" Target="../tags/tag36.xml"/><Relationship Id="rId10" Type="http://schemas.openxmlformats.org/officeDocument/2006/relationships/tags" Target="../tags/tag35.xml"/><Relationship Id="rId1" Type="http://schemas.openxmlformats.org/officeDocument/2006/relationships/tags" Target="../tags/tag26.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tags" Target="../tags/tag40.xml"/><Relationship Id="rId3" Type="http://schemas.openxmlformats.org/officeDocument/2006/relationships/image" Target="../media/image19.png"/><Relationship Id="rId2" Type="http://schemas.openxmlformats.org/officeDocument/2006/relationships/tags" Target="../tags/tag39.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4.xml"/><Relationship Id="rId7" Type="http://schemas.openxmlformats.org/officeDocument/2006/relationships/image" Target="../media/image5.png"/><Relationship Id="rId6" Type="http://schemas.openxmlformats.org/officeDocument/2006/relationships/tags" Target="../tags/tag4.xml"/><Relationship Id="rId5" Type="http://schemas.openxmlformats.org/officeDocument/2006/relationships/image" Target="../media/image3.png"/><Relationship Id="rId4" Type="http://schemas.openxmlformats.org/officeDocument/2006/relationships/chart" Target="../charts/chart5.xml"/><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chart" Target="../charts/chart2.xml"/></Relationships>
</file>

<file path=ppt/slides/_rels/slide8.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image" Target="../media/image6.png"/><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image" Target="../media/image3.png"/><Relationship Id="rId4" Type="http://schemas.openxmlformats.org/officeDocument/2006/relationships/chart" Target="../charts/chart9.xml"/><Relationship Id="rId3" Type="http://schemas.openxmlformats.org/officeDocument/2006/relationships/chart" Target="../charts/chart8.xml"/><Relationship Id="rId28" Type="http://schemas.openxmlformats.org/officeDocument/2006/relationships/notesSlide" Target="../notesSlides/notesSlide6.xml"/><Relationship Id="rId27" Type="http://schemas.openxmlformats.org/officeDocument/2006/relationships/slideLayout" Target="../slideLayouts/slideLayout4.xml"/><Relationship Id="rId26" Type="http://schemas.openxmlformats.org/officeDocument/2006/relationships/tags" Target="../tags/tag21.xml"/><Relationship Id="rId25" Type="http://schemas.openxmlformats.org/officeDocument/2006/relationships/tags" Target="../tags/tag20.xml"/><Relationship Id="rId24" Type="http://schemas.openxmlformats.org/officeDocument/2006/relationships/tags" Target="../tags/tag19.xml"/><Relationship Id="rId23" Type="http://schemas.openxmlformats.org/officeDocument/2006/relationships/tags" Target="../tags/tag18.xml"/><Relationship Id="rId22" Type="http://schemas.openxmlformats.org/officeDocument/2006/relationships/tags" Target="../tags/tag17.xml"/><Relationship Id="rId21" Type="http://schemas.openxmlformats.org/officeDocument/2006/relationships/tags" Target="../tags/tag16.xml"/><Relationship Id="rId20" Type="http://schemas.openxmlformats.org/officeDocument/2006/relationships/tags" Target="../tags/tag15.xml"/><Relationship Id="rId2" Type="http://schemas.openxmlformats.org/officeDocument/2006/relationships/chart" Target="../charts/chart7.xml"/><Relationship Id="rId19" Type="http://schemas.openxmlformats.org/officeDocument/2006/relationships/image" Target="../media/image9.png"/><Relationship Id="rId18" Type="http://schemas.openxmlformats.org/officeDocument/2006/relationships/tags" Target="../tags/tag14.xml"/><Relationship Id="rId17" Type="http://schemas.openxmlformats.org/officeDocument/2006/relationships/tags" Target="../tags/tag13.xml"/><Relationship Id="rId16" Type="http://schemas.openxmlformats.org/officeDocument/2006/relationships/tags" Target="../tags/tag12.xml"/><Relationship Id="rId15" Type="http://schemas.openxmlformats.org/officeDocument/2006/relationships/image" Target="../media/image8.png"/><Relationship Id="rId14" Type="http://schemas.openxmlformats.org/officeDocument/2006/relationships/tags" Target="../tags/tag11.xml"/><Relationship Id="rId13" Type="http://schemas.openxmlformats.org/officeDocument/2006/relationships/tags" Target="../tags/tag10.xml"/><Relationship Id="rId12" Type="http://schemas.openxmlformats.org/officeDocument/2006/relationships/tags" Target="../tags/tag9.xml"/><Relationship Id="rId11" Type="http://schemas.openxmlformats.org/officeDocument/2006/relationships/image" Target="../media/image7.png"/><Relationship Id="rId10" Type="http://schemas.openxmlformats.org/officeDocument/2006/relationships/tags" Target="../tags/tag8.xml"/><Relationship Id="rId1" Type="http://schemas.openxmlformats.org/officeDocument/2006/relationships/chart" Target="../charts/chart6.xml"/></Relationships>
</file>

<file path=ppt/slides/_rels/slide9.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image" Target="../media/image13.png"/><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5" Type="http://schemas.openxmlformats.org/officeDocument/2006/relationships/slideLayout" Target="../slideLayouts/slideLayout1.xml"/><Relationship Id="rId14" Type="http://schemas.openxmlformats.org/officeDocument/2006/relationships/image" Target="../media/image3.png"/><Relationship Id="rId13" Type="http://schemas.openxmlformats.org/officeDocument/2006/relationships/image" Target="../media/image18.png"/><Relationship Id="rId12" Type="http://schemas.openxmlformats.org/officeDocument/2006/relationships/image" Target="../media/image17.jpeg"/><Relationship Id="rId11" Type="http://schemas.openxmlformats.org/officeDocument/2006/relationships/image" Target="../media/image16.png"/><Relationship Id="rId10" Type="http://schemas.openxmlformats.org/officeDocument/2006/relationships/image" Target="../media/image15.jpeg"/><Relationship Id="rId1" Type="http://schemas.openxmlformats.org/officeDocument/2006/relationships/tags" Target="../tags/tag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35" y="1367155"/>
            <a:ext cx="12192635" cy="768350"/>
          </a:xfrm>
          <a:prstGeom prst="rect">
            <a:avLst/>
          </a:prstGeom>
          <a:noFill/>
        </p:spPr>
        <p:txBody>
          <a:bodyPr wrap="square" rtlCol="0">
            <a:spAutoFit/>
          </a:bodyPr>
          <a:lstStyle/>
          <a:p>
            <a:pPr algn="ctr"/>
            <a:r>
              <a:rPr lang="en-US" altLang="zh-CN" sz="4400" b="1" dirty="0">
                <a:solidFill>
                  <a:srgbClr val="2F5597"/>
                </a:solidFill>
                <a:latin typeface="微软雅黑" panose="020B0503020204020204" charset="-122"/>
                <a:ea typeface="微软雅黑" panose="020B0503020204020204" charset="-122"/>
              </a:rPr>
              <a:t> </a:t>
            </a:r>
            <a:r>
              <a:rPr lang="zh-CN" altLang="en-US" sz="4400" b="1" dirty="0">
                <a:solidFill>
                  <a:srgbClr val="2F5597"/>
                </a:solidFill>
                <a:latin typeface="微软雅黑" panose="020B0503020204020204" charset="-122"/>
                <a:ea typeface="微软雅黑" panose="020B0503020204020204" charset="-122"/>
              </a:rPr>
              <a:t>苯胺洛芬注射液 </a:t>
            </a:r>
            <a:endParaRPr lang="zh-CN" altLang="en-US" sz="4400" b="1" dirty="0">
              <a:solidFill>
                <a:srgbClr val="2F5597"/>
              </a:solidFill>
              <a:latin typeface="微软雅黑" panose="020B0503020204020204" charset="-122"/>
              <a:ea typeface="微软雅黑" panose="020B0503020204020204" charset="-122"/>
            </a:endParaRPr>
          </a:p>
        </p:txBody>
      </p:sp>
      <p:sp>
        <p:nvSpPr>
          <p:cNvPr id="3" name="矩形: 圆角 2"/>
          <p:cNvSpPr/>
          <p:nvPr/>
        </p:nvSpPr>
        <p:spPr>
          <a:xfrm>
            <a:off x="143510" y="3110357"/>
            <a:ext cx="11904980" cy="901065"/>
          </a:xfrm>
          <a:prstGeom prst="roundRect">
            <a:avLst/>
          </a:prstGeom>
          <a:solidFill>
            <a:srgbClr val="2F5597"/>
          </a:solidFill>
          <a:ln>
            <a:noFill/>
          </a:ln>
          <a:effectLst/>
        </p:spPr>
        <p:style>
          <a:lnRef idx="2">
            <a:schemeClr val="accent2"/>
          </a:lnRef>
          <a:fillRef idx="1">
            <a:schemeClr val="lt1"/>
          </a:fillRef>
          <a:effectRef idx="0">
            <a:schemeClr val="accent2"/>
          </a:effectRef>
          <a:fontRef idx="minor">
            <a:schemeClr val="dk1"/>
          </a:fontRef>
        </p:style>
        <p:txBody>
          <a:bodyPr rtlCol="0" anchor="ctr" anchorCtr="0"/>
          <a:lstStyle>
            <a:defPPr>
              <a:defRPr lang="zh-CN">
                <a:solidFill>
                  <a:schemeClr val="dk1"/>
                </a:solidFill>
              </a:defRPr>
            </a:defPPr>
            <a:lvl1pPr algn="l" rtl="0" eaLnBrk="0" fontAlgn="base" hangingPunct="0">
              <a:spcBef>
                <a:spcPct val="0"/>
              </a:spcBef>
              <a:spcAft>
                <a:spcPct val="0"/>
              </a:spcAft>
              <a:defRPr kern="1200">
                <a:solidFill>
                  <a:schemeClr val="dk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dk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dk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dk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dk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dk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dk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dk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dk1"/>
                </a:solidFill>
                <a:latin typeface="Arial" panose="020B0604020202020204" pitchFamily="34" charset="0"/>
                <a:ea typeface="宋体" panose="02010600030101010101" pitchFamily="2" charset="-122"/>
                <a:cs typeface="+mn-cs"/>
              </a:defRPr>
            </a:lvl9pPr>
          </a:lstStyle>
          <a:p>
            <a:pPr algn="ctr"/>
            <a:r>
              <a:rPr lang="zh-CN" altLang="en-US" sz="3400" b="1" dirty="0">
                <a:solidFill>
                  <a:schemeClr val="bg1"/>
                </a:solidFill>
                <a:latin typeface="微软雅黑" panose="020B0503020204020204" charset="-122"/>
                <a:ea typeface="微软雅黑" panose="020B0503020204020204" charset="-122"/>
                <a:cs typeface="微软雅黑" panose="020B0503020204020204" charset="-122"/>
              </a:rPr>
              <a:t>辅料纯净   制剂稳定   阿片节俭更优 </a:t>
            </a:r>
            <a:endParaRPr lang="en-US" altLang="zh-CN" sz="34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0" y="5093314"/>
            <a:ext cx="12192000" cy="461665"/>
          </a:xfrm>
          <a:prstGeom prst="rect">
            <a:avLst/>
          </a:prstGeom>
          <a:noFill/>
        </p:spPr>
        <p:txBody>
          <a:bodyPr wrap="square" rtlCol="0">
            <a:spAutoFit/>
          </a:bodyPr>
          <a:lstStyle/>
          <a:p>
            <a:pPr algn="ctr"/>
            <a:r>
              <a:rPr lang="zh-CN" altLang="en-US" sz="2400" dirty="0">
                <a:latin typeface="微软雅黑" panose="020B0503020204020204" charset="-122"/>
                <a:ea typeface="微软雅黑" panose="020B0503020204020204" charset="-122"/>
                <a:cs typeface="微软雅黑" panose="020B0503020204020204" charset="-122"/>
              </a:rPr>
              <a:t>申报企业</a:t>
            </a:r>
            <a:r>
              <a:rPr lang="en-US" altLang="zh-CN" sz="2400" dirty="0">
                <a:latin typeface="微软雅黑" panose="020B0503020204020204" charset="-122"/>
                <a:ea typeface="微软雅黑" panose="020B0503020204020204" charset="-122"/>
                <a:cs typeface="微软雅黑" panose="020B0503020204020204" charset="-122"/>
              </a:rPr>
              <a:t>: </a:t>
            </a:r>
            <a:r>
              <a:rPr lang="zh-CN" altLang="en-US" sz="2400" dirty="0">
                <a:latin typeface="微软雅黑" panose="020B0503020204020204" charset="-122"/>
                <a:ea typeface="微软雅黑" panose="020B0503020204020204" charset="-122"/>
                <a:cs typeface="微软雅黑" panose="020B0503020204020204" charset="-122"/>
              </a:rPr>
              <a:t>以岭万洲国际制药有限公司</a:t>
            </a:r>
            <a:endParaRPr lang="zh-CN" altLang="en-US" sz="2400" dirty="0">
              <a:latin typeface="微软雅黑" panose="020B0503020204020204" charset="-122"/>
              <a:ea typeface="微软雅黑" panose="020B0503020204020204" charset="-122"/>
              <a:cs typeface="微软雅黑" panose="020B0503020204020204" charset="-122"/>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517045" y="6311301"/>
            <a:ext cx="1622014" cy="6647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4"/>
          <p:cNvSpPr/>
          <p:nvPr/>
        </p:nvSpPr>
        <p:spPr>
          <a:xfrm>
            <a:off x="0" y="0"/>
            <a:ext cx="1553753" cy="453862"/>
          </a:xfrm>
          <a:prstGeom prst="rect">
            <a:avLst/>
          </a:prstGeom>
          <a:solidFill>
            <a:srgbClr val="6770B1">
              <a:alpha val="100000"/>
            </a:srgbClr>
          </a:solidFill>
          <a:ln w="0" cap="flat">
            <a:noFill/>
            <a:prstDash val="solid"/>
            <a:miter lim="0"/>
          </a:ln>
        </p:spPr>
        <p:txBody>
          <a:bodyPr vert="horz" wrap="square" lIns="0" tIns="0" rIns="0" bIns="0"/>
          <a:lstStyle/>
          <a:p>
            <a:pPr algn="l" rtl="0" eaLnBrk="0">
              <a:lnSpc>
                <a:spcPct val="120000"/>
              </a:lnSpc>
            </a:pPr>
            <a:endParaRPr sz="1700" dirty="0">
              <a:latin typeface="Arial" panose="020B0604020202020204"/>
              <a:ea typeface="Arial" panose="020B0604020202020204"/>
              <a:cs typeface="Arial" panose="020B0604020202020204"/>
            </a:endParaRPr>
          </a:p>
        </p:txBody>
      </p:sp>
      <p:grpSp>
        <p:nvGrpSpPr>
          <p:cNvPr id="4" name="组合 3"/>
          <p:cNvGrpSpPr/>
          <p:nvPr>
            <p:custDataLst>
              <p:tags r:id="rId1"/>
            </p:custDataLst>
          </p:nvPr>
        </p:nvGrpSpPr>
        <p:grpSpPr>
          <a:xfrm>
            <a:off x="663348" y="989094"/>
            <a:ext cx="11021833" cy="5246074"/>
            <a:chOff x="223961" y="1183596"/>
            <a:chExt cx="11399784" cy="4667358"/>
          </a:xfrm>
        </p:grpSpPr>
        <p:grpSp>
          <p:nvGrpSpPr>
            <p:cNvPr id="108" name="组合 1"/>
            <p:cNvGrpSpPr/>
            <p:nvPr/>
          </p:nvGrpSpPr>
          <p:grpSpPr>
            <a:xfrm>
              <a:off x="223961" y="1183596"/>
              <a:ext cx="11399784" cy="1040211"/>
              <a:chOff x="2253689" y="853754"/>
              <a:chExt cx="9290426" cy="847736"/>
            </a:xfrm>
          </p:grpSpPr>
          <p:sp>
            <p:nvSpPr>
              <p:cNvPr id="130" name="1"/>
              <p:cNvSpPr/>
              <p:nvPr>
                <p:custDataLst>
                  <p:tags r:id="rId2"/>
                </p:custDataLst>
              </p:nvPr>
            </p:nvSpPr>
            <p:spPr>
              <a:xfrm>
                <a:off x="3111796" y="853754"/>
                <a:ext cx="8357191" cy="847736"/>
              </a:xfrm>
              <a:prstGeom prst="rect">
                <a:avLst/>
              </a:prstGeom>
              <a:noFill/>
              <a:ln>
                <a:solidFill>
                  <a:srgbClr val="4472C4"/>
                </a:solidFill>
                <a:prstDash val="dash"/>
              </a:ln>
              <a:extLst>
                <a:ext uri="{909E8E84-426E-40DD-AFC4-6F175D3DCCD1}">
                  <a14:hiddenFill xmlns:a14="http://schemas.microsoft.com/office/drawing/2010/main">
                    <a:solidFill>
                      <a:schemeClr val="accent5">
                        <a:lumMod val="20000"/>
                        <a:lumOff val="80000"/>
                        <a:alpha val="20000"/>
                      </a:schemeClr>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285750" indent="-285750" algn="ctr">
                  <a:buFont typeface="Wingdings" panose="05000000000000000000" pitchFamily="2" charset="2"/>
                  <a:buChar char="l"/>
                </a:pPr>
                <a:endParaRPr lang="zh-CN" altLang="en-US" dirty="0">
                  <a:latin typeface="微软雅黑" panose="020B0503020204020204" charset="-122"/>
                  <a:ea typeface="微软雅黑" panose="020B0503020204020204" charset="-122"/>
                  <a:cs typeface="Times New Roman" panose="02020603050405020304" pitchFamily="18" charset="0"/>
                </a:endParaRPr>
              </a:p>
            </p:txBody>
          </p:sp>
          <p:sp>
            <p:nvSpPr>
              <p:cNvPr id="131" name="Title-1"/>
              <p:cNvSpPr/>
              <p:nvPr>
                <p:custDataLst>
                  <p:tags r:id="rId3"/>
                </p:custDataLst>
              </p:nvPr>
            </p:nvSpPr>
            <p:spPr>
              <a:xfrm>
                <a:off x="2253689" y="980097"/>
                <a:ext cx="1793672" cy="583078"/>
              </a:xfrm>
              <a:prstGeom prst="roundRect">
                <a:avLst>
                  <a:gd name="adj" fmla="val 8216"/>
                </a:avLst>
              </a:prstGeom>
              <a:solidFill>
                <a:srgbClr val="2F5597"/>
              </a:solidFill>
              <a:ln>
                <a:noFill/>
              </a:ln>
              <a:effectLst>
                <a:outerShdw blurRad="76200" dist="38100" algn="l" rotWithShape="0">
                  <a:schemeClr val="accent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latinLnBrk="1" hangingPunct="0"/>
                <a:r>
                  <a:rPr lang="zh-CN" altLang="en-US" b="1" dirty="0">
                    <a:solidFill>
                      <a:schemeClr val="bg1"/>
                    </a:solidFill>
                    <a:latin typeface="微软雅黑" panose="020B0503020204020204" charset="-122"/>
                    <a:ea typeface="微软雅黑" panose="020B0503020204020204" charset="-122"/>
                    <a:cs typeface="Times New Roman" panose="02020603050405020304" pitchFamily="18" charset="0"/>
                  </a:rPr>
                  <a:t>对公共健康的影响</a:t>
                </a:r>
                <a:endParaRPr lang="zh-CN" altLang="en-US" b="1" dirty="0">
                  <a:solidFill>
                    <a:schemeClr val="bg1"/>
                  </a:solidFill>
                  <a:latin typeface="微软雅黑" panose="020B0503020204020204" charset="-122"/>
                  <a:ea typeface="微软雅黑" panose="020B0503020204020204" charset="-122"/>
                  <a:cs typeface="Times New Roman" panose="02020603050405020304" pitchFamily="18" charset="0"/>
                </a:endParaRPr>
              </a:p>
            </p:txBody>
          </p:sp>
          <p:sp>
            <p:nvSpPr>
              <p:cNvPr id="132" name="Body-1"/>
              <p:cNvSpPr txBox="1"/>
              <p:nvPr>
                <p:custDataLst>
                  <p:tags r:id="rId4"/>
                </p:custDataLst>
              </p:nvPr>
            </p:nvSpPr>
            <p:spPr>
              <a:xfrm>
                <a:off x="4047362" y="939633"/>
                <a:ext cx="7496753" cy="663503"/>
              </a:xfrm>
              <a:prstGeom prst="rect">
                <a:avLst/>
              </a:prstGeom>
              <a:noFill/>
            </p:spPr>
            <p:txBody>
              <a:bodyPr wrap="square" anchor="ctr">
                <a:noAutofit/>
              </a:bodyPr>
              <a:lstStyle/>
              <a:p>
                <a:pPr latinLnBrk="1" hangingPunct="0">
                  <a:lnSpc>
                    <a:spcPct val="130000"/>
                  </a:lnSpc>
                </a:pPr>
                <a:r>
                  <a:rPr lang="zh-CN" altLang="en-US" sz="1600" kern="0" dirty="0" err="1">
                    <a:latin typeface="微软雅黑" panose="020B0503020204020204" charset="-122"/>
                    <a:ea typeface="微软雅黑" panose="020B0503020204020204" charset="-122"/>
                    <a:cs typeface="Noto Sans SC" panose="020B0200000000000000" pitchFamily="34" charset="-122"/>
                  </a:rPr>
                  <a:t>苯胺洛芬注射液阿片节俭率高，镇痛</a:t>
                </a:r>
                <a:r>
                  <a:rPr lang="zh-CN" altLang="en-US" sz="1600" kern="0" dirty="0" err="1">
                    <a:solidFill>
                      <a:schemeClr val="tx1"/>
                    </a:solidFill>
                    <a:latin typeface="微软雅黑" panose="020B0503020204020204" charset="-122"/>
                    <a:ea typeface="微软雅黑" panose="020B0503020204020204" charset="-122"/>
                    <a:cs typeface="Noto Sans SC" panose="020B0200000000000000" pitchFamily="34" charset="-122"/>
                  </a:rPr>
                  <a:t>疗效确切。辅料纯净、使用安全。制剂稳定，使用方便。</a:t>
                </a:r>
                <a:r>
                  <a:rPr lang="zh-CN" altLang="en-US" sz="1600" kern="0" dirty="0" err="1">
                    <a:latin typeface="微软雅黑" panose="020B0503020204020204" charset="-122"/>
                    <a:ea typeface="微软雅黑" panose="020B0503020204020204" charset="-122"/>
                    <a:cs typeface="Noto Sans SC" panose="020B0200000000000000" pitchFamily="34" charset="-122"/>
                  </a:rPr>
                  <a:t>用于手术后镇痛，</a:t>
                </a:r>
                <a:r>
                  <a:rPr lang="zh-CN" altLang="en-US" sz="1600" b="1" kern="0" dirty="0">
                    <a:solidFill>
                      <a:srgbClr val="C00000"/>
                    </a:solidFill>
                    <a:latin typeface="微软雅黑" panose="020B0503020204020204" charset="-122"/>
                    <a:ea typeface="微软雅黑" panose="020B0503020204020204" charset="-122"/>
                  </a:rPr>
                  <a:t>提升患者满意度</a:t>
                </a:r>
                <a:r>
                  <a:rPr lang="zh-CN" altLang="en-US" sz="1600" b="1" spc="130" dirty="0">
                    <a:solidFill>
                      <a:srgbClr val="C00000"/>
                    </a:solidFill>
                    <a:latin typeface="微软雅黑" panose="020B0503020204020204" charset="-122"/>
                    <a:ea typeface="微软雅黑" panose="020B0503020204020204" charset="-122"/>
                    <a:cs typeface="Times New Roman" panose="02020603050405020304" pitchFamily="18" charset="0"/>
                  </a:rPr>
                  <a:t>。</a:t>
                </a:r>
                <a:endParaRPr lang="zh-CN" altLang="en-US" sz="1600" b="1" spc="130" dirty="0">
                  <a:solidFill>
                    <a:srgbClr val="C00000"/>
                  </a:solidFill>
                  <a:latin typeface="微软雅黑" panose="020B0503020204020204" charset="-122"/>
                  <a:ea typeface="微软雅黑" panose="020B0503020204020204" charset="-122"/>
                  <a:cs typeface="Times New Roman" panose="02020603050405020304" pitchFamily="18" charset="0"/>
                </a:endParaRPr>
              </a:p>
            </p:txBody>
          </p:sp>
        </p:grpSp>
        <p:grpSp>
          <p:nvGrpSpPr>
            <p:cNvPr id="109" name="组合 2"/>
            <p:cNvGrpSpPr/>
            <p:nvPr/>
          </p:nvGrpSpPr>
          <p:grpSpPr>
            <a:xfrm>
              <a:off x="223962" y="2392646"/>
              <a:ext cx="11307597" cy="1040211"/>
              <a:chOff x="2253690" y="853755"/>
              <a:chExt cx="9215297" cy="847736"/>
            </a:xfrm>
          </p:grpSpPr>
          <p:sp>
            <p:nvSpPr>
              <p:cNvPr id="124" name="2"/>
              <p:cNvSpPr/>
              <p:nvPr>
                <p:custDataLst>
                  <p:tags r:id="rId5"/>
                </p:custDataLst>
              </p:nvPr>
            </p:nvSpPr>
            <p:spPr>
              <a:xfrm>
                <a:off x="3111796" y="853755"/>
                <a:ext cx="8357191" cy="847736"/>
              </a:xfrm>
              <a:prstGeom prst="rect">
                <a:avLst/>
              </a:prstGeom>
              <a:noFill/>
              <a:ln>
                <a:solidFill>
                  <a:srgbClr val="4472C4"/>
                </a:solidFill>
                <a:prstDash val="dash"/>
              </a:ln>
              <a:extLst>
                <a:ext uri="{909E8E84-426E-40DD-AFC4-6F175D3DCCD1}">
                  <a14:hiddenFill xmlns:a14="http://schemas.microsoft.com/office/drawing/2010/main">
                    <a:solidFill>
                      <a:schemeClr val="accent5">
                        <a:lumMod val="20000"/>
                        <a:lumOff val="80000"/>
                        <a:alpha val="20000"/>
                      </a:schemeClr>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微软雅黑" panose="020B0503020204020204" charset="-122"/>
                  <a:ea typeface="微软雅黑" panose="020B0503020204020204" charset="-122"/>
                  <a:cs typeface="Times New Roman" panose="02020603050405020304" pitchFamily="18" charset="0"/>
                </a:endParaRPr>
              </a:p>
            </p:txBody>
          </p:sp>
          <p:sp>
            <p:nvSpPr>
              <p:cNvPr id="125" name="Title-2"/>
              <p:cNvSpPr/>
              <p:nvPr>
                <p:custDataLst>
                  <p:tags r:id="rId6"/>
                </p:custDataLst>
              </p:nvPr>
            </p:nvSpPr>
            <p:spPr>
              <a:xfrm>
                <a:off x="2253690" y="980097"/>
                <a:ext cx="1793671" cy="583078"/>
              </a:xfrm>
              <a:prstGeom prst="roundRect">
                <a:avLst>
                  <a:gd name="adj" fmla="val 8216"/>
                </a:avLst>
              </a:prstGeom>
              <a:solidFill>
                <a:srgbClr val="2F5597"/>
              </a:solidFill>
              <a:ln>
                <a:noFill/>
              </a:ln>
              <a:effectLst>
                <a:outerShdw blurRad="76200" dist="38100" algn="l" rotWithShape="0">
                  <a:schemeClr val="accent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latinLnBrk="1" hangingPunct="0"/>
                <a:r>
                  <a:rPr lang="zh-CN" altLang="en-US" b="1" dirty="0">
                    <a:solidFill>
                      <a:schemeClr val="bg1"/>
                    </a:solidFill>
                    <a:latin typeface="微软雅黑" panose="020B0503020204020204" charset="-122"/>
                    <a:ea typeface="微软雅黑" panose="020B0503020204020204" charset="-122"/>
                    <a:cs typeface="Times New Roman" panose="02020603050405020304" pitchFamily="18" charset="0"/>
                  </a:rPr>
                  <a:t>符合医保基本原则</a:t>
                </a:r>
                <a:endParaRPr lang="zh-CN" altLang="en-US" b="1" dirty="0">
                  <a:solidFill>
                    <a:schemeClr val="bg1"/>
                  </a:solidFill>
                  <a:latin typeface="微软雅黑" panose="020B0503020204020204" charset="-122"/>
                  <a:ea typeface="微软雅黑" panose="020B0503020204020204" charset="-122"/>
                  <a:cs typeface="Times New Roman" panose="02020603050405020304" pitchFamily="18" charset="0"/>
                </a:endParaRPr>
              </a:p>
            </p:txBody>
          </p:sp>
          <p:sp>
            <p:nvSpPr>
              <p:cNvPr id="126" name="Body-2"/>
              <p:cNvSpPr txBox="1"/>
              <p:nvPr>
                <p:custDataLst>
                  <p:tags r:id="rId7"/>
                </p:custDataLst>
              </p:nvPr>
            </p:nvSpPr>
            <p:spPr>
              <a:xfrm>
                <a:off x="4047362" y="1010935"/>
                <a:ext cx="7421625" cy="530112"/>
              </a:xfrm>
              <a:prstGeom prst="rect">
                <a:avLst/>
              </a:prstGeom>
              <a:noFill/>
            </p:spPr>
            <p:txBody>
              <a:bodyPr wrap="square" anchor="ctr">
                <a:noAutofit/>
              </a:bodyPr>
              <a:lstStyle/>
              <a:p>
                <a:pPr latinLnBrk="1" hangingPunct="0">
                  <a:lnSpc>
                    <a:spcPct val="130000"/>
                  </a:lnSpc>
                </a:pPr>
                <a:r>
                  <a:rPr lang="zh-CN" altLang="en-US" sz="1600" kern="0" dirty="0" err="1">
                    <a:latin typeface="微软雅黑" panose="020B0503020204020204" charset="-122"/>
                    <a:ea typeface="微软雅黑" panose="020B0503020204020204" charset="-122"/>
                    <a:cs typeface="Noto Sans SC" panose="020B0200000000000000" pitchFamily="34" charset="-122"/>
                  </a:rPr>
                  <a:t>苯胺洛芬注射液纳入医保目录，是腹部开放与腹腔镜手术以及胸腔镜手术的术后镇痛优选用药，降低吗啡等现有药物引起的不良反应，</a:t>
                </a:r>
                <a:r>
                  <a:rPr lang="zh-CN" altLang="en-US" sz="1600" b="1" kern="0" dirty="0">
                    <a:solidFill>
                      <a:srgbClr val="C00000"/>
                    </a:solidFill>
                    <a:latin typeface="微软雅黑" panose="020B0503020204020204" charset="-122"/>
                    <a:ea typeface="微软雅黑" panose="020B0503020204020204" charset="-122"/>
                  </a:rPr>
                  <a:t>减少医疗资源消耗</a:t>
                </a:r>
                <a:r>
                  <a:rPr lang="zh-CN" altLang="en-US" sz="1600" spc="130" dirty="0">
                    <a:solidFill>
                      <a:srgbClr val="C00000"/>
                    </a:solidFill>
                    <a:latin typeface="微软雅黑" panose="020B0503020204020204" charset="-122"/>
                    <a:ea typeface="微软雅黑" panose="020B0503020204020204" charset="-122"/>
                    <a:cs typeface="Times New Roman" panose="02020603050405020304" pitchFamily="18" charset="0"/>
                  </a:rPr>
                  <a:t>。</a:t>
                </a:r>
                <a:endParaRPr lang="zh-CN" altLang="en-US" sz="1600" spc="130" dirty="0">
                  <a:solidFill>
                    <a:srgbClr val="C00000"/>
                  </a:solidFill>
                  <a:latin typeface="微软雅黑" panose="020B0503020204020204" charset="-122"/>
                  <a:ea typeface="微软雅黑" panose="020B0503020204020204" charset="-122"/>
                  <a:cs typeface="Times New Roman" panose="02020603050405020304" pitchFamily="18" charset="0"/>
                </a:endParaRPr>
              </a:p>
            </p:txBody>
          </p:sp>
        </p:grpSp>
        <p:grpSp>
          <p:nvGrpSpPr>
            <p:cNvPr id="110" name="组合 3"/>
            <p:cNvGrpSpPr/>
            <p:nvPr/>
          </p:nvGrpSpPr>
          <p:grpSpPr>
            <a:xfrm>
              <a:off x="223962" y="3601694"/>
              <a:ext cx="11307597" cy="1040211"/>
              <a:chOff x="2253690" y="853754"/>
              <a:chExt cx="9215297" cy="847736"/>
            </a:xfrm>
          </p:grpSpPr>
          <p:sp>
            <p:nvSpPr>
              <p:cNvPr id="118" name="3"/>
              <p:cNvSpPr/>
              <p:nvPr>
                <p:custDataLst>
                  <p:tags r:id="rId8"/>
                </p:custDataLst>
              </p:nvPr>
            </p:nvSpPr>
            <p:spPr>
              <a:xfrm>
                <a:off x="3111796" y="853754"/>
                <a:ext cx="8357191" cy="847736"/>
              </a:xfrm>
              <a:prstGeom prst="rect">
                <a:avLst/>
              </a:prstGeom>
              <a:noFill/>
              <a:ln>
                <a:solidFill>
                  <a:srgbClr val="4472C4"/>
                </a:solidFill>
                <a:prstDash val="dash"/>
              </a:ln>
              <a:extLst>
                <a:ext uri="{909E8E84-426E-40DD-AFC4-6F175D3DCCD1}">
                  <a14:hiddenFill xmlns:a14="http://schemas.microsoft.com/office/drawing/2010/main">
                    <a:solidFill>
                      <a:schemeClr val="accent5">
                        <a:lumMod val="20000"/>
                        <a:lumOff val="80000"/>
                        <a:alpha val="20000"/>
                      </a:schemeClr>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微软雅黑" panose="020B0503020204020204" charset="-122"/>
                  <a:ea typeface="微软雅黑" panose="020B0503020204020204" charset="-122"/>
                  <a:cs typeface="Times New Roman" panose="02020603050405020304" pitchFamily="18" charset="0"/>
                </a:endParaRPr>
              </a:p>
            </p:txBody>
          </p:sp>
          <p:sp>
            <p:nvSpPr>
              <p:cNvPr id="119" name="Title-3"/>
              <p:cNvSpPr/>
              <p:nvPr>
                <p:custDataLst>
                  <p:tags r:id="rId9"/>
                </p:custDataLst>
              </p:nvPr>
            </p:nvSpPr>
            <p:spPr>
              <a:xfrm>
                <a:off x="2253690" y="980097"/>
                <a:ext cx="1786665" cy="583078"/>
              </a:xfrm>
              <a:prstGeom prst="roundRect">
                <a:avLst>
                  <a:gd name="adj" fmla="val 8216"/>
                </a:avLst>
              </a:prstGeom>
              <a:solidFill>
                <a:srgbClr val="2F5597"/>
              </a:solidFill>
              <a:ln>
                <a:noFill/>
              </a:ln>
              <a:effectLst>
                <a:outerShdw blurRad="76200" dist="38100" algn="l" rotWithShape="0">
                  <a:schemeClr val="accent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latinLnBrk="1" hangingPunct="0"/>
                <a:r>
                  <a:rPr lang="zh-CN" altLang="en-US" b="1" dirty="0">
                    <a:solidFill>
                      <a:schemeClr val="bg1"/>
                    </a:solidFill>
                    <a:latin typeface="微软雅黑" panose="020B0503020204020204" charset="-122"/>
                    <a:ea typeface="微软雅黑" panose="020B0503020204020204" charset="-122"/>
                    <a:cs typeface="Times New Roman" panose="02020603050405020304" pitchFamily="18" charset="0"/>
                  </a:rPr>
                  <a:t>弥补目录短板</a:t>
                </a:r>
                <a:endParaRPr lang="zh-CN" altLang="en-US" b="1" dirty="0">
                  <a:solidFill>
                    <a:schemeClr val="bg1"/>
                  </a:solidFill>
                  <a:latin typeface="微软雅黑" panose="020B0503020204020204" charset="-122"/>
                  <a:ea typeface="微软雅黑" panose="020B0503020204020204" charset="-122"/>
                  <a:cs typeface="Times New Roman" panose="02020603050405020304" pitchFamily="18" charset="0"/>
                </a:endParaRPr>
              </a:p>
            </p:txBody>
          </p:sp>
          <p:sp>
            <p:nvSpPr>
              <p:cNvPr id="120" name="Body-3"/>
              <p:cNvSpPr txBox="1"/>
              <p:nvPr>
                <p:custDataLst>
                  <p:tags r:id="rId10"/>
                </p:custDataLst>
              </p:nvPr>
            </p:nvSpPr>
            <p:spPr>
              <a:xfrm>
                <a:off x="4047362" y="918419"/>
                <a:ext cx="7348460" cy="686230"/>
              </a:xfrm>
              <a:prstGeom prst="rect">
                <a:avLst/>
              </a:prstGeom>
              <a:noFill/>
            </p:spPr>
            <p:txBody>
              <a:bodyPr wrap="square" anchor="ctr">
                <a:noAutofit/>
              </a:bodyPr>
              <a:lstStyle/>
              <a:p>
                <a:pPr latinLnBrk="1" hangingPunct="0">
                  <a:lnSpc>
                    <a:spcPct val="130000"/>
                  </a:lnSpc>
                </a:pPr>
                <a:r>
                  <a:rPr lang="zh-CN" altLang="en-US" sz="1600" kern="0" dirty="0">
                    <a:latin typeface="微软雅黑" panose="020B0503020204020204" charset="-122"/>
                    <a:ea typeface="微软雅黑" panose="020B0503020204020204" charset="-122"/>
                    <a:cs typeface="Noto Sans SC" panose="020B0200000000000000" pitchFamily="34" charset="-122"/>
                    <a:sym typeface="Noto Sans SC" panose="020B0200000000000000" pitchFamily="34" charset="-122"/>
                  </a:rPr>
                  <a:t>本品通过结构改良、制剂创新双重创新</a:t>
                </a:r>
                <a:r>
                  <a:rPr lang="en-US" altLang="zh-CN" sz="1600" kern="0" dirty="0" err="1">
                    <a:latin typeface="微软雅黑" panose="020B0503020204020204" charset="-122"/>
                    <a:ea typeface="微软雅黑" panose="020B0503020204020204" charset="-122"/>
                    <a:cs typeface="Noto Sans SC" panose="020B0200000000000000" pitchFamily="34" charset="-122"/>
                    <a:sym typeface="Noto Sans SC" panose="020B0200000000000000" pitchFamily="34" charset="-122"/>
                  </a:rPr>
                  <a:t>，</a:t>
                </a:r>
                <a:r>
                  <a:rPr lang="en-US" altLang="zh-CN" sz="1600" b="1" kern="0" dirty="0" err="1">
                    <a:solidFill>
                      <a:srgbClr val="C00000"/>
                    </a:solidFill>
                    <a:latin typeface="微软雅黑" panose="020B0503020204020204" charset="-122"/>
                    <a:ea typeface="微软雅黑" panose="020B0503020204020204" charset="-122"/>
                    <a:cs typeface="Noto Sans SC" panose="020B0200000000000000" pitchFamily="34" charset="-122"/>
                    <a:sym typeface="Noto Sans SC" panose="020B0200000000000000" pitchFamily="34" charset="-122"/>
                  </a:rPr>
                  <a:t>填补了</a:t>
                </a:r>
                <a:r>
                  <a:rPr lang="zh-CN" altLang="en-US" sz="1600" b="1" kern="0" dirty="0">
                    <a:solidFill>
                      <a:srgbClr val="C00000"/>
                    </a:solidFill>
                    <a:latin typeface="微软雅黑" panose="020B0503020204020204" charset="-122"/>
                    <a:ea typeface="微软雅黑" panose="020B0503020204020204" charset="-122"/>
                    <a:sym typeface="Noto Sans SC" panose="020B0200000000000000" pitchFamily="34" charset="-122"/>
                  </a:rPr>
                  <a:t>医保目录内无</a:t>
                </a:r>
                <a:r>
                  <a:rPr lang="en-US" altLang="zh-CN" sz="1600" b="1" kern="0" dirty="0" err="1">
                    <a:solidFill>
                      <a:srgbClr val="C00000"/>
                    </a:solidFill>
                    <a:latin typeface="微软雅黑" panose="020B0503020204020204" charset="-122"/>
                    <a:ea typeface="微软雅黑" panose="020B0503020204020204" charset="-122"/>
                    <a:sym typeface="Noto Sans SC" panose="020B0200000000000000" pitchFamily="34" charset="-122"/>
                  </a:rPr>
                  <a:t>自主创新注射用</a:t>
                </a:r>
                <a:r>
                  <a:rPr lang="zh-CN" altLang="en-US" sz="1600" b="1" kern="0" dirty="0">
                    <a:solidFill>
                      <a:srgbClr val="C00000"/>
                    </a:solidFill>
                    <a:latin typeface="微软雅黑" panose="020B0503020204020204" charset="-122"/>
                    <a:ea typeface="微软雅黑" panose="020B0503020204020204" charset="-122"/>
                    <a:sym typeface="Noto Sans SC" panose="020B0200000000000000" pitchFamily="34" charset="-122"/>
                  </a:rPr>
                  <a:t>非选择性</a:t>
                </a:r>
                <a:r>
                  <a:rPr lang="en-US" altLang="zh-CN" sz="1600" b="1" kern="0" dirty="0" err="1">
                    <a:solidFill>
                      <a:srgbClr val="C00000"/>
                    </a:solidFill>
                    <a:latin typeface="微软雅黑" panose="020B0503020204020204" charset="-122"/>
                    <a:ea typeface="微软雅黑" panose="020B0503020204020204" charset="-122"/>
                    <a:sym typeface="Noto Sans SC" panose="020B0200000000000000" pitchFamily="34" charset="-122"/>
                  </a:rPr>
                  <a:t>NSAIDs的空白</a:t>
                </a:r>
                <a:r>
                  <a:rPr lang="en-US" altLang="zh-CN" sz="1600" kern="0" dirty="0" err="1">
                    <a:solidFill>
                      <a:srgbClr val="C00000"/>
                    </a:solidFill>
                    <a:latin typeface="微软雅黑" panose="020B0503020204020204" charset="-122"/>
                    <a:ea typeface="微软雅黑" panose="020B0503020204020204" charset="-122"/>
                    <a:cs typeface="Noto Sans SC" panose="020B0200000000000000" pitchFamily="34" charset="-122"/>
                    <a:sym typeface="Noto Sans SC" panose="020B0200000000000000" pitchFamily="34" charset="-122"/>
                  </a:rPr>
                  <a:t>，</a:t>
                </a:r>
                <a:r>
                  <a:rPr lang="en-US" altLang="zh-CN" sz="1600" kern="0" dirty="0" err="1">
                    <a:latin typeface="微软雅黑" panose="020B0503020204020204" charset="-122"/>
                    <a:ea typeface="微软雅黑" panose="020B0503020204020204" charset="-122"/>
                    <a:cs typeface="Noto Sans SC" panose="020B0200000000000000" pitchFamily="34" charset="-122"/>
                    <a:sym typeface="Noto Sans SC" panose="020B0200000000000000" pitchFamily="34" charset="-122"/>
                  </a:rPr>
                  <a:t>是术后镇痛领域的升级型产品</a:t>
                </a:r>
                <a:r>
                  <a:rPr lang="zh-CN" altLang="en-US" sz="1600" kern="0" dirty="0" err="1">
                    <a:latin typeface="微软雅黑" panose="020B0503020204020204" charset="-122"/>
                    <a:ea typeface="微软雅黑" panose="020B0503020204020204" charset="-122"/>
                    <a:cs typeface="Noto Sans SC" panose="020B0200000000000000" pitchFamily="34" charset="-122"/>
                    <a:sym typeface="Noto Sans SC" panose="020B0200000000000000" pitchFamily="34" charset="-122"/>
                  </a:rPr>
                  <a:t>。</a:t>
                </a:r>
                <a:endParaRPr lang="zh-CN" altLang="en-US" sz="1600" kern="0" spc="130" dirty="0" err="1">
                  <a:latin typeface="微软雅黑" panose="020B0503020204020204" charset="-122"/>
                  <a:ea typeface="微软雅黑" panose="020B0503020204020204" charset="-122"/>
                  <a:cs typeface="Noto Sans SC" panose="020B0200000000000000" pitchFamily="34" charset="-122"/>
                  <a:sym typeface="Noto Sans SC" panose="020B0200000000000000" pitchFamily="34" charset="-122"/>
                </a:endParaRPr>
              </a:p>
            </p:txBody>
          </p:sp>
        </p:grpSp>
        <p:grpSp>
          <p:nvGrpSpPr>
            <p:cNvPr id="111" name="组合 4"/>
            <p:cNvGrpSpPr/>
            <p:nvPr/>
          </p:nvGrpSpPr>
          <p:grpSpPr>
            <a:xfrm>
              <a:off x="223962" y="4810743"/>
              <a:ext cx="11307597" cy="1040211"/>
              <a:chOff x="2253690" y="853755"/>
              <a:chExt cx="9215297" cy="847736"/>
            </a:xfrm>
          </p:grpSpPr>
          <p:sp>
            <p:nvSpPr>
              <p:cNvPr id="112" name="4"/>
              <p:cNvSpPr/>
              <p:nvPr>
                <p:custDataLst>
                  <p:tags r:id="rId11"/>
                </p:custDataLst>
              </p:nvPr>
            </p:nvSpPr>
            <p:spPr>
              <a:xfrm>
                <a:off x="3111796" y="853755"/>
                <a:ext cx="8357191" cy="847736"/>
              </a:xfrm>
              <a:prstGeom prst="rect">
                <a:avLst/>
              </a:prstGeom>
              <a:noFill/>
              <a:ln>
                <a:solidFill>
                  <a:srgbClr val="4472C4"/>
                </a:solidFill>
                <a:prstDash val="dash"/>
              </a:ln>
              <a:extLst>
                <a:ext uri="{909E8E84-426E-40DD-AFC4-6F175D3DCCD1}">
                  <a14:hiddenFill xmlns:a14="http://schemas.microsoft.com/office/drawing/2010/main">
                    <a:solidFill>
                      <a:schemeClr val="accent5">
                        <a:lumMod val="20000"/>
                        <a:lumOff val="80000"/>
                        <a:alpha val="20000"/>
                      </a:schemeClr>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微软雅黑" panose="020B0503020204020204" charset="-122"/>
                  <a:ea typeface="微软雅黑" panose="020B0503020204020204" charset="-122"/>
                  <a:cs typeface="Times New Roman" panose="02020603050405020304" pitchFamily="18" charset="0"/>
                </a:endParaRPr>
              </a:p>
            </p:txBody>
          </p:sp>
          <p:sp>
            <p:nvSpPr>
              <p:cNvPr id="113" name="Title-4"/>
              <p:cNvSpPr/>
              <p:nvPr>
                <p:custDataLst>
                  <p:tags r:id="rId12"/>
                </p:custDataLst>
              </p:nvPr>
            </p:nvSpPr>
            <p:spPr>
              <a:xfrm>
                <a:off x="2253690" y="980097"/>
                <a:ext cx="1786665" cy="583078"/>
              </a:xfrm>
              <a:prstGeom prst="roundRect">
                <a:avLst>
                  <a:gd name="adj" fmla="val 8216"/>
                </a:avLst>
              </a:prstGeom>
              <a:solidFill>
                <a:srgbClr val="2F5597"/>
              </a:solidFill>
              <a:ln>
                <a:noFill/>
              </a:ln>
              <a:effectLst>
                <a:outerShdw blurRad="76200" dist="38100" algn="l" rotWithShape="0">
                  <a:schemeClr val="accent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latinLnBrk="1" hangingPunct="0"/>
                <a:r>
                  <a:rPr lang="zh-CN" altLang="en-US" b="1" dirty="0">
                    <a:solidFill>
                      <a:schemeClr val="bg1"/>
                    </a:solidFill>
                    <a:latin typeface="微软雅黑" panose="020B0503020204020204" charset="-122"/>
                    <a:ea typeface="微软雅黑" panose="020B0503020204020204" charset="-122"/>
                    <a:cs typeface="Times New Roman" panose="02020603050405020304" pitchFamily="18" charset="0"/>
                  </a:rPr>
                  <a:t>临床管理便利</a:t>
                </a:r>
                <a:endParaRPr lang="zh-CN" altLang="en-US" b="1" dirty="0">
                  <a:solidFill>
                    <a:schemeClr val="bg1"/>
                  </a:solidFill>
                  <a:latin typeface="微软雅黑" panose="020B0503020204020204" charset="-122"/>
                  <a:ea typeface="微软雅黑" panose="020B0503020204020204" charset="-122"/>
                  <a:cs typeface="Times New Roman" panose="02020603050405020304" pitchFamily="18" charset="0"/>
                </a:endParaRPr>
              </a:p>
            </p:txBody>
          </p:sp>
          <p:sp>
            <p:nvSpPr>
              <p:cNvPr id="114" name="Body-4"/>
              <p:cNvSpPr txBox="1"/>
              <p:nvPr>
                <p:custDataLst>
                  <p:tags r:id="rId13"/>
                </p:custDataLst>
              </p:nvPr>
            </p:nvSpPr>
            <p:spPr>
              <a:xfrm>
                <a:off x="4047362" y="1088225"/>
                <a:ext cx="7348460" cy="366820"/>
              </a:xfrm>
              <a:prstGeom prst="rect">
                <a:avLst/>
              </a:prstGeom>
              <a:noFill/>
            </p:spPr>
            <p:txBody>
              <a:bodyPr wrap="square" anchor="ctr">
                <a:noAutofit/>
              </a:bodyPr>
              <a:lstStyle/>
              <a:p>
                <a:pPr latinLnBrk="1" hangingPunct="0">
                  <a:lnSpc>
                    <a:spcPct val="130000"/>
                  </a:lnSpc>
                </a:pPr>
                <a:r>
                  <a:rPr lang="zh-CN" altLang="en-US" sz="1600" kern="0" dirty="0">
                    <a:solidFill>
                      <a:schemeClr val="tx1"/>
                    </a:solidFill>
                    <a:latin typeface="微软雅黑" panose="020B0503020204020204" charset="-122"/>
                    <a:ea typeface="微软雅黑" panose="020B0503020204020204" charset="-122"/>
                    <a:cs typeface="Noto Sans SC" panose="020B0200000000000000" pitchFamily="34" charset="-122"/>
                  </a:rPr>
                  <a:t>说明书适应症表述清晰，</a:t>
                </a:r>
                <a:r>
                  <a:rPr lang="zh-CN" altLang="en-US" sz="1600" b="1" kern="0" dirty="0">
                    <a:solidFill>
                      <a:srgbClr val="C00000"/>
                    </a:solidFill>
                    <a:latin typeface="微软雅黑" panose="020B0503020204020204" charset="-122"/>
                    <a:ea typeface="微软雅黑" panose="020B0503020204020204" charset="-122"/>
                  </a:rPr>
                  <a:t>医保经办审核方便；</a:t>
                </a:r>
                <a:endParaRPr lang="zh-CN" altLang="en-US" sz="1600" b="1" kern="0" dirty="0">
                  <a:solidFill>
                    <a:srgbClr val="C00000"/>
                  </a:solidFill>
                  <a:latin typeface="微软雅黑" panose="020B0503020204020204" charset="-122"/>
                  <a:ea typeface="微软雅黑" panose="020B0503020204020204" charset="-122"/>
                </a:endParaRPr>
              </a:p>
              <a:p>
                <a:pPr latinLnBrk="1" hangingPunct="0">
                  <a:lnSpc>
                    <a:spcPct val="130000"/>
                  </a:lnSpc>
                </a:pPr>
                <a:r>
                  <a:rPr lang="zh-CN" altLang="en-US" sz="1600" kern="0" dirty="0">
                    <a:solidFill>
                      <a:schemeClr val="tx1"/>
                    </a:solidFill>
                    <a:latin typeface="微软雅黑" panose="020B0503020204020204" charset="-122"/>
                    <a:ea typeface="微软雅黑" panose="020B0503020204020204" charset="-122"/>
                  </a:rPr>
                  <a:t>有效期36个月</a:t>
                </a:r>
                <a:r>
                  <a:rPr lang="zh-CN" altLang="en-US" sz="1600" b="1" kern="0" dirty="0">
                    <a:solidFill>
                      <a:schemeClr val="tx1"/>
                    </a:solidFill>
                    <a:latin typeface="微软雅黑" panose="020B0503020204020204" charset="-122"/>
                    <a:ea typeface="微软雅黑" panose="020B0503020204020204" charset="-122"/>
                  </a:rPr>
                  <a:t>，</a:t>
                </a:r>
                <a:r>
                  <a:rPr lang="zh-CN" altLang="en-US" sz="1600" b="1" kern="0" dirty="0">
                    <a:solidFill>
                      <a:srgbClr val="C00000"/>
                    </a:solidFill>
                    <a:latin typeface="微软雅黑" panose="020B0503020204020204" charset="-122"/>
                    <a:ea typeface="微软雅黑" panose="020B0503020204020204" charset="-122"/>
                  </a:rPr>
                  <a:t>无需避光储存，便于运输，配伍方便，提高基层用药可及性；</a:t>
                </a:r>
                <a:endParaRPr lang="zh-CN" altLang="en-US" sz="1600" b="1" kern="0" dirty="0">
                  <a:solidFill>
                    <a:srgbClr val="C00000"/>
                  </a:solidFill>
                  <a:latin typeface="微软雅黑" panose="020B0503020204020204" charset="-122"/>
                  <a:ea typeface="微软雅黑" panose="020B0503020204020204" charset="-122"/>
                </a:endParaRPr>
              </a:p>
              <a:p>
                <a:pPr latinLnBrk="1" hangingPunct="0">
                  <a:lnSpc>
                    <a:spcPct val="130000"/>
                  </a:lnSpc>
                </a:pPr>
                <a:r>
                  <a:rPr lang="zh-CN" altLang="en-US" sz="1600" b="1" kern="0" dirty="0">
                    <a:solidFill>
                      <a:srgbClr val="C00000"/>
                    </a:solidFill>
                    <a:latin typeface="微软雅黑" panose="020B0503020204020204" charset="-122"/>
                    <a:ea typeface="微软雅黑" panose="020B0503020204020204" charset="-122"/>
                  </a:rPr>
                  <a:t>轻中度肝、肾功能不全患者无需调整剂量。</a:t>
                </a:r>
                <a:endParaRPr lang="zh-CN" altLang="en-US" sz="1600" b="1" kern="0" dirty="0">
                  <a:solidFill>
                    <a:srgbClr val="C00000"/>
                  </a:solidFill>
                  <a:latin typeface="微软雅黑" panose="020B0503020204020204" charset="-122"/>
                  <a:ea typeface="微软雅黑" panose="020B0503020204020204" charset="-122"/>
                </a:endParaRPr>
              </a:p>
            </p:txBody>
          </p:sp>
        </p:grpSp>
      </p:grpSp>
      <p:sp>
        <p:nvSpPr>
          <p:cNvPr id="3" name="文本框 2"/>
          <p:cNvSpPr txBox="1"/>
          <p:nvPr/>
        </p:nvSpPr>
        <p:spPr>
          <a:xfrm>
            <a:off x="314226" y="20285"/>
            <a:ext cx="1553753" cy="396583"/>
          </a:xfrm>
          <a:prstGeom prst="rect">
            <a:avLst/>
          </a:prstGeom>
          <a:noFill/>
        </p:spPr>
        <p:txBody>
          <a:bodyPr wrap="square" rtlCol="0">
            <a:spAutoFit/>
          </a:bodyPr>
          <a:lstStyle/>
          <a:p>
            <a:pPr eaLnBrk="0">
              <a:lnSpc>
                <a:spcPct val="120000"/>
              </a:lnSpc>
            </a:pPr>
            <a:r>
              <a:rPr lang="zh-CN" altLang="en-US" b="1" dirty="0">
                <a:solidFill>
                  <a:schemeClr val="bg1"/>
                </a:solidFill>
                <a:latin typeface="微软雅黑" panose="020B0503020204020204" charset="-122"/>
                <a:ea typeface="微软雅黑" panose="020B0503020204020204" charset="-122"/>
                <a:cs typeface="Arial" panose="020B0604020202020204"/>
              </a:rPr>
              <a:t>公平性</a:t>
            </a:r>
            <a:endParaRPr lang="zh-CN" altLang="en-US" sz="7200" b="1" dirty="0">
              <a:solidFill>
                <a:schemeClr val="bg1"/>
              </a:solidFill>
              <a:latin typeface="微软雅黑" panose="020B0503020204020204" charset="-122"/>
              <a:ea typeface="微软雅黑" panose="020B0503020204020204" charset="-122"/>
              <a:cs typeface="Arial" panose="020B0604020202020204"/>
            </a:endParaRPr>
          </a:p>
        </p:txBody>
      </p:sp>
      <p:sp>
        <p:nvSpPr>
          <p:cNvPr id="23" name="textbox 202"/>
          <p:cNvSpPr/>
          <p:nvPr/>
        </p:nvSpPr>
        <p:spPr>
          <a:xfrm>
            <a:off x="0" y="66005"/>
            <a:ext cx="12192000" cy="511305"/>
          </a:xfrm>
          <a:prstGeom prst="rect">
            <a:avLst/>
          </a:prstGeom>
          <a:noFill/>
          <a:ln w="0" cap="flat">
            <a:noFill/>
            <a:prstDash val="solid"/>
            <a:miter lim="0"/>
          </a:ln>
        </p:spPr>
        <p:txBody>
          <a:bodyPr vert="horz" wrap="square" lIns="0" tIns="0" rIns="0" bIns="0" anchor="ctr"/>
          <a:lstStyle/>
          <a:p>
            <a:pPr algn="ctr" eaLnBrk="0">
              <a:lnSpc>
                <a:spcPct val="88000"/>
              </a:lnSpc>
            </a:pPr>
            <a:r>
              <a:rPr lang="zh-CN" altLang="en-US" sz="2600" b="1" kern="0" spc="90" dirty="0">
                <a:solidFill>
                  <a:srgbClr val="203864">
                    <a:alpha val="100000"/>
                  </a:srgbClr>
                </a:solidFill>
                <a:latin typeface="微软雅黑" panose="020B0503020204020204" charset="-122"/>
                <a:ea typeface="微软雅黑" panose="020B0503020204020204" charset="-122"/>
              </a:rPr>
              <a:t>安全强效，全域可及，增效降本</a:t>
            </a:r>
            <a:endParaRPr lang="zh-CN" altLang="en-US" sz="2600" b="1" kern="0" spc="90" dirty="0">
              <a:solidFill>
                <a:srgbClr val="203864">
                  <a:alpha val="100000"/>
                </a:srgbClr>
              </a:solidFill>
              <a:latin typeface="微软雅黑" panose="020B0503020204020204" charset="-122"/>
              <a:ea typeface="微软雅黑" panose="020B0503020204020204" charset="-122"/>
            </a:endParaRPr>
          </a:p>
        </p:txBody>
      </p:sp>
      <p:pic>
        <p:nvPicPr>
          <p:cNvPr id="7" name="图片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517045" y="6311301"/>
            <a:ext cx="1622014" cy="66476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517045" y="6311301"/>
            <a:ext cx="1622014" cy="664760"/>
          </a:xfrm>
          <a:prstGeom prst="rect">
            <a:avLst/>
          </a:prstGeom>
        </p:spPr>
      </p:pic>
      <p:pic>
        <p:nvPicPr>
          <p:cNvPr id="6" name="Picture 7"/>
          <p:cNvPicPr>
            <a:picLocks noChangeAspect="1" noChangeArrowheads="1"/>
          </p:cNvPicPr>
          <p:nvPr>
            <p:custDataLst>
              <p:tags r:id="rId2"/>
            </p:custDataLst>
          </p:nvPr>
        </p:nvPicPr>
        <p:blipFill>
          <a:blip r:embed="rId3" cstate="print">
            <a:alphaModFix amt="30000"/>
            <a:extLst>
              <a:ext uri="{28A0092B-C50C-407E-A947-70E740481C1C}">
                <a14:useLocalDpi xmlns:a14="http://schemas.microsoft.com/office/drawing/2010/main" val="0"/>
              </a:ext>
            </a:extLst>
          </a:blip>
          <a:srcRect/>
          <a:stretch>
            <a:fillRect/>
          </a:stretch>
        </p:blipFill>
        <p:spPr bwMode="auto">
          <a:xfrm>
            <a:off x="18415" y="666115"/>
            <a:ext cx="12173585" cy="6191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4" name="矩形 259"/>
          <p:cNvSpPr>
            <a:spLocks noChangeArrowheads="1"/>
          </p:cNvSpPr>
          <p:nvPr/>
        </p:nvSpPr>
        <p:spPr bwMode="auto">
          <a:xfrm>
            <a:off x="1931270" y="3010646"/>
            <a:ext cx="8329459" cy="78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buNone/>
            </a:pPr>
            <a:r>
              <a:rPr lang="zh-CN" altLang="en-US" sz="5120" b="1" dirty="0">
                <a:latin typeface="Arial" panose="020B0604020202020204" pitchFamily="34" charset="0"/>
                <a:cs typeface="Arial" panose="020B0604020202020204" pitchFamily="34" charset="0"/>
              </a:rPr>
              <a:t>感  谢  观  看</a:t>
            </a:r>
            <a:endParaRPr lang="en-US" altLang="zh-CN" sz="5120" b="1" dirty="0">
              <a:latin typeface="Arial" panose="020B0604020202020204" pitchFamily="34" charset="0"/>
              <a:cs typeface="Arial" panose="020B0604020202020204" pitchFamily="34" charset="0"/>
            </a:endParaRPr>
          </a:p>
        </p:txBody>
      </p:sp>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p:cNvSpPr/>
          <p:nvPr/>
        </p:nvSpPr>
        <p:spPr>
          <a:xfrm>
            <a:off x="1357657" y="2813304"/>
            <a:ext cx="2563677" cy="1089415"/>
          </a:xfrm>
          <a:prstGeom prst="rect">
            <a:avLst/>
          </a:prstGeom>
        </p:spPr>
        <p:txBody>
          <a:bodyPr wrap="none" anchor="ctr" anchorCtr="0">
            <a:normAutofit/>
          </a:bodyPr>
          <a:lstStyle/>
          <a:p>
            <a:pPr algn="ctr">
              <a:buSzPct val="25000"/>
            </a:pPr>
            <a:r>
              <a:rPr lang="zh-CN" altLang="en-US" sz="4400" b="1" dirty="0">
                <a:latin typeface="微软雅黑" panose="020B0503020204020204" charset="-122"/>
                <a:ea typeface="微软雅黑" panose="020B0503020204020204" charset="-122"/>
              </a:rPr>
              <a:t>目 录</a:t>
            </a:r>
            <a:endParaRPr lang="en-US" altLang="zh-CN" sz="4400" b="1" dirty="0">
              <a:latin typeface="微软雅黑" panose="020B0503020204020204" charset="-122"/>
              <a:ea typeface="微软雅黑" panose="020B0503020204020204" charset="-122"/>
            </a:endParaRPr>
          </a:p>
        </p:txBody>
      </p:sp>
      <p:sp>
        <p:nvSpPr>
          <p:cNvPr id="3" name="Bullet1"/>
          <p:cNvSpPr/>
          <p:nvPr/>
        </p:nvSpPr>
        <p:spPr>
          <a:xfrm>
            <a:off x="4647841" y="928339"/>
            <a:ext cx="3124917" cy="743858"/>
          </a:xfrm>
          <a:prstGeom prst="hexagon">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26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rPr>
              <a:t>基本信息</a:t>
            </a:r>
            <a:endParaRPr kumimoji="0" lang="zh-CN" altLang="en-US" sz="26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endParaRPr>
          </a:p>
        </p:txBody>
      </p:sp>
      <p:sp>
        <p:nvSpPr>
          <p:cNvPr id="33" name="Bullet2"/>
          <p:cNvSpPr/>
          <p:nvPr/>
        </p:nvSpPr>
        <p:spPr>
          <a:xfrm>
            <a:off x="4647841" y="1985749"/>
            <a:ext cx="3124917" cy="743858"/>
          </a:xfrm>
          <a:prstGeom prst="hexagon">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spcBef>
                <a:spcPct val="0"/>
              </a:spcBef>
              <a:defRPr/>
            </a:pPr>
            <a:r>
              <a:rPr lang="zh-CN" altLang="en-US" sz="2600" b="1" dirty="0">
                <a:solidFill>
                  <a:prstClr val="black"/>
                </a:solidFill>
                <a:latin typeface="微软雅黑" panose="020B0503020204020204" charset="-122"/>
                <a:ea typeface="微软雅黑" panose="020B0503020204020204" charset="-122"/>
              </a:rPr>
              <a:t>安全性</a:t>
            </a:r>
            <a:endParaRPr lang="zh-CN" altLang="en-US" sz="2600" b="1" dirty="0">
              <a:solidFill>
                <a:prstClr val="black"/>
              </a:solidFill>
              <a:latin typeface="微软雅黑" panose="020B0503020204020204" charset="-122"/>
              <a:ea typeface="微软雅黑" panose="020B0503020204020204" charset="-122"/>
            </a:endParaRPr>
          </a:p>
        </p:txBody>
      </p:sp>
      <p:sp>
        <p:nvSpPr>
          <p:cNvPr id="43" name="Bullet3"/>
          <p:cNvSpPr/>
          <p:nvPr/>
        </p:nvSpPr>
        <p:spPr>
          <a:xfrm>
            <a:off x="4647841" y="3043159"/>
            <a:ext cx="3124917" cy="743858"/>
          </a:xfrm>
          <a:prstGeom prst="hexagon">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spcBef>
                <a:spcPct val="0"/>
              </a:spcBef>
              <a:defRPr/>
            </a:pPr>
            <a:r>
              <a:rPr lang="zh-CN" altLang="en-US" sz="2600" b="1" dirty="0">
                <a:solidFill>
                  <a:prstClr val="black"/>
                </a:solidFill>
                <a:latin typeface="微软雅黑" panose="020B0503020204020204" charset="-122"/>
                <a:ea typeface="微软雅黑" panose="020B0503020204020204" charset="-122"/>
              </a:rPr>
              <a:t>有效性</a:t>
            </a:r>
            <a:endParaRPr lang="zh-CN" altLang="en-US" sz="2600" b="1" dirty="0">
              <a:solidFill>
                <a:prstClr val="black"/>
              </a:solidFill>
              <a:latin typeface="微软雅黑" panose="020B0503020204020204" charset="-122"/>
              <a:ea typeface="微软雅黑" panose="020B0503020204020204" charset="-122"/>
            </a:endParaRPr>
          </a:p>
        </p:txBody>
      </p:sp>
      <p:sp>
        <p:nvSpPr>
          <p:cNvPr id="54" name="Bullet4"/>
          <p:cNvSpPr/>
          <p:nvPr/>
        </p:nvSpPr>
        <p:spPr>
          <a:xfrm>
            <a:off x="4647841" y="4100569"/>
            <a:ext cx="3124917" cy="743858"/>
          </a:xfrm>
          <a:prstGeom prst="hexagon">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spcBef>
                <a:spcPct val="0"/>
              </a:spcBef>
              <a:defRPr/>
            </a:pPr>
            <a:r>
              <a:rPr lang="zh-CN" altLang="en-US" sz="2600" b="1" dirty="0">
                <a:solidFill>
                  <a:prstClr val="black"/>
                </a:solidFill>
                <a:latin typeface="微软雅黑" panose="020B0503020204020204" charset="-122"/>
                <a:ea typeface="微软雅黑" panose="020B0503020204020204" charset="-122"/>
              </a:rPr>
              <a:t>创新性</a:t>
            </a:r>
            <a:endParaRPr lang="zh-CN" altLang="en-US" sz="2600" b="1" dirty="0">
              <a:solidFill>
                <a:prstClr val="black"/>
              </a:solidFill>
              <a:latin typeface="微软雅黑" panose="020B0503020204020204" charset="-122"/>
              <a:ea typeface="微软雅黑" panose="020B0503020204020204" charset="-122"/>
            </a:endParaRPr>
          </a:p>
        </p:txBody>
      </p:sp>
      <p:sp>
        <p:nvSpPr>
          <p:cNvPr id="52" name="Bullet5"/>
          <p:cNvSpPr/>
          <p:nvPr/>
        </p:nvSpPr>
        <p:spPr>
          <a:xfrm>
            <a:off x="4647841" y="5157978"/>
            <a:ext cx="3124917" cy="743858"/>
          </a:xfrm>
          <a:prstGeom prst="hexagon">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spcBef>
                <a:spcPct val="0"/>
              </a:spcBef>
              <a:defRPr/>
            </a:pPr>
            <a:r>
              <a:rPr lang="zh-CN" altLang="en-US" sz="2600" b="1" dirty="0">
                <a:solidFill>
                  <a:prstClr val="black"/>
                </a:solidFill>
                <a:latin typeface="微软雅黑" panose="020B0503020204020204" charset="-122"/>
                <a:ea typeface="微软雅黑" panose="020B0503020204020204" charset="-122"/>
              </a:rPr>
              <a:t>公平性</a:t>
            </a:r>
            <a:endParaRPr lang="zh-CN" altLang="en-US" sz="2600" b="1" dirty="0">
              <a:solidFill>
                <a:prstClr val="black"/>
              </a:solidFill>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517045" y="6311301"/>
            <a:ext cx="1622014" cy="66476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30"/>
          <p:cNvSpPr/>
          <p:nvPr/>
        </p:nvSpPr>
        <p:spPr>
          <a:xfrm>
            <a:off x="334485" y="979969"/>
            <a:ext cx="5662930" cy="5507355"/>
          </a:xfrm>
          <a:prstGeom prst="rect">
            <a:avLst/>
          </a:prstGeom>
          <a:noFill/>
          <a:ln w="0" cap="flat">
            <a:noFill/>
            <a:prstDash val="solid"/>
            <a:miter lim="0"/>
          </a:ln>
        </p:spPr>
        <p:txBody>
          <a:bodyPr vert="horz" wrap="square" lIns="0" tIns="0" rIns="0" bIns="0"/>
          <a:lstStyle/>
          <a:p>
            <a:pPr marL="125095" algn="l" rtl="0" eaLnBrk="0">
              <a:lnSpc>
                <a:spcPct val="150000"/>
              </a:lnSpc>
            </a:pPr>
            <a:r>
              <a:rPr sz="1600" b="1" kern="0" spc="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【通用名称】</a:t>
            </a:r>
            <a:r>
              <a:rPr sz="1600" b="1" kern="0" spc="-29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 </a:t>
            </a:r>
            <a:r>
              <a:rPr lang="zh-CN" altLang="en-US" sz="1600" kern="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苯胺洛芬注射液</a:t>
            </a:r>
            <a:endParaRPr lang="en-US" altLang="zh-CN" sz="1600" kern="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endParaRPr>
          </a:p>
          <a:p>
            <a:pPr marL="125095" eaLnBrk="0">
              <a:lnSpc>
                <a:spcPct val="150000"/>
              </a:lnSpc>
            </a:pPr>
            <a:r>
              <a:rPr lang="en-US" altLang="zh-CN" sz="1600" b="1" kern="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sym typeface="+mn-ea"/>
              </a:rPr>
              <a:t>【</a:t>
            </a:r>
            <a:r>
              <a:rPr lang="zh-CN" altLang="en-US" sz="1600" b="1" kern="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sym typeface="+mn-ea"/>
              </a:rPr>
              <a:t>商品名称</a:t>
            </a:r>
            <a:r>
              <a:rPr lang="en-US" altLang="zh-CN" sz="1600" b="1" kern="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sym typeface="+mn-ea"/>
              </a:rPr>
              <a:t>】</a:t>
            </a:r>
            <a:r>
              <a:rPr lang="zh-CN" altLang="en-US" sz="1600" kern="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sym typeface="+mn-ea"/>
              </a:rPr>
              <a:t>万舒安</a:t>
            </a:r>
            <a:endParaRPr sz="1600" dirty="0">
              <a:latin typeface="微软雅黑" panose="020B0503020204020204" charset="-122"/>
              <a:ea typeface="微软雅黑" panose="020B0503020204020204" charset="-122"/>
              <a:cs typeface="Times New Roman" panose="02020603050405020304" pitchFamily="18" charset="0"/>
            </a:endParaRPr>
          </a:p>
          <a:p>
            <a:pPr marL="125095" algn="l" rtl="0" eaLnBrk="0">
              <a:lnSpc>
                <a:spcPct val="150000"/>
              </a:lnSpc>
            </a:pPr>
            <a:r>
              <a:rPr sz="1600" b="1" kern="0" spc="4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【注册规格】</a:t>
            </a:r>
            <a:r>
              <a:rPr sz="1600" b="1" kern="0" spc="-32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 </a:t>
            </a:r>
            <a:r>
              <a:rPr lang="en-US" sz="1600" kern="0" spc="4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4</a:t>
            </a:r>
            <a:r>
              <a:rPr lang="en-US" altLang="zh-CN" sz="1600" kern="0" spc="4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ml</a:t>
            </a:r>
            <a:r>
              <a:rPr lang="zh-CN" altLang="en-US" sz="1600" kern="0" spc="4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a:t>
            </a:r>
            <a:r>
              <a:rPr lang="en-US" altLang="zh-CN" sz="1600" kern="0" spc="4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94.25mg</a:t>
            </a:r>
            <a:endParaRPr sz="1600" dirty="0">
              <a:latin typeface="微软雅黑" panose="020B0503020204020204" charset="-122"/>
              <a:ea typeface="微软雅黑" panose="020B0503020204020204" charset="-122"/>
              <a:cs typeface="Times New Roman" panose="02020603050405020304" pitchFamily="18" charset="0"/>
            </a:endParaRPr>
          </a:p>
          <a:p>
            <a:pPr marL="125095" algn="l" rtl="0" eaLnBrk="0">
              <a:lnSpc>
                <a:spcPct val="150000"/>
              </a:lnSpc>
            </a:pPr>
            <a:r>
              <a:rPr sz="1600" b="1" kern="0" spc="2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a:t>
            </a:r>
            <a:r>
              <a:rPr sz="1600" b="1" kern="0" spc="20" dirty="0" err="1">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注册分类</a:t>
            </a:r>
            <a:r>
              <a:rPr sz="1600" b="1" kern="0" spc="2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a:t>
            </a:r>
            <a:r>
              <a:rPr lang="zh-CN" altLang="en-US" sz="1600" b="1" kern="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化学药品</a:t>
            </a:r>
            <a:r>
              <a:rPr lang="en-US" altLang="zh-CN" sz="1600" b="1" kern="0" dirty="0">
                <a:solidFill>
                  <a:srgbClr val="C00000"/>
                </a:solidFill>
                <a:latin typeface="微软雅黑" panose="020B0503020204020204" charset="-122"/>
                <a:ea typeface="微软雅黑" panose="020B0503020204020204" charset="-122"/>
                <a:cs typeface="Times New Roman" panose="02020603050405020304" pitchFamily="18" charset="0"/>
              </a:rPr>
              <a:t>2.1</a:t>
            </a:r>
            <a:r>
              <a:rPr lang="zh-CN" altLang="en-US" sz="1600" b="1" kern="0" dirty="0">
                <a:solidFill>
                  <a:srgbClr val="C00000"/>
                </a:solidFill>
                <a:latin typeface="微软雅黑" panose="020B0503020204020204" charset="-122"/>
                <a:ea typeface="微软雅黑" panose="020B0503020204020204" charset="-122"/>
                <a:cs typeface="Times New Roman" panose="02020603050405020304" pitchFamily="18" charset="0"/>
              </a:rPr>
              <a:t>类、</a:t>
            </a:r>
            <a:r>
              <a:rPr lang="en-US" altLang="zh-CN" sz="1600" b="1" kern="0" dirty="0">
                <a:solidFill>
                  <a:srgbClr val="C00000"/>
                </a:solidFill>
                <a:latin typeface="微软雅黑" panose="020B0503020204020204" charset="-122"/>
                <a:ea typeface="微软雅黑" panose="020B0503020204020204" charset="-122"/>
                <a:cs typeface="Times New Roman" panose="02020603050405020304" pitchFamily="18" charset="0"/>
              </a:rPr>
              <a:t>2.2</a:t>
            </a:r>
            <a:r>
              <a:rPr lang="zh-CN" altLang="en-US" sz="1600" b="1" kern="0" dirty="0">
                <a:solidFill>
                  <a:srgbClr val="C00000"/>
                </a:solidFill>
                <a:latin typeface="微软雅黑" panose="020B0503020204020204" charset="-122"/>
                <a:ea typeface="微软雅黑" panose="020B0503020204020204" charset="-122"/>
                <a:cs typeface="Times New Roman" panose="02020603050405020304" pitchFamily="18" charset="0"/>
              </a:rPr>
              <a:t>类</a:t>
            </a:r>
            <a:endParaRPr lang="zh-CN" altLang="en-US" sz="1600" b="1" kern="0" dirty="0">
              <a:solidFill>
                <a:srgbClr val="C00000"/>
              </a:solidFill>
              <a:latin typeface="微软雅黑" panose="020B0503020204020204" charset="-122"/>
              <a:ea typeface="微软雅黑" panose="020B0503020204020204" charset="-122"/>
              <a:cs typeface="Times New Roman" panose="02020603050405020304" pitchFamily="18" charset="0"/>
            </a:endParaRPr>
          </a:p>
          <a:p>
            <a:pPr marL="125095" algn="l" rtl="0" eaLnBrk="0">
              <a:lnSpc>
                <a:spcPct val="150000"/>
              </a:lnSpc>
            </a:pPr>
            <a:r>
              <a:rPr sz="1600" b="1" kern="0" spc="15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a:t>
            </a:r>
            <a:r>
              <a:rPr lang="zh-CN" altLang="en-US" sz="1600" b="1" kern="0" spc="15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适应症</a:t>
            </a:r>
            <a:r>
              <a:rPr sz="1600" b="1" kern="0" spc="15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a:t>
            </a:r>
            <a:r>
              <a:rPr lang="zh-CN" altLang="en-US" sz="1600" kern="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本品用于</a:t>
            </a:r>
            <a:r>
              <a:rPr lang="zh-CN" altLang="en-US" sz="1600" b="1" kern="0" dirty="0">
                <a:solidFill>
                  <a:srgbClr val="C00000"/>
                </a:solidFill>
                <a:latin typeface="微软雅黑" panose="020B0503020204020204" charset="-122"/>
                <a:ea typeface="微软雅黑" panose="020B0503020204020204" charset="-122"/>
                <a:cs typeface="Times New Roman" panose="02020603050405020304" pitchFamily="18" charset="0"/>
              </a:rPr>
              <a:t>腹部开放与腹腔镜手术以及胸腔镜手术</a:t>
            </a:r>
            <a:r>
              <a:rPr lang="zh-CN" altLang="en-US" sz="1600" kern="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的术后镇痛，作为阿片类镇痛药的辅助治疗。</a:t>
            </a:r>
            <a:endParaRPr sz="1600" dirty="0">
              <a:latin typeface="微软雅黑" panose="020B0503020204020204" charset="-122"/>
              <a:ea typeface="微软雅黑" panose="020B0503020204020204" charset="-122"/>
              <a:cs typeface="Times New Roman" panose="02020603050405020304" pitchFamily="18" charset="0"/>
            </a:endParaRPr>
          </a:p>
          <a:p>
            <a:pPr marL="125095" algn="l" rtl="0" eaLnBrk="0">
              <a:lnSpc>
                <a:spcPct val="150000"/>
              </a:lnSpc>
            </a:pPr>
            <a:r>
              <a:rPr sz="1600" b="1" kern="0" spc="7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a:t>
            </a:r>
            <a:r>
              <a:rPr sz="1600" b="1" kern="0" spc="70" dirty="0" err="1">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用法用量</a:t>
            </a:r>
            <a:r>
              <a:rPr sz="1600" b="1" kern="0" spc="7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a:t>
            </a:r>
            <a:r>
              <a:rPr lang="zh-CN" altLang="en-US" sz="1600" kern="0" spc="-10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根据患者对本品起始治疗的反应，剂量和用药频率应以患者个体化的需求进行调整。临床推荐剂量为每次 </a:t>
            </a:r>
            <a:r>
              <a:rPr lang="en-US" altLang="zh-CN" sz="1600" kern="0" spc="-10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188.5mg</a:t>
            </a:r>
            <a:r>
              <a:rPr lang="zh-CN" altLang="en-US" sz="1600" kern="0" spc="-10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，加入 </a:t>
            </a:r>
            <a:r>
              <a:rPr lang="en-US" altLang="zh-CN" sz="1600" kern="0" spc="-10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0.9%</a:t>
            </a:r>
            <a:r>
              <a:rPr lang="zh-CN" altLang="en-US" sz="1600" kern="0" spc="-10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氯化钠溶液或 </a:t>
            </a:r>
            <a:r>
              <a:rPr lang="en-US" altLang="zh-CN" sz="1600" kern="0" spc="-10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5%</a:t>
            </a:r>
            <a:r>
              <a:rPr lang="zh-CN" altLang="en-US" sz="1600" kern="0" spc="-10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葡萄糖溶液中，配制成 </a:t>
            </a:r>
            <a:r>
              <a:rPr lang="en-US" altLang="zh-CN" sz="1600" kern="0" spc="-10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100ml </a:t>
            </a:r>
            <a:r>
              <a:rPr lang="zh-CN" altLang="en-US" sz="1600" kern="0" spc="-10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溶液，静脉输注 </a:t>
            </a:r>
            <a:r>
              <a:rPr lang="en-US" altLang="zh-CN" sz="1600" kern="0" spc="-10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30min</a:t>
            </a:r>
            <a:r>
              <a:rPr lang="zh-CN" altLang="en-US" sz="1600" kern="0" spc="-10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，每 </a:t>
            </a:r>
            <a:r>
              <a:rPr lang="en-US" altLang="zh-CN" sz="1600" kern="0" spc="-10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8 </a:t>
            </a:r>
            <a:r>
              <a:rPr lang="zh-CN" altLang="en-US" sz="1600" kern="0" spc="-10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小时一次，持续 </a:t>
            </a:r>
            <a:r>
              <a:rPr lang="en-US" altLang="zh-CN" sz="1600" kern="0" spc="-10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1-2 </a:t>
            </a:r>
            <a:r>
              <a:rPr lang="zh-CN" altLang="en-US" sz="1600" kern="0" spc="-10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天</a:t>
            </a:r>
            <a:r>
              <a:rPr lang="zh-CN" altLang="en-US" sz="1600" kern="0" spc="7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a:t>
            </a:r>
            <a:endParaRPr sz="1600" dirty="0">
              <a:latin typeface="微软雅黑" panose="020B0503020204020204" charset="-122"/>
              <a:ea typeface="微软雅黑" panose="020B0503020204020204" charset="-122"/>
              <a:cs typeface="Times New Roman" panose="02020603050405020304" pitchFamily="18" charset="0"/>
            </a:endParaRPr>
          </a:p>
          <a:p>
            <a:pPr marL="125095" algn="l" rtl="0" eaLnBrk="0">
              <a:lnSpc>
                <a:spcPct val="150000"/>
              </a:lnSpc>
            </a:pPr>
            <a:r>
              <a:rPr sz="1600" b="1" kern="0" spc="1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【中国大陆首次上市时间】</a:t>
            </a:r>
            <a:r>
              <a:rPr sz="1600" b="1" kern="0" spc="-32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 </a:t>
            </a:r>
            <a:r>
              <a:rPr sz="1600" kern="0" spc="1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202</a:t>
            </a:r>
            <a:r>
              <a:rPr lang="en-US" sz="1600" kern="0" spc="1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6</a:t>
            </a:r>
            <a:r>
              <a:rPr sz="1600" kern="0" spc="1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年1月</a:t>
            </a:r>
            <a:endParaRPr sz="1600" dirty="0">
              <a:latin typeface="微软雅黑" panose="020B0503020204020204" charset="-122"/>
              <a:ea typeface="微软雅黑" panose="020B0503020204020204" charset="-122"/>
              <a:cs typeface="Times New Roman" panose="02020603050405020304" pitchFamily="18" charset="0"/>
            </a:endParaRPr>
          </a:p>
          <a:p>
            <a:pPr marL="125095" algn="l" rtl="0" eaLnBrk="0">
              <a:lnSpc>
                <a:spcPct val="150000"/>
              </a:lnSpc>
            </a:pPr>
            <a:r>
              <a:rPr sz="1600" b="1" kern="0" spc="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【目前大陆地区同通用名药品的上市情况】</a:t>
            </a:r>
            <a:r>
              <a:rPr sz="1600" kern="0" spc="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无</a:t>
            </a:r>
            <a:endParaRPr sz="1600" dirty="0">
              <a:latin typeface="微软雅黑" panose="020B0503020204020204" charset="-122"/>
              <a:ea typeface="微软雅黑" panose="020B0503020204020204" charset="-122"/>
              <a:cs typeface="Times New Roman" panose="02020603050405020304" pitchFamily="18" charset="0"/>
            </a:endParaRPr>
          </a:p>
          <a:p>
            <a:pPr marL="125095" algn="l" rtl="0" eaLnBrk="0">
              <a:lnSpc>
                <a:spcPct val="150000"/>
              </a:lnSpc>
            </a:pPr>
            <a:r>
              <a:rPr sz="1600" b="1" kern="0" spc="-1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【全球首个上市国家/地区】</a:t>
            </a:r>
            <a:r>
              <a:rPr sz="1600" b="1" kern="0" spc="-22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 </a:t>
            </a:r>
            <a:r>
              <a:rPr sz="1600" kern="0" spc="-10" dirty="0" err="1">
                <a:latin typeface="微软雅黑" panose="020B0503020204020204" charset="-122"/>
                <a:ea typeface="微软雅黑" panose="020B0503020204020204" charset="-122"/>
                <a:cs typeface="Times New Roman" panose="02020603050405020304" pitchFamily="18" charset="0"/>
              </a:rPr>
              <a:t>中国</a:t>
            </a:r>
            <a:endParaRPr sz="1600" dirty="0">
              <a:latin typeface="微软雅黑" panose="020B0503020204020204" charset="-122"/>
              <a:ea typeface="微软雅黑" panose="020B0503020204020204" charset="-122"/>
              <a:cs typeface="Times New Roman" panose="02020603050405020304" pitchFamily="18" charset="0"/>
            </a:endParaRPr>
          </a:p>
          <a:p>
            <a:pPr marL="125095" algn="l" rtl="0" eaLnBrk="0">
              <a:lnSpc>
                <a:spcPct val="150000"/>
              </a:lnSpc>
              <a:spcBef>
                <a:spcPts val="5"/>
              </a:spcBef>
            </a:pPr>
            <a:r>
              <a:rPr sz="1600" b="1" kern="0" spc="-7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【是否OTC】</a:t>
            </a:r>
            <a:r>
              <a:rPr sz="1600" b="1" kern="0" spc="-11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 </a:t>
            </a:r>
            <a:r>
              <a:rPr sz="1600" kern="0" spc="-7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否</a:t>
            </a:r>
            <a:endParaRPr sz="1600" kern="0" spc="-7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endParaRPr>
          </a:p>
        </p:txBody>
      </p:sp>
      <p:sp>
        <p:nvSpPr>
          <p:cNvPr id="44" name="textbox 44"/>
          <p:cNvSpPr/>
          <p:nvPr/>
        </p:nvSpPr>
        <p:spPr>
          <a:xfrm>
            <a:off x="0" y="0"/>
            <a:ext cx="1553753" cy="453862"/>
          </a:xfrm>
          <a:prstGeom prst="rect">
            <a:avLst/>
          </a:prstGeom>
          <a:solidFill>
            <a:srgbClr val="6770B1">
              <a:alpha val="100000"/>
            </a:srgbClr>
          </a:solidFill>
          <a:ln w="0" cap="flat">
            <a:noFill/>
            <a:prstDash val="solid"/>
            <a:miter lim="0"/>
          </a:ln>
        </p:spPr>
        <p:txBody>
          <a:bodyPr vert="horz" wrap="square" lIns="0" tIns="0" rIns="0" bIns="0"/>
          <a:lstStyle/>
          <a:p>
            <a:pPr algn="l" rtl="0" eaLnBrk="0">
              <a:lnSpc>
                <a:spcPct val="120000"/>
              </a:lnSpc>
            </a:pPr>
            <a:endParaRPr sz="1700" dirty="0">
              <a:latin typeface="Arial" panose="020B0604020202020204"/>
              <a:ea typeface="Arial" panose="020B0604020202020204"/>
              <a:cs typeface="Arial" panose="020B0604020202020204"/>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12587" y="793732"/>
            <a:ext cx="3416689" cy="2675506"/>
          </a:xfrm>
          <a:prstGeom prst="rect">
            <a:avLst/>
          </a:prstGeom>
          <a:effectLst>
            <a:innerShdw blurRad="63500" dist="50800" dir="18900000">
              <a:prstClr val="black">
                <a:alpha val="30000"/>
              </a:prstClr>
            </a:innerShdw>
          </a:effectLst>
        </p:spPr>
      </p:pic>
      <p:sp>
        <p:nvSpPr>
          <p:cNvPr id="9" name="textbox 46"/>
          <p:cNvSpPr/>
          <p:nvPr/>
        </p:nvSpPr>
        <p:spPr>
          <a:xfrm>
            <a:off x="405605" y="6415901"/>
            <a:ext cx="10496655" cy="455560"/>
          </a:xfrm>
          <a:prstGeom prst="rect">
            <a:avLst/>
          </a:prstGeom>
          <a:noFill/>
          <a:ln w="0" cap="flat">
            <a:noFill/>
            <a:prstDash val="solid"/>
            <a:miter lim="0"/>
          </a:ln>
        </p:spPr>
        <p:txBody>
          <a:bodyPr vert="horz" wrap="square" lIns="0" tIns="0" rIns="0" bIns="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eaLnBrk="0">
              <a:lnSpc>
                <a:spcPct val="83000"/>
              </a:lnSpc>
            </a:pPr>
            <a:endParaRPr sz="100" dirty="0">
              <a:latin typeface="Arial" panose="020B0604020202020204"/>
              <a:ea typeface="Arial" panose="020B0604020202020204"/>
              <a:cs typeface="Arial" panose="020B0604020202020204"/>
            </a:endParaRPr>
          </a:p>
          <a:p>
            <a:pPr marL="17145" algn="l" rtl="0" eaLnBrk="0">
              <a:lnSpc>
                <a:spcPts val="1040"/>
              </a:lnSpc>
            </a:pPr>
            <a:r>
              <a:rPr lang="en-US" sz="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[1]</a:t>
            </a:r>
            <a:r>
              <a:rPr sz="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lang="zh-CN" altLang="en-US" sz="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苯胺洛芬产品说明书 </a:t>
            </a:r>
            <a:endParaRPr lang="en-US" altLang="zh-CN" sz="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marL="17145" algn="l" rtl="0" eaLnBrk="0">
              <a:lnSpc>
                <a:spcPts val="1040"/>
              </a:lnSpc>
            </a:pPr>
            <a:r>
              <a:rPr lang="en-US" altLang="zh-CN" sz="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[2] </a:t>
            </a:r>
            <a:r>
              <a:rPr lang="en-US" altLang="zh-CN" sz="800" kern="0" spc="-20" dirty="0" err="1">
                <a:solidFill>
                  <a:srgbClr val="000000">
                    <a:alpha val="100000"/>
                  </a:srgbClr>
                </a:solidFill>
                <a:latin typeface="微软雅黑" panose="020B0503020204020204" charset="-122"/>
                <a:ea typeface="微软雅黑" panose="020B0503020204020204" charset="-122"/>
                <a:cs typeface="微软雅黑" panose="020B0503020204020204" charset="-122"/>
              </a:rPr>
              <a:t>非甾体抗炎药注射剂用于术后镇痛的疗效与安全性系统评价和Meta分析</a:t>
            </a:r>
            <a:r>
              <a:rPr lang="en-US" altLang="zh-CN" sz="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[J/OL].</a:t>
            </a:r>
            <a:r>
              <a:rPr lang="en-US" altLang="zh-CN" sz="800" kern="0" spc="-20" dirty="0" err="1">
                <a:solidFill>
                  <a:srgbClr val="000000">
                    <a:alpha val="100000"/>
                  </a:srgbClr>
                </a:solidFill>
                <a:latin typeface="微软雅黑" panose="020B0503020204020204" charset="-122"/>
                <a:ea typeface="微软雅黑" panose="020B0503020204020204" charset="-122"/>
                <a:cs typeface="微软雅黑" panose="020B0503020204020204" charset="-122"/>
              </a:rPr>
              <a:t>中国新药杂志</a:t>
            </a:r>
            <a:endParaRPr lang="en-US" altLang="zh-CN" sz="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marL="17145" algn="l" rtl="0" eaLnBrk="0">
              <a:lnSpc>
                <a:spcPts val="1040"/>
              </a:lnSpc>
            </a:pPr>
            <a:r>
              <a:rPr lang="en-US" altLang="zh-CN" sz="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[3] </a:t>
            </a:r>
            <a:r>
              <a:rPr lang="zh-CN" altLang="en-US" sz="8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重大新药创制”科技重大专项</a:t>
            </a:r>
            <a:r>
              <a:rPr lang="en-US" altLang="zh-CN" sz="8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2011</a:t>
            </a:r>
            <a:r>
              <a:rPr lang="zh-CN" altLang="en-US" sz="8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年子课题立项通知</a:t>
            </a:r>
            <a:endParaRPr sz="800" dirty="0">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0" y="10653"/>
            <a:ext cx="1553753" cy="398892"/>
          </a:xfrm>
          <a:prstGeom prst="rect">
            <a:avLst/>
          </a:prstGeom>
          <a:noFill/>
        </p:spPr>
        <p:txBody>
          <a:bodyPr wrap="square" rtlCol="0">
            <a:spAutoFit/>
          </a:bodyPr>
          <a:lstStyle/>
          <a:p>
            <a:pPr eaLnBrk="0">
              <a:lnSpc>
                <a:spcPct val="120000"/>
              </a:lnSpc>
            </a:pPr>
            <a:endParaRPr lang="zh-CN" altLang="en-US" sz="400" dirty="0">
              <a:latin typeface="Arial" panose="020B0604020202020204"/>
              <a:ea typeface="Arial" panose="020B0604020202020204"/>
              <a:cs typeface="Arial" panose="020B0604020202020204"/>
            </a:endParaRPr>
          </a:p>
          <a:p>
            <a:pPr marL="147320" eaLnBrk="0">
              <a:lnSpc>
                <a:spcPct val="84000"/>
              </a:lnSpc>
            </a:pPr>
            <a:r>
              <a:rPr lang="zh-CN" altLang="en-US" b="1" kern="0" spc="60" dirty="0">
                <a:solidFill>
                  <a:srgbClr val="FFFFFF">
                    <a:alpha val="100000"/>
                  </a:srgbClr>
                </a:solidFill>
                <a:latin typeface="微软雅黑" panose="020B0503020204020204" charset="-122"/>
                <a:ea typeface="微软雅黑" panose="020B0503020204020204" charset="-122"/>
                <a:cs typeface="微软雅黑" panose="020B0503020204020204" charset="-122"/>
              </a:rPr>
              <a:t>基本信息</a:t>
            </a:r>
            <a:r>
              <a:rPr lang="en-US" altLang="zh-CN" b="1" kern="0" spc="-20" dirty="0">
                <a:solidFill>
                  <a:srgbClr val="FFFFFF">
                    <a:alpha val="100000"/>
                  </a:srgbClr>
                </a:solidFill>
                <a:latin typeface="Arial" panose="020B0604020202020204"/>
                <a:ea typeface="Arial" panose="020B0604020202020204"/>
                <a:cs typeface="Arial" panose="020B0604020202020204"/>
              </a:rPr>
              <a:t>1</a:t>
            </a:r>
            <a:endParaRPr lang="zh-CN" altLang="en-US" dirty="0">
              <a:latin typeface="Arial" panose="020B0604020202020204"/>
              <a:ea typeface="Arial" panose="020B0604020202020204"/>
              <a:cs typeface="Arial" panose="020B0604020202020204"/>
            </a:endParaRPr>
          </a:p>
        </p:txBody>
      </p:sp>
      <p:cxnSp>
        <p:nvCxnSpPr>
          <p:cNvPr id="5" name="直接连接符 4"/>
          <p:cNvCxnSpPr/>
          <p:nvPr/>
        </p:nvCxnSpPr>
        <p:spPr>
          <a:xfrm>
            <a:off x="6326042" y="1281735"/>
            <a:ext cx="0" cy="5290457"/>
          </a:xfrm>
          <a:prstGeom prst="line">
            <a:avLst/>
          </a:prstGeom>
          <a:ln w="12700">
            <a:solidFill>
              <a:srgbClr val="2F5597"/>
            </a:solidFill>
            <a:prstDash val="lgDash"/>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7045" y="6311301"/>
            <a:ext cx="1622014" cy="664760"/>
          </a:xfrm>
          <a:prstGeom prst="rect">
            <a:avLst/>
          </a:prstGeom>
        </p:spPr>
      </p:pic>
      <p:sp>
        <p:nvSpPr>
          <p:cNvPr id="12" name="textbox 32" descr="7b0a202020202262756c6c6574223a20227b5c2263617465676f727949645c223a5c225c222c5c2274656d706c61746549645c223a32303233313639367d220a7d0a"/>
          <p:cNvSpPr/>
          <p:nvPr/>
        </p:nvSpPr>
        <p:spPr>
          <a:xfrm>
            <a:off x="6553835" y="3068955"/>
            <a:ext cx="5092065" cy="3242310"/>
          </a:xfrm>
          <a:prstGeom prst="rect">
            <a:avLst/>
          </a:prstGeom>
          <a:noFill/>
          <a:ln w="0" cap="flat">
            <a:noFill/>
            <a:prstDash val="solid"/>
            <a:miter lim="0"/>
          </a:ln>
        </p:spPr>
        <p:txBody>
          <a:bodyPr vert="horz" wrap="square" lIns="0" tIns="0" rIns="0" bIns="0"/>
          <a:lstStyle/>
          <a:p>
            <a:pPr marL="393700" indent="-285750" eaLnBrk="0">
              <a:lnSpc>
                <a:spcPct val="150000"/>
              </a:lnSpc>
              <a:buFont typeface="Wingdings" panose="05000000000000000000" charset="0"/>
              <a:buChar char="p"/>
            </a:pPr>
            <a:r>
              <a:rPr lang="zh-CN" altLang="en-US" sz="1600" kern="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sym typeface="+mn-ea"/>
              </a:rPr>
              <a:t>国内</a:t>
            </a:r>
            <a:r>
              <a:rPr lang="zh-CN" altLang="en-US" sz="1600" b="1" kern="0" dirty="0">
                <a:solidFill>
                  <a:srgbClr val="C00000"/>
                </a:solidFill>
                <a:latin typeface="微软雅黑" panose="020B0503020204020204" charset="-122"/>
                <a:ea typeface="微软雅黑" panose="020B0503020204020204" charset="-122"/>
                <a:cs typeface="Times New Roman" panose="02020603050405020304" pitchFamily="18" charset="0"/>
                <a:sym typeface="+mn-ea"/>
              </a:rPr>
              <a:t>首个</a:t>
            </a:r>
            <a:r>
              <a:rPr lang="zh-CN" altLang="en-US" sz="1600" kern="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sym typeface="+mn-ea"/>
              </a:rPr>
              <a:t>不含有机和大分子溶剂的非选择性</a:t>
            </a:r>
            <a:r>
              <a:rPr lang="en-US" altLang="zh-CN" sz="1600" kern="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sym typeface="+mn-ea"/>
              </a:rPr>
              <a:t>NSAIDs</a:t>
            </a:r>
            <a:r>
              <a:rPr lang="zh-CN" altLang="en-US" sz="1600" kern="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sym typeface="+mn-ea"/>
              </a:rPr>
              <a:t>，</a:t>
            </a:r>
            <a:r>
              <a:rPr lang="zh-CN" altLang="en-US" sz="1600" kern="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水溶性好，无需避光</a:t>
            </a:r>
            <a:r>
              <a:rPr lang="en-US" altLang="zh-CN" sz="1600" kern="0" baseline="3000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[1]</a:t>
            </a:r>
            <a:endParaRPr lang="en-US" altLang="zh-CN" sz="1600" kern="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endParaRPr>
          </a:p>
          <a:p>
            <a:pPr marL="393700" indent="-285750" rtl="0" eaLnBrk="0">
              <a:lnSpc>
                <a:spcPct val="150000"/>
              </a:lnSpc>
              <a:buFont typeface="Wingdings" panose="05000000000000000000" charset="0"/>
              <a:buChar char="p"/>
            </a:pPr>
            <a:r>
              <a:rPr lang="zh-CN" altLang="en-US" sz="1600" kern="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国内</a:t>
            </a:r>
            <a:r>
              <a:rPr lang="zh-CN" altLang="en-US" sz="1600" b="1" kern="0" dirty="0">
                <a:solidFill>
                  <a:srgbClr val="C00000"/>
                </a:solidFill>
                <a:latin typeface="微软雅黑" panose="020B0503020204020204" charset="-122"/>
                <a:ea typeface="微软雅黑" panose="020B0503020204020204" charset="-122"/>
                <a:cs typeface="Times New Roman" panose="02020603050405020304" pitchFamily="18" charset="0"/>
              </a:rPr>
              <a:t>首个</a:t>
            </a:r>
            <a:r>
              <a:rPr lang="zh-CN" altLang="en-US" sz="1600" kern="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明确获批腹部开放/腹腔镜/胸腔镜术后疼痛适应症的</a:t>
            </a:r>
            <a:r>
              <a:rPr lang="en-US" altLang="zh-CN" sz="1600" kern="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NSAIDs</a:t>
            </a:r>
            <a:r>
              <a:rPr lang="en-US" altLang="zh-CN" sz="1600" kern="0" baseline="3000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[1]</a:t>
            </a:r>
            <a:endParaRPr lang="zh-CN" altLang="en-US" sz="1600" kern="0" baseline="3000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endParaRPr>
          </a:p>
          <a:p>
            <a:pPr marL="393700" indent="-285750" eaLnBrk="0">
              <a:lnSpc>
                <a:spcPct val="150000"/>
              </a:lnSpc>
              <a:buFont typeface="Wingdings" panose="05000000000000000000" charset="0"/>
              <a:buChar char="p"/>
            </a:pPr>
            <a:r>
              <a:rPr lang="en-US" altLang="zh-CN" sz="1600" kern="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META</a:t>
            </a:r>
            <a:r>
              <a:rPr lang="zh-CN" altLang="en-US" sz="1600" kern="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分析9种临床常用</a:t>
            </a:r>
            <a:r>
              <a:rPr lang="en-US" altLang="zh-CN" sz="1600" kern="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NSAIDs</a:t>
            </a:r>
            <a:r>
              <a:rPr lang="zh-CN" altLang="en-US" sz="1600" kern="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注射剂疗效，</a:t>
            </a:r>
            <a:r>
              <a:rPr lang="zh-CN" altLang="en-US" sz="1600" b="1" kern="0" dirty="0">
                <a:solidFill>
                  <a:srgbClr val="C00000">
                    <a:alpha val="100000"/>
                  </a:srgbClr>
                </a:solidFill>
                <a:latin typeface="微软雅黑" panose="020B0503020204020204" charset="-122"/>
                <a:ea typeface="微软雅黑" panose="020B0503020204020204" charset="-122"/>
                <a:cs typeface="Times New Roman" panose="02020603050405020304" pitchFamily="18" charset="0"/>
              </a:rPr>
              <a:t>阿片节俭比例</a:t>
            </a:r>
            <a:r>
              <a:rPr lang="zh-CN" altLang="en-US" sz="1600" b="1" kern="0" dirty="0">
                <a:solidFill>
                  <a:srgbClr val="C00000"/>
                </a:solidFill>
                <a:latin typeface="微软雅黑" panose="020B0503020204020204" charset="-122"/>
                <a:ea typeface="微软雅黑" panose="020B0503020204020204" charset="-122"/>
                <a:cs typeface="Times New Roman" panose="02020603050405020304" pitchFamily="18" charset="0"/>
              </a:rPr>
              <a:t>最高</a:t>
            </a:r>
            <a:r>
              <a:rPr lang="en-US" altLang="zh-CN" sz="1600" kern="0" baseline="3000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[2]</a:t>
            </a:r>
            <a:endParaRPr lang="en-US" altLang="zh-CN" sz="1600" kern="0" baseline="3000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endParaRPr>
          </a:p>
          <a:p>
            <a:pPr marL="393700" indent="-285750" eaLnBrk="0">
              <a:lnSpc>
                <a:spcPct val="150000"/>
              </a:lnSpc>
              <a:buFont typeface="Wingdings" panose="05000000000000000000" charset="0"/>
              <a:buChar char="p"/>
            </a:pPr>
            <a:r>
              <a:rPr lang="zh-CN" altLang="en-US" sz="1600" kern="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轻中度肝、肾功能不全患者</a:t>
            </a:r>
            <a:r>
              <a:rPr lang="zh-CN" altLang="en-US" sz="1600" b="1" kern="0" dirty="0">
                <a:solidFill>
                  <a:srgbClr val="C00000"/>
                </a:solidFill>
                <a:latin typeface="微软雅黑" panose="020B0503020204020204" charset="-122"/>
                <a:ea typeface="微软雅黑" panose="020B0503020204020204" charset="-122"/>
                <a:cs typeface="Times New Roman" panose="02020603050405020304" pitchFamily="18" charset="0"/>
              </a:rPr>
              <a:t>无需调整剂量</a:t>
            </a:r>
            <a:r>
              <a:rPr lang="zh-CN" altLang="en-US" sz="1600" kern="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、稳定镇痛</a:t>
            </a:r>
            <a:r>
              <a:rPr lang="en-US" altLang="zh-CN" sz="1600" kern="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8</a:t>
            </a:r>
            <a:r>
              <a:rPr lang="zh-CN" altLang="en-US" sz="1600" kern="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小时</a:t>
            </a:r>
            <a:r>
              <a:rPr lang="en-US" altLang="zh-CN" sz="1600" kern="0" baseline="3000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 [1]</a:t>
            </a:r>
            <a:endParaRPr lang="zh-CN" altLang="en-US" sz="1600" kern="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endParaRPr>
          </a:p>
          <a:p>
            <a:pPr marL="393700" indent="-285750" rtl="0" eaLnBrk="0">
              <a:lnSpc>
                <a:spcPct val="150000"/>
              </a:lnSpc>
              <a:buFont typeface="Wingdings" panose="05000000000000000000" charset="0"/>
              <a:buChar char="p"/>
            </a:pPr>
            <a:r>
              <a:rPr lang="zh-CN" altLang="en-US" sz="1600" b="1" kern="0" dirty="0">
                <a:solidFill>
                  <a:srgbClr val="C00000"/>
                </a:solidFill>
                <a:latin typeface="微软雅黑" panose="020B0503020204020204" charset="-122"/>
                <a:ea typeface="微软雅黑" panose="020B0503020204020204" charset="-122"/>
                <a:cs typeface="Times New Roman" panose="02020603050405020304" pitchFamily="18" charset="0"/>
              </a:rPr>
              <a:t>获得“重大新药创制”科技重大专项课题立项支持</a:t>
            </a:r>
            <a:r>
              <a:rPr lang="en-US" altLang="zh-CN" sz="1600" b="1" kern="0" baseline="30000" dirty="0">
                <a:solidFill>
                  <a:srgbClr val="C00000"/>
                </a:solidFill>
                <a:latin typeface="微软雅黑" panose="020B0503020204020204" charset="-122"/>
                <a:ea typeface="微软雅黑" panose="020B0503020204020204" charset="-122"/>
                <a:cs typeface="Times New Roman" panose="02020603050405020304" pitchFamily="18" charset="0"/>
              </a:rPr>
              <a:t>[3]</a:t>
            </a:r>
            <a:endParaRPr sz="1600" b="1" kern="0" baseline="30000" dirty="0">
              <a:solidFill>
                <a:srgbClr val="C00000"/>
              </a:solidFill>
              <a:latin typeface="微软雅黑" panose="020B0503020204020204" charset="-122"/>
              <a:ea typeface="微软雅黑" panose="020B0503020204020204" charset="-122"/>
              <a:cs typeface="Times New Roman" panose="02020603050405020304" pitchFamily="18" charset="0"/>
            </a:endParaRPr>
          </a:p>
          <a:p>
            <a:pPr marL="298450" indent="-285750" rtl="0" eaLnBrk="0">
              <a:lnSpc>
                <a:spcPct val="150000"/>
              </a:lnSpc>
              <a:buFont typeface="微软雅黑" panose="020B0503020204020204" charset="-122"/>
              <a:buChar char="u"/>
            </a:pPr>
            <a:endParaRPr sz="1600" b="1" kern="0" baseline="30000" dirty="0">
              <a:solidFill>
                <a:srgbClr val="C00000"/>
              </a:solidFill>
              <a:latin typeface="微软雅黑" panose="020B0503020204020204" charset="-122"/>
              <a:ea typeface="微软雅黑" panose="020B0503020204020204" charset="-122"/>
              <a:cs typeface="Times New Roman" panose="02020603050405020304" pitchFamily="18" charset="0"/>
            </a:endParaRPr>
          </a:p>
        </p:txBody>
      </p:sp>
      <p:sp>
        <p:nvSpPr>
          <p:cNvPr id="11" name="textbox 42"/>
          <p:cNvSpPr/>
          <p:nvPr/>
        </p:nvSpPr>
        <p:spPr>
          <a:xfrm>
            <a:off x="-53165" y="-78573"/>
            <a:ext cx="12192000" cy="506768"/>
          </a:xfrm>
          <a:prstGeom prst="rect">
            <a:avLst/>
          </a:prstGeom>
          <a:noFill/>
          <a:ln w="0" cap="flat">
            <a:noFill/>
            <a:prstDash val="solid"/>
            <a:miter lim="0"/>
          </a:ln>
        </p:spPr>
        <p:txBody>
          <a:bodyPr vert="horz" wrap="square" lIns="0" tIns="0" rIns="0" bIns="0" anchor="ctr"/>
          <a:lstStyle/>
          <a:p>
            <a:pPr algn="ctr" rtl="0" eaLnBrk="0">
              <a:lnSpc>
                <a:spcPct val="78000"/>
              </a:lnSpc>
            </a:pPr>
            <a:endParaRPr sz="2600" dirty="0">
              <a:latin typeface="Arial" panose="020B0604020202020204"/>
              <a:ea typeface="Arial" panose="020B0604020202020204"/>
              <a:cs typeface="Arial" panose="020B0604020202020204"/>
            </a:endParaRPr>
          </a:p>
          <a:p>
            <a:pPr marL="12700" algn="ctr" eaLnBrk="0">
              <a:lnSpc>
                <a:spcPct val="88000"/>
              </a:lnSpc>
            </a:pPr>
            <a:r>
              <a:rPr lang="zh-CN" altLang="en-US" sz="2600" b="1" kern="0" spc="90" dirty="0">
                <a:solidFill>
                  <a:srgbClr val="203864">
                    <a:alpha val="100000"/>
                  </a:srgbClr>
                </a:solidFill>
                <a:latin typeface="微软雅黑" panose="020B0503020204020204" charset="-122"/>
                <a:ea typeface="微软雅黑" panose="020B0503020204020204" charset="-122"/>
                <a:cs typeface="微软雅黑" panose="020B0503020204020204" charset="-122"/>
              </a:rPr>
              <a:t>万舒安</a:t>
            </a:r>
            <a:r>
              <a:rPr lang="en-US" altLang="zh-CN" sz="2600" b="1" kern="0" spc="90" baseline="30000" dirty="0">
                <a:solidFill>
                  <a:srgbClr val="203864">
                    <a:alpha val="100000"/>
                  </a:srgbClr>
                </a:solidFill>
                <a:latin typeface="微软雅黑" panose="020B0503020204020204" charset="-122"/>
                <a:ea typeface="微软雅黑" panose="020B0503020204020204" charset="-122"/>
                <a:cs typeface="微软雅黑" panose="020B0503020204020204" charset="-122"/>
              </a:rPr>
              <a:t>®</a:t>
            </a:r>
            <a:r>
              <a:rPr lang="en-US" altLang="zh-CN" sz="2600" b="1" kern="0" spc="90" dirty="0">
                <a:solidFill>
                  <a:srgbClr val="203864">
                    <a:alpha val="100000"/>
                  </a:srgbClr>
                </a:solidFill>
                <a:latin typeface="微软雅黑" panose="020B0503020204020204" charset="-122"/>
                <a:ea typeface="微软雅黑" panose="020B0503020204020204" charset="-122"/>
                <a:cs typeface="微软雅黑" panose="020B0503020204020204" charset="-122"/>
              </a:rPr>
              <a:t> </a:t>
            </a:r>
            <a:r>
              <a:rPr lang="zh-CN" altLang="en-US" sz="2600" b="1" kern="0" spc="90" dirty="0">
                <a:solidFill>
                  <a:srgbClr val="203864">
                    <a:alpha val="100000"/>
                  </a:srgbClr>
                </a:solidFill>
                <a:latin typeface="微软雅黑" panose="020B0503020204020204" charset="-122"/>
                <a:ea typeface="微软雅黑" panose="020B0503020204020204" charset="-122"/>
                <a:cs typeface="微软雅黑" panose="020B0503020204020204" charset="-122"/>
              </a:rPr>
              <a:t>苯胺洛芬注射液  </a:t>
            </a:r>
            <a:endParaRPr lang="zh-CN" altLang="en-US" sz="2600" b="1" kern="0" spc="90" dirty="0">
              <a:solidFill>
                <a:srgbClr val="203864">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 name="table 56" descr="7b0a202020202262756c6c6574223a20227b5c2263617465676f727949645c223a5c225c222c5c2274656d706c61746549645c223a32303233313639367d220a7d0a"/>
          <p:cNvGraphicFramePr>
            <a:graphicFrameLocks noGrp="1"/>
          </p:cNvGraphicFramePr>
          <p:nvPr>
            <p:custDataLst>
              <p:tags r:id="rId1"/>
            </p:custDataLst>
          </p:nvPr>
        </p:nvGraphicFramePr>
        <p:xfrm>
          <a:off x="292735" y="1358900"/>
          <a:ext cx="4037965" cy="2592915"/>
        </p:xfrm>
        <a:graphic>
          <a:graphicData uri="http://schemas.openxmlformats.org/drawingml/2006/table">
            <a:tbl>
              <a:tblPr/>
              <a:tblGrid>
                <a:gridCol w="4037965"/>
              </a:tblGrid>
              <a:tr h="2592915">
                <a:tc>
                  <a:txBody>
                    <a:bodyPr/>
                    <a:lstStyle/>
                    <a:p>
                      <a:pPr marL="357505" indent="-285750" algn="l" rtl="0" eaLnBrk="0">
                        <a:lnSpc>
                          <a:spcPct val="150000"/>
                        </a:lnSpc>
                        <a:buFont typeface="Wingdings" panose="05000000000000000000" charset="0"/>
                        <a:buChar char="p"/>
                      </a:pPr>
                      <a:r>
                        <a:rPr lang="zh-CN" altLang="en-US" sz="1400" b="0" kern="0" spc="-10" dirty="0">
                          <a:solidFill>
                            <a:schemeClr val="tx1"/>
                          </a:solidFill>
                          <a:latin typeface="微软雅黑" panose="020B0503020204020204" charset="-122"/>
                          <a:ea typeface="微软雅黑" panose="020B0503020204020204" charset="-122"/>
                          <a:cs typeface="Times New Roman" panose="02020603050405020304" pitchFamily="18" charset="0"/>
                        </a:rPr>
                        <a:t>现代医学已将疼痛列为</a:t>
                      </a:r>
                      <a:r>
                        <a:rPr lang="zh-CN" altLang="en-US" sz="1400" b="1" kern="0" spc="-10" dirty="0">
                          <a:solidFill>
                            <a:srgbClr val="C00000"/>
                          </a:solidFill>
                          <a:latin typeface="微软雅黑" panose="020B0503020204020204" charset="-122"/>
                          <a:ea typeface="微软雅黑" panose="020B0503020204020204" charset="-122"/>
                          <a:cs typeface="Times New Roman" panose="02020603050405020304" pitchFamily="18" charset="0"/>
                        </a:rPr>
                        <a:t>第五大生命体征</a:t>
                      </a:r>
                      <a:r>
                        <a:rPr lang="zh-CN" altLang="en-US" sz="1400" b="0" kern="0" spc="-10" dirty="0">
                          <a:solidFill>
                            <a:schemeClr val="tx1"/>
                          </a:solidFill>
                          <a:latin typeface="微软雅黑" panose="020B0503020204020204" charset="-122"/>
                          <a:ea typeface="微软雅黑" panose="020B0503020204020204" charset="-122"/>
                          <a:cs typeface="Times New Roman" panose="02020603050405020304" pitchFamily="18" charset="0"/>
                        </a:rPr>
                        <a:t>。</a:t>
                      </a:r>
                      <a:endParaRPr lang="en-US" altLang="zh-CN" sz="1400" b="0" kern="0" spc="-10" dirty="0">
                        <a:solidFill>
                          <a:schemeClr val="tx1"/>
                        </a:solidFill>
                        <a:latin typeface="微软雅黑" panose="020B0503020204020204" charset="-122"/>
                        <a:ea typeface="微软雅黑" panose="020B0503020204020204" charset="-122"/>
                        <a:cs typeface="Times New Roman" panose="02020603050405020304" pitchFamily="18" charset="0"/>
                      </a:endParaRPr>
                    </a:p>
                    <a:p>
                      <a:pPr marL="357505" indent="-285750" algn="l" rtl="0" eaLnBrk="0">
                        <a:lnSpc>
                          <a:spcPct val="150000"/>
                        </a:lnSpc>
                        <a:buFont typeface="Wingdings" panose="05000000000000000000" charset="0"/>
                        <a:buChar char="p"/>
                      </a:pPr>
                      <a:r>
                        <a:rPr lang="zh-CN" altLang="en-US" sz="1400" b="0" kern="0" spc="-10" dirty="0">
                          <a:solidFill>
                            <a:schemeClr val="tx1"/>
                          </a:solidFill>
                          <a:latin typeface="微软雅黑" panose="020B0503020204020204" charset="-122"/>
                          <a:ea typeface="微软雅黑" panose="020B0503020204020204" charset="-122"/>
                          <a:cs typeface="Times New Roman" panose="02020603050405020304" pitchFamily="18" charset="0"/>
                        </a:rPr>
                        <a:t>术后疼痛发生率高达</a:t>
                      </a:r>
                      <a:r>
                        <a:rPr lang="en-US" altLang="zh-CN" sz="1400" b="0" kern="0" spc="-10" dirty="0">
                          <a:solidFill>
                            <a:schemeClr val="tx1"/>
                          </a:solidFill>
                          <a:latin typeface="微软雅黑" panose="020B0503020204020204" charset="-122"/>
                          <a:ea typeface="微软雅黑" panose="020B0503020204020204" charset="-122"/>
                          <a:cs typeface="Times New Roman" panose="02020603050405020304" pitchFamily="18" charset="0"/>
                        </a:rPr>
                        <a:t>75</a:t>
                      </a:r>
                      <a:r>
                        <a:rPr lang="zh-CN" altLang="en-US" sz="1400" b="0" kern="0" spc="-10" dirty="0">
                          <a:solidFill>
                            <a:schemeClr val="tx1"/>
                          </a:solidFill>
                          <a:latin typeface="微软雅黑" panose="020B0503020204020204" charset="-122"/>
                          <a:ea typeface="微软雅黑" panose="020B0503020204020204" charset="-122"/>
                          <a:cs typeface="Times New Roman" panose="02020603050405020304" pitchFamily="18" charset="0"/>
                        </a:rPr>
                        <a:t>%以上</a:t>
                      </a:r>
                      <a:r>
                        <a:rPr lang="zh-CN" altLang="en-US" sz="1400" b="0" kern="0" spc="-10" baseline="30000" dirty="0">
                          <a:solidFill>
                            <a:schemeClr val="tx1"/>
                          </a:solidFill>
                          <a:latin typeface="微软雅黑" panose="020B0503020204020204" charset="-122"/>
                          <a:ea typeface="微软雅黑" panose="020B0503020204020204" charset="-122"/>
                          <a:cs typeface="Times New Roman" panose="02020603050405020304" pitchFamily="18" charset="0"/>
                        </a:rPr>
                        <a:t>[</a:t>
                      </a:r>
                      <a:r>
                        <a:rPr lang="zh-CN" altLang="en-US" sz="1400" kern="0" spc="-10" baseline="30000" dirty="0">
                          <a:solidFill>
                            <a:schemeClr val="tx1"/>
                          </a:solidFill>
                          <a:latin typeface="微软雅黑" panose="020B0503020204020204" charset="-122"/>
                          <a:ea typeface="微软雅黑" panose="020B0503020204020204" charset="-122"/>
                          <a:cs typeface="Times New Roman" panose="02020603050405020304" pitchFamily="18" charset="0"/>
                        </a:rPr>
                        <a:t>1]</a:t>
                      </a:r>
                      <a:r>
                        <a:rPr lang="zh-CN" altLang="en-US" sz="1400" b="0" kern="0" spc="-10" dirty="0">
                          <a:solidFill>
                            <a:schemeClr val="tx1"/>
                          </a:solidFill>
                          <a:latin typeface="微软雅黑" panose="020B0503020204020204" charset="-122"/>
                          <a:ea typeface="微软雅黑" panose="020B0503020204020204" charset="-122"/>
                          <a:cs typeface="Times New Roman" panose="02020603050405020304" pitchFamily="18" charset="0"/>
                        </a:rPr>
                        <a:t>，中重度疼痛占比超过48.7%</a:t>
                      </a:r>
                      <a:r>
                        <a:rPr lang="zh-CN" altLang="en-US" sz="1400" b="0" kern="0" spc="-10" baseline="30000" dirty="0">
                          <a:solidFill>
                            <a:schemeClr val="tx1"/>
                          </a:solidFill>
                          <a:latin typeface="微软雅黑" panose="020B0503020204020204" charset="-122"/>
                          <a:ea typeface="微软雅黑" panose="020B0503020204020204" charset="-122"/>
                          <a:cs typeface="Times New Roman" panose="02020603050405020304" pitchFamily="18" charset="0"/>
                        </a:rPr>
                        <a:t>[</a:t>
                      </a:r>
                      <a:r>
                        <a:rPr lang="en-US" altLang="zh-CN" sz="1400" b="0" kern="0" spc="-10" baseline="30000" dirty="0">
                          <a:solidFill>
                            <a:schemeClr val="tx1"/>
                          </a:solidFill>
                          <a:latin typeface="微软雅黑" panose="020B0503020204020204" charset="-122"/>
                          <a:ea typeface="微软雅黑" panose="020B0503020204020204" charset="-122"/>
                          <a:cs typeface="Times New Roman" panose="02020603050405020304" pitchFamily="18" charset="0"/>
                        </a:rPr>
                        <a:t>2</a:t>
                      </a:r>
                      <a:r>
                        <a:rPr lang="zh-CN" altLang="en-US" sz="1400" kern="0" spc="-10" baseline="30000" dirty="0">
                          <a:solidFill>
                            <a:schemeClr val="tx1"/>
                          </a:solidFill>
                          <a:latin typeface="微软雅黑" panose="020B0503020204020204" charset="-122"/>
                          <a:ea typeface="微软雅黑" panose="020B0503020204020204" charset="-122"/>
                          <a:cs typeface="Times New Roman" panose="02020603050405020304" pitchFamily="18" charset="0"/>
                        </a:rPr>
                        <a:t>]</a:t>
                      </a:r>
                      <a:r>
                        <a:rPr lang="zh-CN" altLang="en-US" sz="1400" kern="0" spc="-1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。2022年中国盆腹腔手术2140.89万台，年复合增长率7.85%</a:t>
                      </a:r>
                      <a:r>
                        <a:rPr lang="en-US" altLang="zh-CN" sz="1400" kern="0" spc="-10" baseline="3000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[3]</a:t>
                      </a:r>
                      <a:r>
                        <a:rPr lang="zh-CN" altLang="en-US" sz="1400" kern="0" spc="-1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；2023年胸外科手术48万台，三甲医院胸腔镜手术占比已达78%</a:t>
                      </a:r>
                      <a:r>
                        <a:rPr lang="en-US" altLang="zh-CN" sz="1400" kern="0" spc="-10" baseline="3000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[4]</a:t>
                      </a:r>
                      <a:r>
                        <a:rPr lang="zh-CN" altLang="en-US" sz="1400" kern="0" spc="-1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a:t>
                      </a:r>
                      <a:endParaRPr lang="zh-CN" altLang="en-US" sz="1400" kern="0" spc="-1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endParaRPr>
                    </a:p>
                    <a:p>
                      <a:pPr marL="357505" indent="-285750" algn="l" rtl="0" eaLnBrk="0">
                        <a:lnSpc>
                          <a:spcPct val="150000"/>
                        </a:lnSpc>
                        <a:buFont typeface="Wingdings" panose="05000000000000000000" charset="0"/>
                        <a:buChar char="p"/>
                      </a:pPr>
                      <a:r>
                        <a:rPr lang="zh-CN" altLang="en-US" sz="1400" kern="0" spc="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术后急性疼痛</a:t>
                      </a:r>
                      <a:r>
                        <a:rPr lang="zh-CN" altLang="en-US" sz="1400" b="0" kern="0" spc="0" dirty="0">
                          <a:solidFill>
                            <a:schemeClr val="tx1"/>
                          </a:solidFill>
                          <a:latin typeface="微软雅黑" panose="020B0503020204020204" charset="-122"/>
                          <a:ea typeface="微软雅黑" panose="020B0503020204020204" charset="-122"/>
                          <a:cs typeface="Times New Roman" panose="02020603050405020304" pitchFamily="18" charset="0"/>
                        </a:rPr>
                        <a:t>发生率高，</a:t>
                      </a:r>
                      <a:r>
                        <a:rPr lang="zh-CN" altLang="en-US" sz="1400" kern="0" spc="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急性疼痛控制不佳可发展为慢性疼痛，</a:t>
                      </a:r>
                      <a:r>
                        <a:rPr lang="zh-CN" altLang="en-US" sz="1400" b="1" kern="0" spc="0" dirty="0">
                          <a:solidFill>
                            <a:srgbClr val="C00000"/>
                          </a:solidFill>
                          <a:latin typeface="微软雅黑" panose="020B0503020204020204" charset="-122"/>
                          <a:ea typeface="微软雅黑" panose="020B0503020204020204" charset="-122"/>
                          <a:cs typeface="Times New Roman" panose="02020603050405020304" pitchFamily="18" charset="0"/>
                        </a:rPr>
                        <a:t>增加患者的经济负担</a:t>
                      </a:r>
                      <a:r>
                        <a:rPr lang="en-US" altLang="zh-CN" sz="1400" kern="0" spc="0" baseline="3000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[5]</a:t>
                      </a:r>
                      <a:r>
                        <a:rPr sz="1400" kern="0" spc="-1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a:t>
                      </a:r>
                      <a:endParaRPr sz="1400" dirty="0">
                        <a:latin typeface="微软雅黑" panose="020B0503020204020204" charset="-122"/>
                        <a:ea typeface="微软雅黑" panose="020B0503020204020204" charset="-122"/>
                        <a:cs typeface="Times New Roman" panose="02020603050405020304" pitchFamily="18" charset="0"/>
                      </a:endParaRP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4" name="textbox 74"/>
          <p:cNvSpPr/>
          <p:nvPr/>
        </p:nvSpPr>
        <p:spPr>
          <a:xfrm>
            <a:off x="292608" y="868680"/>
            <a:ext cx="4038092" cy="379095"/>
          </a:xfrm>
          <a:prstGeom prst="rect">
            <a:avLst/>
          </a:prstGeom>
          <a:solidFill>
            <a:srgbClr val="2F5597"/>
          </a:solidFill>
          <a:ln w="0" cap="flat">
            <a:noFill/>
            <a:prstDash val="solid"/>
            <a:miter lim="0"/>
          </a:ln>
        </p:spPr>
        <p:txBody>
          <a:bodyPr vert="horz" wrap="square" lIns="0" tIns="0" rIns="0" bIns="0" anchor="ctr" anchorCtr="0"/>
          <a:lstStyle/>
          <a:p>
            <a:pPr algn="ctr" rtl="0">
              <a:lnSpc>
                <a:spcPct val="100000"/>
              </a:lnSpc>
              <a:buClrTx/>
              <a:buSzTx/>
              <a:buFontTx/>
            </a:pPr>
            <a:r>
              <a:rPr lang="zh-CN" altLang="en-US" b="1" dirty="0">
                <a:solidFill>
                  <a:schemeClr val="bg1"/>
                </a:solidFill>
                <a:latin typeface="微软雅黑" panose="020B0503020204020204" charset="-122"/>
                <a:ea typeface="微软雅黑" panose="020B0503020204020204" charset="-122"/>
              </a:rPr>
              <a:t>疾病基本情况</a:t>
            </a:r>
            <a:endParaRPr lang="zh-CN" altLang="en-US" b="1" dirty="0">
              <a:solidFill>
                <a:schemeClr val="bg1"/>
              </a:solidFill>
              <a:latin typeface="微软雅黑" panose="020B0503020204020204" charset="-122"/>
              <a:ea typeface="微软雅黑" panose="020B0503020204020204" charset="-122"/>
            </a:endParaRPr>
          </a:p>
        </p:txBody>
      </p:sp>
      <p:sp>
        <p:nvSpPr>
          <p:cNvPr id="44" name="文本框 43"/>
          <p:cNvSpPr txBox="1"/>
          <p:nvPr/>
        </p:nvSpPr>
        <p:spPr>
          <a:xfrm>
            <a:off x="8366760" y="879475"/>
            <a:ext cx="3532632" cy="368300"/>
          </a:xfrm>
          <a:prstGeom prst="rect">
            <a:avLst/>
          </a:prstGeom>
          <a:solidFill>
            <a:srgbClr val="2F5597"/>
          </a:solidFill>
        </p:spPr>
        <p:txBody>
          <a:bodyPr wrap="square" rtlCol="0">
            <a:spAutoFit/>
          </a:bodyPr>
          <a:lstStyle/>
          <a:p>
            <a:pPr algn="ctr"/>
            <a:r>
              <a:rPr lang="zh-CN" altLang="en-US" b="1" dirty="0">
                <a:solidFill>
                  <a:schemeClr val="bg1"/>
                </a:solidFill>
                <a:latin typeface="微软雅黑" panose="020B0503020204020204" charset="-122"/>
                <a:ea typeface="微软雅黑" panose="020B0503020204020204" charset="-122"/>
              </a:rPr>
              <a:t>苯胺洛芬提供优选</a:t>
            </a:r>
            <a:endParaRPr lang="zh-CN" altLang="en-US" b="1" dirty="0">
              <a:solidFill>
                <a:schemeClr val="bg1"/>
              </a:solidFill>
              <a:latin typeface="微软雅黑" panose="020B0503020204020204" charset="-122"/>
              <a:ea typeface="微软雅黑" panose="020B0503020204020204" charset="-122"/>
            </a:endParaRPr>
          </a:p>
        </p:txBody>
      </p:sp>
      <p:sp>
        <p:nvSpPr>
          <p:cNvPr id="45" name="文本框 44"/>
          <p:cNvSpPr txBox="1"/>
          <p:nvPr/>
        </p:nvSpPr>
        <p:spPr>
          <a:xfrm>
            <a:off x="4791710" y="879475"/>
            <a:ext cx="3230245" cy="368300"/>
          </a:xfrm>
          <a:prstGeom prst="rect">
            <a:avLst/>
          </a:prstGeom>
          <a:solidFill>
            <a:srgbClr val="2F5597"/>
          </a:solidFill>
        </p:spPr>
        <p:txBody>
          <a:bodyPr wrap="square" rtlCol="0">
            <a:spAutoFit/>
          </a:bodyPr>
          <a:lstStyle/>
          <a:p>
            <a:pPr algn="ctr"/>
            <a:r>
              <a:rPr lang="zh-CN" altLang="en-US" b="1" dirty="0">
                <a:solidFill>
                  <a:schemeClr val="bg1"/>
                </a:solidFill>
                <a:latin typeface="微软雅黑" panose="020B0503020204020204" charset="-122"/>
                <a:ea typeface="微软雅黑" panose="020B0503020204020204" charset="-122"/>
              </a:rPr>
              <a:t>现有术后镇痛药物局限性</a:t>
            </a:r>
            <a:endParaRPr lang="zh-CN" altLang="en-US" b="1" dirty="0">
              <a:solidFill>
                <a:schemeClr val="bg1"/>
              </a:solidFill>
              <a:latin typeface="微软雅黑" panose="020B0503020204020204" charset="-122"/>
              <a:ea typeface="微软雅黑" panose="020B0503020204020204" charset="-122"/>
            </a:endParaRPr>
          </a:p>
        </p:txBody>
      </p:sp>
      <p:graphicFrame>
        <p:nvGraphicFramePr>
          <p:cNvPr id="47" name="table 56" descr="7b0a202020202262756c6c6574223a20227b5c2263617465676f727949645c223a5c225c222c5c2274656d706c61746549645c223a32303233313639367d220a7d0a"/>
          <p:cNvGraphicFramePr>
            <a:graphicFrameLocks noGrp="1"/>
          </p:cNvGraphicFramePr>
          <p:nvPr>
            <p:custDataLst>
              <p:tags r:id="rId2"/>
            </p:custDataLst>
          </p:nvPr>
        </p:nvGraphicFramePr>
        <p:xfrm>
          <a:off x="4493888" y="1353829"/>
          <a:ext cx="3528632" cy="2592915"/>
        </p:xfrm>
        <a:graphic>
          <a:graphicData uri="http://schemas.openxmlformats.org/drawingml/2006/table">
            <a:tbl>
              <a:tblPr/>
              <a:tblGrid>
                <a:gridCol w="3528632"/>
              </a:tblGrid>
              <a:tr h="2592915">
                <a:tc>
                  <a:txBody>
                    <a:bodyPr/>
                    <a:lstStyle/>
                    <a:p>
                      <a:pPr marL="357505" marR="0" lvl="0" indent="-285750" algn="l" defTabSz="914400" rtl="0" eaLnBrk="0" fontAlgn="auto" latinLnBrk="0" hangingPunct="1">
                        <a:lnSpc>
                          <a:spcPct val="150000"/>
                        </a:lnSpc>
                        <a:spcBef>
                          <a:spcPts val="0"/>
                        </a:spcBef>
                        <a:spcAft>
                          <a:spcPts val="0"/>
                        </a:spcAft>
                        <a:buClrTx/>
                        <a:buSzTx/>
                        <a:buFont typeface="Wingdings" panose="05000000000000000000" charset="0"/>
                        <a:buChar char="p"/>
                        <a:defRPr/>
                      </a:pPr>
                      <a:r>
                        <a:rPr kumimoji="1" lang="zh-CN" altLang="en-US" sz="1400" b="1" dirty="0">
                          <a:solidFill>
                            <a:srgbClr val="C00000"/>
                          </a:solidFill>
                          <a:latin typeface="微软雅黑" panose="020B0503020204020204" charset="-122"/>
                          <a:ea typeface="微软雅黑" panose="020B0503020204020204" charset="-122"/>
                          <a:cs typeface="Times New Roman" panose="02020603050405020304" pitchFamily="18" charset="0"/>
                          <a:sym typeface="Arial" panose="020B0604020202020204" pitchFamily="34" charset="0"/>
                        </a:rPr>
                        <a:t>阿片类镇痛药存在</a:t>
                      </a:r>
                      <a:r>
                        <a:rPr kumimoji="1" lang="zh-CN" altLang="en-US" sz="1400" dirty="0">
                          <a:solidFill>
                            <a:schemeClr val="tx1"/>
                          </a:solidFill>
                          <a:latin typeface="微软雅黑" panose="020B0503020204020204" charset="-122"/>
                          <a:ea typeface="微软雅黑" panose="020B0503020204020204" charset="-122"/>
                          <a:cs typeface="Times New Roman" panose="02020603050405020304" pitchFamily="18" charset="0"/>
                          <a:sym typeface="Arial" panose="020B0604020202020204" pitchFamily="34" charset="0"/>
                        </a:rPr>
                        <a:t>术后</a:t>
                      </a:r>
                      <a:r>
                        <a:rPr kumimoji="1" lang="zh-CN" altLang="en-US" sz="1400" b="1" dirty="0">
                          <a:solidFill>
                            <a:srgbClr val="C00000"/>
                          </a:solidFill>
                          <a:latin typeface="微软雅黑" panose="020B0503020204020204" charset="-122"/>
                          <a:ea typeface="微软雅黑" panose="020B0503020204020204" charset="-122"/>
                          <a:cs typeface="Times New Roman" panose="02020603050405020304" pitchFamily="18" charset="0"/>
                          <a:sym typeface="Arial" panose="020B0604020202020204" pitchFamily="34" charset="0"/>
                        </a:rPr>
                        <a:t>不良反应</a:t>
                      </a:r>
                      <a:r>
                        <a:rPr kumimoji="1" lang="zh-CN" altLang="en-US" sz="1400" dirty="0">
                          <a:solidFill>
                            <a:schemeClr val="tx1"/>
                          </a:solidFill>
                          <a:latin typeface="微软雅黑" panose="020B0503020204020204" charset="-122"/>
                          <a:ea typeface="微软雅黑" panose="020B0503020204020204" charset="-122"/>
                          <a:cs typeface="Times New Roman" panose="02020603050405020304" pitchFamily="18" charset="0"/>
                          <a:sym typeface="Arial" panose="020B0604020202020204" pitchFamily="34" charset="0"/>
                        </a:rPr>
                        <a:t>，并有导致成瘾和滥用的风险</a:t>
                      </a:r>
                      <a:r>
                        <a:rPr kumimoji="1" lang="en-US" altLang="zh-CN" sz="1400" baseline="30000" dirty="0">
                          <a:latin typeface="微软雅黑" panose="020B0503020204020204" charset="-122"/>
                          <a:ea typeface="微软雅黑" panose="020B0503020204020204" charset="-122"/>
                          <a:cs typeface="Times New Roman" panose="02020603050405020304" pitchFamily="18" charset="0"/>
                          <a:sym typeface="Arial" panose="020B0604020202020204" pitchFamily="34" charset="0"/>
                        </a:rPr>
                        <a:t>[5]</a:t>
                      </a:r>
                      <a:r>
                        <a:rPr kumimoji="1" lang="zh-CN" altLang="en-US" sz="1400" baseline="0" dirty="0">
                          <a:latin typeface="微软雅黑" panose="020B0503020204020204" charset="-122"/>
                          <a:ea typeface="微软雅黑" panose="020B0503020204020204" charset="-122"/>
                          <a:cs typeface="Times New Roman" panose="02020603050405020304" pitchFamily="18" charset="0"/>
                          <a:sym typeface="Arial" panose="020B0604020202020204" pitchFamily="34" charset="0"/>
                        </a:rPr>
                        <a:t>。</a:t>
                      </a:r>
                      <a:r>
                        <a:rPr kumimoji="1" lang="zh-CN" altLang="en-US" sz="1400" b="1" baseline="0" dirty="0">
                          <a:solidFill>
                            <a:srgbClr val="C00000"/>
                          </a:solidFill>
                          <a:latin typeface="微软雅黑" panose="020B0503020204020204" charset="-122"/>
                          <a:ea typeface="微软雅黑" panose="020B0503020204020204" charset="-122"/>
                          <a:cs typeface="Times New Roman" panose="02020603050405020304" pitchFamily="18" charset="0"/>
                          <a:sym typeface="Arial" panose="020B0604020202020204" pitchFamily="34" charset="0"/>
                        </a:rPr>
                        <a:t>现有</a:t>
                      </a:r>
                      <a:r>
                        <a:rPr kumimoji="1" lang="en-US" altLang="zh-CN" sz="1400" b="1" baseline="0" dirty="0">
                          <a:solidFill>
                            <a:srgbClr val="C00000"/>
                          </a:solidFill>
                          <a:latin typeface="微软雅黑" panose="020B0503020204020204" charset="-122"/>
                          <a:ea typeface="微软雅黑" panose="020B0503020204020204" charset="-122"/>
                          <a:cs typeface="Times New Roman" panose="02020603050405020304" pitchFamily="18" charset="0"/>
                          <a:sym typeface="Arial" panose="020B0604020202020204" pitchFamily="34" charset="0"/>
                        </a:rPr>
                        <a:t>NSAIDS</a:t>
                      </a:r>
                      <a:r>
                        <a:rPr kumimoji="1" lang="zh-CN" altLang="en-US" sz="1400" b="1" baseline="0" dirty="0">
                          <a:solidFill>
                            <a:srgbClr val="C00000"/>
                          </a:solidFill>
                          <a:latin typeface="微软雅黑" panose="020B0503020204020204" charset="-122"/>
                          <a:ea typeface="微软雅黑" panose="020B0503020204020204" charset="-122"/>
                          <a:cs typeface="Times New Roman" panose="02020603050405020304" pitchFamily="18" charset="0"/>
                          <a:sym typeface="Arial" panose="020B0604020202020204" pitchFamily="34" charset="0"/>
                        </a:rPr>
                        <a:t>阿片节俭效应有差异</a:t>
                      </a:r>
                      <a:endParaRPr kumimoji="1" lang="en-US" altLang="zh-CN" sz="1400" b="1" baseline="0" dirty="0">
                        <a:solidFill>
                          <a:srgbClr val="C00000"/>
                        </a:solidFill>
                        <a:latin typeface="微软雅黑" panose="020B0503020204020204" charset="-122"/>
                        <a:ea typeface="微软雅黑" panose="020B0503020204020204" charset="-122"/>
                        <a:cs typeface="Times New Roman" panose="02020603050405020304" pitchFamily="18" charset="0"/>
                        <a:sym typeface="Arial" panose="020B0604020202020204" pitchFamily="34" charset="0"/>
                      </a:endParaRPr>
                    </a:p>
                    <a:p>
                      <a:pPr marL="357505" marR="0" lvl="0" indent="-285750" algn="l" defTabSz="914400" rtl="0" eaLnBrk="0" fontAlgn="auto" latinLnBrk="0" hangingPunct="1">
                        <a:lnSpc>
                          <a:spcPct val="150000"/>
                        </a:lnSpc>
                        <a:spcBef>
                          <a:spcPts val="0"/>
                        </a:spcBef>
                        <a:spcAft>
                          <a:spcPts val="0"/>
                        </a:spcAft>
                        <a:buClrTx/>
                        <a:buSzTx/>
                        <a:buFont typeface="Wingdings" panose="05000000000000000000" charset="0"/>
                        <a:buChar char="p"/>
                        <a:defRPr/>
                      </a:pPr>
                      <a:r>
                        <a:rPr kumimoji="1" lang="zh-CN" altLang="en-US" sz="1400" b="0" dirty="0">
                          <a:solidFill>
                            <a:schemeClr val="tx1"/>
                          </a:solidFill>
                          <a:latin typeface="微软雅黑" panose="020B0503020204020204" charset="-122"/>
                          <a:ea typeface="微软雅黑" panose="020B0503020204020204" charset="-122"/>
                          <a:cs typeface="Times New Roman" panose="02020603050405020304" pitchFamily="18" charset="0"/>
                          <a:sym typeface="Arial" panose="020B0604020202020204" pitchFamily="34" charset="0"/>
                        </a:rPr>
                        <a:t>注射用</a:t>
                      </a:r>
                      <a:r>
                        <a:rPr kumimoji="1" lang="en-US" altLang="zh-CN" sz="1400" b="0" dirty="0">
                          <a:solidFill>
                            <a:schemeClr val="tx1"/>
                          </a:solidFill>
                          <a:latin typeface="微软雅黑" panose="020B0503020204020204" charset="-122"/>
                          <a:ea typeface="微软雅黑" panose="020B0503020204020204" charset="-122"/>
                          <a:cs typeface="Times New Roman" panose="02020603050405020304" pitchFamily="18" charset="0"/>
                          <a:sym typeface="Arial" panose="020B0604020202020204" pitchFamily="34" charset="0"/>
                        </a:rPr>
                        <a:t>NSAIDs</a:t>
                      </a:r>
                      <a:r>
                        <a:rPr kumimoji="1" lang="zh-CN" altLang="en-US" sz="1400" b="0" dirty="0">
                          <a:solidFill>
                            <a:schemeClr val="tx1"/>
                          </a:solidFill>
                          <a:latin typeface="微软雅黑" panose="020B0503020204020204" charset="-122"/>
                          <a:ea typeface="微软雅黑" panose="020B0503020204020204" charset="-122"/>
                          <a:cs typeface="Times New Roman" panose="02020603050405020304" pitchFamily="18" charset="0"/>
                          <a:sym typeface="Arial" panose="020B0604020202020204" pitchFamily="34" charset="0"/>
                        </a:rPr>
                        <a:t>药物</a:t>
                      </a:r>
                      <a:r>
                        <a:rPr kumimoji="1" lang="zh-CN" altLang="en-US" sz="1400" b="1" kern="1200" baseline="0" dirty="0">
                          <a:solidFill>
                            <a:srgbClr val="C00000"/>
                          </a:solidFill>
                          <a:latin typeface="微软雅黑" panose="020B0503020204020204" charset="-122"/>
                          <a:ea typeface="微软雅黑" panose="020B0503020204020204" charset="-122"/>
                          <a:cs typeface="Times New Roman" panose="02020603050405020304" pitchFamily="18" charset="0"/>
                          <a:sym typeface="Arial" panose="020B0604020202020204" pitchFamily="34" charset="0"/>
                        </a:rPr>
                        <a:t>存在溶解度缺陷的问题</a:t>
                      </a:r>
                      <a:r>
                        <a:rPr kumimoji="1" lang="zh-CN" altLang="en-US" sz="1400" dirty="0">
                          <a:solidFill>
                            <a:schemeClr val="tx1"/>
                          </a:solidFill>
                          <a:latin typeface="微软雅黑" panose="020B0503020204020204" charset="-122"/>
                          <a:ea typeface="微软雅黑" panose="020B0503020204020204" charset="-122"/>
                          <a:cs typeface="Times New Roman" panose="02020603050405020304" pitchFamily="18" charset="0"/>
                          <a:sym typeface="Arial" panose="020B0604020202020204" pitchFamily="34" charset="0"/>
                        </a:rPr>
                        <a:t>，其</a:t>
                      </a:r>
                      <a:r>
                        <a:rPr kumimoji="1" lang="zh-CN" altLang="en-US" sz="1400" b="0" dirty="0">
                          <a:solidFill>
                            <a:schemeClr val="tx1"/>
                          </a:solidFill>
                          <a:latin typeface="微软雅黑" panose="020B0503020204020204" charset="-122"/>
                          <a:ea typeface="微软雅黑" panose="020B0503020204020204" charset="-122"/>
                          <a:cs typeface="Times New Roman" panose="02020603050405020304" pitchFamily="18" charset="0"/>
                          <a:sym typeface="Arial" panose="020B0604020202020204" pitchFamily="34" charset="0"/>
                        </a:rPr>
                        <a:t>辅料含有乙醇、大豆油</a:t>
                      </a:r>
                      <a:r>
                        <a:rPr kumimoji="1" lang="zh-CN" altLang="en-US" sz="1400" dirty="0">
                          <a:solidFill>
                            <a:schemeClr val="tx1"/>
                          </a:solidFill>
                          <a:latin typeface="微软雅黑" panose="020B0503020204020204" charset="-122"/>
                          <a:ea typeface="微软雅黑" panose="020B0503020204020204" charset="-122"/>
                          <a:cs typeface="Times New Roman" panose="02020603050405020304" pitchFamily="18" charset="0"/>
                          <a:sym typeface="Arial" panose="020B0604020202020204" pitchFamily="34" charset="0"/>
                        </a:rPr>
                        <a:t>等成分复杂，</a:t>
                      </a:r>
                      <a:r>
                        <a:rPr kumimoji="1" lang="zh-CN" altLang="en-US" sz="1400" b="1" kern="1200" baseline="0" dirty="0">
                          <a:solidFill>
                            <a:srgbClr val="C00000"/>
                          </a:solidFill>
                          <a:latin typeface="微软雅黑" panose="020B0503020204020204" charset="-122"/>
                          <a:ea typeface="微软雅黑" panose="020B0503020204020204" charset="-122"/>
                          <a:cs typeface="Times New Roman" panose="02020603050405020304" pitchFamily="18" charset="0"/>
                          <a:sym typeface="Arial" panose="020B0604020202020204" pitchFamily="34" charset="0"/>
                        </a:rPr>
                        <a:t>容易产生</a:t>
                      </a:r>
                      <a:r>
                        <a:rPr kumimoji="1" lang="zh-CN" altLang="en-US" sz="1400" b="1" dirty="0">
                          <a:solidFill>
                            <a:srgbClr val="C00000"/>
                          </a:solidFill>
                          <a:latin typeface="微软雅黑" panose="020B0503020204020204" charset="-122"/>
                          <a:ea typeface="微软雅黑" panose="020B0503020204020204" charset="-122"/>
                          <a:cs typeface="Times New Roman" panose="02020603050405020304" pitchFamily="18" charset="0"/>
                          <a:sym typeface="Arial" panose="020B0604020202020204" pitchFamily="34" charset="0"/>
                        </a:rPr>
                        <a:t>安全性风险</a:t>
                      </a:r>
                      <a:r>
                        <a:rPr kumimoji="1" lang="en-US" altLang="zh-CN" sz="1400" baseline="30000" dirty="0">
                          <a:latin typeface="微软雅黑" panose="020B0503020204020204" charset="-122"/>
                          <a:ea typeface="微软雅黑" panose="020B0503020204020204" charset="-122"/>
                          <a:cs typeface="Times New Roman" panose="02020603050405020304" pitchFamily="18" charset="0"/>
                          <a:sym typeface="Arial" panose="020B0604020202020204" pitchFamily="34" charset="0"/>
                        </a:rPr>
                        <a:t>[6][7]</a:t>
                      </a:r>
                      <a:r>
                        <a:rPr kumimoji="1" lang="zh-CN" altLang="en-US" sz="1400" dirty="0">
                          <a:solidFill>
                            <a:schemeClr val="tx1"/>
                          </a:solidFill>
                          <a:latin typeface="微软雅黑" panose="020B0503020204020204" charset="-122"/>
                          <a:ea typeface="微软雅黑" panose="020B0503020204020204" charset="-122"/>
                          <a:cs typeface="Times New Roman" panose="02020603050405020304" pitchFamily="18" charset="0"/>
                          <a:sym typeface="Arial" panose="020B0604020202020204" pitchFamily="34" charset="0"/>
                        </a:rPr>
                        <a:t>。</a:t>
                      </a:r>
                      <a:endParaRPr kumimoji="1" lang="en-US" altLang="zh-CN" sz="1400" dirty="0">
                        <a:solidFill>
                          <a:schemeClr val="tx1"/>
                        </a:solidFill>
                        <a:latin typeface="微软雅黑" panose="020B0503020204020204" charset="-122"/>
                        <a:ea typeface="微软雅黑" panose="020B0503020204020204" charset="-122"/>
                        <a:cs typeface="Times New Roman" panose="02020603050405020304" pitchFamily="18" charset="0"/>
                        <a:sym typeface="Arial" panose="020B0604020202020204" pitchFamily="34" charset="0"/>
                      </a:endParaRPr>
                    </a:p>
                    <a:p>
                      <a:pPr marL="357505" marR="0" lvl="0" indent="-285750" algn="l" defTabSz="914400" rtl="0" eaLnBrk="0" fontAlgn="auto" latinLnBrk="0" hangingPunct="1">
                        <a:lnSpc>
                          <a:spcPct val="150000"/>
                        </a:lnSpc>
                        <a:spcBef>
                          <a:spcPts val="0"/>
                        </a:spcBef>
                        <a:spcAft>
                          <a:spcPts val="0"/>
                        </a:spcAft>
                        <a:buClrTx/>
                        <a:buSzTx/>
                        <a:buFont typeface="Wingdings" panose="05000000000000000000" charset="0"/>
                        <a:buChar char="p"/>
                        <a:defRPr/>
                      </a:pPr>
                      <a:r>
                        <a:rPr kumimoji="1" lang="zh-CN" altLang="en-US" sz="1400" b="0" dirty="0">
                          <a:solidFill>
                            <a:schemeClr val="tx1"/>
                          </a:solidFill>
                          <a:latin typeface="微软雅黑" panose="020B0503020204020204" charset="-122"/>
                          <a:ea typeface="微软雅黑" panose="020B0503020204020204" charset="-122"/>
                          <a:cs typeface="Times New Roman" panose="02020603050405020304" pitchFamily="18" charset="0"/>
                          <a:sym typeface="Arial" panose="020B0604020202020204" pitchFamily="34" charset="0"/>
                        </a:rPr>
                        <a:t>现有</a:t>
                      </a:r>
                      <a:r>
                        <a:rPr kumimoji="1" lang="en-US" altLang="zh-CN" sz="1400" b="0" dirty="0">
                          <a:solidFill>
                            <a:schemeClr val="tx1"/>
                          </a:solidFill>
                          <a:latin typeface="微软雅黑" panose="020B0503020204020204" charset="-122"/>
                          <a:ea typeface="微软雅黑" panose="020B0503020204020204" charset="-122"/>
                          <a:cs typeface="Times New Roman" panose="02020603050405020304" pitchFamily="18" charset="0"/>
                          <a:sym typeface="Arial" panose="020B0604020202020204" pitchFamily="34" charset="0"/>
                        </a:rPr>
                        <a:t>NSAIDs</a:t>
                      </a:r>
                      <a:r>
                        <a:rPr kumimoji="1" lang="zh-CN" altLang="en-US" sz="1400" b="0" dirty="0">
                          <a:solidFill>
                            <a:schemeClr val="tx1"/>
                          </a:solidFill>
                          <a:latin typeface="微软雅黑" panose="020B0503020204020204" charset="-122"/>
                          <a:ea typeface="微软雅黑" panose="020B0503020204020204" charset="-122"/>
                          <a:cs typeface="Times New Roman" panose="02020603050405020304" pitchFamily="18" charset="0"/>
                          <a:sym typeface="Arial" panose="020B0604020202020204" pitchFamily="34" charset="0"/>
                        </a:rPr>
                        <a:t>药品部分存在</a:t>
                      </a:r>
                      <a:r>
                        <a:rPr kumimoji="1" lang="zh-CN" altLang="en-US" sz="1400" b="1" dirty="0">
                          <a:solidFill>
                            <a:srgbClr val="C00000"/>
                          </a:solidFill>
                          <a:latin typeface="微软雅黑" panose="020B0503020204020204" charset="-122"/>
                          <a:ea typeface="微软雅黑" panose="020B0503020204020204" charset="-122"/>
                          <a:cs typeface="Times New Roman" panose="02020603050405020304" pitchFamily="18" charset="0"/>
                          <a:sym typeface="Arial" panose="020B0604020202020204" pitchFamily="34" charset="0"/>
                        </a:rPr>
                        <a:t>需要避光、特殊人群用药剂量需调整</a:t>
                      </a:r>
                      <a:r>
                        <a:rPr kumimoji="1" lang="zh-CN" altLang="en-US" sz="1400" dirty="0">
                          <a:latin typeface="微软雅黑" panose="020B0503020204020204" charset="-122"/>
                          <a:ea typeface="微软雅黑" panose="020B0503020204020204" charset="-122"/>
                          <a:cs typeface="Times New Roman" panose="02020603050405020304" pitchFamily="18" charset="0"/>
                          <a:sym typeface="Arial" panose="020B0604020202020204" pitchFamily="34" charset="0"/>
                        </a:rPr>
                        <a:t>。</a:t>
                      </a:r>
                      <a:endParaRPr kumimoji="1" lang="en-US" altLang="zh-CN" sz="1400" dirty="0">
                        <a:solidFill>
                          <a:schemeClr val="tx1"/>
                        </a:solidFill>
                        <a:highlight>
                          <a:srgbClr val="FFFF00"/>
                        </a:highlight>
                        <a:latin typeface="微软雅黑" panose="020B0503020204020204" charset="-122"/>
                        <a:ea typeface="微软雅黑" panose="020B0503020204020204" charset="-122"/>
                        <a:cs typeface="Times New Roman" panose="02020603050405020304" pitchFamily="18" charset="0"/>
                        <a:sym typeface="Arial" panose="020B0604020202020204" pitchFamily="34" charset="0"/>
                      </a:endParaRP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48" name="table 56" descr="7b0a202020202262756c6c6574223a20227b5c2263617465676f727949645c223a5c225c222c5c2274656d706c61746549645c223a32303233313639367d220a7d0a"/>
          <p:cNvGraphicFramePr>
            <a:graphicFrameLocks noGrp="1"/>
          </p:cNvGraphicFramePr>
          <p:nvPr>
            <p:custDataLst>
              <p:tags r:id="rId3"/>
            </p:custDataLst>
          </p:nvPr>
        </p:nvGraphicFramePr>
        <p:xfrm>
          <a:off x="8281452" y="1394257"/>
          <a:ext cx="3532632" cy="2557650"/>
        </p:xfrm>
        <a:graphic>
          <a:graphicData uri="http://schemas.openxmlformats.org/drawingml/2006/table">
            <a:tbl>
              <a:tblPr/>
              <a:tblGrid>
                <a:gridCol w="3532632"/>
              </a:tblGrid>
              <a:tr h="2557650">
                <a:tc>
                  <a:txBody>
                    <a:bodyPr/>
                    <a:lstStyle/>
                    <a:p>
                      <a:pPr marL="357505" marR="0" lvl="0" indent="-285750" algn="l" defTabSz="914400" rtl="0" eaLnBrk="0" fontAlgn="auto" latinLnBrk="0" hangingPunct="1">
                        <a:lnSpc>
                          <a:spcPct val="150000"/>
                        </a:lnSpc>
                        <a:spcBef>
                          <a:spcPts val="0"/>
                        </a:spcBef>
                        <a:spcAft>
                          <a:spcPts val="0"/>
                        </a:spcAft>
                        <a:buClrTx/>
                        <a:buSzTx/>
                        <a:buFont typeface="Wingdings" panose="05000000000000000000" charset="0"/>
                        <a:buChar char="p"/>
                        <a:defRPr/>
                      </a:pPr>
                      <a:r>
                        <a:rPr kumimoji="1" lang="zh-CN" altLang="en-US" sz="1400" b="0" dirty="0">
                          <a:solidFill>
                            <a:schemeClr val="tx1"/>
                          </a:solidFill>
                          <a:latin typeface="微软雅黑" panose="020B0503020204020204" charset="-122"/>
                          <a:ea typeface="微软雅黑" panose="020B0503020204020204" charset="-122"/>
                          <a:sym typeface="Arial" panose="020B0604020202020204" pitchFamily="34" charset="0"/>
                        </a:rPr>
                        <a:t>本品</a:t>
                      </a:r>
                      <a:r>
                        <a:rPr kumimoji="1" lang="zh-CN" altLang="en-US" sz="1400" b="1" dirty="0">
                          <a:solidFill>
                            <a:srgbClr val="C00000"/>
                          </a:solidFill>
                          <a:latin typeface="微软雅黑" panose="020B0503020204020204" charset="-122"/>
                          <a:ea typeface="微软雅黑" panose="020B0503020204020204" charset="-122"/>
                          <a:sym typeface="Arial" panose="020B0604020202020204" pitchFamily="34" charset="0"/>
                        </a:rPr>
                        <a:t>辅料纯净，</a:t>
                      </a:r>
                      <a:r>
                        <a:rPr kumimoji="1" lang="zh-CN" altLang="en-US" sz="1400" b="0" dirty="0">
                          <a:solidFill>
                            <a:schemeClr val="tx1"/>
                          </a:solidFill>
                          <a:latin typeface="微软雅黑" panose="020B0503020204020204" charset="-122"/>
                          <a:ea typeface="微软雅黑" panose="020B0503020204020204" charset="-122"/>
                          <a:sym typeface="Arial" panose="020B0604020202020204" pitchFamily="34" charset="0"/>
                        </a:rPr>
                        <a:t>水溶性良好，仅含无水碳酸钠和注射用水，临床用药</a:t>
                      </a:r>
                      <a:r>
                        <a:rPr kumimoji="1" lang="zh-CN" altLang="en-US" sz="1400" b="1" dirty="0">
                          <a:solidFill>
                            <a:srgbClr val="C00000"/>
                          </a:solidFill>
                          <a:latin typeface="微软雅黑" panose="020B0503020204020204" charset="-122"/>
                          <a:ea typeface="微软雅黑" panose="020B0503020204020204" charset="-122"/>
                          <a:sym typeface="Arial" panose="020B0604020202020204" pitchFamily="34" charset="0"/>
                        </a:rPr>
                        <a:t>安全性好</a:t>
                      </a:r>
                      <a:r>
                        <a:rPr kumimoji="1" lang="zh-CN" altLang="en-US" sz="1400" b="0" dirty="0">
                          <a:solidFill>
                            <a:schemeClr val="tx1"/>
                          </a:solidFill>
                          <a:latin typeface="微软雅黑" panose="020B0503020204020204" charset="-122"/>
                          <a:ea typeface="微软雅黑" panose="020B0503020204020204" charset="-122"/>
                          <a:sym typeface="Arial" panose="020B0604020202020204" pitchFamily="34" charset="0"/>
                        </a:rPr>
                        <a:t>。</a:t>
                      </a:r>
                      <a:endParaRPr kumimoji="1" lang="en-US" altLang="zh-CN" sz="1400" b="0" kern="1200" dirty="0">
                        <a:solidFill>
                          <a:schemeClr val="tx1"/>
                        </a:solidFill>
                        <a:latin typeface="微软雅黑" panose="020B0503020204020204" charset="-122"/>
                        <a:ea typeface="微软雅黑" panose="020B0503020204020204" charset="-122"/>
                        <a:cs typeface="+mn-cs"/>
                        <a:sym typeface="Arial" panose="020B0604020202020204" pitchFamily="34" charset="0"/>
                      </a:endParaRPr>
                    </a:p>
                    <a:p>
                      <a:pPr marL="357505" marR="0" lvl="0" indent="-285750" algn="l" defTabSz="914400" rtl="0" eaLnBrk="0" fontAlgn="auto" latinLnBrk="0" hangingPunct="1">
                        <a:lnSpc>
                          <a:spcPct val="150000"/>
                        </a:lnSpc>
                        <a:spcBef>
                          <a:spcPts val="0"/>
                        </a:spcBef>
                        <a:spcAft>
                          <a:spcPts val="0"/>
                        </a:spcAft>
                        <a:buClrTx/>
                        <a:buSzTx/>
                        <a:buFont typeface="Wingdings" panose="05000000000000000000" charset="0"/>
                        <a:buChar char="p"/>
                        <a:defRPr/>
                      </a:pPr>
                      <a:r>
                        <a:rPr kumimoji="1" lang="zh-CN" altLang="en-US" sz="1400" kern="1200" dirty="0">
                          <a:solidFill>
                            <a:schemeClr val="tx1"/>
                          </a:solidFill>
                          <a:latin typeface="微软雅黑" panose="020B0503020204020204" charset="-122"/>
                          <a:ea typeface="微软雅黑" panose="020B0503020204020204" charset="-122"/>
                          <a:cs typeface="+mn-cs"/>
                          <a:sym typeface="Arial" panose="020B0604020202020204" pitchFamily="34" charset="0"/>
                        </a:rPr>
                        <a:t>苯胺洛芬</a:t>
                      </a:r>
                      <a:r>
                        <a:rPr kumimoji="1" lang="zh-CN" altLang="en-US" sz="1400" b="1" kern="1200" dirty="0">
                          <a:solidFill>
                            <a:srgbClr val="C00000"/>
                          </a:solidFill>
                          <a:latin typeface="微软雅黑" panose="020B0503020204020204" charset="-122"/>
                          <a:ea typeface="微软雅黑" panose="020B0503020204020204" charset="-122"/>
                          <a:cs typeface="+mn-cs"/>
                          <a:sym typeface="Arial" panose="020B0604020202020204" pitchFamily="34" charset="0"/>
                        </a:rPr>
                        <a:t>显著减少吗啡用量，</a:t>
                      </a:r>
                      <a:r>
                        <a:rPr kumimoji="1" lang="zh-CN" altLang="en-US" sz="1400" b="0" kern="1200" dirty="0">
                          <a:solidFill>
                            <a:schemeClr val="tx1"/>
                          </a:solidFill>
                          <a:latin typeface="微软雅黑" panose="020B0503020204020204" charset="-122"/>
                          <a:ea typeface="微软雅黑" panose="020B0503020204020204" charset="-122"/>
                          <a:cs typeface="+mn-cs"/>
                          <a:sym typeface="Arial" panose="020B0604020202020204" pitchFamily="34" charset="0"/>
                        </a:rPr>
                        <a:t>节俭合并比为</a:t>
                      </a:r>
                      <a:r>
                        <a:rPr kumimoji="1" lang="en-US" altLang="zh-CN" sz="1400" b="0" kern="1200" dirty="0">
                          <a:solidFill>
                            <a:schemeClr val="tx1"/>
                          </a:solidFill>
                          <a:latin typeface="微软雅黑" panose="020B0503020204020204" charset="-122"/>
                          <a:ea typeface="微软雅黑" panose="020B0503020204020204" charset="-122"/>
                          <a:cs typeface="+mn-cs"/>
                          <a:sym typeface="Arial" panose="020B0604020202020204" pitchFamily="34" charset="0"/>
                        </a:rPr>
                        <a:t>36.8%</a:t>
                      </a:r>
                      <a:r>
                        <a:rPr kumimoji="1" lang="en-US" altLang="zh-CN" sz="1400" b="0" kern="1200" baseline="30000" dirty="0">
                          <a:solidFill>
                            <a:schemeClr val="tx1"/>
                          </a:solidFill>
                          <a:latin typeface="微软雅黑" panose="020B0503020204020204" charset="-122"/>
                          <a:ea typeface="微软雅黑" panose="020B0503020204020204" charset="-122"/>
                          <a:cs typeface="+mn-cs"/>
                          <a:sym typeface="Arial" panose="020B0604020202020204" pitchFamily="34" charset="0"/>
                        </a:rPr>
                        <a:t>[8]</a:t>
                      </a:r>
                      <a:r>
                        <a:rPr kumimoji="1" lang="zh-CN" altLang="en-US" sz="1400" b="0" kern="1200" dirty="0">
                          <a:solidFill>
                            <a:schemeClr val="tx1"/>
                          </a:solidFill>
                          <a:latin typeface="微软雅黑" panose="020B0503020204020204" charset="-122"/>
                          <a:ea typeface="微软雅黑" panose="020B0503020204020204" charset="-122"/>
                          <a:cs typeface="+mn-cs"/>
                          <a:sym typeface="Arial" panose="020B0604020202020204" pitchFamily="34" charset="0"/>
                        </a:rPr>
                        <a:t>，</a:t>
                      </a:r>
                      <a:r>
                        <a:rPr kumimoji="1" lang="zh-CN" altLang="en-US" sz="1400" kern="1200" dirty="0">
                          <a:solidFill>
                            <a:schemeClr val="tx1"/>
                          </a:solidFill>
                          <a:latin typeface="微软雅黑" panose="020B0503020204020204" charset="-122"/>
                          <a:ea typeface="微软雅黑" panose="020B0503020204020204" charset="-122"/>
                          <a:cs typeface="+mn-cs"/>
                          <a:sym typeface="Arial" panose="020B0604020202020204" pitchFamily="34" charset="0"/>
                        </a:rPr>
                        <a:t>镇痛效果更优。降低阿片相关的不良反应发生</a:t>
                      </a:r>
                      <a:r>
                        <a:rPr kumimoji="1" lang="en-US" altLang="zh-CN" sz="1400" b="0" kern="1200" dirty="0">
                          <a:solidFill>
                            <a:schemeClr val="tx1"/>
                          </a:solidFill>
                          <a:latin typeface="微软雅黑" panose="020B0503020204020204" charset="-122"/>
                          <a:ea typeface="微软雅黑" panose="020B0503020204020204" charset="-122"/>
                          <a:cs typeface="+mn-cs"/>
                          <a:sym typeface="Arial" panose="020B0604020202020204" pitchFamily="34" charset="0"/>
                        </a:rPr>
                        <a:t>9.51%</a:t>
                      </a:r>
                      <a:r>
                        <a:rPr kumimoji="1" lang="en-US" altLang="zh-CN" sz="1400" b="0" kern="1200" baseline="30000" dirty="0">
                          <a:solidFill>
                            <a:schemeClr val="tx1"/>
                          </a:solidFill>
                          <a:latin typeface="微软雅黑" panose="020B0503020204020204" charset="-122"/>
                          <a:ea typeface="微软雅黑" panose="020B0503020204020204" charset="-122"/>
                          <a:cs typeface="+mn-cs"/>
                          <a:sym typeface="Arial" panose="020B0604020202020204" pitchFamily="34" charset="0"/>
                        </a:rPr>
                        <a:t>[9]</a:t>
                      </a:r>
                      <a:r>
                        <a:rPr kumimoji="1" lang="zh-CN" altLang="en-US" sz="1400" kern="1200" dirty="0">
                          <a:solidFill>
                            <a:schemeClr val="tx1"/>
                          </a:solidFill>
                          <a:latin typeface="微软雅黑" panose="020B0503020204020204" charset="-122"/>
                          <a:ea typeface="微软雅黑" panose="020B0503020204020204" charset="-122"/>
                          <a:cs typeface="+mn-cs"/>
                          <a:sym typeface="Arial" panose="020B0604020202020204" pitchFamily="34" charset="0"/>
                        </a:rPr>
                        <a:t>。</a:t>
                      </a:r>
                      <a:endParaRPr kumimoji="1" lang="zh-CN" altLang="en-US" sz="1400" kern="1200" dirty="0">
                        <a:solidFill>
                          <a:schemeClr val="tx1"/>
                        </a:solidFill>
                        <a:latin typeface="微软雅黑" panose="020B0503020204020204" charset="-122"/>
                        <a:ea typeface="微软雅黑" panose="020B0503020204020204" charset="-122"/>
                        <a:cs typeface="+mn-cs"/>
                        <a:sym typeface="Arial" panose="020B0604020202020204" pitchFamily="34" charset="0"/>
                      </a:endParaRPr>
                    </a:p>
                    <a:p>
                      <a:pPr marL="357505" marR="0" lvl="0" indent="-285750" algn="l" defTabSz="914400" rtl="0" eaLnBrk="0" fontAlgn="auto" latinLnBrk="0" hangingPunct="1">
                        <a:lnSpc>
                          <a:spcPct val="150000"/>
                        </a:lnSpc>
                        <a:spcBef>
                          <a:spcPts val="0"/>
                        </a:spcBef>
                        <a:spcAft>
                          <a:spcPts val="0"/>
                        </a:spcAft>
                        <a:buClrTx/>
                        <a:buSzTx/>
                        <a:buFont typeface="Wingdings" panose="05000000000000000000" charset="0"/>
                        <a:buChar char="p"/>
                        <a:defRPr/>
                      </a:pPr>
                      <a:r>
                        <a:rPr kumimoji="1" lang="zh-CN" altLang="en-US" sz="1400" b="1" dirty="0">
                          <a:solidFill>
                            <a:srgbClr val="C00000"/>
                          </a:solidFill>
                          <a:latin typeface="微软雅黑" panose="020B0503020204020204" charset="-122"/>
                          <a:ea typeface="微软雅黑" panose="020B0503020204020204" charset="-122"/>
                          <a:sym typeface="Arial" panose="020B0604020202020204" pitchFamily="34" charset="0"/>
                        </a:rPr>
                        <a:t>制剂稳定</a:t>
                      </a:r>
                      <a:r>
                        <a:rPr kumimoji="1" lang="zh-CN" altLang="en-US" sz="1400" b="0" dirty="0">
                          <a:solidFill>
                            <a:schemeClr val="tx1"/>
                          </a:solidFill>
                          <a:latin typeface="微软雅黑" panose="020B0503020204020204" charset="-122"/>
                          <a:ea typeface="微软雅黑" panose="020B0503020204020204" charset="-122"/>
                          <a:sym typeface="Arial" panose="020B0604020202020204" pitchFamily="34" charset="0"/>
                        </a:rPr>
                        <a:t>无需避光，全程可视给药</a:t>
                      </a:r>
                      <a:r>
                        <a:rPr kumimoji="1" lang="zh-CN" altLang="en-US" sz="1400" dirty="0">
                          <a:solidFill>
                            <a:schemeClr val="tx1"/>
                          </a:solidFill>
                          <a:latin typeface="微软雅黑" panose="020B0503020204020204" charset="-122"/>
                          <a:ea typeface="微软雅黑" panose="020B0503020204020204" charset="-122"/>
                          <a:sym typeface="Arial" panose="020B0604020202020204" pitchFamily="34" charset="0"/>
                        </a:rPr>
                        <a:t>，提升输液安全，</a:t>
                      </a:r>
                      <a:r>
                        <a:rPr kumimoji="1" lang="zh-CN" altLang="en-US" sz="1400" b="1" dirty="0">
                          <a:solidFill>
                            <a:srgbClr val="C00000"/>
                          </a:solidFill>
                          <a:latin typeface="微软雅黑" panose="020B0503020204020204" charset="-122"/>
                          <a:ea typeface="微软雅黑" panose="020B0503020204020204" charset="-122"/>
                          <a:sym typeface="Arial" panose="020B0604020202020204" pitchFamily="34" charset="0"/>
                        </a:rPr>
                        <a:t>易于临床管理。</a:t>
                      </a:r>
                      <a:endParaRPr kumimoji="1" lang="zh-CN" altLang="en-US" sz="1400" b="1" dirty="0">
                        <a:solidFill>
                          <a:srgbClr val="C00000"/>
                        </a:solidFill>
                        <a:latin typeface="微软雅黑" panose="020B0503020204020204" charset="-122"/>
                        <a:ea typeface="微软雅黑" panose="020B0503020204020204" charset="-122"/>
                        <a:sym typeface="Arial" panose="020B0604020202020204" pitchFamily="34" charset="0"/>
                      </a:endParaRP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textbox 44"/>
          <p:cNvSpPr/>
          <p:nvPr/>
        </p:nvSpPr>
        <p:spPr>
          <a:xfrm>
            <a:off x="0" y="0"/>
            <a:ext cx="1553753" cy="453862"/>
          </a:xfrm>
          <a:prstGeom prst="rect">
            <a:avLst/>
          </a:prstGeom>
          <a:solidFill>
            <a:srgbClr val="6770B1">
              <a:alpha val="100000"/>
            </a:srgbClr>
          </a:solidFill>
          <a:ln w="0" cap="flat">
            <a:noFill/>
            <a:prstDash val="solid"/>
            <a:miter lim="0"/>
          </a:ln>
        </p:spPr>
        <p:txBody>
          <a:bodyPr vert="horz" wrap="square" lIns="0" tIns="0" rIns="0" bIns="0"/>
          <a:lstStyle/>
          <a:p>
            <a:pPr algn="l" rtl="0" eaLnBrk="0">
              <a:lnSpc>
                <a:spcPct val="120000"/>
              </a:lnSpc>
            </a:pPr>
            <a:endParaRPr sz="1700" dirty="0">
              <a:latin typeface="Arial" panose="020B0604020202020204"/>
              <a:ea typeface="Arial" panose="020B0604020202020204"/>
              <a:cs typeface="Arial" panose="020B0604020202020204"/>
            </a:endParaRPr>
          </a:p>
        </p:txBody>
      </p:sp>
      <p:sp>
        <p:nvSpPr>
          <p:cNvPr id="4" name="文本框 3"/>
          <p:cNvSpPr txBox="1"/>
          <p:nvPr/>
        </p:nvSpPr>
        <p:spPr>
          <a:xfrm>
            <a:off x="0" y="21286"/>
            <a:ext cx="1553753" cy="398892"/>
          </a:xfrm>
          <a:prstGeom prst="rect">
            <a:avLst/>
          </a:prstGeom>
          <a:noFill/>
        </p:spPr>
        <p:txBody>
          <a:bodyPr wrap="square" rtlCol="0">
            <a:spAutoFit/>
          </a:bodyPr>
          <a:lstStyle/>
          <a:p>
            <a:pPr eaLnBrk="0">
              <a:lnSpc>
                <a:spcPct val="120000"/>
              </a:lnSpc>
            </a:pPr>
            <a:endParaRPr lang="zh-CN" altLang="en-US" sz="400" dirty="0">
              <a:latin typeface="Arial" panose="020B0604020202020204"/>
              <a:ea typeface="Arial" panose="020B0604020202020204"/>
              <a:cs typeface="Arial" panose="020B0604020202020204"/>
            </a:endParaRPr>
          </a:p>
          <a:p>
            <a:pPr marL="147320" eaLnBrk="0">
              <a:lnSpc>
                <a:spcPct val="84000"/>
              </a:lnSpc>
            </a:pPr>
            <a:r>
              <a:rPr lang="zh-CN" altLang="en-US" b="1" kern="0" spc="60" dirty="0">
                <a:solidFill>
                  <a:srgbClr val="FFFFFF">
                    <a:alpha val="100000"/>
                  </a:srgbClr>
                </a:solidFill>
                <a:latin typeface="微软雅黑" panose="020B0503020204020204" charset="-122"/>
                <a:ea typeface="微软雅黑" panose="020B0503020204020204" charset="-122"/>
                <a:cs typeface="微软雅黑" panose="020B0503020204020204" charset="-122"/>
              </a:rPr>
              <a:t>基本信息</a:t>
            </a:r>
            <a:r>
              <a:rPr lang="en-US" altLang="zh-CN" b="1" kern="0" spc="60" dirty="0">
                <a:solidFill>
                  <a:srgbClr val="FFFFFF">
                    <a:alpha val="100000"/>
                  </a:srgbClr>
                </a:solidFill>
                <a:latin typeface="微软雅黑" panose="020B0503020204020204" charset="-122"/>
                <a:ea typeface="微软雅黑" panose="020B0503020204020204" charset="-122"/>
                <a:cs typeface="微软雅黑" panose="020B0503020204020204" charset="-122"/>
              </a:rPr>
              <a:t>2</a:t>
            </a:r>
            <a:endParaRPr lang="zh-CN" altLang="en-US" dirty="0">
              <a:latin typeface="Arial" panose="020B0604020202020204"/>
              <a:ea typeface="Arial" panose="020B0604020202020204"/>
              <a:cs typeface="Arial" panose="020B0604020202020204"/>
            </a:endParaRPr>
          </a:p>
        </p:txBody>
      </p:sp>
      <p:sp>
        <p:nvSpPr>
          <p:cNvPr id="6" name="文本框 5"/>
          <p:cNvSpPr txBox="1"/>
          <p:nvPr/>
        </p:nvSpPr>
        <p:spPr>
          <a:xfrm>
            <a:off x="292735" y="6308090"/>
            <a:ext cx="10405745" cy="460375"/>
          </a:xfrm>
          <a:prstGeom prst="rect">
            <a:avLst/>
          </a:prstGeom>
          <a:noFill/>
        </p:spPr>
        <p:txBody>
          <a:bodyPr wrap="square">
            <a:spAutoFit/>
          </a:bodyPr>
          <a:lstStyle/>
          <a:p>
            <a:r>
              <a:rPr lang="en-US" altLang="zh-CN" sz="800" dirty="0">
                <a:latin typeface="Times New Roman" panose="02020603050405020304" pitchFamily="18" charset="0"/>
                <a:ea typeface="微软雅黑" panose="020B0503020204020204" charset="-122"/>
                <a:cs typeface="Times New Roman" panose="02020603050405020304" pitchFamily="18" charset="0"/>
              </a:rPr>
              <a:t>[1]</a:t>
            </a:r>
            <a:r>
              <a:rPr lang="zh-CN" altLang="en-US" sz="800" dirty="0">
                <a:latin typeface="Times New Roman" panose="02020603050405020304" pitchFamily="18" charset="0"/>
                <a:cs typeface="Times New Roman" panose="02020603050405020304" pitchFamily="18" charset="0"/>
              </a:rPr>
              <a:t>术后急性疼痛的现状调查</a:t>
            </a:r>
            <a:r>
              <a:rPr lang="en-US" altLang="zh-CN" sz="800" dirty="0">
                <a:latin typeface="Times New Roman" panose="02020603050405020304" pitchFamily="18" charset="0"/>
                <a:cs typeface="Times New Roman" panose="02020603050405020304" pitchFamily="18" charset="0"/>
              </a:rPr>
              <a:t>[J].</a:t>
            </a:r>
            <a:r>
              <a:rPr lang="zh-CN" altLang="en-US" sz="800" dirty="0">
                <a:latin typeface="Times New Roman" panose="02020603050405020304" pitchFamily="18" charset="0"/>
                <a:cs typeface="Times New Roman" panose="02020603050405020304" pitchFamily="18" charset="0"/>
              </a:rPr>
              <a:t>临床麻醉学杂志</a:t>
            </a:r>
            <a:r>
              <a:rPr lang="en-US" altLang="zh-CN" sz="800" dirty="0">
                <a:latin typeface="Times New Roman" panose="02020603050405020304" pitchFamily="18" charset="0"/>
                <a:cs typeface="Times New Roman" panose="02020603050405020304" pitchFamily="18" charset="0"/>
              </a:rPr>
              <a:t>  [2] Postoperative pain-related out-comes and perioperative pain management in China: a </a:t>
            </a:r>
            <a:r>
              <a:rPr lang="en-US" altLang="zh-CN" sz="800" dirty="0" err="1">
                <a:latin typeface="Times New Roman" panose="02020603050405020304" pitchFamily="18" charset="0"/>
                <a:cs typeface="Times New Roman" panose="02020603050405020304" pitchFamily="18" charset="0"/>
              </a:rPr>
              <a:t>popula</a:t>
            </a:r>
            <a:r>
              <a:rPr lang="en-US" altLang="zh-CN" sz="800" dirty="0">
                <a:latin typeface="Times New Roman" panose="02020603050405020304" pitchFamily="18" charset="0"/>
                <a:cs typeface="Times New Roman" panose="02020603050405020304" pitchFamily="18" charset="0"/>
              </a:rPr>
              <a:t>-</a:t>
            </a:r>
            <a:r>
              <a:rPr lang="en-US" altLang="zh-CN" sz="800" dirty="0" err="1">
                <a:latin typeface="Times New Roman" panose="02020603050405020304" pitchFamily="18" charset="0"/>
                <a:cs typeface="Times New Roman" panose="02020603050405020304" pitchFamily="18" charset="0"/>
              </a:rPr>
              <a:t>tion</a:t>
            </a:r>
            <a:r>
              <a:rPr lang="en-US" altLang="zh-CN" sz="800" dirty="0">
                <a:latin typeface="Times New Roman" panose="02020603050405020304" pitchFamily="18" charset="0"/>
                <a:cs typeface="Times New Roman" panose="02020603050405020304" pitchFamily="18" charset="0"/>
              </a:rPr>
              <a:t>-based study [J].Lancet Reg Health West Pac, 2023.[</a:t>
            </a:r>
            <a:r>
              <a:rPr lang="en-US" altLang="zh-CN" sz="800" dirty="0">
                <a:latin typeface="Times New Roman" panose="02020603050405020304" pitchFamily="18" charset="0"/>
                <a:ea typeface="微软雅黑" panose="020B0503020204020204" charset="-122"/>
                <a:cs typeface="Times New Roman" panose="02020603050405020304" pitchFamily="18" charset="0"/>
              </a:rPr>
              <a:t>3] </a:t>
            </a:r>
            <a:r>
              <a:rPr lang="zh-CN" altLang="en-US" sz="800" dirty="0">
                <a:latin typeface="Times New Roman" panose="02020603050405020304" pitchFamily="18" charset="0"/>
                <a:ea typeface="微软雅黑" panose="020B0503020204020204" charset="-122"/>
                <a:cs typeface="Times New Roman" panose="02020603050405020304" pitchFamily="18" charset="0"/>
              </a:rPr>
              <a:t>沙利文报告</a:t>
            </a:r>
            <a:endParaRPr lang="en-US" altLang="zh-CN" sz="800" dirty="0">
              <a:latin typeface="Times New Roman" panose="02020603050405020304" pitchFamily="18" charset="0"/>
              <a:ea typeface="微软雅黑" panose="020B0503020204020204" charset="-122"/>
              <a:cs typeface="Times New Roman" panose="02020603050405020304" pitchFamily="18" charset="0"/>
            </a:endParaRPr>
          </a:p>
          <a:p>
            <a:r>
              <a:rPr lang="en-US" altLang="zh-CN" sz="800" dirty="0">
                <a:latin typeface="Times New Roman" panose="02020603050405020304" pitchFamily="18" charset="0"/>
                <a:ea typeface="微软雅黑" panose="020B0503020204020204" charset="-122"/>
                <a:cs typeface="Times New Roman" panose="02020603050405020304" pitchFamily="18" charset="0"/>
              </a:rPr>
              <a:t>[4]</a:t>
            </a:r>
            <a:r>
              <a:rPr lang="zh-CN" altLang="en-US" sz="800" dirty="0">
                <a:latin typeface="Times New Roman" panose="02020603050405020304" pitchFamily="18" charset="0"/>
                <a:ea typeface="微软雅黑" panose="020B0503020204020204" charset="-122"/>
                <a:cs typeface="Times New Roman" panose="02020603050405020304" pitchFamily="18" charset="0"/>
              </a:rPr>
              <a:t>中国胸外科微创手术发展白皮书</a:t>
            </a:r>
            <a:r>
              <a:rPr lang="en-US" altLang="zh-CN" sz="800" dirty="0">
                <a:latin typeface="Times New Roman" panose="02020603050405020304" pitchFamily="18" charset="0"/>
                <a:ea typeface="微软雅黑" panose="020B0503020204020204" charset="-122"/>
                <a:cs typeface="Times New Roman" panose="02020603050405020304" pitchFamily="18" charset="0"/>
              </a:rPr>
              <a:t>[5]</a:t>
            </a:r>
            <a:r>
              <a:rPr lang="zh-CN" altLang="en-US" sz="800" dirty="0">
                <a:latin typeface="Times New Roman" panose="02020603050405020304" pitchFamily="18" charset="0"/>
                <a:ea typeface="微软雅黑" panose="020B0503020204020204" charset="-122"/>
                <a:cs typeface="Times New Roman" panose="02020603050405020304" pitchFamily="18" charset="0"/>
              </a:rPr>
              <a:t>成人术后疼痛管理临床实践指南</a:t>
            </a:r>
            <a:r>
              <a:rPr lang="en-US" altLang="zh-CN" sz="800" dirty="0">
                <a:latin typeface="Times New Roman" panose="02020603050405020304" pitchFamily="18" charset="0"/>
                <a:ea typeface="微软雅黑" panose="020B0503020204020204" charset="-122"/>
                <a:cs typeface="Times New Roman" panose="02020603050405020304" pitchFamily="18" charset="0"/>
              </a:rPr>
              <a:t>(2024</a:t>
            </a:r>
            <a:r>
              <a:rPr lang="zh-CN" altLang="en-US" sz="800" dirty="0">
                <a:latin typeface="Times New Roman" panose="02020603050405020304" pitchFamily="18" charset="0"/>
                <a:ea typeface="微软雅黑" panose="020B0503020204020204" charset="-122"/>
                <a:cs typeface="Times New Roman" panose="02020603050405020304" pitchFamily="18" charset="0"/>
              </a:rPr>
              <a:t>版</a:t>
            </a:r>
            <a:r>
              <a:rPr lang="en-US" altLang="zh-CN" sz="800" dirty="0">
                <a:latin typeface="Times New Roman" panose="02020603050405020304" pitchFamily="18" charset="0"/>
                <a:ea typeface="微软雅黑" panose="020B0503020204020204" charset="-122"/>
                <a:cs typeface="Times New Roman" panose="02020603050405020304" pitchFamily="18" charset="0"/>
              </a:rPr>
              <a:t>) [6]</a:t>
            </a:r>
            <a:r>
              <a:rPr lang="zh-CN" altLang="en-US" sz="800" dirty="0">
                <a:latin typeface="Times New Roman" panose="02020603050405020304" pitchFamily="18" charset="0"/>
                <a:ea typeface="微软雅黑" panose="020B0503020204020204" charset="-122"/>
                <a:cs typeface="Times New Roman" panose="02020603050405020304" pitchFamily="18" charset="0"/>
              </a:rPr>
              <a:t>注射剂中添加剂的不良反应问题研究</a:t>
            </a:r>
            <a:r>
              <a:rPr lang="en-US" altLang="zh-CN" sz="800" dirty="0">
                <a:latin typeface="Times New Roman" panose="02020603050405020304" pitchFamily="18" charset="0"/>
                <a:ea typeface="微软雅黑" panose="020B0503020204020204" charset="-122"/>
                <a:cs typeface="Times New Roman" panose="02020603050405020304" pitchFamily="18" charset="0"/>
              </a:rPr>
              <a:t>[C][7]</a:t>
            </a:r>
            <a:r>
              <a:rPr lang="en-US" altLang="zh-CN" sz="800" kern="0" spc="-20" dirty="0">
                <a:latin typeface="Times New Roman" panose="02020603050405020304" pitchFamily="18" charset="0"/>
                <a:ea typeface="微软雅黑" panose="020B0503020204020204" charset="-122"/>
                <a:cs typeface="Times New Roman" panose="02020603050405020304" pitchFamily="18" charset="0"/>
              </a:rPr>
              <a:t> </a:t>
            </a:r>
            <a:r>
              <a:rPr lang="fr-FR" altLang="zh-CN" sz="800" dirty="0">
                <a:latin typeface="Times New Roman" panose="02020603050405020304" pitchFamily="18" charset="0"/>
                <a:ea typeface="微软雅黑" panose="020B0503020204020204" charset="-122"/>
                <a:cs typeface="Times New Roman" panose="02020603050405020304" pitchFamily="18" charset="0"/>
                <a:sym typeface="+mn-ea"/>
              </a:rPr>
              <a:t>Nutr Clin Pract. 2021 </a:t>
            </a:r>
            <a:r>
              <a:rPr lang="en-US" altLang="zh-CN" sz="800" dirty="0">
                <a:latin typeface="Times New Roman" panose="02020603050405020304" pitchFamily="18" charset="0"/>
                <a:ea typeface="微软雅黑" panose="020B0503020204020204" charset="-122"/>
                <a:cs typeface="Times New Roman" panose="02020603050405020304" pitchFamily="18" charset="0"/>
                <a:sym typeface="+mn-ea"/>
              </a:rPr>
              <a:t> </a:t>
            </a:r>
            <a:r>
              <a:rPr lang="fr-FR" altLang="zh-CN" sz="800" dirty="0">
                <a:latin typeface="Times New Roman" panose="02020603050405020304" pitchFamily="18" charset="0"/>
                <a:ea typeface="微软雅黑" panose="020B0503020204020204" charset="-122"/>
                <a:cs typeface="Times New Roman" panose="02020603050405020304" pitchFamily="18" charset="0"/>
                <a:sym typeface="+mn-ea"/>
              </a:rPr>
              <a:t>Apr;36(2):398-405</a:t>
            </a:r>
            <a:r>
              <a:rPr lang="en-US" altLang="zh-CN" sz="800" kern="0" spc="-20" dirty="0">
                <a:latin typeface="Times New Roman" panose="02020603050405020304" pitchFamily="18" charset="0"/>
                <a:ea typeface="微软雅黑" panose="020B0503020204020204" charset="-122"/>
                <a:cs typeface="Times New Roman" panose="02020603050405020304" pitchFamily="18" charset="0"/>
              </a:rPr>
              <a:t> [8]</a:t>
            </a:r>
            <a:r>
              <a:rPr lang="en-US" altLang="zh-CN" sz="800" kern="0" spc="-20" dirty="0" err="1">
                <a:latin typeface="Times New Roman" panose="02020603050405020304" pitchFamily="18" charset="0"/>
                <a:ea typeface="微软雅黑" panose="020B0503020204020204" charset="-122"/>
                <a:cs typeface="Times New Roman" panose="02020603050405020304" pitchFamily="18" charset="0"/>
              </a:rPr>
              <a:t>非甾体抗炎药注射剂用于术后镇痛的疗效与安全性系统评价和Meta分析</a:t>
            </a:r>
            <a:r>
              <a:rPr lang="en-US" altLang="zh-CN" sz="800" kern="0" spc="-20" dirty="0">
                <a:latin typeface="Times New Roman" panose="02020603050405020304" pitchFamily="18" charset="0"/>
                <a:ea typeface="微软雅黑" panose="020B0503020204020204" charset="-122"/>
                <a:cs typeface="Times New Roman" panose="02020603050405020304" pitchFamily="18" charset="0"/>
              </a:rPr>
              <a:t>[J/OL].</a:t>
            </a:r>
            <a:r>
              <a:rPr lang="en-US" altLang="zh-CN" sz="800" kern="0" spc="-20" dirty="0" err="1">
                <a:latin typeface="Times New Roman" panose="02020603050405020304" pitchFamily="18" charset="0"/>
                <a:ea typeface="微软雅黑" panose="020B0503020204020204" charset="-122"/>
                <a:cs typeface="Times New Roman" panose="02020603050405020304" pitchFamily="18" charset="0"/>
              </a:rPr>
              <a:t>中国新药杂志</a:t>
            </a:r>
            <a:r>
              <a:rPr lang="en-US" altLang="zh-CN" sz="800" dirty="0">
                <a:latin typeface="Times New Roman" panose="02020603050405020304" pitchFamily="18" charset="0"/>
                <a:ea typeface="微软雅黑" panose="020B0503020204020204" charset="-122"/>
                <a:cs typeface="Times New Roman" panose="02020603050405020304" pitchFamily="18" charset="0"/>
              </a:rPr>
              <a:t>[9]</a:t>
            </a:r>
            <a:r>
              <a:rPr lang="zh-CN" altLang="en-US" sz="800" dirty="0">
                <a:latin typeface="Times New Roman" panose="02020603050405020304" pitchFamily="18" charset="0"/>
                <a:ea typeface="微软雅黑" panose="020B0503020204020204" charset="-122"/>
                <a:cs typeface="Times New Roman" panose="02020603050405020304" pitchFamily="18" charset="0"/>
              </a:rPr>
              <a:t>苯胺洛芬</a:t>
            </a:r>
            <a:r>
              <a:rPr lang="en-US" altLang="zh-CN" sz="800" dirty="0">
                <a:latin typeface="Times New Roman" panose="02020603050405020304" pitchFamily="18" charset="0"/>
                <a:ea typeface="微软雅黑" panose="020B0503020204020204" charset="-122"/>
                <a:cs typeface="Times New Roman" panose="02020603050405020304" pitchFamily="18" charset="0"/>
              </a:rPr>
              <a:t>III</a:t>
            </a:r>
            <a:r>
              <a:rPr lang="zh-CN" altLang="en-US" sz="800" dirty="0">
                <a:latin typeface="Times New Roman" panose="02020603050405020304" pitchFamily="18" charset="0"/>
                <a:ea typeface="微软雅黑" panose="020B0503020204020204" charset="-122"/>
                <a:cs typeface="Times New Roman" panose="02020603050405020304" pitchFamily="18" charset="0"/>
              </a:rPr>
              <a:t>期临床试验报告</a:t>
            </a:r>
            <a:endParaRPr lang="zh-CN" altLang="en-US" sz="800" dirty="0">
              <a:latin typeface="Times New Roman" panose="02020603050405020304" pitchFamily="18" charset="0"/>
              <a:ea typeface="微软雅黑" panose="020B0503020204020204" charset="-122"/>
              <a:cs typeface="Times New Roman" panose="02020603050405020304" pitchFamily="18" charset="0"/>
            </a:endParaRPr>
          </a:p>
        </p:txBody>
      </p:sp>
      <p:sp>
        <p:nvSpPr>
          <p:cNvPr id="16" name="textbox 62"/>
          <p:cNvSpPr/>
          <p:nvPr/>
        </p:nvSpPr>
        <p:spPr>
          <a:xfrm>
            <a:off x="1" y="137009"/>
            <a:ext cx="12192000" cy="488610"/>
          </a:xfrm>
          <a:prstGeom prst="rect">
            <a:avLst/>
          </a:prstGeom>
          <a:noFill/>
          <a:ln w="0" cap="flat">
            <a:noFill/>
            <a:prstDash val="solid"/>
            <a:miter lim="0"/>
          </a:ln>
        </p:spPr>
        <p:txBody>
          <a:bodyPr vert="horz" wrap="square" lIns="0" tIns="0" rIns="0" bIns="0"/>
          <a:lstStyle/>
          <a:p>
            <a:pPr marL="12700" algn="ctr" eaLnBrk="0">
              <a:lnSpc>
                <a:spcPct val="88000"/>
              </a:lnSpc>
            </a:pPr>
            <a:r>
              <a:rPr lang="zh-CN" altLang="en-US" sz="2600" b="1" kern="0" spc="90" dirty="0">
                <a:solidFill>
                  <a:srgbClr val="203864">
                    <a:alpha val="100000"/>
                  </a:srgbClr>
                </a:solidFill>
                <a:latin typeface="微软雅黑" panose="020B0503020204020204" charset="-122"/>
                <a:ea typeface="微软雅黑" panose="020B0503020204020204" charset="-122"/>
              </a:rPr>
              <a:t>       术后急性疼痛发生率高，镇痛药物存在局限性</a:t>
            </a:r>
            <a:endParaRPr lang="zh-CN" altLang="en-US" sz="2600" b="1" kern="0" spc="90" dirty="0">
              <a:solidFill>
                <a:srgbClr val="203864">
                  <a:alpha val="100000"/>
                </a:srgbClr>
              </a:solidFill>
              <a:latin typeface="微软雅黑" panose="020B0503020204020204" charset="-122"/>
              <a:ea typeface="微软雅黑" panose="020B0503020204020204" charset="-122"/>
            </a:endParaRPr>
          </a:p>
        </p:txBody>
      </p:sp>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7045" y="6311301"/>
            <a:ext cx="1622014" cy="664760"/>
          </a:xfrm>
          <a:prstGeom prst="rect">
            <a:avLst/>
          </a:prstGeom>
        </p:spPr>
      </p:pic>
      <p:graphicFrame>
        <p:nvGraphicFramePr>
          <p:cNvPr id="18" name="表格 17"/>
          <p:cNvGraphicFramePr>
            <a:graphicFrameLocks noGrp="1"/>
          </p:cNvGraphicFramePr>
          <p:nvPr/>
        </p:nvGraphicFramePr>
        <p:xfrm>
          <a:off x="343535" y="4545965"/>
          <a:ext cx="11370310" cy="1624330"/>
        </p:xfrm>
        <a:graphic>
          <a:graphicData uri="http://schemas.openxmlformats.org/drawingml/2006/table">
            <a:tbl>
              <a:tblPr/>
              <a:tblGrid>
                <a:gridCol w="11370310"/>
              </a:tblGrid>
              <a:tr h="1624042">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l" rtl="0" eaLnBrk="0">
                        <a:lnSpc>
                          <a:spcPct val="150000"/>
                        </a:lnSpc>
                        <a:spcBef>
                          <a:spcPts val="0"/>
                        </a:spcBef>
                        <a:spcAft>
                          <a:spcPts val="0"/>
                        </a:spcAft>
                        <a:buFont typeface="Wingdings" panose="05000000000000000000" charset="0"/>
                        <a:buChar char="p"/>
                      </a:pPr>
                      <a:r>
                        <a:rPr lang="zh-CN" altLang="en-US" sz="1400" b="1" kern="0" spc="-100" dirty="0">
                          <a:solidFill>
                            <a:schemeClr val="tx1"/>
                          </a:solidFill>
                          <a:latin typeface="微软雅黑" panose="020B0503020204020204" charset="-122"/>
                          <a:ea typeface="微软雅黑" panose="020B0503020204020204" charset="-122"/>
                          <a:cs typeface="Times New Roman" panose="02020603050405020304" pitchFamily="18" charset="0"/>
                        </a:rPr>
                        <a:t>医保药品：</a:t>
                      </a:r>
                      <a:r>
                        <a:rPr lang="zh-CN" altLang="en-US" sz="1400" kern="0" spc="-10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右酮洛芬氨丁三醇为协议期内国谈药品。</a:t>
                      </a:r>
                      <a:endParaRPr lang="zh-CN" altLang="en-US" sz="1400" kern="0" spc="-10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endParaRPr>
                    </a:p>
                    <a:p>
                      <a:pPr marL="285750" indent="-285750" algn="l" rtl="0" eaLnBrk="0">
                        <a:lnSpc>
                          <a:spcPct val="150000"/>
                        </a:lnSpc>
                        <a:spcBef>
                          <a:spcPts val="0"/>
                        </a:spcBef>
                        <a:spcAft>
                          <a:spcPts val="0"/>
                        </a:spcAft>
                        <a:buFont typeface="Wingdings" panose="05000000000000000000" charset="0"/>
                        <a:buChar char="p"/>
                      </a:pPr>
                      <a:r>
                        <a:rPr lang="zh-CN" altLang="en-US" sz="1400" b="1" kern="0" spc="-100" dirty="0">
                          <a:solidFill>
                            <a:srgbClr val="C00000"/>
                          </a:solidFill>
                          <a:latin typeface="微软雅黑" panose="020B0503020204020204" charset="-122"/>
                          <a:ea typeface="微软雅黑" panose="020B0503020204020204" charset="-122"/>
                          <a:cs typeface="Times New Roman" panose="02020603050405020304" pitchFamily="18" charset="0"/>
                        </a:rPr>
                        <a:t>机制相同：</a:t>
                      </a:r>
                      <a:r>
                        <a:rPr lang="zh-CN" altLang="en-US" sz="1400" kern="0" spc="-10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两者都属于非甾体类抗炎药中的非选择性的</a:t>
                      </a:r>
                      <a:r>
                        <a:rPr lang="en-US" altLang="zh-CN" sz="1400" kern="0" spc="-10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COXs</a:t>
                      </a:r>
                      <a:r>
                        <a:rPr lang="zh-CN" altLang="en-US" sz="1400" kern="0" spc="-10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抑制剂。</a:t>
                      </a:r>
                      <a:endParaRPr lang="zh-CN" altLang="en-US" sz="1400" kern="0" spc="-10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endParaRPr>
                    </a:p>
                    <a:p>
                      <a:pPr marL="285750" indent="-285750" algn="l" rtl="0" eaLnBrk="0">
                        <a:lnSpc>
                          <a:spcPct val="150000"/>
                        </a:lnSpc>
                        <a:spcBef>
                          <a:spcPts val="0"/>
                        </a:spcBef>
                        <a:spcAft>
                          <a:spcPts val="0"/>
                        </a:spcAft>
                        <a:buFont typeface="Wingdings" panose="05000000000000000000" charset="0"/>
                        <a:buChar char="p"/>
                      </a:pPr>
                      <a:r>
                        <a:rPr lang="zh-CN" altLang="en-US" sz="1400" b="1" kern="0" spc="-100" dirty="0">
                          <a:solidFill>
                            <a:srgbClr val="C00000"/>
                          </a:solidFill>
                          <a:latin typeface="微软雅黑" panose="020B0503020204020204" charset="-122"/>
                          <a:ea typeface="微软雅黑" panose="020B0503020204020204" charset="-122"/>
                          <a:cs typeface="Times New Roman" panose="02020603050405020304" pitchFamily="18" charset="0"/>
                        </a:rPr>
                        <a:t>结构相近</a:t>
                      </a:r>
                      <a:r>
                        <a:rPr lang="zh-CN" altLang="en-US" sz="1400" kern="0" spc="-100" dirty="0">
                          <a:solidFill>
                            <a:srgbClr val="C00000"/>
                          </a:solidFill>
                          <a:latin typeface="微软雅黑" panose="020B0503020204020204" charset="-122"/>
                          <a:ea typeface="微软雅黑" panose="020B0503020204020204" charset="-122"/>
                          <a:cs typeface="Times New Roman" panose="02020603050405020304" pitchFamily="18" charset="0"/>
                        </a:rPr>
                        <a:t>：</a:t>
                      </a:r>
                      <a:r>
                        <a:rPr lang="zh-CN" altLang="en-US" sz="1400" kern="0" spc="-10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均为芳基烷酸类</a:t>
                      </a:r>
                      <a:r>
                        <a:rPr lang="en-US" altLang="zh-CN" sz="1400" kern="0" spc="-10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NSAIDs</a:t>
                      </a:r>
                      <a:r>
                        <a:rPr lang="zh-CN" altLang="en-US" sz="1400" kern="0" spc="-10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，均为取代苯乙酸类衍生物，右酮洛芬氨丁三醇为甲基和苯甲酰基，活性成分为右酮洛芬；苯胺洛芬为苯基，活性成分为联苯乙酸。</a:t>
                      </a:r>
                      <a:endParaRPr lang="zh-CN" altLang="en-US" sz="1400" kern="0" spc="-10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endParaRPr>
                    </a:p>
                    <a:p>
                      <a:pPr marL="285750" indent="-285750" algn="l" rtl="0" eaLnBrk="0">
                        <a:lnSpc>
                          <a:spcPct val="150000"/>
                        </a:lnSpc>
                        <a:spcBef>
                          <a:spcPts val="0"/>
                        </a:spcBef>
                        <a:spcAft>
                          <a:spcPts val="0"/>
                        </a:spcAft>
                        <a:buFont typeface="Wingdings" panose="05000000000000000000" charset="0"/>
                        <a:buChar char="p"/>
                      </a:pPr>
                      <a:r>
                        <a:rPr lang="zh-CN" altLang="en-US" sz="1400" b="1" kern="0" spc="-100" dirty="0">
                          <a:solidFill>
                            <a:srgbClr val="C00000"/>
                          </a:solidFill>
                          <a:latin typeface="微软雅黑" panose="020B0503020204020204" charset="-122"/>
                          <a:ea typeface="微软雅黑" panose="020B0503020204020204" charset="-122"/>
                          <a:cs typeface="Times New Roman" panose="02020603050405020304" pitchFamily="18" charset="0"/>
                        </a:rPr>
                        <a:t>适应症相似</a:t>
                      </a:r>
                      <a:r>
                        <a:rPr lang="zh-CN" altLang="en-US" sz="1400" kern="0" spc="-100" dirty="0">
                          <a:solidFill>
                            <a:srgbClr val="C00000"/>
                          </a:solidFill>
                          <a:latin typeface="微软雅黑" panose="020B0503020204020204" charset="-122"/>
                          <a:ea typeface="微软雅黑" panose="020B0503020204020204" charset="-122"/>
                          <a:cs typeface="Times New Roman" panose="02020603050405020304" pitchFamily="18" charset="0"/>
                        </a:rPr>
                        <a:t>：</a:t>
                      </a:r>
                      <a:r>
                        <a:rPr lang="zh-CN" altLang="en-US" sz="1400" kern="0" spc="-10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均作为阿片类镇痛药的辅助，用于成人术后镇痛。</a:t>
                      </a:r>
                      <a:endParaRPr lang="zh-CN" altLang="en-US" sz="1400" kern="0" spc="-10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endParaRP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9" name="textbox 74"/>
          <p:cNvSpPr/>
          <p:nvPr/>
        </p:nvSpPr>
        <p:spPr>
          <a:xfrm>
            <a:off x="292735" y="4018915"/>
            <a:ext cx="11639550" cy="379095"/>
          </a:xfrm>
          <a:prstGeom prst="rect">
            <a:avLst/>
          </a:prstGeom>
          <a:solidFill>
            <a:srgbClr val="2F5597"/>
          </a:solidFill>
          <a:ln w="0" cap="flat">
            <a:noFill/>
            <a:prstDash val="solid"/>
            <a:miter lim="0"/>
          </a:ln>
        </p:spPr>
        <p:txBody>
          <a:bodyPr vert="horz" wrap="square" lIns="0" tIns="0" rIns="0" bIns="0" anchor="ctr" anchorCtr="0"/>
          <a:lstStyle/>
          <a:p>
            <a:pPr algn="ctr" rtl="0">
              <a:lnSpc>
                <a:spcPct val="100000"/>
              </a:lnSpc>
              <a:buClrTx/>
              <a:buSzTx/>
              <a:buFontTx/>
            </a:pPr>
            <a:r>
              <a:rPr lang="zh-CN" altLang="en-US" b="1" dirty="0">
                <a:solidFill>
                  <a:schemeClr val="bg1"/>
                </a:solidFill>
                <a:latin typeface="微软雅黑" panose="020B0503020204020204" charset="-122"/>
                <a:ea typeface="微软雅黑" panose="020B0503020204020204" charset="-122"/>
              </a:rPr>
              <a:t>参照药品：右酮洛芬氨丁三醇注射液</a:t>
            </a:r>
            <a:endParaRPr lang="zh-CN" altLang="en-US" b="1" dirty="0">
              <a:solidFill>
                <a:schemeClr val="bg1"/>
              </a:solidFill>
              <a:latin typeface="微软雅黑" panose="020B0503020204020204" charset="-122"/>
              <a:ea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304820" y="2886905"/>
            <a:ext cx="11582360" cy="3681374"/>
            <a:chOff x="304820" y="2847287"/>
            <a:chExt cx="11582360" cy="3681374"/>
          </a:xfrm>
        </p:grpSpPr>
        <p:graphicFrame>
          <p:nvGraphicFramePr>
            <p:cNvPr id="62" name="图表 61"/>
            <p:cNvGraphicFramePr/>
            <p:nvPr/>
          </p:nvGraphicFramePr>
          <p:xfrm>
            <a:off x="304820" y="2847287"/>
            <a:ext cx="11418415" cy="3681374"/>
          </p:xfrm>
          <a:graphic>
            <a:graphicData uri="http://schemas.openxmlformats.org/drawingml/2006/chart">
              <c:chart xmlns:c="http://schemas.openxmlformats.org/drawingml/2006/chart" xmlns:r="http://schemas.openxmlformats.org/officeDocument/2006/relationships" r:id="rId1"/>
            </a:graphicData>
          </a:graphic>
        </p:graphicFrame>
        <p:grpSp>
          <p:nvGrpSpPr>
            <p:cNvPr id="22" name="组合 21"/>
            <p:cNvGrpSpPr/>
            <p:nvPr/>
          </p:nvGrpSpPr>
          <p:grpSpPr>
            <a:xfrm>
              <a:off x="304820" y="2847288"/>
              <a:ext cx="11582360" cy="3358958"/>
              <a:chOff x="304820" y="2847288"/>
              <a:chExt cx="11582360" cy="3358958"/>
            </a:xfrm>
          </p:grpSpPr>
          <p:sp>
            <p:nvSpPr>
              <p:cNvPr id="14" name="文本框 13"/>
              <p:cNvSpPr txBox="1"/>
              <p:nvPr/>
            </p:nvSpPr>
            <p:spPr>
              <a:xfrm>
                <a:off x="6311241" y="4974468"/>
                <a:ext cx="1036308" cy="381223"/>
              </a:xfrm>
              <a:prstGeom prst="rect">
                <a:avLst/>
              </a:prstGeom>
              <a:noFill/>
            </p:spPr>
            <p:txBody>
              <a:bodyPr wrap="square" rtlCol="0" anchor="t">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lang="en-US" altLang="zh-CN" sz="800" b="1" dirty="0">
                    <a:ln>
                      <a:noFill/>
                    </a:ln>
                    <a:solidFill>
                      <a:srgbClr val="C00000"/>
                    </a:solidFill>
                    <a:effectLst/>
                    <a:latin typeface="微软雅黑" panose="020B0503020204020204" charset="-122"/>
                    <a:ea typeface="微软雅黑" panose="020B0503020204020204" charset="-122"/>
                    <a:cs typeface="微软雅黑" panose="020B0503020204020204" charset="-122"/>
                    <a:sym typeface="+mn-ea"/>
                  </a:rPr>
                  <a:t>2.58%</a:t>
                </a:r>
                <a:endParaRPr lang="en-US" altLang="zh-CN" sz="800" b="1" dirty="0">
                  <a:ln>
                    <a:noFill/>
                  </a:ln>
                  <a:solidFill>
                    <a:srgbClr val="C00000"/>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10" name="文本框 9"/>
              <p:cNvSpPr txBox="1"/>
              <p:nvPr/>
            </p:nvSpPr>
            <p:spPr>
              <a:xfrm>
                <a:off x="4368831" y="4392492"/>
                <a:ext cx="1036308" cy="381223"/>
              </a:xfrm>
              <a:prstGeom prst="rect">
                <a:avLst/>
              </a:prstGeom>
              <a:noFill/>
            </p:spPr>
            <p:txBody>
              <a:bodyPr wrap="square" rtlCol="0" anchor="t">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lang="en-US" altLang="zh-CN" sz="800" b="1" dirty="0">
                    <a:ln>
                      <a:noFill/>
                    </a:ln>
                    <a:solidFill>
                      <a:srgbClr val="C00000"/>
                    </a:solidFill>
                    <a:effectLst/>
                    <a:latin typeface="微软雅黑" panose="020B0503020204020204" charset="-122"/>
                    <a:ea typeface="微软雅黑" panose="020B0503020204020204" charset="-122"/>
                    <a:cs typeface="微软雅黑" panose="020B0503020204020204" charset="-122"/>
                    <a:sym typeface="+mn-ea"/>
                  </a:rPr>
                  <a:t>3.16%</a:t>
                </a:r>
                <a:endParaRPr lang="en-US" altLang="zh-CN" sz="800" b="1" dirty="0">
                  <a:ln>
                    <a:noFill/>
                  </a:ln>
                  <a:solidFill>
                    <a:srgbClr val="C00000"/>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1484268" y="3056776"/>
                <a:ext cx="1036308" cy="381223"/>
              </a:xfrm>
              <a:prstGeom prst="rect">
                <a:avLst/>
              </a:prstGeom>
              <a:noFill/>
            </p:spPr>
            <p:txBody>
              <a:bodyPr wrap="square" rtlCol="0" anchor="t">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lang="en-US" altLang="zh-CN" sz="800" b="1" dirty="0">
                    <a:ln>
                      <a:noFill/>
                    </a:ln>
                    <a:solidFill>
                      <a:srgbClr val="C00000"/>
                    </a:solidFill>
                    <a:effectLst/>
                    <a:latin typeface="微软雅黑" panose="020B0503020204020204" charset="-122"/>
                    <a:ea typeface="微软雅黑" panose="020B0503020204020204" charset="-122"/>
                    <a:cs typeface="微软雅黑" panose="020B0503020204020204" charset="-122"/>
                    <a:sym typeface="+mn-ea"/>
                  </a:rPr>
                  <a:t>9.51%</a:t>
                </a:r>
                <a:endParaRPr lang="en-US" altLang="zh-CN" sz="800" b="1" dirty="0">
                  <a:ln>
                    <a:noFill/>
                  </a:ln>
                  <a:solidFill>
                    <a:srgbClr val="C00000"/>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2449065" y="3464357"/>
                <a:ext cx="1036308" cy="381223"/>
              </a:xfrm>
              <a:prstGeom prst="rect">
                <a:avLst/>
              </a:prstGeom>
              <a:noFill/>
            </p:spPr>
            <p:txBody>
              <a:bodyPr wrap="square" rtlCol="0" anchor="t">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lang="en-US" altLang="zh-CN" sz="800" b="1" dirty="0">
                    <a:ln>
                      <a:noFill/>
                    </a:ln>
                    <a:solidFill>
                      <a:srgbClr val="C00000"/>
                    </a:solidFill>
                    <a:effectLst/>
                    <a:latin typeface="微软雅黑" panose="020B0503020204020204" charset="-122"/>
                    <a:ea typeface="微软雅黑" panose="020B0503020204020204" charset="-122"/>
                    <a:cs typeface="微软雅黑" panose="020B0503020204020204" charset="-122"/>
                    <a:sym typeface="+mn-ea"/>
                  </a:rPr>
                  <a:t>7.94%</a:t>
                </a:r>
                <a:endParaRPr lang="en-US" altLang="zh-CN" sz="800" b="1" dirty="0">
                  <a:ln>
                    <a:noFill/>
                  </a:ln>
                  <a:solidFill>
                    <a:srgbClr val="C00000"/>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4" name="下箭头 3"/>
              <p:cNvSpPr/>
              <p:nvPr/>
            </p:nvSpPr>
            <p:spPr>
              <a:xfrm>
                <a:off x="2240188" y="3567021"/>
                <a:ext cx="288000" cy="360000"/>
              </a:xfrm>
              <a:prstGeom prst="downArrow">
                <a:avLst/>
              </a:prstGeom>
              <a:gradFill>
                <a:gsLst>
                  <a:gs pos="50000">
                    <a:schemeClr val="accent4"/>
                  </a:gs>
                  <a:gs pos="0">
                    <a:schemeClr val="accent4">
                      <a:lumMod val="25000"/>
                      <a:lumOff val="75000"/>
                    </a:schemeClr>
                  </a:gs>
                  <a:gs pos="100000">
                    <a:schemeClr val="accent4">
                      <a:lumMod val="85000"/>
                    </a:schemeClr>
                  </a:gs>
                </a:gsLst>
                <a:lin ang="5400000" scaled="1"/>
              </a:gradFill>
              <a:ln w="9525" cap="flat" cmpd="sng" algn="ctr">
                <a:no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800" b="0" i="0" u="none" strike="noStrike" cap="none" normalizeH="0" baseline="0">
                  <a:ln>
                    <a:noFill/>
                  </a:ln>
                  <a:solidFill>
                    <a:schemeClr val="bg1"/>
                  </a:solidFill>
                  <a:effectLst/>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3425296" y="4312815"/>
                <a:ext cx="1036308" cy="381223"/>
              </a:xfrm>
              <a:prstGeom prst="rect">
                <a:avLst/>
              </a:prstGeom>
              <a:noFill/>
            </p:spPr>
            <p:txBody>
              <a:bodyPr wrap="square" rtlCol="0" anchor="t">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lang="en-US" altLang="zh-CN" sz="800" b="1" dirty="0">
                    <a:ln>
                      <a:noFill/>
                    </a:ln>
                    <a:solidFill>
                      <a:srgbClr val="C00000"/>
                    </a:solidFill>
                    <a:effectLst/>
                    <a:latin typeface="微软雅黑" panose="020B0503020204020204" charset="-122"/>
                    <a:ea typeface="微软雅黑" panose="020B0503020204020204" charset="-122"/>
                    <a:cs typeface="微软雅黑" panose="020B0503020204020204" charset="-122"/>
                    <a:sym typeface="+mn-ea"/>
                  </a:rPr>
                  <a:t>2.52%</a:t>
                </a:r>
                <a:endParaRPr lang="en-US" altLang="zh-CN" sz="800" b="1" dirty="0">
                  <a:ln>
                    <a:noFill/>
                  </a:ln>
                  <a:solidFill>
                    <a:srgbClr val="C00000"/>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7" name="下箭头 6"/>
              <p:cNvSpPr/>
              <p:nvPr/>
            </p:nvSpPr>
            <p:spPr>
              <a:xfrm>
                <a:off x="3202090" y="4357292"/>
                <a:ext cx="288000" cy="360000"/>
              </a:xfrm>
              <a:prstGeom prst="downArrow">
                <a:avLst/>
              </a:prstGeom>
              <a:gradFill>
                <a:gsLst>
                  <a:gs pos="50000">
                    <a:schemeClr val="accent4"/>
                  </a:gs>
                  <a:gs pos="0">
                    <a:schemeClr val="accent4">
                      <a:lumMod val="25000"/>
                      <a:lumOff val="75000"/>
                    </a:schemeClr>
                  </a:gs>
                  <a:gs pos="100000">
                    <a:schemeClr val="accent4">
                      <a:lumMod val="85000"/>
                    </a:schemeClr>
                  </a:gs>
                </a:gsLst>
                <a:lin ang="5400000" scaled="1"/>
              </a:gradFill>
              <a:ln w="9525" cap="flat" cmpd="sng" algn="ctr">
                <a:no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800" b="0" i="0" u="none" strike="noStrike" cap="none" normalizeH="0" baseline="0">
                  <a:ln>
                    <a:noFill/>
                  </a:ln>
                  <a:solidFill>
                    <a:schemeClr val="bg1"/>
                  </a:solidFill>
                  <a:effectLst/>
                  <a:latin typeface="微软雅黑" panose="020B0503020204020204" charset="-122"/>
                  <a:ea typeface="微软雅黑" panose="020B0503020204020204" charset="-122"/>
                  <a:cs typeface="微软雅黑" panose="020B0503020204020204" charset="-122"/>
                </a:endParaRPr>
              </a:p>
            </p:txBody>
          </p:sp>
          <p:sp>
            <p:nvSpPr>
              <p:cNvPr id="11" name="下箭头 10"/>
              <p:cNvSpPr/>
              <p:nvPr/>
            </p:nvSpPr>
            <p:spPr>
              <a:xfrm>
                <a:off x="4184544" y="4448553"/>
                <a:ext cx="288000" cy="360000"/>
              </a:xfrm>
              <a:prstGeom prst="downArrow">
                <a:avLst/>
              </a:prstGeom>
              <a:gradFill>
                <a:gsLst>
                  <a:gs pos="50000">
                    <a:schemeClr val="accent4"/>
                  </a:gs>
                  <a:gs pos="0">
                    <a:schemeClr val="accent4">
                      <a:lumMod val="25000"/>
                      <a:lumOff val="75000"/>
                    </a:schemeClr>
                  </a:gs>
                  <a:gs pos="100000">
                    <a:schemeClr val="accent4">
                      <a:lumMod val="85000"/>
                    </a:schemeClr>
                  </a:gs>
                </a:gsLst>
                <a:lin ang="5400000" scaled="1"/>
              </a:gradFill>
              <a:ln w="9525" cap="flat" cmpd="sng" algn="ctr">
                <a:no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800" b="0" i="0" u="none" strike="noStrike" cap="none" normalizeH="0" baseline="0">
                  <a:ln>
                    <a:noFill/>
                  </a:ln>
                  <a:solidFill>
                    <a:schemeClr val="bg1"/>
                  </a:solidFill>
                  <a:effectLst/>
                  <a:latin typeface="微软雅黑" panose="020B0503020204020204" charset="-122"/>
                  <a:ea typeface="微软雅黑" panose="020B0503020204020204" charset="-122"/>
                  <a:cs typeface="微软雅黑" panose="020B0503020204020204" charset="-122"/>
                </a:endParaRPr>
              </a:p>
            </p:txBody>
          </p:sp>
          <p:sp>
            <p:nvSpPr>
              <p:cNvPr id="12" name="文本框 11"/>
              <p:cNvSpPr txBox="1"/>
              <p:nvPr/>
            </p:nvSpPr>
            <p:spPr>
              <a:xfrm>
                <a:off x="5341531" y="4955590"/>
                <a:ext cx="1036308" cy="381223"/>
              </a:xfrm>
              <a:prstGeom prst="rect">
                <a:avLst/>
              </a:prstGeom>
              <a:noFill/>
            </p:spPr>
            <p:txBody>
              <a:bodyPr wrap="square" rtlCol="0" anchor="t">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lang="en-US" altLang="zh-CN" sz="800" b="1" dirty="0">
                    <a:ln>
                      <a:noFill/>
                    </a:ln>
                    <a:solidFill>
                      <a:srgbClr val="C00000"/>
                    </a:solidFill>
                    <a:effectLst/>
                    <a:latin typeface="微软雅黑" panose="020B0503020204020204" charset="-122"/>
                    <a:ea typeface="微软雅黑" panose="020B0503020204020204" charset="-122"/>
                    <a:cs typeface="微软雅黑" panose="020B0503020204020204" charset="-122"/>
                    <a:sym typeface="+mn-ea"/>
                  </a:rPr>
                  <a:t>0.35%</a:t>
                </a:r>
                <a:endParaRPr lang="en-US" altLang="zh-CN" sz="800" b="1" dirty="0">
                  <a:ln>
                    <a:noFill/>
                  </a:ln>
                  <a:solidFill>
                    <a:srgbClr val="C00000"/>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13" name="下箭头 12"/>
              <p:cNvSpPr/>
              <p:nvPr/>
            </p:nvSpPr>
            <p:spPr>
              <a:xfrm>
                <a:off x="5117139" y="4985080"/>
                <a:ext cx="288000" cy="360000"/>
              </a:xfrm>
              <a:prstGeom prst="downArrow">
                <a:avLst/>
              </a:prstGeom>
              <a:gradFill>
                <a:gsLst>
                  <a:gs pos="50000">
                    <a:schemeClr val="accent4"/>
                  </a:gs>
                  <a:gs pos="0">
                    <a:schemeClr val="accent4">
                      <a:lumMod val="25000"/>
                      <a:lumOff val="75000"/>
                    </a:schemeClr>
                  </a:gs>
                  <a:gs pos="100000">
                    <a:schemeClr val="accent4">
                      <a:lumMod val="85000"/>
                    </a:schemeClr>
                  </a:gs>
                </a:gsLst>
                <a:lin ang="5400000" scaled="1"/>
              </a:gradFill>
              <a:ln w="9525" cap="flat" cmpd="sng" algn="ctr">
                <a:no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800" b="0" i="0" u="none" strike="noStrike" cap="none" normalizeH="0" baseline="0">
                  <a:ln>
                    <a:noFill/>
                  </a:ln>
                  <a:solidFill>
                    <a:schemeClr val="bg1"/>
                  </a:solidFill>
                  <a:effectLst/>
                  <a:latin typeface="微软雅黑" panose="020B0503020204020204" charset="-122"/>
                  <a:ea typeface="微软雅黑" panose="020B0503020204020204" charset="-122"/>
                  <a:cs typeface="微软雅黑" panose="020B0503020204020204" charset="-122"/>
                </a:endParaRPr>
              </a:p>
            </p:txBody>
          </p:sp>
          <p:sp>
            <p:nvSpPr>
              <p:cNvPr id="17" name="下箭头 16"/>
              <p:cNvSpPr/>
              <p:nvPr/>
            </p:nvSpPr>
            <p:spPr>
              <a:xfrm>
                <a:off x="6089839" y="5020513"/>
                <a:ext cx="288000" cy="360000"/>
              </a:xfrm>
              <a:prstGeom prst="downArrow">
                <a:avLst/>
              </a:prstGeom>
              <a:gradFill>
                <a:gsLst>
                  <a:gs pos="50000">
                    <a:schemeClr val="accent4"/>
                  </a:gs>
                  <a:gs pos="0">
                    <a:schemeClr val="accent4">
                      <a:lumMod val="25000"/>
                      <a:lumOff val="75000"/>
                    </a:schemeClr>
                  </a:gs>
                  <a:gs pos="100000">
                    <a:schemeClr val="accent4">
                      <a:lumMod val="85000"/>
                    </a:schemeClr>
                  </a:gs>
                </a:gsLst>
                <a:lin ang="5400000" scaled="1"/>
              </a:gradFill>
              <a:ln w="9525" cap="flat" cmpd="sng" algn="ctr">
                <a:no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800" b="0" i="0" u="none" strike="noStrike" cap="none" normalizeH="0" baseline="0">
                  <a:ln>
                    <a:noFill/>
                  </a:ln>
                  <a:solidFill>
                    <a:schemeClr val="bg1"/>
                  </a:solidFill>
                  <a:effectLst/>
                  <a:latin typeface="微软雅黑" panose="020B0503020204020204" charset="-122"/>
                  <a:ea typeface="微软雅黑" panose="020B0503020204020204" charset="-122"/>
                  <a:cs typeface="微软雅黑" panose="020B0503020204020204" charset="-122"/>
                </a:endParaRPr>
              </a:p>
            </p:txBody>
          </p:sp>
          <p:sp>
            <p:nvSpPr>
              <p:cNvPr id="9" name="下箭头 8"/>
              <p:cNvSpPr/>
              <p:nvPr/>
            </p:nvSpPr>
            <p:spPr>
              <a:xfrm>
                <a:off x="1268698" y="3129959"/>
                <a:ext cx="288000" cy="360000"/>
              </a:xfrm>
              <a:prstGeom prst="downArrow">
                <a:avLst/>
              </a:prstGeom>
              <a:gradFill>
                <a:gsLst>
                  <a:gs pos="50000">
                    <a:schemeClr val="accent4"/>
                  </a:gs>
                  <a:gs pos="0">
                    <a:schemeClr val="accent4">
                      <a:lumMod val="25000"/>
                      <a:lumOff val="75000"/>
                    </a:schemeClr>
                  </a:gs>
                  <a:gs pos="100000">
                    <a:schemeClr val="accent4">
                      <a:lumMod val="85000"/>
                    </a:schemeClr>
                  </a:gs>
                </a:gsLst>
                <a:lin ang="5400000" scaled="1"/>
              </a:gradFill>
              <a:ln w="9525" cap="flat" cmpd="sng" algn="ctr">
                <a:no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800" b="0" i="0" u="none" strike="noStrike" cap="none" normalizeH="0" baseline="0">
                  <a:ln>
                    <a:noFill/>
                  </a:ln>
                  <a:solidFill>
                    <a:schemeClr val="bg1"/>
                  </a:solidFill>
                  <a:effectLst/>
                  <a:latin typeface="微软雅黑" panose="020B0503020204020204" charset="-122"/>
                  <a:ea typeface="微软雅黑" panose="020B0503020204020204" charset="-122"/>
                  <a:cs typeface="微软雅黑" panose="020B0503020204020204" charset="-122"/>
                </a:endParaRPr>
              </a:p>
            </p:txBody>
          </p:sp>
          <p:sp>
            <p:nvSpPr>
              <p:cNvPr id="16" name="矩形 15"/>
              <p:cNvSpPr/>
              <p:nvPr/>
            </p:nvSpPr>
            <p:spPr>
              <a:xfrm>
                <a:off x="304820" y="2847288"/>
                <a:ext cx="11582360" cy="3358958"/>
              </a:xfrm>
              <a:prstGeom prst="rect">
                <a:avLst/>
              </a:prstGeom>
              <a:noFill/>
              <a:ln w="1905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8" name="textbox 44"/>
          <p:cNvSpPr/>
          <p:nvPr/>
        </p:nvSpPr>
        <p:spPr>
          <a:xfrm>
            <a:off x="0" y="0"/>
            <a:ext cx="1553753" cy="453862"/>
          </a:xfrm>
          <a:prstGeom prst="rect">
            <a:avLst/>
          </a:prstGeom>
          <a:solidFill>
            <a:srgbClr val="6770B1">
              <a:alpha val="100000"/>
            </a:srgbClr>
          </a:solidFill>
          <a:ln w="0" cap="flat">
            <a:noFill/>
            <a:prstDash val="solid"/>
            <a:miter lim="0"/>
          </a:ln>
        </p:spPr>
        <p:txBody>
          <a:bodyPr vert="horz" wrap="square" lIns="0" tIns="0" rIns="0" bIns="0"/>
          <a:lstStyle/>
          <a:p>
            <a:pPr algn="l" rtl="0" eaLnBrk="0">
              <a:lnSpc>
                <a:spcPct val="120000"/>
              </a:lnSpc>
            </a:pPr>
            <a:endParaRPr sz="1700" dirty="0">
              <a:latin typeface="Arial" panose="020B0604020202020204"/>
              <a:ea typeface="Arial" panose="020B0604020202020204"/>
              <a:cs typeface="Arial" panose="020B0604020202020204"/>
            </a:endParaRPr>
          </a:p>
        </p:txBody>
      </p:sp>
      <p:sp>
        <p:nvSpPr>
          <p:cNvPr id="15" name="textbox 46"/>
          <p:cNvSpPr/>
          <p:nvPr/>
        </p:nvSpPr>
        <p:spPr>
          <a:xfrm>
            <a:off x="261061" y="6463822"/>
            <a:ext cx="10453500" cy="310515"/>
          </a:xfrm>
          <a:prstGeom prst="rect">
            <a:avLst/>
          </a:prstGeom>
          <a:noFill/>
          <a:ln w="0" cap="flat">
            <a:noFill/>
            <a:prstDash val="solid"/>
            <a:miter lim="0"/>
          </a:ln>
        </p:spPr>
        <p:txBody>
          <a:bodyPr vert="horz" wrap="square" lIns="0" tIns="0" rIns="0" bIns="0"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eaLnBrk="0">
              <a:lnSpc>
                <a:spcPct val="83000"/>
              </a:lnSpc>
            </a:pPr>
            <a:endParaRPr sz="800" dirty="0">
              <a:latin typeface="Times New Roman" panose="02020603050405020304" pitchFamily="18" charset="0"/>
              <a:ea typeface="Arial" panose="020B0604020202020204"/>
              <a:cs typeface="Times New Roman" panose="02020603050405020304" pitchFamily="18" charset="0"/>
            </a:endParaRPr>
          </a:p>
          <a:p>
            <a:pPr marL="17145" eaLnBrk="0">
              <a:lnSpc>
                <a:spcPts val="1040"/>
              </a:lnSpc>
            </a:pPr>
            <a:r>
              <a:rPr lang="en-US" altLang="zh-CN" sz="800" dirty="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[1]</a:t>
            </a:r>
            <a:r>
              <a:rPr lang="zh-CN" altLang="en-US" sz="800" dirty="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关注含辅料乙醇药品的临床合理用药</a:t>
            </a:r>
            <a:r>
              <a:rPr lang="en-US" altLang="zh-CN" sz="800" dirty="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[J].</a:t>
            </a:r>
            <a:r>
              <a:rPr lang="zh-CN" altLang="en-US" sz="800" dirty="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解放军药学学报</a:t>
            </a:r>
            <a:r>
              <a:rPr lang="en-US" altLang="zh-CN" sz="800" dirty="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,2016,32(01):88-90</a:t>
            </a:r>
            <a:r>
              <a:rPr lang="zh-CN" altLang="en-US" sz="800" dirty="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a:t>
            </a:r>
            <a:r>
              <a:rPr lang="en-US" altLang="zh-CN" sz="800" dirty="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[2]</a:t>
            </a:r>
            <a:r>
              <a:rPr lang="fr-FR" altLang="zh-CN" sz="800" dirty="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 Nutr Clin Pract. 2021 </a:t>
            </a:r>
            <a:r>
              <a:rPr lang="en-US" altLang="zh-CN" sz="800" dirty="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 </a:t>
            </a:r>
            <a:r>
              <a:rPr lang="fr-FR" altLang="zh-CN" sz="800" dirty="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Apr;36(2):398-405 </a:t>
            </a:r>
            <a:r>
              <a:rPr lang="zh-CN" altLang="en-US" sz="800" dirty="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a:t>
            </a:r>
            <a:r>
              <a:rPr lang="en-US" altLang="zh-CN" sz="800" dirty="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[3]</a:t>
            </a:r>
            <a:r>
              <a:rPr lang="zh-CN" altLang="en-US" sz="800" dirty="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苯胺洛芬产品说明书</a:t>
            </a:r>
            <a:r>
              <a:rPr lang="en-US" altLang="zh-CN" sz="800" dirty="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 [4]</a:t>
            </a:r>
            <a:r>
              <a:rPr lang="zh-CN" altLang="en-US" sz="800" dirty="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苯胺洛芬</a:t>
            </a:r>
            <a:r>
              <a:rPr lang="en-US" altLang="zh-CN" sz="800" dirty="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III</a:t>
            </a:r>
            <a:r>
              <a:rPr lang="zh-CN" altLang="en-US" sz="800" dirty="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期临床试验报告；</a:t>
            </a:r>
            <a:endParaRPr sz="800" dirty="0">
              <a:latin typeface="Times New Roman" panose="02020603050405020304" pitchFamily="18" charset="0"/>
              <a:ea typeface="微软雅黑" panose="020B0503020204020204" charset="-122"/>
              <a:cs typeface="Times New Roman" panose="02020603050405020304" pitchFamily="18" charset="0"/>
            </a:endParaRPr>
          </a:p>
        </p:txBody>
      </p:sp>
      <p:sp>
        <p:nvSpPr>
          <p:cNvPr id="31" name="文本框 30"/>
          <p:cNvSpPr txBox="1"/>
          <p:nvPr/>
        </p:nvSpPr>
        <p:spPr>
          <a:xfrm>
            <a:off x="386080" y="1355143"/>
            <a:ext cx="6167756" cy="1198880"/>
          </a:xfrm>
          <a:prstGeom prst="rect">
            <a:avLst/>
          </a:prstGeom>
          <a:noFill/>
        </p:spPr>
        <p:txBody>
          <a:bodyPr wrap="square">
            <a:spAutoFit/>
          </a:bodyPr>
          <a:lstStyle/>
          <a:p>
            <a:pPr marL="285750" indent="-285750">
              <a:lnSpc>
                <a:spcPct val="150000"/>
              </a:lnSpc>
              <a:buFont typeface="Wingdings" panose="05000000000000000000" charset="0"/>
              <a:buChar char="p"/>
            </a:pPr>
            <a:r>
              <a:rPr lang="zh-CN" altLang="en-US" sz="1600" b="1" kern="0" spc="4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辅料纯净：</a:t>
            </a:r>
            <a:r>
              <a:rPr lang="zh-CN" altLang="en-US" sz="1600" kern="0" spc="40" dirty="0">
                <a:latin typeface="Times New Roman" panose="02020603050405020304" pitchFamily="18" charset="0"/>
                <a:ea typeface="微软雅黑" panose="020B0503020204020204" charset="-122"/>
                <a:cs typeface="Times New Roman" panose="02020603050405020304" pitchFamily="18" charset="0"/>
              </a:rPr>
              <a:t>避免乙醇药源性双硫仑样反应风险</a:t>
            </a:r>
            <a:r>
              <a:rPr lang="en-US" altLang="zh-CN" sz="1600" kern="0" spc="40" baseline="30000" dirty="0">
                <a:latin typeface="Times New Roman" panose="02020603050405020304" pitchFamily="18" charset="0"/>
                <a:ea typeface="微软雅黑" panose="020B0503020204020204" charset="-122"/>
                <a:cs typeface="Times New Roman" panose="02020603050405020304" pitchFamily="18" charset="0"/>
              </a:rPr>
              <a:t>[1]</a:t>
            </a:r>
            <a:r>
              <a:rPr lang="zh-CN" altLang="en-US" sz="1600" kern="0" spc="40" dirty="0">
                <a:latin typeface="Times New Roman" panose="02020603050405020304" pitchFamily="18" charset="0"/>
                <a:ea typeface="微软雅黑" panose="020B0503020204020204" charset="-122"/>
                <a:cs typeface="Times New Roman" panose="02020603050405020304" pitchFamily="18" charset="0"/>
              </a:rPr>
              <a:t>； </a:t>
            </a:r>
            <a:endParaRPr lang="en-US" altLang="zh-CN" sz="1600" kern="0" spc="40" dirty="0">
              <a:latin typeface="Times New Roman" panose="02020603050405020304" pitchFamily="18" charset="0"/>
              <a:ea typeface="微软雅黑" panose="020B0503020204020204" charset="-122"/>
              <a:cs typeface="Times New Roman" panose="02020603050405020304" pitchFamily="18" charset="0"/>
            </a:endParaRPr>
          </a:p>
          <a:p>
            <a:pPr indent="0">
              <a:lnSpc>
                <a:spcPct val="150000"/>
              </a:lnSpc>
              <a:buFont typeface="Wingdings" panose="05000000000000000000" charset="0"/>
              <a:buNone/>
            </a:pPr>
            <a:r>
              <a:rPr lang="zh-CN" altLang="en-US" sz="1600" kern="0" spc="40" dirty="0">
                <a:latin typeface="Times New Roman" panose="02020603050405020304" pitchFamily="18" charset="0"/>
                <a:ea typeface="微软雅黑" panose="020B0503020204020204" charset="-122"/>
                <a:cs typeface="Times New Roman" panose="02020603050405020304" pitchFamily="18" charset="0"/>
              </a:rPr>
              <a:t>避免大豆油等辅料引起过敏反应等</a:t>
            </a:r>
            <a:r>
              <a:rPr lang="en-US" altLang="zh-CN" sz="1600" kern="0" spc="40" baseline="30000" dirty="0">
                <a:latin typeface="Times New Roman" panose="02020603050405020304" pitchFamily="18" charset="0"/>
                <a:ea typeface="微软雅黑" panose="020B0503020204020204" charset="-122"/>
                <a:cs typeface="Times New Roman" panose="02020603050405020304" pitchFamily="18" charset="0"/>
                <a:sym typeface="+mn-ea"/>
              </a:rPr>
              <a:t>[2]</a:t>
            </a:r>
            <a:r>
              <a:rPr lang="zh-CN" altLang="en-US" sz="1600" kern="0" spc="40" dirty="0">
                <a:latin typeface="Times New Roman" panose="02020603050405020304" pitchFamily="18" charset="0"/>
                <a:ea typeface="微软雅黑" panose="020B0503020204020204" charset="-122"/>
                <a:cs typeface="Times New Roman" panose="02020603050405020304" pitchFamily="18" charset="0"/>
                <a:sym typeface="+mn-ea"/>
              </a:rPr>
              <a:t>。</a:t>
            </a:r>
            <a:endParaRPr lang="en-US" altLang="zh-CN" sz="1600" kern="0" spc="40" dirty="0">
              <a:latin typeface="Times New Roman" panose="02020603050405020304" pitchFamily="18" charset="0"/>
              <a:ea typeface="微软雅黑" panose="020B0503020204020204" charset="-122"/>
              <a:cs typeface="Times New Roman" panose="02020603050405020304" pitchFamily="18" charset="0"/>
            </a:endParaRPr>
          </a:p>
          <a:p>
            <a:pPr marL="285750" indent="-285750">
              <a:lnSpc>
                <a:spcPct val="150000"/>
              </a:lnSpc>
              <a:buFont typeface="Wingdings" panose="05000000000000000000" charset="0"/>
              <a:buChar char="p"/>
            </a:pPr>
            <a:r>
              <a:rPr lang="zh-CN" altLang="en-US" sz="1600" b="1" kern="0" spc="4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制剂稳定</a:t>
            </a:r>
            <a:r>
              <a:rPr lang="zh-CN" altLang="en-US" sz="1600" b="1" kern="0" spc="40" dirty="0">
                <a:latin typeface="Times New Roman" panose="02020603050405020304" pitchFamily="18" charset="0"/>
                <a:ea typeface="微软雅黑" panose="020B0503020204020204" charset="-122"/>
                <a:cs typeface="Times New Roman" panose="02020603050405020304" pitchFamily="18" charset="0"/>
              </a:rPr>
              <a:t>：</a:t>
            </a:r>
            <a:r>
              <a:rPr lang="zh-CN" altLang="en-US" sz="1600" kern="0" spc="40" dirty="0">
                <a:latin typeface="Times New Roman" panose="02020603050405020304" pitchFamily="18" charset="0"/>
                <a:ea typeface="微软雅黑" panose="020B0503020204020204" charset="-122"/>
                <a:cs typeface="Times New Roman" panose="02020603050405020304" pitchFamily="18" charset="0"/>
              </a:rPr>
              <a:t>无需避光，有效期</a:t>
            </a:r>
            <a:r>
              <a:rPr lang="en-US" altLang="zh-CN" sz="1600" kern="0" spc="40" dirty="0">
                <a:latin typeface="Times New Roman" panose="02020603050405020304" pitchFamily="18" charset="0"/>
                <a:ea typeface="微软雅黑" panose="020B0503020204020204" charset="-122"/>
                <a:cs typeface="Times New Roman" panose="02020603050405020304" pitchFamily="18" charset="0"/>
              </a:rPr>
              <a:t>36</a:t>
            </a:r>
            <a:r>
              <a:rPr lang="zh-CN" altLang="en-US" sz="1600" kern="0" spc="40" dirty="0">
                <a:latin typeface="Times New Roman" panose="02020603050405020304" pitchFamily="18" charset="0"/>
                <a:ea typeface="微软雅黑" panose="020B0503020204020204" charset="-122"/>
                <a:cs typeface="Times New Roman" panose="02020603050405020304" pitchFamily="18" charset="0"/>
              </a:rPr>
              <a:t>个月</a:t>
            </a:r>
            <a:r>
              <a:rPr lang="en-US" altLang="zh-CN" sz="1600" kern="0" spc="40" baseline="30000" dirty="0">
                <a:latin typeface="Times New Roman" panose="02020603050405020304" pitchFamily="18" charset="0"/>
                <a:ea typeface="微软雅黑" panose="020B0503020204020204" charset="-122"/>
                <a:cs typeface="Times New Roman" panose="02020603050405020304" pitchFamily="18" charset="0"/>
                <a:sym typeface="+mn-ea"/>
              </a:rPr>
              <a:t>[3]</a:t>
            </a:r>
            <a:r>
              <a:rPr lang="zh-CN" altLang="en-US" sz="1600" kern="0" spc="40" dirty="0">
                <a:latin typeface="Times New Roman" panose="02020603050405020304" pitchFamily="18" charset="0"/>
                <a:ea typeface="微软雅黑" panose="020B0503020204020204" charset="-122"/>
                <a:cs typeface="Times New Roman" panose="02020603050405020304" pitchFamily="18" charset="0"/>
              </a:rPr>
              <a:t>。</a:t>
            </a:r>
            <a:endParaRPr lang="en-US" altLang="zh-CN" sz="1600" kern="0" spc="40" dirty="0">
              <a:latin typeface="Times New Roman" panose="02020603050405020304" pitchFamily="18" charset="0"/>
              <a:ea typeface="微软雅黑" panose="020B0503020204020204" charset="-122"/>
              <a:cs typeface="Times New Roman" panose="02020603050405020304" pitchFamily="18" charset="0"/>
            </a:endParaRPr>
          </a:p>
        </p:txBody>
      </p:sp>
      <p:sp>
        <p:nvSpPr>
          <p:cNvPr id="21" name="文本框 20"/>
          <p:cNvSpPr txBox="1"/>
          <p:nvPr/>
        </p:nvSpPr>
        <p:spPr>
          <a:xfrm>
            <a:off x="5958205" y="942975"/>
            <a:ext cx="5928360" cy="368300"/>
          </a:xfrm>
          <a:prstGeom prst="rect">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zh-CN" altLang="en-US" b="1" kern="0" spc="40" dirty="0">
                <a:solidFill>
                  <a:schemeClr val="bg1"/>
                </a:solidFill>
                <a:latin typeface="微软雅黑" panose="020B0503020204020204" charset="-122"/>
                <a:ea typeface="微软雅黑" panose="020B0503020204020204" charset="-122"/>
                <a:cs typeface="微软雅黑" panose="020B0503020204020204" charset="-122"/>
              </a:rPr>
              <a:t>临床</a:t>
            </a:r>
            <a:r>
              <a:rPr b="1" kern="0" spc="40" dirty="0" err="1">
                <a:solidFill>
                  <a:schemeClr val="bg1"/>
                </a:solidFill>
                <a:latin typeface="微软雅黑" panose="020B0503020204020204" charset="-122"/>
                <a:ea typeface="微软雅黑" panose="020B0503020204020204" charset="-122"/>
                <a:cs typeface="微软雅黑" panose="020B0503020204020204" charset="-122"/>
              </a:rPr>
              <a:t>研究显示安全性良好</a:t>
            </a:r>
            <a:endParaRPr b="1" kern="0" spc="40"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40" name="文本框 39"/>
          <p:cNvSpPr txBox="1"/>
          <p:nvPr/>
        </p:nvSpPr>
        <p:spPr>
          <a:xfrm>
            <a:off x="304165" y="941705"/>
            <a:ext cx="5100955" cy="368300"/>
          </a:xfrm>
          <a:prstGeom prst="rect">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marL="0" algn="ctr" rtl="0" eaLnBrk="1" latinLnBrk="0" hangingPunct="1">
              <a:spcBef>
                <a:spcPts val="0"/>
              </a:spcBef>
              <a:spcAft>
                <a:spcPts val="0"/>
              </a:spcAft>
            </a:pPr>
            <a:r>
              <a:rPr lang="zh-CN" altLang="zh-CN" sz="1800" b="1" spc="40" dirty="0">
                <a:solidFill>
                  <a:srgbClr val="FFFFFF"/>
                </a:solidFill>
                <a:effectLst/>
                <a:latin typeface="微软雅黑" panose="020B0503020204020204" charset="-122"/>
                <a:ea typeface="微软雅黑" panose="020B0503020204020204" charset="-122"/>
                <a:cs typeface="微软雅黑" panose="020B0503020204020204" charset="-122"/>
              </a:rPr>
              <a:t>临床</a:t>
            </a:r>
            <a:r>
              <a:rPr lang="zh-CN" altLang="en-US" sz="1800" b="1" spc="40" dirty="0">
                <a:solidFill>
                  <a:srgbClr val="FFFFFF"/>
                </a:solidFill>
                <a:effectLst/>
                <a:latin typeface="微软雅黑" panose="020B0503020204020204" charset="-122"/>
                <a:ea typeface="微软雅黑" panose="020B0503020204020204" charset="-122"/>
                <a:cs typeface="微软雅黑" panose="020B0503020204020204" charset="-122"/>
              </a:rPr>
              <a:t>应用安全方便</a:t>
            </a:r>
            <a:endParaRPr lang="zh-CN" altLang="en-US" sz="1800" b="1" spc="40" dirty="0">
              <a:solidFill>
                <a:srgbClr val="FFFFFF"/>
              </a:solidFill>
              <a:effectLst/>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304820" y="22042"/>
            <a:ext cx="1553753" cy="396583"/>
          </a:xfrm>
          <a:prstGeom prst="rect">
            <a:avLst/>
          </a:prstGeom>
          <a:noFill/>
        </p:spPr>
        <p:txBody>
          <a:bodyPr wrap="square" rtlCol="0">
            <a:spAutoFit/>
          </a:bodyPr>
          <a:lstStyle/>
          <a:p>
            <a:pPr eaLnBrk="0">
              <a:lnSpc>
                <a:spcPct val="120000"/>
              </a:lnSpc>
            </a:pPr>
            <a:r>
              <a:rPr lang="zh-CN" altLang="en-US" b="1" dirty="0">
                <a:solidFill>
                  <a:schemeClr val="bg1"/>
                </a:solidFill>
                <a:latin typeface="微软雅黑" panose="020B0503020204020204" charset="-122"/>
                <a:ea typeface="微软雅黑" panose="020B0503020204020204" charset="-122"/>
                <a:cs typeface="Arial" panose="020B0604020202020204"/>
              </a:rPr>
              <a:t>安全性</a:t>
            </a:r>
            <a:r>
              <a:rPr lang="en-US" altLang="zh-CN" b="1" dirty="0">
                <a:solidFill>
                  <a:schemeClr val="bg1"/>
                </a:solidFill>
                <a:latin typeface="微软雅黑" panose="020B0503020204020204" charset="-122"/>
                <a:ea typeface="微软雅黑" panose="020B0503020204020204" charset="-122"/>
                <a:cs typeface="Arial" panose="020B0604020202020204"/>
              </a:rPr>
              <a:t>1</a:t>
            </a:r>
            <a:endParaRPr lang="zh-CN" altLang="en-US" sz="7200" b="1" dirty="0">
              <a:solidFill>
                <a:schemeClr val="bg1"/>
              </a:solidFill>
              <a:latin typeface="微软雅黑" panose="020B0503020204020204" charset="-122"/>
              <a:ea typeface="微软雅黑" panose="020B0503020204020204" charset="-122"/>
              <a:cs typeface="Arial" panose="020B0604020202020204"/>
            </a:endParaRPr>
          </a:p>
        </p:txBody>
      </p:sp>
      <p:sp>
        <p:nvSpPr>
          <p:cNvPr id="27" name="textbox 102"/>
          <p:cNvSpPr/>
          <p:nvPr/>
        </p:nvSpPr>
        <p:spPr>
          <a:xfrm>
            <a:off x="0" y="134752"/>
            <a:ext cx="12192001" cy="424166"/>
          </a:xfrm>
          <a:prstGeom prst="rect">
            <a:avLst/>
          </a:prstGeom>
          <a:noFill/>
          <a:ln w="0" cap="flat">
            <a:noFill/>
            <a:prstDash val="solid"/>
            <a:miter lim="0"/>
          </a:ln>
        </p:spPr>
        <p:txBody>
          <a:bodyPr vert="horz" wrap="square" lIns="0" tIns="0" rIns="0" bIns="0"/>
          <a:lstStyle/>
          <a:p>
            <a:pPr marL="12700" algn="ctr" eaLnBrk="0">
              <a:lnSpc>
                <a:spcPct val="88000"/>
              </a:lnSpc>
            </a:pPr>
            <a:r>
              <a:rPr lang="zh-CN" altLang="en-US" sz="2600" b="1" kern="0" spc="90" dirty="0">
                <a:solidFill>
                  <a:srgbClr val="203864">
                    <a:alpha val="100000"/>
                  </a:srgbClr>
                </a:solidFill>
                <a:latin typeface="微软雅黑" panose="020B0503020204020204" charset="-122"/>
                <a:ea typeface="微软雅黑" panose="020B0503020204020204" charset="-122"/>
              </a:rPr>
              <a:t>辅料纯净、制剂稳定、安全性好</a:t>
            </a:r>
            <a:endParaRPr lang="zh-CN" altLang="en-US" sz="2600" b="1" kern="0" spc="90" dirty="0">
              <a:solidFill>
                <a:srgbClr val="203864">
                  <a:alpha val="100000"/>
                </a:srgbClr>
              </a:solidFill>
              <a:latin typeface="微软雅黑" panose="020B0503020204020204" charset="-122"/>
              <a:ea typeface="微软雅黑" panose="020B0503020204020204" charset="-122"/>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7045" y="6311301"/>
            <a:ext cx="1622014" cy="664760"/>
          </a:xfrm>
          <a:prstGeom prst="rect">
            <a:avLst/>
          </a:prstGeom>
        </p:spPr>
      </p:pic>
      <p:sp>
        <p:nvSpPr>
          <p:cNvPr id="19" name="文本框 18"/>
          <p:cNvSpPr txBox="1"/>
          <p:nvPr/>
        </p:nvSpPr>
        <p:spPr>
          <a:xfrm>
            <a:off x="5868670" y="1367155"/>
            <a:ext cx="5956935" cy="1198880"/>
          </a:xfrm>
          <a:prstGeom prst="rect">
            <a:avLst/>
          </a:prstGeom>
          <a:noFill/>
        </p:spPr>
        <p:txBody>
          <a:bodyPr wrap="square" rtlCol="0">
            <a:spAutoFit/>
          </a:bodyPr>
          <a:lstStyle/>
          <a:p>
            <a:pPr>
              <a:lnSpc>
                <a:spcPct val="150000"/>
              </a:lnSpc>
            </a:pPr>
            <a:r>
              <a:rPr lang="zh-CN" altLang="en-US" sz="1600" kern="0" spc="-1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两项</a:t>
            </a:r>
            <a:r>
              <a:rPr lang="en-US" altLang="zh-CN" sz="1600" kern="0" spc="-1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III</a:t>
            </a:r>
            <a:r>
              <a:rPr lang="zh-CN" altLang="en-US" sz="1600" kern="0" spc="-1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期研究汇总分析：苯胺洛芬组总体不良反应发生率</a:t>
            </a:r>
            <a:r>
              <a:rPr lang="en-US" altLang="zh-CN" sz="1600" kern="0" spc="-1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26.89%，</a:t>
            </a:r>
            <a:r>
              <a:rPr lang="zh-CN" altLang="en-US" sz="1600" kern="0" spc="-1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低于安慰剂组</a:t>
            </a:r>
            <a:r>
              <a:rPr lang="en-US" altLang="zh-CN" sz="1600" kern="0" spc="-1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(36.40%)</a:t>
            </a:r>
            <a:r>
              <a:rPr lang="en-US" altLang="zh-CN" sz="1600" kern="0" spc="-10" baseline="3000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[4]</a:t>
            </a:r>
            <a:r>
              <a:rPr lang="zh-CN" altLang="en-US" sz="1600" kern="0" spc="-10" dirty="0">
                <a:solidFill>
                  <a:srgbClr val="000000">
                    <a:alpha val="100000"/>
                  </a:srgbClr>
                </a:solidFill>
                <a:latin typeface="微软雅黑" panose="020B0503020204020204" charset="-122"/>
                <a:ea typeface="微软雅黑" panose="020B0503020204020204" charset="-122"/>
                <a:cs typeface="Times New Roman" panose="02020603050405020304" pitchFamily="18" charset="0"/>
              </a:rPr>
              <a:t>，</a:t>
            </a:r>
            <a:r>
              <a:rPr lang="zh-CN" altLang="en-US" sz="1600" b="1" kern="0" spc="-10" dirty="0">
                <a:solidFill>
                  <a:srgbClr val="C00000">
                    <a:alpha val="100000"/>
                  </a:srgbClr>
                </a:solidFill>
                <a:latin typeface="微软雅黑" panose="020B0503020204020204" charset="-122"/>
                <a:ea typeface="微软雅黑" panose="020B0503020204020204" charset="-122"/>
                <a:cs typeface="Times New Roman" panose="02020603050405020304" pitchFamily="18" charset="0"/>
              </a:rPr>
              <a:t>降低与吗啡相关不良反应（差值</a:t>
            </a:r>
            <a:r>
              <a:rPr lang="en-US" altLang="zh-CN" sz="1600" b="1" kern="0" spc="-10" dirty="0">
                <a:solidFill>
                  <a:srgbClr val="C00000">
                    <a:alpha val="100000"/>
                  </a:srgbClr>
                </a:solidFill>
                <a:latin typeface="微软雅黑" panose="020B0503020204020204" charset="-122"/>
                <a:ea typeface="微软雅黑" panose="020B0503020204020204" charset="-122"/>
                <a:cs typeface="Times New Roman" panose="02020603050405020304" pitchFamily="18" charset="0"/>
              </a:rPr>
              <a:t>9.51%</a:t>
            </a:r>
            <a:r>
              <a:rPr lang="zh-CN" altLang="en-US" sz="1600" b="1" kern="0" spc="-10" dirty="0">
                <a:solidFill>
                  <a:srgbClr val="C00000">
                    <a:alpha val="100000"/>
                  </a:srgbClr>
                </a:solidFill>
                <a:latin typeface="微软雅黑" panose="020B0503020204020204" charset="-122"/>
                <a:ea typeface="微软雅黑" panose="020B0503020204020204" charset="-122"/>
                <a:cs typeface="Times New Roman" panose="02020603050405020304" pitchFamily="18" charset="0"/>
              </a:rPr>
              <a:t>），尤其是降低胃肠道不良反应（差值</a:t>
            </a:r>
            <a:r>
              <a:rPr lang="en-US" altLang="zh-CN" sz="1600" b="1" kern="0" spc="-10" dirty="0">
                <a:solidFill>
                  <a:srgbClr val="C00000">
                    <a:alpha val="100000"/>
                  </a:srgbClr>
                </a:solidFill>
                <a:latin typeface="微软雅黑" panose="020B0503020204020204" charset="-122"/>
                <a:ea typeface="微软雅黑" panose="020B0503020204020204" charset="-122"/>
                <a:cs typeface="Times New Roman" panose="02020603050405020304" pitchFamily="18" charset="0"/>
              </a:rPr>
              <a:t>7.94%</a:t>
            </a:r>
            <a:r>
              <a:rPr lang="zh-CN" altLang="en-US" sz="1600" b="1" kern="0" spc="-10" dirty="0">
                <a:solidFill>
                  <a:srgbClr val="C00000">
                    <a:alpha val="100000"/>
                  </a:srgbClr>
                </a:solidFill>
                <a:latin typeface="微软雅黑" panose="020B0503020204020204" charset="-122"/>
                <a:ea typeface="微软雅黑" panose="020B0503020204020204" charset="-122"/>
                <a:cs typeface="Times New Roman" panose="02020603050405020304" pitchFamily="18" charset="0"/>
              </a:rPr>
              <a:t>）</a:t>
            </a:r>
            <a:r>
              <a:rPr lang="en-US" altLang="zh-CN" sz="1600" b="1" kern="0" spc="-10" baseline="30000" dirty="0">
                <a:solidFill>
                  <a:srgbClr val="C00000">
                    <a:alpha val="100000"/>
                  </a:srgbClr>
                </a:solidFill>
                <a:latin typeface="微软雅黑" panose="020B0503020204020204" charset="-122"/>
                <a:ea typeface="微软雅黑" panose="020B0503020204020204" charset="-122"/>
                <a:cs typeface="Times New Roman" panose="02020603050405020304" pitchFamily="18" charset="0"/>
              </a:rPr>
              <a:t>[4]</a:t>
            </a:r>
            <a:r>
              <a:rPr lang="zh-CN" altLang="en-US" sz="1600" b="1" kern="0" spc="-10" dirty="0">
                <a:solidFill>
                  <a:srgbClr val="C00000">
                    <a:alpha val="100000"/>
                  </a:srgbClr>
                </a:solidFill>
                <a:latin typeface="微软雅黑" panose="020B0503020204020204" charset="-122"/>
                <a:ea typeface="微软雅黑" panose="020B0503020204020204" charset="-122"/>
                <a:cs typeface="Times New Roman" panose="02020603050405020304" pitchFamily="18" charset="0"/>
              </a:rPr>
              <a:t>。</a:t>
            </a:r>
            <a:endParaRPr lang="zh-CN" altLang="en-US" sz="1600" b="1" kern="0" spc="-10" dirty="0">
              <a:solidFill>
                <a:srgbClr val="C00000">
                  <a:alpha val="100000"/>
                </a:srgbClr>
              </a:solidFill>
              <a:highlight>
                <a:srgbClr val="FFFF00"/>
              </a:highlight>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4"/>
          <p:cNvSpPr/>
          <p:nvPr/>
        </p:nvSpPr>
        <p:spPr>
          <a:xfrm>
            <a:off x="0" y="0"/>
            <a:ext cx="1553753" cy="453862"/>
          </a:xfrm>
          <a:prstGeom prst="rect">
            <a:avLst/>
          </a:prstGeom>
          <a:solidFill>
            <a:srgbClr val="6770B1">
              <a:alpha val="100000"/>
            </a:srgbClr>
          </a:solidFill>
          <a:ln w="0" cap="flat">
            <a:noFill/>
            <a:prstDash val="solid"/>
            <a:miter lim="0"/>
          </a:ln>
        </p:spPr>
        <p:txBody>
          <a:bodyPr vert="horz" wrap="square" lIns="0" tIns="0" rIns="0" bIns="0"/>
          <a:lstStyle/>
          <a:p>
            <a:pPr algn="l" rtl="0" eaLnBrk="0">
              <a:lnSpc>
                <a:spcPct val="120000"/>
              </a:lnSpc>
            </a:pPr>
            <a:endParaRPr sz="1700" dirty="0">
              <a:latin typeface="Arial" panose="020B0604020202020204"/>
              <a:ea typeface="Arial" panose="020B0604020202020204"/>
              <a:cs typeface="Arial" panose="020B0604020202020204"/>
            </a:endParaRPr>
          </a:p>
        </p:txBody>
      </p:sp>
      <p:sp>
        <p:nvSpPr>
          <p:cNvPr id="2" name="文本框 1"/>
          <p:cNvSpPr txBox="1"/>
          <p:nvPr/>
        </p:nvSpPr>
        <p:spPr>
          <a:xfrm>
            <a:off x="271694" y="20285"/>
            <a:ext cx="1553753" cy="396583"/>
          </a:xfrm>
          <a:prstGeom prst="rect">
            <a:avLst/>
          </a:prstGeom>
          <a:noFill/>
        </p:spPr>
        <p:txBody>
          <a:bodyPr wrap="square" rtlCol="0">
            <a:spAutoFit/>
          </a:bodyPr>
          <a:lstStyle/>
          <a:p>
            <a:pPr eaLnBrk="0">
              <a:lnSpc>
                <a:spcPct val="120000"/>
              </a:lnSpc>
            </a:pPr>
            <a:r>
              <a:rPr lang="zh-CN" altLang="en-US" b="1" dirty="0">
                <a:solidFill>
                  <a:schemeClr val="bg1"/>
                </a:solidFill>
                <a:latin typeface="微软雅黑" panose="020B0503020204020204" charset="-122"/>
                <a:ea typeface="微软雅黑" panose="020B0503020204020204" charset="-122"/>
                <a:cs typeface="Arial" panose="020B0604020202020204"/>
              </a:rPr>
              <a:t>安全性</a:t>
            </a:r>
            <a:r>
              <a:rPr lang="en-US" altLang="zh-CN" b="1" dirty="0">
                <a:solidFill>
                  <a:schemeClr val="bg1"/>
                </a:solidFill>
                <a:latin typeface="微软雅黑" panose="020B0503020204020204" charset="-122"/>
                <a:ea typeface="微软雅黑" panose="020B0503020204020204" charset="-122"/>
                <a:cs typeface="Arial" panose="020B0604020202020204"/>
              </a:rPr>
              <a:t>2</a:t>
            </a:r>
            <a:endParaRPr lang="zh-CN" altLang="en-US" sz="7200" b="1" dirty="0">
              <a:solidFill>
                <a:schemeClr val="bg1"/>
              </a:solidFill>
              <a:latin typeface="微软雅黑" panose="020B0503020204020204" charset="-122"/>
              <a:ea typeface="微软雅黑" panose="020B0503020204020204" charset="-122"/>
              <a:cs typeface="Arial" panose="020B0604020202020204"/>
            </a:endParaRPr>
          </a:p>
        </p:txBody>
      </p:sp>
      <p:sp>
        <p:nvSpPr>
          <p:cNvPr id="10" name="文本框 9"/>
          <p:cNvSpPr txBox="1"/>
          <p:nvPr/>
        </p:nvSpPr>
        <p:spPr>
          <a:xfrm>
            <a:off x="271694" y="6534834"/>
            <a:ext cx="6380018" cy="213995"/>
          </a:xfrm>
          <a:prstGeom prst="rect">
            <a:avLst/>
          </a:prstGeom>
          <a:noFill/>
        </p:spPr>
        <p:txBody>
          <a:bodyPr wrap="square">
            <a:spAutoFit/>
          </a:bodyPr>
          <a:lstStyle/>
          <a:p>
            <a:r>
              <a:rPr lang="en-US" altLang="zh-CN" sz="800" dirty="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[1]</a:t>
            </a:r>
            <a:r>
              <a:rPr lang="zh-CN" altLang="en-US" sz="800" dirty="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苯胺洛芬</a:t>
            </a:r>
            <a:r>
              <a:rPr lang="en-US" altLang="zh-CN" sz="800" dirty="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III</a:t>
            </a:r>
            <a:r>
              <a:rPr lang="zh-CN" altLang="en-US" sz="800" dirty="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期临床试验报告；</a:t>
            </a:r>
            <a:r>
              <a:rPr lang="en-US" altLang="zh-CN" sz="800" dirty="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[2]</a:t>
            </a:r>
            <a:r>
              <a:rPr lang="zh-CN" altLang="en-US" sz="800" dirty="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苯胺洛芬产品说明书；</a:t>
            </a:r>
            <a:r>
              <a:rPr lang="en-US" altLang="zh-CN" sz="800" dirty="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[3]</a:t>
            </a:r>
            <a:r>
              <a:rPr lang="zh-CN" altLang="en-US" sz="800" dirty="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右酮洛芬氨丁三醇说明书</a:t>
            </a:r>
            <a:r>
              <a:rPr lang="en-US" altLang="zh-CN" sz="800" dirty="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 </a:t>
            </a:r>
            <a:endParaRPr lang="zh-CN" altLang="en-US" sz="800" dirty="0"/>
          </a:p>
        </p:txBody>
      </p:sp>
      <p:sp>
        <p:nvSpPr>
          <p:cNvPr id="12" name="textbox 102"/>
          <p:cNvSpPr/>
          <p:nvPr/>
        </p:nvSpPr>
        <p:spPr>
          <a:xfrm>
            <a:off x="1471117" y="127888"/>
            <a:ext cx="10638247" cy="771852"/>
          </a:xfrm>
          <a:prstGeom prst="rect">
            <a:avLst/>
          </a:prstGeom>
          <a:noFill/>
          <a:ln w="0" cap="flat">
            <a:noFill/>
            <a:prstDash val="solid"/>
            <a:miter lim="0"/>
          </a:ln>
        </p:spPr>
        <p:txBody>
          <a:bodyPr vert="horz" wrap="square" lIns="0" tIns="0" rIns="0" bIns="0"/>
          <a:lstStyle/>
          <a:p>
            <a:pPr marL="12700" algn="ctr" eaLnBrk="0">
              <a:lnSpc>
                <a:spcPct val="88000"/>
              </a:lnSpc>
            </a:pPr>
            <a:r>
              <a:rPr lang="zh-CN" altLang="en-US" sz="2600" b="1" kern="0" spc="90" dirty="0">
                <a:solidFill>
                  <a:srgbClr val="203864">
                    <a:alpha val="100000"/>
                  </a:srgbClr>
                </a:solidFill>
                <a:latin typeface="微软雅黑" panose="020B0503020204020204" charset="-122"/>
                <a:ea typeface="微软雅黑" panose="020B0503020204020204" charset="-122"/>
              </a:rPr>
              <a:t>药物相互作用少，特殊人群用药无需调整剂量</a:t>
            </a:r>
            <a:endParaRPr lang="zh-CN" altLang="en-US" sz="2600" b="1" kern="0" spc="90" dirty="0">
              <a:solidFill>
                <a:srgbClr val="203864">
                  <a:alpha val="100000"/>
                </a:srgbClr>
              </a:solidFill>
              <a:latin typeface="微软雅黑" panose="020B0503020204020204" charset="-122"/>
              <a:ea typeface="微软雅黑" panose="020B0503020204020204" charset="-122"/>
            </a:endParaRPr>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517045" y="6311301"/>
            <a:ext cx="1622014" cy="664760"/>
          </a:xfrm>
          <a:prstGeom prst="rect">
            <a:avLst/>
          </a:prstGeom>
        </p:spPr>
      </p:pic>
      <p:sp>
        <p:nvSpPr>
          <p:cNvPr id="17" name="Text 2"/>
          <p:cNvSpPr/>
          <p:nvPr/>
        </p:nvSpPr>
        <p:spPr>
          <a:xfrm>
            <a:off x="343535" y="865505"/>
            <a:ext cx="5183505" cy="381635"/>
          </a:xfrm>
          <a:prstGeom prst="rect">
            <a:avLst/>
          </a:prstGeom>
          <a:solidFill>
            <a:srgbClr val="2F5597"/>
          </a:solidFill>
        </p:spPr>
        <p:style>
          <a:lnRef idx="0">
            <a:srgbClr val="FFFFFF"/>
          </a:lnRef>
          <a:fillRef idx="3">
            <a:schemeClr val="accent6"/>
          </a:fillRef>
          <a:effectRef idx="0">
            <a:srgbClr val="FFFFFF"/>
          </a:effectRef>
          <a:fontRef idx="minor">
            <a:schemeClr val="lt1"/>
          </a:fontRef>
        </p:style>
        <p:txBody>
          <a:bodyPr wrap="square" lIns="0" tIns="0" rIns="0" bIns="0"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b="1" dirty="0">
                <a:latin typeface="微软雅黑" panose="020B0503020204020204" charset="-122"/>
                <a:ea typeface="微软雅黑" panose="020B0503020204020204" charset="-122"/>
              </a:rPr>
              <a:t>代谢途径明确，药物相互作用少</a:t>
            </a:r>
            <a:endParaRPr lang="zh-CN" altLang="en-US" b="1" dirty="0">
              <a:latin typeface="微软雅黑" panose="020B0503020204020204" charset="-122"/>
              <a:ea typeface="微软雅黑" panose="020B0503020204020204" charset="-122"/>
            </a:endParaRPr>
          </a:p>
        </p:txBody>
      </p:sp>
      <p:sp>
        <p:nvSpPr>
          <p:cNvPr id="22" name="文本框 21"/>
          <p:cNvSpPr txBox="1"/>
          <p:nvPr/>
        </p:nvSpPr>
        <p:spPr>
          <a:xfrm>
            <a:off x="358140" y="1343025"/>
            <a:ext cx="5168900" cy="337185"/>
          </a:xfrm>
          <a:prstGeom prst="rect">
            <a:avLst/>
          </a:prstGeom>
          <a:noFill/>
        </p:spPr>
        <p:txBody>
          <a:bodyPr wrap="square">
            <a:spAutoFit/>
          </a:bodyPr>
          <a:lstStyle/>
          <a:p>
            <a:pPr marL="285750" indent="-285750">
              <a:buFont typeface="Wingdings" panose="05000000000000000000" charset="0"/>
              <a:buChar char="p"/>
            </a:pPr>
            <a:r>
              <a:rPr lang="zh-CN" altLang="en-US" sz="1600" dirty="0">
                <a:latin typeface="微软雅黑" panose="020B0503020204020204" charset="-122"/>
                <a:ea typeface="微软雅黑" panose="020B0503020204020204" charset="-122"/>
              </a:rPr>
              <a:t>与</a:t>
            </a:r>
            <a:r>
              <a:rPr lang="en-US" altLang="zh-CN" sz="1600" dirty="0">
                <a:latin typeface="微软雅黑" panose="020B0503020204020204" charset="-122"/>
                <a:ea typeface="微软雅黑" panose="020B0503020204020204" charset="-122"/>
              </a:rPr>
              <a:t>CYP2C9</a:t>
            </a:r>
            <a:r>
              <a:rPr lang="zh-CN" altLang="en-US" sz="1600" dirty="0">
                <a:latin typeface="微软雅黑" panose="020B0503020204020204" charset="-122"/>
                <a:ea typeface="微软雅黑" panose="020B0503020204020204" charset="-122"/>
              </a:rPr>
              <a:t>弱抑制剂</a:t>
            </a:r>
            <a:r>
              <a:rPr lang="en-US" altLang="zh-CN" sz="1600" dirty="0">
                <a:latin typeface="微软雅黑" panose="020B0503020204020204" charset="-122"/>
                <a:ea typeface="微软雅黑" panose="020B0503020204020204" charset="-122"/>
              </a:rPr>
              <a:t>/</a:t>
            </a:r>
            <a:r>
              <a:rPr lang="zh-CN" altLang="en-US" sz="1600" dirty="0">
                <a:latin typeface="微软雅黑" panose="020B0503020204020204" charset="-122"/>
                <a:ea typeface="微软雅黑" panose="020B0503020204020204" charset="-122"/>
              </a:rPr>
              <a:t>诱导剂联用，无需调整剂量</a:t>
            </a:r>
            <a:r>
              <a:rPr lang="en-US" altLang="zh-CN" sz="1600" baseline="30000" dirty="0">
                <a:latin typeface="微软雅黑" panose="020B0503020204020204" charset="-122"/>
                <a:ea typeface="微软雅黑" panose="020B0503020204020204" charset="-122"/>
              </a:rPr>
              <a:t>[1]</a:t>
            </a:r>
            <a:r>
              <a:rPr lang="zh-CN" altLang="en-US" sz="1600" dirty="0">
                <a:latin typeface="微软雅黑" panose="020B0503020204020204" charset="-122"/>
                <a:ea typeface="微软雅黑" panose="020B0503020204020204" charset="-122"/>
              </a:rPr>
              <a:t>。 </a:t>
            </a:r>
            <a:endParaRPr lang="zh-CN" altLang="en-US" sz="1600" dirty="0">
              <a:latin typeface="微软雅黑" panose="020B0503020204020204" charset="-122"/>
              <a:ea typeface="微软雅黑" panose="020B0503020204020204" charset="-122"/>
            </a:endParaRPr>
          </a:p>
        </p:txBody>
      </p:sp>
      <p:graphicFrame>
        <p:nvGraphicFramePr>
          <p:cNvPr id="13" name="表格 12"/>
          <p:cNvGraphicFramePr>
            <a:graphicFrameLocks noGrp="1"/>
          </p:cNvGraphicFramePr>
          <p:nvPr/>
        </p:nvGraphicFramePr>
        <p:xfrm>
          <a:off x="342987" y="1776639"/>
          <a:ext cx="5183487" cy="1716810"/>
        </p:xfrm>
        <a:graphic>
          <a:graphicData uri="http://schemas.openxmlformats.org/drawingml/2006/table">
            <a:tbl>
              <a:tblPr/>
              <a:tblGrid>
                <a:gridCol w="2083991"/>
                <a:gridCol w="1474689"/>
                <a:gridCol w="1624807"/>
              </a:tblGrid>
              <a:tr h="343362">
                <a:tc gridSpan="3">
                  <a:txBody>
                    <a:bodyPr/>
                    <a:lstStyle/>
                    <a:p>
                      <a:pPr algn="ctr" fontAlgn="b"/>
                      <a:r>
                        <a:rPr lang="en-US" altLang="zh-CN" sz="1100" b="1" i="0" u="none" strike="noStrike" dirty="0">
                          <a:solidFill>
                            <a:srgbClr val="000000"/>
                          </a:solidFill>
                          <a:effectLst/>
                          <a:latin typeface="微软雅黑" panose="020B0503020204020204" charset="-122"/>
                          <a:ea typeface="微软雅黑" panose="020B0503020204020204" charset="-122"/>
                        </a:rPr>
                        <a:t>DDI</a:t>
                      </a:r>
                      <a:r>
                        <a:rPr lang="zh-CN" altLang="en-US" sz="1100" b="1" i="0" u="none" strike="noStrike" dirty="0">
                          <a:solidFill>
                            <a:srgbClr val="000000"/>
                          </a:solidFill>
                          <a:effectLst/>
                          <a:latin typeface="微软雅黑" panose="020B0503020204020204" charset="-122"/>
                          <a:ea typeface="微软雅黑" panose="020B0503020204020204" charset="-122"/>
                        </a:rPr>
                        <a:t>（</a:t>
                      </a:r>
                      <a:r>
                        <a:rPr lang="en-US" altLang="zh-CN" sz="1100" b="1" i="0" u="none" strike="noStrike" dirty="0">
                          <a:solidFill>
                            <a:srgbClr val="000000"/>
                          </a:solidFill>
                          <a:effectLst/>
                          <a:latin typeface="微软雅黑" panose="020B0503020204020204" charset="-122"/>
                          <a:ea typeface="微软雅黑" panose="020B0503020204020204" charset="-122"/>
                        </a:rPr>
                        <a:t>PBPK</a:t>
                      </a:r>
                      <a:r>
                        <a:rPr lang="zh-CN" altLang="en-US" sz="1100" b="1" i="0" u="none" strike="noStrike" dirty="0">
                          <a:solidFill>
                            <a:srgbClr val="000000"/>
                          </a:solidFill>
                          <a:effectLst/>
                          <a:latin typeface="微软雅黑" panose="020B0503020204020204" charset="-122"/>
                          <a:ea typeface="微软雅黑" panose="020B0503020204020204" charset="-122"/>
                        </a:rPr>
                        <a:t>模型模拟结果）</a:t>
                      </a:r>
                      <a:endParaRPr lang="zh-CN" altLang="en-US" sz="1100" b="1" i="0" u="none" strike="noStrike" dirty="0">
                        <a:solidFill>
                          <a:srgbClr val="000000"/>
                        </a:solidFill>
                        <a:effectLst/>
                        <a:latin typeface="微软雅黑" panose="020B0503020204020204" charset="-122"/>
                        <a:ea typeface="微软雅黑" panose="020B050302020402020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cPr/>
                </a:tc>
                <a:tc hMerge="1">
                  <a:tcPr/>
                </a:tc>
              </a:tr>
              <a:tr h="343362">
                <a:tc>
                  <a:txBody>
                    <a:bodyPr/>
                    <a:lstStyle/>
                    <a:p>
                      <a:pPr algn="ctr" fontAlgn="b"/>
                      <a:endParaRPr lang="zh-CN" altLang="en-US" sz="1050" b="0" i="0" u="none" strike="noStrike" dirty="0">
                        <a:solidFill>
                          <a:srgbClr val="000000"/>
                        </a:solidFill>
                        <a:effectLst/>
                        <a:latin typeface="微软雅黑" panose="020B0503020204020204" charset="-122"/>
                        <a:ea typeface="微软雅黑" panose="020B0503020204020204" charset="-122"/>
                      </a:endParaRPr>
                    </a:p>
                  </a:txBody>
                  <a:tcPr marL="7620" marR="7620" marT="7620" marB="0" anchor="ctr">
                    <a:lnL w="12700" cap="flat" cmpd="sng" algn="ctr">
                      <a:solidFill>
                        <a:schemeClr val="tx1"/>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ctr" fontAlgn="b"/>
                      <a:r>
                        <a:rPr lang="en-US" sz="1050" b="0" i="0" u="none" strike="noStrike" dirty="0" err="1">
                          <a:solidFill>
                            <a:srgbClr val="000000"/>
                          </a:solidFill>
                          <a:effectLst/>
                          <a:latin typeface="微软雅黑" panose="020B0503020204020204" charset="-122"/>
                          <a:ea typeface="微软雅黑" panose="020B0503020204020204" charset="-122"/>
                        </a:rPr>
                        <a:t>C</a:t>
                      </a:r>
                      <a:r>
                        <a:rPr lang="en-US" sz="1050" b="0" i="0" u="none" strike="noStrike" baseline="-25000" dirty="0" err="1">
                          <a:solidFill>
                            <a:srgbClr val="000000"/>
                          </a:solidFill>
                          <a:effectLst/>
                          <a:latin typeface="微软雅黑" panose="020B0503020204020204" charset="-122"/>
                          <a:ea typeface="微软雅黑" panose="020B0503020204020204" charset="-122"/>
                        </a:rPr>
                        <a:t>max</a:t>
                      </a:r>
                      <a:r>
                        <a:rPr lang="en-US" sz="1050" b="0" i="0" u="none" strike="noStrike" dirty="0">
                          <a:solidFill>
                            <a:srgbClr val="000000"/>
                          </a:solidFill>
                          <a:effectLst/>
                          <a:latin typeface="微软雅黑" panose="020B0503020204020204" charset="-122"/>
                          <a:ea typeface="微软雅黑" panose="020B0503020204020204" charset="-122"/>
                        </a:rPr>
                        <a:t> PRED</a:t>
                      </a:r>
                      <a:r>
                        <a:rPr lang="zh-CN" altLang="en-US" sz="1050" b="0" i="0" u="none" strike="noStrike" dirty="0">
                          <a:solidFill>
                            <a:srgbClr val="000000"/>
                          </a:solidFill>
                          <a:effectLst/>
                          <a:latin typeface="微软雅黑" panose="020B0503020204020204" charset="-122"/>
                          <a:ea typeface="微软雅黑" panose="020B0503020204020204" charset="-122"/>
                        </a:rPr>
                        <a:t>比值</a:t>
                      </a:r>
                      <a:endParaRPr lang="zh-CN" altLang="en-US" sz="1050" b="0" i="0" u="none" strike="noStrike" dirty="0">
                        <a:solidFill>
                          <a:srgbClr val="000000"/>
                        </a:solidFill>
                        <a:effectLst/>
                        <a:latin typeface="微软雅黑" panose="020B0503020204020204" charset="-122"/>
                        <a:ea typeface="微软雅黑" panose="020B0503020204020204" charset="-122"/>
                      </a:endParaRPr>
                    </a:p>
                  </a:txBody>
                  <a:tcPr marL="7620" marR="7620" marT="762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微软雅黑" panose="020B0503020204020204" charset="-122"/>
                          <a:ea typeface="微软雅黑" panose="020B0503020204020204" charset="-122"/>
                        </a:rPr>
                        <a:t>AUC</a:t>
                      </a:r>
                      <a:r>
                        <a:rPr lang="en-US" sz="1050" b="0" i="0" u="none" strike="noStrike" baseline="-25000">
                          <a:solidFill>
                            <a:srgbClr val="000000"/>
                          </a:solidFill>
                          <a:effectLst/>
                          <a:latin typeface="微软雅黑" panose="020B0503020204020204" charset="-122"/>
                          <a:ea typeface="微软雅黑" panose="020B0503020204020204" charset="-122"/>
                        </a:rPr>
                        <a:t>0-∞</a:t>
                      </a:r>
                      <a:r>
                        <a:rPr lang="en-US" sz="1050" b="0" i="0" u="none" strike="noStrike">
                          <a:solidFill>
                            <a:srgbClr val="000000"/>
                          </a:solidFill>
                          <a:effectLst/>
                          <a:latin typeface="微软雅黑" panose="020B0503020204020204" charset="-122"/>
                          <a:ea typeface="微软雅黑" panose="020B0503020204020204" charset="-122"/>
                        </a:rPr>
                        <a:t> PRED</a:t>
                      </a:r>
                      <a:r>
                        <a:rPr lang="zh-CN" altLang="en-US" sz="1050" b="0" i="0" u="none" strike="noStrike">
                          <a:solidFill>
                            <a:srgbClr val="000000"/>
                          </a:solidFill>
                          <a:effectLst/>
                          <a:latin typeface="微软雅黑" panose="020B0503020204020204" charset="-122"/>
                          <a:ea typeface="微软雅黑" panose="020B0503020204020204" charset="-122"/>
                        </a:rPr>
                        <a:t>比值</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7620" marR="7620" marT="7620" marB="0" anchor="ctr">
                    <a:lnL>
                      <a:noFill/>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362">
                <a:tc>
                  <a:txBody>
                    <a:bodyPr/>
                    <a:lstStyle/>
                    <a:p>
                      <a:pPr algn="ctr" fontAlgn="b"/>
                      <a:r>
                        <a:rPr lang="en-US" sz="1100" b="0" i="0" u="none" strike="noStrike" dirty="0">
                          <a:solidFill>
                            <a:srgbClr val="000000"/>
                          </a:solidFill>
                          <a:effectLst/>
                          <a:latin typeface="微软雅黑" panose="020B0503020204020204" charset="-122"/>
                          <a:ea typeface="微软雅黑" panose="020B0503020204020204" charset="-122"/>
                        </a:rPr>
                        <a:t>CYP2C9</a:t>
                      </a:r>
                      <a:r>
                        <a:rPr lang="zh-CN" altLang="en-US" sz="1100" b="0" i="0" u="none" strike="noStrike" dirty="0">
                          <a:solidFill>
                            <a:srgbClr val="000000"/>
                          </a:solidFill>
                          <a:effectLst/>
                          <a:latin typeface="微软雅黑" panose="020B0503020204020204" charset="-122"/>
                          <a:ea typeface="微软雅黑" panose="020B0503020204020204" charset="-122"/>
                        </a:rPr>
                        <a:t>弱效抑制剂</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7620" marR="7620" marT="762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altLang="zh-CN" sz="1050" b="0" i="0" u="none" strike="noStrike" dirty="0">
                          <a:solidFill>
                            <a:srgbClr val="000000"/>
                          </a:solidFill>
                          <a:effectLst/>
                          <a:latin typeface="微软雅黑" panose="020B0503020204020204" charset="-122"/>
                          <a:ea typeface="微软雅黑" panose="020B0503020204020204" charset="-122"/>
                        </a:rPr>
                        <a:t>1.01</a:t>
                      </a:r>
                      <a:endParaRPr lang="en-US" altLang="zh-CN" sz="1050" b="0" i="0" u="none" strike="noStrike" dirty="0">
                        <a:solidFill>
                          <a:srgbClr val="000000"/>
                        </a:solidFill>
                        <a:effectLst/>
                        <a:latin typeface="微软雅黑" panose="020B0503020204020204" charset="-122"/>
                        <a:ea typeface="微软雅黑" panose="020B0503020204020204" charset="-122"/>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altLang="zh-CN" sz="1050" b="0" i="0" u="none" strike="noStrike">
                          <a:solidFill>
                            <a:srgbClr val="000000"/>
                          </a:solidFill>
                          <a:effectLst/>
                          <a:latin typeface="微软雅黑" panose="020B0503020204020204" charset="-122"/>
                          <a:ea typeface="微软雅黑" panose="020B0503020204020204" charset="-122"/>
                        </a:rPr>
                        <a:t>1.22</a:t>
                      </a:r>
                      <a:endParaRPr lang="en-US" altLang="zh-CN" sz="1050" b="0" i="0" u="none" strike="noStrike">
                        <a:solidFill>
                          <a:srgbClr val="000000"/>
                        </a:solidFill>
                        <a:effectLst/>
                        <a:latin typeface="微软雅黑" panose="020B0503020204020204" charset="-122"/>
                        <a:ea typeface="微软雅黑" panose="020B0503020204020204" charset="-122"/>
                      </a:endParaRPr>
                    </a:p>
                  </a:txBody>
                  <a:tcPr marL="7620" marR="7620" marT="762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43362">
                <a:tc>
                  <a:txBody>
                    <a:bodyPr/>
                    <a:lstStyle/>
                    <a:p>
                      <a:pPr algn="ctr" fontAlgn="b"/>
                      <a:r>
                        <a:rPr lang="en-US" sz="1100" b="0" i="0" u="none" strike="noStrike" dirty="0">
                          <a:solidFill>
                            <a:srgbClr val="000000"/>
                          </a:solidFill>
                          <a:effectLst/>
                          <a:latin typeface="微软雅黑" panose="020B0503020204020204" charset="-122"/>
                          <a:ea typeface="微软雅黑" panose="020B0503020204020204" charset="-122"/>
                        </a:rPr>
                        <a:t>CYP2C9</a:t>
                      </a:r>
                      <a:r>
                        <a:rPr lang="zh-CN" altLang="en-US" sz="1100" b="0" i="0" u="none" strike="noStrike" dirty="0">
                          <a:solidFill>
                            <a:srgbClr val="000000"/>
                          </a:solidFill>
                          <a:effectLst/>
                          <a:latin typeface="微软雅黑" panose="020B0503020204020204" charset="-122"/>
                          <a:ea typeface="微软雅黑" panose="020B0503020204020204" charset="-122"/>
                        </a:rPr>
                        <a:t>弱效诱导剂</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7620" marR="7620" marT="7620" marB="0" anchor="ctr">
                    <a:lnL w="12700" cap="flat" cmpd="sng" algn="ctr">
                      <a:solidFill>
                        <a:schemeClr val="tx1"/>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altLang="zh-CN" sz="1050" b="0" i="0" u="none" strike="noStrike">
                          <a:solidFill>
                            <a:srgbClr val="000000"/>
                          </a:solidFill>
                          <a:effectLst/>
                          <a:latin typeface="微软雅黑" panose="020B0503020204020204" charset="-122"/>
                          <a:ea typeface="微软雅黑" panose="020B0503020204020204" charset="-122"/>
                        </a:rPr>
                        <a:t>0.99</a:t>
                      </a:r>
                      <a:endParaRPr lang="en-US" altLang="zh-CN" sz="1050" b="0" i="0" u="none" strike="noStrike">
                        <a:solidFill>
                          <a:srgbClr val="000000"/>
                        </a:solidFill>
                        <a:effectLst/>
                        <a:latin typeface="微软雅黑" panose="020B0503020204020204" charset="-122"/>
                        <a:ea typeface="微软雅黑" panose="020B0503020204020204" charset="-122"/>
                      </a:endParaRPr>
                    </a:p>
                  </a:txBody>
                  <a:tcPr marL="7620" marR="7620" marT="7620"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050" b="0" i="0" u="none" strike="noStrike" dirty="0">
                          <a:solidFill>
                            <a:srgbClr val="000000"/>
                          </a:solidFill>
                          <a:effectLst/>
                          <a:latin typeface="微软雅黑" panose="020B0503020204020204" charset="-122"/>
                          <a:ea typeface="微软雅黑" panose="020B0503020204020204" charset="-122"/>
                        </a:rPr>
                        <a:t>0.76</a:t>
                      </a:r>
                      <a:endParaRPr lang="en-US" altLang="zh-CN" sz="1050" b="0" i="0" u="none" strike="noStrike" dirty="0">
                        <a:solidFill>
                          <a:srgbClr val="000000"/>
                        </a:solidFill>
                        <a:effectLst/>
                        <a:latin typeface="微软雅黑" panose="020B0503020204020204" charset="-122"/>
                        <a:ea typeface="微软雅黑" panose="020B0503020204020204" charset="-122"/>
                      </a:endParaRPr>
                    </a:p>
                  </a:txBody>
                  <a:tcPr marL="7620" marR="7620" marT="7620" marB="0" anchor="ctr">
                    <a:lnL>
                      <a:noFill/>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3362">
                <a:tc gridSpan="3">
                  <a:txBody>
                    <a:bodyPr/>
                    <a:lstStyle/>
                    <a:p>
                      <a:pPr algn="l" fontAlgn="b"/>
                      <a:r>
                        <a:rPr lang="zh-CN" altLang="en-US" sz="1100" b="0" i="0" u="none" strike="noStrike" dirty="0">
                          <a:solidFill>
                            <a:srgbClr val="000000"/>
                          </a:solidFill>
                          <a:effectLst/>
                          <a:latin typeface="微软雅黑" panose="020B0503020204020204" charset="-122"/>
                          <a:ea typeface="微软雅黑" panose="020B0503020204020204" charset="-122"/>
                        </a:rPr>
                        <a:t>备注：</a:t>
                      </a:r>
                      <a:r>
                        <a:rPr lang="en-US" altLang="zh-CN" sz="1100" b="0" i="0" u="none" strike="noStrike" dirty="0">
                          <a:solidFill>
                            <a:srgbClr val="000000"/>
                          </a:solidFill>
                          <a:effectLst/>
                          <a:latin typeface="微软雅黑" panose="020B0503020204020204" charset="-122"/>
                          <a:ea typeface="微软雅黑" panose="020B0503020204020204" charset="-122"/>
                        </a:rPr>
                        <a:t>PRED</a:t>
                      </a:r>
                      <a:r>
                        <a:rPr lang="zh-CN" altLang="en-US" sz="1100" b="0" i="0" u="none" strike="noStrike" dirty="0">
                          <a:solidFill>
                            <a:srgbClr val="000000"/>
                          </a:solidFill>
                          <a:effectLst/>
                          <a:latin typeface="微软雅黑" panose="020B0503020204020204" charset="-122"/>
                          <a:ea typeface="微软雅黑" panose="020B0503020204020204" charset="-122"/>
                        </a:rPr>
                        <a:t>为苯胺洛芬</a:t>
                      </a:r>
                      <a:r>
                        <a:rPr lang="en-US" altLang="zh-CN" sz="1100" b="0" i="0" u="none" strike="noStrike" dirty="0">
                          <a:solidFill>
                            <a:srgbClr val="000000"/>
                          </a:solidFill>
                          <a:effectLst/>
                          <a:latin typeface="微软雅黑" panose="020B0503020204020204" charset="-122"/>
                          <a:ea typeface="微软雅黑" panose="020B0503020204020204" charset="-122"/>
                        </a:rPr>
                        <a:t>188.5mg</a:t>
                      </a:r>
                      <a:r>
                        <a:rPr lang="zh-CN" altLang="en-US" sz="1100" b="0" i="0" u="none" strike="noStrike" dirty="0">
                          <a:solidFill>
                            <a:srgbClr val="000000"/>
                          </a:solidFill>
                          <a:effectLst/>
                          <a:latin typeface="微软雅黑" panose="020B0503020204020204" charset="-122"/>
                          <a:ea typeface="微软雅黑" panose="020B0503020204020204" charset="-122"/>
                        </a:rPr>
                        <a:t>剂量单用与或弱效抑制剂</a:t>
                      </a:r>
                      <a:r>
                        <a:rPr lang="en-US" altLang="zh-CN" sz="1100" b="0" i="0" u="none" strike="noStrike" dirty="0">
                          <a:solidFill>
                            <a:srgbClr val="000000"/>
                          </a:solidFill>
                          <a:effectLst/>
                          <a:latin typeface="微软雅黑" panose="020B0503020204020204" charset="-122"/>
                          <a:ea typeface="微软雅黑" panose="020B0503020204020204" charset="-122"/>
                        </a:rPr>
                        <a:t>/</a:t>
                      </a:r>
                      <a:r>
                        <a:rPr lang="zh-CN" altLang="en-US" sz="1100" b="0" i="0" u="none" strike="noStrike" dirty="0">
                          <a:solidFill>
                            <a:srgbClr val="000000"/>
                          </a:solidFill>
                          <a:effectLst/>
                          <a:latin typeface="微软雅黑" panose="020B0503020204020204" charset="-122"/>
                          <a:ea typeface="微软雅黑" panose="020B0503020204020204" charset="-122"/>
                        </a:rPr>
                        <a:t>诱导剂联用时的预测值</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c hMerge="1">
                  <a:tcPr/>
                </a:tc>
              </a:tr>
            </a:tbl>
          </a:graphicData>
        </a:graphic>
      </p:graphicFrame>
      <p:graphicFrame>
        <p:nvGraphicFramePr>
          <p:cNvPr id="3" name="表格 2"/>
          <p:cNvGraphicFramePr>
            <a:graphicFrameLocks noGrp="1"/>
          </p:cNvGraphicFramePr>
          <p:nvPr/>
        </p:nvGraphicFramePr>
        <p:xfrm>
          <a:off x="357889" y="3649347"/>
          <a:ext cx="5168585" cy="2767970"/>
        </p:xfrm>
        <a:graphic>
          <a:graphicData uri="http://schemas.openxmlformats.org/drawingml/2006/table">
            <a:tbl>
              <a:tblPr firstRow="1" bandRow="1">
                <a:tableStyleId>{5C22544A-7EE6-4342-B048-85BDC9FD1C3A}</a:tableStyleId>
              </a:tblPr>
              <a:tblGrid>
                <a:gridCol w="721991"/>
                <a:gridCol w="1733396"/>
                <a:gridCol w="2713198"/>
              </a:tblGrid>
              <a:tr h="245027">
                <a:tc>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buNone/>
                      </a:pPr>
                      <a:r>
                        <a:rPr lang="zh-CN" altLang="en-US" sz="1050" dirty="0">
                          <a:latin typeface="微软雅黑" panose="020B0503020204020204" charset="-122"/>
                          <a:ea typeface="微软雅黑" panose="020B0503020204020204" charset="-122"/>
                          <a:cs typeface="Times New Roman" panose="02020603050405020304" pitchFamily="18" charset="0"/>
                        </a:rPr>
                        <a:t>说明书</a:t>
                      </a:r>
                      <a:endParaRPr lang="zh-CN" altLang="en-US" sz="1050" dirty="0">
                        <a:latin typeface="微软雅黑" panose="020B0503020204020204" charset="-122"/>
                        <a:ea typeface="微软雅黑" panose="020B0503020204020204" charset="-122"/>
                        <a:cs typeface="Times New Roman" panose="02020603050405020304" pitchFamily="18"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75000"/>
                      </a:schemeClr>
                    </a:solidFill>
                  </a:tcPr>
                </a:tc>
                <a:tc>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buNone/>
                      </a:pPr>
                      <a:r>
                        <a:rPr lang="zh-CN" altLang="en-US" sz="1050" dirty="0">
                          <a:latin typeface="微软雅黑" panose="020B0503020204020204" charset="-122"/>
                          <a:ea typeface="微软雅黑" panose="020B0503020204020204" charset="-122"/>
                          <a:cs typeface="Times New Roman" panose="02020603050405020304" pitchFamily="18" charset="0"/>
                          <a:sym typeface="+mn-ea"/>
                        </a:rPr>
                        <a:t>苯胺洛芬注射液</a:t>
                      </a:r>
                      <a:r>
                        <a:rPr lang="en-US" altLang="zh-CN" sz="1050" baseline="30000" dirty="0">
                          <a:latin typeface="微软雅黑" panose="020B0503020204020204" charset="-122"/>
                          <a:ea typeface="微软雅黑" panose="020B0503020204020204" charset="-122"/>
                          <a:cs typeface="Times New Roman" panose="02020603050405020304" pitchFamily="18" charset="0"/>
                          <a:sym typeface="+mn-ea"/>
                        </a:rPr>
                        <a:t>[2]</a:t>
                      </a:r>
                      <a:endParaRPr lang="en-US" altLang="zh-CN" sz="1050" baseline="30000" dirty="0">
                        <a:latin typeface="微软雅黑" panose="020B0503020204020204" charset="-122"/>
                        <a:ea typeface="微软雅黑" panose="020B0503020204020204" charset="-122"/>
                        <a:cs typeface="Times New Roman" panose="02020603050405020304" pitchFamily="18" charset="0"/>
                        <a:sym typeface="+mn-ea"/>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75000"/>
                      </a:schemeClr>
                    </a:solidFill>
                  </a:tcPr>
                </a:tc>
                <a:tc>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buNone/>
                      </a:pPr>
                      <a:r>
                        <a:rPr lang="zh-CN" altLang="en-US" sz="1050" dirty="0">
                          <a:latin typeface="微软雅黑" panose="020B0503020204020204" charset="-122"/>
                          <a:ea typeface="微软雅黑" panose="020B0503020204020204" charset="-122"/>
                          <a:cs typeface="Times New Roman" panose="02020603050405020304" pitchFamily="18" charset="0"/>
                        </a:rPr>
                        <a:t>右酮洛芬氨丁三醇</a:t>
                      </a:r>
                      <a:r>
                        <a:rPr lang="en-US" altLang="zh-CN" sz="1050" baseline="30000" dirty="0">
                          <a:latin typeface="微软雅黑" panose="020B0503020204020204" charset="-122"/>
                          <a:ea typeface="微软雅黑" panose="020B0503020204020204" charset="-122"/>
                          <a:cs typeface="Times New Roman" panose="02020603050405020304" pitchFamily="18" charset="0"/>
                        </a:rPr>
                        <a:t>[3]</a:t>
                      </a:r>
                      <a:endParaRPr lang="en-US" altLang="zh-CN" sz="1050" baseline="30000" dirty="0">
                        <a:latin typeface="微软雅黑" panose="020B0503020204020204" charset="-122"/>
                        <a:ea typeface="微软雅黑" panose="020B0503020204020204" charset="-122"/>
                        <a:cs typeface="Times New Roman" panose="02020603050405020304" pitchFamily="18"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75000"/>
                      </a:schemeClr>
                    </a:solidFill>
                  </a:tcPr>
                </a:tc>
              </a:tr>
              <a:tr h="435295">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l">
                        <a:buNone/>
                      </a:pPr>
                      <a:r>
                        <a:rPr lang="zh-CN" altLang="en-US" sz="1050" b="1" dirty="0">
                          <a:solidFill>
                            <a:schemeClr val="tx1"/>
                          </a:solidFill>
                          <a:latin typeface="微软雅黑" panose="020B0503020204020204" charset="-122"/>
                          <a:ea typeface="微软雅黑" panose="020B0503020204020204" charset="-122"/>
                          <a:cs typeface="Times New Roman" panose="02020603050405020304" pitchFamily="18" charset="0"/>
                        </a:rPr>
                        <a:t>辅料</a:t>
                      </a:r>
                      <a:endParaRPr lang="zh-CN" altLang="en-US" sz="1050" b="1" dirty="0">
                        <a:solidFill>
                          <a:schemeClr val="tx1"/>
                        </a:solidFill>
                        <a:latin typeface="微软雅黑" panose="020B0503020204020204" charset="-122"/>
                        <a:ea typeface="微软雅黑" panose="020B0503020204020204" charset="-122"/>
                        <a:cs typeface="Times New Roman" panose="02020603050405020304" pitchFamily="18"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buNone/>
                      </a:pPr>
                      <a:r>
                        <a:rPr lang="zh-CN" altLang="en-US" sz="1050" b="1" dirty="0">
                          <a:solidFill>
                            <a:srgbClr val="C00000"/>
                          </a:solidFill>
                          <a:latin typeface="微软雅黑" panose="020B0503020204020204" charset="-122"/>
                          <a:ea typeface="微软雅黑" panose="020B0503020204020204" charset="-122"/>
                          <a:cs typeface="Times New Roman" panose="02020603050405020304" pitchFamily="18" charset="0"/>
                        </a:rPr>
                        <a:t>无水碳酸钠、注射用水</a:t>
                      </a:r>
                      <a:endParaRPr lang="zh-CN" altLang="en-US" sz="1050" b="1" dirty="0">
                        <a:solidFill>
                          <a:srgbClr val="C00000"/>
                        </a:solidFill>
                        <a:latin typeface="微软雅黑" panose="020B0503020204020204" charset="-122"/>
                        <a:ea typeface="微软雅黑" panose="020B0503020204020204" charset="-122"/>
                        <a:cs typeface="Times New Roman" panose="02020603050405020304" pitchFamily="18"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buNone/>
                      </a:pPr>
                      <a:r>
                        <a:rPr lang="zh-CN" altLang="en-US" sz="1050" dirty="0">
                          <a:solidFill>
                            <a:schemeClr val="tx1"/>
                          </a:solidFill>
                          <a:latin typeface="微软雅黑" panose="020B0503020204020204" charset="-122"/>
                          <a:ea typeface="微软雅黑" panose="020B0503020204020204" charset="-122"/>
                          <a:cs typeface="Times New Roman" panose="02020603050405020304" pitchFamily="18" charset="0"/>
                        </a:rPr>
                        <a:t>氯化钠、</a:t>
                      </a:r>
                      <a:r>
                        <a:rPr lang="zh-CN" altLang="en-US" sz="1050" b="1" dirty="0">
                          <a:solidFill>
                            <a:schemeClr val="tx1"/>
                          </a:solidFill>
                          <a:latin typeface="微软雅黑" panose="020B0503020204020204" charset="-122"/>
                          <a:ea typeface="微软雅黑" panose="020B0503020204020204" charset="-122"/>
                          <a:cs typeface="Times New Roman" panose="02020603050405020304" pitchFamily="18" charset="0"/>
                        </a:rPr>
                        <a:t>乙醇</a:t>
                      </a:r>
                      <a:r>
                        <a:rPr lang="zh-CN" altLang="en-US" sz="1050" dirty="0">
                          <a:solidFill>
                            <a:schemeClr val="tx1"/>
                          </a:solidFill>
                          <a:latin typeface="微软雅黑" panose="020B0503020204020204" charset="-122"/>
                          <a:ea typeface="微软雅黑" panose="020B0503020204020204" charset="-122"/>
                          <a:cs typeface="Times New Roman" panose="02020603050405020304" pitchFamily="18" charset="0"/>
                        </a:rPr>
                        <a:t>、氢氧化钠和注射用水。每支安瓿瓶中含有按体积计</a:t>
                      </a:r>
                      <a:r>
                        <a:rPr lang="en-US" altLang="zh-CN" sz="1050" b="1" dirty="0">
                          <a:solidFill>
                            <a:schemeClr val="tx1"/>
                          </a:solidFill>
                          <a:latin typeface="微软雅黑" panose="020B0503020204020204" charset="-122"/>
                          <a:ea typeface="微软雅黑" panose="020B0503020204020204" charset="-122"/>
                          <a:cs typeface="Times New Roman" panose="02020603050405020304" pitchFamily="18" charset="0"/>
                        </a:rPr>
                        <a:t>12.35%</a:t>
                      </a:r>
                      <a:r>
                        <a:rPr lang="zh-CN" altLang="en-US" sz="1050" b="1" dirty="0">
                          <a:solidFill>
                            <a:schemeClr val="tx1"/>
                          </a:solidFill>
                          <a:latin typeface="微软雅黑" panose="020B0503020204020204" charset="-122"/>
                          <a:ea typeface="微软雅黑" panose="020B0503020204020204" charset="-122"/>
                          <a:cs typeface="Times New Roman" panose="02020603050405020304" pitchFamily="18" charset="0"/>
                        </a:rPr>
                        <a:t>的乙醇</a:t>
                      </a:r>
                      <a:endParaRPr lang="zh-CN" altLang="en-US" sz="1050" b="1" dirty="0">
                        <a:solidFill>
                          <a:schemeClr val="tx1"/>
                        </a:solidFill>
                        <a:latin typeface="微软雅黑" panose="020B0503020204020204" charset="-122"/>
                        <a:ea typeface="微软雅黑" panose="020B0503020204020204" charset="-122"/>
                        <a:cs typeface="Times New Roman" panose="02020603050405020304" pitchFamily="18" charset="0"/>
                        <a:sym typeface="+mn-ea"/>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35295">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l">
                        <a:buNone/>
                      </a:pPr>
                      <a:r>
                        <a:rPr lang="zh-CN" altLang="en-US" sz="1050" b="1" dirty="0">
                          <a:solidFill>
                            <a:schemeClr val="tx1"/>
                          </a:solidFill>
                          <a:latin typeface="微软雅黑" panose="020B0503020204020204" charset="-122"/>
                          <a:ea typeface="微软雅黑" panose="020B0503020204020204" charset="-122"/>
                          <a:cs typeface="Times New Roman" panose="02020603050405020304" pitchFamily="18" charset="0"/>
                        </a:rPr>
                        <a:t>不良反应</a:t>
                      </a:r>
                      <a:endParaRPr lang="zh-CN" altLang="en-US" sz="1050" b="1" dirty="0">
                        <a:solidFill>
                          <a:schemeClr val="tx1"/>
                        </a:solidFill>
                        <a:latin typeface="微软雅黑" panose="020B0503020204020204" charset="-122"/>
                        <a:ea typeface="微软雅黑" panose="020B0503020204020204" charset="-122"/>
                        <a:cs typeface="Times New Roman" panose="02020603050405020304" pitchFamily="18"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buNone/>
                      </a:pPr>
                      <a:r>
                        <a:rPr lang="zh-CN" altLang="en-US" sz="1050" dirty="0">
                          <a:latin typeface="微软雅黑" panose="020B0503020204020204" charset="-122"/>
                          <a:ea typeface="微软雅黑" panose="020B0503020204020204" charset="-122"/>
                          <a:cs typeface="Times New Roman" panose="02020603050405020304" pitchFamily="18" charset="0"/>
                        </a:rPr>
                        <a:t>主要为恶心、呕吐等</a:t>
                      </a:r>
                      <a:endParaRPr lang="zh-CN" altLang="en-US" sz="1050" dirty="0">
                        <a:latin typeface="微软雅黑" panose="020B0503020204020204" charset="-122"/>
                        <a:ea typeface="微软雅黑" panose="020B0503020204020204" charset="-122"/>
                        <a:cs typeface="Times New Roman" panose="02020603050405020304" pitchFamily="18"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buNone/>
                      </a:pPr>
                      <a:r>
                        <a:rPr lang="zh-CN" altLang="en-US" sz="1050" dirty="0">
                          <a:solidFill>
                            <a:schemeClr val="tx1"/>
                          </a:solidFill>
                          <a:latin typeface="微软雅黑" panose="020B0503020204020204" charset="-122"/>
                          <a:ea typeface="微软雅黑" panose="020B0503020204020204" charset="-122"/>
                          <a:cs typeface="Times New Roman" panose="02020603050405020304" pitchFamily="18" charset="0"/>
                        </a:rPr>
                        <a:t>主要为恶心、呕吐、注射部位疼痛、注射部位反应，包括炎症、瘀斑或出血</a:t>
                      </a:r>
                      <a:endParaRPr lang="zh-CN" altLang="en-US" sz="1050" dirty="0">
                        <a:solidFill>
                          <a:schemeClr val="tx1"/>
                        </a:solidFill>
                        <a:latin typeface="微软雅黑" panose="020B0503020204020204" charset="-122"/>
                        <a:ea typeface="微软雅黑" panose="020B0503020204020204" charset="-122"/>
                        <a:cs typeface="Times New Roman" panose="02020603050405020304" pitchFamily="18"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712805">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l">
                        <a:buNone/>
                      </a:pPr>
                      <a:r>
                        <a:rPr lang="zh-CN" altLang="en-US" sz="1050" b="1" dirty="0">
                          <a:solidFill>
                            <a:schemeClr val="tx1"/>
                          </a:solidFill>
                          <a:latin typeface="微软雅黑" panose="020B0503020204020204" charset="-122"/>
                          <a:ea typeface="微软雅黑" panose="020B0503020204020204" charset="-122"/>
                          <a:cs typeface="Times New Roman" panose="02020603050405020304" pitchFamily="18" charset="0"/>
                        </a:rPr>
                        <a:t>特殊人群用药</a:t>
                      </a:r>
                      <a:endParaRPr lang="zh-CN" altLang="en-US" sz="1050" b="1" dirty="0">
                        <a:solidFill>
                          <a:schemeClr val="tx1"/>
                        </a:solidFill>
                        <a:latin typeface="微软雅黑" panose="020B0503020204020204" charset="-122"/>
                        <a:ea typeface="微软雅黑" panose="020B0503020204020204" charset="-122"/>
                        <a:cs typeface="Times New Roman" panose="02020603050405020304" pitchFamily="18"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buNone/>
                      </a:pPr>
                      <a:r>
                        <a:rPr lang="zh-CN" altLang="en-US" sz="1050" b="1" dirty="0">
                          <a:solidFill>
                            <a:srgbClr val="C00000"/>
                          </a:solidFill>
                          <a:latin typeface="微软雅黑" panose="020B0503020204020204" charset="-122"/>
                          <a:ea typeface="微软雅黑" panose="020B0503020204020204" charset="-122"/>
                          <a:cs typeface="Times New Roman" panose="02020603050405020304" pitchFamily="18" charset="0"/>
                        </a:rPr>
                        <a:t>轻中度肝、肾功能不全患者无需进行剂量调整</a:t>
                      </a:r>
                      <a:endParaRPr lang="zh-CN" altLang="en-US" sz="1050" b="1" dirty="0">
                        <a:solidFill>
                          <a:srgbClr val="C00000"/>
                        </a:solidFill>
                        <a:latin typeface="微软雅黑" panose="020B0503020204020204" charset="-122"/>
                        <a:ea typeface="微软雅黑" panose="020B0503020204020204" charset="-122"/>
                        <a:cs typeface="Times New Roman" panose="02020603050405020304" pitchFamily="18" charset="0"/>
                        <a:sym typeface="+mn-ea"/>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buNone/>
                      </a:pPr>
                      <a:r>
                        <a:rPr lang="zh-CN" altLang="en-US" sz="1050" b="1" dirty="0">
                          <a:solidFill>
                            <a:srgbClr val="C00000"/>
                          </a:solidFill>
                          <a:latin typeface="微软雅黑" panose="020B0503020204020204" charset="-122"/>
                          <a:ea typeface="微软雅黑" panose="020B0503020204020204" charset="-122"/>
                          <a:cs typeface="Times New Roman" panose="02020603050405020304" pitchFamily="18" charset="0"/>
                        </a:rPr>
                        <a:t>伴有轻、中度肝功能损伤的患者每日总剂量减至</a:t>
                      </a:r>
                      <a:r>
                        <a:rPr lang="en-US" altLang="zh-CN" sz="1050" b="1" dirty="0">
                          <a:solidFill>
                            <a:srgbClr val="C00000"/>
                          </a:solidFill>
                          <a:latin typeface="微软雅黑" panose="020B0503020204020204" charset="-122"/>
                          <a:ea typeface="微软雅黑" panose="020B0503020204020204" charset="-122"/>
                          <a:cs typeface="Times New Roman" panose="02020603050405020304" pitchFamily="18" charset="0"/>
                        </a:rPr>
                        <a:t>50mg</a:t>
                      </a:r>
                      <a:endParaRPr lang="zh-CN" altLang="en-US" sz="1050" b="1" dirty="0">
                        <a:solidFill>
                          <a:srgbClr val="C00000"/>
                        </a:solidFill>
                        <a:latin typeface="微软雅黑" panose="020B0503020204020204" charset="-122"/>
                        <a:ea typeface="微软雅黑" panose="020B0503020204020204" charset="-122"/>
                        <a:cs typeface="Times New Roman" panose="02020603050405020304" pitchFamily="18" charset="0"/>
                      </a:endParaRPr>
                    </a:p>
                    <a:p>
                      <a:pPr>
                        <a:buNone/>
                      </a:pPr>
                      <a:r>
                        <a:rPr lang="zh-CN" altLang="en-US" sz="1050" b="1" dirty="0">
                          <a:solidFill>
                            <a:srgbClr val="C00000"/>
                          </a:solidFill>
                          <a:latin typeface="微软雅黑" panose="020B0503020204020204" charset="-122"/>
                          <a:ea typeface="微软雅黑" panose="020B0503020204020204" charset="-122"/>
                          <a:cs typeface="Times New Roman" panose="02020603050405020304" pitchFamily="18" charset="0"/>
                        </a:rPr>
                        <a:t>伴有轻度肾功能损伤患者每日总剂量减至</a:t>
                      </a:r>
                      <a:r>
                        <a:rPr lang="en-US" altLang="zh-CN" sz="1050" b="1" dirty="0">
                          <a:solidFill>
                            <a:srgbClr val="C00000"/>
                          </a:solidFill>
                          <a:latin typeface="微软雅黑" panose="020B0503020204020204" charset="-122"/>
                          <a:ea typeface="微软雅黑" panose="020B0503020204020204" charset="-122"/>
                          <a:cs typeface="Times New Roman" panose="02020603050405020304" pitchFamily="18" charset="0"/>
                        </a:rPr>
                        <a:t>50mg</a:t>
                      </a:r>
                      <a:endParaRPr lang="en-US" altLang="zh-CN" sz="1050" b="1" dirty="0">
                        <a:solidFill>
                          <a:srgbClr val="C00000"/>
                        </a:solidFill>
                        <a:latin typeface="微软雅黑" panose="020B0503020204020204" charset="-122"/>
                        <a:ea typeface="微软雅黑" panose="020B0503020204020204" charset="-122"/>
                        <a:cs typeface="Times New Roman" panose="02020603050405020304" pitchFamily="18"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00953">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l">
                        <a:buNone/>
                      </a:pPr>
                      <a:r>
                        <a:rPr lang="zh-CN" altLang="en-US" sz="1050" b="1" dirty="0">
                          <a:solidFill>
                            <a:schemeClr val="tx1"/>
                          </a:solidFill>
                          <a:latin typeface="微软雅黑" panose="020B0503020204020204" charset="-122"/>
                          <a:ea typeface="微软雅黑" panose="020B0503020204020204" charset="-122"/>
                          <a:cs typeface="Times New Roman" panose="02020603050405020304" pitchFamily="18" charset="0"/>
                        </a:rPr>
                        <a:t>代谢途径</a:t>
                      </a:r>
                      <a:endParaRPr lang="zh-CN" altLang="en-US" sz="1050" b="1" dirty="0">
                        <a:solidFill>
                          <a:schemeClr val="tx1"/>
                        </a:solidFill>
                        <a:latin typeface="微软雅黑" panose="020B0503020204020204" charset="-122"/>
                        <a:ea typeface="微软雅黑" panose="020B0503020204020204" charset="-122"/>
                        <a:cs typeface="Times New Roman" panose="02020603050405020304" pitchFamily="18"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buNone/>
                      </a:pPr>
                      <a:r>
                        <a:rPr lang="zh-CN" altLang="en-US" sz="1050" dirty="0">
                          <a:latin typeface="微软雅黑" panose="020B0503020204020204" charset="-122"/>
                          <a:ea typeface="微软雅黑" panose="020B0503020204020204" charset="-122"/>
                          <a:cs typeface="Times New Roman" panose="02020603050405020304" pitchFamily="18" charset="0"/>
                        </a:rPr>
                        <a:t>主要</a:t>
                      </a:r>
                      <a:r>
                        <a:rPr lang="zh-CN" altLang="en-US" sz="1050" b="0" dirty="0">
                          <a:solidFill>
                            <a:schemeClr val="tx1"/>
                          </a:solidFill>
                          <a:latin typeface="微软雅黑" panose="020B0503020204020204" charset="-122"/>
                          <a:ea typeface="微软雅黑" panose="020B0503020204020204" charset="-122"/>
                          <a:cs typeface="Times New Roman" panose="02020603050405020304" pitchFamily="18" charset="0"/>
                        </a:rPr>
                        <a:t>通过细胞色素</a:t>
                      </a:r>
                      <a:r>
                        <a:rPr lang="en-US" altLang="zh-CN" sz="1050" b="0" dirty="0">
                          <a:solidFill>
                            <a:schemeClr val="tx1"/>
                          </a:solidFill>
                          <a:latin typeface="微软雅黑" panose="020B0503020204020204" charset="-122"/>
                          <a:ea typeface="微软雅黑" panose="020B0503020204020204" charset="-122"/>
                          <a:cs typeface="Times New Roman" panose="02020603050405020304" pitchFamily="18" charset="0"/>
                        </a:rPr>
                        <a:t>P450(CYP2C9</a:t>
                      </a:r>
                      <a:r>
                        <a:rPr lang="zh-CN" altLang="en-US" sz="105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a:t>
                      </a:r>
                      <a:r>
                        <a:rPr lang="zh-CN" altLang="en-US" sz="1050" b="0" dirty="0">
                          <a:solidFill>
                            <a:schemeClr val="tx1"/>
                          </a:solidFill>
                          <a:latin typeface="微软雅黑" panose="020B0503020204020204" charset="-122"/>
                          <a:ea typeface="微软雅黑" panose="020B0503020204020204" charset="-122"/>
                          <a:cs typeface="Times New Roman" panose="02020603050405020304" pitchFamily="18" charset="0"/>
                        </a:rPr>
                        <a:t>酶代谢</a:t>
                      </a:r>
                      <a:endParaRPr lang="zh-CN" altLang="en-US" sz="1050" b="0" dirty="0">
                        <a:solidFill>
                          <a:schemeClr val="tx1"/>
                        </a:solidFill>
                        <a:latin typeface="微软雅黑" panose="020B0503020204020204" charset="-122"/>
                        <a:ea typeface="微软雅黑" panose="020B0503020204020204" charset="-122"/>
                        <a:cs typeface="Times New Roman" panose="02020603050405020304" pitchFamily="18"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buNone/>
                      </a:pPr>
                      <a:r>
                        <a:rPr lang="zh-CN" altLang="en-US" sz="1050" dirty="0">
                          <a:latin typeface="微软雅黑" panose="020B0503020204020204" charset="-122"/>
                          <a:ea typeface="微软雅黑" panose="020B0503020204020204" charset="-122"/>
                          <a:cs typeface="Times New Roman" panose="02020603050405020304" pitchFamily="18" charset="0"/>
                        </a:rPr>
                        <a:t>代谢途径未标明</a:t>
                      </a:r>
                      <a:endParaRPr lang="zh-CN" altLang="en-US" sz="1050" dirty="0">
                        <a:solidFill>
                          <a:schemeClr val="tx1"/>
                        </a:solidFill>
                        <a:latin typeface="微软雅黑" panose="020B0503020204020204" charset="-122"/>
                        <a:ea typeface="微软雅黑" panose="020B0503020204020204" charset="-122"/>
                        <a:cs typeface="Times New Roman" panose="02020603050405020304" pitchFamily="18"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245027">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l">
                        <a:buNone/>
                      </a:pPr>
                      <a:r>
                        <a:rPr lang="zh-CN" altLang="en-US" sz="1050" b="1" dirty="0">
                          <a:solidFill>
                            <a:schemeClr val="tx1"/>
                          </a:solidFill>
                          <a:latin typeface="微软雅黑" panose="020B0503020204020204" charset="-122"/>
                          <a:ea typeface="微软雅黑" panose="020B0503020204020204" charset="-122"/>
                          <a:cs typeface="Times New Roman" panose="02020603050405020304" pitchFamily="18" charset="0"/>
                        </a:rPr>
                        <a:t>有效期</a:t>
                      </a:r>
                      <a:endParaRPr lang="zh-CN" altLang="en-US" sz="1050" b="1" dirty="0">
                        <a:solidFill>
                          <a:schemeClr val="tx1"/>
                        </a:solidFill>
                        <a:latin typeface="微软雅黑" panose="020B0503020204020204" charset="-122"/>
                        <a:ea typeface="微软雅黑" panose="020B0503020204020204" charset="-122"/>
                        <a:cs typeface="Times New Roman" panose="02020603050405020304" pitchFamily="18"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buNone/>
                      </a:pPr>
                      <a:r>
                        <a:rPr lang="en-US" altLang="zh-CN" sz="1050" b="1" dirty="0">
                          <a:solidFill>
                            <a:srgbClr val="C00000"/>
                          </a:solidFill>
                          <a:latin typeface="微软雅黑" panose="020B0503020204020204" charset="-122"/>
                          <a:ea typeface="微软雅黑" panose="020B0503020204020204" charset="-122"/>
                          <a:cs typeface="Times New Roman" panose="02020603050405020304" pitchFamily="18" charset="0"/>
                        </a:rPr>
                        <a:t>36</a:t>
                      </a:r>
                      <a:r>
                        <a:rPr lang="zh-CN" altLang="en-US" sz="1050" b="1" dirty="0">
                          <a:solidFill>
                            <a:srgbClr val="C00000"/>
                          </a:solidFill>
                          <a:latin typeface="微软雅黑" panose="020B0503020204020204" charset="-122"/>
                          <a:ea typeface="微软雅黑" panose="020B0503020204020204" charset="-122"/>
                          <a:cs typeface="Times New Roman" panose="02020603050405020304" pitchFamily="18" charset="0"/>
                        </a:rPr>
                        <a:t>个月</a:t>
                      </a:r>
                      <a:endParaRPr lang="zh-CN" altLang="en-US" sz="1050" b="1" dirty="0">
                        <a:solidFill>
                          <a:srgbClr val="C00000"/>
                        </a:solidFill>
                        <a:latin typeface="微软雅黑" panose="020B0503020204020204" charset="-122"/>
                        <a:ea typeface="微软雅黑" panose="020B0503020204020204" charset="-122"/>
                        <a:cs typeface="Times New Roman" panose="02020603050405020304" pitchFamily="18"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buNone/>
                      </a:pPr>
                      <a:r>
                        <a:rPr lang="en-US" altLang="zh-CN" sz="1050" b="1" dirty="0">
                          <a:solidFill>
                            <a:srgbClr val="C00000"/>
                          </a:solidFill>
                          <a:latin typeface="微软雅黑" panose="020B0503020204020204" charset="-122"/>
                          <a:ea typeface="微软雅黑" panose="020B0503020204020204" charset="-122"/>
                          <a:cs typeface="Times New Roman" panose="02020603050405020304" pitchFamily="18" charset="0"/>
                        </a:rPr>
                        <a:t>18</a:t>
                      </a:r>
                      <a:r>
                        <a:rPr lang="zh-CN" altLang="en-US" sz="1050" b="1" dirty="0">
                          <a:solidFill>
                            <a:srgbClr val="C00000"/>
                          </a:solidFill>
                          <a:latin typeface="微软雅黑" panose="020B0503020204020204" charset="-122"/>
                          <a:ea typeface="微软雅黑" panose="020B0503020204020204" charset="-122"/>
                          <a:cs typeface="Times New Roman" panose="02020603050405020304" pitchFamily="18" charset="0"/>
                        </a:rPr>
                        <a:t>个月</a:t>
                      </a:r>
                      <a:endParaRPr lang="zh-CN" altLang="en-US" sz="1050" b="1" dirty="0">
                        <a:solidFill>
                          <a:srgbClr val="C00000"/>
                        </a:solidFill>
                        <a:latin typeface="微软雅黑" panose="020B0503020204020204" charset="-122"/>
                        <a:ea typeface="微软雅黑" panose="020B0503020204020204" charset="-122"/>
                        <a:cs typeface="Times New Roman" panose="02020603050405020304" pitchFamily="18"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245027">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l">
                        <a:buNone/>
                      </a:pPr>
                      <a:r>
                        <a:rPr lang="zh-CN" altLang="en-US" sz="1050" b="1" dirty="0">
                          <a:solidFill>
                            <a:schemeClr val="tx1"/>
                          </a:solidFill>
                          <a:latin typeface="微软雅黑" panose="020B0503020204020204" charset="-122"/>
                          <a:ea typeface="微软雅黑" panose="020B0503020204020204" charset="-122"/>
                          <a:cs typeface="Times New Roman" panose="02020603050405020304" pitchFamily="18" charset="0"/>
                        </a:rPr>
                        <a:t>配伍要求</a:t>
                      </a:r>
                      <a:endParaRPr lang="zh-CN" altLang="en-US" sz="1050" b="1" dirty="0">
                        <a:solidFill>
                          <a:schemeClr val="tx1"/>
                        </a:solidFill>
                        <a:latin typeface="微软雅黑" panose="020B0503020204020204" charset="-122"/>
                        <a:ea typeface="微软雅黑" panose="020B0503020204020204" charset="-122"/>
                        <a:cs typeface="Times New Roman" panose="02020603050405020304" pitchFamily="18"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buNone/>
                      </a:pPr>
                      <a:r>
                        <a:rPr lang="zh-CN" altLang="en-US" sz="1050" b="1" dirty="0">
                          <a:solidFill>
                            <a:srgbClr val="C00000"/>
                          </a:solidFill>
                          <a:latin typeface="微软雅黑" panose="020B0503020204020204" charset="-122"/>
                          <a:ea typeface="微软雅黑" panose="020B0503020204020204" charset="-122"/>
                          <a:cs typeface="Times New Roman" panose="02020603050405020304" pitchFamily="18" charset="0"/>
                        </a:rPr>
                        <a:t>无需避光</a:t>
                      </a:r>
                      <a:endParaRPr lang="zh-CN" altLang="en-US" sz="1050" b="1" dirty="0">
                        <a:solidFill>
                          <a:srgbClr val="C00000"/>
                        </a:solidFill>
                        <a:latin typeface="微软雅黑" panose="020B0503020204020204" charset="-122"/>
                        <a:ea typeface="微软雅黑" panose="020B0503020204020204" charset="-122"/>
                        <a:cs typeface="Times New Roman" panose="02020603050405020304" pitchFamily="18"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buNone/>
                      </a:pPr>
                      <a:r>
                        <a:rPr lang="zh-CN" altLang="en-US" sz="1050" b="1" dirty="0">
                          <a:solidFill>
                            <a:srgbClr val="C00000"/>
                          </a:solidFill>
                          <a:latin typeface="微软雅黑" panose="020B0503020204020204" charset="-122"/>
                          <a:ea typeface="微软雅黑" panose="020B0503020204020204" charset="-122"/>
                          <a:cs typeface="Times New Roman" panose="02020603050405020304" pitchFamily="18" charset="0"/>
                        </a:rPr>
                        <a:t>避光</a:t>
                      </a:r>
                      <a:endParaRPr lang="zh-CN" altLang="en-US" sz="1050" b="1" dirty="0">
                        <a:solidFill>
                          <a:srgbClr val="C00000"/>
                        </a:solidFill>
                        <a:latin typeface="微软雅黑" panose="020B0503020204020204" charset="-122"/>
                        <a:ea typeface="微软雅黑" panose="020B0503020204020204" charset="-122"/>
                        <a:cs typeface="Times New Roman" panose="02020603050405020304" pitchFamily="18"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4" name="Text 2"/>
          <p:cNvSpPr/>
          <p:nvPr/>
        </p:nvSpPr>
        <p:spPr>
          <a:xfrm>
            <a:off x="5872480" y="865505"/>
            <a:ext cx="5958205" cy="382270"/>
          </a:xfrm>
          <a:prstGeom prst="rect">
            <a:avLst/>
          </a:prstGeom>
          <a:solidFill>
            <a:srgbClr val="2F5597"/>
          </a:solidFill>
        </p:spPr>
        <p:style>
          <a:lnRef idx="0">
            <a:srgbClr val="FFFFFF"/>
          </a:lnRef>
          <a:fillRef idx="3">
            <a:schemeClr val="accent6"/>
          </a:fillRef>
          <a:effectRef idx="0">
            <a:srgbClr val="FFFFFF"/>
          </a:effectRef>
          <a:fontRef idx="minor">
            <a:schemeClr val="lt1"/>
          </a:fontRef>
        </p:style>
        <p:txBody>
          <a:bodyPr wrap="square" lIns="0" tIns="0" rIns="0" bIns="0"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b="1" dirty="0">
                <a:latin typeface="微软雅黑" panose="020B0503020204020204" charset="-122"/>
                <a:ea typeface="微软雅黑" panose="020B0503020204020204" charset="-122"/>
              </a:rPr>
              <a:t>轻中度肝、肾功能不全受试者无需调整剂量</a:t>
            </a:r>
            <a:endParaRPr lang="zh-CN" altLang="en-US" b="1" dirty="0">
              <a:latin typeface="微软雅黑" panose="020B0503020204020204" charset="-122"/>
              <a:ea typeface="微软雅黑" panose="020B0503020204020204" charset="-122"/>
            </a:endParaRPr>
          </a:p>
        </p:txBody>
      </p:sp>
      <p:sp>
        <p:nvSpPr>
          <p:cNvPr id="7" name="文本框 6"/>
          <p:cNvSpPr txBox="1"/>
          <p:nvPr/>
        </p:nvSpPr>
        <p:spPr>
          <a:xfrm>
            <a:off x="5872480" y="1242060"/>
            <a:ext cx="5958205" cy="2252345"/>
          </a:xfrm>
          <a:prstGeom prst="rect">
            <a:avLst/>
          </a:prstGeom>
          <a:noFill/>
        </p:spPr>
        <p:txBody>
          <a:bodyPr wrap="square">
            <a:noAutofit/>
          </a:bodyPr>
          <a:lstStyle/>
          <a:p>
            <a:pPr marL="285750" indent="-285750">
              <a:lnSpc>
                <a:spcPct val="150000"/>
              </a:lnSpc>
              <a:buFont typeface="Wingdings" panose="05000000000000000000" charset="0"/>
              <a:buChar char="p"/>
            </a:pPr>
            <a:r>
              <a:rPr lang="en-US" altLang="zh-CN" sz="1600" dirty="0">
                <a:latin typeface="微软雅黑" panose="020B0503020204020204" charset="-122"/>
                <a:ea typeface="微软雅黑" panose="020B0503020204020204" charset="-122"/>
              </a:rPr>
              <a:t>PK</a:t>
            </a:r>
            <a:r>
              <a:rPr lang="zh-CN" altLang="en-US" sz="1600" dirty="0">
                <a:latin typeface="微软雅黑" panose="020B0503020204020204" charset="-122"/>
                <a:ea typeface="微软雅黑" panose="020B0503020204020204" charset="-122"/>
              </a:rPr>
              <a:t>分析结果显示，活性成分联苯乙酸在轻度、中度肝功能不全受试者中的药物暴露量并未增加</a:t>
            </a:r>
            <a:r>
              <a:rPr lang="en-US" altLang="zh-CN" sz="1600" baseline="30000" dirty="0">
                <a:latin typeface="微软雅黑" panose="020B0503020204020204" charset="-122"/>
                <a:ea typeface="微软雅黑" panose="020B0503020204020204" charset="-122"/>
                <a:sym typeface="+mn-ea"/>
              </a:rPr>
              <a:t>[1]</a:t>
            </a:r>
            <a:r>
              <a:rPr lang="zh-CN" altLang="en-US" sz="1600" dirty="0">
                <a:latin typeface="微软雅黑" panose="020B0503020204020204" charset="-122"/>
                <a:ea typeface="微软雅黑" panose="020B0503020204020204" charset="-122"/>
              </a:rPr>
              <a:t>。</a:t>
            </a:r>
            <a:endParaRPr lang="en-US" altLang="zh-CN" sz="1600" dirty="0">
              <a:latin typeface="微软雅黑" panose="020B0503020204020204" charset="-122"/>
              <a:ea typeface="微软雅黑" panose="020B0503020204020204" charset="-122"/>
            </a:endParaRPr>
          </a:p>
          <a:p>
            <a:pPr marL="285750" indent="-285750">
              <a:lnSpc>
                <a:spcPct val="150000"/>
              </a:lnSpc>
              <a:buFont typeface="Wingdings" panose="05000000000000000000" charset="0"/>
              <a:buChar char="p"/>
            </a:pPr>
            <a:r>
              <a:rPr lang="en-US" altLang="zh-CN" sz="1600" dirty="0">
                <a:latin typeface="微软雅黑" panose="020B0503020204020204" charset="-122"/>
                <a:ea typeface="微软雅黑" panose="020B0503020204020204" charset="-122"/>
              </a:rPr>
              <a:t>PK</a:t>
            </a:r>
            <a:r>
              <a:rPr lang="zh-CN" altLang="en-US" sz="1600" dirty="0">
                <a:latin typeface="微软雅黑" panose="020B0503020204020204" charset="-122"/>
                <a:ea typeface="微软雅黑" panose="020B0503020204020204" charset="-122"/>
              </a:rPr>
              <a:t>分析结果显示，单次输注 </a:t>
            </a:r>
            <a:r>
              <a:rPr lang="en-US" altLang="zh-CN" sz="1600" dirty="0">
                <a:latin typeface="微软雅黑" panose="020B0503020204020204" charset="-122"/>
                <a:ea typeface="微软雅黑" panose="020B0503020204020204" charset="-122"/>
              </a:rPr>
              <a:t>188.5mg </a:t>
            </a:r>
            <a:r>
              <a:rPr lang="zh-CN" altLang="en-US" sz="1600" dirty="0">
                <a:latin typeface="微软雅黑" panose="020B0503020204020204" charset="-122"/>
                <a:ea typeface="微软雅黑" panose="020B0503020204020204" charset="-122"/>
              </a:rPr>
              <a:t>苯胺洛芬，中度肾功能不全组和匹配的健康受试者组血浆中主要活性成分联苯乙酸的 </a:t>
            </a:r>
            <a:r>
              <a:rPr lang="en-US" altLang="zh-CN" sz="1600" dirty="0" err="1">
                <a:latin typeface="微软雅黑" panose="020B0503020204020204" charset="-122"/>
                <a:ea typeface="微软雅黑" panose="020B0503020204020204" charset="-122"/>
              </a:rPr>
              <a:t>Cmax</a:t>
            </a:r>
            <a:r>
              <a:rPr lang="zh-CN" altLang="en-US" sz="1600" dirty="0">
                <a:latin typeface="微软雅黑" panose="020B0503020204020204" charset="-122"/>
                <a:ea typeface="微软雅黑" panose="020B0503020204020204" charset="-122"/>
              </a:rPr>
              <a:t>基本一致，</a:t>
            </a:r>
            <a:r>
              <a:rPr lang="en-US" altLang="zh-CN" sz="1600" dirty="0">
                <a:latin typeface="微软雅黑" panose="020B0503020204020204" charset="-122"/>
                <a:ea typeface="微软雅黑" panose="020B0503020204020204" charset="-122"/>
              </a:rPr>
              <a:t>AUC </a:t>
            </a:r>
            <a:r>
              <a:rPr lang="zh-CN" altLang="en-US" sz="1600" dirty="0">
                <a:latin typeface="微软雅黑" panose="020B0503020204020204" charset="-122"/>
                <a:ea typeface="微软雅黑" panose="020B0503020204020204" charset="-122"/>
              </a:rPr>
              <a:t>略有升高，平均增加约 </a:t>
            </a:r>
            <a:r>
              <a:rPr lang="en-US" altLang="zh-CN" sz="1600" dirty="0">
                <a:latin typeface="微软雅黑" panose="020B0503020204020204" charset="-122"/>
                <a:ea typeface="微软雅黑" panose="020B0503020204020204" charset="-122"/>
              </a:rPr>
              <a:t>30%</a:t>
            </a:r>
            <a:r>
              <a:rPr lang="zh-CN" altLang="en-US" sz="1600" dirty="0">
                <a:latin typeface="微软雅黑" panose="020B0503020204020204" charset="-122"/>
                <a:ea typeface="微软雅黑" panose="020B0503020204020204" charset="-122"/>
              </a:rPr>
              <a:t>，未达到既往单次给药的最大暴露</a:t>
            </a:r>
            <a:r>
              <a:rPr lang="en-US" altLang="zh-CN" sz="1600" baseline="30000" dirty="0">
                <a:latin typeface="微软雅黑" panose="020B0503020204020204" charset="-122"/>
                <a:ea typeface="微软雅黑" panose="020B0503020204020204" charset="-122"/>
                <a:sym typeface="+mn-ea"/>
              </a:rPr>
              <a:t>[1]</a:t>
            </a:r>
            <a:r>
              <a:rPr lang="zh-CN" altLang="en-US" sz="1600" dirty="0">
                <a:latin typeface="微软雅黑" panose="020B0503020204020204" charset="-122"/>
                <a:ea typeface="微软雅黑" panose="020B0503020204020204" charset="-122"/>
              </a:rPr>
              <a:t>。</a:t>
            </a:r>
            <a:endParaRPr lang="zh-CN" altLang="en-US" sz="1600" dirty="0">
              <a:latin typeface="微软雅黑" panose="020B0503020204020204" charset="-122"/>
              <a:ea typeface="微软雅黑" panose="020B0503020204020204" charset="-122"/>
            </a:endParaRPr>
          </a:p>
          <a:p>
            <a:pPr>
              <a:lnSpc>
                <a:spcPct val="150000"/>
              </a:lnSpc>
            </a:pPr>
            <a:endParaRPr lang="zh-CN" altLang="en-US" sz="1600" dirty="0">
              <a:latin typeface="微软雅黑" panose="020B0503020204020204" charset="-122"/>
              <a:ea typeface="微软雅黑" panose="020B0503020204020204" charset="-122"/>
            </a:endParaRPr>
          </a:p>
        </p:txBody>
      </p:sp>
      <p:graphicFrame>
        <p:nvGraphicFramePr>
          <p:cNvPr id="14" name="表格 13"/>
          <p:cNvGraphicFramePr>
            <a:graphicFrameLocks noGrp="1"/>
          </p:cNvGraphicFramePr>
          <p:nvPr/>
        </p:nvGraphicFramePr>
        <p:xfrm>
          <a:off x="5872397" y="3573873"/>
          <a:ext cx="5958229" cy="1313858"/>
        </p:xfrm>
        <a:graphic>
          <a:graphicData uri="http://schemas.openxmlformats.org/drawingml/2006/table">
            <a:tbl>
              <a:tblPr firstRow="1"/>
              <a:tblGrid>
                <a:gridCol w="1415192"/>
                <a:gridCol w="1658569"/>
                <a:gridCol w="2884468"/>
              </a:tblGrid>
              <a:tr h="223777">
                <a:tc gridSpan="3">
                  <a:txBody>
                    <a:bodyPr/>
                    <a:lstStyle/>
                    <a:p>
                      <a:pPr algn="ctr" fontAlgn="b"/>
                      <a:r>
                        <a:rPr lang="zh-CN" altLang="en-US" sz="1100" b="1" i="0" u="none" strike="noStrike" dirty="0">
                          <a:solidFill>
                            <a:srgbClr val="000000"/>
                          </a:solidFill>
                          <a:effectLst/>
                          <a:latin typeface="微软雅黑" panose="020B0503020204020204" charset="-122"/>
                          <a:ea typeface="微软雅黑" panose="020B0503020204020204" charset="-122"/>
                        </a:rPr>
                        <a:t>中度肝功能不全</a:t>
                      </a:r>
                      <a:endParaRPr lang="zh-CN" altLang="en-US" sz="1100" b="1" i="0" u="none" strike="noStrike" dirty="0">
                        <a:solidFill>
                          <a:srgbClr val="000000"/>
                        </a:solidFill>
                        <a:effectLst/>
                        <a:latin typeface="微软雅黑" panose="020B0503020204020204" charset="-122"/>
                        <a:ea typeface="微软雅黑" panose="020B0503020204020204" charset="-122"/>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r>
              <a:tr h="212699">
                <a:tc>
                  <a:txBody>
                    <a:bodyPr/>
                    <a:lstStyle/>
                    <a:p>
                      <a:pPr algn="l" fontAlgn="ctr"/>
                      <a:r>
                        <a:rPr lang="en-US" sz="900" b="0" i="0" u="none" strike="noStrike">
                          <a:solidFill>
                            <a:srgbClr val="000000"/>
                          </a:solidFill>
                          <a:effectLst/>
                          <a:latin typeface="微软雅黑" panose="020B0503020204020204" charset="-122"/>
                          <a:ea typeface="微软雅黑" panose="020B0503020204020204" charset="-122"/>
                        </a:rPr>
                        <a:t>PK</a:t>
                      </a:r>
                      <a:r>
                        <a:rPr lang="zh-CN" altLang="en-US" sz="900" b="0" i="0" u="none" strike="noStrike">
                          <a:solidFill>
                            <a:srgbClr val="000000"/>
                          </a:solidFill>
                          <a:effectLst/>
                          <a:latin typeface="微软雅黑" panose="020B0503020204020204" charset="-122"/>
                          <a:ea typeface="微软雅黑" panose="020B0503020204020204" charset="-122"/>
                        </a:rPr>
                        <a:t>参数</a:t>
                      </a:r>
                      <a:endParaRPr lang="zh-CN" altLang="en-US" sz="900" b="0" i="0" u="none" strike="noStrike">
                        <a:solidFill>
                          <a:srgbClr val="000000"/>
                        </a:solidFill>
                        <a:effectLst/>
                        <a:latin typeface="微软雅黑" panose="020B0503020204020204" charset="-122"/>
                        <a:ea typeface="微软雅黑" panose="020B0503020204020204" charset="-122"/>
                      </a:endParaRPr>
                    </a:p>
                  </a:txBody>
                  <a:tcPr marL="7620" marR="7620" marT="7620"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900" b="0" i="0" u="none" strike="noStrike">
                          <a:solidFill>
                            <a:srgbClr val="000000"/>
                          </a:solidFill>
                          <a:effectLst/>
                          <a:latin typeface="微软雅黑" panose="020B0503020204020204" charset="-122"/>
                          <a:ea typeface="微软雅黑" panose="020B0503020204020204" charset="-122"/>
                        </a:rPr>
                        <a:t>几何均值比值</a:t>
                      </a:r>
                      <a:r>
                        <a:rPr lang="en-US" altLang="zh-CN" sz="900" b="0" i="0" u="none" strike="noStrike">
                          <a:solidFill>
                            <a:srgbClr val="000000"/>
                          </a:solidFill>
                          <a:effectLst/>
                          <a:latin typeface="微软雅黑" panose="020B0503020204020204" charset="-122"/>
                          <a:ea typeface="微软雅黑" panose="020B0503020204020204" charset="-122"/>
                        </a:rPr>
                        <a:t>(%)</a:t>
                      </a:r>
                      <a:endParaRPr lang="en-US" altLang="zh-CN" sz="900" b="0" i="0" u="none" strike="noStrike">
                        <a:solidFill>
                          <a:srgbClr val="000000"/>
                        </a:solidFill>
                        <a:effectLst/>
                        <a:latin typeface="微软雅黑" panose="020B0503020204020204" charset="-122"/>
                        <a:ea typeface="微软雅黑" panose="020B0503020204020204" charset="-122"/>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900" b="0" i="0" u="none" strike="noStrike">
                          <a:solidFill>
                            <a:srgbClr val="000000"/>
                          </a:solidFill>
                          <a:effectLst/>
                          <a:latin typeface="微软雅黑" panose="020B0503020204020204" charset="-122"/>
                          <a:ea typeface="微软雅黑" panose="020B0503020204020204" charset="-122"/>
                        </a:rPr>
                        <a:t>几何均值比的90%CI</a:t>
                      </a:r>
                      <a:endParaRPr lang="it-IT" sz="900" b="0" i="0" u="none" strike="noStrike">
                        <a:solidFill>
                          <a:srgbClr val="000000"/>
                        </a:solidFill>
                        <a:effectLst/>
                        <a:latin typeface="微软雅黑" panose="020B0503020204020204" charset="-122"/>
                        <a:ea typeface="微软雅黑" panose="020B0503020204020204" charset="-122"/>
                      </a:endParaRPr>
                    </a:p>
                  </a:txBody>
                  <a:tcPr marL="7620" marR="7620" marT="762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2699">
                <a:tc gridSpan="3">
                  <a:txBody>
                    <a:bodyPr/>
                    <a:lstStyle/>
                    <a:p>
                      <a:pPr algn="l" fontAlgn="ctr"/>
                      <a:r>
                        <a:rPr lang="zh-CN" altLang="en-US" sz="900" b="0" i="0" u="none" strike="noStrike">
                          <a:solidFill>
                            <a:srgbClr val="000000"/>
                          </a:solidFill>
                          <a:effectLst/>
                          <a:latin typeface="微软雅黑" panose="020B0503020204020204" charset="-122"/>
                          <a:ea typeface="微软雅黑" panose="020B0503020204020204" charset="-122"/>
                        </a:rPr>
                        <a:t>中度肝功能不全组（</a:t>
                      </a:r>
                      <a:r>
                        <a:rPr lang="en-US" altLang="zh-CN" sz="900" b="0" i="0" u="none" strike="noStrike">
                          <a:solidFill>
                            <a:srgbClr val="000000"/>
                          </a:solidFill>
                          <a:effectLst/>
                          <a:latin typeface="微软雅黑" panose="020B0503020204020204" charset="-122"/>
                          <a:ea typeface="微软雅黑" panose="020B0503020204020204" charset="-122"/>
                        </a:rPr>
                        <a:t>n=8</a:t>
                      </a:r>
                      <a:r>
                        <a:rPr lang="zh-CN" altLang="en-US" sz="900" b="0" i="0" u="none" strike="noStrike">
                          <a:solidFill>
                            <a:srgbClr val="000000"/>
                          </a:solidFill>
                          <a:effectLst/>
                          <a:latin typeface="微软雅黑" panose="020B0503020204020204" charset="-122"/>
                          <a:ea typeface="微软雅黑" panose="020B0503020204020204" charset="-122"/>
                        </a:rPr>
                        <a:t>）</a:t>
                      </a:r>
                      <a:r>
                        <a:rPr lang="en-US" altLang="zh-CN" sz="900" b="0" i="0" u="none" strike="noStrike">
                          <a:solidFill>
                            <a:srgbClr val="000000"/>
                          </a:solidFill>
                          <a:effectLst/>
                          <a:latin typeface="微软雅黑" panose="020B0503020204020204" charset="-122"/>
                          <a:ea typeface="微软雅黑" panose="020B0503020204020204" charset="-122"/>
                        </a:rPr>
                        <a:t>vs</a:t>
                      </a:r>
                      <a:r>
                        <a:rPr lang="zh-CN" altLang="en-US" sz="900" b="0" i="0" u="none" strike="noStrike">
                          <a:solidFill>
                            <a:srgbClr val="000000"/>
                          </a:solidFill>
                          <a:effectLst/>
                          <a:latin typeface="微软雅黑" panose="020B0503020204020204" charset="-122"/>
                          <a:ea typeface="微软雅黑" panose="020B0503020204020204" charset="-122"/>
                        </a:rPr>
                        <a:t>中度匹配健康受试者组（</a:t>
                      </a:r>
                      <a:r>
                        <a:rPr lang="en-US" altLang="zh-CN" sz="900" b="0" i="0" u="none" strike="noStrike">
                          <a:solidFill>
                            <a:srgbClr val="000000"/>
                          </a:solidFill>
                          <a:effectLst/>
                          <a:latin typeface="微软雅黑" panose="020B0503020204020204" charset="-122"/>
                          <a:ea typeface="微软雅黑" panose="020B0503020204020204" charset="-122"/>
                        </a:rPr>
                        <a:t>n=8</a:t>
                      </a:r>
                      <a:r>
                        <a:rPr lang="zh-CN" altLang="en-US" sz="900" b="0" i="0" u="none" strike="noStrike">
                          <a:solidFill>
                            <a:srgbClr val="000000"/>
                          </a:solidFill>
                          <a:effectLst/>
                          <a:latin typeface="微软雅黑" panose="020B0503020204020204" charset="-122"/>
                          <a:ea typeface="微软雅黑" panose="020B0503020204020204" charset="-122"/>
                        </a:rPr>
                        <a:t>）</a:t>
                      </a:r>
                      <a:endParaRPr lang="zh-CN" altLang="en-US" sz="900" b="0" i="0" u="none" strike="noStrike">
                        <a:solidFill>
                          <a:srgbClr val="000000"/>
                        </a:solidFill>
                        <a:effectLst/>
                        <a:latin typeface="微软雅黑" panose="020B0503020204020204" charset="-122"/>
                        <a:ea typeface="微软雅黑" panose="020B050302020402020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cPr/>
                </a:tc>
                <a:tc hMerge="1">
                  <a:tcPr/>
                </a:tc>
              </a:tr>
              <a:tr h="221561">
                <a:tc>
                  <a:txBody>
                    <a:bodyPr/>
                    <a:lstStyle/>
                    <a:p>
                      <a:pPr algn="just" fontAlgn="ctr"/>
                      <a:r>
                        <a:rPr lang="en-US" sz="900" b="0" i="0" u="none" strike="noStrike">
                          <a:solidFill>
                            <a:srgbClr val="000000"/>
                          </a:solidFill>
                          <a:effectLst/>
                          <a:latin typeface="微软雅黑" panose="020B0503020204020204" charset="-122"/>
                          <a:ea typeface="微软雅黑" panose="020B0503020204020204" charset="-122"/>
                        </a:rPr>
                        <a:t>AUC</a:t>
                      </a:r>
                      <a:r>
                        <a:rPr lang="en-US" sz="900" b="0" i="0" u="none" strike="noStrike" baseline="-25000">
                          <a:solidFill>
                            <a:srgbClr val="000000"/>
                          </a:solidFill>
                          <a:effectLst/>
                          <a:latin typeface="微软雅黑" panose="020B0503020204020204" charset="-122"/>
                          <a:ea typeface="微软雅黑" panose="020B0503020204020204" charset="-122"/>
                        </a:rPr>
                        <a:t>0-last</a:t>
                      </a:r>
                      <a:r>
                        <a:rPr lang="en-US" sz="900" b="0" i="0" u="none" strike="noStrike">
                          <a:solidFill>
                            <a:srgbClr val="000000"/>
                          </a:solidFill>
                          <a:effectLst/>
                          <a:latin typeface="微软雅黑" panose="020B0503020204020204" charset="-122"/>
                          <a:ea typeface="微软雅黑" panose="020B0503020204020204" charset="-122"/>
                        </a:rPr>
                        <a:t>(h·ng/mL)</a:t>
                      </a:r>
                      <a:endParaRPr lang="en-US" sz="900" b="0" i="0" u="none" strike="noStrike">
                        <a:solidFill>
                          <a:srgbClr val="000000"/>
                        </a:solidFill>
                        <a:effectLst/>
                        <a:latin typeface="微软雅黑" panose="020B0503020204020204" charset="-122"/>
                        <a:ea typeface="微软雅黑" panose="020B0503020204020204" charset="-122"/>
                      </a:endParaRPr>
                    </a:p>
                  </a:txBody>
                  <a:tcPr marL="7620" marR="7620" marT="7620"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zh-CN" sz="900" b="0" i="0" u="none" strike="noStrike">
                          <a:solidFill>
                            <a:srgbClr val="000000"/>
                          </a:solidFill>
                          <a:effectLst/>
                          <a:latin typeface="微软雅黑" panose="020B0503020204020204" charset="-122"/>
                          <a:ea typeface="微软雅黑" panose="020B0503020204020204" charset="-122"/>
                        </a:rPr>
                        <a:t>82.79</a:t>
                      </a:r>
                      <a:endParaRPr lang="en-US" altLang="zh-CN" sz="900" b="0" i="0" u="none" strike="noStrike">
                        <a:solidFill>
                          <a:srgbClr val="000000"/>
                        </a:solidFill>
                        <a:effectLst/>
                        <a:latin typeface="微软雅黑" panose="020B0503020204020204" charset="-122"/>
                        <a:ea typeface="微软雅黑" panose="020B0503020204020204" charset="-122"/>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zh-CN" sz="900" b="0" i="0" u="none" strike="noStrike" dirty="0">
                          <a:solidFill>
                            <a:srgbClr val="000000"/>
                          </a:solidFill>
                          <a:effectLst/>
                          <a:latin typeface="微软雅黑" panose="020B0503020204020204" charset="-122"/>
                          <a:ea typeface="微软雅黑" panose="020B0503020204020204" charset="-122"/>
                        </a:rPr>
                        <a:t>62.12 - 110.34</a:t>
                      </a:r>
                      <a:endParaRPr lang="en-US" altLang="zh-CN" sz="900" b="0" i="0" u="none" strike="noStrike" dirty="0">
                        <a:solidFill>
                          <a:srgbClr val="000000"/>
                        </a:solidFill>
                        <a:effectLst/>
                        <a:latin typeface="微软雅黑" panose="020B0503020204020204" charset="-122"/>
                        <a:ea typeface="微软雅黑" panose="020B0503020204020204" charset="-122"/>
                      </a:endParaRPr>
                    </a:p>
                  </a:txBody>
                  <a:tcPr marL="7620" marR="7620" marT="762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221561">
                <a:tc>
                  <a:txBody>
                    <a:bodyPr/>
                    <a:lstStyle/>
                    <a:p>
                      <a:pPr algn="just" fontAlgn="ctr"/>
                      <a:r>
                        <a:rPr lang="en-US" sz="900" b="0" i="0" u="none" strike="noStrike">
                          <a:solidFill>
                            <a:srgbClr val="000000"/>
                          </a:solidFill>
                          <a:effectLst/>
                          <a:latin typeface="微软雅黑" panose="020B0503020204020204" charset="-122"/>
                          <a:ea typeface="微软雅黑" panose="020B0503020204020204" charset="-122"/>
                        </a:rPr>
                        <a:t>AUC</a:t>
                      </a:r>
                      <a:r>
                        <a:rPr lang="en-US" sz="900" b="0" i="0" u="none" strike="noStrike" baseline="-25000">
                          <a:solidFill>
                            <a:srgbClr val="000000"/>
                          </a:solidFill>
                          <a:effectLst/>
                          <a:latin typeface="微软雅黑" panose="020B0503020204020204" charset="-122"/>
                          <a:ea typeface="微软雅黑" panose="020B0503020204020204" charset="-122"/>
                        </a:rPr>
                        <a:t>0-∞</a:t>
                      </a:r>
                      <a:r>
                        <a:rPr lang="en-US" sz="900" b="0" i="0" u="none" strike="noStrike">
                          <a:solidFill>
                            <a:srgbClr val="000000"/>
                          </a:solidFill>
                          <a:effectLst/>
                          <a:latin typeface="微软雅黑" panose="020B0503020204020204" charset="-122"/>
                          <a:ea typeface="微软雅黑" panose="020B0503020204020204" charset="-122"/>
                        </a:rPr>
                        <a:t> (h·ng/mL)</a:t>
                      </a:r>
                      <a:endParaRPr lang="en-US" sz="900" b="0" i="0" u="none" strike="noStrike">
                        <a:solidFill>
                          <a:srgbClr val="000000"/>
                        </a:solidFill>
                        <a:effectLst/>
                        <a:latin typeface="微软雅黑" panose="020B0503020204020204" charset="-122"/>
                        <a:ea typeface="微软雅黑" panose="020B0503020204020204" charset="-122"/>
                      </a:endParaRPr>
                    </a:p>
                  </a:txBody>
                  <a:tcPr marL="7620" marR="7620" marT="7620"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altLang="zh-CN" sz="900" b="0" i="0" u="none" strike="noStrike">
                          <a:solidFill>
                            <a:srgbClr val="000000"/>
                          </a:solidFill>
                          <a:effectLst/>
                          <a:latin typeface="微软雅黑" panose="020B0503020204020204" charset="-122"/>
                          <a:ea typeface="微软雅黑" panose="020B0503020204020204" charset="-122"/>
                        </a:rPr>
                        <a:t>83.08</a:t>
                      </a:r>
                      <a:endParaRPr lang="en-US" altLang="zh-CN" sz="900" b="0" i="0" u="none" strike="noStrike">
                        <a:solidFill>
                          <a:srgbClr val="000000"/>
                        </a:solidFill>
                        <a:effectLst/>
                        <a:latin typeface="微软雅黑" panose="020B0503020204020204" charset="-122"/>
                        <a:ea typeface="微软雅黑" panose="020B0503020204020204" charset="-122"/>
                      </a:endParaRPr>
                    </a:p>
                  </a:txBody>
                  <a:tcPr marL="7620" marR="7620" marT="7620" marB="0" anchor="ctr">
                    <a:lnL>
                      <a:noFill/>
                    </a:lnL>
                    <a:lnR>
                      <a:noFill/>
                    </a:lnR>
                    <a:lnT>
                      <a:noFill/>
                    </a:lnT>
                    <a:lnB>
                      <a:noFill/>
                    </a:lnB>
                    <a:solidFill>
                      <a:srgbClr val="FFFFFF"/>
                    </a:solidFill>
                  </a:tcPr>
                </a:tc>
                <a:tc>
                  <a:txBody>
                    <a:bodyPr/>
                    <a:lstStyle/>
                    <a:p>
                      <a:pPr algn="ctr" fontAlgn="ctr"/>
                      <a:r>
                        <a:rPr lang="en-US" altLang="zh-CN" sz="900" b="0" i="0" u="none" strike="noStrike">
                          <a:solidFill>
                            <a:srgbClr val="000000"/>
                          </a:solidFill>
                          <a:effectLst/>
                          <a:latin typeface="微软雅黑" panose="020B0503020204020204" charset="-122"/>
                          <a:ea typeface="微软雅黑" panose="020B0503020204020204" charset="-122"/>
                        </a:rPr>
                        <a:t>62.32 - 110.75</a:t>
                      </a:r>
                      <a:endParaRPr lang="en-US" altLang="zh-CN" sz="900" b="0" i="0" u="none" strike="noStrike">
                        <a:solidFill>
                          <a:srgbClr val="000000"/>
                        </a:solidFill>
                        <a:effectLst/>
                        <a:latin typeface="微软雅黑" panose="020B0503020204020204" charset="-122"/>
                        <a:ea typeface="微软雅黑" panose="020B0503020204020204" charset="-122"/>
                      </a:endParaRPr>
                    </a:p>
                  </a:txBody>
                  <a:tcPr marL="7620" marR="7620" marT="7620" marB="0"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r>
              <a:tr h="221561">
                <a:tc>
                  <a:txBody>
                    <a:bodyPr/>
                    <a:lstStyle/>
                    <a:p>
                      <a:pPr algn="just" fontAlgn="ctr"/>
                      <a:r>
                        <a:rPr lang="en-US" sz="900" b="0" i="0" u="none" strike="noStrike" dirty="0" err="1">
                          <a:solidFill>
                            <a:srgbClr val="000000"/>
                          </a:solidFill>
                          <a:effectLst/>
                          <a:latin typeface="微软雅黑" panose="020B0503020204020204" charset="-122"/>
                          <a:ea typeface="微软雅黑" panose="020B0503020204020204" charset="-122"/>
                        </a:rPr>
                        <a:t>C</a:t>
                      </a:r>
                      <a:r>
                        <a:rPr lang="en-US" sz="900" b="0" i="0" u="none" strike="noStrike" baseline="-25000" dirty="0" err="1">
                          <a:solidFill>
                            <a:srgbClr val="000000"/>
                          </a:solidFill>
                          <a:effectLst/>
                          <a:latin typeface="微软雅黑" panose="020B0503020204020204" charset="-122"/>
                          <a:ea typeface="微软雅黑" panose="020B0503020204020204" charset="-122"/>
                        </a:rPr>
                        <a:t>max</a:t>
                      </a:r>
                      <a:r>
                        <a:rPr lang="en-US" sz="900" b="0" i="0" u="none" strike="noStrike" dirty="0">
                          <a:solidFill>
                            <a:srgbClr val="000000"/>
                          </a:solidFill>
                          <a:effectLst/>
                          <a:latin typeface="微软雅黑" panose="020B0503020204020204" charset="-122"/>
                          <a:ea typeface="微软雅黑" panose="020B0503020204020204" charset="-122"/>
                        </a:rPr>
                        <a:t> (ng/mL)</a:t>
                      </a:r>
                      <a:endParaRPr lang="en-US" sz="900" b="0" i="0" u="none" strike="noStrike" dirty="0">
                        <a:solidFill>
                          <a:srgbClr val="000000"/>
                        </a:solidFill>
                        <a:effectLst/>
                        <a:latin typeface="微软雅黑" panose="020B0503020204020204" charset="-122"/>
                        <a:ea typeface="微软雅黑" panose="020B0503020204020204" charset="-122"/>
                      </a:endParaRPr>
                    </a:p>
                  </a:txBody>
                  <a:tcPr marL="7620" marR="7620" marT="762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b="0" i="0" u="none" strike="noStrike">
                          <a:solidFill>
                            <a:srgbClr val="000000"/>
                          </a:solidFill>
                          <a:effectLst/>
                          <a:latin typeface="微软雅黑" panose="020B0503020204020204" charset="-122"/>
                          <a:ea typeface="微软雅黑" panose="020B0503020204020204" charset="-122"/>
                        </a:rPr>
                        <a:t>76.76</a:t>
                      </a:r>
                      <a:endParaRPr lang="en-US" altLang="zh-CN" sz="900" b="0" i="0" u="none" strike="noStrike">
                        <a:solidFill>
                          <a:srgbClr val="000000"/>
                        </a:solidFill>
                        <a:effectLst/>
                        <a:latin typeface="微软雅黑" panose="020B0503020204020204" charset="-122"/>
                        <a:ea typeface="微软雅黑" panose="020B0503020204020204" charset="-122"/>
                      </a:endParaRP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b="0" i="0" u="none" strike="noStrike" dirty="0">
                          <a:solidFill>
                            <a:srgbClr val="000000"/>
                          </a:solidFill>
                          <a:effectLst/>
                          <a:latin typeface="微软雅黑" panose="020B0503020204020204" charset="-122"/>
                          <a:ea typeface="微软雅黑" panose="020B0503020204020204" charset="-122"/>
                        </a:rPr>
                        <a:t>65.38 - 90.12</a:t>
                      </a:r>
                      <a:endParaRPr lang="en-US" altLang="zh-CN" sz="900" b="0" i="0" u="none" strike="noStrike" dirty="0">
                        <a:solidFill>
                          <a:srgbClr val="000000"/>
                        </a:solidFill>
                        <a:effectLst/>
                        <a:latin typeface="微软雅黑" panose="020B0503020204020204" charset="-122"/>
                        <a:ea typeface="微软雅黑" panose="020B0503020204020204" charset="-122"/>
                      </a:endParaRPr>
                    </a:p>
                  </a:txBody>
                  <a:tcPr marL="7620" marR="7620" marT="762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r>
            </a:tbl>
          </a:graphicData>
        </a:graphic>
      </p:graphicFrame>
      <p:graphicFrame>
        <p:nvGraphicFramePr>
          <p:cNvPr id="15" name="表格 14"/>
          <p:cNvGraphicFramePr>
            <a:graphicFrameLocks noGrp="1"/>
          </p:cNvGraphicFramePr>
          <p:nvPr/>
        </p:nvGraphicFramePr>
        <p:xfrm>
          <a:off x="5872397" y="5019040"/>
          <a:ext cx="5958229" cy="1398277"/>
        </p:xfrm>
        <a:graphic>
          <a:graphicData uri="http://schemas.openxmlformats.org/drawingml/2006/table">
            <a:tbl>
              <a:tblPr/>
              <a:tblGrid>
                <a:gridCol w="1766620"/>
                <a:gridCol w="1920240"/>
                <a:gridCol w="2271369"/>
              </a:tblGrid>
              <a:tr h="222962">
                <a:tc gridSpan="3">
                  <a:txBody>
                    <a:bodyPr/>
                    <a:lstStyle/>
                    <a:p>
                      <a:pPr algn="ctr" fontAlgn="b"/>
                      <a:r>
                        <a:rPr lang="zh-CN" altLang="en-US" sz="1100" b="1" i="0" u="none" strike="noStrike" dirty="0">
                          <a:solidFill>
                            <a:srgbClr val="000000"/>
                          </a:solidFill>
                          <a:effectLst/>
                          <a:latin typeface="微软雅黑" panose="020B0503020204020204" charset="-122"/>
                          <a:ea typeface="微软雅黑" panose="020B0503020204020204" charset="-122"/>
                        </a:rPr>
                        <a:t>中度肾功能不全</a:t>
                      </a:r>
                      <a:endParaRPr lang="zh-CN" altLang="en-US" sz="1100" b="1" i="0" u="none" strike="noStrike" dirty="0">
                        <a:solidFill>
                          <a:srgbClr val="000000"/>
                        </a:solidFill>
                        <a:effectLst/>
                        <a:latin typeface="微软雅黑" panose="020B0503020204020204" charset="-122"/>
                        <a:ea typeface="微软雅黑" panose="020B0503020204020204" charset="-122"/>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r>
              <a:tr h="215830">
                <a:tc>
                  <a:txBody>
                    <a:bodyPr/>
                    <a:lstStyle/>
                    <a:p>
                      <a:pPr algn="l" fontAlgn="ctr"/>
                      <a:r>
                        <a:rPr lang="en-US" sz="1050" b="0" i="0" u="none" strike="noStrike">
                          <a:solidFill>
                            <a:srgbClr val="000000"/>
                          </a:solidFill>
                          <a:effectLst/>
                          <a:latin typeface="微软雅黑" panose="020B0503020204020204" charset="-122"/>
                          <a:ea typeface="微软雅黑" panose="020B0503020204020204" charset="-122"/>
                        </a:rPr>
                        <a:t>PK</a:t>
                      </a:r>
                      <a:r>
                        <a:rPr lang="zh-CN" altLang="en-US" sz="1050" b="0" i="0" u="none" strike="noStrike">
                          <a:solidFill>
                            <a:srgbClr val="000000"/>
                          </a:solidFill>
                          <a:effectLst/>
                          <a:latin typeface="微软雅黑" panose="020B0503020204020204" charset="-122"/>
                          <a:ea typeface="微软雅黑" panose="020B0503020204020204" charset="-122"/>
                        </a:rPr>
                        <a:t>参数</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7620" marR="7620" marT="7620"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050" b="0" i="0" u="none" strike="noStrike">
                          <a:solidFill>
                            <a:srgbClr val="000000"/>
                          </a:solidFill>
                          <a:effectLst/>
                          <a:latin typeface="微软雅黑" panose="020B0503020204020204" charset="-122"/>
                          <a:ea typeface="微软雅黑" panose="020B0503020204020204" charset="-122"/>
                        </a:rPr>
                        <a:t>几何均值比值 </a:t>
                      </a:r>
                      <a:r>
                        <a:rPr lang="en-US" altLang="zh-CN" sz="1050" b="0" i="0" u="none" strike="noStrike">
                          <a:solidFill>
                            <a:srgbClr val="000000"/>
                          </a:solidFill>
                          <a:effectLst/>
                          <a:latin typeface="微软雅黑" panose="020B0503020204020204" charset="-122"/>
                          <a:ea typeface="微软雅黑" panose="020B0503020204020204" charset="-122"/>
                        </a:rPr>
                        <a:t>(%)</a:t>
                      </a:r>
                      <a:endParaRPr lang="en-US" altLang="zh-CN" sz="1050" b="0" i="0" u="none" strike="noStrike">
                        <a:solidFill>
                          <a:srgbClr val="000000"/>
                        </a:solidFill>
                        <a:effectLst/>
                        <a:latin typeface="微软雅黑" panose="020B0503020204020204" charset="-122"/>
                        <a:ea typeface="微软雅黑" panose="020B0503020204020204" charset="-122"/>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50" b="0" i="0" u="none" strike="noStrike">
                          <a:solidFill>
                            <a:srgbClr val="000000"/>
                          </a:solidFill>
                          <a:effectLst/>
                          <a:latin typeface="微软雅黑" panose="020B0503020204020204" charset="-122"/>
                          <a:ea typeface="微软雅黑" panose="020B0503020204020204" charset="-122"/>
                        </a:rPr>
                        <a:t>几何均值比的90%CI</a:t>
                      </a:r>
                      <a:endParaRPr lang="it-IT" sz="1050" b="0" i="0" u="none" strike="noStrike">
                        <a:solidFill>
                          <a:srgbClr val="000000"/>
                        </a:solidFill>
                        <a:effectLst/>
                        <a:latin typeface="微软雅黑" panose="020B0503020204020204" charset="-122"/>
                        <a:ea typeface="微软雅黑" panose="020B0503020204020204" charset="-122"/>
                      </a:endParaRPr>
                    </a:p>
                  </a:txBody>
                  <a:tcPr marL="7620" marR="7620" marT="762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5830">
                <a:tc gridSpan="3">
                  <a:txBody>
                    <a:bodyPr/>
                    <a:lstStyle/>
                    <a:p>
                      <a:pPr algn="l" fontAlgn="ctr"/>
                      <a:r>
                        <a:rPr lang="zh-CN" altLang="en-US" sz="1050" b="0" i="0" u="none" strike="noStrike">
                          <a:solidFill>
                            <a:srgbClr val="000000"/>
                          </a:solidFill>
                          <a:effectLst/>
                          <a:latin typeface="微软雅黑" panose="020B0503020204020204" charset="-122"/>
                          <a:ea typeface="微软雅黑" panose="020B0503020204020204" charset="-122"/>
                        </a:rPr>
                        <a:t>中度肾功能不全组</a:t>
                      </a:r>
                      <a:r>
                        <a:rPr lang="en-US" altLang="zh-CN" sz="1050" b="0" i="0" u="none" strike="noStrike">
                          <a:solidFill>
                            <a:srgbClr val="000000"/>
                          </a:solidFill>
                          <a:effectLst/>
                          <a:latin typeface="微软雅黑" panose="020B0503020204020204" charset="-122"/>
                          <a:ea typeface="微软雅黑" panose="020B0503020204020204" charset="-122"/>
                        </a:rPr>
                        <a:t>(</a:t>
                      </a:r>
                      <a:r>
                        <a:rPr lang="en-US" sz="1050" b="0" i="0" u="none" strike="noStrike">
                          <a:solidFill>
                            <a:srgbClr val="000000"/>
                          </a:solidFill>
                          <a:effectLst/>
                          <a:latin typeface="微软雅黑" panose="020B0503020204020204" charset="-122"/>
                          <a:ea typeface="微软雅黑" panose="020B0503020204020204" charset="-122"/>
                        </a:rPr>
                        <a:t>n=8)vs</a:t>
                      </a:r>
                      <a:r>
                        <a:rPr lang="zh-CN" altLang="en-US" sz="1050" b="0" i="0" u="none" strike="noStrike">
                          <a:solidFill>
                            <a:srgbClr val="000000"/>
                          </a:solidFill>
                          <a:effectLst/>
                          <a:latin typeface="微软雅黑" panose="020B0503020204020204" charset="-122"/>
                          <a:ea typeface="微软雅黑" panose="020B0503020204020204" charset="-122"/>
                        </a:rPr>
                        <a:t>匹配健康受试者组</a:t>
                      </a:r>
                      <a:r>
                        <a:rPr lang="en-US" altLang="zh-CN" sz="1050" b="0" i="0" u="none" strike="noStrike">
                          <a:solidFill>
                            <a:srgbClr val="000000"/>
                          </a:solidFill>
                          <a:effectLst/>
                          <a:latin typeface="微软雅黑" panose="020B0503020204020204" charset="-122"/>
                          <a:ea typeface="微软雅黑" panose="020B0503020204020204" charset="-122"/>
                        </a:rPr>
                        <a:t>(</a:t>
                      </a:r>
                      <a:r>
                        <a:rPr lang="en-US" sz="1050" b="0" i="0" u="none" strike="noStrike">
                          <a:solidFill>
                            <a:srgbClr val="000000"/>
                          </a:solidFill>
                          <a:effectLst/>
                          <a:latin typeface="微软雅黑" panose="020B0503020204020204" charset="-122"/>
                          <a:ea typeface="微软雅黑" panose="020B0503020204020204" charset="-122"/>
                        </a:rPr>
                        <a:t>n=8)</a:t>
                      </a:r>
                      <a:endParaRPr lang="en-US" sz="1050" b="0" i="0" u="none" strike="noStrike">
                        <a:solidFill>
                          <a:srgbClr val="000000"/>
                        </a:solidFill>
                        <a:effectLst/>
                        <a:latin typeface="微软雅黑" panose="020B0503020204020204" charset="-122"/>
                        <a:ea typeface="微软雅黑" panose="020B050302020402020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cPr/>
                </a:tc>
                <a:tc hMerge="1">
                  <a:tcPr/>
                </a:tc>
              </a:tr>
              <a:tr h="247885">
                <a:tc>
                  <a:txBody>
                    <a:bodyPr/>
                    <a:lstStyle/>
                    <a:p>
                      <a:pPr algn="just" fontAlgn="ctr"/>
                      <a:r>
                        <a:rPr lang="en-US" sz="1050" b="0" i="0" u="none" strike="noStrike">
                          <a:solidFill>
                            <a:srgbClr val="000000"/>
                          </a:solidFill>
                          <a:effectLst/>
                          <a:latin typeface="微软雅黑" panose="020B0503020204020204" charset="-122"/>
                          <a:ea typeface="微软雅黑" panose="020B0503020204020204" charset="-122"/>
                        </a:rPr>
                        <a:t>AUC</a:t>
                      </a:r>
                      <a:r>
                        <a:rPr lang="en-US" sz="1050" b="0" i="0" u="none" strike="noStrike" baseline="-25000">
                          <a:solidFill>
                            <a:srgbClr val="000000"/>
                          </a:solidFill>
                          <a:effectLst/>
                          <a:latin typeface="微软雅黑" panose="020B0503020204020204" charset="-122"/>
                          <a:ea typeface="微软雅黑" panose="020B0503020204020204" charset="-122"/>
                        </a:rPr>
                        <a:t>0-t</a:t>
                      </a:r>
                      <a:r>
                        <a:rPr lang="en-US" sz="1050" b="0" i="0" u="none" strike="noStrike">
                          <a:solidFill>
                            <a:srgbClr val="000000"/>
                          </a:solidFill>
                          <a:effectLst/>
                          <a:latin typeface="微软雅黑" panose="020B0503020204020204" charset="-122"/>
                          <a:ea typeface="微软雅黑" panose="020B0503020204020204" charset="-122"/>
                        </a:rPr>
                        <a:t> (h·ng/mL)</a:t>
                      </a:r>
                      <a:endParaRPr lang="en-US" sz="1050" b="0" i="0" u="none" strike="noStrike">
                        <a:solidFill>
                          <a:srgbClr val="000000"/>
                        </a:solidFill>
                        <a:effectLst/>
                        <a:latin typeface="微软雅黑" panose="020B0503020204020204" charset="-122"/>
                        <a:ea typeface="微软雅黑" panose="020B0503020204020204" charset="-122"/>
                      </a:endParaRPr>
                    </a:p>
                  </a:txBody>
                  <a:tcPr marL="7620" marR="7620" marT="7620"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zh-CN" sz="1050" b="0" i="0" u="none" strike="noStrike">
                          <a:solidFill>
                            <a:srgbClr val="000000"/>
                          </a:solidFill>
                          <a:effectLst/>
                          <a:latin typeface="微软雅黑" panose="020B0503020204020204" charset="-122"/>
                          <a:ea typeface="微软雅黑" panose="020B0503020204020204" charset="-122"/>
                        </a:rPr>
                        <a:t>129.53</a:t>
                      </a:r>
                      <a:endParaRPr lang="en-US" altLang="zh-CN" sz="1050" b="0" i="0" u="none" strike="noStrike">
                        <a:solidFill>
                          <a:srgbClr val="000000"/>
                        </a:solidFill>
                        <a:effectLst/>
                        <a:latin typeface="微软雅黑" panose="020B0503020204020204" charset="-122"/>
                        <a:ea typeface="微软雅黑" panose="020B0503020204020204" charset="-122"/>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zh-CN" sz="1050" b="0" i="0" u="none" strike="noStrike">
                          <a:solidFill>
                            <a:srgbClr val="000000"/>
                          </a:solidFill>
                          <a:effectLst/>
                          <a:latin typeface="微软雅黑" panose="020B0503020204020204" charset="-122"/>
                          <a:ea typeface="微软雅黑" panose="020B0503020204020204" charset="-122"/>
                        </a:rPr>
                        <a:t>101.35 - 165.55</a:t>
                      </a:r>
                      <a:endParaRPr lang="en-US" altLang="zh-CN" sz="1050" b="0" i="0" u="none" strike="noStrike">
                        <a:solidFill>
                          <a:srgbClr val="000000"/>
                        </a:solidFill>
                        <a:effectLst/>
                        <a:latin typeface="微软雅黑" panose="020B0503020204020204" charset="-122"/>
                        <a:ea typeface="微软雅黑" panose="020B0503020204020204" charset="-122"/>
                      </a:endParaRPr>
                    </a:p>
                  </a:txBody>
                  <a:tcPr marL="7620" marR="7620" marT="762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247885">
                <a:tc>
                  <a:txBody>
                    <a:bodyPr/>
                    <a:lstStyle/>
                    <a:p>
                      <a:pPr algn="just" fontAlgn="ctr"/>
                      <a:r>
                        <a:rPr lang="en-US" sz="1050" b="0" i="0" u="none" strike="noStrike">
                          <a:solidFill>
                            <a:srgbClr val="000000"/>
                          </a:solidFill>
                          <a:effectLst/>
                          <a:latin typeface="微软雅黑" panose="020B0503020204020204" charset="-122"/>
                          <a:ea typeface="微软雅黑" panose="020B0503020204020204" charset="-122"/>
                        </a:rPr>
                        <a:t>AUC</a:t>
                      </a:r>
                      <a:r>
                        <a:rPr lang="en-US" sz="1050" b="0" i="0" u="none" strike="noStrike" baseline="-25000">
                          <a:solidFill>
                            <a:srgbClr val="000000"/>
                          </a:solidFill>
                          <a:effectLst/>
                          <a:latin typeface="微软雅黑" panose="020B0503020204020204" charset="-122"/>
                          <a:ea typeface="微软雅黑" panose="020B0503020204020204" charset="-122"/>
                        </a:rPr>
                        <a:t>0-∞</a:t>
                      </a:r>
                      <a:r>
                        <a:rPr lang="en-US" sz="1050" b="0" i="0" u="none" strike="noStrike">
                          <a:solidFill>
                            <a:srgbClr val="000000"/>
                          </a:solidFill>
                          <a:effectLst/>
                          <a:latin typeface="微软雅黑" panose="020B0503020204020204" charset="-122"/>
                          <a:ea typeface="微软雅黑" panose="020B0503020204020204" charset="-122"/>
                        </a:rPr>
                        <a:t> (h·ng/mL)</a:t>
                      </a:r>
                      <a:endParaRPr lang="en-US" sz="1050" b="0" i="0" u="none" strike="noStrike">
                        <a:solidFill>
                          <a:srgbClr val="000000"/>
                        </a:solidFill>
                        <a:effectLst/>
                        <a:latin typeface="微软雅黑" panose="020B0503020204020204" charset="-122"/>
                        <a:ea typeface="微软雅黑" panose="020B0503020204020204" charset="-122"/>
                      </a:endParaRPr>
                    </a:p>
                  </a:txBody>
                  <a:tcPr marL="7620" marR="7620" marT="7620"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altLang="zh-CN" sz="1050" b="0" i="0" u="none" strike="noStrike">
                          <a:solidFill>
                            <a:srgbClr val="000000"/>
                          </a:solidFill>
                          <a:effectLst/>
                          <a:latin typeface="微软雅黑" panose="020B0503020204020204" charset="-122"/>
                          <a:ea typeface="微软雅黑" panose="020B0503020204020204" charset="-122"/>
                        </a:rPr>
                        <a:t>129.06</a:t>
                      </a:r>
                      <a:endParaRPr lang="en-US" altLang="zh-CN" sz="1050" b="0" i="0" u="none" strike="noStrike">
                        <a:solidFill>
                          <a:srgbClr val="000000"/>
                        </a:solidFill>
                        <a:effectLst/>
                        <a:latin typeface="微软雅黑" panose="020B0503020204020204" charset="-122"/>
                        <a:ea typeface="微软雅黑" panose="020B0503020204020204" charset="-122"/>
                      </a:endParaRPr>
                    </a:p>
                  </a:txBody>
                  <a:tcPr marL="7620" marR="7620" marT="7620" marB="0" anchor="ctr">
                    <a:lnL>
                      <a:noFill/>
                    </a:lnL>
                    <a:lnR>
                      <a:noFill/>
                    </a:lnR>
                    <a:lnT>
                      <a:noFill/>
                    </a:lnT>
                    <a:lnB>
                      <a:noFill/>
                    </a:lnB>
                    <a:solidFill>
                      <a:srgbClr val="FFFFFF"/>
                    </a:solidFill>
                  </a:tcPr>
                </a:tc>
                <a:tc>
                  <a:txBody>
                    <a:bodyPr/>
                    <a:lstStyle/>
                    <a:p>
                      <a:pPr algn="ctr" fontAlgn="ctr"/>
                      <a:r>
                        <a:rPr lang="en-US" altLang="zh-CN" sz="1050" b="0" i="0" u="none" strike="noStrike">
                          <a:solidFill>
                            <a:srgbClr val="000000"/>
                          </a:solidFill>
                          <a:effectLst/>
                          <a:latin typeface="微软雅黑" panose="020B0503020204020204" charset="-122"/>
                          <a:ea typeface="微软雅黑" panose="020B0503020204020204" charset="-122"/>
                        </a:rPr>
                        <a:t>101.01 - 164.90</a:t>
                      </a:r>
                      <a:endParaRPr lang="en-US" altLang="zh-CN" sz="1050" b="0" i="0" u="none" strike="noStrike">
                        <a:solidFill>
                          <a:srgbClr val="000000"/>
                        </a:solidFill>
                        <a:effectLst/>
                        <a:latin typeface="微软雅黑" panose="020B0503020204020204" charset="-122"/>
                        <a:ea typeface="微软雅黑" panose="020B0503020204020204" charset="-122"/>
                      </a:endParaRPr>
                    </a:p>
                  </a:txBody>
                  <a:tcPr marL="7620" marR="7620" marT="7620" marB="0"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r>
              <a:tr h="247885">
                <a:tc>
                  <a:txBody>
                    <a:bodyPr/>
                    <a:lstStyle/>
                    <a:p>
                      <a:pPr algn="just" fontAlgn="ctr"/>
                      <a:r>
                        <a:rPr lang="en-US" sz="1050" b="0" i="0" u="none" strike="noStrike">
                          <a:solidFill>
                            <a:srgbClr val="000000"/>
                          </a:solidFill>
                          <a:effectLst/>
                          <a:latin typeface="微软雅黑" panose="020B0503020204020204" charset="-122"/>
                          <a:ea typeface="微软雅黑" panose="020B0503020204020204" charset="-122"/>
                        </a:rPr>
                        <a:t>C</a:t>
                      </a:r>
                      <a:r>
                        <a:rPr lang="en-US" sz="1050" b="0" i="0" u="none" strike="noStrike" baseline="-25000">
                          <a:solidFill>
                            <a:srgbClr val="000000"/>
                          </a:solidFill>
                          <a:effectLst/>
                          <a:latin typeface="微软雅黑" panose="020B0503020204020204" charset="-122"/>
                          <a:ea typeface="微软雅黑" panose="020B0503020204020204" charset="-122"/>
                        </a:rPr>
                        <a:t>max</a:t>
                      </a:r>
                      <a:r>
                        <a:rPr lang="en-US" sz="1050" b="0" i="0" u="none" strike="noStrike">
                          <a:solidFill>
                            <a:srgbClr val="000000"/>
                          </a:solidFill>
                          <a:effectLst/>
                          <a:latin typeface="微软雅黑" panose="020B0503020204020204" charset="-122"/>
                          <a:ea typeface="微软雅黑" panose="020B0503020204020204" charset="-122"/>
                        </a:rPr>
                        <a:t> (ng/mL)</a:t>
                      </a:r>
                      <a:endParaRPr lang="en-US" sz="1050" b="0" i="0" u="none" strike="noStrike">
                        <a:solidFill>
                          <a:srgbClr val="000000"/>
                        </a:solidFill>
                        <a:effectLst/>
                        <a:latin typeface="微软雅黑" panose="020B0503020204020204" charset="-122"/>
                        <a:ea typeface="微软雅黑" panose="020B0503020204020204" charset="-122"/>
                      </a:endParaRPr>
                    </a:p>
                  </a:txBody>
                  <a:tcPr marL="7620" marR="7620" marT="762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050" b="0" i="0" u="none" strike="noStrike">
                          <a:solidFill>
                            <a:srgbClr val="000000"/>
                          </a:solidFill>
                          <a:effectLst/>
                          <a:latin typeface="微软雅黑" panose="020B0503020204020204" charset="-122"/>
                          <a:ea typeface="微软雅黑" panose="020B0503020204020204" charset="-122"/>
                        </a:rPr>
                        <a:t>95.27</a:t>
                      </a:r>
                      <a:endParaRPr lang="en-US" altLang="zh-CN" sz="1050" b="0" i="0" u="none" strike="noStrike">
                        <a:solidFill>
                          <a:srgbClr val="000000"/>
                        </a:solidFill>
                        <a:effectLst/>
                        <a:latin typeface="微软雅黑" panose="020B0503020204020204" charset="-122"/>
                        <a:ea typeface="微软雅黑" panose="020B0503020204020204" charset="-122"/>
                      </a:endParaRP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050" b="0" i="0" u="none" strike="noStrike" dirty="0">
                          <a:solidFill>
                            <a:srgbClr val="000000"/>
                          </a:solidFill>
                          <a:effectLst/>
                          <a:latin typeface="微软雅黑" panose="020B0503020204020204" charset="-122"/>
                          <a:ea typeface="微软雅黑" panose="020B0503020204020204" charset="-122"/>
                        </a:rPr>
                        <a:t>85.25 - 106.45</a:t>
                      </a:r>
                      <a:endParaRPr lang="en-US" altLang="zh-CN" sz="1050" b="0" i="0" u="none" strike="noStrike" dirty="0">
                        <a:solidFill>
                          <a:srgbClr val="000000"/>
                        </a:solidFill>
                        <a:effectLst/>
                        <a:latin typeface="微软雅黑" panose="020B0503020204020204" charset="-122"/>
                        <a:ea typeface="微软雅黑" panose="020B0503020204020204" charset="-122"/>
                      </a:endParaRPr>
                    </a:p>
                  </a:txBody>
                  <a:tcPr marL="7620" marR="7620" marT="762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44"/>
          <p:cNvSpPr/>
          <p:nvPr/>
        </p:nvSpPr>
        <p:spPr>
          <a:xfrm>
            <a:off x="0" y="0"/>
            <a:ext cx="1553753" cy="453862"/>
          </a:xfrm>
          <a:prstGeom prst="rect">
            <a:avLst/>
          </a:prstGeom>
          <a:solidFill>
            <a:srgbClr val="6770B1">
              <a:alpha val="100000"/>
            </a:srgbClr>
          </a:solidFill>
          <a:ln w="0" cap="flat">
            <a:noFill/>
            <a:prstDash val="solid"/>
            <a:miter lim="0"/>
          </a:ln>
        </p:spPr>
        <p:txBody>
          <a:bodyPr vert="horz" wrap="square" lIns="0" tIns="0" rIns="0" bIns="0"/>
          <a:lstStyle/>
          <a:p>
            <a:pPr algn="l" rtl="0" eaLnBrk="0">
              <a:lnSpc>
                <a:spcPct val="120000"/>
              </a:lnSpc>
            </a:pPr>
            <a:endParaRPr sz="1700" dirty="0">
              <a:latin typeface="Arial" panose="020B0604020202020204"/>
              <a:ea typeface="Arial" panose="020B0604020202020204"/>
              <a:cs typeface="Arial" panose="020B0604020202020204"/>
            </a:endParaRPr>
          </a:p>
        </p:txBody>
      </p:sp>
      <p:sp>
        <p:nvSpPr>
          <p:cNvPr id="2" name="Text 0"/>
          <p:cNvSpPr/>
          <p:nvPr/>
        </p:nvSpPr>
        <p:spPr>
          <a:xfrm>
            <a:off x="214908" y="192088"/>
            <a:ext cx="11506200" cy="228600"/>
          </a:xfrm>
          <a:prstGeom prst="rect">
            <a:avLst/>
          </a:prstGeom>
          <a:noFill/>
        </p:spPr>
        <p:txBody>
          <a:bodyPr wrap="square" lIns="0" tIns="0" rIns="0" bIns="0" rtlCol="0" anchor="ctr"/>
          <a:lstStyle/>
          <a:p>
            <a:pPr>
              <a:lnSpc>
                <a:spcPct val="130000"/>
              </a:lnSpc>
            </a:pPr>
            <a:endParaRPr lang="en-US" sz="1600" dirty="0"/>
          </a:p>
        </p:txBody>
      </p:sp>
      <p:sp>
        <p:nvSpPr>
          <p:cNvPr id="13" name="文本框 12"/>
          <p:cNvSpPr txBox="1"/>
          <p:nvPr/>
        </p:nvSpPr>
        <p:spPr>
          <a:xfrm>
            <a:off x="214908" y="6528746"/>
            <a:ext cx="8668385" cy="337185"/>
          </a:xfrm>
          <a:prstGeom prst="rect">
            <a:avLst/>
          </a:prstGeom>
        </p:spPr>
        <p:txBody>
          <a:bodyPr wrap="square">
            <a:spAutoFit/>
          </a:bodyPr>
          <a:lstStyle/>
          <a:p>
            <a:pPr algn="l"/>
            <a:r>
              <a:rPr lang="en-US" altLang="zh-CN" sz="800" dirty="0">
                <a:solidFill>
                  <a:srgbClr val="000000"/>
                </a:solidFill>
                <a:latin typeface="微软雅黑" panose="020B0503020204020204" charset="-122"/>
                <a:ea typeface="微软雅黑" panose="020B0503020204020204" charset="-122"/>
                <a:cs typeface="Times New Roman" panose="02020603050405020304" pitchFamily="18" charset="0"/>
              </a:rPr>
              <a:t>[1]</a:t>
            </a:r>
            <a:r>
              <a:rPr lang="zh-CN" altLang="en-US" sz="800" dirty="0">
                <a:solidFill>
                  <a:srgbClr val="000000"/>
                </a:solidFill>
                <a:latin typeface="微软雅黑" panose="020B0503020204020204" charset="-122"/>
                <a:ea typeface="微软雅黑" panose="020B0503020204020204" charset="-122"/>
                <a:cs typeface="Times New Roman" panose="02020603050405020304" pitchFamily="18" charset="0"/>
              </a:rPr>
              <a:t>苯胺洛芬</a:t>
            </a:r>
            <a:r>
              <a:rPr lang="en-US" altLang="zh-CN" sz="800" dirty="0">
                <a:solidFill>
                  <a:srgbClr val="000000"/>
                </a:solidFill>
                <a:latin typeface="微软雅黑" panose="020B0503020204020204" charset="-122"/>
                <a:ea typeface="微软雅黑" panose="020B0503020204020204" charset="-122"/>
                <a:cs typeface="Times New Roman" panose="02020603050405020304" pitchFamily="18" charset="0"/>
              </a:rPr>
              <a:t>Ⅲ </a:t>
            </a:r>
            <a:r>
              <a:rPr lang="zh-CN" altLang="en-US" sz="800" dirty="0">
                <a:solidFill>
                  <a:srgbClr val="000000"/>
                </a:solidFill>
                <a:latin typeface="微软雅黑" panose="020B0503020204020204" charset="-122"/>
                <a:ea typeface="微软雅黑" panose="020B0503020204020204" charset="-122"/>
                <a:cs typeface="Times New Roman" panose="02020603050405020304" pitchFamily="18" charset="0"/>
              </a:rPr>
              <a:t>期临床试验报告；</a:t>
            </a:r>
            <a:r>
              <a:rPr lang="en-US" altLang="zh-CN" sz="800" dirty="0">
                <a:solidFill>
                  <a:srgbClr val="000000"/>
                </a:solidFill>
                <a:latin typeface="微软雅黑" panose="020B0503020204020204" charset="-122"/>
                <a:ea typeface="微软雅黑" panose="020B0503020204020204" charset="-122"/>
                <a:cs typeface="Times New Roman" panose="02020603050405020304" pitchFamily="18" charset="0"/>
              </a:rPr>
              <a:t>[2]</a:t>
            </a:r>
            <a:r>
              <a:rPr lang="zh-CN" altLang="en-US" sz="800" dirty="0">
                <a:solidFill>
                  <a:srgbClr val="000000"/>
                </a:solidFill>
                <a:latin typeface="微软雅黑" panose="020B0503020204020204" charset="-122"/>
                <a:ea typeface="微软雅黑" panose="020B0503020204020204" charset="-122"/>
                <a:cs typeface="Times New Roman" panose="02020603050405020304" pitchFamily="18" charset="0"/>
              </a:rPr>
              <a:t>苯胺洛芬注射液用于妇科腹部手术后镇痛的有效性及安全性：多中心、随机、双盲、安慰剂对照</a:t>
            </a:r>
            <a:r>
              <a:rPr lang="en-US" altLang="en-US" sz="800" dirty="0">
                <a:solidFill>
                  <a:srgbClr val="000000"/>
                </a:solidFill>
                <a:latin typeface="微软雅黑" panose="020B0503020204020204" charset="-122"/>
                <a:ea typeface="微软雅黑" panose="020B0503020204020204" charset="-122"/>
                <a:cs typeface="Times New Roman" panose="02020603050405020304" pitchFamily="18" charset="0"/>
              </a:rPr>
              <a:t>Ⅲ</a:t>
            </a:r>
            <a:r>
              <a:rPr lang="zh-CN" altLang="en-US" sz="800" dirty="0">
                <a:solidFill>
                  <a:srgbClr val="000000"/>
                </a:solidFill>
                <a:latin typeface="微软雅黑" panose="020B0503020204020204" charset="-122"/>
                <a:ea typeface="微软雅黑" panose="020B0503020204020204" charset="-122"/>
                <a:cs typeface="Times New Roman" panose="02020603050405020304" pitchFamily="18" charset="0"/>
              </a:rPr>
              <a:t>期临床试验</a:t>
            </a:r>
            <a:r>
              <a:rPr lang="en-US" altLang="zh-CN" sz="800" dirty="0">
                <a:solidFill>
                  <a:srgbClr val="000000"/>
                </a:solidFill>
                <a:latin typeface="微软雅黑" panose="020B0503020204020204" charset="-122"/>
                <a:ea typeface="微软雅黑" panose="020B0503020204020204" charset="-122"/>
                <a:cs typeface="Times New Roman" panose="02020603050405020304" pitchFamily="18" charset="0"/>
              </a:rPr>
              <a:t>,</a:t>
            </a:r>
            <a:r>
              <a:rPr lang="zh-CN" altLang="en-US" sz="800" dirty="0">
                <a:solidFill>
                  <a:srgbClr val="000000"/>
                </a:solidFill>
                <a:latin typeface="微软雅黑" panose="020B0503020204020204" charset="-122"/>
                <a:ea typeface="微软雅黑" panose="020B0503020204020204" charset="-122"/>
                <a:cs typeface="Times New Roman" panose="02020603050405020304" pitchFamily="18" charset="0"/>
              </a:rPr>
              <a:t>中华麻醉学杂志</a:t>
            </a:r>
            <a:endParaRPr lang="zh-CN" altLang="en-US" sz="800" dirty="0">
              <a:solidFill>
                <a:srgbClr val="000000"/>
              </a:solidFill>
              <a:latin typeface="微软雅黑" panose="020B0503020204020204" charset="-122"/>
              <a:ea typeface="微软雅黑" panose="020B0503020204020204" charset="-122"/>
              <a:cs typeface="Times New Roman" panose="02020603050405020304" pitchFamily="18" charset="0"/>
            </a:endParaRPr>
          </a:p>
          <a:p>
            <a:pPr algn="l"/>
            <a:r>
              <a:rPr lang="en-US" altLang="zh-CN" sz="800" dirty="0">
                <a:solidFill>
                  <a:srgbClr val="000000"/>
                </a:solidFill>
                <a:latin typeface="微软雅黑" panose="020B0503020204020204" charset="-122"/>
                <a:ea typeface="微软雅黑" panose="020B0503020204020204" charset="-122"/>
                <a:cs typeface="Times New Roman" panose="02020603050405020304" pitchFamily="18" charset="0"/>
                <a:sym typeface="+mn-ea"/>
              </a:rPr>
              <a:t>[3]</a:t>
            </a:r>
            <a:r>
              <a:rPr lang="zh-CN" altLang="en-US" sz="800" dirty="0">
                <a:solidFill>
                  <a:srgbClr val="000000"/>
                </a:solidFill>
                <a:latin typeface="微软雅黑" panose="020B0503020204020204" charset="-122"/>
                <a:ea typeface="微软雅黑" panose="020B0503020204020204" charset="-122"/>
                <a:cs typeface="Times New Roman" panose="02020603050405020304" pitchFamily="18" charset="0"/>
                <a:sym typeface="+mn-ea"/>
              </a:rPr>
              <a:t>非甾体抗炎药注射剂用于术后镇痛的疗效与安全性系统评价和</a:t>
            </a:r>
            <a:r>
              <a:rPr lang="en-US" altLang="zh-CN" sz="800" dirty="0">
                <a:solidFill>
                  <a:srgbClr val="000000"/>
                </a:solidFill>
                <a:latin typeface="微软雅黑" panose="020B0503020204020204" charset="-122"/>
                <a:ea typeface="微软雅黑" panose="020B0503020204020204" charset="-122"/>
                <a:cs typeface="Times New Roman" panose="02020603050405020304" pitchFamily="18" charset="0"/>
                <a:sym typeface="+mn-ea"/>
              </a:rPr>
              <a:t>Meta</a:t>
            </a:r>
            <a:r>
              <a:rPr lang="zh-CN" altLang="en-US" sz="800" dirty="0">
                <a:solidFill>
                  <a:srgbClr val="000000"/>
                </a:solidFill>
                <a:latin typeface="微软雅黑" panose="020B0503020204020204" charset="-122"/>
                <a:ea typeface="微软雅黑" panose="020B0503020204020204" charset="-122"/>
                <a:cs typeface="Times New Roman" panose="02020603050405020304" pitchFamily="18" charset="0"/>
                <a:sym typeface="+mn-ea"/>
              </a:rPr>
              <a:t>分析[</a:t>
            </a:r>
            <a:r>
              <a:rPr lang="en-US" altLang="zh-CN" sz="800" dirty="0">
                <a:solidFill>
                  <a:srgbClr val="000000"/>
                </a:solidFill>
                <a:latin typeface="微软雅黑" panose="020B0503020204020204" charset="-122"/>
                <a:ea typeface="微软雅黑" panose="020B0503020204020204" charset="-122"/>
                <a:cs typeface="Times New Roman" panose="02020603050405020304" pitchFamily="18" charset="0"/>
                <a:sym typeface="+mn-ea"/>
              </a:rPr>
              <a:t>J/OL].</a:t>
            </a:r>
            <a:r>
              <a:rPr lang="zh-CN" altLang="en-US" sz="800" dirty="0">
                <a:solidFill>
                  <a:srgbClr val="000000"/>
                </a:solidFill>
                <a:latin typeface="微软雅黑" panose="020B0503020204020204" charset="-122"/>
                <a:ea typeface="微软雅黑" panose="020B0503020204020204" charset="-122"/>
                <a:cs typeface="Times New Roman" panose="02020603050405020304" pitchFamily="18" charset="0"/>
                <a:sym typeface="+mn-ea"/>
              </a:rPr>
              <a:t>中国新药杂志</a:t>
            </a:r>
            <a:endParaRPr lang="zh-CN" altLang="en-US" sz="800" dirty="0">
              <a:solidFill>
                <a:srgbClr val="000000"/>
              </a:solidFill>
              <a:latin typeface="微软雅黑" panose="020B0503020204020204" charset="-122"/>
              <a:ea typeface="微软雅黑" panose="020B0503020204020204" charset="-122"/>
              <a:cs typeface="Times New Roman" panose="02020603050405020304" pitchFamily="18" charset="0"/>
            </a:endParaRPr>
          </a:p>
        </p:txBody>
      </p:sp>
      <p:sp>
        <p:nvSpPr>
          <p:cNvPr id="28" name="文本框 27"/>
          <p:cNvSpPr txBox="1"/>
          <p:nvPr/>
        </p:nvSpPr>
        <p:spPr>
          <a:xfrm>
            <a:off x="282327" y="30918"/>
            <a:ext cx="1395547" cy="396583"/>
          </a:xfrm>
          <a:prstGeom prst="rect">
            <a:avLst/>
          </a:prstGeom>
          <a:noFill/>
        </p:spPr>
        <p:txBody>
          <a:bodyPr wrap="square" rtlCol="0">
            <a:spAutoFit/>
          </a:bodyPr>
          <a:lstStyle/>
          <a:p>
            <a:pPr eaLnBrk="0">
              <a:lnSpc>
                <a:spcPct val="120000"/>
              </a:lnSpc>
            </a:pPr>
            <a:r>
              <a:rPr lang="zh-CN" altLang="en-US" b="1" dirty="0">
                <a:solidFill>
                  <a:schemeClr val="bg1"/>
                </a:solidFill>
                <a:latin typeface="微软雅黑" panose="020B0503020204020204" charset="-122"/>
                <a:ea typeface="微软雅黑" panose="020B0503020204020204" charset="-122"/>
                <a:cs typeface="Arial" panose="020B0604020202020204"/>
              </a:rPr>
              <a:t>有效性</a:t>
            </a:r>
            <a:r>
              <a:rPr lang="en-US" altLang="zh-CN" b="1" dirty="0">
                <a:solidFill>
                  <a:schemeClr val="bg1"/>
                </a:solidFill>
                <a:latin typeface="微软雅黑" panose="020B0503020204020204" charset="-122"/>
                <a:ea typeface="微软雅黑" panose="020B0503020204020204" charset="-122"/>
                <a:cs typeface="Arial" panose="020B0604020202020204"/>
              </a:rPr>
              <a:t>1</a:t>
            </a:r>
            <a:endParaRPr lang="zh-CN" altLang="en-US" sz="7200" b="1" dirty="0">
              <a:solidFill>
                <a:schemeClr val="bg1"/>
              </a:solidFill>
              <a:latin typeface="微软雅黑" panose="020B0503020204020204" charset="-122"/>
              <a:ea typeface="微软雅黑" panose="020B0503020204020204" charset="-122"/>
              <a:cs typeface="Arial" panose="020B0604020202020204"/>
            </a:endParaRPr>
          </a:p>
        </p:txBody>
      </p:sp>
      <p:sp>
        <p:nvSpPr>
          <p:cNvPr id="37" name="Text 1"/>
          <p:cNvSpPr/>
          <p:nvPr/>
        </p:nvSpPr>
        <p:spPr>
          <a:xfrm>
            <a:off x="541655" y="106680"/>
            <a:ext cx="11650345" cy="410210"/>
          </a:xfrm>
          <a:prstGeom prst="rect">
            <a:avLst/>
          </a:prstGeom>
          <a:noFill/>
        </p:spPr>
        <p:txBody>
          <a:bodyPr wrap="square" lIns="0" tIns="0" rIns="0" bIns="0" rtlCol="0" anchor="ctr"/>
          <a:lstStyle/>
          <a:p>
            <a:pPr algn="ctr">
              <a:lnSpc>
                <a:spcPct val="90000"/>
              </a:lnSpc>
            </a:pPr>
            <a:r>
              <a:rPr lang="zh-CN" altLang="en-US" sz="2600" b="1" kern="0" spc="90" dirty="0">
                <a:solidFill>
                  <a:srgbClr val="203864">
                    <a:alpha val="100000"/>
                  </a:srgbClr>
                </a:solidFill>
                <a:latin typeface="微软雅黑" panose="020B0503020204020204" charset="-122"/>
                <a:ea typeface="微软雅黑" panose="020B0503020204020204" charset="-122"/>
              </a:rPr>
              <a:t>三项研究证实：本品显著降低吗啡使用量，降低阿片补救风险</a:t>
            </a:r>
            <a:endParaRPr lang="zh-CN" altLang="en-US" sz="2600" b="1" kern="0" spc="90" dirty="0">
              <a:solidFill>
                <a:srgbClr val="203864">
                  <a:alpha val="100000"/>
                </a:srgbClr>
              </a:solidFill>
              <a:latin typeface="微软雅黑" panose="020B0503020204020204" charset="-122"/>
              <a:ea typeface="微软雅黑" panose="020B0503020204020204" charset="-122"/>
            </a:endParaRPr>
          </a:p>
        </p:txBody>
      </p:sp>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17045" y="6311301"/>
            <a:ext cx="1622014" cy="664760"/>
          </a:xfrm>
          <a:prstGeom prst="rect">
            <a:avLst/>
          </a:prstGeom>
        </p:spPr>
      </p:pic>
      <p:grpSp>
        <p:nvGrpSpPr>
          <p:cNvPr id="6" name="组合 5"/>
          <p:cNvGrpSpPr/>
          <p:nvPr/>
        </p:nvGrpSpPr>
        <p:grpSpPr>
          <a:xfrm>
            <a:off x="127000" y="2131695"/>
            <a:ext cx="3783965" cy="2818130"/>
            <a:chOff x="5103370" y="2383089"/>
            <a:chExt cx="4365103" cy="2672282"/>
          </a:xfrm>
        </p:grpSpPr>
        <p:graphicFrame>
          <p:nvGraphicFramePr>
            <p:cNvPr id="55" name="图表 54"/>
            <p:cNvGraphicFramePr/>
            <p:nvPr/>
          </p:nvGraphicFramePr>
          <p:xfrm>
            <a:off x="5103370" y="2383089"/>
            <a:ext cx="2200648" cy="2672281"/>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56" name="图表 55"/>
            <p:cNvGraphicFramePr/>
            <p:nvPr/>
          </p:nvGraphicFramePr>
          <p:xfrm>
            <a:off x="7267824" y="2383089"/>
            <a:ext cx="2200649" cy="2672282"/>
          </p:xfrm>
          <a:graphic>
            <a:graphicData uri="http://schemas.openxmlformats.org/drawingml/2006/chart">
              <c:chart xmlns:c="http://schemas.openxmlformats.org/drawingml/2006/chart" xmlns:r="http://schemas.openxmlformats.org/officeDocument/2006/relationships" r:id="rId2"/>
            </a:graphicData>
          </a:graphic>
        </p:graphicFrame>
      </p:grpSp>
      <p:sp>
        <p:nvSpPr>
          <p:cNvPr id="92" name="Text 20"/>
          <p:cNvSpPr/>
          <p:nvPr/>
        </p:nvSpPr>
        <p:spPr>
          <a:xfrm>
            <a:off x="2948305" y="1663065"/>
            <a:ext cx="4551680" cy="240665"/>
          </a:xfrm>
          <a:prstGeom prst="rect">
            <a:avLst/>
          </a:prstGeom>
          <a:noFill/>
        </p:spPr>
        <p:txBody>
          <a:bodyPr wrap="square" lIns="0" tIns="0" rIns="0" bIns="0" rtlCol="0" anchor="ctr"/>
          <a:lstStyle/>
          <a:p>
            <a:pPr algn="ctr">
              <a:lnSpc>
                <a:spcPct val="130000"/>
              </a:lnSpc>
            </a:pPr>
            <a:endParaRPr lang="en-US" dirty="0">
              <a:latin typeface="微软雅黑" panose="020B0503020204020204" charset="-122"/>
              <a:ea typeface="微软雅黑" panose="020B0503020204020204" charset="-122"/>
            </a:endParaRPr>
          </a:p>
        </p:txBody>
      </p:sp>
      <p:sp>
        <p:nvSpPr>
          <p:cNvPr id="87" name="Text 20"/>
          <p:cNvSpPr/>
          <p:nvPr/>
        </p:nvSpPr>
        <p:spPr>
          <a:xfrm>
            <a:off x="130175" y="896620"/>
            <a:ext cx="3776345" cy="1123315"/>
          </a:xfrm>
          <a:prstGeom prst="rect">
            <a:avLst/>
          </a:prstGeom>
          <a:solidFill>
            <a:srgbClr val="2F5597"/>
          </a:solidFill>
        </p:spPr>
        <p:txBody>
          <a:bodyPr wrap="square" lIns="0" tIns="0" rIns="0" bIns="0" rtlCol="0" anchor="ctr"/>
          <a:lstStyle/>
          <a:p>
            <a:pPr marL="0" marR="0" lvl="0" indent="0" algn="ctr" defTabSz="914400" rtl="0" eaLnBrk="1" fontAlgn="auto" latinLnBrk="0" hangingPunct="1">
              <a:lnSpc>
                <a:spcPct val="16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Noto Sans SC" panose="020B0200000000000000" pitchFamily="34" charset="-120"/>
              </a:rPr>
              <a:t>三期研究：</a:t>
            </a:r>
            <a:r>
              <a:rPr kumimoji="0" lang="zh-CN" altLang="en-US" sz="1600" b="1" i="0" u="none" strike="noStrike" kern="1200" cap="none" spc="0" normalizeH="0" baseline="0" noProof="0" dirty="0">
                <a:ln>
                  <a:noFill/>
                </a:ln>
                <a:solidFill>
                  <a:srgbClr val="FFFF00"/>
                </a:solidFill>
                <a:effectLst/>
                <a:uLnTx/>
                <a:uFillTx/>
                <a:latin typeface="微软雅黑" panose="020B0503020204020204" charset="-122"/>
                <a:ea typeface="微软雅黑" panose="020B0503020204020204" charset="-122"/>
                <a:cs typeface="Noto Sans SC" panose="020B0200000000000000" pitchFamily="34" charset="-120"/>
              </a:rPr>
              <a:t>上腹部及胸腔镜手术</a:t>
            </a:r>
            <a:r>
              <a:rPr kumimoji="0" lang="en-US" altLang="zh-CN" sz="1600" b="1" i="0" u="none" strike="noStrike" kern="1200" cap="none" spc="0" normalizeH="0" baseline="0" noProof="0" dirty="0">
                <a:ln>
                  <a:noFill/>
                </a:ln>
                <a:solidFill>
                  <a:srgbClr val="FFFF00"/>
                </a:solidFill>
                <a:effectLst/>
                <a:uLnTx/>
                <a:uFillTx/>
                <a:latin typeface="微软雅黑" panose="020B0503020204020204" charset="-122"/>
                <a:ea typeface="微软雅黑" panose="020B0503020204020204" charset="-122"/>
                <a:cs typeface="Noto Sans SC" panose="020B0200000000000000" pitchFamily="34" charset="-120"/>
              </a:rPr>
              <a:t>24h</a:t>
            </a:r>
            <a:r>
              <a:rPr kumimoji="0" lang="zh-CN" altLang="en-US" sz="1600" b="1" i="0" u="none" strike="noStrike" kern="1200" cap="none" spc="0" normalizeH="0" baseline="0" noProof="0" dirty="0">
                <a:ln>
                  <a:noFill/>
                </a:ln>
                <a:solidFill>
                  <a:srgbClr val="FFFF00"/>
                </a:solidFill>
                <a:effectLst/>
                <a:uLnTx/>
                <a:uFillTx/>
                <a:latin typeface="微软雅黑" panose="020B0503020204020204" charset="-122"/>
                <a:ea typeface="微软雅黑" panose="020B0503020204020204" charset="-122"/>
                <a:cs typeface="Noto Sans SC" panose="020B0200000000000000" pitchFamily="34" charset="-120"/>
              </a:rPr>
              <a:t>节俭吗啡</a:t>
            </a:r>
            <a:r>
              <a:rPr kumimoji="0" lang="en-US" altLang="zh-CN" sz="1600" b="1" i="0" u="none" strike="noStrike" kern="1200" cap="none" spc="0" normalizeH="0" baseline="0" noProof="0" dirty="0">
                <a:ln>
                  <a:noFill/>
                </a:ln>
                <a:solidFill>
                  <a:srgbClr val="FFFF00"/>
                </a:solidFill>
                <a:effectLst/>
                <a:uLnTx/>
                <a:uFillTx/>
                <a:latin typeface="微软雅黑" panose="020B0503020204020204" charset="-122"/>
                <a:ea typeface="微软雅黑" panose="020B0503020204020204" charset="-122"/>
                <a:cs typeface="Noto Sans SC" panose="020B0200000000000000" pitchFamily="34" charset="-120"/>
              </a:rPr>
              <a:t>31.1%</a:t>
            </a:r>
            <a:r>
              <a:rPr lang="zh-CN" altLang="en-US" sz="1600" b="1" dirty="0">
                <a:solidFill>
                  <a:schemeClr val="bg1"/>
                </a:solidFill>
                <a:latin typeface="微软雅黑" panose="020B0503020204020204" charset="-122"/>
                <a:ea typeface="微软雅黑" panose="020B0503020204020204" charset="-122"/>
                <a:cs typeface="Noto Sans SC" panose="020B0200000000000000" pitchFamily="34" charset="-120"/>
              </a:rPr>
              <a:t>、</a:t>
            </a:r>
            <a:r>
              <a:rPr lang="en-US" altLang="zh-CN" sz="1600" b="1" dirty="0">
                <a:solidFill>
                  <a:schemeClr val="bg1"/>
                </a:solidFill>
                <a:latin typeface="微软雅黑" panose="020B0503020204020204" charset="-122"/>
                <a:ea typeface="微软雅黑" panose="020B0503020204020204" charset="-122"/>
                <a:cs typeface="Noto Sans SC" panose="020B0200000000000000" pitchFamily="34" charset="-120"/>
              </a:rPr>
              <a:t>48h</a:t>
            </a:r>
            <a:r>
              <a:rPr lang="zh-CN" altLang="en-US" sz="1600" b="1" dirty="0">
                <a:solidFill>
                  <a:schemeClr val="bg1"/>
                </a:solidFill>
                <a:latin typeface="微软雅黑" panose="020B0503020204020204" charset="-122"/>
                <a:ea typeface="微软雅黑" panose="020B0503020204020204" charset="-122"/>
                <a:cs typeface="Noto Sans SC" panose="020B0200000000000000" pitchFamily="34" charset="-120"/>
              </a:rPr>
              <a:t>节俭吗啡</a:t>
            </a:r>
            <a:r>
              <a:rPr lang="en-US" altLang="zh-CN" sz="1600" b="1" dirty="0">
                <a:solidFill>
                  <a:schemeClr val="bg1"/>
                </a:solidFill>
                <a:latin typeface="微软雅黑" panose="020B0503020204020204" charset="-122"/>
                <a:ea typeface="微软雅黑" panose="020B0503020204020204" charset="-122"/>
                <a:cs typeface="Noto Sans SC" panose="020B0200000000000000" pitchFamily="34" charset="-120"/>
              </a:rPr>
              <a:t>34.3%</a:t>
            </a:r>
            <a:r>
              <a:rPr lang="en-US" altLang="zh-CN" sz="1600" b="1" baseline="30000" dirty="0">
                <a:solidFill>
                  <a:schemeClr val="bg1"/>
                </a:solidFill>
                <a:latin typeface="微软雅黑" panose="020B0503020204020204" charset="-122"/>
                <a:ea typeface="微软雅黑" panose="020B0503020204020204" charset="-122"/>
              </a:rPr>
              <a:t> [1]</a:t>
            </a:r>
            <a:endParaRPr kumimoji="0" lang="en-US" altLang="zh-CN" sz="1600" b="1" i="0" u="none" strike="noStrike" kern="1200" cap="none" spc="0" normalizeH="0" baseline="30000" noProof="0" dirty="0">
              <a:ln>
                <a:noFill/>
              </a:ln>
              <a:solidFill>
                <a:schemeClr val="bg1"/>
              </a:solidFill>
              <a:effectLst/>
              <a:uLnTx/>
              <a:uFillTx/>
              <a:latin typeface="微软雅黑" panose="020B0503020204020204" charset="-122"/>
              <a:ea typeface="微软雅黑" panose="020B0503020204020204" charset="-122"/>
              <a:cs typeface="Noto Sans SC" panose="020B0200000000000000" pitchFamily="34" charset="-120"/>
            </a:endParaRPr>
          </a:p>
        </p:txBody>
      </p:sp>
      <p:sp>
        <p:nvSpPr>
          <p:cNvPr id="90" name="Text 20"/>
          <p:cNvSpPr/>
          <p:nvPr/>
        </p:nvSpPr>
        <p:spPr>
          <a:xfrm>
            <a:off x="3989705" y="891540"/>
            <a:ext cx="3449955" cy="1120775"/>
          </a:xfrm>
          <a:prstGeom prst="rect">
            <a:avLst/>
          </a:prstGeom>
          <a:solidFill>
            <a:srgbClr val="2F5597"/>
          </a:solidFill>
        </p:spPr>
        <p:txBody>
          <a:bodyPr wrap="square" lIns="0" tIns="0" rIns="0" bIns="0" rtlCol="0" anchor="ctr"/>
          <a:lstStyle/>
          <a:p>
            <a:pPr marL="0" marR="0" lvl="0" indent="0" algn="ctr" defTabSz="914400" rtl="0" eaLnBrk="1" fontAlgn="auto" latinLnBrk="0" hangingPunct="1">
              <a:lnSpc>
                <a:spcPct val="16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Noto Sans SC" panose="020B0200000000000000" pitchFamily="34" charset="-120"/>
              </a:rPr>
              <a:t>三期研究：妇科</a:t>
            </a:r>
            <a:r>
              <a:rPr kumimoji="0" lang="zh-CN" altLang="en-US" sz="1600" b="1" i="0" u="none" strike="noStrike" kern="1200" cap="none" spc="0" normalizeH="0" baseline="0" noProof="0" dirty="0">
                <a:ln>
                  <a:noFill/>
                </a:ln>
                <a:solidFill>
                  <a:srgbClr val="FFFF00"/>
                </a:solidFill>
                <a:effectLst/>
                <a:uLnTx/>
                <a:uFillTx/>
                <a:latin typeface="微软雅黑" panose="020B0503020204020204" charset="-122"/>
                <a:ea typeface="微软雅黑" panose="020B0503020204020204" charset="-122"/>
                <a:cs typeface="Noto Sans SC" panose="020B0200000000000000" pitchFamily="34" charset="-120"/>
              </a:rPr>
              <a:t>腹部手术</a:t>
            </a:r>
            <a:r>
              <a:rPr kumimoji="0" lang="en-US" altLang="zh-CN" sz="1600" b="1" i="0" u="none" strike="noStrike" kern="1200" cap="none" spc="0" normalizeH="0" baseline="0" noProof="0" dirty="0">
                <a:ln>
                  <a:noFill/>
                </a:ln>
                <a:solidFill>
                  <a:srgbClr val="FFFF00"/>
                </a:solidFill>
                <a:effectLst/>
                <a:uLnTx/>
                <a:uFillTx/>
                <a:latin typeface="微软雅黑" panose="020B0503020204020204" charset="-122"/>
                <a:ea typeface="微软雅黑" panose="020B0503020204020204" charset="-122"/>
                <a:cs typeface="Noto Sans SC" panose="020B0200000000000000" pitchFamily="34" charset="-120"/>
              </a:rPr>
              <a:t>24h</a:t>
            </a:r>
            <a:r>
              <a:rPr kumimoji="0" lang="zh-CN" altLang="en-US" sz="1600" b="1" i="0" u="none" strike="noStrike" kern="1200" cap="none" spc="0" normalizeH="0" baseline="0" noProof="0" dirty="0">
                <a:ln>
                  <a:noFill/>
                </a:ln>
                <a:solidFill>
                  <a:srgbClr val="FFFF00"/>
                </a:solidFill>
                <a:effectLst/>
                <a:uLnTx/>
                <a:uFillTx/>
                <a:latin typeface="微软雅黑" panose="020B0503020204020204" charset="-122"/>
                <a:ea typeface="微软雅黑" panose="020B0503020204020204" charset="-122"/>
                <a:cs typeface="Noto Sans SC" panose="020B0200000000000000" pitchFamily="34" charset="-120"/>
              </a:rPr>
              <a:t>节俭吗啡</a:t>
            </a:r>
            <a:r>
              <a:rPr kumimoji="0" lang="en-US" altLang="zh-CN" sz="1600" b="1" i="0" u="none" strike="noStrike" kern="1200" cap="none" spc="0" normalizeH="0" baseline="0" noProof="0" dirty="0">
                <a:ln>
                  <a:noFill/>
                </a:ln>
                <a:solidFill>
                  <a:srgbClr val="FFFF00"/>
                </a:solidFill>
                <a:effectLst/>
                <a:uLnTx/>
                <a:uFillTx/>
                <a:latin typeface="微软雅黑" panose="020B0503020204020204" charset="-122"/>
                <a:ea typeface="微软雅黑" panose="020B0503020204020204" charset="-122"/>
                <a:cs typeface="Noto Sans SC" panose="020B0200000000000000" pitchFamily="34" charset="-120"/>
              </a:rPr>
              <a:t>42.55%</a:t>
            </a:r>
            <a:r>
              <a:rPr lang="zh-CN" altLang="en-US" sz="1600" b="1" dirty="0">
                <a:solidFill>
                  <a:schemeClr val="bg1"/>
                </a:solidFill>
                <a:latin typeface="微软雅黑" panose="020B0503020204020204" charset="-122"/>
                <a:ea typeface="微软雅黑" panose="020B0503020204020204" charset="-122"/>
                <a:cs typeface="Noto Sans SC" panose="020B0200000000000000" pitchFamily="34" charset="-120"/>
              </a:rPr>
              <a:t>，</a:t>
            </a:r>
            <a:r>
              <a:rPr lang="en-US" altLang="zh-CN" sz="1600" b="1" dirty="0">
                <a:solidFill>
                  <a:schemeClr val="bg1"/>
                </a:solidFill>
                <a:latin typeface="微软雅黑" panose="020B0503020204020204" charset="-122"/>
                <a:ea typeface="微软雅黑" panose="020B0503020204020204" charset="-122"/>
                <a:cs typeface="Noto Sans SC" panose="020B0200000000000000" pitchFamily="34" charset="-120"/>
              </a:rPr>
              <a:t>30.53%</a:t>
            </a:r>
            <a:r>
              <a:rPr lang="zh-CN" altLang="en-US" sz="1600" b="1" dirty="0">
                <a:solidFill>
                  <a:schemeClr val="bg1"/>
                </a:solidFill>
                <a:latin typeface="微软雅黑" panose="020B0503020204020204" charset="-122"/>
                <a:ea typeface="微软雅黑" panose="020B0503020204020204" charset="-122"/>
                <a:cs typeface="Noto Sans SC" panose="020B0200000000000000" pitchFamily="34" charset="-120"/>
              </a:rPr>
              <a:t>不需要吗啡补救</a:t>
            </a:r>
            <a:r>
              <a:rPr lang="en-US" altLang="zh-CN" sz="1600" b="1" baseline="30000" dirty="0">
                <a:solidFill>
                  <a:schemeClr val="bg1"/>
                </a:solidFill>
                <a:latin typeface="微软雅黑" panose="020B0503020204020204" charset="-122"/>
                <a:ea typeface="微软雅黑" panose="020B0503020204020204" charset="-122"/>
              </a:rPr>
              <a:t>[2]</a:t>
            </a:r>
            <a:endParaRPr kumimoji="0" lang="en-US" altLang="zh-CN" sz="1600" b="1" i="0" u="none" strike="noStrike" kern="1200" cap="none" spc="0" normalizeH="0" baseline="30000" noProof="0" dirty="0">
              <a:ln>
                <a:noFill/>
              </a:ln>
              <a:solidFill>
                <a:schemeClr val="bg1"/>
              </a:solidFill>
              <a:effectLst/>
              <a:uLnTx/>
              <a:uFillTx/>
              <a:latin typeface="微软雅黑" panose="020B0503020204020204" charset="-122"/>
              <a:ea typeface="微软雅黑" panose="020B0503020204020204" charset="-122"/>
              <a:cs typeface="Noto Sans SC" panose="020B0200000000000000" pitchFamily="34" charset="-120"/>
            </a:endParaRPr>
          </a:p>
        </p:txBody>
      </p:sp>
      <p:sp>
        <p:nvSpPr>
          <p:cNvPr id="61" name="curved-up-arrow_20885"/>
          <p:cNvSpPr/>
          <p:nvPr/>
        </p:nvSpPr>
        <p:spPr>
          <a:xfrm rot="10800000">
            <a:off x="942975" y="2997835"/>
            <a:ext cx="509905" cy="351155"/>
          </a:xfrm>
          <a:custGeom>
            <a:avLst/>
            <a:gdLst>
              <a:gd name="T0" fmla="*/ 376 w 1738"/>
              <a:gd name="T1" fmla="*/ 606 h 2069"/>
              <a:gd name="T2" fmla="*/ 0 w 1738"/>
              <a:gd name="T3" fmla="*/ 606 h 2069"/>
              <a:gd name="T4" fmla="*/ 606 w 1738"/>
              <a:gd name="T5" fmla="*/ 0 h 2069"/>
              <a:gd name="T6" fmla="*/ 1211 w 1738"/>
              <a:gd name="T7" fmla="*/ 606 h 2069"/>
              <a:gd name="T8" fmla="*/ 831 w 1738"/>
              <a:gd name="T9" fmla="*/ 606 h 2069"/>
              <a:gd name="T10" fmla="*/ 1738 w 1738"/>
              <a:gd name="T11" fmla="*/ 2036 h 2069"/>
              <a:gd name="T12" fmla="*/ 1511 w 1738"/>
              <a:gd name="T13" fmla="*/ 2069 h 2069"/>
              <a:gd name="T14" fmla="*/ 376 w 1738"/>
              <a:gd name="T15" fmla="*/ 606 h 20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8" h="2069">
                <a:moveTo>
                  <a:pt x="376" y="606"/>
                </a:moveTo>
                <a:lnTo>
                  <a:pt x="0" y="606"/>
                </a:lnTo>
                <a:lnTo>
                  <a:pt x="606" y="0"/>
                </a:lnTo>
                <a:lnTo>
                  <a:pt x="1211" y="606"/>
                </a:lnTo>
                <a:lnTo>
                  <a:pt x="831" y="606"/>
                </a:lnTo>
                <a:cubicBezTo>
                  <a:pt x="885" y="1319"/>
                  <a:pt x="1257" y="1896"/>
                  <a:pt x="1738" y="2036"/>
                </a:cubicBezTo>
                <a:cubicBezTo>
                  <a:pt x="1665" y="2057"/>
                  <a:pt x="1589" y="2069"/>
                  <a:pt x="1511" y="2069"/>
                </a:cubicBezTo>
                <a:cubicBezTo>
                  <a:pt x="922" y="2069"/>
                  <a:pt x="438" y="1428"/>
                  <a:pt x="376" y="60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文本框 62"/>
          <p:cNvSpPr txBox="1"/>
          <p:nvPr/>
        </p:nvSpPr>
        <p:spPr>
          <a:xfrm>
            <a:off x="1066800" y="2790825"/>
            <a:ext cx="613410" cy="258445"/>
          </a:xfrm>
          <a:prstGeom prst="rect">
            <a:avLst/>
          </a:prstGeom>
          <a:noFill/>
        </p:spPr>
        <p:txBody>
          <a:bodyPr wrap="square" rtlCol="0" anchor="ctr">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lang="en-US" altLang="zh-CN" sz="1000" b="1" dirty="0">
                <a:ln>
                  <a:noFill/>
                </a:ln>
                <a:solidFill>
                  <a:srgbClr val="C00000"/>
                </a:solidFill>
                <a:effectLst/>
                <a:latin typeface="微软雅黑" panose="020B0503020204020204" charset="-122"/>
                <a:ea typeface="微软雅黑" panose="020B0503020204020204" charset="-122"/>
                <a:cs typeface="微软雅黑" panose="020B0503020204020204" charset="-122"/>
                <a:sym typeface="+mn-ea"/>
              </a:rPr>
              <a:t>31.1%</a:t>
            </a:r>
            <a:endParaRPr lang="en-US" altLang="zh-CN" sz="1000" b="1" dirty="0">
              <a:ln>
                <a:noFill/>
              </a:ln>
              <a:solidFill>
                <a:srgbClr val="C00000"/>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66" name="curved-up-arrow_20885"/>
          <p:cNvSpPr/>
          <p:nvPr/>
        </p:nvSpPr>
        <p:spPr>
          <a:xfrm rot="10800000">
            <a:off x="2861310" y="2962910"/>
            <a:ext cx="509905" cy="351155"/>
          </a:xfrm>
          <a:custGeom>
            <a:avLst/>
            <a:gdLst>
              <a:gd name="T0" fmla="*/ 376 w 1738"/>
              <a:gd name="T1" fmla="*/ 606 h 2069"/>
              <a:gd name="T2" fmla="*/ 0 w 1738"/>
              <a:gd name="T3" fmla="*/ 606 h 2069"/>
              <a:gd name="T4" fmla="*/ 606 w 1738"/>
              <a:gd name="T5" fmla="*/ 0 h 2069"/>
              <a:gd name="T6" fmla="*/ 1211 w 1738"/>
              <a:gd name="T7" fmla="*/ 606 h 2069"/>
              <a:gd name="T8" fmla="*/ 831 w 1738"/>
              <a:gd name="T9" fmla="*/ 606 h 2069"/>
              <a:gd name="T10" fmla="*/ 1738 w 1738"/>
              <a:gd name="T11" fmla="*/ 2036 h 2069"/>
              <a:gd name="T12" fmla="*/ 1511 w 1738"/>
              <a:gd name="T13" fmla="*/ 2069 h 2069"/>
              <a:gd name="T14" fmla="*/ 376 w 1738"/>
              <a:gd name="T15" fmla="*/ 606 h 20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8" h="2069">
                <a:moveTo>
                  <a:pt x="376" y="606"/>
                </a:moveTo>
                <a:lnTo>
                  <a:pt x="0" y="606"/>
                </a:lnTo>
                <a:lnTo>
                  <a:pt x="606" y="0"/>
                </a:lnTo>
                <a:lnTo>
                  <a:pt x="1211" y="606"/>
                </a:lnTo>
                <a:lnTo>
                  <a:pt x="831" y="606"/>
                </a:lnTo>
                <a:cubicBezTo>
                  <a:pt x="885" y="1319"/>
                  <a:pt x="1257" y="1896"/>
                  <a:pt x="1738" y="2036"/>
                </a:cubicBezTo>
                <a:cubicBezTo>
                  <a:pt x="1665" y="2057"/>
                  <a:pt x="1589" y="2069"/>
                  <a:pt x="1511" y="2069"/>
                </a:cubicBezTo>
                <a:cubicBezTo>
                  <a:pt x="922" y="2069"/>
                  <a:pt x="438" y="1428"/>
                  <a:pt x="376" y="60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文本框 68"/>
          <p:cNvSpPr txBox="1"/>
          <p:nvPr/>
        </p:nvSpPr>
        <p:spPr>
          <a:xfrm>
            <a:off x="2948305" y="2783205"/>
            <a:ext cx="613410" cy="258445"/>
          </a:xfrm>
          <a:prstGeom prst="rect">
            <a:avLst/>
          </a:prstGeom>
          <a:noFill/>
        </p:spPr>
        <p:txBody>
          <a:bodyPr wrap="square" rtlCol="0" anchor="ctr">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lang="en-US" altLang="zh-CN" sz="1000" b="1" dirty="0">
                <a:ln>
                  <a:noFill/>
                </a:ln>
                <a:solidFill>
                  <a:srgbClr val="C00000"/>
                </a:solidFill>
                <a:effectLst/>
                <a:latin typeface="微软雅黑" panose="020B0503020204020204" charset="-122"/>
                <a:ea typeface="微软雅黑" panose="020B0503020204020204" charset="-122"/>
                <a:cs typeface="微软雅黑" panose="020B0503020204020204" charset="-122"/>
                <a:sym typeface="+mn-ea"/>
              </a:rPr>
              <a:t>34.3</a:t>
            </a:r>
            <a:r>
              <a:rPr lang="en-US" altLang="zh-CN" sz="900" b="1" dirty="0">
                <a:ln>
                  <a:noFill/>
                </a:ln>
                <a:solidFill>
                  <a:srgbClr val="C00000"/>
                </a:solidFill>
                <a:effectLst/>
                <a:latin typeface="微软雅黑" panose="020B0503020204020204" charset="-122"/>
                <a:ea typeface="微软雅黑" panose="020B0503020204020204" charset="-122"/>
                <a:cs typeface="微软雅黑" panose="020B0503020204020204" charset="-122"/>
                <a:sym typeface="+mn-ea"/>
              </a:rPr>
              <a:t>%</a:t>
            </a:r>
            <a:endParaRPr lang="en-US" altLang="zh-CN" sz="900" b="1" dirty="0">
              <a:ln>
                <a:noFill/>
              </a:ln>
              <a:solidFill>
                <a:srgbClr val="C00000"/>
              </a:solidFill>
              <a:effectLst/>
              <a:latin typeface="微软雅黑" panose="020B0503020204020204" charset="-122"/>
              <a:ea typeface="微软雅黑" panose="020B0503020204020204" charset="-122"/>
              <a:cs typeface="微软雅黑" panose="020B0503020204020204" charset="-122"/>
              <a:sym typeface="+mn-ea"/>
            </a:endParaRPr>
          </a:p>
        </p:txBody>
      </p:sp>
      <p:grpSp>
        <p:nvGrpSpPr>
          <p:cNvPr id="12" name="组合 11"/>
          <p:cNvGrpSpPr/>
          <p:nvPr/>
        </p:nvGrpSpPr>
        <p:grpSpPr>
          <a:xfrm>
            <a:off x="3993515" y="2119630"/>
            <a:ext cx="3441700" cy="2844165"/>
            <a:chOff x="9147277" y="2282586"/>
            <a:chExt cx="2874556" cy="2844000"/>
          </a:xfrm>
        </p:grpSpPr>
        <p:sp>
          <p:nvSpPr>
            <p:cNvPr id="85" name="Shape 4"/>
            <p:cNvSpPr/>
            <p:nvPr/>
          </p:nvSpPr>
          <p:spPr>
            <a:xfrm>
              <a:off x="11909555" y="2282586"/>
              <a:ext cx="35225" cy="2844000"/>
            </a:xfrm>
            <a:custGeom>
              <a:avLst/>
              <a:gdLst/>
              <a:ahLst/>
              <a:cxnLst/>
              <a:rect l="l" t="t" r="r" b="b"/>
              <a:pathLst>
                <a:path w="38100" h="5133975">
                  <a:moveTo>
                    <a:pt x="38100" y="0"/>
                  </a:moveTo>
                  <a:lnTo>
                    <a:pt x="38100" y="0"/>
                  </a:lnTo>
                  <a:lnTo>
                    <a:pt x="38100" y="5133975"/>
                  </a:lnTo>
                  <a:lnTo>
                    <a:pt x="38100" y="5133975"/>
                  </a:lnTo>
                  <a:cubicBezTo>
                    <a:pt x="17072" y="5133975"/>
                    <a:pt x="0" y="5116903"/>
                    <a:pt x="0" y="5095875"/>
                  </a:cubicBezTo>
                  <a:lnTo>
                    <a:pt x="0" y="38100"/>
                  </a:lnTo>
                  <a:cubicBezTo>
                    <a:pt x="0" y="17072"/>
                    <a:pt x="17072" y="0"/>
                    <a:pt x="38100" y="0"/>
                  </a:cubicBezTo>
                  <a:close/>
                </a:path>
              </a:pathLst>
            </a:custGeom>
            <a:solidFill>
              <a:srgbClr val="2F5597"/>
            </a:solidFill>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endParaRPr>
            </a:p>
          </p:txBody>
        </p:sp>
        <p:graphicFrame>
          <p:nvGraphicFramePr>
            <p:cNvPr id="74" name="图表 73"/>
            <p:cNvGraphicFramePr/>
            <p:nvPr/>
          </p:nvGraphicFramePr>
          <p:xfrm>
            <a:off x="9147277" y="2294652"/>
            <a:ext cx="2874556" cy="2818269"/>
          </p:xfrm>
          <a:graphic>
            <a:graphicData uri="http://schemas.openxmlformats.org/drawingml/2006/chart">
              <c:chart xmlns:c="http://schemas.openxmlformats.org/drawingml/2006/chart" xmlns:r="http://schemas.openxmlformats.org/officeDocument/2006/relationships" r:id="rId3"/>
            </a:graphicData>
          </a:graphic>
        </p:graphicFrame>
        <p:sp>
          <p:nvSpPr>
            <p:cNvPr id="86" name="curved-up-arrow_20885"/>
            <p:cNvSpPr/>
            <p:nvPr/>
          </p:nvSpPr>
          <p:spPr>
            <a:xfrm rot="10800000">
              <a:off x="10603114" y="3280228"/>
              <a:ext cx="509808" cy="374956"/>
            </a:xfrm>
            <a:custGeom>
              <a:avLst/>
              <a:gdLst>
                <a:gd name="T0" fmla="*/ 376 w 1738"/>
                <a:gd name="T1" fmla="*/ 606 h 2069"/>
                <a:gd name="T2" fmla="*/ 0 w 1738"/>
                <a:gd name="T3" fmla="*/ 606 h 2069"/>
                <a:gd name="T4" fmla="*/ 606 w 1738"/>
                <a:gd name="T5" fmla="*/ 0 h 2069"/>
                <a:gd name="T6" fmla="*/ 1211 w 1738"/>
                <a:gd name="T7" fmla="*/ 606 h 2069"/>
                <a:gd name="T8" fmla="*/ 831 w 1738"/>
                <a:gd name="T9" fmla="*/ 606 h 2069"/>
                <a:gd name="T10" fmla="*/ 1738 w 1738"/>
                <a:gd name="T11" fmla="*/ 2036 h 2069"/>
                <a:gd name="T12" fmla="*/ 1511 w 1738"/>
                <a:gd name="T13" fmla="*/ 2069 h 2069"/>
                <a:gd name="T14" fmla="*/ 376 w 1738"/>
                <a:gd name="T15" fmla="*/ 606 h 20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8" h="2069">
                  <a:moveTo>
                    <a:pt x="376" y="606"/>
                  </a:moveTo>
                  <a:lnTo>
                    <a:pt x="0" y="606"/>
                  </a:lnTo>
                  <a:lnTo>
                    <a:pt x="606" y="0"/>
                  </a:lnTo>
                  <a:lnTo>
                    <a:pt x="1211" y="606"/>
                  </a:lnTo>
                  <a:lnTo>
                    <a:pt x="831" y="606"/>
                  </a:lnTo>
                  <a:cubicBezTo>
                    <a:pt x="885" y="1319"/>
                    <a:pt x="1257" y="1896"/>
                    <a:pt x="1738" y="2036"/>
                  </a:cubicBezTo>
                  <a:cubicBezTo>
                    <a:pt x="1665" y="2057"/>
                    <a:pt x="1589" y="2069"/>
                    <a:pt x="1511" y="2069"/>
                  </a:cubicBezTo>
                  <a:cubicBezTo>
                    <a:pt x="922" y="2069"/>
                    <a:pt x="438" y="1428"/>
                    <a:pt x="376" y="60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文本框 88"/>
            <p:cNvSpPr txBox="1"/>
            <p:nvPr/>
          </p:nvSpPr>
          <p:spPr>
            <a:xfrm>
              <a:off x="10647126" y="3076983"/>
              <a:ext cx="764540" cy="258343"/>
            </a:xfrm>
            <a:prstGeom prst="rect">
              <a:avLst/>
            </a:prstGeom>
            <a:noFill/>
          </p:spPr>
          <p:txBody>
            <a:bodyPr wrap="square" rtlCol="0" anchor="ctr">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lang="en-US" altLang="zh-CN" sz="1000" b="1" dirty="0">
                  <a:ln>
                    <a:noFill/>
                  </a:ln>
                  <a:solidFill>
                    <a:srgbClr val="C00000"/>
                  </a:solidFill>
                  <a:effectLst/>
                  <a:latin typeface="微软雅黑" panose="020B0503020204020204" charset="-122"/>
                  <a:ea typeface="微软雅黑" panose="020B0503020204020204" charset="-122"/>
                  <a:cs typeface="微软雅黑" panose="020B0503020204020204" charset="-122"/>
                  <a:sym typeface="+mn-ea"/>
                </a:rPr>
                <a:t>42.55%</a:t>
              </a:r>
              <a:endParaRPr lang="en-US" altLang="zh-CN" sz="1000" b="1" dirty="0">
                <a:ln>
                  <a:noFill/>
                </a:ln>
                <a:solidFill>
                  <a:srgbClr val="C00000"/>
                </a:solidFill>
                <a:effectLst/>
                <a:latin typeface="微软雅黑" panose="020B0503020204020204" charset="-122"/>
                <a:ea typeface="微软雅黑" panose="020B0503020204020204" charset="-122"/>
                <a:cs typeface="微软雅黑" panose="020B0503020204020204" charset="-122"/>
                <a:sym typeface="+mn-ea"/>
              </a:endParaRPr>
            </a:p>
          </p:txBody>
        </p:sp>
      </p:grpSp>
      <p:graphicFrame>
        <p:nvGraphicFramePr>
          <p:cNvPr id="25" name="图表 24"/>
          <p:cNvGraphicFramePr/>
          <p:nvPr/>
        </p:nvGraphicFramePr>
        <p:xfrm>
          <a:off x="7499985" y="2143760"/>
          <a:ext cx="4604385" cy="281813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 20"/>
          <p:cNvSpPr/>
          <p:nvPr/>
        </p:nvSpPr>
        <p:spPr>
          <a:xfrm>
            <a:off x="7499985" y="884555"/>
            <a:ext cx="4603750" cy="1129030"/>
          </a:xfrm>
          <a:prstGeom prst="rect">
            <a:avLst/>
          </a:prstGeom>
          <a:solidFill>
            <a:srgbClr val="2F5597"/>
          </a:solidFill>
        </p:spPr>
        <p:txBody>
          <a:bodyPr wrap="square" lIns="0" tIns="0" rIns="0" bIns="0" rtlCol="0" anchor="ctr"/>
          <a:lstStyle/>
          <a:p>
            <a:pPr algn="ctr">
              <a:lnSpc>
                <a:spcPct val="160000"/>
              </a:lnSpc>
            </a:pPr>
            <a:r>
              <a:rPr lang="en-US" altLang="zh-CN" sz="1600" b="1" dirty="0">
                <a:solidFill>
                  <a:schemeClr val="bg1"/>
                </a:solidFill>
                <a:latin typeface="微软雅黑" panose="020B0503020204020204" charset="-122"/>
                <a:ea typeface="微软雅黑" panose="020B0503020204020204" charset="-122"/>
                <a:sym typeface="+mn-ea"/>
              </a:rPr>
              <a:t>Meta</a:t>
            </a:r>
            <a:r>
              <a:rPr lang="zh-CN" altLang="en-US" sz="1600" b="1" dirty="0">
                <a:solidFill>
                  <a:schemeClr val="bg1"/>
                </a:solidFill>
                <a:latin typeface="微软雅黑" panose="020B0503020204020204" charset="-122"/>
                <a:ea typeface="微软雅黑" panose="020B0503020204020204" charset="-122"/>
                <a:sym typeface="+mn-ea"/>
              </a:rPr>
              <a:t>分析证实：</a:t>
            </a:r>
            <a:r>
              <a:rPr lang="zh-CN" altLang="en-US" sz="1600" b="1" dirty="0">
                <a:solidFill>
                  <a:srgbClr val="FFFF00"/>
                </a:solidFill>
                <a:latin typeface="微软雅黑" panose="020B0503020204020204" charset="-122"/>
                <a:ea typeface="微软雅黑" panose="020B0503020204020204" charset="-122"/>
                <a:sym typeface="+mn-ea"/>
              </a:rPr>
              <a:t>苯胺洛芬阿片节俭率为</a:t>
            </a:r>
            <a:r>
              <a:rPr lang="en-US" altLang="zh-CN" sz="1600" b="1" dirty="0">
                <a:solidFill>
                  <a:srgbClr val="FFFF00"/>
                </a:solidFill>
                <a:latin typeface="微软雅黑" panose="020B0503020204020204" charset="-122"/>
                <a:ea typeface="微软雅黑" panose="020B0503020204020204" charset="-122"/>
                <a:sym typeface="+mn-ea"/>
              </a:rPr>
              <a:t>36.8%</a:t>
            </a:r>
            <a:r>
              <a:rPr lang="zh-CN" altLang="en-US" sz="1600" b="1" dirty="0">
                <a:solidFill>
                  <a:schemeClr val="bg1"/>
                </a:solidFill>
                <a:latin typeface="微软雅黑" panose="020B0503020204020204" charset="-122"/>
                <a:ea typeface="微软雅黑" panose="020B0503020204020204" charset="-122"/>
                <a:sym typeface="+mn-ea"/>
              </a:rPr>
              <a:t>，领先同类产品</a:t>
            </a:r>
            <a:r>
              <a:rPr lang="en-US" altLang="zh-CN" sz="1600" b="1" dirty="0">
                <a:solidFill>
                  <a:schemeClr val="bg1"/>
                </a:solidFill>
                <a:latin typeface="微软雅黑" panose="020B0503020204020204" charset="-122"/>
                <a:ea typeface="微软雅黑" panose="020B0503020204020204" charset="-122"/>
                <a:sym typeface="+mn-ea"/>
              </a:rPr>
              <a:t>；</a:t>
            </a:r>
            <a:r>
              <a:rPr lang="zh-CN" altLang="en-US" sz="1600" b="1" dirty="0">
                <a:solidFill>
                  <a:srgbClr val="FFFF00"/>
                </a:solidFill>
                <a:latin typeface="微软雅黑" panose="020B0503020204020204" charset="-122"/>
                <a:ea typeface="微软雅黑" panose="020B0503020204020204" charset="-122"/>
                <a:sym typeface="+mn-ea"/>
              </a:rPr>
              <a:t>降低阿片补救镇痛风险达</a:t>
            </a:r>
            <a:r>
              <a:rPr lang="en-US" altLang="zh-CN" sz="1600" b="1" dirty="0">
                <a:solidFill>
                  <a:srgbClr val="FFFF00"/>
                </a:solidFill>
                <a:latin typeface="微软雅黑" panose="020B0503020204020204" charset="-122"/>
                <a:ea typeface="微软雅黑" panose="020B0503020204020204" charset="-122"/>
                <a:sym typeface="+mn-ea"/>
              </a:rPr>
              <a:t>58%</a:t>
            </a:r>
            <a:r>
              <a:rPr lang="en-US" altLang="zh-CN" sz="1600" b="1" baseline="30000" dirty="0">
                <a:solidFill>
                  <a:schemeClr val="bg1"/>
                </a:solidFill>
                <a:latin typeface="微软雅黑" panose="020B0503020204020204" charset="-122"/>
                <a:ea typeface="微软雅黑" panose="020B0503020204020204" charset="-122"/>
                <a:sym typeface="+mn-ea"/>
              </a:rPr>
              <a:t>[3]</a:t>
            </a:r>
            <a:r>
              <a:rPr lang="zh-CN" altLang="en-US" sz="1600" b="1" dirty="0">
                <a:solidFill>
                  <a:schemeClr val="bg1"/>
                </a:solidFill>
                <a:latin typeface="微软雅黑" panose="020B0503020204020204" charset="-122"/>
                <a:ea typeface="微软雅黑" panose="020B0503020204020204" charset="-122"/>
                <a:sym typeface="+mn-ea"/>
              </a:rPr>
              <a:t>；</a:t>
            </a:r>
            <a:endParaRPr kumimoji="0" lang="zh-CN" altLang="en-US" sz="16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Noto Sans SC" panose="020B0200000000000000" pitchFamily="34" charset="-120"/>
              <a:sym typeface="+mn-ea"/>
            </a:endParaRPr>
          </a:p>
        </p:txBody>
      </p:sp>
      <p:graphicFrame>
        <p:nvGraphicFramePr>
          <p:cNvPr id="10" name="表格 9"/>
          <p:cNvGraphicFramePr>
            <a:graphicFrameLocks noGrp="1"/>
          </p:cNvGraphicFramePr>
          <p:nvPr>
            <p:custDataLst>
              <p:tags r:id="rId6"/>
            </p:custDataLst>
          </p:nvPr>
        </p:nvGraphicFramePr>
        <p:xfrm>
          <a:off x="115570" y="5080000"/>
          <a:ext cx="7319010" cy="1136015"/>
        </p:xfrm>
        <a:graphic>
          <a:graphicData uri="http://schemas.openxmlformats.org/drawingml/2006/table">
            <a:tbl>
              <a:tblPr firstRow="1" bandRow="1"/>
              <a:tblGrid>
                <a:gridCol w="2750820"/>
                <a:gridCol w="1318260"/>
                <a:gridCol w="1102995"/>
                <a:gridCol w="1051560"/>
                <a:gridCol w="1095375"/>
              </a:tblGrid>
              <a:tr h="586105">
                <a:tc>
                  <a:txBody>
                    <a:bodyPr/>
                    <a:lstStyle>
                      <a:defPPr>
                        <a:defRPr lang="en-US" b="1">
                          <a:solidFill>
                            <a:srgbClr val="FFFFFF"/>
                          </a:solidFill>
                        </a:defRPr>
                      </a:defPPr>
                      <a:lvl1pPr marL="0" algn="l" defTabSz="914400" rtl="0" eaLnBrk="1" latinLnBrk="0" hangingPunct="1">
                        <a:defRPr sz="1800" b="1" kern="1200">
                          <a:solidFill>
                            <a:srgbClr val="FFFFFF"/>
                          </a:solidFill>
                          <a:latin typeface="+mn-lt"/>
                          <a:ea typeface="+mn-ea"/>
                          <a:cs typeface="+mn-cs"/>
                        </a:defRPr>
                      </a:lvl1pPr>
                      <a:lvl2pPr marL="457200" algn="l" defTabSz="914400" rtl="0" eaLnBrk="1" latinLnBrk="0" hangingPunct="1">
                        <a:defRPr sz="1800" b="1" kern="1200">
                          <a:solidFill>
                            <a:srgbClr val="FFFFFF"/>
                          </a:solidFill>
                          <a:latin typeface="+mn-lt"/>
                          <a:ea typeface="+mn-ea"/>
                          <a:cs typeface="+mn-cs"/>
                        </a:defRPr>
                      </a:lvl2pPr>
                      <a:lvl3pPr marL="914400" algn="l" defTabSz="914400" rtl="0" eaLnBrk="1" latinLnBrk="0" hangingPunct="1">
                        <a:defRPr sz="1800" b="1" kern="1200">
                          <a:solidFill>
                            <a:srgbClr val="FFFFFF"/>
                          </a:solidFill>
                          <a:latin typeface="+mn-lt"/>
                          <a:ea typeface="+mn-ea"/>
                          <a:cs typeface="+mn-cs"/>
                        </a:defRPr>
                      </a:lvl3pPr>
                      <a:lvl4pPr marL="1371600" algn="l" defTabSz="914400" rtl="0" eaLnBrk="1" latinLnBrk="0" hangingPunct="1">
                        <a:defRPr sz="1800" b="1" kern="1200">
                          <a:solidFill>
                            <a:srgbClr val="FFFFFF"/>
                          </a:solidFill>
                          <a:latin typeface="+mn-lt"/>
                          <a:ea typeface="+mn-ea"/>
                          <a:cs typeface="+mn-cs"/>
                        </a:defRPr>
                      </a:lvl4pPr>
                      <a:lvl5pPr marL="1828800" algn="l" defTabSz="914400" rtl="0" eaLnBrk="1" latinLnBrk="0" hangingPunct="1">
                        <a:defRPr sz="1800" b="1" kern="1200">
                          <a:solidFill>
                            <a:srgbClr val="FFFFFF"/>
                          </a:solidFill>
                          <a:latin typeface="+mn-lt"/>
                          <a:ea typeface="+mn-ea"/>
                          <a:cs typeface="+mn-cs"/>
                        </a:defRPr>
                      </a:lvl5pPr>
                      <a:lvl6pPr marL="2286000" algn="l" defTabSz="914400" rtl="0" eaLnBrk="1" latinLnBrk="0" hangingPunct="1">
                        <a:defRPr sz="1800" b="1" kern="1200">
                          <a:solidFill>
                            <a:srgbClr val="FFFFFF"/>
                          </a:solidFill>
                          <a:latin typeface="+mn-lt"/>
                          <a:ea typeface="+mn-ea"/>
                          <a:cs typeface="+mn-cs"/>
                        </a:defRPr>
                      </a:lvl6pPr>
                      <a:lvl7pPr marL="2743200" algn="l" defTabSz="914400" rtl="0" eaLnBrk="1" latinLnBrk="0" hangingPunct="1">
                        <a:defRPr sz="1800" b="1" kern="1200">
                          <a:solidFill>
                            <a:srgbClr val="FFFFFF"/>
                          </a:solidFill>
                          <a:latin typeface="+mn-lt"/>
                          <a:ea typeface="+mn-ea"/>
                          <a:cs typeface="+mn-cs"/>
                        </a:defRPr>
                      </a:lvl7pPr>
                      <a:lvl8pPr marL="3200400" algn="l" defTabSz="914400" rtl="0" eaLnBrk="1" latinLnBrk="0" hangingPunct="1">
                        <a:defRPr sz="1800" b="1" kern="1200">
                          <a:solidFill>
                            <a:srgbClr val="FFFFFF"/>
                          </a:solidFill>
                          <a:latin typeface="+mn-lt"/>
                          <a:ea typeface="+mn-ea"/>
                          <a:cs typeface="+mn-cs"/>
                        </a:defRPr>
                      </a:lvl8pPr>
                      <a:lvl9pPr marL="3657600" algn="l" defTabSz="914400" rtl="0" eaLnBrk="1" latinLnBrk="0" hangingPunct="1">
                        <a:defRPr sz="1800" b="1" kern="1200">
                          <a:solidFill>
                            <a:srgbClr val="FFFFFF"/>
                          </a:solidFill>
                          <a:latin typeface="+mn-lt"/>
                          <a:ea typeface="+mn-ea"/>
                          <a:cs typeface="+mn-cs"/>
                        </a:defRPr>
                      </a:lvl9pPr>
                    </a:lstStyle>
                    <a:p>
                      <a:pPr indent="0" algn="ctr">
                        <a:buNone/>
                      </a:pPr>
                      <a:r>
                        <a:rPr lang="zh-CN" altLang="en-US" sz="1200" dirty="0">
                          <a:solidFill>
                            <a:schemeClr val="bg1"/>
                          </a:solidFill>
                          <a:latin typeface="微软雅黑" panose="020B0503020204020204" charset="-122"/>
                          <a:ea typeface="微软雅黑" panose="020B0503020204020204" charset="-122"/>
                          <a:cs typeface="微软雅黑" panose="020B0503020204020204" charset="-122"/>
                        </a:rPr>
                        <a:t>妇科腹部手术研究</a:t>
                      </a:r>
                      <a:r>
                        <a:rPr lang="en-US" altLang="zh-CN" sz="1200" dirty="0">
                          <a:solidFill>
                            <a:schemeClr val="bg1"/>
                          </a:solidFill>
                          <a:latin typeface="微软雅黑" panose="020B0503020204020204" charset="-122"/>
                          <a:ea typeface="微软雅黑" panose="020B0503020204020204" charset="-122"/>
                          <a:cs typeface="微软雅黑" panose="020B0503020204020204" charset="-122"/>
                        </a:rPr>
                        <a:t>-</a:t>
                      </a:r>
                      <a:r>
                        <a:rPr lang="zh-CN" altLang="en-US" sz="1200" dirty="0">
                          <a:solidFill>
                            <a:schemeClr val="bg1"/>
                          </a:solidFill>
                          <a:latin typeface="微软雅黑" panose="020B0503020204020204" charset="-122"/>
                          <a:ea typeface="微软雅黑" panose="020B0503020204020204" charset="-122"/>
                          <a:cs typeface="微软雅黑" panose="020B0503020204020204" charset="-122"/>
                        </a:rPr>
                        <a:t>次要</a:t>
                      </a:r>
                      <a:r>
                        <a:rPr lang="en-US" sz="1200" dirty="0" err="1">
                          <a:solidFill>
                            <a:schemeClr val="bg1"/>
                          </a:solidFill>
                          <a:latin typeface="微软雅黑" panose="020B0503020204020204" charset="-122"/>
                          <a:ea typeface="微软雅黑" panose="020B0503020204020204" charset="-122"/>
                          <a:cs typeface="微软雅黑" panose="020B0503020204020204" charset="-122"/>
                        </a:rPr>
                        <a:t>指标</a:t>
                      </a:r>
                      <a:endParaRPr lang="en-US" altLang="en-US" sz="1200" dirty="0" err="1">
                        <a:solidFill>
                          <a:schemeClr val="bg1"/>
                        </a:solidFill>
                        <a:latin typeface="微软雅黑" panose="020B0503020204020204" charset="-122"/>
                        <a:ea typeface="微软雅黑" panose="020B0503020204020204" charset="-122"/>
                        <a:cs typeface="微软雅黑" panose="020B0503020204020204" charset="-122"/>
                      </a:endParaRPr>
                    </a:p>
                  </a:txBody>
                  <a:tcPr marL="12700" marR="12700" marT="127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2F5597"/>
                    </a:solidFill>
                  </a:tcPr>
                </a:tc>
                <a:tc>
                  <a:txBody>
                    <a:bodyPr/>
                    <a:lstStyle>
                      <a:defPPr>
                        <a:defRPr lang="en-US" b="1">
                          <a:solidFill>
                            <a:srgbClr val="FFFFFF"/>
                          </a:solidFill>
                        </a:defRPr>
                      </a:defPPr>
                      <a:lvl1pPr marL="0" algn="l" defTabSz="914400" rtl="0" eaLnBrk="1" latinLnBrk="0" hangingPunct="1">
                        <a:defRPr sz="1800" b="1" kern="1200">
                          <a:solidFill>
                            <a:srgbClr val="FFFFFF"/>
                          </a:solidFill>
                          <a:latin typeface="+mn-lt"/>
                          <a:ea typeface="+mn-ea"/>
                          <a:cs typeface="+mn-cs"/>
                        </a:defRPr>
                      </a:lvl1pPr>
                      <a:lvl2pPr marL="457200" algn="l" defTabSz="914400" rtl="0" eaLnBrk="1" latinLnBrk="0" hangingPunct="1">
                        <a:defRPr sz="1800" b="1" kern="1200">
                          <a:solidFill>
                            <a:srgbClr val="FFFFFF"/>
                          </a:solidFill>
                          <a:latin typeface="+mn-lt"/>
                          <a:ea typeface="+mn-ea"/>
                          <a:cs typeface="+mn-cs"/>
                        </a:defRPr>
                      </a:lvl2pPr>
                      <a:lvl3pPr marL="914400" algn="l" defTabSz="914400" rtl="0" eaLnBrk="1" latinLnBrk="0" hangingPunct="1">
                        <a:defRPr sz="1800" b="1" kern="1200">
                          <a:solidFill>
                            <a:srgbClr val="FFFFFF"/>
                          </a:solidFill>
                          <a:latin typeface="+mn-lt"/>
                          <a:ea typeface="+mn-ea"/>
                          <a:cs typeface="+mn-cs"/>
                        </a:defRPr>
                      </a:lvl3pPr>
                      <a:lvl4pPr marL="1371600" algn="l" defTabSz="914400" rtl="0" eaLnBrk="1" latinLnBrk="0" hangingPunct="1">
                        <a:defRPr sz="1800" b="1" kern="1200">
                          <a:solidFill>
                            <a:srgbClr val="FFFFFF"/>
                          </a:solidFill>
                          <a:latin typeface="+mn-lt"/>
                          <a:ea typeface="+mn-ea"/>
                          <a:cs typeface="+mn-cs"/>
                        </a:defRPr>
                      </a:lvl4pPr>
                      <a:lvl5pPr marL="1828800" algn="l" defTabSz="914400" rtl="0" eaLnBrk="1" latinLnBrk="0" hangingPunct="1">
                        <a:defRPr sz="1800" b="1" kern="1200">
                          <a:solidFill>
                            <a:srgbClr val="FFFFFF"/>
                          </a:solidFill>
                          <a:latin typeface="+mn-lt"/>
                          <a:ea typeface="+mn-ea"/>
                          <a:cs typeface="+mn-cs"/>
                        </a:defRPr>
                      </a:lvl5pPr>
                      <a:lvl6pPr marL="2286000" algn="l" defTabSz="914400" rtl="0" eaLnBrk="1" latinLnBrk="0" hangingPunct="1">
                        <a:defRPr sz="1800" b="1" kern="1200">
                          <a:solidFill>
                            <a:srgbClr val="FFFFFF"/>
                          </a:solidFill>
                          <a:latin typeface="+mn-lt"/>
                          <a:ea typeface="+mn-ea"/>
                          <a:cs typeface="+mn-cs"/>
                        </a:defRPr>
                      </a:lvl6pPr>
                      <a:lvl7pPr marL="2743200" algn="l" defTabSz="914400" rtl="0" eaLnBrk="1" latinLnBrk="0" hangingPunct="1">
                        <a:defRPr sz="1800" b="1" kern="1200">
                          <a:solidFill>
                            <a:srgbClr val="FFFFFF"/>
                          </a:solidFill>
                          <a:latin typeface="+mn-lt"/>
                          <a:ea typeface="+mn-ea"/>
                          <a:cs typeface="+mn-cs"/>
                        </a:defRPr>
                      </a:lvl7pPr>
                      <a:lvl8pPr marL="3200400" algn="l" defTabSz="914400" rtl="0" eaLnBrk="1" latinLnBrk="0" hangingPunct="1">
                        <a:defRPr sz="1800" b="1" kern="1200">
                          <a:solidFill>
                            <a:srgbClr val="FFFFFF"/>
                          </a:solidFill>
                          <a:latin typeface="+mn-lt"/>
                          <a:ea typeface="+mn-ea"/>
                          <a:cs typeface="+mn-cs"/>
                        </a:defRPr>
                      </a:lvl8pPr>
                      <a:lvl9pPr marL="3657600" algn="l" defTabSz="914400" rtl="0" eaLnBrk="1" latinLnBrk="0" hangingPunct="1">
                        <a:defRPr sz="1800" b="1" kern="1200">
                          <a:solidFill>
                            <a:srgbClr val="FFFFFF"/>
                          </a:solidFill>
                          <a:latin typeface="+mn-lt"/>
                          <a:ea typeface="+mn-ea"/>
                          <a:cs typeface="+mn-cs"/>
                        </a:defRPr>
                      </a:lvl9pPr>
                    </a:lstStyle>
                    <a:p>
                      <a:pPr indent="0" algn="ctr">
                        <a:buNone/>
                      </a:pPr>
                      <a:r>
                        <a:rPr lang="en-US" sz="1200" dirty="0" err="1">
                          <a:solidFill>
                            <a:schemeClr val="bg1"/>
                          </a:solidFill>
                          <a:latin typeface="微软雅黑" panose="020B0503020204020204" charset="-122"/>
                          <a:ea typeface="微软雅黑" panose="020B0503020204020204" charset="-122"/>
                          <a:cs typeface="微软雅黑" panose="020B0503020204020204" charset="-122"/>
                        </a:rPr>
                        <a:t>苯胺洛芬组 </a:t>
                      </a:r>
                      <a:r>
                        <a:rPr lang="en-US" sz="1200" dirty="0">
                          <a:solidFill>
                            <a:schemeClr val="bg1"/>
                          </a:solidFill>
                          <a:latin typeface="微软雅黑" panose="020B0503020204020204" charset="-122"/>
                          <a:ea typeface="微软雅黑" panose="020B0503020204020204" charset="-122"/>
                          <a:cs typeface="微软雅黑" panose="020B0503020204020204" charset="-122"/>
                        </a:rPr>
                        <a:t>(N=131)</a:t>
                      </a:r>
                      <a:endParaRPr lang="en-US" sz="1200" dirty="0">
                        <a:solidFill>
                          <a:schemeClr val="bg1"/>
                        </a:solidFill>
                        <a:latin typeface="微软雅黑" panose="020B0503020204020204" charset="-122"/>
                        <a:ea typeface="微软雅黑" panose="020B0503020204020204" charset="-122"/>
                        <a:cs typeface="微软雅黑" panose="020B0503020204020204" charset="-122"/>
                      </a:endParaRPr>
                    </a:p>
                  </a:txBody>
                  <a:tcPr marL="12700" marR="12700" marT="127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2F5597"/>
                    </a:solidFill>
                  </a:tcPr>
                </a:tc>
                <a:tc>
                  <a:txBody>
                    <a:bodyPr/>
                    <a:lstStyle>
                      <a:defPPr>
                        <a:defRPr lang="en-US" b="1">
                          <a:solidFill>
                            <a:srgbClr val="FFFFFF"/>
                          </a:solidFill>
                        </a:defRPr>
                      </a:defPPr>
                      <a:lvl1pPr marL="0" algn="l" defTabSz="914400" rtl="0" eaLnBrk="1" latinLnBrk="0" hangingPunct="1">
                        <a:defRPr sz="1800" b="1" kern="1200">
                          <a:solidFill>
                            <a:srgbClr val="FFFFFF"/>
                          </a:solidFill>
                          <a:latin typeface="+mn-lt"/>
                          <a:ea typeface="+mn-ea"/>
                          <a:cs typeface="+mn-cs"/>
                        </a:defRPr>
                      </a:lvl1pPr>
                      <a:lvl2pPr marL="457200" algn="l" defTabSz="914400" rtl="0" eaLnBrk="1" latinLnBrk="0" hangingPunct="1">
                        <a:defRPr sz="1800" b="1" kern="1200">
                          <a:solidFill>
                            <a:srgbClr val="FFFFFF"/>
                          </a:solidFill>
                          <a:latin typeface="+mn-lt"/>
                          <a:ea typeface="+mn-ea"/>
                          <a:cs typeface="+mn-cs"/>
                        </a:defRPr>
                      </a:lvl2pPr>
                      <a:lvl3pPr marL="914400" algn="l" defTabSz="914400" rtl="0" eaLnBrk="1" latinLnBrk="0" hangingPunct="1">
                        <a:defRPr sz="1800" b="1" kern="1200">
                          <a:solidFill>
                            <a:srgbClr val="FFFFFF"/>
                          </a:solidFill>
                          <a:latin typeface="+mn-lt"/>
                          <a:ea typeface="+mn-ea"/>
                          <a:cs typeface="+mn-cs"/>
                        </a:defRPr>
                      </a:lvl3pPr>
                      <a:lvl4pPr marL="1371600" algn="l" defTabSz="914400" rtl="0" eaLnBrk="1" latinLnBrk="0" hangingPunct="1">
                        <a:defRPr sz="1800" b="1" kern="1200">
                          <a:solidFill>
                            <a:srgbClr val="FFFFFF"/>
                          </a:solidFill>
                          <a:latin typeface="+mn-lt"/>
                          <a:ea typeface="+mn-ea"/>
                          <a:cs typeface="+mn-cs"/>
                        </a:defRPr>
                      </a:lvl4pPr>
                      <a:lvl5pPr marL="1828800" algn="l" defTabSz="914400" rtl="0" eaLnBrk="1" latinLnBrk="0" hangingPunct="1">
                        <a:defRPr sz="1800" b="1" kern="1200">
                          <a:solidFill>
                            <a:srgbClr val="FFFFFF"/>
                          </a:solidFill>
                          <a:latin typeface="+mn-lt"/>
                          <a:ea typeface="+mn-ea"/>
                          <a:cs typeface="+mn-cs"/>
                        </a:defRPr>
                      </a:lvl5pPr>
                      <a:lvl6pPr marL="2286000" algn="l" defTabSz="914400" rtl="0" eaLnBrk="1" latinLnBrk="0" hangingPunct="1">
                        <a:defRPr sz="1800" b="1" kern="1200">
                          <a:solidFill>
                            <a:srgbClr val="FFFFFF"/>
                          </a:solidFill>
                          <a:latin typeface="+mn-lt"/>
                          <a:ea typeface="+mn-ea"/>
                          <a:cs typeface="+mn-cs"/>
                        </a:defRPr>
                      </a:lvl6pPr>
                      <a:lvl7pPr marL="2743200" algn="l" defTabSz="914400" rtl="0" eaLnBrk="1" latinLnBrk="0" hangingPunct="1">
                        <a:defRPr sz="1800" b="1" kern="1200">
                          <a:solidFill>
                            <a:srgbClr val="FFFFFF"/>
                          </a:solidFill>
                          <a:latin typeface="+mn-lt"/>
                          <a:ea typeface="+mn-ea"/>
                          <a:cs typeface="+mn-cs"/>
                        </a:defRPr>
                      </a:lvl7pPr>
                      <a:lvl8pPr marL="3200400" algn="l" defTabSz="914400" rtl="0" eaLnBrk="1" latinLnBrk="0" hangingPunct="1">
                        <a:defRPr sz="1800" b="1" kern="1200">
                          <a:solidFill>
                            <a:srgbClr val="FFFFFF"/>
                          </a:solidFill>
                          <a:latin typeface="+mn-lt"/>
                          <a:ea typeface="+mn-ea"/>
                          <a:cs typeface="+mn-cs"/>
                        </a:defRPr>
                      </a:lvl8pPr>
                      <a:lvl9pPr marL="3657600" algn="l" defTabSz="914400" rtl="0" eaLnBrk="1" latinLnBrk="0" hangingPunct="1">
                        <a:defRPr sz="1800" b="1" kern="1200">
                          <a:solidFill>
                            <a:srgbClr val="FFFFFF"/>
                          </a:solidFill>
                          <a:latin typeface="+mn-lt"/>
                          <a:ea typeface="+mn-ea"/>
                          <a:cs typeface="+mn-cs"/>
                        </a:defRPr>
                      </a:lvl9pPr>
                    </a:lstStyle>
                    <a:p>
                      <a:pPr indent="0" algn="ctr">
                        <a:buNone/>
                      </a:pPr>
                      <a:r>
                        <a:rPr lang="en-US" sz="1200" dirty="0" err="1">
                          <a:solidFill>
                            <a:schemeClr val="bg1"/>
                          </a:solidFill>
                          <a:latin typeface="微软雅黑" panose="020B0503020204020204" charset="-122"/>
                          <a:ea typeface="微软雅黑" panose="020B0503020204020204" charset="-122"/>
                          <a:cs typeface="微软雅黑" panose="020B0503020204020204" charset="-122"/>
                        </a:rPr>
                        <a:t>安慰剂组</a:t>
                      </a:r>
                      <a:r>
                        <a:rPr lang="zh-CN" altLang="en-US" sz="1200" dirty="0">
                          <a:solidFill>
                            <a:schemeClr val="bg1"/>
                          </a:solidFill>
                          <a:latin typeface="微软雅黑" panose="020B0503020204020204" charset="-122"/>
                          <a:ea typeface="微软雅黑" panose="020B0503020204020204" charset="-122"/>
                          <a:cs typeface="微软雅黑" panose="020B0503020204020204" charset="-122"/>
                        </a:rPr>
                        <a:t>（</a:t>
                      </a:r>
                      <a:r>
                        <a:rPr lang="en-US" altLang="zh-CN" sz="1200" dirty="0">
                          <a:solidFill>
                            <a:schemeClr val="bg1"/>
                          </a:solidFill>
                          <a:latin typeface="微软雅黑" panose="020B0503020204020204" charset="-122"/>
                          <a:ea typeface="微软雅黑" panose="020B0503020204020204" charset="-122"/>
                          <a:cs typeface="微软雅黑" panose="020B0503020204020204" charset="-122"/>
                        </a:rPr>
                        <a:t>N=128</a:t>
                      </a:r>
                      <a:r>
                        <a:rPr lang="zh-CN" altLang="en-US" sz="1200" dirty="0">
                          <a:solidFill>
                            <a:schemeClr val="bg1"/>
                          </a:solidFill>
                          <a:latin typeface="微软雅黑" panose="020B0503020204020204" charset="-122"/>
                          <a:ea typeface="微软雅黑" panose="020B0503020204020204" charset="-122"/>
                          <a:cs typeface="微软雅黑" panose="020B0503020204020204" charset="-122"/>
                        </a:rPr>
                        <a:t>）</a:t>
                      </a:r>
                      <a:endParaRPr lang="zh-CN" altLang="en-US" sz="1200" dirty="0">
                        <a:solidFill>
                          <a:schemeClr val="bg1"/>
                        </a:solidFill>
                        <a:latin typeface="微软雅黑" panose="020B0503020204020204" charset="-122"/>
                        <a:ea typeface="微软雅黑" panose="020B0503020204020204" charset="-122"/>
                        <a:cs typeface="微软雅黑" panose="020B0503020204020204" charset="-122"/>
                      </a:endParaRPr>
                    </a:p>
                  </a:txBody>
                  <a:tcPr marL="12700" marR="12700" marT="127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2F5597"/>
                    </a:solidFill>
                  </a:tcPr>
                </a:tc>
                <a:tc>
                  <a:txBody>
                    <a:bodyPr/>
                    <a:lstStyle>
                      <a:defPPr>
                        <a:defRPr lang="en-US" b="1">
                          <a:solidFill>
                            <a:srgbClr val="FFFFFF"/>
                          </a:solidFill>
                        </a:defRPr>
                      </a:defPPr>
                      <a:lvl1pPr marL="0" algn="l" defTabSz="914400" rtl="0" eaLnBrk="1" latinLnBrk="0" hangingPunct="1">
                        <a:defRPr sz="1800" b="1" kern="1200">
                          <a:solidFill>
                            <a:srgbClr val="FFFFFF"/>
                          </a:solidFill>
                          <a:latin typeface="+mn-lt"/>
                          <a:ea typeface="+mn-ea"/>
                          <a:cs typeface="+mn-cs"/>
                        </a:defRPr>
                      </a:lvl1pPr>
                      <a:lvl2pPr marL="457200" algn="l" defTabSz="914400" rtl="0" eaLnBrk="1" latinLnBrk="0" hangingPunct="1">
                        <a:defRPr sz="1800" b="1" kern="1200">
                          <a:solidFill>
                            <a:srgbClr val="FFFFFF"/>
                          </a:solidFill>
                          <a:latin typeface="+mn-lt"/>
                          <a:ea typeface="+mn-ea"/>
                          <a:cs typeface="+mn-cs"/>
                        </a:defRPr>
                      </a:lvl2pPr>
                      <a:lvl3pPr marL="914400" algn="l" defTabSz="914400" rtl="0" eaLnBrk="1" latinLnBrk="0" hangingPunct="1">
                        <a:defRPr sz="1800" b="1" kern="1200">
                          <a:solidFill>
                            <a:srgbClr val="FFFFFF"/>
                          </a:solidFill>
                          <a:latin typeface="+mn-lt"/>
                          <a:ea typeface="+mn-ea"/>
                          <a:cs typeface="+mn-cs"/>
                        </a:defRPr>
                      </a:lvl3pPr>
                      <a:lvl4pPr marL="1371600" algn="l" defTabSz="914400" rtl="0" eaLnBrk="1" latinLnBrk="0" hangingPunct="1">
                        <a:defRPr sz="1800" b="1" kern="1200">
                          <a:solidFill>
                            <a:srgbClr val="FFFFFF"/>
                          </a:solidFill>
                          <a:latin typeface="+mn-lt"/>
                          <a:ea typeface="+mn-ea"/>
                          <a:cs typeface="+mn-cs"/>
                        </a:defRPr>
                      </a:lvl4pPr>
                      <a:lvl5pPr marL="1828800" algn="l" defTabSz="914400" rtl="0" eaLnBrk="1" latinLnBrk="0" hangingPunct="1">
                        <a:defRPr sz="1800" b="1" kern="1200">
                          <a:solidFill>
                            <a:srgbClr val="FFFFFF"/>
                          </a:solidFill>
                          <a:latin typeface="+mn-lt"/>
                          <a:ea typeface="+mn-ea"/>
                          <a:cs typeface="+mn-cs"/>
                        </a:defRPr>
                      </a:lvl5pPr>
                      <a:lvl6pPr marL="2286000" algn="l" defTabSz="914400" rtl="0" eaLnBrk="1" latinLnBrk="0" hangingPunct="1">
                        <a:defRPr sz="1800" b="1" kern="1200">
                          <a:solidFill>
                            <a:srgbClr val="FFFFFF"/>
                          </a:solidFill>
                          <a:latin typeface="+mn-lt"/>
                          <a:ea typeface="+mn-ea"/>
                          <a:cs typeface="+mn-cs"/>
                        </a:defRPr>
                      </a:lvl6pPr>
                      <a:lvl7pPr marL="2743200" algn="l" defTabSz="914400" rtl="0" eaLnBrk="1" latinLnBrk="0" hangingPunct="1">
                        <a:defRPr sz="1800" b="1" kern="1200">
                          <a:solidFill>
                            <a:srgbClr val="FFFFFF"/>
                          </a:solidFill>
                          <a:latin typeface="+mn-lt"/>
                          <a:ea typeface="+mn-ea"/>
                          <a:cs typeface="+mn-cs"/>
                        </a:defRPr>
                      </a:lvl7pPr>
                      <a:lvl8pPr marL="3200400" algn="l" defTabSz="914400" rtl="0" eaLnBrk="1" latinLnBrk="0" hangingPunct="1">
                        <a:defRPr sz="1800" b="1" kern="1200">
                          <a:solidFill>
                            <a:srgbClr val="FFFFFF"/>
                          </a:solidFill>
                          <a:latin typeface="+mn-lt"/>
                          <a:ea typeface="+mn-ea"/>
                          <a:cs typeface="+mn-cs"/>
                        </a:defRPr>
                      </a:lvl8pPr>
                      <a:lvl9pPr marL="3657600" algn="l" defTabSz="914400" rtl="0" eaLnBrk="1" latinLnBrk="0" hangingPunct="1">
                        <a:defRPr sz="1800" b="1" kern="1200">
                          <a:solidFill>
                            <a:srgbClr val="FFFFFF"/>
                          </a:solidFill>
                          <a:latin typeface="+mn-lt"/>
                          <a:ea typeface="+mn-ea"/>
                          <a:cs typeface="+mn-cs"/>
                        </a:defRPr>
                      </a:lvl9pPr>
                    </a:lstStyle>
                    <a:p>
                      <a:pPr indent="0" algn="ctr">
                        <a:buNone/>
                      </a:pPr>
                      <a:r>
                        <a:rPr lang="en-US" sz="1200" dirty="0" err="1">
                          <a:solidFill>
                            <a:schemeClr val="bg1"/>
                          </a:solidFill>
                          <a:latin typeface="微软雅黑" panose="020B0503020204020204" charset="-122"/>
                          <a:ea typeface="微软雅黑" panose="020B0503020204020204" charset="-122"/>
                        </a:rPr>
                        <a:t>差值</a:t>
                      </a:r>
                      <a:endParaRPr lang="en-US" altLang="en-US" sz="1200" dirty="0" err="1">
                        <a:solidFill>
                          <a:schemeClr val="bg1"/>
                        </a:solidFill>
                        <a:latin typeface="微软雅黑" panose="020B0503020204020204" charset="-122"/>
                        <a:ea typeface="微软雅黑" panose="020B0503020204020204" charset="-122"/>
                      </a:endParaRPr>
                    </a:p>
                  </a:txBody>
                  <a:tcPr marL="12700" marR="12700" marT="127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2F5597"/>
                    </a:solidFill>
                  </a:tcPr>
                </a:tc>
                <a:tc>
                  <a:txBody>
                    <a:bodyPr/>
                    <a:lstStyle>
                      <a:defPPr>
                        <a:defRPr lang="en-US" b="1">
                          <a:solidFill>
                            <a:srgbClr val="FFFFFF"/>
                          </a:solidFill>
                        </a:defRPr>
                      </a:defPPr>
                      <a:lvl1pPr marL="0" algn="l" defTabSz="914400" rtl="0" eaLnBrk="1" latinLnBrk="0" hangingPunct="1">
                        <a:defRPr sz="1800" b="1" kern="1200">
                          <a:solidFill>
                            <a:srgbClr val="FFFFFF"/>
                          </a:solidFill>
                          <a:latin typeface="+mn-lt"/>
                          <a:ea typeface="+mn-ea"/>
                          <a:cs typeface="+mn-cs"/>
                        </a:defRPr>
                      </a:lvl1pPr>
                      <a:lvl2pPr marL="457200" algn="l" defTabSz="914400" rtl="0" eaLnBrk="1" latinLnBrk="0" hangingPunct="1">
                        <a:defRPr sz="1800" b="1" kern="1200">
                          <a:solidFill>
                            <a:srgbClr val="FFFFFF"/>
                          </a:solidFill>
                          <a:latin typeface="+mn-lt"/>
                          <a:ea typeface="+mn-ea"/>
                          <a:cs typeface="+mn-cs"/>
                        </a:defRPr>
                      </a:lvl2pPr>
                      <a:lvl3pPr marL="914400" algn="l" defTabSz="914400" rtl="0" eaLnBrk="1" latinLnBrk="0" hangingPunct="1">
                        <a:defRPr sz="1800" b="1" kern="1200">
                          <a:solidFill>
                            <a:srgbClr val="FFFFFF"/>
                          </a:solidFill>
                          <a:latin typeface="+mn-lt"/>
                          <a:ea typeface="+mn-ea"/>
                          <a:cs typeface="+mn-cs"/>
                        </a:defRPr>
                      </a:lvl3pPr>
                      <a:lvl4pPr marL="1371600" algn="l" defTabSz="914400" rtl="0" eaLnBrk="1" latinLnBrk="0" hangingPunct="1">
                        <a:defRPr sz="1800" b="1" kern="1200">
                          <a:solidFill>
                            <a:srgbClr val="FFFFFF"/>
                          </a:solidFill>
                          <a:latin typeface="+mn-lt"/>
                          <a:ea typeface="+mn-ea"/>
                          <a:cs typeface="+mn-cs"/>
                        </a:defRPr>
                      </a:lvl4pPr>
                      <a:lvl5pPr marL="1828800" algn="l" defTabSz="914400" rtl="0" eaLnBrk="1" latinLnBrk="0" hangingPunct="1">
                        <a:defRPr sz="1800" b="1" kern="1200">
                          <a:solidFill>
                            <a:srgbClr val="FFFFFF"/>
                          </a:solidFill>
                          <a:latin typeface="+mn-lt"/>
                          <a:ea typeface="+mn-ea"/>
                          <a:cs typeface="+mn-cs"/>
                        </a:defRPr>
                      </a:lvl5pPr>
                      <a:lvl6pPr marL="2286000" algn="l" defTabSz="914400" rtl="0" eaLnBrk="1" latinLnBrk="0" hangingPunct="1">
                        <a:defRPr sz="1800" b="1" kern="1200">
                          <a:solidFill>
                            <a:srgbClr val="FFFFFF"/>
                          </a:solidFill>
                          <a:latin typeface="+mn-lt"/>
                          <a:ea typeface="+mn-ea"/>
                          <a:cs typeface="+mn-cs"/>
                        </a:defRPr>
                      </a:lvl6pPr>
                      <a:lvl7pPr marL="2743200" algn="l" defTabSz="914400" rtl="0" eaLnBrk="1" latinLnBrk="0" hangingPunct="1">
                        <a:defRPr sz="1800" b="1" kern="1200">
                          <a:solidFill>
                            <a:srgbClr val="FFFFFF"/>
                          </a:solidFill>
                          <a:latin typeface="+mn-lt"/>
                          <a:ea typeface="+mn-ea"/>
                          <a:cs typeface="+mn-cs"/>
                        </a:defRPr>
                      </a:lvl7pPr>
                      <a:lvl8pPr marL="3200400" algn="l" defTabSz="914400" rtl="0" eaLnBrk="1" latinLnBrk="0" hangingPunct="1">
                        <a:defRPr sz="1800" b="1" kern="1200">
                          <a:solidFill>
                            <a:srgbClr val="FFFFFF"/>
                          </a:solidFill>
                          <a:latin typeface="+mn-lt"/>
                          <a:ea typeface="+mn-ea"/>
                          <a:cs typeface="+mn-cs"/>
                        </a:defRPr>
                      </a:lvl8pPr>
                      <a:lvl9pPr marL="3657600" algn="l" defTabSz="914400" rtl="0" eaLnBrk="1" latinLnBrk="0" hangingPunct="1">
                        <a:defRPr sz="1800" b="1" kern="1200">
                          <a:solidFill>
                            <a:srgbClr val="FFFFFF"/>
                          </a:solidFill>
                          <a:latin typeface="+mn-lt"/>
                          <a:ea typeface="+mn-ea"/>
                          <a:cs typeface="+mn-cs"/>
                        </a:defRPr>
                      </a:lvl9pPr>
                    </a:lstStyle>
                    <a:p>
                      <a:pPr indent="0" algn="ctr">
                        <a:buNone/>
                      </a:pPr>
                      <a:r>
                        <a:rPr lang="en-US" sz="1200" dirty="0" err="1">
                          <a:solidFill>
                            <a:schemeClr val="bg1"/>
                          </a:solidFill>
                          <a:latin typeface="微软雅黑" panose="020B0503020204020204" charset="-122"/>
                          <a:ea typeface="微软雅黑" panose="020B0503020204020204" charset="-122"/>
                          <a:cs typeface="微软雅黑" panose="020B0503020204020204" charset="-122"/>
                        </a:rPr>
                        <a:t>P值</a:t>
                      </a:r>
                      <a:endParaRPr lang="en-US" altLang="en-US" sz="1200" dirty="0" err="1">
                        <a:solidFill>
                          <a:schemeClr val="bg1"/>
                        </a:solidFill>
                        <a:latin typeface="微软雅黑" panose="020B0503020204020204" charset="-122"/>
                        <a:ea typeface="微软雅黑" panose="020B0503020204020204" charset="-122"/>
                        <a:cs typeface="微软雅黑" panose="020B0503020204020204" charset="-122"/>
                      </a:endParaRPr>
                    </a:p>
                  </a:txBody>
                  <a:tcPr marL="12700" marR="12700" marT="127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2F5597"/>
                    </a:solidFill>
                  </a:tcPr>
                </a:tc>
              </a:tr>
              <a:tr h="549910">
                <a:tc>
                  <a:txBody>
                    <a:bodyPr/>
                    <a:lstStyle>
                      <a:defPPr>
                        <a:defRPr lang="en-US">
                          <a:solidFill>
                            <a:srgbClr val="000000"/>
                          </a:solidFill>
                        </a:defRPr>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pPr indent="0" algn="ctr">
                        <a:buNone/>
                      </a:pPr>
                      <a:r>
                        <a:rPr lang="zh-CN" altLang="en-US" sz="1200" b="1" dirty="0">
                          <a:latin typeface="微软雅黑" panose="020B0503020204020204" charset="-122"/>
                          <a:ea typeface="微软雅黑" panose="020B0503020204020204" charset="-122"/>
                        </a:rPr>
                        <a:t>未使用吗啡的受试者比例</a:t>
                      </a:r>
                      <a:r>
                        <a:rPr lang="en-US" altLang="zh-CN" sz="1200" b="1" baseline="30000" dirty="0">
                          <a:solidFill>
                            <a:schemeClr val="tx1"/>
                          </a:solidFill>
                          <a:latin typeface="微软雅黑" panose="020B0503020204020204" charset="-122"/>
                          <a:ea typeface="微软雅黑" panose="020B0503020204020204" charset="-122"/>
                          <a:sym typeface="+mn-ea"/>
                        </a:rPr>
                        <a:t>[2]</a:t>
                      </a:r>
                      <a:endParaRPr lang="en-US" altLang="zh-CN" sz="1200" b="1" baseline="30000" dirty="0">
                        <a:solidFill>
                          <a:schemeClr val="tx1"/>
                        </a:solidFill>
                        <a:latin typeface="微软雅黑" panose="020B0503020204020204" charset="-122"/>
                        <a:ea typeface="微软雅黑" panose="020B0503020204020204" charset="-122"/>
                        <a:sym typeface="+mn-ea"/>
                      </a:endParaRPr>
                    </a:p>
                  </a:txBody>
                  <a:tcPr marL="12700" marR="12700" marT="127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defPPr>
                        <a:defRPr lang="en-US">
                          <a:solidFill>
                            <a:srgbClr val="000000"/>
                          </a:solidFill>
                        </a:defRPr>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pPr marL="0" indent="0" algn="ctr" defTabSz="914400" rtl="0" eaLnBrk="1" latinLnBrk="0" hangingPunct="1">
                        <a:spcBef>
                          <a:spcPts val="200"/>
                        </a:spcBef>
                        <a:spcAft>
                          <a:spcPts val="200"/>
                        </a:spcAft>
                        <a:buNone/>
                      </a:pPr>
                      <a:r>
                        <a:rPr lang="en-US" sz="1200" b="1" kern="1200" dirty="0">
                          <a:solidFill>
                            <a:srgbClr val="C00000"/>
                          </a:solidFill>
                          <a:latin typeface="微软雅黑" panose="020B0503020204020204" charset="-122"/>
                          <a:ea typeface="微软雅黑" panose="020B0503020204020204" charset="-122"/>
                        </a:rPr>
                        <a:t>30.53%</a:t>
                      </a:r>
                      <a:endParaRPr lang="en-US" sz="1200" b="1" kern="1200" dirty="0">
                        <a:solidFill>
                          <a:srgbClr val="C00000"/>
                        </a:solidFill>
                        <a:latin typeface="微软雅黑" panose="020B0503020204020204" charset="-122"/>
                        <a:ea typeface="微软雅黑" panose="020B0503020204020204" charset="-122"/>
                      </a:endParaRPr>
                    </a:p>
                  </a:txBody>
                  <a:tcPr marL="68580" marR="6858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defPPr>
                        <a:defRPr lang="en-US">
                          <a:solidFill>
                            <a:srgbClr val="000000"/>
                          </a:solidFill>
                        </a:defRPr>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pPr marL="0" indent="0" algn="ctr" defTabSz="914400" rtl="0" eaLnBrk="1" latinLnBrk="0" hangingPunct="1">
                        <a:spcBef>
                          <a:spcPts val="200"/>
                        </a:spcBef>
                        <a:spcAft>
                          <a:spcPts val="200"/>
                        </a:spcAft>
                        <a:buNone/>
                      </a:pPr>
                      <a:r>
                        <a:rPr lang="en-US" sz="1200" kern="1200" dirty="0">
                          <a:latin typeface="微软雅黑" panose="020B0503020204020204" charset="-122"/>
                          <a:ea typeface="微软雅黑" panose="020B0503020204020204" charset="-122"/>
                        </a:rPr>
                        <a:t>9.38%</a:t>
                      </a:r>
                      <a:endParaRPr lang="en-US" sz="1200" kern="1200" dirty="0">
                        <a:latin typeface="微软雅黑" panose="020B0503020204020204" charset="-122"/>
                        <a:ea typeface="微软雅黑" panose="020B0503020204020204" charset="-122"/>
                      </a:endParaRPr>
                    </a:p>
                  </a:txBody>
                  <a:tcPr marL="68580" marR="6858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defPPr>
                        <a:defRPr lang="en-US">
                          <a:solidFill>
                            <a:srgbClr val="000000"/>
                          </a:solidFill>
                        </a:defRPr>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pPr indent="0" algn="ctr">
                        <a:buNone/>
                      </a:pPr>
                      <a:r>
                        <a:rPr lang="en-US" altLang="zh-CN" sz="1200" dirty="0">
                          <a:latin typeface="微软雅黑" panose="020B0503020204020204" charset="-122"/>
                          <a:ea typeface="微软雅黑" panose="020B0503020204020204" charset="-122"/>
                        </a:rPr>
                        <a:t>-</a:t>
                      </a:r>
                      <a:r>
                        <a:rPr lang="en-US" altLang="en-US" sz="1200" dirty="0">
                          <a:latin typeface="微软雅黑" panose="020B0503020204020204" charset="-122"/>
                          <a:ea typeface="微软雅黑" panose="020B0503020204020204" charset="-122"/>
                        </a:rPr>
                        <a:t>21.15</a:t>
                      </a:r>
                      <a:r>
                        <a:rPr lang="en-US" altLang="zh-CN" sz="1200" dirty="0">
                          <a:latin typeface="微软雅黑" panose="020B0503020204020204" charset="-122"/>
                          <a:ea typeface="微软雅黑" panose="020B0503020204020204" charset="-122"/>
                        </a:rPr>
                        <a:t>%</a:t>
                      </a:r>
                      <a:endParaRPr lang="en-US" altLang="zh-CN" sz="1200" dirty="0">
                        <a:latin typeface="微软雅黑" panose="020B0503020204020204" charset="-122"/>
                        <a:ea typeface="微软雅黑" panose="020B0503020204020204" charset="-122"/>
                      </a:endParaRPr>
                    </a:p>
                  </a:txBody>
                  <a:tcPr marL="12700" marR="12700" marT="127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defPPr>
                        <a:defRPr lang="en-US">
                          <a:solidFill>
                            <a:srgbClr val="000000"/>
                          </a:solidFill>
                        </a:defRPr>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pPr indent="0" algn="ctr">
                        <a:buNone/>
                      </a:pPr>
                      <a:r>
                        <a:rPr lang="en-US" sz="1200" b="1" dirty="0">
                          <a:solidFill>
                            <a:srgbClr val="C00000"/>
                          </a:solidFill>
                          <a:latin typeface="微软雅黑" panose="020B0503020204020204" charset="-122"/>
                          <a:ea typeface="微软雅黑" panose="020B0503020204020204" charset="-122"/>
                        </a:rPr>
                        <a:t>&lt;0.0001</a:t>
                      </a:r>
                      <a:endParaRPr lang="en-US" sz="1200" b="1" dirty="0">
                        <a:solidFill>
                          <a:srgbClr val="C00000"/>
                        </a:solidFill>
                        <a:latin typeface="微软雅黑" panose="020B0503020204020204" charset="-122"/>
                        <a:ea typeface="微软雅黑" panose="020B0503020204020204" charset="-122"/>
                      </a:endParaRPr>
                    </a:p>
                  </a:txBody>
                  <a:tcPr marL="12700" marR="12700" marT="127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r>
            </a:tbl>
          </a:graphicData>
        </a:graphic>
      </p:graphicFrame>
      <p:grpSp>
        <p:nvGrpSpPr>
          <p:cNvPr id="15" name="组合 14"/>
          <p:cNvGrpSpPr/>
          <p:nvPr/>
        </p:nvGrpSpPr>
        <p:grpSpPr>
          <a:xfrm>
            <a:off x="7500620" y="5092065"/>
            <a:ext cx="4580890" cy="1098550"/>
            <a:chOff x="5849425" y="4276347"/>
            <a:chExt cx="5874064" cy="1324610"/>
          </a:xfrm>
        </p:grpSpPr>
        <p:pic>
          <p:nvPicPr>
            <p:cNvPr id="46" name="图片 45"/>
            <p:cNvPicPr>
              <a:picLocks noChangeAspect="1"/>
            </p:cNvPicPr>
            <p:nvPr/>
          </p:nvPicPr>
          <p:blipFill>
            <a:blip r:embed="rId7"/>
            <a:srcRect r="15044" b="44792"/>
            <a:stretch>
              <a:fillRect/>
            </a:stretch>
          </p:blipFill>
          <p:spPr>
            <a:xfrm>
              <a:off x="5849425" y="4276347"/>
              <a:ext cx="5874064" cy="1324610"/>
            </a:xfrm>
            <a:prstGeom prst="rect">
              <a:avLst/>
            </a:prstGeom>
            <a:ln w="19050">
              <a:solidFill>
                <a:schemeClr val="accent5">
                  <a:lumMod val="50000"/>
                </a:schemeClr>
              </a:solidFill>
            </a:ln>
          </p:spPr>
          <p:style>
            <a:lnRef idx="2">
              <a:schemeClr val="accent1"/>
            </a:lnRef>
            <a:fillRef idx="1">
              <a:schemeClr val="lt1"/>
            </a:fillRef>
            <a:effectRef idx="0">
              <a:schemeClr val="accent1"/>
            </a:effectRef>
            <a:fontRef idx="minor">
              <a:schemeClr val="dk1"/>
            </a:fontRef>
          </p:style>
        </p:pic>
        <p:sp>
          <p:nvSpPr>
            <p:cNvPr id="18" name="下箭头 17"/>
            <p:cNvSpPr/>
            <p:nvPr/>
          </p:nvSpPr>
          <p:spPr>
            <a:xfrm>
              <a:off x="8656600" y="5163442"/>
              <a:ext cx="944880" cy="365760"/>
            </a:xfrm>
            <a:prstGeom prst="downArrow">
              <a:avLst>
                <a:gd name="adj1" fmla="val 80107"/>
                <a:gd name="adj2" fmla="val 38888"/>
              </a:avLst>
            </a:prstGeom>
            <a:ln w="19050">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000" b="1">
                  <a:solidFill>
                    <a:srgbClr val="C00000"/>
                  </a:solidFill>
                  <a:latin typeface="微软雅黑" panose="020B0503020204020204" charset="-122"/>
                  <a:ea typeface="微软雅黑" panose="020B0503020204020204" charset="-122"/>
                  <a:cs typeface="Arial" panose="020B0604020202020204" pitchFamily="34" charset="0"/>
                </a:rPr>
                <a:t>↓</a:t>
              </a:r>
              <a:r>
                <a:rPr lang="en-US" altLang="zh-CN" sz="1000" b="1">
                  <a:solidFill>
                    <a:srgbClr val="C00000"/>
                  </a:solidFill>
                  <a:latin typeface="微软雅黑" panose="020B0503020204020204" charset="-122"/>
                  <a:ea typeface="微软雅黑" panose="020B0503020204020204" charset="-122"/>
                  <a:cs typeface="Arial" panose="020B0604020202020204" pitchFamily="34" charset="0"/>
                </a:rPr>
                <a:t>58%</a:t>
              </a:r>
              <a:endParaRPr lang="en-US" altLang="zh-CN" sz="1000" b="1">
                <a:solidFill>
                  <a:srgbClr val="C00000"/>
                </a:solidFill>
                <a:latin typeface="微软雅黑" panose="020B0503020204020204" charset="-122"/>
                <a:ea typeface="微软雅黑" panose="020B0503020204020204" charset="-122"/>
                <a:cs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44"/>
          <p:cNvSpPr/>
          <p:nvPr/>
        </p:nvSpPr>
        <p:spPr>
          <a:xfrm>
            <a:off x="0" y="0"/>
            <a:ext cx="1553753" cy="453862"/>
          </a:xfrm>
          <a:prstGeom prst="rect">
            <a:avLst/>
          </a:prstGeom>
          <a:solidFill>
            <a:srgbClr val="6770B1">
              <a:alpha val="100000"/>
            </a:srgbClr>
          </a:solidFill>
          <a:ln w="0" cap="flat">
            <a:noFill/>
            <a:prstDash val="solid"/>
            <a:miter lim="0"/>
          </a:ln>
        </p:spPr>
        <p:txBody>
          <a:bodyPr vert="horz" wrap="square" lIns="0" tIns="0" rIns="0" bIns="0"/>
          <a:lstStyle/>
          <a:p>
            <a:pPr algn="l" rtl="0" eaLnBrk="0">
              <a:lnSpc>
                <a:spcPct val="120000"/>
              </a:lnSpc>
            </a:pPr>
            <a:endParaRPr sz="1700" dirty="0">
              <a:latin typeface="Arial" panose="020B0604020202020204"/>
              <a:ea typeface="Arial" panose="020B0604020202020204"/>
              <a:cs typeface="Arial" panose="020B0604020202020204"/>
            </a:endParaRPr>
          </a:p>
        </p:txBody>
      </p:sp>
      <p:sp>
        <p:nvSpPr>
          <p:cNvPr id="2" name="Text 0"/>
          <p:cNvSpPr/>
          <p:nvPr/>
        </p:nvSpPr>
        <p:spPr>
          <a:xfrm>
            <a:off x="214908" y="192088"/>
            <a:ext cx="11506200" cy="228600"/>
          </a:xfrm>
          <a:prstGeom prst="rect">
            <a:avLst/>
          </a:prstGeom>
          <a:noFill/>
        </p:spPr>
        <p:txBody>
          <a:bodyPr wrap="square" lIns="0" tIns="0" rIns="0" bIns="0" rtlCol="0" anchor="ctr"/>
          <a:lstStyle/>
          <a:p>
            <a:pPr>
              <a:lnSpc>
                <a:spcPct val="130000"/>
              </a:lnSpc>
            </a:pPr>
            <a:endParaRPr lang="en-US" sz="1600" dirty="0"/>
          </a:p>
        </p:txBody>
      </p:sp>
      <p:sp>
        <p:nvSpPr>
          <p:cNvPr id="13" name="文本框 12"/>
          <p:cNvSpPr txBox="1"/>
          <p:nvPr/>
        </p:nvSpPr>
        <p:spPr>
          <a:xfrm>
            <a:off x="214908" y="6672891"/>
            <a:ext cx="8668385" cy="215444"/>
          </a:xfrm>
          <a:prstGeom prst="rect">
            <a:avLst/>
          </a:prstGeom>
        </p:spPr>
        <p:txBody>
          <a:bodyPr wrap="square">
            <a:spAutoFit/>
          </a:bodyPr>
          <a:lstStyle/>
          <a:p>
            <a:pPr algn="l"/>
            <a:r>
              <a:rPr lang="en-US" altLang="zh-CN" sz="800" dirty="0">
                <a:solidFill>
                  <a:srgbClr val="000000"/>
                </a:solidFill>
                <a:latin typeface="微软雅黑" panose="020B0503020204020204" charset="-122"/>
                <a:ea typeface="微软雅黑" panose="020B0503020204020204" charset="-122"/>
                <a:cs typeface="Times New Roman" panose="02020603050405020304" pitchFamily="18" charset="0"/>
              </a:rPr>
              <a:t>[1]</a:t>
            </a:r>
            <a:r>
              <a:rPr lang="zh-CN" altLang="en-US" sz="800" dirty="0">
                <a:solidFill>
                  <a:srgbClr val="000000"/>
                </a:solidFill>
                <a:latin typeface="微软雅黑" panose="020B0503020204020204" charset="-122"/>
                <a:ea typeface="微软雅黑" panose="020B0503020204020204" charset="-122"/>
                <a:cs typeface="Times New Roman" panose="02020603050405020304" pitchFamily="18" charset="0"/>
              </a:rPr>
              <a:t>苯胺洛芬</a:t>
            </a:r>
            <a:r>
              <a:rPr lang="en-US" altLang="zh-CN" sz="800" dirty="0">
                <a:solidFill>
                  <a:srgbClr val="000000"/>
                </a:solidFill>
                <a:latin typeface="微软雅黑" panose="020B0503020204020204" charset="-122"/>
                <a:ea typeface="微软雅黑" panose="020B0503020204020204" charset="-122"/>
                <a:cs typeface="Times New Roman" panose="02020603050405020304" pitchFamily="18" charset="0"/>
              </a:rPr>
              <a:t>Ⅲ </a:t>
            </a:r>
            <a:r>
              <a:rPr lang="zh-CN" altLang="en-US" sz="800" dirty="0">
                <a:solidFill>
                  <a:srgbClr val="000000"/>
                </a:solidFill>
                <a:latin typeface="微软雅黑" panose="020B0503020204020204" charset="-122"/>
                <a:ea typeface="微软雅黑" panose="020B0503020204020204" charset="-122"/>
                <a:cs typeface="Times New Roman" panose="02020603050405020304" pitchFamily="18" charset="0"/>
              </a:rPr>
              <a:t>期临床试验报告；</a:t>
            </a:r>
            <a:r>
              <a:rPr lang="en-US" altLang="zh-CN" sz="800" dirty="0">
                <a:solidFill>
                  <a:srgbClr val="000000"/>
                </a:solidFill>
                <a:latin typeface="微软雅黑" panose="020B0503020204020204" charset="-122"/>
                <a:ea typeface="微软雅黑" panose="020B0503020204020204" charset="-122"/>
                <a:cs typeface="Times New Roman" panose="02020603050405020304" pitchFamily="18" charset="0"/>
              </a:rPr>
              <a:t>[2]</a:t>
            </a:r>
            <a:r>
              <a:rPr lang="zh-CN" altLang="en-US" sz="800" dirty="0">
                <a:solidFill>
                  <a:srgbClr val="000000"/>
                </a:solidFill>
                <a:latin typeface="微软雅黑" panose="020B0503020204020204" charset="-122"/>
                <a:ea typeface="微软雅黑" panose="020B0503020204020204" charset="-122"/>
                <a:cs typeface="Times New Roman" panose="02020603050405020304" pitchFamily="18" charset="0"/>
              </a:rPr>
              <a:t>苯胺洛芬注射液用于妇科腹部手术后镇痛的有效性及安全性：多中心、随机、双盲、安慰剂对照</a:t>
            </a:r>
            <a:r>
              <a:rPr lang="en-US" altLang="en-US" sz="800" dirty="0">
                <a:solidFill>
                  <a:srgbClr val="000000"/>
                </a:solidFill>
                <a:latin typeface="微软雅黑" panose="020B0503020204020204" charset="-122"/>
                <a:ea typeface="微软雅黑" panose="020B0503020204020204" charset="-122"/>
                <a:cs typeface="Times New Roman" panose="02020603050405020304" pitchFamily="18" charset="0"/>
              </a:rPr>
              <a:t>Ⅲ</a:t>
            </a:r>
            <a:r>
              <a:rPr lang="zh-CN" altLang="en-US" sz="800" dirty="0">
                <a:solidFill>
                  <a:srgbClr val="000000"/>
                </a:solidFill>
                <a:latin typeface="微软雅黑" panose="020B0503020204020204" charset="-122"/>
                <a:ea typeface="微软雅黑" panose="020B0503020204020204" charset="-122"/>
                <a:cs typeface="Times New Roman" panose="02020603050405020304" pitchFamily="18" charset="0"/>
              </a:rPr>
              <a:t>期临床试验</a:t>
            </a:r>
            <a:r>
              <a:rPr lang="en-US" altLang="zh-CN" sz="800" dirty="0">
                <a:solidFill>
                  <a:srgbClr val="000000"/>
                </a:solidFill>
                <a:latin typeface="微软雅黑" panose="020B0503020204020204" charset="-122"/>
                <a:ea typeface="微软雅黑" panose="020B0503020204020204" charset="-122"/>
                <a:cs typeface="Times New Roman" panose="02020603050405020304" pitchFamily="18" charset="0"/>
              </a:rPr>
              <a:t>,</a:t>
            </a:r>
            <a:r>
              <a:rPr lang="zh-CN" altLang="en-US" sz="800" dirty="0">
                <a:solidFill>
                  <a:srgbClr val="000000"/>
                </a:solidFill>
                <a:latin typeface="微软雅黑" panose="020B0503020204020204" charset="-122"/>
                <a:ea typeface="微软雅黑" panose="020B0503020204020204" charset="-122"/>
                <a:cs typeface="Times New Roman" panose="02020603050405020304" pitchFamily="18" charset="0"/>
              </a:rPr>
              <a:t>中华麻醉学杂志</a:t>
            </a:r>
            <a:endParaRPr lang="zh-CN" altLang="en-US" sz="800" dirty="0">
              <a:solidFill>
                <a:srgbClr val="000000"/>
              </a:solidFill>
              <a:latin typeface="微软雅黑" panose="020B0503020204020204" charset="-122"/>
              <a:ea typeface="微软雅黑" panose="020B0503020204020204" charset="-122"/>
              <a:cs typeface="Times New Roman" panose="02020603050405020304" pitchFamily="18" charset="0"/>
            </a:endParaRPr>
          </a:p>
        </p:txBody>
      </p:sp>
      <p:sp>
        <p:nvSpPr>
          <p:cNvPr id="28" name="文本框 27"/>
          <p:cNvSpPr txBox="1"/>
          <p:nvPr/>
        </p:nvSpPr>
        <p:spPr>
          <a:xfrm>
            <a:off x="169297" y="-2737"/>
            <a:ext cx="1395547" cy="423545"/>
          </a:xfrm>
          <a:prstGeom prst="rect">
            <a:avLst/>
          </a:prstGeom>
          <a:noFill/>
        </p:spPr>
        <p:txBody>
          <a:bodyPr wrap="square" rtlCol="0">
            <a:spAutoFit/>
          </a:bodyPr>
          <a:lstStyle/>
          <a:p>
            <a:pPr eaLnBrk="0">
              <a:lnSpc>
                <a:spcPct val="120000"/>
              </a:lnSpc>
            </a:pPr>
            <a:r>
              <a:rPr lang="zh-CN" altLang="en-US" b="1" dirty="0">
                <a:solidFill>
                  <a:schemeClr val="bg1"/>
                </a:solidFill>
                <a:latin typeface="微软雅黑" panose="020B0503020204020204" charset="-122"/>
                <a:ea typeface="微软雅黑" panose="020B0503020204020204" charset="-122"/>
                <a:cs typeface="Arial" panose="020B0604020202020204"/>
              </a:rPr>
              <a:t>有效性</a:t>
            </a:r>
            <a:r>
              <a:rPr lang="en-US" altLang="zh-CN" b="1" dirty="0">
                <a:solidFill>
                  <a:schemeClr val="bg1"/>
                </a:solidFill>
                <a:latin typeface="微软雅黑" panose="020B0503020204020204" charset="-122"/>
                <a:ea typeface="微软雅黑" panose="020B0503020204020204" charset="-122"/>
                <a:cs typeface="Arial" panose="020B0604020202020204"/>
              </a:rPr>
              <a:t>2</a:t>
            </a:r>
            <a:endParaRPr lang="en-US" altLang="zh-CN" sz="7200" b="1" dirty="0">
              <a:solidFill>
                <a:schemeClr val="bg1"/>
              </a:solidFill>
              <a:latin typeface="微软雅黑" panose="020B0503020204020204" charset="-122"/>
              <a:ea typeface="微软雅黑" panose="020B0503020204020204" charset="-122"/>
              <a:cs typeface="Arial" panose="020B0604020202020204"/>
            </a:endParaRPr>
          </a:p>
        </p:txBody>
      </p:sp>
      <p:sp>
        <p:nvSpPr>
          <p:cNvPr id="37" name="Text 1"/>
          <p:cNvSpPr/>
          <p:nvPr/>
        </p:nvSpPr>
        <p:spPr>
          <a:xfrm>
            <a:off x="0" y="106680"/>
            <a:ext cx="12192000" cy="410481"/>
          </a:xfrm>
          <a:prstGeom prst="rect">
            <a:avLst/>
          </a:prstGeom>
          <a:noFill/>
        </p:spPr>
        <p:txBody>
          <a:bodyPr wrap="square" lIns="0" tIns="0" rIns="0" bIns="0" rtlCol="0" anchor="ctr"/>
          <a:lstStyle/>
          <a:p>
            <a:pPr algn="ctr">
              <a:lnSpc>
                <a:spcPct val="90000"/>
              </a:lnSpc>
            </a:pPr>
            <a:endParaRPr lang="zh-CN" altLang="en-US" sz="2600" b="1" kern="0" spc="90" dirty="0">
              <a:solidFill>
                <a:srgbClr val="203864">
                  <a:alpha val="100000"/>
                </a:srgbClr>
              </a:solidFill>
              <a:latin typeface="微软雅黑" panose="020B0503020204020204" charset="-122"/>
              <a:ea typeface="微软雅黑" panose="020B0503020204020204" charset="-122"/>
            </a:endParaRPr>
          </a:p>
        </p:txBody>
      </p:sp>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17045" y="6311301"/>
            <a:ext cx="1622014" cy="664760"/>
          </a:xfrm>
          <a:prstGeom prst="rect">
            <a:avLst/>
          </a:prstGeom>
        </p:spPr>
      </p:pic>
      <p:grpSp>
        <p:nvGrpSpPr>
          <p:cNvPr id="3" name="组合 2"/>
          <p:cNvGrpSpPr/>
          <p:nvPr>
            <p:custDataLst>
              <p:tags r:id="rId6"/>
            </p:custDataLst>
          </p:nvPr>
        </p:nvGrpSpPr>
        <p:grpSpPr>
          <a:xfrm>
            <a:off x="712470" y="1278255"/>
            <a:ext cx="3807460" cy="2397194"/>
            <a:chOff x="461534" y="1899397"/>
            <a:chExt cx="4342445" cy="4445094"/>
          </a:xfrm>
        </p:grpSpPr>
        <p:pic>
          <p:nvPicPr>
            <p:cNvPr id="26" name="图片 25"/>
            <p:cNvPicPr>
              <a:picLocks noChangeAspect="1"/>
            </p:cNvPicPr>
            <p:nvPr>
              <p:custDataLst>
                <p:tags r:id="rId7"/>
              </p:custDataLst>
            </p:nvPr>
          </p:nvPicPr>
          <p:blipFill>
            <a:blip r:embed="rId8"/>
            <a:stretch>
              <a:fillRect/>
            </a:stretch>
          </p:blipFill>
          <p:spPr>
            <a:xfrm>
              <a:off x="1128633" y="1899397"/>
              <a:ext cx="3675346" cy="1995798"/>
            </a:xfrm>
            <a:prstGeom prst="rect">
              <a:avLst/>
            </a:prstGeom>
          </p:spPr>
        </p:pic>
        <p:grpSp>
          <p:nvGrpSpPr>
            <p:cNvPr id="29" name="组合 28"/>
            <p:cNvGrpSpPr/>
            <p:nvPr/>
          </p:nvGrpSpPr>
          <p:grpSpPr>
            <a:xfrm>
              <a:off x="461534" y="1952091"/>
              <a:ext cx="4331131" cy="4392400"/>
              <a:chOff x="6155622" y="2678946"/>
              <a:chExt cx="3586670" cy="4170412"/>
            </a:xfrm>
          </p:grpSpPr>
          <p:sp>
            <p:nvSpPr>
              <p:cNvPr id="30" name="文本框 16"/>
              <p:cNvSpPr txBox="1"/>
              <p:nvPr>
                <p:custDataLst>
                  <p:tags r:id="rId9"/>
                </p:custDataLst>
              </p:nvPr>
            </p:nvSpPr>
            <p:spPr>
              <a:xfrm>
                <a:off x="6155622" y="4604357"/>
                <a:ext cx="404824" cy="1772920"/>
              </a:xfrm>
              <a:prstGeom prst="rect">
                <a:avLst/>
              </a:prstGeom>
              <a:noFill/>
            </p:spPr>
            <p:txBody>
              <a:bodyPr vert="vert270"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0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微软雅黑" panose="020B0503020204020204" charset="-122"/>
                  </a:rPr>
                  <a:t>运动状态下</a:t>
                </a:r>
                <a:r>
                  <a:rPr kumimoji="0" lang="en-US" altLang="zh-CN" sz="80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微软雅黑" panose="020B0503020204020204" charset="-122"/>
                  </a:rPr>
                  <a:t>NRS</a:t>
                </a:r>
                <a:r>
                  <a:rPr kumimoji="0" lang="zh-CN" altLang="en-US" sz="80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微软雅黑" panose="020B0503020204020204" charset="-122"/>
                  </a:rPr>
                  <a:t>评分（</a:t>
                </a:r>
                <a:r>
                  <a:rPr kumimoji="0" lang="en-US" altLang="zh-CN" sz="80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微软雅黑" panose="020B0503020204020204" charset="-122"/>
                  </a:rPr>
                  <a:t>Mean</a:t>
                </a:r>
                <a:r>
                  <a:rPr kumimoji="0" lang="zh-CN" altLang="en-US" sz="80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微软雅黑" panose="020B0503020204020204" charset="-122"/>
                  </a:rPr>
                  <a:t>）</a:t>
                </a:r>
                <a:endParaRPr kumimoji="0" lang="zh-CN" altLang="en-US" sz="80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微软雅黑" panose="020B0503020204020204" charset="-122"/>
                </a:endParaRPr>
              </a:p>
            </p:txBody>
          </p:sp>
          <p:sp>
            <p:nvSpPr>
              <p:cNvPr id="32" name="文本框 5"/>
              <p:cNvSpPr txBox="1"/>
              <p:nvPr/>
            </p:nvSpPr>
            <p:spPr>
              <a:xfrm>
                <a:off x="7699204" y="6472603"/>
                <a:ext cx="970915" cy="37675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微软雅黑" panose="020B0503020204020204" charset="-122"/>
                  </a:rPr>
                  <a:t>时间</a:t>
                </a:r>
                <a:r>
                  <a:rPr kumimoji="0" lang="en-US" altLang="zh-CN" sz="8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微软雅黑" panose="020B0503020204020204" charset="-122"/>
                  </a:rPr>
                  <a:t>(h)</a:t>
                </a:r>
                <a:endParaRPr kumimoji="0" lang="en-US" altLang="zh-CN" sz="8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微软雅黑" panose="020B0503020204020204" charset="-122"/>
                </a:endParaRPr>
              </a:p>
            </p:txBody>
          </p:sp>
          <p:pic>
            <p:nvPicPr>
              <p:cNvPr id="33" name="Picture 3"/>
              <p:cNvPicPr>
                <a:picLocks noChangeAspect="1" noChangeArrowheads="1"/>
              </p:cNvPicPr>
              <p:nvPr>
                <p:custDataLst>
                  <p:tags r:id="rId10"/>
                </p:custDataLst>
              </p:nvPr>
            </p:nvPicPr>
            <p:blipFill>
              <a:blip r:embed="rId11">
                <a:extLst>
                  <a:ext uri="{28A0092B-C50C-407E-A947-70E740481C1C}">
                    <a14:useLocalDpi xmlns:a14="http://schemas.microsoft.com/office/drawing/2010/main" val="0"/>
                  </a:ext>
                </a:extLst>
              </a:blip>
              <a:srcRect/>
              <a:stretch>
                <a:fillRect/>
              </a:stretch>
            </p:blipFill>
            <p:spPr bwMode="auto">
              <a:xfrm>
                <a:off x="6698687" y="4643068"/>
                <a:ext cx="3043605" cy="1829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文本框 16"/>
              <p:cNvSpPr txBox="1"/>
              <p:nvPr>
                <p:custDataLst>
                  <p:tags r:id="rId12"/>
                </p:custDataLst>
              </p:nvPr>
            </p:nvSpPr>
            <p:spPr>
              <a:xfrm>
                <a:off x="6155749" y="2678946"/>
                <a:ext cx="404824" cy="1772920"/>
              </a:xfrm>
              <a:prstGeom prst="rect">
                <a:avLst/>
              </a:prstGeom>
              <a:noFill/>
            </p:spPr>
            <p:txBody>
              <a:bodyPr vert="vert270"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0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微软雅黑" panose="020B0503020204020204" charset="-122"/>
                  </a:rPr>
                  <a:t>静息状态下</a:t>
                </a:r>
                <a:r>
                  <a:rPr kumimoji="0" lang="en-US" altLang="zh-CN" sz="80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微软雅黑" panose="020B0503020204020204" charset="-122"/>
                  </a:rPr>
                  <a:t>NRS</a:t>
                </a:r>
                <a:r>
                  <a:rPr kumimoji="0" lang="zh-CN" altLang="en-US" sz="80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微软雅黑" panose="020B0503020204020204" charset="-122"/>
                  </a:rPr>
                  <a:t>评分（</a:t>
                </a:r>
                <a:r>
                  <a:rPr kumimoji="0" lang="en-US" altLang="zh-CN" sz="80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微软雅黑" panose="020B0503020204020204" charset="-122"/>
                  </a:rPr>
                  <a:t>Mean</a:t>
                </a:r>
                <a:r>
                  <a:rPr kumimoji="0" lang="zh-CN" altLang="en-US" sz="80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微软雅黑" panose="020B0503020204020204" charset="-122"/>
                  </a:rPr>
                  <a:t>）</a:t>
                </a:r>
                <a:endParaRPr kumimoji="0" lang="zh-CN" altLang="en-US" sz="80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微软雅黑" panose="020B0503020204020204" charset="-122"/>
                </a:endParaRPr>
              </a:p>
            </p:txBody>
          </p:sp>
        </p:grpSp>
      </p:grpSp>
      <p:sp>
        <p:nvSpPr>
          <p:cNvPr id="35" name="文本框 34"/>
          <p:cNvSpPr txBox="1"/>
          <p:nvPr/>
        </p:nvSpPr>
        <p:spPr>
          <a:xfrm>
            <a:off x="159385" y="790258"/>
            <a:ext cx="11969750" cy="337185"/>
          </a:xfrm>
          <a:prstGeom prst="rect">
            <a:avLst/>
          </a:prstGeom>
          <a:solidFill>
            <a:srgbClr val="2F5597"/>
          </a:solidFill>
        </p:spPr>
        <p:txBody>
          <a:bodyPr wrap="square" anchor="ctr">
            <a:spAutoFit/>
          </a:bodyPr>
          <a:lstStyle/>
          <a:p>
            <a:pPr algn="ctr"/>
            <a:r>
              <a:rPr lang="zh-CN" altLang="en-US" sz="1600" b="1" noProof="0" dirty="0">
                <a:ln>
                  <a:noFill/>
                </a:ln>
                <a:solidFill>
                  <a:schemeClr val="bg1"/>
                </a:solidFill>
                <a:effectLst/>
                <a:uLnTx/>
                <a:uFillTx/>
                <a:latin typeface="微软雅黑" panose="020B0503020204020204" charset="-122"/>
                <a:ea typeface="微软雅黑" panose="020B0503020204020204" charset="-122"/>
                <a:cs typeface="Noto Sans SC" panose="020B0200000000000000" pitchFamily="34" charset="-120"/>
                <a:sym typeface="+mn-ea"/>
              </a:rPr>
              <a:t>上腹部及胸腔镜手术</a:t>
            </a:r>
            <a:r>
              <a:rPr lang="zh-CN" altLang="en-US" sz="1600" b="1" dirty="0">
                <a:solidFill>
                  <a:schemeClr val="bg1"/>
                </a:solidFill>
                <a:latin typeface="微软雅黑" panose="020B0503020204020204" charset="-122"/>
                <a:ea typeface="微软雅黑" panose="020B0503020204020204" charset="-122"/>
              </a:rPr>
              <a:t>研究显示：减少疼痛强度；推迟首次按压镇痛泵时间</a:t>
            </a:r>
            <a:r>
              <a:rPr lang="en-US" altLang="zh-CN" sz="1600" b="1" dirty="0">
                <a:solidFill>
                  <a:schemeClr val="bg1"/>
                </a:solidFill>
                <a:latin typeface="微软雅黑" panose="020B0503020204020204" charset="-122"/>
                <a:ea typeface="微软雅黑" panose="020B0503020204020204" charset="-122"/>
              </a:rPr>
              <a:t>0.5</a:t>
            </a:r>
            <a:r>
              <a:rPr lang="zh-CN" altLang="en-US" sz="1600" b="1" dirty="0">
                <a:solidFill>
                  <a:schemeClr val="bg1"/>
                </a:solidFill>
                <a:latin typeface="微软雅黑" panose="020B0503020204020204" charset="-122"/>
                <a:ea typeface="微软雅黑" panose="020B0503020204020204" charset="-122"/>
              </a:rPr>
              <a:t>小时、减少</a:t>
            </a:r>
            <a:r>
              <a:rPr lang="en-US" altLang="zh-CN" sz="1600" b="1" dirty="0">
                <a:solidFill>
                  <a:schemeClr val="bg1"/>
                </a:solidFill>
                <a:latin typeface="微软雅黑" panose="020B0503020204020204" charset="-122"/>
                <a:ea typeface="微软雅黑" panose="020B0503020204020204" charset="-122"/>
              </a:rPr>
              <a:t>24</a:t>
            </a:r>
            <a:r>
              <a:rPr lang="zh-CN" altLang="en-US" sz="1600" b="1" dirty="0">
                <a:solidFill>
                  <a:schemeClr val="bg1"/>
                </a:solidFill>
                <a:latin typeface="微软雅黑" panose="020B0503020204020204" charset="-122"/>
                <a:ea typeface="微软雅黑" panose="020B0503020204020204" charset="-122"/>
              </a:rPr>
              <a:t>小时按压总次数</a:t>
            </a:r>
            <a:r>
              <a:rPr lang="en-US" altLang="zh-CN" sz="1600" b="1" dirty="0">
                <a:solidFill>
                  <a:schemeClr val="bg1"/>
                </a:solidFill>
                <a:latin typeface="微软雅黑" panose="020B0503020204020204" charset="-122"/>
                <a:ea typeface="微软雅黑" panose="020B0503020204020204" charset="-122"/>
              </a:rPr>
              <a:t>4.2</a:t>
            </a:r>
            <a:r>
              <a:rPr lang="zh-CN" altLang="en-US" sz="1600" b="1" dirty="0">
                <a:solidFill>
                  <a:schemeClr val="bg1"/>
                </a:solidFill>
                <a:latin typeface="微软雅黑" panose="020B0503020204020204" charset="-122"/>
                <a:ea typeface="微软雅黑" panose="020B0503020204020204" charset="-122"/>
              </a:rPr>
              <a:t>次，</a:t>
            </a:r>
            <a:r>
              <a:rPr lang="en-US" altLang="zh-CN" sz="1600" b="1" dirty="0">
                <a:solidFill>
                  <a:schemeClr val="bg1"/>
                </a:solidFill>
                <a:latin typeface="微软雅黑" panose="020B0503020204020204" charset="-122"/>
                <a:ea typeface="微软雅黑" panose="020B0503020204020204" charset="-122"/>
              </a:rPr>
              <a:t>48</a:t>
            </a:r>
            <a:r>
              <a:rPr lang="zh-CN" altLang="en-US" sz="1600" b="1" dirty="0">
                <a:solidFill>
                  <a:schemeClr val="bg1"/>
                </a:solidFill>
                <a:latin typeface="微软雅黑" panose="020B0503020204020204" charset="-122"/>
                <a:ea typeface="微软雅黑" panose="020B0503020204020204" charset="-122"/>
              </a:rPr>
              <a:t>小时</a:t>
            </a:r>
            <a:r>
              <a:rPr lang="en-US" altLang="zh-CN" sz="1600" b="1" dirty="0">
                <a:solidFill>
                  <a:schemeClr val="bg1"/>
                </a:solidFill>
                <a:latin typeface="微软雅黑" panose="020B0503020204020204" charset="-122"/>
                <a:ea typeface="微软雅黑" panose="020B0503020204020204" charset="-122"/>
              </a:rPr>
              <a:t>7</a:t>
            </a:r>
            <a:r>
              <a:rPr lang="zh-CN" altLang="en-US" sz="1600" b="1" dirty="0">
                <a:solidFill>
                  <a:schemeClr val="bg1"/>
                </a:solidFill>
                <a:latin typeface="微软雅黑" panose="020B0503020204020204" charset="-122"/>
                <a:ea typeface="微软雅黑" panose="020B0503020204020204" charset="-122"/>
              </a:rPr>
              <a:t>次</a:t>
            </a:r>
            <a:r>
              <a:rPr lang="en-US" altLang="zh-CN" sz="1600" b="1" baseline="30000" dirty="0">
                <a:solidFill>
                  <a:schemeClr val="bg1"/>
                </a:solidFill>
                <a:latin typeface="微软雅黑" panose="020B0503020204020204" charset="-122"/>
                <a:ea typeface="微软雅黑" panose="020B0503020204020204" charset="-122"/>
                <a:sym typeface="+mn-ea"/>
              </a:rPr>
              <a:t>[1]</a:t>
            </a:r>
            <a:endParaRPr lang="zh-CN" altLang="en-US" sz="1600" b="1" baseline="30000" dirty="0">
              <a:solidFill>
                <a:schemeClr val="bg1"/>
              </a:solidFill>
              <a:latin typeface="微软雅黑" panose="020B0503020204020204" charset="-122"/>
              <a:ea typeface="微软雅黑" panose="020B0503020204020204" charset="-122"/>
            </a:endParaRPr>
          </a:p>
        </p:txBody>
      </p:sp>
      <p:grpSp>
        <p:nvGrpSpPr>
          <p:cNvPr id="23" name="组合 22"/>
          <p:cNvGrpSpPr/>
          <p:nvPr/>
        </p:nvGrpSpPr>
        <p:grpSpPr>
          <a:xfrm>
            <a:off x="713105" y="4237417"/>
            <a:ext cx="3806825" cy="2342578"/>
            <a:chOff x="9185" y="3810"/>
            <a:chExt cx="7378" cy="6591"/>
          </a:xfrm>
        </p:grpSpPr>
        <p:grpSp>
          <p:nvGrpSpPr>
            <p:cNvPr id="8" name="组合 7"/>
            <p:cNvGrpSpPr/>
            <p:nvPr/>
          </p:nvGrpSpPr>
          <p:grpSpPr>
            <a:xfrm>
              <a:off x="9185" y="3810"/>
              <a:ext cx="7377" cy="2841"/>
              <a:chOff x="1351" y="7958"/>
              <a:chExt cx="5615" cy="2841"/>
            </a:xfrm>
          </p:grpSpPr>
          <p:sp>
            <p:nvSpPr>
              <p:cNvPr id="9" name="文本框 8"/>
              <p:cNvSpPr txBox="1"/>
              <p:nvPr>
                <p:custDataLst>
                  <p:tags r:id="rId13"/>
                </p:custDataLst>
              </p:nvPr>
            </p:nvSpPr>
            <p:spPr>
              <a:xfrm>
                <a:off x="1351" y="8229"/>
                <a:ext cx="632" cy="2570"/>
              </a:xfrm>
              <a:prstGeom prst="rect">
                <a:avLst/>
              </a:prstGeom>
              <a:noFill/>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0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微软雅黑" panose="020B0503020204020204" charset="-122"/>
                  </a:rPr>
                  <a:t>静息状态下</a:t>
                </a:r>
                <a:r>
                  <a:rPr kumimoji="0" lang="en-US" altLang="zh-CN" sz="80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微软雅黑" panose="020B0503020204020204" charset="-122"/>
                  </a:rPr>
                  <a:t>NRS</a:t>
                </a:r>
                <a:r>
                  <a:rPr kumimoji="0" lang="zh-CN" altLang="en-US" sz="80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微软雅黑" panose="020B0503020204020204" charset="-122"/>
                  </a:rPr>
                  <a:t>评分（</a:t>
                </a:r>
                <a:r>
                  <a:rPr kumimoji="0" lang="en-US" altLang="zh-CN" sz="80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微软雅黑" panose="020B0503020204020204" charset="-122"/>
                  </a:rPr>
                  <a:t>Mean</a:t>
                </a:r>
                <a:r>
                  <a:rPr kumimoji="0" lang="zh-CN" altLang="en-US" sz="80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微软雅黑" panose="020B0503020204020204" charset="-122"/>
                  </a:rPr>
                  <a:t>）</a:t>
                </a:r>
                <a:endParaRPr kumimoji="0" lang="zh-CN" altLang="en-US" sz="80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微软雅黑" panose="020B0503020204020204" charset="-122"/>
                </a:endParaRPr>
              </a:p>
            </p:txBody>
          </p:sp>
          <p:pic>
            <p:nvPicPr>
              <p:cNvPr id="10" name="图片 9"/>
              <p:cNvPicPr>
                <a:picLocks noChangeAspect="1"/>
              </p:cNvPicPr>
              <p:nvPr>
                <p:custDataLst>
                  <p:tags r:id="rId14"/>
                </p:custDataLst>
              </p:nvPr>
            </p:nvPicPr>
            <p:blipFill>
              <a:blip r:embed="rId15"/>
              <a:stretch>
                <a:fillRect/>
              </a:stretch>
            </p:blipFill>
            <p:spPr>
              <a:xfrm>
                <a:off x="2251" y="7958"/>
                <a:ext cx="4715" cy="2835"/>
              </a:xfrm>
              <a:prstGeom prst="rect">
                <a:avLst/>
              </a:prstGeom>
            </p:spPr>
          </p:pic>
        </p:grpSp>
        <p:grpSp>
          <p:nvGrpSpPr>
            <p:cNvPr id="16" name="组合 15"/>
            <p:cNvGrpSpPr/>
            <p:nvPr>
              <p:custDataLst>
                <p:tags r:id="rId16"/>
              </p:custDataLst>
            </p:nvPr>
          </p:nvGrpSpPr>
          <p:grpSpPr>
            <a:xfrm>
              <a:off x="9185" y="6779"/>
              <a:ext cx="7378" cy="3622"/>
              <a:chOff x="8841" y="7119"/>
              <a:chExt cx="5331" cy="3462"/>
            </a:xfrm>
          </p:grpSpPr>
          <p:grpSp>
            <p:nvGrpSpPr>
              <p:cNvPr id="17" name="组合 16"/>
              <p:cNvGrpSpPr/>
              <p:nvPr/>
            </p:nvGrpSpPr>
            <p:grpSpPr>
              <a:xfrm>
                <a:off x="8841" y="7119"/>
                <a:ext cx="5331" cy="2971"/>
                <a:chOff x="8526" y="7305"/>
                <a:chExt cx="5331" cy="2971"/>
              </a:xfrm>
            </p:grpSpPr>
            <p:sp>
              <p:nvSpPr>
                <p:cNvPr id="18" name="文本框 17"/>
                <p:cNvSpPr txBox="1"/>
                <p:nvPr>
                  <p:custDataLst>
                    <p:tags r:id="rId17"/>
                  </p:custDataLst>
                </p:nvPr>
              </p:nvSpPr>
              <p:spPr>
                <a:xfrm>
                  <a:off x="8526" y="7315"/>
                  <a:ext cx="600" cy="2961"/>
                </a:xfrm>
                <a:prstGeom prst="rect">
                  <a:avLst/>
                </a:prstGeom>
                <a:noFill/>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0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微软雅黑" panose="020B0503020204020204" charset="-122"/>
                    </a:rPr>
                    <a:t>运动状态下</a:t>
                  </a:r>
                  <a:r>
                    <a:rPr kumimoji="0" lang="en-US" altLang="zh-CN" sz="80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微软雅黑" panose="020B0503020204020204" charset="-122"/>
                    </a:rPr>
                    <a:t>NRS</a:t>
                  </a:r>
                  <a:r>
                    <a:rPr kumimoji="0" lang="zh-CN" altLang="en-US" sz="80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微软雅黑" panose="020B0503020204020204" charset="-122"/>
                    </a:rPr>
                    <a:t>评分（</a:t>
                  </a:r>
                  <a:r>
                    <a:rPr kumimoji="0" lang="en-US" altLang="zh-CN" sz="80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微软雅黑" panose="020B0503020204020204" charset="-122"/>
                    </a:rPr>
                    <a:t>Mean</a:t>
                  </a:r>
                  <a:r>
                    <a:rPr kumimoji="0" lang="zh-CN" altLang="en-US" sz="80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微软雅黑" panose="020B0503020204020204" charset="-122"/>
                    </a:rPr>
                    <a:t>）</a:t>
                  </a:r>
                  <a:endParaRPr kumimoji="0" lang="zh-CN" altLang="en-US" sz="80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微软雅黑" panose="020B0503020204020204" charset="-122"/>
                  </a:endParaRPr>
                </a:p>
              </p:txBody>
            </p:sp>
            <p:pic>
              <p:nvPicPr>
                <p:cNvPr id="19" name="图片 18"/>
                <p:cNvPicPr>
                  <a:picLocks noChangeAspect="1"/>
                </p:cNvPicPr>
                <p:nvPr>
                  <p:custDataLst>
                    <p:tags r:id="rId18"/>
                  </p:custDataLst>
                </p:nvPr>
              </p:nvPicPr>
              <p:blipFill>
                <a:blip r:embed="rId19"/>
                <a:stretch>
                  <a:fillRect/>
                </a:stretch>
              </p:blipFill>
              <p:spPr>
                <a:xfrm>
                  <a:off x="9380" y="7305"/>
                  <a:ext cx="4477" cy="2835"/>
                </a:xfrm>
                <a:prstGeom prst="rect">
                  <a:avLst/>
                </a:prstGeom>
              </p:spPr>
            </p:pic>
          </p:grpSp>
          <p:sp>
            <p:nvSpPr>
              <p:cNvPr id="20" name="文本框 19"/>
              <p:cNvSpPr txBox="1"/>
              <p:nvPr>
                <p:custDataLst>
                  <p:tags r:id="rId20"/>
                </p:custDataLst>
              </p:nvPr>
            </p:nvSpPr>
            <p:spPr>
              <a:xfrm>
                <a:off x="11288" y="10005"/>
                <a:ext cx="1529" cy="5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微软雅黑" panose="020B0503020204020204" charset="-122"/>
                  </a:rPr>
                  <a:t>时间</a:t>
                </a:r>
                <a:r>
                  <a:rPr kumimoji="0" lang="en-US" altLang="zh-CN" sz="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微软雅黑" panose="020B0503020204020204" charset="-122"/>
                  </a:rPr>
                  <a:t>(h)</a:t>
                </a:r>
                <a:endParaRPr kumimoji="0" lang="en-US" altLang="zh-CN" sz="8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微软雅黑" panose="020B0503020204020204" charset="-122"/>
                </a:endParaRPr>
              </a:p>
            </p:txBody>
          </p:sp>
        </p:grpSp>
      </p:grpSp>
      <p:sp>
        <p:nvSpPr>
          <p:cNvPr id="22" name="文本框 21"/>
          <p:cNvSpPr txBox="1"/>
          <p:nvPr/>
        </p:nvSpPr>
        <p:spPr>
          <a:xfrm>
            <a:off x="169545" y="3750945"/>
            <a:ext cx="11892915" cy="337185"/>
          </a:xfrm>
          <a:prstGeom prst="rect">
            <a:avLst/>
          </a:prstGeom>
          <a:solidFill>
            <a:srgbClr val="2F5597"/>
          </a:solidFill>
        </p:spPr>
        <p:txBody>
          <a:bodyPr wrap="square" anchor="ctr">
            <a:spAutoFit/>
          </a:bodyPr>
          <a:lstStyle/>
          <a:p>
            <a:pPr algn="ctr"/>
            <a:r>
              <a:rPr lang="zh-CN" altLang="en-US" sz="1600" b="1" noProof="0" dirty="0">
                <a:ln>
                  <a:noFill/>
                </a:ln>
                <a:solidFill>
                  <a:schemeClr val="bg1"/>
                </a:solidFill>
                <a:effectLst/>
                <a:uLnTx/>
                <a:uFillTx/>
                <a:latin typeface="微软雅黑" panose="020B0503020204020204" charset="-122"/>
                <a:ea typeface="微软雅黑" panose="020B0503020204020204" charset="-122"/>
                <a:cs typeface="Noto Sans SC" panose="020B0200000000000000" pitchFamily="34" charset="-120"/>
                <a:sym typeface="+mn-ea"/>
              </a:rPr>
              <a:t>妇科腹部手术</a:t>
            </a:r>
            <a:r>
              <a:rPr lang="zh-CN" altLang="en-US" sz="1600" b="1" dirty="0">
                <a:solidFill>
                  <a:schemeClr val="bg1"/>
                </a:solidFill>
                <a:latin typeface="微软雅黑" panose="020B0503020204020204" charset="-122"/>
                <a:ea typeface="微软雅黑" panose="020B0503020204020204" charset="-122"/>
              </a:rPr>
              <a:t>研究显示：减少疼痛强度；</a:t>
            </a:r>
            <a:r>
              <a:rPr lang="zh-CN" altLang="en-US" sz="1600" b="1" dirty="0">
                <a:solidFill>
                  <a:schemeClr val="bg1"/>
                </a:solidFill>
                <a:latin typeface="微软雅黑" panose="020B0503020204020204" charset="-122"/>
                <a:ea typeface="微软雅黑" panose="020B0503020204020204" charset="-122"/>
                <a:sym typeface="+mn-ea"/>
              </a:rPr>
              <a:t>推迟首次按压镇痛泵时间</a:t>
            </a:r>
            <a:r>
              <a:rPr lang="en-US" altLang="zh-CN" sz="1600" b="1" dirty="0">
                <a:solidFill>
                  <a:schemeClr val="bg1"/>
                </a:solidFill>
                <a:latin typeface="微软雅黑" panose="020B0503020204020204" charset="-122"/>
                <a:ea typeface="微软雅黑" panose="020B0503020204020204" charset="-122"/>
                <a:sym typeface="+mn-ea"/>
              </a:rPr>
              <a:t>0.8</a:t>
            </a:r>
            <a:r>
              <a:rPr lang="zh-CN" altLang="en-US" sz="1600" b="1" dirty="0">
                <a:solidFill>
                  <a:schemeClr val="bg1"/>
                </a:solidFill>
                <a:latin typeface="微软雅黑" panose="020B0503020204020204" charset="-122"/>
                <a:ea typeface="微软雅黑" panose="020B0503020204020204" charset="-122"/>
                <a:sym typeface="+mn-ea"/>
              </a:rPr>
              <a:t>小时、减少</a:t>
            </a:r>
            <a:r>
              <a:rPr lang="en-US" altLang="zh-CN" sz="1600" b="1" dirty="0">
                <a:solidFill>
                  <a:schemeClr val="bg1"/>
                </a:solidFill>
                <a:latin typeface="微软雅黑" panose="020B0503020204020204" charset="-122"/>
                <a:ea typeface="微软雅黑" panose="020B0503020204020204" charset="-122"/>
                <a:sym typeface="+mn-ea"/>
              </a:rPr>
              <a:t>24</a:t>
            </a:r>
            <a:r>
              <a:rPr lang="zh-CN" altLang="en-US" sz="1600" b="1" dirty="0">
                <a:solidFill>
                  <a:schemeClr val="bg1"/>
                </a:solidFill>
                <a:latin typeface="微软雅黑" panose="020B0503020204020204" charset="-122"/>
                <a:ea typeface="微软雅黑" panose="020B0503020204020204" charset="-122"/>
                <a:sym typeface="+mn-ea"/>
              </a:rPr>
              <a:t>小时按压总次数</a:t>
            </a:r>
            <a:r>
              <a:rPr lang="en-US" altLang="zh-CN" sz="1600" b="1" dirty="0">
                <a:solidFill>
                  <a:schemeClr val="bg1"/>
                </a:solidFill>
                <a:latin typeface="微软雅黑" panose="020B0503020204020204" charset="-122"/>
                <a:ea typeface="微软雅黑" panose="020B0503020204020204" charset="-122"/>
                <a:sym typeface="+mn-ea"/>
              </a:rPr>
              <a:t>3</a:t>
            </a:r>
            <a:r>
              <a:rPr lang="zh-CN" altLang="en-US" sz="1600" b="1" dirty="0">
                <a:solidFill>
                  <a:schemeClr val="bg1"/>
                </a:solidFill>
                <a:latin typeface="微软雅黑" panose="020B0503020204020204" charset="-122"/>
                <a:ea typeface="微软雅黑" panose="020B0503020204020204" charset="-122"/>
                <a:sym typeface="+mn-ea"/>
              </a:rPr>
              <a:t>次</a:t>
            </a:r>
            <a:r>
              <a:rPr lang="en-US" altLang="zh-CN" sz="1600" b="1" baseline="30000" dirty="0">
                <a:solidFill>
                  <a:schemeClr val="bg1"/>
                </a:solidFill>
                <a:latin typeface="微软雅黑" panose="020B0503020204020204" charset="-122"/>
                <a:ea typeface="微软雅黑" panose="020B0503020204020204" charset="-122"/>
                <a:sym typeface="+mn-ea"/>
              </a:rPr>
              <a:t>[2]</a:t>
            </a:r>
            <a:endParaRPr lang="zh-CN" altLang="en-US" sz="1600" b="1" baseline="30000" dirty="0">
              <a:solidFill>
                <a:schemeClr val="bg1"/>
              </a:solidFill>
              <a:latin typeface="微软雅黑" panose="020B0503020204020204" charset="-122"/>
              <a:ea typeface="微软雅黑" panose="020B0503020204020204" charset="-122"/>
              <a:sym typeface="+mn-ea"/>
            </a:endParaRPr>
          </a:p>
        </p:txBody>
      </p:sp>
      <p:grpSp>
        <p:nvGrpSpPr>
          <p:cNvPr id="99" name="组合 98"/>
          <p:cNvGrpSpPr/>
          <p:nvPr/>
        </p:nvGrpSpPr>
        <p:grpSpPr>
          <a:xfrm>
            <a:off x="5239385" y="4239895"/>
            <a:ext cx="6273800" cy="2145665"/>
            <a:chOff x="6496" y="6203"/>
            <a:chExt cx="9880" cy="3267"/>
          </a:xfrm>
        </p:grpSpPr>
        <p:graphicFrame>
          <p:nvGraphicFramePr>
            <p:cNvPr id="83" name="图表 82"/>
            <p:cNvGraphicFramePr/>
            <p:nvPr>
              <p:custDataLst>
                <p:tags r:id="rId21"/>
              </p:custDataLst>
            </p:nvPr>
          </p:nvGraphicFramePr>
          <p:xfrm>
            <a:off x="11516" y="6203"/>
            <a:ext cx="4860" cy="3267"/>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84" name="图表 83"/>
            <p:cNvGraphicFramePr/>
            <p:nvPr>
              <p:custDataLst>
                <p:tags r:id="rId22"/>
              </p:custDataLst>
            </p:nvPr>
          </p:nvGraphicFramePr>
          <p:xfrm>
            <a:off x="6496" y="6203"/>
            <a:ext cx="4735" cy="3267"/>
          </p:xfrm>
          <a:graphic>
            <a:graphicData uri="http://schemas.openxmlformats.org/drawingml/2006/chart">
              <c:chart xmlns:c="http://schemas.openxmlformats.org/drawingml/2006/chart" xmlns:r="http://schemas.openxmlformats.org/officeDocument/2006/relationships" r:id="rId2"/>
            </a:graphicData>
          </a:graphic>
        </p:graphicFrame>
        <p:sp>
          <p:nvSpPr>
            <p:cNvPr id="91" name="下箭头 90"/>
            <p:cNvSpPr/>
            <p:nvPr>
              <p:custDataLst>
                <p:tags r:id="rId23"/>
              </p:custDataLst>
            </p:nvPr>
          </p:nvSpPr>
          <p:spPr>
            <a:xfrm>
              <a:off x="8514" y="7199"/>
              <a:ext cx="397" cy="455"/>
            </a:xfrm>
            <a:prstGeom prst="downArrow">
              <a:avLst/>
            </a:prstGeom>
            <a:gradFill>
              <a:gsLst>
                <a:gs pos="50000">
                  <a:schemeClr val="accent4"/>
                </a:gs>
                <a:gs pos="0">
                  <a:schemeClr val="accent4">
                    <a:lumMod val="25000"/>
                    <a:lumOff val="75000"/>
                  </a:schemeClr>
                </a:gs>
                <a:gs pos="100000">
                  <a:schemeClr val="accent4">
                    <a:lumMod val="85000"/>
                  </a:schemeClr>
                </a:gs>
              </a:gsLst>
              <a:lin ang="5400000" scaled="1"/>
            </a:gradFill>
            <a:ln w="9525" cap="flat" cmpd="sng" algn="ctr">
              <a:no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800" b="0" i="0" u="none" strike="noStrike" cap="none" normalizeH="0" baseline="0">
                <a:ln>
                  <a:noFill/>
                </a:ln>
                <a:solidFill>
                  <a:schemeClr val="bg1"/>
                </a:solidFill>
                <a:effectLst/>
                <a:latin typeface="微软雅黑" panose="020B0503020204020204" charset="-122"/>
                <a:ea typeface="微软雅黑" panose="020B0503020204020204" charset="-122"/>
                <a:cs typeface="微软雅黑" panose="020B0503020204020204" charset="-122"/>
              </a:endParaRPr>
            </a:p>
          </p:txBody>
        </p:sp>
        <p:sp>
          <p:nvSpPr>
            <p:cNvPr id="93" name="文本框 92"/>
            <p:cNvSpPr txBox="1"/>
            <p:nvPr>
              <p:custDataLst>
                <p:tags r:id="rId24"/>
              </p:custDataLst>
            </p:nvPr>
          </p:nvSpPr>
          <p:spPr>
            <a:xfrm>
              <a:off x="8874" y="7247"/>
              <a:ext cx="816" cy="359"/>
            </a:xfrm>
            <a:prstGeom prst="rect">
              <a:avLst/>
            </a:prstGeom>
            <a:noFill/>
          </p:spPr>
          <p:txBody>
            <a:bodyPr wrap="square" rtlCol="0" anchor="t">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lang="en-US" altLang="zh-CN" sz="900">
                  <a:ln>
                    <a:noFill/>
                  </a:ln>
                  <a:solidFill>
                    <a:srgbClr val="FF0000"/>
                  </a:solidFill>
                  <a:effectLst/>
                  <a:latin typeface="微软雅黑" panose="020B0503020204020204" charset="-122"/>
                  <a:ea typeface="微软雅黑" panose="020B0503020204020204" charset="-122"/>
                  <a:cs typeface="微软雅黑" panose="020B0503020204020204" charset="-122"/>
                  <a:sym typeface="+mn-ea"/>
                </a:rPr>
                <a:t>0.8h</a:t>
              </a:r>
              <a:endParaRPr lang="en-US" altLang="zh-CN" sz="900">
                <a:ln>
                  <a:noFill/>
                </a:ln>
                <a:solidFill>
                  <a:srgbClr val="FF0000"/>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94" name="下箭头 93"/>
            <p:cNvSpPr/>
            <p:nvPr>
              <p:custDataLst>
                <p:tags r:id="rId25"/>
              </p:custDataLst>
            </p:nvPr>
          </p:nvSpPr>
          <p:spPr>
            <a:xfrm>
              <a:off x="13861" y="7435"/>
              <a:ext cx="397" cy="455"/>
            </a:xfrm>
            <a:prstGeom prst="downArrow">
              <a:avLst/>
            </a:prstGeom>
            <a:gradFill>
              <a:gsLst>
                <a:gs pos="50000">
                  <a:schemeClr val="accent4"/>
                </a:gs>
                <a:gs pos="0">
                  <a:schemeClr val="accent4">
                    <a:lumMod val="25000"/>
                    <a:lumOff val="75000"/>
                  </a:schemeClr>
                </a:gs>
                <a:gs pos="100000">
                  <a:schemeClr val="accent4">
                    <a:lumMod val="85000"/>
                  </a:schemeClr>
                </a:gs>
              </a:gsLst>
              <a:lin ang="5400000" scaled="1"/>
            </a:gradFill>
            <a:ln w="9525" cap="flat" cmpd="sng" algn="ctr">
              <a:no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800" b="0" i="0" u="none" strike="noStrike" cap="none" normalizeH="0" baseline="0">
                <a:ln>
                  <a:noFill/>
                </a:ln>
                <a:solidFill>
                  <a:schemeClr val="bg1"/>
                </a:solidFill>
                <a:effectLst/>
                <a:latin typeface="微软雅黑" panose="020B0503020204020204" charset="-122"/>
                <a:ea typeface="微软雅黑" panose="020B0503020204020204" charset="-122"/>
                <a:cs typeface="微软雅黑" panose="020B0503020204020204" charset="-122"/>
              </a:endParaRPr>
            </a:p>
          </p:txBody>
        </p:sp>
        <p:sp>
          <p:nvSpPr>
            <p:cNvPr id="95" name="文本框 94"/>
            <p:cNvSpPr txBox="1"/>
            <p:nvPr>
              <p:custDataLst>
                <p:tags r:id="rId26"/>
              </p:custDataLst>
            </p:nvPr>
          </p:nvSpPr>
          <p:spPr>
            <a:xfrm>
              <a:off x="14221" y="7483"/>
              <a:ext cx="816" cy="359"/>
            </a:xfrm>
            <a:prstGeom prst="rect">
              <a:avLst/>
            </a:prstGeom>
            <a:noFill/>
          </p:spPr>
          <p:txBody>
            <a:bodyPr wrap="square" rtlCol="0" anchor="t">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lang="en-US" altLang="zh-CN" sz="900">
                  <a:ln>
                    <a:noFill/>
                  </a:ln>
                  <a:solidFill>
                    <a:srgbClr val="FF0000"/>
                  </a:solidFill>
                  <a:effectLst/>
                  <a:latin typeface="微软雅黑" panose="020B0503020204020204" charset="-122"/>
                  <a:ea typeface="微软雅黑" panose="020B0503020204020204" charset="-122"/>
                  <a:cs typeface="微软雅黑" panose="020B0503020204020204" charset="-122"/>
                  <a:sym typeface="+mn-ea"/>
                </a:rPr>
                <a:t>3</a:t>
              </a:r>
              <a:r>
                <a:rPr lang="zh-CN" altLang="en-US" sz="900">
                  <a:ln>
                    <a:noFill/>
                  </a:ln>
                  <a:solidFill>
                    <a:srgbClr val="FF0000"/>
                  </a:solidFill>
                  <a:effectLst/>
                  <a:latin typeface="微软雅黑" panose="020B0503020204020204" charset="-122"/>
                  <a:ea typeface="微软雅黑" panose="020B0503020204020204" charset="-122"/>
                  <a:cs typeface="微软雅黑" panose="020B0503020204020204" charset="-122"/>
                  <a:sym typeface="+mn-ea"/>
                </a:rPr>
                <a:t>次</a:t>
              </a:r>
              <a:endParaRPr lang="zh-CN" altLang="en-US" sz="900">
                <a:ln>
                  <a:noFill/>
                </a:ln>
                <a:solidFill>
                  <a:srgbClr val="FF0000"/>
                </a:solidFill>
                <a:effectLst/>
                <a:latin typeface="微软雅黑" panose="020B0503020204020204" charset="-122"/>
                <a:ea typeface="微软雅黑" panose="020B0503020204020204" charset="-122"/>
                <a:cs typeface="微软雅黑" panose="020B0503020204020204" charset="-122"/>
                <a:sym typeface="+mn-ea"/>
              </a:endParaRPr>
            </a:p>
          </p:txBody>
        </p:sp>
      </p:grpSp>
      <p:sp>
        <p:nvSpPr>
          <p:cNvPr id="104" name="文本框 103"/>
          <p:cNvSpPr txBox="1"/>
          <p:nvPr/>
        </p:nvSpPr>
        <p:spPr>
          <a:xfrm>
            <a:off x="1" y="103080"/>
            <a:ext cx="12192000" cy="443230"/>
          </a:xfrm>
          <a:prstGeom prst="rect">
            <a:avLst/>
          </a:prstGeom>
          <a:noFill/>
        </p:spPr>
        <p:txBody>
          <a:bodyPr wrap="square">
            <a:spAutoFit/>
          </a:bodyPr>
          <a:lstStyle/>
          <a:p>
            <a:pPr marL="12700" algn="ctr" eaLnBrk="0">
              <a:lnSpc>
                <a:spcPct val="88000"/>
              </a:lnSpc>
            </a:pPr>
            <a:r>
              <a:rPr lang="zh-CN" altLang="en-US" sz="2600" b="1" kern="0" spc="90" dirty="0">
                <a:solidFill>
                  <a:srgbClr val="203864">
                    <a:alpha val="100000"/>
                  </a:srgbClr>
                </a:solidFill>
                <a:latin typeface="微软雅黑" panose="020B0503020204020204" charset="-122"/>
                <a:ea typeface="微软雅黑" panose="020B0503020204020204" charset="-122"/>
                <a:sym typeface="+mn-ea"/>
              </a:rPr>
              <a:t>推迟首次按压镇痛泵时间、减少镇痛泵按压总次数</a:t>
            </a:r>
            <a:endParaRPr lang="zh-CN" altLang="en-US" sz="2600" b="1" kern="0" spc="90" dirty="0">
              <a:solidFill>
                <a:srgbClr val="203864">
                  <a:alpha val="100000"/>
                </a:srgbClr>
              </a:solidFill>
              <a:latin typeface="微软雅黑" panose="020B0503020204020204" charset="-122"/>
              <a:ea typeface="微软雅黑" panose="020B0503020204020204" charset="-122"/>
              <a:sym typeface="+mn-ea"/>
            </a:endParaRPr>
          </a:p>
        </p:txBody>
      </p:sp>
      <p:grpSp>
        <p:nvGrpSpPr>
          <p:cNvPr id="111" name="组合 110"/>
          <p:cNvGrpSpPr/>
          <p:nvPr/>
        </p:nvGrpSpPr>
        <p:grpSpPr>
          <a:xfrm>
            <a:off x="5238115" y="1281430"/>
            <a:ext cx="6318250" cy="2172335"/>
            <a:chOff x="6497" y="1987"/>
            <a:chExt cx="9950" cy="3322"/>
          </a:xfrm>
        </p:grpSpPr>
        <p:grpSp>
          <p:nvGrpSpPr>
            <p:cNvPr id="59" name="组合 58"/>
            <p:cNvGrpSpPr/>
            <p:nvPr/>
          </p:nvGrpSpPr>
          <p:grpSpPr>
            <a:xfrm>
              <a:off x="6497" y="1987"/>
              <a:ext cx="9950" cy="3322"/>
              <a:chOff x="8304" y="6300"/>
              <a:chExt cx="8917" cy="3322"/>
            </a:xfrm>
          </p:grpSpPr>
          <p:graphicFrame>
            <p:nvGraphicFramePr>
              <p:cNvPr id="60" name="图表 59"/>
              <p:cNvGraphicFramePr/>
              <p:nvPr/>
            </p:nvGraphicFramePr>
            <p:xfrm>
              <a:off x="8304" y="6300"/>
              <a:ext cx="4244" cy="33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2" name="图表 61"/>
              <p:cNvGraphicFramePr/>
              <p:nvPr/>
            </p:nvGraphicFramePr>
            <p:xfrm>
              <a:off x="12805" y="6300"/>
              <a:ext cx="4354" cy="3321"/>
            </p:xfrm>
            <a:graphic>
              <a:graphicData uri="http://schemas.openxmlformats.org/drawingml/2006/chart">
                <c:chart xmlns:c="http://schemas.openxmlformats.org/drawingml/2006/chart" xmlns:r="http://schemas.openxmlformats.org/officeDocument/2006/relationships" r:id="rId4"/>
              </a:graphicData>
            </a:graphic>
          </p:graphicFrame>
          <p:sp>
            <p:nvSpPr>
              <p:cNvPr id="67" name="文本框 66"/>
              <p:cNvSpPr txBox="1"/>
              <p:nvPr/>
            </p:nvSpPr>
            <p:spPr>
              <a:xfrm>
                <a:off x="10423" y="7182"/>
                <a:ext cx="966" cy="359"/>
              </a:xfrm>
              <a:prstGeom prst="rect">
                <a:avLst/>
              </a:prstGeom>
              <a:noFill/>
            </p:spPr>
            <p:txBody>
              <a:bodyPr wrap="square" rtlCol="0" anchor="t">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lang="en-US" altLang="zh-CN" sz="900">
                    <a:ln>
                      <a:noFill/>
                    </a:ln>
                    <a:solidFill>
                      <a:srgbClr val="FF0000"/>
                    </a:solidFill>
                    <a:effectLst/>
                    <a:latin typeface="微软雅黑" panose="020B0503020204020204" charset="-122"/>
                    <a:ea typeface="微软雅黑" panose="020B0503020204020204" charset="-122"/>
                    <a:cs typeface="微软雅黑" panose="020B0503020204020204" charset="-122"/>
                    <a:sym typeface="+mn-ea"/>
                  </a:rPr>
                  <a:t>0.5h</a:t>
                </a:r>
                <a:endParaRPr lang="en-US" altLang="zh-CN" sz="900">
                  <a:ln>
                    <a:noFill/>
                  </a:ln>
                  <a:solidFill>
                    <a:srgbClr val="FF0000"/>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68" name="下箭头 67"/>
              <p:cNvSpPr/>
              <p:nvPr/>
            </p:nvSpPr>
            <p:spPr>
              <a:xfrm>
                <a:off x="10155" y="7220"/>
                <a:ext cx="397" cy="455"/>
              </a:xfrm>
              <a:prstGeom prst="downArrow">
                <a:avLst/>
              </a:prstGeom>
              <a:gradFill>
                <a:gsLst>
                  <a:gs pos="50000">
                    <a:schemeClr val="accent4"/>
                  </a:gs>
                  <a:gs pos="0">
                    <a:schemeClr val="accent4">
                      <a:lumMod val="25000"/>
                      <a:lumOff val="75000"/>
                    </a:schemeClr>
                  </a:gs>
                  <a:gs pos="100000">
                    <a:schemeClr val="accent4">
                      <a:lumMod val="85000"/>
                    </a:schemeClr>
                  </a:gs>
                </a:gsLst>
                <a:lin ang="5400000" scaled="1"/>
              </a:gradFill>
              <a:ln w="9525" cap="flat" cmpd="sng" algn="ctr">
                <a:no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800" b="0" i="0" u="none" strike="noStrike" cap="none" normalizeH="0" baseline="0">
                  <a:ln>
                    <a:noFill/>
                  </a:ln>
                  <a:solidFill>
                    <a:schemeClr val="bg1"/>
                  </a:solidFill>
                  <a:effectLst/>
                  <a:latin typeface="微软雅黑" panose="020B0503020204020204" charset="-122"/>
                  <a:ea typeface="微软雅黑" panose="020B0503020204020204" charset="-122"/>
                  <a:cs typeface="微软雅黑" panose="020B0503020204020204" charset="-122"/>
                </a:endParaRPr>
              </a:p>
            </p:txBody>
          </p:sp>
          <p:sp>
            <p:nvSpPr>
              <p:cNvPr id="70" name="文本框 69"/>
              <p:cNvSpPr txBox="1"/>
              <p:nvPr/>
            </p:nvSpPr>
            <p:spPr>
              <a:xfrm>
                <a:off x="14260" y="7220"/>
                <a:ext cx="817" cy="359"/>
              </a:xfrm>
              <a:prstGeom prst="rect">
                <a:avLst/>
              </a:prstGeom>
              <a:noFill/>
            </p:spPr>
            <p:txBody>
              <a:bodyPr wrap="square" rtlCol="0" anchor="t">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lang="en-US" altLang="zh-CN" sz="800">
                    <a:ln>
                      <a:noFill/>
                    </a:ln>
                    <a:solidFill>
                      <a:srgbClr val="FF0000"/>
                    </a:solidFill>
                    <a:effectLst/>
                    <a:latin typeface="微软雅黑" panose="020B0503020204020204" charset="-122"/>
                    <a:ea typeface="微软雅黑" panose="020B0503020204020204" charset="-122"/>
                    <a:cs typeface="微软雅黑" panose="020B0503020204020204" charset="-122"/>
                    <a:sym typeface="+mn-ea"/>
                  </a:rPr>
                  <a:t>4.2</a:t>
                </a:r>
                <a:r>
                  <a:rPr lang="zh-CN" altLang="en-US" sz="800">
                    <a:ln>
                      <a:noFill/>
                    </a:ln>
                    <a:solidFill>
                      <a:srgbClr val="FF0000"/>
                    </a:solidFill>
                    <a:effectLst/>
                    <a:latin typeface="微软雅黑" panose="020B0503020204020204" charset="-122"/>
                    <a:ea typeface="微软雅黑" panose="020B0503020204020204" charset="-122"/>
                    <a:cs typeface="微软雅黑" panose="020B0503020204020204" charset="-122"/>
                    <a:sym typeface="+mn-ea"/>
                  </a:rPr>
                  <a:t>次</a:t>
                </a:r>
                <a:endParaRPr lang="zh-CN" altLang="en-US" sz="800">
                  <a:ln>
                    <a:noFill/>
                  </a:ln>
                  <a:solidFill>
                    <a:srgbClr val="FF0000"/>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71" name="下箭头 70"/>
              <p:cNvSpPr/>
              <p:nvPr/>
            </p:nvSpPr>
            <p:spPr>
              <a:xfrm>
                <a:off x="14015" y="7214"/>
                <a:ext cx="394" cy="358"/>
              </a:xfrm>
              <a:prstGeom prst="downArrow">
                <a:avLst/>
              </a:prstGeom>
              <a:gradFill>
                <a:gsLst>
                  <a:gs pos="50000">
                    <a:schemeClr val="accent4"/>
                  </a:gs>
                  <a:gs pos="0">
                    <a:schemeClr val="accent4">
                      <a:lumMod val="25000"/>
                      <a:lumOff val="75000"/>
                    </a:schemeClr>
                  </a:gs>
                  <a:gs pos="100000">
                    <a:schemeClr val="accent4">
                      <a:lumMod val="85000"/>
                    </a:schemeClr>
                  </a:gs>
                </a:gsLst>
                <a:lin ang="5400000" scaled="1"/>
              </a:gradFill>
              <a:ln w="9525" cap="flat" cmpd="sng" algn="ctr">
                <a:no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800" b="0" i="0" u="none" strike="noStrike" cap="none" normalizeH="0" baseline="0">
                  <a:ln>
                    <a:noFill/>
                  </a:ln>
                  <a:solidFill>
                    <a:schemeClr val="bg1"/>
                  </a:solidFill>
                  <a:effectLst/>
                  <a:latin typeface="微软雅黑" panose="020B0503020204020204" charset="-122"/>
                  <a:ea typeface="微软雅黑" panose="020B0503020204020204" charset="-122"/>
                  <a:cs typeface="微软雅黑" panose="020B0503020204020204" charset="-122"/>
                </a:endParaRPr>
              </a:p>
            </p:txBody>
          </p:sp>
          <p:sp>
            <p:nvSpPr>
              <p:cNvPr id="72" name="文本框 71"/>
              <p:cNvSpPr txBox="1"/>
              <p:nvPr/>
            </p:nvSpPr>
            <p:spPr>
              <a:xfrm>
                <a:off x="16404" y="7007"/>
                <a:ext cx="817" cy="359"/>
              </a:xfrm>
              <a:prstGeom prst="rect">
                <a:avLst/>
              </a:prstGeom>
              <a:noFill/>
            </p:spPr>
            <p:txBody>
              <a:bodyPr wrap="square" rtlCol="0" anchor="t">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lang="en-US" altLang="zh-CN" sz="800">
                    <a:ln>
                      <a:noFill/>
                    </a:ln>
                    <a:solidFill>
                      <a:srgbClr val="FF0000"/>
                    </a:solidFill>
                    <a:effectLst/>
                    <a:latin typeface="微软雅黑" panose="020B0503020204020204" charset="-122"/>
                    <a:ea typeface="微软雅黑" panose="020B0503020204020204" charset="-122"/>
                    <a:cs typeface="微软雅黑" panose="020B0503020204020204" charset="-122"/>
                    <a:sym typeface="+mn-ea"/>
                  </a:rPr>
                  <a:t>7</a:t>
                </a:r>
                <a:r>
                  <a:rPr lang="zh-CN" altLang="en-US" sz="800">
                    <a:ln>
                      <a:noFill/>
                    </a:ln>
                    <a:solidFill>
                      <a:srgbClr val="FF0000"/>
                    </a:solidFill>
                    <a:effectLst/>
                    <a:latin typeface="微软雅黑" panose="020B0503020204020204" charset="-122"/>
                    <a:ea typeface="微软雅黑" panose="020B0503020204020204" charset="-122"/>
                    <a:cs typeface="微软雅黑" panose="020B0503020204020204" charset="-122"/>
                    <a:sym typeface="+mn-ea"/>
                  </a:rPr>
                  <a:t>次</a:t>
                </a:r>
                <a:endParaRPr lang="zh-CN" altLang="en-US" sz="800">
                  <a:ln>
                    <a:noFill/>
                  </a:ln>
                  <a:solidFill>
                    <a:srgbClr val="FF0000"/>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73" name="下箭头 72"/>
              <p:cNvSpPr/>
              <p:nvPr/>
            </p:nvSpPr>
            <p:spPr>
              <a:xfrm>
                <a:off x="16128" y="6973"/>
                <a:ext cx="394" cy="358"/>
              </a:xfrm>
              <a:prstGeom prst="downArrow">
                <a:avLst/>
              </a:prstGeom>
              <a:gradFill>
                <a:gsLst>
                  <a:gs pos="50000">
                    <a:schemeClr val="accent4"/>
                  </a:gs>
                  <a:gs pos="0">
                    <a:schemeClr val="accent4">
                      <a:lumMod val="25000"/>
                      <a:lumOff val="75000"/>
                    </a:schemeClr>
                  </a:gs>
                  <a:gs pos="100000">
                    <a:schemeClr val="accent4">
                      <a:lumMod val="85000"/>
                    </a:schemeClr>
                  </a:gs>
                </a:gsLst>
                <a:lin ang="5400000" scaled="1"/>
              </a:gradFill>
              <a:ln w="9525" cap="flat" cmpd="sng" algn="ctr">
                <a:no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800" b="0" i="0" u="none" strike="noStrike" cap="none" normalizeH="0" baseline="0">
                  <a:ln>
                    <a:noFill/>
                  </a:ln>
                  <a:solidFill>
                    <a:schemeClr val="bg1"/>
                  </a:solidFill>
                  <a:effectLst/>
                  <a:latin typeface="微软雅黑" panose="020B0503020204020204" charset="-122"/>
                  <a:ea typeface="微软雅黑" panose="020B0503020204020204" charset="-122"/>
                  <a:cs typeface="微软雅黑" panose="020B0503020204020204" charset="-122"/>
                </a:endParaRPr>
              </a:p>
            </p:txBody>
          </p:sp>
        </p:grpSp>
        <p:sp>
          <p:nvSpPr>
            <p:cNvPr id="105" name="文本框 104"/>
            <p:cNvSpPr txBox="1"/>
            <p:nvPr/>
          </p:nvSpPr>
          <p:spPr>
            <a:xfrm>
              <a:off x="8517" y="2356"/>
              <a:ext cx="1628" cy="375"/>
            </a:xfrm>
            <a:prstGeom prst="rect">
              <a:avLst/>
            </a:prstGeom>
          </p:spPr>
          <p:txBody>
            <a:bodyPr wrap="square">
              <a:spAutoFit/>
              <a:extLst>
                <a:ext uri="{4A0BC546-FE56-4ADE-93B0-CB8AF2F6F144}">
                  <wpsdc:textFrameExt xmlns:wpsdc="http://www.wps.cn/officeDocument/2022/drawingmlCustomData" type="text"/>
                </a:ext>
              </a:extLst>
            </a:bodyPr>
            <a:lstStyle/>
            <a:p>
              <a:pPr algn="l"/>
              <a:r>
                <a:rPr lang="en-US" altLang="zh-CN" sz="1000">
                  <a:latin typeface="微软雅黑" panose="020B0503020204020204" charset="-122"/>
                  <a:ea typeface="微软雅黑" panose="020B0503020204020204" charset="-122"/>
                </a:rPr>
                <a:t>p&lt;0.001</a:t>
              </a:r>
              <a:endParaRPr lang="en-US" altLang="zh-CN" sz="1000">
                <a:latin typeface="微软雅黑" panose="020B0503020204020204" charset="-122"/>
                <a:ea typeface="微软雅黑" panose="020B0503020204020204" charset="-122"/>
              </a:endParaRPr>
            </a:p>
          </p:txBody>
        </p:sp>
        <p:sp>
          <p:nvSpPr>
            <p:cNvPr id="106" name="文本框 105"/>
            <p:cNvSpPr txBox="1"/>
            <p:nvPr/>
          </p:nvSpPr>
          <p:spPr>
            <a:xfrm>
              <a:off x="13422" y="2356"/>
              <a:ext cx="1628" cy="375"/>
            </a:xfrm>
            <a:prstGeom prst="rect">
              <a:avLst/>
            </a:prstGeom>
          </p:spPr>
          <p:txBody>
            <a:bodyPr wrap="square">
              <a:spAutoFit/>
              <a:extLst>
                <a:ext uri="{4A0BC546-FE56-4ADE-93B0-CB8AF2F6F144}">
                  <wpsdc:textFrameExt xmlns:wpsdc="http://www.wps.cn/officeDocument/2022/drawingmlCustomData" type="text"/>
                </a:ext>
              </a:extLst>
            </a:bodyPr>
            <a:lstStyle/>
            <a:p>
              <a:pPr algn="l"/>
              <a:r>
                <a:rPr lang="en-US" altLang="zh-CN" sz="1000">
                  <a:latin typeface="微软雅黑" panose="020B0503020204020204" charset="-122"/>
                  <a:ea typeface="微软雅黑" panose="020B0503020204020204" charset="-122"/>
                </a:rPr>
                <a:t>p&lt;0.001</a:t>
              </a:r>
              <a:endParaRPr lang="en-US" altLang="zh-CN" sz="1000">
                <a:latin typeface="微软雅黑" panose="020B0503020204020204" charset="-122"/>
                <a:ea typeface="微软雅黑" panose="020B0503020204020204" charset="-122"/>
              </a:endParaRPr>
            </a:p>
          </p:txBody>
        </p:sp>
      </p:grpSp>
      <p:sp>
        <p:nvSpPr>
          <p:cNvPr id="108" name="文本框 107"/>
          <p:cNvSpPr txBox="1"/>
          <p:nvPr/>
        </p:nvSpPr>
        <p:spPr>
          <a:xfrm>
            <a:off x="6155055" y="4583430"/>
            <a:ext cx="1033780" cy="245110"/>
          </a:xfrm>
          <a:prstGeom prst="rect">
            <a:avLst/>
          </a:prstGeom>
        </p:spPr>
        <p:txBody>
          <a:bodyPr wrap="square">
            <a:spAutoFit/>
            <a:extLst>
              <a:ext uri="{4A0BC546-FE56-4ADE-93B0-CB8AF2F6F144}">
                <wpsdc:textFrameExt xmlns:wpsdc="http://www.wps.cn/officeDocument/2022/drawingmlCustomData" type="text"/>
              </a:ext>
            </a:extLst>
          </a:bodyPr>
          <a:lstStyle/>
          <a:p>
            <a:pPr algn="l"/>
            <a:r>
              <a:rPr lang="en-US" altLang="zh-CN" sz="1000">
                <a:latin typeface="微软雅黑" panose="020B0503020204020204" charset="-122"/>
                <a:ea typeface="微软雅黑" panose="020B0503020204020204" charset="-122"/>
              </a:rPr>
              <a:t>p&lt;0.001</a:t>
            </a:r>
            <a:endParaRPr lang="en-US" altLang="zh-CN" sz="1000">
              <a:latin typeface="微软雅黑" panose="020B0503020204020204" charset="-122"/>
              <a:ea typeface="微软雅黑" panose="020B0503020204020204" charset="-122"/>
            </a:endParaRPr>
          </a:p>
        </p:txBody>
      </p:sp>
      <p:sp>
        <p:nvSpPr>
          <p:cNvPr id="109" name="文本框 108"/>
          <p:cNvSpPr txBox="1"/>
          <p:nvPr/>
        </p:nvSpPr>
        <p:spPr>
          <a:xfrm>
            <a:off x="10037445" y="4698365"/>
            <a:ext cx="1033780" cy="245110"/>
          </a:xfrm>
          <a:prstGeom prst="rect">
            <a:avLst/>
          </a:prstGeom>
        </p:spPr>
        <p:txBody>
          <a:bodyPr wrap="square">
            <a:spAutoFit/>
            <a:extLst>
              <a:ext uri="{4A0BC546-FE56-4ADE-93B0-CB8AF2F6F144}">
                <wpsdc:textFrameExt xmlns:wpsdc="http://www.wps.cn/officeDocument/2022/drawingmlCustomData" type="text"/>
              </a:ext>
            </a:extLst>
          </a:bodyPr>
          <a:lstStyle/>
          <a:p>
            <a:pPr algn="l"/>
            <a:r>
              <a:rPr lang="en-US" altLang="zh-CN" sz="1000">
                <a:latin typeface="微软雅黑" panose="020B0503020204020204" charset="-122"/>
                <a:ea typeface="微软雅黑" panose="020B0503020204020204" charset="-122"/>
              </a:rPr>
              <a:t>p&lt;0.001</a:t>
            </a:r>
            <a:endParaRPr lang="en-US" altLang="zh-CN" sz="1000">
              <a:latin typeface="微软雅黑" panose="020B0503020204020204" charset="-122"/>
              <a:ea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4"/>
          <p:cNvSpPr/>
          <p:nvPr/>
        </p:nvSpPr>
        <p:spPr>
          <a:xfrm>
            <a:off x="0" y="0"/>
            <a:ext cx="1553753" cy="453862"/>
          </a:xfrm>
          <a:prstGeom prst="rect">
            <a:avLst/>
          </a:prstGeom>
          <a:solidFill>
            <a:srgbClr val="6770B1">
              <a:alpha val="100000"/>
            </a:srgbClr>
          </a:solidFill>
          <a:ln w="0" cap="flat">
            <a:noFill/>
            <a:prstDash val="solid"/>
            <a:miter lim="0"/>
          </a:ln>
        </p:spPr>
        <p:txBody>
          <a:bodyPr vert="horz" wrap="square" lIns="0" tIns="0" rIns="0" bIns="0"/>
          <a:lstStyle/>
          <a:p>
            <a:pPr algn="l" rtl="0" eaLnBrk="0">
              <a:lnSpc>
                <a:spcPct val="120000"/>
              </a:lnSpc>
            </a:pPr>
            <a:endParaRPr sz="1700" dirty="0">
              <a:latin typeface="Arial" panose="020B0604020202020204"/>
              <a:ea typeface="Arial" panose="020B0604020202020204"/>
              <a:cs typeface="Arial" panose="020B0604020202020204"/>
            </a:endParaRPr>
          </a:p>
        </p:txBody>
      </p:sp>
      <p:sp>
        <p:nvSpPr>
          <p:cNvPr id="23" name="文本框 22"/>
          <p:cNvSpPr txBox="1"/>
          <p:nvPr/>
        </p:nvSpPr>
        <p:spPr>
          <a:xfrm>
            <a:off x="601729" y="6542169"/>
            <a:ext cx="6097384" cy="224790"/>
          </a:xfrm>
          <a:prstGeom prst="rect">
            <a:avLst/>
          </a:prstGeom>
          <a:noFill/>
        </p:spPr>
        <p:txBody>
          <a:bodyPr wrap="square">
            <a:spAutoFit/>
          </a:bodyPr>
          <a:lstStyle/>
          <a:p>
            <a:pPr marL="17145" marR="0" lvl="0" indent="0" algn="l" defTabSz="914400" rtl="0" eaLnBrk="0" fontAlgn="auto" latinLnBrk="0" hangingPunct="1">
              <a:lnSpc>
                <a:spcPts val="1040"/>
              </a:lnSpc>
              <a:spcBef>
                <a:spcPts val="0"/>
              </a:spcBef>
              <a:spcAft>
                <a:spcPts val="0"/>
              </a:spcAft>
              <a:buClrTx/>
              <a:buSzTx/>
              <a:buFontTx/>
              <a:buNone/>
              <a:defRPr/>
            </a:pPr>
            <a:r>
              <a:rPr kumimoji="0" lang="en-US" altLang="zh-CN" sz="800" b="0" i="0" u="none" strike="noStrike" kern="0" cap="none" spc="-20" normalizeH="0" baseline="0" noProof="0" dirty="0">
                <a:ln>
                  <a:noFill/>
                </a:ln>
                <a:solidFill>
                  <a:srgbClr val="000000">
                    <a:alpha val="100000"/>
                  </a:srgbClr>
                </a:solidFill>
                <a:effectLst/>
                <a:uLnTx/>
                <a:uFillTx/>
                <a:latin typeface="微软雅黑" panose="020B0503020204020204" charset="-122"/>
                <a:ea typeface="微软雅黑" panose="020B0503020204020204" charset="-122"/>
                <a:cs typeface="微软雅黑" panose="020B0503020204020204" charset="-122"/>
              </a:rPr>
              <a:t>[1]</a:t>
            </a:r>
            <a:r>
              <a:rPr kumimoji="0" lang="zh-CN" altLang="en-US" sz="800" b="0" i="0" u="none" strike="noStrike" kern="0" cap="none" spc="60" normalizeH="0" baseline="0" noProof="0" dirty="0">
                <a:ln>
                  <a:noFill/>
                </a:ln>
                <a:solidFill>
                  <a:srgbClr val="000000">
                    <a:alpha val="100000"/>
                  </a:srgbClr>
                </a:solidFill>
                <a:effectLst/>
                <a:uLnTx/>
                <a:uFillTx/>
                <a:latin typeface="微软雅黑" panose="020B0503020204020204" charset="-122"/>
                <a:ea typeface="微软雅黑" panose="020B0503020204020204" charset="-122"/>
                <a:cs typeface="微软雅黑" panose="020B0503020204020204" charset="-122"/>
              </a:rPr>
              <a:t> </a:t>
            </a:r>
            <a:r>
              <a:rPr kumimoji="0" lang="zh-CN" altLang="en-US" sz="800" b="0" i="0" u="none" strike="noStrike" kern="0" cap="none" spc="-20" normalizeH="0" baseline="0" noProof="0" dirty="0">
                <a:ln>
                  <a:noFill/>
                </a:ln>
                <a:solidFill>
                  <a:srgbClr val="000000">
                    <a:alpha val="100000"/>
                  </a:srgbClr>
                </a:solidFill>
                <a:effectLst/>
                <a:uLnTx/>
                <a:uFillTx/>
                <a:latin typeface="微软雅黑" panose="020B0503020204020204" charset="-122"/>
                <a:ea typeface="微软雅黑" panose="020B0503020204020204" charset="-122"/>
                <a:cs typeface="微软雅黑" panose="020B0503020204020204" charset="-122"/>
              </a:rPr>
              <a:t>苯胺洛芬注</a:t>
            </a:r>
            <a:r>
              <a:rPr kumimoji="0" lang="en-US" altLang="zh-CN" sz="800" b="0" i="0" u="none" strike="noStrike" kern="0" cap="none" spc="-20" normalizeH="0" baseline="0" noProof="0" dirty="0">
                <a:ln>
                  <a:noFill/>
                </a:ln>
                <a:solidFill>
                  <a:srgbClr val="000000">
                    <a:alpha val="100000"/>
                  </a:srgbClr>
                </a:solidFill>
                <a:effectLst/>
                <a:uLnTx/>
                <a:uFillTx/>
                <a:latin typeface="微软雅黑" panose="020B0503020204020204" charset="-122"/>
                <a:ea typeface="微软雅黑" panose="020B0503020204020204" charset="-122"/>
                <a:cs typeface="微软雅黑" panose="020B0503020204020204" charset="-122"/>
              </a:rPr>
              <a:t>III</a:t>
            </a:r>
            <a:r>
              <a:rPr kumimoji="0" lang="zh-CN" altLang="en-US" sz="800" b="0" i="0" u="none" strike="noStrike" kern="0" cap="none" spc="-20" normalizeH="0" baseline="0" noProof="0" dirty="0">
                <a:ln>
                  <a:noFill/>
                </a:ln>
                <a:solidFill>
                  <a:srgbClr val="000000">
                    <a:alpha val="100000"/>
                  </a:srgbClr>
                </a:solidFill>
                <a:effectLst/>
                <a:uLnTx/>
                <a:uFillTx/>
                <a:latin typeface="微软雅黑" panose="020B0503020204020204" charset="-122"/>
                <a:ea typeface="微软雅黑" panose="020B0503020204020204" charset="-122"/>
                <a:cs typeface="微软雅黑" panose="020B0503020204020204" charset="-122"/>
              </a:rPr>
              <a:t>期临床试验报告 ；   </a:t>
            </a:r>
            <a:r>
              <a:rPr kumimoji="0" lang="en-US" altLang="zh-CN" sz="800" b="0" i="0" u="none" strike="noStrike" kern="0" cap="none" spc="-20" normalizeH="0" baseline="0" noProof="0" dirty="0">
                <a:ln>
                  <a:noFill/>
                </a:ln>
                <a:solidFill>
                  <a:srgbClr val="000000">
                    <a:alpha val="100000"/>
                  </a:srgbClr>
                </a:solidFill>
                <a:effectLst/>
                <a:uLnTx/>
                <a:uFillTx/>
                <a:latin typeface="微软雅黑" panose="020B0503020204020204" charset="-122"/>
                <a:ea typeface="微软雅黑" panose="020B0503020204020204" charset="-122"/>
                <a:cs typeface="微软雅黑" panose="020B0503020204020204" charset="-122"/>
              </a:rPr>
              <a:t>[2]</a:t>
            </a:r>
            <a:r>
              <a:rPr kumimoji="0" lang="zh-CN" altLang="en-US" sz="800" b="0" i="0" u="none" strike="noStrike" kern="0" cap="none" spc="-20" normalizeH="0" baseline="0" noProof="0" dirty="0">
                <a:ln>
                  <a:noFill/>
                </a:ln>
                <a:solidFill>
                  <a:srgbClr val="000000">
                    <a:alpha val="100000"/>
                  </a:srgbClr>
                </a:solidFill>
                <a:effectLst/>
                <a:uLnTx/>
                <a:uFillTx/>
                <a:latin typeface="微软雅黑" panose="020B0503020204020204" charset="-122"/>
                <a:ea typeface="微软雅黑" panose="020B0503020204020204" charset="-122"/>
                <a:cs typeface="微软雅黑" panose="020B0503020204020204" charset="-122"/>
              </a:rPr>
              <a:t>苯胺洛芬产品说明书 </a:t>
            </a:r>
            <a:endParaRPr lang="zh-CN" altLang="en-US" dirty="0">
              <a:latin typeface="微软雅黑" panose="020B0503020204020204" charset="-122"/>
              <a:ea typeface="微软雅黑" panose="020B0503020204020204" charset="-122"/>
            </a:endParaRPr>
          </a:p>
        </p:txBody>
      </p:sp>
      <p:grpSp>
        <p:nvGrpSpPr>
          <p:cNvPr id="10" name="组合 9"/>
          <p:cNvGrpSpPr/>
          <p:nvPr/>
        </p:nvGrpSpPr>
        <p:grpSpPr>
          <a:xfrm>
            <a:off x="662940" y="2594435"/>
            <a:ext cx="6693535" cy="3221355"/>
            <a:chOff x="662940" y="2594435"/>
            <a:chExt cx="6693535" cy="3221355"/>
          </a:xfrm>
        </p:grpSpPr>
        <p:sp>
          <p:nvSpPr>
            <p:cNvPr id="4" name="矩形 3"/>
            <p:cNvSpPr/>
            <p:nvPr/>
          </p:nvSpPr>
          <p:spPr>
            <a:xfrm>
              <a:off x="727928" y="2594435"/>
              <a:ext cx="2207305" cy="439802"/>
            </a:xfrm>
            <a:prstGeom prst="rect">
              <a:avLst/>
            </a:prstGeom>
            <a:solidFill>
              <a:srgbClr val="2F5597"/>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nvGrpSpPr>
            <p:cNvPr id="21" name="组合 20"/>
            <p:cNvGrpSpPr/>
            <p:nvPr/>
          </p:nvGrpSpPr>
          <p:grpSpPr>
            <a:xfrm>
              <a:off x="662940" y="2639105"/>
              <a:ext cx="6693535" cy="1374806"/>
              <a:chOff x="1020721" y="1327155"/>
              <a:chExt cx="5187280" cy="1245129"/>
            </a:xfrm>
          </p:grpSpPr>
          <p:sp>
            <p:nvSpPr>
              <p:cNvPr id="47" name="Title-1"/>
              <p:cNvSpPr txBox="1"/>
              <p:nvPr>
                <p:custDataLst>
                  <p:tags r:id="rId1"/>
                </p:custDataLst>
              </p:nvPr>
            </p:nvSpPr>
            <p:spPr>
              <a:xfrm>
                <a:off x="1076148" y="1327155"/>
                <a:ext cx="2458594" cy="263420"/>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rPr>
                  <a:t>01 </a:t>
                </a:r>
                <a:r>
                  <a:rPr kumimoji="0" lang="zh-CN" altLang="en-US" b="1"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rPr>
                  <a:t>结构改良创新</a:t>
                </a:r>
                <a:endParaRPr kumimoji="0" lang="zh-CN" altLang="en-US" b="1"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endParaRPr>
              </a:p>
            </p:txBody>
          </p:sp>
          <p:sp>
            <p:nvSpPr>
              <p:cNvPr id="48" name="Body-1"/>
              <p:cNvSpPr/>
              <p:nvPr>
                <p:custDataLst>
                  <p:tags r:id="rId2"/>
                </p:custDataLst>
              </p:nvPr>
            </p:nvSpPr>
            <p:spPr>
              <a:xfrm>
                <a:off x="1020721" y="1642592"/>
                <a:ext cx="5187280" cy="929692"/>
              </a:xfrm>
              <a:prstGeom prst="rect">
                <a:avLst/>
              </a:prstGeom>
              <a:noFill/>
              <a:ln w="12700" cap="flat" cmpd="sng" algn="ctr">
                <a:noFill/>
                <a:prstDash val="solid"/>
                <a:miter lim="800000"/>
              </a:ln>
              <a:effectLst/>
            </p:spPr>
            <p:txBody>
              <a:bodyPr wrap="square" lIns="108000" tIns="108000" rIns="108000" bIns="108000" rtlCol="0" anchor="t"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13765">
                  <a:lnSpc>
                    <a:spcPct val="150000"/>
                  </a:lnSpc>
                  <a:buSzPct val="100000"/>
                  <a:defRPr/>
                </a:pPr>
                <a:r>
                  <a:rPr kumimoji="0" lang="zh-CN" altLang="en-US" sz="16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rPr>
                  <a:t>解决联苯乙酸水溶性差，难以成为注射制剂的问题</a:t>
                </a:r>
                <a:r>
                  <a:rPr kumimoji="0" lang="en-US" altLang="zh-CN" sz="1600" b="0" i="0" u="none" strike="noStrike" kern="1200" cap="none" spc="0" normalizeH="0" baseline="30000" noProof="0" dirty="0">
                    <a:ln>
                      <a:noFill/>
                    </a:ln>
                    <a:solidFill>
                      <a:schemeClr val="tx1"/>
                    </a:solidFill>
                    <a:effectLst/>
                    <a:uLnTx/>
                    <a:uFillTx/>
                    <a:latin typeface="微软雅黑" panose="020B0503020204020204" charset="-122"/>
                    <a:ea typeface="微软雅黑" panose="020B0503020204020204" charset="-122"/>
                  </a:rPr>
                  <a:t>[1] </a:t>
                </a:r>
                <a:r>
                  <a:rPr kumimoji="0" lang="zh-CN" altLang="en-US" sz="1600" b="0" i="0" u="none" strike="noStrike" kern="1200" cap="none" spc="0" normalizeH="0" noProof="0" dirty="0">
                    <a:ln>
                      <a:noFill/>
                    </a:ln>
                    <a:solidFill>
                      <a:schemeClr val="tx1"/>
                    </a:solidFill>
                    <a:effectLst/>
                    <a:uLnTx/>
                    <a:uFillTx/>
                    <a:latin typeface="微软雅黑" panose="020B0503020204020204" charset="-122"/>
                    <a:ea typeface="微软雅黑" panose="020B0503020204020204" charset="-122"/>
                  </a:rPr>
                  <a:t>；</a:t>
                </a:r>
                <a:endParaRPr kumimoji="0" lang="en-US" altLang="zh-CN" sz="1600" b="0" i="0" u="none" strike="noStrike" kern="1200" cap="none" spc="0" normalizeH="0" noProof="0" dirty="0">
                  <a:ln>
                    <a:noFill/>
                  </a:ln>
                  <a:solidFill>
                    <a:schemeClr val="tx1"/>
                  </a:solidFill>
                  <a:effectLst/>
                  <a:uLnTx/>
                  <a:uFillTx/>
                  <a:latin typeface="微软雅黑" panose="020B0503020204020204" charset="-122"/>
                  <a:ea typeface="微软雅黑" panose="020B0503020204020204" charset="-122"/>
                </a:endParaRPr>
              </a:p>
              <a:p>
                <a:pPr defTabSz="913765">
                  <a:lnSpc>
                    <a:spcPct val="150000"/>
                  </a:lnSpc>
                  <a:buSzPct val="100000"/>
                  <a:defRPr/>
                </a:pPr>
                <a:r>
                  <a:rPr kumimoji="0" lang="zh-CN" altLang="en-US" sz="16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rPr>
                  <a:t>化合物具有结晶形态良好，易纯化，无引湿性，安全性好的特点。</a:t>
                </a:r>
                <a:endParaRPr kumimoji="0" lang="en-US" altLang="zh-CN" sz="16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endParaRPr>
              </a:p>
            </p:txBody>
          </p:sp>
        </p:grpSp>
        <p:grpSp>
          <p:nvGrpSpPr>
            <p:cNvPr id="2" name="组合 1"/>
            <p:cNvGrpSpPr/>
            <p:nvPr/>
          </p:nvGrpSpPr>
          <p:grpSpPr>
            <a:xfrm>
              <a:off x="734462" y="3967638"/>
              <a:ext cx="3185965" cy="439802"/>
              <a:chOff x="734462" y="4182951"/>
              <a:chExt cx="3185965" cy="439802"/>
            </a:xfrm>
          </p:grpSpPr>
          <p:sp>
            <p:nvSpPr>
              <p:cNvPr id="64" name="矩形 63"/>
              <p:cNvSpPr/>
              <p:nvPr/>
            </p:nvSpPr>
            <p:spPr>
              <a:xfrm>
                <a:off x="734462" y="4182951"/>
                <a:ext cx="2211040" cy="439802"/>
              </a:xfrm>
              <a:prstGeom prst="rect">
                <a:avLst/>
              </a:prstGeom>
              <a:solidFill>
                <a:srgbClr val="2F5597"/>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3" name="Title-2"/>
              <p:cNvSpPr txBox="1"/>
              <p:nvPr>
                <p:custDataLst>
                  <p:tags r:id="rId3"/>
                </p:custDataLst>
              </p:nvPr>
            </p:nvSpPr>
            <p:spPr>
              <a:xfrm>
                <a:off x="747919" y="4220344"/>
                <a:ext cx="3172508" cy="290854"/>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b="1" kern="0" dirty="0">
                    <a:solidFill>
                      <a:schemeClr val="bg1"/>
                    </a:solidFill>
                    <a:latin typeface="微软雅黑" panose="020B0503020204020204" charset="-122"/>
                    <a:ea typeface="微软雅黑" panose="020B0503020204020204" charset="-122"/>
                  </a:rPr>
                  <a:t>02 </a:t>
                </a:r>
                <a:r>
                  <a:rPr lang="zh-CN" altLang="en-US" b="1" kern="0" dirty="0">
                    <a:solidFill>
                      <a:schemeClr val="bg1"/>
                    </a:solidFill>
                    <a:latin typeface="微软雅黑" panose="020B0503020204020204" charset="-122"/>
                    <a:ea typeface="微软雅黑" panose="020B0503020204020204" charset="-122"/>
                  </a:rPr>
                  <a:t>产品制剂创新</a:t>
                </a:r>
                <a:endParaRPr kumimoji="0" lang="zh-CN" altLang="en-US" b="1"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endParaRPr>
              </a:p>
            </p:txBody>
          </p:sp>
        </p:grpSp>
        <p:sp>
          <p:nvSpPr>
            <p:cNvPr id="44" name="Body-2"/>
            <p:cNvSpPr/>
            <p:nvPr>
              <p:custDataLst>
                <p:tags r:id="rId4"/>
              </p:custDataLst>
            </p:nvPr>
          </p:nvSpPr>
          <p:spPr>
            <a:xfrm>
              <a:off x="672849" y="4406725"/>
              <a:ext cx="6592570" cy="1409065"/>
            </a:xfrm>
            <a:prstGeom prst="rect">
              <a:avLst/>
            </a:prstGeom>
            <a:noFill/>
            <a:ln w="12700" cap="flat" cmpd="sng" algn="ctr">
              <a:noFill/>
              <a:prstDash val="solid"/>
              <a:miter lim="800000"/>
            </a:ln>
            <a:effectLst/>
          </p:spPr>
          <p:txBody>
            <a:bodyPr wrap="square" lIns="108000" tIns="108000" rIns="108000" bIns="108000" rtlCol="0" anchor="t"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13765">
                <a:lnSpc>
                  <a:spcPct val="150000"/>
                </a:lnSpc>
                <a:buSzPct val="100000"/>
                <a:defRPr/>
              </a:pPr>
              <a:r>
                <a:rPr lang="zh-CN" altLang="en-US" sz="1600" kern="0" dirty="0">
                  <a:solidFill>
                    <a:schemeClr val="tx1"/>
                  </a:solidFill>
                  <a:latin typeface="微软雅黑" panose="020B0503020204020204" charset="-122"/>
                  <a:ea typeface="微软雅黑" panose="020B0503020204020204" charset="-122"/>
                </a:rPr>
                <a:t>辅料纯净，无乙醇、大豆油等</a:t>
              </a:r>
              <a:r>
                <a:rPr lang="zh-CN" altLang="en-US" sz="1600" b="1" kern="0" dirty="0">
                  <a:solidFill>
                    <a:srgbClr val="C00000"/>
                  </a:solidFill>
                  <a:latin typeface="微软雅黑" panose="020B0503020204020204" charset="-122"/>
                  <a:ea typeface="微软雅黑" panose="020B0503020204020204" charset="-122"/>
                </a:rPr>
                <a:t> </a:t>
              </a:r>
              <a:r>
                <a:rPr kumimoji="0" lang="zh-CN" altLang="en-US" sz="16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rPr>
                <a:t>辅料</a:t>
              </a:r>
              <a:r>
                <a:rPr kumimoji="0" lang="en-US" altLang="zh-CN" sz="1600" b="0" i="0" u="none" strike="noStrike" kern="1200" cap="none" spc="0" normalizeH="0" baseline="30000" noProof="0" dirty="0">
                  <a:ln>
                    <a:noFill/>
                  </a:ln>
                  <a:solidFill>
                    <a:schemeClr val="tx1"/>
                  </a:solidFill>
                  <a:effectLst/>
                  <a:uLnTx/>
                  <a:uFillTx/>
                  <a:latin typeface="微软雅黑" panose="020B0503020204020204" charset="-122"/>
                  <a:ea typeface="微软雅黑" panose="020B0503020204020204" charset="-122"/>
                </a:rPr>
                <a:t>[2]</a:t>
              </a:r>
              <a:r>
                <a:rPr kumimoji="0" lang="zh-CN" altLang="en-US" sz="16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rPr>
                <a:t>，仅含无水碳酸钠和注射用水，水溶性好</a:t>
              </a:r>
              <a:r>
                <a:rPr kumimoji="0" lang="zh-CN" altLang="en-US" sz="16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rPr>
                <a:t>，消除附加安全风险；</a:t>
              </a:r>
              <a:endParaRPr kumimoji="0" lang="zh-CN" altLang="en-US" sz="16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endParaRPr>
            </a:p>
            <a:p>
              <a:pPr defTabSz="913765">
                <a:lnSpc>
                  <a:spcPct val="150000"/>
                </a:lnSpc>
                <a:buSzPct val="100000"/>
                <a:defRPr/>
              </a:pPr>
              <a:r>
                <a:rPr kumimoji="0" lang="zh-CN" altLang="en-US" sz="16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rPr>
                <a:t>优良</a:t>
              </a:r>
              <a:r>
                <a:rPr lang="zh-CN" altLang="en-US" sz="1600" kern="0" dirty="0">
                  <a:solidFill>
                    <a:schemeClr val="tx1"/>
                  </a:solidFill>
                  <a:latin typeface="微软雅黑" panose="020B0503020204020204" charset="-122"/>
                  <a:ea typeface="微软雅黑" panose="020B0503020204020204" charset="-122"/>
                </a:rPr>
                <a:t>光稳定性</a:t>
              </a:r>
              <a:r>
                <a:rPr kumimoji="0" lang="en-US" altLang="zh-CN" sz="1600" i="0" u="none" strike="noStrike" kern="1200" cap="none" spc="0" normalizeH="0" baseline="30000" noProof="0" dirty="0">
                  <a:ln>
                    <a:noFill/>
                  </a:ln>
                  <a:solidFill>
                    <a:schemeClr val="tx1"/>
                  </a:solidFill>
                  <a:effectLst/>
                  <a:uLnTx/>
                  <a:uFillTx/>
                  <a:latin typeface="微软雅黑" panose="020B0503020204020204" charset="-122"/>
                  <a:ea typeface="微软雅黑" panose="020B0503020204020204" charset="-122"/>
                </a:rPr>
                <a:t>[</a:t>
              </a:r>
              <a:r>
                <a:rPr kumimoji="0" lang="en-US" altLang="zh-CN" sz="1600" b="0" i="0" u="none" strike="noStrike" kern="1200" cap="none" spc="0" normalizeH="0" baseline="30000" noProof="0" dirty="0">
                  <a:ln>
                    <a:noFill/>
                  </a:ln>
                  <a:solidFill>
                    <a:srgbClr val="262626">
                      <a:lumMod val="75000"/>
                      <a:lumOff val="25000"/>
                    </a:srgbClr>
                  </a:solidFill>
                  <a:effectLst/>
                  <a:uLnTx/>
                  <a:uFillTx/>
                  <a:latin typeface="微软雅黑" panose="020B0503020204020204" charset="-122"/>
                  <a:ea typeface="微软雅黑" panose="020B0503020204020204" charset="-122"/>
                </a:rPr>
                <a:t>2]</a:t>
              </a:r>
              <a:r>
                <a:rPr kumimoji="0" lang="zh-CN" altLang="en-US" sz="1600" b="0" i="0" u="none" strike="noStrike" kern="1200" cap="none" spc="0" normalizeH="0" baseline="0" noProof="0" dirty="0">
                  <a:ln>
                    <a:noFill/>
                  </a:ln>
                  <a:solidFill>
                    <a:srgbClr val="262626">
                      <a:lumMod val="75000"/>
                      <a:lumOff val="25000"/>
                    </a:srgbClr>
                  </a:solidFill>
                  <a:effectLst/>
                  <a:uLnTx/>
                  <a:uFillTx/>
                  <a:latin typeface="微软雅黑" panose="020B0503020204020204" charset="-122"/>
                  <a:ea typeface="微软雅黑" panose="020B0503020204020204" charset="-122"/>
                </a:rPr>
                <a:t>，</a:t>
              </a:r>
              <a:r>
                <a:rPr kumimoji="0" lang="zh-CN" altLang="en-US" sz="16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rPr>
                <a:t>无需避光输注；全程可视给药，提升输液安全，易于临床管理。</a:t>
              </a:r>
              <a:endParaRPr kumimoji="0" lang="zh-CN" altLang="en-US" sz="16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endParaRPr>
            </a:p>
          </p:txBody>
        </p:sp>
      </p:grpSp>
      <p:grpSp>
        <p:nvGrpSpPr>
          <p:cNvPr id="8" name="组合 7"/>
          <p:cNvGrpSpPr/>
          <p:nvPr/>
        </p:nvGrpSpPr>
        <p:grpSpPr>
          <a:xfrm>
            <a:off x="7888893" y="1439896"/>
            <a:ext cx="4053493" cy="4917172"/>
            <a:chOff x="8465394" y="2518867"/>
            <a:chExt cx="3074673" cy="3576398"/>
          </a:xfrm>
        </p:grpSpPr>
        <p:pic>
          <p:nvPicPr>
            <p:cNvPr id="51" name="图片 5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8209201" y="2775060"/>
              <a:ext cx="1935269" cy="1422884"/>
            </a:xfrm>
            <a:prstGeom prst="rect">
              <a:avLst/>
            </a:prstGeom>
          </p:spPr>
        </p:pic>
        <p:pic>
          <p:nvPicPr>
            <p:cNvPr id="52" name="图片 5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99713" y="2623873"/>
              <a:ext cx="1293543" cy="1830263"/>
            </a:xfrm>
            <a:prstGeom prst="rect">
              <a:avLst/>
            </a:prstGeom>
          </p:spPr>
        </p:pic>
        <p:grpSp>
          <p:nvGrpSpPr>
            <p:cNvPr id="53" name="组合 52"/>
            <p:cNvGrpSpPr/>
            <p:nvPr/>
          </p:nvGrpSpPr>
          <p:grpSpPr>
            <a:xfrm>
              <a:off x="8606693" y="4485123"/>
              <a:ext cx="1320166" cy="1610142"/>
              <a:chOff x="8280463" y="2374196"/>
              <a:chExt cx="3057154" cy="3393093"/>
            </a:xfrm>
          </p:grpSpPr>
          <p:pic>
            <p:nvPicPr>
              <p:cNvPr id="54" name="图片 5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75887" y="2412305"/>
                <a:ext cx="2361730" cy="3336620"/>
              </a:xfrm>
              <a:prstGeom prst="rect">
                <a:avLst/>
              </a:prstGeom>
            </p:spPr>
          </p:pic>
          <p:pic>
            <p:nvPicPr>
              <p:cNvPr id="55" name="图片 5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00931" y="2374196"/>
                <a:ext cx="2401703" cy="3393093"/>
              </a:xfrm>
              <a:prstGeom prst="rect">
                <a:avLst/>
              </a:prstGeom>
            </p:spPr>
          </p:pic>
          <p:pic>
            <p:nvPicPr>
              <p:cNvPr id="56" name="图片 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80463" y="2374196"/>
                <a:ext cx="2347723" cy="3393093"/>
              </a:xfrm>
              <a:prstGeom prst="rect">
                <a:avLst/>
              </a:prstGeom>
            </p:spPr>
          </p:pic>
        </p:grpSp>
        <p:grpSp>
          <p:nvGrpSpPr>
            <p:cNvPr id="57" name="组合 56"/>
            <p:cNvGrpSpPr/>
            <p:nvPr/>
          </p:nvGrpSpPr>
          <p:grpSpPr>
            <a:xfrm>
              <a:off x="10089252" y="4332524"/>
              <a:ext cx="1450815" cy="1762741"/>
              <a:chOff x="14383" y="3371"/>
              <a:chExt cx="4700" cy="5680"/>
            </a:xfrm>
          </p:grpSpPr>
          <p:pic>
            <p:nvPicPr>
              <p:cNvPr id="58" name="图片 57" descr="wecom-temp-177967-0e0ce2132aa23087cf656cc1b81395b1"/>
              <p:cNvPicPr>
                <a:picLocks noChangeAspect="1"/>
              </p:cNvPicPr>
              <p:nvPr/>
            </p:nvPicPr>
            <p:blipFill>
              <a:blip r:embed="rId10"/>
              <a:stretch>
                <a:fillRect/>
              </a:stretch>
            </p:blipFill>
            <p:spPr>
              <a:xfrm>
                <a:off x="15049" y="3573"/>
                <a:ext cx="4034" cy="5478"/>
              </a:xfrm>
              <a:prstGeom prst="rect">
                <a:avLst/>
              </a:prstGeom>
            </p:spPr>
          </p:pic>
          <p:pic>
            <p:nvPicPr>
              <p:cNvPr id="59" name="图片 5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019" y="3818"/>
                <a:ext cx="3672" cy="5187"/>
              </a:xfrm>
              <a:prstGeom prst="rect">
                <a:avLst/>
              </a:prstGeom>
            </p:spPr>
          </p:pic>
          <p:pic>
            <p:nvPicPr>
              <p:cNvPr id="60" name="图片 59" descr="wecom-temp-219909-cc9c76e8bdfedc762e5f813aee505d1b"/>
              <p:cNvPicPr>
                <a:picLocks noChangeAspect="1"/>
              </p:cNvPicPr>
              <p:nvPr/>
            </p:nvPicPr>
            <p:blipFill>
              <a:blip r:embed="rId12"/>
              <a:stretch>
                <a:fillRect/>
              </a:stretch>
            </p:blipFill>
            <p:spPr>
              <a:xfrm>
                <a:off x="14938" y="3783"/>
                <a:ext cx="3675" cy="5093"/>
              </a:xfrm>
              <a:prstGeom prst="rect">
                <a:avLst/>
              </a:prstGeom>
            </p:spPr>
          </p:pic>
          <p:pic>
            <p:nvPicPr>
              <p:cNvPr id="61" name="图片 6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383" y="3371"/>
                <a:ext cx="3869" cy="5550"/>
              </a:xfrm>
              <a:prstGeom prst="rect">
                <a:avLst/>
              </a:prstGeom>
            </p:spPr>
          </p:pic>
        </p:grpSp>
      </p:grpSp>
      <p:sp>
        <p:nvSpPr>
          <p:cNvPr id="63" name="文本框 62"/>
          <p:cNvSpPr txBox="1"/>
          <p:nvPr/>
        </p:nvSpPr>
        <p:spPr>
          <a:xfrm>
            <a:off x="7943857" y="766353"/>
            <a:ext cx="3789188" cy="787523"/>
          </a:xfrm>
          <a:prstGeom prst="rect">
            <a:avLst/>
          </a:prstGeom>
          <a:noFill/>
        </p:spPr>
        <p:txBody>
          <a:bodyPr wrap="square">
            <a:spAutoFit/>
          </a:bodyPr>
          <a:lstStyle/>
          <a:p>
            <a:pPr>
              <a:lnSpc>
                <a:spcPct val="150000"/>
              </a:lnSpc>
            </a:pPr>
            <a:r>
              <a:rPr lang="zh-CN" altLang="en-US" sz="1600" b="1" kern="0" dirty="0">
                <a:latin typeface="微软雅黑" panose="020B0503020204020204" charset="-122"/>
                <a:ea typeface="微软雅黑" panose="020B0503020204020204" charset="-122"/>
              </a:rPr>
              <a:t>苯胺洛芬化合物拥有</a:t>
            </a:r>
            <a:r>
              <a:rPr lang="zh-CN" altLang="en-US" sz="1600" b="1" kern="0" dirty="0">
                <a:solidFill>
                  <a:srgbClr val="C00000"/>
                </a:solidFill>
                <a:latin typeface="微软雅黑" panose="020B0503020204020204" charset="-122"/>
                <a:ea typeface="微软雅黑" panose="020B0503020204020204" charset="-122"/>
              </a:rPr>
              <a:t>中国和美国专利</a:t>
            </a:r>
            <a:r>
              <a:rPr lang="zh-CN" altLang="en-US" sz="1600" b="1" kern="0" dirty="0">
                <a:solidFill>
                  <a:srgbClr val="525252"/>
                </a:solidFill>
                <a:latin typeface="微软雅黑" panose="020B0503020204020204" charset="-122"/>
                <a:ea typeface="微软雅黑" panose="020B0503020204020204" charset="-122"/>
              </a:rPr>
              <a:t>，</a:t>
            </a:r>
            <a:r>
              <a:rPr lang="zh-CN" altLang="en-US" sz="1600" b="1" kern="0" dirty="0">
                <a:latin typeface="微软雅黑" panose="020B0503020204020204" charset="-122"/>
                <a:ea typeface="微软雅黑" panose="020B0503020204020204" charset="-122"/>
              </a:rPr>
              <a:t>并获国家 </a:t>
            </a:r>
            <a:r>
              <a:rPr lang="zh-CN" altLang="en-US" sz="1600" b="1" kern="0" dirty="0">
                <a:solidFill>
                  <a:srgbClr val="C00000"/>
                </a:solidFill>
                <a:latin typeface="微软雅黑" panose="020B0503020204020204" charset="-122"/>
                <a:ea typeface="微软雅黑" panose="020B0503020204020204" charset="-122"/>
              </a:rPr>
              <a:t>“重大新药创制” 项目</a:t>
            </a:r>
            <a:r>
              <a:rPr lang="zh-CN" altLang="en-US" sz="1600" b="1" kern="0" dirty="0">
                <a:latin typeface="微软雅黑" panose="020B0503020204020204" charset="-122"/>
                <a:ea typeface="微软雅黑" panose="020B0503020204020204" charset="-122"/>
              </a:rPr>
              <a:t>支持</a:t>
            </a:r>
            <a:endParaRPr lang="zh-CN" altLang="en-US" sz="1600" b="1" kern="0" dirty="0">
              <a:latin typeface="微软雅黑" panose="020B0503020204020204" charset="-122"/>
              <a:ea typeface="微软雅黑" panose="020B0503020204020204" charset="-122"/>
            </a:endParaRPr>
          </a:p>
        </p:txBody>
      </p:sp>
      <p:sp>
        <p:nvSpPr>
          <p:cNvPr id="5" name="文本框 4"/>
          <p:cNvSpPr txBox="1"/>
          <p:nvPr/>
        </p:nvSpPr>
        <p:spPr>
          <a:xfrm>
            <a:off x="601729" y="738193"/>
            <a:ext cx="6941185" cy="1753235"/>
          </a:xfrm>
          <a:prstGeom prst="rect">
            <a:avLst/>
          </a:prstGeom>
          <a:solidFill>
            <a:schemeClr val="bg1"/>
          </a:solidFill>
        </p:spPr>
        <p:txBody>
          <a:bodyPr wrap="square">
            <a:spAutoFit/>
          </a:bodyPr>
          <a:lstStyle/>
          <a:p>
            <a:pPr indent="0" algn="l">
              <a:lnSpc>
                <a:spcPct val="150000"/>
              </a:lnSpc>
              <a:spcBef>
                <a:spcPts val="0"/>
              </a:spcBef>
              <a:spcAft>
                <a:spcPts val="0"/>
              </a:spcAft>
              <a:defRPr/>
            </a:pPr>
            <a:r>
              <a:rPr lang="en-US" altLang="zh-CN" kern="0" dirty="0" err="1">
                <a:latin typeface="微软雅黑" panose="020B0503020204020204" charset="-122"/>
                <a:ea typeface="微软雅黑" panose="020B0503020204020204" charset="-122"/>
                <a:cs typeface="Noto Sans SC" panose="020B0200000000000000" pitchFamily="34" charset="-122"/>
                <a:sym typeface="Noto Sans SC" panose="020B0200000000000000" pitchFamily="34" charset="-122"/>
              </a:rPr>
              <a:t>本品通过</a:t>
            </a:r>
            <a:r>
              <a:rPr lang="zh-CN" altLang="en-US" kern="0" dirty="0">
                <a:latin typeface="微软雅黑" panose="020B0503020204020204" charset="-122"/>
                <a:ea typeface="微软雅黑" panose="020B0503020204020204" charset="-122"/>
                <a:cs typeface="Noto Sans SC" panose="020B0200000000000000" pitchFamily="34" charset="-122"/>
                <a:sym typeface="Noto Sans SC" panose="020B0200000000000000" pitchFamily="34" charset="-122"/>
              </a:rPr>
              <a:t>结构改良、</a:t>
            </a:r>
            <a:r>
              <a:rPr lang="en-US" altLang="zh-CN" kern="0" dirty="0" err="1">
                <a:latin typeface="微软雅黑" panose="020B0503020204020204" charset="-122"/>
                <a:ea typeface="微软雅黑" panose="020B0503020204020204" charset="-122"/>
                <a:cs typeface="Noto Sans SC" panose="020B0200000000000000" pitchFamily="34" charset="-122"/>
                <a:sym typeface="Noto Sans SC" panose="020B0200000000000000" pitchFamily="34" charset="-122"/>
              </a:rPr>
              <a:t>制剂</a:t>
            </a:r>
            <a:r>
              <a:rPr lang="zh-CN" altLang="en-US" kern="0" dirty="0">
                <a:latin typeface="微软雅黑" panose="020B0503020204020204" charset="-122"/>
                <a:ea typeface="微软雅黑" panose="020B0503020204020204" charset="-122"/>
                <a:cs typeface="Noto Sans SC" panose="020B0200000000000000" pitchFamily="34" charset="-122"/>
                <a:sym typeface="Noto Sans SC" panose="020B0200000000000000" pitchFamily="34" charset="-122"/>
              </a:rPr>
              <a:t>创新</a:t>
            </a:r>
            <a:r>
              <a:rPr lang="en-US" altLang="zh-CN" kern="0" dirty="0" err="1">
                <a:latin typeface="微软雅黑" panose="020B0503020204020204" charset="-122"/>
                <a:ea typeface="微软雅黑" panose="020B0503020204020204" charset="-122"/>
                <a:cs typeface="Noto Sans SC" panose="020B0200000000000000" pitchFamily="34" charset="-122"/>
                <a:sym typeface="Noto Sans SC" panose="020B0200000000000000" pitchFamily="34" charset="-122"/>
              </a:rPr>
              <a:t>，</a:t>
            </a:r>
            <a:r>
              <a:rPr lang="en-US" altLang="zh-CN" b="1" kern="0" dirty="0" err="1">
                <a:solidFill>
                  <a:srgbClr val="C00000"/>
                </a:solidFill>
                <a:latin typeface="微软雅黑" panose="020B0503020204020204" charset="-122"/>
                <a:ea typeface="微软雅黑" panose="020B0503020204020204" charset="-122"/>
                <a:cs typeface="Noto Sans SC" panose="020B0200000000000000" pitchFamily="34" charset="-122"/>
                <a:sym typeface="Noto Sans SC" panose="020B0200000000000000" pitchFamily="34" charset="-122"/>
              </a:rPr>
              <a:t>填补了</a:t>
            </a:r>
            <a:r>
              <a:rPr lang="zh-CN" altLang="en-US" b="1" kern="0" dirty="0">
                <a:solidFill>
                  <a:srgbClr val="C00000"/>
                </a:solidFill>
                <a:latin typeface="微软雅黑" panose="020B0503020204020204" charset="-122"/>
                <a:ea typeface="微软雅黑" panose="020B0503020204020204" charset="-122"/>
                <a:sym typeface="Noto Sans SC" panose="020B0200000000000000" pitchFamily="34" charset="-122"/>
              </a:rPr>
              <a:t>医保目录内无</a:t>
            </a:r>
            <a:r>
              <a:rPr lang="en-US" altLang="zh-CN" b="1" kern="0" dirty="0" err="1">
                <a:solidFill>
                  <a:srgbClr val="C00000"/>
                </a:solidFill>
                <a:latin typeface="微软雅黑" panose="020B0503020204020204" charset="-122"/>
                <a:ea typeface="微软雅黑" panose="020B0503020204020204" charset="-122"/>
                <a:sym typeface="Noto Sans SC" panose="020B0200000000000000" pitchFamily="34" charset="-122"/>
              </a:rPr>
              <a:t>自主创新注射用</a:t>
            </a:r>
            <a:r>
              <a:rPr lang="zh-CN" altLang="en-US" b="1" kern="0" dirty="0">
                <a:solidFill>
                  <a:srgbClr val="C00000"/>
                </a:solidFill>
                <a:latin typeface="微软雅黑" panose="020B0503020204020204" charset="-122"/>
                <a:ea typeface="微软雅黑" panose="020B0503020204020204" charset="-122"/>
                <a:sym typeface="Noto Sans SC" panose="020B0200000000000000" pitchFamily="34" charset="-122"/>
              </a:rPr>
              <a:t>非选择性</a:t>
            </a:r>
            <a:r>
              <a:rPr lang="en-US" altLang="zh-CN" b="1" kern="0" dirty="0" err="1">
                <a:solidFill>
                  <a:srgbClr val="C00000"/>
                </a:solidFill>
                <a:latin typeface="微软雅黑" panose="020B0503020204020204" charset="-122"/>
                <a:ea typeface="微软雅黑" panose="020B0503020204020204" charset="-122"/>
                <a:sym typeface="Noto Sans SC" panose="020B0200000000000000" pitchFamily="34" charset="-122"/>
              </a:rPr>
              <a:t>NSAIDs的空白</a:t>
            </a:r>
            <a:r>
              <a:rPr lang="en-US" altLang="zh-CN" kern="0" dirty="0" err="1">
                <a:solidFill>
                  <a:srgbClr val="C00000"/>
                </a:solidFill>
                <a:latin typeface="微软雅黑" panose="020B0503020204020204" charset="-122"/>
                <a:ea typeface="微软雅黑" panose="020B0503020204020204" charset="-122"/>
                <a:cs typeface="Noto Sans SC" panose="020B0200000000000000" pitchFamily="34" charset="-122"/>
                <a:sym typeface="Noto Sans SC" panose="020B0200000000000000" pitchFamily="34" charset="-122"/>
              </a:rPr>
              <a:t>，</a:t>
            </a:r>
            <a:r>
              <a:rPr lang="zh-CN" altLang="en-US" dirty="0">
                <a:effectLst/>
                <a:latin typeface="微软雅黑" panose="020B0503020204020204" charset="-122"/>
                <a:ea typeface="微软雅黑" panose="020B0503020204020204" charset="-122"/>
                <a:cs typeface="微软雅黑" panose="020B0503020204020204" charset="-122"/>
                <a:sym typeface="Noto Sans SC" panose="020B0200000000000000" pitchFamily="34" charset="-122"/>
              </a:rPr>
              <a:t>满足临床未被满足的中重度术后镇痛需求，实现了从广谱镇痛到精准治疗的价值升级，</a:t>
            </a:r>
            <a:r>
              <a:rPr lang="en-US" altLang="zh-CN" kern="0" dirty="0" err="1">
                <a:latin typeface="微软雅黑" panose="020B0503020204020204" charset="-122"/>
                <a:ea typeface="微软雅黑" panose="020B0503020204020204" charset="-122"/>
                <a:cs typeface="Noto Sans SC" panose="020B0200000000000000" pitchFamily="34" charset="-122"/>
                <a:sym typeface="Noto Sans SC" panose="020B0200000000000000" pitchFamily="34" charset="-122"/>
              </a:rPr>
              <a:t>是术后镇痛领域的</a:t>
            </a:r>
            <a:r>
              <a:rPr lang="zh-CN" altLang="en-US" kern="0" dirty="0" err="1">
                <a:latin typeface="微软雅黑" panose="020B0503020204020204" charset="-122"/>
                <a:ea typeface="微软雅黑" panose="020B0503020204020204" charset="-122"/>
                <a:cs typeface="Noto Sans SC" panose="020B0200000000000000" pitchFamily="34" charset="-122"/>
                <a:sym typeface="Noto Sans SC" panose="020B0200000000000000" pitchFamily="34" charset="-122"/>
              </a:rPr>
              <a:t>优选</a:t>
            </a:r>
            <a:r>
              <a:rPr lang="en-US" altLang="zh-CN" kern="0" dirty="0" err="1">
                <a:latin typeface="微软雅黑" panose="020B0503020204020204" charset="-122"/>
                <a:ea typeface="微软雅黑" panose="020B0503020204020204" charset="-122"/>
                <a:cs typeface="Noto Sans SC" panose="020B0200000000000000" pitchFamily="34" charset="-122"/>
                <a:sym typeface="Noto Sans SC" panose="020B0200000000000000" pitchFamily="34" charset="-122"/>
              </a:rPr>
              <a:t>产品</a:t>
            </a:r>
            <a:r>
              <a:rPr lang="en-US" altLang="zh-CN" kern="0" dirty="0">
                <a:latin typeface="微软雅黑" panose="020B0503020204020204" charset="-122"/>
                <a:ea typeface="微软雅黑" panose="020B0503020204020204" charset="-122"/>
                <a:cs typeface="Noto Sans SC" panose="020B0200000000000000" pitchFamily="34" charset="-122"/>
                <a:sym typeface="Noto Sans SC" panose="020B0200000000000000" pitchFamily="34" charset="-122"/>
              </a:rPr>
              <a:t>。</a:t>
            </a:r>
            <a:endParaRPr lang="en-US" altLang="zh-CN" i="0" u="none" strike="noStrike" kern="0" dirty="0">
              <a:solidFill>
                <a:schemeClr val="tx1"/>
              </a:solidFill>
              <a:latin typeface="微软雅黑" panose="020B0503020204020204" charset="-122"/>
              <a:ea typeface="微软雅黑" panose="020B0503020204020204" charset="-122"/>
              <a:cs typeface="Noto Sans SC" panose="020B0200000000000000" pitchFamily="34" charset="-122"/>
              <a:sym typeface="Noto Sans SC" panose="020B0200000000000000" pitchFamily="34" charset="-122"/>
            </a:endParaRPr>
          </a:p>
        </p:txBody>
      </p:sp>
      <p:cxnSp>
        <p:nvCxnSpPr>
          <p:cNvPr id="9" name="直接连接符 8"/>
          <p:cNvCxnSpPr/>
          <p:nvPr/>
        </p:nvCxnSpPr>
        <p:spPr>
          <a:xfrm>
            <a:off x="7715794" y="853133"/>
            <a:ext cx="0" cy="5880176"/>
          </a:xfrm>
          <a:prstGeom prst="line">
            <a:avLst/>
          </a:prstGeom>
          <a:ln w="12700">
            <a:solidFill>
              <a:srgbClr val="2F5597"/>
            </a:solidFill>
            <a:prstDash val="lgDash"/>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35492" y="30918"/>
            <a:ext cx="1553753" cy="396583"/>
          </a:xfrm>
          <a:prstGeom prst="rect">
            <a:avLst/>
          </a:prstGeom>
          <a:noFill/>
        </p:spPr>
        <p:txBody>
          <a:bodyPr wrap="square" rtlCol="0">
            <a:spAutoFit/>
          </a:bodyPr>
          <a:lstStyle/>
          <a:p>
            <a:pPr eaLnBrk="0">
              <a:lnSpc>
                <a:spcPct val="120000"/>
              </a:lnSpc>
            </a:pPr>
            <a:r>
              <a:rPr lang="zh-CN" altLang="en-US" b="1" dirty="0">
                <a:solidFill>
                  <a:schemeClr val="bg1"/>
                </a:solidFill>
                <a:latin typeface="微软雅黑" panose="020B0503020204020204" charset="-122"/>
                <a:ea typeface="微软雅黑" panose="020B0503020204020204" charset="-122"/>
                <a:cs typeface="Arial" panose="020B0604020202020204"/>
              </a:rPr>
              <a:t>创新性</a:t>
            </a:r>
            <a:endParaRPr lang="zh-CN" altLang="en-US" sz="7200" b="1" dirty="0">
              <a:solidFill>
                <a:schemeClr val="bg1"/>
              </a:solidFill>
              <a:latin typeface="微软雅黑" panose="020B0503020204020204" charset="-122"/>
              <a:ea typeface="微软雅黑" panose="020B0503020204020204" charset="-122"/>
              <a:cs typeface="Arial" panose="020B0604020202020204"/>
            </a:endParaRPr>
          </a:p>
        </p:txBody>
      </p:sp>
      <p:sp>
        <p:nvSpPr>
          <p:cNvPr id="35" name="文本框 34"/>
          <p:cNvSpPr txBox="1"/>
          <p:nvPr/>
        </p:nvSpPr>
        <p:spPr>
          <a:xfrm>
            <a:off x="1" y="103080"/>
            <a:ext cx="12192000" cy="443230"/>
          </a:xfrm>
          <a:prstGeom prst="rect">
            <a:avLst/>
          </a:prstGeom>
          <a:noFill/>
        </p:spPr>
        <p:txBody>
          <a:bodyPr wrap="square">
            <a:spAutoFit/>
          </a:bodyPr>
          <a:lstStyle/>
          <a:p>
            <a:pPr marL="12700" algn="ctr" eaLnBrk="0">
              <a:lnSpc>
                <a:spcPct val="88000"/>
              </a:lnSpc>
            </a:pPr>
            <a:r>
              <a:rPr lang="zh-CN" altLang="en-US" sz="2600" b="1" kern="0" spc="90" dirty="0">
                <a:solidFill>
                  <a:srgbClr val="203864">
                    <a:alpha val="100000"/>
                  </a:srgbClr>
                </a:solidFill>
                <a:latin typeface="微软雅黑" panose="020B0503020204020204" charset="-122"/>
                <a:ea typeface="微软雅黑" panose="020B0503020204020204" charset="-122"/>
                <a:sym typeface="+mn-ea"/>
              </a:rPr>
              <a:t>双重创新，术后镇痛优选</a:t>
            </a:r>
            <a:endParaRPr lang="en-US" altLang="zh-CN" sz="2600" b="1" kern="0" spc="90" dirty="0">
              <a:solidFill>
                <a:srgbClr val="203864">
                  <a:alpha val="100000"/>
                </a:srgbClr>
              </a:solidFill>
              <a:latin typeface="微软雅黑" panose="020B0503020204020204" charset="-122"/>
              <a:ea typeface="微软雅黑" panose="020B0503020204020204" charset="-122"/>
              <a:sym typeface="+mn-ea"/>
            </a:endParaRPr>
          </a:p>
        </p:txBody>
      </p:sp>
      <p:pic>
        <p:nvPicPr>
          <p:cNvPr id="7" name="图片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517045" y="6311301"/>
            <a:ext cx="1622014" cy="664760"/>
          </a:xfrm>
          <a:prstGeom prst="rect">
            <a:avLst/>
          </a:prstGeom>
        </p:spPr>
      </p:pic>
    </p:spTree>
  </p:cSld>
  <p:clrMapOvr>
    <a:masterClrMapping/>
  </p:clrMapOvr>
</p:sld>
</file>

<file path=ppt/tags/tag1.xml><?xml version="1.0" encoding="utf-8"?>
<p:tagLst xmlns:p="http://schemas.openxmlformats.org/presentationml/2006/main">
  <p:tag name="TABLE_ENDDRAG_ORIGIN_RECT" val="843*92"/>
  <p:tag name="TABLE_ENDDRAG_RECT" val="65*96*843*92"/>
</p:tagLst>
</file>

<file path=ppt/tags/tag10.xml><?xml version="1.0" encoding="utf-8"?>
<p:tagLst xmlns:p="http://schemas.openxmlformats.org/presentationml/2006/main">
  <p:tag name="KSO_WM_DIAGRAM_VIRTUALLY_FRAME" val="{&quot;height&quot;:176.18456692913387,&quot;left&quot;:117.25574803149607,&quot;top&quot;:366.6462204724409,&quot;width&quot;:642.621181102362}"/>
</p:tagLst>
</file>

<file path=ppt/tags/tag11.xml><?xml version="1.0" encoding="utf-8"?>
<p:tagLst xmlns:p="http://schemas.openxmlformats.org/presentationml/2006/main">
  <p:tag name="KSO_WM_DIAGRAM_VIRTUALLY_FRAME" val="{&quot;height&quot;:176.18456692913387,&quot;left&quot;:117.25574803149607,&quot;top&quot;:366.6462204724409,&quot;width&quot;:642.621181102362}"/>
</p:tagLst>
</file>

<file path=ppt/tags/tag12.xml><?xml version="1.0" encoding="utf-8"?>
<p:tagLst xmlns:p="http://schemas.openxmlformats.org/presentationml/2006/main">
  <p:tag name="KSO_WM_DIAGRAM_VIRTUALLY_FRAME" val="{&quot;height&quot;:176.18456692913387,&quot;left&quot;:117.25574803149607,&quot;top&quot;:366.6462204724409,&quot;width&quot;:642.621181102362}"/>
</p:tagLst>
</file>

<file path=ppt/tags/tag13.xml><?xml version="1.0" encoding="utf-8"?>
<p:tagLst xmlns:p="http://schemas.openxmlformats.org/presentationml/2006/main">
  <p:tag name="KSO_WM_DIAGRAM_VIRTUALLY_FRAME" val="{&quot;height&quot;:176.18456692913387,&quot;left&quot;:117.25574803149607,&quot;top&quot;:366.6462204724409,&quot;width&quot;:642.621181102362}"/>
</p:tagLst>
</file>

<file path=ppt/tags/tag14.xml><?xml version="1.0" encoding="utf-8"?>
<p:tagLst xmlns:p="http://schemas.openxmlformats.org/presentationml/2006/main">
  <p:tag name="KSO_WM_DIAGRAM_VIRTUALLY_FRAME" val="{&quot;height&quot;:176.18456692913387,&quot;left&quot;:117.25574803149607,&quot;top&quot;:366.6462204724409,&quot;width&quot;:642.621181102362}"/>
</p:tagLst>
</file>

<file path=ppt/tags/tag15.xml><?xml version="1.0" encoding="utf-8"?>
<p:tagLst xmlns:p="http://schemas.openxmlformats.org/presentationml/2006/main">
  <p:tag name="KSO_WM_DIAGRAM_VIRTUALLY_FRAME" val="{&quot;height&quot;:176.18456692913387,&quot;left&quot;:117.25574803149607,&quot;top&quot;:366.6462204724409,&quot;width&quot;:642.621181102362}"/>
</p:tagLst>
</file>

<file path=ppt/tags/tag16.xml><?xml version="1.0" encoding="utf-8"?>
<p:tagLst xmlns:p="http://schemas.openxmlformats.org/presentationml/2006/main">
  <p:tag name="KSO_WM_DIAGRAM_VIRTUALLY_FRAME" val="{&quot;height&quot;:193.55,&quot;left&quot;:34.85,&quot;top&quot;:279.95,&quot;width&quot;:911.1}"/>
</p:tagLst>
</file>

<file path=ppt/tags/tag17.xml><?xml version="1.0" encoding="utf-8"?>
<p:tagLst xmlns:p="http://schemas.openxmlformats.org/presentationml/2006/main">
  <p:tag name="KSO_WM_DIAGRAM_VIRTUALLY_FRAME" val="{&quot;height&quot;:193.55,&quot;left&quot;:34.85,&quot;top&quot;:279.95,&quot;width&quot;:911.1}"/>
</p:tagLst>
</file>

<file path=ppt/tags/tag18.xml><?xml version="1.0" encoding="utf-8"?>
<p:tagLst xmlns:p="http://schemas.openxmlformats.org/presentationml/2006/main">
  <p:tag name="KSO_WM_DIAGRAM_VIRTUALLY_FRAME" val="{&quot;height&quot;:193.55,&quot;left&quot;:34.85,&quot;top&quot;:279.95,&quot;width&quot;:911.1}"/>
</p:tagLst>
</file>

<file path=ppt/tags/tag19.xml><?xml version="1.0" encoding="utf-8"?>
<p:tagLst xmlns:p="http://schemas.openxmlformats.org/presentationml/2006/main">
  <p:tag name="KSO_WM_DIAGRAM_VIRTUALLY_FRAME" val="{&quot;height&quot;:193.55,&quot;left&quot;:34.85,&quot;top&quot;:279.95,&quot;width&quot;:911.1}"/>
</p:tagLst>
</file>

<file path=ppt/tags/tag2.xml><?xml version="1.0" encoding="utf-8"?>
<p:tagLst xmlns:p="http://schemas.openxmlformats.org/presentationml/2006/main">
  <p:tag name="TABLE_ENDDRAG_ORIGIN_RECT" val="319*229"/>
  <p:tag name="TABLE_ENDDRAG_RECT" val="327*97*319*229"/>
</p:tagLst>
</file>

<file path=ppt/tags/tag20.xml><?xml version="1.0" encoding="utf-8"?>
<p:tagLst xmlns:p="http://schemas.openxmlformats.org/presentationml/2006/main">
  <p:tag name="KSO_WM_DIAGRAM_VIRTUALLY_FRAME" val="{&quot;height&quot;:193.55,&quot;left&quot;:34.85,&quot;top&quot;:279.95,&quot;width&quot;:911.1}"/>
</p:tagLst>
</file>

<file path=ppt/tags/tag21.xml><?xml version="1.0" encoding="utf-8"?>
<p:tagLst xmlns:p="http://schemas.openxmlformats.org/presentationml/2006/main">
  <p:tag name="KSO_WM_DIAGRAM_VIRTUALLY_FRAME" val="{&quot;height&quot;:193.55,&quot;left&quot;:34.85,&quot;top&quot;:279.95,&quot;width&quot;:911.1}"/>
</p:tagLst>
</file>

<file path=ppt/tags/tag22.xml><?xml version="1.0" encoding="utf-8"?>
<p:tagLst xmlns:p="http://schemas.openxmlformats.org/presentationml/2006/main">
  <p:tag name="OP_SCP_SHAPE_TYPE" val="Title"/>
  <p:tag name="OP_SCP_ITEM_INDEX" val="1"/>
  <p:tag name="OP_SCP_DEFAULT_TEXT" val="添加标题"/>
</p:tagLst>
</file>

<file path=ppt/tags/tag23.xml><?xml version="1.0" encoding="utf-8"?>
<p:tagLst xmlns:p="http://schemas.openxmlformats.org/presentationml/2006/main">
  <p:tag name="OP_SCP_SHAPE_TYPE" val="Body"/>
  <p:tag name="OP_SCP_ITEM_INDEX" val="1"/>
  <p:tag name="OP_SCP_DEFAULT_TEXT" val="单击此处添加文本，单击此处添加文本，单击此处添加文本，单击此处添加文本，单击此处添加文本。"/>
</p:tagLst>
</file>

<file path=ppt/tags/tag24.xml><?xml version="1.0" encoding="utf-8"?>
<p:tagLst xmlns:p="http://schemas.openxmlformats.org/presentationml/2006/main">
  <p:tag name="OP_SCP_SHAPE_TYPE" val="Title"/>
  <p:tag name="OP_SCP_DEFAULT_TEXT" val="添加标题"/>
  <p:tag name="OP_SCP_ITEM_INDEX" val="2"/>
</p:tagLst>
</file>

<file path=ppt/tags/tag25.xml><?xml version="1.0" encoding="utf-8"?>
<p:tagLst xmlns:p="http://schemas.openxmlformats.org/presentationml/2006/main">
  <p:tag name="OP_SCP_SHAPE_TYPE" val="Body"/>
  <p:tag name="OP_SCP_ITEM_INDEX" val="2"/>
  <p:tag name="OP_SCP_DEFAULT_TEXT" val="单击此处添加文本，单击此处添加文本，单击此处添加文本，单击此处添加文本，单击此处添加文本。"/>
</p:tagLst>
</file>

<file path=ppt/tags/tag26.xml><?xml version="1.0" encoding="utf-8"?>
<p:tagLst xmlns:p="http://schemas.openxmlformats.org/presentationml/2006/main">
  <p:tag name="KSO_WM_DIAGRAM_VIRTUALLY_FRAME" val="{&quot;height&quot;:423.4766929133858,&quot;left&quot;:52.232125984251965,&quot;top&quot;:67.48141732283464,&quot;width&quot;:867.8608661417322}"/>
</p:tagLst>
</file>

<file path=ppt/tags/tag27.xml><?xml version="1.0" encoding="utf-8"?>
<p:tagLst xmlns:p="http://schemas.openxmlformats.org/presentationml/2006/main">
  <p:tag name="KSO_WM_DIAGRAM_VIRTUALLY_FRAME" val="{&quot;height&quot;:423.4766929133858,&quot;left&quot;:52.232125984251965,&quot;top&quot;:67.48141732283464,&quot;width&quot;:867.8608661417322}"/>
</p:tagLst>
</file>

<file path=ppt/tags/tag28.xml><?xml version="1.0" encoding="utf-8"?>
<p:tagLst xmlns:p="http://schemas.openxmlformats.org/presentationml/2006/main">
  <p:tag name="OP_SCP_SHAPE_TYPE" val="Title"/>
  <p:tag name="OP_SCP_ITEM_INDEX" val="1"/>
  <p:tag name="OP_SCP_DEFAULT_TEXT" val="添加标题"/>
  <p:tag name="KSO_WM_DIAGRAM_VIRTUALLY_FRAME" val="{&quot;height&quot;:423.4766929133858,&quot;left&quot;:52.232125984251965,&quot;top&quot;:67.48141732283464,&quot;width&quot;:867.8608661417322}"/>
</p:tagLst>
</file>

<file path=ppt/tags/tag29.xml><?xml version="1.0" encoding="utf-8"?>
<p:tagLst xmlns:p="http://schemas.openxmlformats.org/presentationml/2006/main">
  <p:tag name="OP_SCP_SHAPE_TYPE" val="Body"/>
  <p:tag name="OP_SCP_ITEM_INDEX" val="1"/>
  <p:tag name="OP_SCP_DEFAULT_TEXT" val="单击此处添加文本，单击此处添加文本，单击此处添加文本，单击此处添加文本"/>
  <p:tag name="KSO_WM_DIAGRAM_VIRTUALLY_FRAME" val="{&quot;height&quot;:423.4766929133858,&quot;left&quot;:52.232125984251965,&quot;top&quot;:67.48141732283464,&quot;width&quot;:867.8608661417322}"/>
</p:tagLst>
</file>

<file path=ppt/tags/tag3.xml><?xml version="1.0" encoding="utf-8"?>
<p:tagLst xmlns:p="http://schemas.openxmlformats.org/presentationml/2006/main">
  <p:tag name="TABLE_ENDDRAG_ORIGIN_RECT" val="304*229"/>
  <p:tag name="TABLE_ENDDRAG_RECT" val="650*96*304*229"/>
</p:tagLst>
</file>

<file path=ppt/tags/tag30.xml><?xml version="1.0" encoding="utf-8"?>
<p:tagLst xmlns:p="http://schemas.openxmlformats.org/presentationml/2006/main">
  <p:tag name="KSO_WM_DIAGRAM_VIRTUALLY_FRAME" val="{&quot;height&quot;:423.4766929133858,&quot;left&quot;:52.232125984251965,&quot;top&quot;:67.48141732283464,&quot;width&quot;:867.8608661417322}"/>
</p:tagLst>
</file>

<file path=ppt/tags/tag31.xml><?xml version="1.0" encoding="utf-8"?>
<p:tagLst xmlns:p="http://schemas.openxmlformats.org/presentationml/2006/main">
  <p:tag name="OP_SCP_SHAPE_TYPE" val="Title"/>
  <p:tag name="OP_SCP_ITEM_INDEX" val="2"/>
  <p:tag name="OP_SCP_DEFAULT_TEXT" val="添加标题"/>
  <p:tag name="KSO_WM_DIAGRAM_VIRTUALLY_FRAME" val="{&quot;height&quot;:423.4766929133858,&quot;left&quot;:52.232125984251965,&quot;top&quot;:67.48141732283464,&quot;width&quot;:867.8608661417322}"/>
</p:tagLst>
</file>

<file path=ppt/tags/tag32.xml><?xml version="1.0" encoding="utf-8"?>
<p:tagLst xmlns:p="http://schemas.openxmlformats.org/presentationml/2006/main">
  <p:tag name="OP_SCP_SHAPE_TYPE" val="Body"/>
  <p:tag name="OP_SCP_ITEM_INDEX" val="2"/>
  <p:tag name="OP_SCP_DEFAULT_TEXT" val="单击此处添加文本，单击此处添加文本，单击此处添加文本，单击此处添加文本"/>
  <p:tag name="KSO_WM_DIAGRAM_VIRTUALLY_FRAME" val="{&quot;height&quot;:423.4766929133858,&quot;left&quot;:52.232125984251965,&quot;top&quot;:67.48141732283464,&quot;width&quot;:867.8608661417322}"/>
</p:tagLst>
</file>

<file path=ppt/tags/tag33.xml><?xml version="1.0" encoding="utf-8"?>
<p:tagLst xmlns:p="http://schemas.openxmlformats.org/presentationml/2006/main">
  <p:tag name="KSO_WM_DIAGRAM_VIRTUALLY_FRAME" val="{&quot;height&quot;:423.4766929133858,&quot;left&quot;:52.232125984251965,&quot;top&quot;:67.48141732283464,&quot;width&quot;:867.8608661417322}"/>
</p:tagLst>
</file>

<file path=ppt/tags/tag34.xml><?xml version="1.0" encoding="utf-8"?>
<p:tagLst xmlns:p="http://schemas.openxmlformats.org/presentationml/2006/main">
  <p:tag name="OP_SCP_SHAPE_TYPE" val="Title"/>
  <p:tag name="OP_SCP_ITEM_INDEX" val="3"/>
  <p:tag name="OP_SCP_DEFAULT_TEXT" val="添加标题"/>
  <p:tag name="KSO_WM_DIAGRAM_VIRTUALLY_FRAME" val="{&quot;height&quot;:423.4766929133858,&quot;left&quot;:52.232125984251965,&quot;top&quot;:67.48141732283464,&quot;width&quot;:867.8608661417322}"/>
</p:tagLst>
</file>

<file path=ppt/tags/tag35.xml><?xml version="1.0" encoding="utf-8"?>
<p:tagLst xmlns:p="http://schemas.openxmlformats.org/presentationml/2006/main">
  <p:tag name="OP_SCP_SHAPE_TYPE" val="Body"/>
  <p:tag name="OP_SCP_ITEM_INDEX" val="3"/>
  <p:tag name="OP_SCP_DEFAULT_TEXT" val="单击此处添加文本，单击此处添加文本，单击此处添加文本，单击此处添加文本"/>
  <p:tag name="KSO_WM_DIAGRAM_VIRTUALLY_FRAME" val="{&quot;height&quot;:423.4766929133858,&quot;left&quot;:52.232125984251965,&quot;top&quot;:67.48141732283464,&quot;width&quot;:867.8608661417322}"/>
</p:tagLst>
</file>

<file path=ppt/tags/tag36.xml><?xml version="1.0" encoding="utf-8"?>
<p:tagLst xmlns:p="http://schemas.openxmlformats.org/presentationml/2006/main">
  <p:tag name="KSO_WM_DIAGRAM_VIRTUALLY_FRAME" val="{&quot;height&quot;:423.4766929133858,&quot;left&quot;:52.232125984251965,&quot;top&quot;:67.48141732283464,&quot;width&quot;:867.8608661417322}"/>
</p:tagLst>
</file>

<file path=ppt/tags/tag37.xml><?xml version="1.0" encoding="utf-8"?>
<p:tagLst xmlns:p="http://schemas.openxmlformats.org/presentationml/2006/main">
  <p:tag name="OP_SCP_SHAPE_TYPE" val="Title"/>
  <p:tag name="OP_SCP_ITEM_INDEX" val="4"/>
  <p:tag name="OP_SCP_DEFAULT_TEXT" val="添加标题"/>
  <p:tag name="KSO_WM_DIAGRAM_VIRTUALLY_FRAME" val="{&quot;height&quot;:423.4766929133858,&quot;left&quot;:52.232125984251965,&quot;top&quot;:67.48141732283464,&quot;width&quot;:867.8608661417322}"/>
</p:tagLst>
</file>

<file path=ppt/tags/tag38.xml><?xml version="1.0" encoding="utf-8"?>
<p:tagLst xmlns:p="http://schemas.openxmlformats.org/presentationml/2006/main">
  <p:tag name="OP_SCP_SHAPE_TYPE" val="Body"/>
  <p:tag name="OP_SCP_ITEM_INDEX" val="4"/>
  <p:tag name="OP_SCP_DEFAULT_TEXT" val="单击此处添加文本，单击此处添加文本，单击此处添加文本，单击此处添加文本"/>
  <p:tag name="KSO_WM_DIAGRAM_VIRTUALLY_FRAME" val="{&quot;height&quot;:423.4766929133858,&quot;left&quot;:52.232125984251965,&quot;top&quot;:67.48141732283464,&quot;width&quot;:867.8608661417322}"/>
</p:tagLst>
</file>

<file path=ppt/tags/tag39.xml><?xml version="1.0" encoding="utf-8"?>
<p:tagLst xmlns:p="http://schemas.openxmlformats.org/presentationml/2006/main">
  <p:tag name="KSO_WM_UNIT_PLACING_PICTURE_USER_VIEWPORT" val="{&quot;height&quot;:6834,&quot;width&quot;:20219.651566054243}"/>
</p:tagLst>
</file>

<file path=ppt/tags/tag4.xml><?xml version="1.0" encoding="utf-8"?>
<p:tagLst xmlns:p="http://schemas.openxmlformats.org/presentationml/2006/main">
  <p:tag name="TABLE_ENDDRAG_ORIGIN_RECT" val="576*89"/>
  <p:tag name="TABLE_ENDDRAG_RECT" val="9*400*576*89"/>
</p:tagLst>
</file>

<file path=ppt/tags/tag40.xml><?xml version="1.0" encoding="utf-8"?>
<p:tagLst xmlns:p="http://schemas.openxmlformats.org/presentationml/2006/main">
  <p:tag name="KSO_WM_AICARD_INVALID" val="Invalid"/>
</p:tagLst>
</file>

<file path=ppt/tags/tag41.xml><?xml version="1.0" encoding="utf-8"?>
<p:tagLst xmlns:p="http://schemas.openxmlformats.org/presentationml/2006/main">
  <p:tag name="RESOURCE_RECORD_KEY" val="{&quot;13&quot;:[4364884]}"/>
</p:tagLst>
</file>

<file path=ppt/tags/tag5.xml><?xml version="1.0" encoding="utf-8"?>
<p:tagLst xmlns:p="http://schemas.openxmlformats.org/presentationml/2006/main">
  <p:tag name="KSO_WM_DIAGRAM_VIRTUALLY_FRAME" val="{&quot;height&quot;:349.966062992126,&quot;left&quot;:-9.916377952755965,&quot;top&quot;:164.10937007874017,&quot;width&quot;:676.9468503937007}"/>
</p:tagLst>
</file>

<file path=ppt/tags/tag6.xml><?xml version="1.0" encoding="utf-8"?>
<p:tagLst xmlns:p="http://schemas.openxmlformats.org/presentationml/2006/main">
  <p:tag name="KSO_WM_DIAGRAM_VIRTUALLY_FRAME" val="{&quot;height&quot;:349.966062992126,&quot;left&quot;:-9.916377952755965,&quot;top&quot;:164.10937007874017,&quot;width&quot;:676.9468503937007}"/>
</p:tagLst>
</file>

<file path=ppt/tags/tag7.xml><?xml version="1.0" encoding="utf-8"?>
<p:tagLst xmlns:p="http://schemas.openxmlformats.org/presentationml/2006/main">
  <p:tag name="KSO_WM_DIAGRAM_VIRTUALLY_FRAME" val="{&quot;height&quot;:349.966062992126,&quot;left&quot;:-9.916377952755965,&quot;top&quot;:164.10937007874017,&quot;width&quot;:676.9468503937007}"/>
</p:tagLst>
</file>

<file path=ppt/tags/tag8.xml><?xml version="1.0" encoding="utf-8"?>
<p:tagLst xmlns:p="http://schemas.openxmlformats.org/presentationml/2006/main">
  <p:tag name="KSO_WM_DIAGRAM_VIRTUALLY_FRAME" val="{&quot;height&quot;:349.966062992126,&quot;left&quot;:-9.916377952755965,&quot;top&quot;:164.10937007874017,&quot;width&quot;:676.9468503937007}"/>
</p:tagLst>
</file>

<file path=ppt/tags/tag9.xml><?xml version="1.0" encoding="utf-8"?>
<p:tagLst xmlns:p="http://schemas.openxmlformats.org/presentationml/2006/main">
  <p:tag name="KSO_WM_DIAGRAM_VIRTUALLY_FRAME" val="{&quot;height&quot;:349.966062992126,&quot;left&quot;:-9.916377952755965,&quot;top&quot;:164.10937007874017,&quot;width&quot;:676.9468503937007}"/>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satMod val="110000"/>
                <a:lumMod val="105000"/>
                <a:tint val="67000"/>
              </a:schemeClr>
            </a:gs>
            <a:gs pos="50000">
              <a:schemeClr val="phClr">
                <a:lumMod val="105000"/>
                <a:satMod val="103000"/>
                <a:tint val="73000"/>
              </a:schemeClr>
            </a:gs>
            <a:gs pos="100000">
              <a:schemeClr val="phClr">
                <a:satMod val="105000"/>
                <a:lumMod val="109000"/>
                <a:tint val="81000"/>
              </a:schemeClr>
            </a:gs>
          </a:gsLst>
          <a:lin ang="5400000" scaled="0"/>
        </a:gradFill>
        <a:gradFill rotWithShape="1">
          <a:gsLst>
            <a:gs pos="0">
              <a:schemeClr val="phClr">
                <a:satMod val="103000"/>
                <a:lumMod val="102000"/>
                <a:shade val="94000"/>
              </a:schemeClr>
            </a:gs>
            <a:gs pos="50000">
              <a:schemeClr val="phClr">
                <a:lumMod val="110000"/>
                <a:satMod val="100000"/>
                <a:tint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4630</Words>
  <Application>WPS 演示</Application>
  <PresentationFormat>宽屏</PresentationFormat>
  <Paragraphs>388</Paragraphs>
  <Slides>11</Slides>
  <Notes>7</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11</vt:i4>
      </vt:variant>
    </vt:vector>
  </HeadingPairs>
  <TitlesOfParts>
    <vt:vector size="26" baseType="lpstr">
      <vt:lpstr>Arial</vt:lpstr>
      <vt:lpstr>宋体</vt:lpstr>
      <vt:lpstr>Wingdings</vt:lpstr>
      <vt:lpstr>微软雅黑</vt:lpstr>
      <vt:lpstr>Times New Roman</vt:lpstr>
      <vt:lpstr>Arial</vt:lpstr>
      <vt:lpstr>Wingdings</vt:lpstr>
      <vt:lpstr>Noto Sans SC</vt:lpstr>
      <vt:lpstr>Noto Sans SC</vt:lpstr>
      <vt:lpstr>Calibri</vt:lpstr>
      <vt:lpstr>Arial Unicode MS</vt:lpstr>
      <vt:lpstr>等线 Light</vt:lpstr>
      <vt:lpstr>等线</vt:lpstr>
      <vt:lpstr>Office theme</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张磊</cp:lastModifiedBy>
  <cp:revision>492</cp:revision>
  <dcterms:created xsi:type="dcterms:W3CDTF">2026-05-28T23:56:00Z</dcterms:created>
  <dcterms:modified xsi:type="dcterms:W3CDTF">2026-06-09T08:39:36Z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O">
    <vt:lpwstr>wqlLaW5nc29mdCBQREYgdG8gV1BTIDEyMA</vt:lpwstr>
  </property>
  <property fmtid="{D5CDD505-2E9C-101B-9397-08002B2CF9AE}" pid="3" name="Created">
    <vt:filetime>2026-06-04T17:53:18Z</vt:filetime>
  </property>
  <property fmtid="{D5CDD505-2E9C-101B-9397-08002B2CF9AE}" pid="4" name="ICV">
    <vt:lpwstr>AD05FFDD4D6F48729509146CBB683218_13</vt:lpwstr>
  </property>
  <property fmtid="{D5CDD505-2E9C-101B-9397-08002B2CF9AE}" pid="5" name="KSOProductBuildVer">
    <vt:lpwstr>2052-12.1.0.26895</vt:lpwstr>
  </property>
</Properties>
</file>