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0.svg" ContentType="image/svg+xml"/>
  <Override PartName="/ppt/media/image12.svg" ContentType="image/svg+xml"/>
  <Override PartName="/ppt/media/image14.svg" ContentType="image/svg+xml"/>
  <Override PartName="/ppt/media/image4.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256" r:id="rId3"/>
    <p:sldId id="292" r:id="rId5"/>
    <p:sldId id="291" r:id="rId6"/>
    <p:sldId id="285" r:id="rId7"/>
    <p:sldId id="286" r:id="rId8"/>
    <p:sldId id="287" r:id="rId9"/>
    <p:sldId id="288" r:id="rId10"/>
    <p:sldId id="290" r:id="rId11"/>
    <p:sldId id="266" r:id="rId12"/>
  </p:sldIdLst>
  <p:sldSz cx="12192000" cy="6858000"/>
  <p:notesSz cx="6858000" cy="9144000"/>
  <p:embeddedFontLst>
    <p:embeddedFont>
      <p:font typeface="微软雅黑" panose="020B0503020204020204" charset="-122"/>
      <p:regular r:id="rId16"/>
      <p:bold r:id="rId17"/>
    </p:embeddedFont>
    <p:embeddedFont>
      <p:font typeface="华文中宋" panose="02010600040101010101" charset="-122"/>
      <p:regular r:id="rId18"/>
    </p:embeddedFont>
    <p:embeddedFont>
      <p:font typeface="等线" panose="02010600030101010101" charset="-122"/>
      <p:regular r:id="rId19"/>
      <p:bold r:id="rId20"/>
    </p:embeddedFont>
  </p:embeddedFontLst>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BD"/>
    <a:srgbClr val="E1EBF7"/>
    <a:srgbClr val="EBEB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872696D-94F7-440B-B671-C0684E626E89}" styleName="表样式 1">
    <a:wholeTbl>
      <a:tcTxStyle>
        <a:fontRef idx="none">
          <a:srgbClr val="000000"/>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wholeTbl>
    <a:band2H>
      <a:tcStyle>
        <a:tcBdr/>
        <a:fill>
          <a:solidFill>
            <a:schemeClr val="accent1">
              <a:lumMod val="10000"/>
              <a:lumOff val="90000"/>
            </a:schemeClr>
          </a:solidFill>
        </a:fill>
      </a:tcStyle>
    </a:band2H>
    <a:band1V>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10000"/>
              <a:lumOff val="90000"/>
            </a:schemeClr>
          </a:solidFill>
        </a:fill>
      </a:tcStyle>
    </a:band1V>
    <a:lastCol>
      <a:tcTxStyle b="on">
        <a:fontRef idx="none">
          <a:srgbClr val="08090C"/>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Style>
        <a:tcBdr>
          <a:left>
            <a:ln>
              <a:noFill/>
            </a:ln>
          </a:left>
          <a:right>
            <a:ln>
              <a:noFill/>
            </a:ln>
          </a:right>
          <a:top>
            <a:ln w="9525" cmpd="sng">
              <a:solidFill>
                <a:schemeClr val="accent1"/>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3" autoAdjust="0"/>
    <p:restoredTop sz="94660"/>
  </p:normalViewPr>
  <p:slideViewPr>
    <p:cSldViewPr snapToGrid="0">
      <p:cViewPr varScale="1">
        <p:scale>
          <a:sx n="124" d="100"/>
          <a:sy n="124" d="100"/>
        </p:scale>
        <p:origin x="32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gs" Target="tags/tag29.xml"/><Relationship Id="rId20" Type="http://schemas.openxmlformats.org/officeDocument/2006/relationships/font" Target="fonts/font5.fntdata"/><Relationship Id="rId2" Type="http://schemas.openxmlformats.org/officeDocument/2006/relationships/theme" Target="theme/theme1.xml"/><Relationship Id="rId19" Type="http://schemas.openxmlformats.org/officeDocument/2006/relationships/font" Target="fonts/font4.fntdata"/><Relationship Id="rId18" Type="http://schemas.openxmlformats.org/officeDocument/2006/relationships/font" Target="fonts/font3.fntdata"/><Relationship Id="rId17" Type="http://schemas.openxmlformats.org/officeDocument/2006/relationships/font" Target="fonts/font2.fntdata"/><Relationship Id="rId16" Type="http://schemas.openxmlformats.org/officeDocument/2006/relationships/font" Target="fonts/font1.fntdata"/><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yellow\Desktop\&#27427;&#24422;&#32446;\&#24037;&#20316;&#31807;6.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yellow\Desktop\&#27427;&#24422;&#32446;\&#24037;&#20316;&#31807;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[工作簿6.xlsx]Sheet26!$C$3</c:f>
              <c:strCache>
                <c:ptCount val="1"/>
                <c:pt idx="0">
                  <c:v>环丙沙星氟轻松</c:v>
                </c:pt>
              </c:strCache>
            </c:strRef>
          </c:tx>
          <c:spPr>
            <a:gradFill>
              <a:gsLst>
                <a:gs pos="0">
                  <a:schemeClr val="accent1">
                    <a:lumMod val="40000"/>
                    <a:lumOff val="60000"/>
                  </a:schemeClr>
                </a:gs>
                <a:gs pos="90000">
                  <a:schemeClr val="accent1"/>
                </a:gs>
              </a:gsLst>
              <a:lin ang="5400000" scaled="0"/>
            </a:gradFill>
            <a:ln>
              <a:gradFill>
                <a:gsLst>
                  <a:gs pos="0">
                    <a:schemeClr val="accent1"/>
                  </a:gs>
                  <a:gs pos="100000">
                    <a:schemeClr val="accent1">
                      <a:lumMod val="75000"/>
                    </a:schemeClr>
                  </a:gs>
                </a:gsLst>
                <a:lin ang="5400000" scaled="1"/>
              </a:gradFill>
            </a:ln>
            <a:effectLst>
              <a:outerShdw blurRad="76200" dist="25400" dir="2700000" algn="tl" rotWithShape="0">
                <a:schemeClr val="accent1">
                  <a:lumMod val="50000"/>
                  <a:alpha val="30000"/>
                </a:scheme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[工作簿6.xlsx]Sheet26!$B$4:$B$6</c:f>
              <c:strCache>
                <c:ptCount val="3"/>
                <c:pt idx="0">
                  <c:v>临床治愈率</c:v>
                </c:pt>
                <c:pt idx="1">
                  <c:v>肿胀改善率</c:v>
                </c:pt>
                <c:pt idx="2">
                  <c:v>渗出改善率</c:v>
                </c:pt>
              </c:strCache>
            </c:strRef>
          </c:cat>
          <c:val>
            <c:numRef>
              <c:f>[工作簿6.xlsx]Sheet26!$C$4:$C$6</c:f>
              <c:numCache>
                <c:formatCode>0.00%</c:formatCode>
                <c:ptCount val="3"/>
                <c:pt idx="0">
                  <c:v>0.844</c:v>
                </c:pt>
                <c:pt idx="1">
                  <c:v>0.922</c:v>
                </c:pt>
                <c:pt idx="2">
                  <c:v>0.797</c:v>
                </c:pt>
              </c:numCache>
            </c:numRef>
          </c:val>
        </c:ser>
        <c:ser>
          <c:idx val="1"/>
          <c:order val="1"/>
          <c:tx>
            <c:strRef>
              <c:f>[工作簿6.xlsx]Sheet26!$D$3</c:f>
              <c:strCache>
                <c:ptCount val="1"/>
                <c:pt idx="0">
                  <c:v>环丙沙星</c:v>
                </c:pt>
              </c:strCache>
            </c:strRef>
          </c:tx>
          <c:spPr>
            <a:gradFill>
              <a:gsLst>
                <a:gs pos="0">
                  <a:schemeClr val="accent2">
                    <a:lumMod val="40000"/>
                    <a:lumOff val="60000"/>
                  </a:schemeClr>
                </a:gs>
                <a:gs pos="90000">
                  <a:schemeClr val="accent2"/>
                </a:gs>
              </a:gsLst>
              <a:lin ang="5400000" scaled="0"/>
            </a:gradFill>
            <a:ln>
              <a:gradFill>
                <a:gsLst>
                  <a:gs pos="0">
                    <a:schemeClr val="accent2"/>
                  </a:gs>
                  <a:gs pos="100000">
                    <a:schemeClr val="accent2">
                      <a:lumMod val="75000"/>
                    </a:schemeClr>
                  </a:gs>
                </a:gsLst>
                <a:lin ang="5400000" scaled="1"/>
              </a:gradFill>
            </a:ln>
            <a:effectLst>
              <a:outerShdw blurRad="76200" dist="25400" dir="2700000" algn="tl" rotWithShape="0">
                <a:schemeClr val="accent2">
                  <a:lumMod val="50000"/>
                  <a:alpha val="30000"/>
                </a:scheme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[工作簿6.xlsx]Sheet26!$B$4:$B$6</c:f>
              <c:strCache>
                <c:ptCount val="3"/>
                <c:pt idx="0">
                  <c:v>临床治愈率</c:v>
                </c:pt>
                <c:pt idx="1">
                  <c:v>肿胀改善率</c:v>
                </c:pt>
                <c:pt idx="2">
                  <c:v>渗出改善率</c:v>
                </c:pt>
              </c:strCache>
            </c:strRef>
          </c:cat>
          <c:val>
            <c:numRef>
              <c:f>[工作簿6.xlsx]Sheet26!$D$4:$D$6</c:f>
              <c:numCache>
                <c:formatCode>0.00%</c:formatCode>
                <c:ptCount val="3"/>
                <c:pt idx="0">
                  <c:v>0.717</c:v>
                </c:pt>
                <c:pt idx="1">
                  <c:v>0.855</c:v>
                </c:pt>
                <c:pt idx="2">
                  <c:v>0.694</c:v>
                </c:pt>
              </c:numCache>
            </c:numRef>
          </c:val>
        </c:ser>
        <c:dLbls>
          <c:showLegendKey val="0"/>
          <c:showVal val="1"/>
          <c:showCatName val="0"/>
          <c:showSerName val="0"/>
          <c:showPercent val="0"/>
          <c:showBubbleSize val="0"/>
        </c:dLbls>
        <c:gapWidth val="246"/>
        <c:overlap val="-28"/>
        <c:axId val="488396304"/>
        <c:axId val="457153063"/>
      </c:barChart>
      <c:catAx>
        <c:axId val="4883963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57153063"/>
        <c:crosses val="autoZero"/>
        <c:auto val="1"/>
        <c:lblAlgn val="ctr"/>
        <c:lblOffset val="100"/>
        <c:noMultiLvlLbl val="0"/>
      </c:catAx>
      <c:valAx>
        <c:axId val="457153063"/>
        <c:scaling>
          <c:orientation val="minMax"/>
          <c:max val="0.95"/>
          <c:min val="0.65"/>
        </c:scaling>
        <c:delete val="0"/>
        <c:axPos val="l"/>
        <c:majorGridlines>
          <c:spPr>
            <a:ln w="9525" cap="flat" cmpd="sng" algn="ctr">
              <a:solidFill>
                <a:schemeClr val="lt1">
                  <a:lumMod val="90200"/>
                </a:schemeClr>
              </a:solidFill>
              <a:round/>
            </a:ln>
            <a:effectLst/>
          </c:spPr>
        </c:majorGridlines>
        <c:numFmt formatCode="0.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88396304"/>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6a4f1a01-9bc5-4bae-a768-2d2218af0b26}"/>
      </c:ext>
    </c:extLst>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[工作簿6.xlsx]Sheet27!$D$3</c:f>
              <c:strCache>
                <c:ptCount val="1"/>
                <c:pt idx="0">
                  <c:v>环丙沙星氟轻松</c:v>
                </c:pt>
              </c:strCache>
            </c:strRef>
          </c:tx>
          <c:spPr>
            <a:gradFill>
              <a:gsLst>
                <a:gs pos="0">
                  <a:schemeClr val="accent1">
                    <a:lumMod val="40000"/>
                    <a:lumOff val="60000"/>
                  </a:schemeClr>
                </a:gs>
                <a:gs pos="90000">
                  <a:schemeClr val="accent1"/>
                </a:gs>
              </a:gsLst>
              <a:lin ang="5400000" scaled="0"/>
            </a:gradFill>
            <a:ln>
              <a:gradFill>
                <a:gsLst>
                  <a:gs pos="0">
                    <a:schemeClr val="accent1"/>
                  </a:gs>
                  <a:gs pos="100000">
                    <a:schemeClr val="accent1">
                      <a:lumMod val="75000"/>
                    </a:schemeClr>
                  </a:gs>
                </a:gsLst>
                <a:lin ang="5400000" scaled="1"/>
              </a:gradFill>
            </a:ln>
            <a:effectLst>
              <a:outerShdw blurRad="76200" dist="25400" dir="2700000" algn="tl" rotWithShape="0">
                <a:schemeClr val="accent1">
                  <a:lumMod val="50000"/>
                  <a:alpha val="30000"/>
                </a:scheme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[工作簿6.xlsx]Sheet27!$C$4:$C$6</c:f>
              <c:strCache>
                <c:ptCount val="3"/>
                <c:pt idx="0">
                  <c:v>临床治愈率</c:v>
                </c:pt>
                <c:pt idx="1">
                  <c:v>水肿消退率</c:v>
                </c:pt>
                <c:pt idx="2">
                  <c:v>耳漏消退率</c:v>
                </c:pt>
              </c:strCache>
            </c:strRef>
          </c:cat>
          <c:val>
            <c:numRef>
              <c:f>[工作簿6.xlsx]Sheet27!$D$4:$D$6</c:f>
              <c:numCache>
                <c:formatCode>0.0%</c:formatCode>
                <c:ptCount val="3"/>
                <c:pt idx="0">
                  <c:v>0.797</c:v>
                </c:pt>
                <c:pt idx="1">
                  <c:v>0.848</c:v>
                </c:pt>
                <c:pt idx="2">
                  <c:v>0.875</c:v>
                </c:pt>
              </c:numCache>
            </c:numRef>
          </c:val>
        </c:ser>
        <c:ser>
          <c:idx val="1"/>
          <c:order val="1"/>
          <c:tx>
            <c:strRef>
              <c:f>[工作簿6.xlsx]Sheet27!$E$3</c:f>
              <c:strCache>
                <c:ptCount val="1"/>
                <c:pt idx="0">
                  <c:v>环丙沙星</c:v>
                </c:pt>
              </c:strCache>
            </c:strRef>
          </c:tx>
          <c:spPr>
            <a:gradFill>
              <a:gsLst>
                <a:gs pos="0">
                  <a:schemeClr val="accent2">
                    <a:lumMod val="40000"/>
                    <a:lumOff val="60000"/>
                  </a:schemeClr>
                </a:gs>
                <a:gs pos="90000">
                  <a:schemeClr val="accent2"/>
                </a:gs>
              </a:gsLst>
              <a:lin ang="5400000" scaled="0"/>
            </a:gradFill>
            <a:ln>
              <a:gradFill>
                <a:gsLst>
                  <a:gs pos="0">
                    <a:schemeClr val="accent2"/>
                  </a:gs>
                  <a:gs pos="100000">
                    <a:schemeClr val="accent2">
                      <a:lumMod val="75000"/>
                    </a:schemeClr>
                  </a:gs>
                </a:gsLst>
                <a:lin ang="5400000" scaled="1"/>
              </a:gradFill>
            </a:ln>
            <a:effectLst>
              <a:outerShdw blurRad="76200" dist="25400" dir="2700000" algn="tl" rotWithShape="0">
                <a:schemeClr val="accent2">
                  <a:lumMod val="50000"/>
                  <a:alpha val="30000"/>
                </a:scheme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[工作簿6.xlsx]Sheet27!$C$4:$C$6</c:f>
              <c:strCache>
                <c:ptCount val="3"/>
                <c:pt idx="0">
                  <c:v>临床治愈率</c:v>
                </c:pt>
                <c:pt idx="1">
                  <c:v>水肿消退率</c:v>
                </c:pt>
                <c:pt idx="2">
                  <c:v>耳漏消退率</c:v>
                </c:pt>
              </c:strCache>
            </c:strRef>
          </c:cat>
          <c:val>
            <c:numRef>
              <c:f>[工作簿6.xlsx]Sheet27!$E$4:$E$6</c:f>
              <c:numCache>
                <c:formatCode>0.0%</c:formatCode>
                <c:ptCount val="3"/>
                <c:pt idx="0">
                  <c:v>0.708</c:v>
                </c:pt>
                <c:pt idx="1">
                  <c:v>0.752</c:v>
                </c:pt>
                <c:pt idx="2">
                  <c:v>0.779</c:v>
                </c:pt>
              </c:numCache>
            </c:numRef>
          </c:val>
        </c:ser>
        <c:dLbls>
          <c:showLegendKey val="0"/>
          <c:showVal val="1"/>
          <c:showCatName val="0"/>
          <c:showSerName val="0"/>
          <c:showPercent val="0"/>
          <c:showBubbleSize val="0"/>
        </c:dLbls>
        <c:gapWidth val="246"/>
        <c:overlap val="-28"/>
        <c:axId val="674741588"/>
        <c:axId val="377115756"/>
      </c:barChart>
      <c:catAx>
        <c:axId val="6747415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377115756"/>
        <c:crosses val="autoZero"/>
        <c:auto val="1"/>
        <c:lblAlgn val="ctr"/>
        <c:lblOffset val="100"/>
        <c:noMultiLvlLbl val="0"/>
      </c:catAx>
      <c:valAx>
        <c:axId val="377115756"/>
        <c:scaling>
          <c:orientation val="minMax"/>
          <c:min val="0.65"/>
        </c:scaling>
        <c:delete val="0"/>
        <c:axPos val="l"/>
        <c:majorGridlines>
          <c:spPr>
            <a:ln w="9525" cap="flat" cmpd="sng" algn="ctr">
              <a:solidFill>
                <a:schemeClr val="lt1">
                  <a:lumMod val="90200"/>
                </a:schemeClr>
              </a:solidFill>
              <a:round/>
            </a:ln>
            <a:effectLst/>
          </c:spPr>
        </c:majorGridlines>
        <c:numFmt formatCode="0.0%"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674741588"/>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extLst>
      <c:ext uri="{0b15fc19-7d7d-44ad-8c2d-2c3a37ce22c3}">
        <chartProps xmlns="https://web.wps.cn/et/2018/main" chartId="{43dd5aa9-ab09-462f-ba4b-0116d8795d7f}"/>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4">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gradFill>
        <a:gsLst>
          <a:gs pos="0">
            <a:schemeClr val="phClr">
              <a:lumMod val="40000"/>
              <a:lumOff val="60000"/>
            </a:schemeClr>
          </a:gs>
          <a:gs pos="90000">
            <a:schemeClr val="phClr"/>
          </a:gs>
        </a:gsLst>
        <a:lin ang="5400000" scaled="0"/>
      </a:gradFill>
      <a:ln>
        <a:gradFill>
          <a:gsLst>
            <a:gs pos="0">
              <a:schemeClr val="phClr"/>
            </a:gs>
            <a:gs pos="100000">
              <a:schemeClr val="phClr">
                <a:lumMod val="75000"/>
              </a:schemeClr>
            </a:gs>
          </a:gsLst>
          <a:lin ang="5400000" scaled="1"/>
        </a:gradFill>
      </a:ln>
      <a:effectLst>
        <a:outerShdw blurRad="76200" dist="25400" dir="2700000" algn="tl" rotWithShape="0">
          <a:schemeClr val="phClr">
            <a:lumMod val="50000"/>
            <a:alpha val="30000"/>
          </a:schemeClr>
        </a:outerShdw>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004">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styleClr val="auto"/>
    </cs:effectRef>
    <cs:fontRef idx="minor">
      <a:schemeClr val="dk1"/>
    </cs:fontRef>
    <cs:spPr>
      <a:gradFill>
        <a:gsLst>
          <a:gs pos="0">
            <a:schemeClr val="phClr">
              <a:lumMod val="40000"/>
              <a:lumOff val="60000"/>
            </a:schemeClr>
          </a:gs>
          <a:gs pos="90000">
            <a:schemeClr val="phClr"/>
          </a:gs>
        </a:gsLst>
        <a:lin ang="5400000" scaled="0"/>
      </a:gradFill>
      <a:ln>
        <a:gradFill>
          <a:gsLst>
            <a:gs pos="0">
              <a:schemeClr val="phClr"/>
            </a:gs>
            <a:gs pos="100000">
              <a:schemeClr val="phClr">
                <a:lumMod val="75000"/>
              </a:schemeClr>
            </a:gs>
          </a:gsLst>
          <a:lin ang="5400000" scaled="1"/>
        </a:gradFill>
      </a:ln>
      <a:effectLst>
        <a:outerShdw blurRad="76200" dist="25400" dir="2700000" algn="tl" rotWithShape="0">
          <a:schemeClr val="phClr">
            <a:lumMod val="50000"/>
            <a:alpha val="30000"/>
          </a:schemeClr>
        </a:outerShdw>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85E1A-6851-437D-9BF6-94378059DA2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50801-9D6B-4896-AE3D-994B8CBE4B4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7" Type="http://schemas.openxmlformats.org/officeDocument/2006/relationships/slideLayout" Target="../slideLayouts/slideLayout2.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3" Type="http://schemas.openxmlformats.org/officeDocument/2006/relationships/slideLayout" Target="../slideLayouts/slideLayout2.xml"/><Relationship Id="rId12" Type="http://schemas.openxmlformats.org/officeDocument/2006/relationships/image" Target="../media/image14.svg"/><Relationship Id="rId11" Type="http://schemas.openxmlformats.org/officeDocument/2006/relationships/image" Target="../media/image13.png"/><Relationship Id="rId10" Type="http://schemas.openxmlformats.org/officeDocument/2006/relationships/image" Target="../media/image12.sv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5"/>
          <p:cNvSpPr/>
          <p:nvPr/>
        </p:nvSpPr>
        <p:spPr>
          <a:xfrm>
            <a:off x="14239" y="-43543"/>
            <a:ext cx="12219215" cy="6901543"/>
          </a:xfrm>
          <a:custGeom>
            <a:avLst/>
            <a:gdLst>
              <a:gd name="connsiteX0" fmla="*/ 0 w 12192000"/>
              <a:gd name="connsiteY0" fmla="*/ 0 h 2247900"/>
              <a:gd name="connsiteX1" fmla="*/ 12192000 w 12192000"/>
              <a:gd name="connsiteY1" fmla="*/ 0 h 2247900"/>
              <a:gd name="connsiteX2" fmla="*/ 12192000 w 12192000"/>
              <a:gd name="connsiteY2" fmla="*/ 2247900 h 2247900"/>
              <a:gd name="connsiteX3" fmla="*/ 0 w 12192000"/>
              <a:gd name="connsiteY3" fmla="*/ 2247900 h 2247900"/>
              <a:gd name="connsiteX4" fmla="*/ 0 w 12192000"/>
              <a:gd name="connsiteY4" fmla="*/ 0 h 2247900"/>
              <a:gd name="connsiteX0-1" fmla="*/ 0 w 12192000"/>
              <a:gd name="connsiteY0-2" fmla="*/ 0 h 2247900"/>
              <a:gd name="connsiteX1-3" fmla="*/ 12192000 w 12192000"/>
              <a:gd name="connsiteY1-4" fmla="*/ 0 h 2247900"/>
              <a:gd name="connsiteX2-5" fmla="*/ 12192000 w 12192000"/>
              <a:gd name="connsiteY2-6" fmla="*/ 2247900 h 2247900"/>
              <a:gd name="connsiteX3-7" fmla="*/ 0 w 12192000"/>
              <a:gd name="connsiteY3-8" fmla="*/ 2247900 h 2247900"/>
              <a:gd name="connsiteX4-9" fmla="*/ 0 w 12192000"/>
              <a:gd name="connsiteY4-10" fmla="*/ 0 h 2247900"/>
              <a:gd name="connsiteX0-11" fmla="*/ 0 w 12192000"/>
              <a:gd name="connsiteY0-12" fmla="*/ 4597400 h 6845300"/>
              <a:gd name="connsiteX1-13" fmla="*/ 10502900 w 12192000"/>
              <a:gd name="connsiteY1-14" fmla="*/ 0 h 6845300"/>
              <a:gd name="connsiteX2-15" fmla="*/ 12192000 w 12192000"/>
              <a:gd name="connsiteY2-16" fmla="*/ 6845300 h 6845300"/>
              <a:gd name="connsiteX3-17" fmla="*/ 0 w 12192000"/>
              <a:gd name="connsiteY3-18" fmla="*/ 6845300 h 6845300"/>
              <a:gd name="connsiteX4-19" fmla="*/ 0 w 12192000"/>
              <a:gd name="connsiteY4-20" fmla="*/ 4597400 h 6845300"/>
              <a:gd name="connsiteX0-21" fmla="*/ 0 w 12192000"/>
              <a:gd name="connsiteY0-22" fmla="*/ 4597400 h 6845300"/>
              <a:gd name="connsiteX1-23" fmla="*/ 10502900 w 12192000"/>
              <a:gd name="connsiteY1-24" fmla="*/ 0 h 6845300"/>
              <a:gd name="connsiteX2-25" fmla="*/ 10617200 w 12192000"/>
              <a:gd name="connsiteY2-26" fmla="*/ 482600 h 6845300"/>
              <a:gd name="connsiteX3-27" fmla="*/ 12192000 w 12192000"/>
              <a:gd name="connsiteY3-28" fmla="*/ 6845300 h 6845300"/>
              <a:gd name="connsiteX4-29" fmla="*/ 0 w 12192000"/>
              <a:gd name="connsiteY4-30" fmla="*/ 6845300 h 6845300"/>
              <a:gd name="connsiteX5" fmla="*/ 0 w 12192000"/>
              <a:gd name="connsiteY5" fmla="*/ 4597400 h 6845300"/>
              <a:gd name="connsiteX0-31" fmla="*/ 0 w 12204700"/>
              <a:gd name="connsiteY0-32" fmla="*/ 4622800 h 6870700"/>
              <a:gd name="connsiteX1-33" fmla="*/ 10502900 w 12204700"/>
              <a:gd name="connsiteY1-34" fmla="*/ 25400 h 6870700"/>
              <a:gd name="connsiteX2-35" fmla="*/ 12204700 w 12204700"/>
              <a:gd name="connsiteY2-36" fmla="*/ 0 h 6870700"/>
              <a:gd name="connsiteX3-37" fmla="*/ 12192000 w 12204700"/>
              <a:gd name="connsiteY3-38" fmla="*/ 6870700 h 6870700"/>
              <a:gd name="connsiteX4-39" fmla="*/ 0 w 12204700"/>
              <a:gd name="connsiteY4-40" fmla="*/ 6870700 h 6870700"/>
              <a:gd name="connsiteX5-41" fmla="*/ 0 w 12204700"/>
              <a:gd name="connsiteY5-42" fmla="*/ 4622800 h 6870700"/>
              <a:gd name="connsiteX0-43" fmla="*/ 0 w 12204700"/>
              <a:gd name="connsiteY0-44" fmla="*/ 4635500 h 6883400"/>
              <a:gd name="connsiteX1-45" fmla="*/ 11303000 w 12204700"/>
              <a:gd name="connsiteY1-46" fmla="*/ 0 h 6883400"/>
              <a:gd name="connsiteX2-47" fmla="*/ 12204700 w 12204700"/>
              <a:gd name="connsiteY2-48" fmla="*/ 12700 h 6883400"/>
              <a:gd name="connsiteX3-49" fmla="*/ 12192000 w 12204700"/>
              <a:gd name="connsiteY3-50" fmla="*/ 6883400 h 6883400"/>
              <a:gd name="connsiteX4-51" fmla="*/ 0 w 12204700"/>
              <a:gd name="connsiteY4-52" fmla="*/ 6883400 h 6883400"/>
              <a:gd name="connsiteX5-53" fmla="*/ 0 w 12204700"/>
              <a:gd name="connsiteY5-54" fmla="*/ 4635500 h 6883400"/>
              <a:gd name="connsiteX0-55" fmla="*/ 0 w 12204700"/>
              <a:gd name="connsiteY0-56" fmla="*/ 4635500 h 6883400"/>
              <a:gd name="connsiteX1-57" fmla="*/ 11303000 w 12204700"/>
              <a:gd name="connsiteY1-58" fmla="*/ 0 h 6883400"/>
              <a:gd name="connsiteX2-59" fmla="*/ 12204700 w 12204700"/>
              <a:gd name="connsiteY2-60" fmla="*/ 12700 h 6883400"/>
              <a:gd name="connsiteX3-61" fmla="*/ 12192000 w 12204700"/>
              <a:gd name="connsiteY3-62" fmla="*/ 6883400 h 6883400"/>
              <a:gd name="connsiteX4-63" fmla="*/ 0 w 12204700"/>
              <a:gd name="connsiteY4-64" fmla="*/ 6883400 h 6883400"/>
              <a:gd name="connsiteX5-65" fmla="*/ 0 w 12204700"/>
              <a:gd name="connsiteY5-66" fmla="*/ 4635500 h 6883400"/>
              <a:gd name="connsiteX0-67" fmla="*/ 0 w 12204700"/>
              <a:gd name="connsiteY0-68" fmla="*/ 4622800 h 6870700"/>
              <a:gd name="connsiteX1-69" fmla="*/ 9372600 w 12204700"/>
              <a:gd name="connsiteY1-70" fmla="*/ 12700 h 6870700"/>
              <a:gd name="connsiteX2-71" fmla="*/ 12204700 w 12204700"/>
              <a:gd name="connsiteY2-72" fmla="*/ 0 h 6870700"/>
              <a:gd name="connsiteX3-73" fmla="*/ 12192000 w 12204700"/>
              <a:gd name="connsiteY3-74" fmla="*/ 6870700 h 6870700"/>
              <a:gd name="connsiteX4-75" fmla="*/ 0 w 12204700"/>
              <a:gd name="connsiteY4-76" fmla="*/ 6870700 h 6870700"/>
              <a:gd name="connsiteX5-77" fmla="*/ 0 w 12204700"/>
              <a:gd name="connsiteY5-78" fmla="*/ 4622800 h 6870700"/>
              <a:gd name="connsiteX0-79" fmla="*/ 0 w 12204700"/>
              <a:gd name="connsiteY0-80" fmla="*/ 4622800 h 6870700"/>
              <a:gd name="connsiteX1-81" fmla="*/ 9372600 w 12204700"/>
              <a:gd name="connsiteY1-82" fmla="*/ 12700 h 6870700"/>
              <a:gd name="connsiteX2-83" fmla="*/ 12204700 w 12204700"/>
              <a:gd name="connsiteY2-84" fmla="*/ 0 h 6870700"/>
              <a:gd name="connsiteX3-85" fmla="*/ 12192000 w 12204700"/>
              <a:gd name="connsiteY3-86" fmla="*/ 6870700 h 6870700"/>
              <a:gd name="connsiteX4-87" fmla="*/ 0 w 12204700"/>
              <a:gd name="connsiteY4-88" fmla="*/ 6870700 h 6870700"/>
              <a:gd name="connsiteX5-89" fmla="*/ 0 w 12204700"/>
              <a:gd name="connsiteY5-90" fmla="*/ 4622800 h 6870700"/>
              <a:gd name="connsiteX0-91" fmla="*/ 12700 w 12204700"/>
              <a:gd name="connsiteY0-92" fmla="*/ 3708400 h 6870700"/>
              <a:gd name="connsiteX1-93" fmla="*/ 9372600 w 12204700"/>
              <a:gd name="connsiteY1-94" fmla="*/ 12700 h 6870700"/>
              <a:gd name="connsiteX2-95" fmla="*/ 12204700 w 12204700"/>
              <a:gd name="connsiteY2-96" fmla="*/ 0 h 6870700"/>
              <a:gd name="connsiteX3-97" fmla="*/ 12192000 w 12204700"/>
              <a:gd name="connsiteY3-98" fmla="*/ 6870700 h 6870700"/>
              <a:gd name="connsiteX4-99" fmla="*/ 0 w 12204700"/>
              <a:gd name="connsiteY4-100" fmla="*/ 6870700 h 6870700"/>
              <a:gd name="connsiteX5-101" fmla="*/ 12700 w 12204700"/>
              <a:gd name="connsiteY5-102" fmla="*/ 3708400 h 6870700"/>
              <a:gd name="connsiteX0-103" fmla="*/ 12700 w 12204700"/>
              <a:gd name="connsiteY0-104" fmla="*/ 3708400 h 6870700"/>
              <a:gd name="connsiteX1-105" fmla="*/ 9372600 w 12204700"/>
              <a:gd name="connsiteY1-106" fmla="*/ 12700 h 6870700"/>
              <a:gd name="connsiteX2-107" fmla="*/ 12204700 w 12204700"/>
              <a:gd name="connsiteY2-108" fmla="*/ 0 h 6870700"/>
              <a:gd name="connsiteX3-109" fmla="*/ 12192000 w 12204700"/>
              <a:gd name="connsiteY3-110" fmla="*/ 6870700 h 6870700"/>
              <a:gd name="connsiteX4-111" fmla="*/ 0 w 12204700"/>
              <a:gd name="connsiteY4-112" fmla="*/ 6870700 h 6870700"/>
              <a:gd name="connsiteX5-113" fmla="*/ 12700 w 12204700"/>
              <a:gd name="connsiteY5-114" fmla="*/ 3708400 h 6870700"/>
              <a:gd name="connsiteX0-115" fmla="*/ 12700 w 12204700"/>
              <a:gd name="connsiteY0-116" fmla="*/ 3708400 h 6870700"/>
              <a:gd name="connsiteX1-117" fmla="*/ 9372600 w 12204700"/>
              <a:gd name="connsiteY1-118" fmla="*/ 12700 h 6870700"/>
              <a:gd name="connsiteX2-119" fmla="*/ 12204700 w 12204700"/>
              <a:gd name="connsiteY2-120" fmla="*/ 0 h 6870700"/>
              <a:gd name="connsiteX3-121" fmla="*/ 12192000 w 12204700"/>
              <a:gd name="connsiteY3-122" fmla="*/ 6870700 h 6870700"/>
              <a:gd name="connsiteX4-123" fmla="*/ 0 w 12204700"/>
              <a:gd name="connsiteY4-124" fmla="*/ 6870700 h 6870700"/>
              <a:gd name="connsiteX5-125" fmla="*/ 12700 w 12204700"/>
              <a:gd name="connsiteY5-126" fmla="*/ 3708400 h 6870700"/>
              <a:gd name="connsiteX0-127" fmla="*/ 12700 w 12204700"/>
              <a:gd name="connsiteY0-128" fmla="*/ 3708400 h 6870700"/>
              <a:gd name="connsiteX1-129" fmla="*/ 9372600 w 12204700"/>
              <a:gd name="connsiteY1-130" fmla="*/ 12700 h 6870700"/>
              <a:gd name="connsiteX2-131" fmla="*/ 12204700 w 12204700"/>
              <a:gd name="connsiteY2-132" fmla="*/ 0 h 6870700"/>
              <a:gd name="connsiteX3-133" fmla="*/ 12192000 w 12204700"/>
              <a:gd name="connsiteY3-134" fmla="*/ 6870700 h 6870700"/>
              <a:gd name="connsiteX4-135" fmla="*/ 0 w 12204700"/>
              <a:gd name="connsiteY4-136" fmla="*/ 6870700 h 6870700"/>
              <a:gd name="connsiteX5-137" fmla="*/ 12700 w 12204700"/>
              <a:gd name="connsiteY5-138" fmla="*/ 3708400 h 6870700"/>
              <a:gd name="connsiteX0-139" fmla="*/ 769 w 12211819"/>
              <a:gd name="connsiteY0-140" fmla="*/ 5156200 h 7155874"/>
              <a:gd name="connsiteX1-141" fmla="*/ 9379719 w 12211819"/>
              <a:gd name="connsiteY1-142" fmla="*/ 12700 h 7155874"/>
              <a:gd name="connsiteX2-143" fmla="*/ 12211819 w 12211819"/>
              <a:gd name="connsiteY2-144" fmla="*/ 0 h 7155874"/>
              <a:gd name="connsiteX3-145" fmla="*/ 12199119 w 12211819"/>
              <a:gd name="connsiteY3-146" fmla="*/ 6870700 h 7155874"/>
              <a:gd name="connsiteX4-147" fmla="*/ 7119 w 12211819"/>
              <a:gd name="connsiteY4-148" fmla="*/ 6870700 h 7155874"/>
              <a:gd name="connsiteX5-149" fmla="*/ 769 w 12211819"/>
              <a:gd name="connsiteY5-150" fmla="*/ 5156200 h 7155874"/>
              <a:gd name="connsiteX0-151" fmla="*/ 769 w 12211819"/>
              <a:gd name="connsiteY0-152" fmla="*/ 5156200 h 6870700"/>
              <a:gd name="connsiteX1-153" fmla="*/ 9379719 w 12211819"/>
              <a:gd name="connsiteY1-154" fmla="*/ 12700 h 6870700"/>
              <a:gd name="connsiteX2-155" fmla="*/ 12211819 w 12211819"/>
              <a:gd name="connsiteY2-156" fmla="*/ 0 h 6870700"/>
              <a:gd name="connsiteX3-157" fmla="*/ 12199119 w 12211819"/>
              <a:gd name="connsiteY3-158" fmla="*/ 6870700 h 6870700"/>
              <a:gd name="connsiteX4-159" fmla="*/ 7119 w 12211819"/>
              <a:gd name="connsiteY4-160" fmla="*/ 6870700 h 6870700"/>
              <a:gd name="connsiteX5-161" fmla="*/ 769 w 12211819"/>
              <a:gd name="connsiteY5-162" fmla="*/ 5156200 h 6870700"/>
              <a:gd name="connsiteX0-163" fmla="*/ 769 w 12211819"/>
              <a:gd name="connsiteY0-164" fmla="*/ 5156200 h 6870700"/>
              <a:gd name="connsiteX1-165" fmla="*/ 9379719 w 12211819"/>
              <a:gd name="connsiteY1-166" fmla="*/ 12700 h 6870700"/>
              <a:gd name="connsiteX2-167" fmla="*/ 12211819 w 12211819"/>
              <a:gd name="connsiteY2-168" fmla="*/ 0 h 6870700"/>
              <a:gd name="connsiteX3-169" fmla="*/ 12199119 w 12211819"/>
              <a:gd name="connsiteY3-170" fmla="*/ 6870700 h 6870700"/>
              <a:gd name="connsiteX4-171" fmla="*/ 7119 w 12211819"/>
              <a:gd name="connsiteY4-172" fmla="*/ 6870700 h 6870700"/>
              <a:gd name="connsiteX5-173" fmla="*/ 769 w 12211819"/>
              <a:gd name="connsiteY5-174" fmla="*/ 5156200 h 6870700"/>
              <a:gd name="connsiteX0-175" fmla="*/ 769 w 12211819"/>
              <a:gd name="connsiteY0-176" fmla="*/ 5156200 h 6870700"/>
              <a:gd name="connsiteX1-177" fmla="*/ 10617969 w 12211819"/>
              <a:gd name="connsiteY1-178" fmla="*/ 31750 h 6870700"/>
              <a:gd name="connsiteX2-179" fmla="*/ 12211819 w 12211819"/>
              <a:gd name="connsiteY2-180" fmla="*/ 0 h 6870700"/>
              <a:gd name="connsiteX3-181" fmla="*/ 12199119 w 12211819"/>
              <a:gd name="connsiteY3-182" fmla="*/ 6870700 h 6870700"/>
              <a:gd name="connsiteX4-183" fmla="*/ 7119 w 12211819"/>
              <a:gd name="connsiteY4-184" fmla="*/ 6870700 h 6870700"/>
              <a:gd name="connsiteX5-185" fmla="*/ 769 w 12211819"/>
              <a:gd name="connsiteY5-186" fmla="*/ 5156200 h 6870700"/>
              <a:gd name="connsiteX0-187" fmla="*/ 769 w 12211819"/>
              <a:gd name="connsiteY0-188" fmla="*/ 5156200 h 6870700"/>
              <a:gd name="connsiteX1-189" fmla="*/ 10637019 w 12211819"/>
              <a:gd name="connsiteY1-190" fmla="*/ 12700 h 6870700"/>
              <a:gd name="connsiteX2-191" fmla="*/ 12211819 w 12211819"/>
              <a:gd name="connsiteY2-192" fmla="*/ 0 h 6870700"/>
              <a:gd name="connsiteX3-193" fmla="*/ 12199119 w 12211819"/>
              <a:gd name="connsiteY3-194" fmla="*/ 6870700 h 6870700"/>
              <a:gd name="connsiteX4-195" fmla="*/ 7119 w 12211819"/>
              <a:gd name="connsiteY4-196" fmla="*/ 6870700 h 6870700"/>
              <a:gd name="connsiteX5-197" fmla="*/ 769 w 12211819"/>
              <a:gd name="connsiteY5-198" fmla="*/ 5156200 h 6870700"/>
              <a:gd name="connsiteX0-199" fmla="*/ 769 w 12211819"/>
              <a:gd name="connsiteY0-200" fmla="*/ 5156200 h 6870700"/>
              <a:gd name="connsiteX1-201" fmla="*/ 10637019 w 12211819"/>
              <a:gd name="connsiteY1-202" fmla="*/ 12700 h 6870700"/>
              <a:gd name="connsiteX2-203" fmla="*/ 12211819 w 12211819"/>
              <a:gd name="connsiteY2-204" fmla="*/ 0 h 6870700"/>
              <a:gd name="connsiteX3-205" fmla="*/ 12199119 w 12211819"/>
              <a:gd name="connsiteY3-206" fmla="*/ 6870700 h 6870700"/>
              <a:gd name="connsiteX4-207" fmla="*/ 7119 w 12211819"/>
              <a:gd name="connsiteY4-208" fmla="*/ 6870700 h 6870700"/>
              <a:gd name="connsiteX5-209" fmla="*/ 769 w 12211819"/>
              <a:gd name="connsiteY5-210" fmla="*/ 5156200 h 6870700"/>
              <a:gd name="connsiteX0-211" fmla="*/ 769 w 12211819"/>
              <a:gd name="connsiteY0-212" fmla="*/ 5156200 h 6943379"/>
              <a:gd name="connsiteX1-213" fmla="*/ 10477362 w 12211819"/>
              <a:gd name="connsiteY1-214" fmla="*/ 1320293 h 6943379"/>
              <a:gd name="connsiteX2-215" fmla="*/ 12211819 w 12211819"/>
              <a:gd name="connsiteY2-216" fmla="*/ 0 h 6943379"/>
              <a:gd name="connsiteX3-217" fmla="*/ 12199119 w 12211819"/>
              <a:gd name="connsiteY3-218" fmla="*/ 6870700 h 6943379"/>
              <a:gd name="connsiteX4-219" fmla="*/ 7119 w 12211819"/>
              <a:gd name="connsiteY4-220" fmla="*/ 6870700 h 6943379"/>
              <a:gd name="connsiteX5-221" fmla="*/ 769 w 12211819"/>
              <a:gd name="connsiteY5-222" fmla="*/ 5156200 h 6943379"/>
              <a:gd name="connsiteX0-223" fmla="*/ 769 w 12200163"/>
              <a:gd name="connsiteY0-224" fmla="*/ 3860282 h 5647461"/>
              <a:gd name="connsiteX1-225" fmla="*/ 10477362 w 12200163"/>
              <a:gd name="connsiteY1-226" fmla="*/ 24375 h 5647461"/>
              <a:gd name="connsiteX2-227" fmla="*/ 12197305 w 12200163"/>
              <a:gd name="connsiteY2-228" fmla="*/ 0 h 5647461"/>
              <a:gd name="connsiteX3-229" fmla="*/ 12199119 w 12200163"/>
              <a:gd name="connsiteY3-230" fmla="*/ 5574782 h 5647461"/>
              <a:gd name="connsiteX4-231" fmla="*/ 7119 w 12200163"/>
              <a:gd name="connsiteY4-232" fmla="*/ 5574782 h 5647461"/>
              <a:gd name="connsiteX5-233" fmla="*/ 769 w 12200163"/>
              <a:gd name="connsiteY5-234" fmla="*/ 3860282 h 5647461"/>
              <a:gd name="connsiteX0-235" fmla="*/ 769 w 12200163"/>
              <a:gd name="connsiteY0-236" fmla="*/ 3860282 h 5655802"/>
              <a:gd name="connsiteX1-237" fmla="*/ 10158048 w 12200163"/>
              <a:gd name="connsiteY1-238" fmla="*/ 47724 h 5655802"/>
              <a:gd name="connsiteX2-239" fmla="*/ 12197305 w 12200163"/>
              <a:gd name="connsiteY2-240" fmla="*/ 0 h 5655802"/>
              <a:gd name="connsiteX3-241" fmla="*/ 12199119 w 12200163"/>
              <a:gd name="connsiteY3-242" fmla="*/ 5574782 h 5655802"/>
              <a:gd name="connsiteX4-243" fmla="*/ 7119 w 12200163"/>
              <a:gd name="connsiteY4-244" fmla="*/ 5574782 h 5655802"/>
              <a:gd name="connsiteX5-245" fmla="*/ 769 w 12200163"/>
              <a:gd name="connsiteY5-246" fmla="*/ 3860282 h 5655802"/>
              <a:gd name="connsiteX0-247" fmla="*/ 769 w 12226334"/>
              <a:gd name="connsiteY0-248" fmla="*/ 3812558 h 5608078"/>
              <a:gd name="connsiteX1-249" fmla="*/ 10158048 w 12226334"/>
              <a:gd name="connsiteY1-250" fmla="*/ 0 h 5608078"/>
              <a:gd name="connsiteX2-251" fmla="*/ 12226334 w 12226334"/>
              <a:gd name="connsiteY2-252" fmla="*/ 209124 h 5608078"/>
              <a:gd name="connsiteX3-253" fmla="*/ 12199119 w 12226334"/>
              <a:gd name="connsiteY3-254" fmla="*/ 5527058 h 5608078"/>
              <a:gd name="connsiteX4-255" fmla="*/ 7119 w 12226334"/>
              <a:gd name="connsiteY4-256" fmla="*/ 5527058 h 5608078"/>
              <a:gd name="connsiteX5-257" fmla="*/ 769 w 12226334"/>
              <a:gd name="connsiteY5-258" fmla="*/ 3812558 h 5608078"/>
              <a:gd name="connsiteX0-259" fmla="*/ 769 w 12226334"/>
              <a:gd name="connsiteY0-260" fmla="*/ 3836932 h 5632452"/>
              <a:gd name="connsiteX1-261" fmla="*/ 10158048 w 12226334"/>
              <a:gd name="connsiteY1-262" fmla="*/ 24374 h 5632452"/>
              <a:gd name="connsiteX2-263" fmla="*/ 12226334 w 12226334"/>
              <a:gd name="connsiteY2-264" fmla="*/ 0 h 5632452"/>
              <a:gd name="connsiteX3-265" fmla="*/ 12199119 w 12226334"/>
              <a:gd name="connsiteY3-266" fmla="*/ 5551432 h 5632452"/>
              <a:gd name="connsiteX4-267" fmla="*/ 7119 w 12226334"/>
              <a:gd name="connsiteY4-268" fmla="*/ 5551432 h 5632452"/>
              <a:gd name="connsiteX5-269" fmla="*/ 769 w 12226334"/>
              <a:gd name="connsiteY5-270" fmla="*/ 3836932 h 5632452"/>
              <a:gd name="connsiteX0-271" fmla="*/ 769 w 12226334"/>
              <a:gd name="connsiteY0-272" fmla="*/ 3836932 h 5551432"/>
              <a:gd name="connsiteX1-273" fmla="*/ 10158048 w 12226334"/>
              <a:gd name="connsiteY1-274" fmla="*/ 24374 h 5551432"/>
              <a:gd name="connsiteX2-275" fmla="*/ 12226334 w 12226334"/>
              <a:gd name="connsiteY2-276" fmla="*/ 0 h 5551432"/>
              <a:gd name="connsiteX3-277" fmla="*/ 12199119 w 12226334"/>
              <a:gd name="connsiteY3-278" fmla="*/ 5551432 h 5551432"/>
              <a:gd name="connsiteX4-279" fmla="*/ 7119 w 12226334"/>
              <a:gd name="connsiteY4-280" fmla="*/ 5551432 h 5551432"/>
              <a:gd name="connsiteX5-281" fmla="*/ 769 w 12226334"/>
              <a:gd name="connsiteY5-282" fmla="*/ 3836932 h 5551432"/>
              <a:gd name="connsiteX0-283" fmla="*/ 769 w 12226334"/>
              <a:gd name="connsiteY0-284" fmla="*/ 3836932 h 5551432"/>
              <a:gd name="connsiteX1-285" fmla="*/ 10158048 w 12226334"/>
              <a:gd name="connsiteY1-286" fmla="*/ 24374 h 5551432"/>
              <a:gd name="connsiteX2-287" fmla="*/ 12226334 w 12226334"/>
              <a:gd name="connsiteY2-288" fmla="*/ 0 h 5551432"/>
              <a:gd name="connsiteX3-289" fmla="*/ 12199119 w 12226334"/>
              <a:gd name="connsiteY3-290" fmla="*/ 5551432 h 5551432"/>
              <a:gd name="connsiteX4-291" fmla="*/ 7119 w 12226334"/>
              <a:gd name="connsiteY4-292" fmla="*/ 5551432 h 5551432"/>
              <a:gd name="connsiteX5-293" fmla="*/ 769 w 12226334"/>
              <a:gd name="connsiteY5-294" fmla="*/ 3836932 h 5551432"/>
              <a:gd name="connsiteX0-295" fmla="*/ 769 w 12226334"/>
              <a:gd name="connsiteY0-296" fmla="*/ 3836932 h 5551432"/>
              <a:gd name="connsiteX1-297" fmla="*/ 10158048 w 12226334"/>
              <a:gd name="connsiteY1-298" fmla="*/ 24374 h 5551432"/>
              <a:gd name="connsiteX2-299" fmla="*/ 12226334 w 12226334"/>
              <a:gd name="connsiteY2-300" fmla="*/ 0 h 5551432"/>
              <a:gd name="connsiteX3-301" fmla="*/ 12199119 w 12226334"/>
              <a:gd name="connsiteY3-302" fmla="*/ 5551432 h 5551432"/>
              <a:gd name="connsiteX4-303" fmla="*/ 7119 w 12226334"/>
              <a:gd name="connsiteY4-304" fmla="*/ 5551432 h 5551432"/>
              <a:gd name="connsiteX5-305" fmla="*/ 769 w 12226334"/>
              <a:gd name="connsiteY5-306" fmla="*/ 3836932 h 5551432"/>
              <a:gd name="connsiteX0-307" fmla="*/ 8164 w 12219215"/>
              <a:gd name="connsiteY0-308" fmla="*/ 4245555 h 5551432"/>
              <a:gd name="connsiteX1-309" fmla="*/ 10150929 w 12219215"/>
              <a:gd name="connsiteY1-310" fmla="*/ 24374 h 5551432"/>
              <a:gd name="connsiteX2-311" fmla="*/ 12219215 w 12219215"/>
              <a:gd name="connsiteY2-312" fmla="*/ 0 h 5551432"/>
              <a:gd name="connsiteX3-313" fmla="*/ 12192000 w 12219215"/>
              <a:gd name="connsiteY3-314" fmla="*/ 5551432 h 5551432"/>
              <a:gd name="connsiteX4-315" fmla="*/ 0 w 12219215"/>
              <a:gd name="connsiteY4-316" fmla="*/ 5551432 h 5551432"/>
              <a:gd name="connsiteX5-317" fmla="*/ 8164 w 12219215"/>
              <a:gd name="connsiteY5-318" fmla="*/ 4245555 h 5551432"/>
              <a:gd name="connsiteX0-319" fmla="*/ 8164 w 12219215"/>
              <a:gd name="connsiteY0-320" fmla="*/ 4245555 h 5551432"/>
              <a:gd name="connsiteX1-321" fmla="*/ 10150929 w 12219215"/>
              <a:gd name="connsiteY1-322" fmla="*/ 24374 h 5551432"/>
              <a:gd name="connsiteX2-323" fmla="*/ 12219215 w 12219215"/>
              <a:gd name="connsiteY2-324" fmla="*/ 0 h 5551432"/>
              <a:gd name="connsiteX3-325" fmla="*/ 12192000 w 12219215"/>
              <a:gd name="connsiteY3-326" fmla="*/ 5551432 h 5551432"/>
              <a:gd name="connsiteX4-327" fmla="*/ 0 w 12219215"/>
              <a:gd name="connsiteY4-328" fmla="*/ 5551432 h 5551432"/>
              <a:gd name="connsiteX5-329" fmla="*/ 8164 w 12219215"/>
              <a:gd name="connsiteY5-330" fmla="*/ 4245555 h 5551432"/>
              <a:gd name="connsiteX0-331" fmla="*/ 8164 w 12219215"/>
              <a:gd name="connsiteY0-332" fmla="*/ 4245555 h 5551432"/>
              <a:gd name="connsiteX1-333" fmla="*/ 9454243 w 12219215"/>
              <a:gd name="connsiteY1-334" fmla="*/ 24374 h 5551432"/>
              <a:gd name="connsiteX2-335" fmla="*/ 12219215 w 12219215"/>
              <a:gd name="connsiteY2-336" fmla="*/ 0 h 5551432"/>
              <a:gd name="connsiteX3-337" fmla="*/ 12192000 w 12219215"/>
              <a:gd name="connsiteY3-338" fmla="*/ 5551432 h 5551432"/>
              <a:gd name="connsiteX4-339" fmla="*/ 0 w 12219215"/>
              <a:gd name="connsiteY4-340" fmla="*/ 5551432 h 5551432"/>
              <a:gd name="connsiteX5-341" fmla="*/ 8164 w 12219215"/>
              <a:gd name="connsiteY5-342" fmla="*/ 4245555 h 5551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12219215" h="5551432">
                <a:moveTo>
                  <a:pt x="8164" y="4245555"/>
                </a:moveTo>
                <a:cubicBezTo>
                  <a:pt x="1889579" y="5181390"/>
                  <a:pt x="10432143" y="6869674"/>
                  <a:pt x="9454243" y="24374"/>
                </a:cubicBezTo>
                <a:lnTo>
                  <a:pt x="12219215" y="0"/>
                </a:lnTo>
                <a:cubicBezTo>
                  <a:pt x="12214982" y="2290233"/>
                  <a:pt x="12196233" y="3261199"/>
                  <a:pt x="12192000" y="5551432"/>
                </a:cubicBezTo>
                <a:lnTo>
                  <a:pt x="0" y="5551432"/>
                </a:lnTo>
                <a:cubicBezTo>
                  <a:pt x="4233" y="4497332"/>
                  <a:pt x="3931" y="5299655"/>
                  <a:pt x="8164" y="4245555"/>
                </a:cubicBezTo>
                <a:close/>
              </a:path>
            </a:pathLst>
          </a:custGeom>
          <a:gradFill flip="none" rotWithShape="1">
            <a:gsLst>
              <a:gs pos="0">
                <a:schemeClr val="bg1">
                  <a:lumMod val="75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 name="矩形 5"/>
          <p:cNvSpPr/>
          <p:nvPr/>
        </p:nvSpPr>
        <p:spPr>
          <a:xfrm>
            <a:off x="-2790" y="-43541"/>
            <a:ext cx="12219215" cy="6901543"/>
          </a:xfrm>
          <a:custGeom>
            <a:avLst/>
            <a:gdLst>
              <a:gd name="connsiteX0" fmla="*/ 0 w 12192000"/>
              <a:gd name="connsiteY0" fmla="*/ 0 h 2247900"/>
              <a:gd name="connsiteX1" fmla="*/ 12192000 w 12192000"/>
              <a:gd name="connsiteY1" fmla="*/ 0 h 2247900"/>
              <a:gd name="connsiteX2" fmla="*/ 12192000 w 12192000"/>
              <a:gd name="connsiteY2" fmla="*/ 2247900 h 2247900"/>
              <a:gd name="connsiteX3" fmla="*/ 0 w 12192000"/>
              <a:gd name="connsiteY3" fmla="*/ 2247900 h 2247900"/>
              <a:gd name="connsiteX4" fmla="*/ 0 w 12192000"/>
              <a:gd name="connsiteY4" fmla="*/ 0 h 2247900"/>
              <a:gd name="connsiteX0-1" fmla="*/ 0 w 12192000"/>
              <a:gd name="connsiteY0-2" fmla="*/ 0 h 2247900"/>
              <a:gd name="connsiteX1-3" fmla="*/ 12192000 w 12192000"/>
              <a:gd name="connsiteY1-4" fmla="*/ 0 h 2247900"/>
              <a:gd name="connsiteX2-5" fmla="*/ 12192000 w 12192000"/>
              <a:gd name="connsiteY2-6" fmla="*/ 2247900 h 2247900"/>
              <a:gd name="connsiteX3-7" fmla="*/ 0 w 12192000"/>
              <a:gd name="connsiteY3-8" fmla="*/ 2247900 h 2247900"/>
              <a:gd name="connsiteX4-9" fmla="*/ 0 w 12192000"/>
              <a:gd name="connsiteY4-10" fmla="*/ 0 h 2247900"/>
              <a:gd name="connsiteX0-11" fmla="*/ 0 w 12192000"/>
              <a:gd name="connsiteY0-12" fmla="*/ 4597400 h 6845300"/>
              <a:gd name="connsiteX1-13" fmla="*/ 10502900 w 12192000"/>
              <a:gd name="connsiteY1-14" fmla="*/ 0 h 6845300"/>
              <a:gd name="connsiteX2-15" fmla="*/ 12192000 w 12192000"/>
              <a:gd name="connsiteY2-16" fmla="*/ 6845300 h 6845300"/>
              <a:gd name="connsiteX3-17" fmla="*/ 0 w 12192000"/>
              <a:gd name="connsiteY3-18" fmla="*/ 6845300 h 6845300"/>
              <a:gd name="connsiteX4-19" fmla="*/ 0 w 12192000"/>
              <a:gd name="connsiteY4-20" fmla="*/ 4597400 h 6845300"/>
              <a:gd name="connsiteX0-21" fmla="*/ 0 w 12192000"/>
              <a:gd name="connsiteY0-22" fmla="*/ 4597400 h 6845300"/>
              <a:gd name="connsiteX1-23" fmla="*/ 10502900 w 12192000"/>
              <a:gd name="connsiteY1-24" fmla="*/ 0 h 6845300"/>
              <a:gd name="connsiteX2-25" fmla="*/ 10617200 w 12192000"/>
              <a:gd name="connsiteY2-26" fmla="*/ 482600 h 6845300"/>
              <a:gd name="connsiteX3-27" fmla="*/ 12192000 w 12192000"/>
              <a:gd name="connsiteY3-28" fmla="*/ 6845300 h 6845300"/>
              <a:gd name="connsiteX4-29" fmla="*/ 0 w 12192000"/>
              <a:gd name="connsiteY4-30" fmla="*/ 6845300 h 6845300"/>
              <a:gd name="connsiteX5" fmla="*/ 0 w 12192000"/>
              <a:gd name="connsiteY5" fmla="*/ 4597400 h 6845300"/>
              <a:gd name="connsiteX0-31" fmla="*/ 0 w 12204700"/>
              <a:gd name="connsiteY0-32" fmla="*/ 4622800 h 6870700"/>
              <a:gd name="connsiteX1-33" fmla="*/ 10502900 w 12204700"/>
              <a:gd name="connsiteY1-34" fmla="*/ 25400 h 6870700"/>
              <a:gd name="connsiteX2-35" fmla="*/ 12204700 w 12204700"/>
              <a:gd name="connsiteY2-36" fmla="*/ 0 h 6870700"/>
              <a:gd name="connsiteX3-37" fmla="*/ 12192000 w 12204700"/>
              <a:gd name="connsiteY3-38" fmla="*/ 6870700 h 6870700"/>
              <a:gd name="connsiteX4-39" fmla="*/ 0 w 12204700"/>
              <a:gd name="connsiteY4-40" fmla="*/ 6870700 h 6870700"/>
              <a:gd name="connsiteX5-41" fmla="*/ 0 w 12204700"/>
              <a:gd name="connsiteY5-42" fmla="*/ 4622800 h 6870700"/>
              <a:gd name="connsiteX0-43" fmla="*/ 0 w 12204700"/>
              <a:gd name="connsiteY0-44" fmla="*/ 4635500 h 6883400"/>
              <a:gd name="connsiteX1-45" fmla="*/ 11303000 w 12204700"/>
              <a:gd name="connsiteY1-46" fmla="*/ 0 h 6883400"/>
              <a:gd name="connsiteX2-47" fmla="*/ 12204700 w 12204700"/>
              <a:gd name="connsiteY2-48" fmla="*/ 12700 h 6883400"/>
              <a:gd name="connsiteX3-49" fmla="*/ 12192000 w 12204700"/>
              <a:gd name="connsiteY3-50" fmla="*/ 6883400 h 6883400"/>
              <a:gd name="connsiteX4-51" fmla="*/ 0 w 12204700"/>
              <a:gd name="connsiteY4-52" fmla="*/ 6883400 h 6883400"/>
              <a:gd name="connsiteX5-53" fmla="*/ 0 w 12204700"/>
              <a:gd name="connsiteY5-54" fmla="*/ 4635500 h 6883400"/>
              <a:gd name="connsiteX0-55" fmla="*/ 0 w 12204700"/>
              <a:gd name="connsiteY0-56" fmla="*/ 4635500 h 6883400"/>
              <a:gd name="connsiteX1-57" fmla="*/ 11303000 w 12204700"/>
              <a:gd name="connsiteY1-58" fmla="*/ 0 h 6883400"/>
              <a:gd name="connsiteX2-59" fmla="*/ 12204700 w 12204700"/>
              <a:gd name="connsiteY2-60" fmla="*/ 12700 h 6883400"/>
              <a:gd name="connsiteX3-61" fmla="*/ 12192000 w 12204700"/>
              <a:gd name="connsiteY3-62" fmla="*/ 6883400 h 6883400"/>
              <a:gd name="connsiteX4-63" fmla="*/ 0 w 12204700"/>
              <a:gd name="connsiteY4-64" fmla="*/ 6883400 h 6883400"/>
              <a:gd name="connsiteX5-65" fmla="*/ 0 w 12204700"/>
              <a:gd name="connsiteY5-66" fmla="*/ 4635500 h 6883400"/>
              <a:gd name="connsiteX0-67" fmla="*/ 0 w 12204700"/>
              <a:gd name="connsiteY0-68" fmla="*/ 4622800 h 6870700"/>
              <a:gd name="connsiteX1-69" fmla="*/ 9372600 w 12204700"/>
              <a:gd name="connsiteY1-70" fmla="*/ 12700 h 6870700"/>
              <a:gd name="connsiteX2-71" fmla="*/ 12204700 w 12204700"/>
              <a:gd name="connsiteY2-72" fmla="*/ 0 h 6870700"/>
              <a:gd name="connsiteX3-73" fmla="*/ 12192000 w 12204700"/>
              <a:gd name="connsiteY3-74" fmla="*/ 6870700 h 6870700"/>
              <a:gd name="connsiteX4-75" fmla="*/ 0 w 12204700"/>
              <a:gd name="connsiteY4-76" fmla="*/ 6870700 h 6870700"/>
              <a:gd name="connsiteX5-77" fmla="*/ 0 w 12204700"/>
              <a:gd name="connsiteY5-78" fmla="*/ 4622800 h 6870700"/>
              <a:gd name="connsiteX0-79" fmla="*/ 0 w 12204700"/>
              <a:gd name="connsiteY0-80" fmla="*/ 4622800 h 6870700"/>
              <a:gd name="connsiteX1-81" fmla="*/ 9372600 w 12204700"/>
              <a:gd name="connsiteY1-82" fmla="*/ 12700 h 6870700"/>
              <a:gd name="connsiteX2-83" fmla="*/ 12204700 w 12204700"/>
              <a:gd name="connsiteY2-84" fmla="*/ 0 h 6870700"/>
              <a:gd name="connsiteX3-85" fmla="*/ 12192000 w 12204700"/>
              <a:gd name="connsiteY3-86" fmla="*/ 6870700 h 6870700"/>
              <a:gd name="connsiteX4-87" fmla="*/ 0 w 12204700"/>
              <a:gd name="connsiteY4-88" fmla="*/ 6870700 h 6870700"/>
              <a:gd name="connsiteX5-89" fmla="*/ 0 w 12204700"/>
              <a:gd name="connsiteY5-90" fmla="*/ 4622800 h 6870700"/>
              <a:gd name="connsiteX0-91" fmla="*/ 12700 w 12204700"/>
              <a:gd name="connsiteY0-92" fmla="*/ 3708400 h 6870700"/>
              <a:gd name="connsiteX1-93" fmla="*/ 9372600 w 12204700"/>
              <a:gd name="connsiteY1-94" fmla="*/ 12700 h 6870700"/>
              <a:gd name="connsiteX2-95" fmla="*/ 12204700 w 12204700"/>
              <a:gd name="connsiteY2-96" fmla="*/ 0 h 6870700"/>
              <a:gd name="connsiteX3-97" fmla="*/ 12192000 w 12204700"/>
              <a:gd name="connsiteY3-98" fmla="*/ 6870700 h 6870700"/>
              <a:gd name="connsiteX4-99" fmla="*/ 0 w 12204700"/>
              <a:gd name="connsiteY4-100" fmla="*/ 6870700 h 6870700"/>
              <a:gd name="connsiteX5-101" fmla="*/ 12700 w 12204700"/>
              <a:gd name="connsiteY5-102" fmla="*/ 3708400 h 6870700"/>
              <a:gd name="connsiteX0-103" fmla="*/ 12700 w 12204700"/>
              <a:gd name="connsiteY0-104" fmla="*/ 3708400 h 6870700"/>
              <a:gd name="connsiteX1-105" fmla="*/ 9372600 w 12204700"/>
              <a:gd name="connsiteY1-106" fmla="*/ 12700 h 6870700"/>
              <a:gd name="connsiteX2-107" fmla="*/ 12204700 w 12204700"/>
              <a:gd name="connsiteY2-108" fmla="*/ 0 h 6870700"/>
              <a:gd name="connsiteX3-109" fmla="*/ 12192000 w 12204700"/>
              <a:gd name="connsiteY3-110" fmla="*/ 6870700 h 6870700"/>
              <a:gd name="connsiteX4-111" fmla="*/ 0 w 12204700"/>
              <a:gd name="connsiteY4-112" fmla="*/ 6870700 h 6870700"/>
              <a:gd name="connsiteX5-113" fmla="*/ 12700 w 12204700"/>
              <a:gd name="connsiteY5-114" fmla="*/ 3708400 h 6870700"/>
              <a:gd name="connsiteX0-115" fmla="*/ 12700 w 12204700"/>
              <a:gd name="connsiteY0-116" fmla="*/ 3708400 h 6870700"/>
              <a:gd name="connsiteX1-117" fmla="*/ 9372600 w 12204700"/>
              <a:gd name="connsiteY1-118" fmla="*/ 12700 h 6870700"/>
              <a:gd name="connsiteX2-119" fmla="*/ 12204700 w 12204700"/>
              <a:gd name="connsiteY2-120" fmla="*/ 0 h 6870700"/>
              <a:gd name="connsiteX3-121" fmla="*/ 12192000 w 12204700"/>
              <a:gd name="connsiteY3-122" fmla="*/ 6870700 h 6870700"/>
              <a:gd name="connsiteX4-123" fmla="*/ 0 w 12204700"/>
              <a:gd name="connsiteY4-124" fmla="*/ 6870700 h 6870700"/>
              <a:gd name="connsiteX5-125" fmla="*/ 12700 w 12204700"/>
              <a:gd name="connsiteY5-126" fmla="*/ 3708400 h 6870700"/>
              <a:gd name="connsiteX0-127" fmla="*/ 12700 w 12204700"/>
              <a:gd name="connsiteY0-128" fmla="*/ 3708400 h 6870700"/>
              <a:gd name="connsiteX1-129" fmla="*/ 9372600 w 12204700"/>
              <a:gd name="connsiteY1-130" fmla="*/ 12700 h 6870700"/>
              <a:gd name="connsiteX2-131" fmla="*/ 12204700 w 12204700"/>
              <a:gd name="connsiteY2-132" fmla="*/ 0 h 6870700"/>
              <a:gd name="connsiteX3-133" fmla="*/ 12192000 w 12204700"/>
              <a:gd name="connsiteY3-134" fmla="*/ 6870700 h 6870700"/>
              <a:gd name="connsiteX4-135" fmla="*/ 0 w 12204700"/>
              <a:gd name="connsiteY4-136" fmla="*/ 6870700 h 6870700"/>
              <a:gd name="connsiteX5-137" fmla="*/ 12700 w 12204700"/>
              <a:gd name="connsiteY5-138" fmla="*/ 3708400 h 6870700"/>
              <a:gd name="connsiteX0-139" fmla="*/ 769 w 12211819"/>
              <a:gd name="connsiteY0-140" fmla="*/ 5156200 h 7155874"/>
              <a:gd name="connsiteX1-141" fmla="*/ 9379719 w 12211819"/>
              <a:gd name="connsiteY1-142" fmla="*/ 12700 h 7155874"/>
              <a:gd name="connsiteX2-143" fmla="*/ 12211819 w 12211819"/>
              <a:gd name="connsiteY2-144" fmla="*/ 0 h 7155874"/>
              <a:gd name="connsiteX3-145" fmla="*/ 12199119 w 12211819"/>
              <a:gd name="connsiteY3-146" fmla="*/ 6870700 h 7155874"/>
              <a:gd name="connsiteX4-147" fmla="*/ 7119 w 12211819"/>
              <a:gd name="connsiteY4-148" fmla="*/ 6870700 h 7155874"/>
              <a:gd name="connsiteX5-149" fmla="*/ 769 w 12211819"/>
              <a:gd name="connsiteY5-150" fmla="*/ 5156200 h 7155874"/>
              <a:gd name="connsiteX0-151" fmla="*/ 769 w 12211819"/>
              <a:gd name="connsiteY0-152" fmla="*/ 5156200 h 6870700"/>
              <a:gd name="connsiteX1-153" fmla="*/ 9379719 w 12211819"/>
              <a:gd name="connsiteY1-154" fmla="*/ 12700 h 6870700"/>
              <a:gd name="connsiteX2-155" fmla="*/ 12211819 w 12211819"/>
              <a:gd name="connsiteY2-156" fmla="*/ 0 h 6870700"/>
              <a:gd name="connsiteX3-157" fmla="*/ 12199119 w 12211819"/>
              <a:gd name="connsiteY3-158" fmla="*/ 6870700 h 6870700"/>
              <a:gd name="connsiteX4-159" fmla="*/ 7119 w 12211819"/>
              <a:gd name="connsiteY4-160" fmla="*/ 6870700 h 6870700"/>
              <a:gd name="connsiteX5-161" fmla="*/ 769 w 12211819"/>
              <a:gd name="connsiteY5-162" fmla="*/ 5156200 h 6870700"/>
              <a:gd name="connsiteX0-163" fmla="*/ 769 w 12211819"/>
              <a:gd name="connsiteY0-164" fmla="*/ 5156200 h 6870700"/>
              <a:gd name="connsiteX1-165" fmla="*/ 9379719 w 12211819"/>
              <a:gd name="connsiteY1-166" fmla="*/ 12700 h 6870700"/>
              <a:gd name="connsiteX2-167" fmla="*/ 12211819 w 12211819"/>
              <a:gd name="connsiteY2-168" fmla="*/ 0 h 6870700"/>
              <a:gd name="connsiteX3-169" fmla="*/ 12199119 w 12211819"/>
              <a:gd name="connsiteY3-170" fmla="*/ 6870700 h 6870700"/>
              <a:gd name="connsiteX4-171" fmla="*/ 7119 w 12211819"/>
              <a:gd name="connsiteY4-172" fmla="*/ 6870700 h 6870700"/>
              <a:gd name="connsiteX5-173" fmla="*/ 769 w 12211819"/>
              <a:gd name="connsiteY5-174" fmla="*/ 5156200 h 6870700"/>
              <a:gd name="connsiteX0-175" fmla="*/ 769 w 12211819"/>
              <a:gd name="connsiteY0-176" fmla="*/ 5156200 h 6870700"/>
              <a:gd name="connsiteX1-177" fmla="*/ 10617969 w 12211819"/>
              <a:gd name="connsiteY1-178" fmla="*/ 31750 h 6870700"/>
              <a:gd name="connsiteX2-179" fmla="*/ 12211819 w 12211819"/>
              <a:gd name="connsiteY2-180" fmla="*/ 0 h 6870700"/>
              <a:gd name="connsiteX3-181" fmla="*/ 12199119 w 12211819"/>
              <a:gd name="connsiteY3-182" fmla="*/ 6870700 h 6870700"/>
              <a:gd name="connsiteX4-183" fmla="*/ 7119 w 12211819"/>
              <a:gd name="connsiteY4-184" fmla="*/ 6870700 h 6870700"/>
              <a:gd name="connsiteX5-185" fmla="*/ 769 w 12211819"/>
              <a:gd name="connsiteY5-186" fmla="*/ 5156200 h 6870700"/>
              <a:gd name="connsiteX0-187" fmla="*/ 769 w 12211819"/>
              <a:gd name="connsiteY0-188" fmla="*/ 5156200 h 6870700"/>
              <a:gd name="connsiteX1-189" fmla="*/ 10637019 w 12211819"/>
              <a:gd name="connsiteY1-190" fmla="*/ 12700 h 6870700"/>
              <a:gd name="connsiteX2-191" fmla="*/ 12211819 w 12211819"/>
              <a:gd name="connsiteY2-192" fmla="*/ 0 h 6870700"/>
              <a:gd name="connsiteX3-193" fmla="*/ 12199119 w 12211819"/>
              <a:gd name="connsiteY3-194" fmla="*/ 6870700 h 6870700"/>
              <a:gd name="connsiteX4-195" fmla="*/ 7119 w 12211819"/>
              <a:gd name="connsiteY4-196" fmla="*/ 6870700 h 6870700"/>
              <a:gd name="connsiteX5-197" fmla="*/ 769 w 12211819"/>
              <a:gd name="connsiteY5-198" fmla="*/ 5156200 h 6870700"/>
              <a:gd name="connsiteX0-199" fmla="*/ 769 w 12211819"/>
              <a:gd name="connsiteY0-200" fmla="*/ 5156200 h 6870700"/>
              <a:gd name="connsiteX1-201" fmla="*/ 10637019 w 12211819"/>
              <a:gd name="connsiteY1-202" fmla="*/ 12700 h 6870700"/>
              <a:gd name="connsiteX2-203" fmla="*/ 12211819 w 12211819"/>
              <a:gd name="connsiteY2-204" fmla="*/ 0 h 6870700"/>
              <a:gd name="connsiteX3-205" fmla="*/ 12199119 w 12211819"/>
              <a:gd name="connsiteY3-206" fmla="*/ 6870700 h 6870700"/>
              <a:gd name="connsiteX4-207" fmla="*/ 7119 w 12211819"/>
              <a:gd name="connsiteY4-208" fmla="*/ 6870700 h 6870700"/>
              <a:gd name="connsiteX5-209" fmla="*/ 769 w 12211819"/>
              <a:gd name="connsiteY5-210" fmla="*/ 5156200 h 6870700"/>
              <a:gd name="connsiteX0-211" fmla="*/ 769 w 12211819"/>
              <a:gd name="connsiteY0-212" fmla="*/ 5156200 h 6943379"/>
              <a:gd name="connsiteX1-213" fmla="*/ 10477362 w 12211819"/>
              <a:gd name="connsiteY1-214" fmla="*/ 1320293 h 6943379"/>
              <a:gd name="connsiteX2-215" fmla="*/ 12211819 w 12211819"/>
              <a:gd name="connsiteY2-216" fmla="*/ 0 h 6943379"/>
              <a:gd name="connsiteX3-217" fmla="*/ 12199119 w 12211819"/>
              <a:gd name="connsiteY3-218" fmla="*/ 6870700 h 6943379"/>
              <a:gd name="connsiteX4-219" fmla="*/ 7119 w 12211819"/>
              <a:gd name="connsiteY4-220" fmla="*/ 6870700 h 6943379"/>
              <a:gd name="connsiteX5-221" fmla="*/ 769 w 12211819"/>
              <a:gd name="connsiteY5-222" fmla="*/ 5156200 h 6943379"/>
              <a:gd name="connsiteX0-223" fmla="*/ 769 w 12200163"/>
              <a:gd name="connsiteY0-224" fmla="*/ 3860282 h 5647461"/>
              <a:gd name="connsiteX1-225" fmla="*/ 10477362 w 12200163"/>
              <a:gd name="connsiteY1-226" fmla="*/ 24375 h 5647461"/>
              <a:gd name="connsiteX2-227" fmla="*/ 12197305 w 12200163"/>
              <a:gd name="connsiteY2-228" fmla="*/ 0 h 5647461"/>
              <a:gd name="connsiteX3-229" fmla="*/ 12199119 w 12200163"/>
              <a:gd name="connsiteY3-230" fmla="*/ 5574782 h 5647461"/>
              <a:gd name="connsiteX4-231" fmla="*/ 7119 w 12200163"/>
              <a:gd name="connsiteY4-232" fmla="*/ 5574782 h 5647461"/>
              <a:gd name="connsiteX5-233" fmla="*/ 769 w 12200163"/>
              <a:gd name="connsiteY5-234" fmla="*/ 3860282 h 5647461"/>
              <a:gd name="connsiteX0-235" fmla="*/ 769 w 12200163"/>
              <a:gd name="connsiteY0-236" fmla="*/ 3860282 h 5655802"/>
              <a:gd name="connsiteX1-237" fmla="*/ 10158048 w 12200163"/>
              <a:gd name="connsiteY1-238" fmla="*/ 47724 h 5655802"/>
              <a:gd name="connsiteX2-239" fmla="*/ 12197305 w 12200163"/>
              <a:gd name="connsiteY2-240" fmla="*/ 0 h 5655802"/>
              <a:gd name="connsiteX3-241" fmla="*/ 12199119 w 12200163"/>
              <a:gd name="connsiteY3-242" fmla="*/ 5574782 h 5655802"/>
              <a:gd name="connsiteX4-243" fmla="*/ 7119 w 12200163"/>
              <a:gd name="connsiteY4-244" fmla="*/ 5574782 h 5655802"/>
              <a:gd name="connsiteX5-245" fmla="*/ 769 w 12200163"/>
              <a:gd name="connsiteY5-246" fmla="*/ 3860282 h 5655802"/>
              <a:gd name="connsiteX0-247" fmla="*/ 769 w 12226334"/>
              <a:gd name="connsiteY0-248" fmla="*/ 3812558 h 5608078"/>
              <a:gd name="connsiteX1-249" fmla="*/ 10158048 w 12226334"/>
              <a:gd name="connsiteY1-250" fmla="*/ 0 h 5608078"/>
              <a:gd name="connsiteX2-251" fmla="*/ 12226334 w 12226334"/>
              <a:gd name="connsiteY2-252" fmla="*/ 209124 h 5608078"/>
              <a:gd name="connsiteX3-253" fmla="*/ 12199119 w 12226334"/>
              <a:gd name="connsiteY3-254" fmla="*/ 5527058 h 5608078"/>
              <a:gd name="connsiteX4-255" fmla="*/ 7119 w 12226334"/>
              <a:gd name="connsiteY4-256" fmla="*/ 5527058 h 5608078"/>
              <a:gd name="connsiteX5-257" fmla="*/ 769 w 12226334"/>
              <a:gd name="connsiteY5-258" fmla="*/ 3812558 h 5608078"/>
              <a:gd name="connsiteX0-259" fmla="*/ 769 w 12226334"/>
              <a:gd name="connsiteY0-260" fmla="*/ 3836932 h 5632452"/>
              <a:gd name="connsiteX1-261" fmla="*/ 10158048 w 12226334"/>
              <a:gd name="connsiteY1-262" fmla="*/ 24374 h 5632452"/>
              <a:gd name="connsiteX2-263" fmla="*/ 12226334 w 12226334"/>
              <a:gd name="connsiteY2-264" fmla="*/ 0 h 5632452"/>
              <a:gd name="connsiteX3-265" fmla="*/ 12199119 w 12226334"/>
              <a:gd name="connsiteY3-266" fmla="*/ 5551432 h 5632452"/>
              <a:gd name="connsiteX4-267" fmla="*/ 7119 w 12226334"/>
              <a:gd name="connsiteY4-268" fmla="*/ 5551432 h 5632452"/>
              <a:gd name="connsiteX5-269" fmla="*/ 769 w 12226334"/>
              <a:gd name="connsiteY5-270" fmla="*/ 3836932 h 5632452"/>
              <a:gd name="connsiteX0-271" fmla="*/ 769 w 12226334"/>
              <a:gd name="connsiteY0-272" fmla="*/ 3836932 h 5551432"/>
              <a:gd name="connsiteX1-273" fmla="*/ 10158048 w 12226334"/>
              <a:gd name="connsiteY1-274" fmla="*/ 24374 h 5551432"/>
              <a:gd name="connsiteX2-275" fmla="*/ 12226334 w 12226334"/>
              <a:gd name="connsiteY2-276" fmla="*/ 0 h 5551432"/>
              <a:gd name="connsiteX3-277" fmla="*/ 12199119 w 12226334"/>
              <a:gd name="connsiteY3-278" fmla="*/ 5551432 h 5551432"/>
              <a:gd name="connsiteX4-279" fmla="*/ 7119 w 12226334"/>
              <a:gd name="connsiteY4-280" fmla="*/ 5551432 h 5551432"/>
              <a:gd name="connsiteX5-281" fmla="*/ 769 w 12226334"/>
              <a:gd name="connsiteY5-282" fmla="*/ 3836932 h 5551432"/>
              <a:gd name="connsiteX0-283" fmla="*/ 769 w 12226334"/>
              <a:gd name="connsiteY0-284" fmla="*/ 3836932 h 5551432"/>
              <a:gd name="connsiteX1-285" fmla="*/ 10158048 w 12226334"/>
              <a:gd name="connsiteY1-286" fmla="*/ 24374 h 5551432"/>
              <a:gd name="connsiteX2-287" fmla="*/ 12226334 w 12226334"/>
              <a:gd name="connsiteY2-288" fmla="*/ 0 h 5551432"/>
              <a:gd name="connsiteX3-289" fmla="*/ 12199119 w 12226334"/>
              <a:gd name="connsiteY3-290" fmla="*/ 5551432 h 5551432"/>
              <a:gd name="connsiteX4-291" fmla="*/ 7119 w 12226334"/>
              <a:gd name="connsiteY4-292" fmla="*/ 5551432 h 5551432"/>
              <a:gd name="connsiteX5-293" fmla="*/ 769 w 12226334"/>
              <a:gd name="connsiteY5-294" fmla="*/ 3836932 h 5551432"/>
              <a:gd name="connsiteX0-295" fmla="*/ 769 w 12226334"/>
              <a:gd name="connsiteY0-296" fmla="*/ 3836932 h 5551432"/>
              <a:gd name="connsiteX1-297" fmla="*/ 10158048 w 12226334"/>
              <a:gd name="connsiteY1-298" fmla="*/ 24374 h 5551432"/>
              <a:gd name="connsiteX2-299" fmla="*/ 12226334 w 12226334"/>
              <a:gd name="connsiteY2-300" fmla="*/ 0 h 5551432"/>
              <a:gd name="connsiteX3-301" fmla="*/ 12199119 w 12226334"/>
              <a:gd name="connsiteY3-302" fmla="*/ 5551432 h 5551432"/>
              <a:gd name="connsiteX4-303" fmla="*/ 7119 w 12226334"/>
              <a:gd name="connsiteY4-304" fmla="*/ 5551432 h 5551432"/>
              <a:gd name="connsiteX5-305" fmla="*/ 769 w 12226334"/>
              <a:gd name="connsiteY5-306" fmla="*/ 3836932 h 5551432"/>
              <a:gd name="connsiteX0-307" fmla="*/ 8164 w 12219215"/>
              <a:gd name="connsiteY0-308" fmla="*/ 4245555 h 5551432"/>
              <a:gd name="connsiteX1-309" fmla="*/ 10150929 w 12219215"/>
              <a:gd name="connsiteY1-310" fmla="*/ 24374 h 5551432"/>
              <a:gd name="connsiteX2-311" fmla="*/ 12219215 w 12219215"/>
              <a:gd name="connsiteY2-312" fmla="*/ 0 h 5551432"/>
              <a:gd name="connsiteX3-313" fmla="*/ 12192000 w 12219215"/>
              <a:gd name="connsiteY3-314" fmla="*/ 5551432 h 5551432"/>
              <a:gd name="connsiteX4-315" fmla="*/ 0 w 12219215"/>
              <a:gd name="connsiteY4-316" fmla="*/ 5551432 h 5551432"/>
              <a:gd name="connsiteX5-317" fmla="*/ 8164 w 12219215"/>
              <a:gd name="connsiteY5-318" fmla="*/ 4245555 h 5551432"/>
              <a:gd name="connsiteX0-319" fmla="*/ 8164 w 12219215"/>
              <a:gd name="connsiteY0-320" fmla="*/ 4245555 h 5551432"/>
              <a:gd name="connsiteX1-321" fmla="*/ 10150929 w 12219215"/>
              <a:gd name="connsiteY1-322" fmla="*/ 24374 h 5551432"/>
              <a:gd name="connsiteX2-323" fmla="*/ 12219215 w 12219215"/>
              <a:gd name="connsiteY2-324" fmla="*/ 0 h 5551432"/>
              <a:gd name="connsiteX3-325" fmla="*/ 12192000 w 12219215"/>
              <a:gd name="connsiteY3-326" fmla="*/ 5551432 h 5551432"/>
              <a:gd name="connsiteX4-327" fmla="*/ 0 w 12219215"/>
              <a:gd name="connsiteY4-328" fmla="*/ 5551432 h 5551432"/>
              <a:gd name="connsiteX5-329" fmla="*/ 8164 w 12219215"/>
              <a:gd name="connsiteY5-330" fmla="*/ 4245555 h 55514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12219215" h="5551432">
                <a:moveTo>
                  <a:pt x="8164" y="4245555"/>
                </a:moveTo>
                <a:cubicBezTo>
                  <a:pt x="1889579" y="5181390"/>
                  <a:pt x="11128829" y="6869674"/>
                  <a:pt x="10150929" y="24374"/>
                </a:cubicBezTo>
                <a:lnTo>
                  <a:pt x="12219215" y="0"/>
                </a:lnTo>
                <a:cubicBezTo>
                  <a:pt x="12214982" y="2290233"/>
                  <a:pt x="12196233" y="3261199"/>
                  <a:pt x="12192000" y="5551432"/>
                </a:cubicBezTo>
                <a:lnTo>
                  <a:pt x="0" y="5551432"/>
                </a:lnTo>
                <a:cubicBezTo>
                  <a:pt x="4233" y="4497332"/>
                  <a:pt x="3931" y="5299655"/>
                  <a:pt x="8164" y="4245555"/>
                </a:cubicBezTo>
                <a:close/>
              </a:path>
            </a:pathLst>
          </a:custGeom>
          <a:gradFill flip="none" rotWithShape="1">
            <a:gsLst>
              <a:gs pos="0">
                <a:schemeClr val="bg1">
                  <a:lumMod val="85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 name="矩形 5"/>
          <p:cNvSpPr/>
          <p:nvPr/>
        </p:nvSpPr>
        <p:spPr>
          <a:xfrm>
            <a:off x="-2790" y="0"/>
            <a:ext cx="12211819" cy="6870700"/>
          </a:xfrm>
          <a:custGeom>
            <a:avLst/>
            <a:gdLst>
              <a:gd name="connsiteX0" fmla="*/ 0 w 12192000"/>
              <a:gd name="connsiteY0" fmla="*/ 0 h 2247900"/>
              <a:gd name="connsiteX1" fmla="*/ 12192000 w 12192000"/>
              <a:gd name="connsiteY1" fmla="*/ 0 h 2247900"/>
              <a:gd name="connsiteX2" fmla="*/ 12192000 w 12192000"/>
              <a:gd name="connsiteY2" fmla="*/ 2247900 h 2247900"/>
              <a:gd name="connsiteX3" fmla="*/ 0 w 12192000"/>
              <a:gd name="connsiteY3" fmla="*/ 2247900 h 2247900"/>
              <a:gd name="connsiteX4" fmla="*/ 0 w 12192000"/>
              <a:gd name="connsiteY4" fmla="*/ 0 h 2247900"/>
              <a:gd name="connsiteX0-1" fmla="*/ 0 w 12192000"/>
              <a:gd name="connsiteY0-2" fmla="*/ 0 h 2247900"/>
              <a:gd name="connsiteX1-3" fmla="*/ 12192000 w 12192000"/>
              <a:gd name="connsiteY1-4" fmla="*/ 0 h 2247900"/>
              <a:gd name="connsiteX2-5" fmla="*/ 12192000 w 12192000"/>
              <a:gd name="connsiteY2-6" fmla="*/ 2247900 h 2247900"/>
              <a:gd name="connsiteX3-7" fmla="*/ 0 w 12192000"/>
              <a:gd name="connsiteY3-8" fmla="*/ 2247900 h 2247900"/>
              <a:gd name="connsiteX4-9" fmla="*/ 0 w 12192000"/>
              <a:gd name="connsiteY4-10" fmla="*/ 0 h 2247900"/>
              <a:gd name="connsiteX0-11" fmla="*/ 0 w 12192000"/>
              <a:gd name="connsiteY0-12" fmla="*/ 4597400 h 6845300"/>
              <a:gd name="connsiteX1-13" fmla="*/ 10502900 w 12192000"/>
              <a:gd name="connsiteY1-14" fmla="*/ 0 h 6845300"/>
              <a:gd name="connsiteX2-15" fmla="*/ 12192000 w 12192000"/>
              <a:gd name="connsiteY2-16" fmla="*/ 6845300 h 6845300"/>
              <a:gd name="connsiteX3-17" fmla="*/ 0 w 12192000"/>
              <a:gd name="connsiteY3-18" fmla="*/ 6845300 h 6845300"/>
              <a:gd name="connsiteX4-19" fmla="*/ 0 w 12192000"/>
              <a:gd name="connsiteY4-20" fmla="*/ 4597400 h 6845300"/>
              <a:gd name="connsiteX0-21" fmla="*/ 0 w 12192000"/>
              <a:gd name="connsiteY0-22" fmla="*/ 4597400 h 6845300"/>
              <a:gd name="connsiteX1-23" fmla="*/ 10502900 w 12192000"/>
              <a:gd name="connsiteY1-24" fmla="*/ 0 h 6845300"/>
              <a:gd name="connsiteX2-25" fmla="*/ 10617200 w 12192000"/>
              <a:gd name="connsiteY2-26" fmla="*/ 482600 h 6845300"/>
              <a:gd name="connsiteX3-27" fmla="*/ 12192000 w 12192000"/>
              <a:gd name="connsiteY3-28" fmla="*/ 6845300 h 6845300"/>
              <a:gd name="connsiteX4-29" fmla="*/ 0 w 12192000"/>
              <a:gd name="connsiteY4-30" fmla="*/ 6845300 h 6845300"/>
              <a:gd name="connsiteX5" fmla="*/ 0 w 12192000"/>
              <a:gd name="connsiteY5" fmla="*/ 4597400 h 6845300"/>
              <a:gd name="connsiteX0-31" fmla="*/ 0 w 12204700"/>
              <a:gd name="connsiteY0-32" fmla="*/ 4622800 h 6870700"/>
              <a:gd name="connsiteX1-33" fmla="*/ 10502900 w 12204700"/>
              <a:gd name="connsiteY1-34" fmla="*/ 25400 h 6870700"/>
              <a:gd name="connsiteX2-35" fmla="*/ 12204700 w 12204700"/>
              <a:gd name="connsiteY2-36" fmla="*/ 0 h 6870700"/>
              <a:gd name="connsiteX3-37" fmla="*/ 12192000 w 12204700"/>
              <a:gd name="connsiteY3-38" fmla="*/ 6870700 h 6870700"/>
              <a:gd name="connsiteX4-39" fmla="*/ 0 w 12204700"/>
              <a:gd name="connsiteY4-40" fmla="*/ 6870700 h 6870700"/>
              <a:gd name="connsiteX5-41" fmla="*/ 0 w 12204700"/>
              <a:gd name="connsiteY5-42" fmla="*/ 4622800 h 6870700"/>
              <a:gd name="connsiteX0-43" fmla="*/ 0 w 12204700"/>
              <a:gd name="connsiteY0-44" fmla="*/ 4635500 h 6883400"/>
              <a:gd name="connsiteX1-45" fmla="*/ 11303000 w 12204700"/>
              <a:gd name="connsiteY1-46" fmla="*/ 0 h 6883400"/>
              <a:gd name="connsiteX2-47" fmla="*/ 12204700 w 12204700"/>
              <a:gd name="connsiteY2-48" fmla="*/ 12700 h 6883400"/>
              <a:gd name="connsiteX3-49" fmla="*/ 12192000 w 12204700"/>
              <a:gd name="connsiteY3-50" fmla="*/ 6883400 h 6883400"/>
              <a:gd name="connsiteX4-51" fmla="*/ 0 w 12204700"/>
              <a:gd name="connsiteY4-52" fmla="*/ 6883400 h 6883400"/>
              <a:gd name="connsiteX5-53" fmla="*/ 0 w 12204700"/>
              <a:gd name="connsiteY5-54" fmla="*/ 4635500 h 6883400"/>
              <a:gd name="connsiteX0-55" fmla="*/ 0 w 12204700"/>
              <a:gd name="connsiteY0-56" fmla="*/ 4635500 h 6883400"/>
              <a:gd name="connsiteX1-57" fmla="*/ 11303000 w 12204700"/>
              <a:gd name="connsiteY1-58" fmla="*/ 0 h 6883400"/>
              <a:gd name="connsiteX2-59" fmla="*/ 12204700 w 12204700"/>
              <a:gd name="connsiteY2-60" fmla="*/ 12700 h 6883400"/>
              <a:gd name="connsiteX3-61" fmla="*/ 12192000 w 12204700"/>
              <a:gd name="connsiteY3-62" fmla="*/ 6883400 h 6883400"/>
              <a:gd name="connsiteX4-63" fmla="*/ 0 w 12204700"/>
              <a:gd name="connsiteY4-64" fmla="*/ 6883400 h 6883400"/>
              <a:gd name="connsiteX5-65" fmla="*/ 0 w 12204700"/>
              <a:gd name="connsiteY5-66" fmla="*/ 4635500 h 6883400"/>
              <a:gd name="connsiteX0-67" fmla="*/ 0 w 12204700"/>
              <a:gd name="connsiteY0-68" fmla="*/ 4622800 h 6870700"/>
              <a:gd name="connsiteX1-69" fmla="*/ 9372600 w 12204700"/>
              <a:gd name="connsiteY1-70" fmla="*/ 12700 h 6870700"/>
              <a:gd name="connsiteX2-71" fmla="*/ 12204700 w 12204700"/>
              <a:gd name="connsiteY2-72" fmla="*/ 0 h 6870700"/>
              <a:gd name="connsiteX3-73" fmla="*/ 12192000 w 12204700"/>
              <a:gd name="connsiteY3-74" fmla="*/ 6870700 h 6870700"/>
              <a:gd name="connsiteX4-75" fmla="*/ 0 w 12204700"/>
              <a:gd name="connsiteY4-76" fmla="*/ 6870700 h 6870700"/>
              <a:gd name="connsiteX5-77" fmla="*/ 0 w 12204700"/>
              <a:gd name="connsiteY5-78" fmla="*/ 4622800 h 6870700"/>
              <a:gd name="connsiteX0-79" fmla="*/ 0 w 12204700"/>
              <a:gd name="connsiteY0-80" fmla="*/ 4622800 h 6870700"/>
              <a:gd name="connsiteX1-81" fmla="*/ 9372600 w 12204700"/>
              <a:gd name="connsiteY1-82" fmla="*/ 12700 h 6870700"/>
              <a:gd name="connsiteX2-83" fmla="*/ 12204700 w 12204700"/>
              <a:gd name="connsiteY2-84" fmla="*/ 0 h 6870700"/>
              <a:gd name="connsiteX3-85" fmla="*/ 12192000 w 12204700"/>
              <a:gd name="connsiteY3-86" fmla="*/ 6870700 h 6870700"/>
              <a:gd name="connsiteX4-87" fmla="*/ 0 w 12204700"/>
              <a:gd name="connsiteY4-88" fmla="*/ 6870700 h 6870700"/>
              <a:gd name="connsiteX5-89" fmla="*/ 0 w 12204700"/>
              <a:gd name="connsiteY5-90" fmla="*/ 4622800 h 6870700"/>
              <a:gd name="connsiteX0-91" fmla="*/ 12700 w 12204700"/>
              <a:gd name="connsiteY0-92" fmla="*/ 3708400 h 6870700"/>
              <a:gd name="connsiteX1-93" fmla="*/ 9372600 w 12204700"/>
              <a:gd name="connsiteY1-94" fmla="*/ 12700 h 6870700"/>
              <a:gd name="connsiteX2-95" fmla="*/ 12204700 w 12204700"/>
              <a:gd name="connsiteY2-96" fmla="*/ 0 h 6870700"/>
              <a:gd name="connsiteX3-97" fmla="*/ 12192000 w 12204700"/>
              <a:gd name="connsiteY3-98" fmla="*/ 6870700 h 6870700"/>
              <a:gd name="connsiteX4-99" fmla="*/ 0 w 12204700"/>
              <a:gd name="connsiteY4-100" fmla="*/ 6870700 h 6870700"/>
              <a:gd name="connsiteX5-101" fmla="*/ 12700 w 12204700"/>
              <a:gd name="connsiteY5-102" fmla="*/ 3708400 h 6870700"/>
              <a:gd name="connsiteX0-103" fmla="*/ 12700 w 12204700"/>
              <a:gd name="connsiteY0-104" fmla="*/ 3708400 h 6870700"/>
              <a:gd name="connsiteX1-105" fmla="*/ 9372600 w 12204700"/>
              <a:gd name="connsiteY1-106" fmla="*/ 12700 h 6870700"/>
              <a:gd name="connsiteX2-107" fmla="*/ 12204700 w 12204700"/>
              <a:gd name="connsiteY2-108" fmla="*/ 0 h 6870700"/>
              <a:gd name="connsiteX3-109" fmla="*/ 12192000 w 12204700"/>
              <a:gd name="connsiteY3-110" fmla="*/ 6870700 h 6870700"/>
              <a:gd name="connsiteX4-111" fmla="*/ 0 w 12204700"/>
              <a:gd name="connsiteY4-112" fmla="*/ 6870700 h 6870700"/>
              <a:gd name="connsiteX5-113" fmla="*/ 12700 w 12204700"/>
              <a:gd name="connsiteY5-114" fmla="*/ 3708400 h 6870700"/>
              <a:gd name="connsiteX0-115" fmla="*/ 12700 w 12204700"/>
              <a:gd name="connsiteY0-116" fmla="*/ 3708400 h 6870700"/>
              <a:gd name="connsiteX1-117" fmla="*/ 9372600 w 12204700"/>
              <a:gd name="connsiteY1-118" fmla="*/ 12700 h 6870700"/>
              <a:gd name="connsiteX2-119" fmla="*/ 12204700 w 12204700"/>
              <a:gd name="connsiteY2-120" fmla="*/ 0 h 6870700"/>
              <a:gd name="connsiteX3-121" fmla="*/ 12192000 w 12204700"/>
              <a:gd name="connsiteY3-122" fmla="*/ 6870700 h 6870700"/>
              <a:gd name="connsiteX4-123" fmla="*/ 0 w 12204700"/>
              <a:gd name="connsiteY4-124" fmla="*/ 6870700 h 6870700"/>
              <a:gd name="connsiteX5-125" fmla="*/ 12700 w 12204700"/>
              <a:gd name="connsiteY5-126" fmla="*/ 3708400 h 6870700"/>
              <a:gd name="connsiteX0-127" fmla="*/ 12700 w 12204700"/>
              <a:gd name="connsiteY0-128" fmla="*/ 3708400 h 6870700"/>
              <a:gd name="connsiteX1-129" fmla="*/ 9372600 w 12204700"/>
              <a:gd name="connsiteY1-130" fmla="*/ 12700 h 6870700"/>
              <a:gd name="connsiteX2-131" fmla="*/ 12204700 w 12204700"/>
              <a:gd name="connsiteY2-132" fmla="*/ 0 h 6870700"/>
              <a:gd name="connsiteX3-133" fmla="*/ 12192000 w 12204700"/>
              <a:gd name="connsiteY3-134" fmla="*/ 6870700 h 6870700"/>
              <a:gd name="connsiteX4-135" fmla="*/ 0 w 12204700"/>
              <a:gd name="connsiteY4-136" fmla="*/ 6870700 h 6870700"/>
              <a:gd name="connsiteX5-137" fmla="*/ 12700 w 12204700"/>
              <a:gd name="connsiteY5-138" fmla="*/ 3708400 h 6870700"/>
              <a:gd name="connsiteX0-139" fmla="*/ 769 w 12211819"/>
              <a:gd name="connsiteY0-140" fmla="*/ 5156200 h 7155874"/>
              <a:gd name="connsiteX1-141" fmla="*/ 9379719 w 12211819"/>
              <a:gd name="connsiteY1-142" fmla="*/ 12700 h 7155874"/>
              <a:gd name="connsiteX2-143" fmla="*/ 12211819 w 12211819"/>
              <a:gd name="connsiteY2-144" fmla="*/ 0 h 7155874"/>
              <a:gd name="connsiteX3-145" fmla="*/ 12199119 w 12211819"/>
              <a:gd name="connsiteY3-146" fmla="*/ 6870700 h 7155874"/>
              <a:gd name="connsiteX4-147" fmla="*/ 7119 w 12211819"/>
              <a:gd name="connsiteY4-148" fmla="*/ 6870700 h 7155874"/>
              <a:gd name="connsiteX5-149" fmla="*/ 769 w 12211819"/>
              <a:gd name="connsiteY5-150" fmla="*/ 5156200 h 7155874"/>
              <a:gd name="connsiteX0-151" fmla="*/ 769 w 12211819"/>
              <a:gd name="connsiteY0-152" fmla="*/ 5156200 h 6870700"/>
              <a:gd name="connsiteX1-153" fmla="*/ 9379719 w 12211819"/>
              <a:gd name="connsiteY1-154" fmla="*/ 12700 h 6870700"/>
              <a:gd name="connsiteX2-155" fmla="*/ 12211819 w 12211819"/>
              <a:gd name="connsiteY2-156" fmla="*/ 0 h 6870700"/>
              <a:gd name="connsiteX3-157" fmla="*/ 12199119 w 12211819"/>
              <a:gd name="connsiteY3-158" fmla="*/ 6870700 h 6870700"/>
              <a:gd name="connsiteX4-159" fmla="*/ 7119 w 12211819"/>
              <a:gd name="connsiteY4-160" fmla="*/ 6870700 h 6870700"/>
              <a:gd name="connsiteX5-161" fmla="*/ 769 w 12211819"/>
              <a:gd name="connsiteY5-162" fmla="*/ 5156200 h 6870700"/>
              <a:gd name="connsiteX0-163" fmla="*/ 769 w 12211819"/>
              <a:gd name="connsiteY0-164" fmla="*/ 5156200 h 6870700"/>
              <a:gd name="connsiteX1-165" fmla="*/ 9379719 w 12211819"/>
              <a:gd name="connsiteY1-166" fmla="*/ 12700 h 6870700"/>
              <a:gd name="connsiteX2-167" fmla="*/ 12211819 w 12211819"/>
              <a:gd name="connsiteY2-168" fmla="*/ 0 h 6870700"/>
              <a:gd name="connsiteX3-169" fmla="*/ 12199119 w 12211819"/>
              <a:gd name="connsiteY3-170" fmla="*/ 6870700 h 6870700"/>
              <a:gd name="connsiteX4-171" fmla="*/ 7119 w 12211819"/>
              <a:gd name="connsiteY4-172" fmla="*/ 6870700 h 6870700"/>
              <a:gd name="connsiteX5-173" fmla="*/ 769 w 12211819"/>
              <a:gd name="connsiteY5-174" fmla="*/ 5156200 h 6870700"/>
              <a:gd name="connsiteX0-175" fmla="*/ 769 w 12211819"/>
              <a:gd name="connsiteY0-176" fmla="*/ 5156200 h 6870700"/>
              <a:gd name="connsiteX1-177" fmla="*/ 10617969 w 12211819"/>
              <a:gd name="connsiteY1-178" fmla="*/ 31750 h 6870700"/>
              <a:gd name="connsiteX2-179" fmla="*/ 12211819 w 12211819"/>
              <a:gd name="connsiteY2-180" fmla="*/ 0 h 6870700"/>
              <a:gd name="connsiteX3-181" fmla="*/ 12199119 w 12211819"/>
              <a:gd name="connsiteY3-182" fmla="*/ 6870700 h 6870700"/>
              <a:gd name="connsiteX4-183" fmla="*/ 7119 w 12211819"/>
              <a:gd name="connsiteY4-184" fmla="*/ 6870700 h 6870700"/>
              <a:gd name="connsiteX5-185" fmla="*/ 769 w 12211819"/>
              <a:gd name="connsiteY5-186" fmla="*/ 5156200 h 6870700"/>
              <a:gd name="connsiteX0-187" fmla="*/ 769 w 12211819"/>
              <a:gd name="connsiteY0-188" fmla="*/ 5156200 h 6870700"/>
              <a:gd name="connsiteX1-189" fmla="*/ 10637019 w 12211819"/>
              <a:gd name="connsiteY1-190" fmla="*/ 12700 h 6870700"/>
              <a:gd name="connsiteX2-191" fmla="*/ 12211819 w 12211819"/>
              <a:gd name="connsiteY2-192" fmla="*/ 0 h 6870700"/>
              <a:gd name="connsiteX3-193" fmla="*/ 12199119 w 12211819"/>
              <a:gd name="connsiteY3-194" fmla="*/ 6870700 h 6870700"/>
              <a:gd name="connsiteX4-195" fmla="*/ 7119 w 12211819"/>
              <a:gd name="connsiteY4-196" fmla="*/ 6870700 h 6870700"/>
              <a:gd name="connsiteX5-197" fmla="*/ 769 w 12211819"/>
              <a:gd name="connsiteY5-198" fmla="*/ 5156200 h 6870700"/>
              <a:gd name="connsiteX0-199" fmla="*/ 769 w 12211819"/>
              <a:gd name="connsiteY0-200" fmla="*/ 5156200 h 6870700"/>
              <a:gd name="connsiteX1-201" fmla="*/ 10637019 w 12211819"/>
              <a:gd name="connsiteY1-202" fmla="*/ 12700 h 6870700"/>
              <a:gd name="connsiteX2-203" fmla="*/ 12211819 w 12211819"/>
              <a:gd name="connsiteY2-204" fmla="*/ 0 h 6870700"/>
              <a:gd name="connsiteX3-205" fmla="*/ 12199119 w 12211819"/>
              <a:gd name="connsiteY3-206" fmla="*/ 6870700 h 6870700"/>
              <a:gd name="connsiteX4-207" fmla="*/ 7119 w 12211819"/>
              <a:gd name="connsiteY4-208" fmla="*/ 6870700 h 6870700"/>
              <a:gd name="connsiteX5-209" fmla="*/ 769 w 12211819"/>
              <a:gd name="connsiteY5-210" fmla="*/ 5156200 h 68707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12211819" h="6870700">
                <a:moveTo>
                  <a:pt x="769" y="5156200"/>
                </a:moveTo>
                <a:cubicBezTo>
                  <a:pt x="3594869" y="7854950"/>
                  <a:pt x="12224519" y="6858000"/>
                  <a:pt x="10637019" y="12700"/>
                </a:cubicBezTo>
                <a:lnTo>
                  <a:pt x="12211819" y="0"/>
                </a:lnTo>
                <a:cubicBezTo>
                  <a:pt x="12207586" y="2290233"/>
                  <a:pt x="12203352" y="4580467"/>
                  <a:pt x="12199119" y="6870700"/>
                </a:cubicBezTo>
                <a:lnTo>
                  <a:pt x="7119" y="6870700"/>
                </a:lnTo>
                <a:cubicBezTo>
                  <a:pt x="11352" y="5816600"/>
                  <a:pt x="-3464" y="6210300"/>
                  <a:pt x="769" y="5156200"/>
                </a:cubicBezTo>
                <a:close/>
              </a:path>
            </a:pathLst>
          </a:custGeom>
          <a:gradFill flip="none" rotWithShape="1">
            <a:gsLst>
              <a:gs pos="0">
                <a:srgbClr val="EBEBED"/>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 name="矩形 5"/>
          <p:cNvSpPr/>
          <p:nvPr/>
        </p:nvSpPr>
        <p:spPr>
          <a:xfrm>
            <a:off x="13120" y="0"/>
            <a:ext cx="12211819" cy="6870700"/>
          </a:xfrm>
          <a:custGeom>
            <a:avLst/>
            <a:gdLst>
              <a:gd name="connsiteX0" fmla="*/ 0 w 12192000"/>
              <a:gd name="connsiteY0" fmla="*/ 0 h 2247900"/>
              <a:gd name="connsiteX1" fmla="*/ 12192000 w 12192000"/>
              <a:gd name="connsiteY1" fmla="*/ 0 h 2247900"/>
              <a:gd name="connsiteX2" fmla="*/ 12192000 w 12192000"/>
              <a:gd name="connsiteY2" fmla="*/ 2247900 h 2247900"/>
              <a:gd name="connsiteX3" fmla="*/ 0 w 12192000"/>
              <a:gd name="connsiteY3" fmla="*/ 2247900 h 2247900"/>
              <a:gd name="connsiteX4" fmla="*/ 0 w 12192000"/>
              <a:gd name="connsiteY4" fmla="*/ 0 h 2247900"/>
              <a:gd name="connsiteX0-1" fmla="*/ 0 w 12192000"/>
              <a:gd name="connsiteY0-2" fmla="*/ 0 h 2247900"/>
              <a:gd name="connsiteX1-3" fmla="*/ 12192000 w 12192000"/>
              <a:gd name="connsiteY1-4" fmla="*/ 0 h 2247900"/>
              <a:gd name="connsiteX2-5" fmla="*/ 12192000 w 12192000"/>
              <a:gd name="connsiteY2-6" fmla="*/ 2247900 h 2247900"/>
              <a:gd name="connsiteX3-7" fmla="*/ 0 w 12192000"/>
              <a:gd name="connsiteY3-8" fmla="*/ 2247900 h 2247900"/>
              <a:gd name="connsiteX4-9" fmla="*/ 0 w 12192000"/>
              <a:gd name="connsiteY4-10" fmla="*/ 0 h 2247900"/>
              <a:gd name="connsiteX0-11" fmla="*/ 0 w 12192000"/>
              <a:gd name="connsiteY0-12" fmla="*/ 4597400 h 6845300"/>
              <a:gd name="connsiteX1-13" fmla="*/ 10502900 w 12192000"/>
              <a:gd name="connsiteY1-14" fmla="*/ 0 h 6845300"/>
              <a:gd name="connsiteX2-15" fmla="*/ 12192000 w 12192000"/>
              <a:gd name="connsiteY2-16" fmla="*/ 6845300 h 6845300"/>
              <a:gd name="connsiteX3-17" fmla="*/ 0 w 12192000"/>
              <a:gd name="connsiteY3-18" fmla="*/ 6845300 h 6845300"/>
              <a:gd name="connsiteX4-19" fmla="*/ 0 w 12192000"/>
              <a:gd name="connsiteY4-20" fmla="*/ 4597400 h 6845300"/>
              <a:gd name="connsiteX0-21" fmla="*/ 0 w 12192000"/>
              <a:gd name="connsiteY0-22" fmla="*/ 4597400 h 6845300"/>
              <a:gd name="connsiteX1-23" fmla="*/ 10502900 w 12192000"/>
              <a:gd name="connsiteY1-24" fmla="*/ 0 h 6845300"/>
              <a:gd name="connsiteX2-25" fmla="*/ 10617200 w 12192000"/>
              <a:gd name="connsiteY2-26" fmla="*/ 482600 h 6845300"/>
              <a:gd name="connsiteX3-27" fmla="*/ 12192000 w 12192000"/>
              <a:gd name="connsiteY3-28" fmla="*/ 6845300 h 6845300"/>
              <a:gd name="connsiteX4-29" fmla="*/ 0 w 12192000"/>
              <a:gd name="connsiteY4-30" fmla="*/ 6845300 h 6845300"/>
              <a:gd name="connsiteX5" fmla="*/ 0 w 12192000"/>
              <a:gd name="connsiteY5" fmla="*/ 4597400 h 6845300"/>
              <a:gd name="connsiteX0-31" fmla="*/ 0 w 12204700"/>
              <a:gd name="connsiteY0-32" fmla="*/ 4622800 h 6870700"/>
              <a:gd name="connsiteX1-33" fmla="*/ 10502900 w 12204700"/>
              <a:gd name="connsiteY1-34" fmla="*/ 25400 h 6870700"/>
              <a:gd name="connsiteX2-35" fmla="*/ 12204700 w 12204700"/>
              <a:gd name="connsiteY2-36" fmla="*/ 0 h 6870700"/>
              <a:gd name="connsiteX3-37" fmla="*/ 12192000 w 12204700"/>
              <a:gd name="connsiteY3-38" fmla="*/ 6870700 h 6870700"/>
              <a:gd name="connsiteX4-39" fmla="*/ 0 w 12204700"/>
              <a:gd name="connsiteY4-40" fmla="*/ 6870700 h 6870700"/>
              <a:gd name="connsiteX5-41" fmla="*/ 0 w 12204700"/>
              <a:gd name="connsiteY5-42" fmla="*/ 4622800 h 6870700"/>
              <a:gd name="connsiteX0-43" fmla="*/ 0 w 12204700"/>
              <a:gd name="connsiteY0-44" fmla="*/ 4635500 h 6883400"/>
              <a:gd name="connsiteX1-45" fmla="*/ 11303000 w 12204700"/>
              <a:gd name="connsiteY1-46" fmla="*/ 0 h 6883400"/>
              <a:gd name="connsiteX2-47" fmla="*/ 12204700 w 12204700"/>
              <a:gd name="connsiteY2-48" fmla="*/ 12700 h 6883400"/>
              <a:gd name="connsiteX3-49" fmla="*/ 12192000 w 12204700"/>
              <a:gd name="connsiteY3-50" fmla="*/ 6883400 h 6883400"/>
              <a:gd name="connsiteX4-51" fmla="*/ 0 w 12204700"/>
              <a:gd name="connsiteY4-52" fmla="*/ 6883400 h 6883400"/>
              <a:gd name="connsiteX5-53" fmla="*/ 0 w 12204700"/>
              <a:gd name="connsiteY5-54" fmla="*/ 4635500 h 6883400"/>
              <a:gd name="connsiteX0-55" fmla="*/ 0 w 12204700"/>
              <a:gd name="connsiteY0-56" fmla="*/ 4635500 h 6883400"/>
              <a:gd name="connsiteX1-57" fmla="*/ 11303000 w 12204700"/>
              <a:gd name="connsiteY1-58" fmla="*/ 0 h 6883400"/>
              <a:gd name="connsiteX2-59" fmla="*/ 12204700 w 12204700"/>
              <a:gd name="connsiteY2-60" fmla="*/ 12700 h 6883400"/>
              <a:gd name="connsiteX3-61" fmla="*/ 12192000 w 12204700"/>
              <a:gd name="connsiteY3-62" fmla="*/ 6883400 h 6883400"/>
              <a:gd name="connsiteX4-63" fmla="*/ 0 w 12204700"/>
              <a:gd name="connsiteY4-64" fmla="*/ 6883400 h 6883400"/>
              <a:gd name="connsiteX5-65" fmla="*/ 0 w 12204700"/>
              <a:gd name="connsiteY5-66" fmla="*/ 4635500 h 6883400"/>
              <a:gd name="connsiteX0-67" fmla="*/ 0 w 12204700"/>
              <a:gd name="connsiteY0-68" fmla="*/ 4622800 h 6870700"/>
              <a:gd name="connsiteX1-69" fmla="*/ 9372600 w 12204700"/>
              <a:gd name="connsiteY1-70" fmla="*/ 12700 h 6870700"/>
              <a:gd name="connsiteX2-71" fmla="*/ 12204700 w 12204700"/>
              <a:gd name="connsiteY2-72" fmla="*/ 0 h 6870700"/>
              <a:gd name="connsiteX3-73" fmla="*/ 12192000 w 12204700"/>
              <a:gd name="connsiteY3-74" fmla="*/ 6870700 h 6870700"/>
              <a:gd name="connsiteX4-75" fmla="*/ 0 w 12204700"/>
              <a:gd name="connsiteY4-76" fmla="*/ 6870700 h 6870700"/>
              <a:gd name="connsiteX5-77" fmla="*/ 0 w 12204700"/>
              <a:gd name="connsiteY5-78" fmla="*/ 4622800 h 6870700"/>
              <a:gd name="connsiteX0-79" fmla="*/ 0 w 12204700"/>
              <a:gd name="connsiteY0-80" fmla="*/ 4622800 h 6870700"/>
              <a:gd name="connsiteX1-81" fmla="*/ 9372600 w 12204700"/>
              <a:gd name="connsiteY1-82" fmla="*/ 12700 h 6870700"/>
              <a:gd name="connsiteX2-83" fmla="*/ 12204700 w 12204700"/>
              <a:gd name="connsiteY2-84" fmla="*/ 0 h 6870700"/>
              <a:gd name="connsiteX3-85" fmla="*/ 12192000 w 12204700"/>
              <a:gd name="connsiteY3-86" fmla="*/ 6870700 h 6870700"/>
              <a:gd name="connsiteX4-87" fmla="*/ 0 w 12204700"/>
              <a:gd name="connsiteY4-88" fmla="*/ 6870700 h 6870700"/>
              <a:gd name="connsiteX5-89" fmla="*/ 0 w 12204700"/>
              <a:gd name="connsiteY5-90" fmla="*/ 4622800 h 6870700"/>
              <a:gd name="connsiteX0-91" fmla="*/ 12700 w 12204700"/>
              <a:gd name="connsiteY0-92" fmla="*/ 3708400 h 6870700"/>
              <a:gd name="connsiteX1-93" fmla="*/ 9372600 w 12204700"/>
              <a:gd name="connsiteY1-94" fmla="*/ 12700 h 6870700"/>
              <a:gd name="connsiteX2-95" fmla="*/ 12204700 w 12204700"/>
              <a:gd name="connsiteY2-96" fmla="*/ 0 h 6870700"/>
              <a:gd name="connsiteX3-97" fmla="*/ 12192000 w 12204700"/>
              <a:gd name="connsiteY3-98" fmla="*/ 6870700 h 6870700"/>
              <a:gd name="connsiteX4-99" fmla="*/ 0 w 12204700"/>
              <a:gd name="connsiteY4-100" fmla="*/ 6870700 h 6870700"/>
              <a:gd name="connsiteX5-101" fmla="*/ 12700 w 12204700"/>
              <a:gd name="connsiteY5-102" fmla="*/ 3708400 h 6870700"/>
              <a:gd name="connsiteX0-103" fmla="*/ 12700 w 12204700"/>
              <a:gd name="connsiteY0-104" fmla="*/ 3708400 h 6870700"/>
              <a:gd name="connsiteX1-105" fmla="*/ 9372600 w 12204700"/>
              <a:gd name="connsiteY1-106" fmla="*/ 12700 h 6870700"/>
              <a:gd name="connsiteX2-107" fmla="*/ 12204700 w 12204700"/>
              <a:gd name="connsiteY2-108" fmla="*/ 0 h 6870700"/>
              <a:gd name="connsiteX3-109" fmla="*/ 12192000 w 12204700"/>
              <a:gd name="connsiteY3-110" fmla="*/ 6870700 h 6870700"/>
              <a:gd name="connsiteX4-111" fmla="*/ 0 w 12204700"/>
              <a:gd name="connsiteY4-112" fmla="*/ 6870700 h 6870700"/>
              <a:gd name="connsiteX5-113" fmla="*/ 12700 w 12204700"/>
              <a:gd name="connsiteY5-114" fmla="*/ 3708400 h 6870700"/>
              <a:gd name="connsiteX0-115" fmla="*/ 12700 w 12204700"/>
              <a:gd name="connsiteY0-116" fmla="*/ 3708400 h 6870700"/>
              <a:gd name="connsiteX1-117" fmla="*/ 9372600 w 12204700"/>
              <a:gd name="connsiteY1-118" fmla="*/ 12700 h 6870700"/>
              <a:gd name="connsiteX2-119" fmla="*/ 12204700 w 12204700"/>
              <a:gd name="connsiteY2-120" fmla="*/ 0 h 6870700"/>
              <a:gd name="connsiteX3-121" fmla="*/ 12192000 w 12204700"/>
              <a:gd name="connsiteY3-122" fmla="*/ 6870700 h 6870700"/>
              <a:gd name="connsiteX4-123" fmla="*/ 0 w 12204700"/>
              <a:gd name="connsiteY4-124" fmla="*/ 6870700 h 6870700"/>
              <a:gd name="connsiteX5-125" fmla="*/ 12700 w 12204700"/>
              <a:gd name="connsiteY5-126" fmla="*/ 3708400 h 6870700"/>
              <a:gd name="connsiteX0-127" fmla="*/ 12700 w 12204700"/>
              <a:gd name="connsiteY0-128" fmla="*/ 3708400 h 6870700"/>
              <a:gd name="connsiteX1-129" fmla="*/ 9372600 w 12204700"/>
              <a:gd name="connsiteY1-130" fmla="*/ 12700 h 6870700"/>
              <a:gd name="connsiteX2-131" fmla="*/ 12204700 w 12204700"/>
              <a:gd name="connsiteY2-132" fmla="*/ 0 h 6870700"/>
              <a:gd name="connsiteX3-133" fmla="*/ 12192000 w 12204700"/>
              <a:gd name="connsiteY3-134" fmla="*/ 6870700 h 6870700"/>
              <a:gd name="connsiteX4-135" fmla="*/ 0 w 12204700"/>
              <a:gd name="connsiteY4-136" fmla="*/ 6870700 h 6870700"/>
              <a:gd name="connsiteX5-137" fmla="*/ 12700 w 12204700"/>
              <a:gd name="connsiteY5-138" fmla="*/ 3708400 h 6870700"/>
              <a:gd name="connsiteX0-139" fmla="*/ 769 w 12211819"/>
              <a:gd name="connsiteY0-140" fmla="*/ 5156200 h 7155874"/>
              <a:gd name="connsiteX1-141" fmla="*/ 9379719 w 12211819"/>
              <a:gd name="connsiteY1-142" fmla="*/ 12700 h 7155874"/>
              <a:gd name="connsiteX2-143" fmla="*/ 12211819 w 12211819"/>
              <a:gd name="connsiteY2-144" fmla="*/ 0 h 7155874"/>
              <a:gd name="connsiteX3-145" fmla="*/ 12199119 w 12211819"/>
              <a:gd name="connsiteY3-146" fmla="*/ 6870700 h 7155874"/>
              <a:gd name="connsiteX4-147" fmla="*/ 7119 w 12211819"/>
              <a:gd name="connsiteY4-148" fmla="*/ 6870700 h 7155874"/>
              <a:gd name="connsiteX5-149" fmla="*/ 769 w 12211819"/>
              <a:gd name="connsiteY5-150" fmla="*/ 5156200 h 7155874"/>
              <a:gd name="connsiteX0-151" fmla="*/ 769 w 12211819"/>
              <a:gd name="connsiteY0-152" fmla="*/ 5156200 h 6870700"/>
              <a:gd name="connsiteX1-153" fmla="*/ 9379719 w 12211819"/>
              <a:gd name="connsiteY1-154" fmla="*/ 12700 h 6870700"/>
              <a:gd name="connsiteX2-155" fmla="*/ 12211819 w 12211819"/>
              <a:gd name="connsiteY2-156" fmla="*/ 0 h 6870700"/>
              <a:gd name="connsiteX3-157" fmla="*/ 12199119 w 12211819"/>
              <a:gd name="connsiteY3-158" fmla="*/ 6870700 h 6870700"/>
              <a:gd name="connsiteX4-159" fmla="*/ 7119 w 12211819"/>
              <a:gd name="connsiteY4-160" fmla="*/ 6870700 h 6870700"/>
              <a:gd name="connsiteX5-161" fmla="*/ 769 w 12211819"/>
              <a:gd name="connsiteY5-162" fmla="*/ 5156200 h 6870700"/>
              <a:gd name="connsiteX0-163" fmla="*/ 769 w 12211819"/>
              <a:gd name="connsiteY0-164" fmla="*/ 5156200 h 6870700"/>
              <a:gd name="connsiteX1-165" fmla="*/ 9379719 w 12211819"/>
              <a:gd name="connsiteY1-166" fmla="*/ 12700 h 6870700"/>
              <a:gd name="connsiteX2-167" fmla="*/ 12211819 w 12211819"/>
              <a:gd name="connsiteY2-168" fmla="*/ 0 h 6870700"/>
              <a:gd name="connsiteX3-169" fmla="*/ 12199119 w 12211819"/>
              <a:gd name="connsiteY3-170" fmla="*/ 6870700 h 6870700"/>
              <a:gd name="connsiteX4-171" fmla="*/ 7119 w 12211819"/>
              <a:gd name="connsiteY4-172" fmla="*/ 6870700 h 6870700"/>
              <a:gd name="connsiteX5-173" fmla="*/ 769 w 12211819"/>
              <a:gd name="connsiteY5-174" fmla="*/ 5156200 h 6870700"/>
              <a:gd name="connsiteX0-175" fmla="*/ 769 w 12211819"/>
              <a:gd name="connsiteY0-176" fmla="*/ 5156200 h 6870700"/>
              <a:gd name="connsiteX1-177" fmla="*/ 10617969 w 12211819"/>
              <a:gd name="connsiteY1-178" fmla="*/ 31750 h 6870700"/>
              <a:gd name="connsiteX2-179" fmla="*/ 12211819 w 12211819"/>
              <a:gd name="connsiteY2-180" fmla="*/ 0 h 6870700"/>
              <a:gd name="connsiteX3-181" fmla="*/ 12199119 w 12211819"/>
              <a:gd name="connsiteY3-182" fmla="*/ 6870700 h 6870700"/>
              <a:gd name="connsiteX4-183" fmla="*/ 7119 w 12211819"/>
              <a:gd name="connsiteY4-184" fmla="*/ 6870700 h 6870700"/>
              <a:gd name="connsiteX5-185" fmla="*/ 769 w 12211819"/>
              <a:gd name="connsiteY5-186" fmla="*/ 5156200 h 6870700"/>
              <a:gd name="connsiteX0-187" fmla="*/ 769 w 12211819"/>
              <a:gd name="connsiteY0-188" fmla="*/ 5156200 h 6870700"/>
              <a:gd name="connsiteX1-189" fmla="*/ 10637019 w 12211819"/>
              <a:gd name="connsiteY1-190" fmla="*/ 12700 h 6870700"/>
              <a:gd name="connsiteX2-191" fmla="*/ 12211819 w 12211819"/>
              <a:gd name="connsiteY2-192" fmla="*/ 0 h 6870700"/>
              <a:gd name="connsiteX3-193" fmla="*/ 12199119 w 12211819"/>
              <a:gd name="connsiteY3-194" fmla="*/ 6870700 h 6870700"/>
              <a:gd name="connsiteX4-195" fmla="*/ 7119 w 12211819"/>
              <a:gd name="connsiteY4-196" fmla="*/ 6870700 h 6870700"/>
              <a:gd name="connsiteX5-197" fmla="*/ 769 w 12211819"/>
              <a:gd name="connsiteY5-198" fmla="*/ 5156200 h 6870700"/>
              <a:gd name="connsiteX0-199" fmla="*/ 769 w 12211819"/>
              <a:gd name="connsiteY0-200" fmla="*/ 5156200 h 6870700"/>
              <a:gd name="connsiteX1-201" fmla="*/ 10637019 w 12211819"/>
              <a:gd name="connsiteY1-202" fmla="*/ 12700 h 6870700"/>
              <a:gd name="connsiteX2-203" fmla="*/ 12211819 w 12211819"/>
              <a:gd name="connsiteY2-204" fmla="*/ 0 h 6870700"/>
              <a:gd name="connsiteX3-205" fmla="*/ 12199119 w 12211819"/>
              <a:gd name="connsiteY3-206" fmla="*/ 6870700 h 6870700"/>
              <a:gd name="connsiteX4-207" fmla="*/ 7119 w 12211819"/>
              <a:gd name="connsiteY4-208" fmla="*/ 6870700 h 6870700"/>
              <a:gd name="connsiteX5-209" fmla="*/ 769 w 12211819"/>
              <a:gd name="connsiteY5-210" fmla="*/ 5156200 h 6870700"/>
              <a:gd name="connsiteX0-211" fmla="*/ 769 w 12211819"/>
              <a:gd name="connsiteY0-212" fmla="*/ 5156200 h 6870700"/>
              <a:gd name="connsiteX1-213" fmla="*/ 11203076 w 12211819"/>
              <a:gd name="connsiteY1-214" fmla="*/ 12700 h 6870700"/>
              <a:gd name="connsiteX2-215" fmla="*/ 12211819 w 12211819"/>
              <a:gd name="connsiteY2-216" fmla="*/ 0 h 6870700"/>
              <a:gd name="connsiteX3-217" fmla="*/ 12199119 w 12211819"/>
              <a:gd name="connsiteY3-218" fmla="*/ 6870700 h 6870700"/>
              <a:gd name="connsiteX4-219" fmla="*/ 7119 w 12211819"/>
              <a:gd name="connsiteY4-220" fmla="*/ 6870700 h 6870700"/>
              <a:gd name="connsiteX5-221" fmla="*/ 769 w 12211819"/>
              <a:gd name="connsiteY5-222" fmla="*/ 5156200 h 68707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12211819" h="6870700">
                <a:moveTo>
                  <a:pt x="769" y="5156200"/>
                </a:moveTo>
                <a:cubicBezTo>
                  <a:pt x="3594869" y="7854950"/>
                  <a:pt x="12790576" y="6858000"/>
                  <a:pt x="11203076" y="12700"/>
                </a:cubicBezTo>
                <a:lnTo>
                  <a:pt x="12211819" y="0"/>
                </a:lnTo>
                <a:cubicBezTo>
                  <a:pt x="12207586" y="2290233"/>
                  <a:pt x="12203352" y="4580467"/>
                  <a:pt x="12199119" y="6870700"/>
                </a:cubicBezTo>
                <a:lnTo>
                  <a:pt x="7119" y="6870700"/>
                </a:lnTo>
                <a:cubicBezTo>
                  <a:pt x="11352" y="5816600"/>
                  <a:pt x="-3464" y="6210300"/>
                  <a:pt x="769" y="5156200"/>
                </a:cubicBezTo>
                <a:close/>
              </a:path>
            </a:pathLst>
          </a:custGeom>
          <a:gradFill flip="none" rotWithShape="1">
            <a:gsLst>
              <a:gs pos="2000">
                <a:schemeClr val="bg1">
                  <a:lumMod val="85000"/>
                </a:schemeClr>
              </a:gs>
              <a:gs pos="10000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1" name="文本框 20"/>
          <p:cNvSpPr txBox="1"/>
          <p:nvPr/>
        </p:nvSpPr>
        <p:spPr>
          <a:xfrm>
            <a:off x="329565" y="1379220"/>
            <a:ext cx="11127740" cy="922020"/>
          </a:xfrm>
          <a:prstGeom prst="rect">
            <a:avLst/>
          </a:prstGeom>
          <a:noFill/>
        </p:spPr>
        <p:txBody>
          <a:bodyPr wrap="square" rtlCol="0">
            <a:spAutoFit/>
          </a:bodyPr>
          <a:lstStyle/>
          <a:p>
            <a:r>
              <a:rPr lang="zh-CN" altLang="en-US" sz="5400" b="1"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华文中宋" panose="02010600040101010101" charset="-122"/>
              </a:rPr>
              <a:t>环丙沙星氟轻松滴耳液</a:t>
            </a:r>
            <a:r>
              <a:rPr lang="en-US" altLang="zh-CN" sz="54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华文中宋" panose="02010600040101010101" charset="-122"/>
              </a:rPr>
              <a:t>（</a:t>
            </a:r>
            <a:r>
              <a:rPr lang="zh-CN" altLang="en-US" sz="54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华文中宋" panose="02010600040101010101" charset="-122"/>
              </a:rPr>
              <a:t>欣彦纾</a:t>
            </a:r>
            <a:r>
              <a:rPr lang="en-US" altLang="en-US" sz="5400" baseline="300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华文中宋" panose="02010600040101010101" charset="-122"/>
              </a:rPr>
              <a:t>®</a:t>
            </a:r>
            <a:r>
              <a:rPr lang="en-US" altLang="zh-CN" sz="54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华文中宋" panose="02010600040101010101" charset="-122"/>
              </a:rPr>
              <a:t>）</a:t>
            </a:r>
            <a:endParaRPr lang="en-US" altLang="zh-CN" sz="5400" dirty="0">
              <a:solidFill>
                <a:schemeClr val="accent1">
                  <a:lumMod val="50000"/>
                </a:schemeClr>
              </a:solidFill>
              <a:latin typeface="微软雅黑" panose="020B0503020204020204" charset="-122"/>
              <a:ea typeface="微软雅黑" panose="020B0503020204020204" charset="-122"/>
              <a:cs typeface="微软雅黑" panose="020B0503020204020204" charset="-122"/>
              <a:sym typeface="华文中宋" panose="02010600040101010101" charset="-122"/>
            </a:endParaRPr>
          </a:p>
        </p:txBody>
      </p:sp>
      <p:sp>
        <p:nvSpPr>
          <p:cNvPr id="36" name="矩形: 圆角 35"/>
          <p:cNvSpPr/>
          <p:nvPr/>
        </p:nvSpPr>
        <p:spPr>
          <a:xfrm>
            <a:off x="1947545" y="5359400"/>
            <a:ext cx="4678680" cy="412115"/>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zh-CN" altLang="en-US">
              <a:latin typeface="微软雅黑" panose="020B0503020204020204" charset="-122"/>
              <a:ea typeface="微软雅黑" panose="020B0503020204020204" charset="-122"/>
              <a:cs typeface="+mn-ea"/>
              <a:sym typeface="+mn-lt"/>
            </a:endParaRPr>
          </a:p>
        </p:txBody>
      </p:sp>
      <p:grpSp>
        <p:nvGrpSpPr>
          <p:cNvPr id="37" name="图形 4"/>
          <p:cNvGrpSpPr/>
          <p:nvPr/>
        </p:nvGrpSpPr>
        <p:grpSpPr>
          <a:xfrm>
            <a:off x="2174875" y="5441950"/>
            <a:ext cx="214630" cy="271145"/>
            <a:chOff x="6549457" y="1662936"/>
            <a:chExt cx="247650" cy="312834"/>
          </a:xfrm>
          <a:solidFill>
            <a:schemeClr val="bg1"/>
          </a:solidFill>
        </p:grpSpPr>
        <p:sp>
          <p:nvSpPr>
            <p:cNvPr id="39" name="任意多边形: 形状 38"/>
            <p:cNvSpPr/>
            <p:nvPr/>
          </p:nvSpPr>
          <p:spPr>
            <a:xfrm rot="20243205">
              <a:off x="6606410" y="1662936"/>
              <a:ext cx="133538" cy="133537"/>
            </a:xfrm>
            <a:custGeom>
              <a:avLst/>
              <a:gdLst>
                <a:gd name="connsiteX0" fmla="*/ 133537 w 133537"/>
                <a:gd name="connsiteY0" fmla="*/ 66769 h 133537"/>
                <a:gd name="connsiteX1" fmla="*/ 66769 w 133537"/>
                <a:gd name="connsiteY1" fmla="*/ 133537 h 133537"/>
                <a:gd name="connsiteX2" fmla="*/ 0 w 133537"/>
                <a:gd name="connsiteY2" fmla="*/ 66769 h 133537"/>
                <a:gd name="connsiteX3" fmla="*/ 66769 w 133537"/>
                <a:gd name="connsiteY3" fmla="*/ 0 h 133537"/>
                <a:gd name="connsiteX4" fmla="*/ 133537 w 133537"/>
                <a:gd name="connsiteY4" fmla="*/ 66769 h 1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537" h="133537">
                  <a:moveTo>
                    <a:pt x="133537" y="66769"/>
                  </a:moveTo>
                  <a:cubicBezTo>
                    <a:pt x="133537" y="103644"/>
                    <a:pt x="103644" y="133537"/>
                    <a:pt x="66769" y="133537"/>
                  </a:cubicBezTo>
                  <a:cubicBezTo>
                    <a:pt x="29893" y="133537"/>
                    <a:pt x="0" y="103644"/>
                    <a:pt x="0" y="66769"/>
                  </a:cubicBezTo>
                  <a:cubicBezTo>
                    <a:pt x="0" y="29893"/>
                    <a:pt x="29893" y="0"/>
                    <a:pt x="66769" y="0"/>
                  </a:cubicBezTo>
                  <a:cubicBezTo>
                    <a:pt x="103644" y="0"/>
                    <a:pt x="133537" y="29893"/>
                    <a:pt x="133537" y="66769"/>
                  </a:cubicBezTo>
                  <a:close/>
                </a:path>
              </a:pathLst>
            </a:custGeom>
            <a:solidFill>
              <a:srgbClr val="0055BD"/>
            </a:solidFill>
            <a:ln w="9525" cap="flat">
              <a:noFill/>
              <a:prstDash val="solid"/>
              <a:miter/>
            </a:ln>
          </p:spPr>
          <p:txBody>
            <a:bodyPr rtlCol="0" anchor="ctr" anchorCtr="0"/>
            <a:lstStyle/>
            <a:p>
              <a:endParaRPr lang="zh-CN" altLang="en-US" sz="1600">
                <a:latin typeface="微软雅黑" panose="020B0503020204020204" charset="-122"/>
                <a:ea typeface="微软雅黑" panose="020B0503020204020204" charset="-122"/>
                <a:cs typeface="+mn-ea"/>
                <a:sym typeface="+mn-lt"/>
              </a:endParaRPr>
            </a:p>
          </p:txBody>
        </p:sp>
        <p:sp>
          <p:nvSpPr>
            <p:cNvPr id="40" name="任意多边形: 形状 39"/>
            <p:cNvSpPr/>
            <p:nvPr/>
          </p:nvSpPr>
          <p:spPr>
            <a:xfrm>
              <a:off x="6549457" y="1819465"/>
              <a:ext cx="247650" cy="156305"/>
            </a:xfrm>
            <a:custGeom>
              <a:avLst/>
              <a:gdLst>
                <a:gd name="connsiteX0" fmla="*/ 123825 w 247650"/>
                <a:gd name="connsiteY0" fmla="*/ 0 h 156305"/>
                <a:gd name="connsiteX1" fmla="*/ 123825 w 247650"/>
                <a:gd name="connsiteY1" fmla="*/ 0 h 156305"/>
                <a:gd name="connsiteX2" fmla="*/ 0 w 247650"/>
                <a:gd name="connsiteY2" fmla="*/ 123825 h 156305"/>
                <a:gd name="connsiteX3" fmla="*/ 0 w 247650"/>
                <a:gd name="connsiteY3" fmla="*/ 123825 h 156305"/>
                <a:gd name="connsiteX4" fmla="*/ 32480 w 247650"/>
                <a:gd name="connsiteY4" fmla="*/ 156305 h 156305"/>
                <a:gd name="connsiteX5" fmla="*/ 215170 w 247650"/>
                <a:gd name="connsiteY5" fmla="*/ 156305 h 156305"/>
                <a:gd name="connsiteX6" fmla="*/ 247650 w 247650"/>
                <a:gd name="connsiteY6" fmla="*/ 123825 h 156305"/>
                <a:gd name="connsiteX7" fmla="*/ 247650 w 247650"/>
                <a:gd name="connsiteY7" fmla="*/ 123825 h 156305"/>
                <a:gd name="connsiteX8" fmla="*/ 123825 w 247650"/>
                <a:gd name="connsiteY8" fmla="*/ 0 h 15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50" h="156305">
                  <a:moveTo>
                    <a:pt x="123825" y="0"/>
                  </a:moveTo>
                  <a:lnTo>
                    <a:pt x="123825" y="0"/>
                  </a:lnTo>
                  <a:cubicBezTo>
                    <a:pt x="55436" y="0"/>
                    <a:pt x="0" y="55435"/>
                    <a:pt x="0" y="123825"/>
                  </a:cubicBezTo>
                  <a:lnTo>
                    <a:pt x="0" y="123825"/>
                  </a:lnTo>
                  <a:cubicBezTo>
                    <a:pt x="0" y="141732"/>
                    <a:pt x="14573" y="156305"/>
                    <a:pt x="32480" y="156305"/>
                  </a:cubicBezTo>
                  <a:lnTo>
                    <a:pt x="215170" y="156305"/>
                  </a:lnTo>
                  <a:cubicBezTo>
                    <a:pt x="233077" y="156305"/>
                    <a:pt x="247650" y="141732"/>
                    <a:pt x="247650" y="123825"/>
                  </a:cubicBezTo>
                  <a:lnTo>
                    <a:pt x="247650" y="123825"/>
                  </a:lnTo>
                  <a:cubicBezTo>
                    <a:pt x="247650" y="55435"/>
                    <a:pt x="192215" y="0"/>
                    <a:pt x="123825" y="0"/>
                  </a:cubicBezTo>
                  <a:close/>
                </a:path>
              </a:pathLst>
            </a:custGeom>
            <a:solidFill>
              <a:srgbClr val="0055BD"/>
            </a:solidFill>
            <a:ln w="9525" cap="flat">
              <a:noFill/>
              <a:prstDash val="solid"/>
              <a:miter/>
            </a:ln>
          </p:spPr>
          <p:txBody>
            <a:bodyPr rtlCol="0" anchor="ctr" anchorCtr="0"/>
            <a:lstStyle/>
            <a:p>
              <a:endParaRPr lang="zh-CN" altLang="en-US" sz="1600">
                <a:latin typeface="微软雅黑" panose="020B0503020204020204" charset="-122"/>
                <a:ea typeface="微软雅黑" panose="020B0503020204020204" charset="-122"/>
                <a:cs typeface="+mn-ea"/>
                <a:sym typeface="+mn-lt"/>
              </a:endParaRPr>
            </a:p>
          </p:txBody>
        </p:sp>
      </p:grpSp>
      <p:sp>
        <p:nvSpPr>
          <p:cNvPr id="38" name="文本框 37"/>
          <p:cNvSpPr txBox="1"/>
          <p:nvPr/>
        </p:nvSpPr>
        <p:spPr>
          <a:xfrm>
            <a:off x="2501900" y="5359400"/>
            <a:ext cx="4124325" cy="412115"/>
          </a:xfrm>
          <a:prstGeom prst="rect">
            <a:avLst/>
          </a:prstGeom>
          <a:noFill/>
        </p:spPr>
        <p:txBody>
          <a:bodyPr wrap="square" anchor="ctr" anchorCtr="0">
            <a:noAutofit/>
          </a:bodyPr>
          <a:lstStyle/>
          <a:p>
            <a:r>
              <a:rPr lang="zh-CN" altLang="en-US" b="1" dirty="0">
                <a:latin typeface="微软雅黑" panose="020B0503020204020204" charset="-122"/>
                <a:ea typeface="微软雅黑" panose="020B0503020204020204" charset="-122"/>
                <a:cs typeface="+mn-ea"/>
                <a:sym typeface="+mn-lt"/>
              </a:rPr>
              <a:t>申报企业：广州兆科联发医药有限公司</a:t>
            </a:r>
            <a:endParaRPr lang="zh-CN" altLang="en-US" b="1" dirty="0">
              <a:latin typeface="微软雅黑" panose="020B0503020204020204" charset="-122"/>
              <a:ea typeface="微软雅黑" panose="020B0503020204020204" charset="-122"/>
              <a:cs typeface="+mn-ea"/>
              <a:sym typeface="+mn-lt"/>
            </a:endParaRPr>
          </a:p>
        </p:txBody>
      </p:sp>
      <p:sp>
        <p:nvSpPr>
          <p:cNvPr id="5" name="文本框 4"/>
          <p:cNvSpPr txBox="1"/>
          <p:nvPr/>
        </p:nvSpPr>
        <p:spPr>
          <a:xfrm>
            <a:off x="750570" y="597535"/>
            <a:ext cx="3119755" cy="521970"/>
          </a:xfrm>
          <a:prstGeom prst="rect">
            <a:avLst/>
          </a:prstGeom>
        </p:spPr>
        <p:txBody>
          <a:bodyPr wrap="square">
            <a:spAutoFit/>
          </a:bodyPr>
          <a:lstStyle/>
          <a:p>
            <a:pPr algn="ctr"/>
            <a:r>
              <a:rPr lang="zh-CN" altLang="en-US" sz="2800" b="1" dirty="0">
                <a:solidFill>
                  <a:srgbClr val="0070C0"/>
                </a:solidFill>
                <a:latin typeface="微软雅黑" panose="020B0503020204020204" charset="-122"/>
                <a:ea typeface="微软雅黑" panose="020B0503020204020204" charset="-122"/>
              </a:rPr>
              <a:t>拟新增医保目录</a:t>
            </a:r>
            <a:endParaRPr lang="zh-CN" altLang="en-US" sz="2800" b="1" dirty="0">
              <a:solidFill>
                <a:srgbClr val="0070C0"/>
              </a:solidFill>
              <a:latin typeface="微软雅黑" panose="020B0503020204020204" charset="-122"/>
              <a:ea typeface="微软雅黑" panose="020B0503020204020204" charset="-122"/>
            </a:endParaRPr>
          </a:p>
        </p:txBody>
      </p:sp>
      <p:sp>
        <p:nvSpPr>
          <p:cNvPr id="27" name="文本框 26"/>
          <p:cNvSpPr txBox="1"/>
          <p:nvPr/>
        </p:nvSpPr>
        <p:spPr>
          <a:xfrm>
            <a:off x="473710" y="2907665"/>
            <a:ext cx="6271895" cy="1845310"/>
          </a:xfrm>
          <a:prstGeom prst="rect">
            <a:avLst/>
          </a:prstGeom>
          <a:noFill/>
        </p:spPr>
        <p:txBody>
          <a:bodyPr wrap="square">
            <a:spAutoFit/>
          </a:bodyPr>
          <a:lstStyle/>
          <a:p>
            <a:pPr marL="342900" indent="-342900" algn="l">
              <a:lnSpc>
                <a:spcPct val="190000"/>
              </a:lnSpc>
              <a:buFont typeface="Wingdings" panose="05000000000000000000" charset="0"/>
              <a:buChar char="ü"/>
            </a:pPr>
            <a:r>
              <a:rPr lang="zh-CN" altLang="en-US" sz="2000" dirty="0">
                <a:latin typeface="微软雅黑" panose="020B0503020204020204" charset="-122"/>
                <a:ea typeface="微软雅黑" panose="020B0503020204020204" charset="-122"/>
                <a:cs typeface="微软雅黑" panose="020B0503020204020204" charset="-122"/>
                <a:sym typeface="+mn-ea"/>
              </a:rPr>
              <a:t>国内首个</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sym typeface="+mn-ea"/>
              </a:rPr>
              <a:t>喹诺酮</a:t>
            </a:r>
            <a:r>
              <a:rPr lang="en-US" altLang="zh-CN" sz="2000" dirty="0">
                <a:latin typeface="微软雅黑" panose="020B0503020204020204" charset="-122"/>
                <a:ea typeface="微软雅黑" panose="020B0503020204020204" charset="-122"/>
                <a:cs typeface="微软雅黑" panose="020B0503020204020204" charset="-122"/>
                <a:sym typeface="+mn-ea"/>
              </a:rPr>
              <a:t>+</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sym typeface="+mn-ea"/>
              </a:rPr>
              <a:t>糖皮质激素</a:t>
            </a:r>
            <a:r>
              <a:rPr lang="zh-CN" altLang="en-US" sz="2000" dirty="0">
                <a:latin typeface="微软雅黑" panose="020B0503020204020204" charset="-122"/>
                <a:ea typeface="微软雅黑" panose="020B0503020204020204" charset="-122"/>
                <a:cs typeface="微软雅黑" panose="020B0503020204020204" charset="-122"/>
                <a:sym typeface="+mn-ea"/>
              </a:rPr>
              <a:t>的耳外用</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sym typeface="+mn-ea"/>
              </a:rPr>
              <a:t>复方制剂</a:t>
            </a:r>
            <a:endParaRPr lang="zh-CN" altLang="en-US" sz="20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190000"/>
              </a:lnSpc>
              <a:buFont typeface="Wingdings" panose="05000000000000000000" charset="0"/>
              <a:buChar char="ü"/>
            </a:pP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sym typeface="+mn-ea"/>
              </a:rPr>
              <a:t>5.1</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sym typeface="+mn-ea"/>
              </a:rPr>
              <a:t>类参比制剂</a:t>
            </a:r>
            <a:r>
              <a:rPr lang="en-US" altLang="zh-CN" sz="2000"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sym typeface="+mn-ea"/>
              </a:rPr>
              <a:t>原研进口</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ea"/>
              </a:rPr>
              <a:t>  </a:t>
            </a:r>
            <a:endPar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L="342900" indent="-342900" algn="l">
              <a:lnSpc>
                <a:spcPct val="190000"/>
              </a:lnSpc>
              <a:buFont typeface="Wingdings" panose="05000000000000000000" charset="0"/>
              <a:buChar char="ü"/>
            </a:pP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sym typeface="+mn-ea"/>
              </a:rPr>
              <a:t>唯一单支</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无菌包装</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Users/yellow/Library/Containers/com.kingsoft.wpsoffice.mac/Data/tmp/picturecompress_20250717102958/output_1.pngoutput_1"/>
          <p:cNvPicPr>
            <a:picLocks noChangeAspect="1"/>
          </p:cNvPicPr>
          <p:nvPr/>
        </p:nvPicPr>
        <p:blipFill>
          <a:blip r:embed="rId1"/>
          <a:stretch>
            <a:fillRect/>
          </a:stretch>
        </p:blipFill>
        <p:spPr>
          <a:xfrm>
            <a:off x="6543040" y="2777490"/>
            <a:ext cx="3088005" cy="2646680"/>
          </a:xfrm>
          <a:prstGeom prst="rect">
            <a:avLst/>
          </a:prstGeom>
        </p:spPr>
      </p:pic>
      <p:pic>
        <p:nvPicPr>
          <p:cNvPr id="4" name="图片 3" descr="/Users/yellow/Library/Containers/com.kingsoft.wpsoffice.mac/Data/tmp/picturecompress_20250717103106/output_1.pngoutput_1"/>
          <p:cNvPicPr>
            <a:picLocks noChangeAspect="1"/>
          </p:cNvPicPr>
          <p:nvPr/>
        </p:nvPicPr>
        <p:blipFill>
          <a:blip r:embed="rId2"/>
          <a:stretch>
            <a:fillRect/>
          </a:stretch>
        </p:blipFill>
        <p:spPr>
          <a:xfrm>
            <a:off x="9754235" y="2907665"/>
            <a:ext cx="1901825" cy="2221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59003" y="529590"/>
            <a:ext cx="1980009" cy="829945"/>
          </a:xfrm>
          <a:prstGeom prst="rect">
            <a:avLst/>
          </a:prstGeom>
          <a:noFill/>
        </p:spPr>
        <p:txBody>
          <a:bodyPr wrap="square" rtlCol="0">
            <a:spAutoFit/>
          </a:bodyPr>
          <a:lstStyle/>
          <a:p>
            <a:pPr algn="ctr"/>
            <a:r>
              <a:rPr lang="zh-CN" altLang="en-US" sz="4800" b="1" dirty="0">
                <a:solidFill>
                  <a:srgbClr val="0070C0"/>
                </a:solidFill>
                <a:latin typeface="微软雅黑" panose="020B0503020204020204" charset="-122"/>
                <a:ea typeface="微软雅黑" panose="020B0503020204020204" charset="-122"/>
                <a:cs typeface="+mn-ea"/>
                <a:sym typeface="+mn-lt"/>
              </a:rPr>
              <a:t>目</a:t>
            </a:r>
            <a:r>
              <a:rPr lang="en-US" altLang="zh-CN" sz="4800" b="1" dirty="0">
                <a:solidFill>
                  <a:srgbClr val="0070C0"/>
                </a:solidFill>
                <a:latin typeface="微软雅黑" panose="020B0503020204020204" charset="-122"/>
                <a:ea typeface="微软雅黑" panose="020B0503020204020204" charset="-122"/>
                <a:cs typeface="+mn-ea"/>
                <a:sym typeface="+mn-lt"/>
              </a:rPr>
              <a:t>  </a:t>
            </a:r>
            <a:r>
              <a:rPr lang="zh-CN" altLang="en-US" sz="4800" b="1" dirty="0">
                <a:solidFill>
                  <a:srgbClr val="0070C0"/>
                </a:solidFill>
                <a:latin typeface="微软雅黑" panose="020B0503020204020204" charset="-122"/>
                <a:ea typeface="微软雅黑" panose="020B0503020204020204" charset="-122"/>
                <a:cs typeface="+mn-ea"/>
                <a:sym typeface="+mn-lt"/>
              </a:rPr>
              <a:t>录</a:t>
            </a:r>
            <a:endParaRPr lang="zh-CN" altLang="en-US" sz="4800" b="1" dirty="0">
              <a:solidFill>
                <a:srgbClr val="0070C0"/>
              </a:solidFill>
              <a:latin typeface="微软雅黑" panose="020B0503020204020204" charset="-122"/>
              <a:ea typeface="微软雅黑" panose="020B0503020204020204" charset="-122"/>
              <a:cs typeface="+mn-ea"/>
              <a:sym typeface="+mn-lt"/>
            </a:endParaRPr>
          </a:p>
        </p:txBody>
      </p:sp>
      <p:sp useBgFill="1">
        <p:nvSpPr>
          <p:cNvPr id="5" name="矩形: 圆角 13"/>
          <p:cNvSpPr/>
          <p:nvPr>
            <p:custDataLst>
              <p:tags r:id="rId1"/>
            </p:custDataLst>
          </p:nvPr>
        </p:nvSpPr>
        <p:spPr>
          <a:xfrm>
            <a:off x="6248400" y="3324860"/>
            <a:ext cx="5248910" cy="1398905"/>
          </a:xfrm>
          <a:prstGeom prst="roundRect">
            <a:avLst/>
          </a:prstGeom>
          <a:ln w="3175" cap="flat" cmpd="sng" algn="ctr">
            <a:solidFill>
              <a:srgbClr val="4472C4">
                <a:alpha val="20000"/>
              </a:srgbClr>
            </a:solidFill>
            <a:prstDash val="solid"/>
            <a:round/>
            <a:headEnd type="none" w="med" len="med"/>
            <a:tailEnd type="none" w="med" len="med"/>
          </a:ln>
          <a:effectLst>
            <a:outerShdw blurRad="508000" dist="50800" dir="5400000" algn="ctr" rotWithShape="0">
              <a:srgbClr val="4472C4">
                <a:alpha val="20000"/>
              </a:srgbClr>
            </a:outerShdw>
          </a:effectLst>
        </p:spPr>
        <p:txBody>
          <a:bodyPr lIns="0" rIns="0" rtlCol="0" anchor="ctr">
            <a:noAutofit/>
          </a:bodyPr>
          <a:p>
            <a:pPr algn="ctr"/>
            <a:endParaRPr lang="zh-CN" altLang="en-US">
              <a:solidFill>
                <a:schemeClr val="tx1"/>
              </a:solidFill>
              <a:latin typeface="微软雅黑" panose="020B0503020204020204" charset="-122"/>
              <a:ea typeface="微软雅黑" panose="020B0503020204020204" charset="-122"/>
            </a:endParaRPr>
          </a:p>
        </p:txBody>
      </p:sp>
      <p:sp useBgFill="1">
        <p:nvSpPr>
          <p:cNvPr id="7" name="矩形: 圆角 25"/>
          <p:cNvSpPr/>
          <p:nvPr>
            <p:custDataLst>
              <p:tags r:id="rId2"/>
            </p:custDataLst>
          </p:nvPr>
        </p:nvSpPr>
        <p:spPr>
          <a:xfrm>
            <a:off x="6248400" y="3324860"/>
            <a:ext cx="5248910" cy="1398905"/>
          </a:xfrm>
          <a:prstGeom prst="roundRect">
            <a:avLst/>
          </a:prstGeom>
          <a:solidFill>
            <a:srgbClr val="FFFFFF">
              <a:lumMod val="100000"/>
              <a:alpha val="20000"/>
            </a:srgbClr>
          </a:solidFill>
          <a:ln w="3175" cap="flat" cmpd="sng" algn="ctr">
            <a:solidFill>
              <a:srgbClr val="4472C4">
                <a:alpha val="20000"/>
              </a:srgbClr>
            </a:solidFill>
            <a:prstDash val="solid"/>
            <a:round/>
            <a:headEnd type="none" w="med" len="med"/>
            <a:tailEnd type="none" w="med" len="med"/>
          </a:ln>
          <a:effectLst/>
        </p:spPr>
        <p:txBody>
          <a:bodyPr lIns="0" rIns="0" rtlCol="0" anchor="ctr">
            <a:noAutofit/>
          </a:bodyPr>
          <a:p>
            <a:pPr lvl="0" algn="ctr">
              <a:buClrTx/>
              <a:buSzTx/>
              <a:buFontTx/>
            </a:pP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useBgFill="1">
        <p:nvSpPr>
          <p:cNvPr id="8" name="矩形: 圆角 2"/>
          <p:cNvSpPr/>
          <p:nvPr>
            <p:custDataLst>
              <p:tags r:id="rId3"/>
            </p:custDataLst>
          </p:nvPr>
        </p:nvSpPr>
        <p:spPr>
          <a:xfrm>
            <a:off x="6248400" y="1699895"/>
            <a:ext cx="5248910" cy="1398905"/>
          </a:xfrm>
          <a:prstGeom prst="roundRect">
            <a:avLst/>
          </a:prstGeom>
          <a:ln w="3175" cap="flat" cmpd="sng" algn="ctr">
            <a:solidFill>
              <a:srgbClr val="4472C4">
                <a:alpha val="20000"/>
              </a:srgbClr>
            </a:solidFill>
            <a:prstDash val="solid"/>
            <a:round/>
            <a:headEnd type="none" w="med" len="med"/>
            <a:tailEnd type="none" w="med" len="med"/>
          </a:ln>
          <a:effectLst>
            <a:outerShdw blurRad="508000" dist="50800" dir="5400000" algn="ctr" rotWithShape="0">
              <a:srgbClr val="4472C4">
                <a:alpha val="20000"/>
              </a:srgbClr>
            </a:outerShdw>
          </a:effectLst>
        </p:spPr>
        <p:txBody>
          <a:bodyPr lIns="0" rIns="0" rtlCol="0" anchor="ctr">
            <a:noAutofit/>
          </a:bodyPr>
          <a:p>
            <a:pPr algn="ctr"/>
            <a:endParaRPr lang="zh-CN" altLang="en-US">
              <a:solidFill>
                <a:schemeClr val="tx1"/>
              </a:solidFill>
              <a:latin typeface="微软雅黑" panose="020B0503020204020204" charset="-122"/>
              <a:ea typeface="微软雅黑" panose="020B0503020204020204" charset="-122"/>
            </a:endParaRPr>
          </a:p>
        </p:txBody>
      </p:sp>
      <p:sp useBgFill="1">
        <p:nvSpPr>
          <p:cNvPr id="9" name="矩形: 圆角 25"/>
          <p:cNvSpPr/>
          <p:nvPr>
            <p:custDataLst>
              <p:tags r:id="rId4"/>
            </p:custDataLst>
          </p:nvPr>
        </p:nvSpPr>
        <p:spPr>
          <a:xfrm>
            <a:off x="6248400" y="1699895"/>
            <a:ext cx="5248910" cy="1398905"/>
          </a:xfrm>
          <a:prstGeom prst="roundRect">
            <a:avLst/>
          </a:prstGeom>
          <a:solidFill>
            <a:srgbClr val="FFFFFF">
              <a:lumMod val="100000"/>
              <a:alpha val="20000"/>
            </a:srgbClr>
          </a:solidFill>
          <a:ln w="3175" cap="flat" cmpd="sng" algn="ctr">
            <a:solidFill>
              <a:srgbClr val="4472C4">
                <a:alpha val="20000"/>
              </a:srgbClr>
            </a:solidFill>
            <a:prstDash val="solid"/>
            <a:round/>
            <a:headEnd type="none" w="med" len="med"/>
            <a:tailEnd type="none" w="med" len="med"/>
          </a:ln>
          <a:effectLst/>
        </p:spPr>
        <p:txBody>
          <a:bodyPr lIns="0" rIns="0" rtlCol="0" anchor="ctr">
            <a:noAutofit/>
          </a:bodyPr>
          <a:p>
            <a:pPr lvl="0" algn="ctr">
              <a:buClrTx/>
              <a:buSzTx/>
              <a:buFontTx/>
            </a:pP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useBgFill="1">
        <p:nvSpPr>
          <p:cNvPr id="11" name="矩形: 圆角 35"/>
          <p:cNvSpPr/>
          <p:nvPr>
            <p:custDataLst>
              <p:tags r:id="rId5"/>
            </p:custDataLst>
          </p:nvPr>
        </p:nvSpPr>
        <p:spPr>
          <a:xfrm>
            <a:off x="694690" y="4949825"/>
            <a:ext cx="5248910" cy="1398905"/>
          </a:xfrm>
          <a:prstGeom prst="roundRect">
            <a:avLst/>
          </a:prstGeom>
          <a:ln w="3175" cap="flat" cmpd="sng" algn="ctr">
            <a:solidFill>
              <a:srgbClr val="4472C4">
                <a:alpha val="20000"/>
              </a:srgbClr>
            </a:solidFill>
            <a:prstDash val="solid"/>
            <a:round/>
            <a:headEnd type="none" w="med" len="med"/>
            <a:tailEnd type="none" w="med" len="med"/>
          </a:ln>
          <a:effectLst>
            <a:outerShdw blurRad="508000" dist="50800" dir="5400000" algn="ctr" rotWithShape="0">
              <a:srgbClr val="4472C4">
                <a:alpha val="20000"/>
              </a:srgbClr>
            </a:outerShdw>
          </a:effectLst>
        </p:spPr>
        <p:txBody>
          <a:bodyPr lIns="0" rIns="0" rtlCol="0" anchor="ctr">
            <a:noAutofit/>
          </a:bodyPr>
          <a:p>
            <a:pPr algn="ctr"/>
            <a:endParaRPr lang="zh-CN" altLang="en-US">
              <a:solidFill>
                <a:schemeClr val="tx1"/>
              </a:solidFill>
              <a:latin typeface="微软雅黑" panose="020B0503020204020204" charset="-122"/>
              <a:ea typeface="微软雅黑" panose="020B0503020204020204" charset="-122"/>
            </a:endParaRPr>
          </a:p>
        </p:txBody>
      </p:sp>
      <p:sp useBgFill="1">
        <p:nvSpPr>
          <p:cNvPr id="14" name="矩形: 圆角 25"/>
          <p:cNvSpPr/>
          <p:nvPr>
            <p:custDataLst>
              <p:tags r:id="rId6"/>
            </p:custDataLst>
          </p:nvPr>
        </p:nvSpPr>
        <p:spPr>
          <a:xfrm>
            <a:off x="694690" y="4949825"/>
            <a:ext cx="5248910" cy="1398905"/>
          </a:xfrm>
          <a:prstGeom prst="roundRect">
            <a:avLst/>
          </a:prstGeom>
          <a:solidFill>
            <a:srgbClr val="FFFFFF">
              <a:lumMod val="100000"/>
              <a:alpha val="20000"/>
            </a:srgbClr>
          </a:solidFill>
          <a:ln w="3175" cap="flat" cmpd="sng" algn="ctr">
            <a:solidFill>
              <a:srgbClr val="4472C4">
                <a:alpha val="20000"/>
              </a:srgbClr>
            </a:solidFill>
            <a:prstDash val="solid"/>
            <a:round/>
            <a:headEnd type="none" w="med" len="med"/>
            <a:tailEnd type="none" w="med" len="med"/>
          </a:ln>
          <a:effectLst/>
        </p:spPr>
        <p:txBody>
          <a:bodyPr lIns="0" rIns="0" rtlCol="0" anchor="ctr">
            <a:noAutofit/>
          </a:bodyPr>
          <a:p>
            <a:pPr lvl="0" algn="ctr">
              <a:buClrTx/>
              <a:buSzTx/>
              <a:buFontTx/>
            </a:pP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useBgFill="1">
        <p:nvSpPr>
          <p:cNvPr id="15" name="矩形: 圆角 30"/>
          <p:cNvSpPr/>
          <p:nvPr>
            <p:custDataLst>
              <p:tags r:id="rId7"/>
            </p:custDataLst>
          </p:nvPr>
        </p:nvSpPr>
        <p:spPr>
          <a:xfrm>
            <a:off x="694690" y="3324860"/>
            <a:ext cx="5248910" cy="1398905"/>
          </a:xfrm>
          <a:prstGeom prst="roundRect">
            <a:avLst/>
          </a:prstGeom>
          <a:ln w="3175" cap="flat" cmpd="sng" algn="ctr">
            <a:solidFill>
              <a:srgbClr val="4472C4">
                <a:alpha val="20000"/>
              </a:srgbClr>
            </a:solidFill>
            <a:prstDash val="solid"/>
            <a:round/>
            <a:headEnd type="none" w="med" len="med"/>
            <a:tailEnd type="none" w="med" len="med"/>
          </a:ln>
          <a:effectLst>
            <a:outerShdw blurRad="508000" dist="50800" dir="5400000" algn="ctr" rotWithShape="0">
              <a:srgbClr val="4472C4">
                <a:alpha val="20000"/>
              </a:srgbClr>
            </a:outerShdw>
          </a:effectLst>
        </p:spPr>
        <p:txBody>
          <a:bodyPr lIns="0" rIns="0" rtlCol="0" anchor="ctr">
            <a:noAutofit/>
          </a:bodyPr>
          <a:p>
            <a:pPr algn="ctr"/>
            <a:endParaRPr lang="zh-CN" altLang="en-US">
              <a:solidFill>
                <a:schemeClr val="tx1"/>
              </a:solidFill>
              <a:latin typeface="微软雅黑" panose="020B0503020204020204" charset="-122"/>
              <a:ea typeface="微软雅黑" panose="020B0503020204020204" charset="-122"/>
            </a:endParaRPr>
          </a:p>
        </p:txBody>
      </p:sp>
      <p:sp useBgFill="1">
        <p:nvSpPr>
          <p:cNvPr id="16" name="矩形: 圆角 25"/>
          <p:cNvSpPr/>
          <p:nvPr>
            <p:custDataLst>
              <p:tags r:id="rId8"/>
            </p:custDataLst>
          </p:nvPr>
        </p:nvSpPr>
        <p:spPr>
          <a:xfrm>
            <a:off x="694690" y="3324860"/>
            <a:ext cx="5248910" cy="1398905"/>
          </a:xfrm>
          <a:prstGeom prst="roundRect">
            <a:avLst/>
          </a:prstGeom>
          <a:solidFill>
            <a:srgbClr val="FFFFFF">
              <a:lumMod val="100000"/>
              <a:alpha val="20000"/>
            </a:srgbClr>
          </a:solidFill>
          <a:ln w="3175" cap="flat" cmpd="sng" algn="ctr">
            <a:solidFill>
              <a:srgbClr val="4472C4">
                <a:alpha val="20000"/>
              </a:srgbClr>
            </a:solidFill>
            <a:prstDash val="solid"/>
            <a:round/>
            <a:headEnd type="none" w="med" len="med"/>
            <a:tailEnd type="none" w="med" len="med"/>
          </a:ln>
          <a:effectLst/>
        </p:spPr>
        <p:txBody>
          <a:bodyPr lIns="0" rIns="0" rtlCol="0" anchor="ctr">
            <a:noAutofit/>
          </a:bodyPr>
          <a:p>
            <a:pPr lvl="0" algn="ctr">
              <a:buClrTx/>
              <a:buSzTx/>
              <a:buFontTx/>
            </a:pP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useBgFill="1">
        <p:nvSpPr>
          <p:cNvPr id="19" name="矩形: 圆角 25"/>
          <p:cNvSpPr/>
          <p:nvPr>
            <p:custDataLst>
              <p:tags r:id="rId9"/>
            </p:custDataLst>
          </p:nvPr>
        </p:nvSpPr>
        <p:spPr>
          <a:xfrm>
            <a:off x="694690" y="1699895"/>
            <a:ext cx="5248910" cy="1398905"/>
          </a:xfrm>
          <a:prstGeom prst="roundRect">
            <a:avLst/>
          </a:prstGeom>
          <a:ln w="3175" cap="flat" cmpd="sng" algn="ctr">
            <a:solidFill>
              <a:srgbClr val="4472C4">
                <a:alpha val="20000"/>
              </a:srgbClr>
            </a:solidFill>
            <a:prstDash val="solid"/>
            <a:round/>
            <a:headEnd type="none" w="med" len="med"/>
            <a:tailEnd type="none" w="med" len="med"/>
          </a:ln>
          <a:effectLst>
            <a:outerShdw blurRad="508000" dist="50800" dir="5400000" algn="ctr" rotWithShape="0">
              <a:srgbClr val="4472C4">
                <a:alpha val="20000"/>
              </a:srgbClr>
            </a:outerShdw>
          </a:effectLst>
        </p:spPr>
        <p:txBody>
          <a:bodyPr lIns="0" rIns="0" rtlCol="0" anchor="ctr">
            <a:noAutofit/>
          </a:bodyPr>
          <a:p>
            <a:pPr algn="ctr"/>
            <a:endParaRPr lang="zh-CN" altLang="en-US">
              <a:solidFill>
                <a:schemeClr val="tx1"/>
              </a:solidFill>
              <a:latin typeface="微软雅黑" panose="020B0503020204020204" charset="-122"/>
              <a:ea typeface="微软雅黑" panose="020B0503020204020204" charset="-122"/>
            </a:endParaRPr>
          </a:p>
        </p:txBody>
      </p:sp>
      <p:sp useBgFill="1">
        <p:nvSpPr>
          <p:cNvPr id="20" name="矩形: 圆角 25"/>
          <p:cNvSpPr/>
          <p:nvPr>
            <p:custDataLst>
              <p:tags r:id="rId10"/>
            </p:custDataLst>
          </p:nvPr>
        </p:nvSpPr>
        <p:spPr>
          <a:xfrm>
            <a:off x="694690" y="1699895"/>
            <a:ext cx="5248910" cy="1398905"/>
          </a:xfrm>
          <a:prstGeom prst="roundRect">
            <a:avLst/>
          </a:prstGeom>
          <a:solidFill>
            <a:srgbClr val="FFFFFF">
              <a:lumMod val="100000"/>
              <a:alpha val="20000"/>
            </a:srgbClr>
          </a:solidFill>
          <a:ln w="3175" cap="flat" cmpd="sng" algn="ctr">
            <a:solidFill>
              <a:srgbClr val="4472C4">
                <a:alpha val="20000"/>
              </a:srgbClr>
            </a:solidFill>
            <a:prstDash val="solid"/>
            <a:round/>
            <a:headEnd type="none" w="med" len="med"/>
            <a:tailEnd type="none" w="med" len="med"/>
          </a:ln>
          <a:effectLst/>
        </p:spPr>
        <p:txBody>
          <a:bodyPr lIns="0" rIns="0" rtlCol="0" anchor="ctr">
            <a:noAutofit/>
          </a:bodyPr>
          <a:p>
            <a:pPr lvl="0" algn="ctr">
              <a:buClrTx/>
              <a:buSzTx/>
              <a:buFontTx/>
            </a:pPr>
            <a:endParaRPr lang="zh-CN" altLang="en-US">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27" name="椭圆 26"/>
          <p:cNvSpPr/>
          <p:nvPr>
            <p:custDataLst>
              <p:tags r:id="rId11"/>
            </p:custDataLst>
          </p:nvPr>
        </p:nvSpPr>
        <p:spPr>
          <a:xfrm>
            <a:off x="6522085" y="2102485"/>
            <a:ext cx="593725" cy="593725"/>
          </a:xfrm>
          <a:prstGeom prst="ellipse">
            <a:avLst/>
          </a:prstGeom>
          <a:gradFill>
            <a:gsLst>
              <a:gs pos="0">
                <a:srgbClr val="4472C4">
                  <a:alpha val="100000"/>
                </a:srgbClr>
              </a:gs>
              <a:gs pos="100000">
                <a:srgbClr val="4472C4">
                  <a:lumMod val="75000"/>
                  <a:alpha val="100000"/>
                </a:srgbClr>
              </a:gs>
            </a:gsLst>
            <a:lin ang="7686814" scaled="0"/>
          </a:gradFill>
          <a:ln w="25400" cap="flat" cmpd="sng" algn="ctr">
            <a:noFill/>
            <a:prstDash val="solid"/>
            <a:miter lim="800000"/>
          </a:ln>
          <a:effectLst>
            <a:outerShdw blurRad="254000" dist="76200" dir="5399998" algn="ctr" rotWithShape="0">
              <a:srgbClr val="4472C4">
                <a:alpha val="25000"/>
              </a:srgbClr>
            </a:outerShdw>
          </a:effectLst>
        </p:spPr>
        <p:txBody>
          <a:bodyPr wrap="none" lIns="0" tIns="0" rIns="0" bIns="0" anchor="ctr" anchorCtr="0">
            <a:normAutofit/>
          </a:bodyPr>
          <a:p>
            <a:pPr algn="ctr">
              <a:spcBef>
                <a:spcPct val="0"/>
              </a:spcBef>
              <a:spcAft>
                <a:spcPct val="0"/>
              </a:spcAft>
            </a:pPr>
            <a:r>
              <a:rPr lang="en-US" altLang="zh-CN" sz="2300" b="1" dirty="0">
                <a:solidFill>
                  <a:srgbClr val="FFFFFF">
                    <a:lumMod val="100000"/>
                  </a:srgbClr>
                </a:solidFill>
                <a:latin typeface="微软雅黑" panose="020B0503020204020204" charset="-122"/>
                <a:ea typeface="微软雅黑" panose="020B0503020204020204" charset="-122"/>
                <a:cs typeface="微软雅黑" panose="020B0503020204020204" charset="-122"/>
              </a:rPr>
              <a:t>02</a:t>
            </a:r>
            <a:endParaRPr lang="en-US" altLang="zh-CN" sz="2300" b="1" dirty="0">
              <a:solidFill>
                <a:srgbClr val="FFFFFF">
                  <a:lumMod val="100000"/>
                </a:srgbClr>
              </a:solidFill>
              <a:latin typeface="微软雅黑" panose="020B0503020204020204" charset="-122"/>
              <a:ea typeface="微软雅黑" panose="020B0503020204020204" charset="-122"/>
              <a:cs typeface="微软雅黑" panose="020B0503020204020204" charset="-122"/>
            </a:endParaRPr>
          </a:p>
        </p:txBody>
      </p:sp>
      <p:sp>
        <p:nvSpPr>
          <p:cNvPr id="38" name="矩形 37"/>
          <p:cNvSpPr/>
          <p:nvPr>
            <p:custDataLst>
              <p:tags r:id="rId12"/>
            </p:custDataLst>
          </p:nvPr>
        </p:nvSpPr>
        <p:spPr>
          <a:xfrm>
            <a:off x="7363460" y="2332990"/>
            <a:ext cx="3813175" cy="429260"/>
          </a:xfrm>
          <a:prstGeom prst="rect">
            <a:avLst/>
          </a:prstGeom>
          <a:noFill/>
        </p:spPr>
        <p:txBody>
          <a:bodyPr wrap="square" lIns="0" tIns="0" rIns="0" bIns="0" rtlCol="0" anchor="t" anchorCtr="0">
            <a:noAutofit/>
          </a:bodyPr>
          <a:p>
            <a:pPr>
              <a:lnSpc>
                <a:spcPct val="150000"/>
              </a:lnSpc>
            </a:pPr>
            <a:r>
              <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rPr>
              <a:t>全身</a:t>
            </a:r>
            <a:r>
              <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无残留、</a:t>
            </a:r>
            <a:r>
              <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rPr>
              <a:t>安全性高</a:t>
            </a:r>
            <a:endPar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3" name="矩形 42"/>
          <p:cNvSpPr/>
          <p:nvPr>
            <p:custDataLst>
              <p:tags r:id="rId13"/>
            </p:custDataLst>
          </p:nvPr>
        </p:nvSpPr>
        <p:spPr>
          <a:xfrm>
            <a:off x="7363460" y="1793240"/>
            <a:ext cx="3813175" cy="459105"/>
          </a:xfrm>
          <a:prstGeom prst="rect">
            <a:avLst/>
          </a:prstGeom>
          <a:noFill/>
        </p:spPr>
        <p:txBody>
          <a:bodyPr wrap="square" lIns="0" tIns="0" rIns="0" bIns="0" rtlCol="0" anchor="ctr" anchorCtr="0">
            <a:noAutofit/>
          </a:bodyPr>
          <a:p>
            <a:pPr lvl="0" algn="l">
              <a:buClrTx/>
              <a:buSzTx/>
              <a:buFontTx/>
            </a:pP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rPr>
              <a:t>安全性</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sp>
        <p:nvSpPr>
          <p:cNvPr id="48" name="椭圆 47"/>
          <p:cNvSpPr/>
          <p:nvPr>
            <p:custDataLst>
              <p:tags r:id="rId14"/>
            </p:custDataLst>
          </p:nvPr>
        </p:nvSpPr>
        <p:spPr>
          <a:xfrm>
            <a:off x="6522085" y="3727450"/>
            <a:ext cx="593725" cy="593725"/>
          </a:xfrm>
          <a:prstGeom prst="ellipse">
            <a:avLst/>
          </a:prstGeom>
          <a:gradFill>
            <a:gsLst>
              <a:gs pos="0">
                <a:srgbClr val="4472C4">
                  <a:alpha val="100000"/>
                </a:srgbClr>
              </a:gs>
              <a:gs pos="100000">
                <a:srgbClr val="4472C4">
                  <a:lumMod val="75000"/>
                  <a:alpha val="100000"/>
                </a:srgbClr>
              </a:gs>
            </a:gsLst>
            <a:lin ang="7686814" scaled="0"/>
          </a:gradFill>
          <a:ln w="25400" cap="flat" cmpd="sng" algn="ctr">
            <a:noFill/>
            <a:prstDash val="solid"/>
            <a:miter lim="800000"/>
          </a:ln>
          <a:effectLst>
            <a:outerShdw blurRad="254000" dist="76200" dir="5399998" algn="ctr" rotWithShape="0">
              <a:srgbClr val="4472C4">
                <a:alpha val="25000"/>
              </a:srgbClr>
            </a:outerShdw>
          </a:effectLst>
        </p:spPr>
        <p:txBody>
          <a:bodyPr vertOverflow="overflow" horzOverflow="overflow" vert="horz" wrap="none" lIns="0" tIns="0" rIns="0" bIns="0" numCol="1" spcCol="0" rtlCol="0" fromWordArt="0" anchor="ctr" anchorCtr="0" forceAA="0" compatLnSpc="1">
            <a:normAutofit/>
          </a:bodyPr>
          <a:p>
            <a:pPr algn="ctr">
              <a:spcBef>
                <a:spcPct val="0"/>
              </a:spcBef>
              <a:spcAft>
                <a:spcPct val="0"/>
              </a:spcAft>
            </a:pPr>
            <a:r>
              <a:rPr lang="en-US" altLang="zh-CN" sz="2300" b="1">
                <a:solidFill>
                  <a:srgbClr val="FFFFFF">
                    <a:lumMod val="100000"/>
                  </a:srgbClr>
                </a:solidFill>
                <a:latin typeface="微软雅黑" panose="020B0503020204020204" charset="-122"/>
                <a:ea typeface="微软雅黑" panose="020B0503020204020204" charset="-122"/>
                <a:cs typeface="微软雅黑" panose="020B0503020204020204" charset="-122"/>
              </a:rPr>
              <a:t>04</a:t>
            </a:r>
            <a:endParaRPr lang="en-US" altLang="zh-CN" sz="2300" b="1">
              <a:solidFill>
                <a:srgbClr val="FFFFFF">
                  <a:lumMod val="100000"/>
                </a:srgbClr>
              </a:solidFill>
              <a:latin typeface="微软雅黑" panose="020B0503020204020204" charset="-122"/>
              <a:ea typeface="微软雅黑" panose="020B0503020204020204" charset="-122"/>
              <a:cs typeface="微软雅黑" panose="020B0503020204020204" charset="-122"/>
            </a:endParaRPr>
          </a:p>
        </p:txBody>
      </p:sp>
      <p:sp>
        <p:nvSpPr>
          <p:cNvPr id="50" name="矩形 49"/>
          <p:cNvSpPr/>
          <p:nvPr>
            <p:custDataLst>
              <p:tags r:id="rId15"/>
            </p:custDataLst>
          </p:nvPr>
        </p:nvSpPr>
        <p:spPr>
          <a:xfrm>
            <a:off x="7363460" y="3868420"/>
            <a:ext cx="3813175" cy="737235"/>
          </a:xfrm>
          <a:prstGeom prst="rect">
            <a:avLst/>
          </a:prstGeom>
          <a:noFill/>
        </p:spPr>
        <p:txBody>
          <a:bodyPr wrap="square" lIns="0" tIns="0" rIns="0" bIns="0" rtlCol="0" anchor="ctr" anchorCtr="0">
            <a:noAutofit/>
          </a:bodyPr>
          <a:p>
            <a:pPr>
              <a:lnSpc>
                <a:spcPct val="130000"/>
              </a:lnSpc>
            </a:pPr>
            <a:r>
              <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原研进口</a:t>
            </a:r>
            <a:r>
              <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rPr>
              <a:t>品质、单剂量无菌包装</a:t>
            </a:r>
            <a:endPar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a:p>
            <a:pPr>
              <a:lnSpc>
                <a:spcPct val="130000"/>
              </a:lnSpc>
            </a:pPr>
            <a:r>
              <a:rPr lang="zh-CN" altLang="en-US" dirty="0">
                <a:solidFill>
                  <a:schemeClr val="tx1"/>
                </a:solidFill>
                <a:effectLst/>
                <a:latin typeface="微软雅黑" panose="020B0503020204020204" charset="-122"/>
                <a:ea typeface="微软雅黑" panose="020B0503020204020204" charset="-122"/>
                <a:cs typeface="微软雅黑" panose="020B0503020204020204" charset="-122"/>
                <a:sym typeface="+mn-ea"/>
              </a:rPr>
              <a:t>不含防腐剂</a:t>
            </a:r>
            <a:endParaRPr lang="zh-CN" altLang="en-US"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51" name="矩形 50"/>
          <p:cNvSpPr/>
          <p:nvPr>
            <p:custDataLst>
              <p:tags r:id="rId16"/>
            </p:custDataLst>
          </p:nvPr>
        </p:nvSpPr>
        <p:spPr>
          <a:xfrm>
            <a:off x="7363460" y="3409315"/>
            <a:ext cx="3813175" cy="459105"/>
          </a:xfrm>
          <a:prstGeom prst="rect">
            <a:avLst/>
          </a:prstGeom>
          <a:noFill/>
        </p:spPr>
        <p:txBody>
          <a:bodyPr wrap="square" lIns="0" tIns="0" rIns="0" bIns="0" rtlCol="0" anchor="ctr" anchorCtr="0">
            <a:noAutofit/>
          </a:bodyPr>
          <a:p>
            <a:pPr lvl="0" algn="l">
              <a:buClrTx/>
              <a:buSzTx/>
              <a:buFontTx/>
            </a:pP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rPr>
              <a:t>创新性</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sp>
        <p:nvSpPr>
          <p:cNvPr id="55" name="椭圆 54"/>
          <p:cNvSpPr/>
          <p:nvPr>
            <p:custDataLst>
              <p:tags r:id="rId17"/>
            </p:custDataLst>
          </p:nvPr>
        </p:nvSpPr>
        <p:spPr>
          <a:xfrm>
            <a:off x="967740" y="2102485"/>
            <a:ext cx="593725" cy="593725"/>
          </a:xfrm>
          <a:prstGeom prst="ellipse">
            <a:avLst/>
          </a:prstGeom>
          <a:gradFill>
            <a:gsLst>
              <a:gs pos="0">
                <a:srgbClr val="4472C4">
                  <a:alpha val="100000"/>
                </a:srgbClr>
              </a:gs>
              <a:gs pos="100000">
                <a:srgbClr val="4472C4">
                  <a:lumMod val="75000"/>
                  <a:alpha val="100000"/>
                </a:srgbClr>
              </a:gs>
            </a:gsLst>
            <a:lin ang="7686814" scaled="0"/>
          </a:gradFill>
          <a:ln w="25400" cap="flat" cmpd="sng" algn="ctr">
            <a:noFill/>
            <a:prstDash val="solid"/>
            <a:miter lim="800000"/>
          </a:ln>
          <a:effectLst>
            <a:outerShdw blurRad="254000" dist="76200" dir="5399998" algn="ctr" rotWithShape="0">
              <a:srgbClr val="4472C4">
                <a:alpha val="25000"/>
              </a:srgbClr>
            </a:outerShdw>
          </a:effectLst>
        </p:spPr>
        <p:txBody>
          <a:bodyPr wrap="none" lIns="0" tIns="0" rIns="0" bIns="0" anchor="ctr" anchorCtr="0">
            <a:normAutofit/>
          </a:bodyPr>
          <a:p>
            <a:pPr algn="ctr">
              <a:spcBef>
                <a:spcPct val="0"/>
              </a:spcBef>
              <a:spcAft>
                <a:spcPct val="0"/>
              </a:spcAft>
            </a:pPr>
            <a:r>
              <a:rPr lang="en-US" altLang="zh-CN" sz="2300" b="1" dirty="0">
                <a:solidFill>
                  <a:srgbClr val="FFFFFF">
                    <a:lumMod val="100000"/>
                  </a:srgbClr>
                </a:solidFill>
                <a:latin typeface="微软雅黑" panose="020B0503020204020204" charset="-122"/>
                <a:ea typeface="微软雅黑" panose="020B0503020204020204" charset="-122"/>
                <a:cs typeface="微软雅黑" panose="020B0503020204020204" charset="-122"/>
              </a:rPr>
              <a:t>01</a:t>
            </a:r>
            <a:endParaRPr lang="en-US" altLang="zh-CN" sz="2300" b="1" dirty="0">
              <a:solidFill>
                <a:srgbClr val="FFFFFF">
                  <a:lumMod val="100000"/>
                </a:srgbClr>
              </a:solidFill>
              <a:latin typeface="微软雅黑" panose="020B0503020204020204" charset="-122"/>
              <a:ea typeface="微软雅黑" panose="020B0503020204020204" charset="-122"/>
              <a:cs typeface="微软雅黑" panose="020B0503020204020204" charset="-122"/>
            </a:endParaRPr>
          </a:p>
        </p:txBody>
      </p:sp>
      <p:sp>
        <p:nvSpPr>
          <p:cNvPr id="56" name="矩形 55"/>
          <p:cNvSpPr/>
          <p:nvPr>
            <p:custDataLst>
              <p:tags r:id="rId18"/>
            </p:custDataLst>
          </p:nvPr>
        </p:nvSpPr>
        <p:spPr>
          <a:xfrm>
            <a:off x="1714500" y="2267585"/>
            <a:ext cx="3916680" cy="737235"/>
          </a:xfrm>
          <a:prstGeom prst="rect">
            <a:avLst/>
          </a:prstGeom>
          <a:noFill/>
        </p:spPr>
        <p:txBody>
          <a:bodyPr wrap="square" lIns="0" tIns="0" rIns="0" bIns="0" rtlCol="0" anchor="ctr" anchorCtr="0">
            <a:noAutofit/>
          </a:bodyPr>
          <a:p>
            <a:pPr>
              <a:lnSpc>
                <a:spcPct val="140000"/>
              </a:lnSpc>
            </a:pPr>
            <a:r>
              <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rPr>
              <a:t>国内首个且唯一的</a:t>
            </a:r>
            <a:endPar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a:p>
            <a:pPr>
              <a:lnSpc>
                <a:spcPct val="140000"/>
              </a:lnSpc>
            </a:pPr>
            <a:r>
              <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喹诺酮</a:t>
            </a:r>
            <a:r>
              <a:rPr lang="en-US" altLang="zh-CN"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r>
              <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糖皮质激素</a:t>
            </a:r>
            <a:r>
              <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rPr>
              <a:t>的耳外用</a:t>
            </a:r>
            <a:r>
              <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复方制剂</a:t>
            </a:r>
            <a:endPar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57" name="矩形 56"/>
          <p:cNvSpPr/>
          <p:nvPr>
            <p:custDataLst>
              <p:tags r:id="rId19"/>
            </p:custDataLst>
          </p:nvPr>
        </p:nvSpPr>
        <p:spPr>
          <a:xfrm>
            <a:off x="1809750" y="1793240"/>
            <a:ext cx="3821113" cy="459105"/>
          </a:xfrm>
          <a:prstGeom prst="rect">
            <a:avLst/>
          </a:prstGeom>
          <a:noFill/>
        </p:spPr>
        <p:txBody>
          <a:bodyPr wrap="square" lIns="0" tIns="0" rIns="0" bIns="0" rtlCol="0" anchor="ctr" anchorCtr="0">
            <a:noAutofit/>
          </a:bodyPr>
          <a:p>
            <a:pPr>
              <a:spcBef>
                <a:spcPct val="0"/>
              </a:spcBef>
              <a:spcAft>
                <a:spcPct val="0"/>
              </a:spcAft>
            </a:pP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药物基本信息</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58" name="椭圆 57"/>
          <p:cNvSpPr/>
          <p:nvPr>
            <p:custDataLst>
              <p:tags r:id="rId20"/>
            </p:custDataLst>
          </p:nvPr>
        </p:nvSpPr>
        <p:spPr>
          <a:xfrm>
            <a:off x="967740" y="3727450"/>
            <a:ext cx="593725" cy="593725"/>
          </a:xfrm>
          <a:prstGeom prst="ellipse">
            <a:avLst/>
          </a:prstGeom>
          <a:gradFill>
            <a:gsLst>
              <a:gs pos="0">
                <a:srgbClr val="4472C4">
                  <a:alpha val="100000"/>
                </a:srgbClr>
              </a:gs>
              <a:gs pos="100000">
                <a:srgbClr val="4472C4">
                  <a:lumMod val="75000"/>
                  <a:alpha val="100000"/>
                </a:srgbClr>
              </a:gs>
            </a:gsLst>
            <a:lin ang="7686814" scaled="0"/>
          </a:gradFill>
          <a:ln w="25400" cap="flat" cmpd="sng" algn="ctr">
            <a:noFill/>
            <a:prstDash val="solid"/>
            <a:miter lim="800000"/>
          </a:ln>
          <a:effectLst>
            <a:outerShdw blurRad="254000" dist="76200" dir="5399998" algn="ctr" rotWithShape="0">
              <a:srgbClr val="4472C4">
                <a:alpha val="25000"/>
              </a:srgbClr>
            </a:outerShdw>
          </a:effectLst>
        </p:spPr>
        <p:txBody>
          <a:bodyPr vertOverflow="overflow" horzOverflow="overflow" vert="horz" wrap="none" lIns="0" tIns="0" rIns="0" bIns="0" numCol="1" spcCol="0" rtlCol="0" fromWordArt="0" anchor="ctr" anchorCtr="0" forceAA="0" compatLnSpc="1">
            <a:normAutofit/>
          </a:bodyPr>
          <a:p>
            <a:pPr algn="ctr">
              <a:spcBef>
                <a:spcPct val="0"/>
              </a:spcBef>
              <a:spcAft>
                <a:spcPct val="0"/>
              </a:spcAft>
            </a:pPr>
            <a:r>
              <a:rPr lang="en-US" altLang="zh-CN" sz="2300" b="1">
                <a:solidFill>
                  <a:srgbClr val="FFFFFF">
                    <a:lumMod val="100000"/>
                  </a:srgbClr>
                </a:solidFill>
                <a:latin typeface="微软雅黑" panose="020B0503020204020204" charset="-122"/>
                <a:ea typeface="微软雅黑" panose="020B0503020204020204" charset="-122"/>
                <a:cs typeface="微软雅黑" panose="020B0503020204020204" charset="-122"/>
              </a:rPr>
              <a:t>03</a:t>
            </a:r>
            <a:endParaRPr lang="en-US" altLang="zh-CN" sz="2300" b="1">
              <a:solidFill>
                <a:srgbClr val="FFFFFF">
                  <a:lumMod val="100000"/>
                </a:srgbClr>
              </a:solidFill>
              <a:latin typeface="微软雅黑" panose="020B0503020204020204" charset="-122"/>
              <a:ea typeface="微软雅黑" panose="020B0503020204020204" charset="-122"/>
              <a:cs typeface="微软雅黑" panose="020B0503020204020204" charset="-122"/>
            </a:endParaRPr>
          </a:p>
        </p:txBody>
      </p:sp>
      <p:sp>
        <p:nvSpPr>
          <p:cNvPr id="59" name="矩形 58"/>
          <p:cNvSpPr/>
          <p:nvPr>
            <p:custDataLst>
              <p:tags r:id="rId21"/>
            </p:custDataLst>
          </p:nvPr>
        </p:nvSpPr>
        <p:spPr>
          <a:xfrm>
            <a:off x="1809750" y="3883660"/>
            <a:ext cx="3821112" cy="73723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rPr>
              <a:t>更佳的</a:t>
            </a:r>
            <a:r>
              <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临床治愈率</a:t>
            </a:r>
            <a:r>
              <a:rPr lang="zh-CN" altLang="en-US" b="1" dirty="0">
                <a:solidFill>
                  <a:schemeClr val="accent5"/>
                </a:solidFill>
                <a:effectLst/>
                <a:latin typeface="微软雅黑" panose="020B0503020204020204" charset="-122"/>
                <a:ea typeface="微软雅黑" panose="020B0503020204020204" charset="-122"/>
                <a:cs typeface="微软雅黑" panose="020B0503020204020204" charset="-122"/>
                <a:sym typeface="+mn-ea"/>
              </a:rPr>
              <a:t> </a:t>
            </a:r>
            <a:endParaRPr lang="zh-CN" altLang="en-US" b="1" dirty="0">
              <a:solidFill>
                <a:schemeClr val="accent5"/>
              </a:solidFill>
              <a:effectLst/>
              <a:latin typeface="微软雅黑" panose="020B0503020204020204" charset="-122"/>
              <a:ea typeface="微软雅黑" panose="020B0503020204020204" charset="-122"/>
              <a:cs typeface="微软雅黑" panose="020B0503020204020204" charset="-122"/>
              <a:sym typeface="+mn-ea"/>
            </a:endParaRPr>
          </a:p>
          <a:p>
            <a:pPr>
              <a:lnSpc>
                <a:spcPct val="130000"/>
              </a:lnSpc>
              <a:spcBef>
                <a:spcPct val="0"/>
              </a:spcBef>
              <a:spcAft>
                <a:spcPct val="0"/>
              </a:spcAft>
            </a:pPr>
            <a:r>
              <a:rPr lang="zh-CN" altLang="en-US" dirty="0">
                <a:solidFill>
                  <a:schemeClr val="tx1"/>
                </a:solidFill>
                <a:effectLst/>
                <a:latin typeface="微软雅黑" panose="020B0503020204020204" charset="-122"/>
                <a:ea typeface="微软雅黑" panose="020B0503020204020204" charset="-122"/>
                <a:cs typeface="微软雅黑" panose="020B0503020204020204" charset="-122"/>
                <a:sym typeface="+mn-ea"/>
              </a:rPr>
              <a:t>多个</a:t>
            </a:r>
            <a:r>
              <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权威指南推荐</a:t>
            </a:r>
            <a:endPar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60" name="矩形 59"/>
          <p:cNvSpPr/>
          <p:nvPr>
            <p:custDataLst>
              <p:tags r:id="rId22"/>
            </p:custDataLst>
          </p:nvPr>
        </p:nvSpPr>
        <p:spPr>
          <a:xfrm>
            <a:off x="1809115" y="3439160"/>
            <a:ext cx="3821113" cy="459105"/>
          </a:xfrm>
          <a:prstGeom prst="rect">
            <a:avLst/>
          </a:prstGeom>
          <a:noFill/>
        </p:spPr>
        <p:txBody>
          <a:bodyPr wrap="square" lIns="0" tIns="0" rIns="0" bIns="0" rtlCol="0" anchor="ctr" anchorCtr="0">
            <a:noAutofit/>
          </a:bodyPr>
          <a:p>
            <a:pPr lvl="0" algn="l">
              <a:buClrTx/>
              <a:buSzTx/>
              <a:buFontTx/>
            </a:pP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rPr>
              <a:t>有效性</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sp>
        <p:nvSpPr>
          <p:cNvPr id="61" name="椭圆 60"/>
          <p:cNvSpPr/>
          <p:nvPr>
            <p:custDataLst>
              <p:tags r:id="rId23"/>
            </p:custDataLst>
          </p:nvPr>
        </p:nvSpPr>
        <p:spPr>
          <a:xfrm>
            <a:off x="967740" y="5352415"/>
            <a:ext cx="593725" cy="593725"/>
          </a:xfrm>
          <a:prstGeom prst="ellipse">
            <a:avLst/>
          </a:prstGeom>
          <a:gradFill>
            <a:gsLst>
              <a:gs pos="0">
                <a:srgbClr val="4472C4">
                  <a:alpha val="100000"/>
                </a:srgbClr>
              </a:gs>
              <a:gs pos="100000">
                <a:srgbClr val="4472C4">
                  <a:lumMod val="75000"/>
                  <a:alpha val="100000"/>
                </a:srgbClr>
              </a:gs>
            </a:gsLst>
            <a:lin ang="7686814" scaled="0"/>
          </a:gradFill>
          <a:ln w="25400" cap="flat" cmpd="sng" algn="ctr">
            <a:noFill/>
            <a:prstDash val="solid"/>
            <a:miter lim="800000"/>
          </a:ln>
          <a:effectLst>
            <a:outerShdw blurRad="254000" dist="76200" dir="5399998" algn="ctr" rotWithShape="0">
              <a:srgbClr val="4472C4">
                <a:alpha val="25000"/>
              </a:srgbClr>
            </a:outerShdw>
          </a:effectLst>
        </p:spPr>
        <p:txBody>
          <a:bodyPr vertOverflow="overflow" horzOverflow="overflow" vert="horz" wrap="none" lIns="0" tIns="0" rIns="0" bIns="0" numCol="1" spcCol="0" rtlCol="0" fromWordArt="0" anchor="ctr" anchorCtr="0" forceAA="0" compatLnSpc="1">
            <a:normAutofit/>
          </a:bodyPr>
          <a:p>
            <a:pPr algn="ctr">
              <a:spcBef>
                <a:spcPct val="0"/>
              </a:spcBef>
              <a:spcAft>
                <a:spcPct val="0"/>
              </a:spcAft>
            </a:pPr>
            <a:r>
              <a:rPr lang="en-US" altLang="zh-CN" sz="2300" b="1">
                <a:solidFill>
                  <a:srgbClr val="FFFFFF">
                    <a:lumMod val="100000"/>
                  </a:srgbClr>
                </a:solidFill>
                <a:latin typeface="微软雅黑" panose="020B0503020204020204" charset="-122"/>
                <a:ea typeface="微软雅黑" panose="020B0503020204020204" charset="-122"/>
                <a:cs typeface="微软雅黑" panose="020B0503020204020204" charset="-122"/>
              </a:rPr>
              <a:t>05</a:t>
            </a:r>
            <a:endParaRPr lang="en-US" altLang="zh-CN" sz="2300" b="1">
              <a:solidFill>
                <a:srgbClr val="FFFFFF">
                  <a:lumMod val="100000"/>
                </a:srgbClr>
              </a:solidFill>
              <a:latin typeface="微软雅黑" panose="020B0503020204020204" charset="-122"/>
              <a:ea typeface="微软雅黑" panose="020B0503020204020204" charset="-122"/>
              <a:cs typeface="微软雅黑" panose="020B0503020204020204" charset="-122"/>
            </a:endParaRPr>
          </a:p>
        </p:txBody>
      </p:sp>
      <p:sp>
        <p:nvSpPr>
          <p:cNvPr id="62" name="矩形 61"/>
          <p:cNvSpPr/>
          <p:nvPr>
            <p:custDataLst>
              <p:tags r:id="rId24"/>
            </p:custDataLst>
          </p:nvPr>
        </p:nvSpPr>
        <p:spPr>
          <a:xfrm>
            <a:off x="1809750" y="5517515"/>
            <a:ext cx="3821113" cy="737235"/>
          </a:xfrm>
          <a:prstGeom prst="rect">
            <a:avLst/>
          </a:prstGeom>
          <a:noFill/>
        </p:spPr>
        <p:txBody>
          <a:bodyPr wrap="square" lIns="0" tIns="0" rIns="0" bIns="0" rtlCol="0" anchor="ctr" anchorCtr="0">
            <a:noAutofit/>
          </a:bodyPr>
          <a:p>
            <a:pPr lvl="0" algn="l">
              <a:lnSpc>
                <a:spcPct val="150000"/>
              </a:lnSpc>
              <a:buClrTx/>
              <a:buSzTx/>
              <a:buFontTx/>
            </a:pPr>
            <a:r>
              <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rPr>
              <a:t>完善专科用药目录</a:t>
            </a:r>
            <a:endPar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a:p>
            <a:pPr lvl="0" algn="l">
              <a:lnSpc>
                <a:spcPct val="150000"/>
              </a:lnSpc>
              <a:buClrTx/>
              <a:buSzTx/>
              <a:buFontTx/>
            </a:pPr>
            <a:r>
              <a:rPr lang="zh-CN" altLang="en-US" dirty="0">
                <a:solidFill>
                  <a:schemeClr val="tx1"/>
                </a:solidFill>
                <a:effectLst/>
                <a:latin typeface="微软雅黑" panose="020B0503020204020204" charset="-122"/>
                <a:ea typeface="微软雅黑" panose="020B0503020204020204" charset="-122"/>
                <a:cs typeface="微软雅黑" panose="020B0503020204020204" charset="-122"/>
                <a:sym typeface="+mn-ea"/>
              </a:rPr>
              <a:t>填补</a:t>
            </a:r>
            <a:r>
              <a:rPr lang="zh-CN" altLang="en-US"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儿童</a:t>
            </a:r>
            <a:r>
              <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rPr>
              <a:t>用药空白</a:t>
            </a:r>
            <a:endParaRPr lang="zh-CN" altLang="en-US"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63" name="矩形 62"/>
          <p:cNvSpPr/>
          <p:nvPr>
            <p:custDataLst>
              <p:tags r:id="rId25"/>
            </p:custDataLst>
          </p:nvPr>
        </p:nvSpPr>
        <p:spPr>
          <a:xfrm>
            <a:off x="1809750" y="5043170"/>
            <a:ext cx="3821114" cy="459105"/>
          </a:xfrm>
          <a:prstGeom prst="rect">
            <a:avLst/>
          </a:prstGeom>
          <a:noFill/>
        </p:spPr>
        <p:txBody>
          <a:bodyPr wrap="square" lIns="0" tIns="0" rIns="0" bIns="0" rtlCol="0" anchor="ctr" anchorCtr="0">
            <a:noAutofit/>
          </a:bodyPr>
          <a:p>
            <a:pPr lvl="0" algn="l">
              <a:buClrTx/>
              <a:buSzTx/>
              <a:buFontTx/>
            </a:pP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rPr>
              <a:t>公平性1</a:t>
            </a:r>
            <a:endPar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26"/>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charset="-122"/>
                <a:ea typeface="微软雅黑" panose="020B0503020204020204" charset="-122"/>
              </a:rPr>
              <a:t>PART</a:t>
            </a:r>
            <a:endParaRPr lang="en-US" altLang="zh-CN" dirty="0">
              <a:latin typeface="微软雅黑" panose="020B0503020204020204" charset="-122"/>
              <a:ea typeface="微软雅黑" panose="020B0503020204020204" charset="-122"/>
            </a:endParaRPr>
          </a:p>
        </p:txBody>
      </p:sp>
      <p:sp>
        <p:nvSpPr>
          <p:cNvPr id="5" name="矩形 4"/>
          <p:cNvSpPr/>
          <p:nvPr/>
        </p:nvSpPr>
        <p:spPr>
          <a:xfrm>
            <a:off x="1087120" y="459105"/>
            <a:ext cx="3583305" cy="521970"/>
          </a:xfrm>
          <a:prstGeom prst="rect">
            <a:avLst/>
          </a:prstGeom>
        </p:spPr>
        <p:txBody>
          <a:bodyPr wrap="square">
            <a:spAutoFit/>
          </a:bodyPr>
          <a:lstStyle/>
          <a:p>
            <a:r>
              <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a:t>
            </a:r>
            <a:r>
              <a:rPr lang="en-US" altLang="zh-CN" sz="2800"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a:t>
            </a:r>
            <a:r>
              <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01 </a:t>
            </a:r>
            <a:r>
              <a:rPr lang="zh-CN" altLang="en-US" sz="2800" b="1" dirty="0">
                <a:latin typeface="微软雅黑" panose="020B0503020204020204" charset="-122"/>
                <a:ea typeface="微软雅黑" panose="020B0503020204020204" charset="-122"/>
                <a:cs typeface="微软雅黑" panose="020B0503020204020204" charset="-122"/>
                <a:sym typeface="+mn-ea"/>
              </a:rPr>
              <a:t>药物基本信息</a:t>
            </a:r>
            <a:endParaRPr lang="zh-CN" altLang="en-US"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71" name="文本框 70"/>
          <p:cNvSpPr txBox="1"/>
          <p:nvPr/>
        </p:nvSpPr>
        <p:spPr>
          <a:xfrm>
            <a:off x="2107565" y="2962275"/>
            <a:ext cx="3895090" cy="523875"/>
          </a:xfrm>
          <a:prstGeom prst="rect">
            <a:avLst/>
          </a:prstGeom>
          <a:noFill/>
        </p:spPr>
        <p:txBody>
          <a:bodyPr wrap="square" tIns="0" bIns="0" rtlCol="0" anchor="ctr" anchorCtr="0">
            <a:noAutofit/>
          </a:bodyPr>
          <a:lstStyle/>
          <a:p>
            <a:pPr marL="0" lvl="1" algn="l">
              <a:lnSpc>
                <a:spcPct val="120000"/>
              </a:lnSpc>
            </a:pPr>
            <a:r>
              <a:rPr lang="zh-CN" altLang="en-US" sz="1600" b="1" dirty="0">
                <a:latin typeface="微软雅黑" panose="020B0503020204020204" charset="-122"/>
                <a:ea typeface="微软雅黑" panose="020B0503020204020204" charset="-122"/>
                <a:cs typeface="微软雅黑" panose="020B0503020204020204" charset="-122"/>
                <a:sym typeface="+mn-ea"/>
              </a:rPr>
              <a:t>中国大陆首次上市时间：</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2025年1月2日</a:t>
            </a:r>
            <a:endPar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4" name="任意多边形 23"/>
          <p:cNvSpPr/>
          <p:nvPr/>
        </p:nvSpPr>
        <p:spPr>
          <a:xfrm>
            <a:off x="183577" y="941100"/>
            <a:ext cx="1802168" cy="5368865"/>
          </a:xfrm>
          <a:custGeom>
            <a:avLst/>
            <a:gdLst/>
            <a:ahLst/>
            <a:cxnLst>
              <a:cxn ang="3">
                <a:pos x="hc" y="t"/>
              </a:cxn>
              <a:cxn ang="cd2">
                <a:pos x="l" y="vc"/>
              </a:cxn>
              <a:cxn ang="cd4">
                <a:pos x="hc" y="b"/>
              </a:cxn>
              <a:cxn ang="0">
                <a:pos x="r" y="vc"/>
              </a:cxn>
            </a:cxnLst>
            <a:rect l="l" t="t" r="r" b="b"/>
            <a:pathLst>
              <a:path w="3537" h="10537">
                <a:moveTo>
                  <a:pt x="0" y="0"/>
                </a:moveTo>
                <a:lnTo>
                  <a:pt x="44" y="22"/>
                </a:lnTo>
                <a:cubicBezTo>
                  <a:pt x="2114" y="1050"/>
                  <a:pt x="3537" y="3187"/>
                  <a:pt x="3537" y="5655"/>
                </a:cubicBezTo>
                <a:cubicBezTo>
                  <a:pt x="3537" y="7608"/>
                  <a:pt x="2646" y="9353"/>
                  <a:pt x="1249" y="10506"/>
                </a:cubicBezTo>
                <a:lnTo>
                  <a:pt x="1212" y="10537"/>
                </a:lnTo>
                <a:lnTo>
                  <a:pt x="0" y="10537"/>
                </a:lnTo>
                <a:lnTo>
                  <a:pt x="0" y="9335"/>
                </a:lnTo>
                <a:lnTo>
                  <a:pt x="43" y="9303"/>
                </a:lnTo>
                <a:cubicBezTo>
                  <a:pt x="1138" y="8463"/>
                  <a:pt x="1844" y="7142"/>
                  <a:pt x="1844" y="5655"/>
                </a:cubicBezTo>
                <a:cubicBezTo>
                  <a:pt x="1844" y="4168"/>
                  <a:pt x="1138" y="2847"/>
                  <a:pt x="43" y="2007"/>
                </a:cubicBezTo>
                <a:lnTo>
                  <a:pt x="0" y="1975"/>
                </a:lnTo>
                <a:lnTo>
                  <a:pt x="0" y="0"/>
                </a:lnTo>
                <a:close/>
              </a:path>
            </a:pathLst>
          </a:custGeom>
          <a:gradFill>
            <a:gsLst>
              <a:gs pos="100000">
                <a:schemeClr val="accent1">
                  <a:lumMod val="40000"/>
                  <a:lumOff val="60000"/>
                  <a:alpha val="0"/>
                </a:schemeClr>
              </a:gs>
              <a:gs pos="0">
                <a:schemeClr val="accent1">
                  <a:lumMod val="40000"/>
                  <a:lumOff val="60000"/>
                  <a:alpha val="0"/>
                </a:schemeClr>
              </a:gs>
              <a:gs pos="57000">
                <a:schemeClr val="accent1">
                  <a:lumMod val="40000"/>
                  <a:lumOff val="60000"/>
                  <a:alpha val="20000"/>
                </a:schemeClr>
              </a:gs>
              <a:gs pos="43000">
                <a:schemeClr val="accent1">
                  <a:lumMod val="40000"/>
                  <a:lumOff val="60000"/>
                  <a:alpha val="2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latin typeface="微软雅黑" panose="020B0503020204020204" charset="-122"/>
              <a:ea typeface="微软雅黑" panose="020B0503020204020204" charset="-122"/>
              <a:sym typeface="+mn-ea"/>
            </a:endParaRPr>
          </a:p>
        </p:txBody>
      </p:sp>
      <p:grpSp>
        <p:nvGrpSpPr>
          <p:cNvPr id="49" name="组合 48"/>
          <p:cNvGrpSpPr/>
          <p:nvPr/>
        </p:nvGrpSpPr>
        <p:grpSpPr>
          <a:xfrm>
            <a:off x="862330" y="4947285"/>
            <a:ext cx="5060315" cy="1109345"/>
            <a:chOff x="9109" y="7743"/>
            <a:chExt cx="7969" cy="1997"/>
          </a:xfrm>
        </p:grpSpPr>
        <p:sp>
          <p:nvSpPr>
            <p:cNvPr id="86" name="任意多边形: 形状 85"/>
            <p:cNvSpPr/>
            <p:nvPr/>
          </p:nvSpPr>
          <p:spPr>
            <a:xfrm>
              <a:off x="9714" y="7968"/>
              <a:ext cx="7364" cy="1772"/>
            </a:xfrm>
            <a:custGeom>
              <a:avLst/>
              <a:gdLst>
                <a:gd name="connsiteX0" fmla="*/ 0 w 15990"/>
                <a:gd name="connsiteY0" fmla="*/ 0 h 971"/>
                <a:gd name="connsiteX1" fmla="*/ 1727 w 15990"/>
                <a:gd name="connsiteY1" fmla="*/ 2 h 971"/>
                <a:gd name="connsiteX2" fmla="*/ 1973 w 15990"/>
                <a:gd name="connsiteY2" fmla="*/ 168 h 971"/>
                <a:gd name="connsiteX3" fmla="*/ 2231 w 15990"/>
                <a:gd name="connsiteY3" fmla="*/ 805 h 971"/>
                <a:gd name="connsiteX4" fmla="*/ 2478 w 15990"/>
                <a:gd name="connsiteY4" fmla="*/ 971 h 971"/>
                <a:gd name="connsiteX5" fmla="*/ 15990 w 15990"/>
                <a:gd name="connsiteY5" fmla="*/ 971 h 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0" h="971">
                  <a:moveTo>
                    <a:pt x="0" y="0"/>
                  </a:moveTo>
                  <a:lnTo>
                    <a:pt x="1727" y="2"/>
                  </a:lnTo>
                  <a:cubicBezTo>
                    <a:pt x="1835" y="2"/>
                    <a:pt x="1932" y="68"/>
                    <a:pt x="1973" y="168"/>
                  </a:cubicBezTo>
                  <a:lnTo>
                    <a:pt x="2231" y="805"/>
                  </a:lnTo>
                  <a:cubicBezTo>
                    <a:pt x="2272" y="905"/>
                    <a:pt x="2369" y="971"/>
                    <a:pt x="2478" y="971"/>
                  </a:cubicBezTo>
                  <a:lnTo>
                    <a:pt x="15990" y="971"/>
                  </a:lnTo>
                </a:path>
              </a:pathLst>
            </a:custGeom>
            <a:noFill/>
            <a:ln w="9525" cap="flat">
              <a:gradFill>
                <a:gsLst>
                  <a:gs pos="45000">
                    <a:schemeClr val="accent2">
                      <a:alpha val="30000"/>
                    </a:schemeClr>
                  </a:gs>
                  <a:gs pos="100000">
                    <a:schemeClr val="accent2">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sp>
          <p:nvSpPr>
            <p:cNvPr id="41" name="任意多边形: 形状 37"/>
            <p:cNvSpPr/>
            <p:nvPr/>
          </p:nvSpPr>
          <p:spPr>
            <a:xfrm>
              <a:off x="9109" y="7743"/>
              <a:ext cx="745" cy="830"/>
            </a:xfrm>
            <a:custGeom>
              <a:avLst/>
              <a:gdLst>
                <a:gd name="connsiteX0" fmla="*/ 503530 w 503529"/>
                <a:gd name="connsiteY0" fmla="*/ 251765 h 503529"/>
                <a:gd name="connsiteX1" fmla="*/ 251765 w 503529"/>
                <a:gd name="connsiteY1" fmla="*/ 503530 h 503529"/>
                <a:gd name="connsiteX2" fmla="*/ 0 w 503529"/>
                <a:gd name="connsiteY2" fmla="*/ 251765 h 503529"/>
                <a:gd name="connsiteX3" fmla="*/ 251765 w 503529"/>
                <a:gd name="connsiteY3" fmla="*/ 0 h 503529"/>
                <a:gd name="connsiteX4" fmla="*/ 503530 w 503529"/>
                <a:gd name="connsiteY4" fmla="*/ 251765 h 50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 h="503529">
                  <a:moveTo>
                    <a:pt x="503530" y="251765"/>
                  </a:moveTo>
                  <a:cubicBezTo>
                    <a:pt x="503530" y="390811"/>
                    <a:pt x="390811" y="503530"/>
                    <a:pt x="251765" y="503530"/>
                  </a:cubicBezTo>
                  <a:cubicBezTo>
                    <a:pt x="112719" y="503530"/>
                    <a:pt x="0" y="390811"/>
                    <a:pt x="0" y="251765"/>
                  </a:cubicBezTo>
                  <a:cubicBezTo>
                    <a:pt x="0" y="112719"/>
                    <a:pt x="112719" y="0"/>
                    <a:pt x="251765" y="0"/>
                  </a:cubicBezTo>
                  <a:cubicBezTo>
                    <a:pt x="390811" y="0"/>
                    <a:pt x="503530" y="112719"/>
                    <a:pt x="503530" y="251765"/>
                  </a:cubicBezTo>
                  <a:close/>
                </a:path>
              </a:pathLst>
            </a:custGeom>
            <a:solidFill>
              <a:schemeClr val="accent2">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latin typeface="微软雅黑" panose="020B0503020204020204" charset="-122"/>
                <a:ea typeface="微软雅黑" panose="020B0503020204020204" charset="-122"/>
                <a:sym typeface="+mn-ea"/>
              </a:endParaRPr>
            </a:p>
          </p:txBody>
        </p:sp>
        <p:pic>
          <p:nvPicPr>
            <p:cNvPr id="43" name="图片 42" descr="用户"/>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267" y="7902"/>
              <a:ext cx="422" cy="423"/>
            </a:xfrm>
            <a:prstGeom prst="rect">
              <a:avLst/>
            </a:prstGeom>
          </p:spPr>
        </p:pic>
      </p:grpSp>
      <p:grpSp>
        <p:nvGrpSpPr>
          <p:cNvPr id="53" name="组合 52"/>
          <p:cNvGrpSpPr/>
          <p:nvPr/>
        </p:nvGrpSpPr>
        <p:grpSpPr>
          <a:xfrm>
            <a:off x="1178493" y="4213476"/>
            <a:ext cx="4977669" cy="837565"/>
            <a:chOff x="9411" y="6720"/>
            <a:chExt cx="9369" cy="1319"/>
          </a:xfrm>
        </p:grpSpPr>
        <p:sp>
          <p:nvSpPr>
            <p:cNvPr id="10" name="任意多边形: 形状 84"/>
            <p:cNvSpPr/>
            <p:nvPr/>
          </p:nvSpPr>
          <p:spPr>
            <a:xfrm>
              <a:off x="10157" y="7044"/>
              <a:ext cx="8623" cy="995"/>
            </a:xfrm>
            <a:custGeom>
              <a:avLst/>
              <a:gdLst>
                <a:gd name="connsiteX0" fmla="*/ 0 w 9825761"/>
                <a:gd name="connsiteY0" fmla="*/ 0 h 615467"/>
                <a:gd name="connsiteX1" fmla="*/ 768858 w 9825761"/>
                <a:gd name="connsiteY1" fmla="*/ 0 h 615467"/>
                <a:gd name="connsiteX2" fmla="*/ 925221 w 9825761"/>
                <a:gd name="connsiteY2" fmla="*/ 105384 h 615467"/>
                <a:gd name="connsiteX3" fmla="*/ 1089203 w 9825761"/>
                <a:gd name="connsiteY3" fmla="*/ 510083 h 615467"/>
                <a:gd name="connsiteX4" fmla="*/ 1245565 w 9825761"/>
                <a:gd name="connsiteY4" fmla="*/ 615467 h 615467"/>
                <a:gd name="connsiteX5" fmla="*/ 9825762 w 9825761"/>
                <a:gd name="connsiteY5" fmla="*/ 615467 h 6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25761" h="615467">
                  <a:moveTo>
                    <a:pt x="0" y="0"/>
                  </a:moveTo>
                  <a:lnTo>
                    <a:pt x="768858" y="0"/>
                  </a:lnTo>
                  <a:cubicBezTo>
                    <a:pt x="837591" y="0"/>
                    <a:pt x="899389" y="41681"/>
                    <a:pt x="925221" y="105384"/>
                  </a:cubicBezTo>
                  <a:lnTo>
                    <a:pt x="1089203" y="510083"/>
                  </a:lnTo>
                  <a:cubicBezTo>
                    <a:pt x="1115035" y="573786"/>
                    <a:pt x="1176833" y="615467"/>
                    <a:pt x="1245565" y="615467"/>
                  </a:cubicBezTo>
                  <a:lnTo>
                    <a:pt x="9825762" y="615467"/>
                  </a:lnTo>
                </a:path>
              </a:pathLst>
            </a:custGeom>
            <a:noFill/>
            <a:ln w="9525" cap="flat">
              <a:gradFill>
                <a:gsLst>
                  <a:gs pos="45000">
                    <a:schemeClr val="accent1">
                      <a:alpha val="30000"/>
                    </a:schemeClr>
                  </a:gs>
                  <a:gs pos="100000">
                    <a:schemeClr val="accent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sp>
          <p:nvSpPr>
            <p:cNvPr id="38" name="任意多边形: 形状 41"/>
            <p:cNvSpPr/>
            <p:nvPr/>
          </p:nvSpPr>
          <p:spPr>
            <a:xfrm>
              <a:off x="9411" y="6720"/>
              <a:ext cx="935" cy="782"/>
            </a:xfrm>
            <a:custGeom>
              <a:avLst/>
              <a:gdLst>
                <a:gd name="connsiteX0" fmla="*/ 618134 w 618134"/>
                <a:gd name="connsiteY0" fmla="*/ 309067 h 618134"/>
                <a:gd name="connsiteX1" fmla="*/ 309067 w 618134"/>
                <a:gd name="connsiteY1" fmla="*/ 618134 h 618134"/>
                <a:gd name="connsiteX2" fmla="*/ 0 w 618134"/>
                <a:gd name="connsiteY2" fmla="*/ 309067 h 618134"/>
                <a:gd name="connsiteX3" fmla="*/ 309067 w 618134"/>
                <a:gd name="connsiteY3" fmla="*/ 0 h 618134"/>
                <a:gd name="connsiteX4" fmla="*/ 618134 w 618134"/>
                <a:gd name="connsiteY4" fmla="*/ 309067 h 61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34" h="618134">
                  <a:moveTo>
                    <a:pt x="618134" y="309067"/>
                  </a:moveTo>
                  <a:cubicBezTo>
                    <a:pt x="618134" y="479760"/>
                    <a:pt x="479760" y="618134"/>
                    <a:pt x="309067" y="618134"/>
                  </a:cubicBezTo>
                  <a:cubicBezTo>
                    <a:pt x="138374" y="618134"/>
                    <a:pt x="0" y="479760"/>
                    <a:pt x="0" y="309067"/>
                  </a:cubicBezTo>
                  <a:cubicBezTo>
                    <a:pt x="0" y="138374"/>
                    <a:pt x="138374" y="0"/>
                    <a:pt x="309067" y="0"/>
                  </a:cubicBezTo>
                  <a:cubicBezTo>
                    <a:pt x="479760" y="0"/>
                    <a:pt x="618134" y="138374"/>
                    <a:pt x="618134" y="309067"/>
                  </a:cubicBezTo>
                  <a:close/>
                </a:path>
              </a:pathLst>
            </a:custGeom>
            <a:solidFill>
              <a:schemeClr val="accent1"/>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pic>
          <p:nvPicPr>
            <p:cNvPr id="7" name="图片 21" descr="对话交流"/>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5" y="6930"/>
              <a:ext cx="364" cy="364"/>
            </a:xfrm>
            <a:prstGeom prst="rect">
              <a:avLst/>
            </a:prstGeom>
          </p:spPr>
        </p:pic>
      </p:grpSp>
      <p:grpSp>
        <p:nvGrpSpPr>
          <p:cNvPr id="55" name="组合 54"/>
          <p:cNvGrpSpPr/>
          <p:nvPr/>
        </p:nvGrpSpPr>
        <p:grpSpPr>
          <a:xfrm>
            <a:off x="728980" y="2005965"/>
            <a:ext cx="5886450" cy="793750"/>
            <a:chOff x="9564" y="3576"/>
            <a:chExt cx="9270" cy="1121"/>
          </a:xfrm>
        </p:grpSpPr>
        <p:sp>
          <p:nvSpPr>
            <p:cNvPr id="82" name="任意多边形: 形状 81"/>
            <p:cNvSpPr/>
            <p:nvPr/>
          </p:nvSpPr>
          <p:spPr>
            <a:xfrm>
              <a:off x="10336" y="3913"/>
              <a:ext cx="8498" cy="784"/>
            </a:xfrm>
            <a:custGeom>
              <a:avLst/>
              <a:gdLst>
                <a:gd name="connsiteX0" fmla="*/ 0 w 15250"/>
                <a:gd name="connsiteY0" fmla="*/ 0 h 977"/>
                <a:gd name="connsiteX1" fmla="*/ 987 w 15250"/>
                <a:gd name="connsiteY1" fmla="*/ 8 h 977"/>
                <a:gd name="connsiteX2" fmla="*/ 1233 w 15250"/>
                <a:gd name="connsiteY2" fmla="*/ 174 h 977"/>
                <a:gd name="connsiteX3" fmla="*/ 1492 w 15250"/>
                <a:gd name="connsiteY3" fmla="*/ 811 h 977"/>
                <a:gd name="connsiteX4" fmla="*/ 1738 w 15250"/>
                <a:gd name="connsiteY4" fmla="*/ 977 h 977"/>
                <a:gd name="connsiteX5" fmla="*/ 15250 w 15250"/>
                <a:gd name="connsiteY5" fmla="*/ 977 h 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50" h="977">
                  <a:moveTo>
                    <a:pt x="0" y="0"/>
                  </a:moveTo>
                  <a:lnTo>
                    <a:pt x="987" y="8"/>
                  </a:lnTo>
                  <a:cubicBezTo>
                    <a:pt x="1095" y="8"/>
                    <a:pt x="1193" y="74"/>
                    <a:pt x="1233" y="174"/>
                  </a:cubicBezTo>
                  <a:lnTo>
                    <a:pt x="1492" y="811"/>
                  </a:lnTo>
                  <a:cubicBezTo>
                    <a:pt x="1532" y="911"/>
                    <a:pt x="1630" y="977"/>
                    <a:pt x="1738" y="977"/>
                  </a:cubicBezTo>
                  <a:lnTo>
                    <a:pt x="15250" y="977"/>
                  </a:lnTo>
                </a:path>
              </a:pathLst>
            </a:custGeom>
            <a:noFill/>
            <a:ln w="9525" cap="flat">
              <a:gradFill>
                <a:gsLst>
                  <a:gs pos="45000">
                    <a:schemeClr val="accent2">
                      <a:alpha val="30000"/>
                    </a:schemeClr>
                  </a:gs>
                  <a:gs pos="100000">
                    <a:schemeClr val="accent2">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sp>
          <p:nvSpPr>
            <p:cNvPr id="35" name="任意多边形: 形状 53"/>
            <p:cNvSpPr/>
            <p:nvPr/>
          </p:nvSpPr>
          <p:spPr>
            <a:xfrm>
              <a:off x="9564" y="3576"/>
              <a:ext cx="712" cy="618"/>
            </a:xfrm>
            <a:custGeom>
              <a:avLst/>
              <a:gdLst>
                <a:gd name="connsiteX0" fmla="*/ 618134 w 618134"/>
                <a:gd name="connsiteY0" fmla="*/ 309067 h 618134"/>
                <a:gd name="connsiteX1" fmla="*/ 309067 w 618134"/>
                <a:gd name="connsiteY1" fmla="*/ 618135 h 618134"/>
                <a:gd name="connsiteX2" fmla="*/ 0 w 618134"/>
                <a:gd name="connsiteY2" fmla="*/ 309067 h 618134"/>
                <a:gd name="connsiteX3" fmla="*/ 309067 w 618134"/>
                <a:gd name="connsiteY3" fmla="*/ 0 h 618134"/>
                <a:gd name="connsiteX4" fmla="*/ 618134 w 618134"/>
                <a:gd name="connsiteY4" fmla="*/ 309067 h 61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134" h="618134">
                  <a:moveTo>
                    <a:pt x="618134" y="309067"/>
                  </a:moveTo>
                  <a:cubicBezTo>
                    <a:pt x="618134" y="479760"/>
                    <a:pt x="479760" y="618135"/>
                    <a:pt x="309067" y="618135"/>
                  </a:cubicBezTo>
                  <a:cubicBezTo>
                    <a:pt x="138374" y="618135"/>
                    <a:pt x="0" y="479760"/>
                    <a:pt x="0" y="309067"/>
                  </a:cubicBezTo>
                  <a:cubicBezTo>
                    <a:pt x="0" y="138374"/>
                    <a:pt x="138374" y="0"/>
                    <a:pt x="309067" y="0"/>
                  </a:cubicBezTo>
                  <a:cubicBezTo>
                    <a:pt x="479760" y="0"/>
                    <a:pt x="618134" y="138374"/>
                    <a:pt x="618134" y="309067"/>
                  </a:cubicBezTo>
                  <a:close/>
                </a:path>
              </a:pathLst>
            </a:custGeom>
            <a:solidFill>
              <a:schemeClr val="accent2">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latin typeface="微软雅黑" panose="020B0503020204020204" charset="-122"/>
                <a:ea typeface="微软雅黑" panose="020B0503020204020204" charset="-122"/>
                <a:sym typeface="+mn-ea"/>
              </a:endParaRPr>
            </a:p>
          </p:txBody>
        </p:sp>
        <p:pic>
          <p:nvPicPr>
            <p:cNvPr id="11" name="图片 14" descr="文件"/>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4" y="3691"/>
              <a:ext cx="365" cy="364"/>
            </a:xfrm>
            <a:prstGeom prst="rect">
              <a:avLst/>
            </a:prstGeom>
          </p:spPr>
        </p:pic>
      </p:grpSp>
      <p:grpSp>
        <p:nvGrpSpPr>
          <p:cNvPr id="52" name="组合 51"/>
          <p:cNvGrpSpPr/>
          <p:nvPr/>
        </p:nvGrpSpPr>
        <p:grpSpPr>
          <a:xfrm>
            <a:off x="1192590" y="3424095"/>
            <a:ext cx="5788660" cy="742315"/>
            <a:chOff x="9829" y="5611"/>
            <a:chExt cx="9116" cy="1169"/>
          </a:xfrm>
        </p:grpSpPr>
        <p:sp>
          <p:nvSpPr>
            <p:cNvPr id="9" name="任意多边形: 形状 83"/>
            <p:cNvSpPr/>
            <p:nvPr/>
          </p:nvSpPr>
          <p:spPr>
            <a:xfrm>
              <a:off x="10697" y="5994"/>
              <a:ext cx="8248" cy="786"/>
            </a:xfrm>
            <a:custGeom>
              <a:avLst/>
              <a:gdLst>
                <a:gd name="connsiteX0" fmla="*/ 0 w 14801"/>
                <a:gd name="connsiteY0" fmla="*/ 0 h 979"/>
                <a:gd name="connsiteX1" fmla="*/ 538 w 14801"/>
                <a:gd name="connsiteY1" fmla="*/ 10 h 979"/>
                <a:gd name="connsiteX2" fmla="*/ 784 w 14801"/>
                <a:gd name="connsiteY2" fmla="*/ 176 h 979"/>
                <a:gd name="connsiteX3" fmla="*/ 1042 w 14801"/>
                <a:gd name="connsiteY3" fmla="*/ 813 h 979"/>
                <a:gd name="connsiteX4" fmla="*/ 1288 w 14801"/>
                <a:gd name="connsiteY4" fmla="*/ 979 h 979"/>
                <a:gd name="connsiteX5" fmla="*/ 14801 w 14801"/>
                <a:gd name="connsiteY5" fmla="*/ 979 h 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1" h="979">
                  <a:moveTo>
                    <a:pt x="0" y="0"/>
                  </a:moveTo>
                  <a:lnTo>
                    <a:pt x="538" y="10"/>
                  </a:lnTo>
                  <a:cubicBezTo>
                    <a:pt x="646" y="10"/>
                    <a:pt x="743" y="76"/>
                    <a:pt x="784" y="176"/>
                  </a:cubicBezTo>
                  <a:lnTo>
                    <a:pt x="1042" y="813"/>
                  </a:lnTo>
                  <a:cubicBezTo>
                    <a:pt x="1083" y="913"/>
                    <a:pt x="1180" y="979"/>
                    <a:pt x="1288" y="979"/>
                  </a:cubicBezTo>
                  <a:lnTo>
                    <a:pt x="14801" y="979"/>
                  </a:lnTo>
                </a:path>
              </a:pathLst>
            </a:custGeom>
            <a:noFill/>
            <a:ln w="9525" cap="flat">
              <a:gradFill>
                <a:gsLst>
                  <a:gs pos="45000">
                    <a:schemeClr val="accent2">
                      <a:alpha val="30000"/>
                    </a:schemeClr>
                  </a:gs>
                  <a:gs pos="100000">
                    <a:schemeClr val="accent2">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sp>
          <p:nvSpPr>
            <p:cNvPr id="27" name="任意多边形: 形状 33"/>
            <p:cNvSpPr/>
            <p:nvPr/>
          </p:nvSpPr>
          <p:spPr>
            <a:xfrm>
              <a:off x="9829" y="5611"/>
              <a:ext cx="846" cy="811"/>
            </a:xfrm>
            <a:custGeom>
              <a:avLst/>
              <a:gdLst>
                <a:gd name="connsiteX0" fmla="*/ 687324 w 687323"/>
                <a:gd name="connsiteY0" fmla="*/ 343662 h 687324"/>
                <a:gd name="connsiteX1" fmla="*/ 343662 w 687323"/>
                <a:gd name="connsiteY1" fmla="*/ 687324 h 687324"/>
                <a:gd name="connsiteX2" fmla="*/ 0 w 687323"/>
                <a:gd name="connsiteY2" fmla="*/ 343662 h 687324"/>
                <a:gd name="connsiteX3" fmla="*/ 343662 w 687323"/>
                <a:gd name="connsiteY3" fmla="*/ 0 h 687324"/>
                <a:gd name="connsiteX4" fmla="*/ 687324 w 687323"/>
                <a:gd name="connsiteY4" fmla="*/ 343662 h 687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323" h="687324">
                  <a:moveTo>
                    <a:pt x="687324" y="343662"/>
                  </a:moveTo>
                  <a:cubicBezTo>
                    <a:pt x="687324" y="533461"/>
                    <a:pt x="533461" y="687324"/>
                    <a:pt x="343662" y="687324"/>
                  </a:cubicBezTo>
                  <a:cubicBezTo>
                    <a:pt x="153863" y="687324"/>
                    <a:pt x="0" y="533461"/>
                    <a:pt x="0" y="343662"/>
                  </a:cubicBezTo>
                  <a:cubicBezTo>
                    <a:pt x="0" y="153862"/>
                    <a:pt x="153863" y="0"/>
                    <a:pt x="343662" y="0"/>
                  </a:cubicBezTo>
                  <a:cubicBezTo>
                    <a:pt x="533461" y="0"/>
                    <a:pt x="687324" y="153862"/>
                    <a:pt x="687324" y="343662"/>
                  </a:cubicBezTo>
                  <a:close/>
                </a:path>
              </a:pathLst>
            </a:custGeom>
            <a:solidFill>
              <a:schemeClr val="accent2">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chemeClr val="lt1"/>
                </a:solidFill>
                <a:latin typeface="微软雅黑" panose="020B0503020204020204" charset="-122"/>
                <a:ea typeface="微软雅黑" panose="020B0503020204020204" charset="-122"/>
                <a:sym typeface="+mn-ea"/>
              </a:endParaRPr>
            </a:p>
          </p:txBody>
        </p:sp>
        <p:pic>
          <p:nvPicPr>
            <p:cNvPr id="12" name="图片 19" descr="公文包"/>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54" y="5836"/>
              <a:ext cx="419" cy="419"/>
            </a:xfrm>
            <a:prstGeom prst="rect">
              <a:avLst/>
            </a:prstGeom>
          </p:spPr>
        </p:pic>
      </p:grpSp>
      <p:grpSp>
        <p:nvGrpSpPr>
          <p:cNvPr id="56" name="组合 55"/>
          <p:cNvGrpSpPr/>
          <p:nvPr/>
        </p:nvGrpSpPr>
        <p:grpSpPr>
          <a:xfrm>
            <a:off x="247629" y="1362899"/>
            <a:ext cx="6009005" cy="667385"/>
            <a:chOff x="9109" y="2606"/>
            <a:chExt cx="9463" cy="1051"/>
          </a:xfrm>
        </p:grpSpPr>
        <p:sp>
          <p:nvSpPr>
            <p:cNvPr id="81" name="任意多边形: 形状 80"/>
            <p:cNvSpPr/>
            <p:nvPr/>
          </p:nvSpPr>
          <p:spPr>
            <a:xfrm>
              <a:off x="9482" y="2879"/>
              <a:ext cx="9091" cy="778"/>
            </a:xfrm>
            <a:custGeom>
              <a:avLst/>
              <a:gdLst>
                <a:gd name="connsiteX0" fmla="*/ 0 w 10359694"/>
                <a:gd name="connsiteY0" fmla="*/ 0 h 615467"/>
                <a:gd name="connsiteX1" fmla="*/ 1302792 w 10359694"/>
                <a:gd name="connsiteY1" fmla="*/ 0 h 615467"/>
                <a:gd name="connsiteX2" fmla="*/ 1459154 w 10359694"/>
                <a:gd name="connsiteY2" fmla="*/ 105385 h 615467"/>
                <a:gd name="connsiteX3" fmla="*/ 1623136 w 10359694"/>
                <a:gd name="connsiteY3" fmla="*/ 510083 h 615467"/>
                <a:gd name="connsiteX4" fmla="*/ 1779499 w 10359694"/>
                <a:gd name="connsiteY4" fmla="*/ 615468 h 615467"/>
                <a:gd name="connsiteX5" fmla="*/ 10359695 w 10359694"/>
                <a:gd name="connsiteY5" fmla="*/ 615468 h 6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694" h="615467">
                  <a:moveTo>
                    <a:pt x="0" y="0"/>
                  </a:moveTo>
                  <a:lnTo>
                    <a:pt x="1302792" y="0"/>
                  </a:lnTo>
                  <a:cubicBezTo>
                    <a:pt x="1371524" y="0"/>
                    <a:pt x="1433322" y="41681"/>
                    <a:pt x="1459154" y="105385"/>
                  </a:cubicBezTo>
                  <a:lnTo>
                    <a:pt x="1623136" y="510083"/>
                  </a:lnTo>
                  <a:cubicBezTo>
                    <a:pt x="1648968" y="573786"/>
                    <a:pt x="1710766" y="615468"/>
                    <a:pt x="1779499" y="615468"/>
                  </a:cubicBezTo>
                  <a:lnTo>
                    <a:pt x="10359695" y="615468"/>
                  </a:lnTo>
                </a:path>
              </a:pathLst>
            </a:custGeom>
            <a:noFill/>
            <a:ln w="9525" cap="flat">
              <a:gradFill>
                <a:gsLst>
                  <a:gs pos="45000">
                    <a:schemeClr val="accent1">
                      <a:alpha val="30000"/>
                    </a:schemeClr>
                  </a:gs>
                  <a:gs pos="100000">
                    <a:schemeClr val="accent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sp>
          <p:nvSpPr>
            <p:cNvPr id="45" name="任意多边形: 形状 47"/>
            <p:cNvSpPr/>
            <p:nvPr/>
          </p:nvSpPr>
          <p:spPr>
            <a:xfrm>
              <a:off x="9109" y="2606"/>
              <a:ext cx="636" cy="636"/>
            </a:xfrm>
            <a:custGeom>
              <a:avLst/>
              <a:gdLst>
                <a:gd name="connsiteX0" fmla="*/ 503530 w 503529"/>
                <a:gd name="connsiteY0" fmla="*/ 251765 h 503529"/>
                <a:gd name="connsiteX1" fmla="*/ 251765 w 503529"/>
                <a:gd name="connsiteY1" fmla="*/ 503529 h 503529"/>
                <a:gd name="connsiteX2" fmla="*/ 0 w 503529"/>
                <a:gd name="connsiteY2" fmla="*/ 251765 h 503529"/>
                <a:gd name="connsiteX3" fmla="*/ 251765 w 503529"/>
                <a:gd name="connsiteY3" fmla="*/ 0 h 503529"/>
                <a:gd name="connsiteX4" fmla="*/ 503530 w 503529"/>
                <a:gd name="connsiteY4" fmla="*/ 251765 h 50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529" h="503529">
                  <a:moveTo>
                    <a:pt x="503530" y="251765"/>
                  </a:moveTo>
                  <a:cubicBezTo>
                    <a:pt x="503530" y="390811"/>
                    <a:pt x="390811" y="503529"/>
                    <a:pt x="251765" y="503529"/>
                  </a:cubicBezTo>
                  <a:cubicBezTo>
                    <a:pt x="112719" y="503529"/>
                    <a:pt x="0" y="390810"/>
                    <a:pt x="0" y="251765"/>
                  </a:cubicBezTo>
                  <a:cubicBezTo>
                    <a:pt x="0" y="112719"/>
                    <a:pt x="112719" y="0"/>
                    <a:pt x="251765" y="0"/>
                  </a:cubicBezTo>
                  <a:cubicBezTo>
                    <a:pt x="390811" y="0"/>
                    <a:pt x="503530" y="112719"/>
                    <a:pt x="503530" y="251765"/>
                  </a:cubicBezTo>
                  <a:close/>
                </a:path>
              </a:pathLst>
            </a:custGeom>
            <a:solidFill>
              <a:schemeClr val="accent1"/>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pic>
          <p:nvPicPr>
            <p:cNvPr id="13" name="图片 16" descr="信件邮件"/>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67" y="2765"/>
              <a:ext cx="318" cy="318"/>
            </a:xfrm>
            <a:prstGeom prst="rect">
              <a:avLst/>
            </a:prstGeom>
          </p:spPr>
        </p:pic>
      </p:grpSp>
      <p:grpSp>
        <p:nvGrpSpPr>
          <p:cNvPr id="54" name="组合 53"/>
          <p:cNvGrpSpPr/>
          <p:nvPr/>
        </p:nvGrpSpPr>
        <p:grpSpPr>
          <a:xfrm>
            <a:off x="1087180" y="2729319"/>
            <a:ext cx="5735955" cy="784860"/>
            <a:chOff x="9829" y="4503"/>
            <a:chExt cx="9033" cy="1236"/>
          </a:xfrm>
        </p:grpSpPr>
        <p:sp>
          <p:nvSpPr>
            <p:cNvPr id="83" name="任意多边形: 形状 82"/>
            <p:cNvSpPr/>
            <p:nvPr/>
          </p:nvSpPr>
          <p:spPr>
            <a:xfrm>
              <a:off x="10423" y="4961"/>
              <a:ext cx="8439" cy="778"/>
            </a:xfrm>
            <a:custGeom>
              <a:avLst/>
              <a:gdLst>
                <a:gd name="connsiteX0" fmla="*/ 0 w 9615525"/>
                <a:gd name="connsiteY0" fmla="*/ 0 h 615467"/>
                <a:gd name="connsiteX1" fmla="*/ 558622 w 9615525"/>
                <a:gd name="connsiteY1" fmla="*/ 0 h 615467"/>
                <a:gd name="connsiteX2" fmla="*/ 714985 w 9615525"/>
                <a:gd name="connsiteY2" fmla="*/ 105385 h 615467"/>
                <a:gd name="connsiteX3" fmla="*/ 878967 w 9615525"/>
                <a:gd name="connsiteY3" fmla="*/ 510083 h 615467"/>
                <a:gd name="connsiteX4" fmla="*/ 1035330 w 9615525"/>
                <a:gd name="connsiteY4" fmla="*/ 615467 h 615467"/>
                <a:gd name="connsiteX5" fmla="*/ 9615526 w 9615525"/>
                <a:gd name="connsiteY5" fmla="*/ 615467 h 61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5525" h="615467">
                  <a:moveTo>
                    <a:pt x="0" y="0"/>
                  </a:moveTo>
                  <a:lnTo>
                    <a:pt x="558622" y="0"/>
                  </a:lnTo>
                  <a:cubicBezTo>
                    <a:pt x="627355" y="0"/>
                    <a:pt x="689153" y="41681"/>
                    <a:pt x="714985" y="105385"/>
                  </a:cubicBezTo>
                  <a:lnTo>
                    <a:pt x="878967" y="510083"/>
                  </a:lnTo>
                  <a:cubicBezTo>
                    <a:pt x="904799" y="573786"/>
                    <a:pt x="966597" y="615467"/>
                    <a:pt x="1035330" y="615467"/>
                  </a:cubicBezTo>
                  <a:lnTo>
                    <a:pt x="9615526" y="615467"/>
                  </a:lnTo>
                </a:path>
              </a:pathLst>
            </a:custGeom>
            <a:noFill/>
            <a:ln w="9525" cap="flat">
              <a:gradFill>
                <a:gsLst>
                  <a:gs pos="45000">
                    <a:schemeClr val="accent1">
                      <a:alpha val="30000"/>
                    </a:schemeClr>
                  </a:gs>
                  <a:gs pos="100000">
                    <a:schemeClr val="accent1">
                      <a:alpha val="0"/>
                    </a:schemeClr>
                  </a:gs>
                </a:gsLst>
                <a:lin ang="0" scaled="0"/>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sp>
          <p:nvSpPr>
            <p:cNvPr id="31" name="任意多边形: 形状 24"/>
            <p:cNvSpPr/>
            <p:nvPr/>
          </p:nvSpPr>
          <p:spPr>
            <a:xfrm>
              <a:off x="9829" y="4503"/>
              <a:ext cx="767" cy="761"/>
            </a:xfrm>
            <a:custGeom>
              <a:avLst/>
              <a:gdLst>
                <a:gd name="connsiteX0" fmla="*/ 687324 w 687323"/>
                <a:gd name="connsiteY0" fmla="*/ 343662 h 687324"/>
                <a:gd name="connsiteX1" fmla="*/ 343662 w 687323"/>
                <a:gd name="connsiteY1" fmla="*/ 687324 h 687324"/>
                <a:gd name="connsiteX2" fmla="*/ 0 w 687323"/>
                <a:gd name="connsiteY2" fmla="*/ 343662 h 687324"/>
                <a:gd name="connsiteX3" fmla="*/ 343662 w 687323"/>
                <a:gd name="connsiteY3" fmla="*/ 0 h 687324"/>
                <a:gd name="connsiteX4" fmla="*/ 687324 w 687323"/>
                <a:gd name="connsiteY4" fmla="*/ 343662 h 687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323" h="687324">
                  <a:moveTo>
                    <a:pt x="687324" y="343662"/>
                  </a:moveTo>
                  <a:cubicBezTo>
                    <a:pt x="687324" y="533461"/>
                    <a:pt x="533461" y="687324"/>
                    <a:pt x="343662" y="687324"/>
                  </a:cubicBezTo>
                  <a:cubicBezTo>
                    <a:pt x="153863" y="687324"/>
                    <a:pt x="0" y="533461"/>
                    <a:pt x="0" y="343662"/>
                  </a:cubicBezTo>
                  <a:cubicBezTo>
                    <a:pt x="0" y="153863"/>
                    <a:pt x="153863" y="0"/>
                    <a:pt x="343662" y="0"/>
                  </a:cubicBezTo>
                  <a:cubicBezTo>
                    <a:pt x="533461" y="0"/>
                    <a:pt x="687324" y="153863"/>
                    <a:pt x="687324" y="343662"/>
                  </a:cubicBezTo>
                  <a:close/>
                </a:path>
              </a:pathLst>
            </a:custGeom>
            <a:solidFill>
              <a:schemeClr val="accent1"/>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latin typeface="微软雅黑" panose="020B0503020204020204" charset="-122"/>
                <a:ea typeface="微软雅黑" panose="020B0503020204020204" charset="-122"/>
                <a:sym typeface="+mn-ea"/>
              </a:endParaRPr>
            </a:p>
          </p:txBody>
        </p:sp>
        <p:pic>
          <p:nvPicPr>
            <p:cNvPr id="14" name="图片 18" descr="生态数据"/>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54" y="4727"/>
              <a:ext cx="419" cy="419"/>
            </a:xfrm>
            <a:prstGeom prst="rect">
              <a:avLst/>
            </a:prstGeom>
          </p:spPr>
        </p:pic>
      </p:grpSp>
      <p:sp>
        <p:nvSpPr>
          <p:cNvPr id="23" name="文本框 22"/>
          <p:cNvSpPr txBox="1"/>
          <p:nvPr/>
        </p:nvSpPr>
        <p:spPr>
          <a:xfrm>
            <a:off x="1771335" y="2149366"/>
            <a:ext cx="4149725" cy="661670"/>
          </a:xfrm>
          <a:prstGeom prst="rect">
            <a:avLst/>
          </a:prstGeom>
          <a:noFill/>
        </p:spPr>
        <p:txBody>
          <a:bodyPr wrap="square" tIns="0" bIns="0" rtlCol="0" anchor="ctr" anchorCtr="0">
            <a:noAutofit/>
          </a:bodyPr>
          <a:lstStyle/>
          <a:p>
            <a:pPr marL="0" lvl="1" indent="0" algn="l" fontAlgn="auto">
              <a:lnSpc>
                <a:spcPct val="130000"/>
              </a:lnSpc>
              <a:spcBef>
                <a:spcPct val="0"/>
              </a:spcBef>
              <a:spcAft>
                <a:spcPct val="0"/>
              </a:spcAft>
            </a:pPr>
            <a:r>
              <a:rPr lang="zh-CN" altLang="en-US" sz="1600" b="1" dirty="0">
                <a:latin typeface="微软雅黑" panose="020B0503020204020204" charset="-122"/>
                <a:ea typeface="微软雅黑" panose="020B0503020204020204" charset="-122"/>
                <a:cs typeface="微软雅黑" panose="020B0503020204020204" charset="-122"/>
                <a:sym typeface="+mn-ea"/>
              </a:rPr>
              <a:t>注册规格：</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0.25ml：盐酸环丙沙星0.75mg（按C</a:t>
            </a:r>
            <a:r>
              <a:rPr lang="en-US" altLang="zh-CN" sz="1600" baseline="-25000" dirty="0">
                <a:solidFill>
                  <a:srgbClr val="333333"/>
                </a:solidFill>
                <a:effectLst/>
                <a:uFillTx/>
                <a:latin typeface="微软雅黑" panose="020B0503020204020204" charset="-122"/>
                <a:ea typeface="微软雅黑" panose="020B0503020204020204" charset="-122"/>
                <a:cs typeface="微软雅黑" panose="020B0503020204020204" charset="-122"/>
                <a:sym typeface="+mn-ea"/>
              </a:rPr>
              <a:t>17</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H</a:t>
            </a:r>
            <a:r>
              <a:rPr lang="en-US" altLang="zh-CN" sz="1600" baseline="-25000" dirty="0">
                <a:solidFill>
                  <a:srgbClr val="333333"/>
                </a:solidFill>
                <a:effectLst/>
                <a:uFillTx/>
                <a:latin typeface="微软雅黑" panose="020B0503020204020204" charset="-122"/>
                <a:ea typeface="微软雅黑" panose="020B0503020204020204" charset="-122"/>
                <a:cs typeface="微软雅黑" panose="020B0503020204020204" charset="-122"/>
                <a:sym typeface="+mn-ea"/>
              </a:rPr>
              <a:t>18</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FN</a:t>
            </a:r>
            <a:r>
              <a:rPr lang="en-US" altLang="zh-CN" sz="1600" baseline="-25000" dirty="0">
                <a:solidFill>
                  <a:srgbClr val="333333"/>
                </a:solidFill>
                <a:effectLst/>
                <a:uFillTx/>
                <a:latin typeface="微软雅黑" panose="020B0503020204020204" charset="-122"/>
                <a:ea typeface="微软雅黑" panose="020B0503020204020204" charset="-122"/>
                <a:cs typeface="微软雅黑" panose="020B0503020204020204" charset="-122"/>
                <a:sym typeface="+mn-ea"/>
              </a:rPr>
              <a:t>3</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O</a:t>
            </a:r>
            <a:r>
              <a:rPr lang="en-US" altLang="zh-CN" sz="1600" baseline="-25000" dirty="0">
                <a:solidFill>
                  <a:srgbClr val="333333"/>
                </a:solidFill>
                <a:effectLst/>
                <a:uFillTx/>
                <a:latin typeface="微软雅黑" panose="020B0503020204020204" charset="-122"/>
                <a:ea typeface="微软雅黑" panose="020B0503020204020204" charset="-122"/>
                <a:cs typeface="微软雅黑" panose="020B0503020204020204" charset="-122"/>
                <a:sym typeface="+mn-ea"/>
              </a:rPr>
              <a:t>3</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计）与氟轻松0.0625mg</a:t>
            </a:r>
            <a:endPar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5" name="文本框 24"/>
          <p:cNvSpPr txBox="1"/>
          <p:nvPr/>
        </p:nvSpPr>
        <p:spPr>
          <a:xfrm>
            <a:off x="1574800" y="1452245"/>
            <a:ext cx="3830955" cy="466090"/>
          </a:xfrm>
          <a:prstGeom prst="rect">
            <a:avLst/>
          </a:prstGeom>
          <a:noFill/>
        </p:spPr>
        <p:txBody>
          <a:bodyPr wrap="square" tIns="0" bIns="0" rtlCol="0" anchor="ctr" anchorCtr="0">
            <a:noAutofit/>
          </a:bodyPr>
          <a:lstStyle/>
          <a:p>
            <a:pPr marL="0" lvl="1" algn="l">
              <a:lnSpc>
                <a:spcPct val="100000"/>
              </a:lnSpc>
              <a:buClrTx/>
              <a:buSzTx/>
              <a:buFontTx/>
            </a:pPr>
            <a:r>
              <a:rPr lang="zh-CN" altLang="en-US" b="1" dirty="0">
                <a:latin typeface="微软雅黑" panose="020B0503020204020204" charset="-122"/>
                <a:ea typeface="微软雅黑" panose="020B0503020204020204" charset="-122"/>
                <a:cs typeface="微软雅黑" panose="020B0503020204020204" charset="-122"/>
                <a:sym typeface="+mn-ea"/>
              </a:rPr>
              <a:t>通用名称</a:t>
            </a:r>
            <a:r>
              <a:rPr lang="zh-CN" altLang="en-US" sz="1600" b="1" dirty="0">
                <a:latin typeface="微软雅黑" panose="020B0503020204020204" charset="-122"/>
                <a:ea typeface="微软雅黑" panose="020B0503020204020204" charset="-122"/>
                <a:cs typeface="微软雅黑" panose="020B0503020204020204" charset="-122"/>
                <a:sym typeface="+mn-ea"/>
              </a:rPr>
              <a:t>：</a:t>
            </a:r>
            <a:r>
              <a:rPr lang="zh-CN" altLang="en-US" dirty="0">
                <a:solidFill>
                  <a:schemeClr val="tx1"/>
                </a:solidFill>
                <a:effectLst/>
                <a:latin typeface="微软雅黑" panose="020B0503020204020204" charset="-122"/>
                <a:ea typeface="微软雅黑" panose="020B0503020204020204" charset="-122"/>
                <a:cs typeface="微软雅黑" panose="020B0503020204020204" charset="-122"/>
                <a:sym typeface="+mn-ea"/>
              </a:rPr>
              <a:t>环丙沙星氟轻松滴耳液</a:t>
            </a:r>
            <a:endParaRPr lang="zh-CN" altLang="en-US" sz="16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4" name="文本框 33"/>
          <p:cNvSpPr txBox="1"/>
          <p:nvPr/>
        </p:nvSpPr>
        <p:spPr>
          <a:xfrm>
            <a:off x="2107800" y="4347068"/>
            <a:ext cx="4382770" cy="661670"/>
          </a:xfrm>
          <a:prstGeom prst="rect">
            <a:avLst/>
          </a:prstGeom>
          <a:noFill/>
        </p:spPr>
        <p:txBody>
          <a:bodyPr wrap="square" tIns="0" bIns="0" rtlCol="0" anchor="ctr" anchorCtr="0">
            <a:noAutofit/>
          </a:bodyPr>
          <a:lstStyle/>
          <a:p>
            <a:pPr algn="l">
              <a:lnSpc>
                <a:spcPct val="120000"/>
              </a:lnSpc>
            </a:pPr>
            <a:r>
              <a:rPr lang="zh-CN" altLang="en-US" sz="1600" b="1" dirty="0">
                <a:latin typeface="微软雅黑" panose="020B0503020204020204" charset="-122"/>
                <a:ea typeface="微软雅黑" panose="020B0503020204020204" charset="-122"/>
                <a:cs typeface="微软雅黑" panose="020B0503020204020204" charset="-122"/>
                <a:sym typeface="+mn-ea"/>
              </a:rPr>
              <a:t>适应症：</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用于治疗</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7</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岁及</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7</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岁以上儿童和成人由环丙沙星敏感菌导致的急性外耳炎（</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AOE)</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endPar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6" name="文本框 35"/>
          <p:cNvSpPr txBox="1"/>
          <p:nvPr/>
        </p:nvSpPr>
        <p:spPr>
          <a:xfrm>
            <a:off x="1897142" y="5115494"/>
            <a:ext cx="4718347" cy="976226"/>
          </a:xfrm>
          <a:prstGeom prst="rect">
            <a:avLst/>
          </a:prstGeom>
          <a:noFill/>
        </p:spPr>
        <p:txBody>
          <a:bodyPr wrap="square" tIns="0" bIns="0" rtlCol="0" anchor="ctr" anchorCtr="0">
            <a:noAutofit/>
          </a:bodyPr>
          <a:lstStyle/>
          <a:p>
            <a:pPr indent="0" algn="ctr" fontAlgn="auto">
              <a:lnSpc>
                <a:spcPct val="100000"/>
              </a:lnSpc>
              <a:spcBef>
                <a:spcPct val="0"/>
              </a:spcBef>
              <a:spcAft>
                <a:spcPct val="0"/>
              </a:spcAft>
            </a:pPr>
            <a:r>
              <a:rPr lang="zh-CN" altLang="en-US" sz="1600" b="1" dirty="0">
                <a:latin typeface="微软雅黑" panose="020B0503020204020204" charset="-122"/>
                <a:ea typeface="微软雅黑" panose="020B0503020204020204" charset="-122"/>
                <a:cs typeface="微软雅黑" panose="020B0503020204020204" charset="-122"/>
                <a:sym typeface="+mn-ea"/>
              </a:rPr>
              <a:t>用法用量：</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成人以及老年患者：每 12 小时向感染耳道内   滴注 1 支，一天 2 次，连续7 天。 儿科患者：7 岁及以上的儿科患者的剂量与成人相同</a:t>
            </a:r>
            <a:r>
              <a:rPr lang="zh-CN" altLang="en-US" sz="14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endParaRPr lang="zh-CN" altLang="en-US" sz="14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grpSp>
        <p:nvGrpSpPr>
          <p:cNvPr id="87" name="组合 86"/>
          <p:cNvGrpSpPr/>
          <p:nvPr/>
        </p:nvGrpSpPr>
        <p:grpSpPr>
          <a:xfrm>
            <a:off x="6598163" y="1423534"/>
            <a:ext cx="5556499" cy="1330200"/>
            <a:chOff x="140" y="3029"/>
            <a:chExt cx="10373" cy="1503"/>
          </a:xfrm>
        </p:grpSpPr>
        <p:sp>
          <p:nvSpPr>
            <p:cNvPr id="66" name="矩形 65"/>
            <p:cNvSpPr/>
            <p:nvPr/>
          </p:nvSpPr>
          <p:spPr>
            <a:xfrm>
              <a:off x="152" y="3029"/>
              <a:ext cx="5064" cy="416"/>
            </a:xfrm>
            <a:prstGeom prst="rect">
              <a:avLst/>
            </a:prstGeom>
          </p:spPr>
          <p:txBody>
            <a:bodyPr wrap="square">
              <a:spAutoFit/>
            </a:bodyPr>
            <a:lstStyle/>
            <a:p>
              <a:pPr lvl="0" algn="l">
                <a:buClrTx/>
                <a:buSzTx/>
                <a:buFontTx/>
              </a:pPr>
              <a:r>
                <a:rPr lang="zh-CN" altLang="en-US" b="1" dirty="0">
                  <a:solidFill>
                    <a:srgbClr val="0055BD"/>
                  </a:solidFill>
                  <a:latin typeface="微软雅黑" panose="020B0503020204020204" charset="-122"/>
                  <a:ea typeface="微软雅黑" panose="020B0503020204020204" charset="-122"/>
                  <a:cs typeface="微软雅黑" panose="020B0503020204020204" charset="-122"/>
                  <a:sym typeface="+mn-lt"/>
                </a:rPr>
                <a:t>治疗疾病基本情况</a:t>
              </a:r>
              <a:endParaRPr lang="zh-CN" altLang="en-US" b="1" dirty="0">
                <a:solidFill>
                  <a:srgbClr val="0055BD"/>
                </a:solidFill>
                <a:latin typeface="微软雅黑" panose="020B0503020204020204" charset="-122"/>
                <a:ea typeface="微软雅黑" panose="020B0503020204020204" charset="-122"/>
                <a:cs typeface="微软雅黑" panose="020B0503020204020204" charset="-122"/>
                <a:sym typeface="+mn-lt"/>
              </a:endParaRPr>
            </a:p>
          </p:txBody>
        </p:sp>
        <p:sp>
          <p:nvSpPr>
            <p:cNvPr id="73" name="文本框 72"/>
            <p:cNvSpPr txBox="1"/>
            <p:nvPr/>
          </p:nvSpPr>
          <p:spPr>
            <a:xfrm>
              <a:off x="140" y="3375"/>
              <a:ext cx="10373" cy="1157"/>
            </a:xfrm>
            <a:prstGeom prst="rect">
              <a:avLst/>
            </a:prstGeom>
            <a:noFill/>
          </p:spPr>
          <p:txBody>
            <a:bodyPr wrap="square" anchor="ctr" anchorCtr="0">
              <a:spAutoFit/>
            </a:bodyPr>
            <a:lstStyle/>
            <a:p>
              <a:pPr lvl="0" algn="l">
                <a:lnSpc>
                  <a:spcPct val="150000"/>
                </a:lnSpc>
                <a:buClrTx/>
                <a:buSzTx/>
                <a:buFontTx/>
              </a:pPr>
              <a:r>
                <a:rPr lang="zh-CN" altLang="en-US" sz="1400" dirty="0">
                  <a:solidFill>
                    <a:srgbClr val="333333"/>
                  </a:solidFill>
                  <a:effectLst/>
                  <a:latin typeface="微软雅黑" panose="020B0503020204020204" charset="-122"/>
                  <a:ea typeface="微软雅黑" panose="020B0503020204020204" charset="-122"/>
                  <a:cs typeface="微软雅黑" panose="020B0503020204020204" charset="-122"/>
                  <a:sym typeface="+mn-ea"/>
                </a:rPr>
                <a:t>急性外耳道炎（AOE）多由铜绿假单胞菌或金黄色葡萄球菌引起，起病急，表现为耳痛、耳痒、耳闷或耳漏，耳屏压痛或耳廓牵拉痛。</a:t>
              </a:r>
              <a:endParaRPr lang="zh-CN" altLang="en-US" sz="14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a:p>
              <a:pPr lvl="0" algn="l">
                <a:lnSpc>
                  <a:spcPct val="150000"/>
                </a:lnSpc>
                <a:buClrTx/>
                <a:buSzTx/>
                <a:buFontTx/>
              </a:pPr>
              <a:r>
                <a:rPr lang="zh-CN" altLang="en-US" sz="1400" dirty="0">
                  <a:solidFill>
                    <a:srgbClr val="333333"/>
                  </a:solidFill>
                  <a:effectLst/>
                  <a:latin typeface="微软雅黑" panose="020B0503020204020204" charset="-122"/>
                  <a:ea typeface="微软雅黑" panose="020B0503020204020204" charset="-122"/>
                  <a:cs typeface="微软雅黑" panose="020B0503020204020204" charset="-122"/>
                  <a:sym typeface="+mn-ea"/>
                </a:rPr>
                <a:t>7 - 12岁儿童及65 - 74岁成人高发，中重度需抗生素联合激素治疗</a:t>
              </a:r>
              <a:r>
                <a:rPr lang="en-US" altLang="zh-CN" sz="1400" baseline="30000" dirty="0">
                  <a:solidFill>
                    <a:srgbClr val="333333"/>
                  </a:solidFill>
                  <a:effectLst/>
                  <a:latin typeface="微软雅黑" panose="020B0503020204020204" charset="-122"/>
                  <a:ea typeface="微软雅黑" panose="020B0503020204020204" charset="-122"/>
                  <a:cs typeface="微软雅黑" panose="020B0503020204020204" charset="-122"/>
                  <a:sym typeface="+mn-ea"/>
                </a:rPr>
                <a:t>1</a:t>
              </a:r>
              <a:r>
                <a:rPr lang="zh-CN" altLang="en-US" sz="14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endParaRPr lang="en-US" altLang="zh-CN" sz="1400" baseline="300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grpSp>
      <p:grpSp>
        <p:nvGrpSpPr>
          <p:cNvPr id="88" name="组合 87"/>
          <p:cNvGrpSpPr/>
          <p:nvPr/>
        </p:nvGrpSpPr>
        <p:grpSpPr>
          <a:xfrm>
            <a:off x="6659612" y="3267915"/>
            <a:ext cx="5348879" cy="1298649"/>
            <a:chOff x="254" y="5483"/>
            <a:chExt cx="8689" cy="2258"/>
          </a:xfrm>
        </p:grpSpPr>
        <p:sp>
          <p:nvSpPr>
            <p:cNvPr id="76" name="矩形 75"/>
            <p:cNvSpPr/>
            <p:nvPr/>
          </p:nvSpPr>
          <p:spPr>
            <a:xfrm>
              <a:off x="254" y="5483"/>
              <a:ext cx="4081" cy="582"/>
            </a:xfrm>
            <a:prstGeom prst="rect">
              <a:avLst/>
            </a:prstGeom>
          </p:spPr>
          <p:txBody>
            <a:bodyPr wrap="square">
              <a:spAutoFit/>
            </a:bodyPr>
            <a:lstStyle/>
            <a:p>
              <a:pPr lvl="0" algn="l">
                <a:buClrTx/>
                <a:buSzTx/>
                <a:buFontTx/>
              </a:pPr>
              <a:r>
                <a:rPr lang="zh-CN" altLang="en-US" b="1" dirty="0">
                  <a:solidFill>
                    <a:srgbClr val="0055BD"/>
                  </a:solidFill>
                  <a:latin typeface="微软雅黑" panose="020B0503020204020204" charset="-122"/>
                  <a:ea typeface="微软雅黑" panose="020B0503020204020204" charset="-122"/>
                  <a:cs typeface="微软雅黑" panose="020B0503020204020204" charset="-122"/>
                  <a:sym typeface="+mn-lt"/>
                </a:rPr>
                <a:t>未满足的治疗需求</a:t>
              </a:r>
              <a:endParaRPr lang="zh-CN" altLang="en-US" b="1" dirty="0">
                <a:solidFill>
                  <a:srgbClr val="0055BD"/>
                </a:solidFill>
                <a:latin typeface="微软雅黑" panose="020B0503020204020204" charset="-122"/>
                <a:ea typeface="微软雅黑" panose="020B0503020204020204" charset="-122"/>
                <a:cs typeface="微软雅黑" panose="020B0503020204020204" charset="-122"/>
                <a:sym typeface="+mn-lt"/>
              </a:endParaRPr>
            </a:p>
          </p:txBody>
        </p:sp>
        <p:sp>
          <p:nvSpPr>
            <p:cNvPr id="78" name="文本框 77"/>
            <p:cNvSpPr txBox="1"/>
            <p:nvPr/>
          </p:nvSpPr>
          <p:spPr>
            <a:xfrm>
              <a:off x="277" y="6062"/>
              <a:ext cx="8666" cy="1679"/>
            </a:xfrm>
            <a:prstGeom prst="rect">
              <a:avLst/>
            </a:prstGeom>
            <a:noFill/>
          </p:spPr>
          <p:txBody>
            <a:bodyPr wrap="square" anchor="ctr" anchorCtr="0">
              <a:noAutofit/>
            </a:bodyPr>
            <a:lstStyle/>
            <a:p>
              <a:pPr lvl="0" algn="l">
                <a:lnSpc>
                  <a:spcPct val="150000"/>
                </a:lnSpc>
                <a:buClrTx/>
                <a:buSzTx/>
                <a:buFontTx/>
              </a:pPr>
              <a:r>
                <a:rPr lang="zh-CN" altLang="en-US" sz="1400" dirty="0">
                  <a:solidFill>
                    <a:srgbClr val="333333"/>
                  </a:solidFill>
                  <a:effectLst/>
                  <a:latin typeface="微软雅黑" panose="020B0503020204020204" charset="-122"/>
                  <a:ea typeface="微软雅黑" panose="020B0503020204020204" charset="-122"/>
                  <a:cs typeface="微软雅黑" panose="020B0503020204020204" charset="-122"/>
                  <a:sym typeface="+mn-ea"/>
                </a:rPr>
                <a:t>急性外耳道炎常伴广泛炎症，单用抗生素滴耳剂难以控制炎症及肿痛。国内尚无喹诺酮+糖皮质激素的复方滴耳液，分开给药繁琐，耳浴时间长</a:t>
              </a:r>
              <a:r>
                <a:rPr lang="en-US" altLang="zh-CN" sz="14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333333"/>
                  </a:solidFill>
                  <a:effectLst/>
                  <a:latin typeface="微软雅黑" panose="020B0503020204020204" charset="-122"/>
                  <a:ea typeface="微软雅黑" panose="020B0503020204020204" charset="-122"/>
                  <a:cs typeface="微软雅黑" panose="020B0503020204020204" charset="-122"/>
                  <a:sym typeface="+mn-ea"/>
                </a:rPr>
                <a:t>患者尤其儿童依从性差。</a:t>
              </a:r>
              <a:endPar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grpSp>
      <p:sp>
        <p:nvSpPr>
          <p:cNvPr id="89" name="文本框 88"/>
          <p:cNvSpPr txBox="1"/>
          <p:nvPr/>
        </p:nvSpPr>
        <p:spPr>
          <a:xfrm>
            <a:off x="804545" y="6315075"/>
            <a:ext cx="6233160" cy="553085"/>
          </a:xfrm>
          <a:prstGeom prst="rect">
            <a:avLst/>
          </a:prstGeom>
          <a:noFill/>
        </p:spPr>
        <p:txBody>
          <a:bodyPr wrap="square" rtlCol="0" anchor="ctr" anchorCtr="0">
            <a:spAutoFit/>
          </a:bodyPr>
          <a:lstStyle/>
          <a:p>
            <a:pPr>
              <a:lnSpc>
                <a:spcPct val="100000"/>
              </a:lnSpc>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1.</a:t>
            </a:r>
            <a:r>
              <a:rPr lang="zh-CN"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美国耳鼻咽喉头颈外科学会（</a:t>
            </a: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AAO-HNSF</a:t>
            </a:r>
            <a:r>
              <a:rPr lang="zh-CN"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a:t>
            </a: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American Academy of Otolaryngology </a:t>
            </a:r>
            <a:r>
              <a:rPr lang="zh-CN"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 </a:t>
            </a: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Head and Neck Surgery Foundation</a:t>
            </a:r>
            <a:r>
              <a:rPr lang="zh-CN"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a:t>
            </a: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2014</a:t>
            </a:r>
            <a:r>
              <a:rPr lang="zh-CN"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年发布的《急性外耳道炎（</a:t>
            </a: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AOE</a:t>
            </a:r>
            <a:r>
              <a:rPr lang="zh-CN"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）临床实践指南（</a:t>
            </a: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Clinical Practice Guideline: Acute Otitis Externa</a:t>
            </a:r>
            <a:r>
              <a:rPr lang="zh-CN"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 </a:t>
            </a:r>
            <a:endParaRPr lang="zh-CN"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00000"/>
              </a:lnSpc>
              <a:buClrTx/>
              <a:buSzTx/>
              <a:buFontTx/>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数据来源</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2305578" y="3554859"/>
            <a:ext cx="3792855" cy="661670"/>
          </a:xfrm>
          <a:prstGeom prst="rect">
            <a:avLst/>
          </a:prstGeom>
          <a:noFill/>
        </p:spPr>
        <p:txBody>
          <a:bodyPr wrap="square" tIns="0" bIns="0" rtlCol="0" anchor="ctr" anchorCtr="0">
            <a:noAutofit/>
          </a:bodyPr>
          <a:lstStyle/>
          <a:p>
            <a:pPr indent="0" algn="l" fontAlgn="auto">
              <a:lnSpc>
                <a:spcPct val="120000"/>
              </a:lnSpc>
              <a:spcBef>
                <a:spcPct val="0"/>
              </a:spcBef>
              <a:spcAft>
                <a:spcPct val="0"/>
              </a:spcAft>
            </a:pPr>
            <a:r>
              <a:rPr lang="zh-CN" altLang="en-US" sz="1600" b="1" dirty="0">
                <a:latin typeface="微软雅黑" panose="020B0503020204020204" charset="-122"/>
                <a:ea typeface="微软雅黑" panose="020B0503020204020204" charset="-122"/>
                <a:cs typeface="微软雅黑" panose="020B0503020204020204" charset="-122"/>
                <a:sym typeface="+mn-ea"/>
              </a:rPr>
              <a:t>化学药品分类：</a:t>
            </a:r>
            <a:r>
              <a:rPr lang="en-US" altLang="zh-CN" sz="1600" b="1" dirty="0">
                <a:latin typeface="微软雅黑" panose="020B0503020204020204" charset="-122"/>
                <a:ea typeface="微软雅黑" panose="020B0503020204020204" charset="-122"/>
                <a:cs typeface="微软雅黑" panose="020B0503020204020204" charset="-122"/>
                <a:sym typeface="+mn-ea"/>
              </a:rPr>
              <a:t>5.1</a:t>
            </a:r>
            <a:r>
              <a:rPr lang="zh-CN" altLang="en-US" sz="1600" b="1" dirty="0">
                <a:latin typeface="微软雅黑" panose="020B0503020204020204" charset="-122"/>
                <a:ea typeface="微软雅黑" panose="020B0503020204020204" charset="-122"/>
                <a:cs typeface="微软雅黑" panose="020B0503020204020204" charset="-122"/>
                <a:sym typeface="+mn-ea"/>
              </a:rPr>
              <a:t>类</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p:txBody>
      </p:sp>
      <p:sp>
        <p:nvSpPr>
          <p:cNvPr id="3" name="箭头: 五边形 20"/>
          <p:cNvSpPr/>
          <p:nvPr/>
        </p:nvSpPr>
        <p:spPr>
          <a:xfrm>
            <a:off x="6697405" y="2830423"/>
            <a:ext cx="1109980" cy="338455"/>
          </a:xfrm>
          <a:prstGeom prst="homePlate">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charset="-122"/>
                <a:ea typeface="微软雅黑" panose="020B0503020204020204" charset="-122"/>
              </a:rPr>
              <a:t>02</a:t>
            </a:r>
            <a:endParaRPr lang="en-US" altLang="zh-CN" b="1" dirty="0">
              <a:latin typeface="微软雅黑" panose="020B0503020204020204" charset="-122"/>
              <a:ea typeface="微软雅黑" panose="020B0503020204020204" charset="-122"/>
            </a:endParaRPr>
          </a:p>
        </p:txBody>
      </p:sp>
      <p:sp>
        <p:nvSpPr>
          <p:cNvPr id="15" name="箭头: 五边形 41"/>
          <p:cNvSpPr/>
          <p:nvPr/>
        </p:nvSpPr>
        <p:spPr>
          <a:xfrm>
            <a:off x="6697405" y="4739593"/>
            <a:ext cx="1125882" cy="332746"/>
          </a:xfrm>
          <a:prstGeom prst="homePlate">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charset="-122"/>
                <a:ea typeface="微软雅黑" panose="020B0503020204020204" charset="-122"/>
              </a:rPr>
              <a:t>03</a:t>
            </a:r>
            <a:endParaRPr lang="en-US" altLang="zh-CN" b="1" dirty="0">
              <a:latin typeface="微软雅黑" panose="020B0503020204020204" charset="-122"/>
              <a:ea typeface="微软雅黑" panose="020B0503020204020204" charset="-122"/>
            </a:endParaRPr>
          </a:p>
        </p:txBody>
      </p:sp>
      <p:sp>
        <p:nvSpPr>
          <p:cNvPr id="16" name="文本框 15"/>
          <p:cNvSpPr txBox="1"/>
          <p:nvPr/>
        </p:nvSpPr>
        <p:spPr>
          <a:xfrm>
            <a:off x="6615490" y="5218307"/>
            <a:ext cx="5237480" cy="906780"/>
          </a:xfrm>
          <a:prstGeom prst="rect">
            <a:avLst/>
          </a:prstGeom>
          <a:noFill/>
        </p:spPr>
        <p:txBody>
          <a:bodyPr wrap="square" anchor="ctr" anchorCtr="0">
            <a:noAutofit/>
          </a:bodyPr>
          <a:lstStyle/>
          <a:p>
            <a:pPr lvl="0" algn="l">
              <a:lnSpc>
                <a:spcPct val="150000"/>
              </a:lnSpc>
              <a:buClrTx/>
              <a:buSzTx/>
              <a:buFontTx/>
            </a:pP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选择原因：同疾病</a:t>
            </a:r>
            <a:r>
              <a:rPr lang="zh-CN" altLang="en-US" sz="1600" dirty="0">
                <a:solidFill>
                  <a:srgbClr val="333333"/>
                </a:solidFill>
                <a:latin typeface="微软雅黑" panose="020B0503020204020204" charset="-122"/>
                <a:ea typeface="微软雅黑" panose="020B0503020204020204" charset="-122"/>
                <a:cs typeface="微软雅黑" panose="020B0503020204020204" charset="-122"/>
                <a:sym typeface="+mn-ea"/>
              </a:rPr>
              <a:t>治疗领域</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、同核心抗菌成分的滴耳液。</a:t>
            </a:r>
            <a:endPar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9" name="矩形 18"/>
          <p:cNvSpPr/>
          <p:nvPr/>
        </p:nvSpPr>
        <p:spPr>
          <a:xfrm>
            <a:off x="6615490" y="5121100"/>
            <a:ext cx="4921885" cy="400050"/>
          </a:xfrm>
          <a:prstGeom prst="rect">
            <a:avLst/>
          </a:prstGeom>
        </p:spPr>
        <p:txBody>
          <a:bodyPr wrap="square">
            <a:spAutoFit/>
          </a:bodyPr>
          <a:lstStyle/>
          <a:p>
            <a:r>
              <a:rPr lang="zh-CN" altLang="en-US" b="1" dirty="0">
                <a:solidFill>
                  <a:srgbClr val="0055BD"/>
                </a:solidFill>
                <a:latin typeface="微软雅黑" panose="020B0503020204020204" charset="-122"/>
                <a:ea typeface="微软雅黑" panose="020B0503020204020204" charset="-122"/>
                <a:cs typeface="微软雅黑" panose="020B0503020204020204" charset="-122"/>
                <a:sym typeface="+mn-lt"/>
              </a:rPr>
              <a:t>参照药品建议</a:t>
            </a:r>
            <a:r>
              <a:rPr lang="en-US" altLang="zh-CN" sz="2000" b="1" dirty="0">
                <a:solidFill>
                  <a:srgbClr val="0055BD"/>
                </a:solidFill>
                <a:latin typeface="微软雅黑" panose="020B0503020204020204" charset="-122"/>
                <a:ea typeface="微软雅黑" panose="020B0503020204020204" charset="-122"/>
                <a:cs typeface="微软雅黑" panose="020B0503020204020204" charset="-122"/>
                <a:sym typeface="+mn-lt"/>
              </a:rPr>
              <a:t>——</a:t>
            </a:r>
            <a:r>
              <a:rPr lang="zh-CN" altLang="en-US" b="1" dirty="0">
                <a:solidFill>
                  <a:srgbClr val="0055BD"/>
                </a:solidFill>
                <a:latin typeface="微软雅黑" panose="020B0503020204020204" charset="-122"/>
                <a:ea typeface="微软雅黑" panose="020B0503020204020204" charset="-122"/>
                <a:cs typeface="微软雅黑" panose="020B0503020204020204" charset="-122"/>
                <a:sym typeface="+mn-lt"/>
              </a:rPr>
              <a:t>盐酸</a:t>
            </a:r>
            <a:r>
              <a:rPr lang="zh-CN" altLang="en-US" b="1" dirty="0">
                <a:solidFill>
                  <a:srgbClr val="0055BD"/>
                </a:solidFill>
                <a:latin typeface="微软雅黑" panose="020B0503020204020204" charset="-122"/>
                <a:ea typeface="微软雅黑" panose="020B0503020204020204" charset="-122"/>
                <a:cs typeface="微软雅黑" panose="020B0503020204020204" charset="-122"/>
                <a:sym typeface="+mn-ea"/>
              </a:rPr>
              <a:t>环丙</a:t>
            </a:r>
            <a:r>
              <a:rPr lang="en-US" altLang="zh-CN" b="1" dirty="0" err="1">
                <a:solidFill>
                  <a:srgbClr val="0055BD"/>
                </a:solidFill>
                <a:latin typeface="微软雅黑" panose="020B0503020204020204" charset="-122"/>
                <a:ea typeface="微软雅黑" panose="020B0503020204020204" charset="-122"/>
                <a:cs typeface="微软雅黑" panose="020B0503020204020204" charset="-122"/>
                <a:sym typeface="+mn-ea"/>
              </a:rPr>
              <a:t>沙星滴耳液</a:t>
            </a:r>
            <a:endParaRPr lang="en-US" altLang="zh-CN" sz="2000" b="1" dirty="0">
              <a:solidFill>
                <a:srgbClr val="0055BD"/>
              </a:solidFill>
              <a:latin typeface="微软雅黑" panose="020B0503020204020204" charset="-122"/>
              <a:ea typeface="微软雅黑" panose="020B0503020204020204" charset="-122"/>
              <a:cs typeface="微软雅黑" panose="020B0503020204020204" charset="-122"/>
              <a:sym typeface="+mn-lt"/>
            </a:endParaRPr>
          </a:p>
        </p:txBody>
      </p:sp>
      <p:sp>
        <p:nvSpPr>
          <p:cNvPr id="20" name="箭头: 五边形 20"/>
          <p:cNvSpPr/>
          <p:nvPr/>
        </p:nvSpPr>
        <p:spPr>
          <a:xfrm>
            <a:off x="6659612" y="942753"/>
            <a:ext cx="1109980" cy="338455"/>
          </a:xfrm>
          <a:prstGeom prst="homePlate">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charset="-122"/>
                <a:ea typeface="微软雅黑" panose="020B0503020204020204" charset="-122"/>
              </a:rPr>
              <a:t>01</a:t>
            </a:r>
            <a:endParaRPr lang="en-US" altLang="zh-CN"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charset="-122"/>
                <a:ea typeface="微软雅黑" panose="020B0503020204020204" charset="-122"/>
              </a:rPr>
              <a:t>PART</a:t>
            </a:r>
            <a:endParaRPr lang="en-US" altLang="zh-CN" dirty="0">
              <a:latin typeface="微软雅黑" panose="020B0503020204020204" charset="-122"/>
              <a:ea typeface="微软雅黑" panose="020B0503020204020204" charset="-122"/>
            </a:endParaRPr>
          </a:p>
        </p:txBody>
      </p:sp>
      <p:sp>
        <p:nvSpPr>
          <p:cNvPr id="5" name="矩形 4"/>
          <p:cNvSpPr/>
          <p:nvPr/>
        </p:nvSpPr>
        <p:spPr>
          <a:xfrm>
            <a:off x="1087120" y="459105"/>
            <a:ext cx="3282315" cy="521970"/>
          </a:xfrm>
          <a:prstGeom prst="rect">
            <a:avLst/>
          </a:prstGeom>
        </p:spPr>
        <p:txBody>
          <a:bodyPr wrap="square">
            <a:spAutoFit/>
          </a:bodyPr>
          <a:lstStyle/>
          <a:p>
            <a:r>
              <a:rPr lang="en-US" altLang="zh-CN" sz="2800" b="1" spc="-150" dirty="0">
                <a:solidFill>
                  <a:schemeClr val="tx1">
                    <a:lumMod val="95000"/>
                    <a:lumOff val="5000"/>
                  </a:schemeClr>
                </a:solidFill>
                <a:latin typeface="微软雅黑" panose="020B0503020204020204" charset="-122"/>
                <a:ea typeface="微软雅黑" panose="020B0503020204020204" charset="-122"/>
              </a:rPr>
              <a:t>- </a:t>
            </a:r>
            <a:r>
              <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02 </a:t>
            </a:r>
            <a:r>
              <a:rPr lang="zh-CN" altLang="en-US" sz="2800" b="1" dirty="0">
                <a:latin typeface="微软雅黑" panose="020B0503020204020204" charset="-122"/>
                <a:ea typeface="微软雅黑" panose="020B0503020204020204" charset="-122"/>
                <a:cs typeface="微软雅黑" panose="020B0503020204020204" charset="-122"/>
                <a:sym typeface="+mn-ea"/>
              </a:rPr>
              <a:t>安全性</a:t>
            </a:r>
            <a:endParaRPr lang="zh-CN" altLang="en-US"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rotWithShape="1">
          <a:blip r:embed="rId1"/>
          <a:srcRect l="49908" t="21989" r="14288" b="21991"/>
          <a:stretch>
            <a:fillRect/>
          </a:stretch>
        </p:blipFill>
        <p:spPr>
          <a:xfrm>
            <a:off x="6991350" y="0"/>
            <a:ext cx="5200650" cy="6858000"/>
          </a:xfrm>
          <a:prstGeom prst="rect">
            <a:avLst/>
          </a:prstGeom>
        </p:spPr>
      </p:pic>
      <p:sp>
        <p:nvSpPr>
          <p:cNvPr id="10" name="椭圆 9"/>
          <p:cNvSpPr/>
          <p:nvPr/>
        </p:nvSpPr>
        <p:spPr>
          <a:xfrm>
            <a:off x="726440" y="1934845"/>
            <a:ext cx="544830" cy="5448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405890" y="1581150"/>
            <a:ext cx="4757420" cy="1552575"/>
          </a:xfrm>
          <a:prstGeom prst="rect">
            <a:avLst/>
          </a:prstGeom>
        </p:spPr>
        <p:txBody>
          <a:bodyPr wrap="square">
            <a:noAutofit/>
          </a:bodyPr>
          <a:lstStyle/>
          <a:p>
            <a:pPr lvl="0" algn="l">
              <a:buClrTx/>
              <a:buSzTx/>
              <a:buFontTx/>
            </a:pPr>
            <a:r>
              <a:rPr lang="zh-CN" altLang="en-US" sz="2400" b="1" dirty="0">
                <a:latin typeface="微软雅黑" panose="020B0503020204020204" charset="-122"/>
                <a:ea typeface="微软雅黑" panose="020B0503020204020204" charset="-122"/>
                <a:cs typeface="微软雅黑" panose="020B0503020204020204" charset="-122"/>
                <a:sym typeface="+mn-lt"/>
              </a:rPr>
              <a:t>说明书收载的安全性良好 </a:t>
            </a:r>
            <a:r>
              <a:rPr lang="zh-CN" altLang="en-US" sz="2000" b="1" baseline="30000" dirty="0">
                <a:latin typeface="微软雅黑" panose="020B0503020204020204" charset="-122"/>
                <a:ea typeface="微软雅黑" panose="020B0503020204020204" charset="-122"/>
                <a:cs typeface="微软雅黑" panose="020B0503020204020204" charset="-122"/>
                <a:sym typeface="+mn-lt"/>
              </a:rPr>
              <a:t>1</a:t>
            </a:r>
            <a:endParaRPr lang="zh-CN" altLang="en-US" sz="2000" b="1" dirty="0">
              <a:latin typeface="微软雅黑" panose="020B0503020204020204" charset="-122"/>
              <a:ea typeface="微软雅黑" panose="020B0503020204020204" charset="-122"/>
              <a:cs typeface="微软雅黑" panose="020B0503020204020204" charset="-122"/>
              <a:sym typeface="+mn-lt"/>
            </a:endParaRPr>
          </a:p>
          <a:p>
            <a:pPr lvl="0" algn="l">
              <a:buClrTx/>
              <a:buSzTx/>
              <a:buFontTx/>
            </a:pPr>
            <a:endParaRPr lang="zh-CN" altLang="en-US" sz="2000" b="1" dirty="0">
              <a:latin typeface="微软雅黑" panose="020B0503020204020204" charset="-122"/>
              <a:ea typeface="微软雅黑" panose="020B0503020204020204" charset="-122"/>
              <a:cs typeface="微软雅黑" panose="020B0503020204020204" charset="-122"/>
              <a:sym typeface="+mn-lt"/>
            </a:endParaRPr>
          </a:p>
        </p:txBody>
      </p:sp>
      <p:sp>
        <p:nvSpPr>
          <p:cNvPr id="13" name="文本框 12"/>
          <p:cNvSpPr txBox="1"/>
          <p:nvPr/>
        </p:nvSpPr>
        <p:spPr>
          <a:xfrm>
            <a:off x="1466215" y="2017395"/>
            <a:ext cx="4697095" cy="927100"/>
          </a:xfrm>
          <a:prstGeom prst="rect">
            <a:avLst/>
          </a:prstGeom>
          <a:noFill/>
        </p:spPr>
        <p:txBody>
          <a:bodyPr wrap="square" anchor="ctr" anchorCtr="0">
            <a:spAutoFit/>
          </a:bodyPr>
          <a:lstStyle/>
          <a:p>
            <a:pPr lvl="0" algn="l">
              <a:lnSpc>
                <a:spcPct val="170000"/>
              </a:lnSpc>
              <a:buClrTx/>
              <a:buSzTx/>
              <a:buFontTx/>
            </a:pP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大多不良反应为轻度，具有良好的</a:t>
            </a: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安全性</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和</a:t>
            </a: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耐受性</a:t>
            </a:r>
            <a:endParaRPr lang="zh-CN" altLang="en-US" sz="1600" b="1" dirty="0">
              <a:solidFill>
                <a:schemeClr val="accent5"/>
              </a:solidFill>
              <a:effectLst/>
              <a:latin typeface="微软雅黑" panose="020B0503020204020204" charset="-122"/>
              <a:ea typeface="微软雅黑" panose="020B0503020204020204" charset="-122"/>
              <a:cs typeface="微软雅黑" panose="020B0503020204020204" charset="-122"/>
              <a:sym typeface="+mn-ea"/>
            </a:endParaRPr>
          </a:p>
          <a:p>
            <a:pPr lvl="0" algn="l">
              <a:lnSpc>
                <a:spcPct val="170000"/>
              </a:lnSpc>
              <a:buClrTx/>
              <a:buSzTx/>
              <a:buFontTx/>
            </a:pP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中国人群安全特征与全球人群一致</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endPar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6" name="椭圆 15"/>
          <p:cNvSpPr/>
          <p:nvPr/>
        </p:nvSpPr>
        <p:spPr>
          <a:xfrm>
            <a:off x="726440" y="3693795"/>
            <a:ext cx="544830" cy="544830"/>
          </a:xfrm>
          <a:prstGeom prst="ellipse">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405890" y="3683000"/>
            <a:ext cx="4211320" cy="460375"/>
          </a:xfrm>
          <a:prstGeom prst="rect">
            <a:avLst/>
          </a:prstGeom>
        </p:spPr>
        <p:txBody>
          <a:bodyPr wrap="square">
            <a:spAutoFit/>
          </a:bodyPr>
          <a:lstStyle/>
          <a:p>
            <a:pPr lvl="0" algn="l">
              <a:buClrTx/>
              <a:buSzTx/>
              <a:buFontTx/>
            </a:pPr>
            <a:r>
              <a:rPr lang="zh-CN" altLang="en-US" sz="2400" b="1" dirty="0">
                <a:solidFill>
                  <a:srgbClr val="0055BD"/>
                </a:solidFill>
                <a:latin typeface="微软雅黑" panose="020B0503020204020204" charset="-122"/>
                <a:ea typeface="微软雅黑" panose="020B0503020204020204" charset="-122"/>
                <a:cs typeface="微软雅黑" panose="020B0503020204020204" charset="-122"/>
                <a:sym typeface="+mn-lt"/>
              </a:rPr>
              <a:t>安全性经国内外真实世界验证</a:t>
            </a:r>
            <a:endParaRPr lang="zh-CN" altLang="en-US" sz="2400" b="1" dirty="0">
              <a:solidFill>
                <a:srgbClr val="0055BD"/>
              </a:solidFill>
              <a:latin typeface="微软雅黑" panose="020B0503020204020204" charset="-122"/>
              <a:ea typeface="微软雅黑" panose="020B0503020204020204" charset="-122"/>
              <a:cs typeface="微软雅黑" panose="020B0503020204020204" charset="-122"/>
              <a:sym typeface="+mn-lt"/>
            </a:endParaRPr>
          </a:p>
        </p:txBody>
      </p:sp>
      <p:sp>
        <p:nvSpPr>
          <p:cNvPr id="19" name="文本框 18"/>
          <p:cNvSpPr txBox="1"/>
          <p:nvPr/>
        </p:nvSpPr>
        <p:spPr>
          <a:xfrm>
            <a:off x="1405890" y="4143375"/>
            <a:ext cx="4697095" cy="1648460"/>
          </a:xfrm>
          <a:prstGeom prst="rect">
            <a:avLst/>
          </a:prstGeom>
          <a:noFill/>
        </p:spPr>
        <p:txBody>
          <a:bodyPr wrap="square" anchor="ctr" anchorCtr="0">
            <a:noAutofit/>
          </a:bodyPr>
          <a:lstStyle/>
          <a:p>
            <a:pPr lvl="0" algn="l">
              <a:lnSpc>
                <a:spcPct val="170000"/>
              </a:lnSpc>
              <a:buClrTx/>
              <a:buSzTx/>
              <a:buFontTx/>
            </a:pP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上市以来，全球上</a:t>
            </a: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百万</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例人次的使用经验</a:t>
            </a:r>
            <a:r>
              <a:rPr lang="zh-CN" altLang="en-US" sz="1600" baseline="30000" dirty="0">
                <a:solidFill>
                  <a:srgbClr val="333333"/>
                </a:solidFill>
                <a:effectLst/>
                <a:latin typeface="微软雅黑" panose="020B0503020204020204" charset="-122"/>
                <a:ea typeface="微软雅黑" panose="020B0503020204020204" charset="-122"/>
                <a:cs typeface="微软雅黑" panose="020B0503020204020204" charset="-122"/>
                <a:sym typeface="+mn-ea"/>
              </a:rPr>
              <a:t>2</a:t>
            </a:r>
            <a:endPar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a:p>
            <a:pPr lvl="0" algn="l">
              <a:lnSpc>
                <a:spcPct val="170000"/>
              </a:lnSpc>
              <a:buClrTx/>
              <a:buSzTx/>
              <a:buFontTx/>
            </a:pP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药品上市后，各国家和地区药监部门</a:t>
            </a: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未发布</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过</a:t>
            </a:r>
            <a:endPar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a:p>
            <a:pPr lvl="0" algn="l">
              <a:lnSpc>
                <a:spcPct val="170000"/>
              </a:lnSpc>
              <a:buClrTx/>
              <a:buSzTx/>
              <a:buFontTx/>
            </a:pPr>
            <a:r>
              <a:rPr lang="zh-CN" altLang="en-US" sz="1600" b="1" dirty="0">
                <a:solidFill>
                  <a:srgbClr val="333333"/>
                </a:solidFill>
                <a:effectLst/>
                <a:latin typeface="微软雅黑" panose="020B0503020204020204" charset="-122"/>
                <a:ea typeface="微软雅黑" panose="020B0503020204020204" charset="-122"/>
                <a:cs typeface="微软雅黑" panose="020B0503020204020204" charset="-122"/>
                <a:sym typeface="+mn-ea"/>
              </a:rPr>
              <a:t>安全性警告</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rgbClr val="333333"/>
                </a:solidFill>
                <a:effectLst/>
                <a:latin typeface="微软雅黑" panose="020B0503020204020204" charset="-122"/>
                <a:ea typeface="微软雅黑" panose="020B0503020204020204" charset="-122"/>
                <a:cs typeface="微软雅黑" panose="020B0503020204020204" charset="-122"/>
                <a:sym typeface="+mn-ea"/>
              </a:rPr>
              <a:t>黑框警告</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、撤市等相关信息。</a:t>
            </a:r>
            <a:endPar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a:p>
            <a:pPr lvl="0" algn="l">
              <a:lnSpc>
                <a:spcPct val="170000"/>
              </a:lnSpc>
              <a:buClrTx/>
              <a:buSzTx/>
              <a:buFontTx/>
            </a:pP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国内已完成多中心Ⅲ期临床试验，</a:t>
            </a: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安全性佳</a:t>
            </a:r>
            <a:endPar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0" name="任意多边形: 形状 19"/>
          <p:cNvSpPr/>
          <p:nvPr/>
        </p:nvSpPr>
        <p:spPr>
          <a:xfrm>
            <a:off x="819481" y="2030415"/>
            <a:ext cx="353662" cy="353615"/>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rgbClr val="0055BD"/>
          </a:solidFill>
          <a:ln w="6258" cap="flat">
            <a:noFill/>
            <a:prstDash val="solid"/>
            <a:miter/>
          </a:ln>
        </p:spPr>
        <p:txBody>
          <a:bodyPr rtlCol="0" anchor="ctr"/>
          <a:lstStyle/>
          <a:p>
            <a:endParaRPr lang="zh-CN" altLang="en-US" b="1">
              <a:cs typeface="+mn-ea"/>
              <a:sym typeface="+mn-lt"/>
            </a:endParaRPr>
          </a:p>
        </p:txBody>
      </p:sp>
      <p:sp>
        <p:nvSpPr>
          <p:cNvPr id="21" name="任意多边形: 形状 20"/>
          <p:cNvSpPr/>
          <p:nvPr/>
        </p:nvSpPr>
        <p:spPr>
          <a:xfrm>
            <a:off x="841535" y="3804848"/>
            <a:ext cx="340736" cy="322597"/>
          </a:xfrm>
          <a:custGeom>
            <a:avLst/>
            <a:gdLst>
              <a:gd name="connsiteX0" fmla="*/ 1218506 w 1996685"/>
              <a:gd name="connsiteY0" fmla="*/ 1842516 h 1890401"/>
              <a:gd name="connsiteX1" fmla="*/ 1364246 w 1996685"/>
              <a:gd name="connsiteY1" fmla="*/ 1842516 h 1890401"/>
              <a:gd name="connsiteX2" fmla="*/ 1365499 w 1996685"/>
              <a:gd name="connsiteY2" fmla="*/ 1813456 h 1890401"/>
              <a:gd name="connsiteX3" fmla="*/ 1365562 w 1996685"/>
              <a:gd name="connsiteY3" fmla="*/ 689245 h 1890401"/>
              <a:gd name="connsiteX4" fmla="*/ 1366438 w 1996685"/>
              <a:gd name="connsiteY4" fmla="*/ 662564 h 1890401"/>
              <a:gd name="connsiteX5" fmla="*/ 1387795 w 1996685"/>
              <a:gd name="connsiteY5" fmla="*/ 641333 h 1890401"/>
              <a:gd name="connsiteX6" fmla="*/ 1406271 w 1996685"/>
              <a:gd name="connsiteY6" fmla="*/ 640581 h 1890401"/>
              <a:gd name="connsiteX7" fmla="*/ 1675518 w 1996685"/>
              <a:gd name="connsiteY7" fmla="*/ 640581 h 1890401"/>
              <a:gd name="connsiteX8" fmla="*/ 1687856 w 1996685"/>
              <a:gd name="connsiteY8" fmla="*/ 640706 h 1890401"/>
              <a:gd name="connsiteX9" fmla="*/ 1715539 w 1996685"/>
              <a:gd name="connsiteY9" fmla="*/ 668702 h 1890401"/>
              <a:gd name="connsiteX10" fmla="*/ 1715601 w 1996685"/>
              <a:gd name="connsiteY10" fmla="*/ 689245 h 1890401"/>
              <a:gd name="connsiteX11" fmla="*/ 1715601 w 1996685"/>
              <a:gd name="connsiteY11" fmla="*/ 1815460 h 1890401"/>
              <a:gd name="connsiteX12" fmla="*/ 1715601 w 1996685"/>
              <a:gd name="connsiteY12" fmla="*/ 1843581 h 1890401"/>
              <a:gd name="connsiteX13" fmla="*/ 1996685 w 1996685"/>
              <a:gd name="connsiteY13" fmla="*/ 1843581 h 1890401"/>
              <a:gd name="connsiteX14" fmla="*/ 1996685 w 1996685"/>
              <a:gd name="connsiteY14" fmla="*/ 1890178 h 1890401"/>
              <a:gd name="connsiteX15" fmla="*/ 1967938 w 1996685"/>
              <a:gd name="connsiteY15" fmla="*/ 1890178 h 1890401"/>
              <a:gd name="connsiteX16" fmla="*/ 358719 w 1996685"/>
              <a:gd name="connsiteY16" fmla="*/ 1890178 h 1890401"/>
              <a:gd name="connsiteX17" fmla="*/ 181977 w 1996685"/>
              <a:gd name="connsiteY17" fmla="*/ 1889676 h 1890401"/>
              <a:gd name="connsiteX18" fmla="*/ 128178 w 1996685"/>
              <a:gd name="connsiteY18" fmla="*/ 1879280 h 1890401"/>
              <a:gd name="connsiteX19" fmla="*/ 61790 w 1996685"/>
              <a:gd name="connsiteY19" fmla="*/ 1776817 h 1890401"/>
              <a:gd name="connsiteX20" fmla="*/ 61539 w 1996685"/>
              <a:gd name="connsiteY20" fmla="*/ 1676108 h 1890401"/>
              <a:gd name="connsiteX21" fmla="*/ 61539 w 1996685"/>
              <a:gd name="connsiteY21" fmla="*/ 1651745 h 1890401"/>
              <a:gd name="connsiteX22" fmla="*/ 35986 w 1996685"/>
              <a:gd name="connsiteY22" fmla="*/ 1650680 h 1890401"/>
              <a:gd name="connsiteX23" fmla="*/ 19640 w 1996685"/>
              <a:gd name="connsiteY23" fmla="*/ 1649615 h 1890401"/>
              <a:gd name="connsiteX24" fmla="*/ 37 w 1996685"/>
              <a:gd name="connsiteY24" fmla="*/ 1626505 h 1890401"/>
              <a:gd name="connsiteX25" fmla="*/ 22646 w 1996685"/>
              <a:gd name="connsiteY25" fmla="*/ 1604459 h 1890401"/>
              <a:gd name="connsiteX26" fmla="*/ 60287 w 1996685"/>
              <a:gd name="connsiteY26" fmla="*/ 1604271 h 1890401"/>
              <a:gd name="connsiteX27" fmla="*/ 60287 w 1996685"/>
              <a:gd name="connsiteY27" fmla="*/ 1363771 h 1890401"/>
              <a:gd name="connsiteX28" fmla="*/ 38492 w 1996685"/>
              <a:gd name="connsiteY28" fmla="*/ 1362393 h 1890401"/>
              <a:gd name="connsiteX29" fmla="*/ 24149 w 1996685"/>
              <a:gd name="connsiteY29" fmla="*/ 1361955 h 1890401"/>
              <a:gd name="connsiteX30" fmla="*/ 37 w 1996685"/>
              <a:gd name="connsiteY30" fmla="*/ 1338782 h 1890401"/>
              <a:gd name="connsiteX31" fmla="*/ 24212 w 1996685"/>
              <a:gd name="connsiteY31" fmla="*/ 1315984 h 1890401"/>
              <a:gd name="connsiteX32" fmla="*/ 60099 w 1996685"/>
              <a:gd name="connsiteY32" fmla="*/ 1315797 h 1890401"/>
              <a:gd name="connsiteX33" fmla="*/ 60099 w 1996685"/>
              <a:gd name="connsiteY33" fmla="*/ 1087322 h 1890401"/>
              <a:gd name="connsiteX34" fmla="*/ 22959 w 1996685"/>
              <a:gd name="connsiteY34" fmla="*/ 1087197 h 1890401"/>
              <a:gd name="connsiteX35" fmla="*/ 1352 w 1996685"/>
              <a:gd name="connsiteY35" fmla="*/ 1071101 h 1890401"/>
              <a:gd name="connsiteX36" fmla="*/ 7114 w 1996685"/>
              <a:gd name="connsiteY36" fmla="*/ 1048679 h 1890401"/>
              <a:gd name="connsiteX37" fmla="*/ 25527 w 1996685"/>
              <a:gd name="connsiteY37" fmla="*/ 1041727 h 1890401"/>
              <a:gd name="connsiteX38" fmla="*/ 57531 w 1996685"/>
              <a:gd name="connsiteY38" fmla="*/ 1041414 h 1890401"/>
              <a:gd name="connsiteX39" fmla="*/ 58345 w 1996685"/>
              <a:gd name="connsiteY39" fmla="*/ 825528 h 1890401"/>
              <a:gd name="connsiteX40" fmla="*/ 26529 w 1996685"/>
              <a:gd name="connsiteY40" fmla="*/ 825465 h 1890401"/>
              <a:gd name="connsiteX41" fmla="*/ 37 w 1996685"/>
              <a:gd name="connsiteY41" fmla="*/ 803044 h 1890401"/>
              <a:gd name="connsiteX42" fmla="*/ 25778 w 1996685"/>
              <a:gd name="connsiteY42" fmla="*/ 779495 h 1890401"/>
              <a:gd name="connsiteX43" fmla="*/ 57907 w 1996685"/>
              <a:gd name="connsiteY43" fmla="*/ 779369 h 1890401"/>
              <a:gd name="connsiteX44" fmla="*/ 58972 w 1996685"/>
              <a:gd name="connsiteY44" fmla="*/ 557283 h 1890401"/>
              <a:gd name="connsiteX45" fmla="*/ 19201 w 1996685"/>
              <a:gd name="connsiteY45" fmla="*/ 554653 h 1890401"/>
              <a:gd name="connsiteX46" fmla="*/ 99 w 1996685"/>
              <a:gd name="connsiteY46" fmla="*/ 533609 h 1890401"/>
              <a:gd name="connsiteX47" fmla="*/ 17197 w 1996685"/>
              <a:gd name="connsiteY47" fmla="*/ 510811 h 1890401"/>
              <a:gd name="connsiteX48" fmla="*/ 33418 w 1996685"/>
              <a:gd name="connsiteY48" fmla="*/ 508995 h 1890401"/>
              <a:gd name="connsiteX49" fmla="*/ 57406 w 1996685"/>
              <a:gd name="connsiteY49" fmla="*/ 508933 h 1890401"/>
              <a:gd name="connsiteX50" fmla="*/ 59222 w 1996685"/>
              <a:gd name="connsiteY50" fmla="*/ 287034 h 1890401"/>
              <a:gd name="connsiteX51" fmla="*/ 37803 w 1996685"/>
              <a:gd name="connsiteY51" fmla="*/ 286032 h 1890401"/>
              <a:gd name="connsiteX52" fmla="*/ 19389 w 1996685"/>
              <a:gd name="connsiteY52" fmla="*/ 285155 h 1890401"/>
              <a:gd name="connsiteX53" fmla="*/ 162 w 1996685"/>
              <a:gd name="connsiteY53" fmla="*/ 261857 h 1890401"/>
              <a:gd name="connsiteX54" fmla="*/ 21080 w 1996685"/>
              <a:gd name="connsiteY54" fmla="*/ 240374 h 1890401"/>
              <a:gd name="connsiteX55" fmla="*/ 59974 w 1996685"/>
              <a:gd name="connsiteY55" fmla="*/ 240187 h 1890401"/>
              <a:gd name="connsiteX56" fmla="*/ 61477 w 1996685"/>
              <a:gd name="connsiteY56" fmla="*/ 180062 h 1890401"/>
              <a:gd name="connsiteX57" fmla="*/ 61539 w 1996685"/>
              <a:gd name="connsiteY57" fmla="*/ 120438 h 1890401"/>
              <a:gd name="connsiteX58" fmla="*/ 61539 w 1996685"/>
              <a:gd name="connsiteY58" fmla="*/ 60814 h 1890401"/>
              <a:gd name="connsiteX59" fmla="*/ 61539 w 1996685"/>
              <a:gd name="connsiteY59" fmla="*/ 0 h 1890401"/>
              <a:gd name="connsiteX60" fmla="*/ 107573 w 1996685"/>
              <a:gd name="connsiteY60" fmla="*/ 0 h 1890401"/>
              <a:gd name="connsiteX61" fmla="*/ 107573 w 1996685"/>
              <a:gd name="connsiteY61" fmla="*/ 237556 h 1890401"/>
              <a:gd name="connsiteX62" fmla="*/ 125234 w 1996685"/>
              <a:gd name="connsiteY62" fmla="*/ 239686 h 1890401"/>
              <a:gd name="connsiteX63" fmla="*/ 145777 w 1996685"/>
              <a:gd name="connsiteY63" fmla="*/ 239936 h 1890401"/>
              <a:gd name="connsiteX64" fmla="*/ 171393 w 1996685"/>
              <a:gd name="connsiteY64" fmla="*/ 263234 h 1890401"/>
              <a:gd name="connsiteX65" fmla="*/ 144838 w 1996685"/>
              <a:gd name="connsiteY65" fmla="*/ 285907 h 1890401"/>
              <a:gd name="connsiteX66" fmla="*/ 124295 w 1996685"/>
              <a:gd name="connsiteY66" fmla="*/ 286094 h 1890401"/>
              <a:gd name="connsiteX67" fmla="*/ 109264 w 1996685"/>
              <a:gd name="connsiteY67" fmla="*/ 287660 h 1890401"/>
              <a:gd name="connsiteX68" fmla="*/ 109264 w 1996685"/>
              <a:gd name="connsiteY68" fmla="*/ 507492 h 1890401"/>
              <a:gd name="connsiteX69" fmla="*/ 131435 w 1996685"/>
              <a:gd name="connsiteY69" fmla="*/ 508933 h 1890401"/>
              <a:gd name="connsiteX70" fmla="*/ 151852 w 1996685"/>
              <a:gd name="connsiteY70" fmla="*/ 510185 h 1890401"/>
              <a:gd name="connsiteX71" fmla="*/ 171330 w 1996685"/>
              <a:gd name="connsiteY71" fmla="*/ 533108 h 1890401"/>
              <a:gd name="connsiteX72" fmla="*/ 150725 w 1996685"/>
              <a:gd name="connsiteY72" fmla="*/ 554966 h 1890401"/>
              <a:gd name="connsiteX73" fmla="*/ 124044 w 1996685"/>
              <a:gd name="connsiteY73" fmla="*/ 556030 h 1890401"/>
              <a:gd name="connsiteX74" fmla="*/ 109201 w 1996685"/>
              <a:gd name="connsiteY74" fmla="*/ 558285 h 1890401"/>
              <a:gd name="connsiteX75" fmla="*/ 109201 w 1996685"/>
              <a:gd name="connsiteY75" fmla="*/ 778305 h 1890401"/>
              <a:gd name="connsiteX76" fmla="*/ 135380 w 1996685"/>
              <a:gd name="connsiteY76" fmla="*/ 779369 h 1890401"/>
              <a:gd name="connsiteX77" fmla="*/ 155673 w 1996685"/>
              <a:gd name="connsiteY77" fmla="*/ 781374 h 1890401"/>
              <a:gd name="connsiteX78" fmla="*/ 171267 w 1996685"/>
              <a:gd name="connsiteY78" fmla="*/ 805110 h 1890401"/>
              <a:gd name="connsiteX79" fmla="*/ 151163 w 1996685"/>
              <a:gd name="connsiteY79" fmla="*/ 825215 h 1890401"/>
              <a:gd name="connsiteX80" fmla="*/ 132687 w 1996685"/>
              <a:gd name="connsiteY80" fmla="*/ 825591 h 1890401"/>
              <a:gd name="connsiteX81" fmla="*/ 114211 w 1996685"/>
              <a:gd name="connsiteY81" fmla="*/ 826217 h 1890401"/>
              <a:gd name="connsiteX82" fmla="*/ 109326 w 1996685"/>
              <a:gd name="connsiteY82" fmla="*/ 828597 h 1890401"/>
              <a:gd name="connsiteX83" fmla="*/ 109326 w 1996685"/>
              <a:gd name="connsiteY83" fmla="*/ 1041414 h 1890401"/>
              <a:gd name="connsiteX84" fmla="*/ 144462 w 1996685"/>
              <a:gd name="connsiteY84" fmla="*/ 1041289 h 1890401"/>
              <a:gd name="connsiteX85" fmla="*/ 171205 w 1996685"/>
              <a:gd name="connsiteY85" fmla="*/ 1063648 h 1890401"/>
              <a:gd name="connsiteX86" fmla="*/ 143898 w 1996685"/>
              <a:gd name="connsiteY86" fmla="*/ 1087510 h 1890401"/>
              <a:gd name="connsiteX87" fmla="*/ 127489 w 1996685"/>
              <a:gd name="connsiteY87" fmla="*/ 1087635 h 1890401"/>
              <a:gd name="connsiteX88" fmla="*/ 111456 w 1996685"/>
              <a:gd name="connsiteY88" fmla="*/ 1088512 h 1890401"/>
              <a:gd name="connsiteX89" fmla="*/ 110516 w 1996685"/>
              <a:gd name="connsiteY89" fmla="*/ 1313667 h 1890401"/>
              <a:gd name="connsiteX90" fmla="*/ 127739 w 1996685"/>
              <a:gd name="connsiteY90" fmla="*/ 1315358 h 1890401"/>
              <a:gd name="connsiteX91" fmla="*/ 148282 w 1996685"/>
              <a:gd name="connsiteY91" fmla="*/ 1315984 h 1890401"/>
              <a:gd name="connsiteX92" fmla="*/ 171455 w 1996685"/>
              <a:gd name="connsiteY92" fmla="*/ 1337717 h 1890401"/>
              <a:gd name="connsiteX93" fmla="*/ 148470 w 1996685"/>
              <a:gd name="connsiteY93" fmla="*/ 1361830 h 1890401"/>
              <a:gd name="connsiteX94" fmla="*/ 129994 w 1996685"/>
              <a:gd name="connsiteY94" fmla="*/ 1362456 h 1890401"/>
              <a:gd name="connsiteX95" fmla="*/ 113648 w 1996685"/>
              <a:gd name="connsiteY95" fmla="*/ 1363521 h 1890401"/>
              <a:gd name="connsiteX96" fmla="*/ 109138 w 1996685"/>
              <a:gd name="connsiteY96" fmla="*/ 1366214 h 1890401"/>
              <a:gd name="connsiteX97" fmla="*/ 109138 w 1996685"/>
              <a:gd name="connsiteY97" fmla="*/ 1603081 h 1890401"/>
              <a:gd name="connsiteX98" fmla="*/ 144274 w 1996685"/>
              <a:gd name="connsiteY98" fmla="*/ 1604208 h 1890401"/>
              <a:gd name="connsiteX99" fmla="*/ 171393 w 1996685"/>
              <a:gd name="connsiteY99" fmla="*/ 1626066 h 1890401"/>
              <a:gd name="connsiteX100" fmla="*/ 144274 w 1996685"/>
              <a:gd name="connsiteY100" fmla="*/ 1650555 h 1890401"/>
              <a:gd name="connsiteX101" fmla="*/ 110516 w 1996685"/>
              <a:gd name="connsiteY101" fmla="*/ 1650680 h 1890401"/>
              <a:gd name="connsiteX102" fmla="*/ 108199 w 1996685"/>
              <a:gd name="connsiteY102" fmla="*/ 1665586 h 1890401"/>
              <a:gd name="connsiteX103" fmla="*/ 108199 w 1996685"/>
              <a:gd name="connsiteY103" fmla="*/ 1772433 h 1890401"/>
              <a:gd name="connsiteX104" fmla="*/ 178846 w 1996685"/>
              <a:gd name="connsiteY104" fmla="*/ 1843456 h 1890401"/>
              <a:gd name="connsiteX105" fmla="*/ 370181 w 1996685"/>
              <a:gd name="connsiteY105" fmla="*/ 1843581 h 1890401"/>
              <a:gd name="connsiteX106" fmla="*/ 371934 w 1996685"/>
              <a:gd name="connsiteY106" fmla="*/ 1815021 h 1890401"/>
              <a:gd name="connsiteX107" fmla="*/ 371997 w 1996685"/>
              <a:gd name="connsiteY107" fmla="*/ 1017614 h 1890401"/>
              <a:gd name="connsiteX108" fmla="*/ 372122 w 1996685"/>
              <a:gd name="connsiteY108" fmla="*/ 997072 h 1890401"/>
              <a:gd name="connsiteX109" fmla="*/ 398803 w 1996685"/>
              <a:gd name="connsiteY109" fmla="*/ 970454 h 1890401"/>
              <a:gd name="connsiteX110" fmla="*/ 417279 w 1996685"/>
              <a:gd name="connsiteY110" fmla="*/ 970204 h 1890401"/>
              <a:gd name="connsiteX111" fmla="*/ 676254 w 1996685"/>
              <a:gd name="connsiteY111" fmla="*/ 970204 h 1890401"/>
              <a:gd name="connsiteX112" fmla="*/ 692663 w 1996685"/>
              <a:gd name="connsiteY112" fmla="*/ 970391 h 1890401"/>
              <a:gd name="connsiteX113" fmla="*/ 721724 w 1996685"/>
              <a:gd name="connsiteY113" fmla="*/ 999139 h 1890401"/>
              <a:gd name="connsiteX114" fmla="*/ 721912 w 1996685"/>
              <a:gd name="connsiteY114" fmla="*/ 1021748 h 1890401"/>
              <a:gd name="connsiteX115" fmla="*/ 721912 w 1996685"/>
              <a:gd name="connsiteY115" fmla="*/ 1813017 h 1890401"/>
              <a:gd name="connsiteX116" fmla="*/ 721912 w 1996685"/>
              <a:gd name="connsiteY116" fmla="*/ 1842328 h 1890401"/>
              <a:gd name="connsiteX117" fmla="*/ 867401 w 1996685"/>
              <a:gd name="connsiteY117" fmla="*/ 1842328 h 1890401"/>
              <a:gd name="connsiteX118" fmla="*/ 868654 w 1996685"/>
              <a:gd name="connsiteY118" fmla="*/ 1811201 h 1890401"/>
              <a:gd name="connsiteX119" fmla="*/ 868717 w 1996685"/>
              <a:gd name="connsiteY119" fmla="*/ 428077 h 1890401"/>
              <a:gd name="connsiteX120" fmla="*/ 869092 w 1996685"/>
              <a:gd name="connsiteY120" fmla="*/ 403401 h 1890401"/>
              <a:gd name="connsiteX121" fmla="*/ 895021 w 1996685"/>
              <a:gd name="connsiteY121" fmla="*/ 377660 h 1890401"/>
              <a:gd name="connsiteX122" fmla="*/ 909426 w 1996685"/>
              <a:gd name="connsiteY122" fmla="*/ 377409 h 1890401"/>
              <a:gd name="connsiteX123" fmla="*/ 1178673 w 1996685"/>
              <a:gd name="connsiteY123" fmla="*/ 377409 h 1890401"/>
              <a:gd name="connsiteX124" fmla="*/ 1193078 w 1996685"/>
              <a:gd name="connsiteY124" fmla="*/ 377660 h 1890401"/>
              <a:gd name="connsiteX125" fmla="*/ 1218569 w 1996685"/>
              <a:gd name="connsiteY125" fmla="*/ 403651 h 1890401"/>
              <a:gd name="connsiteX126" fmla="*/ 1218756 w 1996685"/>
              <a:gd name="connsiteY126" fmla="*/ 426261 h 1890401"/>
              <a:gd name="connsiteX127" fmla="*/ 1218756 w 1996685"/>
              <a:gd name="connsiteY127" fmla="*/ 1813518 h 1890401"/>
              <a:gd name="connsiteX128" fmla="*/ 1218506 w 1996685"/>
              <a:gd name="connsiteY128" fmla="*/ 1842516 h 1890401"/>
              <a:gd name="connsiteX129" fmla="*/ 1168464 w 1996685"/>
              <a:gd name="connsiteY129" fmla="*/ 1842516 h 1890401"/>
              <a:gd name="connsiteX130" fmla="*/ 1171095 w 1996685"/>
              <a:gd name="connsiteY130" fmla="*/ 1837944 h 1890401"/>
              <a:gd name="connsiteX131" fmla="*/ 1172034 w 1996685"/>
              <a:gd name="connsiteY131" fmla="*/ 1829802 h 1890401"/>
              <a:gd name="connsiteX132" fmla="*/ 1171972 w 1996685"/>
              <a:gd name="connsiteY132" fmla="*/ 436407 h 1890401"/>
              <a:gd name="connsiteX133" fmla="*/ 1170657 w 1996685"/>
              <a:gd name="connsiteY133" fmla="*/ 428390 h 1890401"/>
              <a:gd name="connsiteX134" fmla="*/ 1169780 w 1996685"/>
              <a:gd name="connsiteY134" fmla="*/ 426574 h 1890401"/>
              <a:gd name="connsiteX135" fmla="*/ 1167275 w 1996685"/>
              <a:gd name="connsiteY135" fmla="*/ 424820 h 1890401"/>
              <a:gd name="connsiteX136" fmla="*/ 919009 w 1996685"/>
              <a:gd name="connsiteY136" fmla="*/ 424820 h 1890401"/>
              <a:gd name="connsiteX137" fmla="*/ 916253 w 1996685"/>
              <a:gd name="connsiteY137" fmla="*/ 429518 h 1890401"/>
              <a:gd name="connsiteX138" fmla="*/ 915251 w 1996685"/>
              <a:gd name="connsiteY138" fmla="*/ 437597 h 1890401"/>
              <a:gd name="connsiteX139" fmla="*/ 915251 w 1996685"/>
              <a:gd name="connsiteY139" fmla="*/ 1828925 h 1890401"/>
              <a:gd name="connsiteX140" fmla="*/ 916629 w 1996685"/>
              <a:gd name="connsiteY140" fmla="*/ 1839009 h 1890401"/>
              <a:gd name="connsiteX141" fmla="*/ 917568 w 1996685"/>
              <a:gd name="connsiteY141" fmla="*/ 1840700 h 1890401"/>
              <a:gd name="connsiteX142" fmla="*/ 919698 w 1996685"/>
              <a:gd name="connsiteY142" fmla="*/ 1842453 h 1890401"/>
              <a:gd name="connsiteX143" fmla="*/ 1168464 w 1996685"/>
              <a:gd name="connsiteY143" fmla="*/ 1842516 h 1890401"/>
              <a:gd name="connsiteX144" fmla="*/ 1415039 w 1996685"/>
              <a:gd name="connsiteY144" fmla="*/ 688869 h 1890401"/>
              <a:gd name="connsiteX145" fmla="*/ 1415666 w 1996685"/>
              <a:gd name="connsiteY145" fmla="*/ 1842328 h 1890401"/>
              <a:gd name="connsiteX146" fmla="*/ 1666499 w 1996685"/>
              <a:gd name="connsiteY146" fmla="*/ 1842328 h 1890401"/>
              <a:gd name="connsiteX147" fmla="*/ 1665435 w 1996685"/>
              <a:gd name="connsiteY147" fmla="*/ 688869 h 1890401"/>
              <a:gd name="connsiteX148" fmla="*/ 1415039 w 1996685"/>
              <a:gd name="connsiteY148" fmla="*/ 688869 h 1890401"/>
              <a:gd name="connsiteX149" fmla="*/ 420285 w 1996685"/>
              <a:gd name="connsiteY149" fmla="*/ 1018366 h 1890401"/>
              <a:gd name="connsiteX150" fmla="*/ 418469 w 1996685"/>
              <a:gd name="connsiteY150" fmla="*/ 1028512 h 1890401"/>
              <a:gd name="connsiteX151" fmla="*/ 418343 w 1996685"/>
              <a:gd name="connsiteY151" fmla="*/ 1829364 h 1890401"/>
              <a:gd name="connsiteX152" fmla="*/ 419784 w 1996685"/>
              <a:gd name="connsiteY152" fmla="*/ 1839447 h 1890401"/>
              <a:gd name="connsiteX153" fmla="*/ 420911 w 1996685"/>
              <a:gd name="connsiteY153" fmla="*/ 1841013 h 1890401"/>
              <a:gd name="connsiteX154" fmla="*/ 422540 w 1996685"/>
              <a:gd name="connsiteY154" fmla="*/ 1842391 h 1890401"/>
              <a:gd name="connsiteX155" fmla="*/ 671870 w 1996685"/>
              <a:gd name="connsiteY155" fmla="*/ 1842391 h 1890401"/>
              <a:gd name="connsiteX156" fmla="*/ 671181 w 1996685"/>
              <a:gd name="connsiteY156" fmla="*/ 1018366 h 1890401"/>
              <a:gd name="connsiteX157" fmla="*/ 420285 w 1996685"/>
              <a:gd name="connsiteY157" fmla="*/ 1018366 h 189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996685" h="1890401">
                <a:moveTo>
                  <a:pt x="1218506" y="1842516"/>
                </a:moveTo>
                <a:cubicBezTo>
                  <a:pt x="1268485" y="1842516"/>
                  <a:pt x="1315395" y="1842516"/>
                  <a:pt x="1364246" y="1842516"/>
                </a:cubicBezTo>
                <a:cubicBezTo>
                  <a:pt x="1364685" y="1832182"/>
                  <a:pt x="1365499" y="1822788"/>
                  <a:pt x="1365499" y="1813456"/>
                </a:cubicBezTo>
                <a:cubicBezTo>
                  <a:pt x="1365562" y="1438740"/>
                  <a:pt x="1365562" y="1064023"/>
                  <a:pt x="1365562" y="689245"/>
                </a:cubicBezTo>
                <a:cubicBezTo>
                  <a:pt x="1365562" y="680351"/>
                  <a:pt x="1365248" y="671332"/>
                  <a:pt x="1366438" y="662564"/>
                </a:cubicBezTo>
                <a:cubicBezTo>
                  <a:pt x="1368129" y="649537"/>
                  <a:pt x="1374768" y="643274"/>
                  <a:pt x="1387795" y="641333"/>
                </a:cubicBezTo>
                <a:cubicBezTo>
                  <a:pt x="1393870" y="640393"/>
                  <a:pt x="1400071" y="640581"/>
                  <a:pt x="1406271" y="640581"/>
                </a:cubicBezTo>
                <a:cubicBezTo>
                  <a:pt x="1496020" y="640518"/>
                  <a:pt x="1585769" y="640581"/>
                  <a:pt x="1675518" y="640581"/>
                </a:cubicBezTo>
                <a:cubicBezTo>
                  <a:pt x="1679652" y="640581"/>
                  <a:pt x="1683723" y="640456"/>
                  <a:pt x="1687856" y="640706"/>
                </a:cubicBezTo>
                <a:cubicBezTo>
                  <a:pt x="1707835" y="642022"/>
                  <a:pt x="1714725" y="648974"/>
                  <a:pt x="1715539" y="668702"/>
                </a:cubicBezTo>
                <a:cubicBezTo>
                  <a:pt x="1715852" y="675529"/>
                  <a:pt x="1715601" y="682418"/>
                  <a:pt x="1715601" y="689245"/>
                </a:cubicBezTo>
                <a:cubicBezTo>
                  <a:pt x="1715601" y="1064650"/>
                  <a:pt x="1715601" y="1440055"/>
                  <a:pt x="1715601" y="1815460"/>
                </a:cubicBezTo>
                <a:cubicBezTo>
                  <a:pt x="1715601" y="1824165"/>
                  <a:pt x="1715601" y="1832871"/>
                  <a:pt x="1715601" y="1843581"/>
                </a:cubicBezTo>
                <a:cubicBezTo>
                  <a:pt x="1810674" y="1843581"/>
                  <a:pt x="1902866" y="1843581"/>
                  <a:pt x="1996685" y="1843581"/>
                </a:cubicBezTo>
                <a:cubicBezTo>
                  <a:pt x="1996685" y="1859489"/>
                  <a:pt x="1996685" y="1873330"/>
                  <a:pt x="1996685" y="1890178"/>
                </a:cubicBezTo>
                <a:cubicBezTo>
                  <a:pt x="1986665" y="1890178"/>
                  <a:pt x="1977333" y="1890178"/>
                  <a:pt x="1967938" y="1890178"/>
                </a:cubicBezTo>
                <a:cubicBezTo>
                  <a:pt x="1431511" y="1890178"/>
                  <a:pt x="895147" y="1890178"/>
                  <a:pt x="358719" y="1890178"/>
                </a:cubicBezTo>
                <a:cubicBezTo>
                  <a:pt x="299784" y="1890178"/>
                  <a:pt x="240850" y="1890929"/>
                  <a:pt x="181977" y="1889676"/>
                </a:cubicBezTo>
                <a:cubicBezTo>
                  <a:pt x="163877" y="1889301"/>
                  <a:pt x="144524" y="1886482"/>
                  <a:pt x="128178" y="1879280"/>
                </a:cubicBezTo>
                <a:cubicBezTo>
                  <a:pt x="84650" y="1859990"/>
                  <a:pt x="63168" y="1824040"/>
                  <a:pt x="61790" y="1776817"/>
                </a:cubicBezTo>
                <a:cubicBezTo>
                  <a:pt x="60850" y="1743247"/>
                  <a:pt x="61539" y="1709678"/>
                  <a:pt x="61539" y="1676108"/>
                </a:cubicBezTo>
                <a:cubicBezTo>
                  <a:pt x="61539" y="1668717"/>
                  <a:pt x="61539" y="1661265"/>
                  <a:pt x="61539" y="1651745"/>
                </a:cubicBezTo>
                <a:cubicBezTo>
                  <a:pt x="51894" y="1651369"/>
                  <a:pt x="43940" y="1651056"/>
                  <a:pt x="35986" y="1650680"/>
                </a:cubicBezTo>
                <a:cubicBezTo>
                  <a:pt x="30538" y="1650429"/>
                  <a:pt x="24901" y="1650743"/>
                  <a:pt x="19640" y="1649615"/>
                </a:cubicBezTo>
                <a:cubicBezTo>
                  <a:pt x="7740" y="1647110"/>
                  <a:pt x="-214" y="1637402"/>
                  <a:pt x="37" y="1626505"/>
                </a:cubicBezTo>
                <a:cubicBezTo>
                  <a:pt x="287" y="1614856"/>
                  <a:pt x="9494" y="1605273"/>
                  <a:pt x="22646" y="1604459"/>
                </a:cubicBezTo>
                <a:cubicBezTo>
                  <a:pt x="34734" y="1603707"/>
                  <a:pt x="46947" y="1604271"/>
                  <a:pt x="60287" y="1604271"/>
                </a:cubicBezTo>
                <a:cubicBezTo>
                  <a:pt x="60287" y="1523040"/>
                  <a:pt x="60287" y="1444564"/>
                  <a:pt x="60287" y="1363771"/>
                </a:cubicBezTo>
                <a:cubicBezTo>
                  <a:pt x="52896" y="1363270"/>
                  <a:pt x="45694" y="1362769"/>
                  <a:pt x="38492" y="1362393"/>
                </a:cubicBezTo>
                <a:cubicBezTo>
                  <a:pt x="33732" y="1362143"/>
                  <a:pt x="28846" y="1362519"/>
                  <a:pt x="24149" y="1361955"/>
                </a:cubicBezTo>
                <a:cubicBezTo>
                  <a:pt x="9306" y="1360201"/>
                  <a:pt x="-26" y="1351057"/>
                  <a:pt x="37" y="1338782"/>
                </a:cubicBezTo>
                <a:cubicBezTo>
                  <a:pt x="99" y="1326381"/>
                  <a:pt x="9494" y="1316987"/>
                  <a:pt x="24212" y="1315984"/>
                </a:cubicBezTo>
                <a:cubicBezTo>
                  <a:pt x="35673" y="1315170"/>
                  <a:pt x="47197" y="1315797"/>
                  <a:pt x="60099" y="1315797"/>
                </a:cubicBezTo>
                <a:cubicBezTo>
                  <a:pt x="60099" y="1238699"/>
                  <a:pt x="60099" y="1164420"/>
                  <a:pt x="60099" y="1087322"/>
                </a:cubicBezTo>
                <a:cubicBezTo>
                  <a:pt x="47197" y="1087322"/>
                  <a:pt x="35047" y="1087760"/>
                  <a:pt x="22959" y="1087197"/>
                </a:cubicBezTo>
                <a:cubicBezTo>
                  <a:pt x="12437" y="1086758"/>
                  <a:pt x="4922" y="1081309"/>
                  <a:pt x="1352" y="1071101"/>
                </a:cubicBezTo>
                <a:cubicBezTo>
                  <a:pt x="-1717" y="1062395"/>
                  <a:pt x="538" y="1054065"/>
                  <a:pt x="7114" y="1048679"/>
                </a:cubicBezTo>
                <a:cubicBezTo>
                  <a:pt x="11936" y="1044671"/>
                  <a:pt x="19139" y="1042416"/>
                  <a:pt x="25527" y="1041727"/>
                </a:cubicBezTo>
                <a:cubicBezTo>
                  <a:pt x="36299" y="1040600"/>
                  <a:pt x="47197" y="1041414"/>
                  <a:pt x="57531" y="1041414"/>
                </a:cubicBezTo>
                <a:cubicBezTo>
                  <a:pt x="62542" y="1024504"/>
                  <a:pt x="63168" y="848325"/>
                  <a:pt x="58345" y="825528"/>
                </a:cubicBezTo>
                <a:cubicBezTo>
                  <a:pt x="48137" y="825528"/>
                  <a:pt x="37302" y="825778"/>
                  <a:pt x="26529" y="825465"/>
                </a:cubicBezTo>
                <a:cubicBezTo>
                  <a:pt x="10433" y="824964"/>
                  <a:pt x="350" y="816321"/>
                  <a:pt x="37" y="803044"/>
                </a:cubicBezTo>
                <a:cubicBezTo>
                  <a:pt x="-277" y="789954"/>
                  <a:pt x="9744" y="780372"/>
                  <a:pt x="25778" y="779495"/>
                </a:cubicBezTo>
                <a:cubicBezTo>
                  <a:pt x="36613" y="778868"/>
                  <a:pt x="47510" y="779369"/>
                  <a:pt x="57907" y="779369"/>
                </a:cubicBezTo>
                <a:cubicBezTo>
                  <a:pt x="62416" y="762522"/>
                  <a:pt x="63168" y="581897"/>
                  <a:pt x="58972" y="557283"/>
                </a:cubicBezTo>
                <a:cubicBezTo>
                  <a:pt x="46070" y="556469"/>
                  <a:pt x="32542" y="556344"/>
                  <a:pt x="19201" y="554653"/>
                </a:cubicBezTo>
                <a:cubicBezTo>
                  <a:pt x="8304" y="553275"/>
                  <a:pt x="663" y="543818"/>
                  <a:pt x="99" y="533609"/>
                </a:cubicBezTo>
                <a:cubicBezTo>
                  <a:pt x="-464" y="523651"/>
                  <a:pt x="6613" y="513692"/>
                  <a:pt x="17197" y="510811"/>
                </a:cubicBezTo>
                <a:cubicBezTo>
                  <a:pt x="22396" y="509434"/>
                  <a:pt x="27970" y="509183"/>
                  <a:pt x="33418" y="508995"/>
                </a:cubicBezTo>
                <a:cubicBezTo>
                  <a:pt x="41560" y="508682"/>
                  <a:pt x="49765" y="508933"/>
                  <a:pt x="57406" y="508933"/>
                </a:cubicBezTo>
                <a:cubicBezTo>
                  <a:pt x="62291" y="493212"/>
                  <a:pt x="63606" y="316157"/>
                  <a:pt x="59222" y="287034"/>
                </a:cubicBezTo>
                <a:cubicBezTo>
                  <a:pt x="52395" y="286721"/>
                  <a:pt x="45068" y="286345"/>
                  <a:pt x="37803" y="286032"/>
                </a:cubicBezTo>
                <a:cubicBezTo>
                  <a:pt x="31665" y="285781"/>
                  <a:pt x="25339" y="286282"/>
                  <a:pt x="19389" y="285155"/>
                </a:cubicBezTo>
                <a:cubicBezTo>
                  <a:pt x="7991" y="283026"/>
                  <a:pt x="-277" y="272441"/>
                  <a:pt x="162" y="261857"/>
                </a:cubicBezTo>
                <a:cubicBezTo>
                  <a:pt x="663" y="250646"/>
                  <a:pt x="8930" y="241314"/>
                  <a:pt x="21080" y="240374"/>
                </a:cubicBezTo>
                <a:cubicBezTo>
                  <a:pt x="33231" y="239435"/>
                  <a:pt x="45569" y="240187"/>
                  <a:pt x="59974" y="240187"/>
                </a:cubicBezTo>
                <a:cubicBezTo>
                  <a:pt x="62980" y="219205"/>
                  <a:pt x="61164" y="199540"/>
                  <a:pt x="61477" y="180062"/>
                </a:cubicBezTo>
                <a:cubicBezTo>
                  <a:pt x="61790" y="160208"/>
                  <a:pt x="61539" y="140354"/>
                  <a:pt x="61539" y="120438"/>
                </a:cubicBezTo>
                <a:cubicBezTo>
                  <a:pt x="61539" y="100584"/>
                  <a:pt x="61539" y="80730"/>
                  <a:pt x="61539" y="60814"/>
                </a:cubicBezTo>
                <a:cubicBezTo>
                  <a:pt x="61539" y="41085"/>
                  <a:pt x="61539" y="21357"/>
                  <a:pt x="61539" y="0"/>
                </a:cubicBezTo>
                <a:cubicBezTo>
                  <a:pt x="77573" y="0"/>
                  <a:pt x="91414" y="0"/>
                  <a:pt x="107573" y="0"/>
                </a:cubicBezTo>
                <a:cubicBezTo>
                  <a:pt x="107573" y="79352"/>
                  <a:pt x="107573" y="157828"/>
                  <a:pt x="107573" y="237556"/>
                </a:cubicBezTo>
                <a:cubicBezTo>
                  <a:pt x="114838" y="238496"/>
                  <a:pt x="120036" y="239435"/>
                  <a:pt x="125234" y="239686"/>
                </a:cubicBezTo>
                <a:cubicBezTo>
                  <a:pt x="132061" y="240061"/>
                  <a:pt x="138950" y="239560"/>
                  <a:pt x="145777" y="239936"/>
                </a:cubicBezTo>
                <a:cubicBezTo>
                  <a:pt x="161936" y="240813"/>
                  <a:pt x="171768" y="249894"/>
                  <a:pt x="171393" y="263234"/>
                </a:cubicBezTo>
                <a:cubicBezTo>
                  <a:pt x="170954" y="276512"/>
                  <a:pt x="160996" y="285155"/>
                  <a:pt x="144838" y="285907"/>
                </a:cubicBezTo>
                <a:cubicBezTo>
                  <a:pt x="138011" y="286220"/>
                  <a:pt x="131122" y="285844"/>
                  <a:pt x="124295" y="286094"/>
                </a:cubicBezTo>
                <a:cubicBezTo>
                  <a:pt x="119660" y="286282"/>
                  <a:pt x="115026" y="287034"/>
                  <a:pt x="109264" y="287660"/>
                </a:cubicBezTo>
                <a:cubicBezTo>
                  <a:pt x="109264" y="360750"/>
                  <a:pt x="109264" y="433025"/>
                  <a:pt x="109264" y="507492"/>
                </a:cubicBezTo>
                <a:cubicBezTo>
                  <a:pt x="116967" y="507993"/>
                  <a:pt x="124170" y="508494"/>
                  <a:pt x="131435" y="508933"/>
                </a:cubicBezTo>
                <a:cubicBezTo>
                  <a:pt x="138261" y="509308"/>
                  <a:pt x="145213" y="508933"/>
                  <a:pt x="151852" y="510185"/>
                </a:cubicBezTo>
                <a:cubicBezTo>
                  <a:pt x="164002" y="512502"/>
                  <a:pt x="171706" y="522147"/>
                  <a:pt x="171330" y="533108"/>
                </a:cubicBezTo>
                <a:cubicBezTo>
                  <a:pt x="170954" y="544319"/>
                  <a:pt x="163000" y="553400"/>
                  <a:pt x="150725" y="554966"/>
                </a:cubicBezTo>
                <a:cubicBezTo>
                  <a:pt x="141957" y="556093"/>
                  <a:pt x="132938" y="555529"/>
                  <a:pt x="124044" y="556030"/>
                </a:cubicBezTo>
                <a:cubicBezTo>
                  <a:pt x="119410" y="556344"/>
                  <a:pt x="114838" y="557408"/>
                  <a:pt x="109201" y="558285"/>
                </a:cubicBezTo>
                <a:cubicBezTo>
                  <a:pt x="109201" y="631437"/>
                  <a:pt x="109201" y="703712"/>
                  <a:pt x="109201" y="778305"/>
                </a:cubicBezTo>
                <a:cubicBezTo>
                  <a:pt x="118157" y="778618"/>
                  <a:pt x="126800" y="778868"/>
                  <a:pt x="135380" y="779369"/>
                </a:cubicBezTo>
                <a:cubicBezTo>
                  <a:pt x="142144" y="779745"/>
                  <a:pt x="149222" y="779557"/>
                  <a:pt x="155673" y="781374"/>
                </a:cubicBezTo>
                <a:cubicBezTo>
                  <a:pt x="166257" y="784380"/>
                  <a:pt x="172457" y="794839"/>
                  <a:pt x="171267" y="805110"/>
                </a:cubicBezTo>
                <a:cubicBezTo>
                  <a:pt x="170015" y="815632"/>
                  <a:pt x="162061" y="823962"/>
                  <a:pt x="151163" y="825215"/>
                </a:cubicBezTo>
                <a:cubicBezTo>
                  <a:pt x="145088" y="825904"/>
                  <a:pt x="138825" y="825465"/>
                  <a:pt x="132687" y="825591"/>
                </a:cubicBezTo>
                <a:cubicBezTo>
                  <a:pt x="126550" y="825716"/>
                  <a:pt x="120349" y="825904"/>
                  <a:pt x="114211" y="826217"/>
                </a:cubicBezTo>
                <a:cubicBezTo>
                  <a:pt x="113021" y="826279"/>
                  <a:pt x="111831" y="827344"/>
                  <a:pt x="109326" y="828597"/>
                </a:cubicBezTo>
                <a:cubicBezTo>
                  <a:pt x="109326" y="898054"/>
                  <a:pt x="109326" y="968199"/>
                  <a:pt x="109326" y="1041414"/>
                </a:cubicBezTo>
                <a:cubicBezTo>
                  <a:pt x="121664" y="1041414"/>
                  <a:pt x="133063" y="1041852"/>
                  <a:pt x="144462" y="1041289"/>
                </a:cubicBezTo>
                <a:cubicBezTo>
                  <a:pt x="162938" y="1040412"/>
                  <a:pt x="170704" y="1053564"/>
                  <a:pt x="171205" y="1063648"/>
                </a:cubicBezTo>
                <a:cubicBezTo>
                  <a:pt x="171894" y="1077489"/>
                  <a:pt x="161184" y="1086758"/>
                  <a:pt x="143898" y="1087510"/>
                </a:cubicBezTo>
                <a:cubicBezTo>
                  <a:pt x="138449" y="1087760"/>
                  <a:pt x="132938" y="1087447"/>
                  <a:pt x="127489" y="1087635"/>
                </a:cubicBezTo>
                <a:cubicBezTo>
                  <a:pt x="122040" y="1087823"/>
                  <a:pt x="116654" y="1088199"/>
                  <a:pt x="111456" y="1088512"/>
                </a:cubicBezTo>
                <a:cubicBezTo>
                  <a:pt x="107197" y="1103919"/>
                  <a:pt x="106320" y="1289179"/>
                  <a:pt x="110516" y="1313667"/>
                </a:cubicBezTo>
                <a:cubicBezTo>
                  <a:pt x="115902" y="1314231"/>
                  <a:pt x="121790" y="1315045"/>
                  <a:pt x="127739" y="1315358"/>
                </a:cubicBezTo>
                <a:cubicBezTo>
                  <a:pt x="134566" y="1315734"/>
                  <a:pt x="141455" y="1315296"/>
                  <a:pt x="148282" y="1315984"/>
                </a:cubicBezTo>
                <a:cubicBezTo>
                  <a:pt x="162061" y="1317425"/>
                  <a:pt x="170704" y="1325817"/>
                  <a:pt x="171455" y="1337717"/>
                </a:cubicBezTo>
                <a:cubicBezTo>
                  <a:pt x="172207" y="1350118"/>
                  <a:pt x="163126" y="1359888"/>
                  <a:pt x="148470" y="1361830"/>
                </a:cubicBezTo>
                <a:cubicBezTo>
                  <a:pt x="142395" y="1362644"/>
                  <a:pt x="136132" y="1362206"/>
                  <a:pt x="129994" y="1362456"/>
                </a:cubicBezTo>
                <a:cubicBezTo>
                  <a:pt x="124545" y="1362707"/>
                  <a:pt x="119097" y="1363020"/>
                  <a:pt x="113648" y="1363521"/>
                </a:cubicBezTo>
                <a:cubicBezTo>
                  <a:pt x="112458" y="1363646"/>
                  <a:pt x="111393" y="1364836"/>
                  <a:pt x="109138" y="1366214"/>
                </a:cubicBezTo>
                <a:cubicBezTo>
                  <a:pt x="109138" y="1443938"/>
                  <a:pt x="109138" y="1522413"/>
                  <a:pt x="109138" y="1603081"/>
                </a:cubicBezTo>
                <a:cubicBezTo>
                  <a:pt x="121476" y="1603457"/>
                  <a:pt x="132875" y="1603707"/>
                  <a:pt x="144274" y="1604208"/>
                </a:cubicBezTo>
                <a:cubicBezTo>
                  <a:pt x="160871" y="1604897"/>
                  <a:pt x="170766" y="1612914"/>
                  <a:pt x="171393" y="1626066"/>
                </a:cubicBezTo>
                <a:cubicBezTo>
                  <a:pt x="172019" y="1639657"/>
                  <a:pt x="161309" y="1649678"/>
                  <a:pt x="144274" y="1650555"/>
                </a:cubicBezTo>
                <a:cubicBezTo>
                  <a:pt x="133376" y="1651118"/>
                  <a:pt x="122479" y="1650680"/>
                  <a:pt x="110516" y="1650680"/>
                </a:cubicBezTo>
                <a:cubicBezTo>
                  <a:pt x="109577" y="1656630"/>
                  <a:pt x="108199" y="1661076"/>
                  <a:pt x="108199" y="1665586"/>
                </a:cubicBezTo>
                <a:cubicBezTo>
                  <a:pt x="108011" y="1701222"/>
                  <a:pt x="107698" y="1736859"/>
                  <a:pt x="108199" y="1772433"/>
                </a:cubicBezTo>
                <a:cubicBezTo>
                  <a:pt x="108825" y="1816399"/>
                  <a:pt x="135130" y="1843080"/>
                  <a:pt x="178846" y="1843456"/>
                </a:cubicBezTo>
                <a:cubicBezTo>
                  <a:pt x="241852" y="1843957"/>
                  <a:pt x="304795" y="1843581"/>
                  <a:pt x="370181" y="1843581"/>
                </a:cubicBezTo>
                <a:cubicBezTo>
                  <a:pt x="370807" y="1833435"/>
                  <a:pt x="371934" y="1824228"/>
                  <a:pt x="371934" y="1815021"/>
                </a:cubicBezTo>
                <a:cubicBezTo>
                  <a:pt x="371997" y="1549219"/>
                  <a:pt x="371997" y="1283417"/>
                  <a:pt x="371997" y="1017614"/>
                </a:cubicBezTo>
                <a:cubicBezTo>
                  <a:pt x="371997" y="1010788"/>
                  <a:pt x="371747" y="1003898"/>
                  <a:pt x="372122" y="997072"/>
                </a:cubicBezTo>
                <a:cubicBezTo>
                  <a:pt x="373187" y="978220"/>
                  <a:pt x="379701" y="971769"/>
                  <a:pt x="398803" y="970454"/>
                </a:cubicBezTo>
                <a:cubicBezTo>
                  <a:pt x="404940" y="970016"/>
                  <a:pt x="411141" y="970204"/>
                  <a:pt x="417279" y="970204"/>
                </a:cubicBezTo>
                <a:cubicBezTo>
                  <a:pt x="503583" y="970204"/>
                  <a:pt x="589887" y="970204"/>
                  <a:pt x="676254" y="970204"/>
                </a:cubicBezTo>
                <a:cubicBezTo>
                  <a:pt x="681766" y="970204"/>
                  <a:pt x="687215" y="970078"/>
                  <a:pt x="692663" y="970391"/>
                </a:cubicBezTo>
                <a:cubicBezTo>
                  <a:pt x="714208" y="971456"/>
                  <a:pt x="720596" y="977782"/>
                  <a:pt x="721724" y="999139"/>
                </a:cubicBezTo>
                <a:cubicBezTo>
                  <a:pt x="722100" y="1006654"/>
                  <a:pt x="721912" y="1014232"/>
                  <a:pt x="721912" y="1021748"/>
                </a:cubicBezTo>
                <a:cubicBezTo>
                  <a:pt x="721912" y="1285484"/>
                  <a:pt x="721912" y="1549219"/>
                  <a:pt x="721912" y="1813017"/>
                </a:cubicBezTo>
                <a:cubicBezTo>
                  <a:pt x="721912" y="1822349"/>
                  <a:pt x="721912" y="1831744"/>
                  <a:pt x="721912" y="1842328"/>
                </a:cubicBezTo>
                <a:cubicBezTo>
                  <a:pt x="771765" y="1842328"/>
                  <a:pt x="818613" y="1842328"/>
                  <a:pt x="867401" y="1842328"/>
                </a:cubicBezTo>
                <a:cubicBezTo>
                  <a:pt x="867840" y="1831305"/>
                  <a:pt x="868654" y="1821222"/>
                  <a:pt x="868654" y="1811201"/>
                </a:cubicBezTo>
                <a:cubicBezTo>
                  <a:pt x="868717" y="1350181"/>
                  <a:pt x="868717" y="889160"/>
                  <a:pt x="868717" y="428077"/>
                </a:cubicBezTo>
                <a:cubicBezTo>
                  <a:pt x="868717" y="419872"/>
                  <a:pt x="868403" y="411605"/>
                  <a:pt x="869092" y="403401"/>
                </a:cubicBezTo>
                <a:cubicBezTo>
                  <a:pt x="870470" y="385990"/>
                  <a:pt x="877422" y="379226"/>
                  <a:pt x="895021" y="377660"/>
                </a:cubicBezTo>
                <a:cubicBezTo>
                  <a:pt x="899781" y="377221"/>
                  <a:pt x="904604" y="377409"/>
                  <a:pt x="909426" y="377409"/>
                </a:cubicBezTo>
                <a:cubicBezTo>
                  <a:pt x="999175" y="377409"/>
                  <a:pt x="1088924" y="377409"/>
                  <a:pt x="1178673" y="377409"/>
                </a:cubicBezTo>
                <a:cubicBezTo>
                  <a:pt x="1183496" y="377409"/>
                  <a:pt x="1188318" y="377221"/>
                  <a:pt x="1193078" y="377660"/>
                </a:cubicBezTo>
                <a:cubicBezTo>
                  <a:pt x="1210552" y="379288"/>
                  <a:pt x="1217441" y="386240"/>
                  <a:pt x="1218569" y="403651"/>
                </a:cubicBezTo>
                <a:cubicBezTo>
                  <a:pt x="1219070" y="411167"/>
                  <a:pt x="1218756" y="418745"/>
                  <a:pt x="1218756" y="426261"/>
                </a:cubicBezTo>
                <a:cubicBezTo>
                  <a:pt x="1218756" y="888659"/>
                  <a:pt x="1218756" y="1351120"/>
                  <a:pt x="1218756" y="1813518"/>
                </a:cubicBezTo>
                <a:cubicBezTo>
                  <a:pt x="1218506" y="1822975"/>
                  <a:pt x="1218506" y="1832370"/>
                  <a:pt x="1218506" y="1842516"/>
                </a:cubicBezTo>
                <a:close/>
                <a:moveTo>
                  <a:pt x="1168464" y="1842516"/>
                </a:moveTo>
                <a:cubicBezTo>
                  <a:pt x="1169842" y="1840199"/>
                  <a:pt x="1170844" y="1839134"/>
                  <a:pt x="1171095" y="1837944"/>
                </a:cubicBezTo>
                <a:cubicBezTo>
                  <a:pt x="1171659" y="1835251"/>
                  <a:pt x="1172034" y="1832558"/>
                  <a:pt x="1172034" y="1829802"/>
                </a:cubicBezTo>
                <a:cubicBezTo>
                  <a:pt x="1172034" y="1365337"/>
                  <a:pt x="1172034" y="900872"/>
                  <a:pt x="1171972" y="436407"/>
                </a:cubicBezTo>
                <a:cubicBezTo>
                  <a:pt x="1171972" y="433714"/>
                  <a:pt x="1171158" y="431021"/>
                  <a:pt x="1170657" y="428390"/>
                </a:cubicBezTo>
                <a:cubicBezTo>
                  <a:pt x="1170531" y="427764"/>
                  <a:pt x="1170218" y="427075"/>
                  <a:pt x="1169780" y="426574"/>
                </a:cubicBezTo>
                <a:cubicBezTo>
                  <a:pt x="1169341" y="426073"/>
                  <a:pt x="1168652" y="425760"/>
                  <a:pt x="1167275" y="424820"/>
                </a:cubicBezTo>
                <a:cubicBezTo>
                  <a:pt x="1084853" y="424820"/>
                  <a:pt x="1001555" y="424820"/>
                  <a:pt x="919009" y="424820"/>
                </a:cubicBezTo>
                <a:cubicBezTo>
                  <a:pt x="917568" y="427200"/>
                  <a:pt x="916566" y="428328"/>
                  <a:pt x="916253" y="429518"/>
                </a:cubicBezTo>
                <a:cubicBezTo>
                  <a:pt x="915689" y="432148"/>
                  <a:pt x="915251" y="434904"/>
                  <a:pt x="915251" y="437597"/>
                </a:cubicBezTo>
                <a:cubicBezTo>
                  <a:pt x="915188" y="901373"/>
                  <a:pt x="915188" y="1365149"/>
                  <a:pt x="915251" y="1828925"/>
                </a:cubicBezTo>
                <a:cubicBezTo>
                  <a:pt x="915251" y="1832307"/>
                  <a:pt x="916128" y="1835689"/>
                  <a:pt x="916629" y="1839009"/>
                </a:cubicBezTo>
                <a:cubicBezTo>
                  <a:pt x="916754" y="1839635"/>
                  <a:pt x="917192" y="1840261"/>
                  <a:pt x="917568" y="1840700"/>
                </a:cubicBezTo>
                <a:cubicBezTo>
                  <a:pt x="918007" y="1841201"/>
                  <a:pt x="918633" y="1841577"/>
                  <a:pt x="919698" y="1842453"/>
                </a:cubicBezTo>
                <a:cubicBezTo>
                  <a:pt x="1002620" y="1842516"/>
                  <a:pt x="1085918" y="1842516"/>
                  <a:pt x="1168464" y="1842516"/>
                </a:cubicBezTo>
                <a:close/>
                <a:moveTo>
                  <a:pt x="1415039" y="688869"/>
                </a:moveTo>
                <a:cubicBezTo>
                  <a:pt x="1410718" y="713608"/>
                  <a:pt x="1411469" y="1825293"/>
                  <a:pt x="1415666" y="1842328"/>
                </a:cubicBezTo>
                <a:cubicBezTo>
                  <a:pt x="1499152" y="1842328"/>
                  <a:pt x="1582951" y="1842328"/>
                  <a:pt x="1666499" y="1842328"/>
                </a:cubicBezTo>
                <a:cubicBezTo>
                  <a:pt x="1671134" y="1818717"/>
                  <a:pt x="1670195" y="704902"/>
                  <a:pt x="1665435" y="688869"/>
                </a:cubicBezTo>
                <a:cubicBezTo>
                  <a:pt x="1582512" y="688869"/>
                  <a:pt x="1499214" y="688869"/>
                  <a:pt x="1415039" y="688869"/>
                </a:cubicBezTo>
                <a:close/>
                <a:moveTo>
                  <a:pt x="420285" y="1018366"/>
                </a:moveTo>
                <a:cubicBezTo>
                  <a:pt x="419408" y="1023251"/>
                  <a:pt x="418469" y="1025882"/>
                  <a:pt x="418469" y="1028512"/>
                </a:cubicBezTo>
                <a:cubicBezTo>
                  <a:pt x="418343" y="1295442"/>
                  <a:pt x="418343" y="1562434"/>
                  <a:pt x="418343" y="1829364"/>
                </a:cubicBezTo>
                <a:cubicBezTo>
                  <a:pt x="418343" y="1832746"/>
                  <a:pt x="419220" y="1836128"/>
                  <a:pt x="419784" y="1839447"/>
                </a:cubicBezTo>
                <a:cubicBezTo>
                  <a:pt x="419909" y="1840011"/>
                  <a:pt x="420473" y="1840574"/>
                  <a:pt x="420911" y="1841013"/>
                </a:cubicBezTo>
                <a:cubicBezTo>
                  <a:pt x="421350" y="1841514"/>
                  <a:pt x="421913" y="1841890"/>
                  <a:pt x="422540" y="1842391"/>
                </a:cubicBezTo>
                <a:cubicBezTo>
                  <a:pt x="505712" y="1842391"/>
                  <a:pt x="588948" y="1842391"/>
                  <a:pt x="671870" y="1842391"/>
                </a:cubicBezTo>
                <a:cubicBezTo>
                  <a:pt x="676818" y="1821284"/>
                  <a:pt x="676254" y="1035402"/>
                  <a:pt x="671181" y="1018366"/>
                </a:cubicBezTo>
                <a:cubicBezTo>
                  <a:pt x="588322" y="1018366"/>
                  <a:pt x="505086" y="1018366"/>
                  <a:pt x="420285" y="1018366"/>
                </a:cubicBezTo>
                <a:close/>
              </a:path>
            </a:pathLst>
          </a:custGeom>
          <a:solidFill>
            <a:schemeClr val="bg1"/>
          </a:solidFill>
          <a:ln w="6258" cap="flat">
            <a:noFill/>
            <a:prstDash val="solid"/>
            <a:miter/>
          </a:ln>
        </p:spPr>
        <p:txBody>
          <a:bodyPr rtlCol="0" anchor="ctr"/>
          <a:lstStyle/>
          <a:p>
            <a:endParaRPr lang="zh-CN" altLang="en-US">
              <a:cs typeface="+mn-ea"/>
              <a:sym typeface="+mn-lt"/>
            </a:endParaRPr>
          </a:p>
        </p:txBody>
      </p:sp>
      <p:sp>
        <p:nvSpPr>
          <p:cNvPr id="89" name="文本框 88"/>
          <p:cNvSpPr txBox="1"/>
          <p:nvPr/>
        </p:nvSpPr>
        <p:spPr>
          <a:xfrm>
            <a:off x="804545" y="6304915"/>
            <a:ext cx="8557260" cy="553085"/>
          </a:xfrm>
          <a:prstGeom prst="rect">
            <a:avLst/>
          </a:prstGeom>
          <a:noFill/>
        </p:spPr>
        <p:txBody>
          <a:bodyPr wrap="square" rtlCol="0" anchor="ctr" anchorCtr="0">
            <a:spAutoFit/>
          </a:bodyPr>
          <a:lstStyle/>
          <a:p>
            <a:pPr>
              <a:lnSpc>
                <a:spcPct val="100000"/>
              </a:lnSpc>
            </a:pP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1.</a:t>
            </a:r>
            <a:r>
              <a:rPr lang="zh-CN" altLang="en-US"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来自于环丙沙星氟轻松滴耳液说明书</a:t>
            </a:r>
            <a:endParaRPr lang="zh-CN" altLang="en-US"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a:p>
            <a:pPr>
              <a:lnSpc>
                <a:spcPct val="100000"/>
              </a:lnSpc>
            </a:pP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2.</a:t>
            </a:r>
            <a:r>
              <a:rPr lang="zh-CN" altLang="en-US"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来自</a:t>
            </a: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SALVAT</a:t>
            </a:r>
            <a:r>
              <a:rPr lang="zh-CN" altLang="en-US"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公司内部数据</a:t>
            </a:r>
            <a:endParaRPr lang="zh-CN" altLang="en-US"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a:p>
            <a:pPr>
              <a:lnSpc>
                <a:spcPct val="100000"/>
              </a:lnSpc>
            </a:pP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3. Pharmacokinetics of ciprofloxacin and fluocinolone acetonide </a:t>
            </a:r>
            <a:r>
              <a:rPr lang="en-US" altLang="zh-CN" sz="1000" dirty="0" err="1">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otic</a:t>
            </a: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 solution in pediatric patients</a:t>
            </a:r>
            <a:endParaRPr lang="zh-CN"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数据来源</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7176135" y="1327785"/>
            <a:ext cx="4131945" cy="2477135"/>
          </a:xfrm>
          <a:prstGeom prst="rect">
            <a:avLst/>
          </a:prstGeom>
          <a:noFill/>
        </p:spPr>
        <p:txBody>
          <a:bodyPr wrap="square" rtlCol="0">
            <a:noAutofit/>
          </a:bodyPr>
          <a:lstStyle/>
          <a:p>
            <a:pPr algn="l">
              <a:lnSpc>
                <a:spcPct val="180000"/>
              </a:lnSpc>
              <a:buClrTx/>
              <a:buSzTx/>
              <a:buFontTx/>
            </a:pPr>
            <a:r>
              <a:rPr lang="zh-CN" altLang="en-US" sz="2400" b="1" dirty="0">
                <a:solidFill>
                  <a:srgbClr val="0055BD"/>
                </a:solidFill>
                <a:latin typeface="微软雅黑" panose="020B0503020204020204" charset="-122"/>
                <a:ea typeface="微软雅黑" panose="020B0503020204020204" charset="-122"/>
                <a:cs typeface="微软雅黑" panose="020B0503020204020204" charset="-122"/>
              </a:rPr>
              <a:t>局部用药全身无残留</a:t>
            </a:r>
            <a:r>
              <a:rPr lang="zh-CN" altLang="en-US" sz="2000" baseline="30000" dirty="0">
                <a:solidFill>
                  <a:srgbClr val="0055BD"/>
                </a:solidFill>
                <a:latin typeface="微软雅黑" panose="020B0503020204020204" charset="-122"/>
                <a:ea typeface="微软雅黑" panose="020B0503020204020204" charset="-122"/>
                <a:cs typeface="微软雅黑" panose="020B0503020204020204" charset="-122"/>
              </a:rPr>
              <a:t>3</a:t>
            </a:r>
            <a:endParaRPr lang="zh-CN" altLang="en-US" dirty="0">
              <a:solidFill>
                <a:schemeClr val="accent1">
                  <a:lumMod val="50000"/>
                </a:schemeClr>
              </a:solidFill>
              <a:latin typeface="微软雅黑" panose="020B0503020204020204" charset="-122"/>
              <a:ea typeface="微软雅黑" panose="020B0503020204020204" charset="-122"/>
            </a:endParaRPr>
          </a:p>
          <a:p>
            <a:pPr>
              <a:lnSpc>
                <a:spcPct val="180000"/>
              </a:lnSpc>
            </a:pP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rPr>
              <a:t>通过高通量质谱仪研究检测患者使用环丙沙星氟轻松滴耳液后血浆环丙沙星及氟轻松浓度，结果显示 </a:t>
            </a: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rPr>
              <a:t>&lt;0.1 </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rPr>
              <a:t>n</a:t>
            </a: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rPr>
              <a:t>g/mL</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rPr>
              <a:t>（低于可检测值），证实了局部用药后全身</a:t>
            </a:r>
            <a:r>
              <a:rPr lang="zh-CN" altLang="en-US" sz="1600" b="1" dirty="0">
                <a:solidFill>
                  <a:schemeClr val="accent5"/>
                </a:solidFill>
                <a:effectLst/>
                <a:latin typeface="微软雅黑" panose="020B0503020204020204" charset="-122"/>
                <a:ea typeface="微软雅黑" panose="020B0503020204020204" charset="-122"/>
                <a:cs typeface="微软雅黑" panose="020B0503020204020204" charset="-122"/>
              </a:rPr>
              <a:t>无残留</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rPr>
              <a:t>。</a:t>
            </a:r>
            <a:endPar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endParaRPr>
          </a:p>
        </p:txBody>
      </p:sp>
      <p:pic>
        <p:nvPicPr>
          <p:cNvPr id="7" name="图片 6" descr="/Users/yellow/Library/Containers/com.kingsoft.wpsoffice.mac/Data/tmp/picturecompress_20250717102958/output_1.pngoutput_1"/>
          <p:cNvPicPr>
            <a:picLocks noChangeAspect="1"/>
          </p:cNvPicPr>
          <p:nvPr/>
        </p:nvPicPr>
        <p:blipFill>
          <a:blip r:embed="rId2"/>
          <a:stretch>
            <a:fillRect/>
          </a:stretch>
        </p:blipFill>
        <p:spPr>
          <a:xfrm>
            <a:off x="7428865" y="4238625"/>
            <a:ext cx="2236470" cy="1792605"/>
          </a:xfrm>
          <a:prstGeom prst="rect">
            <a:avLst/>
          </a:prstGeom>
        </p:spPr>
      </p:pic>
      <p:pic>
        <p:nvPicPr>
          <p:cNvPr id="8" name="图片 7" descr="/Users/yellow/Library/Containers/com.kingsoft.wpsoffice.mac/Data/tmp/picturecompress_20250717103106/output_1.pngoutput_1"/>
          <p:cNvPicPr>
            <a:picLocks noChangeAspect="1"/>
          </p:cNvPicPr>
          <p:nvPr/>
        </p:nvPicPr>
        <p:blipFill>
          <a:blip r:embed="rId3"/>
          <a:stretch>
            <a:fillRect/>
          </a:stretch>
        </p:blipFill>
        <p:spPr>
          <a:xfrm>
            <a:off x="9882505" y="4238625"/>
            <a:ext cx="1345565" cy="15525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charset="-122"/>
                <a:ea typeface="微软雅黑" panose="020B0503020204020204" charset="-122"/>
              </a:rPr>
              <a:t>PART</a:t>
            </a:r>
            <a:endParaRPr lang="en-US" altLang="zh-CN" dirty="0">
              <a:latin typeface="微软雅黑" panose="020B0503020204020204" charset="-122"/>
              <a:ea typeface="微软雅黑" panose="020B0503020204020204" charset="-122"/>
            </a:endParaRPr>
          </a:p>
        </p:txBody>
      </p:sp>
      <p:sp>
        <p:nvSpPr>
          <p:cNvPr id="5" name="矩形 4"/>
          <p:cNvSpPr/>
          <p:nvPr/>
        </p:nvSpPr>
        <p:spPr>
          <a:xfrm>
            <a:off x="1087120" y="459105"/>
            <a:ext cx="4311015" cy="521970"/>
          </a:xfrm>
          <a:prstGeom prst="rect">
            <a:avLst/>
          </a:prstGeom>
        </p:spPr>
        <p:txBody>
          <a:bodyPr wrap="square">
            <a:spAutoFit/>
          </a:bodyPr>
          <a:lstStyle/>
          <a:p>
            <a:r>
              <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- 03 </a:t>
            </a:r>
            <a:r>
              <a:rPr lang="zh-CN" altLang="en-US"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有效性</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1/ 3</a:t>
            </a:r>
            <a:r>
              <a:rPr lang="zh-CN" altLang="en-US" sz="2800" b="1" dirty="0">
                <a:latin typeface="微软雅黑" panose="020B0503020204020204" charset="-122"/>
                <a:ea typeface="微软雅黑" panose="020B0503020204020204" charset="-122"/>
                <a:cs typeface="微软雅黑" panose="020B0503020204020204" charset="-122"/>
                <a:sym typeface="+mn-ea"/>
              </a:rPr>
              <a:t>）</a:t>
            </a:r>
            <a:endParaRPr lang="zh-CN" altLang="en-US"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7" name="矩形: 圆角 6"/>
          <p:cNvSpPr/>
          <p:nvPr/>
        </p:nvSpPr>
        <p:spPr>
          <a:xfrm>
            <a:off x="430530" y="2270125"/>
            <a:ext cx="5528945" cy="3932555"/>
          </a:xfrm>
          <a:prstGeom prst="roundRect">
            <a:avLst>
              <a:gd name="adj" fmla="val 444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1" name="矩形 10"/>
          <p:cNvSpPr/>
          <p:nvPr/>
        </p:nvSpPr>
        <p:spPr>
          <a:xfrm>
            <a:off x="347345" y="5425440"/>
            <a:ext cx="5528945" cy="494665"/>
          </a:xfrm>
          <a:prstGeom prst="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临床治愈率</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肿胀改善率和渗出改善率</a:t>
            </a:r>
            <a:endParaRPr lang="zh-CN" altLang="en-US">
              <a:latin typeface="微软雅黑" panose="020B0503020204020204" charset="-122"/>
              <a:ea typeface="微软雅黑" panose="020B0503020204020204" charset="-122"/>
            </a:endParaRPr>
          </a:p>
        </p:txBody>
      </p:sp>
      <p:sp>
        <p:nvSpPr>
          <p:cNvPr id="8" name="矩形: 圆角 14"/>
          <p:cNvSpPr/>
          <p:nvPr/>
        </p:nvSpPr>
        <p:spPr>
          <a:xfrm>
            <a:off x="263525" y="1030605"/>
            <a:ext cx="5695950" cy="9829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 name="矩形: 圆角 18"/>
          <p:cNvSpPr/>
          <p:nvPr/>
        </p:nvSpPr>
        <p:spPr>
          <a:xfrm>
            <a:off x="594360" y="1111885"/>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研究类型</a:t>
            </a:r>
            <a:r>
              <a:rPr lang="en-US" altLang="zh-CN" b="1" baseline="30000" dirty="0">
                <a:solidFill>
                  <a:schemeClr val="bg1"/>
                </a:solidFill>
                <a:latin typeface="微软雅黑" panose="020B0503020204020204" charset="-122"/>
                <a:ea typeface="微软雅黑" panose="020B0503020204020204" charset="-122"/>
                <a:cs typeface="微软雅黑" panose="020B0503020204020204" charset="-122"/>
                <a:sym typeface="+mn-ea"/>
              </a:rPr>
              <a:t>1</a:t>
            </a:r>
            <a:endParaRPr lang="en-US" altLang="zh-CN" b="1" baseline="300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8" name="矩形 27"/>
          <p:cNvSpPr/>
          <p:nvPr/>
        </p:nvSpPr>
        <p:spPr>
          <a:xfrm>
            <a:off x="341630" y="1498600"/>
            <a:ext cx="5539740" cy="460375"/>
          </a:xfrm>
          <a:prstGeom prst="rect">
            <a:avLst/>
          </a:prstGeom>
        </p:spPr>
        <p:txBody>
          <a:bodyPr wrap="square">
            <a:spAutoFit/>
          </a:bodyPr>
          <a:lstStyle/>
          <a:p>
            <a:pPr>
              <a:lnSpc>
                <a:spcPct val="150000"/>
              </a:lnSpc>
            </a:pPr>
            <a:r>
              <a:rPr lang="zh-CN" altLang="zh-CN" sz="1600" dirty="0">
                <a:effectLst/>
                <a:latin typeface="微软雅黑" panose="020B0503020204020204" charset="-122"/>
                <a:ea typeface="微软雅黑" panose="020B0503020204020204" charset="-122"/>
                <a:cs typeface="微软雅黑" panose="020B0503020204020204" charset="-122"/>
                <a:sym typeface="+mn-ea"/>
              </a:rPr>
              <a:t>多中心、随机、评估者盲、平行、阳性对照的Ⅲ期临床研究</a:t>
            </a:r>
            <a:endParaRPr lang="zh-CN" altLang="zh-CN" sz="1600" dirty="0">
              <a:effectLst/>
              <a:latin typeface="微软雅黑" panose="020B0503020204020204" charset="-122"/>
              <a:ea typeface="微软雅黑" panose="020B0503020204020204" charset="-122"/>
              <a:cs typeface="微软雅黑" panose="020B0503020204020204" charset="-122"/>
              <a:sym typeface="+mn-ea"/>
            </a:endParaRPr>
          </a:p>
        </p:txBody>
      </p:sp>
      <p:sp>
        <p:nvSpPr>
          <p:cNvPr id="38" name="矩形: 圆角 26"/>
          <p:cNvSpPr/>
          <p:nvPr/>
        </p:nvSpPr>
        <p:spPr>
          <a:xfrm>
            <a:off x="6233160" y="1030605"/>
            <a:ext cx="5695950" cy="9829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9" name="矩形: 圆角 28"/>
          <p:cNvSpPr/>
          <p:nvPr/>
        </p:nvSpPr>
        <p:spPr>
          <a:xfrm>
            <a:off x="6563995" y="1112520"/>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mn-ea"/>
              </a:rPr>
              <a:t>试验对照药品</a:t>
            </a:r>
            <a:endPar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mn-ea"/>
            </a:endParaRPr>
          </a:p>
        </p:txBody>
      </p:sp>
      <p:sp>
        <p:nvSpPr>
          <p:cNvPr id="40" name="矩形 39"/>
          <p:cNvSpPr/>
          <p:nvPr/>
        </p:nvSpPr>
        <p:spPr>
          <a:xfrm>
            <a:off x="6311265" y="1499235"/>
            <a:ext cx="5539740" cy="460375"/>
          </a:xfrm>
          <a:prstGeom prst="rect">
            <a:avLst/>
          </a:prstGeom>
        </p:spPr>
        <p:txBody>
          <a:bodyPr wrap="square">
            <a:spAutoFit/>
          </a:bodyPr>
          <a:lstStyle/>
          <a:p>
            <a:pPr>
              <a:lnSpc>
                <a:spcPct val="150000"/>
              </a:lnSpc>
            </a:pPr>
            <a:r>
              <a:rPr lang="zh-CN" altLang="zh-CN" sz="1600" dirty="0">
                <a:effectLst/>
                <a:latin typeface="微软雅黑" panose="020B0503020204020204" charset="-122"/>
                <a:ea typeface="微软雅黑" panose="020B0503020204020204" charset="-122"/>
                <a:cs typeface="微软雅黑" panose="020B0503020204020204" charset="-122"/>
                <a:sym typeface="+mn-ea"/>
              </a:rPr>
              <a:t>环丙沙星滴耳液（</a:t>
            </a:r>
            <a:r>
              <a:rPr lang="en-US" altLang="zh-CN" sz="1600" dirty="0">
                <a:effectLst/>
                <a:latin typeface="微软雅黑" panose="020B0503020204020204" charset="-122"/>
                <a:ea typeface="微软雅黑" panose="020B0503020204020204" charset="-122"/>
                <a:cs typeface="微软雅黑" panose="020B0503020204020204" charset="-122"/>
                <a:sym typeface="+mn-ea"/>
              </a:rPr>
              <a:t>0.3%</a:t>
            </a:r>
            <a:r>
              <a:rPr lang="zh-CN" altLang="zh-CN" sz="1600" dirty="0">
                <a:effectLst/>
                <a:latin typeface="微软雅黑" panose="020B0503020204020204" charset="-122"/>
                <a:ea typeface="微软雅黑" panose="020B0503020204020204" charset="-122"/>
                <a:cs typeface="微软雅黑" panose="020B0503020204020204" charset="-122"/>
                <a:sym typeface="+mn-ea"/>
              </a:rPr>
              <a:t>环丙沙星，商品名：</a:t>
            </a:r>
            <a:r>
              <a:rPr lang="en-US" altLang="zh-CN" sz="1600" dirty="0">
                <a:effectLst/>
                <a:latin typeface="微软雅黑" panose="020B0503020204020204" charset="-122"/>
                <a:ea typeface="微软雅黑" panose="020B0503020204020204" charset="-122"/>
                <a:cs typeface="微软雅黑" panose="020B0503020204020204" charset="-122"/>
                <a:sym typeface="+mn-ea"/>
              </a:rPr>
              <a:t>CETRAXAL）</a:t>
            </a:r>
            <a:endParaRPr lang="en-US" altLang="zh-CN" sz="1600" dirty="0">
              <a:solidFill>
                <a:schemeClr val="bg1">
                  <a:lumMod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5" name="矩形: 圆角 26"/>
          <p:cNvSpPr/>
          <p:nvPr/>
        </p:nvSpPr>
        <p:spPr>
          <a:xfrm>
            <a:off x="6775450" y="2661285"/>
            <a:ext cx="4704715" cy="332105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20000"/>
              </a:lnSpc>
            </a:pP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国内</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39</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家多中心</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 600</a:t>
            </a:r>
            <a:r>
              <a:rPr lang="zh-CN" altLang="en-US" sz="2000" b="1">
                <a:solidFill>
                  <a:schemeClr val="tx1"/>
                </a:solidFill>
                <a:latin typeface="微软雅黑" panose="020B0503020204020204" charset="-122"/>
                <a:ea typeface="微软雅黑" panose="020B0503020204020204" charset="-122"/>
                <a:cs typeface="微软雅黑" panose="020B0503020204020204" charset="-122"/>
                <a:sym typeface="+mn-ea"/>
              </a:rPr>
              <a:t>例受试者</a:t>
            </a:r>
            <a:endParaRPr lang="zh-CN" altLang="zh-CN"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220000"/>
              </a:lnSpc>
            </a:pPr>
            <a:r>
              <a:rPr lang="zh-CN" altLang="zh-CN" dirty="0">
                <a:solidFill>
                  <a:schemeClr val="tx1"/>
                </a:solidFill>
                <a:latin typeface="微软雅黑" panose="020B0503020204020204" charset="-122"/>
                <a:ea typeface="微软雅黑" panose="020B0503020204020204" charset="-122"/>
                <a:cs typeface="微软雅黑" panose="020B0503020204020204" charset="-122"/>
                <a:sym typeface="+mn-ea"/>
              </a:rPr>
              <a:t>Ⅲ期临床的结果：环丙沙星氟轻松滴耳液在</a:t>
            </a:r>
            <a:r>
              <a:rPr lang="zh-CN"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临床治愈率、肿胀改善率和渗出改善率</a:t>
            </a:r>
            <a:r>
              <a:rPr lang="zh-CN" altLang="zh-CN" dirty="0">
                <a:solidFill>
                  <a:schemeClr val="tx1"/>
                </a:solidFill>
                <a:latin typeface="微软雅黑" panose="020B0503020204020204" charset="-122"/>
                <a:ea typeface="微软雅黑" panose="020B0503020204020204" charset="-122"/>
                <a:cs typeface="微软雅黑" panose="020B0503020204020204" charset="-122"/>
                <a:sym typeface="+mn-ea"/>
              </a:rPr>
              <a:t>等主要指标，都优于对照组环丙沙星。</a:t>
            </a:r>
            <a:endParaRPr lang="zh-CN" alt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22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（P</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值均</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&lt;0.05）</a:t>
            </a:r>
            <a:endPar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9" name="文本框 88"/>
          <p:cNvSpPr txBox="1"/>
          <p:nvPr/>
        </p:nvSpPr>
        <p:spPr>
          <a:xfrm>
            <a:off x="804545" y="6458903"/>
            <a:ext cx="8557260" cy="245110"/>
          </a:xfrm>
          <a:prstGeom prst="rect">
            <a:avLst/>
          </a:prstGeom>
          <a:noFill/>
        </p:spPr>
        <p:txBody>
          <a:bodyPr wrap="square" rtlCol="0" anchor="ctr" anchorCtr="0">
            <a:spAutoFit/>
          </a:bodyPr>
          <a:lstStyle/>
          <a:p>
            <a:pPr lvl="0" algn="l">
              <a:buClrTx/>
              <a:buSzTx/>
              <a:buFontTx/>
            </a:pP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1.盐酸环丙沙星氟轻松滴耳液治疗急性外耳道炎的有效性和安全性的一项多中心、随机、评估者盲、平行、阳性对照的Ⅲ期临床研究 </a:t>
            </a:r>
            <a:endPar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数据来源</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3" name="图表 2"/>
          <p:cNvGraphicFramePr/>
          <p:nvPr/>
        </p:nvGraphicFramePr>
        <p:xfrm>
          <a:off x="804228" y="2476500"/>
          <a:ext cx="4827905" cy="284226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charset="-122"/>
                <a:ea typeface="微软雅黑" panose="020B0503020204020204" charset="-122"/>
              </a:rPr>
              <a:t>PART</a:t>
            </a:r>
            <a:endParaRPr lang="en-US" altLang="zh-CN" dirty="0">
              <a:latin typeface="微软雅黑" panose="020B0503020204020204" charset="-122"/>
              <a:ea typeface="微软雅黑" panose="020B0503020204020204" charset="-122"/>
            </a:endParaRPr>
          </a:p>
        </p:txBody>
      </p:sp>
      <p:sp>
        <p:nvSpPr>
          <p:cNvPr id="5" name="矩形 4"/>
          <p:cNvSpPr/>
          <p:nvPr/>
        </p:nvSpPr>
        <p:spPr>
          <a:xfrm>
            <a:off x="1087120" y="459105"/>
            <a:ext cx="4311015" cy="521970"/>
          </a:xfrm>
          <a:prstGeom prst="rect">
            <a:avLst/>
          </a:prstGeom>
        </p:spPr>
        <p:txBody>
          <a:bodyPr wrap="square">
            <a:spAutoFit/>
          </a:bodyPr>
          <a:lstStyle/>
          <a:p>
            <a:r>
              <a:rPr lang="en-US" altLang="zh-CN" sz="2800" b="1" spc="-150" dirty="0">
                <a:solidFill>
                  <a:schemeClr val="tx1">
                    <a:lumMod val="95000"/>
                    <a:lumOff val="5000"/>
                  </a:schemeClr>
                </a:solidFill>
                <a:latin typeface="微软雅黑" panose="020B0503020204020204" charset="-122"/>
                <a:ea typeface="微软雅黑" panose="020B0503020204020204" charset="-122"/>
              </a:rPr>
              <a:t>- </a:t>
            </a:r>
            <a:r>
              <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03 </a:t>
            </a:r>
            <a:r>
              <a:rPr lang="zh-CN" altLang="en-US"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有效性</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2/ 3</a:t>
            </a:r>
            <a:r>
              <a:rPr lang="zh-CN" altLang="en-US" sz="2800" b="1" dirty="0">
                <a:latin typeface="微软雅黑" panose="020B0503020204020204" charset="-122"/>
                <a:ea typeface="微软雅黑" panose="020B0503020204020204" charset="-122"/>
                <a:cs typeface="微软雅黑" panose="020B0503020204020204" charset="-122"/>
                <a:sym typeface="+mn-ea"/>
              </a:rPr>
              <a:t>）</a:t>
            </a:r>
            <a:endParaRPr lang="zh-CN" altLang="en-US" sz="2800"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7" name="矩形: 圆角 6"/>
          <p:cNvSpPr/>
          <p:nvPr/>
        </p:nvSpPr>
        <p:spPr>
          <a:xfrm>
            <a:off x="347345" y="2256790"/>
            <a:ext cx="5528945" cy="3932555"/>
          </a:xfrm>
          <a:prstGeom prst="roundRect">
            <a:avLst>
              <a:gd name="adj" fmla="val 444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47345" y="5425440"/>
            <a:ext cx="5528945" cy="494665"/>
          </a:xfrm>
          <a:prstGeom prst="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charset="-122"/>
                <a:ea typeface="微软雅黑" panose="020B0503020204020204" charset="-122"/>
              </a:rPr>
              <a:t>临床治愈率、水肿消退率和耳漏消退率</a:t>
            </a:r>
            <a:endParaRPr lang="zh-CN" altLang="en-US">
              <a:latin typeface="微软雅黑" panose="020B0503020204020204" charset="-122"/>
              <a:ea typeface="微软雅黑" panose="020B0503020204020204" charset="-122"/>
            </a:endParaRPr>
          </a:p>
        </p:txBody>
      </p:sp>
      <p:sp>
        <p:nvSpPr>
          <p:cNvPr id="8" name="矩形: 圆角 14"/>
          <p:cNvSpPr/>
          <p:nvPr/>
        </p:nvSpPr>
        <p:spPr>
          <a:xfrm>
            <a:off x="263525" y="1030605"/>
            <a:ext cx="5387340" cy="9829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18"/>
          <p:cNvSpPr/>
          <p:nvPr/>
        </p:nvSpPr>
        <p:spPr>
          <a:xfrm>
            <a:off x="594360" y="1111885"/>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研究类型</a:t>
            </a:r>
            <a:r>
              <a:rPr lang="en-US" altLang="zh-CN" b="1" baseline="30000" dirty="0">
                <a:solidFill>
                  <a:schemeClr val="bg1"/>
                </a:solidFill>
                <a:latin typeface="微软雅黑" panose="020B0503020204020204" charset="-122"/>
                <a:ea typeface="微软雅黑" panose="020B0503020204020204" charset="-122"/>
                <a:cs typeface="微软雅黑" panose="020B0503020204020204" charset="-122"/>
                <a:sym typeface="+mn-ea"/>
              </a:rPr>
              <a:t>1</a:t>
            </a:r>
            <a:endParaRPr lang="en-US" altLang="zh-CN" b="1" baseline="300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8" name="矩形 27"/>
          <p:cNvSpPr/>
          <p:nvPr/>
        </p:nvSpPr>
        <p:spPr>
          <a:xfrm>
            <a:off x="662940" y="1486535"/>
            <a:ext cx="3968115" cy="460375"/>
          </a:xfrm>
          <a:prstGeom prst="rect">
            <a:avLst/>
          </a:prstGeom>
        </p:spPr>
        <p:txBody>
          <a:bodyPr wrap="square">
            <a:spAutoFit/>
          </a:bodyPr>
          <a:lstStyle/>
          <a:p>
            <a:pPr lvl="0" algn="l">
              <a:lnSpc>
                <a:spcPct val="150000"/>
              </a:lnSpc>
              <a:buClrTx/>
              <a:buSzTx/>
              <a:buFontTx/>
            </a:pPr>
            <a:r>
              <a:rPr lang="zh-CN" altLang="zh-CN" sz="1600" dirty="0">
                <a:effectLst/>
                <a:latin typeface="微软雅黑" panose="020B0503020204020204" charset="-122"/>
                <a:ea typeface="微软雅黑" panose="020B0503020204020204" charset="-122"/>
                <a:cs typeface="微软雅黑" panose="020B0503020204020204" charset="-122"/>
                <a:sym typeface="+mn-ea"/>
              </a:rPr>
              <a:t>多中心、随机、平行、双盲的临床研究</a:t>
            </a:r>
            <a:endParaRPr lang="zh-CN" altLang="zh-CN" sz="1600" dirty="0">
              <a:effectLst/>
              <a:latin typeface="微软雅黑" panose="020B0503020204020204" charset="-122"/>
              <a:ea typeface="微软雅黑" panose="020B0503020204020204" charset="-122"/>
              <a:cs typeface="微软雅黑" panose="020B0503020204020204" charset="-122"/>
              <a:sym typeface="+mn-ea"/>
            </a:endParaRPr>
          </a:p>
        </p:txBody>
      </p:sp>
      <p:sp>
        <p:nvSpPr>
          <p:cNvPr id="38" name="矩形: 圆角 26"/>
          <p:cNvSpPr/>
          <p:nvPr/>
        </p:nvSpPr>
        <p:spPr>
          <a:xfrm>
            <a:off x="5864225" y="1030605"/>
            <a:ext cx="6064885" cy="9829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28"/>
          <p:cNvSpPr/>
          <p:nvPr/>
        </p:nvSpPr>
        <p:spPr>
          <a:xfrm>
            <a:off x="6563995" y="1112520"/>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mn-ea"/>
              </a:rPr>
              <a:t>试验对照药品</a:t>
            </a:r>
            <a:endPar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mn-ea"/>
            </a:endParaRPr>
          </a:p>
        </p:txBody>
      </p:sp>
      <p:sp>
        <p:nvSpPr>
          <p:cNvPr id="40" name="矩形 39"/>
          <p:cNvSpPr/>
          <p:nvPr/>
        </p:nvSpPr>
        <p:spPr>
          <a:xfrm>
            <a:off x="5952490" y="1499235"/>
            <a:ext cx="5898515" cy="460375"/>
          </a:xfrm>
          <a:prstGeom prst="rect">
            <a:avLst/>
          </a:prstGeom>
        </p:spPr>
        <p:txBody>
          <a:bodyPr wrap="square">
            <a:spAutoFit/>
          </a:bodyPr>
          <a:lstStyle/>
          <a:p>
            <a:pPr lvl="0" algn="l">
              <a:lnSpc>
                <a:spcPct val="150000"/>
              </a:lnSpc>
              <a:buClrTx/>
              <a:buSzTx/>
              <a:buFontTx/>
            </a:pPr>
            <a:r>
              <a:rPr lang="zh-CN" altLang="zh-CN" sz="1600" dirty="0">
                <a:effectLst/>
                <a:latin typeface="微软雅黑" panose="020B0503020204020204" charset="-122"/>
                <a:ea typeface="微软雅黑" panose="020B0503020204020204" charset="-122"/>
                <a:cs typeface="微软雅黑" panose="020B0503020204020204" charset="-122"/>
                <a:sym typeface="+mn-ea"/>
              </a:rPr>
              <a:t>环丙沙星滴耳液 (0.3%)，每8小时一次，每次</a:t>
            </a:r>
            <a:r>
              <a:rPr lang="zh-CN" altLang="zh-CN" sz="1600" dirty="0">
                <a:effectLst/>
                <a:latin typeface="宋体" panose="02010600030101010101" pitchFamily="2" charset="-122"/>
                <a:ea typeface="宋体" panose="02010600030101010101" pitchFamily="2" charset="-122"/>
                <a:cs typeface="微软雅黑" panose="020B0503020204020204" charset="-122"/>
                <a:sym typeface="+mn-ea"/>
              </a:rPr>
              <a:t>4-6</a:t>
            </a:r>
            <a:r>
              <a:rPr lang="zh-CN" altLang="zh-CN" sz="1600" dirty="0">
                <a:effectLst/>
                <a:latin typeface="微软雅黑" panose="020B0503020204020204" charset="-122"/>
                <a:ea typeface="微软雅黑" panose="020B0503020204020204" charset="-122"/>
                <a:cs typeface="微软雅黑" panose="020B0503020204020204" charset="-122"/>
                <a:sym typeface="+mn-ea"/>
              </a:rPr>
              <a:t>滴，疗程8天。</a:t>
            </a:r>
            <a:endParaRPr lang="zh-CN" altLang="zh-CN" sz="1600" dirty="0">
              <a:effectLst/>
              <a:latin typeface="微软雅黑" panose="020B0503020204020204" charset="-122"/>
              <a:ea typeface="微软雅黑" panose="020B0503020204020204" charset="-122"/>
              <a:cs typeface="微软雅黑" panose="020B0503020204020204" charset="-122"/>
              <a:sym typeface="+mn-ea"/>
            </a:endParaRPr>
          </a:p>
        </p:txBody>
      </p:sp>
      <p:sp>
        <p:nvSpPr>
          <p:cNvPr id="45" name="矩形: 圆角 26"/>
          <p:cNvSpPr/>
          <p:nvPr/>
        </p:nvSpPr>
        <p:spPr>
          <a:xfrm>
            <a:off x="6727825" y="2454910"/>
            <a:ext cx="4745355" cy="336296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10000"/>
              </a:lnSpc>
            </a:pP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国外</a:t>
            </a:r>
            <a:r>
              <a:rPr lang="en-US" altLang="zh-CN" b="1">
                <a:solidFill>
                  <a:schemeClr val="tx1"/>
                </a:solidFill>
                <a:latin typeface="微软雅黑" panose="020B0503020204020204" charset="-122"/>
                <a:ea typeface="微软雅黑" panose="020B0503020204020204" charset="-122"/>
                <a:cs typeface="微软雅黑" panose="020B0503020204020204" charset="-122"/>
                <a:sym typeface="+mn-ea"/>
              </a:rPr>
              <a:t>20</a:t>
            </a: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家多中心</a:t>
            </a:r>
            <a:r>
              <a:rPr lang="en-US" altLang="zh-CN" b="1">
                <a:solidFill>
                  <a:schemeClr val="tx1"/>
                </a:solidFill>
                <a:latin typeface="微软雅黑" panose="020B0503020204020204" charset="-122"/>
                <a:ea typeface="微软雅黑" panose="020B0503020204020204" charset="-122"/>
                <a:cs typeface="微软雅黑" panose="020B0503020204020204" charset="-122"/>
                <a:sym typeface="+mn-ea"/>
              </a:rPr>
              <a:t> 590</a:t>
            </a:r>
            <a:r>
              <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rPr>
              <a:t>例受试者</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210000"/>
              </a:lnSpc>
            </a:pP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环丙沙星氟轻松滴耳液组在</a:t>
            </a:r>
            <a:r>
              <a:rPr lang="zh-CN"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临床治愈率</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水肿消退率</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zh-CN" b="1" dirty="0">
                <a:solidFill>
                  <a:srgbClr val="C00000"/>
                </a:solidFill>
                <a:latin typeface="微软雅黑" panose="020B0503020204020204" charset="-122"/>
                <a:ea typeface="微软雅黑" panose="020B0503020204020204" charset="-122"/>
                <a:cs typeface="微软雅黑" panose="020B0503020204020204" charset="-122"/>
                <a:sym typeface="+mn-ea"/>
              </a:rPr>
              <a:t>耳漏消退率</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等方面均显著优于环丙沙星滴耳液组，优效成立。</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210000"/>
              </a:lnSpc>
            </a:pP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（P</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值均</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&lt;0.05）</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9" name="文本框 88"/>
          <p:cNvSpPr txBox="1"/>
          <p:nvPr/>
        </p:nvSpPr>
        <p:spPr>
          <a:xfrm>
            <a:off x="804545" y="6382068"/>
            <a:ext cx="8557260" cy="398780"/>
          </a:xfrm>
          <a:prstGeom prst="rect">
            <a:avLst/>
          </a:prstGeom>
          <a:noFill/>
        </p:spPr>
        <p:txBody>
          <a:bodyPr wrap="square" rtlCol="0" anchor="ctr" anchorCtr="0">
            <a:spAutoFit/>
          </a:bodyPr>
          <a:lstStyle/>
          <a:p>
            <a:pPr lvl="0" algn="l">
              <a:buClrTx/>
              <a:buSzTx/>
              <a:buFontTx/>
            </a:pP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1.The Journal of Laryngology &amp; Otology (2014), 128, 591–598. © JLO (1984) Limited, 2014  doi:10.1017/S0022215114001157</a:t>
            </a:r>
            <a:endPar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a:p>
            <a:pPr lvl="0" algn="l">
              <a:buClrTx/>
              <a:buSzTx/>
              <a:buFontTx/>
            </a:pP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Ciprofloxacin plus fluocinolone acetonide versus ciprofloxacin alone in the treatment of diffuse otitis externa</a:t>
            </a:r>
            <a:endPar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数据来源</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3" name="图表 2" descr="7b0a202020202263686172745265734964223a202234353536333835220a7d0a"/>
          <p:cNvGraphicFramePr/>
          <p:nvPr/>
        </p:nvGraphicFramePr>
        <p:xfrm>
          <a:off x="356553" y="2323465"/>
          <a:ext cx="5510530" cy="308165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charset="-122"/>
                <a:ea typeface="微软雅黑" panose="020B0503020204020204" charset="-122"/>
              </a:rPr>
              <a:t>PART</a:t>
            </a:r>
            <a:endParaRPr lang="en-US" altLang="zh-CN" dirty="0">
              <a:latin typeface="微软雅黑" panose="020B0503020204020204" charset="-122"/>
              <a:ea typeface="微软雅黑" panose="020B0503020204020204" charset="-122"/>
            </a:endParaRPr>
          </a:p>
        </p:txBody>
      </p:sp>
      <p:sp>
        <p:nvSpPr>
          <p:cNvPr id="5" name="矩形 4"/>
          <p:cNvSpPr/>
          <p:nvPr/>
        </p:nvSpPr>
        <p:spPr>
          <a:xfrm>
            <a:off x="1087120" y="459105"/>
            <a:ext cx="4311015" cy="521970"/>
          </a:xfrm>
          <a:prstGeom prst="rect">
            <a:avLst/>
          </a:prstGeom>
        </p:spPr>
        <p:txBody>
          <a:bodyPr wrap="square">
            <a:spAutoFit/>
          </a:bodyPr>
          <a:lstStyle/>
          <a:p>
            <a:r>
              <a:rPr lang="en-US" altLang="zh-CN" sz="2800" b="1" spc="-150" dirty="0">
                <a:solidFill>
                  <a:schemeClr val="tx1">
                    <a:lumMod val="95000"/>
                    <a:lumOff val="5000"/>
                  </a:schemeClr>
                </a:solidFill>
                <a:latin typeface="微软雅黑" panose="020B0503020204020204" charset="-122"/>
                <a:ea typeface="微软雅黑" panose="020B0503020204020204" charset="-122"/>
              </a:rPr>
              <a:t>- </a:t>
            </a:r>
            <a:r>
              <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03 </a:t>
            </a:r>
            <a:r>
              <a:rPr lang="zh-CN" altLang="en-US"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有效性</a:t>
            </a:r>
            <a:r>
              <a:rPr lang="zh-CN" altLang="en-US" sz="2800" b="1" dirty="0">
                <a:latin typeface="微软雅黑" panose="020B0503020204020204" charset="-122"/>
                <a:ea typeface="微软雅黑" panose="020B0503020204020204" charset="-122"/>
                <a:cs typeface="微软雅黑" panose="020B0503020204020204" charset="-122"/>
                <a:sym typeface="+mn-ea"/>
              </a:rPr>
              <a:t>（</a:t>
            </a:r>
            <a:r>
              <a:rPr lang="en-US" altLang="zh-CN" sz="2800" b="1" dirty="0">
                <a:latin typeface="微软雅黑" panose="020B0503020204020204" charset="-122"/>
                <a:ea typeface="微软雅黑" panose="020B0503020204020204" charset="-122"/>
                <a:cs typeface="微软雅黑" panose="020B0503020204020204" charset="-122"/>
                <a:sym typeface="+mn-ea"/>
              </a:rPr>
              <a:t>3/ 3</a:t>
            </a:r>
            <a:r>
              <a:rPr lang="zh-CN" altLang="en-US" sz="2800" b="1" dirty="0">
                <a:latin typeface="微软雅黑" panose="020B0503020204020204" charset="-122"/>
                <a:ea typeface="微软雅黑" panose="020B0503020204020204" charset="-122"/>
                <a:cs typeface="微软雅黑" panose="020B0503020204020204" charset="-122"/>
                <a:sym typeface="+mn-ea"/>
              </a:rPr>
              <a:t>）</a:t>
            </a:r>
            <a:endParaRPr lang="zh-CN" altLang="en-US" sz="2800"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7" name="矩形: 圆角 6"/>
          <p:cNvSpPr/>
          <p:nvPr/>
        </p:nvSpPr>
        <p:spPr>
          <a:xfrm>
            <a:off x="255905" y="1229360"/>
            <a:ext cx="5528945" cy="4959985"/>
          </a:xfrm>
          <a:prstGeom prst="roundRect">
            <a:avLst>
              <a:gd name="adj" fmla="val 444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altLang="zh-CN"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200000"/>
              </a:lnSpc>
            </a:pPr>
            <a:r>
              <a:rPr lang="en-US" altLang="zh-CN"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2014 AAO-HNS </a:t>
            </a: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临床实践指南</a:t>
            </a:r>
            <a:r>
              <a:rPr lang="en-US" altLang="zh-CN"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急性外耳道炎</a:t>
            </a:r>
            <a:r>
              <a:rPr lang="en-US" altLang="zh-CN" b="1" baseline="300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endParaRPr lang="en-US" altLang="zh-CN" b="1" baseline="300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80000"/>
              </a:lnSpc>
            </a:pPr>
            <a:endParaRPr lang="en-US" altLang="zh-CN" b="1" baseline="300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180000"/>
              </a:lnSpc>
            </a:pPr>
            <a:endParaRPr lang="en-US" altLang="zh-CN" b="1" baseline="300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lnSpc>
                <a:spcPct val="200000"/>
              </a:lnSpc>
            </a:pP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《国家抗微生物治疗指南</a:t>
            </a:r>
            <a:r>
              <a:rPr kumimoji="1"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第</a:t>
            </a:r>
            <a:r>
              <a:rPr kumimoji="1"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版</a:t>
            </a:r>
            <a:r>
              <a:rPr kumimoji="1"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》推荐</a:t>
            </a:r>
            <a:r>
              <a:rPr kumimoji="1" lang="en-US" altLang="zh-CN" baseline="30000" dirty="0">
                <a:solidFill>
                  <a:schemeClr val="tx1"/>
                </a:solidFill>
                <a:latin typeface="微软雅黑" panose="020B0503020204020204" charset="-122"/>
                <a:ea typeface="微软雅黑" panose="020B0503020204020204" charset="-122"/>
                <a:cs typeface="微软雅黑" panose="020B0503020204020204" charset="-122"/>
                <a:sym typeface="+mn-ea"/>
              </a:rPr>
              <a:t>2</a:t>
            </a:r>
            <a:endParaRPr kumimoji="1" lang="zh-CN" altLang="en-US" baseline="30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ctr">
              <a:lnSpc>
                <a:spcPct val="200000"/>
              </a:lnSpc>
            </a:pPr>
            <a:endPar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ctr">
              <a:lnSpc>
                <a:spcPct val="200000"/>
              </a:lnSpc>
            </a:pP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《耳鼻咽喉头颈外科学》</a:t>
            </a:r>
            <a:r>
              <a:rPr kumimoji="1"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第</a:t>
            </a:r>
            <a:r>
              <a:rPr kumimoji="1"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版</a:t>
            </a:r>
            <a:r>
              <a:rPr kumimoji="1"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推荐</a:t>
            </a:r>
            <a:r>
              <a:rPr kumimoji="1" lang="en-US" altLang="zh-CN" baseline="30000" dirty="0">
                <a:solidFill>
                  <a:schemeClr val="tx1"/>
                </a:solidFill>
                <a:latin typeface="微软雅黑" panose="020B0503020204020204" charset="-122"/>
                <a:ea typeface="微软雅黑" panose="020B0503020204020204" charset="-122"/>
                <a:cs typeface="微软雅黑" panose="020B0503020204020204" charset="-122"/>
                <a:sym typeface="+mn-ea"/>
              </a:rPr>
              <a:t>3</a:t>
            </a:r>
            <a:endParaRPr kumimoji="1" lang="zh-CN" altLang="en-US" baseline="30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ctr">
              <a:lnSpc>
                <a:spcPct val="180000"/>
              </a:lnSpc>
            </a:pPr>
            <a:endPar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ctr">
              <a:lnSpc>
                <a:spcPct val="200000"/>
              </a:lnSpc>
            </a:pPr>
            <a:r>
              <a:rPr kumimoji="1"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kumimoji="1"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rPr>
              <a:t>氟喹诺酮类抗菌药物在儿童应用中的专家共识</a:t>
            </a:r>
            <a:r>
              <a:rPr kumimoji="1"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kumimoji="1" lang="en-US" altLang="zh-CN" baseline="30000" dirty="0">
                <a:solidFill>
                  <a:schemeClr val="tx1"/>
                </a:solidFill>
                <a:latin typeface="微软雅黑" panose="020B0503020204020204" charset="-122"/>
                <a:ea typeface="微软雅黑" panose="020B0503020204020204" charset="-122"/>
                <a:cs typeface="微软雅黑" panose="020B0503020204020204" charset="-122"/>
                <a:sym typeface="+mn-ea"/>
              </a:rPr>
              <a:t>4</a:t>
            </a:r>
            <a:endParaRPr kumimoji="1" lang="zh-CN" altLang="en-US" baseline="300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矩形 10"/>
          <p:cNvSpPr/>
          <p:nvPr/>
        </p:nvSpPr>
        <p:spPr>
          <a:xfrm>
            <a:off x="255905" y="1608455"/>
            <a:ext cx="5528945" cy="494665"/>
          </a:xfrm>
          <a:prstGeom prst="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临床指南</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诊疗规范推荐</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45" name="矩形: 圆角 26"/>
          <p:cNvSpPr/>
          <p:nvPr/>
        </p:nvSpPr>
        <p:spPr>
          <a:xfrm>
            <a:off x="5993130" y="1748790"/>
            <a:ext cx="6080125" cy="140462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30000"/>
              </a:lnSpc>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重视患者疼痛管理：多项随机对照试验证实，在局部抗菌药滴剂中添加</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糖皮质激素</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可显著加快缓解疼痛。</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30000"/>
              </a:lnSpc>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首选局部制剂作为弥漫性、非复杂性</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 AOE </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的初始治疗。</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30000"/>
              </a:lnSpc>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喹诺酮滴耳液具有卓越的安全性和广谱抗菌活性。</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数据来源</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cxnSp>
        <p:nvCxnSpPr>
          <p:cNvPr id="10" name="直接箭头连接符 9"/>
          <p:cNvCxnSpPr/>
          <p:nvPr/>
        </p:nvCxnSpPr>
        <p:spPr>
          <a:xfrm>
            <a:off x="5519420" y="2581275"/>
            <a:ext cx="473710" cy="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a:off x="5519420" y="3689350"/>
            <a:ext cx="473710" cy="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a:off x="5519420" y="4700270"/>
            <a:ext cx="473710" cy="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14" name="直接箭头连接符 13"/>
          <p:cNvCxnSpPr/>
          <p:nvPr/>
        </p:nvCxnSpPr>
        <p:spPr>
          <a:xfrm>
            <a:off x="5519420" y="5754370"/>
            <a:ext cx="473710" cy="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15" name="矩形: 圆角 26"/>
          <p:cNvSpPr/>
          <p:nvPr/>
        </p:nvSpPr>
        <p:spPr>
          <a:xfrm>
            <a:off x="5993130" y="3530600"/>
            <a:ext cx="6080125" cy="48895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4.铜绿假单胞菌引起的感染首选治疗用药推荐</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环丙沙星</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6" name="矩形: 圆角 26"/>
          <p:cNvSpPr/>
          <p:nvPr/>
        </p:nvSpPr>
        <p:spPr>
          <a:xfrm>
            <a:off x="5993130" y="4396423"/>
            <a:ext cx="6080125" cy="729615"/>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10000"/>
              </a:lnSpc>
              <a:buClrTx/>
              <a:buSzTx/>
              <a:buFontTx/>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5.</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环丙沙星</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溶液滴耳治疗铜绿假单胞菌引起的外耳道炎效果较好。</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7" name="矩形: 圆角 26"/>
          <p:cNvSpPr/>
          <p:nvPr/>
        </p:nvSpPr>
        <p:spPr>
          <a:xfrm>
            <a:off x="5993130" y="5447347"/>
            <a:ext cx="6080125" cy="729615"/>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6.0.3%</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环丙沙星</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滴耳液用于治疗≥</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6个月</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患儿及成人的外耳炎。</a:t>
            </a:r>
            <a:endPar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8" name="图片 17"/>
          <p:cNvPicPr>
            <a:picLocks noChangeAspect="1"/>
          </p:cNvPicPr>
          <p:nvPr/>
        </p:nvPicPr>
        <p:blipFill>
          <a:blip r:embed="rId1"/>
          <a:stretch>
            <a:fillRect/>
          </a:stretch>
        </p:blipFill>
        <p:spPr>
          <a:xfrm>
            <a:off x="7379018" y="161925"/>
            <a:ext cx="3308350" cy="1432560"/>
          </a:xfrm>
          <a:prstGeom prst="rect">
            <a:avLst/>
          </a:prstGeom>
          <a:effectLst>
            <a:outerShdw blurRad="50800" dist="38100" dir="2700000" algn="tl" rotWithShape="0">
              <a:prstClr val="black">
                <a:alpha val="40000"/>
              </a:prstClr>
            </a:outerShdw>
          </a:effectLst>
        </p:spPr>
      </p:pic>
      <p:sp>
        <p:nvSpPr>
          <p:cNvPr id="75" name="文本框 74"/>
          <p:cNvSpPr txBox="1"/>
          <p:nvPr>
            <p:custDataLst>
              <p:tags r:id="rId2"/>
            </p:custDataLst>
          </p:nvPr>
        </p:nvSpPr>
        <p:spPr>
          <a:xfrm>
            <a:off x="762318" y="6169080"/>
            <a:ext cx="7785781" cy="861774"/>
          </a:xfrm>
          <a:prstGeom prst="rect">
            <a:avLst/>
          </a:prstGeom>
          <a:noFill/>
        </p:spPr>
        <p:txBody>
          <a:bodyPr wrap="square" anchor="t">
            <a:spAutoFit/>
          </a:bodyPr>
          <a:lstStyle/>
          <a:p>
            <a:pPr>
              <a:lnSpc>
                <a:spcPct val="100000"/>
              </a:lnSpc>
            </a:pPr>
            <a:r>
              <a:rPr lang="en-US" altLang="zh-CN" sz="100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1.Rosenfeld RM,et al. Clinical Practice Guideline: Acute Otitis Externa. </a:t>
            </a:r>
            <a:r>
              <a:rPr lang="en-US" altLang="zh-CN" sz="1000" noProof="0" dirty="0" err="1">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Otolaryngol</a:t>
            </a:r>
            <a:r>
              <a:rPr lang="en-US" altLang="zh-CN" sz="100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 Head Neck Surg. 2014 Feb;150(1 Suppl):S1-S24.</a:t>
            </a:r>
            <a:endParaRPr kumimoji="0" lang="en-US" altLang="zh-CN" sz="100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nSpc>
                <a:spcPct val="100000"/>
              </a:lnSpc>
            </a:pPr>
            <a:r>
              <a:rPr lang="en-US" altLang="zh-CN" sz="1000" i="0" dirty="0">
                <a:effectLst/>
                <a:latin typeface="Times New Roman" panose="02020603050405020304" pitchFamily="18" charset="0"/>
                <a:ea typeface="微软雅黑" panose="020B0503020204020204" charset="-122"/>
                <a:cs typeface="Times New Roman" panose="02020603050405020304" pitchFamily="18" charset="0"/>
              </a:rPr>
              <a:t>2.</a:t>
            </a:r>
            <a:r>
              <a:rPr lang="zh-CN" altLang="en-US" sz="1000" i="0" dirty="0">
                <a:effectLst/>
                <a:latin typeface="Times New Roman" panose="02020603050405020304" pitchFamily="18" charset="0"/>
                <a:ea typeface="微软雅黑" panose="020B0503020204020204" charset="-122"/>
                <a:cs typeface="Times New Roman" panose="02020603050405020304" pitchFamily="18" charset="0"/>
              </a:rPr>
              <a:t>国家卫生健康委合理用药专家委员会</a:t>
            </a:r>
            <a:r>
              <a:rPr lang="en-US" altLang="zh-CN" sz="100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 </a:t>
            </a:r>
            <a:r>
              <a:rPr lang="zh-CN" altLang="en-US" sz="100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国家抗微生物治疗指南（第</a:t>
            </a:r>
            <a:r>
              <a:rPr lang="en-US" altLang="zh-CN" sz="100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3</a:t>
            </a:r>
            <a:r>
              <a:rPr lang="zh-CN" altLang="en-US" sz="1000" i="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rPr>
              <a:t>版）</a:t>
            </a:r>
            <a:r>
              <a:rPr lang="en-US" altLang="zh-CN" sz="1000" i="0" dirty="0">
                <a:effectLst/>
                <a:latin typeface="Times New Roman" panose="02020603050405020304" pitchFamily="18" charset="0"/>
                <a:ea typeface="微软雅黑" panose="020B0503020204020204" charset="-122"/>
                <a:cs typeface="Times New Roman" panose="02020603050405020304" pitchFamily="18" charset="0"/>
              </a:rPr>
              <a:t>. </a:t>
            </a:r>
            <a:r>
              <a:rPr lang="zh-CN" altLang="en-US" sz="1000" i="0" dirty="0">
                <a:effectLst/>
                <a:latin typeface="Times New Roman" panose="02020603050405020304" pitchFamily="18" charset="0"/>
                <a:ea typeface="微软雅黑" panose="020B0503020204020204" charset="-122"/>
                <a:cs typeface="Times New Roman" panose="02020603050405020304" pitchFamily="18" charset="0"/>
              </a:rPr>
              <a:t>北京</a:t>
            </a:r>
            <a:r>
              <a:rPr lang="en-US" altLang="zh-CN" sz="1000" i="0" dirty="0">
                <a:effectLst/>
                <a:latin typeface="Times New Roman" panose="02020603050405020304" pitchFamily="18" charset="0"/>
                <a:ea typeface="微软雅黑" panose="020B0503020204020204" charset="-122"/>
                <a:cs typeface="Times New Roman" panose="02020603050405020304" pitchFamily="18" charset="0"/>
              </a:rPr>
              <a:t>: </a:t>
            </a:r>
            <a:r>
              <a:rPr lang="zh-CN" altLang="en-US" sz="1000" i="0" dirty="0">
                <a:effectLst/>
                <a:latin typeface="Times New Roman" panose="02020603050405020304" pitchFamily="18" charset="0"/>
                <a:ea typeface="微软雅黑" panose="020B0503020204020204" charset="-122"/>
                <a:cs typeface="Times New Roman" panose="02020603050405020304" pitchFamily="18" charset="0"/>
              </a:rPr>
              <a:t>人民卫生出版社</a:t>
            </a:r>
            <a:r>
              <a:rPr lang="en-US" altLang="zh-CN" sz="1000" i="0" dirty="0">
                <a:effectLst/>
                <a:latin typeface="Times New Roman" panose="02020603050405020304" pitchFamily="18" charset="0"/>
                <a:ea typeface="微软雅黑" panose="020B0503020204020204" charset="-122"/>
                <a:cs typeface="Times New Roman" panose="02020603050405020304" pitchFamily="18" charset="0"/>
              </a:rPr>
              <a:t>, 2023. ISBN 978-7-117-33799-1</a:t>
            </a:r>
            <a:r>
              <a:rPr lang="en-US" altLang="zh-CN" sz="1000" dirty="0">
                <a:latin typeface="Times New Roman" panose="02020603050405020304" pitchFamily="18" charset="0"/>
                <a:ea typeface="微软雅黑" panose="020B0503020204020204" charset="-122"/>
                <a:cs typeface="Times New Roman" panose="02020603050405020304" pitchFamily="18" charset="0"/>
              </a:rPr>
              <a:t>, page 6</a:t>
            </a:r>
            <a:endParaRPr lang="en-US" altLang="zh-CN" sz="1000" dirty="0">
              <a:latin typeface="Times New Roman" panose="02020603050405020304" pitchFamily="18" charset="0"/>
              <a:ea typeface="微软雅黑" panose="020B0503020204020204" charset="-122"/>
              <a:cs typeface="Times New Roman" panose="02020603050405020304" pitchFamily="18" charset="0"/>
            </a:endParaRPr>
          </a:p>
          <a:p>
            <a:pPr>
              <a:lnSpc>
                <a:spcPct val="100000"/>
              </a:lnSpc>
            </a:pPr>
            <a:r>
              <a:rPr lang="en-US" altLang="zh-CN" sz="1000" dirty="0">
                <a:latin typeface="Times New Roman" panose="02020603050405020304" pitchFamily="18" charset="0"/>
                <a:ea typeface="微软雅黑" panose="020B0503020204020204" charset="-122"/>
                <a:cs typeface="Times New Roman" panose="02020603050405020304" pitchFamily="18" charset="0"/>
                <a:sym typeface="+mn-ea"/>
              </a:rPr>
              <a:t>3.</a:t>
            </a:r>
            <a:r>
              <a:rPr lang="zh-CN" altLang="en-US" sz="1000" dirty="0">
                <a:effectLst/>
                <a:latin typeface="Times New Roman" panose="02020603050405020304" pitchFamily="18" charset="0"/>
                <a:ea typeface="微软雅黑" panose="020B0503020204020204" charset="-122"/>
                <a:cs typeface="Times New Roman" panose="02020603050405020304" pitchFamily="18" charset="0"/>
                <a:sym typeface="+mn-ea"/>
              </a:rPr>
              <a:t>耳鼻咽喉头颈外科学</a:t>
            </a: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-3</a:t>
            </a:r>
            <a:r>
              <a:rPr lang="zh-CN" altLang="en-US" sz="1000" dirty="0">
                <a:effectLst/>
                <a:latin typeface="Times New Roman" panose="02020603050405020304" pitchFamily="18" charset="0"/>
                <a:ea typeface="微软雅黑" panose="020B0503020204020204" charset="-122"/>
                <a:cs typeface="Times New Roman" panose="02020603050405020304" pitchFamily="18" charset="0"/>
                <a:sym typeface="+mn-ea"/>
              </a:rPr>
              <a:t>版</a:t>
            </a: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000" dirty="0">
                <a:effectLst/>
                <a:latin typeface="Times New Roman" panose="02020603050405020304" pitchFamily="18" charset="0"/>
                <a:ea typeface="微软雅黑" panose="020B0503020204020204" charset="-122"/>
                <a:cs typeface="Times New Roman" panose="02020603050405020304" pitchFamily="18" charset="0"/>
                <a:sym typeface="+mn-ea"/>
              </a:rPr>
              <a:t>孔维佳等主编</a:t>
            </a: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000" dirty="0">
                <a:effectLst/>
                <a:latin typeface="Times New Roman" panose="02020603050405020304" pitchFamily="18" charset="0"/>
                <a:ea typeface="微软雅黑" panose="020B0503020204020204" charset="-122"/>
                <a:cs typeface="Times New Roman" panose="02020603050405020304" pitchFamily="18" charset="0"/>
                <a:sym typeface="+mn-ea"/>
              </a:rPr>
              <a:t>北京</a:t>
            </a: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000" dirty="0">
                <a:effectLst/>
                <a:latin typeface="Times New Roman" panose="02020603050405020304" pitchFamily="18" charset="0"/>
                <a:ea typeface="微软雅黑" panose="020B0503020204020204" charset="-122"/>
                <a:cs typeface="Times New Roman" panose="02020603050405020304" pitchFamily="18" charset="0"/>
                <a:sym typeface="+mn-ea"/>
              </a:rPr>
              <a:t>人民卫生出版社</a:t>
            </a: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,2015ISBN 978-7-117-20458-3. page 114</a:t>
            </a:r>
            <a:endPar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endParaRPr>
          </a:p>
          <a:p>
            <a:pPr>
              <a:lnSpc>
                <a:spcPct val="100000"/>
              </a:lnSpc>
            </a:pP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4.</a:t>
            </a:r>
            <a:r>
              <a:rPr lang="zh-CN" altLang="en-US" sz="1000" dirty="0">
                <a:effectLst/>
                <a:latin typeface="Times New Roman" panose="02020603050405020304" pitchFamily="18" charset="0"/>
                <a:ea typeface="微软雅黑" panose="020B0503020204020204" charset="-122"/>
                <a:cs typeface="Times New Roman" panose="02020603050405020304" pitchFamily="18" charset="0"/>
                <a:sym typeface="+mn-ea"/>
              </a:rPr>
              <a:t>伍俊妍</a:t>
            </a: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000" dirty="0">
                <a:effectLst/>
                <a:latin typeface="Times New Roman" panose="02020603050405020304" pitchFamily="18" charset="0"/>
                <a:ea typeface="微软雅黑" panose="020B0503020204020204" charset="-122"/>
                <a:cs typeface="Times New Roman" panose="02020603050405020304" pitchFamily="18" charset="0"/>
                <a:sym typeface="+mn-ea"/>
              </a:rPr>
              <a:t>孙树梅</a:t>
            </a: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000" dirty="0">
                <a:effectLst/>
                <a:latin typeface="Times New Roman" panose="02020603050405020304" pitchFamily="18" charset="0"/>
                <a:ea typeface="微软雅黑" panose="020B0503020204020204" charset="-122"/>
                <a:cs typeface="Times New Roman" panose="02020603050405020304" pitchFamily="18" charset="0"/>
                <a:sym typeface="+mn-ea"/>
              </a:rPr>
              <a:t>氟喹诺酮类抗菌药物在儿童应用中的专家共识</a:t>
            </a: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1000" dirty="0">
                <a:effectLst/>
                <a:latin typeface="Times New Roman" panose="02020603050405020304" pitchFamily="18" charset="0"/>
                <a:ea typeface="微软雅黑" panose="020B0503020204020204" charset="-122"/>
                <a:cs typeface="Times New Roman" panose="02020603050405020304" pitchFamily="18" charset="0"/>
                <a:sym typeface="+mn-ea"/>
              </a:rPr>
              <a:t>今日药学</a:t>
            </a:r>
            <a:r>
              <a:rPr lang="en-US" altLang="zh-CN" sz="1000" dirty="0">
                <a:effectLst/>
                <a:latin typeface="Times New Roman" panose="02020603050405020304" pitchFamily="18" charset="0"/>
                <a:ea typeface="微软雅黑" panose="020B0503020204020204" charset="-122"/>
                <a:cs typeface="Times New Roman" panose="02020603050405020304" pitchFamily="18" charset="0"/>
                <a:sym typeface="+mn-ea"/>
              </a:rPr>
              <a:t>,2018,28(01):1-10.</a:t>
            </a:r>
            <a:endParaRPr lang="zh-CN" altLang="en-US" sz="1000" dirty="0">
              <a:latin typeface="Times New Roman" panose="02020603050405020304" pitchFamily="18" charset="0"/>
              <a:ea typeface="微软雅黑" panose="020B0503020204020204" charset="-122"/>
              <a:cs typeface="Times New Roman" panose="02020603050405020304" pitchFamily="18" charset="0"/>
            </a:endParaRPr>
          </a:p>
          <a:p>
            <a:endParaRPr lang="zh-CN" altLang="en-US" sz="1000"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charset="-122"/>
                <a:ea typeface="微软雅黑" panose="020B0503020204020204" charset="-122"/>
              </a:rPr>
              <a:t>PART</a:t>
            </a:r>
            <a:endParaRPr lang="en-US" altLang="zh-CN" dirty="0">
              <a:latin typeface="微软雅黑" panose="020B0503020204020204" charset="-122"/>
              <a:ea typeface="微软雅黑" panose="020B0503020204020204" charset="-122"/>
            </a:endParaRPr>
          </a:p>
        </p:txBody>
      </p:sp>
      <p:sp>
        <p:nvSpPr>
          <p:cNvPr id="5" name="矩形 4"/>
          <p:cNvSpPr/>
          <p:nvPr/>
        </p:nvSpPr>
        <p:spPr>
          <a:xfrm>
            <a:off x="1087120" y="459105"/>
            <a:ext cx="4311015" cy="521970"/>
          </a:xfrm>
          <a:prstGeom prst="rect">
            <a:avLst/>
          </a:prstGeom>
        </p:spPr>
        <p:txBody>
          <a:bodyPr wrap="square">
            <a:spAutoFit/>
          </a:bodyPr>
          <a:lstStyle/>
          <a:p>
            <a:r>
              <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- 04 </a:t>
            </a:r>
            <a:r>
              <a:rPr lang="zh-CN" altLang="en-US"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创新性</a:t>
            </a:r>
            <a:endParaRPr lang="zh-CN" altLang="en-US"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sp>
        <p:nvSpPr>
          <p:cNvPr id="7" name="矩形: 圆角 6"/>
          <p:cNvSpPr/>
          <p:nvPr/>
        </p:nvSpPr>
        <p:spPr>
          <a:xfrm>
            <a:off x="6702425" y="3691890"/>
            <a:ext cx="5234305" cy="2548890"/>
          </a:xfrm>
          <a:prstGeom prst="roundRect">
            <a:avLst>
              <a:gd name="adj" fmla="val 4442"/>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 name="矩形: 圆角 14"/>
          <p:cNvSpPr/>
          <p:nvPr/>
        </p:nvSpPr>
        <p:spPr>
          <a:xfrm>
            <a:off x="256223" y="1030605"/>
            <a:ext cx="11679555" cy="2545080"/>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9" name="矩形: 圆角 18"/>
          <p:cNvSpPr/>
          <p:nvPr/>
        </p:nvSpPr>
        <p:spPr>
          <a:xfrm>
            <a:off x="601980" y="1111885"/>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sym typeface="+mn-ea"/>
              </a:rPr>
              <a:t>创新程度</a:t>
            </a:r>
            <a:endParaRPr lang="zh-CN" altLang="en-US" b="1" baseline="300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8" name="矩形 27"/>
          <p:cNvSpPr/>
          <p:nvPr/>
        </p:nvSpPr>
        <p:spPr>
          <a:xfrm>
            <a:off x="400685" y="1468438"/>
            <a:ext cx="8087360" cy="2059940"/>
          </a:xfrm>
          <a:prstGeom prst="rect">
            <a:avLst/>
          </a:prstGeom>
        </p:spPr>
        <p:txBody>
          <a:bodyPr wrap="square" anchor="ctr" anchorCtr="0">
            <a:spAutoFit/>
          </a:bodyPr>
          <a:lstStyle/>
          <a:p>
            <a:pPr marL="0" lvl="1" indent="0" algn="just" fontAlgn="auto">
              <a:lnSpc>
                <a:spcPct val="160000"/>
              </a:lnSpc>
              <a:spcBef>
                <a:spcPts val="0"/>
              </a:spcBef>
              <a:spcAft>
                <a:spcPts val="0"/>
              </a:spcAft>
              <a:buFont typeface="Arial" panose="020B0604020202020204" pitchFamily="34" charset="0"/>
              <a:buNone/>
            </a:pPr>
            <a:r>
              <a:rPr lang="en-US" altLang="zh-CN" sz="1600" b="1" kern="0" dirty="0">
                <a:latin typeface="微软雅黑" panose="020B0503020204020204" charset="-122"/>
                <a:ea typeface="微软雅黑" panose="020B0503020204020204" charset="-122"/>
                <a:cs typeface="微软雅黑" panose="020B0503020204020204" charset="-122"/>
                <a:sym typeface="+mn-ea"/>
              </a:rPr>
              <a:t>1.</a:t>
            </a:r>
            <a:r>
              <a:rPr lang="zh-CN" altLang="en-US" sz="1600" b="1" kern="0" dirty="0">
                <a:latin typeface="微软雅黑" panose="020B0503020204020204" charset="-122"/>
                <a:ea typeface="微软雅黑" panose="020B0503020204020204" charset="-122"/>
                <a:cs typeface="微软雅黑" panose="020B0503020204020204" charset="-122"/>
                <a:sym typeface="+mn-ea"/>
              </a:rPr>
              <a:t>配方创新</a:t>
            </a:r>
            <a:r>
              <a:rPr lang="zh-CN" altLang="en-US" sz="1600" kern="0" dirty="0">
                <a:latin typeface="微软雅黑" panose="020B0503020204020204" charset="-122"/>
                <a:ea typeface="微软雅黑" panose="020B0503020204020204" charset="-122"/>
                <a:cs typeface="微软雅黑" panose="020B0503020204020204" charset="-122"/>
                <a:sym typeface="+mn-ea"/>
              </a:rPr>
              <a:t>：</a:t>
            </a:r>
            <a:r>
              <a:rPr lang="en-US" altLang="zh-CN" sz="1600" b="1" kern="0" dirty="0">
                <a:solidFill>
                  <a:srgbClr val="C00000"/>
                </a:solidFill>
                <a:latin typeface="微软雅黑" panose="020B0503020204020204" charset="-122"/>
                <a:ea typeface="微软雅黑" panose="020B0503020204020204" charset="-122"/>
                <a:cs typeface="微软雅黑" panose="020B0503020204020204" charset="-122"/>
                <a:sym typeface="+mn-ea"/>
              </a:rPr>
              <a:t>5.1</a:t>
            </a:r>
            <a:r>
              <a:rPr lang="zh-CN" altLang="en-US" sz="1600" b="1" kern="0" dirty="0">
                <a:solidFill>
                  <a:srgbClr val="C00000"/>
                </a:solidFill>
                <a:latin typeface="微软雅黑" panose="020B0503020204020204" charset="-122"/>
                <a:ea typeface="微软雅黑" panose="020B0503020204020204" charset="-122"/>
                <a:cs typeface="微软雅黑" panose="020B0503020204020204" charset="-122"/>
                <a:sym typeface="+mn-ea"/>
              </a:rPr>
              <a:t>类参比制剂</a:t>
            </a:r>
            <a:r>
              <a:rPr lang="en-US" altLang="zh-CN" sz="1600" b="1" kern="0" dirty="0">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zh-CN" altLang="en-US" sz="1600" kern="0" dirty="0">
                <a:latin typeface="微软雅黑" panose="020B0503020204020204" charset="-122"/>
                <a:ea typeface="微软雅黑" panose="020B0503020204020204" charset="-122"/>
                <a:cs typeface="微软雅黑" panose="020B0503020204020204" charset="-122"/>
                <a:sym typeface="+mn-ea"/>
              </a:rPr>
              <a:t>原研进口品种 </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本品是</a:t>
            </a:r>
            <a:r>
              <a:rPr lang="en-US" altLang="zh-CN" sz="1600" b="1" kern="0" dirty="0">
                <a:solidFill>
                  <a:srgbClr val="C00000"/>
                </a:solidFill>
                <a:latin typeface="微软雅黑" panose="020B0503020204020204" charset="-122"/>
                <a:ea typeface="微软雅黑" panose="020B0503020204020204" charset="-122"/>
                <a:cs typeface="微软雅黑" panose="020B0503020204020204" charset="-122"/>
                <a:sym typeface="+mn-ea"/>
              </a:rPr>
              <a:t>国内唯一上市</a:t>
            </a:r>
            <a:r>
              <a:rPr lang="zh-CN"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的喹诺酮</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r>
              <a:rPr lang="zh-CN"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糖皮质激素的</a:t>
            </a:r>
            <a:r>
              <a:rPr lang="en-US" altLang="zh-CN" sz="1600" b="1" kern="0" dirty="0">
                <a:solidFill>
                  <a:srgbClr val="C00000"/>
                </a:solidFill>
                <a:latin typeface="微软雅黑" panose="020B0503020204020204" charset="-122"/>
                <a:ea typeface="微软雅黑" panose="020B0503020204020204" charset="-122"/>
                <a:cs typeface="微软雅黑" panose="020B0503020204020204" charset="-122"/>
                <a:sym typeface="+mn-ea"/>
              </a:rPr>
              <a:t>复方</a:t>
            </a:r>
            <a:r>
              <a:rPr lang="zh-CN"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制剂。</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0.3%</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环丙沙星</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+0.025%</a:t>
            </a:r>
            <a:r>
              <a:rPr lang="zh-CN" altLang="en-US"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氟轻松专利配方</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r>
              <a:rPr lang="zh-CN" altLang="zh-CN" sz="1600" dirty="0">
                <a:effectLst/>
                <a:latin typeface="微软雅黑" panose="020B0503020204020204" charset="-122"/>
                <a:ea typeface="微软雅黑" panose="020B0503020204020204" charset="-122"/>
                <a:cs typeface="微软雅黑" panose="020B0503020204020204" charset="-122"/>
                <a:sym typeface="+mn-ea"/>
              </a:rPr>
              <a:t> </a:t>
            </a:r>
            <a:r>
              <a:rPr lang="zh-CN"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抗菌的同时消炎，</a:t>
            </a:r>
            <a:r>
              <a:rPr lang="zh-CN" altLang="zh-CN"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协同增效</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r>
              <a:rPr lang="zh-CN"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更早缓解疼痛和肿胀症状</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r>
              <a:rPr lang="en-US" altLang="zh-CN" sz="1600" kern="0" dirty="0">
                <a:solidFill>
                  <a:schemeClr val="tx1"/>
                </a:solidFill>
                <a:latin typeface="微软雅黑" panose="020B0503020204020204" charset="-122"/>
                <a:ea typeface="微软雅黑" panose="020B0503020204020204" charset="-122"/>
                <a:cs typeface="微软雅黑" panose="020B0503020204020204" charset="-122"/>
                <a:sym typeface="+mn-ea"/>
              </a:rPr>
              <a:t>提高</a:t>
            </a:r>
            <a:r>
              <a:rPr lang="zh-CN"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临床治愈率</a:t>
            </a:r>
            <a:r>
              <a:rPr lang="en-US" altLang="zh-CN" sz="1600" baseline="30000" dirty="0">
                <a:solidFill>
                  <a:srgbClr val="333333"/>
                </a:solidFill>
                <a:effectLst/>
                <a:latin typeface="微软雅黑" panose="020B0503020204020204" charset="-122"/>
                <a:ea typeface="微软雅黑" panose="020B0503020204020204" charset="-122"/>
                <a:cs typeface="微软雅黑" panose="020B0503020204020204" charset="-122"/>
                <a:sym typeface="+mn-ea"/>
              </a:rPr>
              <a:t>1</a:t>
            </a:r>
            <a:r>
              <a:rPr lang="en-US" altLang="zh-CN" sz="1600" dirty="0">
                <a:solidFill>
                  <a:srgbClr val="333333"/>
                </a:solidFill>
                <a:effectLst/>
                <a:latin typeface="微软雅黑" panose="020B0503020204020204" charset="-122"/>
                <a:ea typeface="微软雅黑" panose="020B0503020204020204" charset="-122"/>
                <a:cs typeface="微软雅黑" panose="020B0503020204020204" charset="-122"/>
                <a:sym typeface="+mn-ea"/>
              </a:rPr>
              <a:t>。</a:t>
            </a:r>
            <a:endParaRPr lang="zh-CN" altLang="zh-CN" sz="1600" dirty="0">
              <a:solidFill>
                <a:srgbClr val="333333"/>
              </a:solidFill>
              <a:effectLst/>
              <a:latin typeface="微软雅黑" panose="020B0503020204020204" charset="-122"/>
              <a:ea typeface="微软雅黑" panose="020B0503020204020204" charset="-122"/>
              <a:cs typeface="微软雅黑" panose="020B0503020204020204" charset="-122"/>
            </a:endParaRPr>
          </a:p>
          <a:p>
            <a:pPr marL="0" lvl="1" indent="0" algn="just">
              <a:lnSpc>
                <a:spcPct val="160000"/>
              </a:lnSpc>
              <a:spcBef>
                <a:spcPts val="0"/>
              </a:spcBef>
              <a:spcAft>
                <a:spcPts val="0"/>
              </a:spcAft>
              <a:buFont typeface="Arial" panose="020B0604020202020204" pitchFamily="34" charset="0"/>
              <a:buNone/>
            </a:pPr>
            <a:r>
              <a:rPr lang="en-US" altLang="zh-CN" sz="1600" b="1" kern="0" dirty="0">
                <a:latin typeface="微软雅黑" panose="020B0503020204020204" charset="-122"/>
                <a:ea typeface="微软雅黑" panose="020B0503020204020204" charset="-122"/>
                <a:cs typeface="微软雅黑" panose="020B0503020204020204" charset="-122"/>
                <a:sym typeface="+mn-ea"/>
              </a:rPr>
              <a:t>2.</a:t>
            </a:r>
            <a:r>
              <a:rPr lang="zh-CN" altLang="en-US" sz="1600" b="1" kern="0" dirty="0">
                <a:latin typeface="微软雅黑" panose="020B0503020204020204" charset="-122"/>
                <a:ea typeface="微软雅黑" panose="020B0503020204020204" charset="-122"/>
                <a:cs typeface="微软雅黑" panose="020B0503020204020204" charset="-122"/>
                <a:sym typeface="+mn-ea"/>
              </a:rPr>
              <a:t>工艺创新</a:t>
            </a:r>
            <a:r>
              <a:rPr lang="zh-CN" altLang="en-US" sz="1600" kern="0" dirty="0">
                <a:latin typeface="微软雅黑" panose="020B0503020204020204" charset="-122"/>
                <a:ea typeface="微软雅黑" panose="020B0503020204020204" charset="-122"/>
                <a:cs typeface="微软雅黑" panose="020B0503020204020204" charset="-122"/>
                <a:sym typeface="+mn-ea"/>
              </a:rPr>
              <a:t>：本品提供了</a:t>
            </a:r>
            <a:r>
              <a:rPr lang="en-US" altLang="zh-CN" sz="1600" b="1" kern="0" dirty="0">
                <a:solidFill>
                  <a:srgbClr val="C00000"/>
                </a:solidFill>
                <a:latin typeface="微软雅黑" panose="020B0503020204020204" charset="-122"/>
                <a:ea typeface="微软雅黑" panose="020B0503020204020204" charset="-122"/>
                <a:cs typeface="微软雅黑" panose="020B0503020204020204" charset="-122"/>
                <a:sym typeface="+mn-ea"/>
              </a:rPr>
              <a:t>不含防腐剂</a:t>
            </a:r>
            <a:r>
              <a:rPr lang="zh-CN" altLang="en-US" sz="1600" kern="0" dirty="0">
                <a:latin typeface="微软雅黑" panose="020B0503020204020204" charset="-122"/>
                <a:ea typeface="微软雅黑" panose="020B0503020204020204" charset="-122"/>
                <a:cs typeface="微软雅黑" panose="020B0503020204020204" charset="-122"/>
                <a:sym typeface="+mn-ea"/>
              </a:rPr>
              <a:t>的无菌无颗粒物的水溶液制剂</a:t>
            </a:r>
            <a:r>
              <a:rPr lang="en-US" altLang="zh-CN" sz="1600" kern="0" baseline="30000" dirty="0">
                <a:latin typeface="微软雅黑" panose="020B0503020204020204" charset="-122"/>
                <a:ea typeface="微软雅黑" panose="020B0503020204020204" charset="-122"/>
                <a:cs typeface="微软雅黑" panose="020B0503020204020204" charset="-122"/>
                <a:sym typeface="+mn-ea"/>
              </a:rPr>
              <a:t>2</a:t>
            </a:r>
            <a:r>
              <a:rPr lang="en-US" altLang="zh-CN" sz="1600" kern="0" dirty="0">
                <a:latin typeface="微软雅黑" panose="020B0503020204020204" charset="-122"/>
                <a:ea typeface="微软雅黑" panose="020B0503020204020204" charset="-122"/>
                <a:cs typeface="微软雅黑" panose="020B0503020204020204" charset="-122"/>
                <a:sym typeface="+mn-ea"/>
              </a:rPr>
              <a:t>，</a:t>
            </a:r>
            <a:r>
              <a:rPr lang="zh-CN" altLang="en-US" sz="1600" kern="0" dirty="0">
                <a:latin typeface="微软雅黑" panose="020B0503020204020204" charset="-122"/>
                <a:ea typeface="微软雅黑" panose="020B0503020204020204" charset="-122"/>
                <a:cs typeface="微软雅黑" panose="020B0503020204020204" charset="-122"/>
                <a:sym typeface="+mn-ea"/>
              </a:rPr>
              <a:t>取得国内发明专利</a:t>
            </a:r>
            <a:r>
              <a:rPr lang="en-US" altLang="zh-CN" sz="1600" kern="0" dirty="0">
                <a:latin typeface="微软雅黑" panose="020B0503020204020204" charset="-122"/>
                <a:ea typeface="微软雅黑" panose="020B0503020204020204" charset="-122"/>
                <a:cs typeface="微软雅黑" panose="020B0503020204020204" charset="-122"/>
                <a:sym typeface="+mn-ea"/>
              </a:rPr>
              <a:t>。</a:t>
            </a:r>
            <a:endParaRPr lang="en-US" altLang="zh-CN" sz="1600" kern="0" baseline="30000" dirty="0">
              <a:latin typeface="微软雅黑" panose="020B0503020204020204" charset="-122"/>
              <a:ea typeface="微软雅黑" panose="020B0503020204020204" charset="-122"/>
              <a:cs typeface="微软雅黑" panose="020B0503020204020204" charset="-122"/>
              <a:sym typeface="+mn-ea"/>
            </a:endParaRPr>
          </a:p>
          <a:p>
            <a:pPr marL="0" lvl="1" indent="0" algn="just">
              <a:lnSpc>
                <a:spcPct val="160000"/>
              </a:lnSpc>
              <a:spcBef>
                <a:spcPts val="0"/>
              </a:spcBef>
              <a:spcAft>
                <a:spcPts val="0"/>
              </a:spcAft>
              <a:buFont typeface="Arial" panose="020B0604020202020204" pitchFamily="34" charset="0"/>
              <a:buNone/>
            </a:pPr>
            <a:r>
              <a:rPr lang="en-US" altLang="zh-CN" sz="1600" b="1" kern="0" dirty="0">
                <a:latin typeface="微软雅黑" panose="020B0503020204020204" charset="-122"/>
                <a:ea typeface="微软雅黑" panose="020B0503020204020204" charset="-122"/>
                <a:cs typeface="微软雅黑" panose="020B0503020204020204" charset="-122"/>
                <a:sym typeface="+mn-ea"/>
              </a:rPr>
              <a:t>3.</a:t>
            </a:r>
            <a:r>
              <a:rPr lang="zh-CN" altLang="en-US" sz="1600" b="1" kern="0" dirty="0">
                <a:latin typeface="微软雅黑" panose="020B0503020204020204" charset="-122"/>
                <a:ea typeface="微软雅黑" panose="020B0503020204020204" charset="-122"/>
                <a:cs typeface="微软雅黑" panose="020B0503020204020204" charset="-122"/>
                <a:sym typeface="+mn-ea"/>
              </a:rPr>
              <a:t>包装创新</a:t>
            </a:r>
            <a:r>
              <a:rPr lang="zh-CN" altLang="en-US" sz="1600" dirty="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altLang="en-US" sz="1600" kern="0" dirty="0">
                <a:latin typeface="微软雅黑" panose="020B0503020204020204" charset="-122"/>
                <a:ea typeface="微软雅黑" panose="020B0503020204020204" charset="-122"/>
                <a:cs typeface="微软雅黑" panose="020B0503020204020204" charset="-122"/>
                <a:sym typeface="+mn-ea"/>
              </a:rPr>
              <a:t>本品是</a:t>
            </a:r>
            <a:r>
              <a:rPr lang="en-US" altLang="zh-CN" sz="1600" b="1" kern="0" dirty="0">
                <a:solidFill>
                  <a:srgbClr val="C00000"/>
                </a:solidFill>
                <a:latin typeface="微软雅黑" panose="020B0503020204020204" charset="-122"/>
                <a:ea typeface="微软雅黑" panose="020B0503020204020204" charset="-122"/>
                <a:cs typeface="微软雅黑" panose="020B0503020204020204" charset="-122"/>
                <a:sym typeface="+mn-ea"/>
              </a:rPr>
              <a:t>单剂量包装</a:t>
            </a:r>
            <a:r>
              <a:rPr lang="zh-CN" altLang="en-US" sz="1600" kern="0" dirty="0">
                <a:latin typeface="微软雅黑" panose="020B0503020204020204" charset="-122"/>
                <a:ea typeface="微软雅黑" panose="020B0503020204020204" charset="-122"/>
                <a:cs typeface="微软雅黑" panose="020B0503020204020204" charset="-122"/>
                <a:sym typeface="+mn-ea"/>
              </a:rPr>
              <a:t>，使用便捷</a:t>
            </a:r>
            <a:r>
              <a:rPr lang="en-US" altLang="zh-CN" sz="1600" kern="0" dirty="0">
                <a:latin typeface="微软雅黑" panose="020B0503020204020204" charset="-122"/>
                <a:ea typeface="微软雅黑" panose="020B0503020204020204" charset="-122"/>
                <a:cs typeface="微软雅黑" panose="020B0503020204020204" charset="-122"/>
                <a:sym typeface="+mn-ea"/>
              </a:rPr>
              <a:t>，</a:t>
            </a:r>
            <a:r>
              <a:rPr lang="zh-CN" altLang="en-US" sz="1600" kern="0" dirty="0">
                <a:latin typeface="微软雅黑" panose="020B0503020204020204" charset="-122"/>
                <a:ea typeface="微软雅黑" panose="020B0503020204020204" charset="-122"/>
                <a:cs typeface="微软雅黑" panose="020B0503020204020204" charset="-122"/>
                <a:sym typeface="+mn-ea"/>
              </a:rPr>
              <a:t>避免因多次给药引起的药瓶污染</a:t>
            </a:r>
            <a:r>
              <a:rPr lang="en-US" altLang="zh-CN" sz="1600" kern="0" dirty="0">
                <a:latin typeface="微软雅黑" panose="020B0503020204020204" charset="-122"/>
                <a:ea typeface="微软雅黑" panose="020B0503020204020204" charset="-122"/>
                <a:cs typeface="微软雅黑" panose="020B0503020204020204" charset="-122"/>
                <a:sym typeface="+mn-ea"/>
              </a:rPr>
              <a:t>。</a:t>
            </a:r>
            <a:endParaRPr lang="en-US" altLang="zh-CN" sz="1600" kern="0" dirty="0">
              <a:effectLst/>
              <a:latin typeface="微软雅黑" panose="020B0503020204020204" charset="-122"/>
              <a:ea typeface="微软雅黑" panose="020B0503020204020204" charset="-122"/>
              <a:cs typeface="微软雅黑" panose="020B0503020204020204" charset="-122"/>
              <a:sym typeface="+mn-ea"/>
            </a:endParaRPr>
          </a:p>
        </p:txBody>
      </p:sp>
      <p:sp>
        <p:nvSpPr>
          <p:cNvPr id="38" name="矩形: 圆角 26"/>
          <p:cNvSpPr/>
          <p:nvPr/>
        </p:nvSpPr>
        <p:spPr>
          <a:xfrm>
            <a:off x="256540" y="3696970"/>
            <a:ext cx="6133465" cy="2558415"/>
          </a:xfrm>
          <a:prstGeom prst="roundRect">
            <a:avLst>
              <a:gd name="adj" fmla="val 4458"/>
            </a:avLst>
          </a:prstGeom>
          <a:solidFill>
            <a:schemeClr val="bg1"/>
          </a:solidFill>
          <a:ln>
            <a:noFill/>
          </a:ln>
          <a:effectLst>
            <a:outerShdw blurRad="317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9" name="矩形: 圆角 28"/>
          <p:cNvSpPr/>
          <p:nvPr/>
        </p:nvSpPr>
        <p:spPr>
          <a:xfrm>
            <a:off x="601980" y="3778885"/>
            <a:ext cx="2475865" cy="356870"/>
          </a:xfrm>
          <a:prstGeom prst="roundRect">
            <a:avLst>
              <a:gd name="adj" fmla="val 50000"/>
            </a:avLst>
          </a:prstGeom>
          <a:gradFill>
            <a:gsLst>
              <a:gs pos="0">
                <a:schemeClr val="accent1"/>
              </a:gs>
              <a:gs pos="100000">
                <a:schemeClr val="accent2">
                  <a:alpha val="8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微软雅黑" panose="020B0503020204020204" charset="-122"/>
                <a:ea typeface="微软雅黑" panose="020B0503020204020204" charset="-122"/>
                <a:sym typeface="+mn-ea"/>
              </a:rPr>
              <a:t>应用创新</a:t>
            </a:r>
            <a:endPar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mn-ea"/>
            </a:endParaRPr>
          </a:p>
        </p:txBody>
      </p:sp>
      <p:sp>
        <p:nvSpPr>
          <p:cNvPr id="40" name="矩形 39"/>
          <p:cNvSpPr/>
          <p:nvPr/>
        </p:nvSpPr>
        <p:spPr>
          <a:xfrm>
            <a:off x="400685" y="4206240"/>
            <a:ext cx="5827395" cy="2028190"/>
          </a:xfrm>
          <a:prstGeom prst="rect">
            <a:avLst/>
          </a:prstGeom>
        </p:spPr>
        <p:txBody>
          <a:bodyPr wrap="square" anchor="ctr" anchorCtr="0">
            <a:noAutofit/>
          </a:bodyPr>
          <a:lstStyle/>
          <a:p>
            <a:pPr marL="0" lvl="1" indent="0" algn="just" fontAlgn="auto">
              <a:lnSpc>
                <a:spcPct val="160000"/>
              </a:lnSpc>
              <a:buFont typeface="Arial" panose="020B0604020202020204" pitchFamily="34" charset="0"/>
              <a:buNone/>
            </a:pPr>
            <a:r>
              <a:rPr lang="en-US" altLang="zh-CN" sz="1600" b="1" kern="0" dirty="0">
                <a:latin typeface="微软雅黑" panose="020B0503020204020204" charset="-122"/>
                <a:ea typeface="微软雅黑" panose="020B0503020204020204" charset="-122"/>
                <a:cs typeface="微软雅黑" panose="020B0503020204020204" charset="-122"/>
                <a:sym typeface="+mn-ea"/>
              </a:rPr>
              <a:t>1.</a:t>
            </a:r>
            <a:r>
              <a:rPr lang="zh-CN" altLang="en-US" sz="1600" b="1" kern="0" dirty="0">
                <a:latin typeface="微软雅黑" panose="020B0503020204020204" charset="-122"/>
                <a:ea typeface="微软雅黑" panose="020B0503020204020204" charset="-122"/>
                <a:cs typeface="微软雅黑" panose="020B0503020204020204" charset="-122"/>
                <a:sym typeface="+mn-ea"/>
              </a:rPr>
              <a:t>儿童用药</a:t>
            </a:r>
            <a:r>
              <a:rPr lang="en-US" altLang="zh-CN" sz="1600" b="1" kern="0" dirty="0">
                <a:latin typeface="微软雅黑" panose="020B0503020204020204" charset="-122"/>
                <a:ea typeface="微软雅黑" panose="020B0503020204020204" charset="-122"/>
                <a:cs typeface="微软雅黑" panose="020B0503020204020204" charset="-122"/>
                <a:sym typeface="+mn-ea"/>
              </a:rPr>
              <a:t>：</a:t>
            </a:r>
            <a:r>
              <a:rPr lang="zh-CN" altLang="zh-CN" sz="1600" dirty="0">
                <a:latin typeface="微软雅黑" panose="020B0503020204020204" charset="-122"/>
                <a:ea typeface="微软雅黑" panose="020B0503020204020204" charset="-122"/>
                <a:cs typeface="微软雅黑" panose="020B0503020204020204" charset="-122"/>
                <a:sym typeface="+mn-ea"/>
              </a:rPr>
              <a:t>应用于</a:t>
            </a:r>
            <a:r>
              <a:rPr lang="en-US" altLang="zh-CN" sz="1600" b="1" kern="0" dirty="0">
                <a:solidFill>
                  <a:srgbClr val="C00000"/>
                </a:solidFill>
                <a:latin typeface="微软雅黑" panose="020B0503020204020204" charset="-122"/>
                <a:ea typeface="微软雅黑" panose="020B0503020204020204" charset="-122"/>
                <a:cs typeface="微软雅黑" panose="020B0503020204020204" charset="-122"/>
                <a:sym typeface="+mn-ea"/>
              </a:rPr>
              <a:t>7岁以上的儿童</a:t>
            </a:r>
            <a:r>
              <a:rPr lang="zh-CN" altLang="zh-CN" sz="1600" dirty="0">
                <a:solidFill>
                  <a:srgbClr val="333333"/>
                </a:solidFill>
                <a:latin typeface="微软雅黑" panose="020B0503020204020204" charset="-122"/>
                <a:ea typeface="微软雅黑" panose="020B0503020204020204" charset="-122"/>
                <a:cs typeface="微软雅黑" panose="020B0503020204020204" charset="-122"/>
                <a:sym typeface="+mn-ea"/>
              </a:rPr>
              <a:t>，填补了国内儿童用药目录的空白</a:t>
            </a:r>
            <a:r>
              <a:rPr lang="zh-CN" altLang="en-US" sz="1600" dirty="0">
                <a:latin typeface="微软雅黑" panose="020B0503020204020204" charset="-122"/>
                <a:ea typeface="微软雅黑" panose="020B0503020204020204" charset="-122"/>
                <a:cs typeface="微软雅黑" panose="020B0503020204020204" charset="-122"/>
                <a:sym typeface="+mn-ea"/>
              </a:rPr>
              <a:t>。</a:t>
            </a:r>
            <a:endParaRPr lang="zh-CN" altLang="en-US" sz="1600" dirty="0">
              <a:latin typeface="微软雅黑" panose="020B0503020204020204" charset="-122"/>
              <a:ea typeface="微软雅黑" panose="020B0503020204020204" charset="-122"/>
              <a:cs typeface="微软雅黑" panose="020B0503020204020204" charset="-122"/>
              <a:sym typeface="+mn-ea"/>
            </a:endParaRPr>
          </a:p>
          <a:p>
            <a:pPr marL="0" lvl="1" indent="0" algn="just" fontAlgn="auto">
              <a:lnSpc>
                <a:spcPct val="160000"/>
              </a:lnSpc>
              <a:buFont typeface="Arial" panose="020B0604020202020204" pitchFamily="34" charset="0"/>
              <a:buNone/>
            </a:pPr>
            <a:r>
              <a:rPr lang="en-US" altLang="zh-CN" sz="1600" b="1" kern="0" dirty="0">
                <a:latin typeface="微软雅黑" panose="020B0503020204020204" charset="-122"/>
                <a:ea typeface="微软雅黑" panose="020B0503020204020204" charset="-122"/>
                <a:cs typeface="微软雅黑" panose="020B0503020204020204" charset="-122"/>
                <a:sym typeface="+mn-ea"/>
              </a:rPr>
              <a:t>2.</a:t>
            </a:r>
            <a:r>
              <a:rPr lang="zh-CN" altLang="en-US" sz="1600" b="1" kern="0" dirty="0">
                <a:latin typeface="微软雅黑" panose="020B0503020204020204" charset="-122"/>
                <a:ea typeface="微软雅黑" panose="020B0503020204020204" charset="-122"/>
                <a:cs typeface="微软雅黑" panose="020B0503020204020204" charset="-122"/>
                <a:sym typeface="+mn-ea"/>
              </a:rPr>
              <a:t>提高安全性</a:t>
            </a:r>
            <a:r>
              <a:rPr lang="en-US" altLang="zh-CN" sz="1600" b="1" kern="0" dirty="0">
                <a:latin typeface="微软雅黑" panose="020B0503020204020204" charset="-122"/>
                <a:ea typeface="微软雅黑" panose="020B0503020204020204" charset="-122"/>
                <a:cs typeface="微软雅黑" panose="020B0503020204020204" charset="-122"/>
                <a:sym typeface="+mn-ea"/>
              </a:rPr>
              <a:t>：</a:t>
            </a:r>
            <a:r>
              <a:rPr lang="zh-CN" altLang="en-US" sz="1600" kern="0" dirty="0">
                <a:latin typeface="微软雅黑" panose="020B0503020204020204" charset="-122"/>
                <a:ea typeface="微软雅黑" panose="020B0503020204020204" charset="-122"/>
                <a:cs typeface="微软雅黑" panose="020B0503020204020204" charset="-122"/>
                <a:sym typeface="+mn-ea"/>
              </a:rPr>
              <a:t>单剂量包装</a:t>
            </a:r>
            <a:r>
              <a:rPr lang="en-US" altLang="zh-CN" sz="1600" kern="0" dirty="0">
                <a:latin typeface="微软雅黑" panose="020B0503020204020204" charset="-122"/>
                <a:ea typeface="微软雅黑" panose="020B0503020204020204" charset="-122"/>
                <a:cs typeface="微软雅黑" panose="020B0503020204020204" charset="-122"/>
                <a:sym typeface="+mn-ea"/>
              </a:rPr>
              <a:t>，</a:t>
            </a:r>
            <a:r>
              <a:rPr lang="zh-CN" altLang="en-US" sz="1600" kern="0" dirty="0">
                <a:latin typeface="微软雅黑" panose="020B0503020204020204" charset="-122"/>
                <a:ea typeface="微软雅黑" panose="020B0503020204020204" charset="-122"/>
                <a:cs typeface="微软雅黑" panose="020B0503020204020204" charset="-122"/>
                <a:sym typeface="+mn-ea"/>
              </a:rPr>
              <a:t>提高了药效，</a:t>
            </a:r>
            <a:r>
              <a:rPr lang="zh-CN" altLang="en-US" sz="1600" dirty="0">
                <a:solidFill>
                  <a:srgbClr val="333333"/>
                </a:solidFill>
                <a:latin typeface="微软雅黑" panose="020B0503020204020204" charset="-122"/>
                <a:ea typeface="微软雅黑" panose="020B0503020204020204" charset="-122"/>
                <a:cs typeface="微软雅黑" panose="020B0503020204020204" charset="-122"/>
                <a:sym typeface="+mn-ea"/>
              </a:rPr>
              <a:t>减少了给药剂量</a:t>
            </a:r>
            <a:r>
              <a:rPr lang="en-US" altLang="zh-CN" sz="1600" dirty="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rgbClr val="333333"/>
                </a:solidFill>
                <a:latin typeface="微软雅黑" panose="020B0503020204020204" charset="-122"/>
                <a:ea typeface="微软雅黑" panose="020B0503020204020204" charset="-122"/>
                <a:cs typeface="微软雅黑" panose="020B0503020204020204" charset="-122"/>
                <a:sym typeface="+mn-ea"/>
              </a:rPr>
              <a:t>避免了药瓶污染</a:t>
            </a:r>
            <a:r>
              <a:rPr lang="en-US" altLang="zh-CN" sz="1600" dirty="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提高了儿童的用药安全性</a:t>
            </a:r>
            <a:r>
              <a:rPr lang="en-US" altLang="zh-CN" sz="1600" dirty="0">
                <a:solidFill>
                  <a:srgbClr val="333333"/>
                </a:solidFill>
                <a:latin typeface="微软雅黑" panose="020B0503020204020204" charset="-122"/>
                <a:ea typeface="微软雅黑" panose="020B0503020204020204" charset="-122"/>
                <a:cs typeface="微软雅黑" panose="020B0503020204020204" charset="-122"/>
                <a:sym typeface="+mn-ea"/>
              </a:rPr>
              <a:t>。</a:t>
            </a:r>
            <a:endParaRPr lang="en-US" altLang="zh-CN" sz="1600" dirty="0">
              <a:solidFill>
                <a:srgbClr val="333333"/>
              </a:solidFill>
              <a:latin typeface="微软雅黑" panose="020B0503020204020204" charset="-122"/>
              <a:ea typeface="微软雅黑" panose="020B0503020204020204" charset="-122"/>
              <a:cs typeface="微软雅黑" panose="020B0503020204020204" charset="-122"/>
              <a:sym typeface="+mn-ea"/>
            </a:endParaRPr>
          </a:p>
          <a:p>
            <a:pPr marL="0" lvl="1" indent="0" algn="just" fontAlgn="auto">
              <a:lnSpc>
                <a:spcPct val="160000"/>
              </a:lnSpc>
              <a:buFont typeface="Arial" panose="020B0604020202020204" pitchFamily="34" charset="0"/>
              <a:buNone/>
            </a:pPr>
            <a:r>
              <a:rPr lang="en-US" altLang="zh-CN" sz="1600" b="1" dirty="0">
                <a:solidFill>
                  <a:srgbClr val="333333"/>
                </a:solidFill>
                <a:latin typeface="微软雅黑" panose="020B0503020204020204" charset="-122"/>
                <a:ea typeface="微软雅黑" panose="020B0503020204020204" charset="-122"/>
                <a:cs typeface="微软雅黑" panose="020B0503020204020204" charset="-122"/>
                <a:sym typeface="+mn-ea"/>
              </a:rPr>
              <a:t>3.</a:t>
            </a:r>
            <a:r>
              <a:rPr lang="zh-CN" altLang="en-US" sz="1600" b="1" dirty="0">
                <a:solidFill>
                  <a:srgbClr val="333333"/>
                </a:solidFill>
                <a:latin typeface="微软雅黑" panose="020B0503020204020204" charset="-122"/>
                <a:ea typeface="微软雅黑" panose="020B0503020204020204" charset="-122"/>
                <a:cs typeface="微软雅黑" panose="020B0503020204020204" charset="-122"/>
                <a:sym typeface="+mn-ea"/>
              </a:rPr>
              <a:t>提高依从性</a:t>
            </a:r>
            <a:r>
              <a:rPr lang="en-US" altLang="zh-CN" sz="1600" b="1" dirty="0">
                <a:solidFill>
                  <a:srgbClr val="333333"/>
                </a:solidFill>
                <a:latin typeface="微软雅黑" panose="020B0503020204020204" charset="-122"/>
                <a:ea typeface="微软雅黑" panose="020B0503020204020204" charset="-122"/>
                <a:cs typeface="微软雅黑" panose="020B0503020204020204" charset="-122"/>
                <a:sym typeface="+mn-ea"/>
              </a:rPr>
              <a:t>：</a:t>
            </a:r>
            <a:r>
              <a:rPr lang="zh-CN" altLang="zh-CN" sz="1600" dirty="0">
                <a:solidFill>
                  <a:srgbClr val="333333"/>
                </a:solidFill>
                <a:latin typeface="微软雅黑" panose="020B0503020204020204" charset="-122"/>
                <a:ea typeface="微软雅黑" panose="020B0503020204020204" charset="-122"/>
                <a:cs typeface="微软雅黑" panose="020B0503020204020204" charset="-122"/>
                <a:sym typeface="+mn-ea"/>
              </a:rPr>
              <a:t>减少了</a:t>
            </a:r>
            <a:r>
              <a:rPr lang="en-US" altLang="zh-CN" sz="1600" b="1" kern="0" dirty="0">
                <a:solidFill>
                  <a:srgbClr val="C00000"/>
                </a:solidFill>
                <a:latin typeface="微软雅黑" panose="020B0503020204020204" charset="-122"/>
                <a:ea typeface="微软雅黑" panose="020B0503020204020204" charset="-122"/>
                <a:cs typeface="微软雅黑" panose="020B0503020204020204" charset="-122"/>
                <a:sym typeface="+mn-ea"/>
              </a:rPr>
              <a:t>耳浴时间</a:t>
            </a:r>
            <a:r>
              <a:rPr lang="en-US" altLang="zh-CN" sz="1600" baseline="30000" dirty="0">
                <a:solidFill>
                  <a:srgbClr val="000000"/>
                </a:solidFill>
                <a:latin typeface="微软雅黑" panose="020B0503020204020204" charset="-122"/>
                <a:ea typeface="微软雅黑" panose="020B0503020204020204" charset="-122"/>
                <a:cs typeface="微软雅黑" panose="020B0503020204020204" charset="-122"/>
                <a:sym typeface="+mn-ea"/>
              </a:rPr>
              <a:t>3</a:t>
            </a:r>
            <a:r>
              <a:rPr lang="en-US" altLang="zh-CN" sz="16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rgbClr val="000000"/>
                </a:solidFill>
                <a:latin typeface="微软雅黑" panose="020B0503020204020204" charset="-122"/>
                <a:ea typeface="微软雅黑" panose="020B0503020204020204" charset="-122"/>
                <a:cs typeface="微软雅黑" panose="020B0503020204020204" charset="-122"/>
                <a:sym typeface="+mn-ea"/>
              </a:rPr>
              <a:t>提高了患者依从性</a:t>
            </a:r>
            <a:r>
              <a:rPr lang="en-US" altLang="zh-CN" sz="1600" dirty="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zh-CN" sz="1600" dirty="0">
              <a:effectLst/>
              <a:latin typeface="微软雅黑" panose="020B0503020204020204" charset="-122"/>
              <a:ea typeface="微软雅黑" panose="020B0503020204020204" charset="-122"/>
              <a:cs typeface="微软雅黑" panose="020B0503020204020204" charset="-122"/>
              <a:sym typeface="+mn-ea"/>
            </a:endParaRPr>
          </a:p>
        </p:txBody>
      </p:sp>
      <p:sp>
        <p:nvSpPr>
          <p:cNvPr id="89" name="文本框 88"/>
          <p:cNvSpPr txBox="1"/>
          <p:nvPr/>
        </p:nvSpPr>
        <p:spPr>
          <a:xfrm>
            <a:off x="804545" y="6304916"/>
            <a:ext cx="8557260" cy="553085"/>
          </a:xfrm>
          <a:prstGeom prst="rect">
            <a:avLst/>
          </a:prstGeom>
          <a:noFill/>
        </p:spPr>
        <p:txBody>
          <a:bodyPr wrap="square" rtlCol="0" anchor="ctr" anchorCtr="0">
            <a:spAutoFit/>
          </a:bodyPr>
          <a:lstStyle/>
          <a:p>
            <a:pPr lvl="0" algn="l">
              <a:buClrTx/>
              <a:buSzTx/>
              <a:buFontTx/>
            </a:pP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1.盐酸环丙沙星氟轻松滴耳液治疗急性外耳道炎的有效性和安全性的一项多中心、随机、评估者盲、平行、阳性对照的Ⅲ期临床研究</a:t>
            </a:r>
            <a:endPar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a:p>
            <a:pPr lvl="0" algn="l">
              <a:buClrTx/>
              <a:buSzTx/>
              <a:buFontTx/>
            </a:pP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2.中国发明专利 CN 102811741 B  用于治疗耳部炎症的氟轻松澄清水溶液</a:t>
            </a:r>
            <a:endPar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a:p>
            <a:pPr lvl="0" algn="l">
              <a:buClrTx/>
              <a:buSzTx/>
              <a:buFontTx/>
            </a:pPr>
            <a:r>
              <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rPr>
              <a:t>3.来自于环丙沙星氟轻松滴耳液说明书</a:t>
            </a:r>
            <a:endParaRPr lang="en-US" altLang="zh-CN" sz="1000" dirty="0">
              <a:solidFill>
                <a:schemeClr val="tx1">
                  <a:lumMod val="50000"/>
                  <a:lumOff val="50000"/>
                </a:schemeClr>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90" name="文本框 89"/>
          <p:cNvSpPr txBox="1"/>
          <p:nvPr/>
        </p:nvSpPr>
        <p:spPr>
          <a:xfrm>
            <a:off x="111760" y="6467793"/>
            <a:ext cx="790575" cy="227330"/>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rPr>
              <a:t>数据来源</a:t>
            </a:r>
            <a:endParaRPr lang="en-US" altLang="zh-CN" sz="10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14" name="表格 13"/>
          <p:cNvGraphicFramePr/>
          <p:nvPr>
            <p:custDataLst>
              <p:tags r:id="rId1"/>
            </p:custDataLst>
          </p:nvPr>
        </p:nvGraphicFramePr>
        <p:xfrm>
          <a:off x="6938963" y="3982403"/>
          <a:ext cx="4761230" cy="1967865"/>
        </p:xfrm>
        <a:graphic>
          <a:graphicData uri="http://schemas.openxmlformats.org/drawingml/2006/table">
            <a:tbl>
              <a:tblPr firstRow="1" bandRow="1">
                <a:tableStyleId>{5872696D-94F7-440B-B671-C0684E626E89}</a:tableStyleId>
              </a:tblPr>
              <a:tblGrid>
                <a:gridCol w="945515"/>
                <a:gridCol w="1721485"/>
                <a:gridCol w="2094230"/>
              </a:tblGrid>
              <a:tr h="655955">
                <a:tc>
                  <a:txBody>
                    <a:bodyPr/>
                    <a:lstStyle/>
                    <a:p>
                      <a:pPr algn="ctr" fontAlgn="ctr"/>
                      <a:endParaRPr sz="1400" dirty="0">
                        <a:latin typeface="微软雅黑" panose="020B0503020204020204" charset="-122"/>
                        <a:ea typeface="微软雅黑" panose="020B0503020204020204" charset="-122"/>
                      </a:endParaRPr>
                    </a:p>
                  </a:txBody>
                  <a:tcPr marL="13017" marR="13017" marT="13017" marB="0" anchor="ctr"/>
                </a:tc>
                <a:tc>
                  <a:txBody>
                    <a:bodyPr/>
                    <a:lstStyle/>
                    <a:p>
                      <a:pPr algn="ctr" fontAlgn="ctr"/>
                      <a:r>
                        <a:rPr lang="zh-CN" altLang="en-US" sz="1400" dirty="0">
                          <a:latin typeface="微软雅黑" panose="020B0503020204020204" charset="-122"/>
                          <a:ea typeface="微软雅黑" panose="020B0503020204020204" charset="-122"/>
                        </a:rPr>
                        <a:t>盐酸环丙沙星滴耳液</a:t>
                      </a:r>
                      <a:endParaRPr lang="zh-CN" altLang="en-US" sz="1400" dirty="0">
                        <a:latin typeface="微软雅黑" panose="020B0503020204020204" charset="-122"/>
                        <a:ea typeface="微软雅黑" panose="020B0503020204020204" charset="-122"/>
                      </a:endParaRPr>
                    </a:p>
                  </a:txBody>
                  <a:tcPr marL="13017" marR="13017" marT="13017" marB="0" anchor="ctr"/>
                </a:tc>
                <a:tc>
                  <a:txBody>
                    <a:bodyPr/>
                    <a:lstStyle/>
                    <a:p>
                      <a:pPr algn="ctr" fontAlgn="ctr"/>
                      <a:r>
                        <a:rPr lang="zh-CN" altLang="en-US" sz="1400">
                          <a:latin typeface="微软雅黑" panose="020B0503020204020204" charset="-122"/>
                          <a:ea typeface="微软雅黑" panose="020B0503020204020204" charset="-122"/>
                        </a:rPr>
                        <a:t>环丙沙星氟轻松滴耳液</a:t>
                      </a:r>
                      <a:endParaRPr lang="zh-CN" altLang="en-US" sz="1400">
                        <a:latin typeface="微软雅黑" panose="020B0503020204020204" charset="-122"/>
                        <a:ea typeface="微软雅黑" panose="020B0503020204020204" charset="-122"/>
                      </a:endParaRPr>
                    </a:p>
                  </a:txBody>
                  <a:tcPr marL="13017" marR="13017" marT="13017" marB="0" anchor="ctr"/>
                </a:tc>
              </a:tr>
              <a:tr h="655955">
                <a:tc>
                  <a:txBody>
                    <a:bodyPr/>
                    <a:lstStyle/>
                    <a:p>
                      <a:pPr algn="ctr" fontAlgn="ctr">
                        <a:lnSpc>
                          <a:spcPct val="130000"/>
                        </a:lnSpc>
                      </a:pPr>
                      <a:r>
                        <a:rPr lang="zh-CN" altLang="en-US" sz="1400" b="1" dirty="0">
                          <a:latin typeface="微软雅黑" panose="020B0503020204020204" charset="-122"/>
                          <a:ea typeface="微软雅黑" panose="020B0503020204020204" charset="-122"/>
                        </a:rPr>
                        <a:t>用法用量</a:t>
                      </a:r>
                      <a:endParaRPr lang="zh-CN" altLang="en-US" sz="1400" b="1" dirty="0">
                        <a:latin typeface="微软雅黑" panose="020B0503020204020204" charset="-122"/>
                        <a:ea typeface="微软雅黑" panose="020B0503020204020204" charset="-122"/>
                      </a:endParaRPr>
                    </a:p>
                  </a:txBody>
                  <a:tcPr marL="13017" marR="13017" marT="13017" marB="0" anchor="ctr"/>
                </a:tc>
                <a:tc>
                  <a:txBody>
                    <a:bodyPr/>
                    <a:lstStyle/>
                    <a:p>
                      <a:pPr algn="ctr" fontAlgn="ctr">
                        <a:lnSpc>
                          <a:spcPct val="130000"/>
                        </a:lnSpc>
                      </a:pPr>
                      <a:r>
                        <a:rPr lang="zh-CN" altLang="en-US" sz="1400" dirty="0">
                          <a:latin typeface="微软雅黑" panose="020B0503020204020204" charset="-122"/>
                          <a:ea typeface="微软雅黑" panose="020B0503020204020204" charset="-122"/>
                          <a:cs typeface="微软雅黑" panose="020B0503020204020204" charset="-122"/>
                        </a:rPr>
                        <a:t>每次</a:t>
                      </a:r>
                      <a:r>
                        <a:rPr lang="en-US" altLang="zh-CN" sz="1400" dirty="0">
                          <a:latin typeface="微软雅黑" panose="020B0503020204020204" charset="-122"/>
                          <a:ea typeface="微软雅黑" panose="020B0503020204020204" charset="-122"/>
                          <a:cs typeface="微软雅黑" panose="020B0503020204020204" charset="-122"/>
                        </a:rPr>
                        <a:t>6-10</a:t>
                      </a:r>
                      <a:r>
                        <a:rPr lang="zh-CN" altLang="en-US" sz="1400" dirty="0">
                          <a:latin typeface="微软雅黑" panose="020B0503020204020204" charset="-122"/>
                          <a:ea typeface="微软雅黑" panose="020B0503020204020204" charset="-122"/>
                          <a:cs typeface="微软雅黑" panose="020B0503020204020204" charset="-122"/>
                        </a:rPr>
                        <a:t>滴 </a:t>
                      </a:r>
                      <a:endParaRPr lang="en-US" altLang="zh-CN" sz="1400" dirty="0">
                        <a:latin typeface="微软雅黑" panose="020B0503020204020204" charset="-122"/>
                        <a:ea typeface="微软雅黑" panose="020B0503020204020204" charset="-122"/>
                        <a:cs typeface="微软雅黑" panose="020B0503020204020204" charset="-122"/>
                      </a:endParaRPr>
                    </a:p>
                    <a:p>
                      <a:pPr algn="ctr" fontAlgn="ctr">
                        <a:lnSpc>
                          <a:spcPct val="130000"/>
                        </a:lnSpc>
                      </a:pPr>
                      <a:r>
                        <a:rPr lang="zh-CN" altLang="en-US" sz="1400" dirty="0">
                          <a:latin typeface="微软雅黑" panose="020B0503020204020204" charset="-122"/>
                          <a:ea typeface="微软雅黑" panose="020B0503020204020204" charset="-122"/>
                          <a:cs typeface="微软雅黑" panose="020B0503020204020204" charset="-122"/>
                        </a:rPr>
                        <a:t>一天</a:t>
                      </a:r>
                      <a:r>
                        <a:rPr lang="en-US" altLang="zh-CN" sz="1400" dirty="0">
                          <a:latin typeface="微软雅黑" panose="020B0503020204020204" charset="-122"/>
                          <a:ea typeface="微软雅黑" panose="020B0503020204020204" charset="-122"/>
                          <a:cs typeface="微软雅黑" panose="020B0503020204020204" charset="-122"/>
                        </a:rPr>
                        <a:t>2-3</a:t>
                      </a:r>
                      <a:r>
                        <a:rPr lang="zh-CN" altLang="en-US" sz="1400" dirty="0">
                          <a:latin typeface="微软雅黑" panose="020B0503020204020204" charset="-122"/>
                          <a:ea typeface="微软雅黑" panose="020B0503020204020204" charset="-122"/>
                          <a:cs typeface="微软雅黑" panose="020B0503020204020204" charset="-122"/>
                        </a:rPr>
                        <a:t>次</a:t>
                      </a:r>
                      <a:endParaRPr lang="zh-CN" altLang="en-US" sz="1400" dirty="0">
                        <a:latin typeface="微软雅黑" panose="020B0503020204020204" charset="-122"/>
                        <a:ea typeface="微软雅黑" panose="020B0503020204020204" charset="-122"/>
                        <a:cs typeface="微软雅黑" panose="020B0503020204020204" charset="-122"/>
                      </a:endParaRPr>
                    </a:p>
                  </a:txBody>
                  <a:tcPr marL="13017" marR="13017" marT="13017" marB="0" anchor="ctr"/>
                </a:tc>
                <a:tc>
                  <a:txBody>
                    <a:bodyPr/>
                    <a:lstStyle/>
                    <a:p>
                      <a:pPr algn="ctr" fontAlgn="ctr">
                        <a:lnSpc>
                          <a:spcPct val="130000"/>
                        </a:lnSpc>
                      </a:pPr>
                      <a:r>
                        <a:rPr lang="zh-CN" altLang="en-US" sz="1400" dirty="0">
                          <a:latin typeface="微软雅黑" panose="020B0503020204020204" charset="-122"/>
                          <a:ea typeface="微软雅黑" panose="020B0503020204020204" charset="-122"/>
                          <a:cs typeface="微软雅黑" panose="020B0503020204020204" charset="-122"/>
                        </a:rPr>
                        <a:t>每次一支（</a:t>
                      </a:r>
                      <a:r>
                        <a:rPr lang="en-US" altLang="zh-CN" sz="1400" dirty="0">
                          <a:latin typeface="微软雅黑" panose="020B0503020204020204" charset="-122"/>
                          <a:ea typeface="微软雅黑" panose="020B0503020204020204" charset="-122"/>
                          <a:cs typeface="微软雅黑" panose="020B0503020204020204" charset="-122"/>
                        </a:rPr>
                        <a:t>0.25ml</a:t>
                      </a:r>
                      <a:r>
                        <a:rPr lang="zh-CN" altLang="en-US" sz="1400" dirty="0">
                          <a:latin typeface="微软雅黑" panose="020B0503020204020204" charset="-122"/>
                          <a:ea typeface="微软雅黑" panose="020B0503020204020204" charset="-122"/>
                          <a:cs typeface="微软雅黑" panose="020B0503020204020204" charset="-122"/>
                        </a:rPr>
                        <a:t>），  一天两次</a:t>
                      </a:r>
                      <a:endParaRPr lang="zh-CN" altLang="en-US" sz="1400" dirty="0">
                        <a:latin typeface="微软雅黑" panose="020B0503020204020204" charset="-122"/>
                        <a:ea typeface="微软雅黑" panose="020B0503020204020204" charset="-122"/>
                        <a:cs typeface="微软雅黑" panose="020B0503020204020204" charset="-122"/>
                      </a:endParaRPr>
                    </a:p>
                  </a:txBody>
                  <a:tcPr marL="13017" marR="13017" marT="13017" marB="0" anchor="ctr"/>
                </a:tc>
              </a:tr>
              <a:tr h="655955">
                <a:tc>
                  <a:txBody>
                    <a:bodyPr/>
                    <a:lstStyle/>
                    <a:p>
                      <a:pPr algn="ctr" fontAlgn="ctr">
                        <a:lnSpc>
                          <a:spcPct val="130000"/>
                        </a:lnSpc>
                      </a:pPr>
                      <a:r>
                        <a:rPr lang="zh-CN" altLang="en-US" sz="1400" b="1" dirty="0">
                          <a:latin typeface="微软雅黑" panose="020B0503020204020204" charset="-122"/>
                          <a:ea typeface="微软雅黑" panose="020B0503020204020204" charset="-122"/>
                        </a:rPr>
                        <a:t>耳浴时间</a:t>
                      </a:r>
                      <a:endParaRPr lang="zh-CN" altLang="en-US" sz="1400" b="1" dirty="0">
                        <a:latin typeface="微软雅黑" panose="020B0503020204020204" charset="-122"/>
                        <a:ea typeface="微软雅黑" panose="020B0503020204020204" charset="-122"/>
                      </a:endParaRPr>
                    </a:p>
                  </a:txBody>
                  <a:tcPr marL="13017" marR="13017" marT="13017" marB="0" anchor="ctr"/>
                </a:tc>
                <a:tc>
                  <a:txBody>
                    <a:bodyPr/>
                    <a:lstStyle/>
                    <a:p>
                      <a:pPr algn="ctr" fontAlgn="ctr">
                        <a:lnSpc>
                          <a:spcPct val="130000"/>
                        </a:lnSpc>
                      </a:pPr>
                      <a:r>
                        <a:rPr lang="en-US" altLang="zh-CN" sz="1400" dirty="0">
                          <a:latin typeface="微软雅黑" panose="020B0503020204020204" charset="-122"/>
                          <a:ea typeface="微软雅黑" panose="020B0503020204020204" charset="-122"/>
                          <a:cs typeface="微软雅黑" panose="020B0503020204020204" charset="-122"/>
                        </a:rPr>
                        <a:t>10</a:t>
                      </a:r>
                      <a:r>
                        <a:rPr lang="zh-CN" altLang="en-US" sz="1400" dirty="0">
                          <a:latin typeface="微软雅黑" panose="020B0503020204020204" charset="-122"/>
                          <a:ea typeface="微软雅黑" panose="020B0503020204020204" charset="-122"/>
                          <a:cs typeface="微软雅黑" panose="020B0503020204020204" charset="-122"/>
                        </a:rPr>
                        <a:t>分钟</a:t>
                      </a:r>
                      <a:endParaRPr lang="zh-CN" altLang="en-US" sz="1400" dirty="0">
                        <a:latin typeface="微软雅黑" panose="020B0503020204020204" charset="-122"/>
                        <a:ea typeface="微软雅黑" panose="020B0503020204020204" charset="-122"/>
                        <a:cs typeface="微软雅黑" panose="020B0503020204020204" charset="-122"/>
                      </a:endParaRPr>
                    </a:p>
                  </a:txBody>
                  <a:tcPr marL="13017" marR="13017" marT="13017" marB="0" anchor="ctr"/>
                </a:tc>
                <a:tc>
                  <a:txBody>
                    <a:bodyPr/>
                    <a:lstStyle/>
                    <a:p>
                      <a:pPr algn="ctr" fontAlgn="ctr">
                        <a:lnSpc>
                          <a:spcPct val="130000"/>
                        </a:lnSpc>
                      </a:pPr>
                      <a:r>
                        <a:rPr lang="en-US" altLang="zh-CN" sz="1400" dirty="0">
                          <a:latin typeface="微软雅黑" panose="020B0503020204020204" charset="-122"/>
                          <a:ea typeface="微软雅黑" panose="020B0503020204020204" charset="-122"/>
                          <a:cs typeface="微软雅黑" panose="020B0503020204020204" charset="-122"/>
                        </a:rPr>
                        <a:t>1</a:t>
                      </a:r>
                      <a:r>
                        <a:rPr lang="zh-CN" altLang="en-US" sz="1400" dirty="0">
                          <a:latin typeface="微软雅黑" panose="020B0503020204020204" charset="-122"/>
                          <a:ea typeface="微软雅黑" panose="020B0503020204020204" charset="-122"/>
                          <a:cs typeface="微软雅黑" panose="020B0503020204020204" charset="-122"/>
                        </a:rPr>
                        <a:t>分钟</a:t>
                      </a:r>
                      <a:endParaRPr lang="zh-CN" altLang="en-US" sz="1400" dirty="0">
                        <a:latin typeface="微软雅黑" panose="020B0503020204020204" charset="-122"/>
                        <a:ea typeface="微软雅黑" panose="020B0503020204020204" charset="-122"/>
                        <a:cs typeface="微软雅黑" panose="020B0503020204020204" charset="-122"/>
                      </a:endParaRPr>
                    </a:p>
                  </a:txBody>
                  <a:tcPr marL="13017" marR="13017" marT="13017" marB="0" anchor="ctr"/>
                </a:tc>
              </a:tr>
            </a:tbl>
          </a:graphicData>
        </a:graphic>
      </p:graphicFrame>
      <p:pic>
        <p:nvPicPr>
          <p:cNvPr id="2" name="图片 1" descr="31681752828841_.pic"/>
          <p:cNvPicPr>
            <a:picLocks noChangeAspect="1"/>
          </p:cNvPicPr>
          <p:nvPr/>
        </p:nvPicPr>
        <p:blipFill rotWithShape="1">
          <a:blip r:embed="rId2"/>
          <a:srcRect b="26649"/>
          <a:stretch>
            <a:fillRect/>
          </a:stretch>
        </p:blipFill>
        <p:spPr>
          <a:xfrm>
            <a:off x="8826817" y="1111885"/>
            <a:ext cx="2652395" cy="236382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0" y="533401"/>
            <a:ext cx="1087145" cy="380999"/>
          </a:xfrm>
          <a:prstGeom prst="roundRect">
            <a:avLst>
              <a:gd name="adj" fmla="val 0"/>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charset="-122"/>
                <a:ea typeface="微软雅黑" panose="020B0503020204020204" charset="-122"/>
              </a:rPr>
              <a:t>PART</a:t>
            </a:r>
            <a:endParaRPr lang="en-US" altLang="zh-CN" dirty="0">
              <a:latin typeface="微软雅黑" panose="020B0503020204020204" charset="-122"/>
              <a:ea typeface="微软雅黑" panose="020B0503020204020204" charset="-122"/>
            </a:endParaRPr>
          </a:p>
        </p:txBody>
      </p:sp>
      <p:sp>
        <p:nvSpPr>
          <p:cNvPr id="5" name="矩形 4"/>
          <p:cNvSpPr/>
          <p:nvPr/>
        </p:nvSpPr>
        <p:spPr>
          <a:xfrm>
            <a:off x="1087120" y="459105"/>
            <a:ext cx="3322955" cy="521970"/>
          </a:xfrm>
          <a:prstGeom prst="rect">
            <a:avLst/>
          </a:prstGeom>
        </p:spPr>
        <p:txBody>
          <a:bodyPr wrap="square">
            <a:spAutoFit/>
          </a:bodyPr>
          <a:lstStyle/>
          <a:p>
            <a:r>
              <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- 05 </a:t>
            </a:r>
            <a:r>
              <a:rPr lang="zh-CN" altLang="en-US"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公平性</a:t>
            </a:r>
            <a:r>
              <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rPr>
              <a:t>1</a:t>
            </a:r>
            <a:endParaRPr lang="en-US" altLang="zh-CN" sz="2800" b="1" spc="-15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rotWithShape="1">
          <a:blip r:embed="rId1"/>
          <a:srcRect l="49908" t="21989" r="14288" b="21991"/>
          <a:stretch>
            <a:fillRect/>
          </a:stretch>
        </p:blipFill>
        <p:spPr>
          <a:xfrm>
            <a:off x="7810500" y="-1"/>
            <a:ext cx="4381500" cy="6858001"/>
          </a:xfrm>
          <a:prstGeom prst="rect">
            <a:avLst/>
          </a:prstGeom>
        </p:spPr>
      </p:pic>
      <p:sp>
        <p:nvSpPr>
          <p:cNvPr id="7" name="矩形: 圆角 6"/>
          <p:cNvSpPr/>
          <p:nvPr/>
        </p:nvSpPr>
        <p:spPr>
          <a:xfrm>
            <a:off x="530860" y="1098550"/>
            <a:ext cx="5457190" cy="2739390"/>
          </a:xfrm>
          <a:prstGeom prst="roundRect">
            <a:avLst>
              <a:gd name="adj" fmla="val 3170"/>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2" name="矩形: 圆角 11"/>
          <p:cNvSpPr/>
          <p:nvPr/>
        </p:nvSpPr>
        <p:spPr>
          <a:xfrm>
            <a:off x="162560" y="2099945"/>
            <a:ext cx="736600" cy="736600"/>
          </a:xfrm>
          <a:prstGeom prst="round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8" name="任意多边形: 形状 17"/>
          <p:cNvSpPr/>
          <p:nvPr/>
        </p:nvSpPr>
        <p:spPr>
          <a:xfrm>
            <a:off x="285750" y="2216468"/>
            <a:ext cx="531495" cy="503555"/>
          </a:xfrm>
          <a:custGeom>
            <a:avLst/>
            <a:gdLst>
              <a:gd name="connsiteX0" fmla="*/ 1218506 w 1996685"/>
              <a:gd name="connsiteY0" fmla="*/ 1842516 h 1890401"/>
              <a:gd name="connsiteX1" fmla="*/ 1364246 w 1996685"/>
              <a:gd name="connsiteY1" fmla="*/ 1842516 h 1890401"/>
              <a:gd name="connsiteX2" fmla="*/ 1365499 w 1996685"/>
              <a:gd name="connsiteY2" fmla="*/ 1813456 h 1890401"/>
              <a:gd name="connsiteX3" fmla="*/ 1365562 w 1996685"/>
              <a:gd name="connsiteY3" fmla="*/ 689245 h 1890401"/>
              <a:gd name="connsiteX4" fmla="*/ 1366438 w 1996685"/>
              <a:gd name="connsiteY4" fmla="*/ 662564 h 1890401"/>
              <a:gd name="connsiteX5" fmla="*/ 1387795 w 1996685"/>
              <a:gd name="connsiteY5" fmla="*/ 641333 h 1890401"/>
              <a:gd name="connsiteX6" fmla="*/ 1406271 w 1996685"/>
              <a:gd name="connsiteY6" fmla="*/ 640581 h 1890401"/>
              <a:gd name="connsiteX7" fmla="*/ 1675518 w 1996685"/>
              <a:gd name="connsiteY7" fmla="*/ 640581 h 1890401"/>
              <a:gd name="connsiteX8" fmla="*/ 1687856 w 1996685"/>
              <a:gd name="connsiteY8" fmla="*/ 640706 h 1890401"/>
              <a:gd name="connsiteX9" fmla="*/ 1715539 w 1996685"/>
              <a:gd name="connsiteY9" fmla="*/ 668702 h 1890401"/>
              <a:gd name="connsiteX10" fmla="*/ 1715601 w 1996685"/>
              <a:gd name="connsiteY10" fmla="*/ 689245 h 1890401"/>
              <a:gd name="connsiteX11" fmla="*/ 1715601 w 1996685"/>
              <a:gd name="connsiteY11" fmla="*/ 1815460 h 1890401"/>
              <a:gd name="connsiteX12" fmla="*/ 1715601 w 1996685"/>
              <a:gd name="connsiteY12" fmla="*/ 1843581 h 1890401"/>
              <a:gd name="connsiteX13" fmla="*/ 1996685 w 1996685"/>
              <a:gd name="connsiteY13" fmla="*/ 1843581 h 1890401"/>
              <a:gd name="connsiteX14" fmla="*/ 1996685 w 1996685"/>
              <a:gd name="connsiteY14" fmla="*/ 1890178 h 1890401"/>
              <a:gd name="connsiteX15" fmla="*/ 1967938 w 1996685"/>
              <a:gd name="connsiteY15" fmla="*/ 1890178 h 1890401"/>
              <a:gd name="connsiteX16" fmla="*/ 358719 w 1996685"/>
              <a:gd name="connsiteY16" fmla="*/ 1890178 h 1890401"/>
              <a:gd name="connsiteX17" fmla="*/ 181977 w 1996685"/>
              <a:gd name="connsiteY17" fmla="*/ 1889676 h 1890401"/>
              <a:gd name="connsiteX18" fmla="*/ 128178 w 1996685"/>
              <a:gd name="connsiteY18" fmla="*/ 1879280 h 1890401"/>
              <a:gd name="connsiteX19" fmla="*/ 61790 w 1996685"/>
              <a:gd name="connsiteY19" fmla="*/ 1776817 h 1890401"/>
              <a:gd name="connsiteX20" fmla="*/ 61539 w 1996685"/>
              <a:gd name="connsiteY20" fmla="*/ 1676108 h 1890401"/>
              <a:gd name="connsiteX21" fmla="*/ 61539 w 1996685"/>
              <a:gd name="connsiteY21" fmla="*/ 1651745 h 1890401"/>
              <a:gd name="connsiteX22" fmla="*/ 35986 w 1996685"/>
              <a:gd name="connsiteY22" fmla="*/ 1650680 h 1890401"/>
              <a:gd name="connsiteX23" fmla="*/ 19640 w 1996685"/>
              <a:gd name="connsiteY23" fmla="*/ 1649615 h 1890401"/>
              <a:gd name="connsiteX24" fmla="*/ 37 w 1996685"/>
              <a:gd name="connsiteY24" fmla="*/ 1626505 h 1890401"/>
              <a:gd name="connsiteX25" fmla="*/ 22646 w 1996685"/>
              <a:gd name="connsiteY25" fmla="*/ 1604459 h 1890401"/>
              <a:gd name="connsiteX26" fmla="*/ 60287 w 1996685"/>
              <a:gd name="connsiteY26" fmla="*/ 1604271 h 1890401"/>
              <a:gd name="connsiteX27" fmla="*/ 60287 w 1996685"/>
              <a:gd name="connsiteY27" fmla="*/ 1363771 h 1890401"/>
              <a:gd name="connsiteX28" fmla="*/ 38492 w 1996685"/>
              <a:gd name="connsiteY28" fmla="*/ 1362393 h 1890401"/>
              <a:gd name="connsiteX29" fmla="*/ 24149 w 1996685"/>
              <a:gd name="connsiteY29" fmla="*/ 1361955 h 1890401"/>
              <a:gd name="connsiteX30" fmla="*/ 37 w 1996685"/>
              <a:gd name="connsiteY30" fmla="*/ 1338782 h 1890401"/>
              <a:gd name="connsiteX31" fmla="*/ 24212 w 1996685"/>
              <a:gd name="connsiteY31" fmla="*/ 1315984 h 1890401"/>
              <a:gd name="connsiteX32" fmla="*/ 60099 w 1996685"/>
              <a:gd name="connsiteY32" fmla="*/ 1315797 h 1890401"/>
              <a:gd name="connsiteX33" fmla="*/ 60099 w 1996685"/>
              <a:gd name="connsiteY33" fmla="*/ 1087322 h 1890401"/>
              <a:gd name="connsiteX34" fmla="*/ 22959 w 1996685"/>
              <a:gd name="connsiteY34" fmla="*/ 1087197 h 1890401"/>
              <a:gd name="connsiteX35" fmla="*/ 1352 w 1996685"/>
              <a:gd name="connsiteY35" fmla="*/ 1071101 h 1890401"/>
              <a:gd name="connsiteX36" fmla="*/ 7114 w 1996685"/>
              <a:gd name="connsiteY36" fmla="*/ 1048679 h 1890401"/>
              <a:gd name="connsiteX37" fmla="*/ 25527 w 1996685"/>
              <a:gd name="connsiteY37" fmla="*/ 1041727 h 1890401"/>
              <a:gd name="connsiteX38" fmla="*/ 57531 w 1996685"/>
              <a:gd name="connsiteY38" fmla="*/ 1041414 h 1890401"/>
              <a:gd name="connsiteX39" fmla="*/ 58345 w 1996685"/>
              <a:gd name="connsiteY39" fmla="*/ 825528 h 1890401"/>
              <a:gd name="connsiteX40" fmla="*/ 26529 w 1996685"/>
              <a:gd name="connsiteY40" fmla="*/ 825465 h 1890401"/>
              <a:gd name="connsiteX41" fmla="*/ 37 w 1996685"/>
              <a:gd name="connsiteY41" fmla="*/ 803044 h 1890401"/>
              <a:gd name="connsiteX42" fmla="*/ 25778 w 1996685"/>
              <a:gd name="connsiteY42" fmla="*/ 779495 h 1890401"/>
              <a:gd name="connsiteX43" fmla="*/ 57907 w 1996685"/>
              <a:gd name="connsiteY43" fmla="*/ 779369 h 1890401"/>
              <a:gd name="connsiteX44" fmla="*/ 58972 w 1996685"/>
              <a:gd name="connsiteY44" fmla="*/ 557283 h 1890401"/>
              <a:gd name="connsiteX45" fmla="*/ 19201 w 1996685"/>
              <a:gd name="connsiteY45" fmla="*/ 554653 h 1890401"/>
              <a:gd name="connsiteX46" fmla="*/ 99 w 1996685"/>
              <a:gd name="connsiteY46" fmla="*/ 533609 h 1890401"/>
              <a:gd name="connsiteX47" fmla="*/ 17197 w 1996685"/>
              <a:gd name="connsiteY47" fmla="*/ 510811 h 1890401"/>
              <a:gd name="connsiteX48" fmla="*/ 33418 w 1996685"/>
              <a:gd name="connsiteY48" fmla="*/ 508995 h 1890401"/>
              <a:gd name="connsiteX49" fmla="*/ 57406 w 1996685"/>
              <a:gd name="connsiteY49" fmla="*/ 508933 h 1890401"/>
              <a:gd name="connsiteX50" fmla="*/ 59222 w 1996685"/>
              <a:gd name="connsiteY50" fmla="*/ 287034 h 1890401"/>
              <a:gd name="connsiteX51" fmla="*/ 37803 w 1996685"/>
              <a:gd name="connsiteY51" fmla="*/ 286032 h 1890401"/>
              <a:gd name="connsiteX52" fmla="*/ 19389 w 1996685"/>
              <a:gd name="connsiteY52" fmla="*/ 285155 h 1890401"/>
              <a:gd name="connsiteX53" fmla="*/ 162 w 1996685"/>
              <a:gd name="connsiteY53" fmla="*/ 261857 h 1890401"/>
              <a:gd name="connsiteX54" fmla="*/ 21080 w 1996685"/>
              <a:gd name="connsiteY54" fmla="*/ 240374 h 1890401"/>
              <a:gd name="connsiteX55" fmla="*/ 59974 w 1996685"/>
              <a:gd name="connsiteY55" fmla="*/ 240187 h 1890401"/>
              <a:gd name="connsiteX56" fmla="*/ 61477 w 1996685"/>
              <a:gd name="connsiteY56" fmla="*/ 180062 h 1890401"/>
              <a:gd name="connsiteX57" fmla="*/ 61539 w 1996685"/>
              <a:gd name="connsiteY57" fmla="*/ 120438 h 1890401"/>
              <a:gd name="connsiteX58" fmla="*/ 61539 w 1996685"/>
              <a:gd name="connsiteY58" fmla="*/ 60814 h 1890401"/>
              <a:gd name="connsiteX59" fmla="*/ 61539 w 1996685"/>
              <a:gd name="connsiteY59" fmla="*/ 0 h 1890401"/>
              <a:gd name="connsiteX60" fmla="*/ 107573 w 1996685"/>
              <a:gd name="connsiteY60" fmla="*/ 0 h 1890401"/>
              <a:gd name="connsiteX61" fmla="*/ 107573 w 1996685"/>
              <a:gd name="connsiteY61" fmla="*/ 237556 h 1890401"/>
              <a:gd name="connsiteX62" fmla="*/ 125234 w 1996685"/>
              <a:gd name="connsiteY62" fmla="*/ 239686 h 1890401"/>
              <a:gd name="connsiteX63" fmla="*/ 145777 w 1996685"/>
              <a:gd name="connsiteY63" fmla="*/ 239936 h 1890401"/>
              <a:gd name="connsiteX64" fmla="*/ 171393 w 1996685"/>
              <a:gd name="connsiteY64" fmla="*/ 263234 h 1890401"/>
              <a:gd name="connsiteX65" fmla="*/ 144838 w 1996685"/>
              <a:gd name="connsiteY65" fmla="*/ 285907 h 1890401"/>
              <a:gd name="connsiteX66" fmla="*/ 124295 w 1996685"/>
              <a:gd name="connsiteY66" fmla="*/ 286094 h 1890401"/>
              <a:gd name="connsiteX67" fmla="*/ 109264 w 1996685"/>
              <a:gd name="connsiteY67" fmla="*/ 287660 h 1890401"/>
              <a:gd name="connsiteX68" fmla="*/ 109264 w 1996685"/>
              <a:gd name="connsiteY68" fmla="*/ 507492 h 1890401"/>
              <a:gd name="connsiteX69" fmla="*/ 131435 w 1996685"/>
              <a:gd name="connsiteY69" fmla="*/ 508933 h 1890401"/>
              <a:gd name="connsiteX70" fmla="*/ 151852 w 1996685"/>
              <a:gd name="connsiteY70" fmla="*/ 510185 h 1890401"/>
              <a:gd name="connsiteX71" fmla="*/ 171330 w 1996685"/>
              <a:gd name="connsiteY71" fmla="*/ 533108 h 1890401"/>
              <a:gd name="connsiteX72" fmla="*/ 150725 w 1996685"/>
              <a:gd name="connsiteY72" fmla="*/ 554966 h 1890401"/>
              <a:gd name="connsiteX73" fmla="*/ 124044 w 1996685"/>
              <a:gd name="connsiteY73" fmla="*/ 556030 h 1890401"/>
              <a:gd name="connsiteX74" fmla="*/ 109201 w 1996685"/>
              <a:gd name="connsiteY74" fmla="*/ 558285 h 1890401"/>
              <a:gd name="connsiteX75" fmla="*/ 109201 w 1996685"/>
              <a:gd name="connsiteY75" fmla="*/ 778305 h 1890401"/>
              <a:gd name="connsiteX76" fmla="*/ 135380 w 1996685"/>
              <a:gd name="connsiteY76" fmla="*/ 779369 h 1890401"/>
              <a:gd name="connsiteX77" fmla="*/ 155673 w 1996685"/>
              <a:gd name="connsiteY77" fmla="*/ 781374 h 1890401"/>
              <a:gd name="connsiteX78" fmla="*/ 171267 w 1996685"/>
              <a:gd name="connsiteY78" fmla="*/ 805110 h 1890401"/>
              <a:gd name="connsiteX79" fmla="*/ 151163 w 1996685"/>
              <a:gd name="connsiteY79" fmla="*/ 825215 h 1890401"/>
              <a:gd name="connsiteX80" fmla="*/ 132687 w 1996685"/>
              <a:gd name="connsiteY80" fmla="*/ 825591 h 1890401"/>
              <a:gd name="connsiteX81" fmla="*/ 114211 w 1996685"/>
              <a:gd name="connsiteY81" fmla="*/ 826217 h 1890401"/>
              <a:gd name="connsiteX82" fmla="*/ 109326 w 1996685"/>
              <a:gd name="connsiteY82" fmla="*/ 828597 h 1890401"/>
              <a:gd name="connsiteX83" fmla="*/ 109326 w 1996685"/>
              <a:gd name="connsiteY83" fmla="*/ 1041414 h 1890401"/>
              <a:gd name="connsiteX84" fmla="*/ 144462 w 1996685"/>
              <a:gd name="connsiteY84" fmla="*/ 1041289 h 1890401"/>
              <a:gd name="connsiteX85" fmla="*/ 171205 w 1996685"/>
              <a:gd name="connsiteY85" fmla="*/ 1063648 h 1890401"/>
              <a:gd name="connsiteX86" fmla="*/ 143898 w 1996685"/>
              <a:gd name="connsiteY86" fmla="*/ 1087510 h 1890401"/>
              <a:gd name="connsiteX87" fmla="*/ 127489 w 1996685"/>
              <a:gd name="connsiteY87" fmla="*/ 1087635 h 1890401"/>
              <a:gd name="connsiteX88" fmla="*/ 111456 w 1996685"/>
              <a:gd name="connsiteY88" fmla="*/ 1088512 h 1890401"/>
              <a:gd name="connsiteX89" fmla="*/ 110516 w 1996685"/>
              <a:gd name="connsiteY89" fmla="*/ 1313667 h 1890401"/>
              <a:gd name="connsiteX90" fmla="*/ 127739 w 1996685"/>
              <a:gd name="connsiteY90" fmla="*/ 1315358 h 1890401"/>
              <a:gd name="connsiteX91" fmla="*/ 148282 w 1996685"/>
              <a:gd name="connsiteY91" fmla="*/ 1315984 h 1890401"/>
              <a:gd name="connsiteX92" fmla="*/ 171455 w 1996685"/>
              <a:gd name="connsiteY92" fmla="*/ 1337717 h 1890401"/>
              <a:gd name="connsiteX93" fmla="*/ 148470 w 1996685"/>
              <a:gd name="connsiteY93" fmla="*/ 1361830 h 1890401"/>
              <a:gd name="connsiteX94" fmla="*/ 129994 w 1996685"/>
              <a:gd name="connsiteY94" fmla="*/ 1362456 h 1890401"/>
              <a:gd name="connsiteX95" fmla="*/ 113648 w 1996685"/>
              <a:gd name="connsiteY95" fmla="*/ 1363521 h 1890401"/>
              <a:gd name="connsiteX96" fmla="*/ 109138 w 1996685"/>
              <a:gd name="connsiteY96" fmla="*/ 1366214 h 1890401"/>
              <a:gd name="connsiteX97" fmla="*/ 109138 w 1996685"/>
              <a:gd name="connsiteY97" fmla="*/ 1603081 h 1890401"/>
              <a:gd name="connsiteX98" fmla="*/ 144274 w 1996685"/>
              <a:gd name="connsiteY98" fmla="*/ 1604208 h 1890401"/>
              <a:gd name="connsiteX99" fmla="*/ 171393 w 1996685"/>
              <a:gd name="connsiteY99" fmla="*/ 1626066 h 1890401"/>
              <a:gd name="connsiteX100" fmla="*/ 144274 w 1996685"/>
              <a:gd name="connsiteY100" fmla="*/ 1650555 h 1890401"/>
              <a:gd name="connsiteX101" fmla="*/ 110516 w 1996685"/>
              <a:gd name="connsiteY101" fmla="*/ 1650680 h 1890401"/>
              <a:gd name="connsiteX102" fmla="*/ 108199 w 1996685"/>
              <a:gd name="connsiteY102" fmla="*/ 1665586 h 1890401"/>
              <a:gd name="connsiteX103" fmla="*/ 108199 w 1996685"/>
              <a:gd name="connsiteY103" fmla="*/ 1772433 h 1890401"/>
              <a:gd name="connsiteX104" fmla="*/ 178846 w 1996685"/>
              <a:gd name="connsiteY104" fmla="*/ 1843456 h 1890401"/>
              <a:gd name="connsiteX105" fmla="*/ 370181 w 1996685"/>
              <a:gd name="connsiteY105" fmla="*/ 1843581 h 1890401"/>
              <a:gd name="connsiteX106" fmla="*/ 371934 w 1996685"/>
              <a:gd name="connsiteY106" fmla="*/ 1815021 h 1890401"/>
              <a:gd name="connsiteX107" fmla="*/ 371997 w 1996685"/>
              <a:gd name="connsiteY107" fmla="*/ 1017614 h 1890401"/>
              <a:gd name="connsiteX108" fmla="*/ 372122 w 1996685"/>
              <a:gd name="connsiteY108" fmla="*/ 997072 h 1890401"/>
              <a:gd name="connsiteX109" fmla="*/ 398803 w 1996685"/>
              <a:gd name="connsiteY109" fmla="*/ 970454 h 1890401"/>
              <a:gd name="connsiteX110" fmla="*/ 417279 w 1996685"/>
              <a:gd name="connsiteY110" fmla="*/ 970204 h 1890401"/>
              <a:gd name="connsiteX111" fmla="*/ 676254 w 1996685"/>
              <a:gd name="connsiteY111" fmla="*/ 970204 h 1890401"/>
              <a:gd name="connsiteX112" fmla="*/ 692663 w 1996685"/>
              <a:gd name="connsiteY112" fmla="*/ 970391 h 1890401"/>
              <a:gd name="connsiteX113" fmla="*/ 721724 w 1996685"/>
              <a:gd name="connsiteY113" fmla="*/ 999139 h 1890401"/>
              <a:gd name="connsiteX114" fmla="*/ 721912 w 1996685"/>
              <a:gd name="connsiteY114" fmla="*/ 1021748 h 1890401"/>
              <a:gd name="connsiteX115" fmla="*/ 721912 w 1996685"/>
              <a:gd name="connsiteY115" fmla="*/ 1813017 h 1890401"/>
              <a:gd name="connsiteX116" fmla="*/ 721912 w 1996685"/>
              <a:gd name="connsiteY116" fmla="*/ 1842328 h 1890401"/>
              <a:gd name="connsiteX117" fmla="*/ 867401 w 1996685"/>
              <a:gd name="connsiteY117" fmla="*/ 1842328 h 1890401"/>
              <a:gd name="connsiteX118" fmla="*/ 868654 w 1996685"/>
              <a:gd name="connsiteY118" fmla="*/ 1811201 h 1890401"/>
              <a:gd name="connsiteX119" fmla="*/ 868717 w 1996685"/>
              <a:gd name="connsiteY119" fmla="*/ 428077 h 1890401"/>
              <a:gd name="connsiteX120" fmla="*/ 869092 w 1996685"/>
              <a:gd name="connsiteY120" fmla="*/ 403401 h 1890401"/>
              <a:gd name="connsiteX121" fmla="*/ 895021 w 1996685"/>
              <a:gd name="connsiteY121" fmla="*/ 377660 h 1890401"/>
              <a:gd name="connsiteX122" fmla="*/ 909426 w 1996685"/>
              <a:gd name="connsiteY122" fmla="*/ 377409 h 1890401"/>
              <a:gd name="connsiteX123" fmla="*/ 1178673 w 1996685"/>
              <a:gd name="connsiteY123" fmla="*/ 377409 h 1890401"/>
              <a:gd name="connsiteX124" fmla="*/ 1193078 w 1996685"/>
              <a:gd name="connsiteY124" fmla="*/ 377660 h 1890401"/>
              <a:gd name="connsiteX125" fmla="*/ 1218569 w 1996685"/>
              <a:gd name="connsiteY125" fmla="*/ 403651 h 1890401"/>
              <a:gd name="connsiteX126" fmla="*/ 1218756 w 1996685"/>
              <a:gd name="connsiteY126" fmla="*/ 426261 h 1890401"/>
              <a:gd name="connsiteX127" fmla="*/ 1218756 w 1996685"/>
              <a:gd name="connsiteY127" fmla="*/ 1813518 h 1890401"/>
              <a:gd name="connsiteX128" fmla="*/ 1218506 w 1996685"/>
              <a:gd name="connsiteY128" fmla="*/ 1842516 h 1890401"/>
              <a:gd name="connsiteX129" fmla="*/ 1168464 w 1996685"/>
              <a:gd name="connsiteY129" fmla="*/ 1842516 h 1890401"/>
              <a:gd name="connsiteX130" fmla="*/ 1171095 w 1996685"/>
              <a:gd name="connsiteY130" fmla="*/ 1837944 h 1890401"/>
              <a:gd name="connsiteX131" fmla="*/ 1172034 w 1996685"/>
              <a:gd name="connsiteY131" fmla="*/ 1829802 h 1890401"/>
              <a:gd name="connsiteX132" fmla="*/ 1171972 w 1996685"/>
              <a:gd name="connsiteY132" fmla="*/ 436407 h 1890401"/>
              <a:gd name="connsiteX133" fmla="*/ 1170657 w 1996685"/>
              <a:gd name="connsiteY133" fmla="*/ 428390 h 1890401"/>
              <a:gd name="connsiteX134" fmla="*/ 1169780 w 1996685"/>
              <a:gd name="connsiteY134" fmla="*/ 426574 h 1890401"/>
              <a:gd name="connsiteX135" fmla="*/ 1167275 w 1996685"/>
              <a:gd name="connsiteY135" fmla="*/ 424820 h 1890401"/>
              <a:gd name="connsiteX136" fmla="*/ 919009 w 1996685"/>
              <a:gd name="connsiteY136" fmla="*/ 424820 h 1890401"/>
              <a:gd name="connsiteX137" fmla="*/ 916253 w 1996685"/>
              <a:gd name="connsiteY137" fmla="*/ 429518 h 1890401"/>
              <a:gd name="connsiteX138" fmla="*/ 915251 w 1996685"/>
              <a:gd name="connsiteY138" fmla="*/ 437597 h 1890401"/>
              <a:gd name="connsiteX139" fmla="*/ 915251 w 1996685"/>
              <a:gd name="connsiteY139" fmla="*/ 1828925 h 1890401"/>
              <a:gd name="connsiteX140" fmla="*/ 916629 w 1996685"/>
              <a:gd name="connsiteY140" fmla="*/ 1839009 h 1890401"/>
              <a:gd name="connsiteX141" fmla="*/ 917568 w 1996685"/>
              <a:gd name="connsiteY141" fmla="*/ 1840700 h 1890401"/>
              <a:gd name="connsiteX142" fmla="*/ 919698 w 1996685"/>
              <a:gd name="connsiteY142" fmla="*/ 1842453 h 1890401"/>
              <a:gd name="connsiteX143" fmla="*/ 1168464 w 1996685"/>
              <a:gd name="connsiteY143" fmla="*/ 1842516 h 1890401"/>
              <a:gd name="connsiteX144" fmla="*/ 1415039 w 1996685"/>
              <a:gd name="connsiteY144" fmla="*/ 688869 h 1890401"/>
              <a:gd name="connsiteX145" fmla="*/ 1415666 w 1996685"/>
              <a:gd name="connsiteY145" fmla="*/ 1842328 h 1890401"/>
              <a:gd name="connsiteX146" fmla="*/ 1666499 w 1996685"/>
              <a:gd name="connsiteY146" fmla="*/ 1842328 h 1890401"/>
              <a:gd name="connsiteX147" fmla="*/ 1665435 w 1996685"/>
              <a:gd name="connsiteY147" fmla="*/ 688869 h 1890401"/>
              <a:gd name="connsiteX148" fmla="*/ 1415039 w 1996685"/>
              <a:gd name="connsiteY148" fmla="*/ 688869 h 1890401"/>
              <a:gd name="connsiteX149" fmla="*/ 420285 w 1996685"/>
              <a:gd name="connsiteY149" fmla="*/ 1018366 h 1890401"/>
              <a:gd name="connsiteX150" fmla="*/ 418469 w 1996685"/>
              <a:gd name="connsiteY150" fmla="*/ 1028512 h 1890401"/>
              <a:gd name="connsiteX151" fmla="*/ 418343 w 1996685"/>
              <a:gd name="connsiteY151" fmla="*/ 1829364 h 1890401"/>
              <a:gd name="connsiteX152" fmla="*/ 419784 w 1996685"/>
              <a:gd name="connsiteY152" fmla="*/ 1839447 h 1890401"/>
              <a:gd name="connsiteX153" fmla="*/ 420911 w 1996685"/>
              <a:gd name="connsiteY153" fmla="*/ 1841013 h 1890401"/>
              <a:gd name="connsiteX154" fmla="*/ 422540 w 1996685"/>
              <a:gd name="connsiteY154" fmla="*/ 1842391 h 1890401"/>
              <a:gd name="connsiteX155" fmla="*/ 671870 w 1996685"/>
              <a:gd name="connsiteY155" fmla="*/ 1842391 h 1890401"/>
              <a:gd name="connsiteX156" fmla="*/ 671181 w 1996685"/>
              <a:gd name="connsiteY156" fmla="*/ 1018366 h 1890401"/>
              <a:gd name="connsiteX157" fmla="*/ 420285 w 1996685"/>
              <a:gd name="connsiteY157" fmla="*/ 1018366 h 189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996685" h="1890401">
                <a:moveTo>
                  <a:pt x="1218506" y="1842516"/>
                </a:moveTo>
                <a:cubicBezTo>
                  <a:pt x="1268485" y="1842516"/>
                  <a:pt x="1315395" y="1842516"/>
                  <a:pt x="1364246" y="1842516"/>
                </a:cubicBezTo>
                <a:cubicBezTo>
                  <a:pt x="1364685" y="1832182"/>
                  <a:pt x="1365499" y="1822788"/>
                  <a:pt x="1365499" y="1813456"/>
                </a:cubicBezTo>
                <a:cubicBezTo>
                  <a:pt x="1365562" y="1438740"/>
                  <a:pt x="1365562" y="1064023"/>
                  <a:pt x="1365562" y="689245"/>
                </a:cubicBezTo>
                <a:cubicBezTo>
                  <a:pt x="1365562" y="680351"/>
                  <a:pt x="1365248" y="671332"/>
                  <a:pt x="1366438" y="662564"/>
                </a:cubicBezTo>
                <a:cubicBezTo>
                  <a:pt x="1368129" y="649537"/>
                  <a:pt x="1374768" y="643274"/>
                  <a:pt x="1387795" y="641333"/>
                </a:cubicBezTo>
                <a:cubicBezTo>
                  <a:pt x="1393870" y="640393"/>
                  <a:pt x="1400071" y="640581"/>
                  <a:pt x="1406271" y="640581"/>
                </a:cubicBezTo>
                <a:cubicBezTo>
                  <a:pt x="1496020" y="640518"/>
                  <a:pt x="1585769" y="640581"/>
                  <a:pt x="1675518" y="640581"/>
                </a:cubicBezTo>
                <a:cubicBezTo>
                  <a:pt x="1679652" y="640581"/>
                  <a:pt x="1683723" y="640456"/>
                  <a:pt x="1687856" y="640706"/>
                </a:cubicBezTo>
                <a:cubicBezTo>
                  <a:pt x="1707835" y="642022"/>
                  <a:pt x="1714725" y="648974"/>
                  <a:pt x="1715539" y="668702"/>
                </a:cubicBezTo>
                <a:cubicBezTo>
                  <a:pt x="1715852" y="675529"/>
                  <a:pt x="1715601" y="682418"/>
                  <a:pt x="1715601" y="689245"/>
                </a:cubicBezTo>
                <a:cubicBezTo>
                  <a:pt x="1715601" y="1064650"/>
                  <a:pt x="1715601" y="1440055"/>
                  <a:pt x="1715601" y="1815460"/>
                </a:cubicBezTo>
                <a:cubicBezTo>
                  <a:pt x="1715601" y="1824165"/>
                  <a:pt x="1715601" y="1832871"/>
                  <a:pt x="1715601" y="1843581"/>
                </a:cubicBezTo>
                <a:cubicBezTo>
                  <a:pt x="1810674" y="1843581"/>
                  <a:pt x="1902866" y="1843581"/>
                  <a:pt x="1996685" y="1843581"/>
                </a:cubicBezTo>
                <a:cubicBezTo>
                  <a:pt x="1996685" y="1859489"/>
                  <a:pt x="1996685" y="1873330"/>
                  <a:pt x="1996685" y="1890178"/>
                </a:cubicBezTo>
                <a:cubicBezTo>
                  <a:pt x="1986665" y="1890178"/>
                  <a:pt x="1977333" y="1890178"/>
                  <a:pt x="1967938" y="1890178"/>
                </a:cubicBezTo>
                <a:cubicBezTo>
                  <a:pt x="1431511" y="1890178"/>
                  <a:pt x="895147" y="1890178"/>
                  <a:pt x="358719" y="1890178"/>
                </a:cubicBezTo>
                <a:cubicBezTo>
                  <a:pt x="299784" y="1890178"/>
                  <a:pt x="240850" y="1890929"/>
                  <a:pt x="181977" y="1889676"/>
                </a:cubicBezTo>
                <a:cubicBezTo>
                  <a:pt x="163877" y="1889301"/>
                  <a:pt x="144524" y="1886482"/>
                  <a:pt x="128178" y="1879280"/>
                </a:cubicBezTo>
                <a:cubicBezTo>
                  <a:pt x="84650" y="1859990"/>
                  <a:pt x="63168" y="1824040"/>
                  <a:pt x="61790" y="1776817"/>
                </a:cubicBezTo>
                <a:cubicBezTo>
                  <a:pt x="60850" y="1743247"/>
                  <a:pt x="61539" y="1709678"/>
                  <a:pt x="61539" y="1676108"/>
                </a:cubicBezTo>
                <a:cubicBezTo>
                  <a:pt x="61539" y="1668717"/>
                  <a:pt x="61539" y="1661265"/>
                  <a:pt x="61539" y="1651745"/>
                </a:cubicBezTo>
                <a:cubicBezTo>
                  <a:pt x="51894" y="1651369"/>
                  <a:pt x="43940" y="1651056"/>
                  <a:pt x="35986" y="1650680"/>
                </a:cubicBezTo>
                <a:cubicBezTo>
                  <a:pt x="30538" y="1650429"/>
                  <a:pt x="24901" y="1650743"/>
                  <a:pt x="19640" y="1649615"/>
                </a:cubicBezTo>
                <a:cubicBezTo>
                  <a:pt x="7740" y="1647110"/>
                  <a:pt x="-214" y="1637402"/>
                  <a:pt x="37" y="1626505"/>
                </a:cubicBezTo>
                <a:cubicBezTo>
                  <a:pt x="287" y="1614856"/>
                  <a:pt x="9494" y="1605273"/>
                  <a:pt x="22646" y="1604459"/>
                </a:cubicBezTo>
                <a:cubicBezTo>
                  <a:pt x="34734" y="1603707"/>
                  <a:pt x="46947" y="1604271"/>
                  <a:pt x="60287" y="1604271"/>
                </a:cubicBezTo>
                <a:cubicBezTo>
                  <a:pt x="60287" y="1523040"/>
                  <a:pt x="60287" y="1444564"/>
                  <a:pt x="60287" y="1363771"/>
                </a:cubicBezTo>
                <a:cubicBezTo>
                  <a:pt x="52896" y="1363270"/>
                  <a:pt x="45694" y="1362769"/>
                  <a:pt x="38492" y="1362393"/>
                </a:cubicBezTo>
                <a:cubicBezTo>
                  <a:pt x="33732" y="1362143"/>
                  <a:pt x="28846" y="1362519"/>
                  <a:pt x="24149" y="1361955"/>
                </a:cubicBezTo>
                <a:cubicBezTo>
                  <a:pt x="9306" y="1360201"/>
                  <a:pt x="-26" y="1351057"/>
                  <a:pt x="37" y="1338782"/>
                </a:cubicBezTo>
                <a:cubicBezTo>
                  <a:pt x="99" y="1326381"/>
                  <a:pt x="9494" y="1316987"/>
                  <a:pt x="24212" y="1315984"/>
                </a:cubicBezTo>
                <a:cubicBezTo>
                  <a:pt x="35673" y="1315170"/>
                  <a:pt x="47197" y="1315797"/>
                  <a:pt x="60099" y="1315797"/>
                </a:cubicBezTo>
                <a:cubicBezTo>
                  <a:pt x="60099" y="1238699"/>
                  <a:pt x="60099" y="1164420"/>
                  <a:pt x="60099" y="1087322"/>
                </a:cubicBezTo>
                <a:cubicBezTo>
                  <a:pt x="47197" y="1087322"/>
                  <a:pt x="35047" y="1087760"/>
                  <a:pt x="22959" y="1087197"/>
                </a:cubicBezTo>
                <a:cubicBezTo>
                  <a:pt x="12437" y="1086758"/>
                  <a:pt x="4922" y="1081309"/>
                  <a:pt x="1352" y="1071101"/>
                </a:cubicBezTo>
                <a:cubicBezTo>
                  <a:pt x="-1717" y="1062395"/>
                  <a:pt x="538" y="1054065"/>
                  <a:pt x="7114" y="1048679"/>
                </a:cubicBezTo>
                <a:cubicBezTo>
                  <a:pt x="11936" y="1044671"/>
                  <a:pt x="19139" y="1042416"/>
                  <a:pt x="25527" y="1041727"/>
                </a:cubicBezTo>
                <a:cubicBezTo>
                  <a:pt x="36299" y="1040600"/>
                  <a:pt x="47197" y="1041414"/>
                  <a:pt x="57531" y="1041414"/>
                </a:cubicBezTo>
                <a:cubicBezTo>
                  <a:pt x="62542" y="1024504"/>
                  <a:pt x="63168" y="848325"/>
                  <a:pt x="58345" y="825528"/>
                </a:cubicBezTo>
                <a:cubicBezTo>
                  <a:pt x="48137" y="825528"/>
                  <a:pt x="37302" y="825778"/>
                  <a:pt x="26529" y="825465"/>
                </a:cubicBezTo>
                <a:cubicBezTo>
                  <a:pt x="10433" y="824964"/>
                  <a:pt x="350" y="816321"/>
                  <a:pt x="37" y="803044"/>
                </a:cubicBezTo>
                <a:cubicBezTo>
                  <a:pt x="-277" y="789954"/>
                  <a:pt x="9744" y="780372"/>
                  <a:pt x="25778" y="779495"/>
                </a:cubicBezTo>
                <a:cubicBezTo>
                  <a:pt x="36613" y="778868"/>
                  <a:pt x="47510" y="779369"/>
                  <a:pt x="57907" y="779369"/>
                </a:cubicBezTo>
                <a:cubicBezTo>
                  <a:pt x="62416" y="762522"/>
                  <a:pt x="63168" y="581897"/>
                  <a:pt x="58972" y="557283"/>
                </a:cubicBezTo>
                <a:cubicBezTo>
                  <a:pt x="46070" y="556469"/>
                  <a:pt x="32542" y="556344"/>
                  <a:pt x="19201" y="554653"/>
                </a:cubicBezTo>
                <a:cubicBezTo>
                  <a:pt x="8304" y="553275"/>
                  <a:pt x="663" y="543818"/>
                  <a:pt x="99" y="533609"/>
                </a:cubicBezTo>
                <a:cubicBezTo>
                  <a:pt x="-464" y="523651"/>
                  <a:pt x="6613" y="513692"/>
                  <a:pt x="17197" y="510811"/>
                </a:cubicBezTo>
                <a:cubicBezTo>
                  <a:pt x="22396" y="509434"/>
                  <a:pt x="27970" y="509183"/>
                  <a:pt x="33418" y="508995"/>
                </a:cubicBezTo>
                <a:cubicBezTo>
                  <a:pt x="41560" y="508682"/>
                  <a:pt x="49765" y="508933"/>
                  <a:pt x="57406" y="508933"/>
                </a:cubicBezTo>
                <a:cubicBezTo>
                  <a:pt x="62291" y="493212"/>
                  <a:pt x="63606" y="316157"/>
                  <a:pt x="59222" y="287034"/>
                </a:cubicBezTo>
                <a:cubicBezTo>
                  <a:pt x="52395" y="286721"/>
                  <a:pt x="45068" y="286345"/>
                  <a:pt x="37803" y="286032"/>
                </a:cubicBezTo>
                <a:cubicBezTo>
                  <a:pt x="31665" y="285781"/>
                  <a:pt x="25339" y="286282"/>
                  <a:pt x="19389" y="285155"/>
                </a:cubicBezTo>
                <a:cubicBezTo>
                  <a:pt x="7991" y="283026"/>
                  <a:pt x="-277" y="272441"/>
                  <a:pt x="162" y="261857"/>
                </a:cubicBezTo>
                <a:cubicBezTo>
                  <a:pt x="663" y="250646"/>
                  <a:pt x="8930" y="241314"/>
                  <a:pt x="21080" y="240374"/>
                </a:cubicBezTo>
                <a:cubicBezTo>
                  <a:pt x="33231" y="239435"/>
                  <a:pt x="45569" y="240187"/>
                  <a:pt x="59974" y="240187"/>
                </a:cubicBezTo>
                <a:cubicBezTo>
                  <a:pt x="62980" y="219205"/>
                  <a:pt x="61164" y="199540"/>
                  <a:pt x="61477" y="180062"/>
                </a:cubicBezTo>
                <a:cubicBezTo>
                  <a:pt x="61790" y="160208"/>
                  <a:pt x="61539" y="140354"/>
                  <a:pt x="61539" y="120438"/>
                </a:cubicBezTo>
                <a:cubicBezTo>
                  <a:pt x="61539" y="100584"/>
                  <a:pt x="61539" y="80730"/>
                  <a:pt x="61539" y="60814"/>
                </a:cubicBezTo>
                <a:cubicBezTo>
                  <a:pt x="61539" y="41085"/>
                  <a:pt x="61539" y="21357"/>
                  <a:pt x="61539" y="0"/>
                </a:cubicBezTo>
                <a:cubicBezTo>
                  <a:pt x="77573" y="0"/>
                  <a:pt x="91414" y="0"/>
                  <a:pt x="107573" y="0"/>
                </a:cubicBezTo>
                <a:cubicBezTo>
                  <a:pt x="107573" y="79352"/>
                  <a:pt x="107573" y="157828"/>
                  <a:pt x="107573" y="237556"/>
                </a:cubicBezTo>
                <a:cubicBezTo>
                  <a:pt x="114838" y="238496"/>
                  <a:pt x="120036" y="239435"/>
                  <a:pt x="125234" y="239686"/>
                </a:cubicBezTo>
                <a:cubicBezTo>
                  <a:pt x="132061" y="240061"/>
                  <a:pt x="138950" y="239560"/>
                  <a:pt x="145777" y="239936"/>
                </a:cubicBezTo>
                <a:cubicBezTo>
                  <a:pt x="161936" y="240813"/>
                  <a:pt x="171768" y="249894"/>
                  <a:pt x="171393" y="263234"/>
                </a:cubicBezTo>
                <a:cubicBezTo>
                  <a:pt x="170954" y="276512"/>
                  <a:pt x="160996" y="285155"/>
                  <a:pt x="144838" y="285907"/>
                </a:cubicBezTo>
                <a:cubicBezTo>
                  <a:pt x="138011" y="286220"/>
                  <a:pt x="131122" y="285844"/>
                  <a:pt x="124295" y="286094"/>
                </a:cubicBezTo>
                <a:cubicBezTo>
                  <a:pt x="119660" y="286282"/>
                  <a:pt x="115026" y="287034"/>
                  <a:pt x="109264" y="287660"/>
                </a:cubicBezTo>
                <a:cubicBezTo>
                  <a:pt x="109264" y="360750"/>
                  <a:pt x="109264" y="433025"/>
                  <a:pt x="109264" y="507492"/>
                </a:cubicBezTo>
                <a:cubicBezTo>
                  <a:pt x="116967" y="507993"/>
                  <a:pt x="124170" y="508494"/>
                  <a:pt x="131435" y="508933"/>
                </a:cubicBezTo>
                <a:cubicBezTo>
                  <a:pt x="138261" y="509308"/>
                  <a:pt x="145213" y="508933"/>
                  <a:pt x="151852" y="510185"/>
                </a:cubicBezTo>
                <a:cubicBezTo>
                  <a:pt x="164002" y="512502"/>
                  <a:pt x="171706" y="522147"/>
                  <a:pt x="171330" y="533108"/>
                </a:cubicBezTo>
                <a:cubicBezTo>
                  <a:pt x="170954" y="544319"/>
                  <a:pt x="163000" y="553400"/>
                  <a:pt x="150725" y="554966"/>
                </a:cubicBezTo>
                <a:cubicBezTo>
                  <a:pt x="141957" y="556093"/>
                  <a:pt x="132938" y="555529"/>
                  <a:pt x="124044" y="556030"/>
                </a:cubicBezTo>
                <a:cubicBezTo>
                  <a:pt x="119410" y="556344"/>
                  <a:pt x="114838" y="557408"/>
                  <a:pt x="109201" y="558285"/>
                </a:cubicBezTo>
                <a:cubicBezTo>
                  <a:pt x="109201" y="631437"/>
                  <a:pt x="109201" y="703712"/>
                  <a:pt x="109201" y="778305"/>
                </a:cubicBezTo>
                <a:cubicBezTo>
                  <a:pt x="118157" y="778618"/>
                  <a:pt x="126800" y="778868"/>
                  <a:pt x="135380" y="779369"/>
                </a:cubicBezTo>
                <a:cubicBezTo>
                  <a:pt x="142144" y="779745"/>
                  <a:pt x="149222" y="779557"/>
                  <a:pt x="155673" y="781374"/>
                </a:cubicBezTo>
                <a:cubicBezTo>
                  <a:pt x="166257" y="784380"/>
                  <a:pt x="172457" y="794839"/>
                  <a:pt x="171267" y="805110"/>
                </a:cubicBezTo>
                <a:cubicBezTo>
                  <a:pt x="170015" y="815632"/>
                  <a:pt x="162061" y="823962"/>
                  <a:pt x="151163" y="825215"/>
                </a:cubicBezTo>
                <a:cubicBezTo>
                  <a:pt x="145088" y="825904"/>
                  <a:pt x="138825" y="825465"/>
                  <a:pt x="132687" y="825591"/>
                </a:cubicBezTo>
                <a:cubicBezTo>
                  <a:pt x="126550" y="825716"/>
                  <a:pt x="120349" y="825904"/>
                  <a:pt x="114211" y="826217"/>
                </a:cubicBezTo>
                <a:cubicBezTo>
                  <a:pt x="113021" y="826279"/>
                  <a:pt x="111831" y="827344"/>
                  <a:pt x="109326" y="828597"/>
                </a:cubicBezTo>
                <a:cubicBezTo>
                  <a:pt x="109326" y="898054"/>
                  <a:pt x="109326" y="968199"/>
                  <a:pt x="109326" y="1041414"/>
                </a:cubicBezTo>
                <a:cubicBezTo>
                  <a:pt x="121664" y="1041414"/>
                  <a:pt x="133063" y="1041852"/>
                  <a:pt x="144462" y="1041289"/>
                </a:cubicBezTo>
                <a:cubicBezTo>
                  <a:pt x="162938" y="1040412"/>
                  <a:pt x="170704" y="1053564"/>
                  <a:pt x="171205" y="1063648"/>
                </a:cubicBezTo>
                <a:cubicBezTo>
                  <a:pt x="171894" y="1077489"/>
                  <a:pt x="161184" y="1086758"/>
                  <a:pt x="143898" y="1087510"/>
                </a:cubicBezTo>
                <a:cubicBezTo>
                  <a:pt x="138449" y="1087760"/>
                  <a:pt x="132938" y="1087447"/>
                  <a:pt x="127489" y="1087635"/>
                </a:cubicBezTo>
                <a:cubicBezTo>
                  <a:pt x="122040" y="1087823"/>
                  <a:pt x="116654" y="1088199"/>
                  <a:pt x="111456" y="1088512"/>
                </a:cubicBezTo>
                <a:cubicBezTo>
                  <a:pt x="107197" y="1103919"/>
                  <a:pt x="106320" y="1289179"/>
                  <a:pt x="110516" y="1313667"/>
                </a:cubicBezTo>
                <a:cubicBezTo>
                  <a:pt x="115902" y="1314231"/>
                  <a:pt x="121790" y="1315045"/>
                  <a:pt x="127739" y="1315358"/>
                </a:cubicBezTo>
                <a:cubicBezTo>
                  <a:pt x="134566" y="1315734"/>
                  <a:pt x="141455" y="1315296"/>
                  <a:pt x="148282" y="1315984"/>
                </a:cubicBezTo>
                <a:cubicBezTo>
                  <a:pt x="162061" y="1317425"/>
                  <a:pt x="170704" y="1325817"/>
                  <a:pt x="171455" y="1337717"/>
                </a:cubicBezTo>
                <a:cubicBezTo>
                  <a:pt x="172207" y="1350118"/>
                  <a:pt x="163126" y="1359888"/>
                  <a:pt x="148470" y="1361830"/>
                </a:cubicBezTo>
                <a:cubicBezTo>
                  <a:pt x="142395" y="1362644"/>
                  <a:pt x="136132" y="1362206"/>
                  <a:pt x="129994" y="1362456"/>
                </a:cubicBezTo>
                <a:cubicBezTo>
                  <a:pt x="124545" y="1362707"/>
                  <a:pt x="119097" y="1363020"/>
                  <a:pt x="113648" y="1363521"/>
                </a:cubicBezTo>
                <a:cubicBezTo>
                  <a:pt x="112458" y="1363646"/>
                  <a:pt x="111393" y="1364836"/>
                  <a:pt x="109138" y="1366214"/>
                </a:cubicBezTo>
                <a:cubicBezTo>
                  <a:pt x="109138" y="1443938"/>
                  <a:pt x="109138" y="1522413"/>
                  <a:pt x="109138" y="1603081"/>
                </a:cubicBezTo>
                <a:cubicBezTo>
                  <a:pt x="121476" y="1603457"/>
                  <a:pt x="132875" y="1603707"/>
                  <a:pt x="144274" y="1604208"/>
                </a:cubicBezTo>
                <a:cubicBezTo>
                  <a:pt x="160871" y="1604897"/>
                  <a:pt x="170766" y="1612914"/>
                  <a:pt x="171393" y="1626066"/>
                </a:cubicBezTo>
                <a:cubicBezTo>
                  <a:pt x="172019" y="1639657"/>
                  <a:pt x="161309" y="1649678"/>
                  <a:pt x="144274" y="1650555"/>
                </a:cubicBezTo>
                <a:cubicBezTo>
                  <a:pt x="133376" y="1651118"/>
                  <a:pt x="122479" y="1650680"/>
                  <a:pt x="110516" y="1650680"/>
                </a:cubicBezTo>
                <a:cubicBezTo>
                  <a:pt x="109577" y="1656630"/>
                  <a:pt x="108199" y="1661076"/>
                  <a:pt x="108199" y="1665586"/>
                </a:cubicBezTo>
                <a:cubicBezTo>
                  <a:pt x="108011" y="1701222"/>
                  <a:pt x="107698" y="1736859"/>
                  <a:pt x="108199" y="1772433"/>
                </a:cubicBezTo>
                <a:cubicBezTo>
                  <a:pt x="108825" y="1816399"/>
                  <a:pt x="135130" y="1843080"/>
                  <a:pt x="178846" y="1843456"/>
                </a:cubicBezTo>
                <a:cubicBezTo>
                  <a:pt x="241852" y="1843957"/>
                  <a:pt x="304795" y="1843581"/>
                  <a:pt x="370181" y="1843581"/>
                </a:cubicBezTo>
                <a:cubicBezTo>
                  <a:pt x="370807" y="1833435"/>
                  <a:pt x="371934" y="1824228"/>
                  <a:pt x="371934" y="1815021"/>
                </a:cubicBezTo>
                <a:cubicBezTo>
                  <a:pt x="371997" y="1549219"/>
                  <a:pt x="371997" y="1283417"/>
                  <a:pt x="371997" y="1017614"/>
                </a:cubicBezTo>
                <a:cubicBezTo>
                  <a:pt x="371997" y="1010788"/>
                  <a:pt x="371747" y="1003898"/>
                  <a:pt x="372122" y="997072"/>
                </a:cubicBezTo>
                <a:cubicBezTo>
                  <a:pt x="373187" y="978220"/>
                  <a:pt x="379701" y="971769"/>
                  <a:pt x="398803" y="970454"/>
                </a:cubicBezTo>
                <a:cubicBezTo>
                  <a:pt x="404940" y="970016"/>
                  <a:pt x="411141" y="970204"/>
                  <a:pt x="417279" y="970204"/>
                </a:cubicBezTo>
                <a:cubicBezTo>
                  <a:pt x="503583" y="970204"/>
                  <a:pt x="589887" y="970204"/>
                  <a:pt x="676254" y="970204"/>
                </a:cubicBezTo>
                <a:cubicBezTo>
                  <a:pt x="681766" y="970204"/>
                  <a:pt x="687215" y="970078"/>
                  <a:pt x="692663" y="970391"/>
                </a:cubicBezTo>
                <a:cubicBezTo>
                  <a:pt x="714208" y="971456"/>
                  <a:pt x="720596" y="977782"/>
                  <a:pt x="721724" y="999139"/>
                </a:cubicBezTo>
                <a:cubicBezTo>
                  <a:pt x="722100" y="1006654"/>
                  <a:pt x="721912" y="1014232"/>
                  <a:pt x="721912" y="1021748"/>
                </a:cubicBezTo>
                <a:cubicBezTo>
                  <a:pt x="721912" y="1285484"/>
                  <a:pt x="721912" y="1549219"/>
                  <a:pt x="721912" y="1813017"/>
                </a:cubicBezTo>
                <a:cubicBezTo>
                  <a:pt x="721912" y="1822349"/>
                  <a:pt x="721912" y="1831744"/>
                  <a:pt x="721912" y="1842328"/>
                </a:cubicBezTo>
                <a:cubicBezTo>
                  <a:pt x="771765" y="1842328"/>
                  <a:pt x="818613" y="1842328"/>
                  <a:pt x="867401" y="1842328"/>
                </a:cubicBezTo>
                <a:cubicBezTo>
                  <a:pt x="867840" y="1831305"/>
                  <a:pt x="868654" y="1821222"/>
                  <a:pt x="868654" y="1811201"/>
                </a:cubicBezTo>
                <a:cubicBezTo>
                  <a:pt x="868717" y="1350181"/>
                  <a:pt x="868717" y="889160"/>
                  <a:pt x="868717" y="428077"/>
                </a:cubicBezTo>
                <a:cubicBezTo>
                  <a:pt x="868717" y="419872"/>
                  <a:pt x="868403" y="411605"/>
                  <a:pt x="869092" y="403401"/>
                </a:cubicBezTo>
                <a:cubicBezTo>
                  <a:pt x="870470" y="385990"/>
                  <a:pt x="877422" y="379226"/>
                  <a:pt x="895021" y="377660"/>
                </a:cubicBezTo>
                <a:cubicBezTo>
                  <a:pt x="899781" y="377221"/>
                  <a:pt x="904604" y="377409"/>
                  <a:pt x="909426" y="377409"/>
                </a:cubicBezTo>
                <a:cubicBezTo>
                  <a:pt x="999175" y="377409"/>
                  <a:pt x="1088924" y="377409"/>
                  <a:pt x="1178673" y="377409"/>
                </a:cubicBezTo>
                <a:cubicBezTo>
                  <a:pt x="1183496" y="377409"/>
                  <a:pt x="1188318" y="377221"/>
                  <a:pt x="1193078" y="377660"/>
                </a:cubicBezTo>
                <a:cubicBezTo>
                  <a:pt x="1210552" y="379288"/>
                  <a:pt x="1217441" y="386240"/>
                  <a:pt x="1218569" y="403651"/>
                </a:cubicBezTo>
                <a:cubicBezTo>
                  <a:pt x="1219070" y="411167"/>
                  <a:pt x="1218756" y="418745"/>
                  <a:pt x="1218756" y="426261"/>
                </a:cubicBezTo>
                <a:cubicBezTo>
                  <a:pt x="1218756" y="888659"/>
                  <a:pt x="1218756" y="1351120"/>
                  <a:pt x="1218756" y="1813518"/>
                </a:cubicBezTo>
                <a:cubicBezTo>
                  <a:pt x="1218506" y="1822975"/>
                  <a:pt x="1218506" y="1832370"/>
                  <a:pt x="1218506" y="1842516"/>
                </a:cubicBezTo>
                <a:close/>
                <a:moveTo>
                  <a:pt x="1168464" y="1842516"/>
                </a:moveTo>
                <a:cubicBezTo>
                  <a:pt x="1169842" y="1840199"/>
                  <a:pt x="1170844" y="1839134"/>
                  <a:pt x="1171095" y="1837944"/>
                </a:cubicBezTo>
                <a:cubicBezTo>
                  <a:pt x="1171659" y="1835251"/>
                  <a:pt x="1172034" y="1832558"/>
                  <a:pt x="1172034" y="1829802"/>
                </a:cubicBezTo>
                <a:cubicBezTo>
                  <a:pt x="1172034" y="1365337"/>
                  <a:pt x="1172034" y="900872"/>
                  <a:pt x="1171972" y="436407"/>
                </a:cubicBezTo>
                <a:cubicBezTo>
                  <a:pt x="1171972" y="433714"/>
                  <a:pt x="1171158" y="431021"/>
                  <a:pt x="1170657" y="428390"/>
                </a:cubicBezTo>
                <a:cubicBezTo>
                  <a:pt x="1170531" y="427764"/>
                  <a:pt x="1170218" y="427075"/>
                  <a:pt x="1169780" y="426574"/>
                </a:cubicBezTo>
                <a:cubicBezTo>
                  <a:pt x="1169341" y="426073"/>
                  <a:pt x="1168652" y="425760"/>
                  <a:pt x="1167275" y="424820"/>
                </a:cubicBezTo>
                <a:cubicBezTo>
                  <a:pt x="1084853" y="424820"/>
                  <a:pt x="1001555" y="424820"/>
                  <a:pt x="919009" y="424820"/>
                </a:cubicBezTo>
                <a:cubicBezTo>
                  <a:pt x="917568" y="427200"/>
                  <a:pt x="916566" y="428328"/>
                  <a:pt x="916253" y="429518"/>
                </a:cubicBezTo>
                <a:cubicBezTo>
                  <a:pt x="915689" y="432148"/>
                  <a:pt x="915251" y="434904"/>
                  <a:pt x="915251" y="437597"/>
                </a:cubicBezTo>
                <a:cubicBezTo>
                  <a:pt x="915188" y="901373"/>
                  <a:pt x="915188" y="1365149"/>
                  <a:pt x="915251" y="1828925"/>
                </a:cubicBezTo>
                <a:cubicBezTo>
                  <a:pt x="915251" y="1832307"/>
                  <a:pt x="916128" y="1835689"/>
                  <a:pt x="916629" y="1839009"/>
                </a:cubicBezTo>
                <a:cubicBezTo>
                  <a:pt x="916754" y="1839635"/>
                  <a:pt x="917192" y="1840261"/>
                  <a:pt x="917568" y="1840700"/>
                </a:cubicBezTo>
                <a:cubicBezTo>
                  <a:pt x="918007" y="1841201"/>
                  <a:pt x="918633" y="1841577"/>
                  <a:pt x="919698" y="1842453"/>
                </a:cubicBezTo>
                <a:cubicBezTo>
                  <a:pt x="1002620" y="1842516"/>
                  <a:pt x="1085918" y="1842516"/>
                  <a:pt x="1168464" y="1842516"/>
                </a:cubicBezTo>
                <a:close/>
                <a:moveTo>
                  <a:pt x="1415039" y="688869"/>
                </a:moveTo>
                <a:cubicBezTo>
                  <a:pt x="1410718" y="713608"/>
                  <a:pt x="1411469" y="1825293"/>
                  <a:pt x="1415666" y="1842328"/>
                </a:cubicBezTo>
                <a:cubicBezTo>
                  <a:pt x="1499152" y="1842328"/>
                  <a:pt x="1582951" y="1842328"/>
                  <a:pt x="1666499" y="1842328"/>
                </a:cubicBezTo>
                <a:cubicBezTo>
                  <a:pt x="1671134" y="1818717"/>
                  <a:pt x="1670195" y="704902"/>
                  <a:pt x="1665435" y="688869"/>
                </a:cubicBezTo>
                <a:cubicBezTo>
                  <a:pt x="1582512" y="688869"/>
                  <a:pt x="1499214" y="688869"/>
                  <a:pt x="1415039" y="688869"/>
                </a:cubicBezTo>
                <a:close/>
                <a:moveTo>
                  <a:pt x="420285" y="1018366"/>
                </a:moveTo>
                <a:cubicBezTo>
                  <a:pt x="419408" y="1023251"/>
                  <a:pt x="418469" y="1025882"/>
                  <a:pt x="418469" y="1028512"/>
                </a:cubicBezTo>
                <a:cubicBezTo>
                  <a:pt x="418343" y="1295442"/>
                  <a:pt x="418343" y="1562434"/>
                  <a:pt x="418343" y="1829364"/>
                </a:cubicBezTo>
                <a:cubicBezTo>
                  <a:pt x="418343" y="1832746"/>
                  <a:pt x="419220" y="1836128"/>
                  <a:pt x="419784" y="1839447"/>
                </a:cubicBezTo>
                <a:cubicBezTo>
                  <a:pt x="419909" y="1840011"/>
                  <a:pt x="420473" y="1840574"/>
                  <a:pt x="420911" y="1841013"/>
                </a:cubicBezTo>
                <a:cubicBezTo>
                  <a:pt x="421350" y="1841514"/>
                  <a:pt x="421913" y="1841890"/>
                  <a:pt x="422540" y="1842391"/>
                </a:cubicBezTo>
                <a:cubicBezTo>
                  <a:pt x="505712" y="1842391"/>
                  <a:pt x="588948" y="1842391"/>
                  <a:pt x="671870" y="1842391"/>
                </a:cubicBezTo>
                <a:cubicBezTo>
                  <a:pt x="676818" y="1821284"/>
                  <a:pt x="676254" y="1035402"/>
                  <a:pt x="671181" y="1018366"/>
                </a:cubicBezTo>
                <a:cubicBezTo>
                  <a:pt x="588322" y="1018366"/>
                  <a:pt x="505086" y="1018366"/>
                  <a:pt x="420285" y="1018366"/>
                </a:cubicBezTo>
                <a:close/>
              </a:path>
            </a:pathLst>
          </a:custGeom>
          <a:solidFill>
            <a:schemeClr val="bg1"/>
          </a:solidFill>
          <a:ln w="6258" cap="flat">
            <a:noFill/>
            <a:prstDash val="solid"/>
            <a:miter/>
          </a:ln>
        </p:spPr>
        <p:txBody>
          <a:bodyPr rtlCol="0" anchor="ctr"/>
          <a:lstStyle/>
          <a:p>
            <a:endParaRPr lang="zh-CN" altLang="en-US">
              <a:latin typeface="微软雅黑" panose="020B0503020204020204" charset="-122"/>
              <a:ea typeface="微软雅黑" panose="020B0503020204020204" charset="-122"/>
              <a:cs typeface="+mn-ea"/>
              <a:sym typeface="+mn-lt"/>
            </a:endParaRPr>
          </a:p>
        </p:txBody>
      </p:sp>
      <p:sp>
        <p:nvSpPr>
          <p:cNvPr id="25" name="矩形 24"/>
          <p:cNvSpPr/>
          <p:nvPr/>
        </p:nvSpPr>
        <p:spPr>
          <a:xfrm>
            <a:off x="1023620" y="1217930"/>
            <a:ext cx="4532630" cy="429895"/>
          </a:xfrm>
          <a:prstGeom prst="rect">
            <a:avLst/>
          </a:prstGeom>
        </p:spPr>
        <p:txBody>
          <a:bodyPr wrap="square">
            <a:spAutoFit/>
          </a:bodyPr>
          <a:lstStyle/>
          <a:p>
            <a:pPr lvl="0" algn="ctr">
              <a:buClrTx/>
              <a:buSzTx/>
              <a:buFontTx/>
            </a:pPr>
            <a:r>
              <a:rPr lang="zh-CN" altLang="en-US" sz="2200" b="1" dirty="0">
                <a:solidFill>
                  <a:srgbClr val="0055BD"/>
                </a:solidFill>
                <a:latin typeface="微软雅黑" panose="020B0503020204020204" charset="-122"/>
                <a:ea typeface="微软雅黑" panose="020B0503020204020204" charset="-122"/>
                <a:cs typeface="+mn-ea"/>
                <a:sym typeface="+mn-lt"/>
              </a:rPr>
              <a:t>所治疗疾病对公共健康的影响描述</a:t>
            </a:r>
            <a:endParaRPr lang="zh-CN" altLang="en-US" sz="2200" b="1" dirty="0">
              <a:solidFill>
                <a:srgbClr val="0055BD"/>
              </a:solidFill>
              <a:latin typeface="微软雅黑" panose="020B0503020204020204" charset="-122"/>
              <a:ea typeface="微软雅黑" panose="020B0503020204020204" charset="-122"/>
              <a:cs typeface="+mn-ea"/>
              <a:sym typeface="+mn-lt"/>
            </a:endParaRPr>
          </a:p>
        </p:txBody>
      </p:sp>
      <p:sp>
        <p:nvSpPr>
          <p:cNvPr id="27" name="文本框 26"/>
          <p:cNvSpPr txBox="1"/>
          <p:nvPr/>
        </p:nvSpPr>
        <p:spPr>
          <a:xfrm>
            <a:off x="899160" y="1564323"/>
            <a:ext cx="4845050" cy="2157095"/>
          </a:xfrm>
          <a:prstGeom prst="rect">
            <a:avLst/>
          </a:prstGeom>
          <a:noFill/>
        </p:spPr>
        <p:txBody>
          <a:bodyPr wrap="square" anchor="ctr" anchorCtr="0">
            <a:spAutoFit/>
          </a:bodyPr>
          <a:lstStyle/>
          <a:p>
            <a:pPr marL="285750" lvl="0" indent="-285750" algn="l">
              <a:lnSpc>
                <a:spcPct val="140000"/>
              </a:lnSpc>
              <a:spcBef>
                <a:spcPts val="0"/>
              </a:spcBef>
              <a:spcAft>
                <a:spcPts val="0"/>
              </a:spcAft>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我国每年约新发病600万例，多发于青少年、游泳者及频繁使用耳塞的人群，易反复发作，增加医疗负担。</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285750" lvl="0" indent="-285750" algn="l">
              <a:lnSpc>
                <a:spcPct val="140000"/>
              </a:lnSpc>
              <a:spcBef>
                <a:spcPts val="0"/>
              </a:spcBef>
              <a:spcAft>
                <a:spcPts val="0"/>
              </a:spcAft>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频繁的就诊，误工/误学导致直接和间接经济损失</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285750" lvl="0" indent="-285750" algn="l">
              <a:lnSpc>
                <a:spcPct val="140000"/>
              </a:lnSpc>
              <a:spcBef>
                <a:spcPts val="0"/>
              </a:spcBef>
              <a:spcAft>
                <a:spcPts val="0"/>
              </a:spcAft>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其广泛流行和潜在并发症使其成为不容忽视的公共卫生问题。</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矩形: 圆角 9"/>
          <p:cNvSpPr/>
          <p:nvPr/>
        </p:nvSpPr>
        <p:spPr>
          <a:xfrm>
            <a:off x="530860" y="3967480"/>
            <a:ext cx="5457190" cy="2739390"/>
          </a:xfrm>
          <a:prstGeom prst="roundRect">
            <a:avLst>
              <a:gd name="adj" fmla="val 3170"/>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6" name="矩形: 圆角 15"/>
          <p:cNvSpPr/>
          <p:nvPr/>
        </p:nvSpPr>
        <p:spPr>
          <a:xfrm>
            <a:off x="177800" y="4968875"/>
            <a:ext cx="736600" cy="736600"/>
          </a:xfrm>
          <a:prstGeom prst="round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22" name="组合 21"/>
          <p:cNvGrpSpPr/>
          <p:nvPr/>
        </p:nvGrpSpPr>
        <p:grpSpPr>
          <a:xfrm>
            <a:off x="285750" y="5060315"/>
            <a:ext cx="505460" cy="552450"/>
            <a:chOff x="2252045" y="-1042131"/>
            <a:chExt cx="521242" cy="554039"/>
          </a:xfrm>
          <a:solidFill>
            <a:schemeClr val="bg1"/>
          </a:solidFill>
        </p:grpSpPr>
        <p:sp>
          <p:nvSpPr>
            <p:cNvPr id="23" name="任意多边形: 形状 22"/>
            <p:cNvSpPr/>
            <p:nvPr/>
          </p:nvSpPr>
          <p:spPr>
            <a:xfrm>
              <a:off x="2252045" y="-1042131"/>
              <a:ext cx="521242" cy="554039"/>
            </a:xfrm>
            <a:custGeom>
              <a:avLst/>
              <a:gdLst>
                <a:gd name="connsiteX0" fmla="*/ 1957180 w 1957493"/>
                <a:gd name="connsiteY0" fmla="*/ 866168 h 2080656"/>
                <a:gd name="connsiteX1" fmla="*/ 1868684 w 1957493"/>
                <a:gd name="connsiteY1" fmla="*/ 751930 h 2080656"/>
                <a:gd name="connsiteX2" fmla="*/ 1823841 w 1957493"/>
                <a:gd name="connsiteY2" fmla="*/ 748173 h 2080656"/>
                <a:gd name="connsiteX3" fmla="*/ 1564928 w 1957493"/>
                <a:gd name="connsiteY3" fmla="*/ 747922 h 2080656"/>
                <a:gd name="connsiteX4" fmla="*/ 1538498 w 1957493"/>
                <a:gd name="connsiteY4" fmla="*/ 746607 h 2080656"/>
                <a:gd name="connsiteX5" fmla="*/ 1538498 w 1957493"/>
                <a:gd name="connsiteY5" fmla="*/ 722807 h 2080656"/>
                <a:gd name="connsiteX6" fmla="*/ 1538122 w 1957493"/>
                <a:gd name="connsiteY6" fmla="*/ 564604 h 2080656"/>
                <a:gd name="connsiteX7" fmla="*/ 1530043 w 1957493"/>
                <a:gd name="connsiteY7" fmla="*/ 466525 h 2080656"/>
                <a:gd name="connsiteX8" fmla="*/ 1028438 w 1957493"/>
                <a:gd name="connsiteY8" fmla="*/ 2686 h 2080656"/>
                <a:gd name="connsiteX9" fmla="*/ 706143 w 1957493"/>
                <a:gd name="connsiteY9" fmla="*/ 71830 h 2080656"/>
                <a:gd name="connsiteX10" fmla="*/ 419235 w 1957493"/>
                <a:gd name="connsiteY10" fmla="*/ 553393 h 2080656"/>
                <a:gd name="connsiteX11" fmla="*/ 418859 w 1957493"/>
                <a:gd name="connsiteY11" fmla="*/ 721868 h 2080656"/>
                <a:gd name="connsiteX12" fmla="*/ 418859 w 1957493"/>
                <a:gd name="connsiteY12" fmla="*/ 747922 h 2080656"/>
                <a:gd name="connsiteX13" fmla="*/ 391364 w 1957493"/>
                <a:gd name="connsiteY13" fmla="*/ 747922 h 2080656"/>
                <a:gd name="connsiteX14" fmla="*/ 169466 w 1957493"/>
                <a:gd name="connsiteY14" fmla="*/ 747985 h 2080656"/>
                <a:gd name="connsiteX15" fmla="*/ 107838 w 1957493"/>
                <a:gd name="connsiteY15" fmla="*/ 748987 h 2080656"/>
                <a:gd name="connsiteX16" fmla="*/ 5625 w 1957493"/>
                <a:gd name="connsiteY16" fmla="*/ 831032 h 2080656"/>
                <a:gd name="connsiteX17" fmla="*/ 239 w 1957493"/>
                <a:gd name="connsiteY17" fmla="*/ 873558 h 2080656"/>
                <a:gd name="connsiteX18" fmla="*/ 51 w 1957493"/>
                <a:gd name="connsiteY18" fmla="*/ 1954367 h 2080656"/>
                <a:gd name="connsiteX19" fmla="*/ 302 w 1957493"/>
                <a:gd name="connsiteY19" fmla="*/ 1968771 h 2080656"/>
                <a:gd name="connsiteX20" fmla="*/ 111345 w 1957493"/>
                <a:gd name="connsiteY20" fmla="*/ 2079940 h 2080656"/>
                <a:gd name="connsiteX21" fmla="*/ 140092 w 1957493"/>
                <a:gd name="connsiteY21" fmla="*/ 2080629 h 2080656"/>
                <a:gd name="connsiteX22" fmla="*/ 1818893 w 1957493"/>
                <a:gd name="connsiteY22" fmla="*/ 2080629 h 2080656"/>
                <a:gd name="connsiteX23" fmla="*/ 1849707 w 1957493"/>
                <a:gd name="connsiteY23" fmla="*/ 2079752 h 2080656"/>
                <a:gd name="connsiteX24" fmla="*/ 1953360 w 1957493"/>
                <a:gd name="connsiteY24" fmla="*/ 1991819 h 2080656"/>
                <a:gd name="connsiteX25" fmla="*/ 1957243 w 1957493"/>
                <a:gd name="connsiteY25" fmla="*/ 1949105 h 2080656"/>
                <a:gd name="connsiteX26" fmla="*/ 1957494 w 1957493"/>
                <a:gd name="connsiteY26" fmla="*/ 1190905 h 2080656"/>
                <a:gd name="connsiteX27" fmla="*/ 1957180 w 1957493"/>
                <a:gd name="connsiteY27" fmla="*/ 866168 h 2080656"/>
                <a:gd name="connsiteX28" fmla="*/ 469026 w 1957493"/>
                <a:gd name="connsiteY28" fmla="*/ 529343 h 2080656"/>
                <a:gd name="connsiteX29" fmla="*/ 601050 w 1957493"/>
                <a:gd name="connsiteY29" fmla="*/ 215942 h 2080656"/>
                <a:gd name="connsiteX30" fmla="*/ 929295 w 1957493"/>
                <a:gd name="connsiteY30" fmla="*/ 51475 h 2080656"/>
                <a:gd name="connsiteX31" fmla="*/ 1483822 w 1957493"/>
                <a:gd name="connsiteY31" fmla="*/ 481744 h 2080656"/>
                <a:gd name="connsiteX32" fmla="*/ 1490586 w 1957493"/>
                <a:gd name="connsiteY32" fmla="*/ 567610 h 2080656"/>
                <a:gd name="connsiteX33" fmla="*/ 1490837 w 1957493"/>
                <a:gd name="connsiteY33" fmla="*/ 732014 h 2080656"/>
                <a:gd name="connsiteX34" fmla="*/ 1489960 w 1957493"/>
                <a:gd name="connsiteY34" fmla="*/ 743601 h 2080656"/>
                <a:gd name="connsiteX35" fmla="*/ 1338207 w 1957493"/>
                <a:gd name="connsiteY35" fmla="*/ 745104 h 2080656"/>
                <a:gd name="connsiteX36" fmla="*/ 1337330 w 1957493"/>
                <a:gd name="connsiteY36" fmla="*/ 723810 h 2080656"/>
                <a:gd name="connsiteX37" fmla="*/ 1337142 w 1957493"/>
                <a:gd name="connsiteY37" fmla="*/ 565606 h 2080656"/>
                <a:gd name="connsiteX38" fmla="*/ 1215201 w 1957493"/>
                <a:gd name="connsiteY38" fmla="*/ 295169 h 2080656"/>
                <a:gd name="connsiteX39" fmla="*/ 976518 w 1957493"/>
                <a:gd name="connsiteY39" fmla="*/ 206359 h 2080656"/>
                <a:gd name="connsiteX40" fmla="*/ 655789 w 1957493"/>
                <a:gd name="connsiteY40" fmla="*/ 409218 h 2080656"/>
                <a:gd name="connsiteX41" fmla="*/ 620653 w 1957493"/>
                <a:gd name="connsiteY41" fmla="*/ 551639 h 2080656"/>
                <a:gd name="connsiteX42" fmla="*/ 620027 w 1957493"/>
                <a:gd name="connsiteY42" fmla="*/ 722181 h 2080656"/>
                <a:gd name="connsiteX43" fmla="*/ 620027 w 1957493"/>
                <a:gd name="connsiteY43" fmla="*/ 746920 h 2080656"/>
                <a:gd name="connsiteX44" fmla="*/ 469840 w 1957493"/>
                <a:gd name="connsiteY44" fmla="*/ 746920 h 2080656"/>
                <a:gd name="connsiteX45" fmla="*/ 467209 w 1957493"/>
                <a:gd name="connsiteY45" fmla="*/ 730699 h 2080656"/>
                <a:gd name="connsiteX46" fmla="*/ 469026 w 1957493"/>
                <a:gd name="connsiteY46" fmla="*/ 529343 h 2080656"/>
                <a:gd name="connsiteX47" fmla="*/ 670256 w 1957493"/>
                <a:gd name="connsiteY47" fmla="*/ 540554 h 2080656"/>
                <a:gd name="connsiteX48" fmla="*/ 897979 w 1957493"/>
                <a:gd name="connsiteY48" fmla="*/ 264668 h 2080656"/>
                <a:gd name="connsiteX49" fmla="*/ 1283405 w 1957493"/>
                <a:gd name="connsiteY49" fmla="*/ 506671 h 2080656"/>
                <a:gd name="connsiteX50" fmla="*/ 1289230 w 1957493"/>
                <a:gd name="connsiteY50" fmla="*/ 561723 h 2080656"/>
                <a:gd name="connsiteX51" fmla="*/ 1289543 w 1957493"/>
                <a:gd name="connsiteY51" fmla="*/ 732265 h 2080656"/>
                <a:gd name="connsiteX52" fmla="*/ 1288666 w 1957493"/>
                <a:gd name="connsiteY52" fmla="*/ 743789 h 2080656"/>
                <a:gd name="connsiteX53" fmla="*/ 669943 w 1957493"/>
                <a:gd name="connsiteY53" fmla="*/ 745104 h 2080656"/>
                <a:gd name="connsiteX54" fmla="*/ 667939 w 1957493"/>
                <a:gd name="connsiteY54" fmla="*/ 733580 h 2080656"/>
                <a:gd name="connsiteX55" fmla="*/ 670256 w 1957493"/>
                <a:gd name="connsiteY55" fmla="*/ 540554 h 2080656"/>
                <a:gd name="connsiteX56" fmla="*/ 1574510 w 1957493"/>
                <a:gd name="connsiteY56" fmla="*/ 1423138 h 2080656"/>
                <a:gd name="connsiteX57" fmla="*/ 1596932 w 1957493"/>
                <a:gd name="connsiteY57" fmla="*/ 1424703 h 2080656"/>
                <a:gd name="connsiteX58" fmla="*/ 1880521 w 1957493"/>
                <a:gd name="connsiteY58" fmla="*/ 1424766 h 2080656"/>
                <a:gd name="connsiteX59" fmla="*/ 1904321 w 1957493"/>
                <a:gd name="connsiteY59" fmla="*/ 1424766 h 2080656"/>
                <a:gd name="connsiteX60" fmla="*/ 1905949 w 1957493"/>
                <a:gd name="connsiteY60" fmla="*/ 1592740 h 2080656"/>
                <a:gd name="connsiteX61" fmla="*/ 1882525 w 1957493"/>
                <a:gd name="connsiteY61" fmla="*/ 1593805 h 2080656"/>
                <a:gd name="connsiteX62" fmla="*/ 1598936 w 1957493"/>
                <a:gd name="connsiteY62" fmla="*/ 1593867 h 2080656"/>
                <a:gd name="connsiteX63" fmla="*/ 1576389 w 1957493"/>
                <a:gd name="connsiteY63" fmla="*/ 1594869 h 2080656"/>
                <a:gd name="connsiteX64" fmla="*/ 1555721 w 1957493"/>
                <a:gd name="connsiteY64" fmla="*/ 1618920 h 2080656"/>
                <a:gd name="connsiteX65" fmla="*/ 1577579 w 1957493"/>
                <a:gd name="connsiteY65" fmla="*/ 1642093 h 2080656"/>
                <a:gd name="connsiteX66" fmla="*/ 1596055 w 1957493"/>
                <a:gd name="connsiteY66" fmla="*/ 1642594 h 2080656"/>
                <a:gd name="connsiteX67" fmla="*/ 1881649 w 1957493"/>
                <a:gd name="connsiteY67" fmla="*/ 1642594 h 2080656"/>
                <a:gd name="connsiteX68" fmla="*/ 1907577 w 1957493"/>
                <a:gd name="connsiteY68" fmla="*/ 1642594 h 2080656"/>
                <a:gd name="connsiteX69" fmla="*/ 1909143 w 1957493"/>
                <a:gd name="connsiteY69" fmla="*/ 1666518 h 2080656"/>
                <a:gd name="connsiteX70" fmla="*/ 1909143 w 1957493"/>
                <a:gd name="connsiteY70" fmla="*/ 1950108 h 2080656"/>
                <a:gd name="connsiteX71" fmla="*/ 1907702 w 1957493"/>
                <a:gd name="connsiteY71" fmla="*/ 1972654 h 2080656"/>
                <a:gd name="connsiteX72" fmla="*/ 1846263 w 1957493"/>
                <a:gd name="connsiteY72" fmla="*/ 2031840 h 2080656"/>
                <a:gd name="connsiteX73" fmla="*/ 1825720 w 1957493"/>
                <a:gd name="connsiteY73" fmla="*/ 2032403 h 2080656"/>
                <a:gd name="connsiteX74" fmla="*/ 132576 w 1957493"/>
                <a:gd name="connsiteY74" fmla="*/ 2032278 h 2080656"/>
                <a:gd name="connsiteX75" fmla="*/ 98130 w 1957493"/>
                <a:gd name="connsiteY75" fmla="*/ 2028708 h 2080656"/>
                <a:gd name="connsiteX76" fmla="*/ 49466 w 1957493"/>
                <a:gd name="connsiteY76" fmla="*/ 1969335 h 2080656"/>
                <a:gd name="connsiteX77" fmla="*/ 49028 w 1957493"/>
                <a:gd name="connsiteY77" fmla="*/ 1961130 h 2080656"/>
                <a:gd name="connsiteX78" fmla="*/ 49028 w 1957493"/>
                <a:gd name="connsiteY78" fmla="*/ 1669337 h 2080656"/>
                <a:gd name="connsiteX79" fmla="*/ 50656 w 1957493"/>
                <a:gd name="connsiteY79" fmla="*/ 1654556 h 2080656"/>
                <a:gd name="connsiteX80" fmla="*/ 75145 w 1957493"/>
                <a:gd name="connsiteY80" fmla="*/ 1654556 h 2080656"/>
                <a:gd name="connsiteX81" fmla="*/ 358734 w 1957493"/>
                <a:gd name="connsiteY81" fmla="*/ 1654556 h 2080656"/>
                <a:gd name="connsiteX82" fmla="*/ 377210 w 1957493"/>
                <a:gd name="connsiteY82" fmla="*/ 1654305 h 2080656"/>
                <a:gd name="connsiteX83" fmla="*/ 403264 w 1957493"/>
                <a:gd name="connsiteY83" fmla="*/ 1630631 h 2080656"/>
                <a:gd name="connsiteX84" fmla="*/ 376270 w 1957493"/>
                <a:gd name="connsiteY84" fmla="*/ 1605767 h 2080656"/>
                <a:gd name="connsiteX85" fmla="*/ 359861 w 1957493"/>
                <a:gd name="connsiteY85" fmla="*/ 1605579 h 2080656"/>
                <a:gd name="connsiteX86" fmla="*/ 76272 w 1957493"/>
                <a:gd name="connsiteY86" fmla="*/ 1605579 h 2080656"/>
                <a:gd name="connsiteX87" fmla="*/ 50531 w 1957493"/>
                <a:gd name="connsiteY87" fmla="*/ 1605579 h 2080656"/>
                <a:gd name="connsiteX88" fmla="*/ 50531 w 1957493"/>
                <a:gd name="connsiteY88" fmla="*/ 1436102 h 2080656"/>
                <a:gd name="connsiteX89" fmla="*/ 76084 w 1957493"/>
                <a:gd name="connsiteY89" fmla="*/ 1436102 h 2080656"/>
                <a:gd name="connsiteX90" fmla="*/ 361678 w 1957493"/>
                <a:gd name="connsiteY90" fmla="*/ 1436039 h 2080656"/>
                <a:gd name="connsiteX91" fmla="*/ 384162 w 1957493"/>
                <a:gd name="connsiteY91" fmla="*/ 1434536 h 2080656"/>
                <a:gd name="connsiteX92" fmla="*/ 403327 w 1957493"/>
                <a:gd name="connsiteY92" fmla="*/ 1411300 h 2080656"/>
                <a:gd name="connsiteX93" fmla="*/ 383535 w 1957493"/>
                <a:gd name="connsiteY93" fmla="*/ 1388315 h 2080656"/>
                <a:gd name="connsiteX94" fmla="*/ 363056 w 1957493"/>
                <a:gd name="connsiteY94" fmla="*/ 1387376 h 2080656"/>
                <a:gd name="connsiteX95" fmla="*/ 77462 w 1957493"/>
                <a:gd name="connsiteY95" fmla="*/ 1387313 h 2080656"/>
                <a:gd name="connsiteX96" fmla="*/ 53412 w 1957493"/>
                <a:gd name="connsiteY96" fmla="*/ 1387313 h 2080656"/>
                <a:gd name="connsiteX97" fmla="*/ 52160 w 1957493"/>
                <a:gd name="connsiteY97" fmla="*/ 1227356 h 2080656"/>
                <a:gd name="connsiteX98" fmla="*/ 75646 w 1957493"/>
                <a:gd name="connsiteY98" fmla="*/ 1227356 h 2080656"/>
                <a:gd name="connsiteX99" fmla="*/ 363306 w 1957493"/>
                <a:gd name="connsiteY99" fmla="*/ 1227293 h 2080656"/>
                <a:gd name="connsiteX100" fmla="*/ 383786 w 1957493"/>
                <a:gd name="connsiteY100" fmla="*/ 1226291 h 2080656"/>
                <a:gd name="connsiteX101" fmla="*/ 403201 w 1957493"/>
                <a:gd name="connsiteY101" fmla="*/ 1203055 h 2080656"/>
                <a:gd name="connsiteX102" fmla="*/ 383786 w 1957493"/>
                <a:gd name="connsiteY102" fmla="*/ 1180007 h 2080656"/>
                <a:gd name="connsiteX103" fmla="*/ 361302 w 1957493"/>
                <a:gd name="connsiteY103" fmla="*/ 1178630 h 2080656"/>
                <a:gd name="connsiteX104" fmla="*/ 75709 w 1957493"/>
                <a:gd name="connsiteY104" fmla="*/ 1178567 h 2080656"/>
                <a:gd name="connsiteX105" fmla="*/ 50406 w 1957493"/>
                <a:gd name="connsiteY105" fmla="*/ 1178567 h 2080656"/>
                <a:gd name="connsiteX106" fmla="*/ 49028 w 1957493"/>
                <a:gd name="connsiteY106" fmla="*/ 1155957 h 2080656"/>
                <a:gd name="connsiteX107" fmla="*/ 49091 w 1957493"/>
                <a:gd name="connsiteY107" fmla="*/ 874435 h 2080656"/>
                <a:gd name="connsiteX108" fmla="*/ 52410 w 1957493"/>
                <a:gd name="connsiteY108" fmla="*/ 843997 h 2080656"/>
                <a:gd name="connsiteX109" fmla="*/ 111032 w 1957493"/>
                <a:gd name="connsiteY109" fmla="*/ 796648 h 2080656"/>
                <a:gd name="connsiteX110" fmla="*/ 133579 w 1957493"/>
                <a:gd name="connsiteY110" fmla="*/ 796022 h 2080656"/>
                <a:gd name="connsiteX111" fmla="*/ 1824717 w 1957493"/>
                <a:gd name="connsiteY111" fmla="*/ 796147 h 2080656"/>
                <a:gd name="connsiteX112" fmla="*/ 1861231 w 1957493"/>
                <a:gd name="connsiteY112" fmla="*/ 799968 h 2080656"/>
                <a:gd name="connsiteX113" fmla="*/ 1907327 w 1957493"/>
                <a:gd name="connsiteY113" fmla="*/ 852389 h 2080656"/>
                <a:gd name="connsiteX114" fmla="*/ 1909268 w 1957493"/>
                <a:gd name="connsiteY114" fmla="*/ 881011 h 2080656"/>
                <a:gd name="connsiteX115" fmla="*/ 1909268 w 1957493"/>
                <a:gd name="connsiteY115" fmla="*/ 1139924 h 2080656"/>
                <a:gd name="connsiteX116" fmla="*/ 1907765 w 1957493"/>
                <a:gd name="connsiteY116" fmla="*/ 1165477 h 2080656"/>
                <a:gd name="connsiteX117" fmla="*/ 1880083 w 1957493"/>
                <a:gd name="connsiteY117" fmla="*/ 1166855 h 2080656"/>
                <a:gd name="connsiteX118" fmla="*/ 1600627 w 1957493"/>
                <a:gd name="connsiteY118" fmla="*/ 1166980 h 2080656"/>
                <a:gd name="connsiteX119" fmla="*/ 1576013 w 1957493"/>
                <a:gd name="connsiteY119" fmla="*/ 1167983 h 2080656"/>
                <a:gd name="connsiteX120" fmla="*/ 1555847 w 1957493"/>
                <a:gd name="connsiteY120" fmla="*/ 1190279 h 2080656"/>
                <a:gd name="connsiteX121" fmla="*/ 1574197 w 1957493"/>
                <a:gd name="connsiteY121" fmla="*/ 1214141 h 2080656"/>
                <a:gd name="connsiteX122" fmla="*/ 1596682 w 1957493"/>
                <a:gd name="connsiteY122" fmla="*/ 1215456 h 2080656"/>
                <a:gd name="connsiteX123" fmla="*/ 1880270 w 1957493"/>
                <a:gd name="connsiteY123" fmla="*/ 1215519 h 2080656"/>
                <a:gd name="connsiteX124" fmla="*/ 1904070 w 1957493"/>
                <a:gd name="connsiteY124" fmla="*/ 1215519 h 2080656"/>
                <a:gd name="connsiteX125" fmla="*/ 1907014 w 1957493"/>
                <a:gd name="connsiteY125" fmla="*/ 1374224 h 2080656"/>
                <a:gd name="connsiteX126" fmla="*/ 1883903 w 1957493"/>
                <a:gd name="connsiteY126" fmla="*/ 1375163 h 2080656"/>
                <a:gd name="connsiteX127" fmla="*/ 1596243 w 1957493"/>
                <a:gd name="connsiteY127" fmla="*/ 1375225 h 2080656"/>
                <a:gd name="connsiteX128" fmla="*/ 1575763 w 1957493"/>
                <a:gd name="connsiteY128" fmla="*/ 1376228 h 2080656"/>
                <a:gd name="connsiteX129" fmla="*/ 1555972 w 1957493"/>
                <a:gd name="connsiteY129" fmla="*/ 1399213 h 2080656"/>
                <a:gd name="connsiteX130" fmla="*/ 1574510 w 1957493"/>
                <a:gd name="connsiteY130" fmla="*/ 1423138 h 20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957493" h="2080656">
                  <a:moveTo>
                    <a:pt x="1957180" y="866168"/>
                  </a:moveTo>
                  <a:cubicBezTo>
                    <a:pt x="1956930" y="810364"/>
                    <a:pt x="1921731" y="764770"/>
                    <a:pt x="1868684" y="751930"/>
                  </a:cubicBezTo>
                  <a:cubicBezTo>
                    <a:pt x="1854279" y="748423"/>
                    <a:pt x="1838809" y="748235"/>
                    <a:pt x="1823841" y="748173"/>
                  </a:cubicBezTo>
                  <a:cubicBezTo>
                    <a:pt x="1737537" y="747859"/>
                    <a:pt x="1651232" y="748047"/>
                    <a:pt x="1564928" y="747922"/>
                  </a:cubicBezTo>
                  <a:cubicBezTo>
                    <a:pt x="1556911" y="747922"/>
                    <a:pt x="1548895" y="747108"/>
                    <a:pt x="1538498" y="746607"/>
                  </a:cubicBezTo>
                  <a:cubicBezTo>
                    <a:pt x="1538498" y="737526"/>
                    <a:pt x="1538498" y="730135"/>
                    <a:pt x="1538498" y="722807"/>
                  </a:cubicBezTo>
                  <a:cubicBezTo>
                    <a:pt x="1538498" y="670073"/>
                    <a:pt x="1539438" y="617276"/>
                    <a:pt x="1538122" y="564604"/>
                  </a:cubicBezTo>
                  <a:cubicBezTo>
                    <a:pt x="1537308" y="531848"/>
                    <a:pt x="1535241" y="498842"/>
                    <a:pt x="1530043" y="466525"/>
                  </a:cubicBezTo>
                  <a:cubicBezTo>
                    <a:pt x="1493780" y="240555"/>
                    <a:pt x="1308332" y="29429"/>
                    <a:pt x="1028438" y="2686"/>
                  </a:cubicBezTo>
                  <a:cubicBezTo>
                    <a:pt x="914326" y="-8212"/>
                    <a:pt x="805162" y="13897"/>
                    <a:pt x="706143" y="71830"/>
                  </a:cubicBezTo>
                  <a:cubicBezTo>
                    <a:pt x="522700" y="179115"/>
                    <a:pt x="427063" y="340826"/>
                    <a:pt x="419235" y="553393"/>
                  </a:cubicBezTo>
                  <a:cubicBezTo>
                    <a:pt x="417168" y="609510"/>
                    <a:pt x="418859" y="665689"/>
                    <a:pt x="418859" y="721868"/>
                  </a:cubicBezTo>
                  <a:cubicBezTo>
                    <a:pt x="418859" y="729258"/>
                    <a:pt x="418859" y="736649"/>
                    <a:pt x="418859" y="747922"/>
                  </a:cubicBezTo>
                  <a:cubicBezTo>
                    <a:pt x="407586" y="747922"/>
                    <a:pt x="399444" y="747922"/>
                    <a:pt x="391364" y="747922"/>
                  </a:cubicBezTo>
                  <a:cubicBezTo>
                    <a:pt x="317398" y="747922"/>
                    <a:pt x="243432" y="747859"/>
                    <a:pt x="169466" y="747985"/>
                  </a:cubicBezTo>
                  <a:cubicBezTo>
                    <a:pt x="148923" y="747985"/>
                    <a:pt x="128318" y="747672"/>
                    <a:pt x="107838" y="748987"/>
                  </a:cubicBezTo>
                  <a:cubicBezTo>
                    <a:pt x="59863" y="752118"/>
                    <a:pt x="18590" y="784999"/>
                    <a:pt x="5625" y="831032"/>
                  </a:cubicBezTo>
                  <a:cubicBezTo>
                    <a:pt x="1805" y="844623"/>
                    <a:pt x="239" y="859341"/>
                    <a:pt x="239" y="873558"/>
                  </a:cubicBezTo>
                  <a:cubicBezTo>
                    <a:pt x="-74" y="1233807"/>
                    <a:pt x="-11" y="1594118"/>
                    <a:pt x="51" y="1954367"/>
                  </a:cubicBezTo>
                  <a:cubicBezTo>
                    <a:pt x="51" y="1959189"/>
                    <a:pt x="-11" y="1963949"/>
                    <a:pt x="302" y="1968771"/>
                  </a:cubicBezTo>
                  <a:cubicBezTo>
                    <a:pt x="4185" y="2030212"/>
                    <a:pt x="49905" y="2076057"/>
                    <a:pt x="111345" y="2079940"/>
                  </a:cubicBezTo>
                  <a:cubicBezTo>
                    <a:pt x="120927" y="2080566"/>
                    <a:pt x="130510" y="2080629"/>
                    <a:pt x="140092" y="2080629"/>
                  </a:cubicBezTo>
                  <a:cubicBezTo>
                    <a:pt x="699693" y="2080629"/>
                    <a:pt x="1259293" y="2080691"/>
                    <a:pt x="1818893" y="2080629"/>
                  </a:cubicBezTo>
                  <a:cubicBezTo>
                    <a:pt x="1829165" y="2080629"/>
                    <a:pt x="1839435" y="2080504"/>
                    <a:pt x="1849707" y="2079752"/>
                  </a:cubicBezTo>
                  <a:cubicBezTo>
                    <a:pt x="1900312" y="2076057"/>
                    <a:pt x="1941899" y="2041297"/>
                    <a:pt x="1953360" y="1991819"/>
                  </a:cubicBezTo>
                  <a:cubicBezTo>
                    <a:pt x="1956554" y="1977978"/>
                    <a:pt x="1957243" y="1963323"/>
                    <a:pt x="1957243" y="1949105"/>
                  </a:cubicBezTo>
                  <a:cubicBezTo>
                    <a:pt x="1957494" y="1696393"/>
                    <a:pt x="1957494" y="1443618"/>
                    <a:pt x="1957494" y="1190905"/>
                  </a:cubicBezTo>
                  <a:cubicBezTo>
                    <a:pt x="1957431" y="1082618"/>
                    <a:pt x="1957618" y="974393"/>
                    <a:pt x="1957180" y="866168"/>
                  </a:cubicBezTo>
                  <a:close/>
                  <a:moveTo>
                    <a:pt x="469026" y="529343"/>
                  </a:moveTo>
                  <a:cubicBezTo>
                    <a:pt x="474662" y="409218"/>
                    <a:pt x="520257" y="304563"/>
                    <a:pt x="601050" y="215942"/>
                  </a:cubicBezTo>
                  <a:cubicBezTo>
                    <a:pt x="689170" y="119303"/>
                    <a:pt x="799024" y="64690"/>
                    <a:pt x="929295" y="51475"/>
                  </a:cubicBezTo>
                  <a:cubicBezTo>
                    <a:pt x="1199606" y="23980"/>
                    <a:pt x="1443426" y="215566"/>
                    <a:pt x="1483822" y="481744"/>
                  </a:cubicBezTo>
                  <a:cubicBezTo>
                    <a:pt x="1488143" y="510053"/>
                    <a:pt x="1490085" y="538925"/>
                    <a:pt x="1490586" y="567610"/>
                  </a:cubicBezTo>
                  <a:cubicBezTo>
                    <a:pt x="1491651" y="622411"/>
                    <a:pt x="1490899" y="677213"/>
                    <a:pt x="1490837" y="732014"/>
                  </a:cubicBezTo>
                  <a:cubicBezTo>
                    <a:pt x="1490837" y="736022"/>
                    <a:pt x="1490210" y="740031"/>
                    <a:pt x="1489960" y="743601"/>
                  </a:cubicBezTo>
                  <a:cubicBezTo>
                    <a:pt x="1474302" y="748924"/>
                    <a:pt x="1363885" y="750114"/>
                    <a:pt x="1338207" y="745104"/>
                  </a:cubicBezTo>
                  <a:cubicBezTo>
                    <a:pt x="1337894" y="738402"/>
                    <a:pt x="1337330" y="731075"/>
                    <a:pt x="1337330" y="723810"/>
                  </a:cubicBezTo>
                  <a:cubicBezTo>
                    <a:pt x="1337267" y="671075"/>
                    <a:pt x="1337643" y="618340"/>
                    <a:pt x="1337142" y="565606"/>
                  </a:cubicBezTo>
                  <a:cubicBezTo>
                    <a:pt x="1336140" y="457694"/>
                    <a:pt x="1295869" y="366943"/>
                    <a:pt x="1215201" y="295169"/>
                  </a:cubicBezTo>
                  <a:cubicBezTo>
                    <a:pt x="1147435" y="234856"/>
                    <a:pt x="1067144" y="204230"/>
                    <a:pt x="976518" y="206359"/>
                  </a:cubicBezTo>
                  <a:cubicBezTo>
                    <a:pt x="829775" y="209804"/>
                    <a:pt x="722991" y="279386"/>
                    <a:pt x="655789" y="409218"/>
                  </a:cubicBezTo>
                  <a:cubicBezTo>
                    <a:pt x="632866" y="453498"/>
                    <a:pt x="621530" y="501660"/>
                    <a:pt x="620653" y="551639"/>
                  </a:cubicBezTo>
                  <a:cubicBezTo>
                    <a:pt x="619651" y="608445"/>
                    <a:pt x="620152" y="665313"/>
                    <a:pt x="620027" y="722181"/>
                  </a:cubicBezTo>
                  <a:cubicBezTo>
                    <a:pt x="620027" y="729571"/>
                    <a:pt x="620027" y="736962"/>
                    <a:pt x="620027" y="746920"/>
                  </a:cubicBezTo>
                  <a:cubicBezTo>
                    <a:pt x="568169" y="746920"/>
                    <a:pt x="519756" y="746920"/>
                    <a:pt x="469840" y="746920"/>
                  </a:cubicBezTo>
                  <a:cubicBezTo>
                    <a:pt x="468838" y="741033"/>
                    <a:pt x="467209" y="735897"/>
                    <a:pt x="467209" y="730699"/>
                  </a:cubicBezTo>
                  <a:cubicBezTo>
                    <a:pt x="467523" y="663559"/>
                    <a:pt x="465832" y="596357"/>
                    <a:pt x="469026" y="529343"/>
                  </a:cubicBezTo>
                  <a:close/>
                  <a:moveTo>
                    <a:pt x="670256" y="540554"/>
                  </a:moveTo>
                  <a:cubicBezTo>
                    <a:pt x="677020" y="410972"/>
                    <a:pt x="772406" y="298739"/>
                    <a:pt x="897979" y="264668"/>
                  </a:cubicBezTo>
                  <a:cubicBezTo>
                    <a:pt x="1066079" y="219073"/>
                    <a:pt x="1247769" y="322475"/>
                    <a:pt x="1283405" y="506671"/>
                  </a:cubicBezTo>
                  <a:cubicBezTo>
                    <a:pt x="1286912" y="524708"/>
                    <a:pt x="1288979" y="543309"/>
                    <a:pt x="1289230" y="561723"/>
                  </a:cubicBezTo>
                  <a:cubicBezTo>
                    <a:pt x="1289982" y="618528"/>
                    <a:pt x="1289606" y="675396"/>
                    <a:pt x="1289543" y="732265"/>
                  </a:cubicBezTo>
                  <a:cubicBezTo>
                    <a:pt x="1289543" y="736273"/>
                    <a:pt x="1288979" y="740219"/>
                    <a:pt x="1288666" y="743789"/>
                  </a:cubicBezTo>
                  <a:cubicBezTo>
                    <a:pt x="1272508" y="748987"/>
                    <a:pt x="692615" y="750114"/>
                    <a:pt x="669943" y="745104"/>
                  </a:cubicBezTo>
                  <a:cubicBezTo>
                    <a:pt x="669254" y="741471"/>
                    <a:pt x="667876" y="737526"/>
                    <a:pt x="667939" y="733580"/>
                  </a:cubicBezTo>
                  <a:cubicBezTo>
                    <a:pt x="668440" y="669196"/>
                    <a:pt x="666874" y="604750"/>
                    <a:pt x="670256" y="540554"/>
                  </a:cubicBezTo>
                  <a:close/>
                  <a:moveTo>
                    <a:pt x="1574510" y="1423138"/>
                  </a:moveTo>
                  <a:cubicBezTo>
                    <a:pt x="1581713" y="1424766"/>
                    <a:pt x="1589416" y="1424703"/>
                    <a:pt x="1596932" y="1424703"/>
                  </a:cubicBezTo>
                  <a:cubicBezTo>
                    <a:pt x="1691440" y="1424766"/>
                    <a:pt x="1785950" y="1424766"/>
                    <a:pt x="1880521" y="1424766"/>
                  </a:cubicBezTo>
                  <a:cubicBezTo>
                    <a:pt x="1888663" y="1424766"/>
                    <a:pt x="1896805" y="1424766"/>
                    <a:pt x="1904321" y="1424766"/>
                  </a:cubicBezTo>
                  <a:cubicBezTo>
                    <a:pt x="1910333" y="1440799"/>
                    <a:pt x="1911460" y="1567939"/>
                    <a:pt x="1905949" y="1592740"/>
                  </a:cubicBezTo>
                  <a:cubicBezTo>
                    <a:pt x="1898559" y="1593116"/>
                    <a:pt x="1890542" y="1593805"/>
                    <a:pt x="1882525" y="1593805"/>
                  </a:cubicBezTo>
                  <a:cubicBezTo>
                    <a:pt x="1788016" y="1593867"/>
                    <a:pt x="1693508" y="1593867"/>
                    <a:pt x="1598936" y="1593867"/>
                  </a:cubicBezTo>
                  <a:cubicBezTo>
                    <a:pt x="1591420" y="1593867"/>
                    <a:pt x="1583779" y="1593679"/>
                    <a:pt x="1576389" y="1594869"/>
                  </a:cubicBezTo>
                  <a:cubicBezTo>
                    <a:pt x="1562987" y="1597124"/>
                    <a:pt x="1555471" y="1606394"/>
                    <a:pt x="1555721" y="1618920"/>
                  </a:cubicBezTo>
                  <a:cubicBezTo>
                    <a:pt x="1556034" y="1631132"/>
                    <a:pt x="1564302" y="1640276"/>
                    <a:pt x="1577579" y="1642093"/>
                  </a:cubicBezTo>
                  <a:cubicBezTo>
                    <a:pt x="1583654" y="1642907"/>
                    <a:pt x="1589854" y="1642594"/>
                    <a:pt x="1596055" y="1642594"/>
                  </a:cubicBezTo>
                  <a:cubicBezTo>
                    <a:pt x="1691253" y="1642594"/>
                    <a:pt x="1786451" y="1642594"/>
                    <a:pt x="1881649" y="1642594"/>
                  </a:cubicBezTo>
                  <a:cubicBezTo>
                    <a:pt x="1889728" y="1642594"/>
                    <a:pt x="1897807" y="1642594"/>
                    <a:pt x="1907577" y="1642594"/>
                  </a:cubicBezTo>
                  <a:cubicBezTo>
                    <a:pt x="1908204" y="1651988"/>
                    <a:pt x="1909143" y="1659253"/>
                    <a:pt x="1909143" y="1666518"/>
                  </a:cubicBezTo>
                  <a:cubicBezTo>
                    <a:pt x="1909268" y="1761027"/>
                    <a:pt x="1909205" y="1855536"/>
                    <a:pt x="1909143" y="1950108"/>
                  </a:cubicBezTo>
                  <a:cubicBezTo>
                    <a:pt x="1909143" y="1957623"/>
                    <a:pt x="1908705" y="1965201"/>
                    <a:pt x="1907702" y="1972654"/>
                  </a:cubicBezTo>
                  <a:cubicBezTo>
                    <a:pt x="1903256" y="2005285"/>
                    <a:pt x="1879143" y="2028458"/>
                    <a:pt x="1846263" y="2031840"/>
                  </a:cubicBezTo>
                  <a:cubicBezTo>
                    <a:pt x="1839498" y="2032529"/>
                    <a:pt x="1832609" y="2032403"/>
                    <a:pt x="1825720" y="2032403"/>
                  </a:cubicBezTo>
                  <a:cubicBezTo>
                    <a:pt x="1261360" y="2032403"/>
                    <a:pt x="696937" y="2032466"/>
                    <a:pt x="132576" y="2032278"/>
                  </a:cubicBezTo>
                  <a:cubicBezTo>
                    <a:pt x="121053" y="2032278"/>
                    <a:pt x="109153" y="2031715"/>
                    <a:pt x="98130" y="2028708"/>
                  </a:cubicBezTo>
                  <a:cubicBezTo>
                    <a:pt x="69571" y="2020942"/>
                    <a:pt x="52034" y="1998583"/>
                    <a:pt x="49466" y="1969335"/>
                  </a:cubicBezTo>
                  <a:cubicBezTo>
                    <a:pt x="49216" y="1966579"/>
                    <a:pt x="49028" y="1963886"/>
                    <a:pt x="49028" y="1961130"/>
                  </a:cubicBezTo>
                  <a:cubicBezTo>
                    <a:pt x="48965" y="1863866"/>
                    <a:pt x="48965" y="1766601"/>
                    <a:pt x="49028" y="1669337"/>
                  </a:cubicBezTo>
                  <a:cubicBezTo>
                    <a:pt x="49028" y="1665391"/>
                    <a:pt x="49842" y="1661383"/>
                    <a:pt x="50656" y="1654556"/>
                  </a:cubicBezTo>
                  <a:cubicBezTo>
                    <a:pt x="59174" y="1654556"/>
                    <a:pt x="67128" y="1654556"/>
                    <a:pt x="75145" y="1654556"/>
                  </a:cubicBezTo>
                  <a:cubicBezTo>
                    <a:pt x="169654" y="1654556"/>
                    <a:pt x="264162" y="1654556"/>
                    <a:pt x="358734" y="1654556"/>
                  </a:cubicBezTo>
                  <a:cubicBezTo>
                    <a:pt x="364872" y="1654556"/>
                    <a:pt x="371072" y="1654869"/>
                    <a:pt x="377210" y="1654305"/>
                  </a:cubicBezTo>
                  <a:cubicBezTo>
                    <a:pt x="393118" y="1652990"/>
                    <a:pt x="402951" y="1643846"/>
                    <a:pt x="403264" y="1630631"/>
                  </a:cubicBezTo>
                  <a:cubicBezTo>
                    <a:pt x="403577" y="1616665"/>
                    <a:pt x="393306" y="1607020"/>
                    <a:pt x="376270" y="1605767"/>
                  </a:cubicBezTo>
                  <a:cubicBezTo>
                    <a:pt x="370822" y="1605391"/>
                    <a:pt x="365310" y="1605579"/>
                    <a:pt x="359861" y="1605579"/>
                  </a:cubicBezTo>
                  <a:cubicBezTo>
                    <a:pt x="265352" y="1605579"/>
                    <a:pt x="170844" y="1605579"/>
                    <a:pt x="76272" y="1605579"/>
                  </a:cubicBezTo>
                  <a:cubicBezTo>
                    <a:pt x="68193" y="1605579"/>
                    <a:pt x="60176" y="1605579"/>
                    <a:pt x="50531" y="1605579"/>
                  </a:cubicBezTo>
                  <a:cubicBezTo>
                    <a:pt x="50531" y="1548961"/>
                    <a:pt x="50531" y="1494536"/>
                    <a:pt x="50531" y="1436102"/>
                  </a:cubicBezTo>
                  <a:cubicBezTo>
                    <a:pt x="60051" y="1436102"/>
                    <a:pt x="68067" y="1436102"/>
                    <a:pt x="76084" y="1436102"/>
                  </a:cubicBezTo>
                  <a:cubicBezTo>
                    <a:pt x="171282" y="1436102"/>
                    <a:pt x="266480" y="1436102"/>
                    <a:pt x="361678" y="1436039"/>
                  </a:cubicBezTo>
                  <a:cubicBezTo>
                    <a:pt x="369193" y="1436039"/>
                    <a:pt x="376834" y="1436039"/>
                    <a:pt x="384162" y="1434536"/>
                  </a:cubicBezTo>
                  <a:cubicBezTo>
                    <a:pt x="396250" y="1432094"/>
                    <a:pt x="403514" y="1422511"/>
                    <a:pt x="403327" y="1411300"/>
                  </a:cubicBezTo>
                  <a:cubicBezTo>
                    <a:pt x="403076" y="1400153"/>
                    <a:pt x="395373" y="1390507"/>
                    <a:pt x="383535" y="1388315"/>
                  </a:cubicBezTo>
                  <a:cubicBezTo>
                    <a:pt x="376897" y="1387063"/>
                    <a:pt x="369882" y="1387376"/>
                    <a:pt x="363056" y="1387376"/>
                  </a:cubicBezTo>
                  <a:cubicBezTo>
                    <a:pt x="267858" y="1387313"/>
                    <a:pt x="172660" y="1387313"/>
                    <a:pt x="77462" y="1387313"/>
                  </a:cubicBezTo>
                  <a:cubicBezTo>
                    <a:pt x="69320" y="1387313"/>
                    <a:pt x="61116" y="1387313"/>
                    <a:pt x="53412" y="1387313"/>
                  </a:cubicBezTo>
                  <a:cubicBezTo>
                    <a:pt x="47963" y="1371593"/>
                    <a:pt x="46961" y="1252345"/>
                    <a:pt x="52160" y="1227356"/>
                  </a:cubicBezTo>
                  <a:cubicBezTo>
                    <a:pt x="59613" y="1227356"/>
                    <a:pt x="67629" y="1227356"/>
                    <a:pt x="75646" y="1227356"/>
                  </a:cubicBezTo>
                  <a:cubicBezTo>
                    <a:pt x="171533" y="1227356"/>
                    <a:pt x="267419" y="1227356"/>
                    <a:pt x="363306" y="1227293"/>
                  </a:cubicBezTo>
                  <a:cubicBezTo>
                    <a:pt x="370132" y="1227293"/>
                    <a:pt x="377147" y="1227606"/>
                    <a:pt x="383786" y="1226291"/>
                  </a:cubicBezTo>
                  <a:cubicBezTo>
                    <a:pt x="395623" y="1224037"/>
                    <a:pt x="403201" y="1214266"/>
                    <a:pt x="403201" y="1203055"/>
                  </a:cubicBezTo>
                  <a:cubicBezTo>
                    <a:pt x="403201" y="1191782"/>
                    <a:pt x="395874" y="1182387"/>
                    <a:pt x="383786" y="1180007"/>
                  </a:cubicBezTo>
                  <a:cubicBezTo>
                    <a:pt x="376458" y="1178567"/>
                    <a:pt x="368817" y="1178630"/>
                    <a:pt x="361302" y="1178630"/>
                  </a:cubicBezTo>
                  <a:cubicBezTo>
                    <a:pt x="266104" y="1178567"/>
                    <a:pt x="170906" y="1178567"/>
                    <a:pt x="75709" y="1178567"/>
                  </a:cubicBezTo>
                  <a:cubicBezTo>
                    <a:pt x="67692" y="1178567"/>
                    <a:pt x="59675" y="1178567"/>
                    <a:pt x="50406" y="1178567"/>
                  </a:cubicBezTo>
                  <a:cubicBezTo>
                    <a:pt x="49842" y="1169235"/>
                    <a:pt x="49028" y="1162596"/>
                    <a:pt x="49028" y="1155957"/>
                  </a:cubicBezTo>
                  <a:cubicBezTo>
                    <a:pt x="48965" y="1062137"/>
                    <a:pt x="48903" y="968255"/>
                    <a:pt x="49091" y="874435"/>
                  </a:cubicBezTo>
                  <a:cubicBezTo>
                    <a:pt x="49091" y="864289"/>
                    <a:pt x="49278" y="853516"/>
                    <a:pt x="52410" y="843997"/>
                  </a:cubicBezTo>
                  <a:cubicBezTo>
                    <a:pt x="61679" y="816126"/>
                    <a:pt x="81533" y="799968"/>
                    <a:pt x="111032" y="796648"/>
                  </a:cubicBezTo>
                  <a:cubicBezTo>
                    <a:pt x="118485" y="795834"/>
                    <a:pt x="126063" y="796022"/>
                    <a:pt x="133579" y="796022"/>
                  </a:cubicBezTo>
                  <a:cubicBezTo>
                    <a:pt x="697313" y="796022"/>
                    <a:pt x="1260984" y="795959"/>
                    <a:pt x="1824717" y="796147"/>
                  </a:cubicBezTo>
                  <a:cubicBezTo>
                    <a:pt x="1836931" y="796147"/>
                    <a:pt x="1849581" y="796711"/>
                    <a:pt x="1861231" y="799968"/>
                  </a:cubicBezTo>
                  <a:cubicBezTo>
                    <a:pt x="1887222" y="807421"/>
                    <a:pt x="1902442" y="826022"/>
                    <a:pt x="1907327" y="852389"/>
                  </a:cubicBezTo>
                  <a:cubicBezTo>
                    <a:pt x="1909080" y="861721"/>
                    <a:pt x="1909268" y="871491"/>
                    <a:pt x="1909268" y="881011"/>
                  </a:cubicBezTo>
                  <a:cubicBezTo>
                    <a:pt x="1909393" y="967315"/>
                    <a:pt x="1909393" y="1053620"/>
                    <a:pt x="1909268" y="1139924"/>
                  </a:cubicBezTo>
                  <a:cubicBezTo>
                    <a:pt x="1909268" y="1147941"/>
                    <a:pt x="1908329" y="1155957"/>
                    <a:pt x="1907765" y="1165477"/>
                  </a:cubicBezTo>
                  <a:cubicBezTo>
                    <a:pt x="1897494" y="1166041"/>
                    <a:pt x="1888788" y="1166855"/>
                    <a:pt x="1880083" y="1166855"/>
                  </a:cubicBezTo>
                  <a:cubicBezTo>
                    <a:pt x="1786951" y="1166980"/>
                    <a:pt x="1693758" y="1166918"/>
                    <a:pt x="1600627" y="1166980"/>
                  </a:cubicBezTo>
                  <a:cubicBezTo>
                    <a:pt x="1592422" y="1166980"/>
                    <a:pt x="1584093" y="1166855"/>
                    <a:pt x="1576013" y="1167983"/>
                  </a:cubicBezTo>
                  <a:cubicBezTo>
                    <a:pt x="1563988" y="1169673"/>
                    <a:pt x="1556410" y="1178692"/>
                    <a:pt x="1555847" y="1190279"/>
                  </a:cubicBezTo>
                  <a:cubicBezTo>
                    <a:pt x="1555282" y="1201803"/>
                    <a:pt x="1562172" y="1211573"/>
                    <a:pt x="1574197" y="1214141"/>
                  </a:cubicBezTo>
                  <a:cubicBezTo>
                    <a:pt x="1581462" y="1215707"/>
                    <a:pt x="1589166" y="1215456"/>
                    <a:pt x="1596682" y="1215456"/>
                  </a:cubicBezTo>
                  <a:cubicBezTo>
                    <a:pt x="1691190" y="1215519"/>
                    <a:pt x="1785699" y="1215519"/>
                    <a:pt x="1880270" y="1215519"/>
                  </a:cubicBezTo>
                  <a:cubicBezTo>
                    <a:pt x="1888413" y="1215519"/>
                    <a:pt x="1896554" y="1215519"/>
                    <a:pt x="1904070" y="1215519"/>
                  </a:cubicBezTo>
                  <a:cubicBezTo>
                    <a:pt x="1910333" y="1230613"/>
                    <a:pt x="1912274" y="1339652"/>
                    <a:pt x="1907014" y="1374224"/>
                  </a:cubicBezTo>
                  <a:cubicBezTo>
                    <a:pt x="1899686" y="1374537"/>
                    <a:pt x="1891795" y="1375163"/>
                    <a:pt x="1883903" y="1375163"/>
                  </a:cubicBezTo>
                  <a:cubicBezTo>
                    <a:pt x="1788016" y="1375225"/>
                    <a:pt x="1692130" y="1375163"/>
                    <a:pt x="1596243" y="1375225"/>
                  </a:cubicBezTo>
                  <a:cubicBezTo>
                    <a:pt x="1589416" y="1375225"/>
                    <a:pt x="1582402" y="1374975"/>
                    <a:pt x="1575763" y="1376228"/>
                  </a:cubicBezTo>
                  <a:cubicBezTo>
                    <a:pt x="1563863" y="1378482"/>
                    <a:pt x="1556347" y="1387877"/>
                    <a:pt x="1555972" y="1399213"/>
                  </a:cubicBezTo>
                  <a:cubicBezTo>
                    <a:pt x="1555408" y="1410862"/>
                    <a:pt x="1562235" y="1420319"/>
                    <a:pt x="1574510" y="1423138"/>
                  </a:cubicBezTo>
                  <a:close/>
                </a:path>
              </a:pathLst>
            </a:custGeom>
            <a:grpFill/>
            <a:ln w="6258" cap="flat">
              <a:noFill/>
              <a:prstDash val="solid"/>
              <a:miter/>
            </a:ln>
          </p:spPr>
          <p:txBody>
            <a:bodyPr rtlCol="0" anchor="ctr"/>
            <a:lstStyle/>
            <a:p>
              <a:endParaRPr lang="zh-CN" altLang="en-US">
                <a:latin typeface="微软雅黑" panose="020B0503020204020204" charset="-122"/>
                <a:ea typeface="微软雅黑" panose="020B0503020204020204" charset="-122"/>
                <a:cs typeface="+mn-ea"/>
                <a:sym typeface="+mn-lt"/>
              </a:endParaRPr>
            </a:p>
          </p:txBody>
        </p:sp>
        <p:sp>
          <p:nvSpPr>
            <p:cNvPr id="24" name="任意多边形: 形状 23"/>
            <p:cNvSpPr/>
            <p:nvPr/>
          </p:nvSpPr>
          <p:spPr>
            <a:xfrm>
              <a:off x="2465103" y="-753083"/>
              <a:ext cx="94962" cy="181664"/>
            </a:xfrm>
            <a:custGeom>
              <a:avLst/>
              <a:gdLst>
                <a:gd name="connsiteX0" fmla="*/ 147643 w 356623"/>
                <a:gd name="connsiteY0" fmla="*/ 3256 h 682226"/>
                <a:gd name="connsiteX1" fmla="*/ 7227 w 356623"/>
                <a:gd name="connsiteY1" fmla="*/ 131836 h 682226"/>
                <a:gd name="connsiteX2" fmla="*/ 64470 w 356623"/>
                <a:gd name="connsiteY2" fmla="*/ 314841 h 682226"/>
                <a:gd name="connsiteX3" fmla="*/ 76120 w 356623"/>
                <a:gd name="connsiteY3" fmla="*/ 341209 h 682226"/>
                <a:gd name="connsiteX4" fmla="*/ 75995 w 356623"/>
                <a:gd name="connsiteY4" fmla="*/ 458264 h 682226"/>
                <a:gd name="connsiteX5" fmla="*/ 75995 w 356623"/>
                <a:gd name="connsiteY5" fmla="*/ 567116 h 682226"/>
                <a:gd name="connsiteX6" fmla="*/ 75995 w 356623"/>
                <a:gd name="connsiteY6" fmla="*/ 569182 h 682226"/>
                <a:gd name="connsiteX7" fmla="*/ 78312 w 356623"/>
                <a:gd name="connsiteY7" fmla="*/ 597741 h 682226"/>
                <a:gd name="connsiteX8" fmla="*/ 175076 w 356623"/>
                <a:gd name="connsiteY8" fmla="*/ 682167 h 682226"/>
                <a:gd name="connsiteX9" fmla="*/ 278039 w 356623"/>
                <a:gd name="connsiteY9" fmla="*/ 602752 h 682226"/>
                <a:gd name="connsiteX10" fmla="*/ 281108 w 356623"/>
                <a:gd name="connsiteY10" fmla="*/ 570184 h 682226"/>
                <a:gd name="connsiteX11" fmla="*/ 281108 w 356623"/>
                <a:gd name="connsiteY11" fmla="*/ 340144 h 682226"/>
                <a:gd name="connsiteX12" fmla="*/ 291943 w 356623"/>
                <a:gd name="connsiteY12" fmla="*/ 315593 h 682226"/>
                <a:gd name="connsiteX13" fmla="*/ 356452 w 356623"/>
                <a:gd name="connsiteY13" fmla="*/ 169289 h 682226"/>
                <a:gd name="connsiteX14" fmla="*/ 147643 w 356623"/>
                <a:gd name="connsiteY14" fmla="*/ 3256 h 682226"/>
                <a:gd name="connsiteX15" fmla="*/ 253927 w 356623"/>
                <a:gd name="connsiteY15" fmla="*/ 284528 h 682226"/>
                <a:gd name="connsiteX16" fmla="*/ 243530 w 356623"/>
                <a:gd name="connsiteY16" fmla="*/ 291042 h 682226"/>
                <a:gd name="connsiteX17" fmla="*/ 232319 w 356623"/>
                <a:gd name="connsiteY17" fmla="*/ 310895 h 682226"/>
                <a:gd name="connsiteX18" fmla="*/ 232445 w 356623"/>
                <a:gd name="connsiteY18" fmla="*/ 374528 h 682226"/>
                <a:gd name="connsiteX19" fmla="*/ 232445 w 356623"/>
                <a:gd name="connsiteY19" fmla="*/ 559287 h 682226"/>
                <a:gd name="connsiteX20" fmla="*/ 232319 w 356623"/>
                <a:gd name="connsiteY20" fmla="*/ 577762 h 682226"/>
                <a:gd name="connsiteX21" fmla="*/ 177769 w 356623"/>
                <a:gd name="connsiteY21" fmla="*/ 634318 h 682226"/>
                <a:gd name="connsiteX22" fmla="*/ 125159 w 356623"/>
                <a:gd name="connsiteY22" fmla="*/ 577888 h 682226"/>
                <a:gd name="connsiteX23" fmla="*/ 125034 w 356623"/>
                <a:gd name="connsiteY23" fmla="*/ 477304 h 682226"/>
                <a:gd name="connsiteX24" fmla="*/ 125034 w 356623"/>
                <a:gd name="connsiteY24" fmla="*/ 446490 h 682226"/>
                <a:gd name="connsiteX25" fmla="*/ 125284 w 356623"/>
                <a:gd name="connsiteY25" fmla="*/ 315092 h 682226"/>
                <a:gd name="connsiteX26" fmla="*/ 110754 w 356623"/>
                <a:gd name="connsiteY26" fmla="*/ 288725 h 682226"/>
                <a:gd name="connsiteX27" fmla="*/ 52320 w 356623"/>
                <a:gd name="connsiteY27" fmla="*/ 147180 h 682226"/>
                <a:gd name="connsiteX28" fmla="*/ 168437 w 356623"/>
                <a:gd name="connsiteY28" fmla="*/ 49102 h 682226"/>
                <a:gd name="connsiteX29" fmla="*/ 300649 w 356623"/>
                <a:gd name="connsiteY29" fmla="*/ 133339 h 682226"/>
                <a:gd name="connsiteX30" fmla="*/ 253927 w 356623"/>
                <a:gd name="connsiteY30" fmla="*/ 284528 h 68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6623" h="682226">
                  <a:moveTo>
                    <a:pt x="147643" y="3256"/>
                  </a:moveTo>
                  <a:cubicBezTo>
                    <a:pt x="75744" y="17724"/>
                    <a:pt x="26579" y="60688"/>
                    <a:pt x="7227" y="131836"/>
                  </a:cubicBezTo>
                  <a:cubicBezTo>
                    <a:pt x="-12314" y="203673"/>
                    <a:pt x="8103" y="265739"/>
                    <a:pt x="64470" y="314841"/>
                  </a:cubicBezTo>
                  <a:cubicBezTo>
                    <a:pt x="73302" y="322545"/>
                    <a:pt x="76245" y="330248"/>
                    <a:pt x="76120" y="341209"/>
                  </a:cubicBezTo>
                  <a:cubicBezTo>
                    <a:pt x="75744" y="380227"/>
                    <a:pt x="75995" y="419246"/>
                    <a:pt x="75995" y="458264"/>
                  </a:cubicBezTo>
                  <a:cubicBezTo>
                    <a:pt x="75995" y="494527"/>
                    <a:pt x="75995" y="530853"/>
                    <a:pt x="75995" y="567116"/>
                  </a:cubicBezTo>
                  <a:cubicBezTo>
                    <a:pt x="75995" y="567804"/>
                    <a:pt x="75932" y="568493"/>
                    <a:pt x="75995" y="569182"/>
                  </a:cubicBezTo>
                  <a:cubicBezTo>
                    <a:pt x="76746" y="578702"/>
                    <a:pt x="76746" y="588347"/>
                    <a:pt x="78312" y="597741"/>
                  </a:cubicBezTo>
                  <a:cubicBezTo>
                    <a:pt x="86454" y="646593"/>
                    <a:pt x="125598" y="680539"/>
                    <a:pt x="175076" y="682167"/>
                  </a:cubicBezTo>
                  <a:cubicBezTo>
                    <a:pt x="225555" y="683796"/>
                    <a:pt x="267392" y="651791"/>
                    <a:pt x="278039" y="602752"/>
                  </a:cubicBezTo>
                  <a:cubicBezTo>
                    <a:pt x="280357" y="592168"/>
                    <a:pt x="281108" y="581082"/>
                    <a:pt x="281108" y="570184"/>
                  </a:cubicBezTo>
                  <a:cubicBezTo>
                    <a:pt x="281359" y="493525"/>
                    <a:pt x="281359" y="416866"/>
                    <a:pt x="281108" y="340144"/>
                  </a:cubicBezTo>
                  <a:cubicBezTo>
                    <a:pt x="281046" y="329873"/>
                    <a:pt x="283488" y="322607"/>
                    <a:pt x="291943" y="315593"/>
                  </a:cubicBezTo>
                  <a:cubicBezTo>
                    <a:pt x="337663" y="277702"/>
                    <a:pt x="358769" y="228662"/>
                    <a:pt x="356452" y="169289"/>
                  </a:cubicBezTo>
                  <a:cubicBezTo>
                    <a:pt x="352256" y="64008"/>
                    <a:pt x="250858" y="-17537"/>
                    <a:pt x="147643" y="3256"/>
                  </a:cubicBezTo>
                  <a:close/>
                  <a:moveTo>
                    <a:pt x="253927" y="284528"/>
                  </a:moveTo>
                  <a:cubicBezTo>
                    <a:pt x="250545" y="286846"/>
                    <a:pt x="247163" y="289288"/>
                    <a:pt x="243530" y="291042"/>
                  </a:cubicBezTo>
                  <a:cubicBezTo>
                    <a:pt x="235013" y="295050"/>
                    <a:pt x="232131" y="301626"/>
                    <a:pt x="232319" y="310895"/>
                  </a:cubicBezTo>
                  <a:cubicBezTo>
                    <a:pt x="232758" y="332127"/>
                    <a:pt x="232445" y="353296"/>
                    <a:pt x="232445" y="374528"/>
                  </a:cubicBezTo>
                  <a:cubicBezTo>
                    <a:pt x="232445" y="436093"/>
                    <a:pt x="232445" y="497721"/>
                    <a:pt x="232445" y="559287"/>
                  </a:cubicBezTo>
                  <a:cubicBezTo>
                    <a:pt x="232445" y="565424"/>
                    <a:pt x="232570" y="571625"/>
                    <a:pt x="232319" y="577762"/>
                  </a:cubicBezTo>
                  <a:cubicBezTo>
                    <a:pt x="231067" y="612209"/>
                    <a:pt x="209271" y="634819"/>
                    <a:pt x="177769" y="634318"/>
                  </a:cubicBezTo>
                  <a:cubicBezTo>
                    <a:pt x="147330" y="633816"/>
                    <a:pt x="125660" y="611082"/>
                    <a:pt x="125159" y="577888"/>
                  </a:cubicBezTo>
                  <a:cubicBezTo>
                    <a:pt x="124658" y="544381"/>
                    <a:pt x="125034" y="510811"/>
                    <a:pt x="125034" y="477304"/>
                  </a:cubicBezTo>
                  <a:cubicBezTo>
                    <a:pt x="125034" y="467032"/>
                    <a:pt x="125034" y="456761"/>
                    <a:pt x="125034" y="446490"/>
                  </a:cubicBezTo>
                  <a:cubicBezTo>
                    <a:pt x="125034" y="402711"/>
                    <a:pt x="124658" y="358870"/>
                    <a:pt x="125284" y="315092"/>
                  </a:cubicBezTo>
                  <a:cubicBezTo>
                    <a:pt x="125472" y="302691"/>
                    <a:pt x="121464" y="295426"/>
                    <a:pt x="110754" y="288725"/>
                  </a:cubicBezTo>
                  <a:cubicBezTo>
                    <a:pt x="60776" y="257221"/>
                    <a:pt x="38855" y="202858"/>
                    <a:pt x="52320" y="147180"/>
                  </a:cubicBezTo>
                  <a:cubicBezTo>
                    <a:pt x="65160" y="94320"/>
                    <a:pt x="112070" y="53611"/>
                    <a:pt x="168437" y="49102"/>
                  </a:cubicBezTo>
                  <a:cubicBezTo>
                    <a:pt x="226182" y="44530"/>
                    <a:pt x="278666" y="76471"/>
                    <a:pt x="300649" y="133339"/>
                  </a:cubicBezTo>
                  <a:cubicBezTo>
                    <a:pt x="321755" y="188141"/>
                    <a:pt x="301713" y="251710"/>
                    <a:pt x="253927" y="284528"/>
                  </a:cubicBezTo>
                  <a:close/>
                </a:path>
              </a:pathLst>
            </a:custGeom>
            <a:grpFill/>
            <a:ln w="6258" cap="flat">
              <a:noFill/>
              <a:prstDash val="solid"/>
              <a:miter/>
            </a:ln>
          </p:spPr>
          <p:txBody>
            <a:bodyPr rtlCol="0" anchor="ctr"/>
            <a:lstStyle/>
            <a:p>
              <a:endParaRPr lang="zh-CN" altLang="en-US">
                <a:latin typeface="微软雅黑" panose="020B0503020204020204" charset="-122"/>
                <a:ea typeface="微软雅黑" panose="020B0503020204020204" charset="-122"/>
                <a:cs typeface="+mn-ea"/>
                <a:sym typeface="+mn-lt"/>
              </a:endParaRPr>
            </a:p>
          </p:txBody>
        </p:sp>
      </p:grpSp>
      <p:sp>
        <p:nvSpPr>
          <p:cNvPr id="30" name="矩形 29"/>
          <p:cNvSpPr/>
          <p:nvPr/>
        </p:nvSpPr>
        <p:spPr>
          <a:xfrm>
            <a:off x="2169795" y="3982085"/>
            <a:ext cx="2240280" cy="429895"/>
          </a:xfrm>
          <a:prstGeom prst="rect">
            <a:avLst/>
          </a:prstGeom>
        </p:spPr>
        <p:txBody>
          <a:bodyPr wrap="square">
            <a:spAutoFit/>
          </a:bodyPr>
          <a:lstStyle/>
          <a:p>
            <a:pPr lvl="0" algn="ctr">
              <a:buClrTx/>
              <a:buSzTx/>
              <a:buFontTx/>
            </a:pPr>
            <a:r>
              <a:rPr lang="zh-CN" altLang="en-US" sz="2200" b="1" dirty="0">
                <a:solidFill>
                  <a:srgbClr val="0055BD"/>
                </a:solidFill>
                <a:latin typeface="微软雅黑" panose="020B0503020204020204" charset="-122"/>
                <a:ea typeface="微软雅黑" panose="020B0503020204020204" charset="-122"/>
                <a:cs typeface="+mn-ea"/>
                <a:sym typeface="+mn-lt"/>
              </a:rPr>
              <a:t>弥补目录短板</a:t>
            </a:r>
            <a:endParaRPr lang="zh-CN" altLang="en-US" sz="2200" b="1" dirty="0">
              <a:solidFill>
                <a:srgbClr val="0055BD"/>
              </a:solidFill>
              <a:latin typeface="微软雅黑" panose="020B0503020204020204" charset="-122"/>
              <a:ea typeface="微软雅黑" panose="020B0503020204020204" charset="-122"/>
              <a:cs typeface="+mn-ea"/>
              <a:sym typeface="+mn-lt"/>
            </a:endParaRPr>
          </a:p>
        </p:txBody>
      </p:sp>
      <p:sp>
        <p:nvSpPr>
          <p:cNvPr id="32" name="文本框 31"/>
          <p:cNvSpPr txBox="1"/>
          <p:nvPr/>
        </p:nvSpPr>
        <p:spPr>
          <a:xfrm>
            <a:off x="791210" y="4313555"/>
            <a:ext cx="5075555" cy="2331085"/>
          </a:xfrm>
          <a:prstGeom prst="rect">
            <a:avLst/>
          </a:prstGeom>
          <a:noFill/>
        </p:spPr>
        <p:txBody>
          <a:bodyPr wrap="square" anchor="ctr" anchorCtr="0">
            <a:spAutoFit/>
          </a:bodyPr>
          <a:lstStyle/>
          <a:p>
            <a:pPr marL="285750" lvl="0" indent="-285750" algn="l">
              <a:lnSpc>
                <a:spcPct val="130000"/>
              </a:lnSpc>
              <a:spcBef>
                <a:spcPts val="0"/>
              </a:spcBef>
              <a:spcAft>
                <a:spcPts val="0"/>
              </a:spcAft>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完善专科用药目录：该品种作为国内首个且唯一</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喹诺酮</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糖皮质激素</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的</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复方制剂</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，纳入医保目录可补足中重度外耳炎（伴显著炎症）的治疗需求，弥补目录短板</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完善耳鼻喉科专科用药体系。</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285750" lvl="0" indent="-285750" algn="l">
              <a:lnSpc>
                <a:spcPct val="130000"/>
              </a:lnSpc>
              <a:spcBef>
                <a:spcPts val="0"/>
              </a:spcBef>
              <a:spcAft>
                <a:spcPts val="0"/>
              </a:spcAft>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填补</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儿童</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用药空白：急性外耳炎在儿童中高发，而现有目录中儿童适用药品有限</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该品种的纳入可填补该领域儿童用药空白。</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9" name="矩形: 圆角 8"/>
          <p:cNvSpPr/>
          <p:nvPr/>
        </p:nvSpPr>
        <p:spPr>
          <a:xfrm>
            <a:off x="6277610" y="1098550"/>
            <a:ext cx="5457190" cy="2739390"/>
          </a:xfrm>
          <a:prstGeom prst="roundRect">
            <a:avLst>
              <a:gd name="adj" fmla="val 3170"/>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3" name="矩形: 圆角 12"/>
          <p:cNvSpPr/>
          <p:nvPr/>
        </p:nvSpPr>
        <p:spPr>
          <a:xfrm>
            <a:off x="11323320" y="2099945"/>
            <a:ext cx="736600" cy="736600"/>
          </a:xfrm>
          <a:prstGeom prst="round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7" name="任意多边形: 形状 16"/>
          <p:cNvSpPr/>
          <p:nvPr/>
        </p:nvSpPr>
        <p:spPr>
          <a:xfrm>
            <a:off x="11415395" y="2192338"/>
            <a:ext cx="551815" cy="551815"/>
          </a:xfrm>
          <a:custGeom>
            <a:avLst/>
            <a:gdLst>
              <a:gd name="connsiteX0" fmla="*/ 1 w 2072432"/>
              <a:gd name="connsiteY0" fmla="*/ 1035792 h 2072153"/>
              <a:gd name="connsiteX1" fmla="*/ 1040914 w 2072432"/>
              <a:gd name="connsiteY1" fmla="*/ 15 h 2072153"/>
              <a:gd name="connsiteX2" fmla="*/ 2072432 w 2072432"/>
              <a:gd name="connsiteY2" fmla="*/ 1037483 h 2072153"/>
              <a:gd name="connsiteX3" fmla="*/ 1042292 w 2072432"/>
              <a:gd name="connsiteY3" fmla="*/ 2072133 h 2072153"/>
              <a:gd name="connsiteX4" fmla="*/ 1 w 2072432"/>
              <a:gd name="connsiteY4" fmla="*/ 1035792 h 2072153"/>
              <a:gd name="connsiteX5" fmla="*/ 1303585 w 2072432"/>
              <a:gd name="connsiteY5" fmla="*/ 1981132 h 2072153"/>
              <a:gd name="connsiteX6" fmla="*/ 1337217 w 2072432"/>
              <a:gd name="connsiteY6" fmla="*/ 1974806 h 2072153"/>
              <a:gd name="connsiteX7" fmla="*/ 1874396 w 2072432"/>
              <a:gd name="connsiteY7" fmla="*/ 1554620 h 2072153"/>
              <a:gd name="connsiteX8" fmla="*/ 1881974 w 2072432"/>
              <a:gd name="connsiteY8" fmla="*/ 1539088 h 2072153"/>
              <a:gd name="connsiteX9" fmla="*/ 1554982 w 2072432"/>
              <a:gd name="connsiteY9" fmla="*/ 1539088 h 2072153"/>
              <a:gd name="connsiteX10" fmla="*/ 1547655 w 2072432"/>
              <a:gd name="connsiteY10" fmla="*/ 1565330 h 2072153"/>
              <a:gd name="connsiteX11" fmla="*/ 1463730 w 2072432"/>
              <a:gd name="connsiteY11" fmla="*/ 1783346 h 2072153"/>
              <a:gd name="connsiteX12" fmla="*/ 1303585 w 2072432"/>
              <a:gd name="connsiteY12" fmla="*/ 1981633 h 2072153"/>
              <a:gd name="connsiteX13" fmla="*/ 1303898 w 2072432"/>
              <a:gd name="connsiteY13" fmla="*/ 1982447 h 2072153"/>
              <a:gd name="connsiteX14" fmla="*/ 1303585 w 2072432"/>
              <a:gd name="connsiteY14" fmla="*/ 1981132 h 2072153"/>
              <a:gd name="connsiteX15" fmla="*/ 802920 w 2072432"/>
              <a:gd name="connsiteY15" fmla="*/ 79493 h 2072153"/>
              <a:gd name="connsiteX16" fmla="*/ 782815 w 2072432"/>
              <a:gd name="connsiteY16" fmla="*/ 83063 h 2072153"/>
              <a:gd name="connsiteX17" fmla="*/ 195157 w 2072432"/>
              <a:gd name="connsiteY17" fmla="*/ 522351 h 2072153"/>
              <a:gd name="connsiteX18" fmla="*/ 190397 w 2072432"/>
              <a:gd name="connsiteY18" fmla="*/ 533812 h 2072153"/>
              <a:gd name="connsiteX19" fmla="*/ 541251 w 2072432"/>
              <a:gd name="connsiteY19" fmla="*/ 533812 h 2072153"/>
              <a:gd name="connsiteX20" fmla="*/ 547138 w 2072432"/>
              <a:gd name="connsiteY20" fmla="*/ 513645 h 2072153"/>
              <a:gd name="connsiteX21" fmla="*/ 610645 w 2072432"/>
              <a:gd name="connsiteY21" fmla="*/ 333834 h 2072153"/>
              <a:gd name="connsiteX22" fmla="*/ 796844 w 2072432"/>
              <a:gd name="connsiteY22" fmla="*/ 86946 h 2072153"/>
              <a:gd name="connsiteX23" fmla="*/ 802606 w 2072432"/>
              <a:gd name="connsiteY23" fmla="*/ 79180 h 2072153"/>
              <a:gd name="connsiteX24" fmla="*/ 805174 w 2072432"/>
              <a:gd name="connsiteY24" fmla="*/ 77489 h 2072153"/>
              <a:gd name="connsiteX25" fmla="*/ 802920 w 2072432"/>
              <a:gd name="connsiteY25" fmla="*/ 79493 h 2072153"/>
              <a:gd name="connsiteX26" fmla="*/ 1022939 w 2072432"/>
              <a:gd name="connsiteY26" fmla="*/ 586233 h 2072153"/>
              <a:gd name="connsiteX27" fmla="*/ 582336 w 2072432"/>
              <a:gd name="connsiteY27" fmla="*/ 586233 h 2072153"/>
              <a:gd name="connsiteX28" fmla="*/ 542817 w 2072432"/>
              <a:gd name="connsiteY28" fmla="*/ 1010114 h 2072153"/>
              <a:gd name="connsiteX29" fmla="*/ 1022939 w 2072432"/>
              <a:gd name="connsiteY29" fmla="*/ 1008110 h 2072153"/>
              <a:gd name="connsiteX30" fmla="*/ 1022939 w 2072432"/>
              <a:gd name="connsiteY30" fmla="*/ 586233 h 2072153"/>
              <a:gd name="connsiteX31" fmla="*/ 582775 w 2072432"/>
              <a:gd name="connsiteY31" fmla="*/ 1486604 h 2072153"/>
              <a:gd name="connsiteX32" fmla="*/ 1022250 w 2072432"/>
              <a:gd name="connsiteY32" fmla="*/ 1484725 h 2072153"/>
              <a:gd name="connsiteX33" fmla="*/ 1020622 w 2072432"/>
              <a:gd name="connsiteY33" fmla="*/ 1062911 h 2072153"/>
              <a:gd name="connsiteX34" fmla="*/ 541063 w 2072432"/>
              <a:gd name="connsiteY34" fmla="*/ 1064352 h 2072153"/>
              <a:gd name="connsiteX35" fmla="*/ 582775 w 2072432"/>
              <a:gd name="connsiteY35" fmla="*/ 1486604 h 2072153"/>
              <a:gd name="connsiteX36" fmla="*/ 1074860 w 2072432"/>
              <a:gd name="connsiteY36" fmla="*/ 1010365 h 2072153"/>
              <a:gd name="connsiteX37" fmla="*/ 1556109 w 2072432"/>
              <a:gd name="connsiteY37" fmla="*/ 1010365 h 2072153"/>
              <a:gd name="connsiteX38" fmla="*/ 1514085 w 2072432"/>
              <a:gd name="connsiteY38" fmla="*/ 586296 h 2072153"/>
              <a:gd name="connsiteX39" fmla="*/ 1074860 w 2072432"/>
              <a:gd name="connsiteY39" fmla="*/ 586296 h 2072153"/>
              <a:gd name="connsiteX40" fmla="*/ 1074860 w 2072432"/>
              <a:gd name="connsiteY40" fmla="*/ 1010365 h 2072153"/>
              <a:gd name="connsiteX41" fmla="*/ 1076300 w 2072432"/>
              <a:gd name="connsiteY41" fmla="*/ 1061972 h 2072153"/>
              <a:gd name="connsiteX42" fmla="*/ 1077177 w 2072432"/>
              <a:gd name="connsiteY42" fmla="*/ 1486541 h 2072153"/>
              <a:gd name="connsiteX43" fmla="*/ 1514711 w 2072432"/>
              <a:gd name="connsiteY43" fmla="*/ 1486541 h 2072153"/>
              <a:gd name="connsiteX44" fmla="*/ 1554982 w 2072432"/>
              <a:gd name="connsiteY44" fmla="*/ 1061972 h 2072153"/>
              <a:gd name="connsiteX45" fmla="*/ 1076300 w 2072432"/>
              <a:gd name="connsiteY45" fmla="*/ 1061972 h 2072153"/>
              <a:gd name="connsiteX46" fmla="*/ 489142 w 2072432"/>
              <a:gd name="connsiteY46" fmla="*/ 1010427 h 2072153"/>
              <a:gd name="connsiteX47" fmla="*/ 530228 w 2072432"/>
              <a:gd name="connsiteY47" fmla="*/ 586108 h 2072153"/>
              <a:gd name="connsiteX48" fmla="*/ 158894 w 2072432"/>
              <a:gd name="connsiteY48" fmla="*/ 586108 h 2072153"/>
              <a:gd name="connsiteX49" fmla="*/ 50919 w 2072432"/>
              <a:gd name="connsiteY49" fmla="*/ 1010427 h 2072153"/>
              <a:gd name="connsiteX50" fmla="*/ 489142 w 2072432"/>
              <a:gd name="connsiteY50" fmla="*/ 1010427 h 2072153"/>
              <a:gd name="connsiteX51" fmla="*/ 51859 w 2072432"/>
              <a:gd name="connsiteY51" fmla="*/ 1062285 h 2072153"/>
              <a:gd name="connsiteX52" fmla="*/ 51233 w 2072432"/>
              <a:gd name="connsiteY52" fmla="*/ 1075124 h 2072153"/>
              <a:gd name="connsiteX53" fmla="*/ 55053 w 2072432"/>
              <a:gd name="connsiteY53" fmla="*/ 1132431 h 2072153"/>
              <a:gd name="connsiteX54" fmla="*/ 152506 w 2072432"/>
              <a:gd name="connsiteY54" fmla="*/ 1473890 h 2072153"/>
              <a:gd name="connsiteX55" fmla="*/ 176180 w 2072432"/>
              <a:gd name="connsiteY55" fmla="*/ 1488295 h 2072153"/>
              <a:gd name="connsiteX56" fmla="*/ 515134 w 2072432"/>
              <a:gd name="connsiteY56" fmla="*/ 1487982 h 2072153"/>
              <a:gd name="connsiteX57" fmla="*/ 530165 w 2072432"/>
              <a:gd name="connsiteY57" fmla="*/ 1485853 h 2072153"/>
              <a:gd name="connsiteX58" fmla="*/ 488955 w 2072432"/>
              <a:gd name="connsiteY58" fmla="*/ 1062285 h 2072153"/>
              <a:gd name="connsiteX59" fmla="*/ 51859 w 2072432"/>
              <a:gd name="connsiteY59" fmla="*/ 1062285 h 2072153"/>
              <a:gd name="connsiteX60" fmla="*/ 1609032 w 2072432"/>
              <a:gd name="connsiteY60" fmla="*/ 1008861 h 2072153"/>
              <a:gd name="connsiteX61" fmla="*/ 2021639 w 2072432"/>
              <a:gd name="connsiteY61" fmla="*/ 1007922 h 2072153"/>
              <a:gd name="connsiteX62" fmla="*/ 1913540 w 2072432"/>
              <a:gd name="connsiteY62" fmla="*/ 586108 h 2072153"/>
              <a:gd name="connsiteX63" fmla="*/ 1566757 w 2072432"/>
              <a:gd name="connsiteY63" fmla="*/ 586108 h 2072153"/>
              <a:gd name="connsiteX64" fmla="*/ 1609032 w 2072432"/>
              <a:gd name="connsiteY64" fmla="*/ 1008861 h 2072153"/>
              <a:gd name="connsiteX65" fmla="*/ 2021702 w 2072432"/>
              <a:gd name="connsiteY65" fmla="*/ 1064352 h 2072153"/>
              <a:gd name="connsiteX66" fmla="*/ 1608969 w 2072432"/>
              <a:gd name="connsiteY66" fmla="*/ 1064665 h 2072153"/>
              <a:gd name="connsiteX67" fmla="*/ 1567007 w 2072432"/>
              <a:gd name="connsiteY67" fmla="*/ 1485289 h 2072153"/>
              <a:gd name="connsiteX68" fmla="*/ 1575274 w 2072432"/>
              <a:gd name="connsiteY68" fmla="*/ 1487731 h 2072153"/>
              <a:gd name="connsiteX69" fmla="*/ 1901891 w 2072432"/>
              <a:gd name="connsiteY69" fmla="*/ 1488233 h 2072153"/>
              <a:gd name="connsiteX70" fmla="*/ 1918613 w 2072432"/>
              <a:gd name="connsiteY70" fmla="*/ 1476208 h 2072153"/>
              <a:gd name="connsiteX71" fmla="*/ 2019072 w 2072432"/>
              <a:gd name="connsiteY71" fmla="*/ 1116773 h 2072153"/>
              <a:gd name="connsiteX72" fmla="*/ 2021702 w 2072432"/>
              <a:gd name="connsiteY72" fmla="*/ 1064352 h 2072153"/>
              <a:gd name="connsiteX73" fmla="*/ 1023064 w 2072432"/>
              <a:gd name="connsiteY73" fmla="*/ 50558 h 2072153"/>
              <a:gd name="connsiteX74" fmla="*/ 996447 w 2072432"/>
              <a:gd name="connsiteY74" fmla="*/ 52499 h 2072153"/>
              <a:gd name="connsiteX75" fmla="*/ 859099 w 2072432"/>
              <a:gd name="connsiteY75" fmla="*/ 104106 h 2072153"/>
              <a:gd name="connsiteX76" fmla="*/ 716991 w 2072432"/>
              <a:gd name="connsiteY76" fmla="*/ 244523 h 2072153"/>
              <a:gd name="connsiteX77" fmla="*/ 596866 w 2072432"/>
              <a:gd name="connsiteY77" fmla="*/ 519657 h 2072153"/>
              <a:gd name="connsiteX78" fmla="*/ 595050 w 2072432"/>
              <a:gd name="connsiteY78" fmla="*/ 532998 h 2072153"/>
              <a:gd name="connsiteX79" fmla="*/ 1023064 w 2072432"/>
              <a:gd name="connsiteY79" fmla="*/ 531244 h 2072153"/>
              <a:gd name="connsiteX80" fmla="*/ 1023064 w 2072432"/>
              <a:gd name="connsiteY80" fmla="*/ 50558 h 2072153"/>
              <a:gd name="connsiteX81" fmla="*/ 1022814 w 2072432"/>
              <a:gd name="connsiteY81" fmla="*/ 1541280 h 2072153"/>
              <a:gd name="connsiteX82" fmla="*/ 594424 w 2072432"/>
              <a:gd name="connsiteY82" fmla="*/ 1540466 h 2072153"/>
              <a:gd name="connsiteX83" fmla="*/ 598933 w 2072432"/>
              <a:gd name="connsiteY83" fmla="*/ 1560195 h 2072153"/>
              <a:gd name="connsiteX84" fmla="*/ 648724 w 2072432"/>
              <a:gd name="connsiteY84" fmla="*/ 1701425 h 2072153"/>
              <a:gd name="connsiteX85" fmla="*/ 768160 w 2072432"/>
              <a:gd name="connsiteY85" fmla="*/ 1891884 h 2072153"/>
              <a:gd name="connsiteX86" fmla="*/ 1007031 w 2072432"/>
              <a:gd name="connsiteY86" fmla="*/ 2020651 h 2072153"/>
              <a:gd name="connsiteX87" fmla="*/ 1022814 w 2072432"/>
              <a:gd name="connsiteY87" fmla="*/ 2020714 h 2072153"/>
              <a:gd name="connsiteX88" fmla="*/ 1022814 w 2072432"/>
              <a:gd name="connsiteY88" fmla="*/ 1541280 h 2072153"/>
              <a:gd name="connsiteX89" fmla="*/ 1502122 w 2072432"/>
              <a:gd name="connsiteY89" fmla="*/ 533687 h 2072153"/>
              <a:gd name="connsiteX90" fmla="*/ 1498678 w 2072432"/>
              <a:gd name="connsiteY90" fmla="*/ 515900 h 2072153"/>
              <a:gd name="connsiteX91" fmla="*/ 1450390 w 2072432"/>
              <a:gd name="connsiteY91" fmla="*/ 376422 h 2072153"/>
              <a:gd name="connsiteX92" fmla="*/ 1320119 w 2072432"/>
              <a:gd name="connsiteY92" fmla="*/ 171434 h 2072153"/>
              <a:gd name="connsiteX93" fmla="*/ 1128283 w 2072432"/>
              <a:gd name="connsiteY93" fmla="*/ 58324 h 2072153"/>
              <a:gd name="connsiteX94" fmla="*/ 1076488 w 2072432"/>
              <a:gd name="connsiteY94" fmla="*/ 52061 h 2072153"/>
              <a:gd name="connsiteX95" fmla="*/ 1077052 w 2072432"/>
              <a:gd name="connsiteY95" fmla="*/ 533749 h 2072153"/>
              <a:gd name="connsiteX96" fmla="*/ 1502122 w 2072432"/>
              <a:gd name="connsiteY96" fmla="*/ 533687 h 2072153"/>
              <a:gd name="connsiteX97" fmla="*/ 1076300 w 2072432"/>
              <a:gd name="connsiteY97" fmla="*/ 1538838 h 2072153"/>
              <a:gd name="connsiteX98" fmla="*/ 1077427 w 2072432"/>
              <a:gd name="connsiteY98" fmla="*/ 2020651 h 2072153"/>
              <a:gd name="connsiteX99" fmla="*/ 1147573 w 2072432"/>
              <a:gd name="connsiteY99" fmla="*/ 2008564 h 2072153"/>
              <a:gd name="connsiteX100" fmla="*/ 1352311 w 2072432"/>
              <a:gd name="connsiteY100" fmla="*/ 1864264 h 2072153"/>
              <a:gd name="connsiteX101" fmla="*/ 1500494 w 2072432"/>
              <a:gd name="connsiteY101" fmla="*/ 1551364 h 2072153"/>
              <a:gd name="connsiteX102" fmla="*/ 1500619 w 2072432"/>
              <a:gd name="connsiteY102" fmla="*/ 1538900 h 2072153"/>
              <a:gd name="connsiteX103" fmla="*/ 1076300 w 2072432"/>
              <a:gd name="connsiteY103" fmla="*/ 1538838 h 2072153"/>
              <a:gd name="connsiteX104" fmla="*/ 188768 w 2072432"/>
              <a:gd name="connsiteY104" fmla="*/ 1539088 h 2072153"/>
              <a:gd name="connsiteX105" fmla="*/ 451377 w 2072432"/>
              <a:gd name="connsiteY105" fmla="*/ 1829441 h 2072153"/>
              <a:gd name="connsiteX106" fmla="*/ 802794 w 2072432"/>
              <a:gd name="connsiteY106" fmla="*/ 1992530 h 2072153"/>
              <a:gd name="connsiteX107" fmla="*/ 792836 w 2072432"/>
              <a:gd name="connsiteY107" fmla="*/ 1982071 h 2072153"/>
              <a:gd name="connsiteX108" fmla="*/ 711041 w 2072432"/>
              <a:gd name="connsiteY108" fmla="*/ 1901529 h 2072153"/>
              <a:gd name="connsiteX109" fmla="*/ 568307 w 2072432"/>
              <a:gd name="connsiteY109" fmla="*/ 1628336 h 2072153"/>
              <a:gd name="connsiteX110" fmla="*/ 541439 w 2072432"/>
              <a:gd name="connsiteY110" fmla="*/ 1539151 h 2072153"/>
              <a:gd name="connsiteX111" fmla="*/ 188768 w 2072432"/>
              <a:gd name="connsiteY111" fmla="*/ 1539088 h 2072153"/>
              <a:gd name="connsiteX112" fmla="*/ 1885356 w 2072432"/>
              <a:gd name="connsiteY112" fmla="*/ 534188 h 2072153"/>
              <a:gd name="connsiteX113" fmla="*/ 1306090 w 2072432"/>
              <a:gd name="connsiteY113" fmla="*/ 87447 h 2072153"/>
              <a:gd name="connsiteX114" fmla="*/ 1306466 w 2072432"/>
              <a:gd name="connsiteY114" fmla="*/ 91330 h 2072153"/>
              <a:gd name="connsiteX115" fmla="*/ 1313793 w 2072432"/>
              <a:gd name="connsiteY115" fmla="*/ 98407 h 2072153"/>
              <a:gd name="connsiteX116" fmla="*/ 1437300 w 2072432"/>
              <a:gd name="connsiteY116" fmla="*/ 243020 h 2072153"/>
              <a:gd name="connsiteX117" fmla="*/ 1547655 w 2072432"/>
              <a:gd name="connsiteY117" fmla="*/ 507257 h 2072153"/>
              <a:gd name="connsiteX118" fmla="*/ 1555859 w 2072432"/>
              <a:gd name="connsiteY118" fmla="*/ 534250 h 2072153"/>
              <a:gd name="connsiteX119" fmla="*/ 1885356 w 2072432"/>
              <a:gd name="connsiteY119" fmla="*/ 534188 h 20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072432" h="2072153">
                <a:moveTo>
                  <a:pt x="1" y="1035792"/>
                </a:moveTo>
                <a:cubicBezTo>
                  <a:pt x="1" y="464230"/>
                  <a:pt x="463527" y="-3054"/>
                  <a:pt x="1040914" y="15"/>
                </a:cubicBezTo>
                <a:cubicBezTo>
                  <a:pt x="1608343" y="3021"/>
                  <a:pt x="2073059" y="460221"/>
                  <a:pt x="2072432" y="1037483"/>
                </a:cubicBezTo>
                <a:cubicBezTo>
                  <a:pt x="2071806" y="1604474"/>
                  <a:pt x="1619366" y="2068563"/>
                  <a:pt x="1042292" y="2072133"/>
                </a:cubicBezTo>
                <a:cubicBezTo>
                  <a:pt x="449373" y="2075766"/>
                  <a:pt x="-876" y="1596019"/>
                  <a:pt x="1" y="1035792"/>
                </a:cubicBezTo>
                <a:close/>
                <a:moveTo>
                  <a:pt x="1303585" y="1981132"/>
                </a:moveTo>
                <a:cubicBezTo>
                  <a:pt x="1314796" y="1979065"/>
                  <a:pt x="1326508" y="1978313"/>
                  <a:pt x="1337217" y="1974806"/>
                </a:cubicBezTo>
                <a:cubicBezTo>
                  <a:pt x="1566444" y="1898961"/>
                  <a:pt x="1745566" y="1758857"/>
                  <a:pt x="1874396" y="1554620"/>
                </a:cubicBezTo>
                <a:cubicBezTo>
                  <a:pt x="1877152" y="1550236"/>
                  <a:pt x="1878968" y="1545289"/>
                  <a:pt x="1881974" y="1539088"/>
                </a:cubicBezTo>
                <a:cubicBezTo>
                  <a:pt x="1771933" y="1539088"/>
                  <a:pt x="1664084" y="1539088"/>
                  <a:pt x="1554982" y="1539088"/>
                </a:cubicBezTo>
                <a:cubicBezTo>
                  <a:pt x="1552352" y="1548357"/>
                  <a:pt x="1549909" y="1556813"/>
                  <a:pt x="1547655" y="1565330"/>
                </a:cubicBezTo>
                <a:cubicBezTo>
                  <a:pt x="1527237" y="1640925"/>
                  <a:pt x="1500619" y="1714140"/>
                  <a:pt x="1463730" y="1783346"/>
                </a:cubicBezTo>
                <a:cubicBezTo>
                  <a:pt x="1423020" y="1859629"/>
                  <a:pt x="1372478" y="1928084"/>
                  <a:pt x="1303585" y="1981633"/>
                </a:cubicBezTo>
                <a:lnTo>
                  <a:pt x="1303898" y="1982447"/>
                </a:lnTo>
                <a:cubicBezTo>
                  <a:pt x="1303835" y="1982447"/>
                  <a:pt x="1303585" y="1981132"/>
                  <a:pt x="1303585" y="1981132"/>
                </a:cubicBezTo>
                <a:close/>
                <a:moveTo>
                  <a:pt x="802920" y="79493"/>
                </a:moveTo>
                <a:cubicBezTo>
                  <a:pt x="796218" y="80620"/>
                  <a:pt x="789329" y="81246"/>
                  <a:pt x="782815" y="83063"/>
                </a:cubicBezTo>
                <a:cubicBezTo>
                  <a:pt x="530228" y="153584"/>
                  <a:pt x="334509" y="300327"/>
                  <a:pt x="195157" y="522351"/>
                </a:cubicBezTo>
                <a:cubicBezTo>
                  <a:pt x="193153" y="525545"/>
                  <a:pt x="192150" y="529428"/>
                  <a:pt x="190397" y="533812"/>
                </a:cubicBezTo>
                <a:cubicBezTo>
                  <a:pt x="308204" y="533812"/>
                  <a:pt x="424383" y="533812"/>
                  <a:pt x="541251" y="533812"/>
                </a:cubicBezTo>
                <a:cubicBezTo>
                  <a:pt x="543380" y="526547"/>
                  <a:pt x="545447" y="520158"/>
                  <a:pt x="547138" y="513645"/>
                </a:cubicBezTo>
                <a:cubicBezTo>
                  <a:pt x="563359" y="451954"/>
                  <a:pt x="583902" y="391767"/>
                  <a:pt x="610645" y="333834"/>
                </a:cubicBezTo>
                <a:cubicBezTo>
                  <a:pt x="654799" y="238072"/>
                  <a:pt x="712732" y="152645"/>
                  <a:pt x="796844" y="86946"/>
                </a:cubicBezTo>
                <a:cubicBezTo>
                  <a:pt x="799287" y="85004"/>
                  <a:pt x="800727" y="81810"/>
                  <a:pt x="802606" y="79180"/>
                </a:cubicBezTo>
                <a:cubicBezTo>
                  <a:pt x="803483" y="78616"/>
                  <a:pt x="804297" y="78052"/>
                  <a:pt x="805174" y="77489"/>
                </a:cubicBezTo>
                <a:cubicBezTo>
                  <a:pt x="804423" y="78115"/>
                  <a:pt x="803671" y="78804"/>
                  <a:pt x="802920" y="79493"/>
                </a:cubicBezTo>
                <a:close/>
                <a:moveTo>
                  <a:pt x="1022939" y="586233"/>
                </a:moveTo>
                <a:cubicBezTo>
                  <a:pt x="874318" y="586233"/>
                  <a:pt x="728077" y="586233"/>
                  <a:pt x="582336" y="586233"/>
                </a:cubicBezTo>
                <a:cubicBezTo>
                  <a:pt x="555969" y="669156"/>
                  <a:pt x="529226" y="963141"/>
                  <a:pt x="542817" y="1010114"/>
                </a:cubicBezTo>
                <a:cubicBezTo>
                  <a:pt x="577013" y="1014060"/>
                  <a:pt x="1007720" y="1012431"/>
                  <a:pt x="1022939" y="1008110"/>
                </a:cubicBezTo>
                <a:cubicBezTo>
                  <a:pt x="1022939" y="868131"/>
                  <a:pt x="1022939" y="727965"/>
                  <a:pt x="1022939" y="586233"/>
                </a:cubicBezTo>
                <a:close/>
                <a:moveTo>
                  <a:pt x="582775" y="1486604"/>
                </a:moveTo>
                <a:cubicBezTo>
                  <a:pt x="621605" y="1490675"/>
                  <a:pt x="1007470" y="1488921"/>
                  <a:pt x="1022250" y="1484725"/>
                </a:cubicBezTo>
                <a:cubicBezTo>
                  <a:pt x="1026196" y="1455477"/>
                  <a:pt x="1024756" y="1077066"/>
                  <a:pt x="1020622" y="1062911"/>
                </a:cubicBezTo>
                <a:cubicBezTo>
                  <a:pt x="993754" y="1059028"/>
                  <a:pt x="555906" y="1060343"/>
                  <a:pt x="541063" y="1064352"/>
                </a:cubicBezTo>
                <a:cubicBezTo>
                  <a:pt x="530040" y="1124790"/>
                  <a:pt x="559351" y="1424037"/>
                  <a:pt x="582775" y="1486604"/>
                </a:cubicBezTo>
                <a:close/>
                <a:moveTo>
                  <a:pt x="1074860" y="1010365"/>
                </a:moveTo>
                <a:cubicBezTo>
                  <a:pt x="1236696" y="1010365"/>
                  <a:pt x="1396465" y="1010365"/>
                  <a:pt x="1556109" y="1010365"/>
                </a:cubicBezTo>
                <a:cubicBezTo>
                  <a:pt x="1564377" y="939029"/>
                  <a:pt x="1540264" y="659009"/>
                  <a:pt x="1514085" y="586296"/>
                </a:cubicBezTo>
                <a:cubicBezTo>
                  <a:pt x="1368157" y="586296"/>
                  <a:pt x="1222041" y="586296"/>
                  <a:pt x="1074860" y="586296"/>
                </a:cubicBezTo>
                <a:cubicBezTo>
                  <a:pt x="1074860" y="727903"/>
                  <a:pt x="1074860" y="868006"/>
                  <a:pt x="1074860" y="1010365"/>
                </a:cubicBezTo>
                <a:close/>
                <a:moveTo>
                  <a:pt x="1076300" y="1061972"/>
                </a:moveTo>
                <a:cubicBezTo>
                  <a:pt x="1071979" y="1088464"/>
                  <a:pt x="1073043" y="1470821"/>
                  <a:pt x="1077177" y="1486541"/>
                </a:cubicBezTo>
                <a:cubicBezTo>
                  <a:pt x="1223042" y="1486541"/>
                  <a:pt x="1369096" y="1486541"/>
                  <a:pt x="1514711" y="1486541"/>
                </a:cubicBezTo>
                <a:cubicBezTo>
                  <a:pt x="1542018" y="1397231"/>
                  <a:pt x="1566882" y="1106690"/>
                  <a:pt x="1554982" y="1061972"/>
                </a:cubicBezTo>
                <a:cubicBezTo>
                  <a:pt x="1395839" y="1061972"/>
                  <a:pt x="1236571" y="1061972"/>
                  <a:pt x="1076300" y="1061972"/>
                </a:cubicBezTo>
                <a:close/>
                <a:moveTo>
                  <a:pt x="489142" y="1010427"/>
                </a:moveTo>
                <a:cubicBezTo>
                  <a:pt x="488015" y="867442"/>
                  <a:pt x="502984" y="726901"/>
                  <a:pt x="530228" y="586108"/>
                </a:cubicBezTo>
                <a:cubicBezTo>
                  <a:pt x="405531" y="586108"/>
                  <a:pt x="282526" y="586108"/>
                  <a:pt x="158894" y="586108"/>
                </a:cubicBezTo>
                <a:cubicBezTo>
                  <a:pt x="90690" y="719197"/>
                  <a:pt x="54051" y="859802"/>
                  <a:pt x="50919" y="1010427"/>
                </a:cubicBezTo>
                <a:cubicBezTo>
                  <a:pt x="197912" y="1010427"/>
                  <a:pt x="342087" y="1010427"/>
                  <a:pt x="489142" y="1010427"/>
                </a:cubicBezTo>
                <a:close/>
                <a:moveTo>
                  <a:pt x="51859" y="1062285"/>
                </a:moveTo>
                <a:cubicBezTo>
                  <a:pt x="51546" y="1068423"/>
                  <a:pt x="50982" y="1071805"/>
                  <a:pt x="51233" y="1075124"/>
                </a:cubicBezTo>
                <a:cubicBezTo>
                  <a:pt x="52423" y="1094226"/>
                  <a:pt x="53362" y="1113391"/>
                  <a:pt x="55053" y="1132431"/>
                </a:cubicBezTo>
                <a:cubicBezTo>
                  <a:pt x="65825" y="1252430"/>
                  <a:pt x="99270" y="1365916"/>
                  <a:pt x="152506" y="1473890"/>
                </a:cubicBezTo>
                <a:cubicBezTo>
                  <a:pt x="157892" y="1484788"/>
                  <a:pt x="164405" y="1488295"/>
                  <a:pt x="176180" y="1488295"/>
                </a:cubicBezTo>
                <a:cubicBezTo>
                  <a:pt x="289165" y="1487919"/>
                  <a:pt x="402149" y="1488107"/>
                  <a:pt x="515134" y="1487982"/>
                </a:cubicBezTo>
                <a:cubicBezTo>
                  <a:pt x="519581" y="1487982"/>
                  <a:pt x="524028" y="1486730"/>
                  <a:pt x="530165" y="1485853"/>
                </a:cubicBezTo>
                <a:cubicBezTo>
                  <a:pt x="502796" y="1345373"/>
                  <a:pt x="488266" y="1204894"/>
                  <a:pt x="488955" y="1062285"/>
                </a:cubicBezTo>
                <a:cubicBezTo>
                  <a:pt x="341899" y="1062285"/>
                  <a:pt x="197724" y="1062285"/>
                  <a:pt x="51859" y="1062285"/>
                </a:cubicBezTo>
                <a:close/>
                <a:moveTo>
                  <a:pt x="1609032" y="1008861"/>
                </a:moveTo>
                <a:cubicBezTo>
                  <a:pt x="1634711" y="1013371"/>
                  <a:pt x="2006045" y="1012431"/>
                  <a:pt x="2021639" y="1007922"/>
                </a:cubicBezTo>
                <a:cubicBezTo>
                  <a:pt x="2017819" y="858737"/>
                  <a:pt x="1981994" y="717756"/>
                  <a:pt x="1913540" y="586108"/>
                </a:cubicBezTo>
                <a:cubicBezTo>
                  <a:pt x="1797235" y="586108"/>
                  <a:pt x="1683124" y="586108"/>
                  <a:pt x="1566757" y="586108"/>
                </a:cubicBezTo>
                <a:cubicBezTo>
                  <a:pt x="1594815" y="726963"/>
                  <a:pt x="1607779" y="867630"/>
                  <a:pt x="1609032" y="1008861"/>
                </a:cubicBezTo>
                <a:close/>
                <a:moveTo>
                  <a:pt x="2021702" y="1064352"/>
                </a:moveTo>
                <a:cubicBezTo>
                  <a:pt x="2001723" y="1059717"/>
                  <a:pt x="1627884" y="1059905"/>
                  <a:pt x="1608969" y="1064665"/>
                </a:cubicBezTo>
                <a:cubicBezTo>
                  <a:pt x="1607842" y="1205770"/>
                  <a:pt x="1594564" y="1346375"/>
                  <a:pt x="1567007" y="1485289"/>
                </a:cubicBezTo>
                <a:cubicBezTo>
                  <a:pt x="1571454" y="1486667"/>
                  <a:pt x="1573333" y="1487731"/>
                  <a:pt x="1575274" y="1487731"/>
                </a:cubicBezTo>
                <a:cubicBezTo>
                  <a:pt x="1684125" y="1487919"/>
                  <a:pt x="1793039" y="1487857"/>
                  <a:pt x="1901891" y="1488233"/>
                </a:cubicBezTo>
                <a:cubicBezTo>
                  <a:pt x="1911222" y="1488233"/>
                  <a:pt x="1914980" y="1483473"/>
                  <a:pt x="1918613" y="1476208"/>
                </a:cubicBezTo>
                <a:cubicBezTo>
                  <a:pt x="1975356" y="1362847"/>
                  <a:pt x="2008988" y="1243098"/>
                  <a:pt x="2019072" y="1116773"/>
                </a:cubicBezTo>
                <a:cubicBezTo>
                  <a:pt x="2020512" y="1099237"/>
                  <a:pt x="2020888" y="1081575"/>
                  <a:pt x="2021702" y="1064352"/>
                </a:cubicBezTo>
                <a:close/>
                <a:moveTo>
                  <a:pt x="1023064" y="50558"/>
                </a:moveTo>
                <a:cubicBezTo>
                  <a:pt x="1012668" y="51247"/>
                  <a:pt x="1004463" y="51247"/>
                  <a:pt x="996447" y="52499"/>
                </a:cubicBezTo>
                <a:cubicBezTo>
                  <a:pt x="947157" y="60265"/>
                  <a:pt x="901374" y="77739"/>
                  <a:pt x="859099" y="104106"/>
                </a:cubicBezTo>
                <a:cubicBezTo>
                  <a:pt x="801229" y="140244"/>
                  <a:pt x="755133" y="188469"/>
                  <a:pt x="716991" y="244523"/>
                </a:cubicBezTo>
                <a:cubicBezTo>
                  <a:pt x="659747" y="328698"/>
                  <a:pt x="622545" y="421641"/>
                  <a:pt x="596866" y="519657"/>
                </a:cubicBezTo>
                <a:cubicBezTo>
                  <a:pt x="595739" y="523979"/>
                  <a:pt x="595614" y="528551"/>
                  <a:pt x="595050" y="532998"/>
                </a:cubicBezTo>
                <a:cubicBezTo>
                  <a:pt x="627806" y="537068"/>
                  <a:pt x="1007908" y="535503"/>
                  <a:pt x="1023064" y="531244"/>
                </a:cubicBezTo>
                <a:cubicBezTo>
                  <a:pt x="1023064" y="372226"/>
                  <a:pt x="1023064" y="212958"/>
                  <a:pt x="1023064" y="50558"/>
                </a:cubicBezTo>
                <a:close/>
                <a:moveTo>
                  <a:pt x="1022814" y="1541280"/>
                </a:moveTo>
                <a:cubicBezTo>
                  <a:pt x="1005904" y="1537021"/>
                  <a:pt x="615969" y="1536332"/>
                  <a:pt x="594424" y="1540466"/>
                </a:cubicBezTo>
                <a:cubicBezTo>
                  <a:pt x="595927" y="1547042"/>
                  <a:pt x="596741" y="1553869"/>
                  <a:pt x="598933" y="1560195"/>
                </a:cubicBezTo>
                <a:cubicBezTo>
                  <a:pt x="615217" y="1607355"/>
                  <a:pt x="629935" y="1655267"/>
                  <a:pt x="648724" y="1701425"/>
                </a:cubicBezTo>
                <a:cubicBezTo>
                  <a:pt x="677284" y="1771697"/>
                  <a:pt x="716428" y="1836018"/>
                  <a:pt x="768160" y="1891884"/>
                </a:cubicBezTo>
                <a:cubicBezTo>
                  <a:pt x="833045" y="1961904"/>
                  <a:pt x="910706" y="2008814"/>
                  <a:pt x="1007031" y="2020651"/>
                </a:cubicBezTo>
                <a:cubicBezTo>
                  <a:pt x="1012041" y="2021278"/>
                  <a:pt x="1017240" y="2020714"/>
                  <a:pt x="1022814" y="2020714"/>
                </a:cubicBezTo>
                <a:cubicBezTo>
                  <a:pt x="1022814" y="1859629"/>
                  <a:pt x="1022814" y="1700298"/>
                  <a:pt x="1022814" y="1541280"/>
                </a:cubicBezTo>
                <a:close/>
                <a:moveTo>
                  <a:pt x="1502122" y="533687"/>
                </a:moveTo>
                <a:cubicBezTo>
                  <a:pt x="1500745" y="526296"/>
                  <a:pt x="1500369" y="520847"/>
                  <a:pt x="1498678" y="515900"/>
                </a:cubicBezTo>
                <a:cubicBezTo>
                  <a:pt x="1482832" y="469303"/>
                  <a:pt x="1468866" y="421954"/>
                  <a:pt x="1450390" y="376422"/>
                </a:cubicBezTo>
                <a:cubicBezTo>
                  <a:pt x="1419576" y="300389"/>
                  <a:pt x="1377739" y="230745"/>
                  <a:pt x="1320119" y="171434"/>
                </a:cubicBezTo>
                <a:cubicBezTo>
                  <a:pt x="1266508" y="116194"/>
                  <a:pt x="1203940" y="76048"/>
                  <a:pt x="1128283" y="58324"/>
                </a:cubicBezTo>
                <a:cubicBezTo>
                  <a:pt x="1111248" y="54315"/>
                  <a:pt x="1094087" y="49430"/>
                  <a:pt x="1076488" y="52061"/>
                </a:cubicBezTo>
                <a:cubicBezTo>
                  <a:pt x="1072229" y="74044"/>
                  <a:pt x="1072793" y="516526"/>
                  <a:pt x="1077052" y="533749"/>
                </a:cubicBezTo>
                <a:cubicBezTo>
                  <a:pt x="1217656" y="533687"/>
                  <a:pt x="1358386" y="533687"/>
                  <a:pt x="1502122" y="533687"/>
                </a:cubicBezTo>
                <a:close/>
                <a:moveTo>
                  <a:pt x="1076300" y="1538838"/>
                </a:moveTo>
                <a:cubicBezTo>
                  <a:pt x="1071728" y="1566458"/>
                  <a:pt x="1072918" y="2005620"/>
                  <a:pt x="1077427" y="2020651"/>
                </a:cubicBezTo>
                <a:cubicBezTo>
                  <a:pt x="1101478" y="2020964"/>
                  <a:pt x="1124713" y="2015453"/>
                  <a:pt x="1147573" y="2008564"/>
                </a:cubicBezTo>
                <a:cubicBezTo>
                  <a:pt x="1231748" y="1983136"/>
                  <a:pt x="1298011" y="1932030"/>
                  <a:pt x="1352311" y="1864264"/>
                </a:cubicBezTo>
                <a:cubicBezTo>
                  <a:pt x="1426528" y="1771759"/>
                  <a:pt x="1469555" y="1664348"/>
                  <a:pt x="1500494" y="1551364"/>
                </a:cubicBezTo>
                <a:cubicBezTo>
                  <a:pt x="1501496" y="1547794"/>
                  <a:pt x="1500619" y="1543723"/>
                  <a:pt x="1500619" y="1538900"/>
                </a:cubicBezTo>
                <a:cubicBezTo>
                  <a:pt x="1358762" y="1538838"/>
                  <a:pt x="1218032" y="1538838"/>
                  <a:pt x="1076300" y="1538838"/>
                </a:cubicBezTo>
                <a:close/>
                <a:moveTo>
                  <a:pt x="188768" y="1539088"/>
                </a:moveTo>
                <a:cubicBezTo>
                  <a:pt x="258413" y="1655956"/>
                  <a:pt x="345594" y="1751279"/>
                  <a:pt x="451377" y="1829441"/>
                </a:cubicBezTo>
                <a:cubicBezTo>
                  <a:pt x="557284" y="1907666"/>
                  <a:pt x="674214" y="1962656"/>
                  <a:pt x="802794" y="1992530"/>
                </a:cubicBezTo>
                <a:cubicBezTo>
                  <a:pt x="800039" y="1988084"/>
                  <a:pt x="796531" y="1984952"/>
                  <a:pt x="792836" y="1982071"/>
                </a:cubicBezTo>
                <a:cubicBezTo>
                  <a:pt x="762461" y="1958334"/>
                  <a:pt x="735467" y="1931278"/>
                  <a:pt x="711041" y="1901529"/>
                </a:cubicBezTo>
                <a:cubicBezTo>
                  <a:pt x="644340" y="1820423"/>
                  <a:pt x="600624" y="1727354"/>
                  <a:pt x="568307" y="1628336"/>
                </a:cubicBezTo>
                <a:cubicBezTo>
                  <a:pt x="558787" y="1599150"/>
                  <a:pt x="550583" y="1569589"/>
                  <a:pt x="541439" y="1539151"/>
                </a:cubicBezTo>
                <a:cubicBezTo>
                  <a:pt x="425072" y="1539088"/>
                  <a:pt x="309018" y="1539088"/>
                  <a:pt x="188768" y="1539088"/>
                </a:cubicBezTo>
                <a:close/>
                <a:moveTo>
                  <a:pt x="1885356" y="534188"/>
                </a:moveTo>
                <a:cubicBezTo>
                  <a:pt x="1746818" y="309972"/>
                  <a:pt x="1555358" y="162415"/>
                  <a:pt x="1306090" y="87447"/>
                </a:cubicBezTo>
                <a:cubicBezTo>
                  <a:pt x="1306340" y="90265"/>
                  <a:pt x="1306153" y="91017"/>
                  <a:pt x="1306466" y="91330"/>
                </a:cubicBezTo>
                <a:cubicBezTo>
                  <a:pt x="1308846" y="93772"/>
                  <a:pt x="1311163" y="96215"/>
                  <a:pt x="1313793" y="98407"/>
                </a:cubicBezTo>
                <a:cubicBezTo>
                  <a:pt x="1363334" y="139430"/>
                  <a:pt x="1403417" y="188532"/>
                  <a:pt x="1437300" y="243020"/>
                </a:cubicBezTo>
                <a:cubicBezTo>
                  <a:pt x="1488281" y="325128"/>
                  <a:pt x="1521976" y="414501"/>
                  <a:pt x="1547655" y="507257"/>
                </a:cubicBezTo>
                <a:cubicBezTo>
                  <a:pt x="1550160" y="516275"/>
                  <a:pt x="1553103" y="525231"/>
                  <a:pt x="1555859" y="534250"/>
                </a:cubicBezTo>
                <a:cubicBezTo>
                  <a:pt x="1664898" y="534188"/>
                  <a:pt x="1772309" y="534188"/>
                  <a:pt x="1885356" y="534188"/>
                </a:cubicBezTo>
                <a:close/>
              </a:path>
            </a:pathLst>
          </a:custGeom>
          <a:solidFill>
            <a:schemeClr val="bg1"/>
          </a:solidFill>
          <a:ln w="6258" cap="flat">
            <a:noFill/>
            <a:prstDash val="solid"/>
            <a:miter/>
          </a:ln>
        </p:spPr>
        <p:txBody>
          <a:bodyPr rtlCol="0" anchor="ctr"/>
          <a:lstStyle/>
          <a:p>
            <a:endParaRPr lang="zh-CN" altLang="en-US">
              <a:latin typeface="微软雅黑" panose="020B0503020204020204" charset="-122"/>
              <a:ea typeface="微软雅黑" panose="020B0503020204020204" charset="-122"/>
              <a:cs typeface="+mn-ea"/>
              <a:sym typeface="+mn-lt"/>
            </a:endParaRPr>
          </a:p>
        </p:txBody>
      </p:sp>
      <p:sp>
        <p:nvSpPr>
          <p:cNvPr id="34" name="矩形 33"/>
          <p:cNvSpPr/>
          <p:nvPr/>
        </p:nvSpPr>
        <p:spPr>
          <a:xfrm flipH="1">
            <a:off x="7397750" y="1217930"/>
            <a:ext cx="2827020" cy="429895"/>
          </a:xfrm>
          <a:prstGeom prst="rect">
            <a:avLst/>
          </a:prstGeom>
        </p:spPr>
        <p:txBody>
          <a:bodyPr wrap="square">
            <a:spAutoFit/>
          </a:bodyPr>
          <a:lstStyle/>
          <a:p>
            <a:pPr lvl="0" algn="ctr">
              <a:buClrTx/>
              <a:buSzTx/>
              <a:buFontTx/>
            </a:pPr>
            <a:r>
              <a:rPr lang="zh-CN" altLang="en-US" sz="2200" b="1" dirty="0">
                <a:solidFill>
                  <a:srgbClr val="0055BD"/>
                </a:solidFill>
                <a:latin typeface="微软雅黑" panose="020B0503020204020204" charset="-122"/>
                <a:ea typeface="微软雅黑" panose="020B0503020204020204" charset="-122"/>
                <a:cs typeface="+mn-ea"/>
                <a:sym typeface="+mn-lt"/>
              </a:rPr>
              <a:t>符合</a:t>
            </a:r>
            <a:r>
              <a:rPr lang="zh-CN" altLang="en-US" sz="2200" b="1" dirty="0">
                <a:solidFill>
                  <a:srgbClr val="0055BD"/>
                </a:solidFill>
                <a:latin typeface="微软雅黑" panose="020B0503020204020204" charset="-122"/>
                <a:ea typeface="微软雅黑" panose="020B0503020204020204" charset="-122"/>
                <a:cs typeface="+mn-ea"/>
                <a:sym typeface="+mn-lt"/>
              </a:rPr>
              <a:t>“</a:t>
            </a:r>
            <a:r>
              <a:rPr lang="zh-CN" altLang="en-US" sz="2200" b="1" dirty="0">
                <a:solidFill>
                  <a:srgbClr val="0055BD"/>
                </a:solidFill>
                <a:latin typeface="微软雅黑" panose="020B0503020204020204" charset="-122"/>
                <a:ea typeface="微软雅黑" panose="020B0503020204020204" charset="-122"/>
                <a:cs typeface="+mn-ea"/>
                <a:sym typeface="+mn-lt"/>
              </a:rPr>
              <a:t>保基本</a:t>
            </a:r>
            <a:r>
              <a:rPr lang="zh-CN" altLang="en-US" sz="2200" b="1" dirty="0">
                <a:solidFill>
                  <a:srgbClr val="0055BD"/>
                </a:solidFill>
                <a:latin typeface="微软雅黑" panose="020B0503020204020204" charset="-122"/>
                <a:ea typeface="微软雅黑" panose="020B0503020204020204" charset="-122"/>
                <a:cs typeface="+mn-ea"/>
                <a:sym typeface="+mn-lt"/>
              </a:rPr>
              <a:t>”</a:t>
            </a:r>
            <a:r>
              <a:rPr lang="zh-CN" altLang="en-US" sz="2200" b="1" dirty="0">
                <a:solidFill>
                  <a:srgbClr val="0055BD"/>
                </a:solidFill>
                <a:latin typeface="微软雅黑" panose="020B0503020204020204" charset="-122"/>
                <a:ea typeface="微软雅黑" panose="020B0503020204020204" charset="-122"/>
                <a:cs typeface="+mn-ea"/>
                <a:sym typeface="+mn-lt"/>
              </a:rPr>
              <a:t>原则</a:t>
            </a:r>
            <a:endParaRPr lang="zh-CN" altLang="en-US" sz="2200" b="1" dirty="0">
              <a:solidFill>
                <a:srgbClr val="0055BD"/>
              </a:solidFill>
              <a:latin typeface="微软雅黑" panose="020B0503020204020204" charset="-122"/>
              <a:ea typeface="微软雅黑" panose="020B0503020204020204" charset="-122"/>
              <a:cs typeface="+mn-ea"/>
              <a:sym typeface="+mn-lt"/>
            </a:endParaRPr>
          </a:p>
        </p:txBody>
      </p:sp>
      <p:sp>
        <p:nvSpPr>
          <p:cNvPr id="36" name="文本框 35"/>
          <p:cNvSpPr txBox="1"/>
          <p:nvPr/>
        </p:nvSpPr>
        <p:spPr>
          <a:xfrm flipH="1">
            <a:off x="6249670" y="1696720"/>
            <a:ext cx="4812665" cy="1794510"/>
          </a:xfrm>
          <a:prstGeom prst="rect">
            <a:avLst/>
          </a:prstGeom>
          <a:noFill/>
        </p:spPr>
        <p:txBody>
          <a:bodyPr wrap="square" anchor="ctr" anchorCtr="0">
            <a:noAutofit/>
          </a:bodyPr>
          <a:lstStyle/>
          <a:p>
            <a:pPr marL="285750" indent="-285750" algn="l">
              <a:lnSpc>
                <a:spcPct val="140000"/>
              </a:lnSpc>
              <a:spcBef>
                <a:spcPts val="0"/>
              </a:spcBef>
              <a:spcAft>
                <a:spcPts val="0"/>
              </a:spcAft>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复方制剂可快速缓解炎症，缩短疗程，减少患者反复就诊次数，从整体上降低医疗支出，符合成本效益原则。</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a:p>
            <a:pPr marL="285750" indent="-285750" algn="l">
              <a:lnSpc>
                <a:spcPct val="140000"/>
              </a:lnSpc>
              <a:spcBef>
                <a:spcPts val="0"/>
              </a:spcBef>
              <a:spcAft>
                <a:spcPts val="0"/>
              </a:spcAft>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相比参照药物整个疗程需要使用2瓶，整个疗程环丙沙星氟轻松滴耳液只需要一盒即可，</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rPr>
              <a:t>不会增加</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患者的经济负担和医保的整体支出。</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11" name="矩形: 圆角 10"/>
          <p:cNvSpPr/>
          <p:nvPr/>
        </p:nvSpPr>
        <p:spPr>
          <a:xfrm>
            <a:off x="6277610" y="3967480"/>
            <a:ext cx="5457190" cy="2739390"/>
          </a:xfrm>
          <a:prstGeom prst="roundRect">
            <a:avLst>
              <a:gd name="adj" fmla="val 3170"/>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5" name="矩形: 圆角 14"/>
          <p:cNvSpPr/>
          <p:nvPr/>
        </p:nvSpPr>
        <p:spPr>
          <a:xfrm>
            <a:off x="11323320" y="4968875"/>
            <a:ext cx="736600" cy="736600"/>
          </a:xfrm>
          <a:prstGeom prst="roundRect">
            <a:avLst/>
          </a:prstGeom>
          <a:solidFill>
            <a:srgbClr val="005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19" name="组合 18"/>
          <p:cNvGrpSpPr/>
          <p:nvPr/>
        </p:nvGrpSpPr>
        <p:grpSpPr>
          <a:xfrm>
            <a:off x="11434445" y="5084445"/>
            <a:ext cx="530225" cy="505460"/>
            <a:chOff x="4500999" y="-1010156"/>
            <a:chExt cx="530116" cy="505338"/>
          </a:xfrm>
          <a:solidFill>
            <a:schemeClr val="bg1"/>
          </a:solidFill>
        </p:grpSpPr>
        <p:sp>
          <p:nvSpPr>
            <p:cNvPr id="20" name="任意多边形: 形状 19"/>
            <p:cNvSpPr/>
            <p:nvPr/>
          </p:nvSpPr>
          <p:spPr>
            <a:xfrm>
              <a:off x="4500999" y="-1010156"/>
              <a:ext cx="505136" cy="505338"/>
            </a:xfrm>
            <a:custGeom>
              <a:avLst/>
              <a:gdLst>
                <a:gd name="connsiteX0" fmla="*/ 1867283 w 1897002"/>
                <a:gd name="connsiteY0" fmla="*/ 924583 h 1897769"/>
                <a:gd name="connsiteX1" fmla="*/ 1842607 w 1897002"/>
                <a:gd name="connsiteY1" fmla="*/ 924395 h 1897769"/>
                <a:gd name="connsiteX2" fmla="*/ 1022841 w 1897002"/>
                <a:gd name="connsiteY2" fmla="*/ 924395 h 1897769"/>
                <a:gd name="connsiteX3" fmla="*/ 991776 w 1897002"/>
                <a:gd name="connsiteY3" fmla="*/ 924395 h 1897769"/>
                <a:gd name="connsiteX4" fmla="*/ 1007183 w 1897002"/>
                <a:gd name="connsiteY4" fmla="*/ 896650 h 1897769"/>
                <a:gd name="connsiteX5" fmla="*/ 1422985 w 1897002"/>
                <a:gd name="connsiteY5" fmla="*/ 176216 h 1897769"/>
                <a:gd name="connsiteX6" fmla="*/ 1430062 w 1897002"/>
                <a:gd name="connsiteY6" fmla="*/ 163690 h 1897769"/>
                <a:gd name="connsiteX7" fmla="*/ 1419728 w 1897002"/>
                <a:gd name="connsiteY7" fmla="*/ 125422 h 1897769"/>
                <a:gd name="connsiteX8" fmla="*/ 1410709 w 1897002"/>
                <a:gd name="connsiteY8" fmla="*/ 120475 h 1897769"/>
                <a:gd name="connsiteX9" fmla="*/ 1069626 w 1897002"/>
                <a:gd name="connsiteY9" fmla="*/ 8242 h 1897769"/>
                <a:gd name="connsiteX10" fmla="*/ 721089 w 1897002"/>
                <a:gd name="connsiteY10" fmla="*/ 28158 h 1897769"/>
                <a:gd name="connsiteX11" fmla="*/ 192115 w 1897002"/>
                <a:gd name="connsiteY11" fmla="*/ 378010 h 1897769"/>
                <a:gd name="connsiteX12" fmla="*/ 22387 w 1897002"/>
                <a:gd name="connsiteY12" fmla="*/ 1151304 h 1897769"/>
                <a:gd name="connsiteX13" fmla="*/ 251739 w 1897002"/>
                <a:gd name="connsiteY13" fmla="*/ 1592283 h 1897769"/>
                <a:gd name="connsiteX14" fmla="*/ 804888 w 1897002"/>
                <a:gd name="connsiteY14" fmla="*/ 1886457 h 1897769"/>
                <a:gd name="connsiteX15" fmla="*/ 1139709 w 1897002"/>
                <a:gd name="connsiteY15" fmla="*/ 1877939 h 1897769"/>
                <a:gd name="connsiteX16" fmla="*/ 1510166 w 1897002"/>
                <a:gd name="connsiteY16" fmla="*/ 1713284 h 1897769"/>
                <a:gd name="connsiteX17" fmla="*/ 1815613 w 1897002"/>
                <a:gd name="connsiteY17" fmla="*/ 1333495 h 1897769"/>
                <a:gd name="connsiteX18" fmla="*/ 1891709 w 1897002"/>
                <a:gd name="connsiteY18" fmla="*/ 1051221 h 1897769"/>
                <a:gd name="connsiteX19" fmla="*/ 1896970 w 1897002"/>
                <a:gd name="connsiteY19" fmla="*/ 954896 h 1897769"/>
                <a:gd name="connsiteX20" fmla="*/ 1867283 w 1897002"/>
                <a:gd name="connsiteY20" fmla="*/ 924583 h 1897769"/>
                <a:gd name="connsiteX21" fmla="*/ 1279186 w 1897002"/>
                <a:gd name="connsiteY21" fmla="*/ 1784808 h 1897769"/>
                <a:gd name="connsiteX22" fmla="*/ 182846 w 1897002"/>
                <a:gd name="connsiteY22" fmla="*/ 1420614 h 1897769"/>
                <a:gd name="connsiteX23" fmla="*/ 333596 w 1897002"/>
                <a:gd name="connsiteY23" fmla="*/ 292833 h 1897769"/>
                <a:gd name="connsiteX24" fmla="*/ 1375198 w 1897002"/>
                <a:gd name="connsiteY24" fmla="*/ 159806 h 1897769"/>
                <a:gd name="connsiteX25" fmla="*/ 1363611 w 1897002"/>
                <a:gd name="connsiteY25" fmla="*/ 180725 h 1897769"/>
                <a:gd name="connsiteX26" fmla="*/ 940420 w 1897002"/>
                <a:gd name="connsiteY26" fmla="*/ 913685 h 1897769"/>
                <a:gd name="connsiteX27" fmla="*/ 927393 w 1897002"/>
                <a:gd name="connsiteY27" fmla="*/ 936984 h 1897769"/>
                <a:gd name="connsiteX28" fmla="*/ 949125 w 1897002"/>
                <a:gd name="connsiteY28" fmla="*/ 973184 h 1897769"/>
                <a:gd name="connsiteX29" fmla="*/ 969668 w 1897002"/>
                <a:gd name="connsiteY29" fmla="*/ 973372 h 1897769"/>
                <a:gd name="connsiteX30" fmla="*/ 1818369 w 1897002"/>
                <a:gd name="connsiteY30" fmla="*/ 973372 h 1897769"/>
                <a:gd name="connsiteX31" fmla="*/ 1844486 w 1897002"/>
                <a:gd name="connsiteY31" fmla="*/ 973372 h 1897769"/>
                <a:gd name="connsiteX32" fmla="*/ 1279186 w 1897002"/>
                <a:gd name="connsiteY32" fmla="*/ 1784808 h 189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97002" h="1897769">
                  <a:moveTo>
                    <a:pt x="1867283" y="924583"/>
                  </a:moveTo>
                  <a:cubicBezTo>
                    <a:pt x="1859079" y="924207"/>
                    <a:pt x="1850874" y="924395"/>
                    <a:pt x="1842607" y="924395"/>
                  </a:cubicBezTo>
                  <a:cubicBezTo>
                    <a:pt x="1569352" y="924395"/>
                    <a:pt x="1296096" y="924395"/>
                    <a:pt x="1022841" y="924395"/>
                  </a:cubicBezTo>
                  <a:cubicBezTo>
                    <a:pt x="1014073" y="924395"/>
                    <a:pt x="1005305" y="924395"/>
                    <a:pt x="991776" y="924395"/>
                  </a:cubicBezTo>
                  <a:cubicBezTo>
                    <a:pt x="998666" y="911994"/>
                    <a:pt x="1002799" y="904291"/>
                    <a:pt x="1007183" y="896650"/>
                  </a:cubicBezTo>
                  <a:cubicBezTo>
                    <a:pt x="1145784" y="656526"/>
                    <a:pt x="1284385" y="416402"/>
                    <a:pt x="1422985" y="176216"/>
                  </a:cubicBezTo>
                  <a:cubicBezTo>
                    <a:pt x="1425365" y="172082"/>
                    <a:pt x="1427870" y="167948"/>
                    <a:pt x="1430062" y="163690"/>
                  </a:cubicBezTo>
                  <a:cubicBezTo>
                    <a:pt x="1438705" y="146404"/>
                    <a:pt x="1435699" y="135443"/>
                    <a:pt x="1419728" y="125422"/>
                  </a:cubicBezTo>
                  <a:cubicBezTo>
                    <a:pt x="1416847" y="123606"/>
                    <a:pt x="1413716" y="122166"/>
                    <a:pt x="1410709" y="120475"/>
                  </a:cubicBezTo>
                  <a:cubicBezTo>
                    <a:pt x="1304175" y="61289"/>
                    <a:pt x="1190439" y="24087"/>
                    <a:pt x="1069626" y="8242"/>
                  </a:cubicBezTo>
                  <a:cubicBezTo>
                    <a:pt x="952194" y="-7165"/>
                    <a:pt x="835577" y="-1216"/>
                    <a:pt x="721089" y="28158"/>
                  </a:cubicBezTo>
                  <a:cubicBezTo>
                    <a:pt x="504702" y="83586"/>
                    <a:pt x="325830" y="198199"/>
                    <a:pt x="192115" y="378010"/>
                  </a:cubicBezTo>
                  <a:cubicBezTo>
                    <a:pt x="19882" y="609741"/>
                    <a:pt x="-36109" y="868780"/>
                    <a:pt x="22387" y="1151304"/>
                  </a:cubicBezTo>
                  <a:cubicBezTo>
                    <a:pt x="57209" y="1319341"/>
                    <a:pt x="134871" y="1466835"/>
                    <a:pt x="251739" y="1592283"/>
                  </a:cubicBezTo>
                  <a:cubicBezTo>
                    <a:pt x="401988" y="1753556"/>
                    <a:pt x="586622" y="1851885"/>
                    <a:pt x="804888" y="1886457"/>
                  </a:cubicBezTo>
                  <a:cubicBezTo>
                    <a:pt x="917121" y="1904244"/>
                    <a:pt x="1028791" y="1900799"/>
                    <a:pt x="1139709" y="1877939"/>
                  </a:cubicBezTo>
                  <a:cubicBezTo>
                    <a:pt x="1275053" y="1850069"/>
                    <a:pt x="1398810" y="1795330"/>
                    <a:pt x="1510166" y="1713284"/>
                  </a:cubicBezTo>
                  <a:cubicBezTo>
                    <a:pt x="1645384" y="1613640"/>
                    <a:pt x="1747033" y="1486876"/>
                    <a:pt x="1815613" y="1333495"/>
                  </a:cubicBezTo>
                  <a:cubicBezTo>
                    <a:pt x="1855885" y="1243433"/>
                    <a:pt x="1880686" y="1149050"/>
                    <a:pt x="1891709" y="1051221"/>
                  </a:cubicBezTo>
                  <a:cubicBezTo>
                    <a:pt x="1895341" y="1019343"/>
                    <a:pt x="1896030" y="987025"/>
                    <a:pt x="1896970" y="954896"/>
                  </a:cubicBezTo>
                  <a:cubicBezTo>
                    <a:pt x="1897596" y="933414"/>
                    <a:pt x="1889204" y="925648"/>
                    <a:pt x="1867283" y="924583"/>
                  </a:cubicBezTo>
                  <a:close/>
                  <a:moveTo>
                    <a:pt x="1279186" y="1784808"/>
                  </a:moveTo>
                  <a:cubicBezTo>
                    <a:pt x="872341" y="1945893"/>
                    <a:pt x="412949" y="1793201"/>
                    <a:pt x="182846" y="1420614"/>
                  </a:cubicBezTo>
                  <a:cubicBezTo>
                    <a:pt x="-40118" y="1059614"/>
                    <a:pt x="18128" y="588385"/>
                    <a:pt x="333596" y="292833"/>
                  </a:cubicBezTo>
                  <a:cubicBezTo>
                    <a:pt x="646935" y="-715"/>
                    <a:pt x="1084031" y="-6852"/>
                    <a:pt x="1375198" y="159806"/>
                  </a:cubicBezTo>
                  <a:cubicBezTo>
                    <a:pt x="1371377" y="166696"/>
                    <a:pt x="1367620" y="173773"/>
                    <a:pt x="1363611" y="180725"/>
                  </a:cubicBezTo>
                  <a:cubicBezTo>
                    <a:pt x="1222569" y="425045"/>
                    <a:pt x="1081463" y="669365"/>
                    <a:pt x="940420" y="913685"/>
                  </a:cubicBezTo>
                  <a:cubicBezTo>
                    <a:pt x="935973" y="921389"/>
                    <a:pt x="930963" y="928842"/>
                    <a:pt x="927393" y="936984"/>
                  </a:cubicBezTo>
                  <a:cubicBezTo>
                    <a:pt x="919000" y="955836"/>
                    <a:pt x="928645" y="971681"/>
                    <a:pt x="949125" y="973184"/>
                  </a:cubicBezTo>
                  <a:cubicBezTo>
                    <a:pt x="955952" y="973685"/>
                    <a:pt x="962841" y="973372"/>
                    <a:pt x="969668" y="973372"/>
                  </a:cubicBezTo>
                  <a:cubicBezTo>
                    <a:pt x="1252568" y="973372"/>
                    <a:pt x="1535469" y="973372"/>
                    <a:pt x="1818369" y="973372"/>
                  </a:cubicBezTo>
                  <a:cubicBezTo>
                    <a:pt x="1827137" y="973372"/>
                    <a:pt x="1835843" y="973372"/>
                    <a:pt x="1844486" y="973372"/>
                  </a:cubicBezTo>
                  <a:cubicBezTo>
                    <a:pt x="1848807" y="1240051"/>
                    <a:pt x="1682712" y="1625039"/>
                    <a:pt x="1279186" y="1784808"/>
                  </a:cubicBezTo>
                  <a:close/>
                </a:path>
              </a:pathLst>
            </a:custGeom>
            <a:grpFill/>
            <a:ln w="6258" cap="flat">
              <a:noFill/>
              <a:prstDash val="solid"/>
              <a:miter/>
            </a:ln>
          </p:spPr>
          <p:txBody>
            <a:bodyPr rtlCol="0" anchor="ctr"/>
            <a:lstStyle/>
            <a:p>
              <a:endParaRPr lang="zh-CN" altLang="en-US">
                <a:latin typeface="微软雅黑" panose="020B0503020204020204" charset="-122"/>
                <a:ea typeface="微软雅黑" panose="020B0503020204020204" charset="-122"/>
                <a:cs typeface="+mn-ea"/>
                <a:sym typeface="+mn-lt"/>
              </a:endParaRPr>
            </a:p>
          </p:txBody>
        </p:sp>
        <p:sp>
          <p:nvSpPr>
            <p:cNvPr id="21" name="任意多边形: 形状 20"/>
            <p:cNvSpPr/>
            <p:nvPr/>
          </p:nvSpPr>
          <p:spPr>
            <a:xfrm>
              <a:off x="4801332" y="-983818"/>
              <a:ext cx="229783" cy="201102"/>
            </a:xfrm>
            <a:custGeom>
              <a:avLst/>
              <a:gdLst>
                <a:gd name="connsiteX0" fmla="*/ 862723 w 862934"/>
                <a:gd name="connsiteY0" fmla="*/ 719639 h 755228"/>
                <a:gd name="connsiteX1" fmla="*/ 851700 w 862934"/>
                <a:gd name="connsiteY1" fmla="*/ 599076 h 755228"/>
                <a:gd name="connsiteX2" fmla="*/ 653851 w 862934"/>
                <a:gd name="connsiteY2" fmla="*/ 175133 h 755228"/>
                <a:gd name="connsiteX3" fmla="*/ 456253 w 862934"/>
                <a:gd name="connsiteY3" fmla="*/ 9539 h 755228"/>
                <a:gd name="connsiteX4" fmla="*/ 406336 w 862934"/>
                <a:gd name="connsiteY4" fmla="*/ 21501 h 755228"/>
                <a:gd name="connsiteX5" fmla="*/ 404270 w 862934"/>
                <a:gd name="connsiteY5" fmla="*/ 25071 h 755228"/>
                <a:gd name="connsiteX6" fmla="*/ 10076 w 862934"/>
                <a:gd name="connsiteY6" fmla="*/ 703481 h 755228"/>
                <a:gd name="connsiteX7" fmla="*/ 2310 w 862934"/>
                <a:gd name="connsiteY7" fmla="*/ 717948 h 755228"/>
                <a:gd name="connsiteX8" fmla="*/ 20472 w 862934"/>
                <a:gd name="connsiteY8" fmla="*/ 752144 h 755228"/>
                <a:gd name="connsiteX9" fmla="*/ 42957 w 862934"/>
                <a:gd name="connsiteY9" fmla="*/ 753334 h 755228"/>
                <a:gd name="connsiteX10" fmla="*/ 431326 w 862934"/>
                <a:gd name="connsiteY10" fmla="*/ 753397 h 755228"/>
                <a:gd name="connsiteX11" fmla="*/ 431326 w 862934"/>
                <a:gd name="connsiteY11" fmla="*/ 755213 h 755228"/>
                <a:gd name="connsiteX12" fmla="*/ 827900 w 862934"/>
                <a:gd name="connsiteY12" fmla="*/ 755151 h 755228"/>
                <a:gd name="connsiteX13" fmla="*/ 862723 w 862934"/>
                <a:gd name="connsiteY13" fmla="*/ 719639 h 755228"/>
                <a:gd name="connsiteX14" fmla="*/ 66819 w 862934"/>
                <a:gd name="connsiteY14" fmla="*/ 703731 h 755228"/>
                <a:gd name="connsiteX15" fmla="*/ 441660 w 862934"/>
                <a:gd name="connsiteY15" fmla="*/ 58891 h 755228"/>
                <a:gd name="connsiteX16" fmla="*/ 703454 w 862934"/>
                <a:gd name="connsiteY16" fmla="*/ 327575 h 755228"/>
                <a:gd name="connsiteX17" fmla="*/ 813057 w 862934"/>
                <a:gd name="connsiteY17" fmla="*/ 703731 h 755228"/>
                <a:gd name="connsiteX18" fmla="*/ 66819 w 862934"/>
                <a:gd name="connsiteY18" fmla="*/ 703731 h 7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2934" h="755228">
                  <a:moveTo>
                    <a:pt x="862723" y="719639"/>
                  </a:moveTo>
                  <a:cubicBezTo>
                    <a:pt x="860092" y="679368"/>
                    <a:pt x="857775" y="638909"/>
                    <a:pt x="851700" y="599076"/>
                  </a:cubicBezTo>
                  <a:cubicBezTo>
                    <a:pt x="827211" y="438618"/>
                    <a:pt x="760510" y="297450"/>
                    <a:pt x="653851" y="175133"/>
                  </a:cubicBezTo>
                  <a:cubicBezTo>
                    <a:pt x="596670" y="109559"/>
                    <a:pt x="530845" y="54319"/>
                    <a:pt x="456253" y="9539"/>
                  </a:cubicBezTo>
                  <a:cubicBezTo>
                    <a:pt x="430825" y="-5743"/>
                    <a:pt x="420992" y="-3300"/>
                    <a:pt x="406336" y="21501"/>
                  </a:cubicBezTo>
                  <a:cubicBezTo>
                    <a:pt x="405648" y="22691"/>
                    <a:pt x="404959" y="23881"/>
                    <a:pt x="404270" y="25071"/>
                  </a:cubicBezTo>
                  <a:cubicBezTo>
                    <a:pt x="272872" y="251228"/>
                    <a:pt x="141474" y="477323"/>
                    <a:pt x="10076" y="703481"/>
                  </a:cubicBezTo>
                  <a:cubicBezTo>
                    <a:pt x="7320" y="708241"/>
                    <a:pt x="4376" y="712875"/>
                    <a:pt x="2310" y="717948"/>
                  </a:cubicBezTo>
                  <a:cubicBezTo>
                    <a:pt x="-4204" y="734044"/>
                    <a:pt x="3437" y="748762"/>
                    <a:pt x="20472" y="752144"/>
                  </a:cubicBezTo>
                  <a:cubicBezTo>
                    <a:pt x="27738" y="753585"/>
                    <a:pt x="35441" y="753334"/>
                    <a:pt x="42957" y="753334"/>
                  </a:cubicBezTo>
                  <a:cubicBezTo>
                    <a:pt x="172413" y="753397"/>
                    <a:pt x="301869" y="753397"/>
                    <a:pt x="431326" y="753397"/>
                  </a:cubicBezTo>
                  <a:cubicBezTo>
                    <a:pt x="431326" y="754023"/>
                    <a:pt x="431326" y="754650"/>
                    <a:pt x="431326" y="755213"/>
                  </a:cubicBezTo>
                  <a:cubicBezTo>
                    <a:pt x="563538" y="755213"/>
                    <a:pt x="695688" y="755276"/>
                    <a:pt x="827900" y="755151"/>
                  </a:cubicBezTo>
                  <a:cubicBezTo>
                    <a:pt x="855583" y="755088"/>
                    <a:pt x="864476" y="746883"/>
                    <a:pt x="862723" y="719639"/>
                  </a:cubicBezTo>
                  <a:close/>
                  <a:moveTo>
                    <a:pt x="66819" y="703731"/>
                  </a:moveTo>
                  <a:cubicBezTo>
                    <a:pt x="192642" y="487344"/>
                    <a:pt x="316588" y="274026"/>
                    <a:pt x="441660" y="58891"/>
                  </a:cubicBezTo>
                  <a:cubicBezTo>
                    <a:pt x="551451" y="128160"/>
                    <a:pt x="638381" y="217158"/>
                    <a:pt x="703454" y="327575"/>
                  </a:cubicBezTo>
                  <a:cubicBezTo>
                    <a:pt x="771470" y="443002"/>
                    <a:pt x="807483" y="567761"/>
                    <a:pt x="813057" y="703731"/>
                  </a:cubicBezTo>
                  <a:cubicBezTo>
                    <a:pt x="563789" y="703731"/>
                    <a:pt x="317527" y="703731"/>
                    <a:pt x="66819" y="703731"/>
                  </a:cubicBezTo>
                  <a:close/>
                </a:path>
              </a:pathLst>
            </a:custGeom>
            <a:grpFill/>
            <a:ln w="6258" cap="flat">
              <a:noFill/>
              <a:prstDash val="solid"/>
              <a:miter/>
            </a:ln>
          </p:spPr>
          <p:txBody>
            <a:bodyPr rtlCol="0" anchor="ctr"/>
            <a:lstStyle/>
            <a:p>
              <a:endParaRPr lang="zh-CN" altLang="en-US">
                <a:latin typeface="微软雅黑" panose="020B0503020204020204" charset="-122"/>
                <a:ea typeface="微软雅黑" panose="020B0503020204020204" charset="-122"/>
                <a:cs typeface="+mn-ea"/>
                <a:sym typeface="+mn-lt"/>
              </a:endParaRPr>
            </a:p>
          </p:txBody>
        </p:sp>
      </p:grpSp>
      <p:sp>
        <p:nvSpPr>
          <p:cNvPr id="38" name="矩形 37"/>
          <p:cNvSpPr/>
          <p:nvPr/>
        </p:nvSpPr>
        <p:spPr>
          <a:xfrm flipH="1">
            <a:off x="7691120" y="3982085"/>
            <a:ext cx="2240280" cy="429895"/>
          </a:xfrm>
          <a:prstGeom prst="rect">
            <a:avLst/>
          </a:prstGeom>
        </p:spPr>
        <p:txBody>
          <a:bodyPr wrap="square">
            <a:spAutoFit/>
          </a:bodyPr>
          <a:lstStyle/>
          <a:p>
            <a:pPr lvl="0" algn="ctr">
              <a:buClrTx/>
              <a:buSzTx/>
              <a:buFontTx/>
            </a:pPr>
            <a:r>
              <a:rPr lang="zh-CN" altLang="en-US" sz="2200" b="1" dirty="0">
                <a:solidFill>
                  <a:srgbClr val="0055BD"/>
                </a:solidFill>
                <a:latin typeface="微软雅黑" panose="020B0503020204020204" charset="-122"/>
                <a:ea typeface="微软雅黑" panose="020B0503020204020204" charset="-122"/>
                <a:cs typeface="+mn-ea"/>
                <a:sym typeface="+mn-lt"/>
              </a:rPr>
              <a:t>临床管理难度小</a:t>
            </a:r>
            <a:endParaRPr lang="zh-CN" altLang="en-US" sz="2200" b="1" dirty="0">
              <a:solidFill>
                <a:srgbClr val="0055BD"/>
              </a:solidFill>
              <a:latin typeface="微软雅黑" panose="020B0503020204020204" charset="-122"/>
              <a:ea typeface="微软雅黑" panose="020B0503020204020204" charset="-122"/>
              <a:cs typeface="+mn-ea"/>
              <a:sym typeface="+mn-lt"/>
            </a:endParaRPr>
          </a:p>
        </p:txBody>
      </p:sp>
      <p:sp>
        <p:nvSpPr>
          <p:cNvPr id="40" name="文本框 39"/>
          <p:cNvSpPr txBox="1"/>
          <p:nvPr/>
        </p:nvSpPr>
        <p:spPr>
          <a:xfrm flipH="1">
            <a:off x="6353175" y="4281170"/>
            <a:ext cx="4820285" cy="2325370"/>
          </a:xfrm>
          <a:prstGeom prst="rect">
            <a:avLst/>
          </a:prstGeom>
          <a:noFill/>
        </p:spPr>
        <p:txBody>
          <a:bodyPr wrap="square" anchor="ctr" anchorCtr="0">
            <a:noAutofit/>
          </a:bodyPr>
          <a:lstStyle/>
          <a:p>
            <a:pPr marL="285750" lvl="0" indent="-285750" algn="l">
              <a:lnSpc>
                <a:spcPct val="150000"/>
              </a:lnSpc>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简化了医生处方，避免了临床对中重度感染需处方抗生素+激素两种药物并自行配置存在的潜在医疗风险，便于处方管理。</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285750" lvl="0" indent="-285750" algn="l">
              <a:lnSpc>
                <a:spcPct val="150000"/>
              </a:lnSpc>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本品说明书上对于患者年龄和适应症有明确说明，</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mn-ea"/>
              </a:rPr>
              <a:t>减少了</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超适应症用药的管理风险。</a:t>
            </a:r>
            <a:endPar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a:p>
            <a:pPr marL="285750" lvl="0" indent="-285750" algn="l">
              <a:lnSpc>
                <a:spcPct val="150000"/>
              </a:lnSpc>
              <a:buClrTx/>
              <a:buSzTx/>
              <a:buFont typeface="Wingdings" panose="05000000000000000000" charset="0"/>
              <a:buChar char="Ø"/>
            </a:pP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抗生素全身暴露风险小</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便于临床管理</a:t>
            </a:r>
            <a:r>
              <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rPr>
              <a:t>。</a:t>
            </a:r>
            <a:endParaRPr lang="en-US" altLang="zh-CN" sz="1600"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4_2"/>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1_3"/>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3"/>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2462_5*l_h_i*1_2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2462_5*l_h_f*1_2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您的项正文内容，文字是您思想的提炼，请尽量言简意赅的阐述观点"/>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2462_5*l_h_a*1_2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2462_5*l_h_i*1_4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2462_5*l_h_f*1_4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您的项正文，文字是您思想的提炼，请尽量言简意赅的阐述观点"/>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2462_5*l_h_a*1_4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2462_5*l_h_i*1_1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2462_5*l_h_f*1_1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正文，文字是您思想的提炼，请尽量言简意赅的阐述观点"/>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2462_5*l_h_a*1_1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4_3"/>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3"/>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2462_5*l_h_i*1_3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2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2462_5*l_h_f*1_3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您的项正文，文字是您思想的提炼，请尽量言简意赅的阐述观点"/>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2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2462_5*l_h_a*1_3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1"/>
  <p:tag name="KSO_WM_UNIT_ID" val="diagram20232462_5*l_h_i*1_5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2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2462_5*l_h_f*1_5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输入正文，文字是您思想的提炼，请尽量言简意赅的阐述观点"/>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2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2462_5*l_h_a*1_5_1"/>
  <p:tag name="KSO_WM_TEMPLATE_CATEGORY" val="diagram"/>
  <p:tag name="KSO_WM_TEMPLATE_INDEX" val="20232462"/>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TEXT_FILL_FORE_SCHEMECOLOR_INDEX" val="1"/>
  <p:tag name="KSO_WM_UNIT_TEXT_FILL_TYPE" val="1"/>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26.xml><?xml version="1.0" encoding="utf-8"?>
<p:tagLst xmlns:p="http://schemas.openxmlformats.org/presentationml/2006/main">
  <p:tag name="KSO_WM_SLIDE_ITEM_CNT" val="4"/>
  <p:tag name="resource_record_key" val="{&quot;70&quot;:[3321778]}"/>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TABLE_ENDDRAG_ORIGIN_RECT" val="374*154"/>
  <p:tag name="TABLE_ENDDRAG_RECT" val="557*315*374*154"/>
</p:tagLst>
</file>

<file path=ppt/tags/tag29.xml><?xml version="1.0" encoding="utf-8"?>
<p:tagLst xmlns:p="http://schemas.openxmlformats.org/presentationml/2006/main">
  <p:tag name="RESOURCE_RECORD_KEY" val="{&quot;29&quot;:[50000076,50000031],&quot;70&quot;:[3403048]}"/>
  <p:tag name="resource_record_key" val="{&quot;29&quot;:[50000076,50000031,50053044],&quot;70&quot;:[3403048]}"/>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2_2"/>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2_3"/>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3"/>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5_2"/>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5_2"/>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5_3"/>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5_3"/>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3_2"/>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3_3"/>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5*l_h_i*1_1_2"/>
  <p:tag name="KSO_WM_TEMPLATE_CATEGORY" val="diagram"/>
  <p:tag name="KSO_WM_TEMPLATE_INDEX" val="20232462"/>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378.2499969482422,&quot;left&quot;:54.377960205078125,&quot;top&quot;:133.85,&quot;width&quot;:851.2440795898438}"/>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theme_color_indexes&quot;:[9,9,9,9,9,9],&quot;theme_colors&quot;:[&quot;#000000&quot;,&quot;#ffffff&quot;,&quot;#44546a&quot;,&quot;#e7e6e6&quot;,&quot;#5b9bd5&quot;,&quot;#ed7d31&quot;,&quot;#a5a5a5&quot;,&quot;#ffc000&quot;,&quot;#4472c4&quot;,&quot;#70ad47&quot;,&quot;#0563c1&quot;,&quot;#954f72&quo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ce4wjg2">
      <a:majorFont>
        <a:latin typeface="汉仪雅酷黑 75W"/>
        <a:ea typeface="汉仪雅酷黑 75W"/>
        <a:cs typeface=""/>
      </a:majorFont>
      <a:minorFont>
        <a:latin typeface="汉仪雅酷黑 75W"/>
        <a:ea typeface="汉仪雅酷黑 7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55B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3534</Words>
  <Application>WPS 演示</Application>
  <PresentationFormat>宽屏</PresentationFormat>
  <Paragraphs>254</Paragraphs>
  <Slides>9</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9</vt:i4>
      </vt:variant>
    </vt:vector>
  </HeadingPairs>
  <TitlesOfParts>
    <vt:vector size="22" baseType="lpstr">
      <vt:lpstr>Arial</vt:lpstr>
      <vt:lpstr>宋体</vt:lpstr>
      <vt:lpstr>Wingdings</vt:lpstr>
      <vt:lpstr>微软雅黑</vt:lpstr>
      <vt:lpstr>华文中宋</vt:lpstr>
      <vt:lpstr>Wingdings</vt:lpstr>
      <vt:lpstr>Times New Roman</vt:lpstr>
      <vt:lpstr>汉仪雅酷黑 75W</vt:lpstr>
      <vt:lpstr>黑体</vt:lpstr>
      <vt:lpstr>Arial Unicode MS</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miaomiao</cp:lastModifiedBy>
  <cp:revision>126</cp:revision>
  <dcterms:created xsi:type="dcterms:W3CDTF">2025-07-18T16:15:00Z</dcterms:created>
  <dcterms:modified xsi:type="dcterms:W3CDTF">2026-06-05T08:25:48Z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KSOTemplateUUID">
    <vt:lpwstr>v1.0_mb_3LyAGJkKZrZF5hrGwsoJjg==</vt:lpwstr>
  </property>
  <property fmtid="{D5CDD505-2E9C-101B-9397-08002B2CF9AE}" pid="4" name="ICV">
    <vt:lpwstr>602E4D703A8F4E42B2E407629C661D56_13</vt:lpwstr>
  </property>
</Properties>
</file>