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3"/>
    <p:sldId id="261" r:id="rId4"/>
    <p:sldId id="259" r:id="rId5"/>
    <p:sldId id="272" r:id="rId6"/>
    <p:sldId id="275" r:id="rId8"/>
    <p:sldId id="273" r:id="rId9"/>
    <p:sldId id="274" r:id="rId10"/>
    <p:sldId id="268" r:id="rId11"/>
  </p:sldIdLst>
  <p:sldSz cx="18288000" cy="10287000"/>
  <p:notesSz cx="6858000" cy="9144000"/>
  <p:embeddedFontLst>
    <p:embeddedFont>
      <p:font typeface="微软雅黑" panose="020B0503020204020204" pitchFamily="34" charset="-122"/>
      <p:regular r:id="rId16"/>
      <p:bold r:id="rId17"/>
    </p:embeddedFont>
    <p:embeddedFont>
      <p:font typeface="Calibri" panose="020F0502020204030204" charset="0"/>
      <p:regular r:id="rId18"/>
      <p:bold r:id="rId19"/>
      <p:italic r:id="rId20"/>
      <p:boldItalic r:id="rId21"/>
    </p:embeddedFont>
    <p:embeddedFont>
      <p:font typeface="等线" panose="02010600030101010101" charset="-122"/>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 Z" initials="Y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font" Target="fonts/font8.fntdata"/><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DFC5E-5D84-4975-9AA7-BD6DCA02EB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3CDFF-1B2B-43F6-8E8C-0812C94DDE5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13CDFF-1B2B-43F6-8E8C-0812C94DDE5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13CDFF-1B2B-43F6-8E8C-0812C94DDE5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349" y="1306902"/>
            <a:ext cx="5732716" cy="57327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593310"/>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3470658" y="6761416"/>
            <a:ext cx="5339939" cy="53399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9797735" y="8402590"/>
            <a:ext cx="5339939" cy="53399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12" name="AutoShape 12"/>
          <p:cNvSpPr/>
          <p:nvPr/>
        </p:nvSpPr>
        <p:spPr>
          <a:xfrm flipV="1">
            <a:off x="3709028" y="6687188"/>
            <a:ext cx="10768972" cy="0"/>
          </a:xfrm>
          <a:prstGeom prst="line">
            <a:avLst/>
          </a:prstGeom>
          <a:ln w="19050" cap="rnd">
            <a:solidFill>
              <a:srgbClr val="542D8E"/>
            </a:solidFill>
            <a:prstDash val="solid"/>
            <a:headEnd type="none" w="sm" len="sm"/>
            <a:tailEnd type="none" w="sm" len="sm"/>
          </a:ln>
        </p:spPr>
        <p:txBody>
          <a:bodyPr/>
          <a:lstStyle/>
          <a:p>
            <a:endParaRPr lang="zh-CN" altLang="en-US" dirty="0"/>
          </a:p>
        </p:txBody>
      </p:sp>
      <p:sp>
        <p:nvSpPr>
          <p:cNvPr id="35" name="TextBox 35"/>
          <p:cNvSpPr txBox="1"/>
          <p:nvPr/>
        </p:nvSpPr>
        <p:spPr>
          <a:xfrm>
            <a:off x="2184905" y="3095878"/>
            <a:ext cx="13955723" cy="2071401"/>
          </a:xfrm>
          <a:prstGeom prst="rect">
            <a:avLst/>
          </a:prstGeom>
        </p:spPr>
        <p:txBody>
          <a:bodyPr lIns="0" tIns="0" rIns="0" bIns="0" rtlCol="0" anchor="t">
            <a:spAutoFit/>
          </a:bodyPr>
          <a:lstStyle/>
          <a:p>
            <a:pPr marL="0" lvl="0" indent="0" algn="l">
              <a:lnSpc>
                <a:spcPts val="18115"/>
              </a:lnSpc>
              <a:spcBef>
                <a:spcPct val="0"/>
              </a:spcBef>
            </a:pPr>
            <a:r>
              <a:rPr lang="zh-CN" altLang="en-US" sz="9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盐酸舍曲林口服溶液</a:t>
            </a:r>
            <a:endParaRPr lang="en-US" sz="9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38" name="AutoShape 38"/>
          <p:cNvSpPr/>
          <p:nvPr/>
        </p:nvSpPr>
        <p:spPr>
          <a:xfrm>
            <a:off x="-111821" y="761813"/>
            <a:ext cx="18549175" cy="0"/>
          </a:xfrm>
          <a:prstGeom prst="line">
            <a:avLst/>
          </a:prstGeom>
          <a:ln w="19050" cap="flat">
            <a:solidFill>
              <a:srgbClr val="292828"/>
            </a:solidFill>
            <a:prstDash val="solid"/>
            <a:headEnd type="none" w="sm" len="sm"/>
            <a:tailEnd type="none" w="sm" len="sm"/>
          </a:ln>
        </p:spPr>
      </p:sp>
      <p:sp>
        <p:nvSpPr>
          <p:cNvPr id="39" name="文本框 38"/>
          <p:cNvSpPr txBox="1"/>
          <p:nvPr/>
        </p:nvSpPr>
        <p:spPr>
          <a:xfrm>
            <a:off x="6231065" y="8874974"/>
            <a:ext cx="3679718" cy="738664"/>
          </a:xfrm>
          <a:prstGeom prst="rect">
            <a:avLst/>
          </a:prstGeom>
          <a:noFill/>
        </p:spPr>
        <p:txBody>
          <a:bodyPr wrap="square">
            <a:spAutoFit/>
          </a:bodyPr>
          <a:lstStyle/>
          <a:p>
            <a:pPr algn="ctr" rtl="0">
              <a:buNone/>
            </a:pPr>
            <a:r>
              <a:rPr lang="zh-CN" altLang="en-US" sz="2400" b="0" i="0" dirty="0">
                <a:solidFill>
                  <a:srgbClr val="000000"/>
                </a:solidFill>
                <a:effectLst/>
                <a:latin typeface="微软雅黑" panose="020B0503020204020204" pitchFamily="34" charset="-122"/>
                <a:ea typeface="微软雅黑" panose="020B0503020204020204" pitchFamily="34" charset="-122"/>
              </a:rPr>
              <a:t>海南斯达制药有限公司</a:t>
            </a:r>
            <a:endParaRPr lang="zh-CN" altLang="en-US" sz="2400" dirty="0">
              <a:effectLst/>
              <a:latin typeface="微软雅黑" panose="020B0503020204020204" pitchFamily="34" charset="-122"/>
              <a:ea typeface="微软雅黑" panose="020B0503020204020204" pitchFamily="34" charset="-122"/>
            </a:endParaRPr>
          </a:p>
          <a:p>
            <a:pPr algn="ctr" rtl="0"/>
            <a:r>
              <a:rPr lang="en-US" altLang="zh-CN" sz="1600" b="0" i="0" dirty="0">
                <a:solidFill>
                  <a:srgbClr val="000000"/>
                </a:solidFill>
                <a:effectLst/>
              </a:rPr>
              <a:t>Hainan STAR Pharmaceutical </a:t>
            </a:r>
            <a:r>
              <a:rPr lang="en-US" altLang="zh-CN" sz="1600" b="0" i="0" dirty="0" err="1">
                <a:solidFill>
                  <a:srgbClr val="000000"/>
                </a:solidFill>
                <a:effectLst/>
              </a:rPr>
              <a:t>Co.,Ltd</a:t>
            </a:r>
            <a:r>
              <a:rPr lang="en-US" altLang="zh-CN" b="0" i="0" dirty="0">
                <a:solidFill>
                  <a:srgbClr val="000000"/>
                </a:solidFill>
                <a:effectLst/>
              </a:rPr>
              <a:t>.</a:t>
            </a:r>
            <a:endParaRPr lang="en-US" altLang="zh-CN" dirty="0">
              <a:effectLst/>
            </a:endParaRPr>
          </a:p>
        </p:txBody>
      </p:sp>
      <p:sp>
        <p:nvSpPr>
          <p:cNvPr id="40" name="Freeform 16"/>
          <p:cNvSpPr/>
          <p:nvPr/>
        </p:nvSpPr>
        <p:spPr>
          <a:xfrm>
            <a:off x="5693623" y="8832320"/>
            <a:ext cx="798483" cy="744713"/>
          </a:xfrm>
          <a:custGeom>
            <a:avLst/>
            <a:gdLst/>
            <a:ahLst/>
            <a:cxnLst/>
            <a:rect l="l" t="t" r="r" b="b"/>
            <a:pathLst>
              <a:path w="881134" h="846539">
                <a:moveTo>
                  <a:pt x="0" y="0"/>
                </a:moveTo>
                <a:lnTo>
                  <a:pt x="881134" y="0"/>
                </a:lnTo>
                <a:lnTo>
                  <a:pt x="881134" y="846539"/>
                </a:lnTo>
                <a:lnTo>
                  <a:pt x="0" y="846539"/>
                </a:lnTo>
                <a:lnTo>
                  <a:pt x="0" y="0"/>
                </a:lnTo>
                <a:close/>
              </a:path>
            </a:pathLst>
          </a:custGeom>
          <a:blipFill>
            <a:blip r:embed="rId1"/>
            <a:stretch>
              <a:fillRect l="-68218" t="-12679" r="-67355" b="-12679"/>
            </a:stretch>
          </a:blipFill>
        </p:spPr>
        <p:txBody>
          <a:bodyPr/>
          <a:lstStyle/>
          <a:p>
            <a:endParaRPr lang="zh-CN" altLang="en-US" sz="2400" dirty="0"/>
          </a:p>
        </p:txBody>
      </p:sp>
      <p:sp>
        <p:nvSpPr>
          <p:cNvPr id="47" name="文本框 46"/>
          <p:cNvSpPr txBox="1"/>
          <p:nvPr/>
        </p:nvSpPr>
        <p:spPr>
          <a:xfrm>
            <a:off x="2319382" y="5047642"/>
            <a:ext cx="8501018" cy="646331"/>
          </a:xfrm>
          <a:prstGeom prst="rect">
            <a:avLst/>
          </a:prstGeom>
          <a:noFill/>
        </p:spPr>
        <p:txBody>
          <a:bodyPr wrap="square">
            <a:spAutoFit/>
          </a:bodyPr>
          <a:lstStyle/>
          <a:p>
            <a:r>
              <a:rPr lang="en-US" altLang="zh-CN" sz="3600" b="1" kern="100" spc="100" dirty="0">
                <a:solidFill>
                  <a:srgbClr val="000000"/>
                </a:solidFill>
                <a:effectLst/>
                <a:latin typeface="Times New Roman" panose="02020603050405020304" pitchFamily="18" charset="0"/>
                <a:ea typeface="宋体" panose="02010600030101010101" pitchFamily="2" charset="-122"/>
              </a:rPr>
              <a:t>Sertraline Hydrochloride Oral Solution</a:t>
            </a:r>
            <a:endParaRPr lang="zh-CN" altLang="en-US" sz="3600" b="1" spc="100" dirty="0"/>
          </a:p>
        </p:txBody>
      </p:sp>
      <p:sp>
        <p:nvSpPr>
          <p:cNvPr id="36" name="文本框 35"/>
          <p:cNvSpPr txBox="1"/>
          <p:nvPr/>
        </p:nvSpPr>
        <p:spPr>
          <a:xfrm>
            <a:off x="5283009" y="6112142"/>
            <a:ext cx="10030690" cy="523220"/>
          </a:xfrm>
          <a:prstGeom prst="rect">
            <a:avLst/>
          </a:prstGeom>
          <a:noFill/>
        </p:spPr>
        <p:txBody>
          <a:bodyPr wrap="square">
            <a:spAutoFit/>
          </a:bodyPr>
          <a:lstStyle/>
          <a:p>
            <a:r>
              <a:rPr lang="zh-CN" altLang="en-US" sz="2800" dirty="0">
                <a:latin typeface="微软雅黑" panose="020B0503020204020204" pitchFamily="34" charset="-122"/>
                <a:ea typeface="微软雅黑" panose="020B0503020204020204" pitchFamily="34" charset="-122"/>
              </a:rPr>
              <a:t>填补了儿童抗抑郁/抗强迫治疗领域友好剂型的空白</a:t>
            </a:r>
            <a:endParaRPr lang="zh-CN" altLang="en-US" sz="28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0200" y="949546"/>
            <a:ext cx="1262515" cy="1192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470311"/>
            <a:ext cx="3484045" cy="348404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593310"/>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3487400" y="2400300"/>
            <a:ext cx="6815054" cy="68150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1335685" y="6579582"/>
            <a:ext cx="5927930" cy="59279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12" name="AutoShape 12"/>
          <p:cNvSpPr/>
          <p:nvPr/>
        </p:nvSpPr>
        <p:spPr>
          <a:xfrm>
            <a:off x="-111821" y="761813"/>
            <a:ext cx="18549175" cy="0"/>
          </a:xfrm>
          <a:prstGeom prst="line">
            <a:avLst/>
          </a:prstGeom>
          <a:ln w="19050" cap="flat">
            <a:solidFill>
              <a:srgbClr val="292828"/>
            </a:solidFill>
            <a:prstDash val="solid"/>
            <a:headEnd type="none" w="sm" len="sm"/>
            <a:tailEnd type="none" w="sm" len="sm"/>
          </a:ln>
        </p:spPr>
      </p:sp>
      <p:sp>
        <p:nvSpPr>
          <p:cNvPr id="13" name="TextBox 13"/>
          <p:cNvSpPr txBox="1"/>
          <p:nvPr/>
        </p:nvSpPr>
        <p:spPr>
          <a:xfrm>
            <a:off x="4548860" y="1706840"/>
            <a:ext cx="8327337" cy="1386920"/>
          </a:xfrm>
          <a:prstGeom prst="rect">
            <a:avLst/>
          </a:prstGeom>
        </p:spPr>
        <p:txBody>
          <a:bodyPr lIns="0" tIns="0" rIns="0" bIns="0" rtlCol="0" anchor="t">
            <a:spAutoFit/>
          </a:bodyPr>
          <a:lstStyle/>
          <a:p>
            <a:pPr marL="0" lvl="0" indent="0" algn="ctr">
              <a:lnSpc>
                <a:spcPts val="11300"/>
              </a:lnSpc>
              <a:spcBef>
                <a:spcPct val="0"/>
              </a:spcBef>
            </a:pPr>
            <a:r>
              <a:rPr lang="zh-CN" altLang="en-US" sz="8070" b="1" dirty="0">
                <a:solidFill>
                  <a:srgbClr val="542D8E"/>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目录</a:t>
            </a:r>
            <a:endParaRPr lang="en-US" sz="8070" b="1" dirty="0">
              <a:solidFill>
                <a:srgbClr val="542D8E"/>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41" name="文本框 40"/>
          <p:cNvSpPr txBox="1"/>
          <p:nvPr>
            <p:custDataLst>
              <p:tags r:id="rId1"/>
            </p:custDataLst>
          </p:nvPr>
        </p:nvSpPr>
        <p:spPr>
          <a:xfrm>
            <a:off x="6931695" y="3603482"/>
            <a:ext cx="4424609"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rgbClr val="542D8E"/>
                </a:solidFill>
                <a:latin typeface="微软雅黑" panose="020B0503020204020204" pitchFamily="34" charset="-122"/>
                <a:ea typeface="微软雅黑" panose="020B0503020204020204" pitchFamily="34" charset="-122"/>
                <a:cs typeface="+mn-ea"/>
                <a:sym typeface="+mn-lt"/>
              </a:rPr>
              <a:t>一</a:t>
            </a:r>
            <a:r>
              <a:rPr lang="en-US" altLang="zh-CN" sz="4400" b="1" dirty="0">
                <a:solidFill>
                  <a:srgbClr val="542D8E"/>
                </a:solidFill>
                <a:latin typeface="微软雅黑" panose="020B0503020204020204" pitchFamily="34" charset="-122"/>
                <a:ea typeface="微软雅黑" panose="020B0503020204020204" pitchFamily="34" charset="-122"/>
                <a:cs typeface="+mn-ea"/>
                <a:sym typeface="+mn-lt"/>
              </a:rPr>
              <a:t>. </a:t>
            </a:r>
            <a:r>
              <a:rPr lang="zh-CN" altLang="en-US" sz="4400" b="1" dirty="0">
                <a:solidFill>
                  <a:srgbClr val="542D8E"/>
                </a:solidFill>
                <a:latin typeface="微软雅黑" panose="020B0503020204020204" pitchFamily="34" charset="-122"/>
                <a:ea typeface="微软雅黑" panose="020B0503020204020204" pitchFamily="34" charset="-122"/>
                <a:cs typeface="+mn-ea"/>
                <a:sym typeface="+mn-lt"/>
              </a:rPr>
              <a:t>药品基本信息</a:t>
            </a:r>
            <a:endParaRPr lang="zh-CN" altLang="en-US" sz="4400" b="1" dirty="0">
              <a:solidFill>
                <a:srgbClr val="542D8E"/>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custDataLst>
              <p:tags r:id="rId2"/>
            </p:custDataLst>
          </p:nvPr>
        </p:nvSpPr>
        <p:spPr>
          <a:xfrm>
            <a:off x="6935412" y="5419658"/>
            <a:ext cx="3900427" cy="769441"/>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4400" dirty="0">
                <a:solidFill>
                  <a:srgbClr val="542D8E"/>
                </a:solidFill>
                <a:latin typeface="微软雅黑" panose="020B0503020204020204" pitchFamily="34" charset="-122"/>
                <a:ea typeface="微软雅黑" panose="020B0503020204020204" pitchFamily="34" charset="-122"/>
                <a:sym typeface="+mn-lt"/>
              </a:rPr>
              <a:t>三</a:t>
            </a:r>
            <a:r>
              <a:rPr lang="en-US" altLang="zh-CN" sz="4400" dirty="0">
                <a:solidFill>
                  <a:srgbClr val="542D8E"/>
                </a:solidFill>
                <a:latin typeface="微软雅黑" panose="020B0503020204020204" pitchFamily="34" charset="-122"/>
                <a:ea typeface="微软雅黑" panose="020B0503020204020204" pitchFamily="34" charset="-122"/>
                <a:sym typeface="+mn-lt"/>
              </a:rPr>
              <a:t>. </a:t>
            </a:r>
            <a:r>
              <a:rPr lang="zh-CN" altLang="en-US" sz="4400" dirty="0">
                <a:solidFill>
                  <a:srgbClr val="542D8E"/>
                </a:solidFill>
                <a:latin typeface="微软雅黑" panose="020B0503020204020204" pitchFamily="34" charset="-122"/>
                <a:ea typeface="微软雅黑" panose="020B0503020204020204" pitchFamily="34" charset="-122"/>
                <a:sym typeface="+mn-lt"/>
              </a:rPr>
              <a:t>安全性信息</a:t>
            </a:r>
            <a:endParaRPr lang="zh-CN" altLang="en-US" sz="4400" dirty="0">
              <a:solidFill>
                <a:srgbClr val="542D8E"/>
              </a:solidFill>
              <a:latin typeface="微软雅黑" panose="020B0503020204020204" pitchFamily="34" charset="-122"/>
              <a:ea typeface="微软雅黑" panose="020B0503020204020204" pitchFamily="34" charset="-122"/>
              <a:sym typeface="+mn-lt"/>
            </a:endParaRPr>
          </a:p>
        </p:txBody>
      </p:sp>
      <p:sp>
        <p:nvSpPr>
          <p:cNvPr id="43" name="文本框 42"/>
          <p:cNvSpPr txBox="1"/>
          <p:nvPr>
            <p:custDataLst>
              <p:tags r:id="rId3"/>
            </p:custDataLst>
          </p:nvPr>
        </p:nvSpPr>
        <p:spPr>
          <a:xfrm>
            <a:off x="6931695" y="4521649"/>
            <a:ext cx="4594057" cy="769441"/>
          </a:xfrm>
          <a:prstGeom prst="rect">
            <a:avLst/>
          </a:prstGeom>
          <a:noFill/>
        </p:spPr>
        <p:txBody>
          <a:bodyPr wrap="squar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4400" dirty="0">
                <a:solidFill>
                  <a:srgbClr val="542D8E"/>
                </a:solidFill>
                <a:latin typeface="微软雅黑" panose="020B0503020204020204" pitchFamily="34" charset="-122"/>
                <a:ea typeface="微软雅黑" panose="020B0503020204020204" pitchFamily="34" charset="-122"/>
                <a:sym typeface="+mn-lt"/>
              </a:rPr>
              <a:t>二</a:t>
            </a:r>
            <a:r>
              <a:rPr lang="en-US" altLang="zh-CN" sz="4400" dirty="0">
                <a:solidFill>
                  <a:srgbClr val="542D8E"/>
                </a:solidFill>
                <a:latin typeface="微软雅黑" panose="020B0503020204020204" pitchFamily="34" charset="-122"/>
                <a:ea typeface="微软雅黑" panose="020B0503020204020204" pitchFamily="34" charset="-122"/>
                <a:sym typeface="+mn-lt"/>
              </a:rPr>
              <a:t>. </a:t>
            </a:r>
            <a:r>
              <a:rPr lang="zh-CN" altLang="en-US" sz="4400" dirty="0">
                <a:solidFill>
                  <a:srgbClr val="542D8E"/>
                </a:solidFill>
                <a:latin typeface="微软雅黑" panose="020B0503020204020204" pitchFamily="34" charset="-122"/>
                <a:ea typeface="微软雅黑" panose="020B0503020204020204" pitchFamily="34" charset="-122"/>
                <a:sym typeface="+mn-lt"/>
              </a:rPr>
              <a:t>有效性信息</a:t>
            </a:r>
            <a:endParaRPr lang="zh-CN" altLang="en-US" sz="4400" dirty="0">
              <a:solidFill>
                <a:srgbClr val="542D8E"/>
              </a:solidFill>
              <a:latin typeface="微软雅黑" panose="020B0503020204020204" pitchFamily="34" charset="-122"/>
              <a:ea typeface="微软雅黑" panose="020B0503020204020204" pitchFamily="34" charset="-122"/>
              <a:sym typeface="+mn-lt"/>
            </a:endParaRPr>
          </a:p>
        </p:txBody>
      </p:sp>
      <p:sp>
        <p:nvSpPr>
          <p:cNvPr id="44" name="文本框 43"/>
          <p:cNvSpPr txBox="1"/>
          <p:nvPr>
            <p:custDataLst>
              <p:tags r:id="rId4"/>
            </p:custDataLst>
          </p:nvPr>
        </p:nvSpPr>
        <p:spPr>
          <a:xfrm>
            <a:off x="6935413" y="6309032"/>
            <a:ext cx="3900427" cy="769441"/>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4400" dirty="0">
                <a:solidFill>
                  <a:srgbClr val="542D8E"/>
                </a:solidFill>
                <a:latin typeface="微软雅黑" panose="020B0503020204020204" pitchFamily="34" charset="-122"/>
                <a:ea typeface="微软雅黑" panose="020B0503020204020204" pitchFamily="34" charset="-122"/>
                <a:sym typeface="+mn-lt"/>
              </a:rPr>
              <a:t>四</a:t>
            </a:r>
            <a:r>
              <a:rPr lang="en-US" altLang="zh-CN" sz="4400" dirty="0">
                <a:solidFill>
                  <a:srgbClr val="542D8E"/>
                </a:solidFill>
                <a:latin typeface="微软雅黑" panose="020B0503020204020204" pitchFamily="34" charset="-122"/>
                <a:ea typeface="微软雅黑" panose="020B0503020204020204" pitchFamily="34" charset="-122"/>
                <a:sym typeface="+mn-lt"/>
              </a:rPr>
              <a:t>. </a:t>
            </a:r>
            <a:r>
              <a:rPr lang="zh-CN" altLang="en-US" sz="4400" dirty="0">
                <a:solidFill>
                  <a:srgbClr val="542D8E"/>
                </a:solidFill>
                <a:latin typeface="微软雅黑" panose="020B0503020204020204" pitchFamily="34" charset="-122"/>
                <a:ea typeface="微软雅黑" panose="020B0503020204020204" pitchFamily="34" charset="-122"/>
                <a:sym typeface="+mn-lt"/>
              </a:rPr>
              <a:t>创新性信息</a:t>
            </a:r>
            <a:endParaRPr lang="zh-CN" altLang="en-US" sz="4400" dirty="0">
              <a:solidFill>
                <a:srgbClr val="542D8E"/>
              </a:solidFill>
              <a:latin typeface="微软雅黑" panose="020B0503020204020204" pitchFamily="34" charset="-122"/>
              <a:ea typeface="微软雅黑" panose="020B0503020204020204" pitchFamily="34" charset="-122"/>
              <a:sym typeface="+mn-lt"/>
            </a:endParaRPr>
          </a:p>
        </p:txBody>
      </p:sp>
      <p:sp>
        <p:nvSpPr>
          <p:cNvPr id="45" name="文本框 44"/>
          <p:cNvSpPr txBox="1"/>
          <p:nvPr>
            <p:custDataLst>
              <p:tags r:id="rId5"/>
            </p:custDataLst>
          </p:nvPr>
        </p:nvSpPr>
        <p:spPr>
          <a:xfrm>
            <a:off x="6935414" y="7125381"/>
            <a:ext cx="3900427" cy="769441"/>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4400" dirty="0">
                <a:solidFill>
                  <a:srgbClr val="542D8E"/>
                </a:solidFill>
                <a:latin typeface="微软雅黑" panose="020B0503020204020204" pitchFamily="34" charset="-122"/>
                <a:ea typeface="微软雅黑" panose="020B0503020204020204" pitchFamily="34" charset="-122"/>
                <a:sym typeface="+mn-lt"/>
              </a:rPr>
              <a:t>五</a:t>
            </a:r>
            <a:r>
              <a:rPr lang="en-US" altLang="zh-CN" sz="4400" dirty="0">
                <a:solidFill>
                  <a:srgbClr val="542D8E"/>
                </a:solidFill>
                <a:latin typeface="微软雅黑" panose="020B0503020204020204" pitchFamily="34" charset="-122"/>
                <a:ea typeface="微软雅黑" panose="020B0503020204020204" pitchFamily="34" charset="-122"/>
                <a:sym typeface="+mn-lt"/>
              </a:rPr>
              <a:t>. </a:t>
            </a:r>
            <a:r>
              <a:rPr lang="zh-CN" altLang="en-US" sz="4400" dirty="0">
                <a:solidFill>
                  <a:srgbClr val="542D8E"/>
                </a:solidFill>
                <a:latin typeface="微软雅黑" panose="020B0503020204020204" pitchFamily="34" charset="-122"/>
                <a:ea typeface="微软雅黑" panose="020B0503020204020204" pitchFamily="34" charset="-122"/>
                <a:sym typeface="+mn-lt"/>
              </a:rPr>
              <a:t>公平性信息</a:t>
            </a:r>
            <a:endParaRPr lang="zh-CN" altLang="en-US" sz="4400" dirty="0">
              <a:solidFill>
                <a:srgbClr val="542D8E"/>
              </a:solidFill>
              <a:latin typeface="微软雅黑" panose="020B0503020204020204" pitchFamily="34" charset="-122"/>
              <a:ea typeface="微软雅黑" panose="020B0503020204020204" pitchFamily="34" charset="-122"/>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920" y="-168634"/>
            <a:ext cx="1323281" cy="13232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85048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13" name="Group 13"/>
          <p:cNvGrpSpPr/>
          <p:nvPr/>
        </p:nvGrpSpPr>
        <p:grpSpPr>
          <a:xfrm>
            <a:off x="816849" y="859495"/>
            <a:ext cx="3831351" cy="157833"/>
            <a:chOff x="0" y="0"/>
            <a:chExt cx="1262087" cy="58542"/>
          </a:xfrm>
        </p:grpSpPr>
        <p:sp>
          <p:nvSpPr>
            <p:cNvPr id="1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1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16" name="TextBox 16"/>
          <p:cNvSpPr txBox="1"/>
          <p:nvPr/>
        </p:nvSpPr>
        <p:spPr>
          <a:xfrm>
            <a:off x="0" y="22987"/>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一、药品基本信息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49" name="文本框 48"/>
          <p:cNvSpPr txBox="1"/>
          <p:nvPr/>
        </p:nvSpPr>
        <p:spPr>
          <a:xfrm>
            <a:off x="1276236" y="1110284"/>
            <a:ext cx="5715000" cy="6323965"/>
          </a:xfrm>
          <a:prstGeom prst="rect">
            <a:avLst/>
          </a:prstGeom>
          <a:noFill/>
        </p:spPr>
        <p:txBody>
          <a:bodyPr wrap="square">
            <a:spAutoFit/>
          </a:bodyPr>
          <a:lstStyle/>
          <a:p>
            <a:pPr algn="just">
              <a:lnSpc>
                <a:spcPct val="150000"/>
              </a:lnSpc>
            </a:pPr>
            <a:r>
              <a:rPr lang="zh-CN" altLang="en-US" b="1" dirty="0">
                <a:latin typeface="微软雅黑" panose="020B0503020204020204" pitchFamily="34" charset="-122"/>
                <a:ea typeface="微软雅黑" panose="020B0503020204020204" pitchFamily="34" charset="-122"/>
              </a:rPr>
              <a:t>通用名称： </a:t>
            </a:r>
            <a:r>
              <a:rPr lang="zh-CN" altLang="en-US" dirty="0">
                <a:latin typeface="微软雅黑" panose="020B0503020204020204" pitchFamily="34" charset="-122"/>
                <a:ea typeface="微软雅黑" panose="020B0503020204020204" pitchFamily="34" charset="-122"/>
              </a:rPr>
              <a:t>盐酸舍曲林口服溶液</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b="1" dirty="0">
                <a:latin typeface="微软雅黑" panose="020B0503020204020204" pitchFamily="34" charset="-122"/>
                <a:ea typeface="微软雅黑" panose="020B0503020204020204" pitchFamily="34" charset="-122"/>
              </a:rPr>
              <a:t>英文名称：</a:t>
            </a:r>
            <a:r>
              <a:rPr lang="en-US" altLang="zh-CN" dirty="0">
                <a:latin typeface="微软雅黑" panose="020B0503020204020204" pitchFamily="34" charset="-122"/>
                <a:ea typeface="微软雅黑" panose="020B0503020204020204" pitchFamily="34" charset="-122"/>
              </a:rPr>
              <a:t>Sertraline Hydrochloride Oral Solution</a:t>
            </a: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注册规格：</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60ml:1.2g</a:t>
            </a:r>
            <a:endParaRPr lang="en-US" altLang="zh-CN"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:2026</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家</a:t>
            </a:r>
            <a:endParaRPr lang="en-US" altLang="zh-CN"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b="1"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地区及上市时间：</a:t>
            </a:r>
            <a:endParaRPr lang="zh-CN" altLang="en-US"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美国</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是否为</a:t>
            </a:r>
            <a:r>
              <a:rPr lang="en-US" altLang="zh-CN" b="1" spc="120" dirty="0">
                <a:latin typeface="微软雅黑" panose="020B0503020204020204" pitchFamily="34" charset="-122"/>
                <a:ea typeface="微软雅黑" panose="020B0503020204020204" pitchFamily="34" charset="-122"/>
                <a:cs typeface="微软雅黑" panose="020B0503020204020204" pitchFamily="34" charset="-122"/>
              </a:rPr>
              <a:t>OTC</a:t>
            </a: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药品：</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否</a:t>
            </a:r>
            <a:endParaRPr lang="zh-CN" altLang="en-US"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参照药品建议：盐酸氟西汀口服溶液</a:t>
            </a:r>
            <a:endParaRPr lang="zh-CN" altLang="en-US" b="1"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舍曲林用于治疗抑郁症的相关症状，包括伴随焦虑、有或无躁狂史的抑郁症。疗效满意后，继续服用舍曲林可有效地防止抑郁症的复发和再发。舍曲林也用于治疗强迫症。疗效满意后，继续服用舍曲林可有效地防止强迫症初始症状的复发。</a:t>
            </a:r>
            <a:endParaRPr lang="en-US" altLang="zh-CN" spc="12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t">
              <a:lnSpc>
                <a:spcPct val="150000"/>
              </a:lnSpc>
            </a:pPr>
            <a:r>
              <a:rPr lang="zh-CN" altLang="en-US" b="1" spc="120" dirty="0">
                <a:latin typeface="微软雅黑" panose="020B0503020204020204" pitchFamily="34" charset="-122"/>
                <a:ea typeface="微软雅黑" panose="020B0503020204020204" pitchFamily="34" charset="-122"/>
                <a:cs typeface="微软雅黑" panose="020B0503020204020204" pitchFamily="34" charset="-122"/>
              </a:rPr>
              <a:t>价格：</a:t>
            </a:r>
            <a:r>
              <a:rPr lang="en-US" altLang="zh-CN" b="1" spc="12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元</a:t>
            </a:r>
            <a:r>
              <a:rPr lang="en-US" altLang="zh-CN"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pc="120" dirty="0">
                <a:latin typeface="微软雅黑" panose="020B0503020204020204" pitchFamily="34" charset="-122"/>
                <a:ea typeface="微软雅黑" panose="020B0503020204020204" pitchFamily="34" charset="-122"/>
                <a:cs typeface="微软雅黑" panose="020B0503020204020204" pitchFamily="34" charset="-122"/>
              </a:rPr>
              <a:t>瓶</a:t>
            </a:r>
            <a:endParaRPr lang="en-US" altLang="zh-CN" spc="12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nvSpPr>
        <p:spPr>
          <a:xfrm>
            <a:off x="7552986" y="1179679"/>
            <a:ext cx="10030690" cy="6275885"/>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用法用量：</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本品每日一次口服，早或晚服用均可。可与食物同时服用，也可单独服用。</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本品服用前必须要进行稀释，服用时取出所需剂量的溶液，与约</a:t>
            </a:r>
            <a:r>
              <a:rPr lang="en-US" altLang="zh-CN" dirty="0">
                <a:latin typeface="微软雅黑" panose="020B0503020204020204" pitchFamily="34" charset="-122"/>
                <a:ea typeface="微软雅黑" panose="020B0503020204020204" pitchFamily="34" charset="-122"/>
              </a:rPr>
              <a:t>120ml</a:t>
            </a:r>
            <a:r>
              <a:rPr lang="zh-CN" altLang="en-US" dirty="0">
                <a:latin typeface="微软雅黑" panose="020B0503020204020204" pitchFamily="34" charset="-122"/>
                <a:ea typeface="微软雅黑" panose="020B0503020204020204" pitchFamily="34" charset="-122"/>
              </a:rPr>
              <a:t>的稀释溶剂（水、姜汁汽水、柠檬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酸橙苏打水、柠檬水或橙汁）混合，混合后立即服用。如混合后溶液出现轻微浑浊现象，为正常现象，不影响使用。请勿将本品与所列液体以外的任何物质混合，也勿将本品提前混合。</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b="1" dirty="0">
                <a:latin typeface="微软雅黑" panose="020B0503020204020204" pitchFamily="34" charset="-122"/>
                <a:ea typeface="微软雅黑" panose="020B0503020204020204" pitchFamily="34" charset="-122"/>
              </a:rPr>
              <a:t>成人剂量：</a:t>
            </a:r>
            <a:endParaRPr lang="zh-CN" altLang="en-US" b="1"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初始治疗：每日服用</a:t>
            </a:r>
            <a:r>
              <a:rPr lang="en-US" altLang="zh-CN" dirty="0">
                <a:latin typeface="微软雅黑" panose="020B0503020204020204" pitchFamily="34" charset="-122"/>
                <a:ea typeface="微软雅黑" panose="020B0503020204020204" pitchFamily="34" charset="-122"/>
              </a:rPr>
              <a:t>50mg</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剂量调整：对于每日服用</a:t>
            </a:r>
            <a:r>
              <a:rPr lang="en-US" altLang="zh-CN" dirty="0">
                <a:latin typeface="微软雅黑" panose="020B0503020204020204" pitchFamily="34" charset="-122"/>
                <a:ea typeface="微软雅黑" panose="020B0503020204020204" pitchFamily="34" charset="-122"/>
              </a:rPr>
              <a:t>50mg</a:t>
            </a:r>
            <a:r>
              <a:rPr lang="zh-CN" altLang="en-US" dirty="0">
                <a:latin typeface="微软雅黑" panose="020B0503020204020204" pitchFamily="34" charset="-122"/>
                <a:ea typeface="微软雅黑" panose="020B0503020204020204" pitchFamily="34" charset="-122"/>
              </a:rPr>
              <a:t>疗效不佳而对药物耐受性较好的患者可增加剂量，因舍曲林的消除半衰期为</a:t>
            </a:r>
            <a:r>
              <a:rPr lang="en-US" altLang="zh-CN"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rPr>
              <a:t>小时，调整剂量的时间间隔不应短于</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周。最大剂量为</a:t>
            </a:r>
            <a:r>
              <a:rPr lang="en-US" altLang="zh-CN" dirty="0">
                <a:latin typeface="微软雅黑" panose="020B0503020204020204" pitchFamily="34" charset="-122"/>
                <a:ea typeface="微软雅黑" panose="020B0503020204020204" pitchFamily="34" charset="-122"/>
              </a:rPr>
              <a:t>200mg/</a:t>
            </a:r>
            <a:r>
              <a:rPr lang="zh-CN" altLang="en-US" dirty="0">
                <a:latin typeface="微软雅黑" panose="020B0503020204020204" pitchFamily="34" charset="-122"/>
                <a:ea typeface="微软雅黑" panose="020B0503020204020204" pitchFamily="34" charset="-122"/>
              </a:rPr>
              <a:t>日。</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服药七日内可见疗效。完全起效则需要更长的时间，强迫症的治疗尤其如此。</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维持治疗：长期用药应根据疗效调整剂量，并维持最低有效治疗剂量。</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zh-CN" altLang="en-US" b="1" dirty="0">
                <a:latin typeface="微软雅黑" panose="020B0503020204020204" pitchFamily="34" charset="-122"/>
                <a:ea typeface="微软雅黑" panose="020B0503020204020204" pitchFamily="34" charset="-122"/>
              </a:rPr>
              <a:t>儿科人群的剂量（儿童和青少年）：</a:t>
            </a:r>
            <a:endParaRPr lang="zh-CN" altLang="en-US" b="1"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强迫症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在儿童中（</a:t>
            </a:r>
            <a:r>
              <a:rPr lang="en-US" altLang="zh-CN" dirty="0">
                <a:latin typeface="微软雅黑" panose="020B0503020204020204" pitchFamily="34" charset="-122"/>
                <a:ea typeface="微软雅黑" panose="020B0503020204020204" pitchFamily="34" charset="-122"/>
              </a:rPr>
              <a:t>6-12</a:t>
            </a:r>
            <a:r>
              <a:rPr lang="zh-CN" altLang="en-US" dirty="0">
                <a:latin typeface="微软雅黑" panose="020B0503020204020204" pitchFamily="34" charset="-122"/>
                <a:ea typeface="微软雅黑" panose="020B0503020204020204" pitchFamily="34" charset="-122"/>
              </a:rPr>
              <a:t>岁），本品起始剂量应为</a:t>
            </a:r>
            <a:r>
              <a:rPr lang="en-US" altLang="zh-CN" dirty="0">
                <a:latin typeface="微软雅黑" panose="020B0503020204020204" pitchFamily="34" charset="-122"/>
                <a:ea typeface="微软雅黑" panose="020B0503020204020204" pitchFamily="34" charset="-122"/>
              </a:rPr>
              <a:t>25mg</a:t>
            </a:r>
            <a:r>
              <a:rPr lang="zh-CN" altLang="en-US" dirty="0">
                <a:latin typeface="微软雅黑" panose="020B0503020204020204" pitchFamily="34" charset="-122"/>
                <a:ea typeface="微软雅黑" panose="020B0503020204020204" pitchFamily="34" charset="-122"/>
              </a:rPr>
              <a:t>，每日一次；在青少年中（</a:t>
            </a:r>
            <a:r>
              <a:rPr lang="en-US" altLang="zh-CN" dirty="0">
                <a:latin typeface="微软雅黑" panose="020B0503020204020204" pitchFamily="34" charset="-122"/>
                <a:ea typeface="微软雅黑" panose="020B0503020204020204" pitchFamily="34" charset="-122"/>
              </a:rPr>
              <a:t>13-17</a:t>
            </a:r>
            <a:r>
              <a:rPr lang="zh-CN" altLang="en-US" dirty="0">
                <a:latin typeface="微软雅黑" panose="020B0503020204020204" pitchFamily="34" charset="-122"/>
                <a:ea typeface="微软雅黑" panose="020B0503020204020204" pitchFamily="34" charset="-122"/>
              </a:rPr>
              <a:t>岁），本品起始剂量应为</a:t>
            </a:r>
            <a:r>
              <a:rPr lang="en-US" altLang="zh-CN" dirty="0">
                <a:latin typeface="微软雅黑" panose="020B0503020204020204" pitchFamily="34" charset="-122"/>
                <a:ea typeface="微软雅黑" panose="020B0503020204020204" pitchFamily="34" charset="-122"/>
              </a:rPr>
              <a:t>50mg</a:t>
            </a:r>
            <a:r>
              <a:rPr lang="zh-CN" altLang="en-US" dirty="0">
                <a:latin typeface="微软雅黑" panose="020B0503020204020204" pitchFamily="34" charset="-122"/>
                <a:ea typeface="微软雅黑" panose="020B0503020204020204" pitchFamily="34" charset="-122"/>
              </a:rPr>
              <a:t>，每日一次。</a:t>
            </a:r>
            <a:endParaRPr lang="zh-CN" altLang="en-US" dirty="0">
              <a:latin typeface="微软雅黑" panose="020B0503020204020204" pitchFamily="34" charset="-122"/>
              <a:ea typeface="微软雅黑" panose="020B0503020204020204" pitchFamily="34" charset="-122"/>
            </a:endParaRPr>
          </a:p>
          <a:p>
            <a:pPr algn="just">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276236" y="7542832"/>
            <a:ext cx="16465799" cy="2120902"/>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疾病基本情况：</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抑郁障碍患病率高、疾病负担重，但其治疗率低，在许多国家中仅有不到</a:t>
            </a:r>
            <a:r>
              <a:rPr lang="en-US" altLang="zh-CN" b="1" dirty="0">
                <a:latin typeface="微软雅黑" panose="020B0503020204020204" pitchFamily="34" charset="-122"/>
                <a:ea typeface="微软雅黑" panose="020B0503020204020204" pitchFamily="34" charset="-122"/>
              </a:rPr>
              <a:t>10%</a:t>
            </a:r>
            <a:r>
              <a:rPr lang="zh-CN" altLang="en-US" b="1" dirty="0">
                <a:latin typeface="微软雅黑" panose="020B0503020204020204" pitchFamily="34" charset="-122"/>
                <a:ea typeface="微软雅黑" panose="020B0503020204020204" pitchFamily="34" charset="-122"/>
              </a:rPr>
              <a:t>的患者接受了有效治疗。</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全球不同国家和地区所报道的抑郁障碍患病率差异较大。一项由国际精神疾病流行病学联盟</a:t>
            </a:r>
            <a:r>
              <a:rPr lang="en-US" altLang="zh-CN" dirty="0">
                <a:latin typeface="微软雅黑" panose="020B0503020204020204" pitchFamily="34" charset="-122"/>
                <a:ea typeface="微软雅黑" panose="020B0503020204020204" pitchFamily="34" charset="-122"/>
              </a:rPr>
              <a:t>(ICPE)</a:t>
            </a:r>
            <a:r>
              <a:rPr lang="zh-CN" altLang="en-US" dirty="0">
                <a:latin typeface="微软雅黑" panose="020B0503020204020204" pitchFamily="34" charset="-122"/>
                <a:ea typeface="微软雅黑" panose="020B0503020204020204" pitchFamily="34" charset="-122"/>
              </a:rPr>
              <a:t>开展的研究，调查了来自</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个国家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美国、欧洲和亚洲</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a:t>
            </a:r>
            <a:r>
              <a:rPr lang="en-US" altLang="zh-CN" dirty="0">
                <a:latin typeface="微软雅黑" panose="020B0503020204020204" pitchFamily="34" charset="-122"/>
                <a:ea typeface="微软雅黑" panose="020B0503020204020204" pitchFamily="34" charset="-122"/>
              </a:rPr>
              <a:t>37000</a:t>
            </a:r>
            <a:r>
              <a:rPr lang="zh-CN" altLang="en-US" dirty="0">
                <a:latin typeface="微软雅黑" panose="020B0503020204020204" pitchFamily="34" charset="-122"/>
                <a:ea typeface="微软雅黑" panose="020B0503020204020204" pitchFamily="34" charset="-122"/>
              </a:rPr>
              <a:t>名成年人，发现大多数国家抑郁障碍的终生患病率在</a:t>
            </a:r>
            <a:r>
              <a:rPr lang="en-US" altLang="zh-CN" dirty="0">
                <a:latin typeface="微软雅黑" panose="020B0503020204020204" pitchFamily="34" charset="-122"/>
                <a:ea typeface="微软雅黑" panose="020B0503020204020204" pitchFamily="34" charset="-122"/>
              </a:rPr>
              <a:t>8%~12%</a:t>
            </a:r>
            <a:r>
              <a:rPr lang="zh-CN" altLang="en-US" dirty="0">
                <a:latin typeface="微软雅黑" panose="020B0503020204020204" pitchFamily="34" charset="-122"/>
                <a:ea typeface="微软雅黑" panose="020B0503020204020204" pitchFamily="34" charset="-122"/>
              </a:rPr>
              <a:t>之间。</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2013</a:t>
            </a:r>
            <a:r>
              <a:rPr lang="zh-CN" altLang="en-US" dirty="0">
                <a:latin typeface="微软雅黑" panose="020B0503020204020204" pitchFamily="34" charset="-122"/>
                <a:ea typeface="微软雅黑" panose="020B0503020204020204" pitchFamily="34" charset="-122"/>
              </a:rPr>
              <a:t>年的</a:t>
            </a:r>
            <a:r>
              <a:rPr lang="en-US" altLang="zh-CN" dirty="0">
                <a:latin typeface="微软雅黑" panose="020B0503020204020204" pitchFamily="34" charset="-122"/>
                <a:ea typeface="微软雅黑" panose="020B0503020204020204" pitchFamily="34" charset="-122"/>
              </a:rPr>
              <a:t>Meta</a:t>
            </a:r>
            <a:r>
              <a:rPr lang="zh-CN" altLang="en-US" dirty="0">
                <a:latin typeface="微软雅黑" panose="020B0503020204020204" pitchFamily="34" charset="-122"/>
                <a:ea typeface="微软雅黑" panose="020B0503020204020204" pitchFamily="34" charset="-122"/>
              </a:rPr>
              <a:t>分析资料显示我国抑郁症的现患病率为</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，年患病率为</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，终生患病率为</a:t>
            </a:r>
            <a:r>
              <a:rPr lang="en-US" altLang="zh-CN" dirty="0">
                <a:latin typeface="微软雅黑" panose="020B0503020204020204" pitchFamily="34" charset="-122"/>
                <a:ea typeface="微软雅黑" panose="020B0503020204020204" pitchFamily="34" charset="-122"/>
              </a:rPr>
              <a:t>3.3%</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8551" y="9817269"/>
            <a:ext cx="17740480" cy="507831"/>
          </a:xfrm>
          <a:prstGeom prst="rect">
            <a:avLst/>
          </a:prstGeom>
          <a:noFill/>
        </p:spPr>
        <p:txBody>
          <a:bodyPr wrap="square">
            <a:spAutoFit/>
          </a:bodyPr>
          <a:lstStyle/>
          <a:p>
            <a:r>
              <a:rPr lang="en-US" altLang="zh-CN" sz="900" dirty="0"/>
              <a:t>Andrade L, Caraveo-</a:t>
            </a:r>
            <a:r>
              <a:rPr lang="en-US" altLang="zh-CN" sz="900" dirty="0" err="1"/>
              <a:t>Anduaga</a:t>
            </a:r>
            <a:r>
              <a:rPr lang="en-US" altLang="zh-CN" sz="900" dirty="0"/>
              <a:t> II, Berglund P, et al. </a:t>
            </a:r>
            <a:r>
              <a:rPr lang="en-US" altLang="zh-CN" sz="900" dirty="0" err="1"/>
              <a:t>Theepidemiology</a:t>
            </a:r>
            <a:r>
              <a:rPr lang="en-US" altLang="zh-CN" sz="900" dirty="0"/>
              <a:t> of major depressive episodes: results </a:t>
            </a:r>
            <a:r>
              <a:rPr lang="en-US" altLang="zh-CN" sz="900" dirty="0" err="1"/>
              <a:t>fromthe</a:t>
            </a:r>
            <a:r>
              <a:rPr lang="en-US" altLang="zh-CN" sz="900" dirty="0"/>
              <a:t> International Consortium of Psychiatric Epidemiology(ICPE) Surveys[]]. Int J Methods </a:t>
            </a:r>
            <a:r>
              <a:rPr lang="en-US" altLang="zh-CN" sz="900" dirty="0" err="1"/>
              <a:t>Psychiatr</a:t>
            </a:r>
            <a:r>
              <a:rPr lang="en-US" altLang="zh-CN" sz="900" dirty="0"/>
              <a:t> Res, 2003,12(1):3-21.D01: 10.1002/mpr138.</a:t>
            </a:r>
            <a:endParaRPr lang="en-US" altLang="zh-CN" sz="900" dirty="0"/>
          </a:p>
          <a:p>
            <a:r>
              <a:rPr lang="en-US" altLang="zh-CN" sz="900" dirty="0"/>
              <a:t>Gu L, Xie J, Long J, et al. Epidemiology of major </a:t>
            </a:r>
            <a:r>
              <a:rPr lang="en-US" altLang="zh-CN" sz="900" dirty="0" err="1"/>
              <a:t>depressivedisorder</a:t>
            </a:r>
            <a:r>
              <a:rPr lang="en-US" altLang="zh-CN" sz="900" dirty="0"/>
              <a:t> in mainland </a:t>
            </a:r>
            <a:r>
              <a:rPr lang="en-US" altLang="zh-CN" sz="900" dirty="0" err="1"/>
              <a:t>china</a:t>
            </a:r>
            <a:r>
              <a:rPr lang="en-US" altLang="zh-CN" sz="900" dirty="0"/>
              <a:t>: a systematic review[l]. PLoSOne,2013, 8(6):e65356.D0I:10.1371/journal.pone.0065356.</a:t>
            </a:r>
            <a:endParaRPr lang="en-US" altLang="zh-CN" sz="900" dirty="0"/>
          </a:p>
          <a:p>
            <a:r>
              <a:rPr lang="zh-CN" altLang="en-US" sz="900" dirty="0"/>
              <a:t>中华医学会，中华医学会杂志社，中华医学会全科医学分会，等</a:t>
            </a:r>
            <a:r>
              <a:rPr lang="en-US" altLang="zh-CN" sz="900" dirty="0"/>
              <a:t>.</a:t>
            </a:r>
            <a:r>
              <a:rPr lang="zh-CN" altLang="en-US" sz="900" dirty="0"/>
              <a:t>抑郁症基层诊疗指南</a:t>
            </a:r>
            <a:r>
              <a:rPr lang="en-US" altLang="zh-CN" sz="900" dirty="0"/>
              <a:t>(2021</a:t>
            </a:r>
            <a:r>
              <a:rPr lang="zh-CN" altLang="en-US" sz="900" dirty="0"/>
              <a:t>年</a:t>
            </a:r>
            <a:r>
              <a:rPr lang="en-US" altLang="zh-CN" sz="900" dirty="0"/>
              <a:t>)J.</a:t>
            </a:r>
            <a:r>
              <a:rPr lang="zh-CN" altLang="en-US" sz="900" dirty="0"/>
              <a:t>中华全科医师杂志</a:t>
            </a:r>
            <a:r>
              <a:rPr lang="en-US" altLang="zh-CN" sz="900" dirty="0"/>
              <a:t>,2021,20(12):1249-1260.</a:t>
            </a:r>
            <a:endParaRPr lang="zh-CN" alt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920" y="-168634"/>
            <a:ext cx="1323281" cy="13232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85048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13" name="Group 13"/>
          <p:cNvGrpSpPr/>
          <p:nvPr/>
        </p:nvGrpSpPr>
        <p:grpSpPr>
          <a:xfrm>
            <a:off x="816849" y="859495"/>
            <a:ext cx="3831351" cy="157833"/>
            <a:chOff x="0" y="0"/>
            <a:chExt cx="1262087" cy="58542"/>
          </a:xfrm>
        </p:grpSpPr>
        <p:sp>
          <p:nvSpPr>
            <p:cNvPr id="1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1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12" name="TextBox 16"/>
          <p:cNvSpPr txBox="1"/>
          <p:nvPr/>
        </p:nvSpPr>
        <p:spPr>
          <a:xfrm>
            <a:off x="-12700" y="-2620"/>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二、有效性信息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graphicFrame>
        <p:nvGraphicFramePr>
          <p:cNvPr id="17" name="表格 16"/>
          <p:cNvGraphicFramePr>
            <a:graphicFrameLocks noGrp="1"/>
          </p:cNvGraphicFramePr>
          <p:nvPr/>
        </p:nvGraphicFramePr>
        <p:xfrm>
          <a:off x="1343602" y="2169764"/>
          <a:ext cx="15590108" cy="6154185"/>
        </p:xfrm>
        <a:graphic>
          <a:graphicData uri="http://schemas.openxmlformats.org/drawingml/2006/table">
            <a:tbl>
              <a:tblPr firstRow="1" bandRow="1">
                <a:tableStyleId>{74C1A8A3-306A-4EB7-A6B1-4F7E0EB9C5D6}</a:tableStyleId>
              </a:tblPr>
              <a:tblGrid>
                <a:gridCol w="6093885"/>
                <a:gridCol w="9496223"/>
              </a:tblGrid>
              <a:tr h="816222">
                <a:tc>
                  <a:txBody>
                    <a:bodyPr/>
                    <a:lstStyle/>
                    <a:p>
                      <a:pPr algn="ctr"/>
                      <a:r>
                        <a:rPr lang="zh-CN" altLang="en-US" sz="2400" dirty="0">
                          <a:latin typeface="微软雅黑" panose="020B0503020204020204" pitchFamily="34" charset="-122"/>
                          <a:ea typeface="微软雅黑" panose="020B0503020204020204" pitchFamily="34" charset="-122"/>
                        </a:rPr>
                        <a:t>指南</a:t>
                      </a:r>
                      <a:endParaRPr lang="zh-CN" altLang="en-US" sz="2400" dirty="0">
                        <a:latin typeface="微软雅黑" panose="020B0503020204020204" pitchFamily="34" charset="-122"/>
                        <a:ea typeface="微软雅黑" panose="020B0503020204020204" pitchFamily="34" charset="-122"/>
                      </a:endParaRPr>
                    </a:p>
                  </a:txBody>
                  <a:tcPr anchor="ctr" anchorCtr="1">
                    <a:solidFill>
                      <a:schemeClr val="accent4"/>
                    </a:solidFill>
                  </a:tcPr>
                </a:tc>
                <a:tc>
                  <a:txBody>
                    <a:bodyPr/>
                    <a:lstStyle/>
                    <a:p>
                      <a:r>
                        <a:rPr lang="zh-CN" altLang="en-US" sz="2400" dirty="0">
                          <a:latin typeface="微软雅黑" panose="020B0503020204020204" pitchFamily="34" charset="-122"/>
                          <a:ea typeface="微软雅黑" panose="020B0503020204020204" pitchFamily="34" charset="-122"/>
                        </a:rPr>
                        <a:t>推荐内容</a:t>
                      </a:r>
                      <a:endParaRPr lang="zh-CN" altLang="en-US" sz="2400" dirty="0">
                        <a:latin typeface="微软雅黑" panose="020B0503020204020204" pitchFamily="34" charset="-122"/>
                        <a:ea typeface="微软雅黑" panose="020B0503020204020204" pitchFamily="34" charset="-122"/>
                      </a:endParaRPr>
                    </a:p>
                  </a:txBody>
                  <a:tcPr anchor="ctr" anchorCtr="1">
                    <a:solidFill>
                      <a:schemeClr val="accent4"/>
                    </a:solidFill>
                  </a:tcPr>
                </a:tc>
              </a:tr>
              <a:tr h="1049218">
                <a:tc>
                  <a:txBody>
                    <a:bodyPr/>
                    <a:lstStyle/>
                    <a:p>
                      <a:pPr algn="ct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《WFSBP</a:t>
                      </a:r>
                      <a:r>
                        <a:rPr lang="zh-CN" altLang="en-US" dirty="0">
                          <a:latin typeface="微软雅黑" panose="020B0503020204020204" pitchFamily="34" charset="-122"/>
                          <a:ea typeface="微软雅黑" panose="020B0503020204020204" pitchFamily="34" charset="-122"/>
                        </a:rPr>
                        <a:t>指南：焦虑，强迫症以及创伤后应激障碍的治疗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I</a:t>
                      </a:r>
                      <a:r>
                        <a:rPr lang="zh-CN" altLang="en-US" dirty="0">
                          <a:latin typeface="微软雅黑" panose="020B0503020204020204" pitchFamily="34" charset="-122"/>
                          <a:ea typeface="微软雅黑" panose="020B0503020204020204" pitchFamily="34" charset="-122"/>
                        </a:rPr>
                        <a:t>部分：强迫症和</a:t>
                      </a:r>
                      <a:r>
                        <a:rPr lang="en-US" altLang="zh-CN" dirty="0">
                          <a:latin typeface="微软雅黑" panose="020B0503020204020204" pitchFamily="34" charset="-122"/>
                          <a:ea typeface="微软雅黑" panose="020B0503020204020204" pitchFamily="34" charset="-122"/>
                        </a:rPr>
                        <a:t>PTSD》</a:t>
                      </a:r>
                      <a:endParaRPr lang="en-US" altLang="zh-CN" dirty="0">
                        <a:latin typeface="微软雅黑" panose="020B0503020204020204" pitchFamily="34" charset="-122"/>
                        <a:ea typeface="微软雅黑" panose="020B0503020204020204" pitchFamily="34" charset="-122"/>
                      </a:endParaRPr>
                    </a:p>
                  </a:txBody>
                  <a:tcPr/>
                </a:tc>
                <a:tc>
                  <a:txBody>
                    <a:bodyPr/>
                    <a:lstStyle/>
                    <a:p>
                      <a:r>
                        <a:rPr lang="zh-CN" altLang="en-US" sz="1800" dirty="0">
                          <a:latin typeface="微软雅黑" panose="020B0503020204020204" pitchFamily="34" charset="-122"/>
                          <a:ea typeface="微软雅黑" panose="020B0503020204020204" pitchFamily="34" charset="-122"/>
                        </a:rPr>
                        <a:t>舍</a:t>
                      </a:r>
                      <a:r>
                        <a:rPr lang="zh-CN" altLang="en-US" sz="1800" b="1" dirty="0">
                          <a:solidFill>
                            <a:srgbClr val="C00000"/>
                          </a:solidFill>
                          <a:latin typeface="微软雅黑" panose="020B0503020204020204" pitchFamily="34" charset="-122"/>
                          <a:ea typeface="微软雅黑" panose="020B0503020204020204" pitchFamily="34" charset="-122"/>
                        </a:rPr>
                        <a:t>曲林是强迫症的一线治疗药物（</a:t>
                      </a:r>
                      <a:r>
                        <a:rPr lang="en-US" altLang="zh-CN" sz="1800" b="1" dirty="0" err="1">
                          <a:solidFill>
                            <a:srgbClr val="C00000"/>
                          </a:solidFill>
                          <a:latin typeface="微软雅黑" panose="020B0503020204020204" pitchFamily="34" charset="-122"/>
                          <a:ea typeface="微软雅黑" panose="020B0503020204020204" pitchFamily="34" charset="-122"/>
                        </a:rPr>
                        <a:t>LoE</a:t>
                      </a:r>
                      <a:r>
                        <a:rPr lang="en-US" altLang="zh-CN" sz="1800" b="1" dirty="0">
                          <a:solidFill>
                            <a:srgbClr val="C00000"/>
                          </a:solidFill>
                          <a:latin typeface="微软雅黑" panose="020B0503020204020204" pitchFamily="34" charset="-122"/>
                          <a:ea typeface="微软雅黑" panose="020B0503020204020204" pitchFamily="34" charset="-122"/>
                        </a:rPr>
                        <a:t> A / RG1</a:t>
                      </a:r>
                      <a:r>
                        <a:rPr lang="zh-CN" altLang="en-US" sz="1800" b="1" dirty="0">
                          <a:solidFill>
                            <a:srgbClr val="C00000"/>
                          </a:solidFill>
                          <a:latin typeface="微软雅黑" panose="020B0503020204020204" pitchFamily="34" charset="-122"/>
                          <a:ea typeface="微软雅黑" panose="020B0503020204020204" pitchFamily="34" charset="-122"/>
                        </a:rPr>
                        <a:t>）。</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tc>
              </a:tr>
              <a:tr h="728076">
                <a:tc>
                  <a:txBody>
                    <a:bodyPr/>
                    <a:lstStyle/>
                    <a:p>
                      <a:pPr algn="ctr"/>
                      <a:r>
                        <a:rPr lang="en-US" altLang="zh-CN" sz="1800" dirty="0">
                          <a:latin typeface="微软雅黑" panose="020B0503020204020204" pitchFamily="34" charset="-122"/>
                          <a:ea typeface="微软雅黑" panose="020B0503020204020204" pitchFamily="34" charset="-122"/>
                        </a:rPr>
                        <a:t>2005</a:t>
                      </a:r>
                      <a:r>
                        <a:rPr lang="zh-CN" altLang="en-US" sz="1800" dirty="0">
                          <a:latin typeface="微软雅黑" panose="020B0503020204020204" pitchFamily="34" charset="-122"/>
                          <a:ea typeface="微软雅黑" panose="020B0503020204020204" pitchFamily="34" charset="-122"/>
                        </a:rPr>
                        <a:t>年 </a:t>
                      </a:r>
                      <a:r>
                        <a:rPr lang="en-US" altLang="zh-CN" sz="1800" dirty="0">
                          <a:latin typeface="微软雅黑" panose="020B0503020204020204" pitchFamily="34" charset="-122"/>
                          <a:ea typeface="微软雅黑" panose="020B0503020204020204" pitchFamily="34" charset="-122"/>
                        </a:rPr>
                        <a:t>NICE</a:t>
                      </a:r>
                      <a:r>
                        <a:rPr lang="zh-CN" altLang="en-US" sz="1800" dirty="0">
                          <a:latin typeface="微软雅黑" panose="020B0503020204020204" pitchFamily="34" charset="-122"/>
                          <a:ea typeface="微软雅黑" panose="020B0503020204020204" pitchFamily="34" charset="-122"/>
                        </a:rPr>
                        <a:t>指南</a:t>
                      </a:r>
                      <a:endParaRPr lang="en-US" altLang="zh-CN" sz="1800" dirty="0">
                        <a:latin typeface="微软雅黑" panose="020B0503020204020204" pitchFamily="34" charset="-122"/>
                        <a:ea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强迫症和躯体变形障碍的核心干预措施指南</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tc>
                <a:tc>
                  <a:txBody>
                    <a:bodyPr/>
                    <a:lstStyle/>
                    <a:p>
                      <a:r>
                        <a:rPr lang="zh-CN" altLang="en-US" sz="1800" b="0" dirty="0">
                          <a:solidFill>
                            <a:schemeClr val="tx1"/>
                          </a:solidFill>
                          <a:latin typeface="微软雅黑" panose="020B0503020204020204" pitchFamily="34" charset="-122"/>
                          <a:ea typeface="微软雅黑" panose="020B0503020204020204" pitchFamily="34" charset="-122"/>
                        </a:rPr>
                        <a:t>对于患有强迫症的成年人，最初的药物治疗应该是以下选择性</a:t>
                      </a:r>
                      <a:r>
                        <a:rPr lang="en-US" altLang="zh-CN" sz="1800" b="0" dirty="0">
                          <a:solidFill>
                            <a:schemeClr val="tx1"/>
                          </a:solidFill>
                          <a:latin typeface="微软雅黑" panose="020B0503020204020204" pitchFamily="34" charset="-122"/>
                          <a:ea typeface="微软雅黑" panose="020B0503020204020204" pitchFamily="34" charset="-122"/>
                        </a:rPr>
                        <a:t>5-</a:t>
                      </a:r>
                      <a:r>
                        <a:rPr lang="zh-CN" altLang="en-US" sz="1800" b="0" dirty="0">
                          <a:solidFill>
                            <a:schemeClr val="tx1"/>
                          </a:solidFill>
                          <a:latin typeface="微软雅黑" panose="020B0503020204020204" pitchFamily="34" charset="-122"/>
                          <a:ea typeface="微软雅黑" panose="020B0503020204020204" pitchFamily="34" charset="-122"/>
                        </a:rPr>
                        <a:t>羟色胺再摄取抑制剂：氟西汀、氟伏沙明、帕罗西汀、</a:t>
                      </a:r>
                      <a:r>
                        <a:rPr lang="zh-CN" altLang="en-US" sz="1800" b="1" dirty="0">
                          <a:solidFill>
                            <a:srgbClr val="C00000"/>
                          </a:solidFill>
                          <a:latin typeface="微软雅黑" panose="020B0503020204020204" pitchFamily="34" charset="-122"/>
                          <a:ea typeface="微软雅黑" panose="020B0503020204020204" pitchFamily="34" charset="-122"/>
                        </a:rPr>
                        <a:t>舍曲林</a:t>
                      </a:r>
                      <a:r>
                        <a:rPr lang="zh-CN" altLang="en-US" sz="1800" b="0" dirty="0">
                          <a:solidFill>
                            <a:schemeClr val="tx1"/>
                          </a:solidFill>
                          <a:latin typeface="微软雅黑" panose="020B0503020204020204" pitchFamily="34" charset="-122"/>
                          <a:ea typeface="微软雅黑" panose="020B0503020204020204" pitchFamily="34" charset="-122"/>
                        </a:rPr>
                        <a:t>或西酞普兰。</a:t>
                      </a:r>
                      <a:endParaRPr lang="en-US" altLang="zh-CN" sz="1800" b="0" dirty="0">
                        <a:solidFill>
                          <a:schemeClr val="tx1"/>
                        </a:solidFill>
                        <a:latin typeface="微软雅黑" panose="020B0503020204020204" pitchFamily="34" charset="-122"/>
                        <a:ea typeface="微软雅黑" panose="020B0503020204020204" pitchFamily="34" charset="-122"/>
                      </a:endParaRPr>
                    </a:p>
                    <a:p>
                      <a:r>
                        <a:rPr lang="zh-CN" altLang="en-US" sz="1800" b="1" dirty="0">
                          <a:solidFill>
                            <a:srgbClr val="C00000"/>
                          </a:solidFill>
                          <a:latin typeface="微软雅黑" panose="020B0503020204020204" pitchFamily="34" charset="-122"/>
                          <a:ea typeface="微软雅黑" panose="020B0503020204020204" pitchFamily="34" charset="-122"/>
                        </a:rPr>
                        <a:t>获准用于强迫症儿童和青少年的选择性</a:t>
                      </a:r>
                      <a:r>
                        <a:rPr lang="en-US" altLang="zh-CN" sz="1800" b="1" dirty="0">
                          <a:solidFill>
                            <a:srgbClr val="C00000"/>
                          </a:solidFill>
                          <a:latin typeface="微软雅黑" panose="020B0503020204020204" pitchFamily="34" charset="-122"/>
                          <a:ea typeface="微软雅黑" panose="020B0503020204020204" pitchFamily="34" charset="-122"/>
                        </a:rPr>
                        <a:t>5-</a:t>
                      </a:r>
                      <a:r>
                        <a:rPr lang="zh-CN" altLang="en-US" sz="1800" b="1" dirty="0">
                          <a:solidFill>
                            <a:srgbClr val="C00000"/>
                          </a:solidFill>
                          <a:latin typeface="微软雅黑" panose="020B0503020204020204" pitchFamily="34" charset="-122"/>
                          <a:ea typeface="微软雅黑" panose="020B0503020204020204" pitchFamily="34" charset="-122"/>
                        </a:rPr>
                        <a:t>羟色胺再摄取抑制剂是氟伏沙明和舍曲林。</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tc>
              </a:tr>
              <a:tr h="728076">
                <a:tc>
                  <a:txBody>
                    <a:bodyPr/>
                    <a:lstStyle/>
                    <a:p>
                      <a:pPr algn="ctr"/>
                      <a:r>
                        <a:rPr lang="en-US" altLang="zh-CN" sz="1800" dirty="0">
                          <a:latin typeface="微软雅黑" panose="020B0503020204020204" pitchFamily="34" charset="-122"/>
                          <a:ea typeface="微软雅黑" panose="020B0503020204020204" pitchFamily="34" charset="-122"/>
                        </a:rPr>
                        <a:t>2025</a:t>
                      </a:r>
                      <a:r>
                        <a:rPr lang="zh-CN" altLang="en-US" sz="1800" dirty="0">
                          <a:latin typeface="微软雅黑" panose="020B0503020204020204" pitchFamily="34" charset="-122"/>
                          <a:ea typeface="微软雅黑" panose="020B0503020204020204" pitchFamily="34" charset="-122"/>
                        </a:rPr>
                        <a:t>年</a:t>
                      </a:r>
                      <a:endParaRPr lang="en-US" altLang="zh-CN" sz="1800" dirty="0">
                        <a:latin typeface="微软雅黑" panose="020B0503020204020204" pitchFamily="34" charset="-122"/>
                        <a:ea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儿童抽动障碍共患强迫障碍诊断与治疗专家共识</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tc>
                <a:tc>
                  <a:txBody>
                    <a:bodyPr/>
                    <a:lstStyle/>
                    <a:p>
                      <a:r>
                        <a:rPr lang="zh-CN" altLang="en-US" sz="1800" b="0" dirty="0">
                          <a:solidFill>
                            <a:schemeClr val="tx1"/>
                          </a:solidFill>
                          <a:latin typeface="微软雅黑" panose="020B0503020204020204" pitchFamily="34" charset="-122"/>
                          <a:ea typeface="微软雅黑" panose="020B0503020204020204" pitchFamily="34" charset="-122"/>
                        </a:rPr>
                        <a:t>对于</a:t>
                      </a:r>
                      <a:r>
                        <a:rPr lang="en-US" altLang="zh-CN" sz="1800" b="0" dirty="0">
                          <a:solidFill>
                            <a:schemeClr val="tx1"/>
                          </a:solidFill>
                          <a:latin typeface="微软雅黑" panose="020B0503020204020204" pitchFamily="34" charset="-122"/>
                          <a:ea typeface="微软雅黑" panose="020B0503020204020204" pitchFamily="34" charset="-122"/>
                        </a:rPr>
                        <a:t>OCD</a:t>
                      </a:r>
                      <a:r>
                        <a:rPr lang="zh-CN" altLang="en-US" sz="1800" b="0" dirty="0">
                          <a:solidFill>
                            <a:schemeClr val="tx1"/>
                          </a:solidFill>
                          <a:latin typeface="微软雅黑" panose="020B0503020204020204" pitchFamily="34" charset="-122"/>
                          <a:ea typeface="微软雅黑" panose="020B0503020204020204" pitchFamily="34" charset="-122"/>
                        </a:rPr>
                        <a:t>（强迫障碍）患者，</a:t>
                      </a:r>
                      <a:r>
                        <a:rPr lang="en-US" altLang="zh-CN" sz="1800" b="0" dirty="0">
                          <a:solidFill>
                            <a:schemeClr val="tx1"/>
                          </a:solidFill>
                          <a:latin typeface="微软雅黑" panose="020B0503020204020204" pitchFamily="34" charset="-122"/>
                          <a:ea typeface="微软雅黑" panose="020B0503020204020204" pitchFamily="34" charset="-122"/>
                        </a:rPr>
                        <a:t>NICE</a:t>
                      </a:r>
                      <a:r>
                        <a:rPr lang="zh-CN" altLang="en-US" sz="1800" b="0" dirty="0">
                          <a:solidFill>
                            <a:schemeClr val="tx1"/>
                          </a:solidFill>
                          <a:latin typeface="微软雅黑" panose="020B0503020204020204" pitchFamily="34" charset="-122"/>
                          <a:ea typeface="微软雅黑" panose="020B0503020204020204" pitchFamily="34" charset="-122"/>
                        </a:rPr>
                        <a:t>建议使用选择性</a:t>
                      </a:r>
                      <a:r>
                        <a:rPr lang="en-US" altLang="zh-CN" sz="1800" b="0" dirty="0">
                          <a:solidFill>
                            <a:schemeClr val="tx1"/>
                          </a:solidFill>
                          <a:latin typeface="微软雅黑" panose="020B0503020204020204" pitchFamily="34" charset="-122"/>
                          <a:ea typeface="微软雅黑" panose="020B0503020204020204" pitchFamily="34" charset="-122"/>
                        </a:rPr>
                        <a:t>5-</a:t>
                      </a:r>
                      <a:r>
                        <a:rPr lang="zh-CN" altLang="en-US" sz="1800" b="0" dirty="0">
                          <a:solidFill>
                            <a:schemeClr val="tx1"/>
                          </a:solidFill>
                          <a:latin typeface="微软雅黑" panose="020B0503020204020204" pitchFamily="34" charset="-122"/>
                          <a:ea typeface="微软雅黑" panose="020B0503020204020204" pitchFamily="34" charset="-122"/>
                        </a:rPr>
                        <a:t>羟色胺再摄取抑制剂类药物干预如氟伏沙明、</a:t>
                      </a:r>
                      <a:r>
                        <a:rPr lang="zh-CN" altLang="en-US" sz="1800" b="1" dirty="0">
                          <a:solidFill>
                            <a:srgbClr val="C00000"/>
                          </a:solidFill>
                          <a:latin typeface="微软雅黑" panose="020B0503020204020204" pitchFamily="34" charset="-122"/>
                          <a:ea typeface="微软雅黑" panose="020B0503020204020204" pitchFamily="34" charset="-122"/>
                        </a:rPr>
                        <a:t>舍曲林</a:t>
                      </a:r>
                      <a:r>
                        <a:rPr lang="zh-CN" altLang="en-US" sz="1800" b="0" dirty="0">
                          <a:solidFill>
                            <a:schemeClr val="tx1"/>
                          </a:solidFill>
                          <a:latin typeface="微软雅黑" panose="020B0503020204020204" pitchFamily="34" charset="-122"/>
                          <a:ea typeface="微软雅黑" panose="020B0503020204020204" pitchFamily="34" charset="-122"/>
                        </a:rPr>
                        <a:t>、氟西汀等。我国强迫症防治指南中的一线治疗药物为氟西汀、氟伏沙明、</a:t>
                      </a:r>
                      <a:r>
                        <a:rPr lang="zh-CN" altLang="en-US" sz="1800" b="1" dirty="0">
                          <a:solidFill>
                            <a:srgbClr val="C00000"/>
                          </a:solidFill>
                          <a:latin typeface="微软雅黑" panose="020B0503020204020204" pitchFamily="34" charset="-122"/>
                          <a:ea typeface="微软雅黑" panose="020B0503020204020204" pitchFamily="34" charset="-122"/>
                        </a:rPr>
                        <a:t>舍曲林</a:t>
                      </a:r>
                      <a:r>
                        <a:rPr lang="zh-CN" altLang="en-US" sz="1800" b="0" dirty="0">
                          <a:solidFill>
                            <a:schemeClr val="tx1"/>
                          </a:solidFill>
                          <a:latin typeface="微软雅黑" panose="020B0503020204020204" pitchFamily="34" charset="-122"/>
                          <a:ea typeface="微软雅黑" panose="020B0503020204020204" pitchFamily="34" charset="-122"/>
                        </a:rPr>
                        <a:t>和帕罗西汀。</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tc>
              </a:tr>
              <a:tr h="728076">
                <a:tc>
                  <a:txBody>
                    <a:bodyPr/>
                    <a:lstStyle/>
                    <a:p>
                      <a:pPr algn="ctr"/>
                      <a:r>
                        <a:rPr lang="en-US" altLang="zh-CN" sz="1800" dirty="0">
                          <a:latin typeface="微软雅黑" panose="020B0503020204020204" pitchFamily="34" charset="-122"/>
                          <a:ea typeface="微软雅黑" panose="020B0503020204020204" pitchFamily="34" charset="-122"/>
                        </a:rPr>
                        <a:t>2023</a:t>
                      </a:r>
                      <a:r>
                        <a:rPr lang="zh-CN" altLang="en-US" sz="1800" dirty="0">
                          <a:latin typeface="微软雅黑" panose="020B0503020204020204" pitchFamily="34" charset="-122"/>
                          <a:ea typeface="微软雅黑" panose="020B0503020204020204" pitchFamily="34" charset="-122"/>
                        </a:rPr>
                        <a:t>年</a:t>
                      </a:r>
                      <a:endParaRPr lang="en-US" altLang="zh-CN" sz="1800" dirty="0">
                        <a:latin typeface="微软雅黑" panose="020B0503020204020204" pitchFamily="34" charset="-122"/>
                        <a:ea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抗抑郁药品临床综合评价专家共识</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tc>
                <a:tc>
                  <a:txBody>
                    <a:bodyPr/>
                    <a:lstStyle/>
                    <a:p>
                      <a:r>
                        <a:rPr lang="zh-CN" altLang="en-US" sz="1800" b="0" dirty="0">
                          <a:solidFill>
                            <a:schemeClr val="tx1"/>
                          </a:solidFill>
                          <a:latin typeface="微软雅黑" panose="020B0503020204020204" pitchFamily="34" charset="-122"/>
                          <a:ea typeface="微软雅黑" panose="020B0503020204020204" pitchFamily="34" charset="-122"/>
                        </a:rPr>
                        <a:t>共识专家组</a:t>
                      </a:r>
                      <a:r>
                        <a:rPr lang="en-US" altLang="zh-CN" sz="1800" b="0" dirty="0">
                          <a:solidFill>
                            <a:schemeClr val="tx1"/>
                          </a:solidFill>
                          <a:latin typeface="微软雅黑" panose="020B0503020204020204" pitchFamily="34" charset="-122"/>
                          <a:ea typeface="微软雅黑" panose="020B0503020204020204" pitchFamily="34" charset="-122"/>
                        </a:rPr>
                        <a:t>19</a:t>
                      </a:r>
                      <a:r>
                        <a:rPr lang="zh-CN" altLang="en-US" sz="1800" b="0" dirty="0">
                          <a:solidFill>
                            <a:schemeClr val="tx1"/>
                          </a:solidFill>
                          <a:latin typeface="微软雅黑" panose="020B0503020204020204" pitchFamily="34" charset="-122"/>
                          <a:ea typeface="微软雅黑" panose="020B0503020204020204" pitchFamily="34" charset="-122"/>
                        </a:rPr>
                        <a:t>名专家综合评价了</a:t>
                      </a:r>
                      <a:r>
                        <a:rPr lang="en-US" altLang="zh-CN" sz="1800" b="0" dirty="0">
                          <a:solidFill>
                            <a:schemeClr val="tx1"/>
                          </a:solidFill>
                          <a:latin typeface="微软雅黑" panose="020B0503020204020204" pitchFamily="34" charset="-122"/>
                          <a:ea typeface="微软雅黑" panose="020B0503020204020204" pitchFamily="34" charset="-122"/>
                        </a:rPr>
                        <a:t>11</a:t>
                      </a:r>
                      <a:r>
                        <a:rPr lang="zh-CN" altLang="en-US" sz="1800" b="0" dirty="0">
                          <a:solidFill>
                            <a:schemeClr val="tx1"/>
                          </a:solidFill>
                          <a:latin typeface="微软雅黑" panose="020B0503020204020204" pitchFamily="34" charset="-122"/>
                          <a:ea typeface="微软雅黑" panose="020B0503020204020204" pitchFamily="34" charset="-122"/>
                        </a:rPr>
                        <a:t>种抗抑郁药品，其中，</a:t>
                      </a:r>
                      <a:r>
                        <a:rPr lang="zh-CN" altLang="en-US" sz="1800" b="1" dirty="0">
                          <a:solidFill>
                            <a:srgbClr val="C00000"/>
                          </a:solidFill>
                          <a:latin typeface="微软雅黑" panose="020B0503020204020204" pitchFamily="34" charset="-122"/>
                          <a:ea typeface="微软雅黑" panose="020B0503020204020204" pitchFamily="34" charset="-122"/>
                        </a:rPr>
                        <a:t>舍曲林的综合评分为</a:t>
                      </a:r>
                      <a:r>
                        <a:rPr lang="en-US" altLang="zh-CN" sz="1800" b="1" dirty="0">
                          <a:solidFill>
                            <a:srgbClr val="C00000"/>
                          </a:solidFill>
                          <a:latin typeface="微软雅黑" panose="020B0503020204020204" pitchFamily="34" charset="-122"/>
                          <a:ea typeface="微软雅黑" panose="020B0503020204020204" pitchFamily="34" charset="-122"/>
                        </a:rPr>
                        <a:t>81.74</a:t>
                      </a:r>
                      <a:r>
                        <a:rPr lang="zh-CN" altLang="en-US" sz="1800" b="1" dirty="0">
                          <a:solidFill>
                            <a:srgbClr val="C00000"/>
                          </a:solidFill>
                          <a:latin typeface="微软雅黑" panose="020B0503020204020204" pitchFamily="34" charset="-122"/>
                          <a:ea typeface="微软雅黑" panose="020B0503020204020204" pitchFamily="34" charset="-122"/>
                        </a:rPr>
                        <a:t>分，排在第</a:t>
                      </a:r>
                      <a:r>
                        <a:rPr lang="en-US" altLang="zh-CN" sz="1800" b="1" dirty="0">
                          <a:solidFill>
                            <a:srgbClr val="C00000"/>
                          </a:solidFill>
                          <a:latin typeface="微软雅黑" panose="020B0503020204020204" pitchFamily="34" charset="-122"/>
                          <a:ea typeface="微软雅黑" panose="020B0503020204020204" pitchFamily="34" charset="-122"/>
                        </a:rPr>
                        <a:t>1</a:t>
                      </a:r>
                      <a:r>
                        <a:rPr lang="zh-CN" altLang="en-US" sz="1800" b="1" dirty="0">
                          <a:solidFill>
                            <a:srgbClr val="C00000"/>
                          </a:solidFill>
                          <a:latin typeface="微软雅黑" panose="020B0503020204020204" pitchFamily="34" charset="-122"/>
                          <a:ea typeface="微软雅黑" panose="020B0503020204020204" pitchFamily="34" charset="-122"/>
                        </a:rPr>
                        <a:t>位，其在有效性、安全性和适宜性方面表现最佳，在临床实践中的价值获得了专家认可。</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tc>
              </a:tr>
              <a:tr h="865919">
                <a:tc>
                  <a:txBody>
                    <a:bodyPr/>
                    <a:lstStyle/>
                    <a:p>
                      <a:pPr algn="ctr">
                        <a:lnSpc>
                          <a:spcPct val="100000"/>
                        </a:lnSpc>
                      </a:pPr>
                      <a:r>
                        <a:rPr lang="en-US" altLang="zh-CN" sz="1800" dirty="0">
                          <a:latin typeface="微软雅黑" panose="020B0503020204020204" pitchFamily="34" charset="-122"/>
                          <a:ea typeface="微软雅黑" panose="020B0503020204020204" pitchFamily="34" charset="-122"/>
                        </a:rPr>
                        <a:t>2024</a:t>
                      </a:r>
                      <a:r>
                        <a:rPr lang="zh-CN" altLang="en-US" sz="1800" dirty="0">
                          <a:latin typeface="微软雅黑" panose="020B0503020204020204" pitchFamily="34" charset="-122"/>
                          <a:ea typeface="微软雅黑" panose="020B0503020204020204" pitchFamily="34" charset="-122"/>
                        </a:rPr>
                        <a:t>年</a:t>
                      </a:r>
                      <a:endParaRPr lang="en-US" altLang="zh-CN" sz="1800" dirty="0">
                        <a:latin typeface="微软雅黑" panose="020B0503020204020204" pitchFamily="34" charset="-122"/>
                        <a:ea typeface="微软雅黑" panose="020B0503020204020204" pitchFamily="34" charset="-122"/>
                      </a:endParaRPr>
                    </a:p>
                    <a:p>
                      <a:pPr algn="ctr">
                        <a:lnSpc>
                          <a:spcPct val="100000"/>
                        </a:lnSpc>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青少年抑郁障碍中西医结合防</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nSpc>
                          <a:spcPct val="150000"/>
                        </a:lnSpc>
                      </a:pPr>
                      <a:r>
                        <a:rPr lang="zh-CN" altLang="en-US" sz="1800" dirty="0">
                          <a:latin typeface="微软雅黑" panose="020B0503020204020204" pitchFamily="34" charset="-122"/>
                          <a:ea typeface="微软雅黑" panose="020B0503020204020204" pitchFamily="34" charset="-122"/>
                        </a:rPr>
                        <a:t>推荐意见：重度青少年抑郁障碍可采用抗抑郁西药治疗，首选氟西汀、舍曲林。推荐等级</a:t>
                      </a:r>
                      <a:r>
                        <a:rPr lang="en-US" altLang="zh-CN" sz="1800" dirty="0">
                          <a:latin typeface="微软雅黑" panose="020B0503020204020204" pitchFamily="34" charset="-122"/>
                          <a:ea typeface="微软雅黑" panose="020B0503020204020204" pitchFamily="34" charset="-122"/>
                        </a:rPr>
                        <a:t>:1C</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nchor="ctr"/>
                </a:tc>
              </a:tr>
              <a:tr h="865919">
                <a:tc>
                  <a:txBody>
                    <a:bodyPr/>
                    <a:lstStyle/>
                    <a:p>
                      <a:pPr algn="ctr">
                        <a:lnSpc>
                          <a:spcPct val="100000"/>
                        </a:lnSpc>
                      </a:pPr>
                      <a:r>
                        <a:rPr lang="en-US" altLang="zh-CN" sz="1800" dirty="0">
                          <a:latin typeface="微软雅黑" panose="020B0503020204020204" pitchFamily="34" charset="-122"/>
                          <a:ea typeface="微软雅黑" panose="020B0503020204020204" pitchFamily="34" charset="-122"/>
                        </a:rPr>
                        <a:t>2015</a:t>
                      </a:r>
                      <a:r>
                        <a:rPr lang="zh-CN" altLang="en-US" sz="1800" dirty="0">
                          <a:latin typeface="微软雅黑" panose="020B0503020204020204" pitchFamily="34" charset="-122"/>
                          <a:ea typeface="微软雅黑" panose="020B0503020204020204" pitchFamily="34" charset="-122"/>
                        </a:rPr>
                        <a:t>年</a:t>
                      </a:r>
                      <a:endParaRPr lang="en-US" altLang="zh-CN" sz="1800" dirty="0">
                        <a:latin typeface="微软雅黑" panose="020B0503020204020204" pitchFamily="34" charset="-122"/>
                        <a:ea typeface="微软雅黑" panose="020B0503020204020204" pitchFamily="34" charset="-122"/>
                      </a:endParaRPr>
                    </a:p>
                    <a:p>
                      <a:pPr algn="ctr">
                        <a:lnSpc>
                          <a:spcPct val="100000"/>
                        </a:lnSpc>
                      </a:pPr>
                      <a:r>
                        <a:rPr lang="en-US" altLang="zh-CN" sz="1800" dirty="0">
                          <a:latin typeface="微软雅黑" panose="020B0503020204020204" pitchFamily="34" charset="-122"/>
                          <a:ea typeface="微软雅黑" panose="020B0503020204020204" pitchFamily="34" charset="-122"/>
                        </a:rPr>
                        <a:t>《BAP</a:t>
                      </a:r>
                      <a:r>
                        <a:rPr lang="zh-CN" altLang="en-US" sz="1800" dirty="0">
                          <a:latin typeface="微软雅黑" panose="020B0503020204020204" pitchFamily="34" charset="-122"/>
                          <a:ea typeface="微软雅黑" panose="020B0503020204020204" pitchFamily="34" charset="-122"/>
                        </a:rPr>
                        <a:t>循证指南：抗抑郁药治疗抑郁症（修订</a:t>
                      </a:r>
                      <a:r>
                        <a:rPr lang="en-US" altLang="zh-CN" sz="1800" dirty="0">
                          <a:latin typeface="微软雅黑" panose="020B0503020204020204" pitchFamily="34" charset="-122"/>
                          <a:ea typeface="微软雅黑" panose="020B0503020204020204" pitchFamily="34" charset="-122"/>
                        </a:rPr>
                        <a:t>2008</a:t>
                      </a:r>
                      <a:r>
                        <a:rPr lang="zh-CN" altLang="en-US" sz="1800" dirty="0">
                          <a:latin typeface="微软雅黑" panose="020B0503020204020204" pitchFamily="34" charset="-122"/>
                          <a:ea typeface="微软雅黑" panose="020B0503020204020204" pitchFamily="34" charset="-122"/>
                        </a:rPr>
                        <a:t>版）</a:t>
                      </a:r>
                      <a:r>
                        <a:rPr lang="en-US"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a:tc>
                <a:tc>
                  <a:txBody>
                    <a:bodyPr/>
                    <a:lstStyle/>
                    <a:p>
                      <a:pPr algn="just">
                        <a:lnSpc>
                          <a:spcPct val="150000"/>
                        </a:lnSpc>
                      </a:pPr>
                      <a:r>
                        <a:rPr lang="zh-CN" altLang="en-US" sz="1800" dirty="0">
                          <a:latin typeface="微软雅黑" panose="020B0503020204020204" pitchFamily="34" charset="-122"/>
                          <a:ea typeface="微软雅黑" panose="020B0503020204020204" pitchFamily="34" charset="-122"/>
                        </a:rPr>
                        <a:t>在没有其他症状的情况下，优先考虑疗效稍高的抗抑郁药即氯丙咪嗪、文拉法辛（</a:t>
                      </a:r>
                      <a:r>
                        <a:rPr lang="en-US" altLang="zh-CN" sz="1800" dirty="0">
                          <a:latin typeface="微软雅黑" panose="020B0503020204020204" pitchFamily="34" charset="-122"/>
                          <a:ea typeface="微软雅黑" panose="020B0503020204020204" pitchFamily="34" charset="-122"/>
                        </a:rPr>
                        <a:t>&gt;150mg</a:t>
                      </a:r>
                      <a:r>
                        <a:rPr lang="zh-CN" altLang="en-US" sz="1800" dirty="0">
                          <a:latin typeface="微软雅黑" panose="020B0503020204020204" pitchFamily="34" charset="-122"/>
                          <a:ea typeface="微软雅黑" panose="020B0503020204020204" pitchFamily="34" charset="-122"/>
                        </a:rPr>
                        <a:t>）、依他洛尔（</a:t>
                      </a:r>
                      <a:r>
                        <a:rPr lang="en-US" altLang="zh-CN" sz="1800" dirty="0">
                          <a:latin typeface="微软雅黑" panose="020B0503020204020204" pitchFamily="34" charset="-122"/>
                          <a:ea typeface="微软雅黑" panose="020B0503020204020204" pitchFamily="34" charset="-122"/>
                        </a:rPr>
                        <a:t>20mg</a:t>
                      </a:r>
                      <a:r>
                        <a:rPr lang="zh-CN" altLang="en-US" sz="1800" dirty="0">
                          <a:latin typeface="微软雅黑" panose="020B0503020204020204" pitchFamily="34" charset="-122"/>
                          <a:ea typeface="微软雅黑" panose="020B0503020204020204" pitchFamily="34" charset="-122"/>
                        </a:rPr>
                        <a:t>）、舍曲林、阿米替林或米氮平。</a:t>
                      </a:r>
                      <a:endParaRPr lang="zh-CN" altLang="en-US" sz="1800" dirty="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920" y="-168634"/>
            <a:ext cx="1323281" cy="13232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85048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13" name="Group 13"/>
          <p:cNvGrpSpPr/>
          <p:nvPr/>
        </p:nvGrpSpPr>
        <p:grpSpPr>
          <a:xfrm>
            <a:off x="816849" y="859495"/>
            <a:ext cx="3831351" cy="157833"/>
            <a:chOff x="0" y="0"/>
            <a:chExt cx="1262087" cy="58542"/>
          </a:xfrm>
        </p:grpSpPr>
        <p:sp>
          <p:nvSpPr>
            <p:cNvPr id="1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1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12" name="TextBox 16"/>
          <p:cNvSpPr txBox="1"/>
          <p:nvPr/>
        </p:nvSpPr>
        <p:spPr>
          <a:xfrm>
            <a:off x="-12700" y="-2620"/>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二、有效性信息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8" name="文本框 17"/>
          <p:cNvSpPr txBox="1"/>
          <p:nvPr/>
        </p:nvSpPr>
        <p:spPr>
          <a:xfrm>
            <a:off x="610794" y="1143204"/>
            <a:ext cx="10030690" cy="2246769"/>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本品的疗效在以下试验中得到证实：</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•MDD-</a:t>
            </a:r>
            <a:r>
              <a:rPr lang="zh-CN" altLang="en-US" sz="2000" dirty="0">
                <a:latin typeface="微软雅黑" panose="020B0503020204020204" pitchFamily="34" charset="-122"/>
                <a:ea typeface="微软雅黑" panose="020B0503020204020204" pitchFamily="34" charset="-122"/>
              </a:rPr>
              <a:t>重度抑郁症：两项成人短期试验和一项维持试验。</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•OCD-</a:t>
            </a:r>
            <a:r>
              <a:rPr lang="zh-CN" altLang="en-US" sz="2000" dirty="0">
                <a:latin typeface="微软雅黑" panose="020B0503020204020204" pitchFamily="34" charset="-122"/>
                <a:ea typeface="微软雅黑" panose="020B0503020204020204" pitchFamily="34" charset="-122"/>
              </a:rPr>
              <a:t>强迫症：三项成人短期试验和一项儿科患者短期试验。</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•PD-</a:t>
            </a:r>
            <a:r>
              <a:rPr lang="zh-CN" altLang="en-US" sz="2000" dirty="0">
                <a:latin typeface="微软雅黑" panose="020B0503020204020204" pitchFamily="34" charset="-122"/>
                <a:ea typeface="微软雅黑" panose="020B0503020204020204" pitchFamily="34" charset="-122"/>
              </a:rPr>
              <a:t>惊恐障碍：三项成人短期试验和一项维持试验。</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•PTSD-</a:t>
            </a:r>
            <a:r>
              <a:rPr lang="zh-CN" altLang="en-US" sz="2000" dirty="0">
                <a:latin typeface="微软雅黑" panose="020B0503020204020204" pitchFamily="34" charset="-122"/>
                <a:ea typeface="微软雅黑" panose="020B0503020204020204" pitchFamily="34" charset="-122"/>
              </a:rPr>
              <a:t>创伤后应激障碍：两项成人短期试验和一项维持试验。</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•SAD-</a:t>
            </a:r>
            <a:r>
              <a:rPr lang="zh-CN" altLang="en-US" sz="2000" dirty="0">
                <a:latin typeface="微软雅黑" panose="020B0503020204020204" pitchFamily="34" charset="-122"/>
                <a:ea typeface="微软雅黑" panose="020B0503020204020204" pitchFamily="34" charset="-122"/>
              </a:rPr>
              <a:t>社交焦虑障碍：两项成人短期试验和一项维持试验。</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•PMDD-</a:t>
            </a:r>
            <a:r>
              <a:rPr lang="zh-CN" altLang="en-US" sz="2000" dirty="0">
                <a:latin typeface="微软雅黑" panose="020B0503020204020204" pitchFamily="34" charset="-122"/>
                <a:ea typeface="微软雅黑" panose="020B0503020204020204" pitchFamily="34" charset="-122"/>
              </a:rPr>
              <a:t>经前期烦躁障碍：两项针对成年女性患者的短期试验。</a:t>
            </a:r>
            <a:endParaRPr lang="zh-CN" altLang="en-US"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590012" y="3465810"/>
            <a:ext cx="17355296" cy="5860387"/>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MDD</a:t>
            </a:r>
            <a:r>
              <a:rPr lang="zh-CN" altLang="en-US" dirty="0">
                <a:latin typeface="微软雅黑" panose="020B0503020204020204" pitchFamily="34" charset="-122"/>
                <a:ea typeface="微软雅黑" panose="020B0503020204020204" pitchFamily="34" charset="-122"/>
              </a:rPr>
              <a:t>研究表明本品在汉密尔顿抑郁评定量表（</a:t>
            </a:r>
            <a:r>
              <a:rPr lang="en-US" altLang="zh-CN" dirty="0">
                <a:latin typeface="微软雅黑" panose="020B0503020204020204" pitchFamily="34" charset="-122"/>
                <a:ea typeface="微软雅黑" panose="020B0503020204020204" pitchFamily="34" charset="-122"/>
              </a:rPr>
              <a:t>HAMD-17</a:t>
            </a:r>
            <a:r>
              <a:rPr lang="zh-CN" altLang="en-US" dirty="0">
                <a:latin typeface="微软雅黑" panose="020B0503020204020204" pitchFamily="34" charset="-122"/>
                <a:ea typeface="微软雅黑" panose="020B0503020204020204" pitchFamily="34" charset="-122"/>
              </a:rPr>
              <a:t>）和临床整体印象严重程度（</a:t>
            </a:r>
            <a:r>
              <a:rPr lang="en-US" altLang="zh-CN" dirty="0">
                <a:latin typeface="微软雅黑" panose="020B0503020204020204" pitchFamily="34" charset="-122"/>
                <a:ea typeface="微软雅黑" panose="020B0503020204020204" pitchFamily="34" charset="-122"/>
              </a:rPr>
              <a:t>CGI-S</a:t>
            </a:r>
            <a:r>
              <a:rPr lang="zh-CN" altLang="en-US" dirty="0">
                <a:latin typeface="微软雅黑" panose="020B0503020204020204" pitchFamily="34" charset="-122"/>
                <a:ea typeface="微软雅黑" panose="020B0503020204020204" pitchFamily="34" charset="-122"/>
              </a:rPr>
              <a:t>）疾病和整体改善（</a:t>
            </a:r>
            <a:r>
              <a:rPr lang="en-US" altLang="zh-CN" dirty="0">
                <a:latin typeface="微软雅黑" panose="020B0503020204020204" pitchFamily="34" charset="-122"/>
                <a:ea typeface="微软雅黑" panose="020B0503020204020204" pitchFamily="34" charset="-122"/>
              </a:rPr>
              <a:t>CGI-I</a:t>
            </a:r>
            <a:r>
              <a:rPr lang="zh-CN" altLang="en-US" dirty="0">
                <a:latin typeface="微软雅黑" panose="020B0503020204020204" pitchFamily="34" charset="-122"/>
                <a:ea typeface="微软雅黑" panose="020B0503020204020204" pitchFamily="34" charset="-122"/>
              </a:rPr>
              <a:t>）评分上优于安慰剂。与安慰剂组相比，服用本品的患者复发率在统计学上显着降低：本品</a:t>
            </a:r>
            <a:r>
              <a:rPr lang="en-US" altLang="zh-CN" dirty="0">
                <a:latin typeface="微软雅黑" panose="020B0503020204020204" pitchFamily="34" charset="-122"/>
                <a:ea typeface="微软雅黑" panose="020B0503020204020204" pitchFamily="34" charset="-122"/>
              </a:rPr>
              <a:t>[n=11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和安慰剂</a:t>
            </a:r>
            <a:r>
              <a:rPr lang="en-US" altLang="zh-CN" dirty="0">
                <a:latin typeface="微软雅黑" panose="020B0503020204020204" pitchFamily="34" charset="-122"/>
                <a:ea typeface="微软雅黑" panose="020B0503020204020204" pitchFamily="34" charset="-122"/>
              </a:rPr>
              <a:t>[n=31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39%</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OCD</a:t>
            </a:r>
            <a:r>
              <a:rPr lang="zh-CN" altLang="en-US" dirty="0">
                <a:latin typeface="微软雅黑" panose="020B0503020204020204" pitchFamily="34" charset="-122"/>
                <a:ea typeface="微软雅黑" panose="020B0503020204020204" pitchFamily="34" charset="-122"/>
              </a:rPr>
              <a:t>：本品治疗成人强迫症的有效性的三项研究结果证明，与安慰剂相比，接受本品治疗的患者在</a:t>
            </a:r>
            <a:r>
              <a:rPr lang="en-US" altLang="zh-CN" dirty="0">
                <a:latin typeface="微软雅黑" panose="020B0503020204020204" pitchFamily="34" charset="-122"/>
                <a:ea typeface="微软雅黑" panose="020B0503020204020204" pitchFamily="34" charset="-122"/>
              </a:rPr>
              <a:t>Y-BOCS</a:t>
            </a:r>
            <a:r>
              <a:rPr lang="zh-CN" altLang="en-US" dirty="0">
                <a:latin typeface="微软雅黑" panose="020B0503020204020204" pitchFamily="34" charset="-122"/>
                <a:ea typeface="微软雅黑" panose="020B0503020204020204" pitchFamily="34" charset="-122"/>
              </a:rPr>
              <a:t>总分上显著降低。本品治疗强迫症的有效性在儿科门诊人群（</a:t>
            </a:r>
            <a:r>
              <a:rPr lang="en-US" altLang="zh-CN" dirty="0">
                <a:latin typeface="微软雅黑" panose="020B0503020204020204" pitchFamily="34" charset="-122"/>
                <a:ea typeface="微软雅黑" panose="020B0503020204020204" pitchFamily="34" charset="-122"/>
              </a:rPr>
              <a:t>6-17</a:t>
            </a:r>
            <a:r>
              <a:rPr lang="zh-CN" altLang="en-US" dirty="0">
                <a:latin typeface="微软雅黑" panose="020B0503020204020204" pitchFamily="34" charset="-122"/>
                <a:ea typeface="微软雅黑" panose="020B0503020204020204" pitchFamily="34" charset="-122"/>
              </a:rPr>
              <a:t>岁）中进行的一项为期</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周的多中心安慰剂对照平行组研究中证实，接受本品的患者在</a:t>
            </a:r>
            <a:r>
              <a:rPr lang="en-US" altLang="zh-CN" dirty="0">
                <a:latin typeface="微软雅黑" panose="020B0503020204020204" pitchFamily="34" charset="-122"/>
                <a:ea typeface="微软雅黑" panose="020B0503020204020204" pitchFamily="34" charset="-122"/>
              </a:rPr>
              <a:t>CY-BOCS</a:t>
            </a:r>
            <a:r>
              <a:rPr lang="zh-CN" altLang="en-US" dirty="0">
                <a:latin typeface="微软雅黑" panose="020B0503020204020204" pitchFamily="34" charset="-122"/>
                <a:ea typeface="微软雅黑" panose="020B0503020204020204" pitchFamily="34" charset="-122"/>
              </a:rPr>
              <a:t>总分上平均减少约</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个单位，在统计学上显着大于安慰剂患者的</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个单位减少（</a:t>
            </a:r>
            <a:r>
              <a:rPr lang="en-US" altLang="zh-CN" dirty="0">
                <a:latin typeface="微软雅黑" panose="020B0503020204020204" pitchFamily="34" charset="-122"/>
                <a:ea typeface="微软雅黑" panose="020B0503020204020204" pitchFamily="34" charset="-122"/>
              </a:rPr>
              <a:t>n=95</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PD</a:t>
            </a:r>
            <a:r>
              <a:rPr lang="zh-CN" altLang="en-US" dirty="0">
                <a:latin typeface="微软雅黑" panose="020B0503020204020204" pitchFamily="34" charset="-122"/>
                <a:ea typeface="微软雅黑" panose="020B0503020204020204" pitchFamily="34" charset="-122"/>
              </a:rPr>
              <a:t>：在两项研究中，本品和安慰剂在完全惊恐发作次数较基线减少方面的差异约为每周</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次惊恐发作。接受本品（</a:t>
            </a:r>
            <a:r>
              <a:rPr lang="en-US" altLang="zh-CN" dirty="0">
                <a:latin typeface="微软雅黑" panose="020B0503020204020204" pitchFamily="34" charset="-122"/>
                <a:ea typeface="微软雅黑" panose="020B0503020204020204" pitchFamily="34" charset="-122"/>
              </a:rPr>
              <a:t>50mgN=43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100mgN=44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200mgN=45</a:t>
            </a:r>
            <a:r>
              <a:rPr lang="zh-CN" altLang="en-US" dirty="0">
                <a:latin typeface="微软雅黑" panose="020B0503020204020204" pitchFamily="34" charset="-122"/>
                <a:ea typeface="微软雅黑" panose="020B0503020204020204" pitchFamily="34" charset="-122"/>
              </a:rPr>
              <a:t>）的患者惊恐发作频率比接受安慰剂（</a:t>
            </a:r>
            <a:r>
              <a:rPr lang="en-US" altLang="zh-CN" dirty="0">
                <a:latin typeface="微软雅黑" panose="020B0503020204020204" pitchFamily="34" charset="-122"/>
                <a:ea typeface="微软雅黑" panose="020B0503020204020204" pitchFamily="34" charset="-122"/>
              </a:rPr>
              <a:t>N=45</a:t>
            </a:r>
            <a:r>
              <a:rPr lang="zh-CN" altLang="en-US" dirty="0">
                <a:latin typeface="微软雅黑" panose="020B0503020204020204" pitchFamily="34" charset="-122"/>
                <a:ea typeface="微软雅黑" panose="020B0503020204020204" pitchFamily="34" charset="-122"/>
              </a:rPr>
              <a:t>）的患者在统计学上显着降低。与接受安慰剂的患者相比，接受持续本品治疗的患者在随后的</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周内因复发或临床反应不足而停药率在统计学上显着降低。</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PTSD</a:t>
            </a:r>
            <a:r>
              <a:rPr lang="zh-CN" altLang="en-US" dirty="0">
                <a:latin typeface="微软雅黑" panose="020B0503020204020204" pitchFamily="34" charset="-122"/>
                <a:ea typeface="微软雅黑" panose="020B0503020204020204" pitchFamily="34" charset="-122"/>
              </a:rPr>
              <a:t>：与安慰剂组（分别为</a:t>
            </a:r>
            <a:r>
              <a:rPr lang="en-US" altLang="zh-CN" dirty="0">
                <a:latin typeface="微软雅黑" panose="020B0503020204020204" pitchFamily="34" charset="-122"/>
                <a:ea typeface="微软雅黑" panose="020B0503020204020204" pitchFamily="34" charset="-122"/>
              </a:rPr>
              <a:t>N=99</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N=94</a:t>
            </a:r>
            <a:r>
              <a:rPr lang="zh-CN" altLang="en-US" dirty="0">
                <a:latin typeface="微软雅黑" panose="020B0503020204020204" pitchFamily="34" charset="-122"/>
                <a:ea typeface="微软雅黑" panose="020B0503020204020204" pitchFamily="34" charset="-122"/>
              </a:rPr>
              <a:t>）相比，接受本品的患者在</a:t>
            </a:r>
            <a:r>
              <a:rPr lang="en-US" altLang="zh-CN" dirty="0">
                <a:latin typeface="微软雅黑" panose="020B0503020204020204" pitchFamily="34" charset="-122"/>
                <a:ea typeface="微软雅黑" panose="020B0503020204020204" pitchFamily="34" charset="-122"/>
              </a:rPr>
              <a:t>CAPS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IES</a:t>
            </a:r>
            <a:r>
              <a:rPr lang="zh-CN" altLang="en-US" dirty="0">
                <a:latin typeface="微软雅黑" panose="020B0503020204020204" pitchFamily="34" charset="-122"/>
                <a:ea typeface="微软雅黑" panose="020B0503020204020204" pitchFamily="34" charset="-122"/>
              </a:rPr>
              <a:t>和临床整体印象（</a:t>
            </a:r>
            <a:r>
              <a:rPr lang="en-US" altLang="zh-CN" dirty="0">
                <a:latin typeface="微软雅黑" panose="020B0503020204020204" pitchFamily="34" charset="-122"/>
                <a:ea typeface="微软雅黑" panose="020B0503020204020204" pitchFamily="34" charset="-122"/>
              </a:rPr>
              <a:t>CGI-S</a:t>
            </a:r>
            <a:r>
              <a:rPr lang="zh-CN" altLang="en-US" dirty="0">
                <a:latin typeface="微软雅黑" panose="020B0503020204020204" pitchFamily="34" charset="-122"/>
                <a:ea typeface="微软雅黑" panose="020B0503020204020204" pitchFamily="34" charset="-122"/>
              </a:rPr>
              <a:t>）疾病严重程度和整体改善（</a:t>
            </a:r>
            <a:r>
              <a:rPr lang="en-US" altLang="zh-CN" dirty="0">
                <a:latin typeface="微软雅黑" panose="020B0503020204020204" pitchFamily="34" charset="-122"/>
                <a:ea typeface="微软雅黑" panose="020B0503020204020204" pitchFamily="34" charset="-122"/>
              </a:rPr>
              <a:t>CGI-I</a:t>
            </a:r>
            <a:r>
              <a:rPr lang="zh-CN" altLang="en-US" dirty="0">
                <a:latin typeface="微软雅黑" panose="020B0503020204020204" pitchFamily="34" charset="-122"/>
                <a:ea typeface="微软雅黑" panose="020B0503020204020204" pitchFamily="34" charset="-122"/>
              </a:rPr>
              <a:t>）评分从基线到终点的变化方面显示出统计学上的显着改善。与接受安慰剂的患者相比，接受持续本品治疗的患者在随后的</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周内复发率显着降低。</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SAD</a:t>
            </a:r>
            <a:r>
              <a:rPr lang="zh-CN" altLang="en-US" dirty="0">
                <a:latin typeface="微软雅黑" panose="020B0503020204020204" pitchFamily="34" charset="-122"/>
                <a:ea typeface="微软雅黑" panose="020B0503020204020204" pitchFamily="34" charset="-122"/>
              </a:rPr>
              <a:t>：根据</a:t>
            </a:r>
            <a:r>
              <a:rPr lang="en-US" altLang="zh-CN" dirty="0">
                <a:latin typeface="微软雅黑" panose="020B0503020204020204" pitchFamily="34" charset="-122"/>
                <a:ea typeface="微软雅黑" panose="020B0503020204020204" pitchFamily="34" charset="-122"/>
              </a:rPr>
              <a:t>BSPS</a:t>
            </a:r>
            <a:r>
              <a:rPr lang="zh-CN" altLang="en-US" dirty="0">
                <a:latin typeface="微软雅黑" panose="020B0503020204020204" pitchFamily="34" charset="-122"/>
                <a:ea typeface="微软雅黑" panose="020B0503020204020204" pitchFamily="34" charset="-122"/>
              </a:rPr>
              <a:t>总分和恐惧，回避和生理因素评分以及</a:t>
            </a:r>
            <a:r>
              <a:rPr lang="en-US" altLang="zh-CN" dirty="0">
                <a:latin typeface="微软雅黑" panose="020B0503020204020204" pitchFamily="34" charset="-122"/>
                <a:ea typeface="微软雅黑" panose="020B0503020204020204" pitchFamily="34" charset="-122"/>
              </a:rPr>
              <a:t>FQ-SPS</a:t>
            </a:r>
            <a:r>
              <a:rPr lang="zh-CN" altLang="en-US" dirty="0">
                <a:latin typeface="微软雅黑" panose="020B0503020204020204" pitchFamily="34" charset="-122"/>
                <a:ea typeface="微软雅黑" panose="020B0503020204020204" pitchFamily="34" charset="-122"/>
              </a:rPr>
              <a:t>总分的衡量，本品在统计学上比安慰剂更有效，并且在统计学上显着多于</a:t>
            </a:r>
            <a:r>
              <a:rPr lang="en-US" altLang="zh-CN" dirty="0">
                <a:latin typeface="微软雅黑" panose="020B0503020204020204" pitchFamily="34" charset="-122"/>
                <a:ea typeface="微软雅黑" panose="020B0503020204020204" pitchFamily="34" charset="-122"/>
              </a:rPr>
              <a:t>CGI-I</a:t>
            </a:r>
            <a:r>
              <a:rPr lang="zh-CN" altLang="en-US" dirty="0">
                <a:latin typeface="微软雅黑" panose="020B0503020204020204" pitchFamily="34" charset="-122"/>
                <a:ea typeface="微软雅黑" panose="020B0503020204020204" pitchFamily="34" charset="-122"/>
              </a:rPr>
              <a:t>定义的安慰剂。在这</a:t>
            </a:r>
            <a:r>
              <a:rPr lang="en-US" altLang="zh-CN"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rPr>
              <a:t>周期间，接受本品继续治疗的患者的复发率在统计学上显着低于随机分配到安慰剂替代组的患者。</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、在整个月经周期中每天施用的本品在</a:t>
            </a:r>
            <a:r>
              <a:rPr lang="en-US" altLang="zh-CN" dirty="0">
                <a:latin typeface="微软雅黑" panose="020B0503020204020204" pitchFamily="34" charset="-122"/>
                <a:ea typeface="微软雅黑" panose="020B0503020204020204" pitchFamily="34" charset="-122"/>
              </a:rPr>
              <a:t>DRSP</a:t>
            </a:r>
            <a:r>
              <a:rPr lang="zh-CN" altLang="en-US" dirty="0">
                <a:latin typeface="微软雅黑" panose="020B0503020204020204" pitchFamily="34" charset="-122"/>
                <a:ea typeface="微软雅黑" panose="020B0503020204020204" pitchFamily="34" charset="-122"/>
              </a:rPr>
              <a:t>总分，</a:t>
            </a:r>
            <a:r>
              <a:rPr lang="en-US" altLang="zh-CN" dirty="0">
                <a:latin typeface="微软雅黑" panose="020B0503020204020204" pitchFamily="34" charset="-122"/>
                <a:ea typeface="微软雅黑" panose="020B0503020204020204" pitchFamily="34" charset="-122"/>
              </a:rPr>
              <a:t>HAMD-17</a:t>
            </a:r>
            <a:r>
              <a:rPr lang="zh-CN" altLang="en-US" dirty="0">
                <a:latin typeface="微软雅黑" panose="020B0503020204020204" pitchFamily="34" charset="-122"/>
                <a:ea typeface="微软雅黑" panose="020B0503020204020204" pitchFamily="34" charset="-122"/>
              </a:rPr>
              <a:t>总分和</a:t>
            </a:r>
            <a:r>
              <a:rPr lang="en-US" altLang="zh-CN" dirty="0">
                <a:latin typeface="微软雅黑" panose="020B0503020204020204" pitchFamily="34" charset="-122"/>
                <a:ea typeface="微软雅黑" panose="020B0503020204020204" pitchFamily="34" charset="-122"/>
              </a:rPr>
              <a:t>CGI-S</a:t>
            </a:r>
            <a:r>
              <a:rPr lang="zh-CN" altLang="en-US" dirty="0">
                <a:latin typeface="微软雅黑" panose="020B0503020204020204" pitchFamily="34" charset="-122"/>
                <a:ea typeface="微软雅黑" panose="020B0503020204020204" pitchFamily="34" charset="-122"/>
              </a:rPr>
              <a:t>评分以及终点</a:t>
            </a:r>
            <a:r>
              <a:rPr lang="en-US" altLang="zh-CN" dirty="0">
                <a:latin typeface="微软雅黑" panose="020B0503020204020204" pitchFamily="34" charset="-122"/>
                <a:ea typeface="微软雅黑" panose="020B0503020204020204" pitchFamily="34" charset="-122"/>
              </a:rPr>
              <a:t>CGI-I</a:t>
            </a:r>
            <a:r>
              <a:rPr lang="zh-CN" altLang="en-US" dirty="0">
                <a:latin typeface="微软雅黑" panose="020B0503020204020204" pitchFamily="34" charset="-122"/>
                <a:ea typeface="微软雅黑" panose="020B0503020204020204" pitchFamily="34" charset="-122"/>
              </a:rPr>
              <a:t>评分从基线到终点的变化方面比安慰剂更有效。在月经周期黄体后期施用的本品在</a:t>
            </a:r>
            <a:r>
              <a:rPr lang="en-US" altLang="zh-CN" dirty="0">
                <a:latin typeface="微软雅黑" panose="020B0503020204020204" pitchFamily="34" charset="-122"/>
                <a:ea typeface="微软雅黑" panose="020B0503020204020204" pitchFamily="34" charset="-122"/>
              </a:rPr>
              <a:t>DRSP</a:t>
            </a:r>
            <a:r>
              <a:rPr lang="zh-CN" altLang="en-US" dirty="0">
                <a:latin typeface="微软雅黑" panose="020B0503020204020204" pitchFamily="34" charset="-122"/>
                <a:ea typeface="微软雅黑" panose="020B0503020204020204" pitchFamily="34" charset="-122"/>
              </a:rPr>
              <a:t>总分和</a:t>
            </a:r>
            <a:r>
              <a:rPr lang="en-US" altLang="zh-CN" dirty="0">
                <a:latin typeface="微软雅黑" panose="020B0503020204020204" pitchFamily="34" charset="-122"/>
                <a:ea typeface="微软雅黑" panose="020B0503020204020204" pitchFamily="34" charset="-122"/>
              </a:rPr>
              <a:t>CGI-S</a:t>
            </a:r>
            <a:r>
              <a:rPr lang="zh-CN" altLang="en-US" dirty="0">
                <a:latin typeface="微软雅黑" panose="020B0503020204020204" pitchFamily="34" charset="-122"/>
                <a:ea typeface="微软雅黑" panose="020B0503020204020204" pitchFamily="34" charset="-122"/>
              </a:rPr>
              <a:t>评分以及终点（第</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周）从基线到终点的变化方面比安慰剂更有效。</a:t>
            </a:r>
            <a:endParaRPr lang="zh-CN" altLang="en-US" dirty="0">
              <a:latin typeface="微软雅黑" panose="020B0503020204020204" pitchFamily="34" charset="-122"/>
              <a:ea typeface="微软雅黑" panose="020B0503020204020204" pitchFamily="34" charset="-122"/>
            </a:endParaRPr>
          </a:p>
        </p:txBody>
      </p:sp>
      <p:sp>
        <p:nvSpPr>
          <p:cNvPr id="20" name="矩形: 圆角 19"/>
          <p:cNvSpPr/>
          <p:nvPr/>
        </p:nvSpPr>
        <p:spPr>
          <a:xfrm>
            <a:off x="8081241" y="995858"/>
            <a:ext cx="9389910" cy="2432033"/>
          </a:xfrm>
          <a:prstGeom prst="roundRect">
            <a:avLst>
              <a:gd name="adj" fmla="val 1267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212751" y="1294298"/>
            <a:ext cx="9126890" cy="1689052"/>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本品与安慰剂对比，在治疗</a:t>
            </a:r>
            <a:r>
              <a:rPr lang="en-US" altLang="zh-CN" sz="2400" dirty="0">
                <a:latin typeface="微软雅黑" panose="020B0503020204020204" pitchFamily="34" charset="-122"/>
                <a:ea typeface="微软雅黑" panose="020B0503020204020204" pitchFamily="34" charset="-122"/>
              </a:rPr>
              <a:t>MDD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OCD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PTSD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SAD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PMDD 6</a:t>
            </a:r>
            <a:r>
              <a:rPr lang="zh-CN" altLang="en-US" sz="2400" dirty="0">
                <a:latin typeface="微软雅黑" panose="020B0503020204020204" pitchFamily="34" charset="-122"/>
                <a:ea typeface="微软雅黑" panose="020B0503020204020204" pitchFamily="34" charset="-122"/>
              </a:rPr>
              <a:t>种疾病的研究中，均显示有显著的治疗效果。可以改善以上疾病不同的量表及评分，在降低复发率方面也明显由于安慰剂组。</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920" y="-168634"/>
            <a:ext cx="1323281" cy="13232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0" y="985048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13" name="Group 13"/>
          <p:cNvGrpSpPr/>
          <p:nvPr/>
        </p:nvGrpSpPr>
        <p:grpSpPr>
          <a:xfrm>
            <a:off x="816849" y="859495"/>
            <a:ext cx="3831351" cy="157833"/>
            <a:chOff x="0" y="0"/>
            <a:chExt cx="1262087" cy="58542"/>
          </a:xfrm>
        </p:grpSpPr>
        <p:sp>
          <p:nvSpPr>
            <p:cNvPr id="1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1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12" name="TextBox 16"/>
          <p:cNvSpPr txBox="1"/>
          <p:nvPr/>
        </p:nvSpPr>
        <p:spPr>
          <a:xfrm>
            <a:off x="-12700" y="-2620"/>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三</a:t>
            </a: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、安全性信息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7" name="文本框 16"/>
          <p:cNvSpPr txBox="1"/>
          <p:nvPr/>
        </p:nvSpPr>
        <p:spPr>
          <a:xfrm>
            <a:off x="609601" y="1076816"/>
            <a:ext cx="17449800" cy="8353377"/>
          </a:xfrm>
          <a:prstGeom prst="rect">
            <a:avLst/>
          </a:prstGeom>
          <a:noFill/>
        </p:spPr>
        <p:txBody>
          <a:bodyPr wrap="square">
            <a:spAutoFit/>
          </a:bodyPr>
          <a:lstStyle/>
          <a:p>
            <a:pPr algn="l">
              <a:lnSpc>
                <a:spcPct val="150000"/>
              </a:lnSpc>
              <a:buNone/>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【不良反应】</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虽然不能确定所有事件均是由舍曲林引起的，但我们仍然报告了从临床试验期间及产品上市后的报告中所收集到的所有不良事件。</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在强迫症患者的双盲，安慰剂对照试验中观察到的不良反应与在抑郁症患者的临床试验中观察到的相似。</a:t>
            </a:r>
            <a:endPar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在所有汇总的安慰剂对照临床试验中，所有接受舍曲林治疗的重度抑郁症（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MDD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）、强迫症（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OCD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）、帕金森病（</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）、创伤后应激障碍（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PTSD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）、季节性情感障碍（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SAD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）和经前烦躁障碍（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PMDD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）患者中最常见的不良反应（发生率≥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，且发生频率为安慰剂的两倍）包括恶心、腹泻</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稀便、震颤、消化不良、食欲减退、多汗、射精障碍及性欲减退。</a:t>
            </a:r>
            <a:endPar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以下为按适应症分类列出的舍曲林试验中最常见不良反应（发生率≥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，且发生频率为安慰剂的两倍），这些反应此前未被提及。</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重度抑郁症（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MDD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）：嗜睡。</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强迫症（</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OCD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）：失眠、激越。</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帕金森病（</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）：便秘、激越。</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创伤后应激障碍（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PTSD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）：疲劳。</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经前烦躁障碍（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PMDD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 ：嗜睡、口干、头晕、乏力及腹痛。</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季节性情感障碍（</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SAD</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）：失眠、头晕、疲劳、口干、不适。</a:t>
            </a:r>
            <a:endPar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儿科患者中的不良反应</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在安慰剂对照研究中接受舍曲林治疗的</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281</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例儿科患者中，不良反应总体特征与成人研究结果基本一致。</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dirty="0">
                <a:latin typeface="微软雅黑" panose="020B0503020204020204" pitchFamily="34" charset="-122"/>
                <a:ea typeface="微软雅黑" panose="020B0503020204020204" pitchFamily="34" charset="-122"/>
              </a:rPr>
              <a:t>【禁忌】</a:t>
            </a: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本品禁用于对舍曲林过敏者。</a:t>
            </a: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本品禁止与单胺氧化酶抑制剂（</a:t>
            </a:r>
            <a:r>
              <a:rPr lang="en-US" altLang="zh-CN" dirty="0">
                <a:latin typeface="微软雅黑" panose="020B0503020204020204" pitchFamily="34" charset="-122"/>
                <a:ea typeface="微软雅黑" panose="020B0503020204020204" pitchFamily="34" charset="-122"/>
              </a:rPr>
              <a:t>MAOIs</a:t>
            </a:r>
            <a:r>
              <a:rPr lang="zh-CN" altLang="zh-CN" dirty="0">
                <a:latin typeface="微软雅黑" panose="020B0503020204020204" pitchFamily="34" charset="-122"/>
                <a:ea typeface="微软雅黑" panose="020B0503020204020204" pitchFamily="34" charset="-122"/>
              </a:rPr>
              <a:t>）合用，由于</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羟色胺综合征风险增加，因此在使用</a:t>
            </a:r>
            <a:r>
              <a:rPr lang="en-US" altLang="zh-CN" dirty="0">
                <a:latin typeface="微软雅黑" panose="020B0503020204020204" pitchFamily="34" charset="-122"/>
                <a:ea typeface="微软雅黑" panose="020B0503020204020204" pitchFamily="34" charset="-122"/>
              </a:rPr>
              <a:t>MAOIs</a:t>
            </a:r>
            <a:r>
              <a:rPr lang="zh-CN" altLang="zh-CN" dirty="0">
                <a:latin typeface="微软雅黑" panose="020B0503020204020204" pitchFamily="34" charset="-122"/>
                <a:ea typeface="微软雅黑" panose="020B0503020204020204" pitchFamily="34" charset="-122"/>
              </a:rPr>
              <a:t>（包括</a:t>
            </a:r>
            <a:r>
              <a:rPr lang="en-US" altLang="zh-CN" dirty="0">
                <a:latin typeface="微软雅黑" panose="020B0503020204020204" pitchFamily="34" charset="-122"/>
                <a:ea typeface="微软雅黑" panose="020B0503020204020204" pitchFamily="34" charset="-122"/>
              </a:rPr>
              <a:t>MAOIs</a:t>
            </a:r>
            <a:r>
              <a:rPr lang="zh-CN" altLang="zh-CN" dirty="0">
                <a:latin typeface="微软雅黑" panose="020B0503020204020204" pitchFamily="34" charset="-122"/>
                <a:ea typeface="微软雅黑" panose="020B0503020204020204" pitchFamily="34" charset="-122"/>
              </a:rPr>
              <a:t>利奈唑胺和静脉注射亚甲蓝）期间或停用</a:t>
            </a:r>
            <a:r>
              <a:rPr lang="en-US" altLang="zh-CN" dirty="0">
                <a:latin typeface="微软雅黑" panose="020B0503020204020204" pitchFamily="34" charset="-122"/>
                <a:ea typeface="微软雅黑" panose="020B0503020204020204" pitchFamily="34" charset="-122"/>
              </a:rPr>
              <a:t>MAOIs</a:t>
            </a:r>
            <a:r>
              <a:rPr lang="zh-CN" altLang="zh-CN" dirty="0">
                <a:latin typeface="微软雅黑" panose="020B0503020204020204" pitchFamily="34" charset="-122"/>
                <a:ea typeface="微软雅黑" panose="020B0503020204020204" pitchFamily="34" charset="-122"/>
              </a:rPr>
              <a:t>后</a:t>
            </a:r>
            <a:r>
              <a:rPr lang="en-US" altLang="zh-CN" dirty="0">
                <a:latin typeface="微软雅黑" panose="020B0503020204020204" pitchFamily="34" charset="-122"/>
                <a:ea typeface="微软雅黑" panose="020B0503020204020204" pitchFamily="34" charset="-122"/>
              </a:rPr>
              <a:t>14</a:t>
            </a:r>
            <a:r>
              <a:rPr lang="zh-CN" altLang="zh-CN" dirty="0">
                <a:latin typeface="微软雅黑" panose="020B0503020204020204" pitchFamily="34" charset="-122"/>
                <a:ea typeface="微软雅黑" panose="020B0503020204020204" pitchFamily="34" charset="-122"/>
              </a:rPr>
              <a:t>天内。</a:t>
            </a: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本品禁止与匹莫齐特合用。</a:t>
            </a: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本品禁止与双硫仑合用，本品口服溶液含有酒精成分，与双硫仑联用可能导致双硫仑</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酒精反应。</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8920" y="-168634"/>
            <a:ext cx="1323281" cy="13232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5" name="AutoShape 5"/>
          <p:cNvSpPr/>
          <p:nvPr/>
        </p:nvSpPr>
        <p:spPr>
          <a:xfrm>
            <a:off x="-12700" y="977392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13" name="Group 13"/>
          <p:cNvGrpSpPr/>
          <p:nvPr/>
        </p:nvGrpSpPr>
        <p:grpSpPr>
          <a:xfrm>
            <a:off x="816849" y="859495"/>
            <a:ext cx="3831351" cy="157833"/>
            <a:chOff x="0" y="0"/>
            <a:chExt cx="1262087" cy="58542"/>
          </a:xfrm>
        </p:grpSpPr>
        <p:sp>
          <p:nvSpPr>
            <p:cNvPr id="1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1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12" name="TextBox 16"/>
          <p:cNvSpPr txBox="1"/>
          <p:nvPr/>
        </p:nvSpPr>
        <p:spPr>
          <a:xfrm>
            <a:off x="-12700" y="-2620"/>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四、创新性信息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grpSp>
        <p:nvGrpSpPr>
          <p:cNvPr id="16" name="Group 19"/>
          <p:cNvGrpSpPr/>
          <p:nvPr/>
        </p:nvGrpSpPr>
        <p:grpSpPr>
          <a:xfrm>
            <a:off x="816849" y="1559826"/>
            <a:ext cx="16959822" cy="3123463"/>
            <a:chOff x="0" y="-47625"/>
            <a:chExt cx="2127975" cy="822641"/>
          </a:xfrm>
        </p:grpSpPr>
        <p:sp>
          <p:nvSpPr>
            <p:cNvPr id="17" name="Freeform 20"/>
            <p:cNvSpPr/>
            <p:nvPr/>
          </p:nvSpPr>
          <p:spPr>
            <a:xfrm>
              <a:off x="0" y="0"/>
              <a:ext cx="2127975" cy="567470"/>
            </a:xfrm>
            <a:custGeom>
              <a:avLst/>
              <a:gdLst/>
              <a:ahLst/>
              <a:cxnLst/>
              <a:rect l="l" t="t" r="r" b="b"/>
              <a:pathLst>
                <a:path w="2127975" h="775016">
                  <a:moveTo>
                    <a:pt x="19164" y="0"/>
                  </a:moveTo>
                  <a:lnTo>
                    <a:pt x="2108811" y="0"/>
                  </a:lnTo>
                  <a:cubicBezTo>
                    <a:pt x="2119395" y="0"/>
                    <a:pt x="2127975" y="8580"/>
                    <a:pt x="2127975" y="19164"/>
                  </a:cubicBezTo>
                  <a:lnTo>
                    <a:pt x="2127975" y="755852"/>
                  </a:lnTo>
                  <a:cubicBezTo>
                    <a:pt x="2127975" y="766436"/>
                    <a:pt x="2119395" y="775016"/>
                    <a:pt x="2108811" y="775016"/>
                  </a:cubicBezTo>
                  <a:lnTo>
                    <a:pt x="19164" y="775016"/>
                  </a:lnTo>
                  <a:cubicBezTo>
                    <a:pt x="8580" y="775016"/>
                    <a:pt x="0" y="766436"/>
                    <a:pt x="0" y="755852"/>
                  </a:cubicBezTo>
                  <a:lnTo>
                    <a:pt x="0" y="19164"/>
                  </a:lnTo>
                  <a:cubicBezTo>
                    <a:pt x="0" y="8580"/>
                    <a:pt x="8580" y="0"/>
                    <a:pt x="19164" y="0"/>
                  </a:cubicBezTo>
                  <a:close/>
                </a:path>
              </a:pathLst>
            </a:custGeom>
            <a:solidFill>
              <a:schemeClr val="accent4">
                <a:lumMod val="20000"/>
                <a:lumOff val="80000"/>
                <a:alpha val="32941"/>
              </a:schemeClr>
            </a:solidFill>
            <a:ln cap="sq">
              <a:noFill/>
              <a:prstDash val="solid"/>
              <a:miter/>
            </a:ln>
          </p:spPr>
        </p:sp>
        <p:sp>
          <p:nvSpPr>
            <p:cNvPr id="18" name="TextBox 21"/>
            <p:cNvSpPr txBox="1"/>
            <p:nvPr/>
          </p:nvSpPr>
          <p:spPr>
            <a:xfrm>
              <a:off x="0" y="-47625"/>
              <a:ext cx="2127975" cy="822641"/>
            </a:xfrm>
            <a:prstGeom prst="rect">
              <a:avLst/>
            </a:prstGeom>
          </p:spPr>
          <p:txBody>
            <a:bodyPr lIns="50800" tIns="50800" rIns="50800" bIns="50800" rtlCol="0" anchor="ctr"/>
            <a:lstStyle/>
            <a:p>
              <a:pPr marL="0" lvl="0" indent="0" algn="ctr">
                <a:lnSpc>
                  <a:spcPts val="2660"/>
                </a:lnSpc>
                <a:spcBef>
                  <a:spcPct val="0"/>
                </a:spcBef>
              </a:pPr>
              <a:endParaRPr>
                <a:latin typeface="微软雅黑" panose="020B0503020204020204" pitchFamily="34" charset="-122"/>
                <a:ea typeface="微软雅黑" panose="020B0503020204020204" pitchFamily="34" charset="-122"/>
              </a:endParaRPr>
            </a:p>
          </p:txBody>
        </p:sp>
      </p:grpSp>
      <p:grpSp>
        <p:nvGrpSpPr>
          <p:cNvPr id="19" name="Group 22"/>
          <p:cNvGrpSpPr/>
          <p:nvPr/>
        </p:nvGrpSpPr>
        <p:grpSpPr>
          <a:xfrm>
            <a:off x="780304" y="3812141"/>
            <a:ext cx="16996365" cy="3123463"/>
            <a:chOff x="0" y="-47625"/>
            <a:chExt cx="4476409" cy="822641"/>
          </a:xfrm>
        </p:grpSpPr>
        <p:sp>
          <p:nvSpPr>
            <p:cNvPr id="20" name="Freeform 23"/>
            <p:cNvSpPr/>
            <p:nvPr/>
          </p:nvSpPr>
          <p:spPr>
            <a:xfrm>
              <a:off x="0" y="0"/>
              <a:ext cx="4476409" cy="630197"/>
            </a:xfrm>
            <a:custGeom>
              <a:avLst/>
              <a:gdLst/>
              <a:ahLst/>
              <a:cxnLst/>
              <a:rect l="l" t="t" r="r" b="b"/>
              <a:pathLst>
                <a:path w="2127975" h="775016">
                  <a:moveTo>
                    <a:pt x="19164" y="0"/>
                  </a:moveTo>
                  <a:lnTo>
                    <a:pt x="2108811" y="0"/>
                  </a:lnTo>
                  <a:cubicBezTo>
                    <a:pt x="2119395" y="0"/>
                    <a:pt x="2127975" y="8580"/>
                    <a:pt x="2127975" y="19164"/>
                  </a:cubicBezTo>
                  <a:lnTo>
                    <a:pt x="2127975" y="755852"/>
                  </a:lnTo>
                  <a:cubicBezTo>
                    <a:pt x="2127975" y="766436"/>
                    <a:pt x="2119395" y="775016"/>
                    <a:pt x="2108811" y="775016"/>
                  </a:cubicBezTo>
                  <a:lnTo>
                    <a:pt x="19164" y="775016"/>
                  </a:lnTo>
                  <a:cubicBezTo>
                    <a:pt x="8580" y="775016"/>
                    <a:pt x="0" y="766436"/>
                    <a:pt x="0" y="755852"/>
                  </a:cubicBezTo>
                  <a:lnTo>
                    <a:pt x="0" y="19164"/>
                  </a:lnTo>
                  <a:cubicBezTo>
                    <a:pt x="0" y="8580"/>
                    <a:pt x="8580" y="0"/>
                    <a:pt x="19164" y="0"/>
                  </a:cubicBezTo>
                  <a:close/>
                </a:path>
              </a:pathLst>
            </a:custGeom>
            <a:solidFill>
              <a:schemeClr val="accent4">
                <a:lumMod val="20000"/>
                <a:lumOff val="80000"/>
                <a:alpha val="32941"/>
              </a:schemeClr>
            </a:solidFill>
            <a:ln cap="sq">
              <a:noFill/>
              <a:prstDash val="solid"/>
              <a:miter/>
            </a:ln>
          </p:spPr>
          <p:txBody>
            <a:bodyPr/>
            <a:lstStyle/>
            <a:p>
              <a:endParaRPr lang="zh-CN" altLang="en-US" dirty="0"/>
            </a:p>
          </p:txBody>
        </p:sp>
        <p:sp>
          <p:nvSpPr>
            <p:cNvPr id="21" name="TextBox 24"/>
            <p:cNvSpPr txBox="1"/>
            <p:nvPr/>
          </p:nvSpPr>
          <p:spPr>
            <a:xfrm>
              <a:off x="0" y="-47625"/>
              <a:ext cx="2127975" cy="822641"/>
            </a:xfrm>
            <a:prstGeom prst="rect">
              <a:avLst/>
            </a:prstGeom>
          </p:spPr>
          <p:txBody>
            <a:bodyPr lIns="50800" tIns="50800" rIns="50800" bIns="50800" rtlCol="0" anchor="ctr"/>
            <a:lstStyle/>
            <a:p>
              <a:pPr marL="0" lvl="0" indent="0" algn="ctr">
                <a:lnSpc>
                  <a:spcPts val="2660"/>
                </a:lnSpc>
                <a:spcBef>
                  <a:spcPct val="0"/>
                </a:spcBef>
              </a:pPr>
              <a:endParaRPr>
                <a:latin typeface="微软雅黑" panose="020B0503020204020204" pitchFamily="34" charset="-122"/>
                <a:ea typeface="微软雅黑" panose="020B0503020204020204" pitchFamily="34" charset="-122"/>
              </a:endParaRPr>
            </a:p>
          </p:txBody>
        </p:sp>
      </p:grpSp>
      <p:sp>
        <p:nvSpPr>
          <p:cNvPr id="22" name="TextBox 25"/>
          <p:cNvSpPr txBox="1"/>
          <p:nvPr/>
        </p:nvSpPr>
        <p:spPr>
          <a:xfrm>
            <a:off x="1343562" y="2496646"/>
            <a:ext cx="15877638" cy="1042721"/>
          </a:xfrm>
          <a:prstGeom prst="rect">
            <a:avLst/>
          </a:prstGeom>
        </p:spPr>
        <p:txBody>
          <a:bodyPr wrap="square" lIns="0" tIns="0" rIns="0" bIns="0" rtlCol="0" anchor="t">
            <a:spAutoFit/>
          </a:bodyPr>
          <a:lstStyle/>
          <a:p>
            <a:pPr lvl="0" algn="just">
              <a:lnSpc>
                <a:spcPct val="150000"/>
              </a:lnSpc>
              <a:spcBef>
                <a:spcPct val="0"/>
              </a:spcBef>
            </a:pPr>
            <a:r>
              <a:rPr lang="zh-CN" altLang="en-US" sz="2400" dirty="0">
                <a:solidFill>
                  <a:srgbClr val="2B2A2A"/>
                </a:solidFill>
                <a:latin typeface="微软雅黑" panose="020B0503020204020204" pitchFamily="34" charset="-122"/>
                <a:ea typeface="微软雅黑" panose="020B0503020204020204" pitchFamily="34" charset="-122"/>
                <a:cs typeface="思源黑体 1"/>
                <a:sym typeface="思源黑体 1"/>
              </a:rPr>
              <a:t>口服溶液剂配有专用给药器，可精确量取任意剂量，实现“剂量个体化”的终极目标。提高治疗精准度和安全性，尤其适用于肝肾功能不全、老年人、儿童等特殊人群，解决传统剂型无法精确调整剂量的问题。</a:t>
            </a:r>
            <a:endParaRPr lang="en-US" sz="2400" u="none" strike="noStrike" dirty="0">
              <a:solidFill>
                <a:srgbClr val="2B2A2A"/>
              </a:solidFill>
              <a:latin typeface="微软雅黑" panose="020B0503020204020204" pitchFamily="34" charset="-122"/>
              <a:ea typeface="微软雅黑" panose="020B0503020204020204" pitchFamily="34" charset="-122"/>
              <a:cs typeface="思源黑体 1"/>
              <a:sym typeface="思源黑体 1"/>
            </a:endParaRPr>
          </a:p>
        </p:txBody>
      </p:sp>
      <p:sp>
        <p:nvSpPr>
          <p:cNvPr id="23" name="TextBox 26"/>
          <p:cNvSpPr txBox="1"/>
          <p:nvPr/>
        </p:nvSpPr>
        <p:spPr>
          <a:xfrm>
            <a:off x="1159134" y="4663723"/>
            <a:ext cx="16062066" cy="1596719"/>
          </a:xfrm>
          <a:prstGeom prst="rect">
            <a:avLst/>
          </a:prstGeom>
        </p:spPr>
        <p:txBody>
          <a:bodyPr wrap="square" lIns="0" tIns="0" rIns="0" bIns="0" rtlCol="0" anchor="t">
            <a:spAutoFit/>
          </a:bodyPr>
          <a:lstStyle/>
          <a:p>
            <a:pPr marL="0" lvl="0" indent="0" algn="just">
              <a:lnSpc>
                <a:spcPct val="150000"/>
              </a:lnSpc>
              <a:spcBef>
                <a:spcPct val="0"/>
              </a:spcBef>
            </a:pPr>
            <a:r>
              <a:rPr lang="zh-CN" altLang="en-US" sz="2400" u="none" strike="noStrike" dirty="0">
                <a:solidFill>
                  <a:srgbClr val="2B2A2A"/>
                </a:solidFill>
                <a:latin typeface="微软雅黑" panose="020B0503020204020204" pitchFamily="34" charset="-122"/>
                <a:ea typeface="微软雅黑" panose="020B0503020204020204" pitchFamily="34" charset="-122"/>
                <a:cs typeface="思源黑体 1"/>
                <a:sym typeface="思源黑体 1"/>
              </a:rPr>
              <a:t>口服溶液剂解决吞咽障碍患者服药的问题，儿童也更容易接受，提升治疗成功率。依从性是精神科治疗成败的关键，剂型的友好性直接影响了患者的坚持程度。传统固体剂型：剂量固定，分割不准确，吞咽困难患者无法使用，且不适用于儿童调整剂量。</a:t>
            </a:r>
            <a:endParaRPr lang="en-US" sz="2400" u="none" strike="noStrike" dirty="0">
              <a:solidFill>
                <a:srgbClr val="2B2A2A"/>
              </a:solidFill>
              <a:latin typeface="微软雅黑" panose="020B0503020204020204" pitchFamily="34" charset="-122"/>
              <a:ea typeface="微软雅黑" panose="020B0503020204020204" pitchFamily="34" charset="-122"/>
              <a:cs typeface="思源黑体 1"/>
              <a:sym typeface="思源黑体 1"/>
            </a:endParaRPr>
          </a:p>
        </p:txBody>
      </p:sp>
      <p:grpSp>
        <p:nvGrpSpPr>
          <p:cNvPr id="24" name="Group 27"/>
          <p:cNvGrpSpPr/>
          <p:nvPr/>
        </p:nvGrpSpPr>
        <p:grpSpPr>
          <a:xfrm>
            <a:off x="1145279" y="1849915"/>
            <a:ext cx="3034275" cy="509805"/>
            <a:chOff x="0" y="-13488"/>
            <a:chExt cx="4045700" cy="679741"/>
          </a:xfrm>
        </p:grpSpPr>
        <p:grpSp>
          <p:nvGrpSpPr>
            <p:cNvPr id="25" name="Group 28"/>
            <p:cNvGrpSpPr/>
            <p:nvPr/>
          </p:nvGrpSpPr>
          <p:grpSpPr>
            <a:xfrm>
              <a:off x="0" y="0"/>
              <a:ext cx="4045700" cy="666253"/>
              <a:chOff x="0" y="0"/>
              <a:chExt cx="1039241" cy="171144"/>
            </a:xfrm>
          </p:grpSpPr>
          <p:sp>
            <p:nvSpPr>
              <p:cNvPr id="27" name="Freeform 29"/>
              <p:cNvSpPr/>
              <p:nvPr/>
            </p:nvSpPr>
            <p:spPr>
              <a:xfrm>
                <a:off x="0" y="0"/>
                <a:ext cx="1039241" cy="171144"/>
              </a:xfrm>
              <a:custGeom>
                <a:avLst/>
                <a:gdLst/>
                <a:ahLst/>
                <a:cxnLst/>
                <a:rect l="l" t="t" r="r" b="b"/>
                <a:pathLst>
                  <a:path w="1039241" h="171144">
                    <a:moveTo>
                      <a:pt x="85572" y="0"/>
                    </a:moveTo>
                    <a:lnTo>
                      <a:pt x="953669" y="0"/>
                    </a:lnTo>
                    <a:cubicBezTo>
                      <a:pt x="1000929" y="0"/>
                      <a:pt x="1039241" y="38312"/>
                      <a:pt x="1039241" y="85572"/>
                    </a:cubicBezTo>
                    <a:lnTo>
                      <a:pt x="1039241" y="85572"/>
                    </a:lnTo>
                    <a:cubicBezTo>
                      <a:pt x="1039241" y="132832"/>
                      <a:pt x="1000929" y="171144"/>
                      <a:pt x="953669" y="171144"/>
                    </a:cubicBezTo>
                    <a:lnTo>
                      <a:pt x="85572" y="171144"/>
                    </a:lnTo>
                    <a:cubicBezTo>
                      <a:pt x="38312" y="171144"/>
                      <a:pt x="0" y="132832"/>
                      <a:pt x="0" y="85572"/>
                    </a:cubicBezTo>
                    <a:lnTo>
                      <a:pt x="0" y="85572"/>
                    </a:lnTo>
                    <a:cubicBezTo>
                      <a:pt x="0" y="38312"/>
                      <a:pt x="38312" y="0"/>
                      <a:pt x="85572" y="0"/>
                    </a:cubicBezTo>
                    <a:close/>
                  </a:path>
                </a:pathLst>
              </a:custGeom>
              <a:solidFill>
                <a:srgbClr val="542D8E"/>
              </a:solidFill>
              <a:ln w="9525" cap="rnd">
                <a:solidFill>
                  <a:srgbClr val="502B28"/>
                </a:solidFill>
                <a:prstDash val="solid"/>
                <a:round/>
              </a:ln>
            </p:spPr>
          </p:sp>
          <p:sp>
            <p:nvSpPr>
              <p:cNvPr id="28" name="TextBox 30"/>
              <p:cNvSpPr txBox="1"/>
              <p:nvPr/>
            </p:nvSpPr>
            <p:spPr>
              <a:xfrm>
                <a:off x="0" y="-47625"/>
                <a:ext cx="1039241" cy="218769"/>
              </a:xfrm>
              <a:prstGeom prst="rect">
                <a:avLst/>
              </a:prstGeom>
            </p:spPr>
            <p:txBody>
              <a:bodyPr lIns="34493" tIns="34493" rIns="34493" bIns="34493" rtlCol="0" anchor="ctr"/>
              <a:lstStyle/>
              <a:p>
                <a:pPr marL="0" lvl="0" indent="0" algn="ctr">
                  <a:lnSpc>
                    <a:spcPts val="2895"/>
                  </a:lnSpc>
                  <a:spcBef>
                    <a:spcPct val="0"/>
                  </a:spcBef>
                </a:pPr>
                <a:endParaRPr>
                  <a:latin typeface="微软雅黑" panose="020B0503020204020204" pitchFamily="34" charset="-122"/>
                  <a:ea typeface="微软雅黑" panose="020B0503020204020204" pitchFamily="34" charset="-122"/>
                </a:endParaRPr>
              </a:p>
            </p:txBody>
          </p:sp>
        </p:grpSp>
        <p:sp>
          <p:nvSpPr>
            <p:cNvPr id="26" name="TextBox 31"/>
            <p:cNvSpPr txBox="1"/>
            <p:nvPr/>
          </p:nvSpPr>
          <p:spPr>
            <a:xfrm>
              <a:off x="292087" y="-13488"/>
              <a:ext cx="3461527" cy="632248"/>
            </a:xfrm>
            <a:prstGeom prst="rect">
              <a:avLst/>
            </a:prstGeom>
          </p:spPr>
          <p:txBody>
            <a:bodyPr lIns="0" tIns="0" rIns="0" bIns="0" rtlCol="0" anchor="t">
              <a:spAutoFit/>
            </a:bodyPr>
            <a:lstStyle/>
            <a:p>
              <a:pPr marL="0" lvl="0" indent="0" algn="ctr">
                <a:lnSpc>
                  <a:spcPts val="3920"/>
                </a:lnSpc>
                <a:spcBef>
                  <a:spcPct val="0"/>
                </a:spcBef>
              </a:pPr>
              <a:r>
                <a:rPr lang="zh-CN" alt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rPr>
                <a:t>剂量更灵活</a:t>
              </a:r>
              <a:endParaRPr 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endParaRPr>
            </a:p>
          </p:txBody>
        </p:sp>
      </p:grpSp>
      <p:grpSp>
        <p:nvGrpSpPr>
          <p:cNvPr id="29" name="Group 32"/>
          <p:cNvGrpSpPr/>
          <p:nvPr/>
        </p:nvGrpSpPr>
        <p:grpSpPr>
          <a:xfrm>
            <a:off x="926214" y="4076700"/>
            <a:ext cx="3034275" cy="499715"/>
            <a:chOff x="0" y="-35"/>
            <a:chExt cx="4045700" cy="666288"/>
          </a:xfrm>
        </p:grpSpPr>
        <p:grpSp>
          <p:nvGrpSpPr>
            <p:cNvPr id="30" name="Group 33"/>
            <p:cNvGrpSpPr/>
            <p:nvPr/>
          </p:nvGrpSpPr>
          <p:grpSpPr>
            <a:xfrm>
              <a:off x="0" y="0"/>
              <a:ext cx="4045700" cy="666253"/>
              <a:chOff x="0" y="0"/>
              <a:chExt cx="1039241" cy="171144"/>
            </a:xfrm>
          </p:grpSpPr>
          <p:sp>
            <p:nvSpPr>
              <p:cNvPr id="32" name="Freeform 34"/>
              <p:cNvSpPr/>
              <p:nvPr/>
            </p:nvSpPr>
            <p:spPr>
              <a:xfrm>
                <a:off x="0" y="0"/>
                <a:ext cx="1039241" cy="171144"/>
              </a:xfrm>
              <a:custGeom>
                <a:avLst/>
                <a:gdLst/>
                <a:ahLst/>
                <a:cxnLst/>
                <a:rect l="l" t="t" r="r" b="b"/>
                <a:pathLst>
                  <a:path w="1039241" h="171144">
                    <a:moveTo>
                      <a:pt x="85572" y="0"/>
                    </a:moveTo>
                    <a:lnTo>
                      <a:pt x="953669" y="0"/>
                    </a:lnTo>
                    <a:cubicBezTo>
                      <a:pt x="1000929" y="0"/>
                      <a:pt x="1039241" y="38312"/>
                      <a:pt x="1039241" y="85572"/>
                    </a:cubicBezTo>
                    <a:lnTo>
                      <a:pt x="1039241" y="85572"/>
                    </a:lnTo>
                    <a:cubicBezTo>
                      <a:pt x="1039241" y="132832"/>
                      <a:pt x="1000929" y="171144"/>
                      <a:pt x="953669" y="171144"/>
                    </a:cubicBezTo>
                    <a:lnTo>
                      <a:pt x="85572" y="171144"/>
                    </a:lnTo>
                    <a:cubicBezTo>
                      <a:pt x="38312" y="171144"/>
                      <a:pt x="0" y="132832"/>
                      <a:pt x="0" y="85572"/>
                    </a:cubicBezTo>
                    <a:lnTo>
                      <a:pt x="0" y="85572"/>
                    </a:lnTo>
                    <a:cubicBezTo>
                      <a:pt x="0" y="38312"/>
                      <a:pt x="38312" y="0"/>
                      <a:pt x="85572" y="0"/>
                    </a:cubicBezTo>
                    <a:close/>
                  </a:path>
                </a:pathLst>
              </a:custGeom>
              <a:solidFill>
                <a:srgbClr val="542D8E"/>
              </a:solidFill>
              <a:ln w="9525" cap="rnd">
                <a:solidFill>
                  <a:srgbClr val="502B28"/>
                </a:solidFill>
                <a:prstDash val="solid"/>
                <a:round/>
              </a:ln>
            </p:spPr>
          </p:sp>
          <p:sp>
            <p:nvSpPr>
              <p:cNvPr id="33" name="TextBox 35"/>
              <p:cNvSpPr txBox="1"/>
              <p:nvPr/>
            </p:nvSpPr>
            <p:spPr>
              <a:xfrm>
                <a:off x="0" y="-47625"/>
                <a:ext cx="1039241" cy="218769"/>
              </a:xfrm>
              <a:prstGeom prst="rect">
                <a:avLst/>
              </a:prstGeom>
            </p:spPr>
            <p:txBody>
              <a:bodyPr lIns="34493" tIns="34493" rIns="34493" bIns="34493" rtlCol="0" anchor="ctr"/>
              <a:lstStyle/>
              <a:p>
                <a:pPr marL="0" lvl="0" indent="0" algn="ctr">
                  <a:lnSpc>
                    <a:spcPts val="2895"/>
                  </a:lnSpc>
                  <a:spcBef>
                    <a:spcPct val="0"/>
                  </a:spcBef>
                </a:pPr>
                <a:endParaRPr>
                  <a:latin typeface="微软雅黑" panose="020B0503020204020204" pitchFamily="34" charset="-122"/>
                  <a:ea typeface="微软雅黑" panose="020B0503020204020204" pitchFamily="34" charset="-122"/>
                </a:endParaRPr>
              </a:p>
            </p:txBody>
          </p:sp>
        </p:grpSp>
        <p:sp>
          <p:nvSpPr>
            <p:cNvPr id="31" name="TextBox 36"/>
            <p:cNvSpPr txBox="1"/>
            <p:nvPr/>
          </p:nvSpPr>
          <p:spPr>
            <a:xfrm>
              <a:off x="292087" y="-35"/>
              <a:ext cx="3461527" cy="632248"/>
            </a:xfrm>
            <a:prstGeom prst="rect">
              <a:avLst/>
            </a:prstGeom>
          </p:spPr>
          <p:txBody>
            <a:bodyPr lIns="0" tIns="0" rIns="0" bIns="0" rtlCol="0" anchor="t">
              <a:spAutoFit/>
            </a:bodyPr>
            <a:lstStyle/>
            <a:p>
              <a:pPr marL="0" lvl="0" indent="0" algn="ctr">
                <a:lnSpc>
                  <a:spcPts val="3920"/>
                </a:lnSpc>
                <a:spcBef>
                  <a:spcPct val="0"/>
                </a:spcBef>
              </a:pPr>
              <a:r>
                <a:rPr lang="zh-CN" alt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rPr>
                <a:t>依从性更佳</a:t>
              </a:r>
              <a:endParaRPr 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endParaRPr>
            </a:p>
          </p:txBody>
        </p:sp>
      </p:grpSp>
      <p:sp>
        <p:nvSpPr>
          <p:cNvPr id="35" name="文本框 34"/>
          <p:cNvSpPr txBox="1"/>
          <p:nvPr/>
        </p:nvSpPr>
        <p:spPr>
          <a:xfrm>
            <a:off x="904361" y="1109372"/>
            <a:ext cx="10030690" cy="523220"/>
          </a:xfrm>
          <a:prstGeom prst="rect">
            <a:avLst/>
          </a:prstGeom>
          <a:noFill/>
        </p:spPr>
        <p:txBody>
          <a:bodyPr wrap="square">
            <a:spAutoFit/>
          </a:bodyPr>
          <a:lstStyle/>
          <a:p>
            <a:r>
              <a:rPr lang="zh-CN" altLang="en-US" sz="2800" dirty="0">
                <a:latin typeface="微软雅黑" panose="020B0503020204020204" pitchFamily="34" charset="-122"/>
                <a:ea typeface="微软雅黑" panose="020B0503020204020204" pitchFamily="34" charset="-122"/>
              </a:rPr>
              <a:t>填补了儿童抗抑郁/抗强迫治疗领域友好剂型的空白</a:t>
            </a:r>
            <a:endParaRPr lang="zh-CN" altLang="en-US" sz="2800" dirty="0">
              <a:latin typeface="微软雅黑" panose="020B0503020204020204" pitchFamily="34" charset="-122"/>
              <a:ea typeface="微软雅黑" panose="020B0503020204020204" pitchFamily="34" charset="-122"/>
            </a:endParaRPr>
          </a:p>
        </p:txBody>
      </p:sp>
      <p:grpSp>
        <p:nvGrpSpPr>
          <p:cNvPr id="36" name="Group 22"/>
          <p:cNvGrpSpPr/>
          <p:nvPr/>
        </p:nvGrpSpPr>
        <p:grpSpPr>
          <a:xfrm>
            <a:off x="766447" y="6342975"/>
            <a:ext cx="16996365" cy="3123463"/>
            <a:chOff x="0" y="-47625"/>
            <a:chExt cx="4476409" cy="822641"/>
          </a:xfrm>
        </p:grpSpPr>
        <p:sp>
          <p:nvSpPr>
            <p:cNvPr id="37" name="Freeform 23"/>
            <p:cNvSpPr/>
            <p:nvPr/>
          </p:nvSpPr>
          <p:spPr>
            <a:xfrm>
              <a:off x="0" y="0"/>
              <a:ext cx="4476409" cy="681659"/>
            </a:xfrm>
            <a:custGeom>
              <a:avLst/>
              <a:gdLst/>
              <a:ahLst/>
              <a:cxnLst/>
              <a:rect l="l" t="t" r="r" b="b"/>
              <a:pathLst>
                <a:path w="2127975" h="775016">
                  <a:moveTo>
                    <a:pt x="19164" y="0"/>
                  </a:moveTo>
                  <a:lnTo>
                    <a:pt x="2108811" y="0"/>
                  </a:lnTo>
                  <a:cubicBezTo>
                    <a:pt x="2119395" y="0"/>
                    <a:pt x="2127975" y="8580"/>
                    <a:pt x="2127975" y="19164"/>
                  </a:cubicBezTo>
                  <a:lnTo>
                    <a:pt x="2127975" y="755852"/>
                  </a:lnTo>
                  <a:cubicBezTo>
                    <a:pt x="2127975" y="766436"/>
                    <a:pt x="2119395" y="775016"/>
                    <a:pt x="2108811" y="775016"/>
                  </a:cubicBezTo>
                  <a:lnTo>
                    <a:pt x="19164" y="775016"/>
                  </a:lnTo>
                  <a:cubicBezTo>
                    <a:pt x="8580" y="775016"/>
                    <a:pt x="0" y="766436"/>
                    <a:pt x="0" y="755852"/>
                  </a:cubicBezTo>
                  <a:lnTo>
                    <a:pt x="0" y="19164"/>
                  </a:lnTo>
                  <a:cubicBezTo>
                    <a:pt x="0" y="8580"/>
                    <a:pt x="8580" y="0"/>
                    <a:pt x="19164" y="0"/>
                  </a:cubicBezTo>
                  <a:close/>
                </a:path>
              </a:pathLst>
            </a:custGeom>
            <a:solidFill>
              <a:schemeClr val="accent4">
                <a:lumMod val="20000"/>
                <a:lumOff val="80000"/>
                <a:alpha val="32941"/>
              </a:schemeClr>
            </a:solidFill>
            <a:ln cap="sq">
              <a:noFill/>
              <a:prstDash val="solid"/>
              <a:miter/>
            </a:ln>
          </p:spPr>
        </p:sp>
        <p:sp>
          <p:nvSpPr>
            <p:cNvPr id="38" name="TextBox 24"/>
            <p:cNvSpPr txBox="1"/>
            <p:nvPr/>
          </p:nvSpPr>
          <p:spPr>
            <a:xfrm>
              <a:off x="0" y="-47625"/>
              <a:ext cx="2127975" cy="822641"/>
            </a:xfrm>
            <a:prstGeom prst="rect">
              <a:avLst/>
            </a:prstGeom>
          </p:spPr>
          <p:txBody>
            <a:bodyPr lIns="50800" tIns="50800" rIns="50800" bIns="50800" rtlCol="0" anchor="ctr"/>
            <a:lstStyle/>
            <a:p>
              <a:pPr marL="0" lvl="0" indent="0" algn="ctr">
                <a:lnSpc>
                  <a:spcPts val="2660"/>
                </a:lnSpc>
                <a:spcBef>
                  <a:spcPct val="0"/>
                </a:spcBef>
              </a:pPr>
              <a:endParaRPr>
                <a:latin typeface="微软雅黑" panose="020B0503020204020204" pitchFamily="34" charset="-122"/>
                <a:ea typeface="微软雅黑" panose="020B0503020204020204" pitchFamily="34" charset="-122"/>
              </a:endParaRPr>
            </a:p>
          </p:txBody>
        </p:sp>
      </p:grpSp>
      <p:sp>
        <p:nvSpPr>
          <p:cNvPr id="39" name="TextBox 26"/>
          <p:cNvSpPr txBox="1"/>
          <p:nvPr/>
        </p:nvSpPr>
        <p:spPr>
          <a:xfrm>
            <a:off x="1145277" y="7161272"/>
            <a:ext cx="16062066" cy="1596719"/>
          </a:xfrm>
          <a:prstGeom prst="rect">
            <a:avLst/>
          </a:prstGeom>
        </p:spPr>
        <p:txBody>
          <a:bodyPr wrap="square" lIns="0" tIns="0" rIns="0" bIns="0" rtlCol="0" anchor="t">
            <a:spAutoFit/>
          </a:bodyPr>
          <a:lstStyle/>
          <a:p>
            <a:pPr marL="0" lvl="0" indent="0" algn="just">
              <a:lnSpc>
                <a:spcPct val="150000"/>
              </a:lnSpc>
              <a:spcBef>
                <a:spcPct val="0"/>
              </a:spcBef>
            </a:pPr>
            <a:r>
              <a:rPr lang="zh-CN" altLang="en-US" sz="2400" u="none" strike="noStrike" dirty="0">
                <a:solidFill>
                  <a:srgbClr val="2B2A2A"/>
                </a:solidFill>
                <a:latin typeface="微软雅黑" panose="020B0503020204020204" pitchFamily="34" charset="-122"/>
                <a:ea typeface="微软雅黑" panose="020B0503020204020204" pitchFamily="34" charset="-122"/>
                <a:cs typeface="思源黑体 1"/>
                <a:sym typeface="思源黑体 1"/>
              </a:rPr>
              <a:t>口服溶液专门针对无法吞咽固体药片的患者，儿童吞咽胶囊或片剂困难，剂量也需要根据体重精确调整，溶液剂完美解决了这两个痛点。许多老年抑郁症患者伴有吞咽功能障碍，溶液剂提供了安全的选择。在重症或长期护理中，溶液剂可以通过管路给药，无需压片等额外操作。解决传统剂型临床适用性差的核心痛点。</a:t>
            </a:r>
            <a:endParaRPr lang="en-US" sz="2400" u="none" strike="noStrike" dirty="0">
              <a:solidFill>
                <a:srgbClr val="2B2A2A"/>
              </a:solidFill>
              <a:latin typeface="微软雅黑" panose="020B0503020204020204" pitchFamily="34" charset="-122"/>
              <a:ea typeface="微软雅黑" panose="020B0503020204020204" pitchFamily="34" charset="-122"/>
              <a:cs typeface="思源黑体 1"/>
              <a:sym typeface="思源黑体 1"/>
            </a:endParaRPr>
          </a:p>
        </p:txBody>
      </p:sp>
      <p:grpSp>
        <p:nvGrpSpPr>
          <p:cNvPr id="40" name="Group 32"/>
          <p:cNvGrpSpPr/>
          <p:nvPr/>
        </p:nvGrpSpPr>
        <p:grpSpPr>
          <a:xfrm>
            <a:off x="912357" y="6607560"/>
            <a:ext cx="3034275" cy="499689"/>
            <a:chOff x="0" y="0"/>
            <a:chExt cx="4045700" cy="666253"/>
          </a:xfrm>
        </p:grpSpPr>
        <p:grpSp>
          <p:nvGrpSpPr>
            <p:cNvPr id="41" name="Group 33"/>
            <p:cNvGrpSpPr/>
            <p:nvPr/>
          </p:nvGrpSpPr>
          <p:grpSpPr>
            <a:xfrm>
              <a:off x="0" y="0"/>
              <a:ext cx="4045700" cy="666253"/>
              <a:chOff x="0" y="0"/>
              <a:chExt cx="1039241" cy="171144"/>
            </a:xfrm>
          </p:grpSpPr>
          <p:sp>
            <p:nvSpPr>
              <p:cNvPr id="43" name="Freeform 34"/>
              <p:cNvSpPr/>
              <p:nvPr/>
            </p:nvSpPr>
            <p:spPr>
              <a:xfrm>
                <a:off x="0" y="0"/>
                <a:ext cx="1039241" cy="171144"/>
              </a:xfrm>
              <a:custGeom>
                <a:avLst/>
                <a:gdLst/>
                <a:ahLst/>
                <a:cxnLst/>
                <a:rect l="l" t="t" r="r" b="b"/>
                <a:pathLst>
                  <a:path w="1039241" h="171144">
                    <a:moveTo>
                      <a:pt x="85572" y="0"/>
                    </a:moveTo>
                    <a:lnTo>
                      <a:pt x="953669" y="0"/>
                    </a:lnTo>
                    <a:cubicBezTo>
                      <a:pt x="1000929" y="0"/>
                      <a:pt x="1039241" y="38312"/>
                      <a:pt x="1039241" y="85572"/>
                    </a:cubicBezTo>
                    <a:lnTo>
                      <a:pt x="1039241" y="85572"/>
                    </a:lnTo>
                    <a:cubicBezTo>
                      <a:pt x="1039241" y="132832"/>
                      <a:pt x="1000929" y="171144"/>
                      <a:pt x="953669" y="171144"/>
                    </a:cubicBezTo>
                    <a:lnTo>
                      <a:pt x="85572" y="171144"/>
                    </a:lnTo>
                    <a:cubicBezTo>
                      <a:pt x="38312" y="171144"/>
                      <a:pt x="0" y="132832"/>
                      <a:pt x="0" y="85572"/>
                    </a:cubicBezTo>
                    <a:lnTo>
                      <a:pt x="0" y="85572"/>
                    </a:lnTo>
                    <a:cubicBezTo>
                      <a:pt x="0" y="38312"/>
                      <a:pt x="38312" y="0"/>
                      <a:pt x="85572" y="0"/>
                    </a:cubicBezTo>
                    <a:close/>
                  </a:path>
                </a:pathLst>
              </a:custGeom>
              <a:solidFill>
                <a:srgbClr val="542D8E"/>
              </a:solidFill>
              <a:ln w="9525" cap="rnd">
                <a:solidFill>
                  <a:srgbClr val="502B28"/>
                </a:solidFill>
                <a:prstDash val="solid"/>
                <a:round/>
              </a:ln>
            </p:spPr>
          </p:sp>
          <p:sp>
            <p:nvSpPr>
              <p:cNvPr id="44" name="TextBox 35"/>
              <p:cNvSpPr txBox="1"/>
              <p:nvPr/>
            </p:nvSpPr>
            <p:spPr>
              <a:xfrm>
                <a:off x="0" y="-47625"/>
                <a:ext cx="1039241" cy="218769"/>
              </a:xfrm>
              <a:prstGeom prst="rect">
                <a:avLst/>
              </a:prstGeom>
            </p:spPr>
            <p:txBody>
              <a:bodyPr lIns="34493" tIns="34493" rIns="34493" bIns="34493" rtlCol="0" anchor="ctr"/>
              <a:lstStyle/>
              <a:p>
                <a:pPr marL="0" lvl="0" indent="0" algn="ctr">
                  <a:lnSpc>
                    <a:spcPts val="2895"/>
                  </a:lnSpc>
                  <a:spcBef>
                    <a:spcPct val="0"/>
                  </a:spcBef>
                </a:pPr>
                <a:endParaRPr>
                  <a:latin typeface="微软雅黑" panose="020B0503020204020204" pitchFamily="34" charset="-122"/>
                  <a:ea typeface="微软雅黑" panose="020B0503020204020204" pitchFamily="34" charset="-122"/>
                </a:endParaRPr>
              </a:p>
            </p:txBody>
          </p:sp>
        </p:grpSp>
        <p:sp>
          <p:nvSpPr>
            <p:cNvPr id="42" name="TextBox 36"/>
            <p:cNvSpPr txBox="1"/>
            <p:nvPr/>
          </p:nvSpPr>
          <p:spPr>
            <a:xfrm>
              <a:off x="187448" y="4436"/>
              <a:ext cx="3753613" cy="614016"/>
            </a:xfrm>
            <a:prstGeom prst="rect">
              <a:avLst/>
            </a:prstGeom>
          </p:spPr>
          <p:txBody>
            <a:bodyPr wrap="square" lIns="0" tIns="0" rIns="0" bIns="0" rtlCol="0" anchor="t">
              <a:spAutoFit/>
            </a:bodyPr>
            <a:lstStyle/>
            <a:p>
              <a:pPr marL="0" lvl="0" indent="0" algn="ctr">
                <a:lnSpc>
                  <a:spcPts val="3920"/>
                </a:lnSpc>
                <a:spcBef>
                  <a:spcPct val="0"/>
                </a:spcBef>
              </a:pPr>
              <a:r>
                <a:rPr lang="zh-CN" alt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rPr>
                <a:t>临床适用性更强</a:t>
              </a:r>
              <a:endParaRPr lang="en-US" sz="2800" b="1" spc="279" dirty="0">
                <a:solidFill>
                  <a:srgbClr val="FFFFFF"/>
                </a:solidFill>
                <a:latin typeface="微软雅黑" panose="020B0503020204020204" pitchFamily="34" charset="-122"/>
                <a:ea typeface="微软雅黑" panose="020B0503020204020204" pitchFamily="34" charset="-122"/>
                <a:cs typeface="思源黑体 1 Bold" panose="020B0800000000000000" charset="-122"/>
                <a:sym typeface="思源黑体 1 Bold" panose="020B0800000000000000"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0" y="9850485"/>
            <a:ext cx="18549175" cy="0"/>
          </a:xfrm>
          <a:prstGeom prst="line">
            <a:avLst/>
          </a:prstGeom>
          <a:ln w="19050" cap="flat">
            <a:solidFill>
              <a:srgbClr val="292828"/>
            </a:solidFill>
            <a:prstDash val="solid"/>
            <a:headEnd type="none" w="sm" len="sm"/>
            <a:tailEnd type="none" w="sm" len="sm"/>
          </a:ln>
        </p:spPr>
      </p:sp>
      <p:grpSp>
        <p:nvGrpSpPr>
          <p:cNvPr id="6" name="Group 6"/>
          <p:cNvGrpSpPr/>
          <p:nvPr/>
        </p:nvGrpSpPr>
        <p:grpSpPr>
          <a:xfrm>
            <a:off x="17583676" y="8323949"/>
            <a:ext cx="2058614" cy="20586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BF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9" name="Group 9"/>
          <p:cNvGrpSpPr/>
          <p:nvPr/>
        </p:nvGrpSpPr>
        <p:grpSpPr>
          <a:xfrm>
            <a:off x="16933710" y="9586379"/>
            <a:ext cx="1790642" cy="17906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sp>
        <p:nvSpPr>
          <p:cNvPr id="18" name="Freeform 18"/>
          <p:cNvSpPr/>
          <p:nvPr/>
        </p:nvSpPr>
        <p:spPr>
          <a:xfrm>
            <a:off x="1297174" y="1689106"/>
            <a:ext cx="16160145" cy="2075584"/>
          </a:xfrm>
          <a:custGeom>
            <a:avLst/>
            <a:gdLst/>
            <a:ahLst/>
            <a:cxnLst/>
            <a:rect l="l" t="t" r="r" b="b"/>
            <a:pathLst>
              <a:path w="872056" h="1115342">
                <a:moveTo>
                  <a:pt x="46764" y="0"/>
                </a:moveTo>
                <a:lnTo>
                  <a:pt x="825292" y="0"/>
                </a:lnTo>
                <a:cubicBezTo>
                  <a:pt x="851119" y="0"/>
                  <a:pt x="872056" y="20937"/>
                  <a:pt x="872056" y="46764"/>
                </a:cubicBezTo>
                <a:lnTo>
                  <a:pt x="872056" y="1068579"/>
                </a:lnTo>
                <a:cubicBezTo>
                  <a:pt x="872056" y="1080981"/>
                  <a:pt x="867129" y="1092876"/>
                  <a:pt x="858359" y="1101646"/>
                </a:cubicBezTo>
                <a:cubicBezTo>
                  <a:pt x="849589" y="1110415"/>
                  <a:pt x="837695" y="1115342"/>
                  <a:pt x="825292" y="1115342"/>
                </a:cubicBezTo>
                <a:lnTo>
                  <a:pt x="46764" y="1115342"/>
                </a:lnTo>
                <a:cubicBezTo>
                  <a:pt x="20937" y="1115342"/>
                  <a:pt x="0" y="1094405"/>
                  <a:pt x="0" y="1068579"/>
                </a:cubicBezTo>
                <a:lnTo>
                  <a:pt x="0" y="46764"/>
                </a:lnTo>
                <a:cubicBezTo>
                  <a:pt x="0" y="20937"/>
                  <a:pt x="20937" y="0"/>
                  <a:pt x="46764" y="0"/>
                </a:cubicBezTo>
                <a:close/>
              </a:path>
            </a:pathLst>
          </a:custGeom>
          <a:solidFill>
            <a:schemeClr val="accent4">
              <a:lumMod val="20000"/>
              <a:lumOff val="80000"/>
            </a:schemeClr>
          </a:solidFill>
          <a:ln w="19050" cap="sq">
            <a:solidFill>
              <a:srgbClr val="7030A0"/>
            </a:solidFill>
            <a:prstDash val="solid"/>
            <a:miter/>
          </a:ln>
        </p:spPr>
        <p:txBody>
          <a:bodyPr/>
          <a:lstStyle/>
          <a:p>
            <a:endParaRPr lang="zh-CN" altLang="en-US" dirty="0"/>
          </a:p>
        </p:txBody>
      </p:sp>
      <p:grpSp>
        <p:nvGrpSpPr>
          <p:cNvPr id="60" name="Group 2"/>
          <p:cNvGrpSpPr/>
          <p:nvPr/>
        </p:nvGrpSpPr>
        <p:grpSpPr>
          <a:xfrm>
            <a:off x="-418920" y="-168634"/>
            <a:ext cx="1323281" cy="1323281"/>
            <a:chOff x="0" y="0"/>
            <a:chExt cx="812800" cy="812800"/>
          </a:xfrm>
        </p:grpSpPr>
        <p:sp>
          <p:nvSpPr>
            <p:cNvPr id="61"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BF3"/>
            </a:solidFill>
          </p:spPr>
        </p:sp>
        <p:sp>
          <p:nvSpPr>
            <p:cNvPr id="62" name="TextBox 4"/>
            <p:cNvSpPr txBox="1"/>
            <p:nvPr/>
          </p:nvSpPr>
          <p:spPr>
            <a:xfrm>
              <a:off x="76200" y="28575"/>
              <a:ext cx="660400" cy="708025"/>
            </a:xfrm>
            <a:prstGeom prst="rect">
              <a:avLst/>
            </a:prstGeom>
          </p:spPr>
          <p:txBody>
            <a:bodyPr lIns="50800" tIns="50800" rIns="50800" bIns="50800" rtlCol="0" anchor="ctr"/>
            <a:lstStyle/>
            <a:p>
              <a:pPr algn="ctr">
                <a:lnSpc>
                  <a:spcPts val="2660"/>
                </a:lnSpc>
                <a:spcBef>
                  <a:spcPct val="0"/>
                </a:spcBef>
              </a:pPr>
            </a:p>
          </p:txBody>
        </p:sp>
      </p:grpSp>
      <p:grpSp>
        <p:nvGrpSpPr>
          <p:cNvPr id="63" name="Group 13"/>
          <p:cNvGrpSpPr/>
          <p:nvPr/>
        </p:nvGrpSpPr>
        <p:grpSpPr>
          <a:xfrm>
            <a:off x="816849" y="859495"/>
            <a:ext cx="3831351" cy="157833"/>
            <a:chOff x="0" y="0"/>
            <a:chExt cx="1262087" cy="58542"/>
          </a:xfrm>
        </p:grpSpPr>
        <p:sp>
          <p:nvSpPr>
            <p:cNvPr id="64" name="Freeform 14"/>
            <p:cNvSpPr/>
            <p:nvPr/>
          </p:nvSpPr>
          <p:spPr>
            <a:xfrm>
              <a:off x="0" y="0"/>
              <a:ext cx="1262087" cy="58542"/>
            </a:xfrm>
            <a:custGeom>
              <a:avLst/>
              <a:gdLst/>
              <a:ahLst/>
              <a:cxnLst/>
              <a:rect l="l" t="t" r="r" b="b"/>
              <a:pathLst>
                <a:path w="1262087" h="58542">
                  <a:moveTo>
                    <a:pt x="29271" y="0"/>
                  </a:moveTo>
                  <a:lnTo>
                    <a:pt x="1232816" y="0"/>
                  </a:lnTo>
                  <a:cubicBezTo>
                    <a:pt x="1240580" y="0"/>
                    <a:pt x="1248025" y="3084"/>
                    <a:pt x="1253514" y="8573"/>
                  </a:cubicBezTo>
                  <a:cubicBezTo>
                    <a:pt x="1259003" y="14063"/>
                    <a:pt x="1262087" y="21508"/>
                    <a:pt x="1262087" y="29271"/>
                  </a:cubicBezTo>
                  <a:lnTo>
                    <a:pt x="1262087" y="29271"/>
                  </a:lnTo>
                  <a:cubicBezTo>
                    <a:pt x="1262087" y="45437"/>
                    <a:pt x="1248982" y="58542"/>
                    <a:pt x="1232816" y="58542"/>
                  </a:cubicBezTo>
                  <a:lnTo>
                    <a:pt x="29271" y="58542"/>
                  </a:lnTo>
                  <a:cubicBezTo>
                    <a:pt x="13105" y="58542"/>
                    <a:pt x="0" y="45437"/>
                    <a:pt x="0" y="29271"/>
                  </a:cubicBezTo>
                  <a:lnTo>
                    <a:pt x="0" y="29271"/>
                  </a:lnTo>
                  <a:cubicBezTo>
                    <a:pt x="0" y="13105"/>
                    <a:pt x="13105" y="0"/>
                    <a:pt x="29271" y="0"/>
                  </a:cubicBezTo>
                  <a:close/>
                </a:path>
              </a:pathLst>
            </a:custGeom>
            <a:solidFill>
              <a:srgbClr val="E4DBF3"/>
            </a:solidFill>
          </p:spPr>
        </p:sp>
        <p:sp>
          <p:nvSpPr>
            <p:cNvPr id="65" name="TextBox 15"/>
            <p:cNvSpPr txBox="1"/>
            <p:nvPr/>
          </p:nvSpPr>
          <p:spPr>
            <a:xfrm>
              <a:off x="0" y="-47625"/>
              <a:ext cx="1262087" cy="106167"/>
            </a:xfrm>
            <a:prstGeom prst="rect">
              <a:avLst/>
            </a:prstGeom>
          </p:spPr>
          <p:txBody>
            <a:bodyPr lIns="50800" tIns="50800" rIns="50800" bIns="50800" rtlCol="0" anchor="ctr"/>
            <a:lstStyle/>
            <a:p>
              <a:pPr algn="ctr">
                <a:lnSpc>
                  <a:spcPts val="2660"/>
                </a:lnSpc>
              </a:pPr>
            </a:p>
          </p:txBody>
        </p:sp>
      </p:grpSp>
      <p:sp>
        <p:nvSpPr>
          <p:cNvPr id="66" name="TextBox 16"/>
          <p:cNvSpPr txBox="1"/>
          <p:nvPr/>
        </p:nvSpPr>
        <p:spPr>
          <a:xfrm>
            <a:off x="-12700" y="-2620"/>
            <a:ext cx="5486400" cy="802720"/>
          </a:xfrm>
          <a:prstGeom prst="rect">
            <a:avLst/>
          </a:prstGeom>
        </p:spPr>
        <p:txBody>
          <a:bodyPr wrap="square" lIns="0" tIns="0" rIns="0" bIns="0" rtlCol="0" anchor="t">
            <a:spAutoFit/>
          </a:bodyPr>
          <a:lstStyle/>
          <a:p>
            <a:pPr marL="0" lvl="0" indent="0" algn="ctr">
              <a:lnSpc>
                <a:spcPts val="7235"/>
              </a:lnSpc>
              <a:spcBef>
                <a:spcPct val="0"/>
              </a:spcBef>
            </a:pPr>
            <a:r>
              <a:rPr lang="zh-CN" altLang="en-US" sz="3600" b="1"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五</a:t>
            </a: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a:t>
            </a:r>
            <a:r>
              <a:rPr lang="zh-CN" altLang="en-US" sz="3600" b="1"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公平</a:t>
            </a:r>
            <a:r>
              <a:rPr lang="zh-CN" alt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性信息</a:t>
            </a:r>
            <a:endParaRPr lang="en-US" sz="3600" b="1" u="none" strike="noStrike" dirty="0">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68" name="文本框 67"/>
          <p:cNvSpPr txBox="1"/>
          <p:nvPr/>
        </p:nvSpPr>
        <p:spPr>
          <a:xfrm>
            <a:off x="1417232" y="1638300"/>
            <a:ext cx="15904890" cy="2536400"/>
          </a:xfrm>
          <a:prstGeom prst="rect">
            <a:avLst/>
          </a:prstGeom>
          <a:noFill/>
        </p:spPr>
        <p:txBody>
          <a:bodyPr wrap="square">
            <a:spAutoFit/>
          </a:bodyPr>
          <a:lstStyle/>
          <a:p>
            <a:pPr algn="just">
              <a:lnSpc>
                <a:spcPct val="150000"/>
              </a:lnSpc>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、所治疗疾病对公共健康的影响：</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治疗窗口前移，实现二级预防：通过提供儿童能够接受的治疗方式，使有效的早期药物干预成为可能。这能显著降低疾病慢性化、重症化的比例，从而减少未来需要精神专科住院、长期残疾、社会救助等更沉重的公共负担。2）提升整体治疗率和治疗质量：儿童用药困难是导致治疗延迟、中断和不规范的主要原因之一。口服溶液能有效解决“服药”这个技术性障碍，提高诊断后的实际治疗率和治疗依从性。治疗率的提升，直接意味着人群中“未控制病例”的减少，从而降低疾病在人群中的总负担。</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）阻断疾病的“代际传递”与家庭影响：有效治疗患儿，具有稳定家庭系统、减少“代际传递”风险的涟漪效应，改善了更广泛人群的心理社会环境。</a:t>
            </a:r>
            <a:endParaRPr lang="en-US" altLang="zh-CN" dirty="0">
              <a:latin typeface="微软雅黑" panose="020B0503020204020204" pitchFamily="34" charset="-122"/>
              <a:ea typeface="微软雅黑" panose="020B0503020204020204" pitchFamily="34" charset="-122"/>
            </a:endParaRPr>
          </a:p>
          <a:p>
            <a:pPr algn="just">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69" name="Freeform 18"/>
          <p:cNvSpPr/>
          <p:nvPr/>
        </p:nvSpPr>
        <p:spPr>
          <a:xfrm>
            <a:off x="1374052" y="3915766"/>
            <a:ext cx="16160145" cy="1566367"/>
          </a:xfrm>
          <a:custGeom>
            <a:avLst/>
            <a:gdLst/>
            <a:ahLst/>
            <a:cxnLst/>
            <a:rect l="l" t="t" r="r" b="b"/>
            <a:pathLst>
              <a:path w="872056" h="1115342">
                <a:moveTo>
                  <a:pt x="46764" y="0"/>
                </a:moveTo>
                <a:lnTo>
                  <a:pt x="825292" y="0"/>
                </a:lnTo>
                <a:cubicBezTo>
                  <a:pt x="851119" y="0"/>
                  <a:pt x="872056" y="20937"/>
                  <a:pt x="872056" y="46764"/>
                </a:cubicBezTo>
                <a:lnTo>
                  <a:pt x="872056" y="1068579"/>
                </a:lnTo>
                <a:cubicBezTo>
                  <a:pt x="872056" y="1080981"/>
                  <a:pt x="867129" y="1092876"/>
                  <a:pt x="858359" y="1101646"/>
                </a:cubicBezTo>
                <a:cubicBezTo>
                  <a:pt x="849589" y="1110415"/>
                  <a:pt x="837695" y="1115342"/>
                  <a:pt x="825292" y="1115342"/>
                </a:cubicBezTo>
                <a:lnTo>
                  <a:pt x="46764" y="1115342"/>
                </a:lnTo>
                <a:cubicBezTo>
                  <a:pt x="20937" y="1115342"/>
                  <a:pt x="0" y="1094405"/>
                  <a:pt x="0" y="1068579"/>
                </a:cubicBezTo>
                <a:lnTo>
                  <a:pt x="0" y="46764"/>
                </a:lnTo>
                <a:cubicBezTo>
                  <a:pt x="0" y="20937"/>
                  <a:pt x="20937" y="0"/>
                  <a:pt x="46764" y="0"/>
                </a:cubicBezTo>
                <a:close/>
              </a:path>
            </a:pathLst>
          </a:custGeom>
          <a:solidFill>
            <a:schemeClr val="accent4">
              <a:lumMod val="20000"/>
              <a:lumOff val="80000"/>
            </a:schemeClr>
          </a:solidFill>
          <a:ln w="19050" cap="sq">
            <a:solidFill>
              <a:srgbClr val="7030A0"/>
            </a:solidFill>
            <a:prstDash val="solid"/>
            <a:miter/>
          </a:ln>
        </p:spPr>
        <p:txBody>
          <a:bodyPr/>
          <a:lstStyle/>
          <a:p>
            <a:endParaRPr lang="zh-CN" altLang="en-US" dirty="0"/>
          </a:p>
        </p:txBody>
      </p:sp>
      <p:sp>
        <p:nvSpPr>
          <p:cNvPr id="71" name="Freeform 18"/>
          <p:cNvSpPr/>
          <p:nvPr/>
        </p:nvSpPr>
        <p:spPr>
          <a:xfrm>
            <a:off x="1361352" y="5668366"/>
            <a:ext cx="16160145" cy="1566367"/>
          </a:xfrm>
          <a:custGeom>
            <a:avLst/>
            <a:gdLst/>
            <a:ahLst/>
            <a:cxnLst/>
            <a:rect l="l" t="t" r="r" b="b"/>
            <a:pathLst>
              <a:path w="872056" h="1115342">
                <a:moveTo>
                  <a:pt x="46764" y="0"/>
                </a:moveTo>
                <a:lnTo>
                  <a:pt x="825292" y="0"/>
                </a:lnTo>
                <a:cubicBezTo>
                  <a:pt x="851119" y="0"/>
                  <a:pt x="872056" y="20937"/>
                  <a:pt x="872056" y="46764"/>
                </a:cubicBezTo>
                <a:lnTo>
                  <a:pt x="872056" y="1068579"/>
                </a:lnTo>
                <a:cubicBezTo>
                  <a:pt x="872056" y="1080981"/>
                  <a:pt x="867129" y="1092876"/>
                  <a:pt x="858359" y="1101646"/>
                </a:cubicBezTo>
                <a:cubicBezTo>
                  <a:pt x="849589" y="1110415"/>
                  <a:pt x="837695" y="1115342"/>
                  <a:pt x="825292" y="1115342"/>
                </a:cubicBezTo>
                <a:lnTo>
                  <a:pt x="46764" y="1115342"/>
                </a:lnTo>
                <a:cubicBezTo>
                  <a:pt x="20937" y="1115342"/>
                  <a:pt x="0" y="1094405"/>
                  <a:pt x="0" y="1068579"/>
                </a:cubicBezTo>
                <a:lnTo>
                  <a:pt x="0" y="46764"/>
                </a:lnTo>
                <a:cubicBezTo>
                  <a:pt x="0" y="20937"/>
                  <a:pt x="20937" y="0"/>
                  <a:pt x="46764" y="0"/>
                </a:cubicBezTo>
                <a:close/>
              </a:path>
            </a:pathLst>
          </a:custGeom>
          <a:solidFill>
            <a:schemeClr val="accent4">
              <a:lumMod val="20000"/>
              <a:lumOff val="80000"/>
            </a:schemeClr>
          </a:solidFill>
          <a:ln w="19050" cap="sq">
            <a:solidFill>
              <a:srgbClr val="7030A0"/>
            </a:solidFill>
            <a:prstDash val="solid"/>
            <a:miter/>
          </a:ln>
        </p:spPr>
        <p:txBody>
          <a:bodyPr/>
          <a:lstStyle/>
          <a:p>
            <a:endParaRPr lang="zh-CN" altLang="en-US" dirty="0"/>
          </a:p>
        </p:txBody>
      </p:sp>
      <p:sp>
        <p:nvSpPr>
          <p:cNvPr id="72" name="文本框 71"/>
          <p:cNvSpPr txBox="1"/>
          <p:nvPr/>
        </p:nvSpPr>
        <p:spPr>
          <a:xfrm>
            <a:off x="1468709" y="5682395"/>
            <a:ext cx="15904891" cy="1289905"/>
          </a:xfrm>
          <a:prstGeom prst="rect">
            <a:avLst/>
          </a:prstGeom>
          <a:noFill/>
        </p:spPr>
        <p:txBody>
          <a:bodyPr wrap="square">
            <a:spAutoFit/>
          </a:bodyPr>
          <a:lstStyle/>
          <a:p>
            <a:pPr algn="just">
              <a:lnSpc>
                <a:spcPct val="150000"/>
              </a:lnSpc>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、弥补目录短板：</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）弥补“特殊人群适宜剂型”的短板：目录中虽有各种药物，但针对儿童、吞咽困难老人等群体的友好剂型如口服溶液严重不足。</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弥补“儿科精神心理用药”保障的短板：儿童精神心理健康问题日益受到重视，但相应的用药保障体系并不健全。很多精神类药物在儿童中应用属于“超说明书用药”，或缺乏儿童剂型，盐酸舍曲林口服溶液是少数拥有明确儿童（</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岁）强迫症适应症、且为儿童量身定制剂型的药物。</a:t>
            </a:r>
            <a:endParaRPr lang="zh-CN" altLang="en-US" dirty="0">
              <a:latin typeface="微软雅黑" panose="020B0503020204020204" pitchFamily="34" charset="-122"/>
              <a:ea typeface="微软雅黑" panose="020B0503020204020204" pitchFamily="34" charset="-122"/>
            </a:endParaRPr>
          </a:p>
        </p:txBody>
      </p:sp>
      <p:sp>
        <p:nvSpPr>
          <p:cNvPr id="73" name="Freeform 18"/>
          <p:cNvSpPr/>
          <p:nvPr/>
        </p:nvSpPr>
        <p:spPr>
          <a:xfrm>
            <a:off x="1327033" y="7387133"/>
            <a:ext cx="16160145" cy="2075584"/>
          </a:xfrm>
          <a:custGeom>
            <a:avLst/>
            <a:gdLst/>
            <a:ahLst/>
            <a:cxnLst/>
            <a:rect l="l" t="t" r="r" b="b"/>
            <a:pathLst>
              <a:path w="872056" h="1115342">
                <a:moveTo>
                  <a:pt x="46764" y="0"/>
                </a:moveTo>
                <a:lnTo>
                  <a:pt x="825292" y="0"/>
                </a:lnTo>
                <a:cubicBezTo>
                  <a:pt x="851119" y="0"/>
                  <a:pt x="872056" y="20937"/>
                  <a:pt x="872056" y="46764"/>
                </a:cubicBezTo>
                <a:lnTo>
                  <a:pt x="872056" y="1068579"/>
                </a:lnTo>
                <a:cubicBezTo>
                  <a:pt x="872056" y="1080981"/>
                  <a:pt x="867129" y="1092876"/>
                  <a:pt x="858359" y="1101646"/>
                </a:cubicBezTo>
                <a:cubicBezTo>
                  <a:pt x="849589" y="1110415"/>
                  <a:pt x="837695" y="1115342"/>
                  <a:pt x="825292" y="1115342"/>
                </a:cubicBezTo>
                <a:lnTo>
                  <a:pt x="46764" y="1115342"/>
                </a:lnTo>
                <a:cubicBezTo>
                  <a:pt x="20937" y="1115342"/>
                  <a:pt x="0" y="1094405"/>
                  <a:pt x="0" y="1068579"/>
                </a:cubicBezTo>
                <a:lnTo>
                  <a:pt x="0" y="46764"/>
                </a:lnTo>
                <a:cubicBezTo>
                  <a:pt x="0" y="20937"/>
                  <a:pt x="20937" y="0"/>
                  <a:pt x="46764" y="0"/>
                </a:cubicBezTo>
                <a:close/>
              </a:path>
            </a:pathLst>
          </a:custGeom>
          <a:solidFill>
            <a:schemeClr val="accent4">
              <a:lumMod val="20000"/>
              <a:lumOff val="80000"/>
            </a:schemeClr>
          </a:solidFill>
          <a:ln w="19050" cap="sq">
            <a:solidFill>
              <a:srgbClr val="7030A0"/>
            </a:solidFill>
            <a:prstDash val="solid"/>
            <a:miter/>
          </a:ln>
        </p:spPr>
        <p:txBody>
          <a:bodyPr/>
          <a:lstStyle/>
          <a:p>
            <a:endParaRPr lang="zh-CN" altLang="en-US" dirty="0"/>
          </a:p>
        </p:txBody>
      </p:sp>
      <p:sp>
        <p:nvSpPr>
          <p:cNvPr id="74" name="文本框 73"/>
          <p:cNvSpPr txBox="1"/>
          <p:nvPr/>
        </p:nvSpPr>
        <p:spPr>
          <a:xfrm>
            <a:off x="1476296" y="7365998"/>
            <a:ext cx="16087107" cy="2120902"/>
          </a:xfrm>
          <a:prstGeom prst="rect">
            <a:avLst/>
          </a:prstGeom>
          <a:noFill/>
        </p:spPr>
        <p:txBody>
          <a:bodyPr wrap="square">
            <a:spAutoFit/>
          </a:bodyPr>
          <a:lstStyle/>
          <a:p>
            <a:pPr algn="just">
              <a:lnSpc>
                <a:spcPct val="150000"/>
              </a:lnSpc>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、临床管理难度：</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）剂量更易管理：口服溶液便于实现精细的剂量调整，特别适合儿童、老年体弱者或对药物敏感患者的起始治疗和剂量滴定阶段。相比分割片剂带来的剂量不准，溶液的管理更精准、更安全。</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）患者依从性更易管理：解决了目标人群（尤其是儿童）的吞咽困难问题，提高了治疗的依从性，使得医生的治疗计划更容易被执行。</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）给药准确性更易管理：护理人员（家属或护士），使用口服专用给药器给药，比处理压片、分割更准确、更易操作，减少了给药错误风险。</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）本品服用前必须要进行稀释，需严格遵循药品说明书的储存条件：遮光，密封，不超过</a:t>
            </a:r>
            <a:r>
              <a:rPr lang="en-US" altLang="zh-CN" dirty="0">
                <a:latin typeface="微软雅黑" panose="020B0503020204020204" pitchFamily="34" charset="-122"/>
                <a:ea typeface="微软雅黑" panose="020B0503020204020204" pitchFamily="34" charset="-122"/>
              </a:rPr>
              <a:t>25°C</a:t>
            </a:r>
            <a:r>
              <a:rPr lang="zh-CN" altLang="en-US" dirty="0">
                <a:latin typeface="微软雅黑" panose="020B0503020204020204" pitchFamily="34" charset="-122"/>
                <a:ea typeface="微软雅黑" panose="020B0503020204020204" pitchFamily="34" charset="-122"/>
              </a:rPr>
              <a:t>保存。开盖后有效期缩短，需标注开启时间。</a:t>
            </a:r>
            <a:endParaRPr lang="zh-CN" altLang="en-US" dirty="0">
              <a:latin typeface="微软雅黑" panose="020B0503020204020204" pitchFamily="34" charset="-122"/>
              <a:ea typeface="微软雅黑" panose="020B0503020204020204" pitchFamily="34" charset="-122"/>
            </a:endParaRPr>
          </a:p>
        </p:txBody>
      </p:sp>
      <p:grpSp>
        <p:nvGrpSpPr>
          <p:cNvPr id="29" name="Group 29"/>
          <p:cNvGrpSpPr/>
          <p:nvPr/>
        </p:nvGrpSpPr>
        <p:grpSpPr>
          <a:xfrm>
            <a:off x="1207596" y="1306174"/>
            <a:ext cx="179156" cy="8330439"/>
            <a:chOff x="0" y="0"/>
            <a:chExt cx="62959" cy="4816593"/>
          </a:xfrm>
        </p:grpSpPr>
        <p:sp>
          <p:nvSpPr>
            <p:cNvPr id="30" name="Freeform 30"/>
            <p:cNvSpPr/>
            <p:nvPr/>
          </p:nvSpPr>
          <p:spPr>
            <a:xfrm>
              <a:off x="0" y="0"/>
              <a:ext cx="62959" cy="4816592"/>
            </a:xfrm>
            <a:custGeom>
              <a:avLst/>
              <a:gdLst/>
              <a:ahLst/>
              <a:cxnLst/>
              <a:rect l="l" t="t" r="r" b="b"/>
              <a:pathLst>
                <a:path w="62959" h="4816592">
                  <a:moveTo>
                    <a:pt x="0" y="0"/>
                  </a:moveTo>
                  <a:lnTo>
                    <a:pt x="62959" y="0"/>
                  </a:lnTo>
                  <a:lnTo>
                    <a:pt x="62959" y="4816592"/>
                  </a:lnTo>
                  <a:lnTo>
                    <a:pt x="0" y="4816592"/>
                  </a:lnTo>
                  <a:close/>
                </a:path>
              </a:pathLst>
            </a:custGeom>
            <a:solidFill>
              <a:srgbClr val="D2BFEE"/>
            </a:solidFill>
          </p:spPr>
        </p:sp>
        <p:sp>
          <p:nvSpPr>
            <p:cNvPr id="31" name="TextBox 31"/>
            <p:cNvSpPr txBox="1"/>
            <p:nvPr/>
          </p:nvSpPr>
          <p:spPr>
            <a:xfrm>
              <a:off x="0" y="-47625"/>
              <a:ext cx="62959" cy="4864218"/>
            </a:xfrm>
            <a:prstGeom prst="rect">
              <a:avLst/>
            </a:prstGeom>
          </p:spPr>
          <p:txBody>
            <a:bodyPr lIns="50800" tIns="50800" rIns="50800" bIns="50800" rtlCol="0" anchor="ctr"/>
            <a:lstStyle/>
            <a:p>
              <a:pPr algn="ctr">
                <a:lnSpc>
                  <a:spcPts val="2660"/>
                </a:lnSpc>
              </a:pPr>
            </a:p>
          </p:txBody>
        </p:sp>
      </p:grpSp>
      <p:sp>
        <p:nvSpPr>
          <p:cNvPr id="76" name="文本框 75"/>
          <p:cNvSpPr txBox="1"/>
          <p:nvPr/>
        </p:nvSpPr>
        <p:spPr>
          <a:xfrm>
            <a:off x="1468710" y="3833837"/>
            <a:ext cx="15904890" cy="1705403"/>
          </a:xfrm>
          <a:prstGeom prst="rect">
            <a:avLst/>
          </a:prstGeom>
          <a:noFill/>
        </p:spPr>
        <p:txBody>
          <a:bodyPr wrap="square">
            <a:spAutoFit/>
          </a:bodyPr>
          <a:lstStyle/>
          <a:p>
            <a:pPr algn="just">
              <a:lnSpc>
                <a:spcPct val="150000"/>
              </a:lnSpc>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、符合保基本原则：</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口服溶液可以满足儿童用药需求，并且可以根据患儿情况灵活调整服药剂量，及时获得有效治疗。避免造成学业中断、功能残疾甚至更严重后果，这本身符合“保基本”的初衷，并且有利于基金使用的长期价值最大化。</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）对于无法吞咽固体药剂的</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岁以上儿童、存在吞咽障碍的老年患者等群体，口服溶液是实现安全、准确给药的“临床必需”剂型。用片剂碾碎等方式，存在剂量不准、吸收不稳定、增加呛咳风险等问题，不符合“合理用药”的安全、准确原则。</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2.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3.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4.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5.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5426</Words>
  <Application>WPS 演示</Application>
  <PresentationFormat>自定义</PresentationFormat>
  <Paragraphs>157</Paragraphs>
  <Slides>8</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vt:i4>
      </vt:variant>
    </vt:vector>
  </HeadingPairs>
  <TitlesOfParts>
    <vt:vector size="22" baseType="lpstr">
      <vt:lpstr>Arial</vt:lpstr>
      <vt:lpstr>宋体</vt:lpstr>
      <vt:lpstr>Wingdings</vt:lpstr>
      <vt:lpstr>思源黑体 1 Bold</vt:lpstr>
      <vt:lpstr>微软雅黑</vt:lpstr>
      <vt:lpstr>Times New Roman</vt:lpstr>
      <vt:lpstr>思源黑体 1</vt:lpstr>
      <vt:lpstr>黑体</vt:lpstr>
      <vt:lpstr>Calibri</vt:lpstr>
      <vt:lpstr>Arial Unicode MS</vt:lpstr>
      <vt:lpstr>等线</vt:lpstr>
      <vt:lpstr>思源黑体 1</vt:lpstr>
      <vt:lpstr>方正大黑体_GBK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孟晓</cp:lastModifiedBy>
  <cp:revision>11</cp:revision>
  <dcterms:created xsi:type="dcterms:W3CDTF">2006-08-16T00:00:00Z</dcterms:created>
  <dcterms:modified xsi:type="dcterms:W3CDTF">2026-06-09T03:36:39Z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{"Label":"1","ContentProducer":"001191110105MA01AN806X00000","ProduceID":"DAHLrhS8PFA","ReservedCode1":"","ContentPropagator":"001191110105MA01AN806X00000","PropagateID":"DAHLrhS8PFA","ReservedCode2":""}</vt:lpwstr>
  </property>
  <property fmtid="{D5CDD505-2E9C-101B-9397-08002B2CF9AE}" pid="3" name="KSOProductBuildVer">
    <vt:lpwstr>2052-12.1.0.26375</vt:lpwstr>
  </property>
  <property fmtid="{D5CDD505-2E9C-101B-9397-08002B2CF9AE}" pid="4" name="ICV">
    <vt:lpwstr>E1E5338EE8B044ACAF9AA724FCB236AF_13</vt:lpwstr>
  </property>
</Properties>
</file>