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olors1.xml" ContentType="application/vnd.ms-office.chartcolorstyle+xml"/>
  <Override PartName="/ppt/charts/colors2.xml" ContentType="application/vnd.ms-office.chartcolorstyle+xml"/>
  <Override PartName="/ppt/charts/style1.xml" ContentType="application/vnd.ms-office.chartstyle+xml"/>
  <Override PartName="/ppt/charts/style2.xml" ContentType="application/vnd.ms-office.chartstyle+xml"/>
  <Override PartName="/ppt/media/image10.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3"/>
  </p:sldMasterIdLst>
  <p:notesMasterIdLst>
    <p:notesMasterId r:id="rId5"/>
  </p:notesMasterIdLst>
  <p:sldIdLst>
    <p:sldId id="2260" r:id="rId4"/>
    <p:sldId id="2330" r:id="rId6"/>
    <p:sldId id="2357" r:id="rId7"/>
    <p:sldId id="2358" r:id="rId8"/>
    <p:sldId id="377" r:id="rId9"/>
    <p:sldId id="379" r:id="rId10"/>
    <p:sldId id="408" r:id="rId11"/>
    <p:sldId id="2360" r:id="rId12"/>
    <p:sldId id="2361" r:id="rId13"/>
    <p:sldId id="2362" r:id="rId14"/>
  </p:sldIdLst>
  <p:sldSz cx="12192000" cy="6858000"/>
  <p:notesSz cx="6858000" cy="9144000"/>
  <p:custDataLst>
    <p:tags r:id="rId1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18"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A7CD"/>
    <a:srgbClr val="435D9A"/>
    <a:srgbClr val="4973F5"/>
    <a:srgbClr val="201F41"/>
    <a:srgbClr val="13B68B"/>
    <a:srgbClr val="FF9000"/>
    <a:srgbClr val="255E96"/>
    <a:srgbClr val="C1A985"/>
    <a:srgbClr val="4B5F8E"/>
    <a:srgbClr val="112D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中度样式 3 - 强调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29"/>
    <p:restoredTop sz="96176"/>
  </p:normalViewPr>
  <p:slideViewPr>
    <p:cSldViewPr snapToGrid="0" showGuides="1">
      <p:cViewPr varScale="1">
        <p:scale>
          <a:sx n="86" d="100"/>
          <a:sy n="86" d="100"/>
        </p:scale>
        <p:origin x="403" y="62"/>
      </p:cViewPr>
      <p:guideLst>
        <p:guide orient="horz" pos="2218"/>
        <p:guide pos="3840"/>
      </p:guideLst>
    </p:cSldViewPr>
  </p:slideViewPr>
  <p:notesTextViewPr>
    <p:cViewPr>
      <p:scale>
        <a:sx n="1" d="1"/>
        <a:sy n="1" d="1"/>
      </p:scale>
      <p:origin x="0" y="0"/>
    </p:cViewPr>
  </p:notesTextViewPr>
  <p:sorterViewPr>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8" Type="http://schemas.openxmlformats.org/officeDocument/2006/relationships/tags" Target="tags/tag18.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Workbook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139125714558"/>
          <c:y val="0.0640672466220998"/>
          <c:w val="0.781881742523141"/>
          <c:h val="0.746753208055411"/>
        </c:manualLayout>
      </c:layout>
      <c:barChart>
        <c:barDir val="col"/>
        <c:grouping val="clustered"/>
        <c:varyColors val="0"/>
        <c:ser>
          <c:idx val="0"/>
          <c:order val="0"/>
          <c:tx>
            <c:strRef>
              <c:f>Sheet1!$B$1</c:f>
              <c:strCache>
                <c:ptCount val="1"/>
                <c:pt idx="0">
                  <c:v>癫痫发作频率的变化</c:v>
                </c:pt>
              </c:strCache>
            </c:strRef>
          </c:tx>
          <c:spPr>
            <a:solidFill>
              <a:srgbClr val="37A580"/>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zh-CN" sz="1600" b="0" i="0" u="none" strike="noStrike" kern="1200" baseline="0">
                    <a:solidFill>
                      <a:schemeClr val="tx1"/>
                    </a:solidFill>
                    <a:latin typeface="微软雅黑" panose="020B0503020204020204" charset="-122"/>
                    <a:ea typeface="微软雅黑" panose="020B0503020204020204" charset="-122"/>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≥50%</c:v>
                </c:pt>
                <c:pt idx="1">
                  <c:v>≥75%</c:v>
                </c:pt>
                <c:pt idx="2">
                  <c:v>100%</c:v>
                </c:pt>
              </c:strCache>
            </c:strRef>
          </c:cat>
          <c:val>
            <c:numRef>
              <c:f>Sheet1!$B$2:$B$4</c:f>
              <c:numCache>
                <c:formatCode>0.0_);[Red]\(0.0\)</c:formatCode>
                <c:ptCount val="3"/>
                <c:pt idx="0">
                  <c:v>75.6</c:v>
                </c:pt>
                <c:pt idx="1">
                  <c:v>59.6</c:v>
                </c:pt>
                <c:pt idx="2">
                  <c:v>21.1</c:v>
                </c:pt>
              </c:numCache>
            </c:numRef>
          </c:val>
        </c:ser>
        <c:dLbls>
          <c:showLegendKey val="0"/>
          <c:showVal val="1"/>
          <c:showCatName val="0"/>
          <c:showSerName val="0"/>
          <c:showPercent val="0"/>
          <c:showBubbleSize val="0"/>
        </c:dLbls>
        <c:gapWidth val="150"/>
        <c:overlap val="-6"/>
        <c:axId val="677887608"/>
        <c:axId val="677888264"/>
      </c:barChart>
      <c:catAx>
        <c:axId val="677887608"/>
        <c:scaling>
          <c:orientation val="minMax"/>
        </c:scaling>
        <c:delete val="0"/>
        <c:axPos val="b"/>
        <c:numFmt formatCode="General" sourceLinked="1"/>
        <c:majorTickMark val="none"/>
        <c:minorTickMark val="none"/>
        <c:tickLblPos val="nextTo"/>
        <c:spPr>
          <a:noFill/>
          <a:ln w="6350" cap="flat" cmpd="sng" algn="ctr">
            <a:solidFill>
              <a:schemeClr val="tx1">
                <a:lumMod val="95000"/>
                <a:lumOff val="5000"/>
              </a:schemeClr>
            </a:solidFill>
            <a:round/>
          </a:ln>
          <a:effectLst/>
        </c:spPr>
        <c:txPr>
          <a:bodyPr rot="-60000000" spcFirstLastPara="1" vertOverflow="ellipsis" vert="horz" wrap="square" anchor="ctr" anchorCtr="1"/>
          <a:lstStyle/>
          <a:p>
            <a:pPr>
              <a:defRPr lang="zh-CN" sz="1600" b="0" i="0" u="none" strike="noStrike" kern="1200" baseline="0">
                <a:solidFill>
                  <a:schemeClr val="tx1"/>
                </a:solidFill>
                <a:latin typeface="微软雅黑" panose="020B0503020204020204" charset="-122"/>
                <a:ea typeface="微软雅黑" panose="020B0503020204020204" charset="-122"/>
                <a:cs typeface="+mn-cs"/>
              </a:defRPr>
            </a:pPr>
          </a:p>
        </c:txPr>
        <c:crossAx val="677888264"/>
        <c:crosses val="autoZero"/>
        <c:auto val="1"/>
        <c:lblAlgn val="ctr"/>
        <c:lblOffset val="100"/>
        <c:noMultiLvlLbl val="0"/>
      </c:catAx>
      <c:valAx>
        <c:axId val="677888264"/>
        <c:scaling>
          <c:orientation val="minMax"/>
          <c:max val="100"/>
        </c:scaling>
        <c:delete val="0"/>
        <c:axPos val="l"/>
        <c:numFmt formatCode="#,##0_);[Red]\(#,##0\)" sourceLinked="0"/>
        <c:majorTickMark val="out"/>
        <c:minorTickMark val="none"/>
        <c:tickLblPos val="nextTo"/>
        <c:spPr>
          <a:noFill/>
          <a:ln w="6350">
            <a:solidFill>
              <a:schemeClr val="tx1">
                <a:lumMod val="95000"/>
                <a:lumOff val="5000"/>
              </a:schemeClr>
            </a:solidFill>
          </a:ln>
          <a:effectLst/>
        </c:spPr>
        <c:txPr>
          <a:bodyPr rot="-60000000" spcFirstLastPara="1" vertOverflow="ellipsis" vert="horz" wrap="square" anchor="ctr" anchorCtr="1"/>
          <a:lstStyle/>
          <a:p>
            <a:pPr>
              <a:defRPr lang="zh-CN" sz="1600" b="0" i="0" u="none" strike="noStrike" kern="1200" baseline="0">
                <a:solidFill>
                  <a:schemeClr val="tx1"/>
                </a:solidFill>
                <a:latin typeface="微软雅黑" panose="020B0503020204020204" charset="-122"/>
                <a:ea typeface="微软雅黑" panose="020B0503020204020204" charset="-122"/>
                <a:cs typeface="+mn-cs"/>
              </a:defRPr>
            </a:pPr>
          </a:p>
        </c:txPr>
        <c:crossAx val="677887608"/>
        <c:crosses val="autoZero"/>
        <c:crossBetween val="between"/>
        <c:majorUnit val="20"/>
      </c:valAx>
      <c:spPr>
        <a:noFill/>
        <a:ln>
          <a:noFill/>
        </a:ln>
        <a:effectLst/>
      </c:spPr>
    </c:plotArea>
    <c:plotVisOnly val="1"/>
    <c:dispBlanksAs val="gap"/>
    <c:showDLblsOverMax val="0"/>
    <c:extLst>
      <c:ext uri="{0b15fc19-7d7d-44ad-8c2d-2c3a37ce22c3}">
        <chartProps xmlns="https://web.wps.cn/et/2018/main" chartId="{0fbbe5ab-f5b8-487c-bc93-ca7442fb9590}"/>
      </c:ext>
    </c:extLst>
  </c:chart>
  <c:spPr>
    <a:noFill/>
    <a:ln>
      <a:noFill/>
    </a:ln>
    <a:effectLst/>
  </c:spPr>
  <c:txPr>
    <a:bodyPr/>
    <a:lstStyle/>
    <a:p>
      <a:pPr>
        <a:defRPr lang="zh-CN" sz="1600">
          <a:solidFill>
            <a:schemeClr val="tx1"/>
          </a:solidFill>
          <a:latin typeface="微软雅黑" panose="020B0503020204020204" charset="-122"/>
          <a:ea typeface="微软雅黑" panose="020B0503020204020204" charset="-122"/>
        </a:defRPr>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678982545055"/>
          <c:y val="0.163913182310665"/>
          <c:w val="0.871801501072128"/>
          <c:h val="0.671519500316777"/>
        </c:manualLayout>
      </c:layout>
      <c:barChart>
        <c:barDir val="col"/>
        <c:grouping val="clustered"/>
        <c:varyColors val="0"/>
        <c:ser>
          <c:idx val="0"/>
          <c:order val="0"/>
          <c:tx>
            <c:strRef>
              <c:f>Sheet1!$B$1</c:f>
              <c:strCache>
                <c:ptCount val="1"/>
                <c:pt idx="0">
                  <c:v>≥50%</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zh-CN" sz="1100" b="0" i="0" u="none" strike="noStrike" kern="1200" baseline="0">
                    <a:solidFill>
                      <a:schemeClr val="tx1"/>
                    </a:solidFill>
                    <a:latin typeface="微软雅黑" panose="020B0503020204020204" charset="-122"/>
                    <a:ea typeface="微软雅黑" panose="020B0503020204020204" charset="-122"/>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单纯部分性发作</c:v>
                </c:pt>
                <c:pt idx="1">
                  <c:v>复杂部分性发作</c:v>
                </c:pt>
                <c:pt idx="2">
                  <c:v>继发性全身性发作</c:v>
                </c:pt>
              </c:strCache>
            </c:strRef>
          </c:cat>
          <c:val>
            <c:numRef>
              <c:f>Sheet1!$B$2:$B$4</c:f>
              <c:numCache>
                <c:formatCode>0.0_);[Red]\(0.0\)</c:formatCode>
                <c:ptCount val="3"/>
                <c:pt idx="0">
                  <c:v>83.4</c:v>
                </c:pt>
                <c:pt idx="1">
                  <c:v>74.4</c:v>
                </c:pt>
                <c:pt idx="2">
                  <c:v>82.1</c:v>
                </c:pt>
              </c:numCache>
            </c:numRef>
          </c:val>
        </c:ser>
        <c:ser>
          <c:idx val="1"/>
          <c:order val="1"/>
          <c:tx>
            <c:strRef>
              <c:f>Sheet1!$C$1</c:f>
              <c:strCache>
                <c:ptCount val="1"/>
                <c:pt idx="0">
                  <c:v>≥75%</c:v>
                </c:pt>
              </c:strCache>
            </c:strRef>
          </c:tx>
          <c:spPr>
            <a:solidFill>
              <a:srgbClr val="37A580"/>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zh-CN" sz="1100" b="0" i="0" u="none" strike="noStrike" kern="1200" baseline="0">
                    <a:solidFill>
                      <a:schemeClr val="tx1"/>
                    </a:solidFill>
                    <a:latin typeface="微软雅黑" panose="020B0503020204020204" charset="-122"/>
                    <a:ea typeface="微软雅黑" panose="020B0503020204020204" charset="-122"/>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单纯部分性发作</c:v>
                </c:pt>
                <c:pt idx="1">
                  <c:v>复杂部分性发作</c:v>
                </c:pt>
                <c:pt idx="2">
                  <c:v>继发性全身性发作</c:v>
                </c:pt>
              </c:strCache>
            </c:strRef>
          </c:cat>
          <c:val>
            <c:numRef>
              <c:f>Sheet1!$C$2:$C$4</c:f>
              <c:numCache>
                <c:formatCode>0.0_);[Red]\(0.0\)</c:formatCode>
                <c:ptCount val="3"/>
                <c:pt idx="0">
                  <c:v>66.7</c:v>
                </c:pt>
                <c:pt idx="1">
                  <c:v>60.3</c:v>
                </c:pt>
                <c:pt idx="2">
                  <c:v>71</c:v>
                </c:pt>
              </c:numCache>
            </c:numRef>
          </c:val>
        </c:ser>
        <c:ser>
          <c:idx val="2"/>
          <c:order val="2"/>
          <c:tx>
            <c:strRef>
              <c:f>Sheet1!$D$1</c:f>
              <c:strCache>
                <c:ptCount val="1"/>
                <c:pt idx="0">
                  <c:v>100%</c:v>
                </c:pt>
              </c:strCache>
            </c:strRef>
          </c:tx>
          <c:spPr>
            <a:solidFill>
              <a:srgbClr val="F45D08"/>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zh-CN" sz="1100" b="0" i="0" u="none" strike="noStrike" kern="1200" baseline="0">
                    <a:solidFill>
                      <a:schemeClr val="tx1"/>
                    </a:solidFill>
                    <a:latin typeface="微软雅黑" panose="020B0503020204020204" charset="-122"/>
                    <a:ea typeface="微软雅黑" panose="020B0503020204020204" charset="-122"/>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单纯部分性发作</c:v>
                </c:pt>
                <c:pt idx="1">
                  <c:v>复杂部分性发作</c:v>
                </c:pt>
                <c:pt idx="2">
                  <c:v>继发性全身性发作</c:v>
                </c:pt>
              </c:strCache>
            </c:strRef>
          </c:cat>
          <c:val>
            <c:numRef>
              <c:f>Sheet1!$D$2:$D$4</c:f>
              <c:numCache>
                <c:formatCode>0.0_);[Red]\(0.0\)</c:formatCode>
                <c:ptCount val="3"/>
                <c:pt idx="0">
                  <c:v>38.9</c:v>
                </c:pt>
                <c:pt idx="1">
                  <c:v>37.2</c:v>
                </c:pt>
                <c:pt idx="2">
                  <c:v>55.6</c:v>
                </c:pt>
              </c:numCache>
            </c:numRef>
          </c:val>
        </c:ser>
        <c:dLbls>
          <c:showLegendKey val="0"/>
          <c:showVal val="1"/>
          <c:showCatName val="0"/>
          <c:showSerName val="0"/>
          <c:showPercent val="0"/>
          <c:showBubbleSize val="0"/>
        </c:dLbls>
        <c:gapWidth val="120"/>
        <c:overlap val="-6"/>
        <c:axId val="677887608"/>
        <c:axId val="677888264"/>
      </c:barChart>
      <c:catAx>
        <c:axId val="677887608"/>
        <c:scaling>
          <c:orientation val="minMax"/>
        </c:scaling>
        <c:delete val="0"/>
        <c:axPos val="b"/>
        <c:numFmt formatCode="General" sourceLinked="1"/>
        <c:majorTickMark val="none"/>
        <c:minorTickMark val="none"/>
        <c:tickLblPos val="nextTo"/>
        <c:spPr>
          <a:noFill/>
          <a:ln w="9525" cap="flat" cmpd="sng" algn="ctr">
            <a:solidFill>
              <a:schemeClr val="tx1">
                <a:lumMod val="95000"/>
                <a:lumOff val="5000"/>
              </a:schemeClr>
            </a:solidFill>
            <a:round/>
          </a:ln>
          <a:effectLst/>
        </c:spPr>
        <c:txPr>
          <a:bodyPr rot="-60000000" spcFirstLastPara="1" vertOverflow="ellipsis" vert="horz" wrap="square" anchor="ctr" anchorCtr="1"/>
          <a:lstStyle/>
          <a:p>
            <a:pPr>
              <a:defRPr lang="zh-CN" sz="1100" b="0" i="0" u="none" strike="noStrike" kern="1200" baseline="0">
                <a:solidFill>
                  <a:schemeClr val="tx1"/>
                </a:solidFill>
                <a:latin typeface="微软雅黑" panose="020B0503020204020204" charset="-122"/>
                <a:ea typeface="微软雅黑" panose="020B0503020204020204" charset="-122"/>
                <a:cs typeface="+mn-cs"/>
              </a:defRPr>
            </a:pPr>
          </a:p>
        </c:txPr>
        <c:crossAx val="677888264"/>
        <c:crosses val="autoZero"/>
        <c:auto val="1"/>
        <c:lblAlgn val="ctr"/>
        <c:lblOffset val="100"/>
        <c:noMultiLvlLbl val="0"/>
      </c:catAx>
      <c:valAx>
        <c:axId val="677888264"/>
        <c:scaling>
          <c:orientation val="minMax"/>
          <c:max val="120"/>
        </c:scaling>
        <c:delete val="0"/>
        <c:axPos val="l"/>
        <c:numFmt formatCode="#,##0_);[Red]\(#,##0\)" sourceLinked="0"/>
        <c:majorTickMark val="out"/>
        <c:minorTickMark val="none"/>
        <c:tickLblPos val="nextTo"/>
        <c:spPr>
          <a:noFill/>
          <a:ln>
            <a:solidFill>
              <a:schemeClr val="tx1">
                <a:lumMod val="95000"/>
                <a:lumOff val="5000"/>
              </a:schemeClr>
            </a:solidFill>
          </a:ln>
          <a:effectLst/>
        </c:spPr>
        <c:txPr>
          <a:bodyPr rot="-60000000" spcFirstLastPara="1" vertOverflow="ellipsis" vert="horz" wrap="square" anchor="ctr" anchorCtr="1"/>
          <a:lstStyle/>
          <a:p>
            <a:pPr>
              <a:defRPr lang="zh-CN" sz="1100" b="0" i="0" u="none" strike="noStrike" kern="1200" baseline="0">
                <a:solidFill>
                  <a:schemeClr val="tx1"/>
                </a:solidFill>
                <a:latin typeface="微软雅黑" panose="020B0503020204020204" charset="-122"/>
                <a:ea typeface="微软雅黑" panose="020B0503020204020204" charset="-122"/>
                <a:cs typeface="+mn-cs"/>
              </a:defRPr>
            </a:pPr>
          </a:p>
        </c:txPr>
        <c:crossAx val="677887608"/>
        <c:crosses val="autoZero"/>
        <c:crossBetween val="between"/>
        <c:majorUnit val="20"/>
      </c:valAx>
      <c:spPr>
        <a:noFill/>
        <a:ln>
          <a:noFill/>
        </a:ln>
        <a:effectLst/>
      </c:spPr>
    </c:plotArea>
    <c:legend>
      <c:legendPos val="r"/>
      <c:layout>
        <c:manualLayout>
          <c:xMode val="edge"/>
          <c:yMode val="edge"/>
          <c:x val="0.320726091532749"/>
          <c:y val="0.153999248661439"/>
          <c:w val="0.355795660342618"/>
          <c:h val="0.17401058582366"/>
        </c:manualLayout>
      </c:layout>
      <c:overlay val="0"/>
      <c:spPr>
        <a:noFill/>
        <a:ln>
          <a:noFill/>
        </a:ln>
        <a:effectLst/>
      </c:spPr>
      <c:txPr>
        <a:bodyPr rot="0" spcFirstLastPara="1" vertOverflow="ellipsis" vert="horz" wrap="square" anchor="ctr" anchorCtr="1"/>
        <a:lstStyle/>
        <a:p>
          <a:pPr>
            <a:defRPr lang="zh-CN" sz="1100" b="0" i="0" u="none" strike="noStrike" kern="1200" baseline="0">
              <a:solidFill>
                <a:schemeClr val="tx1"/>
              </a:solidFill>
              <a:latin typeface="微软雅黑" panose="020B0503020204020204" charset="-122"/>
              <a:ea typeface="微软雅黑" panose="020B0503020204020204" charset="-122"/>
              <a:cs typeface="+mn-cs"/>
            </a:defRPr>
          </a:pPr>
        </a:p>
      </c:txPr>
    </c:legend>
    <c:plotVisOnly val="1"/>
    <c:dispBlanksAs val="gap"/>
    <c:showDLblsOverMax val="0"/>
    <c:extLst>
      <c:ext uri="{0b15fc19-7d7d-44ad-8c2d-2c3a37ce22c3}">
        <chartProps xmlns="https://web.wps.cn/et/2018/main" chartId="{90ff14df-e0e5-43eb-be78-2d5054179a92}"/>
      </c:ext>
    </c:extLst>
  </c:chart>
  <c:spPr>
    <a:noFill/>
    <a:ln>
      <a:noFill/>
    </a:ln>
    <a:effectLst/>
  </c:spPr>
  <c:txPr>
    <a:bodyPr/>
    <a:lstStyle/>
    <a:p>
      <a:pPr>
        <a:defRPr lang="zh-CN" sz="1100">
          <a:solidFill>
            <a:schemeClr val="tx1"/>
          </a:solidFill>
          <a:latin typeface="微软雅黑" panose="020B0503020204020204" charset="-122"/>
          <a:ea typeface="微软雅黑" panose="020B0503020204020204" charset="-122"/>
        </a:defRPr>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7C8676-D412-4E76-8466-F5B9875AD4E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8C896A-26C4-4A8D-AD84-7E3D4B95EE1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78C896A-26C4-4A8D-AD84-7E3D4B95EE1F}"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78C896A-26C4-4A8D-AD84-7E3D4B95EE1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68FAC8BC-F422-48EF-9D61-7B83A2F2E6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506A1B-64AD-4839-9CED-1019D10FC7F4}"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68FAC8BC-F422-48EF-9D61-7B83A2F2E60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506A1B-64AD-4839-9CED-1019D10FC7F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68FAC8BC-F422-48EF-9D61-7B83A2F2E6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506A1B-64AD-4839-9CED-1019D10FC7F4}"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68FAC8BC-F422-48EF-9D61-7B83A2F2E6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506A1B-64AD-4839-9CED-1019D10FC7F4}"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841375"/>
          </a:xfrm>
        </p:spPr>
        <p:txBody>
          <a:bodyPr>
            <a:normAutofit/>
          </a:bodyPr>
          <a:lstStyle>
            <a:lvl1pPr>
              <a:defRPr sz="2400" b="1">
                <a:latin typeface="微软雅黑" panose="020B0503020204020204" charset="-122"/>
                <a:ea typeface="微软雅黑" panose="020B0503020204020204" charset="-122"/>
              </a:defRPr>
            </a:lvl1pPr>
          </a:lstStyle>
          <a:p>
            <a:r>
              <a:rPr kumimoji="1" lang="zh-CN" altLang="en-US" dirty="0"/>
              <a:t>单击此处编辑母版标题样式</a:t>
            </a:r>
            <a:endParaRPr kumimoji="1" lang="zh-CN" altLang="en-US" dirty="0"/>
          </a:p>
        </p:txBody>
      </p:sp>
      <p:sp>
        <p:nvSpPr>
          <p:cNvPr id="3" name="内容占位符 2"/>
          <p:cNvSpPr>
            <a:spLocks noGrp="1"/>
          </p:cNvSpPr>
          <p:nvPr>
            <p:ph idx="1"/>
          </p:nvPr>
        </p:nvSpPr>
        <p:spPr/>
        <p:txBody>
          <a:bodyPr>
            <a:normAutofit/>
          </a:bodyPr>
          <a:lstStyle>
            <a:lvl1pPr>
              <a:defRPr sz="1800" b="0">
                <a:latin typeface="微软雅黑" panose="020B0503020204020204" charset="-122"/>
                <a:ea typeface="微软雅黑" panose="020B0503020204020204" charset="-122"/>
              </a:defRPr>
            </a:lvl1pPr>
            <a:lvl2pPr>
              <a:defRPr sz="1800" b="0">
                <a:latin typeface="微软雅黑" panose="020B0503020204020204" charset="-122"/>
                <a:ea typeface="微软雅黑" panose="020B0503020204020204" charset="-122"/>
              </a:defRPr>
            </a:lvl2pPr>
            <a:lvl3pPr>
              <a:defRPr sz="1800" b="0">
                <a:latin typeface="微软雅黑" panose="020B0503020204020204" charset="-122"/>
                <a:ea typeface="微软雅黑" panose="020B0503020204020204" charset="-122"/>
              </a:defRPr>
            </a:lvl3pPr>
            <a:lvl4pPr>
              <a:defRPr sz="1800" b="0">
                <a:latin typeface="微软雅黑" panose="020B0503020204020204" charset="-122"/>
                <a:ea typeface="微软雅黑" panose="020B0503020204020204" charset="-122"/>
              </a:defRPr>
            </a:lvl4pPr>
            <a:lvl5pPr>
              <a:defRPr sz="1800" b="0">
                <a:latin typeface="微软雅黑" panose="020B0503020204020204" charset="-122"/>
                <a:ea typeface="微软雅黑" panose="020B0503020204020204" charset="-122"/>
              </a:defRPr>
            </a:lvl5pPr>
          </a:lstStyle>
          <a:p>
            <a:pPr lvl="0"/>
            <a:r>
              <a:rPr kumimoji="1" lang="zh-CN" altLang="en-US" dirty="0"/>
              <a:t>单击此处编辑母版文本样式</a:t>
            </a:r>
            <a:endParaRPr kumimoji="1" lang="zh-CN" altLang="en-US" dirty="0"/>
          </a:p>
          <a:p>
            <a:pPr lvl="1"/>
            <a:r>
              <a:rPr kumimoji="1" lang="zh-CN" altLang="en-US" dirty="0"/>
              <a:t>二级</a:t>
            </a:r>
            <a:endParaRPr kumimoji="1" lang="zh-CN" altLang="en-US" dirty="0"/>
          </a:p>
          <a:p>
            <a:pPr lvl="2"/>
            <a:r>
              <a:rPr kumimoji="1" lang="zh-CN" altLang="en-US" dirty="0"/>
              <a:t>三级</a:t>
            </a:r>
            <a:endParaRPr kumimoji="1" lang="zh-CN" altLang="en-US" dirty="0"/>
          </a:p>
          <a:p>
            <a:pPr lvl="3"/>
            <a:r>
              <a:rPr kumimoji="1" lang="zh-CN" altLang="en-US" dirty="0"/>
              <a:t>四级</a:t>
            </a:r>
            <a:endParaRPr kumimoji="1" lang="zh-CN" altLang="en-US" dirty="0"/>
          </a:p>
          <a:p>
            <a:pPr lvl="4"/>
            <a:r>
              <a:rPr kumimoji="1" lang="zh-CN" altLang="en-US" dirty="0"/>
              <a:t>五级</a:t>
            </a:r>
            <a:endParaRPr kumimoji="1" lang="zh-CN" altLang="en-US" dirty="0"/>
          </a:p>
        </p:txBody>
      </p:sp>
      <p:sp>
        <p:nvSpPr>
          <p:cNvPr id="4" name="日期占位符 3"/>
          <p:cNvSpPr>
            <a:spLocks noGrp="1"/>
          </p:cNvSpPr>
          <p:nvPr>
            <p:ph type="dt" sz="half" idx="10"/>
          </p:nvPr>
        </p:nvSpPr>
        <p:spPr/>
        <p:txBody>
          <a:bodyPr/>
          <a:lstStyle/>
          <a:p>
            <a:fld id="{8F8F1A1D-BAA9-48A8-9B26-597FB78F61AB}" type="datetime1">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A8056A7D-0F41-E444-B47F-5C6969996799}" type="slidenum">
              <a:rPr kumimoji="1" lang="zh-CN" altLang="en-US" smtClean="0"/>
            </a:fld>
            <a:endParaRPr kumimoji="1" lang="zh-CN" altLang="en-US" dirty="0"/>
          </a:p>
        </p:txBody>
      </p:sp>
      <p:sp>
        <p:nvSpPr>
          <p:cNvPr id="7" name="矩形 6"/>
          <p:cNvSpPr/>
          <p:nvPr userDrawn="1"/>
        </p:nvSpPr>
        <p:spPr>
          <a:xfrm>
            <a:off x="208658" y="6390132"/>
            <a:ext cx="3546164" cy="253916"/>
          </a:xfrm>
          <a:prstGeom prst="rect">
            <a:avLst/>
          </a:prstGeom>
        </p:spPr>
        <p:txBody>
          <a:bodyPr wrap="square">
            <a:spAutoFit/>
          </a:bodyPr>
          <a:lstStyle/>
          <a:p>
            <a:r>
              <a:rPr lang="zh-CN" altLang="en-US" sz="1050" b="1" dirty="0">
                <a:solidFill>
                  <a:srgbClr val="00917F"/>
                </a:solidFill>
              </a:rPr>
              <a:t>@202</a:t>
            </a:r>
            <a:r>
              <a:rPr lang="en-US" altLang="zh-CN" sz="1050" b="1" dirty="0">
                <a:solidFill>
                  <a:srgbClr val="00917F"/>
                </a:solidFill>
              </a:rPr>
              <a:t>1</a:t>
            </a:r>
            <a:r>
              <a:rPr lang="zh-CN" altLang="en-US" sz="1050" b="1" dirty="0">
                <a:solidFill>
                  <a:srgbClr val="00917F"/>
                </a:solidFill>
              </a:rPr>
              <a:t> ZHEJIANG HUAHAI PHARMACEUTICAL CO.,LTD</a:t>
            </a:r>
            <a:endParaRPr lang="zh-CN" altLang="en-US" sz="1050" b="1" dirty="0">
              <a:solidFill>
                <a:srgbClr val="00917F"/>
              </a:solidFill>
            </a:endParaRPr>
          </a:p>
        </p:txBody>
      </p:sp>
      <p:pic>
        <p:nvPicPr>
          <p:cNvPr id="9" name="图片 8"/>
          <p:cNvPicPr>
            <a:picLocks noChangeAspect="1"/>
          </p:cNvPicPr>
          <p:nvPr userDrawn="1"/>
        </p:nvPicPr>
        <p:blipFill>
          <a:blip r:embed="rId2"/>
          <a:stretch>
            <a:fillRect/>
          </a:stretch>
        </p:blipFill>
        <p:spPr>
          <a:xfrm>
            <a:off x="292202" y="359709"/>
            <a:ext cx="1002229" cy="253916"/>
          </a:xfrm>
          <a:prstGeom prst="rect">
            <a:avLst/>
          </a:prstGeom>
        </p:spPr>
      </p:pic>
      <p:pic>
        <p:nvPicPr>
          <p:cNvPr id="8" name="图片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9" y="0"/>
            <a:ext cx="12191131" cy="6858000"/>
          </a:xfrm>
          <a:prstGeom prst="rect">
            <a:avLst/>
          </a:prstGeom>
        </p:spPr>
      </p:pic>
      <p:sp>
        <p:nvSpPr>
          <p:cNvPr id="10" name="矩形 9"/>
          <p:cNvSpPr/>
          <p:nvPr userDrawn="1"/>
        </p:nvSpPr>
        <p:spPr>
          <a:xfrm>
            <a:off x="208658" y="6390132"/>
            <a:ext cx="3546164" cy="253916"/>
          </a:xfrm>
          <a:prstGeom prst="rect">
            <a:avLst/>
          </a:prstGeom>
        </p:spPr>
        <p:txBody>
          <a:bodyPr wrap="square">
            <a:spAutoFit/>
          </a:bodyPr>
          <a:lstStyle/>
          <a:p>
            <a:r>
              <a:rPr lang="zh-CN" altLang="en-US" sz="1050" b="1" dirty="0">
                <a:solidFill>
                  <a:srgbClr val="00917F"/>
                </a:solidFill>
              </a:rPr>
              <a:t>@202</a:t>
            </a:r>
            <a:r>
              <a:rPr lang="en-US" altLang="zh-CN" sz="1050" b="1" dirty="0">
                <a:solidFill>
                  <a:srgbClr val="00917F"/>
                </a:solidFill>
              </a:rPr>
              <a:t>1</a:t>
            </a:r>
            <a:r>
              <a:rPr lang="zh-CN" altLang="en-US" sz="1050" b="1" dirty="0">
                <a:solidFill>
                  <a:srgbClr val="00917F"/>
                </a:solidFill>
              </a:rPr>
              <a:t> ZHEJIANG HUAHAI PHARMACEUTICAL CO.,LTD</a:t>
            </a:r>
            <a:endParaRPr lang="zh-CN" altLang="en-US" sz="1050" b="1" dirty="0">
              <a:solidFill>
                <a:srgbClr val="00917F"/>
              </a:solidFill>
            </a:endParaRPr>
          </a:p>
        </p:txBody>
      </p:sp>
      <p:pic>
        <p:nvPicPr>
          <p:cNvPr id="11" name="图片 10"/>
          <p:cNvPicPr>
            <a:picLocks noChangeAspect="1"/>
          </p:cNvPicPr>
          <p:nvPr userDrawn="1"/>
        </p:nvPicPr>
        <p:blipFill>
          <a:blip r:embed="rId2"/>
          <a:stretch>
            <a:fillRect/>
          </a:stretch>
        </p:blipFill>
        <p:spPr>
          <a:xfrm>
            <a:off x="292202" y="359709"/>
            <a:ext cx="1002229" cy="253916"/>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68FAC8BC-F422-48EF-9D61-7B83A2F2E6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506A1B-64AD-4839-9CED-1019D10FC7F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ffice">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68FAC8BC-F422-48EF-9D61-7B83A2F2E6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506A1B-64AD-4839-9CED-1019D10FC7F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68FAC8BC-F422-48EF-9D61-7B83A2F2E60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506A1B-64AD-4839-9CED-1019D10FC7F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68FAC8BC-F422-48EF-9D61-7B83A2F2E60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506A1B-64AD-4839-9CED-1019D10FC7F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68FAC8BC-F422-48EF-9D61-7B83A2F2E60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506A1B-64AD-4839-9CED-1019D10FC7F4}" type="slidenum">
              <a:rPr lang="zh-CN" altLang="en-US" smtClean="0"/>
            </a:fld>
            <a:endParaRPr lang="zh-CN" altLang="en-US"/>
          </a:p>
        </p:txBody>
      </p:sp>
      <p:sp>
        <p:nvSpPr>
          <p:cNvPr id="13" name="TextBox 12"/>
          <p:cNvSpPr txBox="1"/>
          <p:nvPr userDrawn="1"/>
        </p:nvSpPr>
        <p:spPr>
          <a:xfrm>
            <a:off x="840904" y="6739570"/>
            <a:ext cx="1224136"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下载</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http://www.1ppt.com/xiazai/</a:t>
            </a:r>
            <a:endParaRPr kumimoji="0" lang="en-US" altLang="zh-CN" sz="100" b="0" i="0" u="none" strike="noStrike" kern="0" cap="none" spc="0" normalizeH="0" baseline="0" noProof="0" dirty="0">
              <a:ln>
                <a:noFill/>
              </a:ln>
              <a:solidFill>
                <a:prstClr val="black"/>
              </a:solidFill>
              <a:effectLst/>
              <a:uLnTx/>
              <a:uFillTx/>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68FAC8BC-F422-48EF-9D61-7B83A2F2E60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506A1B-64AD-4839-9CED-1019D10FC7F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8FAC8BC-F422-48EF-9D61-7B83A2F2E60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506A1B-64AD-4839-9CED-1019D10FC7F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68FAC8BC-F422-48EF-9D61-7B83A2F2E60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506A1B-64AD-4839-9CED-1019D10FC7F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FAC8BC-F422-48EF-9D61-7B83A2F2E600}"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506A1B-64AD-4839-9CED-1019D10FC7F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4.xml"/><Relationship Id="rId8" Type="http://schemas.openxmlformats.org/officeDocument/2006/relationships/tags" Target="../tags/tag3.xml"/><Relationship Id="rId7" Type="http://schemas.openxmlformats.org/officeDocument/2006/relationships/tags" Target="../tags/tag2.xml"/><Relationship Id="rId6" Type="http://schemas.openxmlformats.org/officeDocument/2006/relationships/tags" Target="../tags/tag1.xml"/><Relationship Id="rId5" Type="http://schemas.openxmlformats.org/officeDocument/2006/relationships/image" Target="../media/image7.png"/><Relationship Id="rId4" Type="http://schemas.openxmlformats.org/officeDocument/2006/relationships/image" Target="../media/image6.png"/><Relationship Id="rId3" Type="http://schemas.microsoft.com/office/2007/relationships/hdphoto" Target="../media/image5.wdp"/><Relationship Id="rId2" Type="http://schemas.openxmlformats.org/officeDocument/2006/relationships/image" Target="../media/image4.png"/><Relationship Id="rId12" Type="http://schemas.openxmlformats.org/officeDocument/2006/relationships/notesSlide" Target="../notesSlides/notesSlide1.xml"/><Relationship Id="rId11" Type="http://schemas.openxmlformats.org/officeDocument/2006/relationships/slideLayout" Target="../slideLayouts/slideLayout8.xml"/><Relationship Id="rId10" Type="http://schemas.openxmlformats.org/officeDocument/2006/relationships/tags" Target="../tags/tag5.xml"/><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8.xml"/><Relationship Id="rId4" Type="http://schemas.openxmlformats.org/officeDocument/2006/relationships/image" Target="../media/image10.svg"/><Relationship Id="rId3" Type="http://schemas.openxmlformats.org/officeDocument/2006/relationships/image" Target="../media/image9.png"/><Relationship Id="rId2" Type="http://schemas.openxmlformats.org/officeDocument/2006/relationships/chart" Target="../charts/chart2.xml"/><Relationship Id="rId1" Type="http://schemas.openxmlformats.org/officeDocument/2006/relationships/chart" Target="../charts/char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9" Type="http://schemas.openxmlformats.org/officeDocument/2006/relationships/tags" Target="../tags/tag14.xml"/><Relationship Id="rId8" Type="http://schemas.openxmlformats.org/officeDocument/2006/relationships/tags" Target="../tags/tag13.xml"/><Relationship Id="rId7" Type="http://schemas.openxmlformats.org/officeDocument/2006/relationships/tags" Target="../tags/tag12.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3" Type="http://schemas.openxmlformats.org/officeDocument/2006/relationships/slideLayout" Target="../slideLayouts/slideLayout8.xml"/><Relationship Id="rId12" Type="http://schemas.openxmlformats.org/officeDocument/2006/relationships/tags" Target="../tags/tag17.xml"/><Relationship Id="rId11" Type="http://schemas.openxmlformats.org/officeDocument/2006/relationships/tags" Target="../tags/tag16.xml"/><Relationship Id="rId10" Type="http://schemas.openxmlformats.org/officeDocument/2006/relationships/tags" Target="../tags/tag15.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 name="组合 5"/>
          <p:cNvGrpSpPr/>
          <p:nvPr/>
        </p:nvGrpSpPr>
        <p:grpSpPr>
          <a:xfrm>
            <a:off x="596900" y="0"/>
            <a:ext cx="5313045" cy="6821805"/>
            <a:chOff x="596900" y="0"/>
            <a:chExt cx="5313045" cy="6821805"/>
          </a:xfrm>
        </p:grpSpPr>
        <p:pic>
          <p:nvPicPr>
            <p:cNvPr id="3" name="图片 2" descr="组 2"/>
            <p:cNvPicPr>
              <a:picLocks noChangeAspect="1"/>
            </p:cNvPicPr>
            <p:nvPr/>
          </p:nvPicPr>
          <p:blipFill>
            <a:blip r:embed="rId1"/>
            <a:stretch>
              <a:fillRect/>
            </a:stretch>
          </p:blipFill>
          <p:spPr>
            <a:xfrm>
              <a:off x="2223770" y="0"/>
              <a:ext cx="2011045" cy="6821805"/>
            </a:xfrm>
            <a:prstGeom prst="rect">
              <a:avLst/>
            </a:prstGeom>
          </p:spPr>
        </p:pic>
        <p:sp>
          <p:nvSpPr>
            <p:cNvPr id="4" name="椭圆 3"/>
            <p:cNvSpPr/>
            <p:nvPr/>
          </p:nvSpPr>
          <p:spPr>
            <a:xfrm>
              <a:off x="1249547" y="1429305"/>
              <a:ext cx="3848233" cy="4131835"/>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0"/>
            <p:cNvGrpSpPr/>
            <p:nvPr/>
          </p:nvGrpSpPr>
          <p:grpSpPr>
            <a:xfrm>
              <a:off x="596900" y="558165"/>
              <a:ext cx="5313045" cy="5843270"/>
              <a:chOff x="940" y="879"/>
              <a:chExt cx="8367" cy="9202"/>
            </a:xfrm>
          </p:grpSpPr>
          <p:sp>
            <p:nvSpPr>
              <p:cNvPr id="5" name="同心圆 4"/>
              <p:cNvSpPr/>
              <p:nvPr/>
            </p:nvSpPr>
            <p:spPr>
              <a:xfrm>
                <a:off x="940" y="1413"/>
                <a:ext cx="8119" cy="8119"/>
              </a:xfrm>
              <a:prstGeom prst="donut">
                <a:avLst>
                  <a:gd name="adj" fmla="val 10998"/>
                </a:avLst>
              </a:prstGeom>
              <a:solidFill>
                <a:srgbClr val="435D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矩形 19"/>
              <p:cNvSpPr/>
              <p:nvPr/>
            </p:nvSpPr>
            <p:spPr>
              <a:xfrm>
                <a:off x="6683" y="879"/>
                <a:ext cx="2625" cy="92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9" name="文本框 8"/>
          <p:cNvSpPr txBox="1"/>
          <p:nvPr/>
        </p:nvSpPr>
        <p:spPr>
          <a:xfrm>
            <a:off x="5313471" y="1563214"/>
            <a:ext cx="5978525" cy="1014730"/>
          </a:xfrm>
          <a:prstGeom prst="rect">
            <a:avLst/>
          </a:prstGeom>
          <a:noFill/>
        </p:spPr>
        <p:txBody>
          <a:bodyPr wrap="square" rtlCol="0">
            <a:spAutoFit/>
            <a:scene3d>
              <a:camera prst="orthographicFront"/>
              <a:lightRig rig="threePt" dir="t"/>
            </a:scene3d>
            <a:sp3d contourW="12700"/>
          </a:bodyPr>
          <a:lstStyle/>
          <a:p>
            <a:pPr marL="0" marR="0" lvl="0" indent="0" algn="dist" defTabSz="914400" rtl="0" eaLnBrk="1" fontAlgn="auto" latinLnBrk="0" hangingPunct="1">
              <a:lnSpc>
                <a:spcPct val="100000"/>
              </a:lnSpc>
              <a:spcBef>
                <a:spcPts val="0"/>
              </a:spcBef>
              <a:spcAft>
                <a:spcPts val="0"/>
              </a:spcAft>
              <a:buClrTx/>
              <a:buSzTx/>
              <a:buFontTx/>
              <a:buNone/>
              <a:defRPr/>
            </a:pPr>
            <a:r>
              <a:rPr lang="zh-CN" altLang="en-US" sz="6000" b="1" dirty="0">
                <a:solidFill>
                  <a:srgbClr val="435D9A"/>
                </a:solidFill>
                <a:latin typeface="微软雅黑" panose="020B0503020204020204" charset="-122"/>
                <a:ea typeface="微软雅黑" panose="020B0503020204020204" charset="-122"/>
                <a:cs typeface="+mn-ea"/>
                <a:sym typeface="+mn-lt"/>
              </a:rPr>
              <a:t>托吡酯口服溶液</a:t>
            </a:r>
            <a:endParaRPr lang="zh-CN" altLang="en-US" sz="6000" b="1" dirty="0">
              <a:solidFill>
                <a:srgbClr val="435D9A"/>
              </a:solidFill>
              <a:latin typeface="微软雅黑" panose="020B0503020204020204" charset="-122"/>
              <a:ea typeface="微软雅黑" panose="020B0503020204020204" charset="-122"/>
              <a:cs typeface="+mn-ea"/>
              <a:sym typeface="+mn-lt"/>
            </a:endParaRPr>
          </a:p>
        </p:txBody>
      </p:sp>
      <p:sp>
        <p:nvSpPr>
          <p:cNvPr id="14" name="圆角矩形 13"/>
          <p:cNvSpPr/>
          <p:nvPr/>
        </p:nvSpPr>
        <p:spPr>
          <a:xfrm>
            <a:off x="6082342" y="1022869"/>
            <a:ext cx="4535964" cy="54991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b="1" spc="200" dirty="0">
                <a:solidFill>
                  <a:srgbClr val="C00000"/>
                </a:solidFill>
                <a:latin typeface="微软雅黑" panose="020B0503020204020204" charset="-122"/>
                <a:ea typeface="微软雅黑" panose="020B0503020204020204" charset="-122"/>
              </a:rPr>
              <a:t>第五批国家鼓励研发儿童用药目录药品</a:t>
            </a:r>
            <a:endParaRPr lang="zh-CN" altLang="en-US" b="1" spc="200" dirty="0">
              <a:solidFill>
                <a:srgbClr val="C00000"/>
              </a:solidFill>
              <a:latin typeface="微软雅黑" panose="020B0503020204020204" charset="-122"/>
              <a:ea typeface="微软雅黑" panose="020B0503020204020204" charset="-122"/>
            </a:endParaRPr>
          </a:p>
        </p:txBody>
      </p:sp>
      <p:grpSp>
        <p:nvGrpSpPr>
          <p:cNvPr id="25" name="组合 24"/>
          <p:cNvGrpSpPr/>
          <p:nvPr/>
        </p:nvGrpSpPr>
        <p:grpSpPr>
          <a:xfrm>
            <a:off x="5097780" y="171490"/>
            <a:ext cx="6531610" cy="459740"/>
            <a:chOff x="7967" y="598"/>
            <a:chExt cx="10286" cy="724"/>
          </a:xfrm>
        </p:grpSpPr>
        <p:sp>
          <p:nvSpPr>
            <p:cNvPr id="15" name="文本框 14"/>
            <p:cNvSpPr txBox="1"/>
            <p:nvPr/>
          </p:nvSpPr>
          <p:spPr>
            <a:xfrm>
              <a:off x="7967" y="598"/>
              <a:ext cx="10287" cy="725"/>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srgbClr val="435D9A"/>
                </a:solidFill>
                <a:effectLst/>
                <a:uLnTx/>
                <a:uFillTx/>
                <a:cs typeface="+mn-ea"/>
                <a:sym typeface="+mn-lt"/>
              </a:endParaRPr>
            </a:p>
          </p:txBody>
        </p:sp>
        <p:grpSp>
          <p:nvGrpSpPr>
            <p:cNvPr id="18" name="组合 17"/>
            <p:cNvGrpSpPr/>
            <p:nvPr/>
          </p:nvGrpSpPr>
          <p:grpSpPr>
            <a:xfrm>
              <a:off x="8530" y="914"/>
              <a:ext cx="8931" cy="0"/>
              <a:chOff x="8530" y="914"/>
              <a:chExt cx="8931" cy="0"/>
            </a:xfrm>
          </p:grpSpPr>
          <p:cxnSp>
            <p:nvCxnSpPr>
              <p:cNvPr id="16" name="直接连接符 15"/>
              <p:cNvCxnSpPr/>
              <p:nvPr/>
            </p:nvCxnSpPr>
            <p:spPr>
              <a:xfrm>
                <a:off x="14633" y="914"/>
                <a:ext cx="2829" cy="0"/>
              </a:xfrm>
              <a:prstGeom prst="line">
                <a:avLst/>
              </a:prstGeom>
              <a:ln w="12700" cmpd="sng">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8530" y="914"/>
                <a:ext cx="2829" cy="0"/>
              </a:xfrm>
              <a:prstGeom prst="line">
                <a:avLst/>
              </a:prstGeom>
              <a:ln w="12700" cmpd="sng">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pic>
        <p:nvPicPr>
          <p:cNvPr id="2" name="图片 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flipH="1">
            <a:off x="1091432" y="1673498"/>
            <a:ext cx="3943351" cy="3511003"/>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1485" y="152275"/>
            <a:ext cx="816465" cy="771003"/>
          </a:xfrm>
          <a:prstGeom prst="rect">
            <a:avLst/>
          </a:prstGeom>
        </p:spPr>
      </p:pic>
      <p:sp>
        <p:nvSpPr>
          <p:cNvPr id="8" name="文本框 7"/>
          <p:cNvSpPr txBox="1"/>
          <p:nvPr/>
        </p:nvSpPr>
        <p:spPr>
          <a:xfrm>
            <a:off x="6032028" y="6027457"/>
            <a:ext cx="4586278" cy="530915"/>
          </a:xfrm>
          <a:prstGeom prst="rect">
            <a:avLst/>
          </a:prstGeom>
          <a:noFill/>
        </p:spPr>
        <p:txBody>
          <a:bodyPr wrap="square">
            <a:spAutoFit/>
          </a:bodyPr>
          <a:lstStyle/>
          <a:p>
            <a:pPr algn="ctr" rtl="0">
              <a:buNone/>
            </a:pPr>
            <a:r>
              <a:rPr lang="zh-CN" altLang="en-US" b="0" i="0" dirty="0">
                <a:solidFill>
                  <a:srgbClr val="000000"/>
                </a:solidFill>
                <a:effectLst/>
                <a:latin typeface="微软雅黑" panose="020B0503020204020204" charset="-122"/>
                <a:ea typeface="微软雅黑" panose="020B0503020204020204" charset="-122"/>
              </a:rPr>
              <a:t>海南斯达制药有限公司</a:t>
            </a:r>
            <a:endParaRPr lang="zh-CN" altLang="en-US" dirty="0">
              <a:effectLst/>
              <a:latin typeface="微软雅黑" panose="020B0503020204020204" charset="-122"/>
              <a:ea typeface="微软雅黑" panose="020B0503020204020204" charset="-122"/>
            </a:endParaRPr>
          </a:p>
          <a:p>
            <a:pPr algn="ctr" rtl="0"/>
            <a:r>
              <a:rPr lang="en-US" altLang="zh-CN" sz="1000" b="0" i="0" dirty="0">
                <a:solidFill>
                  <a:srgbClr val="000000"/>
                </a:solidFill>
                <a:effectLst/>
              </a:rPr>
              <a:t>Hainan STAR Pharmaceutical </a:t>
            </a:r>
            <a:r>
              <a:rPr lang="en-US" altLang="zh-CN" sz="1000" b="0" i="0" dirty="0" err="1">
                <a:solidFill>
                  <a:srgbClr val="000000"/>
                </a:solidFill>
                <a:effectLst/>
              </a:rPr>
              <a:t>Co.,Ltd</a:t>
            </a:r>
            <a:r>
              <a:rPr lang="en-US" altLang="zh-CN" sz="1050" b="0" i="0" dirty="0">
                <a:solidFill>
                  <a:srgbClr val="000000"/>
                </a:solidFill>
                <a:effectLst/>
              </a:rPr>
              <a:t>.</a:t>
            </a:r>
            <a:endParaRPr lang="en-US" altLang="zh-CN" sz="1050" dirty="0">
              <a:effectLst/>
            </a:endParaRPr>
          </a:p>
        </p:txBody>
      </p:sp>
      <p:sp>
        <p:nvSpPr>
          <p:cNvPr id="10" name="Freeform 16"/>
          <p:cNvSpPr/>
          <p:nvPr/>
        </p:nvSpPr>
        <p:spPr>
          <a:xfrm>
            <a:off x="6398899" y="5928094"/>
            <a:ext cx="655578" cy="674001"/>
          </a:xfrm>
          <a:custGeom>
            <a:avLst/>
            <a:gdLst/>
            <a:ahLst/>
            <a:cxnLst/>
            <a:rect l="l" t="t" r="r" b="b"/>
            <a:pathLst>
              <a:path w="881134" h="846539">
                <a:moveTo>
                  <a:pt x="0" y="0"/>
                </a:moveTo>
                <a:lnTo>
                  <a:pt x="881134" y="0"/>
                </a:lnTo>
                <a:lnTo>
                  <a:pt x="881134" y="846539"/>
                </a:lnTo>
                <a:lnTo>
                  <a:pt x="0" y="846539"/>
                </a:lnTo>
                <a:lnTo>
                  <a:pt x="0" y="0"/>
                </a:lnTo>
                <a:close/>
              </a:path>
            </a:pathLst>
          </a:custGeom>
          <a:blipFill>
            <a:blip r:embed="rId5"/>
            <a:stretch>
              <a:fillRect l="-68218" t="-12679" r="-67355" b="-12679"/>
            </a:stretch>
          </a:blipFill>
        </p:spPr>
        <p:txBody>
          <a:bodyPr/>
          <a:lstStyle/>
          <a:p>
            <a:endParaRPr lang="zh-CN" altLang="en-US" dirty="0"/>
          </a:p>
        </p:txBody>
      </p:sp>
      <p:sp>
        <p:nvSpPr>
          <p:cNvPr id="12" name="TextBox 22"/>
          <p:cNvSpPr txBox="1"/>
          <p:nvPr/>
        </p:nvSpPr>
        <p:spPr>
          <a:xfrm>
            <a:off x="5919261" y="2455546"/>
            <a:ext cx="6505472" cy="511230"/>
          </a:xfrm>
          <a:prstGeom prst="rect">
            <a:avLst/>
          </a:prstGeom>
        </p:spPr>
        <p:txBody>
          <a:bodyPr wrap="square" lIns="0" tIns="0" rIns="0" bIns="0" rtlCol="0" anchor="t">
            <a:spAutoFit/>
          </a:bodyPr>
          <a:lstStyle/>
          <a:p>
            <a:pPr>
              <a:lnSpc>
                <a:spcPts val="4270"/>
              </a:lnSpc>
            </a:pPr>
            <a:r>
              <a:rPr lang="en-US" sz="2800" b="1" spc="207" dirty="0">
                <a:solidFill>
                  <a:schemeClr val="tx1">
                    <a:lumMod val="95000"/>
                    <a:lumOff val="5000"/>
                    <a:alpha val="62745"/>
                  </a:schemeClr>
                </a:solidFill>
                <a:latin typeface="微软雅黑" panose="020B0503020204020204" charset="-122"/>
                <a:ea typeface="微软雅黑" panose="020B0503020204020204" charset="-122"/>
                <a:cs typeface="可画雅仕黑-简"/>
                <a:sym typeface="可画雅仕黑-简"/>
              </a:rPr>
              <a:t>Topiramate Oral solution</a:t>
            </a:r>
            <a:endParaRPr lang="en-US" sz="2800" b="1" spc="207" dirty="0">
              <a:solidFill>
                <a:schemeClr val="tx1">
                  <a:lumMod val="95000"/>
                  <a:lumOff val="5000"/>
                  <a:alpha val="62745"/>
                </a:schemeClr>
              </a:solidFill>
              <a:latin typeface="微软雅黑" panose="020B0503020204020204" charset="-122"/>
              <a:ea typeface="微软雅黑" panose="020B0503020204020204" charset="-122"/>
              <a:cs typeface="可画雅仕黑-简"/>
              <a:sym typeface="可画雅仕黑-简"/>
            </a:endParaRPr>
          </a:p>
        </p:txBody>
      </p:sp>
      <p:sp>
        <p:nvSpPr>
          <p:cNvPr id="13" name="文本框 12"/>
          <p:cNvSpPr txBox="1"/>
          <p:nvPr/>
        </p:nvSpPr>
        <p:spPr>
          <a:xfrm>
            <a:off x="7152191" y="206818"/>
            <a:ext cx="2095445" cy="338554"/>
          </a:xfrm>
          <a:prstGeom prst="rect">
            <a:avLst/>
          </a:prstGeom>
          <a:noFill/>
        </p:spPr>
        <p:txBody>
          <a:bodyPr wrap="none" rtlCol="0">
            <a:spAutoFit/>
          </a:bodyPr>
          <a:lstStyle/>
          <a:p>
            <a:r>
              <a:rPr lang="zh-CN" altLang="en-US" sz="1600" dirty="0">
                <a:latin typeface="微软雅黑" panose="020B0503020204020204" charset="-122"/>
                <a:ea typeface="微软雅黑" panose="020B0503020204020204" charset="-122"/>
              </a:rPr>
              <a:t>广谱</a:t>
            </a:r>
            <a:r>
              <a:rPr lang="en-US" altLang="zh-CN" sz="1600" b="1" dirty="0">
                <a:latin typeface="微软雅黑" panose="020B0503020204020204" charset="-122"/>
                <a:ea typeface="微软雅黑" panose="020B0503020204020204" charset="-122"/>
              </a:rPr>
              <a:t>·</a:t>
            </a:r>
            <a:r>
              <a:rPr lang="zh-CN" altLang="en-US" sz="1600" dirty="0">
                <a:latin typeface="微软雅黑" panose="020B0503020204020204" charset="-122"/>
                <a:ea typeface="微软雅黑" panose="020B0503020204020204" charset="-122"/>
              </a:rPr>
              <a:t>高效</a:t>
            </a:r>
            <a:r>
              <a:rPr lang="en-US" altLang="zh-CN" sz="1600" b="1" dirty="0">
                <a:latin typeface="微软雅黑" panose="020B0503020204020204" charset="-122"/>
                <a:ea typeface="微软雅黑" panose="020B0503020204020204" charset="-122"/>
              </a:rPr>
              <a:t>·</a:t>
            </a:r>
            <a:r>
              <a:rPr lang="zh-CN" altLang="en-US" sz="1600" dirty="0">
                <a:latin typeface="微软雅黑" panose="020B0503020204020204" charset="-122"/>
                <a:ea typeface="微软雅黑" panose="020B0503020204020204" charset="-122"/>
              </a:rPr>
              <a:t>便利</a:t>
            </a:r>
            <a:r>
              <a:rPr lang="en-US" altLang="zh-CN" sz="1600" b="1" dirty="0">
                <a:latin typeface="微软雅黑" panose="020B0503020204020204" charset="-122"/>
                <a:ea typeface="微软雅黑" panose="020B0503020204020204" charset="-122"/>
              </a:rPr>
              <a:t>·</a:t>
            </a:r>
            <a:r>
              <a:rPr lang="zh-CN" altLang="en-US" sz="1600" dirty="0">
                <a:latin typeface="微软雅黑" panose="020B0503020204020204" charset="-122"/>
                <a:ea typeface="微软雅黑" panose="020B0503020204020204" charset="-122"/>
              </a:rPr>
              <a:t>安全</a:t>
            </a:r>
            <a:endParaRPr lang="zh-CN" altLang="en-US" sz="1600" dirty="0">
              <a:latin typeface="微软雅黑" panose="020B0503020204020204" charset="-122"/>
              <a:ea typeface="微软雅黑" panose="020B0503020204020204" charset="-122"/>
            </a:endParaRPr>
          </a:p>
        </p:txBody>
      </p:sp>
      <p:sp>
        <p:nvSpPr>
          <p:cNvPr id="11" name="文本框 10"/>
          <p:cNvSpPr txBox="1"/>
          <p:nvPr>
            <p:custDataLst>
              <p:tags r:id="rId6"/>
            </p:custDataLst>
          </p:nvPr>
        </p:nvSpPr>
        <p:spPr>
          <a:xfrm>
            <a:off x="7251700" y="3526178"/>
            <a:ext cx="2130711" cy="400110"/>
          </a:xfrm>
          <a:prstGeom prst="rect">
            <a:avLst/>
          </a:prstGeom>
          <a:noFill/>
        </p:spPr>
        <p:txBody>
          <a:bodyPr wrap="none" rtlCol="0">
            <a:spAutoFit/>
            <a:scene3d>
              <a:camera prst="orthographicFront"/>
              <a:lightRig rig="threePt" dir="t"/>
            </a:scene3d>
            <a:sp3d contourW="12700"/>
          </a:bodyPr>
          <a:lstStyle/>
          <a:p>
            <a:r>
              <a:rPr lang="zh-CN" altLang="en-US" sz="2000" b="1" dirty="0">
                <a:solidFill>
                  <a:srgbClr val="435D9A"/>
                </a:solidFill>
                <a:cs typeface="+mn-ea"/>
                <a:sym typeface="+mn-lt"/>
              </a:rPr>
              <a:t>一</a:t>
            </a:r>
            <a:r>
              <a:rPr lang="en-US" altLang="zh-CN" sz="2000" b="1" dirty="0">
                <a:solidFill>
                  <a:srgbClr val="435D9A"/>
                </a:solidFill>
                <a:cs typeface="+mn-ea"/>
                <a:sym typeface="+mn-lt"/>
              </a:rPr>
              <a:t>. </a:t>
            </a:r>
            <a:r>
              <a:rPr lang="zh-CN" altLang="en-US" sz="2000" b="1" dirty="0">
                <a:solidFill>
                  <a:srgbClr val="435D9A"/>
                </a:solidFill>
                <a:cs typeface="+mn-ea"/>
                <a:sym typeface="+mn-lt"/>
              </a:rPr>
              <a:t>药品基本信息</a:t>
            </a:r>
            <a:endParaRPr lang="zh-CN" altLang="en-US" sz="2000" b="1" dirty="0">
              <a:solidFill>
                <a:srgbClr val="435D9A"/>
              </a:solidFill>
              <a:cs typeface="+mn-ea"/>
              <a:sym typeface="+mn-lt"/>
            </a:endParaRPr>
          </a:p>
        </p:txBody>
      </p:sp>
      <p:sp>
        <p:nvSpPr>
          <p:cNvPr id="19" name="文本框 18"/>
          <p:cNvSpPr txBox="1"/>
          <p:nvPr>
            <p:custDataLst>
              <p:tags r:id="rId7"/>
            </p:custDataLst>
          </p:nvPr>
        </p:nvSpPr>
        <p:spPr>
          <a:xfrm>
            <a:off x="7279983" y="4305140"/>
            <a:ext cx="1874231" cy="400110"/>
          </a:xfrm>
          <a:prstGeom prst="rect">
            <a:avLst/>
          </a:prstGeom>
          <a:noFill/>
        </p:spPr>
        <p:txBody>
          <a:bodyPr wrap="none" rtlCol="0">
            <a:spAutoFit/>
            <a:scene3d>
              <a:camera prst="orthographicFront"/>
              <a:lightRig rig="threePt" dir="t"/>
            </a:scene3d>
            <a:sp3d contourW="12700"/>
          </a:bodyPr>
          <a:lstStyle>
            <a:defPPr>
              <a:defRPr lang="zh-CN"/>
            </a:defPPr>
            <a:lvl1pPr>
              <a:defRPr sz="2400" b="1">
                <a:solidFill>
                  <a:srgbClr val="435D9A"/>
                </a:solidFill>
                <a:cs typeface="+mn-ea"/>
              </a:defRPr>
            </a:lvl1pPr>
          </a:lstStyle>
          <a:p>
            <a:r>
              <a:rPr lang="zh-CN" altLang="en-US" sz="2000" dirty="0">
                <a:sym typeface="+mn-lt"/>
              </a:rPr>
              <a:t>三</a:t>
            </a:r>
            <a:r>
              <a:rPr lang="en-US" altLang="zh-CN" sz="2000" dirty="0">
                <a:sym typeface="+mn-lt"/>
              </a:rPr>
              <a:t>. </a:t>
            </a:r>
            <a:r>
              <a:rPr lang="zh-CN" altLang="en-US" sz="2000" dirty="0">
                <a:sym typeface="+mn-lt"/>
              </a:rPr>
              <a:t>安全性信息</a:t>
            </a:r>
            <a:endParaRPr lang="zh-CN" altLang="en-US" sz="2000" dirty="0">
              <a:sym typeface="+mn-lt"/>
            </a:endParaRPr>
          </a:p>
        </p:txBody>
      </p:sp>
      <p:sp>
        <p:nvSpPr>
          <p:cNvPr id="22" name="文本框 21"/>
          <p:cNvSpPr txBox="1"/>
          <p:nvPr>
            <p:custDataLst>
              <p:tags r:id="rId8"/>
            </p:custDataLst>
          </p:nvPr>
        </p:nvSpPr>
        <p:spPr>
          <a:xfrm>
            <a:off x="7273421" y="3915659"/>
            <a:ext cx="3063240" cy="400110"/>
          </a:xfrm>
          <a:prstGeom prst="rect">
            <a:avLst/>
          </a:prstGeom>
          <a:noFill/>
        </p:spPr>
        <p:txBody>
          <a:bodyPr wrap="square" rtlCol="0">
            <a:spAutoFit/>
            <a:scene3d>
              <a:camera prst="orthographicFront"/>
              <a:lightRig rig="threePt" dir="t"/>
            </a:scene3d>
            <a:sp3d contourW="12700"/>
          </a:bodyPr>
          <a:lstStyle>
            <a:defPPr>
              <a:defRPr lang="zh-CN"/>
            </a:defPPr>
            <a:lvl1pPr>
              <a:defRPr sz="2400" b="1">
                <a:solidFill>
                  <a:srgbClr val="435D9A"/>
                </a:solidFill>
                <a:cs typeface="+mn-ea"/>
              </a:defRPr>
            </a:lvl1pPr>
          </a:lstStyle>
          <a:p>
            <a:r>
              <a:rPr lang="zh-CN" altLang="en-US" sz="2000" dirty="0">
                <a:sym typeface="+mn-lt"/>
              </a:rPr>
              <a:t>二</a:t>
            </a:r>
            <a:r>
              <a:rPr lang="en-US" altLang="zh-CN" sz="2000" dirty="0">
                <a:sym typeface="+mn-lt"/>
              </a:rPr>
              <a:t>. </a:t>
            </a:r>
            <a:r>
              <a:rPr lang="zh-CN" altLang="en-US" sz="2000" dirty="0">
                <a:sym typeface="+mn-lt"/>
              </a:rPr>
              <a:t>有效性信息</a:t>
            </a:r>
            <a:endParaRPr lang="zh-CN" altLang="en-US" sz="2000" dirty="0">
              <a:sym typeface="+mn-lt"/>
            </a:endParaRPr>
          </a:p>
        </p:txBody>
      </p:sp>
      <p:sp>
        <p:nvSpPr>
          <p:cNvPr id="23" name="文本框 22"/>
          <p:cNvSpPr txBox="1"/>
          <p:nvPr>
            <p:custDataLst>
              <p:tags r:id="rId9"/>
            </p:custDataLst>
          </p:nvPr>
        </p:nvSpPr>
        <p:spPr>
          <a:xfrm>
            <a:off x="7285807" y="4694621"/>
            <a:ext cx="1874231" cy="400110"/>
          </a:xfrm>
          <a:prstGeom prst="rect">
            <a:avLst/>
          </a:prstGeom>
          <a:noFill/>
        </p:spPr>
        <p:txBody>
          <a:bodyPr wrap="none" rtlCol="0">
            <a:spAutoFit/>
            <a:scene3d>
              <a:camera prst="orthographicFront"/>
              <a:lightRig rig="threePt" dir="t"/>
            </a:scene3d>
            <a:sp3d contourW="12700"/>
          </a:bodyPr>
          <a:lstStyle>
            <a:defPPr>
              <a:defRPr lang="zh-CN"/>
            </a:defPPr>
            <a:lvl1pPr>
              <a:defRPr sz="2400" b="1">
                <a:solidFill>
                  <a:srgbClr val="435D9A"/>
                </a:solidFill>
                <a:cs typeface="+mn-ea"/>
              </a:defRPr>
            </a:lvl1pPr>
          </a:lstStyle>
          <a:p>
            <a:r>
              <a:rPr lang="zh-CN" altLang="en-US" sz="2000" dirty="0">
                <a:sym typeface="+mn-lt"/>
              </a:rPr>
              <a:t>四</a:t>
            </a:r>
            <a:r>
              <a:rPr lang="en-US" altLang="zh-CN" sz="2000" dirty="0">
                <a:sym typeface="+mn-lt"/>
              </a:rPr>
              <a:t>. </a:t>
            </a:r>
            <a:r>
              <a:rPr lang="zh-CN" altLang="en-US" sz="2000" dirty="0">
                <a:sym typeface="+mn-lt"/>
              </a:rPr>
              <a:t>创新性信息</a:t>
            </a:r>
            <a:endParaRPr lang="zh-CN" altLang="en-US" sz="2000" dirty="0">
              <a:sym typeface="+mn-lt"/>
            </a:endParaRPr>
          </a:p>
        </p:txBody>
      </p:sp>
      <p:sp>
        <p:nvSpPr>
          <p:cNvPr id="24" name="文本框 23"/>
          <p:cNvSpPr txBox="1"/>
          <p:nvPr>
            <p:custDataLst>
              <p:tags r:id="rId10"/>
            </p:custDataLst>
          </p:nvPr>
        </p:nvSpPr>
        <p:spPr>
          <a:xfrm>
            <a:off x="7290309" y="5094731"/>
            <a:ext cx="1874231" cy="400110"/>
          </a:xfrm>
          <a:prstGeom prst="rect">
            <a:avLst/>
          </a:prstGeom>
          <a:noFill/>
        </p:spPr>
        <p:txBody>
          <a:bodyPr wrap="none" rtlCol="0">
            <a:spAutoFit/>
            <a:scene3d>
              <a:camera prst="orthographicFront"/>
              <a:lightRig rig="threePt" dir="t"/>
            </a:scene3d>
            <a:sp3d contourW="12700"/>
          </a:bodyPr>
          <a:lstStyle>
            <a:defPPr>
              <a:defRPr lang="zh-CN"/>
            </a:defPPr>
            <a:lvl1pPr>
              <a:defRPr sz="2400" b="1">
                <a:solidFill>
                  <a:srgbClr val="435D9A"/>
                </a:solidFill>
                <a:cs typeface="+mn-ea"/>
              </a:defRPr>
            </a:lvl1pPr>
          </a:lstStyle>
          <a:p>
            <a:r>
              <a:rPr lang="zh-CN" altLang="en-US" sz="2000" dirty="0">
                <a:sym typeface="+mn-lt"/>
              </a:rPr>
              <a:t>五</a:t>
            </a:r>
            <a:r>
              <a:rPr lang="en-US" altLang="zh-CN" sz="2000" dirty="0">
                <a:sym typeface="+mn-lt"/>
              </a:rPr>
              <a:t>. </a:t>
            </a:r>
            <a:r>
              <a:rPr lang="zh-CN" altLang="en-US" sz="2000" dirty="0">
                <a:sym typeface="+mn-lt"/>
              </a:rPr>
              <a:t>公平性信息</a:t>
            </a:r>
            <a:endParaRPr lang="zh-CN" altLang="en-US" sz="2000" dirty="0">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梯形 13"/>
          <p:cNvSpPr/>
          <p:nvPr/>
        </p:nvSpPr>
        <p:spPr>
          <a:xfrm>
            <a:off x="-213064" y="0"/>
            <a:ext cx="1447060" cy="460375"/>
          </a:xfrm>
          <a:prstGeom prst="trapezoid">
            <a:avLst/>
          </a:prstGeom>
          <a:solidFill>
            <a:srgbClr val="435D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梯形 14"/>
          <p:cNvSpPr/>
          <p:nvPr/>
        </p:nvSpPr>
        <p:spPr>
          <a:xfrm>
            <a:off x="11265763" y="6491056"/>
            <a:ext cx="1202184" cy="460375"/>
          </a:xfrm>
          <a:prstGeom prst="trapezoid">
            <a:avLst/>
          </a:prstGeom>
          <a:solidFill>
            <a:srgbClr val="435D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1340527" y="0"/>
            <a:ext cx="3358515" cy="460375"/>
          </a:xfrm>
          <a:prstGeom prst="rect">
            <a:avLst/>
          </a:prstGeom>
          <a:noFill/>
        </p:spPr>
        <p:txBody>
          <a:bodyPr wrap="square" rtlCol="0">
            <a:spAutoFit/>
            <a:scene3d>
              <a:camera prst="orthographicFront"/>
              <a:lightRig rig="threePt" dir="t"/>
            </a:scene3d>
            <a:sp3d contourW="12700"/>
          </a:bodyPr>
          <a:lstStyle/>
          <a:p>
            <a:pPr algn="l"/>
            <a:r>
              <a:rPr lang="zh-CN" altLang="en-US" sz="2400" b="1" dirty="0">
                <a:solidFill>
                  <a:srgbClr val="435D9A"/>
                </a:solidFill>
                <a:cs typeface="+mn-ea"/>
                <a:sym typeface="+mn-lt"/>
              </a:rPr>
              <a:t>五、公平性信息</a:t>
            </a:r>
            <a:endParaRPr lang="zh-CN" sz="1600" b="1" dirty="0">
              <a:solidFill>
                <a:srgbClr val="435D9A"/>
              </a:solidFill>
              <a:cs typeface="+mn-ea"/>
              <a:sym typeface="+mn-lt"/>
            </a:endParaRPr>
          </a:p>
        </p:txBody>
      </p:sp>
      <p:grpSp>
        <p:nvGrpSpPr>
          <p:cNvPr id="2" name="组合 1"/>
          <p:cNvGrpSpPr/>
          <p:nvPr/>
        </p:nvGrpSpPr>
        <p:grpSpPr>
          <a:xfrm>
            <a:off x="450215" y="866140"/>
            <a:ext cx="11182350" cy="5125720"/>
            <a:chOff x="709" y="1364"/>
            <a:chExt cx="17610" cy="8072"/>
          </a:xfrm>
        </p:grpSpPr>
        <p:sp>
          <p:nvSpPr>
            <p:cNvPr id="3" name="矩形 2"/>
            <p:cNvSpPr/>
            <p:nvPr/>
          </p:nvSpPr>
          <p:spPr>
            <a:xfrm>
              <a:off x="709" y="1364"/>
              <a:ext cx="17610" cy="8072"/>
            </a:xfrm>
            <a:prstGeom prst="rect">
              <a:avLst/>
            </a:prstGeom>
            <a:solidFill>
              <a:schemeClr val="bg1"/>
            </a:solidFill>
            <a:ln>
              <a:noFill/>
            </a:ln>
            <a:effectLst>
              <a:outerShdw blurRad="457200" dist="38100" dir="16200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B4A7D"/>
                </a:solidFill>
                <a:cs typeface="+mn-ea"/>
                <a:sym typeface="+mn-lt"/>
              </a:endParaRPr>
            </a:p>
          </p:txBody>
        </p:sp>
        <p:sp>
          <p:nvSpPr>
            <p:cNvPr id="4" name="任意多边形 2"/>
            <p:cNvSpPr/>
            <p:nvPr/>
          </p:nvSpPr>
          <p:spPr>
            <a:xfrm flipV="1">
              <a:off x="908" y="1593"/>
              <a:ext cx="402" cy="402"/>
            </a:xfrm>
            <a:custGeom>
              <a:avLst/>
              <a:gdLst>
                <a:gd name="connsiteX0" fmla="*/ 0 w 609600"/>
                <a:gd name="connsiteY0" fmla="*/ 0 h 609600"/>
                <a:gd name="connsiteX1" fmla="*/ 160020 w 609600"/>
                <a:gd name="connsiteY1" fmla="*/ 0 h 609600"/>
                <a:gd name="connsiteX2" fmla="*/ 160020 w 609600"/>
                <a:gd name="connsiteY2" fmla="*/ 449580 h 609600"/>
                <a:gd name="connsiteX3" fmla="*/ 609600 w 609600"/>
                <a:gd name="connsiteY3" fmla="*/ 449580 h 609600"/>
                <a:gd name="connsiteX4" fmla="*/ 609600 w 609600"/>
                <a:gd name="connsiteY4" fmla="*/ 609600 h 609600"/>
                <a:gd name="connsiteX5" fmla="*/ 0 w 609600"/>
                <a:gd name="connsiteY5" fmla="*/ 60960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 h="609600">
                  <a:moveTo>
                    <a:pt x="0" y="0"/>
                  </a:moveTo>
                  <a:lnTo>
                    <a:pt x="160020" y="0"/>
                  </a:lnTo>
                  <a:lnTo>
                    <a:pt x="160020" y="449580"/>
                  </a:lnTo>
                  <a:lnTo>
                    <a:pt x="609600" y="449580"/>
                  </a:lnTo>
                  <a:lnTo>
                    <a:pt x="609600" y="609600"/>
                  </a:lnTo>
                  <a:lnTo>
                    <a:pt x="0" y="609600"/>
                  </a:lnTo>
                  <a:close/>
                </a:path>
              </a:pathLst>
            </a:custGeom>
            <a:solidFill>
              <a:srgbClr val="435D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B4A7D"/>
                </a:solidFill>
                <a:cs typeface="+mn-ea"/>
                <a:sym typeface="+mn-lt"/>
              </a:endParaRPr>
            </a:p>
          </p:txBody>
        </p:sp>
        <p:sp>
          <p:nvSpPr>
            <p:cNvPr id="5" name="任意多边形 3"/>
            <p:cNvSpPr/>
            <p:nvPr/>
          </p:nvSpPr>
          <p:spPr>
            <a:xfrm>
              <a:off x="908" y="8769"/>
              <a:ext cx="402" cy="402"/>
            </a:xfrm>
            <a:custGeom>
              <a:avLst/>
              <a:gdLst>
                <a:gd name="connsiteX0" fmla="*/ 0 w 609600"/>
                <a:gd name="connsiteY0" fmla="*/ 0 h 609600"/>
                <a:gd name="connsiteX1" fmla="*/ 160020 w 609600"/>
                <a:gd name="connsiteY1" fmla="*/ 0 h 609600"/>
                <a:gd name="connsiteX2" fmla="*/ 160020 w 609600"/>
                <a:gd name="connsiteY2" fmla="*/ 449580 h 609600"/>
                <a:gd name="connsiteX3" fmla="*/ 609600 w 609600"/>
                <a:gd name="connsiteY3" fmla="*/ 449580 h 609600"/>
                <a:gd name="connsiteX4" fmla="*/ 609600 w 609600"/>
                <a:gd name="connsiteY4" fmla="*/ 609600 h 609600"/>
                <a:gd name="connsiteX5" fmla="*/ 0 w 609600"/>
                <a:gd name="connsiteY5" fmla="*/ 60960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 h="609600">
                  <a:moveTo>
                    <a:pt x="0" y="0"/>
                  </a:moveTo>
                  <a:lnTo>
                    <a:pt x="160020" y="0"/>
                  </a:lnTo>
                  <a:lnTo>
                    <a:pt x="160020" y="449580"/>
                  </a:lnTo>
                  <a:lnTo>
                    <a:pt x="609600" y="449580"/>
                  </a:lnTo>
                  <a:lnTo>
                    <a:pt x="609600" y="609600"/>
                  </a:lnTo>
                  <a:lnTo>
                    <a:pt x="0" y="609600"/>
                  </a:lnTo>
                  <a:close/>
                </a:path>
              </a:pathLst>
            </a:custGeom>
            <a:solidFill>
              <a:srgbClr val="435D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B4A7D"/>
                </a:solidFill>
                <a:cs typeface="+mn-ea"/>
                <a:sym typeface="+mn-lt"/>
              </a:endParaRPr>
            </a:p>
          </p:txBody>
        </p:sp>
        <p:sp>
          <p:nvSpPr>
            <p:cNvPr id="6" name="任意多边形 1"/>
            <p:cNvSpPr/>
            <p:nvPr/>
          </p:nvSpPr>
          <p:spPr>
            <a:xfrm flipH="1" flipV="1">
              <a:off x="17683" y="1593"/>
              <a:ext cx="402" cy="402"/>
            </a:xfrm>
            <a:custGeom>
              <a:avLst/>
              <a:gdLst>
                <a:gd name="connsiteX0" fmla="*/ 0 w 609600"/>
                <a:gd name="connsiteY0" fmla="*/ 0 h 609600"/>
                <a:gd name="connsiteX1" fmla="*/ 160020 w 609600"/>
                <a:gd name="connsiteY1" fmla="*/ 0 h 609600"/>
                <a:gd name="connsiteX2" fmla="*/ 160020 w 609600"/>
                <a:gd name="connsiteY2" fmla="*/ 449580 h 609600"/>
                <a:gd name="connsiteX3" fmla="*/ 609600 w 609600"/>
                <a:gd name="connsiteY3" fmla="*/ 449580 h 609600"/>
                <a:gd name="connsiteX4" fmla="*/ 609600 w 609600"/>
                <a:gd name="connsiteY4" fmla="*/ 609600 h 609600"/>
                <a:gd name="connsiteX5" fmla="*/ 0 w 609600"/>
                <a:gd name="connsiteY5" fmla="*/ 60960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 h="609600">
                  <a:moveTo>
                    <a:pt x="0" y="0"/>
                  </a:moveTo>
                  <a:lnTo>
                    <a:pt x="160020" y="0"/>
                  </a:lnTo>
                  <a:lnTo>
                    <a:pt x="160020" y="449580"/>
                  </a:lnTo>
                  <a:lnTo>
                    <a:pt x="609600" y="449580"/>
                  </a:lnTo>
                  <a:lnTo>
                    <a:pt x="609600" y="609600"/>
                  </a:lnTo>
                  <a:lnTo>
                    <a:pt x="0" y="609600"/>
                  </a:lnTo>
                  <a:close/>
                </a:path>
              </a:pathLst>
            </a:custGeom>
            <a:solidFill>
              <a:srgbClr val="435D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B4A7D"/>
                </a:solidFill>
                <a:cs typeface="+mn-ea"/>
                <a:sym typeface="+mn-lt"/>
              </a:endParaRPr>
            </a:p>
          </p:txBody>
        </p:sp>
        <p:sp>
          <p:nvSpPr>
            <p:cNvPr id="7" name="任意多边形 4"/>
            <p:cNvSpPr/>
            <p:nvPr/>
          </p:nvSpPr>
          <p:spPr>
            <a:xfrm flipH="1">
              <a:off x="17683" y="8769"/>
              <a:ext cx="402" cy="402"/>
            </a:xfrm>
            <a:custGeom>
              <a:avLst/>
              <a:gdLst>
                <a:gd name="connsiteX0" fmla="*/ 0 w 609600"/>
                <a:gd name="connsiteY0" fmla="*/ 0 h 609600"/>
                <a:gd name="connsiteX1" fmla="*/ 160020 w 609600"/>
                <a:gd name="connsiteY1" fmla="*/ 0 h 609600"/>
                <a:gd name="connsiteX2" fmla="*/ 160020 w 609600"/>
                <a:gd name="connsiteY2" fmla="*/ 449580 h 609600"/>
                <a:gd name="connsiteX3" fmla="*/ 609600 w 609600"/>
                <a:gd name="connsiteY3" fmla="*/ 449580 h 609600"/>
                <a:gd name="connsiteX4" fmla="*/ 609600 w 609600"/>
                <a:gd name="connsiteY4" fmla="*/ 609600 h 609600"/>
                <a:gd name="connsiteX5" fmla="*/ 0 w 609600"/>
                <a:gd name="connsiteY5" fmla="*/ 60960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 h="609600">
                  <a:moveTo>
                    <a:pt x="0" y="0"/>
                  </a:moveTo>
                  <a:lnTo>
                    <a:pt x="160020" y="0"/>
                  </a:lnTo>
                  <a:lnTo>
                    <a:pt x="160020" y="449580"/>
                  </a:lnTo>
                  <a:lnTo>
                    <a:pt x="609600" y="449580"/>
                  </a:lnTo>
                  <a:lnTo>
                    <a:pt x="609600" y="609600"/>
                  </a:lnTo>
                  <a:lnTo>
                    <a:pt x="0" y="609600"/>
                  </a:lnTo>
                  <a:close/>
                </a:path>
              </a:pathLst>
            </a:custGeom>
            <a:solidFill>
              <a:srgbClr val="435D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B4A7D"/>
                </a:solidFill>
                <a:cs typeface="+mn-ea"/>
                <a:sym typeface="+mn-lt"/>
              </a:endParaRPr>
            </a:p>
          </p:txBody>
        </p:sp>
      </p:grpSp>
      <p:sp>
        <p:nvSpPr>
          <p:cNvPr id="11" name="矩形: 圆角 10"/>
          <p:cNvSpPr/>
          <p:nvPr/>
        </p:nvSpPr>
        <p:spPr>
          <a:xfrm>
            <a:off x="897572" y="1364775"/>
            <a:ext cx="10396855" cy="1346907"/>
          </a:xfrm>
          <a:prstGeom prst="roundRect">
            <a:avLst/>
          </a:prstGeom>
          <a:solidFill>
            <a:srgbClr val="A6A7CD">
              <a:alpha val="2902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文本框 9"/>
          <p:cNvSpPr txBox="1"/>
          <p:nvPr/>
        </p:nvSpPr>
        <p:spPr>
          <a:xfrm>
            <a:off x="943907" y="1364775"/>
            <a:ext cx="10304099" cy="1346907"/>
          </a:xfrm>
          <a:prstGeom prst="rect">
            <a:avLst/>
          </a:prstGeom>
          <a:noFill/>
        </p:spPr>
        <p:txBody>
          <a:bodyPr wrap="square">
            <a:spAutoFit/>
          </a:bodyPr>
          <a:lstStyle/>
          <a:p>
            <a:pPr algn="just">
              <a:lnSpc>
                <a:spcPct val="150000"/>
              </a:lnSpc>
            </a:pPr>
            <a:r>
              <a:rPr lang="en-US" altLang="zh-CN" sz="1400" b="1" dirty="0"/>
              <a:t>1</a:t>
            </a:r>
            <a:r>
              <a:rPr lang="zh-CN" altLang="en-US" sz="1400" b="1" dirty="0"/>
              <a:t>、所治疗疾病对公共健康的影响：</a:t>
            </a:r>
            <a:r>
              <a:rPr lang="zh-CN" altLang="en-US" sz="1400" dirty="0"/>
              <a:t>托吡酯口服溶液通过剂量可控性强、易于吞咽，显著提升了儿童及吞咽困难癫痫患者的治疗可及性与依从性。有效控制癫痫发作，可减少因发作导致的意外伤害、认知损伤及并发症，降低家庭照护负担与长期医疗支出。</a:t>
            </a:r>
            <a:endParaRPr lang="en-US" altLang="zh-CN" sz="1400" dirty="0"/>
          </a:p>
          <a:p>
            <a:pPr algn="just">
              <a:lnSpc>
                <a:spcPct val="150000"/>
              </a:lnSpc>
            </a:pPr>
            <a:r>
              <a:rPr lang="zh-CN" altLang="en-US" sz="1400" dirty="0"/>
              <a:t>从公共卫生角度看，该剂型有助于实现癫痫的早期、精准治疗，提升整体控制率，从而降低疾病所致的社会经济负担，是完善神经系统慢性病管理、提升人群健康水平的重要工具。</a:t>
            </a:r>
            <a:endParaRPr lang="zh-CN" altLang="en-US" sz="1400" dirty="0"/>
          </a:p>
        </p:txBody>
      </p:sp>
      <p:sp>
        <p:nvSpPr>
          <p:cNvPr id="12" name="矩形: 圆角 11"/>
          <p:cNvSpPr/>
          <p:nvPr/>
        </p:nvSpPr>
        <p:spPr>
          <a:xfrm>
            <a:off x="915329" y="2809633"/>
            <a:ext cx="10396855" cy="798526"/>
          </a:xfrm>
          <a:prstGeom prst="roundRect">
            <a:avLst/>
          </a:prstGeom>
          <a:solidFill>
            <a:srgbClr val="A6A7CD">
              <a:alpha val="2902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文本框 12"/>
          <p:cNvSpPr txBox="1"/>
          <p:nvPr/>
        </p:nvSpPr>
        <p:spPr>
          <a:xfrm>
            <a:off x="961664" y="2809632"/>
            <a:ext cx="10304099" cy="700576"/>
          </a:xfrm>
          <a:prstGeom prst="rect">
            <a:avLst/>
          </a:prstGeom>
          <a:noFill/>
        </p:spPr>
        <p:txBody>
          <a:bodyPr wrap="square">
            <a:spAutoFit/>
          </a:bodyPr>
          <a:lstStyle/>
          <a:p>
            <a:pPr algn="just">
              <a:lnSpc>
                <a:spcPct val="150000"/>
              </a:lnSpc>
            </a:pPr>
            <a:r>
              <a:rPr lang="en-US" altLang="zh-CN" sz="1400" b="1" dirty="0"/>
              <a:t>2</a:t>
            </a:r>
            <a:r>
              <a:rPr lang="zh-CN" altLang="en-US" sz="1400" b="1" dirty="0"/>
              <a:t>、符合保基本原则：</a:t>
            </a:r>
            <a:r>
              <a:rPr lang="zh-CN" altLang="en-US" sz="1400" dirty="0"/>
              <a:t>癫痫是需长期管理的慢性病，属于基本医疗保障范围。口服溶液剂型解决了低领儿童、吞咽困难患者等弱势群体的基本给药难题，确保了这部分参保患者能获得有效治疗，体现了制度的公平性与包容性，符合“保基本”的可持续性原则。</a:t>
            </a:r>
            <a:endParaRPr lang="zh-CN" altLang="en-US" sz="1400" dirty="0"/>
          </a:p>
        </p:txBody>
      </p:sp>
      <p:sp>
        <p:nvSpPr>
          <p:cNvPr id="17" name="矩形: 圆角 16"/>
          <p:cNvSpPr/>
          <p:nvPr/>
        </p:nvSpPr>
        <p:spPr>
          <a:xfrm>
            <a:off x="926237" y="3691759"/>
            <a:ext cx="10396855" cy="798526"/>
          </a:xfrm>
          <a:prstGeom prst="roundRect">
            <a:avLst/>
          </a:prstGeom>
          <a:solidFill>
            <a:srgbClr val="A6A7CD">
              <a:alpha val="2902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文本框 17"/>
          <p:cNvSpPr txBox="1"/>
          <p:nvPr/>
        </p:nvSpPr>
        <p:spPr>
          <a:xfrm>
            <a:off x="972572" y="3691758"/>
            <a:ext cx="10304099" cy="700576"/>
          </a:xfrm>
          <a:prstGeom prst="rect">
            <a:avLst/>
          </a:prstGeom>
          <a:noFill/>
        </p:spPr>
        <p:txBody>
          <a:bodyPr wrap="square">
            <a:spAutoFit/>
          </a:bodyPr>
          <a:lstStyle/>
          <a:p>
            <a:pPr algn="just">
              <a:lnSpc>
                <a:spcPct val="150000"/>
              </a:lnSpc>
            </a:pPr>
            <a:r>
              <a:rPr lang="en-US" altLang="zh-CN" sz="1400" b="1" dirty="0"/>
              <a:t>3</a:t>
            </a:r>
            <a:r>
              <a:rPr lang="zh-CN" altLang="en-US" sz="1400" b="1" dirty="0"/>
              <a:t>、弥补目录短板：</a:t>
            </a:r>
            <a:r>
              <a:rPr lang="zh-CN" altLang="en-US" sz="1400" dirty="0"/>
              <a:t>口服溶液剂型为癫痫患者中的低龄患儿、吞咽障碍患者、需鼻饲患者，提供了“适宜剂型”。目前目录内仅有托吡酯口服常释剂型，特殊群体存在使用障碍或依从性差，剂量控制不精准等问题。</a:t>
            </a:r>
            <a:endParaRPr lang="zh-CN" altLang="en-US" sz="1400" dirty="0"/>
          </a:p>
        </p:txBody>
      </p:sp>
      <p:sp>
        <p:nvSpPr>
          <p:cNvPr id="19" name="矩形: 圆角 18"/>
          <p:cNvSpPr/>
          <p:nvPr/>
        </p:nvSpPr>
        <p:spPr>
          <a:xfrm>
            <a:off x="915329" y="4630035"/>
            <a:ext cx="10396855" cy="798527"/>
          </a:xfrm>
          <a:prstGeom prst="roundRect">
            <a:avLst/>
          </a:prstGeom>
          <a:solidFill>
            <a:srgbClr val="A6A7CD">
              <a:alpha val="2902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文本框 19"/>
          <p:cNvSpPr txBox="1"/>
          <p:nvPr/>
        </p:nvSpPr>
        <p:spPr>
          <a:xfrm>
            <a:off x="961664" y="4630035"/>
            <a:ext cx="10304099" cy="700576"/>
          </a:xfrm>
          <a:prstGeom prst="rect">
            <a:avLst/>
          </a:prstGeom>
          <a:noFill/>
        </p:spPr>
        <p:txBody>
          <a:bodyPr wrap="square">
            <a:spAutoFit/>
          </a:bodyPr>
          <a:lstStyle/>
          <a:p>
            <a:pPr algn="just">
              <a:lnSpc>
                <a:spcPct val="150000"/>
              </a:lnSpc>
            </a:pPr>
            <a:r>
              <a:rPr lang="en-US" altLang="zh-CN" sz="1400" b="1" dirty="0"/>
              <a:t>4</a:t>
            </a:r>
            <a:r>
              <a:rPr lang="zh-CN" altLang="en-US" sz="1400" b="1" dirty="0"/>
              <a:t>、临床管理难度：</a:t>
            </a:r>
            <a:r>
              <a:rPr lang="zh-CN" altLang="en-US" sz="1400" dirty="0"/>
              <a:t>对于吞咽困难患者而言，口服溶液剂型给药更便利。口服溶液需使用专用给药器，护理人员应具备准确量取和给药的技能。需严格遵循药品说明书的储存条件：密封，不超过</a:t>
            </a:r>
            <a:r>
              <a:rPr lang="en-US" altLang="zh-CN" sz="1400" dirty="0"/>
              <a:t>25°C</a:t>
            </a:r>
            <a:r>
              <a:rPr lang="zh-CN" altLang="en-US" sz="1400" dirty="0"/>
              <a:t>保存，不得冷冻。开盖后有效期缩短，需标注开启时间。</a:t>
            </a:r>
            <a:endParaRPr lang="zh-CN" altLang="en-US"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6"/>
          <p:cNvSpPr txBox="1"/>
          <p:nvPr/>
        </p:nvSpPr>
        <p:spPr>
          <a:xfrm>
            <a:off x="1340527" y="0"/>
            <a:ext cx="3358515" cy="460375"/>
          </a:xfrm>
          <a:prstGeom prst="rect">
            <a:avLst/>
          </a:prstGeom>
          <a:noFill/>
        </p:spPr>
        <p:txBody>
          <a:bodyPr wrap="square" rtlCol="0">
            <a:spAutoFit/>
            <a:scene3d>
              <a:camera prst="orthographicFront"/>
              <a:lightRig rig="threePt" dir="t"/>
            </a:scene3d>
            <a:sp3d contourW="12700"/>
          </a:bodyPr>
          <a:lstStyle/>
          <a:p>
            <a:pPr algn="l"/>
            <a:r>
              <a:rPr lang="zh-CN" altLang="en-US" sz="2400" b="1" dirty="0">
                <a:solidFill>
                  <a:srgbClr val="435D9A"/>
                </a:solidFill>
                <a:cs typeface="+mn-ea"/>
                <a:sym typeface="+mn-lt"/>
              </a:rPr>
              <a:t>一、药品基本信息</a:t>
            </a:r>
            <a:endParaRPr lang="zh-CN" sz="1600" b="1" dirty="0">
              <a:solidFill>
                <a:srgbClr val="435D9A"/>
              </a:solidFill>
              <a:cs typeface="+mn-ea"/>
              <a:sym typeface="+mn-lt"/>
            </a:endParaRPr>
          </a:p>
        </p:txBody>
      </p:sp>
      <p:sp>
        <p:nvSpPr>
          <p:cNvPr id="9" name="文本框 8"/>
          <p:cNvSpPr txBox="1"/>
          <p:nvPr/>
        </p:nvSpPr>
        <p:spPr>
          <a:xfrm>
            <a:off x="334595" y="1562493"/>
            <a:ext cx="5551299" cy="4292600"/>
          </a:xfrm>
          <a:prstGeom prst="rect">
            <a:avLst/>
          </a:prstGeom>
          <a:noFill/>
        </p:spPr>
        <p:txBody>
          <a:bodyPr wrap="square">
            <a:spAutoFit/>
          </a:bodyPr>
          <a:lstStyle/>
          <a:p>
            <a:pPr>
              <a:lnSpc>
                <a:spcPct val="150000"/>
              </a:lnSpc>
            </a:pPr>
            <a:r>
              <a:rPr lang="zh-CN" altLang="en-US" sz="1400" b="1" dirty="0">
                <a:latin typeface="微软雅黑" panose="020B0503020204020204" charset="-122"/>
                <a:ea typeface="微软雅黑" panose="020B0503020204020204" charset="-122"/>
              </a:rPr>
              <a:t>通用名称： </a:t>
            </a:r>
            <a:r>
              <a:rPr lang="zh-CN" altLang="en-US" sz="1400" dirty="0">
                <a:latin typeface="微软雅黑" panose="020B0503020204020204" charset="-122"/>
                <a:ea typeface="微软雅黑" panose="020B0503020204020204" charset="-122"/>
              </a:rPr>
              <a:t>托吡酯口服溶液</a:t>
            </a:r>
            <a:endParaRPr lang="zh-CN" altLang="en-US" sz="1400" dirty="0">
              <a:latin typeface="微软雅黑" panose="020B0503020204020204" charset="-122"/>
              <a:ea typeface="微软雅黑" panose="020B0503020204020204" charset="-122"/>
            </a:endParaRPr>
          </a:p>
          <a:p>
            <a:pPr>
              <a:lnSpc>
                <a:spcPct val="150000"/>
              </a:lnSpc>
            </a:pPr>
            <a:r>
              <a:rPr lang="zh-CN" altLang="en-US" sz="1400" b="1" dirty="0">
                <a:latin typeface="微软雅黑" panose="020B0503020204020204" charset="-122"/>
                <a:ea typeface="微软雅黑" panose="020B0503020204020204" charset="-122"/>
              </a:rPr>
              <a:t>英文名称：</a:t>
            </a:r>
            <a:r>
              <a:rPr lang="en-US" altLang="zh-CN" sz="1400" dirty="0">
                <a:latin typeface="微软雅黑" panose="020B0503020204020204" charset="-122"/>
                <a:ea typeface="微软雅黑" panose="020B0503020204020204" charset="-122"/>
              </a:rPr>
              <a:t>Topiramate Oral Solution</a:t>
            </a:r>
            <a:endParaRPr lang="en-US" altLang="zh-CN" sz="1400" dirty="0">
              <a:latin typeface="微软雅黑" panose="020B0503020204020204" charset="-122"/>
              <a:ea typeface="微软雅黑" panose="020B0503020204020204" charset="-122"/>
            </a:endParaRPr>
          </a:p>
          <a:p>
            <a:pPr fontAlgn="t">
              <a:lnSpc>
                <a:spcPct val="150000"/>
              </a:lnSpc>
            </a:pPr>
            <a:r>
              <a:rPr lang="zh-CN" altLang="en-US" sz="1400" b="1" spc="120" dirty="0">
                <a:latin typeface="微软雅黑" panose="020B0503020204020204" charset="-122"/>
                <a:ea typeface="微软雅黑" panose="020B0503020204020204" charset="-122"/>
                <a:cs typeface="微软雅黑" panose="020B0503020204020204" charset="-122"/>
              </a:rPr>
              <a:t>注册规格</a:t>
            </a:r>
            <a:r>
              <a:rPr lang="en-US" altLang="zh-CN" sz="1400" b="1" spc="120" dirty="0">
                <a:latin typeface="微软雅黑" panose="020B0503020204020204" charset="-122"/>
                <a:ea typeface="微软雅黑" panose="020B0503020204020204" charset="-122"/>
                <a:cs typeface="微软雅黑" panose="020B0503020204020204" charset="-122"/>
              </a:rPr>
              <a:t>:</a:t>
            </a:r>
            <a:r>
              <a:rPr lang="en-US" altLang="zh-CN" sz="1400" spc="120" dirty="0">
                <a:latin typeface="微软雅黑" panose="020B0503020204020204" charset="-122"/>
                <a:ea typeface="微软雅黑" panose="020B0503020204020204" charset="-122"/>
                <a:cs typeface="微软雅黑" panose="020B0503020204020204" charset="-122"/>
              </a:rPr>
              <a:t>473ml:11.825g</a:t>
            </a:r>
            <a:endParaRPr lang="zh-CN" altLang="en-US" sz="1400" spc="120" dirty="0">
              <a:latin typeface="微软雅黑" panose="020B0503020204020204" charset="-122"/>
              <a:ea typeface="微软雅黑" panose="020B0503020204020204" charset="-122"/>
              <a:cs typeface="微软雅黑" panose="020B0503020204020204" charset="-122"/>
            </a:endParaRPr>
          </a:p>
          <a:p>
            <a:pPr fontAlgn="t">
              <a:lnSpc>
                <a:spcPct val="150000"/>
              </a:lnSpc>
            </a:pPr>
            <a:r>
              <a:rPr lang="zh-CN" altLang="en-US" sz="1400" b="1" spc="120" dirty="0">
                <a:latin typeface="微软雅黑" panose="020B0503020204020204" charset="-122"/>
                <a:ea typeface="微软雅黑" panose="020B0503020204020204" charset="-122"/>
                <a:cs typeface="微软雅黑" panose="020B0503020204020204" charset="-122"/>
              </a:rPr>
              <a:t>中国大陆首次上市时间</a:t>
            </a:r>
            <a:r>
              <a:rPr lang="en-US" altLang="zh-CN" sz="1400" spc="120" dirty="0">
                <a:latin typeface="微软雅黑" panose="020B0503020204020204" charset="-122"/>
                <a:ea typeface="微软雅黑" panose="020B0503020204020204" charset="-122"/>
                <a:cs typeface="微软雅黑" panose="020B0503020204020204" charset="-122"/>
              </a:rPr>
              <a:t>:2025</a:t>
            </a:r>
            <a:r>
              <a:rPr lang="zh-CN" altLang="en-US" sz="1400" spc="120" dirty="0">
                <a:latin typeface="微软雅黑" panose="020B0503020204020204" charset="-122"/>
                <a:ea typeface="微软雅黑" panose="020B0503020204020204" charset="-122"/>
                <a:cs typeface="微软雅黑" panose="020B0503020204020204" charset="-122"/>
              </a:rPr>
              <a:t>年</a:t>
            </a:r>
            <a:r>
              <a:rPr lang="en-US" altLang="zh-CN" sz="1400" spc="120" dirty="0">
                <a:latin typeface="微软雅黑" panose="020B0503020204020204" charset="-122"/>
                <a:ea typeface="微软雅黑" panose="020B0503020204020204" charset="-122"/>
                <a:cs typeface="微软雅黑" panose="020B0503020204020204" charset="-122"/>
              </a:rPr>
              <a:t>9</a:t>
            </a:r>
            <a:r>
              <a:rPr lang="zh-CN" altLang="en-US" sz="1400" spc="120" dirty="0">
                <a:latin typeface="微软雅黑" panose="020B0503020204020204" charset="-122"/>
                <a:ea typeface="微软雅黑" panose="020B0503020204020204" charset="-122"/>
                <a:cs typeface="微软雅黑" panose="020B0503020204020204" charset="-122"/>
              </a:rPr>
              <a:t>月</a:t>
            </a:r>
            <a:endParaRPr lang="zh-CN" altLang="en-US" sz="1400" spc="120" dirty="0">
              <a:latin typeface="微软雅黑" panose="020B0503020204020204" charset="-122"/>
              <a:ea typeface="微软雅黑" panose="020B0503020204020204" charset="-122"/>
              <a:cs typeface="微软雅黑" panose="020B0503020204020204" charset="-122"/>
            </a:endParaRPr>
          </a:p>
          <a:p>
            <a:pPr fontAlgn="t">
              <a:lnSpc>
                <a:spcPct val="150000"/>
              </a:lnSpc>
            </a:pPr>
            <a:r>
              <a:rPr lang="zh-CN" altLang="en-US" sz="1400" b="1" spc="120" dirty="0">
                <a:latin typeface="微软雅黑" panose="020B0503020204020204" charset="-122"/>
                <a:ea typeface="微软雅黑" panose="020B0503020204020204" charset="-122"/>
                <a:cs typeface="微软雅黑" panose="020B0503020204020204" charset="-122"/>
              </a:rPr>
              <a:t>目前大陆地区同通用名药品的上市情况</a:t>
            </a:r>
            <a:r>
              <a:rPr lang="en-US" altLang="zh-CN" sz="1400" spc="120" dirty="0">
                <a:latin typeface="微软雅黑" panose="020B0503020204020204" charset="-122"/>
                <a:ea typeface="微软雅黑" panose="020B0503020204020204" charset="-122"/>
                <a:cs typeface="微软雅黑" panose="020B0503020204020204" charset="-122"/>
              </a:rPr>
              <a:t>:5</a:t>
            </a:r>
            <a:r>
              <a:rPr lang="zh-CN" altLang="en-US" sz="1400" spc="120" dirty="0">
                <a:latin typeface="微软雅黑" panose="020B0503020204020204" charset="-122"/>
                <a:ea typeface="微软雅黑" panose="020B0503020204020204" charset="-122"/>
                <a:cs typeface="微软雅黑" panose="020B0503020204020204" charset="-122"/>
              </a:rPr>
              <a:t>家</a:t>
            </a:r>
            <a:endParaRPr lang="en-US" altLang="zh-CN" sz="1400" spc="120" dirty="0">
              <a:latin typeface="微软雅黑" panose="020B0503020204020204" charset="-122"/>
              <a:ea typeface="微软雅黑" panose="020B0503020204020204" charset="-122"/>
              <a:cs typeface="微软雅黑" panose="020B0503020204020204" charset="-122"/>
            </a:endParaRPr>
          </a:p>
          <a:p>
            <a:pPr fontAlgn="t">
              <a:lnSpc>
                <a:spcPct val="150000"/>
              </a:lnSpc>
            </a:pPr>
            <a:r>
              <a:rPr lang="zh-CN" altLang="en-US" sz="1400" b="1" spc="120" dirty="0">
                <a:latin typeface="微软雅黑" panose="020B0503020204020204" charset="-122"/>
                <a:ea typeface="微软雅黑" panose="020B0503020204020204" charset="-122"/>
                <a:cs typeface="微软雅黑" panose="020B0503020204020204" charset="-122"/>
              </a:rPr>
              <a:t>全球首个上市国家</a:t>
            </a:r>
            <a:r>
              <a:rPr lang="en-US" altLang="zh-CN" sz="1400" b="1" spc="120" dirty="0">
                <a:latin typeface="微软雅黑" panose="020B0503020204020204" charset="-122"/>
                <a:ea typeface="微软雅黑" panose="020B0503020204020204" charset="-122"/>
                <a:cs typeface="微软雅黑" panose="020B0503020204020204" charset="-122"/>
              </a:rPr>
              <a:t>/</a:t>
            </a:r>
            <a:r>
              <a:rPr lang="zh-CN" altLang="en-US" sz="1400" b="1" spc="120" dirty="0">
                <a:latin typeface="微软雅黑" panose="020B0503020204020204" charset="-122"/>
                <a:ea typeface="微软雅黑" panose="020B0503020204020204" charset="-122"/>
                <a:cs typeface="微软雅黑" panose="020B0503020204020204" charset="-122"/>
              </a:rPr>
              <a:t>地区及上市时间：</a:t>
            </a:r>
            <a:endParaRPr lang="zh-CN" altLang="en-US" sz="1400" spc="120" dirty="0">
              <a:latin typeface="微软雅黑" panose="020B0503020204020204" charset="-122"/>
              <a:ea typeface="微软雅黑" panose="020B0503020204020204" charset="-122"/>
              <a:cs typeface="微软雅黑" panose="020B0503020204020204" charset="-122"/>
            </a:endParaRPr>
          </a:p>
          <a:p>
            <a:pPr fontAlgn="t">
              <a:lnSpc>
                <a:spcPct val="150000"/>
              </a:lnSpc>
            </a:pPr>
            <a:r>
              <a:rPr lang="zh-CN" altLang="en-US" sz="1400" spc="120" dirty="0">
                <a:latin typeface="微软雅黑" panose="020B0503020204020204" charset="-122"/>
                <a:ea typeface="微软雅黑" panose="020B0503020204020204" charset="-122"/>
                <a:cs typeface="微软雅黑" panose="020B0503020204020204" charset="-122"/>
              </a:rPr>
              <a:t>美国</a:t>
            </a:r>
            <a:r>
              <a:rPr lang="en-US" altLang="zh-CN" sz="1400" spc="120" dirty="0">
                <a:latin typeface="微软雅黑" panose="020B0503020204020204" charset="-122"/>
                <a:ea typeface="微软雅黑" panose="020B0503020204020204" charset="-122"/>
                <a:cs typeface="微软雅黑" panose="020B0503020204020204" charset="-122"/>
              </a:rPr>
              <a:t>/2021</a:t>
            </a:r>
            <a:r>
              <a:rPr lang="zh-CN" altLang="en-US" sz="1400" spc="120" dirty="0">
                <a:latin typeface="微软雅黑" panose="020B0503020204020204" charset="-122"/>
                <a:ea typeface="微软雅黑" panose="020B0503020204020204" charset="-122"/>
                <a:cs typeface="微软雅黑" panose="020B0503020204020204" charset="-122"/>
              </a:rPr>
              <a:t>年</a:t>
            </a:r>
            <a:r>
              <a:rPr lang="en-US" altLang="zh-CN" sz="1400" spc="120" dirty="0">
                <a:latin typeface="微软雅黑" panose="020B0503020204020204" charset="-122"/>
                <a:ea typeface="微软雅黑" panose="020B0503020204020204" charset="-122"/>
                <a:cs typeface="微软雅黑" panose="020B0503020204020204" charset="-122"/>
              </a:rPr>
              <a:t>11</a:t>
            </a:r>
            <a:r>
              <a:rPr lang="zh-CN" altLang="en-US" sz="1400" spc="120" dirty="0">
                <a:latin typeface="微软雅黑" panose="020B0503020204020204" charset="-122"/>
                <a:ea typeface="微软雅黑" panose="020B0503020204020204" charset="-122"/>
                <a:cs typeface="微软雅黑" panose="020B0503020204020204" charset="-122"/>
              </a:rPr>
              <a:t>月</a:t>
            </a:r>
            <a:endParaRPr lang="en-US" altLang="zh-CN" sz="1400" spc="120" dirty="0">
              <a:latin typeface="微软雅黑" panose="020B0503020204020204" charset="-122"/>
              <a:ea typeface="微软雅黑" panose="020B0503020204020204" charset="-122"/>
              <a:cs typeface="微软雅黑" panose="020B0503020204020204" charset="-122"/>
            </a:endParaRPr>
          </a:p>
          <a:p>
            <a:pPr fontAlgn="t">
              <a:lnSpc>
                <a:spcPct val="150000"/>
              </a:lnSpc>
            </a:pPr>
            <a:r>
              <a:rPr lang="zh-CN" altLang="en-US" sz="1400" b="1" spc="120" dirty="0">
                <a:latin typeface="微软雅黑" panose="020B0503020204020204" charset="-122"/>
                <a:ea typeface="微软雅黑" panose="020B0503020204020204" charset="-122"/>
                <a:cs typeface="微软雅黑" panose="020B0503020204020204" charset="-122"/>
              </a:rPr>
              <a:t>是否为</a:t>
            </a:r>
            <a:r>
              <a:rPr lang="en-US" altLang="zh-CN" sz="1400" b="1" spc="120" dirty="0">
                <a:latin typeface="微软雅黑" panose="020B0503020204020204" charset="-122"/>
                <a:ea typeface="微软雅黑" panose="020B0503020204020204" charset="-122"/>
                <a:cs typeface="微软雅黑" panose="020B0503020204020204" charset="-122"/>
              </a:rPr>
              <a:t>OTC</a:t>
            </a:r>
            <a:r>
              <a:rPr lang="zh-CN" altLang="en-US" sz="1400" b="1" spc="120" dirty="0">
                <a:latin typeface="微软雅黑" panose="020B0503020204020204" charset="-122"/>
                <a:ea typeface="微软雅黑" panose="020B0503020204020204" charset="-122"/>
                <a:cs typeface="微软雅黑" panose="020B0503020204020204" charset="-122"/>
              </a:rPr>
              <a:t>药品：</a:t>
            </a:r>
            <a:r>
              <a:rPr lang="zh-CN" altLang="en-US" sz="1400" spc="120" dirty="0">
                <a:latin typeface="微软雅黑" panose="020B0503020204020204" charset="-122"/>
                <a:ea typeface="微软雅黑" panose="020B0503020204020204" charset="-122"/>
                <a:cs typeface="微软雅黑" panose="020B0503020204020204" charset="-122"/>
              </a:rPr>
              <a:t>否</a:t>
            </a:r>
            <a:endParaRPr lang="zh-CN" altLang="en-US" sz="1400" spc="120" dirty="0">
              <a:latin typeface="微软雅黑" panose="020B0503020204020204" charset="-122"/>
              <a:ea typeface="微软雅黑" panose="020B0503020204020204" charset="-122"/>
              <a:cs typeface="微软雅黑" panose="020B0503020204020204" charset="-122"/>
            </a:endParaRPr>
          </a:p>
          <a:p>
            <a:pPr fontAlgn="t">
              <a:lnSpc>
                <a:spcPct val="150000"/>
              </a:lnSpc>
            </a:pPr>
            <a:r>
              <a:rPr lang="zh-CN" altLang="en-US" sz="1400" b="1" spc="120" dirty="0">
                <a:latin typeface="微软雅黑" panose="020B0503020204020204" charset="-122"/>
                <a:ea typeface="微软雅黑" panose="020B0503020204020204" charset="-122"/>
                <a:cs typeface="微软雅黑" panose="020B0503020204020204" charset="-122"/>
              </a:rPr>
              <a:t>参照药品建议：</a:t>
            </a:r>
            <a:r>
              <a:rPr lang="zh-CN" altLang="en-US" sz="1400" spc="120" dirty="0">
                <a:latin typeface="微软雅黑" panose="020B0503020204020204" charset="-122"/>
                <a:ea typeface="微软雅黑" panose="020B0503020204020204" charset="-122"/>
                <a:cs typeface="微软雅黑" panose="020B0503020204020204" charset="-122"/>
              </a:rPr>
              <a:t>吡仑帕奈口服混悬液</a:t>
            </a:r>
            <a:endParaRPr lang="en-US" altLang="zh-CN" sz="1400" spc="120" dirty="0">
              <a:latin typeface="微软雅黑" panose="020B0503020204020204" charset="-122"/>
              <a:ea typeface="微软雅黑" panose="020B0503020204020204" charset="-122"/>
              <a:cs typeface="微软雅黑" panose="020B0503020204020204" charset="-122"/>
            </a:endParaRPr>
          </a:p>
          <a:p>
            <a:pPr fontAlgn="t">
              <a:lnSpc>
                <a:spcPct val="150000"/>
              </a:lnSpc>
            </a:pPr>
            <a:r>
              <a:rPr lang="zh-CN" altLang="en-US" sz="1400" b="1" spc="120" dirty="0">
                <a:latin typeface="微软雅黑" panose="020B0503020204020204" charset="-122"/>
                <a:ea typeface="微软雅黑" panose="020B0503020204020204" charset="-122"/>
                <a:cs typeface="微软雅黑" panose="020B0503020204020204" charset="-122"/>
              </a:rPr>
              <a:t>适应症：</a:t>
            </a:r>
            <a:r>
              <a:rPr lang="zh-CN" altLang="en-US" sz="1400" spc="120" dirty="0">
                <a:latin typeface="微软雅黑" panose="020B0503020204020204" charset="-122"/>
                <a:ea typeface="微软雅黑" panose="020B0503020204020204" charset="-122"/>
                <a:cs typeface="微软雅黑" panose="020B0503020204020204" charset="-122"/>
              </a:rPr>
              <a:t>本品用于初诊为癫痫的患者的单药治疗或曾经合并用药现转为单药治疗的癫痫患者。</a:t>
            </a:r>
            <a:endParaRPr lang="zh-CN" altLang="en-US" sz="1400" spc="120" dirty="0">
              <a:latin typeface="微软雅黑" panose="020B0503020204020204" charset="-122"/>
              <a:ea typeface="微软雅黑" panose="020B0503020204020204" charset="-122"/>
              <a:cs typeface="微软雅黑" panose="020B0503020204020204" charset="-122"/>
            </a:endParaRPr>
          </a:p>
          <a:p>
            <a:pPr fontAlgn="t">
              <a:lnSpc>
                <a:spcPct val="150000"/>
              </a:lnSpc>
            </a:pPr>
            <a:r>
              <a:rPr lang="zh-CN" altLang="en-US" sz="1400" spc="120" dirty="0">
                <a:latin typeface="微软雅黑" panose="020B0503020204020204" charset="-122"/>
                <a:ea typeface="微软雅黑" panose="020B0503020204020204" charset="-122"/>
                <a:cs typeface="微软雅黑" panose="020B0503020204020204" charset="-122"/>
              </a:rPr>
              <a:t>本品用于成人及</a:t>
            </a:r>
            <a:r>
              <a:rPr lang="en-US" altLang="zh-CN" sz="1400" spc="120" dirty="0">
                <a:latin typeface="微软雅黑" panose="020B0503020204020204" charset="-122"/>
                <a:ea typeface="微软雅黑" panose="020B0503020204020204" charset="-122"/>
                <a:cs typeface="微软雅黑" panose="020B0503020204020204" charset="-122"/>
              </a:rPr>
              <a:t>2~16</a:t>
            </a:r>
            <a:r>
              <a:rPr lang="zh-CN" altLang="en-US" sz="1400" spc="120" dirty="0">
                <a:latin typeface="微软雅黑" panose="020B0503020204020204" charset="-122"/>
                <a:ea typeface="微软雅黑" panose="020B0503020204020204" charset="-122"/>
                <a:cs typeface="微软雅黑" panose="020B0503020204020204" charset="-122"/>
              </a:rPr>
              <a:t>岁儿童部分性癫痫发作的加用治疗。</a:t>
            </a:r>
            <a:endParaRPr lang="en-US" altLang="zh-CN" sz="1400" spc="120" dirty="0">
              <a:latin typeface="微软雅黑" panose="020B0503020204020204" charset="-122"/>
              <a:ea typeface="微软雅黑" panose="020B0503020204020204" charset="-122"/>
              <a:cs typeface="微软雅黑" panose="020B0503020204020204" charset="-122"/>
            </a:endParaRPr>
          </a:p>
          <a:p>
            <a:pPr fontAlgn="t">
              <a:lnSpc>
                <a:spcPct val="150000"/>
              </a:lnSpc>
            </a:pPr>
            <a:r>
              <a:rPr lang="zh-CN" altLang="en-US" sz="1400" b="1" spc="120" dirty="0">
                <a:latin typeface="微软雅黑" panose="020B0503020204020204" charset="-122"/>
                <a:ea typeface="微软雅黑" panose="020B0503020204020204" charset="-122"/>
                <a:cs typeface="微软雅黑" panose="020B0503020204020204" charset="-122"/>
              </a:rPr>
              <a:t>价格：</a:t>
            </a:r>
            <a:r>
              <a:rPr lang="en-US" altLang="zh-CN" sz="1400" spc="120" dirty="0">
                <a:latin typeface="微软雅黑" panose="020B0503020204020204" charset="-122"/>
                <a:ea typeface="微软雅黑" panose="020B0503020204020204" charset="-122"/>
                <a:cs typeface="微软雅黑" panose="020B0503020204020204" charset="-122"/>
              </a:rPr>
              <a:t>1998</a:t>
            </a:r>
            <a:r>
              <a:rPr lang="zh-CN" altLang="en-US" sz="1400" spc="120" dirty="0">
                <a:latin typeface="微软雅黑" panose="020B0503020204020204" charset="-122"/>
                <a:ea typeface="微软雅黑" panose="020B0503020204020204" charset="-122"/>
                <a:cs typeface="微软雅黑" panose="020B0503020204020204" charset="-122"/>
              </a:rPr>
              <a:t>元</a:t>
            </a:r>
            <a:r>
              <a:rPr lang="en-US" altLang="zh-CN" sz="1400" spc="120" dirty="0">
                <a:latin typeface="微软雅黑" panose="020B0503020204020204" charset="-122"/>
                <a:ea typeface="微软雅黑" panose="020B0503020204020204" charset="-122"/>
                <a:cs typeface="微软雅黑" panose="020B0503020204020204" charset="-122"/>
              </a:rPr>
              <a:t>/</a:t>
            </a:r>
            <a:r>
              <a:rPr lang="zh-CN" altLang="en-US" sz="1400" spc="120" dirty="0">
                <a:latin typeface="微软雅黑" panose="020B0503020204020204" charset="-122"/>
                <a:ea typeface="微软雅黑" panose="020B0503020204020204" charset="-122"/>
                <a:cs typeface="微软雅黑" panose="020B0503020204020204" charset="-122"/>
              </a:rPr>
              <a:t>瓶</a:t>
            </a:r>
            <a:endParaRPr lang="en-US" altLang="zh-CN" sz="1400" spc="120" dirty="0">
              <a:latin typeface="微软雅黑" panose="020B0503020204020204" charset="-122"/>
              <a:ea typeface="微软雅黑" panose="020B0503020204020204" charset="-122"/>
              <a:cs typeface="微软雅黑" panose="020B0503020204020204" charset="-122"/>
            </a:endParaRPr>
          </a:p>
        </p:txBody>
      </p:sp>
      <p:sp>
        <p:nvSpPr>
          <p:cNvPr id="13" name="梯形 12"/>
          <p:cNvSpPr/>
          <p:nvPr/>
        </p:nvSpPr>
        <p:spPr>
          <a:xfrm>
            <a:off x="-213064" y="0"/>
            <a:ext cx="1447060" cy="460375"/>
          </a:xfrm>
          <a:prstGeom prst="trapezoid">
            <a:avLst/>
          </a:prstGeom>
          <a:solidFill>
            <a:srgbClr val="435D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梯形 13"/>
          <p:cNvSpPr/>
          <p:nvPr/>
        </p:nvSpPr>
        <p:spPr>
          <a:xfrm>
            <a:off x="11265763" y="6491056"/>
            <a:ext cx="1202184" cy="460375"/>
          </a:xfrm>
          <a:prstGeom prst="trapezoid">
            <a:avLst/>
          </a:prstGeom>
          <a:solidFill>
            <a:srgbClr val="435D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5656351" y="165602"/>
            <a:ext cx="6307584" cy="6555641"/>
          </a:xfrm>
          <a:prstGeom prst="rect">
            <a:avLst/>
          </a:prstGeom>
          <a:noFill/>
        </p:spPr>
        <p:txBody>
          <a:bodyPr wrap="square">
            <a:spAutoFit/>
          </a:bodyPr>
          <a:lstStyle/>
          <a:p>
            <a:pPr fontAlgn="t">
              <a:lnSpc>
                <a:spcPct val="150000"/>
              </a:lnSpc>
            </a:pPr>
            <a:r>
              <a:rPr lang="zh-CN" altLang="en-US" sz="1400" b="1" spc="120" dirty="0">
                <a:latin typeface="微软雅黑" panose="020B0503020204020204" charset="-122"/>
                <a:ea typeface="微软雅黑" panose="020B0503020204020204" charset="-122"/>
              </a:rPr>
              <a:t>用法用量：</a:t>
            </a:r>
            <a:r>
              <a:rPr lang="zh-CN" altLang="en-US" sz="1400" spc="120" dirty="0">
                <a:latin typeface="微软雅黑" panose="020B0503020204020204" charset="-122"/>
                <a:ea typeface="微软雅黑" panose="020B0503020204020204" charset="-122"/>
              </a:rPr>
              <a:t>对成人和儿童皆推荐从低剂量开始治疗，然后逐渐增加剂量，调整至有效剂量。使用本品治疗时，不必监测血浆托吡酯浓度以达到最佳疗效。本品加用苯妥英治疗时，仅有极少数病例需调整苯妥英的用量以达到最佳临床疗效。在本品加用治疗期间，加用或停用苯妥英和卡马西平时可能需要调整本品的剂量。</a:t>
            </a:r>
            <a:endParaRPr lang="zh-CN" altLang="en-US" sz="1400" spc="120" dirty="0">
              <a:latin typeface="微软雅黑" panose="020B0503020204020204" charset="-122"/>
              <a:ea typeface="微软雅黑" panose="020B0503020204020204" charset="-122"/>
            </a:endParaRPr>
          </a:p>
          <a:p>
            <a:pPr fontAlgn="t">
              <a:lnSpc>
                <a:spcPct val="150000"/>
              </a:lnSpc>
            </a:pPr>
            <a:r>
              <a:rPr lang="zh-CN" altLang="en-US" sz="1400" spc="120" dirty="0">
                <a:latin typeface="微软雅黑" panose="020B0503020204020204" charset="-122"/>
                <a:ea typeface="微软雅黑" panose="020B0503020204020204" charset="-122"/>
              </a:rPr>
              <a:t>进食与否皆可服用本品。</a:t>
            </a:r>
            <a:endParaRPr lang="en-US" altLang="zh-CN" sz="1400" spc="120" dirty="0">
              <a:latin typeface="微软雅黑" panose="020B0503020204020204" charset="-122"/>
              <a:ea typeface="微软雅黑" panose="020B0503020204020204" charset="-122"/>
            </a:endParaRPr>
          </a:p>
          <a:p>
            <a:pPr fontAlgn="t">
              <a:lnSpc>
                <a:spcPct val="150000"/>
              </a:lnSpc>
            </a:pPr>
            <a:r>
              <a:rPr lang="zh-CN" altLang="en-US" sz="1400" dirty="0">
                <a:latin typeface="微软雅黑" panose="020B0503020204020204" charset="-122"/>
                <a:ea typeface="微软雅黑" panose="020B0503020204020204" charset="-122"/>
              </a:rPr>
              <a:t>加用治疗</a:t>
            </a:r>
            <a:endParaRPr lang="zh-CN" altLang="en-US" sz="1400" dirty="0">
              <a:latin typeface="微软雅黑" panose="020B0503020204020204" charset="-122"/>
              <a:ea typeface="微软雅黑" panose="020B0503020204020204" charset="-122"/>
            </a:endParaRPr>
          </a:p>
          <a:p>
            <a:pPr algn="just" fontAlgn="t">
              <a:lnSpc>
                <a:spcPct val="150000"/>
              </a:lnSpc>
            </a:pPr>
            <a:r>
              <a:rPr lang="zh-CN" altLang="en-US" sz="1400" dirty="0">
                <a:latin typeface="微软雅黑" panose="020B0503020204020204" charset="-122"/>
                <a:ea typeface="微软雅黑" panose="020B0503020204020204" charset="-122"/>
              </a:rPr>
              <a:t>成人</a:t>
            </a:r>
            <a:r>
              <a:rPr lang="en-US" altLang="zh-CN" sz="1400" dirty="0">
                <a:latin typeface="微软雅黑" panose="020B0503020204020204" charset="-122"/>
                <a:ea typeface="微软雅黑" panose="020B0503020204020204" charset="-122"/>
              </a:rPr>
              <a:t>(17</a:t>
            </a:r>
            <a:r>
              <a:rPr lang="zh-CN" altLang="en-US" sz="1400" dirty="0">
                <a:latin typeface="微软雅黑" panose="020B0503020204020204" charset="-122"/>
                <a:ea typeface="微软雅黑" panose="020B0503020204020204" charset="-122"/>
              </a:rPr>
              <a:t>岁及以上</a:t>
            </a:r>
            <a:r>
              <a:rPr lang="en-US" altLang="zh-CN" sz="1400" dirty="0">
                <a:latin typeface="微软雅黑" panose="020B0503020204020204" charset="-122"/>
                <a:ea typeface="微软雅黑" panose="020B0503020204020204" charset="-122"/>
              </a:rPr>
              <a:t>)</a:t>
            </a:r>
            <a:r>
              <a:rPr lang="zh-CN" altLang="en-US" sz="1400" dirty="0">
                <a:latin typeface="微软雅黑" panose="020B0503020204020204" charset="-122"/>
                <a:ea typeface="微软雅黑" panose="020B0503020204020204" charset="-122"/>
              </a:rPr>
              <a:t>：剂量调整应从每晚</a:t>
            </a:r>
            <a:r>
              <a:rPr lang="en-US" altLang="zh-CN" sz="1400" dirty="0">
                <a:latin typeface="微软雅黑" panose="020B0503020204020204" charset="-122"/>
                <a:ea typeface="微软雅黑" panose="020B0503020204020204" charset="-122"/>
              </a:rPr>
              <a:t>25~50mg</a:t>
            </a:r>
            <a:r>
              <a:rPr lang="zh-CN" altLang="en-US" sz="1400" dirty="0">
                <a:latin typeface="微软雅黑" panose="020B0503020204020204" charset="-122"/>
                <a:ea typeface="微软雅黑" panose="020B0503020204020204" charset="-122"/>
              </a:rPr>
              <a:t>开始，服用</a:t>
            </a:r>
            <a:r>
              <a:rPr lang="en-US" altLang="zh-CN" sz="1400" dirty="0">
                <a:latin typeface="微软雅黑" panose="020B0503020204020204" charset="-122"/>
                <a:ea typeface="微软雅黑" panose="020B0503020204020204" charset="-122"/>
              </a:rPr>
              <a:t>1</a:t>
            </a:r>
            <a:r>
              <a:rPr lang="zh-CN" altLang="en-US" sz="1400" dirty="0">
                <a:latin typeface="微软雅黑" panose="020B0503020204020204" charset="-122"/>
                <a:ea typeface="微软雅黑" panose="020B0503020204020204" charset="-122"/>
              </a:rPr>
              <a:t>周。</a:t>
            </a:r>
            <a:r>
              <a:rPr lang="en-US" altLang="zh-CN" sz="1400" dirty="0">
                <a:latin typeface="微软雅黑" panose="020B0503020204020204" charset="-122"/>
                <a:ea typeface="微软雅黑" panose="020B0503020204020204" charset="-122"/>
              </a:rPr>
              <a:t>(</a:t>
            </a:r>
            <a:r>
              <a:rPr lang="zh-CN" altLang="en-US" sz="1400" dirty="0">
                <a:latin typeface="微软雅黑" panose="020B0503020204020204" charset="-122"/>
                <a:ea typeface="微软雅黑" panose="020B0503020204020204" charset="-122"/>
              </a:rPr>
              <a:t>已有使用更低起始剂量的报告，但尚未进行系统研究。</a:t>
            </a:r>
            <a:r>
              <a:rPr lang="en-US" altLang="zh-CN" sz="1400" dirty="0">
                <a:latin typeface="微软雅黑" panose="020B0503020204020204" charset="-122"/>
                <a:ea typeface="微软雅黑" panose="020B0503020204020204" charset="-122"/>
              </a:rPr>
              <a:t>)</a:t>
            </a:r>
            <a:r>
              <a:rPr lang="zh-CN" altLang="en-US" sz="1400" dirty="0">
                <a:latin typeface="微软雅黑" panose="020B0503020204020204" charset="-122"/>
                <a:ea typeface="微软雅黑" panose="020B0503020204020204" charset="-122"/>
              </a:rPr>
              <a:t>随后每间隔</a:t>
            </a:r>
            <a:r>
              <a:rPr lang="en-US" altLang="zh-CN" sz="1400" dirty="0">
                <a:latin typeface="微软雅黑" panose="020B0503020204020204" charset="-122"/>
                <a:ea typeface="微软雅黑" panose="020B0503020204020204" charset="-122"/>
              </a:rPr>
              <a:t>1</a:t>
            </a:r>
            <a:r>
              <a:rPr lang="zh-CN" altLang="en-US" sz="1400" dirty="0">
                <a:latin typeface="微软雅黑" panose="020B0503020204020204" charset="-122"/>
                <a:ea typeface="微软雅黑" panose="020B0503020204020204" charset="-122"/>
              </a:rPr>
              <a:t>或</a:t>
            </a:r>
            <a:r>
              <a:rPr lang="en-US" altLang="zh-CN" sz="1400" dirty="0">
                <a:latin typeface="微软雅黑" panose="020B0503020204020204" charset="-122"/>
                <a:ea typeface="微软雅黑" panose="020B0503020204020204" charset="-122"/>
              </a:rPr>
              <a:t>2</a:t>
            </a:r>
            <a:r>
              <a:rPr lang="zh-CN" altLang="en-US" sz="1400" dirty="0">
                <a:latin typeface="微软雅黑" panose="020B0503020204020204" charset="-122"/>
                <a:ea typeface="微软雅黑" panose="020B0503020204020204" charset="-122"/>
              </a:rPr>
              <a:t>周加量</a:t>
            </a:r>
            <a:r>
              <a:rPr lang="en-US" altLang="zh-CN" sz="1400" dirty="0">
                <a:latin typeface="微软雅黑" panose="020B0503020204020204" charset="-122"/>
                <a:ea typeface="微软雅黑" panose="020B0503020204020204" charset="-122"/>
              </a:rPr>
              <a:t>25~50mg(</a:t>
            </a:r>
            <a:r>
              <a:rPr lang="zh-CN" altLang="en-US" sz="1400" dirty="0">
                <a:latin typeface="微软雅黑" panose="020B0503020204020204" charset="-122"/>
                <a:ea typeface="微软雅黑" panose="020B0503020204020204" charset="-122"/>
              </a:rPr>
              <a:t>至</a:t>
            </a:r>
            <a:r>
              <a:rPr lang="en-US" altLang="zh-CN" sz="1400" dirty="0">
                <a:latin typeface="微软雅黑" panose="020B0503020204020204" charset="-122"/>
                <a:ea typeface="微软雅黑" panose="020B0503020204020204" charset="-122"/>
              </a:rPr>
              <a:t>100mg)/</a:t>
            </a:r>
            <a:r>
              <a:rPr lang="zh-CN" altLang="en-US" sz="1400" dirty="0">
                <a:latin typeface="微软雅黑" panose="020B0503020204020204" charset="-122"/>
                <a:ea typeface="微软雅黑" panose="020B0503020204020204" charset="-122"/>
              </a:rPr>
              <a:t>日，分</a:t>
            </a:r>
            <a:r>
              <a:rPr lang="en-US" altLang="zh-CN" sz="1400" dirty="0">
                <a:latin typeface="微软雅黑" panose="020B0503020204020204" charset="-122"/>
                <a:ea typeface="微软雅黑" panose="020B0503020204020204" charset="-122"/>
              </a:rPr>
              <a:t>2</a:t>
            </a:r>
            <a:r>
              <a:rPr lang="zh-CN" altLang="en-US" sz="1400" dirty="0">
                <a:latin typeface="微软雅黑" panose="020B0503020204020204" charset="-122"/>
                <a:ea typeface="微软雅黑" panose="020B0503020204020204" charset="-122"/>
              </a:rPr>
              <a:t>次服用。应根据临床效果进行剂量调整。某些患者可在每日</a:t>
            </a:r>
            <a:r>
              <a:rPr lang="en-US" altLang="zh-CN" sz="1400" dirty="0">
                <a:latin typeface="微软雅黑" panose="020B0503020204020204" charset="-122"/>
                <a:ea typeface="微软雅黑" panose="020B0503020204020204" charset="-122"/>
              </a:rPr>
              <a:t>1</a:t>
            </a:r>
            <a:r>
              <a:rPr lang="zh-CN" altLang="en-US" sz="1400" dirty="0">
                <a:latin typeface="微软雅黑" panose="020B0503020204020204" charset="-122"/>
                <a:ea typeface="微软雅黑" panose="020B0503020204020204" charset="-122"/>
              </a:rPr>
              <a:t>次时达到疗效。</a:t>
            </a:r>
            <a:endParaRPr lang="zh-CN" altLang="en-US" sz="1400" dirty="0">
              <a:latin typeface="微软雅黑" panose="020B0503020204020204" charset="-122"/>
              <a:ea typeface="微软雅黑" panose="020B0503020204020204" charset="-122"/>
            </a:endParaRPr>
          </a:p>
          <a:p>
            <a:pPr fontAlgn="t">
              <a:lnSpc>
                <a:spcPct val="150000"/>
              </a:lnSpc>
            </a:pPr>
            <a:r>
              <a:rPr lang="zh-CN" altLang="en-US" sz="1400" dirty="0">
                <a:latin typeface="微软雅黑" panose="020B0503020204020204" charset="-122"/>
                <a:ea typeface="微软雅黑" panose="020B0503020204020204" charset="-122"/>
              </a:rPr>
              <a:t>在加用治疗的临床试验中，</a:t>
            </a:r>
            <a:r>
              <a:rPr lang="en-US" altLang="zh-CN" sz="1400" dirty="0">
                <a:latin typeface="微软雅黑" panose="020B0503020204020204" charset="-122"/>
                <a:ea typeface="微软雅黑" panose="020B0503020204020204" charset="-122"/>
              </a:rPr>
              <a:t>200mg</a:t>
            </a:r>
            <a:r>
              <a:rPr lang="zh-CN" altLang="en-US" sz="1400" dirty="0">
                <a:latin typeface="微软雅黑" panose="020B0503020204020204" charset="-122"/>
                <a:ea typeface="微软雅黑" panose="020B0503020204020204" charset="-122"/>
              </a:rPr>
              <a:t>是研究中最低剂量，并且有效。因此，考虑将</a:t>
            </a:r>
            <a:r>
              <a:rPr lang="en-US" altLang="zh-CN" sz="1400" dirty="0">
                <a:latin typeface="微软雅黑" panose="020B0503020204020204" charset="-122"/>
                <a:ea typeface="微软雅黑" panose="020B0503020204020204" charset="-122"/>
              </a:rPr>
              <a:t>200mg</a:t>
            </a:r>
            <a:r>
              <a:rPr lang="zh-CN" altLang="en-US" sz="1400" dirty="0">
                <a:latin typeface="微软雅黑" panose="020B0503020204020204" charset="-122"/>
                <a:ea typeface="微软雅黑" panose="020B0503020204020204" charset="-122"/>
              </a:rPr>
              <a:t>作为最低有效剂量，常用日剂量为</a:t>
            </a:r>
            <a:r>
              <a:rPr lang="en-US" altLang="zh-CN" sz="1400" dirty="0">
                <a:latin typeface="微软雅黑" panose="020B0503020204020204" charset="-122"/>
                <a:ea typeface="微软雅黑" panose="020B0503020204020204" charset="-122"/>
              </a:rPr>
              <a:t>200~400mg(</a:t>
            </a:r>
            <a:r>
              <a:rPr lang="zh-CN" altLang="en-US" sz="1400" dirty="0">
                <a:latin typeface="微软雅黑" panose="020B0503020204020204" charset="-122"/>
                <a:ea typeface="微软雅黑" panose="020B0503020204020204" charset="-122"/>
              </a:rPr>
              <a:t>分</a:t>
            </a:r>
            <a:r>
              <a:rPr lang="en-US" altLang="zh-CN" sz="1400" dirty="0">
                <a:latin typeface="微软雅黑" panose="020B0503020204020204" charset="-122"/>
                <a:ea typeface="微软雅黑" panose="020B0503020204020204" charset="-122"/>
              </a:rPr>
              <a:t>2</a:t>
            </a:r>
            <a:r>
              <a:rPr lang="zh-CN" altLang="en-US" sz="1400" dirty="0">
                <a:latin typeface="微软雅黑" panose="020B0503020204020204" charset="-122"/>
                <a:ea typeface="微软雅黑" panose="020B0503020204020204" charset="-122"/>
              </a:rPr>
              <a:t>次服用</a:t>
            </a:r>
            <a:r>
              <a:rPr lang="en-US" altLang="zh-CN" sz="1400" dirty="0">
                <a:latin typeface="微软雅黑" panose="020B0503020204020204" charset="-122"/>
                <a:ea typeface="微软雅黑" panose="020B0503020204020204" charset="-122"/>
              </a:rPr>
              <a:t>)</a:t>
            </a:r>
            <a:r>
              <a:rPr lang="zh-CN" altLang="en-US" sz="1400" dirty="0">
                <a:latin typeface="微软雅黑" panose="020B0503020204020204" charset="-122"/>
                <a:ea typeface="微软雅黑" panose="020B0503020204020204" charset="-122"/>
              </a:rPr>
              <a:t>。个别患者曾接受</a:t>
            </a:r>
            <a:r>
              <a:rPr lang="en-US" altLang="zh-CN" sz="1400" dirty="0">
                <a:latin typeface="微软雅黑" panose="020B0503020204020204" charset="-122"/>
                <a:ea typeface="微软雅黑" panose="020B0503020204020204" charset="-122"/>
              </a:rPr>
              <a:t>1600mg/</a:t>
            </a:r>
            <a:r>
              <a:rPr lang="zh-CN" altLang="en-US" sz="1400" dirty="0">
                <a:latin typeface="微软雅黑" panose="020B0503020204020204" charset="-122"/>
                <a:ea typeface="微软雅黑" panose="020B0503020204020204" charset="-122"/>
              </a:rPr>
              <a:t>日的剂量治疗。</a:t>
            </a:r>
            <a:endParaRPr lang="zh-CN" altLang="en-US" sz="1400" dirty="0">
              <a:latin typeface="微软雅黑" panose="020B0503020204020204" charset="-122"/>
              <a:ea typeface="微软雅黑" panose="020B0503020204020204" charset="-122"/>
            </a:endParaRPr>
          </a:p>
          <a:p>
            <a:pPr fontAlgn="t">
              <a:lnSpc>
                <a:spcPct val="150000"/>
              </a:lnSpc>
            </a:pPr>
            <a:r>
              <a:rPr lang="zh-CN" altLang="en-US" sz="1400" dirty="0">
                <a:latin typeface="微软雅黑" panose="020B0503020204020204" charset="-122"/>
                <a:ea typeface="微软雅黑" panose="020B0503020204020204" charset="-122"/>
              </a:rPr>
              <a:t>上述推荐剂量适用于所有没有潜在肾脏疾病的成人，包括老年患者。</a:t>
            </a:r>
            <a:endParaRPr lang="en-US" altLang="zh-CN" sz="1400" dirty="0">
              <a:latin typeface="微软雅黑" panose="020B0503020204020204" charset="-122"/>
              <a:ea typeface="微软雅黑" panose="020B0503020204020204" charset="-122"/>
            </a:endParaRPr>
          </a:p>
          <a:p>
            <a:pPr fontAlgn="t">
              <a:lnSpc>
                <a:spcPct val="150000"/>
              </a:lnSpc>
            </a:pPr>
            <a:r>
              <a:rPr lang="en-US" altLang="zh-CN" sz="1400" dirty="0">
                <a:latin typeface="微软雅黑" panose="020B0503020204020204" charset="-122"/>
                <a:ea typeface="微软雅黑" panose="020B0503020204020204" charset="-122"/>
              </a:rPr>
              <a:t>2~16</a:t>
            </a:r>
            <a:r>
              <a:rPr lang="zh-CN" altLang="en-US" sz="1400" dirty="0">
                <a:latin typeface="微软雅黑" panose="020B0503020204020204" charset="-122"/>
                <a:ea typeface="微软雅黑" panose="020B0503020204020204" charset="-122"/>
              </a:rPr>
              <a:t>岁儿童患者：作为加用治疗，推荐本品日总剂量为</a:t>
            </a:r>
            <a:r>
              <a:rPr lang="en-US" altLang="zh-CN" sz="1400" dirty="0">
                <a:latin typeface="微软雅黑" panose="020B0503020204020204" charset="-122"/>
                <a:ea typeface="微软雅黑" panose="020B0503020204020204" charset="-122"/>
              </a:rPr>
              <a:t>5~9mg/kg/</a:t>
            </a:r>
            <a:r>
              <a:rPr lang="zh-CN" altLang="en-US" sz="1400" dirty="0">
                <a:latin typeface="微软雅黑" panose="020B0503020204020204" charset="-122"/>
                <a:ea typeface="微软雅黑" panose="020B0503020204020204" charset="-122"/>
              </a:rPr>
              <a:t>日，分</a:t>
            </a:r>
            <a:r>
              <a:rPr lang="en-US" altLang="zh-CN" sz="1400" dirty="0">
                <a:latin typeface="微软雅黑" panose="020B0503020204020204" charset="-122"/>
                <a:ea typeface="微软雅黑" panose="020B0503020204020204" charset="-122"/>
              </a:rPr>
              <a:t>2</a:t>
            </a:r>
            <a:r>
              <a:rPr lang="zh-CN" altLang="en-US" sz="1400" dirty="0">
                <a:latin typeface="微软雅黑" panose="020B0503020204020204" charset="-122"/>
                <a:ea typeface="微软雅黑" panose="020B0503020204020204" charset="-122"/>
              </a:rPr>
              <a:t>次服用。剂量调整应从每晚</a:t>
            </a:r>
            <a:r>
              <a:rPr lang="en-US" altLang="zh-CN" sz="1400" dirty="0">
                <a:latin typeface="微软雅黑" panose="020B0503020204020204" charset="-122"/>
                <a:ea typeface="微软雅黑" panose="020B0503020204020204" charset="-122"/>
              </a:rPr>
              <a:t>25mg</a:t>
            </a:r>
            <a:r>
              <a:rPr lang="zh-CN" altLang="en-US" sz="1400" dirty="0">
                <a:latin typeface="微软雅黑" panose="020B0503020204020204" charset="-122"/>
                <a:ea typeface="微软雅黑" panose="020B0503020204020204" charset="-122"/>
              </a:rPr>
              <a:t>开始</a:t>
            </a:r>
            <a:r>
              <a:rPr lang="en-US" altLang="zh-CN" sz="1400" dirty="0">
                <a:latin typeface="微软雅黑" panose="020B0503020204020204" charset="-122"/>
                <a:ea typeface="微软雅黑" panose="020B0503020204020204" charset="-122"/>
              </a:rPr>
              <a:t>(</a:t>
            </a:r>
            <a:r>
              <a:rPr lang="zh-CN" altLang="en-US" sz="1400" dirty="0">
                <a:latin typeface="微软雅黑" panose="020B0503020204020204" charset="-122"/>
                <a:ea typeface="微软雅黑" panose="020B0503020204020204" charset="-122"/>
              </a:rPr>
              <a:t>或更少，剂量范围</a:t>
            </a:r>
            <a:r>
              <a:rPr lang="en-US" altLang="zh-CN" sz="1400" dirty="0">
                <a:latin typeface="微软雅黑" panose="020B0503020204020204" charset="-122"/>
                <a:ea typeface="微软雅黑" panose="020B0503020204020204" charset="-122"/>
              </a:rPr>
              <a:t>1~3mgkg/</a:t>
            </a:r>
            <a:r>
              <a:rPr lang="zh-CN" altLang="en-US" sz="1400" dirty="0">
                <a:latin typeface="微软雅黑" panose="020B0503020204020204" charset="-122"/>
                <a:ea typeface="微软雅黑" panose="020B0503020204020204" charset="-122"/>
              </a:rPr>
              <a:t>日</a:t>
            </a:r>
            <a:r>
              <a:rPr lang="en-US" altLang="zh-CN" sz="1400" dirty="0">
                <a:latin typeface="微软雅黑" panose="020B0503020204020204" charset="-122"/>
                <a:ea typeface="微软雅黑" panose="020B0503020204020204" charset="-122"/>
              </a:rPr>
              <a:t>)</a:t>
            </a:r>
            <a:r>
              <a:rPr lang="zh-CN" altLang="en-US" sz="1400" dirty="0">
                <a:latin typeface="微软雅黑" panose="020B0503020204020204" charset="-122"/>
                <a:ea typeface="微软雅黑" panose="020B0503020204020204" charset="-122"/>
              </a:rPr>
              <a:t>，服用</a:t>
            </a:r>
            <a:r>
              <a:rPr lang="en-US" altLang="zh-CN" sz="1400" dirty="0">
                <a:latin typeface="微软雅黑" panose="020B0503020204020204" charset="-122"/>
                <a:ea typeface="微软雅黑" panose="020B0503020204020204" charset="-122"/>
              </a:rPr>
              <a:t>1</a:t>
            </a:r>
            <a:r>
              <a:rPr lang="zh-CN" altLang="en-US" sz="1400" dirty="0">
                <a:latin typeface="微软雅黑" panose="020B0503020204020204" charset="-122"/>
                <a:ea typeface="微软雅黑" panose="020B0503020204020204" charset="-122"/>
              </a:rPr>
              <a:t>周。然后每间隔</a:t>
            </a:r>
            <a:r>
              <a:rPr lang="en-US" altLang="zh-CN" sz="1400" dirty="0">
                <a:latin typeface="微软雅黑" panose="020B0503020204020204" charset="-122"/>
                <a:ea typeface="微软雅黑" panose="020B0503020204020204" charset="-122"/>
              </a:rPr>
              <a:t>1</a:t>
            </a:r>
            <a:r>
              <a:rPr lang="zh-CN" altLang="en-US" sz="1400" dirty="0">
                <a:latin typeface="微软雅黑" panose="020B0503020204020204" charset="-122"/>
                <a:ea typeface="微软雅黑" panose="020B0503020204020204" charset="-122"/>
              </a:rPr>
              <a:t>或</a:t>
            </a:r>
            <a:r>
              <a:rPr lang="en-US" altLang="zh-CN" sz="1400" dirty="0">
                <a:latin typeface="微软雅黑" panose="020B0503020204020204" charset="-122"/>
                <a:ea typeface="微软雅黑" panose="020B0503020204020204" charset="-122"/>
              </a:rPr>
              <a:t>2</a:t>
            </a:r>
            <a:r>
              <a:rPr lang="zh-CN" altLang="en-US" sz="1400" dirty="0">
                <a:latin typeface="微软雅黑" panose="020B0503020204020204" charset="-122"/>
                <a:ea typeface="微软雅黑" panose="020B0503020204020204" charset="-122"/>
              </a:rPr>
              <a:t>周加量</a:t>
            </a:r>
            <a:r>
              <a:rPr lang="en-US" altLang="zh-CN" sz="1400" dirty="0">
                <a:latin typeface="微软雅黑" panose="020B0503020204020204" charset="-122"/>
                <a:ea typeface="微软雅黑" panose="020B0503020204020204" charset="-122"/>
              </a:rPr>
              <a:t>1~3mg/kg/</a:t>
            </a:r>
            <a:r>
              <a:rPr lang="zh-CN" altLang="en-US" sz="1400" dirty="0">
                <a:latin typeface="微软雅黑" panose="020B0503020204020204" charset="-122"/>
                <a:ea typeface="微软雅黑" panose="020B0503020204020204" charset="-122"/>
              </a:rPr>
              <a:t>日</a:t>
            </a:r>
            <a:r>
              <a:rPr lang="en-US" altLang="zh-CN" sz="1400" dirty="0">
                <a:latin typeface="微软雅黑" panose="020B0503020204020204" charset="-122"/>
                <a:ea typeface="微软雅黑" panose="020B0503020204020204" charset="-122"/>
              </a:rPr>
              <a:t>(</a:t>
            </a:r>
            <a:r>
              <a:rPr lang="zh-CN" altLang="en-US" sz="1400" dirty="0">
                <a:latin typeface="微软雅黑" panose="020B0503020204020204" charset="-122"/>
                <a:ea typeface="微软雅黑" panose="020B0503020204020204" charset="-122"/>
              </a:rPr>
              <a:t>分</a:t>
            </a:r>
            <a:r>
              <a:rPr lang="en-US" altLang="zh-CN" sz="1400" dirty="0">
                <a:latin typeface="微软雅黑" panose="020B0503020204020204" charset="-122"/>
                <a:ea typeface="微软雅黑" panose="020B0503020204020204" charset="-122"/>
              </a:rPr>
              <a:t>2</a:t>
            </a:r>
            <a:r>
              <a:rPr lang="zh-CN" altLang="en-US" sz="1400" dirty="0">
                <a:latin typeface="微软雅黑" panose="020B0503020204020204" charset="-122"/>
                <a:ea typeface="微软雅黑" panose="020B0503020204020204" charset="-122"/>
              </a:rPr>
              <a:t>次服用</a:t>
            </a:r>
            <a:r>
              <a:rPr lang="en-US" altLang="zh-CN" sz="1400" dirty="0">
                <a:latin typeface="微软雅黑" panose="020B0503020204020204" charset="-122"/>
                <a:ea typeface="微软雅黑" panose="020B0503020204020204" charset="-122"/>
              </a:rPr>
              <a:t>)</a:t>
            </a:r>
            <a:r>
              <a:rPr lang="zh-CN" altLang="en-US" sz="1400" dirty="0">
                <a:latin typeface="微软雅黑" panose="020B0503020204020204" charset="-122"/>
                <a:ea typeface="微软雅黑" panose="020B0503020204020204" charset="-122"/>
              </a:rPr>
              <a:t>直到达到最佳的临床效果。应根据临床效果进行剂量调整。曾对日剂量</a:t>
            </a:r>
            <a:r>
              <a:rPr lang="en-US" altLang="zh-CN" sz="1400" dirty="0">
                <a:latin typeface="微软雅黑" panose="020B0503020204020204" charset="-122"/>
                <a:ea typeface="微软雅黑" panose="020B0503020204020204" charset="-122"/>
              </a:rPr>
              <a:t>30mgkg/</a:t>
            </a:r>
            <a:r>
              <a:rPr lang="zh-CN" altLang="en-US" sz="1400" dirty="0">
                <a:latin typeface="微软雅黑" panose="020B0503020204020204" charset="-122"/>
                <a:ea typeface="微软雅黑" panose="020B0503020204020204" charset="-122"/>
              </a:rPr>
              <a:t>日进行研究，患者普遍耐受性良好。</a:t>
            </a:r>
            <a:endParaRPr lang="zh-CN" altLang="en-US" sz="1400" dirty="0">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94200" y="302359"/>
            <a:ext cx="6307584" cy="6555641"/>
          </a:xfrm>
          <a:prstGeom prst="rect">
            <a:avLst/>
          </a:prstGeom>
          <a:noFill/>
        </p:spPr>
        <p:txBody>
          <a:bodyPr wrap="square">
            <a:spAutoFit/>
          </a:bodyPr>
          <a:lstStyle/>
          <a:p>
            <a:pPr fontAlgn="t">
              <a:lnSpc>
                <a:spcPct val="150000"/>
              </a:lnSpc>
            </a:pPr>
            <a:r>
              <a:rPr lang="zh-CN" altLang="en-US" sz="1400" b="1" spc="120" dirty="0">
                <a:latin typeface="微软雅黑" panose="020B0503020204020204" charset="-122"/>
                <a:ea typeface="微软雅黑" panose="020B0503020204020204" charset="-122"/>
              </a:rPr>
              <a:t>用法用量：</a:t>
            </a:r>
            <a:endParaRPr lang="en-US" altLang="zh-CN" sz="1400" spc="120" dirty="0">
              <a:latin typeface="微软雅黑" panose="020B0503020204020204" charset="-122"/>
              <a:ea typeface="微软雅黑" panose="020B0503020204020204" charset="-122"/>
            </a:endParaRPr>
          </a:p>
          <a:p>
            <a:pPr algn="just" fontAlgn="t">
              <a:lnSpc>
                <a:spcPct val="150000"/>
              </a:lnSpc>
            </a:pPr>
            <a:r>
              <a:rPr lang="zh-CN" altLang="en-US" sz="1400" dirty="0">
                <a:latin typeface="微软雅黑" panose="020B0503020204020204" charset="-122"/>
                <a:ea typeface="微软雅黑" panose="020B0503020204020204" charset="-122"/>
              </a:rPr>
              <a:t>单药治疗</a:t>
            </a:r>
            <a:endParaRPr lang="zh-CN" altLang="en-US" sz="1400" dirty="0">
              <a:latin typeface="微软雅黑" panose="020B0503020204020204" charset="-122"/>
              <a:ea typeface="微软雅黑" panose="020B0503020204020204" charset="-122"/>
            </a:endParaRPr>
          </a:p>
          <a:p>
            <a:pPr algn="just" fontAlgn="t">
              <a:lnSpc>
                <a:spcPct val="150000"/>
              </a:lnSpc>
            </a:pPr>
            <a:r>
              <a:rPr lang="zh-CN" altLang="en-US" sz="1400" dirty="0">
                <a:latin typeface="微软雅黑" panose="020B0503020204020204" charset="-122"/>
                <a:ea typeface="微软雅黑" panose="020B0503020204020204" charset="-122"/>
              </a:rPr>
              <a:t>当停止合用其它的抗癫痫药物而转换为托吡酯单药治疗时，应考虑停药对癫痫控制产生的影响。除因安全性考虑要求立即停止合用的抗癫痫药物外，一般情况下，应缓慢停药，建议每</a:t>
            </a:r>
            <a:r>
              <a:rPr lang="en-US" altLang="zh-CN" sz="1400" dirty="0">
                <a:latin typeface="微软雅黑" panose="020B0503020204020204" charset="-122"/>
                <a:ea typeface="微软雅黑" panose="020B0503020204020204" charset="-122"/>
              </a:rPr>
              <a:t>2</a:t>
            </a:r>
            <a:r>
              <a:rPr lang="zh-CN" altLang="en-US" sz="1400" dirty="0">
                <a:latin typeface="微软雅黑" panose="020B0503020204020204" charset="-122"/>
                <a:ea typeface="微软雅黑" panose="020B0503020204020204" charset="-122"/>
              </a:rPr>
              <a:t>周约减少</a:t>
            </a:r>
            <a:r>
              <a:rPr lang="en-US" altLang="zh-CN" sz="1400" dirty="0">
                <a:latin typeface="微软雅黑" panose="020B0503020204020204" charset="-122"/>
                <a:ea typeface="微软雅黑" panose="020B0503020204020204" charset="-122"/>
              </a:rPr>
              <a:t>1/3</a:t>
            </a:r>
            <a:r>
              <a:rPr lang="zh-CN" altLang="en-US" sz="1400" dirty="0">
                <a:latin typeface="微软雅黑" panose="020B0503020204020204" charset="-122"/>
                <a:ea typeface="微软雅黑" panose="020B0503020204020204" charset="-122"/>
              </a:rPr>
              <a:t>的药量。</a:t>
            </a:r>
            <a:endParaRPr lang="zh-CN" altLang="en-US" sz="1400" dirty="0">
              <a:latin typeface="微软雅黑" panose="020B0503020204020204" charset="-122"/>
              <a:ea typeface="微软雅黑" panose="020B0503020204020204" charset="-122"/>
            </a:endParaRPr>
          </a:p>
          <a:p>
            <a:pPr algn="just" fontAlgn="t">
              <a:lnSpc>
                <a:spcPct val="150000"/>
              </a:lnSpc>
            </a:pPr>
            <a:r>
              <a:rPr lang="zh-CN" altLang="en-US" sz="1400" dirty="0">
                <a:latin typeface="微软雅黑" panose="020B0503020204020204" charset="-122"/>
                <a:ea typeface="微软雅黑" panose="020B0503020204020204" charset="-122"/>
              </a:rPr>
              <a:t>当停用酶诱导类药物时，托吡酯血药浓度会升高，如果出现临床症状，应降低本品剂量。</a:t>
            </a:r>
            <a:endParaRPr lang="en-US" altLang="zh-CN" sz="1400" dirty="0">
              <a:latin typeface="微软雅黑" panose="020B0503020204020204" charset="-122"/>
              <a:ea typeface="微软雅黑" panose="020B0503020204020204" charset="-122"/>
            </a:endParaRPr>
          </a:p>
          <a:p>
            <a:pPr algn="just" fontAlgn="t">
              <a:lnSpc>
                <a:spcPct val="150000"/>
              </a:lnSpc>
            </a:pPr>
            <a:r>
              <a:rPr lang="zh-CN" altLang="en-US" sz="1400" dirty="0">
                <a:latin typeface="微软雅黑" panose="020B0503020204020204" charset="-122"/>
                <a:ea typeface="微软雅黑" panose="020B0503020204020204" charset="-122"/>
              </a:rPr>
              <a:t>成人</a:t>
            </a:r>
            <a:r>
              <a:rPr lang="en-US" altLang="zh-CN" sz="1400" dirty="0">
                <a:latin typeface="微软雅黑" panose="020B0503020204020204" charset="-122"/>
                <a:ea typeface="微软雅黑" panose="020B0503020204020204" charset="-122"/>
              </a:rPr>
              <a:t>(17</a:t>
            </a:r>
            <a:r>
              <a:rPr lang="zh-CN" altLang="en-US" sz="1400" dirty="0">
                <a:latin typeface="微软雅黑" panose="020B0503020204020204" charset="-122"/>
                <a:ea typeface="微软雅黑" panose="020B0503020204020204" charset="-122"/>
              </a:rPr>
              <a:t>岁及以上</a:t>
            </a:r>
            <a:r>
              <a:rPr lang="en-US" altLang="zh-CN" sz="1400" dirty="0">
                <a:latin typeface="微软雅黑" panose="020B0503020204020204" charset="-122"/>
                <a:ea typeface="微软雅黑" panose="020B0503020204020204" charset="-122"/>
              </a:rPr>
              <a:t>)</a:t>
            </a:r>
            <a:r>
              <a:rPr lang="zh-CN" altLang="en-US" sz="1400" dirty="0">
                <a:latin typeface="微软雅黑" panose="020B0503020204020204" charset="-122"/>
                <a:ea typeface="微软雅黑" panose="020B0503020204020204" charset="-122"/>
              </a:rPr>
              <a:t>：剂量调整应从每晚</a:t>
            </a:r>
            <a:r>
              <a:rPr lang="en-US" altLang="zh-CN" sz="1400" dirty="0">
                <a:latin typeface="微软雅黑" panose="020B0503020204020204" charset="-122"/>
                <a:ea typeface="微软雅黑" panose="020B0503020204020204" charset="-122"/>
              </a:rPr>
              <a:t>25mg</a:t>
            </a:r>
            <a:r>
              <a:rPr lang="zh-CN" altLang="en-US" sz="1400" dirty="0">
                <a:latin typeface="微软雅黑" panose="020B0503020204020204" charset="-122"/>
                <a:ea typeface="微软雅黑" panose="020B0503020204020204" charset="-122"/>
              </a:rPr>
              <a:t>开始，服用</a:t>
            </a:r>
            <a:r>
              <a:rPr lang="en-US" altLang="zh-CN" sz="1400" dirty="0">
                <a:latin typeface="微软雅黑" panose="020B0503020204020204" charset="-122"/>
                <a:ea typeface="微软雅黑" panose="020B0503020204020204" charset="-122"/>
              </a:rPr>
              <a:t>1</a:t>
            </a:r>
            <a:r>
              <a:rPr lang="zh-CN" altLang="en-US" sz="1400" dirty="0">
                <a:latin typeface="微软雅黑" panose="020B0503020204020204" charset="-122"/>
                <a:ea typeface="微软雅黑" panose="020B0503020204020204" charset="-122"/>
              </a:rPr>
              <a:t>周。随后，每间隔</a:t>
            </a:r>
            <a:r>
              <a:rPr lang="en-US" altLang="zh-CN" sz="1400" dirty="0">
                <a:latin typeface="微软雅黑" panose="020B0503020204020204" charset="-122"/>
                <a:ea typeface="微软雅黑" panose="020B0503020204020204" charset="-122"/>
              </a:rPr>
              <a:t>1</a:t>
            </a:r>
            <a:r>
              <a:rPr lang="zh-CN" altLang="en-US" sz="1400" dirty="0">
                <a:latin typeface="微软雅黑" panose="020B0503020204020204" charset="-122"/>
                <a:ea typeface="微软雅黑" panose="020B0503020204020204" charset="-122"/>
              </a:rPr>
              <a:t>或</a:t>
            </a:r>
            <a:r>
              <a:rPr lang="en-US" altLang="zh-CN" sz="1400" dirty="0">
                <a:latin typeface="微软雅黑" panose="020B0503020204020204" charset="-122"/>
                <a:ea typeface="微软雅黑" panose="020B0503020204020204" charset="-122"/>
              </a:rPr>
              <a:t>2</a:t>
            </a:r>
            <a:r>
              <a:rPr lang="zh-CN" altLang="en-US" sz="1400" dirty="0">
                <a:latin typeface="微软雅黑" panose="020B0503020204020204" charset="-122"/>
                <a:ea typeface="微软雅黑" panose="020B0503020204020204" charset="-122"/>
              </a:rPr>
              <a:t>周增加剂量</a:t>
            </a:r>
            <a:r>
              <a:rPr lang="en-US" altLang="zh-CN" sz="1400" dirty="0">
                <a:latin typeface="微软雅黑" panose="020B0503020204020204" charset="-122"/>
                <a:ea typeface="微软雅黑" panose="020B0503020204020204" charset="-122"/>
              </a:rPr>
              <a:t>25~50mg/</a:t>
            </a:r>
            <a:r>
              <a:rPr lang="zh-CN" altLang="en-US" sz="1400" dirty="0">
                <a:latin typeface="微软雅黑" panose="020B0503020204020204" charset="-122"/>
                <a:ea typeface="微软雅黑" panose="020B0503020204020204" charset="-122"/>
              </a:rPr>
              <a:t>日，分</a:t>
            </a:r>
            <a:r>
              <a:rPr lang="en-US" altLang="zh-CN" sz="1400" dirty="0">
                <a:latin typeface="微软雅黑" panose="020B0503020204020204" charset="-122"/>
                <a:ea typeface="微软雅黑" panose="020B0503020204020204" charset="-122"/>
              </a:rPr>
              <a:t>2</a:t>
            </a:r>
            <a:r>
              <a:rPr lang="zh-CN" altLang="en-US" sz="1400" dirty="0">
                <a:latin typeface="微软雅黑" panose="020B0503020204020204" charset="-122"/>
                <a:ea typeface="微软雅黑" panose="020B0503020204020204" charset="-122"/>
              </a:rPr>
              <a:t>次服用。如果患者对剂量调整方案不耐受，应减少剂量的增加量，或延长剂量调整时间的间隔。剂量及其调整速度应根据临床疗效进行调整。</a:t>
            </a:r>
            <a:endParaRPr lang="zh-CN" altLang="en-US" sz="1400" dirty="0">
              <a:latin typeface="微软雅黑" panose="020B0503020204020204" charset="-122"/>
              <a:ea typeface="微软雅黑" panose="020B0503020204020204" charset="-122"/>
            </a:endParaRPr>
          </a:p>
          <a:p>
            <a:pPr algn="just" fontAlgn="t">
              <a:lnSpc>
                <a:spcPct val="150000"/>
              </a:lnSpc>
            </a:pPr>
            <a:r>
              <a:rPr lang="zh-CN" altLang="en-US" sz="1400" dirty="0">
                <a:latin typeface="微软雅黑" panose="020B0503020204020204" charset="-122"/>
                <a:ea typeface="微软雅黑" panose="020B0503020204020204" charset="-122"/>
              </a:rPr>
              <a:t>成人托吡酯单药治疗，推荐初始目标剂量为</a:t>
            </a:r>
            <a:r>
              <a:rPr lang="en-US" altLang="zh-CN" sz="1400" dirty="0">
                <a:latin typeface="微软雅黑" panose="020B0503020204020204" charset="-122"/>
                <a:ea typeface="微软雅黑" panose="020B0503020204020204" charset="-122"/>
              </a:rPr>
              <a:t>100mg/</a:t>
            </a:r>
            <a:r>
              <a:rPr lang="zh-CN" altLang="en-US" sz="1400" dirty="0">
                <a:latin typeface="微软雅黑" panose="020B0503020204020204" charset="-122"/>
                <a:ea typeface="微软雅黑" panose="020B0503020204020204" charset="-122"/>
              </a:rPr>
              <a:t>日，最高为</a:t>
            </a:r>
            <a:r>
              <a:rPr lang="en-US" altLang="zh-CN" sz="1400" dirty="0">
                <a:latin typeface="微软雅黑" panose="020B0503020204020204" charset="-122"/>
                <a:ea typeface="微软雅黑" panose="020B0503020204020204" charset="-122"/>
              </a:rPr>
              <a:t>500mg/</a:t>
            </a:r>
            <a:r>
              <a:rPr lang="zh-CN" altLang="en-US" sz="1400" dirty="0">
                <a:latin typeface="微软雅黑" panose="020B0503020204020204" charset="-122"/>
                <a:ea typeface="微软雅黑" panose="020B0503020204020204" charset="-122"/>
              </a:rPr>
              <a:t>日。部分性发作的难治性癫痫患者可以耐受</a:t>
            </a:r>
            <a:r>
              <a:rPr lang="en-US" altLang="zh-CN" sz="1400" dirty="0">
                <a:latin typeface="微软雅黑" panose="020B0503020204020204" charset="-122"/>
                <a:ea typeface="微软雅黑" panose="020B0503020204020204" charset="-122"/>
              </a:rPr>
              <a:t>1000mg/</a:t>
            </a:r>
            <a:r>
              <a:rPr lang="zh-CN" altLang="en-US" sz="1400" dirty="0">
                <a:latin typeface="微软雅黑" panose="020B0503020204020204" charset="-122"/>
                <a:ea typeface="微软雅黑" panose="020B0503020204020204" charset="-122"/>
              </a:rPr>
              <a:t>日剂量。上述推荐剂量适用于所有没有潜在肾脏疾病的成人，包括老年患者。</a:t>
            </a:r>
            <a:endParaRPr lang="en-US" altLang="zh-CN" sz="1400" dirty="0">
              <a:latin typeface="微软雅黑" panose="020B0503020204020204" charset="-122"/>
              <a:ea typeface="微软雅黑" panose="020B0503020204020204" charset="-122"/>
            </a:endParaRPr>
          </a:p>
          <a:p>
            <a:pPr algn="just" fontAlgn="t">
              <a:lnSpc>
                <a:spcPct val="150000"/>
              </a:lnSpc>
            </a:pPr>
            <a:r>
              <a:rPr lang="en-US" altLang="zh-CN" sz="1400" dirty="0">
                <a:latin typeface="微软雅黑" panose="020B0503020204020204" charset="-122"/>
                <a:ea typeface="微软雅黑" panose="020B0503020204020204" charset="-122"/>
              </a:rPr>
              <a:t>2~16</a:t>
            </a:r>
            <a:r>
              <a:rPr lang="zh-CN" altLang="en-US" sz="1400" dirty="0">
                <a:latin typeface="微软雅黑" panose="020B0503020204020204" charset="-122"/>
                <a:ea typeface="微软雅黑" panose="020B0503020204020204" charset="-122"/>
              </a:rPr>
              <a:t>岁儿童患者：剂量应从每晚</a:t>
            </a:r>
            <a:r>
              <a:rPr lang="en-US" altLang="zh-CN" sz="1400" dirty="0">
                <a:latin typeface="微软雅黑" panose="020B0503020204020204" charset="-122"/>
                <a:ea typeface="微软雅黑" panose="020B0503020204020204" charset="-122"/>
              </a:rPr>
              <a:t>0.5~1mg/kg</a:t>
            </a:r>
            <a:r>
              <a:rPr lang="zh-CN" altLang="en-US" sz="1400" dirty="0">
                <a:latin typeface="微软雅黑" panose="020B0503020204020204" charset="-122"/>
                <a:ea typeface="微软雅黑" panose="020B0503020204020204" charset="-122"/>
              </a:rPr>
              <a:t>开始，服用</a:t>
            </a:r>
            <a:r>
              <a:rPr lang="en-US" altLang="zh-CN" sz="1400" dirty="0">
                <a:latin typeface="微软雅黑" panose="020B0503020204020204" charset="-122"/>
                <a:ea typeface="微软雅黑" panose="020B0503020204020204" charset="-122"/>
              </a:rPr>
              <a:t>1</a:t>
            </a:r>
            <a:r>
              <a:rPr lang="zh-CN" altLang="en-US" sz="1400" dirty="0">
                <a:latin typeface="微软雅黑" panose="020B0503020204020204" charset="-122"/>
                <a:ea typeface="微软雅黑" panose="020B0503020204020204" charset="-122"/>
              </a:rPr>
              <a:t>周。每间隔</a:t>
            </a:r>
            <a:r>
              <a:rPr lang="en-US" altLang="zh-CN" sz="1400" dirty="0">
                <a:latin typeface="微软雅黑" panose="020B0503020204020204" charset="-122"/>
                <a:ea typeface="微软雅黑" panose="020B0503020204020204" charset="-122"/>
              </a:rPr>
              <a:t>1</a:t>
            </a:r>
            <a:r>
              <a:rPr lang="zh-CN" altLang="en-US" sz="1400" dirty="0">
                <a:latin typeface="微软雅黑" panose="020B0503020204020204" charset="-122"/>
                <a:ea typeface="微软雅黑" panose="020B0503020204020204" charset="-122"/>
              </a:rPr>
              <a:t>或</a:t>
            </a:r>
            <a:r>
              <a:rPr lang="en-US" altLang="zh-CN" sz="1400" dirty="0">
                <a:latin typeface="微软雅黑" panose="020B0503020204020204" charset="-122"/>
                <a:ea typeface="微软雅黑" panose="020B0503020204020204" charset="-122"/>
              </a:rPr>
              <a:t>2</a:t>
            </a:r>
            <a:r>
              <a:rPr lang="zh-CN" altLang="en-US" sz="1400" dirty="0">
                <a:latin typeface="微软雅黑" panose="020B0503020204020204" charset="-122"/>
                <a:ea typeface="微软雅黑" panose="020B0503020204020204" charset="-122"/>
              </a:rPr>
              <a:t>周增加剂量</a:t>
            </a:r>
            <a:r>
              <a:rPr lang="en-US" altLang="zh-CN" sz="1400" dirty="0">
                <a:latin typeface="微软雅黑" panose="020B0503020204020204" charset="-122"/>
                <a:ea typeface="微软雅黑" panose="020B0503020204020204" charset="-122"/>
              </a:rPr>
              <a:t>0.5~lmg/kg/</a:t>
            </a:r>
            <a:r>
              <a:rPr lang="zh-CN" altLang="en-US" sz="1400" dirty="0">
                <a:latin typeface="微软雅黑" panose="020B0503020204020204" charset="-122"/>
                <a:ea typeface="微软雅黑" panose="020B0503020204020204" charset="-122"/>
              </a:rPr>
              <a:t>日</a:t>
            </a:r>
            <a:r>
              <a:rPr lang="en-US" altLang="zh-CN" sz="1400" dirty="0">
                <a:latin typeface="微软雅黑" panose="020B0503020204020204" charset="-122"/>
                <a:ea typeface="微软雅黑" panose="020B0503020204020204" charset="-122"/>
              </a:rPr>
              <a:t>(</a:t>
            </a:r>
            <a:r>
              <a:rPr lang="zh-CN" altLang="en-US" sz="1400" dirty="0">
                <a:latin typeface="微软雅黑" panose="020B0503020204020204" charset="-122"/>
                <a:ea typeface="微软雅黑" panose="020B0503020204020204" charset="-122"/>
              </a:rPr>
              <a:t>分</a:t>
            </a:r>
            <a:r>
              <a:rPr lang="en-US" altLang="zh-CN" sz="1400" dirty="0">
                <a:latin typeface="微软雅黑" panose="020B0503020204020204" charset="-122"/>
                <a:ea typeface="微软雅黑" panose="020B0503020204020204" charset="-122"/>
              </a:rPr>
              <a:t>2</a:t>
            </a:r>
            <a:r>
              <a:rPr lang="zh-CN" altLang="en-US" sz="1400" dirty="0">
                <a:latin typeface="微软雅黑" panose="020B0503020204020204" charset="-122"/>
                <a:ea typeface="微软雅黑" panose="020B0503020204020204" charset="-122"/>
              </a:rPr>
              <a:t>次服用</a:t>
            </a:r>
            <a:r>
              <a:rPr lang="en-US" altLang="zh-CN" sz="1400" dirty="0">
                <a:latin typeface="微软雅黑" panose="020B0503020204020204" charset="-122"/>
                <a:ea typeface="微软雅黑" panose="020B0503020204020204" charset="-122"/>
              </a:rPr>
              <a:t>)</a:t>
            </a:r>
            <a:r>
              <a:rPr lang="zh-CN" altLang="en-US" sz="1400" dirty="0">
                <a:latin typeface="微软雅黑" panose="020B0503020204020204" charset="-122"/>
                <a:ea typeface="微软雅黑" panose="020B0503020204020204" charset="-122"/>
              </a:rPr>
              <a:t>。如果患者不耐受剂量调整方案，应减少剂量的增加量，或延长剂量调整时间的间隔。剂量及其调整速度应根据临床疗效进行调整。</a:t>
            </a:r>
            <a:endParaRPr lang="zh-CN" altLang="en-US" sz="1400" dirty="0">
              <a:latin typeface="微软雅黑" panose="020B0503020204020204" charset="-122"/>
              <a:ea typeface="微软雅黑" panose="020B0503020204020204" charset="-122"/>
            </a:endParaRPr>
          </a:p>
          <a:p>
            <a:pPr algn="just" fontAlgn="t">
              <a:lnSpc>
                <a:spcPct val="150000"/>
              </a:lnSpc>
            </a:pPr>
            <a:r>
              <a:rPr lang="zh-CN" altLang="en-US" sz="1400" dirty="0">
                <a:latin typeface="微软雅黑" panose="020B0503020204020204" charset="-122"/>
                <a:ea typeface="微软雅黑" panose="020B0503020204020204" charset="-122"/>
              </a:rPr>
              <a:t>本品单药治疗，推荐初始目标剂量范围为</a:t>
            </a:r>
            <a:r>
              <a:rPr lang="en-US" altLang="zh-CN" sz="1400" dirty="0">
                <a:latin typeface="微软雅黑" panose="020B0503020204020204" charset="-122"/>
                <a:ea typeface="微软雅黑" panose="020B0503020204020204" charset="-122"/>
              </a:rPr>
              <a:t>100~400mg/</a:t>
            </a:r>
            <a:r>
              <a:rPr lang="zh-CN" altLang="en-US" sz="1400" dirty="0">
                <a:latin typeface="微软雅黑" panose="020B0503020204020204" charset="-122"/>
                <a:ea typeface="微软雅黑" panose="020B0503020204020204" charset="-122"/>
              </a:rPr>
              <a:t>日。近期诊断为部分性癫痫发作的儿童患者，日剂量曾达到过</a:t>
            </a:r>
            <a:r>
              <a:rPr lang="en-US" altLang="zh-CN" sz="1400" dirty="0">
                <a:latin typeface="微软雅黑" panose="020B0503020204020204" charset="-122"/>
                <a:ea typeface="微软雅黑" panose="020B0503020204020204" charset="-122"/>
              </a:rPr>
              <a:t>500mg/</a:t>
            </a:r>
            <a:r>
              <a:rPr lang="zh-CN" altLang="en-US" sz="1400" dirty="0">
                <a:latin typeface="微软雅黑" panose="020B0503020204020204" charset="-122"/>
                <a:ea typeface="微软雅黑" panose="020B0503020204020204" charset="-122"/>
              </a:rPr>
              <a:t>日。</a:t>
            </a:r>
            <a:endParaRPr lang="zh-CN" altLang="en-US" sz="1400" dirty="0">
              <a:latin typeface="微软雅黑" panose="020B0503020204020204" charset="-122"/>
              <a:ea typeface="微软雅黑" panose="020B0503020204020204" charset="-122"/>
            </a:endParaRPr>
          </a:p>
        </p:txBody>
      </p:sp>
      <p:cxnSp>
        <p:nvCxnSpPr>
          <p:cNvPr id="5" name="直接连接符 4"/>
          <p:cNvCxnSpPr/>
          <p:nvPr/>
        </p:nvCxnSpPr>
        <p:spPr>
          <a:xfrm>
            <a:off x="6640497" y="62144"/>
            <a:ext cx="0" cy="6795856"/>
          </a:xfrm>
          <a:prstGeom prst="line">
            <a:avLst/>
          </a:prstGeom>
          <a:ln w="19050"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 name="文本框 6"/>
          <p:cNvSpPr txBox="1"/>
          <p:nvPr/>
        </p:nvSpPr>
        <p:spPr>
          <a:xfrm>
            <a:off x="6917925" y="1151799"/>
            <a:ext cx="4907129" cy="3578287"/>
          </a:xfrm>
          <a:prstGeom prst="rect">
            <a:avLst/>
          </a:prstGeom>
          <a:noFill/>
        </p:spPr>
        <p:txBody>
          <a:bodyPr wrap="square">
            <a:spAutoFit/>
          </a:bodyPr>
          <a:lstStyle/>
          <a:p>
            <a:pPr fontAlgn="base">
              <a:lnSpc>
                <a:spcPct val="150000"/>
              </a:lnSpc>
              <a:spcBef>
                <a:spcPct val="0"/>
              </a:spcBef>
              <a:spcAft>
                <a:spcPts val="1200"/>
              </a:spcAft>
            </a:pPr>
            <a:r>
              <a:rPr lang="zh-CN" altLang="en-US" sz="1400" b="1" dirty="0">
                <a:latin typeface="微软雅黑" panose="020B0503020204020204" charset="-122"/>
                <a:ea typeface="微软雅黑" panose="020B0503020204020204" charset="-122"/>
              </a:rPr>
              <a:t>疾病基本情况：</a:t>
            </a:r>
            <a:endParaRPr lang="en-US" altLang="zh-CN" sz="1400" b="1" dirty="0">
              <a:latin typeface="微软雅黑" panose="020B0503020204020204" charset="-122"/>
              <a:ea typeface="微软雅黑" panose="020B0503020204020204" charset="-122"/>
            </a:endParaRPr>
          </a:p>
          <a:p>
            <a:pPr marL="285750" indent="-285750" fontAlgn="base">
              <a:lnSpc>
                <a:spcPct val="150000"/>
              </a:lnSpc>
              <a:spcBef>
                <a:spcPct val="0"/>
              </a:spcBef>
              <a:spcAft>
                <a:spcPts val="1200"/>
              </a:spcAft>
              <a:buFont typeface="Arial" panose="020B0604020202020204" pitchFamily="34" charset="0"/>
              <a:buChar char="•"/>
            </a:pPr>
            <a:r>
              <a:rPr lang="zh-CN" altLang="en-US" sz="1400" dirty="0">
                <a:latin typeface="微软雅黑" panose="020B0503020204020204" charset="-122"/>
                <a:ea typeface="微软雅黑" panose="020B0503020204020204" charset="-122"/>
              </a:rPr>
              <a:t>癫痫是神经内科最常见的疾病之一。癫痫患者的</a:t>
            </a:r>
            <a:r>
              <a:rPr lang="zh-CN" altLang="en-US" sz="1400" b="1" dirty="0">
                <a:latin typeface="微软雅黑" panose="020B0503020204020204" charset="-122"/>
                <a:ea typeface="微软雅黑" panose="020B0503020204020204" charset="-122"/>
              </a:rPr>
              <a:t>死亡危险性</a:t>
            </a:r>
            <a:r>
              <a:rPr lang="zh-CN" altLang="en-US" sz="1400" dirty="0">
                <a:latin typeface="微软雅黑" panose="020B0503020204020204" charset="-122"/>
                <a:ea typeface="微软雅黑" panose="020B0503020204020204" charset="-122"/>
              </a:rPr>
              <a:t>为一般人群的</a:t>
            </a:r>
            <a:r>
              <a:rPr lang="en-US" altLang="zh-CN" sz="1400" dirty="0">
                <a:latin typeface="微软雅黑" panose="020B0503020204020204" charset="-122"/>
                <a:ea typeface="微软雅黑" panose="020B0503020204020204" charset="-122"/>
              </a:rPr>
              <a:t>2-3 </a:t>
            </a:r>
            <a:r>
              <a:rPr lang="zh-CN" altLang="en-US" sz="1400" dirty="0">
                <a:latin typeface="微软雅黑" panose="020B0503020204020204" charset="-122"/>
                <a:ea typeface="微软雅黑" panose="020B0503020204020204" charset="-122"/>
              </a:rPr>
              <a:t>倍。</a:t>
            </a:r>
            <a:endParaRPr lang="zh-CN" altLang="en-US" sz="1400" dirty="0">
              <a:latin typeface="微软雅黑" panose="020B0503020204020204" charset="-122"/>
              <a:ea typeface="微软雅黑" panose="020B0503020204020204" charset="-122"/>
            </a:endParaRPr>
          </a:p>
          <a:p>
            <a:pPr marL="285750" indent="-285750" fontAlgn="base">
              <a:lnSpc>
                <a:spcPct val="150000"/>
              </a:lnSpc>
              <a:spcBef>
                <a:spcPct val="0"/>
              </a:spcBef>
              <a:spcAft>
                <a:spcPts val="1200"/>
              </a:spcAft>
              <a:buFont typeface="Arial" panose="020B0604020202020204" pitchFamily="34" charset="0"/>
              <a:buChar char="•"/>
            </a:pPr>
            <a:r>
              <a:rPr lang="zh-CN" altLang="en-US" sz="1400" dirty="0">
                <a:latin typeface="微软雅黑" panose="020B0503020204020204" charset="-122"/>
                <a:ea typeface="微软雅黑" panose="020B0503020204020204" charset="-122"/>
              </a:rPr>
              <a:t>据世界卫生组织估计，全球大约有五千万癫痫患者</a:t>
            </a:r>
            <a:endParaRPr lang="en-US" altLang="zh-CN" sz="1400" dirty="0">
              <a:latin typeface="微软雅黑" panose="020B0503020204020204" charset="-122"/>
              <a:ea typeface="微软雅黑" panose="020B0503020204020204" charset="-122"/>
            </a:endParaRPr>
          </a:p>
          <a:p>
            <a:pPr marL="285750" indent="-285750" fontAlgn="base">
              <a:lnSpc>
                <a:spcPct val="150000"/>
              </a:lnSpc>
              <a:spcBef>
                <a:spcPct val="0"/>
              </a:spcBef>
              <a:spcAft>
                <a:spcPts val="1200"/>
              </a:spcAft>
              <a:buFont typeface="Arial" panose="020B0604020202020204" pitchFamily="34" charset="0"/>
              <a:buChar char="•"/>
            </a:pPr>
            <a:r>
              <a:rPr lang="zh-CN" altLang="en-US" sz="1400" dirty="0">
                <a:latin typeface="微软雅黑" panose="020B0503020204020204" charset="-122"/>
                <a:ea typeface="微软雅黑" panose="020B0503020204020204" charset="-122"/>
              </a:rPr>
              <a:t>我国癫痫的患病率在</a:t>
            </a:r>
            <a:r>
              <a:rPr lang="en-US" altLang="zh-CN" sz="1400" dirty="0">
                <a:latin typeface="微软雅黑" panose="020B0503020204020204" charset="-122"/>
                <a:ea typeface="微软雅黑" panose="020B0503020204020204" charset="-122"/>
              </a:rPr>
              <a:t>4‰</a:t>
            </a:r>
            <a:r>
              <a:rPr lang="zh-CN" altLang="en-US" sz="1400" dirty="0">
                <a:latin typeface="微软雅黑" panose="020B0503020204020204" charset="-122"/>
                <a:ea typeface="微软雅黑" panose="020B0503020204020204" charset="-122"/>
              </a:rPr>
              <a:t>到</a:t>
            </a:r>
            <a:r>
              <a:rPr lang="en-US" altLang="zh-CN" sz="1400" dirty="0">
                <a:latin typeface="微软雅黑" panose="020B0503020204020204" charset="-122"/>
                <a:ea typeface="微软雅黑" panose="020B0503020204020204" charset="-122"/>
              </a:rPr>
              <a:t>7‰</a:t>
            </a:r>
            <a:r>
              <a:rPr lang="zh-CN" altLang="en-US" sz="1400" dirty="0">
                <a:latin typeface="微软雅黑" panose="020B0503020204020204" charset="-122"/>
                <a:ea typeface="微软雅黑" panose="020B0503020204020204" charset="-122"/>
              </a:rPr>
              <a:t>之间。以此推算，</a:t>
            </a:r>
            <a:r>
              <a:rPr lang="zh-CN" altLang="en-US" sz="1400" b="1" dirty="0">
                <a:latin typeface="微软雅黑" panose="020B0503020204020204" charset="-122"/>
                <a:ea typeface="微软雅黑" panose="020B0503020204020204" charset="-122"/>
              </a:rPr>
              <a:t>我国约有</a:t>
            </a:r>
            <a:r>
              <a:rPr lang="en-US" altLang="zh-CN" sz="1400" b="1" dirty="0">
                <a:latin typeface="微软雅黑" panose="020B0503020204020204" charset="-122"/>
                <a:ea typeface="微软雅黑" panose="020B0503020204020204" charset="-122"/>
              </a:rPr>
              <a:t>900</a:t>
            </a:r>
            <a:r>
              <a:rPr lang="zh-CN" altLang="en-US" sz="1400" b="1" dirty="0">
                <a:latin typeface="微软雅黑" panose="020B0503020204020204" charset="-122"/>
                <a:ea typeface="微软雅黑" panose="020B0503020204020204" charset="-122"/>
              </a:rPr>
              <a:t>万癫痫患者</a:t>
            </a:r>
            <a:r>
              <a:rPr lang="zh-CN" altLang="en-US" sz="1400" dirty="0">
                <a:latin typeface="微软雅黑" panose="020B0503020204020204" charset="-122"/>
                <a:ea typeface="微软雅黑" panose="020B0503020204020204" charset="-122"/>
              </a:rPr>
              <a:t>。</a:t>
            </a:r>
            <a:endParaRPr lang="en-US" altLang="zh-CN" sz="1400" dirty="0">
              <a:latin typeface="微软雅黑" panose="020B0503020204020204" charset="-122"/>
              <a:ea typeface="微软雅黑" panose="020B0503020204020204" charset="-122"/>
            </a:endParaRPr>
          </a:p>
          <a:p>
            <a:pPr marL="285750" indent="-285750" fontAlgn="base">
              <a:lnSpc>
                <a:spcPct val="150000"/>
              </a:lnSpc>
              <a:spcBef>
                <a:spcPct val="0"/>
              </a:spcBef>
              <a:spcAft>
                <a:spcPts val="1200"/>
              </a:spcAft>
              <a:buFont typeface="Arial" panose="020B0604020202020204" pitchFamily="34" charset="0"/>
              <a:buChar char="•"/>
            </a:pPr>
            <a:r>
              <a:rPr lang="zh-CN" altLang="en-US" sz="1400" dirty="0">
                <a:latin typeface="微软雅黑" panose="020B0503020204020204" charset="-122"/>
                <a:ea typeface="微软雅黑" panose="020B0503020204020204" charset="-122"/>
              </a:rPr>
              <a:t>我国活动性癫痫患病率为</a:t>
            </a:r>
            <a:r>
              <a:rPr lang="en-US" altLang="zh-CN" sz="1400" dirty="0">
                <a:latin typeface="微软雅黑" panose="020B0503020204020204" charset="-122"/>
                <a:ea typeface="微软雅黑" panose="020B0503020204020204" charset="-122"/>
              </a:rPr>
              <a:t>4.6‰</a:t>
            </a:r>
            <a:r>
              <a:rPr lang="zh-CN" altLang="en-US" sz="1400" dirty="0">
                <a:latin typeface="微软雅黑" panose="020B0503020204020204" charset="-122"/>
                <a:ea typeface="微软雅黑" panose="020B0503020204020204" charset="-122"/>
              </a:rPr>
              <a:t>，年发病率在</a:t>
            </a:r>
            <a:r>
              <a:rPr lang="en-US" altLang="zh-CN" sz="1400" dirty="0">
                <a:latin typeface="微软雅黑" panose="020B0503020204020204" charset="-122"/>
                <a:ea typeface="微软雅黑" panose="020B0503020204020204" charset="-122"/>
              </a:rPr>
              <a:t>30/10</a:t>
            </a:r>
            <a:r>
              <a:rPr lang="zh-CN" altLang="en-US" sz="1400" dirty="0">
                <a:latin typeface="微软雅黑" panose="020B0503020204020204" charset="-122"/>
                <a:ea typeface="微软雅黑" panose="020B0503020204020204" charset="-122"/>
              </a:rPr>
              <a:t>万左右。据此估算，我国约有</a:t>
            </a:r>
            <a:r>
              <a:rPr lang="en-US" altLang="zh-CN" sz="1400" b="1" dirty="0">
                <a:latin typeface="微软雅黑" panose="020B0503020204020204" charset="-122"/>
                <a:ea typeface="微软雅黑" panose="020B0503020204020204" charset="-122"/>
              </a:rPr>
              <a:t>600 </a:t>
            </a:r>
            <a:r>
              <a:rPr lang="zh-CN" altLang="en-US" sz="1400" b="1" dirty="0">
                <a:latin typeface="微软雅黑" panose="020B0503020204020204" charset="-122"/>
                <a:ea typeface="微软雅黑" panose="020B0503020204020204" charset="-122"/>
              </a:rPr>
              <a:t>万左右的活动性</a:t>
            </a:r>
            <a:r>
              <a:rPr lang="zh-CN" altLang="en-US" sz="1400" dirty="0">
                <a:latin typeface="微软雅黑" panose="020B0503020204020204" charset="-122"/>
                <a:ea typeface="微软雅黑" panose="020B0503020204020204" charset="-122"/>
              </a:rPr>
              <a:t>癫痫患者，同时每年有</a:t>
            </a:r>
            <a:r>
              <a:rPr lang="en-US" altLang="zh-CN" sz="1400" b="1" dirty="0">
                <a:latin typeface="微软雅黑" panose="020B0503020204020204" charset="-122"/>
                <a:ea typeface="微软雅黑" panose="020B0503020204020204" charset="-122"/>
              </a:rPr>
              <a:t>40 </a:t>
            </a:r>
            <a:r>
              <a:rPr lang="zh-CN" altLang="en-US" sz="1400" b="1" dirty="0">
                <a:latin typeface="微软雅黑" panose="020B0503020204020204" charset="-122"/>
                <a:ea typeface="微软雅黑" panose="020B0503020204020204" charset="-122"/>
              </a:rPr>
              <a:t>万左右新发</a:t>
            </a:r>
            <a:r>
              <a:rPr lang="zh-CN" altLang="en-US" sz="1400" dirty="0">
                <a:latin typeface="微软雅黑" panose="020B0503020204020204" charset="-122"/>
                <a:ea typeface="微软雅黑" panose="020B0503020204020204" charset="-122"/>
              </a:rPr>
              <a:t>癫痫患者。</a:t>
            </a:r>
            <a:endParaRPr lang="zh-CN" altLang="en-US" sz="1400" dirty="0">
              <a:latin typeface="微软雅黑" panose="020B0503020204020204" charset="-122"/>
              <a:ea typeface="微软雅黑" panose="020B0503020204020204" charset="-122"/>
            </a:endParaRPr>
          </a:p>
        </p:txBody>
      </p:sp>
      <p:sp>
        <p:nvSpPr>
          <p:cNvPr id="8" name="矩形 7"/>
          <p:cNvSpPr/>
          <p:nvPr/>
        </p:nvSpPr>
        <p:spPr>
          <a:xfrm>
            <a:off x="6779211" y="6621215"/>
            <a:ext cx="4083728" cy="200055"/>
          </a:xfrm>
          <a:prstGeom prst="rect">
            <a:avLst/>
          </a:prstGeom>
        </p:spPr>
        <p:txBody>
          <a:bodyPr wrap="square">
            <a:spAutoFit/>
          </a:bodyPr>
          <a:lstStyle/>
          <a:p>
            <a:pPr fontAlgn="base">
              <a:spcBef>
                <a:spcPct val="0"/>
              </a:spcBef>
              <a:spcAft>
                <a:spcPct val="0"/>
              </a:spcAft>
              <a:buFont typeface="Arial" panose="020B0604020202020204" pitchFamily="34" charset="0"/>
              <a:buNone/>
            </a:pPr>
            <a:r>
              <a:rPr lang="zh-CN" altLang="en-US" sz="700" dirty="0">
                <a:solidFill>
                  <a:srgbClr val="4D4D4D"/>
                </a:solidFill>
                <a:latin typeface="微软雅黑" panose="020B0503020204020204" charset="-122"/>
                <a:ea typeface="微软雅黑" panose="020B0503020204020204" charset="-122"/>
              </a:rPr>
              <a:t>中国抗癫痫协会</a:t>
            </a:r>
            <a:r>
              <a:rPr lang="en-US" altLang="zh-CN" sz="700" dirty="0">
                <a:solidFill>
                  <a:srgbClr val="4D4D4D"/>
                </a:solidFill>
                <a:latin typeface="微软雅黑" panose="020B0503020204020204" charset="-122"/>
                <a:ea typeface="微软雅黑" panose="020B0503020204020204" charset="-122"/>
              </a:rPr>
              <a:t>.  </a:t>
            </a:r>
            <a:r>
              <a:rPr lang="zh-CN" altLang="en-US" sz="700" dirty="0">
                <a:solidFill>
                  <a:srgbClr val="4D4D4D"/>
                </a:solidFill>
                <a:latin typeface="微软雅黑" panose="020B0503020204020204" charset="-122"/>
                <a:ea typeface="微软雅黑" panose="020B0503020204020204" charset="-122"/>
              </a:rPr>
              <a:t>临床诊疗指南</a:t>
            </a:r>
            <a:r>
              <a:rPr lang="en-US" altLang="zh-CN" sz="700" dirty="0">
                <a:solidFill>
                  <a:srgbClr val="4D4D4D"/>
                </a:solidFill>
                <a:latin typeface="微软雅黑" panose="020B0503020204020204" charset="-122"/>
                <a:ea typeface="微软雅黑" panose="020B0503020204020204" charset="-122"/>
              </a:rPr>
              <a:t>·</a:t>
            </a:r>
            <a:r>
              <a:rPr lang="zh-CN" altLang="en-US" sz="700" dirty="0">
                <a:solidFill>
                  <a:srgbClr val="4D4D4D"/>
                </a:solidFill>
                <a:latin typeface="微软雅黑" panose="020B0503020204020204" charset="-122"/>
                <a:ea typeface="微软雅黑" panose="020B0503020204020204" charset="-122"/>
              </a:rPr>
              <a:t>癫痫分册</a:t>
            </a:r>
            <a:r>
              <a:rPr lang="en-US" altLang="zh-CN" sz="700" dirty="0">
                <a:solidFill>
                  <a:srgbClr val="4D4D4D"/>
                </a:solidFill>
                <a:latin typeface="微软雅黑" panose="020B0503020204020204" charset="-122"/>
                <a:ea typeface="微软雅黑" panose="020B0503020204020204" charset="-122"/>
              </a:rPr>
              <a:t>(2015</a:t>
            </a:r>
            <a:r>
              <a:rPr lang="zh-CN" altLang="en-US" sz="700" dirty="0">
                <a:solidFill>
                  <a:srgbClr val="4D4D4D"/>
                </a:solidFill>
                <a:latin typeface="微软雅黑" panose="020B0503020204020204" charset="-122"/>
                <a:ea typeface="微软雅黑" panose="020B0503020204020204" charset="-122"/>
              </a:rPr>
              <a:t>修订版</a:t>
            </a:r>
            <a:r>
              <a:rPr lang="en-US" altLang="zh-CN" sz="700" dirty="0">
                <a:solidFill>
                  <a:srgbClr val="4D4D4D"/>
                </a:solidFill>
                <a:latin typeface="微软雅黑" panose="020B0503020204020204" charset="-122"/>
                <a:ea typeface="微软雅黑" panose="020B0503020204020204" charset="-122"/>
              </a:rPr>
              <a:t>). </a:t>
            </a:r>
            <a:r>
              <a:rPr lang="zh-CN" altLang="en-US" sz="700" dirty="0">
                <a:solidFill>
                  <a:srgbClr val="4D4D4D"/>
                </a:solidFill>
                <a:latin typeface="微软雅黑" panose="020B0503020204020204" charset="-122"/>
                <a:ea typeface="微软雅黑" panose="020B0503020204020204" charset="-122"/>
              </a:rPr>
              <a:t>人民卫生出版社</a:t>
            </a:r>
            <a:r>
              <a:rPr lang="en-US" altLang="zh-CN" sz="700" dirty="0">
                <a:solidFill>
                  <a:srgbClr val="4D4D4D"/>
                </a:solidFill>
                <a:latin typeface="微软雅黑" panose="020B0503020204020204" charset="-122"/>
                <a:ea typeface="微软雅黑" panose="020B0503020204020204" charset="-122"/>
              </a:rPr>
              <a:t>. 2015.</a:t>
            </a:r>
            <a:endParaRPr lang="en-US" altLang="zh-CN" sz="700" dirty="0">
              <a:solidFill>
                <a:srgbClr val="4D4D4D"/>
              </a:solidFill>
              <a:latin typeface="微软雅黑" panose="020B0503020204020204" charset="-122"/>
              <a:ea typeface="微软雅黑" panose="020B0503020204020204" charset="-122"/>
            </a:endParaRPr>
          </a:p>
        </p:txBody>
      </p:sp>
      <p:sp>
        <p:nvSpPr>
          <p:cNvPr id="11" name="梯形 10"/>
          <p:cNvSpPr/>
          <p:nvPr/>
        </p:nvSpPr>
        <p:spPr>
          <a:xfrm>
            <a:off x="-213064" y="0"/>
            <a:ext cx="1447060" cy="460375"/>
          </a:xfrm>
          <a:prstGeom prst="trapezoid">
            <a:avLst/>
          </a:prstGeom>
          <a:solidFill>
            <a:srgbClr val="435D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梯形 11"/>
          <p:cNvSpPr/>
          <p:nvPr/>
        </p:nvSpPr>
        <p:spPr>
          <a:xfrm>
            <a:off x="11265763" y="6491056"/>
            <a:ext cx="1202184" cy="460375"/>
          </a:xfrm>
          <a:prstGeom prst="trapezoid">
            <a:avLst/>
          </a:prstGeom>
          <a:solidFill>
            <a:srgbClr val="435D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1340527" y="0"/>
            <a:ext cx="3358515" cy="460375"/>
          </a:xfrm>
          <a:prstGeom prst="rect">
            <a:avLst/>
          </a:prstGeom>
          <a:noFill/>
        </p:spPr>
        <p:txBody>
          <a:bodyPr wrap="square" rtlCol="0">
            <a:spAutoFit/>
            <a:scene3d>
              <a:camera prst="orthographicFront"/>
              <a:lightRig rig="threePt" dir="t"/>
            </a:scene3d>
            <a:sp3d contourW="12700"/>
          </a:bodyPr>
          <a:lstStyle/>
          <a:p>
            <a:pPr algn="l"/>
            <a:r>
              <a:rPr lang="zh-CN" altLang="en-US" sz="2400" b="1" dirty="0">
                <a:solidFill>
                  <a:srgbClr val="435D9A"/>
                </a:solidFill>
                <a:cs typeface="+mn-ea"/>
                <a:sym typeface="+mn-lt"/>
              </a:rPr>
              <a:t>一、药品基本信息</a:t>
            </a:r>
            <a:endParaRPr lang="zh-CN" sz="1600" b="1" dirty="0">
              <a:solidFill>
                <a:srgbClr val="435D9A"/>
              </a:solidFill>
              <a:cs typeface="+mn-ea"/>
              <a:sym typeface="+mn-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梯形 2"/>
          <p:cNvSpPr/>
          <p:nvPr/>
        </p:nvSpPr>
        <p:spPr>
          <a:xfrm>
            <a:off x="-213064" y="0"/>
            <a:ext cx="1447060" cy="460375"/>
          </a:xfrm>
          <a:prstGeom prst="trapezoid">
            <a:avLst/>
          </a:prstGeom>
          <a:solidFill>
            <a:srgbClr val="435D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梯形 3"/>
          <p:cNvSpPr/>
          <p:nvPr/>
        </p:nvSpPr>
        <p:spPr>
          <a:xfrm>
            <a:off x="11265763" y="6491056"/>
            <a:ext cx="1202184" cy="460375"/>
          </a:xfrm>
          <a:prstGeom prst="trapezoid">
            <a:avLst/>
          </a:prstGeom>
          <a:solidFill>
            <a:srgbClr val="435D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1340527" y="0"/>
            <a:ext cx="3358515" cy="460375"/>
          </a:xfrm>
          <a:prstGeom prst="rect">
            <a:avLst/>
          </a:prstGeom>
          <a:noFill/>
        </p:spPr>
        <p:txBody>
          <a:bodyPr wrap="square" rtlCol="0">
            <a:spAutoFit/>
            <a:scene3d>
              <a:camera prst="orthographicFront"/>
              <a:lightRig rig="threePt" dir="t"/>
            </a:scene3d>
            <a:sp3d contourW="12700"/>
          </a:bodyPr>
          <a:lstStyle/>
          <a:p>
            <a:pPr algn="l"/>
            <a:r>
              <a:rPr lang="zh-CN" altLang="en-US" sz="2400" b="1" dirty="0">
                <a:solidFill>
                  <a:srgbClr val="435D9A"/>
                </a:solidFill>
                <a:cs typeface="+mn-ea"/>
                <a:sym typeface="+mn-lt"/>
              </a:rPr>
              <a:t>二、有效性信息</a:t>
            </a:r>
            <a:endParaRPr lang="zh-CN" sz="1600" b="1" dirty="0">
              <a:solidFill>
                <a:srgbClr val="435D9A"/>
              </a:solidFill>
              <a:cs typeface="+mn-ea"/>
              <a:sym typeface="+mn-lt"/>
            </a:endParaRPr>
          </a:p>
        </p:txBody>
      </p:sp>
      <p:graphicFrame>
        <p:nvGraphicFramePr>
          <p:cNvPr id="13" name="表格 12"/>
          <p:cNvGraphicFramePr>
            <a:graphicFrameLocks noGrp="1"/>
          </p:cNvGraphicFramePr>
          <p:nvPr/>
        </p:nvGraphicFramePr>
        <p:xfrm>
          <a:off x="1675797" y="775355"/>
          <a:ext cx="9468278" cy="5546476"/>
        </p:xfrm>
        <a:graphic>
          <a:graphicData uri="http://schemas.openxmlformats.org/drawingml/2006/table">
            <a:tbl>
              <a:tblPr firstRow="1" bandRow="1">
                <a:tableStyleId>{74C1A8A3-306A-4EB7-A6B1-4F7E0EB9C5D6}</a:tableStyleId>
              </a:tblPr>
              <a:tblGrid>
                <a:gridCol w="3428496"/>
                <a:gridCol w="6039782"/>
              </a:tblGrid>
              <a:tr h="544148">
                <a:tc>
                  <a:txBody>
                    <a:bodyPr/>
                    <a:lstStyle/>
                    <a:p>
                      <a:pPr algn="ctr"/>
                      <a:r>
                        <a:rPr lang="zh-CN" altLang="en-US" sz="1600" dirty="0">
                          <a:latin typeface="微软雅黑" panose="020B0503020204020204" charset="-122"/>
                          <a:ea typeface="微软雅黑" panose="020B0503020204020204" charset="-122"/>
                        </a:rPr>
                        <a:t>指南</a:t>
                      </a:r>
                      <a:endParaRPr lang="zh-CN" altLang="en-US" sz="1600" dirty="0">
                        <a:latin typeface="微软雅黑" panose="020B0503020204020204" charset="-122"/>
                        <a:ea typeface="微软雅黑" panose="020B0503020204020204" charset="-122"/>
                      </a:endParaRPr>
                    </a:p>
                  </a:txBody>
                  <a:tcPr marL="60960" marR="60960" marT="30480" marB="30480" anchor="ctr" anchorCtr="1"/>
                </a:tc>
                <a:tc>
                  <a:txBody>
                    <a:bodyPr/>
                    <a:lstStyle/>
                    <a:p>
                      <a:r>
                        <a:rPr lang="zh-CN" altLang="en-US" sz="1600" dirty="0">
                          <a:latin typeface="微软雅黑" panose="020B0503020204020204" charset="-122"/>
                          <a:ea typeface="微软雅黑" panose="020B0503020204020204" charset="-122"/>
                        </a:rPr>
                        <a:t>推荐内容</a:t>
                      </a:r>
                      <a:endParaRPr lang="zh-CN" altLang="en-US" sz="1600" dirty="0">
                        <a:latin typeface="微软雅黑" panose="020B0503020204020204" charset="-122"/>
                        <a:ea typeface="微软雅黑" panose="020B0503020204020204" charset="-122"/>
                      </a:endParaRPr>
                    </a:p>
                  </a:txBody>
                  <a:tcPr marL="60960" marR="60960" marT="30480" marB="30480" anchor="ctr" anchorCtr="1"/>
                </a:tc>
              </a:tr>
              <a:tr h="796785">
                <a:tc rowSpan="2">
                  <a:txBody>
                    <a:bodyPr/>
                    <a:lstStyle/>
                    <a:p>
                      <a:pPr algn="ctr"/>
                      <a:r>
                        <a:rPr lang="en-US" altLang="zh-CN" sz="1200" dirty="0">
                          <a:latin typeface="微软雅黑" panose="020B0503020204020204" charset="-122"/>
                          <a:ea typeface="微软雅黑" panose="020B0503020204020204" charset="-122"/>
                        </a:rPr>
                        <a:t>2024</a:t>
                      </a:r>
                      <a:r>
                        <a:rPr lang="zh-CN" altLang="en-US" sz="1200" dirty="0">
                          <a:latin typeface="微软雅黑" panose="020B0503020204020204" charset="-122"/>
                          <a:ea typeface="微软雅黑" panose="020B0503020204020204" charset="-122"/>
                        </a:rPr>
                        <a:t>年 </a:t>
                      </a:r>
                      <a:r>
                        <a:rPr lang="en-US" altLang="zh-CN" sz="1200" dirty="0">
                          <a:latin typeface="微软雅黑" panose="020B0503020204020204" charset="-122"/>
                          <a:ea typeface="微软雅黑" panose="020B0503020204020204" charset="-122"/>
                        </a:rPr>
                        <a:t>《</a:t>
                      </a:r>
                      <a:r>
                        <a:rPr lang="zh-CN" altLang="en-US" sz="1200" dirty="0">
                          <a:latin typeface="微软雅黑" panose="020B0503020204020204" charset="-122"/>
                          <a:ea typeface="微软雅黑" panose="020B0503020204020204" charset="-122"/>
                        </a:rPr>
                        <a:t>抗癫痫发作药物联合使用中国专家共识</a:t>
                      </a:r>
                      <a:r>
                        <a:rPr lang="en-US" altLang="zh-CN" sz="1200" dirty="0">
                          <a:latin typeface="微软雅黑" panose="020B0503020204020204" charset="-122"/>
                          <a:ea typeface="微软雅黑" panose="020B0503020204020204" charset="-122"/>
                        </a:rPr>
                        <a:t>》</a:t>
                      </a:r>
                      <a:endParaRPr lang="zh-CN" altLang="en-US" sz="1200" dirty="0">
                        <a:latin typeface="微软雅黑" panose="020B0503020204020204" charset="-122"/>
                        <a:ea typeface="微软雅黑" panose="020B0503020204020204" charset="-122"/>
                      </a:endParaRPr>
                    </a:p>
                  </a:txBody>
                  <a:tcPr marL="60960" marR="60960" marT="30480" marB="30480" anchor="ctr" anchorCtr="1">
                    <a:solidFill>
                      <a:schemeClr val="bg1"/>
                    </a:solidFill>
                  </a:tcPr>
                </a:tc>
                <a:tc>
                  <a:txBody>
                    <a:bodyPr/>
                    <a:lstStyle/>
                    <a:p>
                      <a:r>
                        <a:rPr lang="zh-CN" altLang="en-US" sz="1200" b="1" dirty="0">
                          <a:solidFill>
                            <a:srgbClr val="C00000"/>
                          </a:solidFill>
                          <a:latin typeface="微软雅黑" panose="020B0503020204020204" charset="-122"/>
                          <a:ea typeface="微软雅黑" panose="020B0503020204020204" charset="-122"/>
                        </a:rPr>
                        <a:t>肌阵挛发作：托吡酯可作为首选药物</a:t>
                      </a:r>
                      <a:endParaRPr lang="en-US" altLang="zh-CN" sz="1200" b="1" dirty="0">
                        <a:solidFill>
                          <a:srgbClr val="C00000"/>
                        </a:solidFill>
                        <a:latin typeface="微软雅黑" panose="020B0503020204020204" charset="-122"/>
                        <a:ea typeface="微软雅黑" panose="020B0503020204020204" charset="-122"/>
                      </a:endParaRPr>
                    </a:p>
                    <a:p>
                      <a:r>
                        <a:rPr lang="zh-CN" altLang="en-US" sz="1200" dirty="0">
                          <a:latin typeface="微软雅黑" panose="020B0503020204020204" charset="-122"/>
                          <a:ea typeface="微软雅黑" panose="020B0503020204020204" charset="-122"/>
                        </a:rPr>
                        <a:t>全面性强直</a:t>
                      </a:r>
                      <a:r>
                        <a:rPr lang="en-US" altLang="zh-CN" sz="1200" dirty="0">
                          <a:latin typeface="微软雅黑" panose="020B0503020204020204" charset="-122"/>
                          <a:ea typeface="微软雅黑" panose="020B0503020204020204" charset="-122"/>
                        </a:rPr>
                        <a:t>-</a:t>
                      </a:r>
                      <a:r>
                        <a:rPr lang="zh-CN" altLang="en-US" sz="1200" dirty="0">
                          <a:latin typeface="微软雅黑" panose="020B0503020204020204" charset="-122"/>
                          <a:ea typeface="微软雅黑" panose="020B0503020204020204" charset="-122"/>
                        </a:rPr>
                        <a:t>阵挛发作、局灶性发作：托吡酯可作为单药替代或添加药物</a:t>
                      </a:r>
                      <a:endParaRPr lang="en-US" altLang="zh-CN" sz="1200" dirty="0">
                        <a:latin typeface="微软雅黑" panose="020B0503020204020204" charset="-122"/>
                        <a:ea typeface="微软雅黑" panose="020B0503020204020204" charset="-122"/>
                      </a:endParaRPr>
                    </a:p>
                    <a:p>
                      <a:r>
                        <a:rPr lang="zh-CN" altLang="en-US" sz="1200" dirty="0">
                          <a:latin typeface="微软雅黑" panose="020B0503020204020204" charset="-122"/>
                          <a:ea typeface="微软雅黑" panose="020B0503020204020204" charset="-122"/>
                        </a:rPr>
                        <a:t>强直或失张力发作、失神发作：托吡酯可考虑添加治疗</a:t>
                      </a:r>
                      <a:endParaRPr lang="zh-CN" altLang="en-US" sz="1200" dirty="0">
                        <a:latin typeface="微软雅黑" panose="020B0503020204020204" charset="-122"/>
                        <a:ea typeface="微软雅黑" panose="020B0503020204020204" charset="-122"/>
                      </a:endParaRPr>
                    </a:p>
                  </a:txBody>
                  <a:tcPr marL="60960" marR="60960" marT="30480" marB="30480" anchor="ctr"/>
                </a:tc>
              </a:tr>
              <a:tr h="1109449">
                <a:tc vMerge="1">
                  <a:tcPr/>
                </a:tc>
                <a:tc>
                  <a:txBody>
                    <a:bodyPr/>
                    <a:lstStyle/>
                    <a:p>
                      <a:r>
                        <a:rPr lang="en-US" altLang="zh-CN" sz="1200" dirty="0">
                          <a:latin typeface="微软雅黑" panose="020B0503020204020204" charset="-122"/>
                          <a:ea typeface="微软雅黑" panose="020B0503020204020204" charset="-122"/>
                        </a:rPr>
                        <a:t>Dravet</a:t>
                      </a:r>
                      <a:r>
                        <a:rPr lang="zh-CN" altLang="en-US" sz="1200" dirty="0">
                          <a:latin typeface="微软雅黑" panose="020B0503020204020204" charset="-122"/>
                          <a:ea typeface="微软雅黑" panose="020B0503020204020204" charset="-122"/>
                        </a:rPr>
                        <a:t>综合征、肌阵挛</a:t>
                      </a:r>
                      <a:r>
                        <a:rPr lang="en-US" altLang="zh-CN" sz="1200" dirty="0">
                          <a:latin typeface="微软雅黑" panose="020B0503020204020204" charset="-122"/>
                          <a:ea typeface="微软雅黑" panose="020B0503020204020204" charset="-122"/>
                        </a:rPr>
                        <a:t>-</a:t>
                      </a:r>
                      <a:r>
                        <a:rPr lang="zh-CN" altLang="en-US" sz="1200" dirty="0">
                          <a:latin typeface="微软雅黑" panose="020B0503020204020204" charset="-122"/>
                          <a:ea typeface="微软雅黑" panose="020B0503020204020204" charset="-122"/>
                        </a:rPr>
                        <a:t>失张力癫痫：</a:t>
                      </a:r>
                      <a:r>
                        <a:rPr lang="zh-CN" altLang="en-US" sz="1200" b="1" dirty="0">
                          <a:solidFill>
                            <a:srgbClr val="C00000"/>
                          </a:solidFill>
                          <a:latin typeface="微软雅黑" panose="020B0503020204020204" charset="-122"/>
                          <a:ea typeface="微软雅黑" panose="020B0503020204020204" charset="-122"/>
                        </a:rPr>
                        <a:t>托吡酯作为首选药物</a:t>
                      </a:r>
                      <a:endParaRPr lang="en-US" altLang="zh-CN" sz="1200" b="1" dirty="0">
                        <a:solidFill>
                          <a:srgbClr val="C00000"/>
                        </a:solidFill>
                        <a:latin typeface="微软雅黑" panose="020B0503020204020204" charset="-122"/>
                        <a:ea typeface="微软雅黑" panose="020B0503020204020204" charset="-122"/>
                      </a:endParaRPr>
                    </a:p>
                    <a:p>
                      <a:r>
                        <a:rPr lang="zh-CN" altLang="en-US" sz="1200" dirty="0">
                          <a:latin typeface="微软雅黑" panose="020B0503020204020204" charset="-122"/>
                          <a:ea typeface="微软雅黑" panose="020B0503020204020204" charset="-122"/>
                        </a:rPr>
                        <a:t>仅有全面性强直</a:t>
                      </a:r>
                      <a:r>
                        <a:rPr lang="en-US" altLang="zh-CN" sz="1200" dirty="0">
                          <a:latin typeface="微软雅黑" panose="020B0503020204020204" charset="-122"/>
                          <a:ea typeface="微软雅黑" panose="020B0503020204020204" charset="-122"/>
                        </a:rPr>
                        <a:t>-</a:t>
                      </a:r>
                      <a:r>
                        <a:rPr lang="zh-CN" altLang="en-US" sz="1200" dirty="0">
                          <a:latin typeface="微软雅黑" panose="020B0503020204020204" charset="-122"/>
                          <a:ea typeface="微软雅黑" panose="020B0503020204020204" charset="-122"/>
                        </a:rPr>
                        <a:t>阵挛发作的癫痫、特发性全面性癫痫儿童良性癫痫伴中央颞区棘、波</a:t>
                      </a:r>
                      <a:r>
                        <a:rPr lang="en-US" altLang="zh-CN" sz="1200" dirty="0" err="1">
                          <a:latin typeface="微软雅黑" panose="020B0503020204020204" charset="-122"/>
                          <a:ea typeface="微软雅黑" panose="020B0503020204020204" charset="-122"/>
                        </a:rPr>
                        <a:t>Panayiolopoules</a:t>
                      </a:r>
                      <a:r>
                        <a:rPr lang="zh-CN" altLang="en-US" sz="1200" dirty="0">
                          <a:latin typeface="微软雅黑" panose="020B0503020204020204" charset="-122"/>
                          <a:ea typeface="微软雅黑" panose="020B0503020204020204" charset="-122"/>
                        </a:rPr>
                        <a:t>综合征或晚发性儿童枕叶癫痫</a:t>
                      </a:r>
                      <a:r>
                        <a:rPr lang="en-US" altLang="zh-CN" sz="1200" dirty="0">
                          <a:latin typeface="微软雅黑" panose="020B0503020204020204" charset="-122"/>
                          <a:ea typeface="微软雅黑" panose="020B0503020204020204" charset="-122"/>
                        </a:rPr>
                        <a:t>(</a:t>
                      </a:r>
                      <a:r>
                        <a:rPr lang="en-US" altLang="zh-CN" sz="1200" dirty="0" err="1">
                          <a:latin typeface="微软雅黑" panose="020B0503020204020204" charset="-122"/>
                          <a:ea typeface="微软雅黑" panose="020B0503020204020204" charset="-122"/>
                        </a:rPr>
                        <a:t>Gastaut</a:t>
                      </a:r>
                      <a:r>
                        <a:rPr lang="zh-CN" altLang="en-US" sz="1200" dirty="0">
                          <a:latin typeface="微软雅黑" panose="020B0503020204020204" charset="-122"/>
                          <a:ea typeface="微软雅黑" panose="020B0503020204020204" charset="-122"/>
                        </a:rPr>
                        <a:t>型</a:t>
                      </a:r>
                      <a:r>
                        <a:rPr lang="en-US" altLang="zh-CN" sz="1200" dirty="0">
                          <a:latin typeface="微软雅黑" panose="020B0503020204020204" charset="-122"/>
                          <a:ea typeface="微软雅黑" panose="020B0503020204020204" charset="-122"/>
                        </a:rPr>
                        <a:t>)</a:t>
                      </a:r>
                      <a:r>
                        <a:rPr lang="zh-CN" altLang="en-US" sz="1200" dirty="0">
                          <a:latin typeface="微软雅黑" panose="020B0503020204020204" charset="-122"/>
                          <a:ea typeface="微软雅黑" panose="020B0503020204020204" charset="-122"/>
                        </a:rPr>
                        <a:t>、</a:t>
                      </a:r>
                      <a:r>
                        <a:rPr lang="en-US" altLang="zh-CN" sz="1200" dirty="0">
                          <a:latin typeface="微软雅黑" panose="020B0503020204020204" charset="-122"/>
                          <a:ea typeface="微软雅黑" panose="020B0503020204020204" charset="-122"/>
                        </a:rPr>
                        <a:t>West</a:t>
                      </a:r>
                      <a:r>
                        <a:rPr lang="zh-CN" altLang="en-US" sz="1200" dirty="0">
                          <a:latin typeface="微软雅黑" panose="020B0503020204020204" charset="-122"/>
                          <a:ea typeface="微软雅黑" panose="020B0503020204020204" charset="-122"/>
                        </a:rPr>
                        <a:t>综合征</a:t>
                      </a:r>
                      <a:r>
                        <a:rPr lang="en-US" altLang="zh-CN" sz="1200" dirty="0">
                          <a:latin typeface="微软雅黑" panose="020B0503020204020204" charset="-122"/>
                          <a:ea typeface="微软雅黑" panose="020B0503020204020204" charset="-122"/>
                        </a:rPr>
                        <a:t>(</a:t>
                      </a:r>
                      <a:r>
                        <a:rPr lang="zh-CN" altLang="en-US" sz="1200" dirty="0">
                          <a:latin typeface="微软雅黑" panose="020B0503020204020204" charset="-122"/>
                          <a:ea typeface="微软雅黑" panose="020B0503020204020204" charset="-122"/>
                        </a:rPr>
                        <a:t>婴儿痉挛症</a:t>
                      </a:r>
                      <a:r>
                        <a:rPr lang="en-US" altLang="zh-CN" sz="1200" dirty="0">
                          <a:latin typeface="微软雅黑" panose="020B0503020204020204" charset="-122"/>
                          <a:ea typeface="微软雅黑" panose="020B0503020204020204" charset="-122"/>
                        </a:rPr>
                        <a:t>)</a:t>
                      </a:r>
                      <a:endParaRPr lang="en-US" altLang="zh-CN" sz="1200" dirty="0">
                        <a:latin typeface="微软雅黑" panose="020B0503020204020204" charset="-122"/>
                        <a:ea typeface="微软雅黑" panose="020B0503020204020204" charset="-122"/>
                      </a:endParaRPr>
                    </a:p>
                    <a:p>
                      <a:r>
                        <a:rPr lang="en-US" altLang="zh-CN" sz="1200" dirty="0">
                          <a:latin typeface="微软雅黑" panose="020B0503020204020204" charset="-122"/>
                          <a:ea typeface="微软雅黑" panose="020B0503020204020204" charset="-122"/>
                        </a:rPr>
                        <a:t>Lennox-</a:t>
                      </a:r>
                      <a:r>
                        <a:rPr lang="en-US" altLang="zh-CN" sz="1200" dirty="0" err="1">
                          <a:latin typeface="微软雅黑" panose="020B0503020204020204" charset="-122"/>
                          <a:ea typeface="微软雅黑" panose="020B0503020204020204" charset="-122"/>
                        </a:rPr>
                        <a:t>Castaut</a:t>
                      </a:r>
                      <a:r>
                        <a:rPr lang="zh-CN" altLang="en-US" sz="1200" dirty="0">
                          <a:latin typeface="微软雅黑" panose="020B0503020204020204" charset="-122"/>
                          <a:ea typeface="微软雅黑" panose="020B0503020204020204" charset="-122"/>
                        </a:rPr>
                        <a:t>综合征、</a:t>
                      </a:r>
                      <a:r>
                        <a:rPr lang="en-US" altLang="zh-CN" sz="1200" dirty="0">
                          <a:latin typeface="微软雅黑" panose="020B0503020204020204" charset="-122"/>
                          <a:ea typeface="微软雅黑" panose="020B0503020204020204" charset="-122"/>
                        </a:rPr>
                        <a:t>CSWS</a:t>
                      </a:r>
                      <a:r>
                        <a:rPr lang="zh-CN" altLang="en-US" sz="1200" dirty="0">
                          <a:latin typeface="微软雅黑" panose="020B0503020204020204" charset="-122"/>
                          <a:ea typeface="微软雅黑" panose="020B0503020204020204" charset="-122"/>
                        </a:rPr>
                        <a:t>、</a:t>
                      </a:r>
                      <a:r>
                        <a:rPr lang="en-US" altLang="zh-CN" sz="1200" dirty="0">
                          <a:latin typeface="微软雅黑" panose="020B0503020204020204" charset="-122"/>
                          <a:ea typeface="微软雅黑" panose="020B0503020204020204" charset="-122"/>
                        </a:rPr>
                        <a:t>Landau-Kleffner</a:t>
                      </a:r>
                      <a:r>
                        <a:rPr lang="zh-CN" altLang="en-US" sz="1200" dirty="0">
                          <a:latin typeface="微软雅黑" panose="020B0503020204020204" charset="-122"/>
                          <a:ea typeface="微软雅黑" panose="020B0503020204020204" charset="-122"/>
                        </a:rPr>
                        <a:t>综合征</a:t>
                      </a:r>
                      <a:r>
                        <a:rPr lang="en-US" altLang="zh-CN" sz="1200" dirty="0">
                          <a:latin typeface="微软雅黑" panose="020B0503020204020204" charset="-122"/>
                          <a:ea typeface="微软雅黑" panose="020B0503020204020204" charset="-122"/>
                        </a:rPr>
                        <a:t>:</a:t>
                      </a:r>
                      <a:r>
                        <a:rPr lang="zh-CN" altLang="en-US" sz="1200" dirty="0">
                          <a:latin typeface="微软雅黑" panose="020B0503020204020204" charset="-122"/>
                          <a:ea typeface="微软雅黑" panose="020B0503020204020204" charset="-122"/>
                        </a:rPr>
                        <a:t>托吡酯可作为单药替代或添加药物</a:t>
                      </a:r>
                      <a:endParaRPr lang="zh-CN" altLang="en-US" sz="1200" dirty="0">
                        <a:latin typeface="微软雅黑" panose="020B0503020204020204" charset="-122"/>
                        <a:ea typeface="微软雅黑" panose="020B0503020204020204" charset="-122"/>
                      </a:endParaRPr>
                    </a:p>
                  </a:txBody>
                  <a:tcPr marL="60960" marR="60960" marT="30480" marB="30480" anchor="ctr"/>
                </a:tc>
              </a:tr>
              <a:tr h="485384">
                <a:tc>
                  <a:txBody>
                    <a:bodyPr/>
                    <a:lstStyle/>
                    <a:p>
                      <a:pPr algn="ctr"/>
                      <a:r>
                        <a:rPr lang="en-US" altLang="zh-CN" sz="1200" dirty="0">
                          <a:latin typeface="微软雅黑" panose="020B0503020204020204" charset="-122"/>
                          <a:ea typeface="微软雅黑" panose="020B0503020204020204" charset="-122"/>
                        </a:rPr>
                        <a:t>2025</a:t>
                      </a:r>
                      <a:r>
                        <a:rPr lang="zh-CN" altLang="en-US" sz="1200" dirty="0">
                          <a:latin typeface="微软雅黑" panose="020B0503020204020204" charset="-122"/>
                          <a:ea typeface="微软雅黑" panose="020B0503020204020204" charset="-122"/>
                        </a:rPr>
                        <a:t>年 </a:t>
                      </a:r>
                      <a:endParaRPr lang="en-US" altLang="zh-CN" sz="1200" dirty="0">
                        <a:latin typeface="微软雅黑" panose="020B0503020204020204" charset="-122"/>
                        <a:ea typeface="微软雅黑" panose="020B0503020204020204" charset="-122"/>
                      </a:endParaRPr>
                    </a:p>
                    <a:p>
                      <a:pPr algn="ctr"/>
                      <a:r>
                        <a:rPr lang="en-US" altLang="zh-CN" sz="1200" dirty="0">
                          <a:latin typeface="微软雅黑" panose="020B0503020204020204" charset="-122"/>
                          <a:ea typeface="微软雅黑" panose="020B0503020204020204" charset="-122"/>
                        </a:rPr>
                        <a:t>《</a:t>
                      </a:r>
                      <a:r>
                        <a:rPr lang="zh-CN" altLang="en-US" sz="1200" dirty="0">
                          <a:latin typeface="微软雅黑" panose="020B0503020204020204" charset="-122"/>
                          <a:ea typeface="微软雅黑" panose="020B0503020204020204" charset="-122"/>
                        </a:rPr>
                        <a:t>钠通道阻滞剂治疗局灶性癫痫的中国专家共识</a:t>
                      </a:r>
                      <a:r>
                        <a:rPr lang="en-US" altLang="zh-CN" sz="1200" dirty="0">
                          <a:latin typeface="微软雅黑" panose="020B0503020204020204" charset="-122"/>
                          <a:ea typeface="微软雅黑" panose="020B0503020204020204" charset="-122"/>
                        </a:rPr>
                        <a:t>》</a:t>
                      </a:r>
                      <a:endParaRPr lang="zh-CN" altLang="en-US" sz="1200" dirty="0">
                        <a:latin typeface="微软雅黑" panose="020B0503020204020204" charset="-122"/>
                        <a:ea typeface="微软雅黑" panose="020B0503020204020204" charset="-122"/>
                      </a:endParaRPr>
                    </a:p>
                  </a:txBody>
                  <a:tcPr marL="60960" marR="60960" marT="30480" marB="30480"/>
                </a:tc>
                <a:tc>
                  <a:txBody>
                    <a:bodyPr/>
                    <a:lstStyle/>
                    <a:p>
                      <a:r>
                        <a:rPr lang="zh-CN" altLang="en-US" sz="1200" dirty="0">
                          <a:latin typeface="微软雅黑" panose="020B0503020204020204" charset="-122"/>
                          <a:ea typeface="微软雅黑" panose="020B0503020204020204" charset="-122"/>
                        </a:rPr>
                        <a:t>治疗推荐</a:t>
                      </a:r>
                      <a:r>
                        <a:rPr lang="en-US" altLang="zh-CN" sz="1200" dirty="0">
                          <a:latin typeface="微软雅黑" panose="020B0503020204020204" charset="-122"/>
                          <a:ea typeface="微软雅黑" panose="020B0503020204020204" charset="-122"/>
                        </a:rPr>
                        <a:t>5:</a:t>
                      </a:r>
                      <a:r>
                        <a:rPr lang="zh-CN" altLang="en-US" sz="1200" b="1" dirty="0">
                          <a:solidFill>
                            <a:srgbClr val="C00000"/>
                          </a:solidFill>
                          <a:latin typeface="微软雅黑" panose="020B0503020204020204" charset="-122"/>
                          <a:ea typeface="微软雅黑" panose="020B0503020204020204" charset="-122"/>
                        </a:rPr>
                        <a:t>托吡酯可作为局灶性癫痫的用药选择，推荐用于局灶性癫痫发作的添加治疗</a:t>
                      </a:r>
                      <a:r>
                        <a:rPr lang="en-US" altLang="zh-CN" sz="1200" b="1" dirty="0">
                          <a:solidFill>
                            <a:srgbClr val="C00000"/>
                          </a:solidFill>
                          <a:latin typeface="微软雅黑" panose="020B0503020204020204" charset="-122"/>
                          <a:ea typeface="微软雅黑" panose="020B0503020204020204" charset="-122"/>
                        </a:rPr>
                        <a:t>(</a:t>
                      </a:r>
                      <a:r>
                        <a:rPr lang="zh-CN" altLang="en-US" sz="1200" b="1" dirty="0">
                          <a:solidFill>
                            <a:srgbClr val="C00000"/>
                          </a:solidFill>
                          <a:latin typeface="微软雅黑" panose="020B0503020204020204" charset="-122"/>
                          <a:ea typeface="微软雅黑" panose="020B0503020204020204" charset="-122"/>
                        </a:rPr>
                        <a:t>证据等级</a:t>
                      </a:r>
                      <a:r>
                        <a:rPr lang="en-US" altLang="zh-CN" sz="1200" b="1" dirty="0">
                          <a:solidFill>
                            <a:srgbClr val="C00000"/>
                          </a:solidFill>
                          <a:latin typeface="微软雅黑" panose="020B0503020204020204" charset="-122"/>
                          <a:ea typeface="微软雅黑" panose="020B0503020204020204" charset="-122"/>
                        </a:rPr>
                        <a:t>:Ⅰ</a:t>
                      </a:r>
                      <a:r>
                        <a:rPr lang="zh-CN" altLang="en-US" sz="1200" b="1" dirty="0">
                          <a:solidFill>
                            <a:srgbClr val="C00000"/>
                          </a:solidFill>
                          <a:latin typeface="微软雅黑" panose="020B0503020204020204" charset="-122"/>
                          <a:ea typeface="微软雅黑" panose="020B0503020204020204" charset="-122"/>
                        </a:rPr>
                        <a:t>；推荐等级</a:t>
                      </a:r>
                      <a:r>
                        <a:rPr lang="en-US" altLang="zh-CN" sz="1200" b="1" dirty="0">
                          <a:solidFill>
                            <a:srgbClr val="C00000"/>
                          </a:solidFill>
                          <a:latin typeface="微软雅黑" panose="020B0503020204020204" charset="-122"/>
                          <a:ea typeface="微软雅黑" panose="020B0503020204020204" charset="-122"/>
                        </a:rPr>
                        <a:t>:B)</a:t>
                      </a:r>
                      <a:r>
                        <a:rPr lang="zh-CN" altLang="en-US" sz="1200" b="1" dirty="0">
                          <a:solidFill>
                            <a:srgbClr val="C00000"/>
                          </a:solidFill>
                          <a:latin typeface="微软雅黑" panose="020B0503020204020204" charset="-122"/>
                          <a:ea typeface="微软雅黑" panose="020B0503020204020204" charset="-122"/>
                        </a:rPr>
                        <a:t>和单药治疗</a:t>
                      </a:r>
                      <a:r>
                        <a:rPr lang="en-US" altLang="zh-CN" sz="1200" b="1" dirty="0">
                          <a:solidFill>
                            <a:srgbClr val="C00000"/>
                          </a:solidFill>
                          <a:latin typeface="微软雅黑" panose="020B0503020204020204" charset="-122"/>
                          <a:ea typeface="微软雅黑" panose="020B0503020204020204" charset="-122"/>
                        </a:rPr>
                        <a:t>(</a:t>
                      </a:r>
                      <a:r>
                        <a:rPr lang="zh-CN" altLang="en-US" sz="1200" b="1" dirty="0">
                          <a:solidFill>
                            <a:srgbClr val="C00000"/>
                          </a:solidFill>
                          <a:latin typeface="微软雅黑" panose="020B0503020204020204" charset="-122"/>
                          <a:ea typeface="微软雅黑" panose="020B0503020204020204" charset="-122"/>
                        </a:rPr>
                        <a:t>证据等级</a:t>
                      </a:r>
                      <a:r>
                        <a:rPr lang="en-US" altLang="zh-CN" sz="1200" b="1" dirty="0">
                          <a:solidFill>
                            <a:srgbClr val="C00000"/>
                          </a:solidFill>
                          <a:latin typeface="微软雅黑" panose="020B0503020204020204" charset="-122"/>
                          <a:ea typeface="微软雅黑" panose="020B0503020204020204" charset="-122"/>
                        </a:rPr>
                        <a:t>:Ⅰ</a:t>
                      </a:r>
                      <a:r>
                        <a:rPr lang="zh-CN" altLang="en-US" sz="1200" b="1" dirty="0">
                          <a:solidFill>
                            <a:srgbClr val="C00000"/>
                          </a:solidFill>
                          <a:latin typeface="微软雅黑" panose="020B0503020204020204" charset="-122"/>
                          <a:ea typeface="微软雅黑" panose="020B0503020204020204" charset="-122"/>
                        </a:rPr>
                        <a:t>；推荐等级</a:t>
                      </a:r>
                      <a:r>
                        <a:rPr lang="en-US" altLang="zh-CN" sz="1200" b="1" dirty="0">
                          <a:solidFill>
                            <a:srgbClr val="C00000"/>
                          </a:solidFill>
                          <a:latin typeface="微软雅黑" panose="020B0503020204020204" charset="-122"/>
                          <a:ea typeface="微软雅黑" panose="020B0503020204020204" charset="-122"/>
                        </a:rPr>
                        <a:t>:B)</a:t>
                      </a:r>
                      <a:r>
                        <a:rPr lang="zh-CN" altLang="en-US" sz="1200" b="1" dirty="0">
                          <a:solidFill>
                            <a:srgbClr val="C00000"/>
                          </a:solidFill>
                          <a:latin typeface="微软雅黑" panose="020B0503020204020204" charset="-122"/>
                          <a:ea typeface="微软雅黑" panose="020B0503020204020204" charset="-122"/>
                        </a:rPr>
                        <a:t>。</a:t>
                      </a:r>
                      <a:endParaRPr lang="zh-CN" altLang="en-US" sz="1200" b="1" dirty="0">
                        <a:solidFill>
                          <a:srgbClr val="C00000"/>
                        </a:solidFill>
                        <a:latin typeface="微软雅黑" panose="020B0503020204020204" charset="-122"/>
                        <a:ea typeface="微软雅黑" panose="020B0503020204020204" charset="-122"/>
                      </a:endParaRPr>
                    </a:p>
                  </a:txBody>
                  <a:tcPr marL="60960" marR="60960" marT="30480" marB="30480" anchor="ctr"/>
                </a:tc>
              </a:tr>
              <a:tr h="485384">
                <a:tc>
                  <a:txBody>
                    <a:bodyPr/>
                    <a:lstStyle/>
                    <a:p>
                      <a:pPr algn="ctr"/>
                      <a:r>
                        <a:rPr lang="en-US" altLang="zh-CN" sz="1200" dirty="0">
                          <a:latin typeface="微软雅黑" panose="020B0503020204020204" charset="-122"/>
                          <a:ea typeface="微软雅黑" panose="020B0503020204020204" charset="-122"/>
                        </a:rPr>
                        <a:t>2025</a:t>
                      </a:r>
                      <a:r>
                        <a:rPr lang="zh-CN" altLang="en-US" sz="1200" dirty="0">
                          <a:latin typeface="微软雅黑" panose="020B0503020204020204" charset="-122"/>
                          <a:ea typeface="微软雅黑" panose="020B0503020204020204" charset="-122"/>
                        </a:rPr>
                        <a:t>更新</a:t>
                      </a:r>
                      <a:r>
                        <a:rPr lang="en-US" altLang="zh-CN" sz="1200" dirty="0">
                          <a:latin typeface="微软雅黑" panose="020B0503020204020204" charset="-122"/>
                          <a:ea typeface="微软雅黑" panose="020B0503020204020204" charset="-122"/>
                        </a:rPr>
                        <a:t>-2022 NICE</a:t>
                      </a:r>
                      <a:r>
                        <a:rPr lang="zh-CN" altLang="en-US" sz="1200" dirty="0">
                          <a:latin typeface="微软雅黑" panose="020B0503020204020204" charset="-122"/>
                          <a:ea typeface="微软雅黑" panose="020B0503020204020204" charset="-122"/>
                        </a:rPr>
                        <a:t>指南</a:t>
                      </a:r>
                      <a:endParaRPr lang="en-US" altLang="zh-CN" sz="1200" dirty="0">
                        <a:latin typeface="微软雅黑" panose="020B0503020204020204" charset="-122"/>
                        <a:ea typeface="微软雅黑" panose="020B0503020204020204" charset="-122"/>
                      </a:endParaRPr>
                    </a:p>
                    <a:p>
                      <a:pPr algn="ctr"/>
                      <a:r>
                        <a:rPr lang="en-US" altLang="zh-CN" sz="1200" dirty="0">
                          <a:latin typeface="微软雅黑" panose="020B0503020204020204" charset="-122"/>
                          <a:ea typeface="微软雅黑" panose="020B0503020204020204" charset="-122"/>
                        </a:rPr>
                        <a:t>《</a:t>
                      </a:r>
                      <a:r>
                        <a:rPr lang="zh-CN" altLang="en-US" sz="1200" dirty="0">
                          <a:latin typeface="微软雅黑" panose="020B0503020204020204" charset="-122"/>
                          <a:ea typeface="微软雅黑" panose="020B0503020204020204" charset="-122"/>
                        </a:rPr>
                        <a:t>儿童，青少年以及成人癫痫</a:t>
                      </a:r>
                      <a:r>
                        <a:rPr lang="en-US" altLang="zh-CN" sz="1200" dirty="0">
                          <a:latin typeface="微软雅黑" panose="020B0503020204020204" charset="-122"/>
                          <a:ea typeface="微软雅黑" panose="020B0503020204020204" charset="-122"/>
                        </a:rPr>
                        <a:t>(NG.217)》</a:t>
                      </a:r>
                      <a:endParaRPr lang="zh-CN" altLang="en-US" sz="1200" dirty="0">
                        <a:latin typeface="微软雅黑" panose="020B0503020204020204" charset="-122"/>
                        <a:ea typeface="微软雅黑" panose="020B0503020204020204" charset="-122"/>
                      </a:endParaRPr>
                    </a:p>
                  </a:txBody>
                  <a:tcPr marL="60960" marR="60960" marT="30480" marB="30480"/>
                </a:tc>
                <a:tc>
                  <a:txBody>
                    <a:bodyPr/>
                    <a:lstStyle/>
                    <a:p>
                      <a:r>
                        <a:rPr lang="zh-CN" altLang="en-US" sz="1200" b="1" dirty="0">
                          <a:solidFill>
                            <a:srgbClr val="C00000"/>
                          </a:solidFill>
                          <a:latin typeface="微软雅黑" panose="020B0503020204020204" charset="-122"/>
                          <a:ea typeface="微软雅黑" panose="020B0503020204020204" charset="-122"/>
                        </a:rPr>
                        <a:t>托吡酯可用于儿童，青少年及成人癫痫的单药或添加治疗</a:t>
                      </a:r>
                      <a:endParaRPr lang="zh-CN" altLang="en-US" sz="1200" b="1" dirty="0">
                        <a:solidFill>
                          <a:srgbClr val="C00000"/>
                        </a:solidFill>
                        <a:latin typeface="微软雅黑" panose="020B0503020204020204" charset="-122"/>
                        <a:ea typeface="微软雅黑" panose="020B0503020204020204" charset="-122"/>
                      </a:endParaRPr>
                    </a:p>
                  </a:txBody>
                  <a:tcPr marL="60960" marR="60960" marT="30480" marB="30480" anchor="ctr"/>
                </a:tc>
              </a:tr>
              <a:tr h="485384">
                <a:tc>
                  <a:txBody>
                    <a:bodyPr/>
                    <a:lstStyle/>
                    <a:p>
                      <a:pPr algn="ctr"/>
                      <a:r>
                        <a:rPr lang="en-US" altLang="zh-CN" sz="1200" dirty="0">
                          <a:latin typeface="微软雅黑" panose="020B0503020204020204" charset="-122"/>
                          <a:ea typeface="微软雅黑" panose="020B0503020204020204" charset="-122"/>
                        </a:rPr>
                        <a:t>2022</a:t>
                      </a:r>
                      <a:r>
                        <a:rPr lang="zh-CN" altLang="en-US" sz="1200" dirty="0">
                          <a:latin typeface="微软雅黑" panose="020B0503020204020204" charset="-122"/>
                          <a:ea typeface="微软雅黑" panose="020B0503020204020204" charset="-122"/>
                        </a:rPr>
                        <a:t>年</a:t>
                      </a:r>
                      <a:r>
                        <a:rPr lang="en-US" altLang="zh-CN" sz="1200" dirty="0">
                          <a:latin typeface="微软雅黑" panose="020B0503020204020204" charset="-122"/>
                          <a:ea typeface="微软雅黑" panose="020B0503020204020204" charset="-122"/>
                        </a:rPr>
                        <a:t>《</a:t>
                      </a:r>
                      <a:r>
                        <a:rPr lang="zh-CN" altLang="en-US" sz="1200" dirty="0">
                          <a:latin typeface="微软雅黑" panose="020B0503020204020204" charset="-122"/>
                          <a:ea typeface="微软雅黑" panose="020B0503020204020204" charset="-122"/>
                        </a:rPr>
                        <a:t>儿童癫痫持续状态诊断治疗的中国专家共识</a:t>
                      </a:r>
                      <a:r>
                        <a:rPr lang="en-US" altLang="zh-CN" sz="1200" dirty="0">
                          <a:latin typeface="微软雅黑" panose="020B0503020204020204" charset="-122"/>
                          <a:ea typeface="微软雅黑" panose="020B0503020204020204" charset="-122"/>
                        </a:rPr>
                        <a:t>》</a:t>
                      </a:r>
                      <a:endParaRPr lang="zh-CN" altLang="en-US" sz="1200" dirty="0">
                        <a:latin typeface="微软雅黑" panose="020B0503020204020204" charset="-122"/>
                        <a:ea typeface="微软雅黑" panose="020B0503020204020204" charset="-122"/>
                      </a:endParaRPr>
                    </a:p>
                  </a:txBody>
                  <a:tcPr marL="60960" marR="60960" marT="30480" marB="30480"/>
                </a:tc>
                <a:tc>
                  <a:txBody>
                    <a:bodyPr/>
                    <a:lstStyle/>
                    <a:p>
                      <a:r>
                        <a:rPr lang="zh-CN" altLang="en-US" sz="1200" dirty="0">
                          <a:latin typeface="微软雅黑" panose="020B0503020204020204" charset="-122"/>
                          <a:ea typeface="微软雅黑" panose="020B0503020204020204" charset="-122"/>
                        </a:rPr>
                        <a:t>难治性癫痫持续状态：大于</a:t>
                      </a:r>
                      <a:r>
                        <a:rPr lang="en-US" altLang="zh-CN" sz="1200" dirty="0">
                          <a:latin typeface="微软雅黑" panose="020B0503020204020204" charset="-122"/>
                          <a:ea typeface="微软雅黑" panose="020B0503020204020204" charset="-122"/>
                        </a:rPr>
                        <a:t>60min</a:t>
                      </a:r>
                      <a:r>
                        <a:rPr lang="zh-CN" altLang="en-US" sz="1200" dirty="0">
                          <a:latin typeface="微软雅黑" panose="020B0503020204020204" charset="-122"/>
                          <a:ea typeface="微软雅黑" panose="020B0503020204020204" charset="-122"/>
                        </a:rPr>
                        <a:t>可加用</a:t>
                      </a:r>
                      <a:r>
                        <a:rPr lang="zh-CN" altLang="en-US" sz="1200" b="1" dirty="0">
                          <a:solidFill>
                            <a:srgbClr val="C00000"/>
                          </a:solidFill>
                          <a:latin typeface="微软雅黑" panose="020B0503020204020204" charset="-122"/>
                          <a:ea typeface="微软雅黑" panose="020B0503020204020204" charset="-122"/>
                        </a:rPr>
                        <a:t>托吡酯</a:t>
                      </a:r>
                      <a:endParaRPr lang="zh-CN" altLang="en-US" sz="1200" b="1" dirty="0">
                        <a:solidFill>
                          <a:srgbClr val="C00000"/>
                        </a:solidFill>
                        <a:latin typeface="微软雅黑" panose="020B0503020204020204" charset="-122"/>
                        <a:ea typeface="微软雅黑" panose="020B0503020204020204" charset="-122"/>
                      </a:endParaRPr>
                    </a:p>
                  </a:txBody>
                  <a:tcPr marL="60960" marR="60960" marT="30480" marB="30480" anchor="ctr"/>
                </a:tc>
              </a:tr>
              <a:tr h="485384">
                <a:tc>
                  <a:txBody>
                    <a:bodyPr/>
                    <a:lstStyle/>
                    <a:p>
                      <a:pPr algn="ctr"/>
                      <a:r>
                        <a:rPr lang="en-US" altLang="zh-CN" sz="1200" dirty="0">
                          <a:latin typeface="微软雅黑" panose="020B0503020204020204" charset="-122"/>
                          <a:ea typeface="微软雅黑" panose="020B0503020204020204" charset="-122"/>
                        </a:rPr>
                        <a:t>2022</a:t>
                      </a:r>
                      <a:r>
                        <a:rPr lang="zh-CN" altLang="en-US" sz="1200" dirty="0">
                          <a:latin typeface="微软雅黑" panose="020B0503020204020204" charset="-122"/>
                          <a:ea typeface="微软雅黑" panose="020B0503020204020204" charset="-122"/>
                        </a:rPr>
                        <a:t>年</a:t>
                      </a:r>
                      <a:r>
                        <a:rPr lang="en-US" altLang="zh-CN" sz="1200" dirty="0">
                          <a:latin typeface="微软雅黑" panose="020B0503020204020204" charset="-122"/>
                          <a:ea typeface="微软雅黑" panose="020B0503020204020204" charset="-122"/>
                        </a:rPr>
                        <a:t> </a:t>
                      </a:r>
                      <a:r>
                        <a:rPr lang="zh-CN" altLang="en-US" sz="1200" dirty="0">
                          <a:latin typeface="微软雅黑" panose="020B0503020204020204" charset="-122"/>
                          <a:ea typeface="微软雅黑" panose="020B0503020204020204" charset="-122"/>
                        </a:rPr>
                        <a:t>昆士兰临床指南</a:t>
                      </a:r>
                      <a:endParaRPr lang="en-US" altLang="zh-CN" sz="1200" dirty="0">
                        <a:latin typeface="微软雅黑" panose="020B0503020204020204" charset="-122"/>
                        <a:ea typeface="微软雅黑" panose="020B0503020204020204" charset="-122"/>
                      </a:endParaRPr>
                    </a:p>
                    <a:p>
                      <a:pPr algn="ctr"/>
                      <a:r>
                        <a:rPr lang="en-US" altLang="zh-CN" sz="1200" dirty="0">
                          <a:latin typeface="微软雅黑" panose="020B0503020204020204" charset="-122"/>
                          <a:ea typeface="微软雅黑" panose="020B0503020204020204" charset="-122"/>
                        </a:rPr>
                        <a:t>《</a:t>
                      </a:r>
                      <a:r>
                        <a:rPr lang="zh-CN" altLang="en-US" sz="1200" dirty="0">
                          <a:latin typeface="微软雅黑" panose="020B0503020204020204" charset="-122"/>
                          <a:ea typeface="微软雅黑" panose="020B0503020204020204" charset="-122"/>
                        </a:rPr>
                        <a:t>新生儿癫痫（</a:t>
                      </a:r>
                      <a:r>
                        <a:rPr lang="en-US" altLang="zh-CN" sz="1200" dirty="0">
                          <a:latin typeface="微软雅黑" panose="020B0503020204020204" charset="-122"/>
                          <a:ea typeface="微软雅黑" panose="020B0503020204020204" charset="-122"/>
                        </a:rPr>
                        <a:t>V4</a:t>
                      </a:r>
                      <a:r>
                        <a:rPr lang="zh-CN" altLang="en-US" sz="1200" dirty="0">
                          <a:latin typeface="微软雅黑" panose="020B0503020204020204" charset="-122"/>
                          <a:ea typeface="微软雅黑" panose="020B0503020204020204" charset="-122"/>
                        </a:rPr>
                        <a:t>）</a:t>
                      </a:r>
                      <a:r>
                        <a:rPr lang="en-US" altLang="zh-CN" sz="1200" dirty="0">
                          <a:latin typeface="微软雅黑" panose="020B0503020204020204" charset="-122"/>
                          <a:ea typeface="微软雅黑" panose="020B0503020204020204" charset="-122"/>
                        </a:rPr>
                        <a:t>》</a:t>
                      </a:r>
                      <a:endParaRPr lang="zh-CN" altLang="en-US" sz="1200" dirty="0">
                        <a:latin typeface="微软雅黑" panose="020B0503020204020204" charset="-122"/>
                        <a:ea typeface="微软雅黑" panose="020B0503020204020204" charset="-122"/>
                      </a:endParaRPr>
                    </a:p>
                  </a:txBody>
                  <a:tcPr marL="60960" marR="60960" marT="30480" marB="30480"/>
                </a:tc>
                <a:tc>
                  <a:txBody>
                    <a:bodyPr/>
                    <a:lstStyle/>
                    <a:p>
                      <a:r>
                        <a:rPr lang="zh-CN" altLang="en-US" sz="1200" b="1" dirty="0">
                          <a:solidFill>
                            <a:srgbClr val="C00000"/>
                          </a:solidFill>
                          <a:latin typeface="微软雅黑" panose="020B0503020204020204" charset="-122"/>
                          <a:ea typeface="微软雅黑" panose="020B0503020204020204" charset="-122"/>
                        </a:rPr>
                        <a:t>托吡酯可用于新生儿癫痫治疗（二线药物）</a:t>
                      </a:r>
                      <a:endParaRPr lang="zh-CN" altLang="en-US" sz="1200" b="1" dirty="0">
                        <a:solidFill>
                          <a:srgbClr val="C00000"/>
                        </a:solidFill>
                        <a:latin typeface="微软雅黑" panose="020B0503020204020204" charset="-122"/>
                        <a:ea typeface="微软雅黑" panose="020B0503020204020204" charset="-122"/>
                      </a:endParaRPr>
                    </a:p>
                  </a:txBody>
                  <a:tcPr marL="60960" marR="60960" marT="30480" marB="30480" anchor="ctr"/>
                </a:tc>
              </a:tr>
              <a:tr h="485384">
                <a:tc>
                  <a:txBody>
                    <a:bodyPr/>
                    <a:lstStyle/>
                    <a:p>
                      <a:pPr algn="ctr">
                        <a:lnSpc>
                          <a:spcPct val="150000"/>
                        </a:lnSpc>
                      </a:pPr>
                      <a:r>
                        <a:rPr lang="en-US" altLang="zh-CN" sz="1200" dirty="0">
                          <a:latin typeface="微软雅黑" panose="020B0503020204020204" charset="-122"/>
                          <a:ea typeface="微软雅黑" panose="020B0503020204020204" charset="-122"/>
                        </a:rPr>
                        <a:t>2024</a:t>
                      </a:r>
                      <a:r>
                        <a:rPr lang="zh-CN" altLang="en-US" sz="1200" dirty="0">
                          <a:latin typeface="微软雅黑" panose="020B0503020204020204" charset="-122"/>
                          <a:ea typeface="微软雅黑" panose="020B0503020204020204" charset="-122"/>
                        </a:rPr>
                        <a:t>年</a:t>
                      </a:r>
                      <a:endParaRPr lang="en-US" altLang="zh-CN" sz="1200" dirty="0">
                        <a:latin typeface="微软雅黑" panose="020B0503020204020204" charset="-122"/>
                        <a:ea typeface="微软雅黑" panose="020B0503020204020204" charset="-122"/>
                      </a:endParaRPr>
                    </a:p>
                    <a:p>
                      <a:pPr algn="ctr">
                        <a:lnSpc>
                          <a:spcPct val="150000"/>
                        </a:lnSpc>
                      </a:pPr>
                      <a:r>
                        <a:rPr lang="en-US" altLang="zh-CN" sz="1200" dirty="0">
                          <a:latin typeface="微软雅黑" panose="020B0503020204020204" charset="-122"/>
                          <a:ea typeface="微软雅黑" panose="020B0503020204020204" charset="-122"/>
                        </a:rPr>
                        <a:t>《</a:t>
                      </a:r>
                      <a:r>
                        <a:rPr lang="zh-CN" altLang="en-US" sz="1200" dirty="0">
                          <a:latin typeface="微软雅黑" panose="020B0503020204020204" charset="-122"/>
                          <a:ea typeface="微软雅黑" panose="020B0503020204020204" charset="-122"/>
                        </a:rPr>
                        <a:t>偏头痛预防性药物治疗的全球实践建议</a:t>
                      </a:r>
                      <a:r>
                        <a:rPr lang="en-US" altLang="zh-CN" sz="1200" dirty="0">
                          <a:latin typeface="微软雅黑" panose="020B0503020204020204" charset="-122"/>
                          <a:ea typeface="微软雅黑" panose="020B0503020204020204" charset="-122"/>
                        </a:rPr>
                        <a:t>》</a:t>
                      </a:r>
                      <a:endParaRPr lang="zh-CN" altLang="en-US" sz="1200" dirty="0">
                        <a:latin typeface="微软雅黑" panose="020B0503020204020204" charset="-122"/>
                        <a:ea typeface="微软雅黑" panose="020B0503020204020204" charset="-122"/>
                      </a:endParaRPr>
                    </a:p>
                  </a:txBody>
                  <a:tcPr marL="60960" marR="60960" marT="30480" marB="30480"/>
                </a:tc>
                <a:tc>
                  <a:txBody>
                    <a:bodyPr/>
                    <a:lstStyle/>
                    <a:p>
                      <a:pPr>
                        <a:lnSpc>
                          <a:spcPct val="150000"/>
                        </a:lnSpc>
                      </a:pPr>
                      <a:r>
                        <a:rPr lang="zh-CN" altLang="en-US" sz="1200" b="1" dirty="0">
                          <a:solidFill>
                            <a:srgbClr val="C00000"/>
                          </a:solidFill>
                          <a:latin typeface="微软雅黑" panose="020B0503020204020204" charset="-122"/>
                          <a:ea typeface="微软雅黑" panose="020B0503020204020204" charset="-122"/>
                        </a:rPr>
                        <a:t>托吡酯</a:t>
                      </a:r>
                      <a:r>
                        <a:rPr lang="zh-CN" altLang="en-US" sz="1200" dirty="0">
                          <a:latin typeface="微软雅黑" panose="020B0503020204020204" charset="-122"/>
                          <a:ea typeface="微软雅黑" panose="020B0503020204020204" charset="-122"/>
                        </a:rPr>
                        <a:t>可以预防性治疗偏头痛，使用剂量</a:t>
                      </a:r>
                      <a:r>
                        <a:rPr lang="en-US" altLang="zh-CN" sz="1200" dirty="0">
                          <a:latin typeface="微软雅黑" panose="020B0503020204020204" charset="-122"/>
                          <a:ea typeface="微软雅黑" panose="020B0503020204020204" charset="-122"/>
                        </a:rPr>
                        <a:t>25-200mg/</a:t>
                      </a:r>
                      <a:r>
                        <a:rPr lang="zh-CN" altLang="en-US" sz="1200" dirty="0">
                          <a:latin typeface="微软雅黑" panose="020B0503020204020204" charset="-122"/>
                          <a:ea typeface="微软雅黑" panose="020B0503020204020204" charset="-122"/>
                        </a:rPr>
                        <a:t>天</a:t>
                      </a:r>
                      <a:endParaRPr lang="zh-CN" altLang="en-US" sz="1200" dirty="0">
                        <a:latin typeface="微软雅黑" panose="020B0503020204020204" charset="-122"/>
                        <a:ea typeface="微软雅黑" panose="020B0503020204020204" charset="-122"/>
                      </a:endParaRPr>
                    </a:p>
                  </a:txBody>
                  <a:tcPr marL="60960" marR="60960" marT="30480" marB="30480" anchor="ctr"/>
                </a:tc>
              </a:tr>
              <a:tr h="485384">
                <a:tc>
                  <a:txBody>
                    <a:bodyPr/>
                    <a:lstStyle/>
                    <a:p>
                      <a:pPr algn="ctr">
                        <a:lnSpc>
                          <a:spcPct val="150000"/>
                        </a:lnSpc>
                      </a:pPr>
                      <a:r>
                        <a:rPr lang="en-US" altLang="zh-CN" sz="1200" dirty="0">
                          <a:latin typeface="微软雅黑" panose="020B0503020204020204" charset="-122"/>
                          <a:ea typeface="微软雅黑" panose="020B0503020204020204" charset="-122"/>
                        </a:rPr>
                        <a:t>2023</a:t>
                      </a:r>
                      <a:r>
                        <a:rPr lang="zh-CN" altLang="en-US" sz="1200" dirty="0">
                          <a:latin typeface="微软雅黑" panose="020B0503020204020204" charset="-122"/>
                          <a:ea typeface="微软雅黑" panose="020B0503020204020204" charset="-122"/>
                        </a:rPr>
                        <a:t>年</a:t>
                      </a:r>
                      <a:endParaRPr lang="en-US" altLang="zh-CN" sz="1200" dirty="0">
                        <a:latin typeface="微软雅黑" panose="020B0503020204020204" charset="-122"/>
                        <a:ea typeface="微软雅黑" panose="020B0503020204020204" charset="-122"/>
                      </a:endParaRPr>
                    </a:p>
                    <a:p>
                      <a:pPr algn="ctr">
                        <a:lnSpc>
                          <a:spcPct val="150000"/>
                        </a:lnSpc>
                      </a:pPr>
                      <a:r>
                        <a:rPr lang="en-US" altLang="zh-CN" sz="1200" dirty="0">
                          <a:latin typeface="微软雅黑" panose="020B0503020204020204" charset="-122"/>
                          <a:ea typeface="微软雅黑" panose="020B0503020204020204" charset="-122"/>
                        </a:rPr>
                        <a:t>《</a:t>
                      </a:r>
                      <a:r>
                        <a:rPr lang="zh-CN" altLang="en-US" sz="1200" dirty="0">
                          <a:latin typeface="微软雅黑" panose="020B0503020204020204" charset="-122"/>
                          <a:ea typeface="微软雅黑" panose="020B0503020204020204" charset="-122"/>
                        </a:rPr>
                        <a:t>中国偏头痛诊断与治疗指南</a:t>
                      </a:r>
                      <a:r>
                        <a:rPr lang="en-US" altLang="zh-CN" sz="1200" dirty="0">
                          <a:latin typeface="微软雅黑" panose="020B0503020204020204" charset="-122"/>
                          <a:ea typeface="微软雅黑" panose="020B0503020204020204" charset="-122"/>
                        </a:rPr>
                        <a:t>》</a:t>
                      </a:r>
                      <a:endParaRPr lang="zh-CN" altLang="en-US" sz="1200" dirty="0">
                        <a:latin typeface="微软雅黑" panose="020B0503020204020204" charset="-122"/>
                        <a:ea typeface="微软雅黑" panose="020B0503020204020204" charset="-122"/>
                      </a:endParaRPr>
                    </a:p>
                  </a:txBody>
                  <a:tcPr marL="60960" marR="60960" marT="30480" marB="30480"/>
                </a:tc>
                <a:tc>
                  <a:txBody>
                    <a:bodyPr/>
                    <a:lstStyle/>
                    <a:p>
                      <a:pPr>
                        <a:lnSpc>
                          <a:spcPct val="150000"/>
                        </a:lnSpc>
                      </a:pPr>
                      <a:r>
                        <a:rPr lang="zh-CN" altLang="en-US" sz="1200" dirty="0">
                          <a:latin typeface="微软雅黑" panose="020B0503020204020204" charset="-122"/>
                          <a:ea typeface="微软雅黑" panose="020B0503020204020204" charset="-122"/>
                        </a:rPr>
                        <a:t>发作性偏头痛预防性治疗药物推荐：</a:t>
                      </a:r>
                      <a:r>
                        <a:rPr lang="zh-CN" altLang="en-US" sz="1200" b="1" dirty="0">
                          <a:solidFill>
                            <a:srgbClr val="C00000"/>
                          </a:solidFill>
                          <a:latin typeface="微软雅黑" panose="020B0503020204020204" charset="-122"/>
                          <a:ea typeface="微软雅黑" panose="020B0503020204020204" charset="-122"/>
                        </a:rPr>
                        <a:t>托吡酯</a:t>
                      </a:r>
                      <a:r>
                        <a:rPr lang="zh-CN" altLang="en-US" sz="1200" dirty="0">
                          <a:latin typeface="微软雅黑" panose="020B0503020204020204" charset="-122"/>
                          <a:ea typeface="微软雅黑" panose="020B0503020204020204" charset="-122"/>
                        </a:rPr>
                        <a:t>（</a:t>
                      </a:r>
                      <a:r>
                        <a:rPr lang="en-US" altLang="zh-CN" sz="1200" dirty="0" err="1">
                          <a:latin typeface="微软雅黑" panose="020B0503020204020204" charset="-122"/>
                          <a:ea typeface="微软雅黑" panose="020B0503020204020204" charset="-122"/>
                        </a:rPr>
                        <a:t>ⅠA</a:t>
                      </a:r>
                      <a:r>
                        <a:rPr lang="zh-CN" altLang="en-US" sz="1200" dirty="0">
                          <a:latin typeface="微软雅黑" panose="020B0503020204020204" charset="-122"/>
                          <a:ea typeface="微软雅黑" panose="020B0503020204020204" charset="-122"/>
                        </a:rPr>
                        <a:t>），使用剂量</a:t>
                      </a:r>
                      <a:r>
                        <a:rPr lang="en-US" altLang="zh-CN" sz="1200" dirty="0">
                          <a:latin typeface="微软雅黑" panose="020B0503020204020204" charset="-122"/>
                          <a:ea typeface="微软雅黑" panose="020B0503020204020204" charset="-122"/>
                        </a:rPr>
                        <a:t>25-200mg/</a:t>
                      </a:r>
                      <a:r>
                        <a:rPr lang="zh-CN" altLang="en-US" sz="1200" dirty="0">
                          <a:latin typeface="微软雅黑" panose="020B0503020204020204" charset="-122"/>
                          <a:ea typeface="微软雅黑" panose="020B0503020204020204" charset="-122"/>
                        </a:rPr>
                        <a:t>天</a:t>
                      </a:r>
                      <a:endParaRPr lang="zh-CN" altLang="en-US" sz="1200" dirty="0">
                        <a:latin typeface="微软雅黑" panose="020B0503020204020204" charset="-122"/>
                        <a:ea typeface="微软雅黑" panose="020B0503020204020204" charset="-122"/>
                      </a:endParaRPr>
                    </a:p>
                  </a:txBody>
                  <a:tcPr marL="60960" marR="60960" marT="30480" marB="30480" anchor="ctr"/>
                </a:tc>
              </a:tr>
            </a:tbl>
          </a:graphicData>
        </a:graphic>
      </p:graphicFrame>
      <p:sp>
        <p:nvSpPr>
          <p:cNvPr id="14" name="矩形 13"/>
          <p:cNvSpPr/>
          <p:nvPr/>
        </p:nvSpPr>
        <p:spPr>
          <a:xfrm>
            <a:off x="848783" y="225306"/>
            <a:ext cx="10554106" cy="407869"/>
          </a:xfrm>
          <a:prstGeom prst="rect">
            <a:avLst/>
          </a:prstGeom>
        </p:spPr>
        <p:txBody>
          <a:bodyPr wrap="square">
            <a:spAutoFit/>
          </a:bodyPr>
          <a:lstStyle/>
          <a:p>
            <a:pPr algn="ctr">
              <a:lnSpc>
                <a:spcPct val="120000"/>
              </a:lnSpc>
            </a:pPr>
            <a:r>
              <a:rPr lang="zh-CN" altLang="en-US" sz="1865" b="1" dirty="0">
                <a:ln w="0"/>
                <a:latin typeface="微软雅黑" panose="020B0503020204020204" charset="-122"/>
                <a:ea typeface="微软雅黑" panose="020B0503020204020204" charset="-122"/>
              </a:rPr>
              <a:t>国内外权威指南、专家共识推荐</a:t>
            </a:r>
            <a:endParaRPr lang="zh-CN" altLang="en-US" sz="1865" b="1" dirty="0">
              <a:ln w="0"/>
              <a:latin typeface="微软雅黑" panose="020B0503020204020204" charset="-122"/>
              <a:ea typeface="微软雅黑" panose="020B050302020402020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51109" y="2160543"/>
            <a:ext cx="11535451" cy="3327232"/>
          </a:xfrm>
          <a:prstGeom prst="rect">
            <a:avLst/>
          </a:prstGeom>
        </p:spPr>
      </p:pic>
      <p:sp>
        <p:nvSpPr>
          <p:cNvPr id="31" name="文本框 30"/>
          <p:cNvSpPr txBox="1"/>
          <p:nvPr/>
        </p:nvSpPr>
        <p:spPr>
          <a:xfrm>
            <a:off x="2817415" y="1108739"/>
            <a:ext cx="6153255" cy="379656"/>
          </a:xfrm>
          <a:prstGeom prst="rect">
            <a:avLst/>
          </a:prstGeom>
          <a:noFill/>
        </p:spPr>
        <p:txBody>
          <a:bodyPr wrap="square">
            <a:spAutoFit/>
          </a:bodyPr>
          <a:lstStyle/>
          <a:p>
            <a:r>
              <a:rPr lang="zh-CN" altLang="en-US" sz="1865" b="1" dirty="0">
                <a:latin typeface="微软雅黑" panose="020B0503020204020204" charset="-122"/>
                <a:ea typeface="微软雅黑" panose="020B0503020204020204" charset="-122"/>
              </a:rPr>
              <a:t>对于多种类型癫痫患者，托吡酯单药治疗无发作率较高</a:t>
            </a:r>
            <a:endParaRPr lang="zh-CN" altLang="en-US" sz="1865" b="1" dirty="0">
              <a:latin typeface="微软雅黑" panose="020B0503020204020204" charset="-122"/>
              <a:ea typeface="微软雅黑" panose="020B0503020204020204" charset="-122"/>
            </a:endParaRPr>
          </a:p>
        </p:txBody>
      </p:sp>
      <p:sp>
        <p:nvSpPr>
          <p:cNvPr id="34" name="文本框 33"/>
          <p:cNvSpPr txBox="1"/>
          <p:nvPr/>
        </p:nvSpPr>
        <p:spPr>
          <a:xfrm>
            <a:off x="1422400" y="1765130"/>
            <a:ext cx="4363397" cy="297454"/>
          </a:xfrm>
          <a:prstGeom prst="rect">
            <a:avLst/>
          </a:prstGeom>
          <a:noFill/>
        </p:spPr>
        <p:txBody>
          <a:bodyPr wrap="square">
            <a:spAutoFit/>
          </a:bodyPr>
          <a:lstStyle/>
          <a:p>
            <a:r>
              <a:rPr lang="zh-CN" altLang="en-US" sz="1335" b="1" dirty="0">
                <a:latin typeface="Times New Roman" panose="02020603050405020304" pitchFamily="18" charset="0"/>
                <a:ea typeface="微软雅黑" panose="020B0503020204020204" charset="-122"/>
                <a:cs typeface="Times New Roman" panose="02020603050405020304" pitchFamily="18" charset="0"/>
              </a:rPr>
              <a:t>托呲酯滴定期</a:t>
            </a:r>
            <a:r>
              <a:rPr lang="en-US" altLang="zh-CN" sz="1335" b="1" dirty="0">
                <a:latin typeface="Times New Roman" panose="02020603050405020304" pitchFamily="18" charset="0"/>
                <a:ea typeface="微软雅黑" panose="020B0503020204020204" charset="-122"/>
                <a:cs typeface="Times New Roman" panose="02020603050405020304" pitchFamily="18" charset="0"/>
              </a:rPr>
              <a:t>(1</a:t>
            </a:r>
            <a:r>
              <a:rPr lang="zh-CN" altLang="en-US" sz="1335" b="1" dirty="0">
                <a:latin typeface="Times New Roman" panose="02020603050405020304" pitchFamily="18" charset="0"/>
                <a:ea typeface="微软雅黑" panose="020B0503020204020204" charset="-122"/>
                <a:cs typeface="Times New Roman" panose="02020603050405020304" pitchFamily="18" charset="0"/>
              </a:rPr>
              <a:t>月</a:t>
            </a:r>
            <a:r>
              <a:rPr lang="en-US" altLang="zh-CN" sz="1335" b="1" dirty="0">
                <a:latin typeface="Times New Roman" panose="02020603050405020304" pitchFamily="18" charset="0"/>
                <a:ea typeface="微软雅黑" panose="020B0503020204020204" charset="-122"/>
                <a:cs typeface="Times New Roman" panose="02020603050405020304" pitchFamily="18" charset="0"/>
              </a:rPr>
              <a:t>)</a:t>
            </a:r>
            <a:r>
              <a:rPr lang="zh-CN" altLang="en-US" sz="1335" b="1" dirty="0">
                <a:latin typeface="Times New Roman" panose="02020603050405020304" pitchFamily="18" charset="0"/>
                <a:ea typeface="微软雅黑" panose="020B0503020204020204" charset="-122"/>
                <a:cs typeface="Times New Roman" panose="02020603050405020304" pitchFamily="18" charset="0"/>
              </a:rPr>
              <a:t>和单药治疗期</a:t>
            </a:r>
            <a:r>
              <a:rPr lang="en-US" altLang="zh-CN" sz="1335" b="1" dirty="0">
                <a:latin typeface="Times New Roman" panose="02020603050405020304" pitchFamily="18" charset="0"/>
                <a:ea typeface="微软雅黑" panose="020B0503020204020204" charset="-122"/>
                <a:cs typeface="Times New Roman" panose="02020603050405020304" pitchFamily="18" charset="0"/>
              </a:rPr>
              <a:t>(4-7</a:t>
            </a:r>
            <a:r>
              <a:rPr lang="zh-CN" altLang="en-US" sz="1335" b="1" dirty="0">
                <a:latin typeface="Times New Roman" panose="02020603050405020304" pitchFamily="18" charset="0"/>
                <a:ea typeface="微软雅黑" panose="020B0503020204020204" charset="-122"/>
                <a:cs typeface="Times New Roman" panose="02020603050405020304" pitchFamily="18" charset="0"/>
              </a:rPr>
              <a:t>月</a:t>
            </a:r>
            <a:r>
              <a:rPr lang="en-US" altLang="zh-CN" sz="1335" b="1" dirty="0">
                <a:latin typeface="Times New Roman" panose="02020603050405020304" pitchFamily="18" charset="0"/>
                <a:ea typeface="微软雅黑" panose="020B0503020204020204" charset="-122"/>
                <a:cs typeface="Times New Roman" panose="02020603050405020304" pitchFamily="18" charset="0"/>
              </a:rPr>
              <a:t>)</a:t>
            </a:r>
            <a:r>
              <a:rPr lang="zh-CN" altLang="en-US" sz="1335" b="1" dirty="0">
                <a:latin typeface="Times New Roman" panose="02020603050405020304" pitchFamily="18" charset="0"/>
                <a:ea typeface="微软雅黑" panose="020B0503020204020204" charset="-122"/>
                <a:cs typeface="Times New Roman" panose="02020603050405020304" pitchFamily="18" charset="0"/>
              </a:rPr>
              <a:t>的应答率</a:t>
            </a:r>
            <a:endParaRPr lang="zh-CN" altLang="en-US" sz="1335" b="1" dirty="0">
              <a:latin typeface="Times New Roman" panose="02020603050405020304" pitchFamily="18" charset="0"/>
              <a:ea typeface="微软雅黑" panose="020B0503020204020204" charset="-122"/>
              <a:cs typeface="Times New Roman" panose="02020603050405020304" pitchFamily="18" charset="0"/>
            </a:endParaRPr>
          </a:p>
        </p:txBody>
      </p:sp>
      <p:sp>
        <p:nvSpPr>
          <p:cNvPr id="36" name="文本框 35"/>
          <p:cNvSpPr txBox="1"/>
          <p:nvPr/>
        </p:nvSpPr>
        <p:spPr>
          <a:xfrm>
            <a:off x="7632220" y="1826559"/>
            <a:ext cx="3188180" cy="297454"/>
          </a:xfrm>
          <a:prstGeom prst="rect">
            <a:avLst/>
          </a:prstGeom>
          <a:noFill/>
        </p:spPr>
        <p:txBody>
          <a:bodyPr wrap="square">
            <a:spAutoFit/>
          </a:bodyPr>
          <a:lstStyle/>
          <a:p>
            <a:r>
              <a:rPr lang="zh-CN" altLang="en-US" sz="1335" b="1" dirty="0">
                <a:latin typeface="Times New Roman" panose="02020603050405020304" pitchFamily="18" charset="0"/>
                <a:ea typeface="微软雅黑" panose="020B0503020204020204" charset="-122"/>
                <a:cs typeface="Times New Roman" panose="02020603050405020304" pitchFamily="18" charset="0"/>
              </a:rPr>
              <a:t>托吡酯单药治疗</a:t>
            </a:r>
            <a:r>
              <a:rPr lang="en-US" altLang="zh-CN" sz="1335" b="1" dirty="0">
                <a:latin typeface="Times New Roman" panose="02020603050405020304" pitchFamily="18" charset="0"/>
                <a:ea typeface="微软雅黑" panose="020B0503020204020204" charset="-122"/>
                <a:cs typeface="Times New Roman" panose="02020603050405020304" pitchFamily="18" charset="0"/>
              </a:rPr>
              <a:t>7</a:t>
            </a:r>
            <a:r>
              <a:rPr lang="zh-CN" altLang="en-US" sz="1335" b="1" dirty="0">
                <a:latin typeface="Times New Roman" panose="02020603050405020304" pitchFamily="18" charset="0"/>
                <a:ea typeface="微软雅黑" panose="020B0503020204020204" charset="-122"/>
                <a:cs typeface="Times New Roman" panose="02020603050405020304" pitchFamily="18" charset="0"/>
              </a:rPr>
              <a:t>个月终点时的应答率</a:t>
            </a:r>
            <a:endParaRPr lang="zh-CN" altLang="en-US" sz="1335" b="1" dirty="0">
              <a:latin typeface="Times New Roman" panose="02020603050405020304" pitchFamily="18" charset="0"/>
              <a:ea typeface="微软雅黑" panose="020B0503020204020204" charset="-122"/>
              <a:cs typeface="Times New Roman" panose="02020603050405020304" pitchFamily="18" charset="0"/>
            </a:endParaRPr>
          </a:p>
        </p:txBody>
      </p:sp>
      <p:sp>
        <p:nvSpPr>
          <p:cNvPr id="38" name="文本框 37"/>
          <p:cNvSpPr txBox="1"/>
          <p:nvPr/>
        </p:nvSpPr>
        <p:spPr>
          <a:xfrm>
            <a:off x="584201" y="5680137"/>
            <a:ext cx="11023599" cy="749179"/>
          </a:xfrm>
          <a:prstGeom prst="rect">
            <a:avLst/>
          </a:prstGeom>
          <a:noFill/>
        </p:spPr>
        <p:txBody>
          <a:bodyPr wrap="square">
            <a:spAutoFit/>
          </a:bodyPr>
          <a:lstStyle/>
          <a:p>
            <a:r>
              <a:rPr lang="zh-CN" altLang="en-US" sz="1065" dirty="0">
                <a:latin typeface="微软雅黑" panose="020B0503020204020204" charset="-122"/>
                <a:ea typeface="微软雅黑" panose="020B0503020204020204" charset="-122"/>
              </a:rPr>
              <a:t>开放性研究，欧洲和中东</a:t>
            </a:r>
            <a:r>
              <a:rPr lang="en-US" altLang="zh-CN" sz="1065" dirty="0">
                <a:latin typeface="微软雅黑" panose="020B0503020204020204" charset="-122"/>
                <a:ea typeface="微软雅黑" panose="020B0503020204020204" charset="-122"/>
              </a:rPr>
              <a:t>127</a:t>
            </a:r>
            <a:r>
              <a:rPr lang="zh-CN" altLang="en-US" sz="1065" dirty="0">
                <a:latin typeface="微软雅黑" panose="020B0503020204020204" charset="-122"/>
                <a:ea typeface="微软雅黑" panose="020B0503020204020204" charset="-122"/>
              </a:rPr>
              <a:t>家研究中心</a:t>
            </a:r>
            <a:r>
              <a:rPr lang="en-US" altLang="zh-CN" sz="1065" dirty="0">
                <a:latin typeface="微软雅黑" panose="020B0503020204020204" charset="-122"/>
                <a:ea typeface="微软雅黑" panose="020B0503020204020204" charset="-122"/>
              </a:rPr>
              <a:t>714</a:t>
            </a:r>
            <a:r>
              <a:rPr lang="zh-CN" altLang="en-US" sz="1065" dirty="0">
                <a:latin typeface="微软雅黑" panose="020B0503020204020204" charset="-122"/>
                <a:ea typeface="微软雅黑" panose="020B0503020204020204" charset="-122"/>
              </a:rPr>
              <a:t>例受试者，既往</a:t>
            </a:r>
            <a:r>
              <a:rPr lang="en-US" altLang="zh-CN" sz="1065" dirty="0">
                <a:latin typeface="微软雅黑" panose="020B0503020204020204" charset="-122"/>
                <a:ea typeface="微软雅黑" panose="020B0503020204020204" charset="-122"/>
              </a:rPr>
              <a:t>5</a:t>
            </a:r>
            <a:r>
              <a:rPr lang="zh-CN" altLang="en-US" sz="1065" dirty="0">
                <a:latin typeface="微软雅黑" panose="020B0503020204020204" charset="-122"/>
                <a:ea typeface="微软雅黑" panose="020B0503020204020204" charset="-122"/>
              </a:rPr>
              <a:t>年被诊断为癫痛，年龄≥</a:t>
            </a:r>
            <a:r>
              <a:rPr lang="en-US" altLang="zh-CN" sz="1065" dirty="0">
                <a:latin typeface="微软雅黑" panose="020B0503020204020204" charset="-122"/>
                <a:ea typeface="微软雅黑" panose="020B0503020204020204" charset="-122"/>
              </a:rPr>
              <a:t>2</a:t>
            </a:r>
            <a:r>
              <a:rPr lang="zh-CN" altLang="en-US" sz="1065" dirty="0">
                <a:latin typeface="微软雅黑" panose="020B0503020204020204" charset="-122"/>
                <a:ea typeface="微软雅黑" panose="020B0503020204020204" charset="-122"/>
              </a:rPr>
              <a:t>岁 </a:t>
            </a:r>
            <a:r>
              <a:rPr lang="en-US" altLang="zh-CN" sz="1065" dirty="0">
                <a:latin typeface="微软雅黑" panose="020B0503020204020204" charset="-122"/>
                <a:ea typeface="微软雅黑" panose="020B0503020204020204" charset="-122"/>
              </a:rPr>
              <a:t>(690</a:t>
            </a:r>
            <a:r>
              <a:rPr lang="zh-CN" altLang="en-US" sz="1065" dirty="0">
                <a:latin typeface="微软雅黑" panose="020B0503020204020204" charset="-122"/>
                <a:ea typeface="微软雅黑" panose="020B0503020204020204" charset="-122"/>
              </a:rPr>
              <a:t>例进行疗效分析，</a:t>
            </a:r>
            <a:r>
              <a:rPr lang="en-US" altLang="zh-CN" sz="1065" dirty="0">
                <a:latin typeface="微软雅黑" panose="020B0503020204020204" charset="-122"/>
                <a:ea typeface="微软雅黑" panose="020B0503020204020204" charset="-122"/>
              </a:rPr>
              <a:t>217</a:t>
            </a:r>
            <a:r>
              <a:rPr lang="zh-CN" altLang="en-US" sz="1065" dirty="0">
                <a:latin typeface="微软雅黑" panose="020B0503020204020204" charset="-122"/>
                <a:ea typeface="微软雅黑" panose="020B0503020204020204" charset="-122"/>
              </a:rPr>
              <a:t>岁成人占</a:t>
            </a:r>
            <a:r>
              <a:rPr lang="en-US" altLang="zh-CN" sz="1065" dirty="0">
                <a:latin typeface="微软雅黑" panose="020B0503020204020204" charset="-122"/>
                <a:ea typeface="微软雅黑" panose="020B0503020204020204" charset="-122"/>
              </a:rPr>
              <a:t>73%</a:t>
            </a:r>
            <a:r>
              <a:rPr lang="zh-CN" altLang="en-US" sz="1065" dirty="0">
                <a:latin typeface="微软雅黑" panose="020B0503020204020204" charset="-122"/>
                <a:ea typeface="微软雅黑" panose="020B0503020204020204" charset="-122"/>
              </a:rPr>
              <a:t>，</a:t>
            </a:r>
            <a:r>
              <a:rPr lang="en-US" altLang="zh-CN" sz="1065" dirty="0">
                <a:latin typeface="微软雅黑" panose="020B0503020204020204" charset="-122"/>
                <a:ea typeface="微软雅黑" panose="020B0503020204020204" charset="-122"/>
              </a:rPr>
              <a:t>13-16</a:t>
            </a:r>
            <a:r>
              <a:rPr lang="zh-CN" altLang="en-US" sz="1065" dirty="0">
                <a:latin typeface="微软雅黑" panose="020B0503020204020204" charset="-122"/>
                <a:ea typeface="微软雅黑" panose="020B0503020204020204" charset="-122"/>
              </a:rPr>
              <a:t>岁青少年占</a:t>
            </a:r>
            <a:r>
              <a:rPr lang="en-US" altLang="zh-CN" sz="1065" dirty="0">
                <a:latin typeface="微软雅黑" panose="020B0503020204020204" charset="-122"/>
                <a:ea typeface="微软雅黑" panose="020B0503020204020204" charset="-122"/>
              </a:rPr>
              <a:t>9.5%</a:t>
            </a:r>
            <a:r>
              <a:rPr lang="zh-CN" altLang="en-US" sz="1065" dirty="0">
                <a:latin typeface="微软雅黑" panose="020B0503020204020204" charset="-122"/>
                <a:ea typeface="微软雅黑" panose="020B0503020204020204" charset="-122"/>
              </a:rPr>
              <a:t>，</a:t>
            </a:r>
            <a:r>
              <a:rPr lang="en-US" altLang="zh-CN" sz="1065" dirty="0">
                <a:latin typeface="微软雅黑" panose="020B0503020204020204" charset="-122"/>
                <a:ea typeface="微软雅黑" panose="020B0503020204020204" charset="-122"/>
              </a:rPr>
              <a:t>12</a:t>
            </a:r>
            <a:r>
              <a:rPr lang="zh-CN" altLang="en-US" sz="1065" dirty="0">
                <a:latin typeface="微软雅黑" panose="020B0503020204020204" charset="-122"/>
                <a:ea typeface="微软雅黑" panose="020B0503020204020204" charset="-122"/>
              </a:rPr>
              <a:t>岁以下儿童占</a:t>
            </a:r>
            <a:r>
              <a:rPr lang="en-US" altLang="zh-CN" sz="1065" dirty="0">
                <a:latin typeface="微软雅黑" panose="020B0503020204020204" charset="-122"/>
                <a:ea typeface="微软雅黑" panose="020B0503020204020204" charset="-122"/>
              </a:rPr>
              <a:t>17.5%)</a:t>
            </a:r>
            <a:r>
              <a:rPr lang="zh-CN" altLang="en-US" sz="1065" dirty="0">
                <a:latin typeface="微软雅黑" panose="020B0503020204020204" charset="-122"/>
                <a:ea typeface="微软雅黑" panose="020B0503020204020204" charset="-122"/>
              </a:rPr>
              <a:t>，既往未应用任何</a:t>
            </a:r>
            <a:r>
              <a:rPr lang="en-US" altLang="zh-CN" sz="1065" dirty="0">
                <a:latin typeface="微软雅黑" panose="020B0503020204020204" charset="-122"/>
                <a:ea typeface="微软雅黑" panose="020B0503020204020204" charset="-122"/>
              </a:rPr>
              <a:t>AED</a:t>
            </a:r>
            <a:r>
              <a:rPr lang="zh-CN" altLang="en-US" sz="1065" dirty="0">
                <a:latin typeface="微软雅黑" panose="020B0503020204020204" charset="-122"/>
                <a:ea typeface="微软雅黑" panose="020B0503020204020204" charset="-122"/>
              </a:rPr>
              <a:t>或应用一种</a:t>
            </a:r>
            <a:r>
              <a:rPr lang="en-US" altLang="zh-CN" sz="1065" dirty="0">
                <a:latin typeface="微软雅黑" panose="020B0503020204020204" charset="-122"/>
                <a:ea typeface="微软雅黑" panose="020B0503020204020204" charset="-122"/>
              </a:rPr>
              <a:t>AED</a:t>
            </a:r>
            <a:r>
              <a:rPr lang="zh-CN" altLang="en-US" sz="1065" dirty="0">
                <a:latin typeface="微软雅黑" panose="020B0503020204020204" charset="-122"/>
                <a:ea typeface="微软雅黑" panose="020B0503020204020204" charset="-122"/>
              </a:rPr>
              <a:t>治疗失败，且不需要联合治疗</a:t>
            </a:r>
            <a:endParaRPr lang="zh-CN" altLang="en-US" sz="1065" dirty="0">
              <a:latin typeface="微软雅黑" panose="020B0503020204020204" charset="-122"/>
              <a:ea typeface="微软雅黑" panose="020B0503020204020204" charset="-122"/>
            </a:endParaRPr>
          </a:p>
          <a:p>
            <a:r>
              <a:rPr lang="zh-CN" altLang="en-US" sz="1065" dirty="0">
                <a:latin typeface="微软雅黑" panose="020B0503020204020204" charset="-122"/>
                <a:ea typeface="微软雅黑" panose="020B0503020204020204" charset="-122"/>
              </a:rPr>
              <a:t>托吡酯单药治疗，成人起始剂量</a:t>
            </a:r>
            <a:r>
              <a:rPr lang="en-US" altLang="zh-CN" sz="1065" dirty="0">
                <a:latin typeface="微软雅黑" panose="020B0503020204020204" charset="-122"/>
                <a:ea typeface="微软雅黑" panose="020B0503020204020204" charset="-122"/>
              </a:rPr>
              <a:t>25mg/d</a:t>
            </a:r>
            <a:r>
              <a:rPr lang="zh-CN" altLang="en-US" sz="1065" dirty="0">
                <a:latin typeface="微软雅黑" panose="020B0503020204020204" charset="-122"/>
                <a:ea typeface="微软雅黑" panose="020B0503020204020204" charset="-122"/>
              </a:rPr>
              <a:t>，随后每周</a:t>
            </a:r>
            <a:r>
              <a:rPr lang="en-US" altLang="zh-CN" sz="1065" dirty="0">
                <a:latin typeface="微软雅黑" panose="020B0503020204020204" charset="-122"/>
                <a:ea typeface="微软雅黑" panose="020B0503020204020204" charset="-122"/>
              </a:rPr>
              <a:t>25mg/d</a:t>
            </a:r>
            <a:r>
              <a:rPr lang="zh-CN" altLang="en-US" sz="1065" dirty="0">
                <a:latin typeface="微软雅黑" panose="020B0503020204020204" charset="-122"/>
                <a:ea typeface="微软雅黑" panose="020B0503020204020204" charset="-122"/>
              </a:rPr>
              <a:t>的增量在</a:t>
            </a:r>
            <a:r>
              <a:rPr lang="en-US" altLang="zh-CN" sz="1065" dirty="0">
                <a:latin typeface="微软雅黑" panose="020B0503020204020204" charset="-122"/>
                <a:ea typeface="微软雅黑" panose="020B0503020204020204" charset="-122"/>
              </a:rPr>
              <a:t>4</a:t>
            </a:r>
            <a:r>
              <a:rPr lang="zh-CN" altLang="en-US" sz="1065" dirty="0">
                <a:latin typeface="微软雅黑" panose="020B0503020204020204" charset="-122"/>
                <a:ea typeface="微软雅黑" panose="020B0503020204020204" charset="-122"/>
              </a:rPr>
              <a:t>周内使剂量增至</a:t>
            </a:r>
            <a:r>
              <a:rPr lang="en-US" altLang="zh-CN" sz="1065" dirty="0">
                <a:latin typeface="微软雅黑" panose="020B0503020204020204" charset="-122"/>
                <a:ea typeface="微软雅黑" panose="020B0503020204020204" charset="-122"/>
              </a:rPr>
              <a:t>100mg/d(</a:t>
            </a:r>
            <a:r>
              <a:rPr lang="zh-CN" altLang="en-US" sz="1065" dirty="0">
                <a:latin typeface="微软雅黑" panose="020B0503020204020204" charset="-122"/>
                <a:ea typeface="微软雅黑" panose="020B0503020204020204" charset="-122"/>
              </a:rPr>
              <a:t>最大剂量</a:t>
            </a:r>
            <a:r>
              <a:rPr lang="en-US" altLang="zh-CN" sz="1065" dirty="0">
                <a:latin typeface="微软雅黑" panose="020B0503020204020204" charset="-122"/>
                <a:ea typeface="微软雅黑" panose="020B0503020204020204" charset="-122"/>
              </a:rPr>
              <a:t>400mg/d)</a:t>
            </a:r>
            <a:r>
              <a:rPr lang="zh-CN" altLang="en-US" sz="1065" dirty="0">
                <a:latin typeface="微软雅黑" panose="020B0503020204020204" charset="-122"/>
                <a:ea typeface="微软雅黑" panose="020B0503020204020204" charset="-122"/>
              </a:rPr>
              <a:t>。儿童初始剂量</a:t>
            </a:r>
            <a:r>
              <a:rPr lang="en-US" altLang="zh-CN" sz="1065" dirty="0">
                <a:latin typeface="微软雅黑" panose="020B0503020204020204" charset="-122"/>
                <a:ea typeface="微软雅黑" panose="020B0503020204020204" charset="-122"/>
              </a:rPr>
              <a:t>0.5mg/kg/d</a:t>
            </a:r>
            <a:r>
              <a:rPr lang="zh-CN" altLang="en-US" sz="1065" dirty="0">
                <a:latin typeface="微软雅黑" panose="020B0503020204020204" charset="-122"/>
                <a:ea typeface="微软雅黑" panose="020B0503020204020204" charset="-122"/>
              </a:rPr>
              <a:t>，随后随后每周</a:t>
            </a:r>
            <a:r>
              <a:rPr lang="en-US" altLang="zh-CN" sz="1065" dirty="0">
                <a:latin typeface="微软雅黑" panose="020B0503020204020204" charset="-122"/>
                <a:ea typeface="微软雅黑" panose="020B0503020204020204" charset="-122"/>
              </a:rPr>
              <a:t>0.5mg/kg/d</a:t>
            </a:r>
            <a:r>
              <a:rPr lang="zh-CN" altLang="en-US" sz="1065" dirty="0">
                <a:latin typeface="微软雅黑" panose="020B0503020204020204" charset="-122"/>
                <a:ea typeface="微软雅黑" panose="020B0503020204020204" charset="-122"/>
              </a:rPr>
              <a:t>的增量在</a:t>
            </a:r>
            <a:r>
              <a:rPr lang="en-US" altLang="zh-CN" sz="1065" dirty="0">
                <a:latin typeface="微软雅黑" panose="020B0503020204020204" charset="-122"/>
                <a:ea typeface="微软雅黑" panose="020B0503020204020204" charset="-122"/>
              </a:rPr>
              <a:t>6</a:t>
            </a:r>
            <a:r>
              <a:rPr lang="zh-CN" altLang="en-US" sz="1065" dirty="0">
                <a:latin typeface="微软雅黑" panose="020B0503020204020204" charset="-122"/>
                <a:ea typeface="微软雅黑" panose="020B0503020204020204" charset="-122"/>
              </a:rPr>
              <a:t>周内使剂量增至</a:t>
            </a:r>
            <a:r>
              <a:rPr lang="en-US" altLang="zh-CN" sz="1065" dirty="0">
                <a:latin typeface="微软雅黑" panose="020B0503020204020204" charset="-122"/>
                <a:ea typeface="微软雅黑" panose="020B0503020204020204" charset="-122"/>
              </a:rPr>
              <a:t>3mg/ka/d(</a:t>
            </a:r>
            <a:r>
              <a:rPr lang="zh-CN" altLang="en-US" sz="1065" dirty="0">
                <a:latin typeface="微软雅黑" panose="020B0503020204020204" charset="-122"/>
                <a:ea typeface="微软雅黑" panose="020B0503020204020204" charset="-122"/>
              </a:rPr>
              <a:t>最大剂量</a:t>
            </a:r>
            <a:r>
              <a:rPr lang="en-US" altLang="zh-CN" sz="1065" dirty="0">
                <a:latin typeface="微软雅黑" panose="020B0503020204020204" charset="-122"/>
                <a:ea typeface="微软雅黑" panose="020B0503020204020204" charset="-122"/>
              </a:rPr>
              <a:t>9mg/ka/d)</a:t>
            </a:r>
            <a:r>
              <a:rPr lang="zh-CN" altLang="en-US" sz="1065" dirty="0">
                <a:latin typeface="微软雅黑" panose="020B0503020204020204" charset="-122"/>
                <a:ea typeface="微软雅黑" panose="020B0503020204020204" charset="-122"/>
              </a:rPr>
              <a:t>，扦吡酯中位剂量</a:t>
            </a:r>
            <a:r>
              <a:rPr lang="en-US" altLang="zh-CN" sz="1065" dirty="0">
                <a:latin typeface="微软雅黑" panose="020B0503020204020204" charset="-122"/>
                <a:ea typeface="微软雅黑" panose="020B0503020204020204" charset="-122"/>
              </a:rPr>
              <a:t>125ma/d(&gt;17</a:t>
            </a:r>
            <a:r>
              <a:rPr lang="zh-CN" altLang="en-US" sz="1065" dirty="0">
                <a:latin typeface="微软雅黑" panose="020B0503020204020204" charset="-122"/>
                <a:ea typeface="微软雅黑" panose="020B0503020204020204" charset="-122"/>
              </a:rPr>
              <a:t>岁成人及</a:t>
            </a:r>
            <a:r>
              <a:rPr lang="en-US" altLang="zh-CN" sz="1065" dirty="0">
                <a:latin typeface="微软雅黑" panose="020B0503020204020204" charset="-122"/>
                <a:ea typeface="微软雅黑" panose="020B0503020204020204" charset="-122"/>
              </a:rPr>
              <a:t>13-16</a:t>
            </a:r>
            <a:r>
              <a:rPr lang="zh-CN" altLang="en-US" sz="1065" dirty="0">
                <a:latin typeface="微软雅黑" panose="020B0503020204020204" charset="-122"/>
                <a:ea typeface="微软雅黑" panose="020B0503020204020204" charset="-122"/>
              </a:rPr>
              <a:t>岁青少年</a:t>
            </a:r>
            <a:r>
              <a:rPr lang="en-US" altLang="zh-CN" sz="1065" dirty="0">
                <a:latin typeface="微软雅黑" panose="020B0503020204020204" charset="-122"/>
                <a:ea typeface="微软雅黑" panose="020B0503020204020204" charset="-122"/>
              </a:rPr>
              <a:t>)</a:t>
            </a:r>
            <a:r>
              <a:rPr lang="zh-CN" altLang="en-US" sz="1065" dirty="0">
                <a:latin typeface="微软雅黑" panose="020B0503020204020204" charset="-122"/>
                <a:ea typeface="微软雅黑" panose="020B0503020204020204" charset="-122"/>
              </a:rPr>
              <a:t>，</a:t>
            </a:r>
            <a:r>
              <a:rPr lang="en-US" altLang="zh-CN" sz="1065" dirty="0">
                <a:latin typeface="微软雅黑" panose="020B0503020204020204" charset="-122"/>
                <a:ea typeface="微软雅黑" panose="020B0503020204020204" charset="-122"/>
              </a:rPr>
              <a:t>3.3mg/ka/d(12</a:t>
            </a:r>
            <a:r>
              <a:rPr lang="zh-CN" altLang="en-US" sz="1065" dirty="0">
                <a:latin typeface="微软雅黑" panose="020B0503020204020204" charset="-122"/>
                <a:ea typeface="微软雅黑" panose="020B0503020204020204" charset="-122"/>
              </a:rPr>
              <a:t>岁以下儿童</a:t>
            </a:r>
            <a:r>
              <a:rPr lang="en-US" altLang="zh-CN" sz="1065" dirty="0">
                <a:latin typeface="微软雅黑" panose="020B0503020204020204" charset="-122"/>
                <a:ea typeface="微软雅黑" panose="020B0503020204020204" charset="-122"/>
              </a:rPr>
              <a:t>)</a:t>
            </a:r>
            <a:endParaRPr lang="zh-CN" altLang="en-US" sz="1065" dirty="0">
              <a:latin typeface="微软雅黑" panose="020B0503020204020204" charset="-122"/>
              <a:ea typeface="微软雅黑" panose="020B0503020204020204" charset="-122"/>
            </a:endParaRPr>
          </a:p>
        </p:txBody>
      </p:sp>
      <p:sp>
        <p:nvSpPr>
          <p:cNvPr id="10" name="文本框 9"/>
          <p:cNvSpPr txBox="1"/>
          <p:nvPr/>
        </p:nvSpPr>
        <p:spPr>
          <a:xfrm>
            <a:off x="30335" y="6626122"/>
            <a:ext cx="8639032" cy="215444"/>
          </a:xfrm>
          <a:prstGeom prst="rect">
            <a:avLst/>
          </a:prstGeom>
          <a:noFill/>
        </p:spPr>
        <p:txBody>
          <a:bodyPr wrap="square">
            <a:spAutoFit/>
          </a:bodyPr>
          <a:lstStyle/>
          <a:p>
            <a:r>
              <a:rPr lang="zh-CN" altLang="en-US" sz="800" dirty="0">
                <a:latin typeface="微软雅黑" panose="020B0503020204020204" charset="-122"/>
                <a:ea typeface="微软雅黑" panose="020B0503020204020204" charset="-122"/>
              </a:rPr>
              <a:t>Guerini R, Carpay s, Grosel ., et al. Topiramate monotherapy as broad-spectrnum aniepieptic drug in a naturaistic cinicalsetingl].Seizure, 2005, 14(8): 371-380.</a:t>
            </a:r>
            <a:endParaRPr lang="zh-CN" altLang="en-US" sz="800" dirty="0">
              <a:latin typeface="微软雅黑" panose="020B0503020204020204" charset="-122"/>
              <a:ea typeface="微软雅黑" panose="020B0503020204020204" charset="-122"/>
            </a:endParaRPr>
          </a:p>
        </p:txBody>
      </p:sp>
      <p:sp>
        <p:nvSpPr>
          <p:cNvPr id="9" name="梯形 8"/>
          <p:cNvSpPr/>
          <p:nvPr/>
        </p:nvSpPr>
        <p:spPr>
          <a:xfrm>
            <a:off x="-213064" y="0"/>
            <a:ext cx="1447060" cy="460375"/>
          </a:xfrm>
          <a:prstGeom prst="trapezoid">
            <a:avLst/>
          </a:prstGeom>
          <a:solidFill>
            <a:srgbClr val="435D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梯形 10"/>
          <p:cNvSpPr/>
          <p:nvPr/>
        </p:nvSpPr>
        <p:spPr>
          <a:xfrm>
            <a:off x="11265763" y="6491056"/>
            <a:ext cx="1202184" cy="460375"/>
          </a:xfrm>
          <a:prstGeom prst="trapezoid">
            <a:avLst/>
          </a:prstGeom>
          <a:solidFill>
            <a:srgbClr val="435D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1340527" y="0"/>
            <a:ext cx="3358515" cy="460375"/>
          </a:xfrm>
          <a:prstGeom prst="rect">
            <a:avLst/>
          </a:prstGeom>
          <a:noFill/>
        </p:spPr>
        <p:txBody>
          <a:bodyPr wrap="square" rtlCol="0">
            <a:spAutoFit/>
            <a:scene3d>
              <a:camera prst="orthographicFront"/>
              <a:lightRig rig="threePt" dir="t"/>
            </a:scene3d>
            <a:sp3d contourW="12700"/>
          </a:bodyPr>
          <a:lstStyle/>
          <a:p>
            <a:pPr algn="l"/>
            <a:r>
              <a:rPr lang="zh-CN" altLang="en-US" sz="2400" b="1" dirty="0">
                <a:solidFill>
                  <a:srgbClr val="435D9A"/>
                </a:solidFill>
                <a:cs typeface="+mn-ea"/>
                <a:sym typeface="+mn-lt"/>
              </a:rPr>
              <a:t>二、有效性信息</a:t>
            </a:r>
            <a:endParaRPr lang="zh-CN" sz="1600" b="1" dirty="0">
              <a:solidFill>
                <a:srgbClr val="435D9A"/>
              </a:solidFill>
              <a:cs typeface="+mn-ea"/>
              <a:sym typeface="+mn-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rot="5208560">
            <a:off x="-805958" y="-1010038"/>
            <a:ext cx="4369619" cy="5209711"/>
          </a:xfrm>
          <a:custGeom>
            <a:avLst/>
            <a:gdLst/>
            <a:ahLst/>
            <a:cxnLst/>
            <a:rect l="l" t="t" r="r" b="b"/>
            <a:pathLst>
              <a:path w="6554429" h="7814566">
                <a:moveTo>
                  <a:pt x="0" y="0"/>
                </a:moveTo>
                <a:lnTo>
                  <a:pt x="6554429" y="0"/>
                </a:lnTo>
                <a:lnTo>
                  <a:pt x="6554429" y="7814566"/>
                </a:lnTo>
                <a:lnTo>
                  <a:pt x="0" y="7814566"/>
                </a:lnTo>
                <a:lnTo>
                  <a:pt x="0" y="0"/>
                </a:lnTo>
                <a:close/>
              </a:path>
            </a:pathLst>
          </a:custGeom>
          <a:blipFill>
            <a:blip r:embed="rId3">
              <a:alphaModFix amt="79000"/>
              <a:extLst>
                <a:ext uri="{96DAC541-7B7A-43D3-8B79-37D633B846F1}">
                  <asvg:svgBlip xmlns:asvg="http://schemas.microsoft.com/office/drawing/2016/SVG/main" r:embed="rId4"/>
                </a:ext>
              </a:extLst>
            </a:blip>
            <a:stretch>
              <a:fillRect/>
            </a:stretch>
          </a:blipFill>
        </p:spPr>
      </p:sp>
      <p:graphicFrame>
        <p:nvGraphicFramePr>
          <p:cNvPr id="14" name="图表 13"/>
          <p:cNvGraphicFramePr/>
          <p:nvPr/>
        </p:nvGraphicFramePr>
        <p:xfrm>
          <a:off x="1009451" y="2157160"/>
          <a:ext cx="3984575" cy="3349658"/>
        </p:xfrm>
        <a:graphic>
          <a:graphicData uri="http://schemas.openxmlformats.org/drawingml/2006/chart">
            <c:chart xmlns:c="http://schemas.openxmlformats.org/drawingml/2006/chart" xmlns:r="http://schemas.openxmlformats.org/officeDocument/2006/relationships" r:id="rId1"/>
          </a:graphicData>
        </a:graphic>
      </p:graphicFrame>
      <p:sp>
        <p:nvSpPr>
          <p:cNvPr id="15" name="TextBox 20"/>
          <p:cNvSpPr txBox="1"/>
          <p:nvPr/>
        </p:nvSpPr>
        <p:spPr>
          <a:xfrm>
            <a:off x="763230" y="2747387"/>
            <a:ext cx="348878" cy="1571769"/>
          </a:xfrm>
          <a:prstGeom prst="rect">
            <a:avLst/>
          </a:prstGeom>
          <a:noFill/>
        </p:spPr>
        <p:txBody>
          <a:bodyPr vert="vert270" wrap="square" rtlCol="0">
            <a:spAutoFit/>
          </a:bodyPr>
          <a:lstStyle/>
          <a:p>
            <a:pPr algn="ctr" defTabSz="914400">
              <a:defRPr/>
            </a:pPr>
            <a:r>
              <a:rPr lang="zh-CN" altLang="en-US" sz="1065" dirty="0">
                <a:solidFill>
                  <a:schemeClr val="tx1">
                    <a:lumMod val="95000"/>
                    <a:lumOff val="5000"/>
                  </a:schemeClr>
                </a:solidFill>
                <a:latin typeface="微软雅黑" panose="020B0503020204020204" charset="-122"/>
                <a:ea typeface="微软雅黑" panose="020B0503020204020204" charset="-122"/>
              </a:rPr>
              <a:t>患者比例</a:t>
            </a:r>
            <a:r>
              <a:rPr lang="en-US" altLang="zh-CN" sz="1065" dirty="0">
                <a:solidFill>
                  <a:schemeClr val="tx1">
                    <a:lumMod val="95000"/>
                    <a:lumOff val="5000"/>
                  </a:schemeClr>
                </a:solidFill>
                <a:latin typeface="微软雅黑" panose="020B0503020204020204" charset="-122"/>
                <a:ea typeface="微软雅黑" panose="020B0503020204020204" charset="-122"/>
              </a:rPr>
              <a:t>(%)</a:t>
            </a:r>
            <a:endParaRPr lang="zh-CN" altLang="en-US" sz="1065" dirty="0">
              <a:solidFill>
                <a:schemeClr val="tx1">
                  <a:lumMod val="95000"/>
                  <a:lumOff val="5000"/>
                </a:schemeClr>
              </a:solidFill>
              <a:latin typeface="微软雅黑" panose="020B0503020204020204" charset="-122"/>
              <a:ea typeface="微软雅黑" panose="020B0503020204020204" charset="-122"/>
            </a:endParaRPr>
          </a:p>
        </p:txBody>
      </p:sp>
      <p:graphicFrame>
        <p:nvGraphicFramePr>
          <p:cNvPr id="16" name="图表 15"/>
          <p:cNvGraphicFramePr/>
          <p:nvPr/>
        </p:nvGraphicFramePr>
        <p:xfrm>
          <a:off x="5673490" y="1685066"/>
          <a:ext cx="5458265" cy="3877534"/>
        </p:xfrm>
        <a:graphic>
          <a:graphicData uri="http://schemas.openxmlformats.org/drawingml/2006/chart">
            <c:chart xmlns:c="http://schemas.openxmlformats.org/drawingml/2006/chart" xmlns:r="http://schemas.openxmlformats.org/officeDocument/2006/relationships" r:id="rId2"/>
          </a:graphicData>
        </a:graphic>
      </p:graphicFrame>
      <p:sp>
        <p:nvSpPr>
          <p:cNvPr id="17" name="TextBox 20"/>
          <p:cNvSpPr txBox="1"/>
          <p:nvPr/>
        </p:nvSpPr>
        <p:spPr>
          <a:xfrm>
            <a:off x="5763643" y="2623489"/>
            <a:ext cx="348878" cy="1759402"/>
          </a:xfrm>
          <a:prstGeom prst="rect">
            <a:avLst/>
          </a:prstGeom>
          <a:noFill/>
        </p:spPr>
        <p:txBody>
          <a:bodyPr vert="vert270" wrap="square" rtlCol="0">
            <a:spAutoFit/>
          </a:bodyPr>
          <a:lstStyle/>
          <a:p>
            <a:pPr algn="ctr" defTabSz="914400">
              <a:defRPr/>
            </a:pPr>
            <a:r>
              <a:rPr lang="zh-CN" altLang="en-US" sz="1065" dirty="0">
                <a:solidFill>
                  <a:schemeClr val="tx1">
                    <a:lumMod val="95000"/>
                    <a:lumOff val="5000"/>
                  </a:schemeClr>
                </a:solidFill>
                <a:latin typeface="微软雅黑" panose="020B0503020204020204" charset="-122"/>
                <a:ea typeface="微软雅黑" panose="020B0503020204020204" charset="-122"/>
              </a:rPr>
              <a:t>患者比例</a:t>
            </a:r>
            <a:r>
              <a:rPr lang="en-US" altLang="zh-CN" sz="1065" dirty="0">
                <a:solidFill>
                  <a:schemeClr val="tx1">
                    <a:lumMod val="95000"/>
                    <a:lumOff val="5000"/>
                  </a:schemeClr>
                </a:solidFill>
                <a:latin typeface="微软雅黑" panose="020B0503020204020204" charset="-122"/>
                <a:ea typeface="微软雅黑" panose="020B0503020204020204" charset="-122"/>
              </a:rPr>
              <a:t>(%)</a:t>
            </a:r>
            <a:endParaRPr lang="zh-CN" altLang="en-US" sz="1065" dirty="0">
              <a:solidFill>
                <a:schemeClr val="tx1">
                  <a:lumMod val="95000"/>
                  <a:lumOff val="5000"/>
                </a:schemeClr>
              </a:solidFill>
              <a:latin typeface="微软雅黑" panose="020B0503020204020204" charset="-122"/>
              <a:ea typeface="微软雅黑" panose="020B0503020204020204" charset="-122"/>
            </a:endParaRPr>
          </a:p>
        </p:txBody>
      </p:sp>
      <p:sp>
        <p:nvSpPr>
          <p:cNvPr id="18" name="矩形 17"/>
          <p:cNvSpPr/>
          <p:nvPr/>
        </p:nvSpPr>
        <p:spPr>
          <a:xfrm>
            <a:off x="1283838" y="1854514"/>
            <a:ext cx="4324096" cy="328936"/>
          </a:xfrm>
          <a:prstGeom prst="rect">
            <a:avLst/>
          </a:prstGeom>
        </p:spPr>
        <p:txBody>
          <a:bodyPr wrap="square">
            <a:spAutoFit/>
          </a:bodyPr>
          <a:lstStyle/>
          <a:p>
            <a:pPr algn="ctr" defTabSz="914400">
              <a:lnSpc>
                <a:spcPct val="120000"/>
              </a:lnSpc>
            </a:pPr>
            <a:r>
              <a:rPr lang="zh-CN" altLang="en-US" sz="1400" b="1" dirty="0">
                <a:solidFill>
                  <a:prstClr val="black"/>
                </a:solidFill>
                <a:latin typeface="微软雅黑" panose="020B0503020204020204" charset="-122"/>
                <a:ea typeface="微软雅黑" panose="020B0503020204020204" charset="-122"/>
              </a:rPr>
              <a:t>托吡酯添加治疗对</a:t>
            </a:r>
            <a:r>
              <a:rPr lang="zh-CN" altLang="en-US" sz="1400" b="1" dirty="0">
                <a:solidFill>
                  <a:srgbClr val="F45D08"/>
                </a:solidFill>
                <a:latin typeface="微软雅黑" panose="020B0503020204020204" charset="-122"/>
                <a:ea typeface="微软雅黑" panose="020B0503020204020204" charset="-122"/>
              </a:rPr>
              <a:t>难治性癫痫部分性发作</a:t>
            </a:r>
            <a:r>
              <a:rPr lang="zh-CN" altLang="en-US" sz="1400" b="1" dirty="0">
                <a:solidFill>
                  <a:prstClr val="black"/>
                </a:solidFill>
                <a:latin typeface="微软雅黑" panose="020B0503020204020204" charset="-122"/>
                <a:ea typeface="微软雅黑" panose="020B0503020204020204" charset="-122"/>
              </a:rPr>
              <a:t>的疗效显著</a:t>
            </a:r>
            <a:endParaRPr lang="zh-CN" altLang="en-US" sz="1400" b="1" dirty="0">
              <a:solidFill>
                <a:prstClr val="black"/>
              </a:solidFill>
              <a:latin typeface="微软雅黑" panose="020B0503020204020204" charset="-122"/>
              <a:ea typeface="微软雅黑" panose="020B0503020204020204" charset="-122"/>
            </a:endParaRPr>
          </a:p>
        </p:txBody>
      </p:sp>
      <p:sp>
        <p:nvSpPr>
          <p:cNvPr id="19" name="矩形 18"/>
          <p:cNvSpPr/>
          <p:nvPr/>
        </p:nvSpPr>
        <p:spPr>
          <a:xfrm>
            <a:off x="5689601" y="1862769"/>
            <a:ext cx="5870719" cy="328936"/>
          </a:xfrm>
          <a:prstGeom prst="rect">
            <a:avLst/>
          </a:prstGeom>
        </p:spPr>
        <p:txBody>
          <a:bodyPr wrap="square">
            <a:spAutoFit/>
          </a:bodyPr>
          <a:lstStyle/>
          <a:p>
            <a:pPr algn="ctr" defTabSz="914400">
              <a:lnSpc>
                <a:spcPct val="120000"/>
              </a:lnSpc>
            </a:pPr>
            <a:r>
              <a:rPr lang="zh-CN" altLang="en-US" sz="1400" b="1" dirty="0">
                <a:solidFill>
                  <a:prstClr val="black"/>
                </a:solidFill>
                <a:latin typeface="微软雅黑" panose="020B0503020204020204" charset="-122"/>
                <a:ea typeface="微软雅黑" panose="020B0503020204020204" charset="-122"/>
              </a:rPr>
              <a:t>托吡酯添加治疗对</a:t>
            </a:r>
            <a:r>
              <a:rPr lang="zh-CN" altLang="en-US" sz="1400" b="1" dirty="0">
                <a:solidFill>
                  <a:srgbClr val="F45D08"/>
                </a:solidFill>
                <a:latin typeface="微软雅黑" panose="020B0503020204020204" charset="-122"/>
                <a:ea typeface="微软雅黑" panose="020B0503020204020204" charset="-122"/>
              </a:rPr>
              <a:t>伴有或不伴有继发性全身性</a:t>
            </a:r>
            <a:r>
              <a:rPr lang="zh-CN" altLang="en-US" sz="1400" b="1" dirty="0">
                <a:solidFill>
                  <a:prstClr val="black"/>
                </a:solidFill>
                <a:latin typeface="微软雅黑" panose="020B0503020204020204" charset="-122"/>
                <a:ea typeface="微软雅黑" panose="020B0503020204020204" charset="-122"/>
              </a:rPr>
              <a:t>发作均有</a:t>
            </a:r>
            <a:r>
              <a:rPr lang="zh-CN" altLang="en-US" sz="1400" b="1" dirty="0">
                <a:solidFill>
                  <a:srgbClr val="F45D08"/>
                </a:solidFill>
                <a:latin typeface="微软雅黑" panose="020B0503020204020204" charset="-122"/>
                <a:ea typeface="微软雅黑" panose="020B0503020204020204" charset="-122"/>
              </a:rPr>
              <a:t>显著疗效</a:t>
            </a:r>
            <a:endParaRPr lang="zh-CN" altLang="en-US" sz="1400" b="1" dirty="0">
              <a:solidFill>
                <a:srgbClr val="F45D08"/>
              </a:solidFill>
              <a:latin typeface="微软雅黑" panose="020B0503020204020204" charset="-122"/>
              <a:ea typeface="微软雅黑" panose="020B0503020204020204" charset="-122"/>
            </a:endParaRPr>
          </a:p>
        </p:txBody>
      </p:sp>
      <p:sp>
        <p:nvSpPr>
          <p:cNvPr id="20" name="矩形 19"/>
          <p:cNvSpPr/>
          <p:nvPr/>
        </p:nvSpPr>
        <p:spPr>
          <a:xfrm>
            <a:off x="962593" y="5454422"/>
            <a:ext cx="10084629" cy="420756"/>
          </a:xfrm>
          <a:prstGeom prst="rect">
            <a:avLst/>
          </a:prstGeom>
        </p:spPr>
        <p:txBody>
          <a:bodyPr wrap="square">
            <a:spAutoFit/>
          </a:bodyPr>
          <a:lstStyle/>
          <a:p>
            <a:r>
              <a:rPr lang="zh-CN" altLang="en-US" sz="1065" dirty="0">
                <a:latin typeface="微软雅黑" panose="020B0503020204020204" charset="-122"/>
                <a:ea typeface="微软雅黑" panose="020B0503020204020204" charset="-122"/>
              </a:rPr>
              <a:t>多中心开放性试验，对全国</a:t>
            </a:r>
            <a:r>
              <a:rPr lang="en-US" altLang="zh-CN" sz="1065" dirty="0">
                <a:latin typeface="微软雅黑" panose="020B0503020204020204" charset="-122"/>
                <a:ea typeface="微软雅黑" panose="020B0503020204020204" charset="-122"/>
              </a:rPr>
              <a:t>52</a:t>
            </a:r>
            <a:r>
              <a:rPr lang="zh-CN" altLang="en-US" sz="1065" dirty="0">
                <a:latin typeface="微软雅黑" panose="020B0503020204020204" charset="-122"/>
                <a:ea typeface="微软雅黑" panose="020B0503020204020204" charset="-122"/>
              </a:rPr>
              <a:t>家医院的</a:t>
            </a:r>
            <a:r>
              <a:rPr lang="en-US" altLang="zh-CN" sz="1065" dirty="0">
                <a:latin typeface="微软雅黑" panose="020B0503020204020204" charset="-122"/>
                <a:ea typeface="微软雅黑" panose="020B0503020204020204" charset="-122"/>
              </a:rPr>
              <a:t>431</a:t>
            </a:r>
            <a:r>
              <a:rPr lang="zh-CN" altLang="en-US" sz="1065" dirty="0">
                <a:latin typeface="微软雅黑" panose="020B0503020204020204" charset="-122"/>
                <a:ea typeface="微软雅黑" panose="020B0503020204020204" charset="-122"/>
              </a:rPr>
              <a:t>例病人进行托吡酯添加治疗（用</a:t>
            </a:r>
            <a:r>
              <a:rPr lang="en-US" altLang="zh-CN" sz="1065" dirty="0">
                <a:latin typeface="微软雅黑" panose="020B0503020204020204" charset="-122"/>
                <a:ea typeface="微软雅黑" panose="020B0503020204020204" charset="-122"/>
              </a:rPr>
              <a:t>1</a:t>
            </a:r>
            <a:r>
              <a:rPr lang="zh-CN" altLang="en-US" sz="1065" dirty="0">
                <a:latin typeface="微软雅黑" panose="020B0503020204020204" charset="-122"/>
                <a:ea typeface="微软雅黑" panose="020B0503020204020204" charset="-122"/>
              </a:rPr>
              <a:t>种以上一线抗癫痫药未能控制发作）；开始用量为</a:t>
            </a:r>
            <a:r>
              <a:rPr lang="en-US" altLang="zh-CN" sz="1065" dirty="0">
                <a:latin typeface="微软雅黑" panose="020B0503020204020204" charset="-122"/>
                <a:ea typeface="微软雅黑" panose="020B0503020204020204" charset="-122"/>
              </a:rPr>
              <a:t>25mg/d</a:t>
            </a:r>
            <a:r>
              <a:rPr lang="zh-CN" altLang="en-US" sz="1065" dirty="0">
                <a:latin typeface="微软雅黑" panose="020B0503020204020204" charset="-122"/>
                <a:ea typeface="微软雅黑" panose="020B0503020204020204" charset="-122"/>
              </a:rPr>
              <a:t>，以后每周增加</a:t>
            </a:r>
            <a:r>
              <a:rPr lang="en-US" altLang="zh-CN" sz="1065" dirty="0">
                <a:latin typeface="微软雅黑" panose="020B0503020204020204" charset="-122"/>
                <a:ea typeface="微软雅黑" panose="020B0503020204020204" charset="-122"/>
              </a:rPr>
              <a:t>25mg/d</a:t>
            </a:r>
            <a:r>
              <a:rPr lang="zh-CN" altLang="en-US" sz="1065" dirty="0">
                <a:latin typeface="微软雅黑" panose="020B0503020204020204" charset="-122"/>
                <a:ea typeface="微软雅黑" panose="020B0503020204020204" charset="-122"/>
              </a:rPr>
              <a:t>，第</a:t>
            </a:r>
            <a:r>
              <a:rPr lang="en-US" altLang="zh-CN" sz="1065" dirty="0">
                <a:latin typeface="微软雅黑" panose="020B0503020204020204" charset="-122"/>
                <a:ea typeface="微软雅黑" panose="020B0503020204020204" charset="-122"/>
              </a:rPr>
              <a:t>8</a:t>
            </a:r>
            <a:r>
              <a:rPr lang="zh-CN" altLang="en-US" sz="1065" dirty="0">
                <a:latin typeface="微软雅黑" panose="020B0503020204020204" charset="-122"/>
                <a:ea typeface="微软雅黑" panose="020B0503020204020204" charset="-122"/>
              </a:rPr>
              <a:t>周达到目标剂量</a:t>
            </a:r>
            <a:r>
              <a:rPr lang="en-US" altLang="zh-CN" sz="1065" dirty="0">
                <a:latin typeface="微软雅黑" panose="020B0503020204020204" charset="-122"/>
                <a:ea typeface="微软雅黑" panose="020B0503020204020204" charset="-122"/>
              </a:rPr>
              <a:t>200mg/d</a:t>
            </a:r>
            <a:r>
              <a:rPr lang="zh-CN" altLang="en-US" sz="1065" dirty="0">
                <a:latin typeface="微软雅黑" panose="020B0503020204020204" charset="-122"/>
                <a:ea typeface="微软雅黑" panose="020B0503020204020204" charset="-122"/>
              </a:rPr>
              <a:t>，保持</a:t>
            </a:r>
            <a:r>
              <a:rPr lang="en-US" altLang="zh-CN" sz="1065" dirty="0">
                <a:latin typeface="微软雅黑" panose="020B0503020204020204" charset="-122"/>
                <a:ea typeface="微软雅黑" panose="020B0503020204020204" charset="-122"/>
              </a:rPr>
              <a:t>200mg/d</a:t>
            </a:r>
            <a:r>
              <a:rPr lang="zh-CN" altLang="en-US" sz="1065" dirty="0">
                <a:latin typeface="微软雅黑" panose="020B0503020204020204" charset="-122"/>
                <a:ea typeface="微软雅黑" panose="020B0503020204020204" charset="-122"/>
              </a:rPr>
              <a:t>不变，观察</a:t>
            </a:r>
            <a:r>
              <a:rPr lang="en-US" altLang="zh-CN" sz="1065" dirty="0">
                <a:latin typeface="微软雅黑" panose="020B0503020204020204" charset="-122"/>
                <a:ea typeface="微软雅黑" panose="020B0503020204020204" charset="-122"/>
              </a:rPr>
              <a:t>12</a:t>
            </a:r>
            <a:r>
              <a:rPr lang="zh-CN" altLang="en-US" sz="1065" dirty="0">
                <a:latin typeface="微软雅黑" panose="020B0503020204020204" charset="-122"/>
                <a:ea typeface="微软雅黑" panose="020B0503020204020204" charset="-122"/>
              </a:rPr>
              <a:t>周。于观察托吡酯对中国人难治性癫痫部分性发作伴有或不伴有继发性全身性发作病人的疗效、剂量及安全性。</a:t>
            </a:r>
            <a:endParaRPr lang="en-US" altLang="zh-CN" sz="1065" dirty="0">
              <a:latin typeface="微软雅黑" panose="020B0503020204020204" charset="-122"/>
              <a:ea typeface="微软雅黑" panose="020B0503020204020204" charset="-122"/>
            </a:endParaRPr>
          </a:p>
        </p:txBody>
      </p:sp>
      <p:sp>
        <p:nvSpPr>
          <p:cNvPr id="21" name="矩形 20"/>
          <p:cNvSpPr/>
          <p:nvPr/>
        </p:nvSpPr>
        <p:spPr>
          <a:xfrm>
            <a:off x="61797" y="6642084"/>
            <a:ext cx="9864458" cy="215444"/>
          </a:xfrm>
          <a:prstGeom prst="rect">
            <a:avLst/>
          </a:prstGeom>
        </p:spPr>
        <p:txBody>
          <a:bodyPr wrap="square">
            <a:spAutoFit/>
          </a:bodyPr>
          <a:lstStyle/>
          <a:p>
            <a:r>
              <a:rPr lang="zh-CN" altLang="en-US" sz="800" dirty="0">
                <a:latin typeface="微软雅黑" panose="020B0503020204020204" charset="-122"/>
                <a:ea typeface="微软雅黑" panose="020B0503020204020204" charset="-122"/>
              </a:rPr>
              <a:t>中国托吡酯研究协作组</a:t>
            </a:r>
            <a:r>
              <a:rPr lang="en-US" altLang="zh-CN" sz="800" dirty="0">
                <a:latin typeface="微软雅黑" panose="020B0503020204020204" charset="-122"/>
                <a:ea typeface="微软雅黑" panose="020B0503020204020204" charset="-122"/>
              </a:rPr>
              <a:t>. </a:t>
            </a:r>
            <a:r>
              <a:rPr lang="zh-CN" altLang="en-US" sz="800" dirty="0">
                <a:latin typeface="微软雅黑" panose="020B0503020204020204" charset="-122"/>
                <a:ea typeface="微软雅黑" panose="020B0503020204020204" charset="-122"/>
              </a:rPr>
              <a:t>托吡酯多中心开放性添加治疗成人难治性癫痫部分性发作的临床观察</a:t>
            </a:r>
            <a:r>
              <a:rPr lang="en-US" altLang="zh-CN" sz="800" dirty="0">
                <a:latin typeface="微软雅黑" panose="020B0503020204020204" charset="-122"/>
                <a:ea typeface="微软雅黑" panose="020B0503020204020204" charset="-122"/>
              </a:rPr>
              <a:t>[J]. </a:t>
            </a:r>
            <a:r>
              <a:rPr lang="zh-CN" altLang="en-US" sz="800" dirty="0">
                <a:latin typeface="微软雅黑" panose="020B0503020204020204" charset="-122"/>
                <a:ea typeface="微软雅黑" panose="020B0503020204020204" charset="-122"/>
              </a:rPr>
              <a:t>中华神经科杂志</a:t>
            </a:r>
            <a:r>
              <a:rPr lang="en-US" altLang="zh-CN" sz="800" dirty="0">
                <a:latin typeface="微软雅黑" panose="020B0503020204020204" charset="-122"/>
                <a:ea typeface="微软雅黑" panose="020B0503020204020204" charset="-122"/>
              </a:rPr>
              <a:t>,2001,34(3):132-134</a:t>
            </a:r>
            <a:endParaRPr lang="zh-CN" altLang="en-US" sz="800" dirty="0"/>
          </a:p>
        </p:txBody>
      </p:sp>
      <p:sp>
        <p:nvSpPr>
          <p:cNvPr id="24" name="矩形 23"/>
          <p:cNvSpPr/>
          <p:nvPr/>
        </p:nvSpPr>
        <p:spPr>
          <a:xfrm>
            <a:off x="2342053" y="1122520"/>
            <a:ext cx="6602569" cy="379656"/>
          </a:xfrm>
          <a:prstGeom prst="rect">
            <a:avLst/>
          </a:prstGeom>
        </p:spPr>
        <p:txBody>
          <a:bodyPr wrap="square" anchor="ctr">
            <a:spAutoFit/>
          </a:bodyPr>
          <a:lstStyle/>
          <a:p>
            <a:pPr algn="ctr"/>
            <a:r>
              <a:rPr lang="zh-CN" altLang="en-US" sz="1865" b="1" dirty="0">
                <a:latin typeface="微软雅黑" panose="020B0503020204020204" charset="-122"/>
                <a:ea typeface="微软雅黑" panose="020B0503020204020204" charset="-122"/>
              </a:rPr>
              <a:t>托吡酯添加治疗显著减少难治性癫痫部分性发作</a:t>
            </a:r>
            <a:endParaRPr lang="en-US" altLang="zh-CN" sz="1865" b="1" dirty="0">
              <a:latin typeface="微软雅黑" panose="020B0503020204020204" charset="-122"/>
              <a:ea typeface="微软雅黑" panose="020B0503020204020204" charset="-122"/>
            </a:endParaRPr>
          </a:p>
        </p:txBody>
      </p:sp>
      <p:sp>
        <p:nvSpPr>
          <p:cNvPr id="9" name="梯形 8"/>
          <p:cNvSpPr/>
          <p:nvPr/>
        </p:nvSpPr>
        <p:spPr>
          <a:xfrm>
            <a:off x="-213064" y="0"/>
            <a:ext cx="1447060" cy="460375"/>
          </a:xfrm>
          <a:prstGeom prst="trapezoid">
            <a:avLst/>
          </a:prstGeom>
          <a:solidFill>
            <a:srgbClr val="435D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梯形 9"/>
          <p:cNvSpPr/>
          <p:nvPr/>
        </p:nvSpPr>
        <p:spPr>
          <a:xfrm>
            <a:off x="11265763" y="6491056"/>
            <a:ext cx="1202184" cy="460375"/>
          </a:xfrm>
          <a:prstGeom prst="trapezoid">
            <a:avLst/>
          </a:prstGeom>
          <a:solidFill>
            <a:srgbClr val="435D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1340527" y="0"/>
            <a:ext cx="3358515" cy="460375"/>
          </a:xfrm>
          <a:prstGeom prst="rect">
            <a:avLst/>
          </a:prstGeom>
          <a:noFill/>
        </p:spPr>
        <p:txBody>
          <a:bodyPr wrap="square" rtlCol="0">
            <a:spAutoFit/>
            <a:scene3d>
              <a:camera prst="orthographicFront"/>
              <a:lightRig rig="threePt" dir="t"/>
            </a:scene3d>
            <a:sp3d contourW="12700"/>
          </a:bodyPr>
          <a:lstStyle/>
          <a:p>
            <a:pPr algn="l"/>
            <a:r>
              <a:rPr lang="zh-CN" altLang="en-US" sz="2400" b="1" dirty="0">
                <a:solidFill>
                  <a:srgbClr val="435D9A"/>
                </a:solidFill>
                <a:cs typeface="+mn-ea"/>
                <a:sym typeface="+mn-lt"/>
              </a:rPr>
              <a:t>二、有效性信息</a:t>
            </a:r>
            <a:endParaRPr lang="zh-CN" sz="1600" b="1" dirty="0">
              <a:solidFill>
                <a:srgbClr val="435D9A"/>
              </a:solidFill>
              <a:cs typeface="+mn-ea"/>
              <a:sym typeface="+mn-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1164094" y="1270992"/>
            <a:ext cx="9660610" cy="469744"/>
          </a:xfrm>
          <a:prstGeom prst="rect">
            <a:avLst/>
          </a:prstGeom>
        </p:spPr>
        <p:txBody>
          <a:bodyPr wrap="square">
            <a:spAutoFit/>
          </a:bodyPr>
          <a:lstStyle/>
          <a:p>
            <a:pPr marL="285750" indent="-285750">
              <a:lnSpc>
                <a:spcPct val="120000"/>
              </a:lnSpc>
              <a:buFont typeface="Arial" panose="020B0604020202020204" pitchFamily="34" charset="0"/>
              <a:buChar char="•"/>
            </a:pPr>
            <a:r>
              <a:rPr lang="zh-CN" altLang="en-US" sz="1065" dirty="0">
                <a:latin typeface="微软雅黑" panose="020B0503020204020204" charset="-122"/>
                <a:ea typeface="微软雅黑" panose="020B0503020204020204" charset="-122"/>
              </a:rPr>
              <a:t>一项回顾性研究，纳入</a:t>
            </a:r>
            <a:r>
              <a:rPr lang="en-US" altLang="zh-CN" sz="1065" dirty="0">
                <a:latin typeface="微软雅黑" panose="020B0503020204020204" charset="-122"/>
                <a:ea typeface="微软雅黑" panose="020B0503020204020204" charset="-122"/>
              </a:rPr>
              <a:t>21</a:t>
            </a:r>
            <a:r>
              <a:rPr lang="zh-CN" altLang="en-US" sz="1065" dirty="0">
                <a:latin typeface="微软雅黑" panose="020B0503020204020204" charset="-122"/>
                <a:ea typeface="微软雅黑" panose="020B0503020204020204" charset="-122"/>
              </a:rPr>
              <a:t>例</a:t>
            </a:r>
            <a:r>
              <a:rPr lang="en-US" altLang="zh-CN" sz="1065" dirty="0">
                <a:latin typeface="微软雅黑" panose="020B0503020204020204" charset="-122"/>
                <a:ea typeface="微软雅黑" panose="020B0503020204020204" charset="-122"/>
              </a:rPr>
              <a:t>4-14</a:t>
            </a:r>
            <a:r>
              <a:rPr lang="zh-CN" altLang="en-US" sz="1065" dirty="0">
                <a:latin typeface="微软雅黑" panose="020B0503020204020204" charset="-122"/>
                <a:ea typeface="微软雅黑" panose="020B0503020204020204" charset="-122"/>
              </a:rPr>
              <a:t>岁使用托吡酯</a:t>
            </a:r>
            <a:r>
              <a:rPr lang="en-US" altLang="zh-CN" sz="1065" dirty="0">
                <a:latin typeface="微软雅黑" panose="020B0503020204020204" charset="-122"/>
                <a:ea typeface="微软雅黑" panose="020B0503020204020204" charset="-122"/>
              </a:rPr>
              <a:t>(TPM)</a:t>
            </a:r>
            <a:r>
              <a:rPr lang="zh-CN" altLang="en-US" sz="1065" dirty="0">
                <a:latin typeface="微软雅黑" panose="020B0503020204020204" charset="-122"/>
                <a:ea typeface="微软雅黑" panose="020B0503020204020204" charset="-122"/>
              </a:rPr>
              <a:t>治疗的伴慢波睡眠期持续棘慢波</a:t>
            </a:r>
            <a:r>
              <a:rPr lang="en-US" altLang="zh-CN" sz="1065" dirty="0">
                <a:latin typeface="微软雅黑" panose="020B0503020204020204" charset="-122"/>
                <a:ea typeface="微软雅黑" panose="020B0503020204020204" charset="-122"/>
              </a:rPr>
              <a:t>(CSWS)</a:t>
            </a:r>
            <a:r>
              <a:rPr lang="zh-CN" altLang="en-US" sz="1065" dirty="0">
                <a:latin typeface="微软雅黑" panose="020B0503020204020204" charset="-122"/>
                <a:ea typeface="微软雅黑" panose="020B0503020204020204" charset="-122"/>
              </a:rPr>
              <a:t>儿童癫痫性脑病患者，随访</a:t>
            </a:r>
            <a:r>
              <a:rPr lang="en-US" altLang="zh-CN" sz="1065" dirty="0">
                <a:latin typeface="微软雅黑" panose="020B0503020204020204" charset="-122"/>
                <a:ea typeface="微软雅黑" panose="020B0503020204020204" charset="-122"/>
              </a:rPr>
              <a:t>12</a:t>
            </a:r>
            <a:r>
              <a:rPr lang="zh-CN" altLang="en-US" sz="1065" dirty="0">
                <a:latin typeface="微软雅黑" panose="020B0503020204020204" charset="-122"/>
                <a:ea typeface="微软雅黑" panose="020B0503020204020204" charset="-122"/>
              </a:rPr>
              <a:t>个月，分别在</a:t>
            </a:r>
            <a:r>
              <a:rPr lang="en-US" altLang="zh-CN" sz="1065" dirty="0">
                <a:latin typeface="微软雅黑" panose="020B0503020204020204" charset="-122"/>
                <a:ea typeface="微软雅黑" panose="020B0503020204020204" charset="-122"/>
              </a:rPr>
              <a:t>TPM</a:t>
            </a:r>
            <a:r>
              <a:rPr lang="zh-CN" altLang="en-US" sz="1065" dirty="0">
                <a:latin typeface="微软雅黑" panose="020B0503020204020204" charset="-122"/>
                <a:ea typeface="微软雅黑" panose="020B0503020204020204" charset="-122"/>
              </a:rPr>
              <a:t>治疗前第</a:t>
            </a:r>
            <a:r>
              <a:rPr lang="en-US" altLang="zh-CN" sz="1065" dirty="0">
                <a:latin typeface="微软雅黑" panose="020B0503020204020204" charset="-122"/>
                <a:ea typeface="微软雅黑" panose="020B0503020204020204" charset="-122"/>
              </a:rPr>
              <a:t>0-3</a:t>
            </a:r>
            <a:r>
              <a:rPr lang="zh-CN" altLang="en-US" sz="1065" dirty="0">
                <a:latin typeface="微软雅黑" panose="020B0503020204020204" charset="-122"/>
                <a:ea typeface="微软雅黑" panose="020B0503020204020204" charset="-122"/>
              </a:rPr>
              <a:t>个月和治疗后第</a:t>
            </a:r>
            <a:r>
              <a:rPr lang="en-US" altLang="zh-CN" sz="1065" dirty="0">
                <a:latin typeface="微软雅黑" panose="020B0503020204020204" charset="-122"/>
                <a:ea typeface="微软雅黑" panose="020B0503020204020204" charset="-122"/>
              </a:rPr>
              <a:t>3</a:t>
            </a:r>
            <a:r>
              <a:rPr lang="zh-CN" altLang="en-US" sz="1065" dirty="0">
                <a:latin typeface="微软雅黑" panose="020B0503020204020204" charset="-122"/>
                <a:ea typeface="微软雅黑" panose="020B0503020204020204" charset="-122"/>
              </a:rPr>
              <a:t>和</a:t>
            </a:r>
            <a:r>
              <a:rPr lang="en-US" altLang="zh-CN" sz="1065" dirty="0">
                <a:latin typeface="微软雅黑" panose="020B0503020204020204" charset="-122"/>
                <a:ea typeface="微软雅黑" panose="020B0503020204020204" charset="-122"/>
              </a:rPr>
              <a:t>12</a:t>
            </a:r>
            <a:r>
              <a:rPr lang="zh-CN" altLang="en-US" sz="1065" dirty="0">
                <a:latin typeface="微软雅黑" panose="020B0503020204020204" charset="-122"/>
                <a:ea typeface="微软雅黑" panose="020B0503020204020204" charset="-122"/>
              </a:rPr>
              <a:t>个月测定患者的睡眠脑电图</a:t>
            </a:r>
            <a:r>
              <a:rPr lang="en-US" altLang="zh-CN" sz="1065" dirty="0">
                <a:latin typeface="微软雅黑" panose="020B0503020204020204" charset="-122"/>
                <a:ea typeface="微软雅黑" panose="020B0503020204020204" charset="-122"/>
              </a:rPr>
              <a:t>(EEGs)</a:t>
            </a:r>
            <a:endParaRPr lang="zh-CN" altLang="en-US" sz="1065" dirty="0">
              <a:latin typeface="微软雅黑" panose="020B0503020204020204" charset="-122"/>
              <a:ea typeface="微软雅黑" panose="020B0503020204020204" charset="-122"/>
            </a:endParaRPr>
          </a:p>
        </p:txBody>
      </p:sp>
      <p:sp>
        <p:nvSpPr>
          <p:cNvPr id="15" name="矩形 14"/>
          <p:cNvSpPr/>
          <p:nvPr/>
        </p:nvSpPr>
        <p:spPr>
          <a:xfrm>
            <a:off x="168989" y="5938250"/>
            <a:ext cx="11955643" cy="527965"/>
          </a:xfrm>
          <a:prstGeom prst="rect">
            <a:avLst/>
          </a:prstGeom>
        </p:spPr>
        <p:txBody>
          <a:bodyPr wrap="square">
            <a:spAutoFit/>
          </a:bodyPr>
          <a:lstStyle/>
          <a:p>
            <a:pPr marL="285750" indent="-285750">
              <a:lnSpc>
                <a:spcPct val="110000"/>
              </a:lnSpc>
              <a:buFont typeface="Arial" panose="020B0604020202020204" pitchFamily="34" charset="0"/>
              <a:buChar char="•"/>
            </a:pPr>
            <a:r>
              <a:rPr lang="zh-CN" altLang="en-US" sz="1335" b="1" dirty="0">
                <a:latin typeface="微软雅黑" panose="020B0503020204020204" charset="-122"/>
                <a:ea typeface="微软雅黑" panose="020B0503020204020204" charset="-122"/>
              </a:rPr>
              <a:t>在随访</a:t>
            </a:r>
            <a:r>
              <a:rPr lang="zh-CN" altLang="en-US" sz="1335" b="1" dirty="0">
                <a:solidFill>
                  <a:srgbClr val="F45D08"/>
                </a:solidFill>
                <a:latin typeface="微软雅黑" panose="020B0503020204020204" charset="-122"/>
                <a:ea typeface="微软雅黑" panose="020B0503020204020204" charset="-122"/>
              </a:rPr>
              <a:t>第</a:t>
            </a:r>
            <a:r>
              <a:rPr lang="en-US" altLang="zh-CN" sz="1335" b="1" dirty="0">
                <a:solidFill>
                  <a:srgbClr val="F45D08"/>
                </a:solidFill>
                <a:latin typeface="微软雅黑" panose="020B0503020204020204" charset="-122"/>
                <a:ea typeface="微软雅黑" panose="020B0503020204020204" charset="-122"/>
              </a:rPr>
              <a:t>3</a:t>
            </a:r>
            <a:r>
              <a:rPr lang="zh-CN" altLang="en-US" sz="1335" b="1" dirty="0">
                <a:solidFill>
                  <a:srgbClr val="F45D08"/>
                </a:solidFill>
                <a:latin typeface="微软雅黑" panose="020B0503020204020204" charset="-122"/>
                <a:ea typeface="微软雅黑" panose="020B0503020204020204" charset="-122"/>
              </a:rPr>
              <a:t>个月，</a:t>
            </a:r>
            <a:r>
              <a:rPr lang="en-US" altLang="zh-CN" sz="1335" b="1" dirty="0">
                <a:solidFill>
                  <a:srgbClr val="F45D08"/>
                </a:solidFill>
                <a:latin typeface="微软雅黑" panose="020B0503020204020204" charset="-122"/>
                <a:ea typeface="微软雅黑" panose="020B0503020204020204" charset="-122"/>
              </a:rPr>
              <a:t>18</a:t>
            </a:r>
            <a:r>
              <a:rPr lang="zh-CN" altLang="en-US" sz="1335" b="1" dirty="0">
                <a:solidFill>
                  <a:srgbClr val="F45D08"/>
                </a:solidFill>
                <a:latin typeface="微软雅黑" panose="020B0503020204020204" charset="-122"/>
                <a:ea typeface="微软雅黑" panose="020B0503020204020204" charset="-122"/>
              </a:rPr>
              <a:t>例患者</a:t>
            </a:r>
            <a:r>
              <a:rPr lang="en-US" altLang="zh-CN" sz="1335" b="1" dirty="0">
                <a:solidFill>
                  <a:srgbClr val="F45D08"/>
                </a:solidFill>
                <a:latin typeface="微软雅黑" panose="020B0503020204020204" charset="-122"/>
                <a:ea typeface="微软雅黑" panose="020B0503020204020204" charset="-122"/>
              </a:rPr>
              <a:t>(86%)</a:t>
            </a:r>
            <a:r>
              <a:rPr lang="zh-CN" altLang="en-US" sz="1335" b="1" dirty="0">
                <a:solidFill>
                  <a:srgbClr val="F45D08"/>
                </a:solidFill>
                <a:latin typeface="微软雅黑" panose="020B0503020204020204" charset="-122"/>
                <a:ea typeface="微软雅黑" panose="020B0503020204020204" charset="-122"/>
              </a:rPr>
              <a:t>的睡眠</a:t>
            </a:r>
            <a:r>
              <a:rPr lang="en-US" altLang="zh-CN" sz="1335" b="1" dirty="0">
                <a:solidFill>
                  <a:srgbClr val="F45D08"/>
                </a:solidFill>
                <a:latin typeface="微软雅黑" panose="020B0503020204020204" charset="-122"/>
                <a:ea typeface="微软雅黑" panose="020B0503020204020204" charset="-122"/>
              </a:rPr>
              <a:t>EEG</a:t>
            </a:r>
            <a:r>
              <a:rPr lang="zh-CN" altLang="en-US" sz="1335" b="1" dirty="0">
                <a:solidFill>
                  <a:srgbClr val="F45D08"/>
                </a:solidFill>
                <a:latin typeface="微软雅黑" panose="020B0503020204020204" charset="-122"/>
                <a:ea typeface="微软雅黑" panose="020B0503020204020204" charset="-122"/>
              </a:rPr>
              <a:t>改善</a:t>
            </a:r>
            <a:r>
              <a:rPr lang="zh-CN" altLang="en-US" sz="1335" b="1" dirty="0">
                <a:latin typeface="微软雅黑" panose="020B0503020204020204" charset="-122"/>
                <a:ea typeface="微软雅黑" panose="020B0503020204020204" charset="-122"/>
              </a:rPr>
              <a:t>，其中</a:t>
            </a:r>
            <a:r>
              <a:rPr lang="en-US" altLang="zh-CN" sz="1335" b="1" dirty="0">
                <a:latin typeface="微软雅黑" panose="020B0503020204020204" charset="-122"/>
                <a:ea typeface="微软雅黑" panose="020B0503020204020204" charset="-122"/>
              </a:rPr>
              <a:t>4</a:t>
            </a:r>
            <a:r>
              <a:rPr lang="zh-CN" altLang="en-US" sz="1335" b="1" dirty="0">
                <a:latin typeface="微软雅黑" panose="020B0503020204020204" charset="-122"/>
                <a:ea typeface="微软雅黑" panose="020B0503020204020204" charset="-122"/>
              </a:rPr>
              <a:t>例患者</a:t>
            </a:r>
            <a:r>
              <a:rPr lang="en-US" altLang="zh-CN" sz="1335" b="1" dirty="0">
                <a:latin typeface="微软雅黑" panose="020B0503020204020204" charset="-122"/>
                <a:ea typeface="微软雅黑" panose="020B0503020204020204" charset="-122"/>
              </a:rPr>
              <a:t>(19%)</a:t>
            </a:r>
            <a:r>
              <a:rPr lang="zh-CN" altLang="en-US" sz="1335" b="1" dirty="0">
                <a:latin typeface="微软雅黑" panose="020B0503020204020204" charset="-122"/>
                <a:ea typeface="微软雅黑" panose="020B0503020204020204" charset="-122"/>
              </a:rPr>
              <a:t>的睡眠</a:t>
            </a:r>
            <a:r>
              <a:rPr lang="en-US" altLang="zh-CN" sz="1335" b="1" dirty="0">
                <a:latin typeface="微软雅黑" panose="020B0503020204020204" charset="-122"/>
                <a:ea typeface="微软雅黑" panose="020B0503020204020204" charset="-122"/>
              </a:rPr>
              <a:t>EEG</a:t>
            </a:r>
            <a:r>
              <a:rPr lang="zh-CN" altLang="en-US" sz="1335" b="1" dirty="0">
                <a:latin typeface="微软雅黑" panose="020B0503020204020204" charset="-122"/>
                <a:ea typeface="微软雅黑" panose="020B0503020204020204" charset="-122"/>
              </a:rPr>
              <a:t>恢复正常</a:t>
            </a:r>
            <a:r>
              <a:rPr lang="en-US" altLang="zh-CN" sz="1335" b="1" dirty="0">
                <a:latin typeface="微软雅黑" panose="020B0503020204020204" charset="-122"/>
                <a:ea typeface="微软雅黑" panose="020B0503020204020204" charset="-122"/>
              </a:rPr>
              <a:t>(TPM</a:t>
            </a:r>
            <a:r>
              <a:rPr lang="zh-CN" altLang="en-US" sz="1335" b="1" dirty="0">
                <a:latin typeface="微软雅黑" panose="020B0503020204020204" charset="-122"/>
                <a:ea typeface="微软雅黑" panose="020B0503020204020204" charset="-122"/>
              </a:rPr>
              <a:t>剂量：</a:t>
            </a:r>
            <a:r>
              <a:rPr lang="en-US" altLang="zh-CN" sz="1335" b="1" dirty="0">
                <a:latin typeface="微软雅黑" panose="020B0503020204020204" charset="-122"/>
                <a:ea typeface="微软雅黑" panose="020B0503020204020204" charset="-122"/>
              </a:rPr>
              <a:t>2-5.5 mg/kg/d)</a:t>
            </a:r>
            <a:r>
              <a:rPr lang="zh-CN" altLang="en-US" sz="1335" b="1" dirty="0">
                <a:latin typeface="微软雅黑" panose="020B0503020204020204" charset="-122"/>
                <a:ea typeface="微软雅黑" panose="020B0503020204020204" charset="-122"/>
              </a:rPr>
              <a:t>，</a:t>
            </a:r>
            <a:r>
              <a:rPr lang="en-US" altLang="zh-CN" sz="1335" b="1" dirty="0">
                <a:latin typeface="微软雅黑" panose="020B0503020204020204" charset="-122"/>
                <a:ea typeface="微软雅黑" panose="020B0503020204020204" charset="-122"/>
              </a:rPr>
              <a:t>16</a:t>
            </a:r>
            <a:r>
              <a:rPr lang="zh-CN" altLang="en-US" sz="1335" b="1" dirty="0">
                <a:latin typeface="微软雅黑" panose="020B0503020204020204" charset="-122"/>
                <a:ea typeface="微软雅黑" panose="020B0503020204020204" charset="-122"/>
              </a:rPr>
              <a:t>例表现出认知或行为改善</a:t>
            </a:r>
            <a:endParaRPr lang="zh-CN" altLang="en-US" sz="1335" b="1" dirty="0">
              <a:latin typeface="微软雅黑" panose="020B0503020204020204" charset="-122"/>
              <a:ea typeface="微软雅黑" panose="020B0503020204020204" charset="-122"/>
            </a:endParaRPr>
          </a:p>
          <a:p>
            <a:pPr marL="285750" indent="-285750">
              <a:lnSpc>
                <a:spcPct val="110000"/>
              </a:lnSpc>
              <a:buFont typeface="Arial" panose="020B0604020202020204" pitchFamily="34" charset="0"/>
              <a:buChar char="•"/>
            </a:pPr>
            <a:r>
              <a:rPr lang="zh-CN" altLang="en-US" sz="1335" b="1" dirty="0">
                <a:latin typeface="微软雅黑" panose="020B0503020204020204" charset="-122"/>
                <a:ea typeface="微软雅黑" panose="020B0503020204020204" charset="-122"/>
              </a:rPr>
              <a:t>在随访</a:t>
            </a:r>
            <a:r>
              <a:rPr lang="en-US" altLang="zh-CN" sz="1335" b="1" dirty="0">
                <a:solidFill>
                  <a:srgbClr val="F45D08"/>
                </a:solidFill>
                <a:latin typeface="微软雅黑" panose="020B0503020204020204" charset="-122"/>
                <a:ea typeface="微软雅黑" panose="020B0503020204020204" charset="-122"/>
              </a:rPr>
              <a:t>1</a:t>
            </a:r>
            <a:r>
              <a:rPr lang="zh-CN" altLang="en-US" sz="1335" b="1" dirty="0">
                <a:solidFill>
                  <a:srgbClr val="F45D08"/>
                </a:solidFill>
                <a:latin typeface="微软雅黑" panose="020B0503020204020204" charset="-122"/>
                <a:ea typeface="微软雅黑" panose="020B0503020204020204" charset="-122"/>
              </a:rPr>
              <a:t>年</a:t>
            </a:r>
            <a:r>
              <a:rPr lang="zh-CN" altLang="en-US" sz="1335" b="1" dirty="0">
                <a:latin typeface="微软雅黑" panose="020B0503020204020204" charset="-122"/>
                <a:ea typeface="微软雅黑" panose="020B0503020204020204" charset="-122"/>
              </a:rPr>
              <a:t>时，</a:t>
            </a:r>
            <a:r>
              <a:rPr lang="en-US" altLang="zh-CN" sz="1335" b="1" dirty="0">
                <a:latin typeface="微软雅黑" panose="020B0503020204020204" charset="-122"/>
                <a:ea typeface="微软雅黑" panose="020B0503020204020204" charset="-122"/>
              </a:rPr>
              <a:t>20</a:t>
            </a:r>
            <a:r>
              <a:rPr lang="zh-CN" altLang="en-US" sz="1335" b="1" dirty="0">
                <a:latin typeface="微软雅黑" panose="020B0503020204020204" charset="-122"/>
                <a:ea typeface="微软雅黑" panose="020B0503020204020204" charset="-122"/>
              </a:rPr>
              <a:t>例患者持续在使用</a:t>
            </a:r>
            <a:r>
              <a:rPr lang="en-US" altLang="zh-CN" sz="1335" b="1" dirty="0">
                <a:latin typeface="微软雅黑" panose="020B0503020204020204" charset="-122"/>
                <a:ea typeface="微软雅黑" panose="020B0503020204020204" charset="-122"/>
              </a:rPr>
              <a:t>TPM</a:t>
            </a:r>
            <a:r>
              <a:rPr lang="zh-CN" altLang="en-US" sz="1335" b="1" dirty="0">
                <a:latin typeface="微软雅黑" panose="020B0503020204020204" charset="-122"/>
                <a:ea typeface="微软雅黑" panose="020B0503020204020204" charset="-122"/>
              </a:rPr>
              <a:t>，</a:t>
            </a:r>
            <a:r>
              <a:rPr lang="en-US" altLang="zh-CN" sz="1335" b="1" dirty="0">
                <a:solidFill>
                  <a:srgbClr val="F45D08"/>
                </a:solidFill>
                <a:latin typeface="微软雅黑" panose="020B0503020204020204" charset="-122"/>
                <a:ea typeface="微软雅黑" panose="020B0503020204020204" charset="-122"/>
              </a:rPr>
              <a:t>10</a:t>
            </a:r>
            <a:r>
              <a:rPr lang="zh-CN" altLang="en-US" sz="1335" b="1" dirty="0">
                <a:solidFill>
                  <a:srgbClr val="F45D08"/>
                </a:solidFill>
                <a:latin typeface="微软雅黑" panose="020B0503020204020204" charset="-122"/>
                <a:ea typeface="微软雅黑" panose="020B0503020204020204" charset="-122"/>
              </a:rPr>
              <a:t>例患者</a:t>
            </a:r>
            <a:r>
              <a:rPr lang="en-US" altLang="zh-CN" sz="1335" b="1" dirty="0">
                <a:solidFill>
                  <a:srgbClr val="F45D08"/>
                </a:solidFill>
                <a:latin typeface="微软雅黑" panose="020B0503020204020204" charset="-122"/>
                <a:ea typeface="微软雅黑" panose="020B0503020204020204" charset="-122"/>
              </a:rPr>
              <a:t>(48%)</a:t>
            </a:r>
            <a:r>
              <a:rPr lang="zh-CN" altLang="en-US" sz="1335" b="1" dirty="0">
                <a:latin typeface="微软雅黑" panose="020B0503020204020204" charset="-122"/>
                <a:ea typeface="微软雅黑" panose="020B0503020204020204" charset="-122"/>
              </a:rPr>
              <a:t>在未添加其他</a:t>
            </a:r>
            <a:r>
              <a:rPr lang="en-US" altLang="zh-CN" sz="1335" b="1" dirty="0">
                <a:latin typeface="微软雅黑" panose="020B0503020204020204" charset="-122"/>
                <a:ea typeface="微软雅黑" panose="020B0503020204020204" charset="-122"/>
              </a:rPr>
              <a:t>AED</a:t>
            </a:r>
            <a:r>
              <a:rPr lang="zh-CN" altLang="en-US" sz="1335" b="1" dirty="0">
                <a:latin typeface="微软雅黑" panose="020B0503020204020204" charset="-122"/>
                <a:ea typeface="微软雅黑" panose="020B0503020204020204" charset="-122"/>
              </a:rPr>
              <a:t>治疗的情况下</a:t>
            </a:r>
            <a:r>
              <a:rPr lang="zh-CN" altLang="en-US" sz="1335" b="1" dirty="0">
                <a:solidFill>
                  <a:srgbClr val="F45D08"/>
                </a:solidFill>
                <a:latin typeface="微软雅黑" panose="020B0503020204020204" charset="-122"/>
                <a:ea typeface="微软雅黑" panose="020B0503020204020204" charset="-122"/>
              </a:rPr>
              <a:t>持续表现出睡眠</a:t>
            </a:r>
            <a:r>
              <a:rPr lang="en-US" altLang="zh-CN" sz="1335" b="1" dirty="0">
                <a:solidFill>
                  <a:srgbClr val="F45D08"/>
                </a:solidFill>
                <a:latin typeface="微软雅黑" panose="020B0503020204020204" charset="-122"/>
                <a:ea typeface="微软雅黑" panose="020B0503020204020204" charset="-122"/>
              </a:rPr>
              <a:t>EEG</a:t>
            </a:r>
            <a:r>
              <a:rPr lang="zh-CN" altLang="en-US" sz="1335" b="1" dirty="0">
                <a:solidFill>
                  <a:srgbClr val="F45D08"/>
                </a:solidFill>
                <a:latin typeface="微软雅黑" panose="020B0503020204020204" charset="-122"/>
                <a:ea typeface="微软雅黑" panose="020B0503020204020204" charset="-122"/>
              </a:rPr>
              <a:t>的改善</a:t>
            </a:r>
            <a:endParaRPr lang="zh-CN" altLang="en-US" sz="1335" b="1" dirty="0">
              <a:solidFill>
                <a:srgbClr val="F45D08"/>
              </a:solidFill>
              <a:latin typeface="微软雅黑" panose="020B0503020204020204" charset="-122"/>
              <a:ea typeface="微软雅黑" panose="020B0503020204020204" charset="-122"/>
            </a:endParaRPr>
          </a:p>
        </p:txBody>
      </p:sp>
      <p:graphicFrame>
        <p:nvGraphicFramePr>
          <p:cNvPr id="16" name="表格 15"/>
          <p:cNvGraphicFramePr>
            <a:graphicFrameLocks noGrp="1"/>
          </p:cNvGraphicFramePr>
          <p:nvPr/>
        </p:nvGraphicFramePr>
        <p:xfrm>
          <a:off x="1164095" y="1733369"/>
          <a:ext cx="7878305" cy="4104881"/>
        </p:xfrm>
        <a:graphic>
          <a:graphicData uri="http://schemas.openxmlformats.org/drawingml/2006/table">
            <a:tbl>
              <a:tblPr firstRow="1" bandRow="1">
                <a:tableStyleId>{5C22544A-7EE6-4342-B048-85BDC9FD1C3A}</a:tableStyleId>
              </a:tblPr>
              <a:tblGrid>
                <a:gridCol w="626683"/>
                <a:gridCol w="1700998"/>
                <a:gridCol w="1074314"/>
                <a:gridCol w="805736"/>
                <a:gridCol w="1253367"/>
                <a:gridCol w="626683"/>
                <a:gridCol w="895262"/>
                <a:gridCol w="895262"/>
              </a:tblGrid>
              <a:tr h="176969">
                <a:tc rowSpan="2">
                  <a:txBody>
                    <a:bodyPr/>
                    <a:lstStyle/>
                    <a:p>
                      <a:pPr algn="ctr">
                        <a:lnSpc>
                          <a:spcPct val="50000"/>
                        </a:lnSpc>
                      </a:pPr>
                      <a:r>
                        <a:rPr lang="zh-CN" altLang="en-US" sz="1100" b="1" dirty="0">
                          <a:solidFill>
                            <a:schemeClr val="bg1"/>
                          </a:solidFill>
                          <a:latin typeface="微软雅黑" panose="020B0503020204020204" charset="-122"/>
                          <a:ea typeface="微软雅黑" panose="020B0503020204020204" charset="-122"/>
                        </a:rPr>
                        <a:t>患者</a:t>
                      </a:r>
                      <a:endParaRPr lang="zh-CN" altLang="en-US" sz="1100" b="1" dirty="0">
                        <a:solidFill>
                          <a:schemeClr val="bg1"/>
                        </a:solidFill>
                        <a:latin typeface="微软雅黑" panose="020B0503020204020204" charset="-122"/>
                        <a:ea typeface="微软雅黑" panose="020B0503020204020204" charset="-122"/>
                      </a:endParaRPr>
                    </a:p>
                  </a:txBody>
                  <a:tcPr marL="0" marR="0" marT="0" marB="0" anchor="ctr">
                    <a:lnL w="12700" cmpd="sng">
                      <a:noFill/>
                    </a:lnL>
                    <a:lnR w="12700" cmpd="sng">
                      <a:noFill/>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A580"/>
                    </a:solidFill>
                  </a:tcPr>
                </a:tc>
                <a:tc rowSpan="2">
                  <a:txBody>
                    <a:bodyPr/>
                    <a:lstStyle/>
                    <a:p>
                      <a:pPr algn="ctr">
                        <a:lnSpc>
                          <a:spcPct val="50000"/>
                        </a:lnSpc>
                      </a:pPr>
                      <a:r>
                        <a:rPr lang="en-US" altLang="zh-CN" sz="1100" b="1" dirty="0">
                          <a:solidFill>
                            <a:schemeClr val="bg1"/>
                          </a:solidFill>
                          <a:latin typeface="微软雅黑" panose="020B0503020204020204" charset="-122"/>
                          <a:ea typeface="微软雅黑" panose="020B0503020204020204" charset="-122"/>
                        </a:rPr>
                        <a:t>TPM</a:t>
                      </a:r>
                      <a:r>
                        <a:rPr lang="zh-CN" altLang="en-US" sz="1100" b="1" dirty="0">
                          <a:solidFill>
                            <a:schemeClr val="bg1"/>
                          </a:solidFill>
                          <a:latin typeface="微软雅黑" panose="020B0503020204020204" charset="-122"/>
                          <a:ea typeface="微软雅黑" panose="020B0503020204020204" charset="-122"/>
                        </a:rPr>
                        <a:t>剂量</a:t>
                      </a:r>
                      <a:r>
                        <a:rPr lang="en-US" altLang="zh-CN" sz="1100" b="1" dirty="0">
                          <a:solidFill>
                            <a:schemeClr val="bg1"/>
                          </a:solidFill>
                          <a:latin typeface="微软雅黑" panose="020B0503020204020204" charset="-122"/>
                          <a:ea typeface="微软雅黑" panose="020B0503020204020204" charset="-122"/>
                        </a:rPr>
                        <a:t>(mg/kg/d)</a:t>
                      </a:r>
                      <a:endParaRPr lang="zh-CN" altLang="en-US" sz="1100" b="1" dirty="0">
                        <a:solidFill>
                          <a:schemeClr val="bg1"/>
                        </a:solidFill>
                        <a:latin typeface="微软雅黑" panose="020B0503020204020204" charset="-122"/>
                        <a:ea typeface="微软雅黑" panose="020B0503020204020204" charset="-122"/>
                      </a:endParaRPr>
                    </a:p>
                  </a:txBody>
                  <a:tcPr marL="0" marR="0" marT="0" marB="0" anchor="ctr">
                    <a:lnL w="12700" cmpd="sng">
                      <a:noFill/>
                    </a:lnL>
                    <a:lnR w="12700" cmpd="sng">
                      <a:noFill/>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A580"/>
                    </a:solidFill>
                  </a:tcPr>
                </a:tc>
                <a:tc rowSpan="2">
                  <a:txBody>
                    <a:bodyPr/>
                    <a:lstStyle/>
                    <a:p>
                      <a:pPr algn="ctr">
                        <a:lnSpc>
                          <a:spcPct val="100000"/>
                        </a:lnSpc>
                      </a:pPr>
                      <a:r>
                        <a:rPr lang="zh-CN" altLang="en-US" sz="1100" b="1" dirty="0">
                          <a:solidFill>
                            <a:schemeClr val="bg1"/>
                          </a:solidFill>
                          <a:latin typeface="微软雅黑" panose="020B0503020204020204" charset="-122"/>
                          <a:ea typeface="微软雅黑" panose="020B0503020204020204" charset="-122"/>
                        </a:rPr>
                        <a:t>其他联用的</a:t>
                      </a:r>
                      <a:r>
                        <a:rPr lang="en-US" altLang="zh-CN" sz="1100" b="1" dirty="0">
                          <a:solidFill>
                            <a:schemeClr val="bg1"/>
                          </a:solidFill>
                          <a:latin typeface="微软雅黑" panose="020B0503020204020204" charset="-122"/>
                          <a:ea typeface="微软雅黑" panose="020B0503020204020204" charset="-122"/>
                        </a:rPr>
                        <a:t>AED</a:t>
                      </a:r>
                      <a:endParaRPr lang="zh-CN" altLang="en-US" sz="1100" b="1" dirty="0">
                        <a:solidFill>
                          <a:schemeClr val="bg1"/>
                        </a:solidFill>
                        <a:latin typeface="微软雅黑" panose="020B0503020204020204" charset="-122"/>
                        <a:ea typeface="微软雅黑" panose="020B0503020204020204" charset="-122"/>
                      </a:endParaRPr>
                    </a:p>
                  </a:txBody>
                  <a:tcPr marL="0" marR="0" marT="0" marB="0" anchor="ctr">
                    <a:lnL w="12700" cmpd="sng">
                      <a:noFill/>
                    </a:lnL>
                    <a:lnR w="12700" cmpd="sng">
                      <a:noFill/>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A580"/>
                    </a:solidFill>
                  </a:tcPr>
                </a:tc>
                <a:tc gridSpan="3">
                  <a:txBody>
                    <a:bodyPr/>
                    <a:lstStyle/>
                    <a:p>
                      <a:pPr algn="ctr">
                        <a:lnSpc>
                          <a:spcPct val="50000"/>
                        </a:lnSpc>
                      </a:pPr>
                      <a:r>
                        <a:rPr lang="en-US" altLang="zh-CN" sz="1100" b="1" dirty="0">
                          <a:solidFill>
                            <a:schemeClr val="bg1"/>
                          </a:solidFill>
                          <a:latin typeface="微软雅黑" panose="020B0503020204020204" charset="-122"/>
                          <a:ea typeface="微软雅黑" panose="020B0503020204020204" charset="-122"/>
                        </a:rPr>
                        <a:t>EEG</a:t>
                      </a:r>
                      <a:endParaRPr lang="zh-CN" altLang="en-US" sz="1100" b="1" dirty="0">
                        <a:solidFill>
                          <a:schemeClr val="bg1"/>
                        </a:solidFill>
                        <a:latin typeface="微软雅黑" panose="020B0503020204020204" charset="-122"/>
                        <a:ea typeface="微软雅黑" panose="020B0503020204020204" charset="-122"/>
                      </a:endParaRPr>
                    </a:p>
                  </a:txBody>
                  <a:tcPr marL="0" marR="0" marT="0" marB="0" anchor="ctr">
                    <a:lnL w="12700" cmpd="sng">
                      <a:noFill/>
                    </a:lnL>
                    <a:lnR w="12700" cmpd="sng">
                      <a:noFill/>
                    </a:lnR>
                    <a:lnT w="1905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7A580"/>
                    </a:solidFill>
                  </a:tcPr>
                </a:tc>
                <a:tc hMerge="1">
                  <a:tcPr/>
                </a:tc>
                <a:tc hMerge="1">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100" b="1" dirty="0">
                          <a:solidFill>
                            <a:schemeClr val="bg1"/>
                          </a:solidFill>
                          <a:latin typeface="微软雅黑" panose="020B0503020204020204" charset="-122"/>
                          <a:ea typeface="微软雅黑" panose="020B0503020204020204" charset="-122"/>
                        </a:rPr>
                        <a:t>癫痫发作*</a:t>
                      </a:r>
                      <a:endParaRPr lang="zh-CN" altLang="en-US" sz="1100" b="1" dirty="0">
                        <a:solidFill>
                          <a:schemeClr val="bg1"/>
                        </a:solidFill>
                        <a:latin typeface="微软雅黑" panose="020B0503020204020204" charset="-122"/>
                        <a:ea typeface="微软雅黑" panose="020B0503020204020204" charset="-122"/>
                      </a:endParaRPr>
                    </a:p>
                  </a:txBody>
                  <a:tcPr marL="0" marR="0" marT="0" marB="0" anchor="ctr">
                    <a:lnL w="12700" cmpd="sng">
                      <a:noFill/>
                    </a:lnL>
                    <a:lnR w="12700" cmpd="sng">
                      <a:noFill/>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A580"/>
                    </a:solidFill>
                  </a:tcPr>
                </a:tc>
                <a:tc rowSpan="2">
                  <a:txBody>
                    <a:bodyPr/>
                    <a:lstStyle/>
                    <a:p>
                      <a:pPr algn="ctr">
                        <a:lnSpc>
                          <a:spcPct val="100000"/>
                        </a:lnSpc>
                      </a:pPr>
                      <a:r>
                        <a:rPr lang="zh-CN" altLang="en-US" sz="1100" b="1" dirty="0">
                          <a:solidFill>
                            <a:schemeClr val="bg1"/>
                          </a:solidFill>
                          <a:latin typeface="微软雅黑" panose="020B0503020204020204" charset="-122"/>
                          <a:ea typeface="微软雅黑" panose="020B0503020204020204" charset="-122"/>
                        </a:rPr>
                        <a:t>临床结果**</a:t>
                      </a:r>
                      <a:endParaRPr lang="zh-CN" altLang="en-US" sz="1100" b="1" dirty="0">
                        <a:solidFill>
                          <a:schemeClr val="bg1"/>
                        </a:solidFill>
                        <a:latin typeface="微软雅黑" panose="020B0503020204020204" charset="-122"/>
                        <a:ea typeface="微软雅黑" panose="020B0503020204020204" charset="-122"/>
                      </a:endParaRPr>
                    </a:p>
                  </a:txBody>
                  <a:tcPr marL="0" marR="0" marT="0" marB="0" anchor="ctr">
                    <a:lnL w="12700" cmpd="sng">
                      <a:noFill/>
                    </a:lnL>
                    <a:lnR w="12700" cmpd="sng">
                      <a:noFill/>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A580"/>
                    </a:solidFill>
                  </a:tcPr>
                </a:tc>
              </a:tr>
              <a:tr h="211563">
                <a:tc vMerge="1">
                  <a:tcPr/>
                </a:tc>
                <a:tc vMerge="1">
                  <a:tcPr/>
                </a:tc>
                <a:tc vMerge="1">
                  <a:tcPr/>
                </a:tc>
                <a:tc>
                  <a:txBody>
                    <a:bodyPr/>
                    <a:lstStyle/>
                    <a:p>
                      <a:pPr algn="ctr">
                        <a:lnSpc>
                          <a:spcPct val="50000"/>
                        </a:lnSpc>
                      </a:pPr>
                      <a:r>
                        <a:rPr lang="en-US" altLang="zh-CN" sz="1100" b="1" dirty="0">
                          <a:solidFill>
                            <a:schemeClr val="bg1"/>
                          </a:solidFill>
                          <a:latin typeface="微软雅黑" panose="020B0503020204020204" charset="-122"/>
                          <a:ea typeface="微软雅黑" panose="020B0503020204020204" charset="-122"/>
                        </a:rPr>
                        <a:t>SI(%)</a:t>
                      </a:r>
                      <a:endParaRPr lang="zh-CN" altLang="en-US" sz="1100" b="1" dirty="0">
                        <a:solidFill>
                          <a:schemeClr val="bg1"/>
                        </a:solidFill>
                        <a:latin typeface="微软雅黑" panose="020B0503020204020204" charset="-122"/>
                        <a:ea typeface="微软雅黑" panose="020B0503020204020204" charset="-122"/>
                      </a:endParaRPr>
                    </a:p>
                  </a:txBody>
                  <a:tcPr marL="0" marR="0" marT="0" marB="0" anchor="ctr">
                    <a:lnL w="381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A580"/>
                    </a:solidFill>
                  </a:tcPr>
                </a:tc>
                <a:tc>
                  <a:txBody>
                    <a:bodyPr/>
                    <a:lstStyle/>
                    <a:p>
                      <a:pPr algn="ctr">
                        <a:lnSpc>
                          <a:spcPct val="50000"/>
                        </a:lnSpc>
                      </a:pPr>
                      <a:r>
                        <a:rPr lang="zh-CN" altLang="en-US" sz="1100" b="1" dirty="0">
                          <a:solidFill>
                            <a:schemeClr val="bg1"/>
                          </a:solidFill>
                          <a:latin typeface="微软雅黑" panose="020B0503020204020204" charset="-122"/>
                          <a:ea typeface="微软雅黑" panose="020B0503020204020204" charset="-122"/>
                        </a:rPr>
                        <a:t>定位</a:t>
                      </a:r>
                      <a:endParaRPr lang="zh-CN" altLang="en-US" sz="1100" b="1" dirty="0">
                        <a:solidFill>
                          <a:schemeClr val="bg1"/>
                        </a:solidFill>
                        <a:latin typeface="微软雅黑" panose="020B0503020204020204" charset="-122"/>
                        <a:ea typeface="微软雅黑" panose="020B0503020204020204" charset="-122"/>
                      </a:endParaRPr>
                    </a:p>
                  </a:txBody>
                  <a:tcPr marL="0" marR="0"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A580"/>
                    </a:solidFill>
                  </a:tcPr>
                </a:tc>
                <a:tc>
                  <a:txBody>
                    <a:bodyPr/>
                    <a:lstStyle/>
                    <a:p>
                      <a:pPr algn="ctr">
                        <a:lnSpc>
                          <a:spcPct val="50000"/>
                        </a:lnSpc>
                      </a:pPr>
                      <a:r>
                        <a:rPr lang="zh-CN" altLang="en-US" sz="1100" b="1" dirty="0">
                          <a:solidFill>
                            <a:schemeClr val="bg1"/>
                          </a:solidFill>
                          <a:latin typeface="微软雅黑" panose="020B0503020204020204" charset="-122"/>
                          <a:ea typeface="微软雅黑" panose="020B0503020204020204" charset="-122"/>
                        </a:rPr>
                        <a:t>级别</a:t>
                      </a:r>
                      <a:endParaRPr lang="zh-CN" altLang="en-US" sz="1100" b="1" dirty="0">
                        <a:solidFill>
                          <a:schemeClr val="bg1"/>
                        </a:solidFill>
                        <a:latin typeface="微软雅黑" panose="020B0503020204020204" charset="-122"/>
                        <a:ea typeface="微软雅黑" panose="020B0503020204020204" charset="-122"/>
                      </a:endParaRPr>
                    </a:p>
                  </a:txBody>
                  <a:tcPr marL="0" marR="0" marT="0" marB="0" anchor="ctr">
                    <a:lnL w="12700" cmpd="sng">
                      <a:noFill/>
                    </a:lnL>
                    <a:lnR w="38100" cmpd="sng">
                      <a:noFill/>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7A580"/>
                    </a:solidFill>
                  </a:tcPr>
                </a:tc>
                <a:tc vMerge="1">
                  <a:tcPr/>
                </a:tc>
                <a:tc vMerge="1">
                  <a:tcPr/>
                </a:tc>
              </a:tr>
              <a:tr h="176969">
                <a:tc>
                  <a:txBody>
                    <a:bodyPr/>
                    <a:lstStyle/>
                    <a:p>
                      <a:pPr algn="ctr">
                        <a:lnSpc>
                          <a:spcPct val="50000"/>
                        </a:lnSpc>
                      </a:pPr>
                      <a:r>
                        <a:rPr lang="en-US" altLang="zh-CN" sz="1100" dirty="0">
                          <a:latin typeface="微软雅黑" panose="020B0503020204020204" charset="-122"/>
                          <a:ea typeface="微软雅黑" panose="020B0503020204020204" charset="-122"/>
                        </a:rPr>
                        <a:t>1</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50000"/>
                        </a:lnSpc>
                      </a:pPr>
                      <a:r>
                        <a:rPr lang="en-US" altLang="zh-CN" sz="1100" dirty="0">
                          <a:latin typeface="微软雅黑" panose="020B0503020204020204" charset="-122"/>
                          <a:ea typeface="微软雅黑" panose="020B0503020204020204" charset="-122"/>
                        </a:rPr>
                        <a:t>5,5</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50000"/>
                        </a:lnSpc>
                      </a:pPr>
                      <a:r>
                        <a:rPr lang="en-US" altLang="zh-CN" sz="1100" dirty="0">
                          <a:latin typeface="微软雅黑" panose="020B0503020204020204" charset="-122"/>
                          <a:ea typeface="微软雅黑" panose="020B0503020204020204" charset="-122"/>
                        </a:rPr>
                        <a:t>—</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50000"/>
                        </a:lnSpc>
                      </a:pPr>
                      <a:r>
                        <a:rPr lang="en-US" altLang="zh-CN" sz="1100" dirty="0">
                          <a:latin typeface="微软雅黑" panose="020B0503020204020204" charset="-122"/>
                          <a:ea typeface="微软雅黑" panose="020B0503020204020204" charset="-122"/>
                        </a:rPr>
                        <a:t>0</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50000"/>
                        </a:lnSpc>
                      </a:pPr>
                      <a:r>
                        <a:rPr lang="en-US" altLang="zh-CN" sz="1100" dirty="0">
                          <a:latin typeface="微软雅黑" panose="020B0503020204020204" charset="-122"/>
                          <a:ea typeface="微软雅黑" panose="020B0503020204020204" charset="-122"/>
                        </a:rPr>
                        <a:t>NA</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50000"/>
                        </a:lnSpc>
                      </a:pPr>
                      <a:r>
                        <a:rPr lang="en-US" altLang="zh-CN" sz="1100" dirty="0">
                          <a:latin typeface="微软雅黑" panose="020B0503020204020204" charset="-122"/>
                          <a:ea typeface="微软雅黑" panose="020B0503020204020204" charset="-122"/>
                        </a:rPr>
                        <a:t>0</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50000"/>
                        </a:lnSpc>
                      </a:pPr>
                      <a:r>
                        <a:rPr lang="en-US" altLang="zh-CN" sz="1100" dirty="0">
                          <a:latin typeface="微软雅黑" panose="020B0503020204020204" charset="-122"/>
                          <a:ea typeface="微软雅黑" panose="020B0503020204020204" charset="-122"/>
                        </a:rPr>
                        <a:t>0</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50000"/>
                        </a:lnSpc>
                      </a:pPr>
                      <a:r>
                        <a:rPr lang="en-US" altLang="zh-CN" sz="1100" dirty="0">
                          <a:latin typeface="微软雅黑" panose="020B0503020204020204" charset="-122"/>
                          <a:ea typeface="微软雅黑" panose="020B0503020204020204" charset="-122"/>
                        </a:rPr>
                        <a:t>=</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176969">
                <a:tc>
                  <a:txBody>
                    <a:bodyPr/>
                    <a:lstStyle/>
                    <a:p>
                      <a:pPr algn="ctr">
                        <a:lnSpc>
                          <a:spcPct val="50000"/>
                        </a:lnSpc>
                      </a:pPr>
                      <a:r>
                        <a:rPr lang="en-US" altLang="zh-CN" sz="1100" dirty="0">
                          <a:latin typeface="微软雅黑" panose="020B0503020204020204" charset="-122"/>
                          <a:ea typeface="微软雅黑" panose="020B0503020204020204" charset="-122"/>
                        </a:rPr>
                        <a:t>2</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50000"/>
                        </a:lnSpc>
                      </a:pPr>
                      <a:r>
                        <a:rPr lang="en-US" altLang="zh-CN" sz="1100" dirty="0">
                          <a:latin typeface="微软雅黑" panose="020B0503020204020204" charset="-122"/>
                          <a:ea typeface="微软雅黑" panose="020B0503020204020204" charset="-122"/>
                        </a:rPr>
                        <a:t>4</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50000"/>
                        </a:lnSpc>
                      </a:pPr>
                      <a:r>
                        <a:rPr lang="en-US" altLang="zh-CN" sz="1100" dirty="0">
                          <a:latin typeface="微软雅黑" panose="020B0503020204020204" charset="-122"/>
                          <a:ea typeface="微软雅黑" panose="020B0503020204020204" charset="-122"/>
                        </a:rPr>
                        <a:t>—</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50000"/>
                        </a:lnSpc>
                      </a:pPr>
                      <a:r>
                        <a:rPr lang="en-US" altLang="zh-CN" sz="1100" dirty="0">
                          <a:latin typeface="微软雅黑" panose="020B0503020204020204" charset="-122"/>
                          <a:ea typeface="微软雅黑" panose="020B0503020204020204" charset="-122"/>
                        </a:rPr>
                        <a:t>0</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50000"/>
                        </a:lnSpc>
                      </a:pPr>
                      <a:r>
                        <a:rPr lang="en-US" altLang="zh-CN" sz="1100" dirty="0">
                          <a:latin typeface="微软雅黑" panose="020B0503020204020204" charset="-122"/>
                          <a:ea typeface="微软雅黑" panose="020B0503020204020204" charset="-122"/>
                        </a:rPr>
                        <a:t>NA</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50000"/>
                        </a:lnSpc>
                      </a:pPr>
                      <a:r>
                        <a:rPr lang="en-US" altLang="zh-CN" sz="1100" dirty="0">
                          <a:latin typeface="微软雅黑" panose="020B0503020204020204" charset="-122"/>
                          <a:ea typeface="微软雅黑" panose="020B0503020204020204" charset="-122"/>
                        </a:rPr>
                        <a:t>0</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50000"/>
                        </a:lnSpc>
                      </a:pPr>
                      <a:r>
                        <a:rPr lang="en-US" altLang="zh-CN" sz="1100" dirty="0">
                          <a:latin typeface="微软雅黑" panose="020B0503020204020204" charset="-122"/>
                          <a:ea typeface="微软雅黑" panose="020B0503020204020204" charset="-122"/>
                        </a:rPr>
                        <a:t>0</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50000"/>
                        </a:lnSpc>
                      </a:pPr>
                      <a:r>
                        <a:rPr lang="en-US" altLang="zh-CN" sz="1100" dirty="0">
                          <a:latin typeface="微软雅黑" panose="020B0503020204020204" charset="-122"/>
                          <a:ea typeface="微软雅黑" panose="020B0503020204020204" charset="-122"/>
                        </a:rPr>
                        <a:t>+</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76969">
                <a:tc>
                  <a:txBody>
                    <a:bodyPr/>
                    <a:lstStyle/>
                    <a:p>
                      <a:pPr algn="ctr">
                        <a:lnSpc>
                          <a:spcPct val="50000"/>
                        </a:lnSpc>
                      </a:pPr>
                      <a:r>
                        <a:rPr lang="en-US" altLang="zh-CN" sz="1100" dirty="0">
                          <a:latin typeface="微软雅黑" panose="020B0503020204020204" charset="-122"/>
                          <a:ea typeface="微软雅黑" panose="020B0503020204020204" charset="-122"/>
                        </a:rPr>
                        <a:t>3</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50000"/>
                        </a:lnSpc>
                      </a:pPr>
                      <a:r>
                        <a:rPr lang="en-US" altLang="zh-CN" sz="1100" dirty="0">
                          <a:latin typeface="微软雅黑" panose="020B0503020204020204" charset="-122"/>
                          <a:ea typeface="微软雅黑" panose="020B0503020204020204" charset="-122"/>
                        </a:rPr>
                        <a:t>8,3</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50000"/>
                        </a:lnSpc>
                      </a:pPr>
                      <a:r>
                        <a:rPr lang="en-US" altLang="zh-CN" sz="1100" dirty="0">
                          <a:latin typeface="微软雅黑" panose="020B0503020204020204" charset="-122"/>
                          <a:ea typeface="微软雅黑" panose="020B0503020204020204" charset="-122"/>
                        </a:rPr>
                        <a:t>CLB+LTG</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50000"/>
                        </a:lnSpc>
                      </a:pPr>
                      <a:r>
                        <a:rPr lang="en-US" altLang="zh-CN" sz="1100" dirty="0">
                          <a:latin typeface="微软雅黑" panose="020B0503020204020204" charset="-122"/>
                          <a:ea typeface="微软雅黑" panose="020B0503020204020204" charset="-122"/>
                        </a:rPr>
                        <a:t>85</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50000"/>
                        </a:lnSpc>
                      </a:pPr>
                      <a:r>
                        <a:rPr lang="en-US" altLang="zh-CN" sz="1100" b="0" i="0" u="none" strike="noStrike" kern="1200" baseline="0" dirty="0">
                          <a:solidFill>
                            <a:schemeClr val="dk1"/>
                          </a:solidFill>
                          <a:latin typeface="微软雅黑" panose="020B0503020204020204" charset="-122"/>
                          <a:ea typeface="微软雅黑" panose="020B0503020204020204" charset="-122"/>
                          <a:cs typeface="+mn-cs"/>
                        </a:rPr>
                        <a:t>diff ant </a:t>
                      </a:r>
                      <a:r>
                        <a:rPr lang="en-US" altLang="zh-CN" sz="1100" b="0" i="0" u="none" strike="noStrike" kern="1200" baseline="0" dirty="0" err="1">
                          <a:solidFill>
                            <a:schemeClr val="dk1"/>
                          </a:solidFill>
                          <a:latin typeface="微软雅黑" panose="020B0503020204020204" charset="-122"/>
                          <a:ea typeface="微软雅黑" panose="020B0503020204020204" charset="-122"/>
                          <a:cs typeface="+mn-cs"/>
                        </a:rPr>
                        <a:t>pred</a:t>
                      </a:r>
                      <a:r>
                        <a:rPr lang="en-US" altLang="zh-CN" sz="1100" b="0" i="0" u="none" strike="noStrike" kern="1200" baseline="0" dirty="0">
                          <a:solidFill>
                            <a:schemeClr val="dk1"/>
                          </a:solidFill>
                          <a:latin typeface="微软雅黑" panose="020B0503020204020204" charset="-122"/>
                          <a:ea typeface="微软雅黑" panose="020B0503020204020204" charset="-122"/>
                          <a:cs typeface="+mn-cs"/>
                        </a:rPr>
                        <a:t> L</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50000"/>
                        </a:lnSpc>
                      </a:pPr>
                      <a:r>
                        <a:rPr lang="en-US" altLang="zh-CN" sz="1100" dirty="0">
                          <a:latin typeface="微软雅黑" panose="020B0503020204020204" charset="-122"/>
                          <a:ea typeface="微软雅黑" panose="020B0503020204020204" charset="-122"/>
                        </a:rPr>
                        <a:t>4</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50000"/>
                        </a:lnSpc>
                      </a:pPr>
                      <a:r>
                        <a:rPr lang="en-US" altLang="zh-CN" sz="1100" dirty="0">
                          <a:latin typeface="微软雅黑" panose="020B0503020204020204" charset="-122"/>
                          <a:ea typeface="微软雅黑" panose="020B0503020204020204" charset="-122"/>
                        </a:rPr>
                        <a:t>1</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50000"/>
                        </a:lnSpc>
                      </a:pPr>
                      <a:r>
                        <a:rPr lang="en-US" altLang="zh-CN" sz="1100" dirty="0">
                          <a:latin typeface="微软雅黑" panose="020B0503020204020204" charset="-122"/>
                          <a:ea typeface="微软雅黑" panose="020B0503020204020204" charset="-122"/>
                        </a:rPr>
                        <a:t>=</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76969">
                <a:tc>
                  <a:txBody>
                    <a:bodyPr/>
                    <a:lstStyle/>
                    <a:p>
                      <a:pPr algn="ctr">
                        <a:lnSpc>
                          <a:spcPct val="50000"/>
                        </a:lnSpc>
                      </a:pPr>
                      <a:r>
                        <a:rPr lang="en-US" altLang="zh-CN" sz="1100" dirty="0">
                          <a:latin typeface="微软雅黑" panose="020B0503020204020204" charset="-122"/>
                          <a:ea typeface="微软雅黑" panose="020B0503020204020204" charset="-122"/>
                        </a:rPr>
                        <a:t>4</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50000"/>
                        </a:lnSpc>
                      </a:pPr>
                      <a:r>
                        <a:rPr lang="en-US" altLang="zh-CN" sz="1100" dirty="0">
                          <a:latin typeface="微软雅黑" panose="020B0503020204020204" charset="-122"/>
                          <a:ea typeface="微软雅黑" panose="020B0503020204020204" charset="-122"/>
                        </a:rPr>
                        <a:t>6</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50000"/>
                        </a:lnSpc>
                      </a:pPr>
                      <a:r>
                        <a:rPr lang="en-US" altLang="zh-CN" sz="1100" dirty="0">
                          <a:latin typeface="微软雅黑" panose="020B0503020204020204" charset="-122"/>
                          <a:ea typeface="微软雅黑" panose="020B0503020204020204" charset="-122"/>
                        </a:rPr>
                        <a:t>LTG</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50000"/>
                        </a:lnSpc>
                      </a:pPr>
                      <a:r>
                        <a:rPr lang="en-US" altLang="zh-CN" sz="1100" dirty="0">
                          <a:latin typeface="微软雅黑" panose="020B0503020204020204" charset="-122"/>
                          <a:ea typeface="微软雅黑" panose="020B0503020204020204" charset="-122"/>
                        </a:rPr>
                        <a:t>60</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50000"/>
                        </a:lnSpc>
                      </a:pPr>
                      <a:r>
                        <a:rPr lang="en-US" altLang="zh-CN" sz="1100" b="0" i="0" u="none" strike="noStrike" kern="1200" baseline="0" dirty="0">
                          <a:solidFill>
                            <a:schemeClr val="dk1"/>
                          </a:solidFill>
                          <a:latin typeface="微软雅黑" panose="020B0503020204020204" charset="-122"/>
                          <a:ea typeface="微软雅黑" panose="020B0503020204020204" charset="-122"/>
                          <a:cs typeface="+mn-cs"/>
                        </a:rPr>
                        <a:t>generalized</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50000"/>
                        </a:lnSpc>
                      </a:pPr>
                      <a:r>
                        <a:rPr lang="en-US" altLang="zh-CN" sz="1100" dirty="0">
                          <a:latin typeface="微软雅黑" panose="020B0503020204020204" charset="-122"/>
                          <a:ea typeface="微软雅黑" panose="020B0503020204020204" charset="-122"/>
                        </a:rPr>
                        <a:t>4</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50000"/>
                        </a:lnSpc>
                      </a:pPr>
                      <a:r>
                        <a:rPr lang="en-US" altLang="zh-CN" sz="1100" dirty="0">
                          <a:latin typeface="微软雅黑" panose="020B0503020204020204" charset="-122"/>
                          <a:ea typeface="微软雅黑" panose="020B0503020204020204" charset="-122"/>
                        </a:rPr>
                        <a:t>1</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50000"/>
                        </a:lnSpc>
                      </a:pPr>
                      <a:r>
                        <a:rPr lang="en-US" altLang="zh-CN" sz="1100" dirty="0">
                          <a:latin typeface="微软雅黑" panose="020B0503020204020204" charset="-122"/>
                          <a:ea typeface="微软雅黑" panose="020B0503020204020204" charset="-122"/>
                        </a:rPr>
                        <a:t>+</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76969">
                <a:tc>
                  <a:txBody>
                    <a:bodyPr/>
                    <a:lstStyle/>
                    <a:p>
                      <a:pPr algn="ctr">
                        <a:lnSpc>
                          <a:spcPct val="50000"/>
                        </a:lnSpc>
                      </a:pPr>
                      <a:r>
                        <a:rPr lang="en-US" altLang="zh-CN" sz="1100" dirty="0">
                          <a:latin typeface="微软雅黑" panose="020B0503020204020204" charset="-122"/>
                          <a:ea typeface="微软雅黑" panose="020B0503020204020204" charset="-122"/>
                        </a:rPr>
                        <a:t>5</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50000"/>
                        </a:lnSpc>
                      </a:pPr>
                      <a:r>
                        <a:rPr lang="en-US" altLang="zh-CN" sz="1100" dirty="0">
                          <a:latin typeface="微软雅黑" panose="020B0503020204020204" charset="-122"/>
                          <a:ea typeface="微软雅黑" panose="020B0503020204020204" charset="-122"/>
                        </a:rPr>
                        <a:t>8</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50000"/>
                        </a:lnSpc>
                      </a:pPr>
                      <a:r>
                        <a:rPr lang="en-US" altLang="zh-CN" sz="1100" dirty="0">
                          <a:latin typeface="微软雅黑" panose="020B0503020204020204" charset="-122"/>
                          <a:ea typeface="微软雅黑" panose="020B0503020204020204" charset="-122"/>
                        </a:rPr>
                        <a:t>—</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50000"/>
                        </a:lnSpc>
                      </a:pPr>
                      <a:r>
                        <a:rPr lang="en-US" altLang="zh-CN" sz="1100" dirty="0">
                          <a:latin typeface="微软雅黑" panose="020B0503020204020204" charset="-122"/>
                          <a:ea typeface="微软雅黑" panose="020B0503020204020204" charset="-122"/>
                        </a:rPr>
                        <a:t>95</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50000"/>
                        </a:lnSpc>
                      </a:pPr>
                      <a:r>
                        <a:rPr lang="en-US" altLang="zh-CN" sz="1100" b="0" i="0" u="none" strike="noStrike" kern="1200" baseline="0" dirty="0">
                          <a:solidFill>
                            <a:schemeClr val="dk1"/>
                          </a:solidFill>
                          <a:latin typeface="微软雅黑" panose="020B0503020204020204" charset="-122"/>
                          <a:ea typeface="微软雅黑" panose="020B0503020204020204" charset="-122"/>
                          <a:cs typeface="+mn-cs"/>
                        </a:rPr>
                        <a:t>generalized</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50000"/>
                        </a:lnSpc>
                      </a:pPr>
                      <a:r>
                        <a:rPr lang="en-US" altLang="zh-CN" sz="1100" dirty="0">
                          <a:latin typeface="微软雅黑" panose="020B0503020204020204" charset="-122"/>
                          <a:ea typeface="微软雅黑" panose="020B0503020204020204" charset="-122"/>
                        </a:rPr>
                        <a:t>5</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50000"/>
                        </a:lnSpc>
                      </a:pPr>
                      <a:r>
                        <a:rPr lang="en-US" altLang="zh-CN" sz="1100" dirty="0">
                          <a:latin typeface="微软雅黑" panose="020B0503020204020204" charset="-122"/>
                          <a:ea typeface="微软雅黑" panose="020B0503020204020204" charset="-122"/>
                        </a:rPr>
                        <a:t>2</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50000"/>
                        </a:lnSpc>
                      </a:pPr>
                      <a:r>
                        <a:rPr lang="en-US" altLang="zh-CN" sz="1100" dirty="0">
                          <a:latin typeface="微软雅黑" panose="020B0503020204020204" charset="-122"/>
                          <a:ea typeface="微软雅黑" panose="020B0503020204020204" charset="-122"/>
                        </a:rPr>
                        <a:t>—</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76969">
                <a:tc>
                  <a:txBody>
                    <a:bodyPr/>
                    <a:lstStyle/>
                    <a:p>
                      <a:pPr algn="ctr">
                        <a:lnSpc>
                          <a:spcPct val="50000"/>
                        </a:lnSpc>
                      </a:pPr>
                      <a:r>
                        <a:rPr lang="en-US" altLang="zh-CN" sz="1100" dirty="0">
                          <a:latin typeface="微软雅黑" panose="020B0503020204020204" charset="-122"/>
                          <a:ea typeface="微软雅黑" panose="020B0503020204020204" charset="-122"/>
                        </a:rPr>
                        <a:t>6</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50000"/>
                        </a:lnSpc>
                      </a:pPr>
                      <a:r>
                        <a:rPr lang="en-US" altLang="zh-CN" sz="1100" dirty="0">
                          <a:latin typeface="微软雅黑" panose="020B0503020204020204" charset="-122"/>
                          <a:ea typeface="微软雅黑" panose="020B0503020204020204" charset="-122"/>
                        </a:rPr>
                        <a:t>7,5</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50000"/>
                        </a:lnSpc>
                      </a:pPr>
                      <a:r>
                        <a:rPr lang="en-US" altLang="zh-CN" sz="1100" dirty="0">
                          <a:latin typeface="微软雅黑" panose="020B0503020204020204" charset="-122"/>
                          <a:ea typeface="微软雅黑" panose="020B0503020204020204" charset="-122"/>
                        </a:rPr>
                        <a:t>LTG</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50000"/>
                        </a:lnSpc>
                      </a:pPr>
                      <a:r>
                        <a:rPr lang="en-US" altLang="zh-CN" sz="1100" dirty="0">
                          <a:latin typeface="微软雅黑" panose="020B0503020204020204" charset="-122"/>
                          <a:ea typeface="微软雅黑" panose="020B0503020204020204" charset="-122"/>
                        </a:rPr>
                        <a:t>85</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50000"/>
                        </a:lnSpc>
                      </a:pPr>
                      <a:r>
                        <a:rPr lang="en-US" altLang="zh-CN" sz="1100" b="0" i="0" u="none" strike="noStrike" kern="1200" baseline="0" dirty="0">
                          <a:solidFill>
                            <a:schemeClr val="dk1"/>
                          </a:solidFill>
                          <a:latin typeface="微软雅黑" panose="020B0503020204020204" charset="-122"/>
                          <a:ea typeface="微软雅黑" panose="020B0503020204020204" charset="-122"/>
                          <a:cs typeface="+mn-cs"/>
                        </a:rPr>
                        <a:t>diff ant</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50000"/>
                        </a:lnSpc>
                      </a:pPr>
                      <a:r>
                        <a:rPr lang="en-US" altLang="zh-CN" sz="1100" dirty="0">
                          <a:latin typeface="微软雅黑" panose="020B0503020204020204" charset="-122"/>
                          <a:ea typeface="微软雅黑" panose="020B0503020204020204" charset="-122"/>
                        </a:rPr>
                        <a:t>4</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50000"/>
                        </a:lnSpc>
                      </a:pPr>
                      <a:r>
                        <a:rPr lang="en-US" altLang="zh-CN" sz="1100" dirty="0">
                          <a:latin typeface="微软雅黑" panose="020B0503020204020204" charset="-122"/>
                          <a:ea typeface="微软雅黑" panose="020B0503020204020204" charset="-122"/>
                        </a:rPr>
                        <a:t>0</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50000"/>
                        </a:lnSpc>
                      </a:pPr>
                      <a:r>
                        <a:rPr lang="en-US" altLang="zh-CN" sz="1100" dirty="0">
                          <a:latin typeface="微软雅黑" panose="020B0503020204020204" charset="-122"/>
                          <a:ea typeface="微软雅黑" panose="020B0503020204020204" charset="-122"/>
                        </a:rPr>
                        <a:t>+</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76969">
                <a:tc>
                  <a:txBody>
                    <a:bodyPr/>
                    <a:lstStyle/>
                    <a:p>
                      <a:pPr algn="ctr">
                        <a:lnSpc>
                          <a:spcPct val="50000"/>
                        </a:lnSpc>
                      </a:pPr>
                      <a:r>
                        <a:rPr lang="en-US" altLang="zh-CN" sz="1100" dirty="0">
                          <a:latin typeface="微软雅黑" panose="020B0503020204020204" charset="-122"/>
                          <a:ea typeface="微软雅黑" panose="020B0503020204020204" charset="-122"/>
                        </a:rPr>
                        <a:t>7</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50000"/>
                        </a:lnSpc>
                      </a:pPr>
                      <a:r>
                        <a:rPr lang="en-US" altLang="zh-CN" sz="1100" dirty="0">
                          <a:latin typeface="微软雅黑" panose="020B0503020204020204" charset="-122"/>
                          <a:ea typeface="微软雅黑" panose="020B0503020204020204" charset="-122"/>
                        </a:rPr>
                        <a:t>2,3</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50000"/>
                        </a:lnSpc>
                      </a:pPr>
                      <a:r>
                        <a:rPr lang="en-US" altLang="zh-CN" sz="1100" dirty="0">
                          <a:latin typeface="微软雅黑" panose="020B0503020204020204" charset="-122"/>
                          <a:ea typeface="微软雅黑" panose="020B0503020204020204" charset="-122"/>
                        </a:rPr>
                        <a:t>—</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50000"/>
                        </a:lnSpc>
                      </a:pPr>
                      <a:r>
                        <a:rPr lang="en-US" altLang="zh-CN" sz="1100" dirty="0">
                          <a:latin typeface="微软雅黑" panose="020B0503020204020204" charset="-122"/>
                          <a:ea typeface="微软雅黑" panose="020B0503020204020204" charset="-122"/>
                        </a:rPr>
                        <a:t>10</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50000"/>
                        </a:lnSpc>
                      </a:pPr>
                      <a:r>
                        <a:rPr lang="en-US" altLang="zh-CN" sz="1100" b="0" i="0" u="none" strike="noStrike" kern="1200" baseline="0" dirty="0">
                          <a:solidFill>
                            <a:schemeClr val="dk1"/>
                          </a:solidFill>
                          <a:latin typeface="微软雅黑" panose="020B0503020204020204" charset="-122"/>
                          <a:ea typeface="微软雅黑" panose="020B0503020204020204" charset="-122"/>
                          <a:cs typeface="+mn-cs"/>
                        </a:rPr>
                        <a:t>L F</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50000"/>
                        </a:lnSpc>
                      </a:pPr>
                      <a:r>
                        <a:rPr lang="en-US" altLang="zh-CN" sz="1100" dirty="0">
                          <a:latin typeface="微软雅黑" panose="020B0503020204020204" charset="-122"/>
                          <a:ea typeface="微软雅黑" panose="020B0503020204020204" charset="-122"/>
                        </a:rPr>
                        <a:t>1</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50000"/>
                        </a:lnSpc>
                      </a:pPr>
                      <a:r>
                        <a:rPr lang="en-US" altLang="zh-CN" sz="1100" dirty="0">
                          <a:latin typeface="微软雅黑" panose="020B0503020204020204" charset="-122"/>
                          <a:ea typeface="微软雅黑" panose="020B0503020204020204" charset="-122"/>
                        </a:rPr>
                        <a:t>0</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50000"/>
                        </a:lnSpc>
                      </a:pPr>
                      <a:r>
                        <a:rPr lang="en-US" altLang="zh-CN" sz="1100" dirty="0">
                          <a:latin typeface="微软雅黑" panose="020B0503020204020204" charset="-122"/>
                          <a:ea typeface="微软雅黑" panose="020B0503020204020204" charset="-122"/>
                        </a:rPr>
                        <a:t>+</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76969">
                <a:tc>
                  <a:txBody>
                    <a:bodyPr/>
                    <a:lstStyle/>
                    <a:p>
                      <a:pPr algn="ctr">
                        <a:lnSpc>
                          <a:spcPct val="50000"/>
                        </a:lnSpc>
                      </a:pPr>
                      <a:r>
                        <a:rPr lang="en-US" altLang="zh-CN" sz="1100" dirty="0">
                          <a:latin typeface="微软雅黑" panose="020B0503020204020204" charset="-122"/>
                          <a:ea typeface="微软雅黑" panose="020B0503020204020204" charset="-122"/>
                        </a:rPr>
                        <a:t>8</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50000"/>
                        </a:lnSpc>
                      </a:pPr>
                      <a:r>
                        <a:rPr lang="en-US" altLang="zh-CN" sz="1100" dirty="0">
                          <a:latin typeface="微软雅黑" panose="020B0503020204020204" charset="-122"/>
                          <a:ea typeface="微软雅黑" panose="020B0503020204020204" charset="-122"/>
                        </a:rPr>
                        <a:t>—</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50000"/>
                        </a:lnSpc>
                      </a:pP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50000"/>
                        </a:lnSpc>
                      </a:pP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50000"/>
                        </a:lnSpc>
                      </a:pPr>
                      <a:endParaRPr lang="zh-CN" altLang="en-US" sz="110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50000"/>
                        </a:lnSpc>
                      </a:pP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50000"/>
                        </a:lnSpc>
                      </a:pP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50000"/>
                        </a:lnSpc>
                      </a:pP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76969">
                <a:tc>
                  <a:txBody>
                    <a:bodyPr/>
                    <a:lstStyle/>
                    <a:p>
                      <a:pPr algn="ctr">
                        <a:lnSpc>
                          <a:spcPct val="50000"/>
                        </a:lnSpc>
                      </a:pPr>
                      <a:r>
                        <a:rPr lang="en-US" altLang="zh-CN" sz="1100" dirty="0">
                          <a:latin typeface="微软雅黑" panose="020B0503020204020204" charset="-122"/>
                          <a:ea typeface="微软雅黑" panose="020B0503020204020204" charset="-122"/>
                        </a:rPr>
                        <a:t>9</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50000"/>
                        </a:lnSpc>
                      </a:pPr>
                      <a:r>
                        <a:rPr lang="en-US" altLang="zh-CN" sz="1100" dirty="0">
                          <a:latin typeface="微软雅黑" panose="020B0503020204020204" charset="-122"/>
                          <a:ea typeface="微软雅黑" panose="020B0503020204020204" charset="-122"/>
                        </a:rPr>
                        <a:t>5</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50000"/>
                        </a:lnSpc>
                      </a:pPr>
                      <a:r>
                        <a:rPr lang="en-US" altLang="zh-CN" sz="1100" dirty="0">
                          <a:latin typeface="微软雅黑" panose="020B0503020204020204" charset="-122"/>
                          <a:ea typeface="微软雅黑" panose="020B0503020204020204" charset="-122"/>
                        </a:rPr>
                        <a:t>—</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50000"/>
                        </a:lnSpc>
                      </a:pPr>
                      <a:r>
                        <a:rPr lang="en-US" altLang="zh-CN" sz="1100" dirty="0">
                          <a:latin typeface="微软雅黑" panose="020B0503020204020204" charset="-122"/>
                          <a:ea typeface="微软雅黑" panose="020B0503020204020204" charset="-122"/>
                        </a:rPr>
                        <a:t>0</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50000"/>
                        </a:lnSpc>
                      </a:pPr>
                      <a:r>
                        <a:rPr lang="en-US" altLang="zh-CN" sz="1100" b="0" i="0" u="none" strike="noStrike" kern="1200" baseline="0" dirty="0">
                          <a:solidFill>
                            <a:schemeClr val="dk1"/>
                          </a:solidFill>
                          <a:latin typeface="微软雅黑" panose="020B0503020204020204" charset="-122"/>
                          <a:ea typeface="微软雅黑" panose="020B0503020204020204" charset="-122"/>
                          <a:cs typeface="+mn-cs"/>
                        </a:rPr>
                        <a:t>NA</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50000"/>
                        </a:lnSpc>
                      </a:pPr>
                      <a:r>
                        <a:rPr lang="en-US" altLang="zh-CN" sz="1100" dirty="0">
                          <a:latin typeface="微软雅黑" panose="020B0503020204020204" charset="-122"/>
                          <a:ea typeface="微软雅黑" panose="020B0503020204020204" charset="-122"/>
                        </a:rPr>
                        <a:t>0</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50000"/>
                        </a:lnSpc>
                      </a:pPr>
                      <a:r>
                        <a:rPr lang="en-US" altLang="zh-CN" sz="1100" dirty="0">
                          <a:latin typeface="微软雅黑" panose="020B0503020204020204" charset="-122"/>
                          <a:ea typeface="微软雅黑" panose="020B0503020204020204" charset="-122"/>
                        </a:rPr>
                        <a:t>0</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50000"/>
                        </a:lnSpc>
                      </a:pPr>
                      <a:r>
                        <a:rPr lang="en-US" altLang="zh-CN" sz="1100" dirty="0">
                          <a:latin typeface="微软雅黑" panose="020B0503020204020204" charset="-122"/>
                          <a:ea typeface="微软雅黑" panose="020B0503020204020204" charset="-122"/>
                        </a:rPr>
                        <a:t>+</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76969">
                <a:tc>
                  <a:txBody>
                    <a:bodyPr/>
                    <a:lstStyle/>
                    <a:p>
                      <a:pPr algn="ctr">
                        <a:lnSpc>
                          <a:spcPct val="50000"/>
                        </a:lnSpc>
                      </a:pPr>
                      <a:r>
                        <a:rPr lang="en-US" altLang="zh-CN" sz="1100" dirty="0">
                          <a:latin typeface="微软雅黑" panose="020B0503020204020204" charset="-122"/>
                          <a:ea typeface="微软雅黑" panose="020B0503020204020204" charset="-122"/>
                        </a:rPr>
                        <a:t>10</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50000"/>
                        </a:lnSpc>
                      </a:pPr>
                      <a:r>
                        <a:rPr lang="en-US" altLang="zh-CN" sz="1100" dirty="0">
                          <a:latin typeface="微软雅黑" panose="020B0503020204020204" charset="-122"/>
                          <a:ea typeface="微软雅黑" panose="020B0503020204020204" charset="-122"/>
                        </a:rPr>
                        <a:t>3,9</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50000"/>
                        </a:lnSpc>
                      </a:pPr>
                      <a:r>
                        <a:rPr lang="en-US" altLang="zh-CN" sz="1100" dirty="0">
                          <a:latin typeface="微软雅黑" panose="020B0503020204020204" charset="-122"/>
                          <a:ea typeface="微软雅黑" panose="020B0503020204020204" charset="-122"/>
                        </a:rPr>
                        <a:t>—</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50000"/>
                        </a:lnSpc>
                      </a:pPr>
                      <a:r>
                        <a:rPr lang="en-US" altLang="zh-CN" sz="1100" dirty="0">
                          <a:latin typeface="微软雅黑" panose="020B0503020204020204" charset="-122"/>
                          <a:ea typeface="微软雅黑" panose="020B0503020204020204" charset="-122"/>
                        </a:rPr>
                        <a:t>45</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50000"/>
                        </a:lnSpc>
                      </a:pPr>
                      <a:r>
                        <a:rPr lang="en-US" altLang="zh-CN" sz="1100" b="0" i="0" u="none" strike="noStrike" kern="1200" baseline="0" dirty="0">
                          <a:solidFill>
                            <a:schemeClr val="dk1"/>
                          </a:solidFill>
                          <a:latin typeface="微软雅黑" panose="020B0503020204020204" charset="-122"/>
                          <a:ea typeface="微软雅黑" panose="020B0503020204020204" charset="-122"/>
                          <a:cs typeface="+mn-cs"/>
                        </a:rPr>
                        <a:t>R CT</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50000"/>
                        </a:lnSpc>
                      </a:pPr>
                      <a:r>
                        <a:rPr lang="en-US" altLang="zh-CN" sz="1100" dirty="0">
                          <a:latin typeface="微软雅黑" panose="020B0503020204020204" charset="-122"/>
                          <a:ea typeface="微软雅黑" panose="020B0503020204020204" charset="-122"/>
                        </a:rPr>
                        <a:t>1</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50000"/>
                        </a:lnSpc>
                      </a:pPr>
                      <a:r>
                        <a:rPr lang="en-US" altLang="zh-CN" sz="1100" dirty="0">
                          <a:latin typeface="微软雅黑" panose="020B0503020204020204" charset="-122"/>
                          <a:ea typeface="微软雅黑" panose="020B0503020204020204" charset="-122"/>
                        </a:rPr>
                        <a:t>0</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50000"/>
                        </a:lnSpc>
                      </a:pPr>
                      <a:r>
                        <a:rPr lang="en-US" altLang="zh-CN" sz="1100" dirty="0">
                          <a:latin typeface="微软雅黑" panose="020B0503020204020204" charset="-122"/>
                          <a:ea typeface="微软雅黑" panose="020B0503020204020204" charset="-122"/>
                        </a:rPr>
                        <a:t>+</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76969">
                <a:tc>
                  <a:txBody>
                    <a:bodyPr/>
                    <a:lstStyle/>
                    <a:p>
                      <a:pPr algn="ctr">
                        <a:lnSpc>
                          <a:spcPct val="50000"/>
                        </a:lnSpc>
                      </a:pPr>
                      <a:r>
                        <a:rPr lang="en-US" altLang="zh-CN" sz="1100" dirty="0">
                          <a:latin typeface="微软雅黑" panose="020B0503020204020204" charset="-122"/>
                          <a:ea typeface="微软雅黑" panose="020B0503020204020204" charset="-122"/>
                        </a:rPr>
                        <a:t>11</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50000"/>
                        </a:lnSpc>
                      </a:pPr>
                      <a:r>
                        <a:rPr lang="en-US" altLang="zh-CN" sz="1100" dirty="0">
                          <a:latin typeface="微软雅黑" panose="020B0503020204020204" charset="-122"/>
                          <a:ea typeface="微软雅黑" panose="020B0503020204020204" charset="-122"/>
                        </a:rPr>
                        <a:t>8,6</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50000"/>
                        </a:lnSpc>
                      </a:pPr>
                      <a:r>
                        <a:rPr lang="en-US" altLang="zh-CN" sz="1100" dirty="0">
                          <a:latin typeface="微软雅黑" panose="020B0503020204020204" charset="-122"/>
                          <a:ea typeface="微软雅黑" panose="020B0503020204020204" charset="-122"/>
                        </a:rPr>
                        <a:t>ESM</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50000"/>
                        </a:lnSpc>
                      </a:pPr>
                      <a:r>
                        <a:rPr lang="en-US" altLang="zh-CN" sz="1100" dirty="0">
                          <a:latin typeface="微软雅黑" panose="020B0503020204020204" charset="-122"/>
                          <a:ea typeface="微软雅黑" panose="020B0503020204020204" charset="-122"/>
                        </a:rPr>
                        <a:t>70</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50000"/>
                        </a:lnSpc>
                      </a:pPr>
                      <a:r>
                        <a:rPr lang="en-US" altLang="zh-CN" sz="1100" b="0" i="0" u="none" strike="noStrike" kern="1200" baseline="0" dirty="0">
                          <a:solidFill>
                            <a:schemeClr val="dk1"/>
                          </a:solidFill>
                          <a:latin typeface="微软雅黑" panose="020B0503020204020204" charset="-122"/>
                          <a:ea typeface="微软雅黑" panose="020B0503020204020204" charset="-122"/>
                          <a:cs typeface="+mn-cs"/>
                        </a:rPr>
                        <a:t>diff </a:t>
                      </a:r>
                      <a:r>
                        <a:rPr lang="en-US" altLang="zh-CN" sz="1100" b="0" i="0" u="none" strike="noStrike" kern="1200" baseline="0" dirty="0" err="1">
                          <a:solidFill>
                            <a:schemeClr val="dk1"/>
                          </a:solidFill>
                          <a:latin typeface="微软雅黑" panose="020B0503020204020204" charset="-122"/>
                          <a:ea typeface="微软雅黑" panose="020B0503020204020204" charset="-122"/>
                          <a:cs typeface="+mn-cs"/>
                        </a:rPr>
                        <a:t>pred</a:t>
                      </a:r>
                      <a:r>
                        <a:rPr lang="en-US" altLang="zh-CN" sz="1100" b="0" i="0" u="none" strike="noStrike" kern="1200" baseline="0" dirty="0">
                          <a:solidFill>
                            <a:schemeClr val="dk1"/>
                          </a:solidFill>
                          <a:latin typeface="微软雅黑" panose="020B0503020204020204" charset="-122"/>
                          <a:ea typeface="微软雅黑" panose="020B0503020204020204" charset="-122"/>
                          <a:cs typeface="+mn-cs"/>
                        </a:rPr>
                        <a:t> L</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50000"/>
                        </a:lnSpc>
                      </a:pPr>
                      <a:r>
                        <a:rPr lang="en-US" altLang="zh-CN" sz="1100" dirty="0">
                          <a:latin typeface="微软雅黑" panose="020B0503020204020204" charset="-122"/>
                          <a:ea typeface="微软雅黑" panose="020B0503020204020204" charset="-122"/>
                        </a:rPr>
                        <a:t>3</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50000"/>
                        </a:lnSpc>
                      </a:pPr>
                      <a:r>
                        <a:rPr lang="en-US" altLang="zh-CN" sz="1100" dirty="0">
                          <a:latin typeface="微软雅黑" panose="020B0503020204020204" charset="-122"/>
                          <a:ea typeface="微软雅黑" panose="020B0503020204020204" charset="-122"/>
                        </a:rPr>
                        <a:t>0</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50000"/>
                        </a:lnSpc>
                      </a:pPr>
                      <a:r>
                        <a:rPr lang="en-US" altLang="zh-CN" sz="1100" dirty="0">
                          <a:latin typeface="微软雅黑" panose="020B0503020204020204" charset="-122"/>
                          <a:ea typeface="微软雅黑" panose="020B0503020204020204" charset="-122"/>
                        </a:rPr>
                        <a:t>+</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76969">
                <a:tc>
                  <a:txBody>
                    <a:bodyPr/>
                    <a:lstStyle/>
                    <a:p>
                      <a:pPr algn="ctr">
                        <a:lnSpc>
                          <a:spcPct val="50000"/>
                        </a:lnSpc>
                      </a:pPr>
                      <a:r>
                        <a:rPr lang="en-US" altLang="zh-CN" sz="1100" dirty="0">
                          <a:latin typeface="微软雅黑" panose="020B0503020204020204" charset="-122"/>
                          <a:ea typeface="微软雅黑" panose="020B0503020204020204" charset="-122"/>
                        </a:rPr>
                        <a:t>12</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50000"/>
                        </a:lnSpc>
                      </a:pPr>
                      <a:r>
                        <a:rPr lang="en-US" altLang="zh-CN" sz="1100" dirty="0">
                          <a:latin typeface="微软雅黑" panose="020B0503020204020204" charset="-122"/>
                          <a:ea typeface="微软雅黑" panose="020B0503020204020204" charset="-122"/>
                        </a:rPr>
                        <a:t>4,8</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50000"/>
                        </a:lnSpc>
                      </a:pPr>
                      <a:r>
                        <a:rPr lang="en-US" altLang="zh-CN" sz="1100" dirty="0">
                          <a:latin typeface="微软雅黑" panose="020B0503020204020204" charset="-122"/>
                          <a:ea typeface="微软雅黑" panose="020B0503020204020204" charset="-122"/>
                        </a:rPr>
                        <a:t>—</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50000"/>
                        </a:lnSpc>
                      </a:pPr>
                      <a:r>
                        <a:rPr lang="en-US" altLang="zh-CN" sz="1100" dirty="0">
                          <a:latin typeface="微软雅黑" panose="020B0503020204020204" charset="-122"/>
                          <a:ea typeface="微软雅黑" panose="020B0503020204020204" charset="-122"/>
                        </a:rPr>
                        <a:t>10</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50000"/>
                        </a:lnSpc>
                      </a:pPr>
                      <a:r>
                        <a:rPr lang="fr-FR" altLang="zh-CN" sz="1100" b="0" i="0" u="none" strike="noStrike" kern="1200" baseline="0" dirty="0">
                          <a:solidFill>
                            <a:schemeClr val="dk1"/>
                          </a:solidFill>
                          <a:latin typeface="微软雅黑" panose="020B0503020204020204" charset="-122"/>
                          <a:ea typeface="微软雅黑" panose="020B0503020204020204" charset="-122"/>
                          <a:cs typeface="+mn-cs"/>
                        </a:rPr>
                        <a:t>R CT+L T</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50000"/>
                        </a:lnSpc>
                      </a:pPr>
                      <a:r>
                        <a:rPr lang="en-US" altLang="zh-CN" sz="1100" dirty="0">
                          <a:latin typeface="微软雅黑" panose="020B0503020204020204" charset="-122"/>
                          <a:ea typeface="微软雅黑" panose="020B0503020204020204" charset="-122"/>
                        </a:rPr>
                        <a:t>1</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50000"/>
                        </a:lnSpc>
                      </a:pPr>
                      <a:r>
                        <a:rPr lang="zh-CN" altLang="en-US" sz="1100" dirty="0">
                          <a:latin typeface="微软雅黑" panose="020B0503020204020204" charset="-122"/>
                          <a:ea typeface="微软雅黑" panose="020B0503020204020204" charset="-122"/>
                        </a:rPr>
                        <a:t>＜</a:t>
                      </a:r>
                      <a:r>
                        <a:rPr lang="en-US" altLang="zh-CN" sz="1100" dirty="0">
                          <a:latin typeface="微软雅黑" panose="020B0503020204020204" charset="-122"/>
                          <a:ea typeface="微软雅黑" panose="020B0503020204020204" charset="-122"/>
                        </a:rPr>
                        <a:t>1</a:t>
                      </a:r>
                      <a:r>
                        <a:rPr lang="zh-CN" altLang="en-US" sz="1100" dirty="0">
                          <a:latin typeface="微软雅黑" panose="020B0503020204020204" charset="-122"/>
                          <a:ea typeface="微软雅黑" panose="020B0503020204020204" charset="-122"/>
                        </a:rPr>
                        <a:t>次</a:t>
                      </a:r>
                      <a:r>
                        <a:rPr lang="en-US" altLang="zh-CN" sz="1100" dirty="0">
                          <a:latin typeface="微软雅黑" panose="020B0503020204020204" charset="-122"/>
                          <a:ea typeface="微软雅黑" panose="020B0503020204020204" charset="-122"/>
                        </a:rPr>
                        <a:t>/</a:t>
                      </a:r>
                      <a:r>
                        <a:rPr lang="zh-CN" altLang="en-US" sz="1100" dirty="0">
                          <a:latin typeface="微软雅黑" panose="020B0503020204020204" charset="-122"/>
                          <a:ea typeface="微软雅黑" panose="020B0503020204020204" charset="-122"/>
                        </a:rPr>
                        <a:t>月</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50000"/>
                        </a:lnSpc>
                      </a:pPr>
                      <a:r>
                        <a:rPr lang="en-US" altLang="zh-CN" sz="1100" dirty="0">
                          <a:latin typeface="微软雅黑" panose="020B0503020204020204" charset="-122"/>
                          <a:ea typeface="微软雅黑" panose="020B0503020204020204" charset="-122"/>
                        </a:rPr>
                        <a:t>+</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76969">
                <a:tc>
                  <a:txBody>
                    <a:bodyPr/>
                    <a:lstStyle/>
                    <a:p>
                      <a:pPr algn="ctr">
                        <a:lnSpc>
                          <a:spcPct val="50000"/>
                        </a:lnSpc>
                      </a:pPr>
                      <a:r>
                        <a:rPr lang="en-US" altLang="zh-CN" sz="1100" dirty="0">
                          <a:latin typeface="微软雅黑" panose="020B0503020204020204" charset="-122"/>
                          <a:ea typeface="微软雅黑" panose="020B0503020204020204" charset="-122"/>
                        </a:rPr>
                        <a:t>13</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50000"/>
                        </a:lnSpc>
                      </a:pPr>
                      <a:r>
                        <a:rPr lang="en-US" altLang="zh-CN" sz="1100" dirty="0">
                          <a:latin typeface="微软雅黑" panose="020B0503020204020204" charset="-122"/>
                          <a:ea typeface="微软雅黑" panose="020B0503020204020204" charset="-122"/>
                        </a:rPr>
                        <a:t>7,3</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50000"/>
                        </a:lnSpc>
                      </a:pPr>
                      <a:r>
                        <a:rPr lang="en-US" altLang="zh-CN" sz="1100" dirty="0">
                          <a:latin typeface="微软雅黑" panose="020B0503020204020204" charset="-122"/>
                          <a:ea typeface="微软雅黑" panose="020B0503020204020204" charset="-122"/>
                        </a:rPr>
                        <a:t>—</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50000"/>
                        </a:lnSpc>
                      </a:pPr>
                      <a:r>
                        <a:rPr lang="en-US" altLang="zh-CN" sz="1100" dirty="0">
                          <a:latin typeface="微软雅黑" panose="020B0503020204020204" charset="-122"/>
                          <a:ea typeface="微软雅黑" panose="020B0503020204020204" charset="-122"/>
                        </a:rPr>
                        <a:t>15</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50000"/>
                        </a:lnSpc>
                      </a:pPr>
                      <a:r>
                        <a:rPr lang="en-US" altLang="zh-CN" sz="1100" b="0" i="0" u="none" strike="noStrike" kern="1200" baseline="0" dirty="0">
                          <a:solidFill>
                            <a:schemeClr val="dk1"/>
                          </a:solidFill>
                          <a:latin typeface="微软雅黑" panose="020B0503020204020204" charset="-122"/>
                          <a:ea typeface="微软雅黑" panose="020B0503020204020204" charset="-122"/>
                          <a:cs typeface="+mn-cs"/>
                        </a:rPr>
                        <a:t>R FC</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50000"/>
                        </a:lnSpc>
                      </a:pPr>
                      <a:r>
                        <a:rPr lang="en-US" altLang="zh-CN" sz="1100" dirty="0">
                          <a:latin typeface="微软雅黑" panose="020B0503020204020204" charset="-122"/>
                          <a:ea typeface="微软雅黑" panose="020B0503020204020204" charset="-122"/>
                        </a:rPr>
                        <a:t>1</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50000"/>
                        </a:lnSpc>
                      </a:pPr>
                      <a:r>
                        <a:rPr lang="en-US" altLang="zh-CN" sz="1100" dirty="0">
                          <a:latin typeface="微软雅黑" panose="020B0503020204020204" charset="-122"/>
                          <a:ea typeface="微软雅黑" panose="020B0503020204020204" charset="-122"/>
                        </a:rPr>
                        <a:t>0</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50000"/>
                        </a:lnSpc>
                      </a:pPr>
                      <a:r>
                        <a:rPr lang="en-US" altLang="zh-CN" sz="1100" dirty="0">
                          <a:latin typeface="微软雅黑" panose="020B0503020204020204" charset="-122"/>
                          <a:ea typeface="微软雅黑" panose="020B0503020204020204" charset="-122"/>
                        </a:rPr>
                        <a:t>—</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76969">
                <a:tc>
                  <a:txBody>
                    <a:bodyPr/>
                    <a:lstStyle/>
                    <a:p>
                      <a:pPr algn="ctr">
                        <a:lnSpc>
                          <a:spcPct val="50000"/>
                        </a:lnSpc>
                      </a:pPr>
                      <a:r>
                        <a:rPr lang="en-US" altLang="zh-CN" sz="1100" dirty="0">
                          <a:latin typeface="微软雅黑" panose="020B0503020204020204" charset="-122"/>
                          <a:ea typeface="微软雅黑" panose="020B0503020204020204" charset="-122"/>
                        </a:rPr>
                        <a:t>14</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50000"/>
                        </a:lnSpc>
                      </a:pPr>
                      <a:r>
                        <a:rPr lang="en-US" altLang="zh-CN" sz="1100" dirty="0">
                          <a:latin typeface="微软雅黑" panose="020B0503020204020204" charset="-122"/>
                          <a:ea typeface="微软雅黑" panose="020B0503020204020204" charset="-122"/>
                        </a:rPr>
                        <a:t>5,5</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50000"/>
                        </a:lnSpc>
                      </a:pPr>
                      <a:r>
                        <a:rPr lang="en-US" altLang="zh-CN" sz="1100" dirty="0">
                          <a:latin typeface="微软雅黑" panose="020B0503020204020204" charset="-122"/>
                          <a:ea typeface="微软雅黑" panose="020B0503020204020204" charset="-122"/>
                        </a:rPr>
                        <a:t>—</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50000"/>
                        </a:lnSpc>
                      </a:pPr>
                      <a:r>
                        <a:rPr lang="en-US" altLang="zh-CN" sz="1100" dirty="0">
                          <a:latin typeface="微软雅黑" panose="020B0503020204020204" charset="-122"/>
                          <a:ea typeface="微软雅黑" panose="020B0503020204020204" charset="-122"/>
                        </a:rPr>
                        <a:t>30</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50000"/>
                        </a:lnSpc>
                      </a:pPr>
                      <a:r>
                        <a:rPr lang="en-US" altLang="zh-CN" sz="1100" b="0" i="0" u="none" strike="noStrike" kern="1200" baseline="0" dirty="0">
                          <a:solidFill>
                            <a:schemeClr val="dk1"/>
                          </a:solidFill>
                          <a:latin typeface="微软雅黑" panose="020B0503020204020204" charset="-122"/>
                          <a:ea typeface="微软雅黑" panose="020B0503020204020204" charset="-122"/>
                          <a:cs typeface="+mn-cs"/>
                        </a:rPr>
                        <a:t>diff ant</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50000"/>
                        </a:lnSpc>
                      </a:pPr>
                      <a:r>
                        <a:rPr lang="en-US" altLang="zh-CN" sz="1100" dirty="0">
                          <a:latin typeface="微软雅黑" panose="020B0503020204020204" charset="-122"/>
                          <a:ea typeface="微软雅黑" panose="020B0503020204020204" charset="-122"/>
                        </a:rPr>
                        <a:t>2</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50000"/>
                        </a:lnSpc>
                      </a:pPr>
                      <a:r>
                        <a:rPr lang="en-US" altLang="zh-CN" sz="1100" dirty="0">
                          <a:latin typeface="微软雅黑" panose="020B0503020204020204" charset="-122"/>
                          <a:ea typeface="微软雅黑" panose="020B0503020204020204" charset="-122"/>
                        </a:rPr>
                        <a:t>0</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50000"/>
                        </a:lnSpc>
                      </a:pPr>
                      <a:r>
                        <a:rPr lang="en-US" altLang="zh-CN" sz="1100" dirty="0">
                          <a:latin typeface="微软雅黑" panose="020B0503020204020204" charset="-122"/>
                          <a:ea typeface="微软雅黑" panose="020B0503020204020204" charset="-122"/>
                        </a:rPr>
                        <a:t>+</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76969">
                <a:tc>
                  <a:txBody>
                    <a:bodyPr/>
                    <a:lstStyle/>
                    <a:p>
                      <a:pPr algn="ctr">
                        <a:lnSpc>
                          <a:spcPct val="50000"/>
                        </a:lnSpc>
                      </a:pPr>
                      <a:r>
                        <a:rPr lang="en-US" altLang="zh-CN" sz="1100" dirty="0">
                          <a:latin typeface="微软雅黑" panose="020B0503020204020204" charset="-122"/>
                          <a:ea typeface="微软雅黑" panose="020B0503020204020204" charset="-122"/>
                        </a:rPr>
                        <a:t>15</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50000"/>
                        </a:lnSpc>
                      </a:pPr>
                      <a:r>
                        <a:rPr lang="en-US" altLang="zh-CN" sz="1100" dirty="0">
                          <a:latin typeface="微软雅黑" panose="020B0503020204020204" charset="-122"/>
                          <a:ea typeface="微软雅黑" panose="020B0503020204020204" charset="-122"/>
                        </a:rPr>
                        <a:t>5,8</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50000"/>
                        </a:lnSpc>
                      </a:pPr>
                      <a:r>
                        <a:rPr lang="en-US" altLang="zh-CN" sz="1100" dirty="0">
                          <a:latin typeface="微软雅黑" panose="020B0503020204020204" charset="-122"/>
                          <a:ea typeface="微软雅黑" panose="020B0503020204020204" charset="-122"/>
                        </a:rPr>
                        <a:t>VPA+ESM</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50000"/>
                        </a:lnSpc>
                      </a:pPr>
                      <a:r>
                        <a:rPr lang="en-US" altLang="zh-CN" sz="1100" dirty="0">
                          <a:latin typeface="微软雅黑" panose="020B0503020204020204" charset="-122"/>
                          <a:ea typeface="微软雅黑" panose="020B0503020204020204" charset="-122"/>
                        </a:rPr>
                        <a:t>60</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50000"/>
                        </a:lnSpc>
                      </a:pPr>
                      <a:r>
                        <a:rPr lang="en-US" altLang="zh-CN" sz="1100" b="0" i="0" u="none" strike="noStrike" kern="1200" baseline="0" dirty="0">
                          <a:solidFill>
                            <a:schemeClr val="dk1"/>
                          </a:solidFill>
                          <a:latin typeface="微软雅黑" panose="020B0503020204020204" charset="-122"/>
                          <a:ea typeface="微软雅黑" panose="020B0503020204020204" charset="-122"/>
                          <a:cs typeface="+mn-cs"/>
                        </a:rPr>
                        <a:t>diff </a:t>
                      </a:r>
                      <a:r>
                        <a:rPr lang="en-US" altLang="zh-CN" sz="1100" b="0" i="0" u="none" strike="noStrike" kern="1200" baseline="0" dirty="0" err="1">
                          <a:solidFill>
                            <a:schemeClr val="dk1"/>
                          </a:solidFill>
                          <a:latin typeface="微软雅黑" panose="020B0503020204020204" charset="-122"/>
                          <a:ea typeface="微软雅黑" panose="020B0503020204020204" charset="-122"/>
                          <a:cs typeface="+mn-cs"/>
                        </a:rPr>
                        <a:t>pred</a:t>
                      </a:r>
                      <a:r>
                        <a:rPr lang="en-US" altLang="zh-CN" sz="1100" b="0" i="0" u="none" strike="noStrike" kern="1200" baseline="0" dirty="0">
                          <a:solidFill>
                            <a:schemeClr val="dk1"/>
                          </a:solidFill>
                          <a:latin typeface="微软雅黑" panose="020B0503020204020204" charset="-122"/>
                          <a:ea typeface="微软雅黑" panose="020B0503020204020204" charset="-122"/>
                          <a:cs typeface="+mn-cs"/>
                        </a:rPr>
                        <a:t> R</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50000"/>
                        </a:lnSpc>
                      </a:pPr>
                      <a:r>
                        <a:rPr lang="en-US" altLang="zh-CN" sz="1100" dirty="0">
                          <a:latin typeface="微软雅黑" panose="020B0503020204020204" charset="-122"/>
                          <a:ea typeface="微软雅黑" panose="020B0503020204020204" charset="-122"/>
                        </a:rPr>
                        <a:t>2</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50000"/>
                        </a:lnSpc>
                      </a:pPr>
                      <a:r>
                        <a:rPr lang="en-US" altLang="zh-CN" sz="1100" dirty="0">
                          <a:latin typeface="微软雅黑" panose="020B0503020204020204" charset="-122"/>
                          <a:ea typeface="微软雅黑" panose="020B0503020204020204" charset="-122"/>
                        </a:rPr>
                        <a:t>0</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50000"/>
                        </a:lnSpc>
                      </a:pPr>
                      <a:r>
                        <a:rPr lang="en-US" altLang="zh-CN" sz="1100" dirty="0">
                          <a:latin typeface="微软雅黑" panose="020B0503020204020204" charset="-122"/>
                          <a:ea typeface="微软雅黑" panose="020B0503020204020204" charset="-122"/>
                        </a:rPr>
                        <a:t>=</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76969">
                <a:tc>
                  <a:txBody>
                    <a:bodyPr/>
                    <a:lstStyle/>
                    <a:p>
                      <a:pPr algn="ctr">
                        <a:lnSpc>
                          <a:spcPct val="50000"/>
                        </a:lnSpc>
                      </a:pPr>
                      <a:r>
                        <a:rPr lang="en-US" altLang="zh-CN" sz="1100" dirty="0">
                          <a:latin typeface="微软雅黑" panose="020B0503020204020204" charset="-122"/>
                          <a:ea typeface="微软雅黑" panose="020B0503020204020204" charset="-122"/>
                        </a:rPr>
                        <a:t>16</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50000"/>
                        </a:lnSpc>
                      </a:pPr>
                      <a:r>
                        <a:rPr lang="en-US" altLang="zh-CN" sz="1100" dirty="0">
                          <a:latin typeface="微软雅黑" panose="020B0503020204020204" charset="-122"/>
                          <a:ea typeface="微软雅黑" panose="020B0503020204020204" charset="-122"/>
                        </a:rPr>
                        <a:t>5,5</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50000"/>
                        </a:lnSpc>
                      </a:pPr>
                      <a:r>
                        <a:rPr lang="en-US" altLang="zh-CN" sz="1100" dirty="0">
                          <a:latin typeface="微软雅黑" panose="020B0503020204020204" charset="-122"/>
                          <a:ea typeface="微软雅黑" panose="020B0503020204020204" charset="-122"/>
                        </a:rPr>
                        <a:t>VPA+ESM</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50000"/>
                        </a:lnSpc>
                      </a:pPr>
                      <a:r>
                        <a:rPr lang="en-US" altLang="zh-CN" sz="1100" dirty="0">
                          <a:latin typeface="微软雅黑" panose="020B0503020204020204" charset="-122"/>
                          <a:ea typeface="微软雅黑" panose="020B0503020204020204" charset="-122"/>
                        </a:rPr>
                        <a:t>60</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50000"/>
                        </a:lnSpc>
                      </a:pPr>
                      <a:r>
                        <a:rPr lang="en-US" altLang="zh-CN" sz="1100" b="0" i="0" u="none" strike="noStrike" kern="1200" baseline="0" dirty="0" err="1">
                          <a:solidFill>
                            <a:schemeClr val="dk1"/>
                          </a:solidFill>
                          <a:latin typeface="微软雅黑" panose="020B0503020204020204" charset="-122"/>
                          <a:ea typeface="微软雅黑" panose="020B0503020204020204" charset="-122"/>
                          <a:cs typeface="+mn-cs"/>
                        </a:rPr>
                        <a:t>bilat</a:t>
                      </a:r>
                      <a:r>
                        <a:rPr lang="en-US" altLang="zh-CN" sz="1100" b="0" i="0" u="none" strike="noStrike" kern="1200" baseline="0" dirty="0">
                          <a:solidFill>
                            <a:schemeClr val="dk1"/>
                          </a:solidFill>
                          <a:latin typeface="微软雅黑" panose="020B0503020204020204" charset="-122"/>
                          <a:ea typeface="微软雅黑" panose="020B0503020204020204" charset="-122"/>
                          <a:cs typeface="+mn-cs"/>
                        </a:rPr>
                        <a:t> CT </a:t>
                      </a:r>
                      <a:r>
                        <a:rPr lang="en-US" altLang="zh-CN" sz="1100" b="0" i="0" u="none" strike="noStrike" kern="1200" baseline="0" dirty="0" err="1">
                          <a:solidFill>
                            <a:schemeClr val="dk1"/>
                          </a:solidFill>
                          <a:latin typeface="微软雅黑" panose="020B0503020204020204" charset="-122"/>
                          <a:ea typeface="微软雅黑" panose="020B0503020204020204" charset="-122"/>
                          <a:cs typeface="+mn-cs"/>
                        </a:rPr>
                        <a:t>pred</a:t>
                      </a:r>
                      <a:r>
                        <a:rPr lang="en-US" altLang="zh-CN" sz="1100" b="0" i="0" u="none" strike="noStrike" kern="1200" baseline="0" dirty="0">
                          <a:solidFill>
                            <a:schemeClr val="dk1"/>
                          </a:solidFill>
                          <a:latin typeface="微软雅黑" panose="020B0503020204020204" charset="-122"/>
                          <a:ea typeface="微软雅黑" panose="020B0503020204020204" charset="-122"/>
                          <a:cs typeface="+mn-cs"/>
                        </a:rPr>
                        <a:t> L</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50000"/>
                        </a:lnSpc>
                      </a:pPr>
                      <a:r>
                        <a:rPr lang="en-US" altLang="zh-CN" sz="1100" dirty="0">
                          <a:latin typeface="微软雅黑" panose="020B0503020204020204" charset="-122"/>
                          <a:ea typeface="微软雅黑" panose="020B0503020204020204" charset="-122"/>
                        </a:rPr>
                        <a:t>2</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50000"/>
                        </a:lnSpc>
                      </a:pPr>
                      <a:r>
                        <a:rPr lang="en-US" altLang="zh-CN" sz="1100" dirty="0">
                          <a:latin typeface="微软雅黑" panose="020B0503020204020204" charset="-122"/>
                          <a:ea typeface="微软雅黑" panose="020B0503020204020204" charset="-122"/>
                        </a:rPr>
                        <a:t>0</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50000"/>
                        </a:lnSpc>
                      </a:pPr>
                      <a:r>
                        <a:rPr lang="en-US" altLang="zh-CN" sz="1100" dirty="0">
                          <a:latin typeface="微软雅黑" panose="020B0503020204020204" charset="-122"/>
                          <a:ea typeface="微软雅黑" panose="020B0503020204020204" charset="-122"/>
                        </a:rPr>
                        <a:t>=</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76969">
                <a:tc>
                  <a:txBody>
                    <a:bodyPr/>
                    <a:lstStyle/>
                    <a:p>
                      <a:pPr algn="ctr">
                        <a:lnSpc>
                          <a:spcPct val="50000"/>
                        </a:lnSpc>
                      </a:pPr>
                      <a:r>
                        <a:rPr lang="en-US" altLang="zh-CN" sz="1100" dirty="0">
                          <a:latin typeface="微软雅黑" panose="020B0503020204020204" charset="-122"/>
                          <a:ea typeface="微软雅黑" panose="020B0503020204020204" charset="-122"/>
                        </a:rPr>
                        <a:t>17</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50000"/>
                        </a:lnSpc>
                      </a:pPr>
                      <a:r>
                        <a:rPr lang="en-US" altLang="zh-CN" sz="1100" dirty="0">
                          <a:latin typeface="微软雅黑" panose="020B0503020204020204" charset="-122"/>
                          <a:ea typeface="微软雅黑" panose="020B0503020204020204" charset="-122"/>
                        </a:rPr>
                        <a:t>5,5</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50000"/>
                        </a:lnSpc>
                      </a:pPr>
                      <a:r>
                        <a:rPr lang="en-US" altLang="zh-CN" sz="1100" dirty="0">
                          <a:latin typeface="微软雅黑" panose="020B0503020204020204" charset="-122"/>
                          <a:ea typeface="微软雅黑" panose="020B0503020204020204" charset="-122"/>
                        </a:rPr>
                        <a:t>ESM</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50000"/>
                        </a:lnSpc>
                      </a:pPr>
                      <a:r>
                        <a:rPr lang="en-US" altLang="zh-CN" sz="1100" dirty="0">
                          <a:latin typeface="微软雅黑" panose="020B0503020204020204" charset="-122"/>
                          <a:ea typeface="微软雅黑" panose="020B0503020204020204" charset="-122"/>
                        </a:rPr>
                        <a:t>35</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50000"/>
                        </a:lnSpc>
                      </a:pPr>
                      <a:r>
                        <a:rPr lang="en-US" altLang="zh-CN" sz="1100" b="0" i="0" u="none" strike="noStrike" kern="1200" baseline="0" dirty="0">
                          <a:solidFill>
                            <a:schemeClr val="dk1"/>
                          </a:solidFill>
                          <a:latin typeface="微软雅黑" panose="020B0503020204020204" charset="-122"/>
                          <a:ea typeface="微软雅黑" panose="020B0503020204020204" charset="-122"/>
                          <a:cs typeface="+mn-cs"/>
                        </a:rPr>
                        <a:t>diffuse</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50000"/>
                        </a:lnSpc>
                      </a:pPr>
                      <a:r>
                        <a:rPr lang="en-US" altLang="zh-CN" sz="1100" dirty="0">
                          <a:latin typeface="微软雅黑" panose="020B0503020204020204" charset="-122"/>
                          <a:ea typeface="微软雅黑" panose="020B0503020204020204" charset="-122"/>
                        </a:rPr>
                        <a:t>2</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50000"/>
                        </a:lnSpc>
                      </a:pPr>
                      <a:r>
                        <a:rPr lang="en-US" altLang="zh-CN" sz="1100" dirty="0">
                          <a:latin typeface="微软雅黑" panose="020B0503020204020204" charset="-122"/>
                          <a:ea typeface="微软雅黑" panose="020B0503020204020204" charset="-122"/>
                        </a:rPr>
                        <a:t>0</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50000"/>
                        </a:lnSpc>
                      </a:pPr>
                      <a:r>
                        <a:rPr lang="en-US" altLang="zh-CN" sz="1100" dirty="0">
                          <a:latin typeface="微软雅黑" panose="020B0503020204020204" charset="-122"/>
                          <a:ea typeface="微软雅黑" panose="020B0503020204020204" charset="-122"/>
                        </a:rPr>
                        <a:t>=</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76969">
                <a:tc>
                  <a:txBody>
                    <a:bodyPr/>
                    <a:lstStyle/>
                    <a:p>
                      <a:pPr algn="ctr">
                        <a:lnSpc>
                          <a:spcPct val="50000"/>
                        </a:lnSpc>
                      </a:pPr>
                      <a:r>
                        <a:rPr lang="en-US" altLang="zh-CN" sz="1100" dirty="0">
                          <a:latin typeface="微软雅黑" panose="020B0503020204020204" charset="-122"/>
                          <a:ea typeface="微软雅黑" panose="020B0503020204020204" charset="-122"/>
                        </a:rPr>
                        <a:t>18</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50000"/>
                        </a:lnSpc>
                      </a:pPr>
                      <a:r>
                        <a:rPr lang="en-US" altLang="zh-CN" sz="1100" dirty="0">
                          <a:latin typeface="微软雅黑" panose="020B0503020204020204" charset="-122"/>
                          <a:ea typeface="微软雅黑" panose="020B0503020204020204" charset="-122"/>
                        </a:rPr>
                        <a:t>4</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50000"/>
                        </a:lnSpc>
                      </a:pPr>
                      <a:r>
                        <a:rPr lang="en-US" altLang="zh-CN" sz="1100" dirty="0">
                          <a:latin typeface="微软雅黑" panose="020B0503020204020204" charset="-122"/>
                          <a:ea typeface="微软雅黑" panose="020B0503020204020204" charset="-122"/>
                        </a:rPr>
                        <a:t>VPA</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50000"/>
                        </a:lnSpc>
                      </a:pPr>
                      <a:r>
                        <a:rPr lang="en-US" altLang="zh-CN" sz="1100" dirty="0">
                          <a:latin typeface="微软雅黑" panose="020B0503020204020204" charset="-122"/>
                          <a:ea typeface="微软雅黑" panose="020B0503020204020204" charset="-122"/>
                        </a:rPr>
                        <a:t>70</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50000"/>
                        </a:lnSpc>
                      </a:pPr>
                      <a:r>
                        <a:rPr lang="en-US" altLang="zh-CN" sz="1100" b="0" i="0" u="none" strike="noStrike" kern="1200" baseline="0" dirty="0">
                          <a:solidFill>
                            <a:schemeClr val="dk1"/>
                          </a:solidFill>
                          <a:latin typeface="微软雅黑" panose="020B0503020204020204" charset="-122"/>
                          <a:ea typeface="微软雅黑" panose="020B0503020204020204" charset="-122"/>
                          <a:cs typeface="+mn-cs"/>
                        </a:rPr>
                        <a:t>PT </a:t>
                      </a:r>
                      <a:r>
                        <a:rPr lang="en-US" altLang="zh-CN" sz="1100" b="0" i="0" u="none" strike="noStrike" kern="1200" baseline="0" dirty="0" err="1">
                          <a:solidFill>
                            <a:schemeClr val="dk1"/>
                          </a:solidFill>
                          <a:latin typeface="微软雅黑" panose="020B0503020204020204" charset="-122"/>
                          <a:ea typeface="微软雅黑" panose="020B0503020204020204" charset="-122"/>
                          <a:cs typeface="+mn-cs"/>
                        </a:rPr>
                        <a:t>bilat</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50000"/>
                        </a:lnSpc>
                      </a:pPr>
                      <a:r>
                        <a:rPr lang="en-US" altLang="zh-CN" sz="1100" dirty="0">
                          <a:latin typeface="微软雅黑" panose="020B0503020204020204" charset="-122"/>
                          <a:ea typeface="微软雅黑" panose="020B0503020204020204" charset="-122"/>
                        </a:rPr>
                        <a:t>2</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50000"/>
                        </a:lnSpc>
                      </a:pPr>
                      <a:r>
                        <a:rPr lang="en-US" altLang="zh-CN" sz="1100" dirty="0">
                          <a:latin typeface="微软雅黑" panose="020B0503020204020204" charset="-122"/>
                          <a:ea typeface="微软雅黑" panose="020B0503020204020204" charset="-122"/>
                        </a:rPr>
                        <a:t>2</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50000"/>
                        </a:lnSpc>
                      </a:pPr>
                      <a:r>
                        <a:rPr lang="en-US" altLang="zh-CN" sz="1100" dirty="0">
                          <a:latin typeface="微软雅黑" panose="020B0503020204020204" charset="-122"/>
                          <a:ea typeface="微软雅黑" panose="020B0503020204020204" charset="-122"/>
                        </a:rPr>
                        <a:t>+</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76969">
                <a:tc>
                  <a:txBody>
                    <a:bodyPr/>
                    <a:lstStyle/>
                    <a:p>
                      <a:pPr algn="ctr">
                        <a:lnSpc>
                          <a:spcPct val="50000"/>
                        </a:lnSpc>
                      </a:pPr>
                      <a:r>
                        <a:rPr lang="en-US" altLang="zh-CN" sz="1100" dirty="0">
                          <a:latin typeface="微软雅黑" panose="020B0503020204020204" charset="-122"/>
                          <a:ea typeface="微软雅黑" panose="020B0503020204020204" charset="-122"/>
                        </a:rPr>
                        <a:t>19</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50000"/>
                        </a:lnSpc>
                      </a:pPr>
                      <a:r>
                        <a:rPr lang="en-US" altLang="zh-CN" sz="1100" dirty="0">
                          <a:latin typeface="微软雅黑" panose="020B0503020204020204" charset="-122"/>
                          <a:ea typeface="微软雅黑" panose="020B0503020204020204" charset="-122"/>
                        </a:rPr>
                        <a:t>5,3</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50000"/>
                        </a:lnSpc>
                      </a:pPr>
                      <a:r>
                        <a:rPr lang="en-US" altLang="zh-CN" sz="1100" dirty="0">
                          <a:latin typeface="微软雅黑" panose="020B0503020204020204" charset="-122"/>
                          <a:ea typeface="微软雅黑" panose="020B0503020204020204" charset="-122"/>
                        </a:rPr>
                        <a:t>—</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50000"/>
                        </a:lnSpc>
                      </a:pPr>
                      <a:r>
                        <a:rPr lang="en-US" altLang="zh-CN" sz="1100" dirty="0">
                          <a:latin typeface="微软雅黑" panose="020B0503020204020204" charset="-122"/>
                          <a:ea typeface="微软雅黑" panose="020B0503020204020204" charset="-122"/>
                        </a:rPr>
                        <a:t>90</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50000"/>
                        </a:lnSpc>
                      </a:pPr>
                      <a:r>
                        <a:rPr lang="en-US" altLang="zh-CN" sz="1100" b="0" i="0" u="none" strike="noStrike" kern="1200" baseline="0" dirty="0">
                          <a:solidFill>
                            <a:schemeClr val="dk1"/>
                          </a:solidFill>
                          <a:latin typeface="微软雅黑" panose="020B0503020204020204" charset="-122"/>
                          <a:ea typeface="微软雅黑" panose="020B0503020204020204" charset="-122"/>
                          <a:cs typeface="+mn-cs"/>
                        </a:rPr>
                        <a:t>diffuse</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50000"/>
                        </a:lnSpc>
                      </a:pPr>
                      <a:r>
                        <a:rPr lang="en-US" altLang="zh-CN" sz="1100" dirty="0">
                          <a:latin typeface="微软雅黑" panose="020B0503020204020204" charset="-122"/>
                          <a:ea typeface="微软雅黑" panose="020B0503020204020204" charset="-122"/>
                        </a:rPr>
                        <a:t>4</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50000"/>
                        </a:lnSpc>
                      </a:pPr>
                      <a:r>
                        <a:rPr lang="en-US" altLang="zh-CN" sz="1100" dirty="0">
                          <a:latin typeface="微软雅黑" panose="020B0503020204020204" charset="-122"/>
                          <a:ea typeface="微软雅黑" panose="020B0503020204020204" charset="-122"/>
                        </a:rPr>
                        <a:t>1</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50000"/>
                        </a:lnSpc>
                      </a:pPr>
                      <a:r>
                        <a:rPr lang="en-US" altLang="zh-CN" sz="1100" dirty="0">
                          <a:latin typeface="微软雅黑" panose="020B0503020204020204" charset="-122"/>
                          <a:ea typeface="微软雅黑" panose="020B0503020204020204" charset="-122"/>
                        </a:rPr>
                        <a:t>—</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76969">
                <a:tc>
                  <a:txBody>
                    <a:bodyPr/>
                    <a:lstStyle/>
                    <a:p>
                      <a:pPr algn="ctr">
                        <a:lnSpc>
                          <a:spcPct val="50000"/>
                        </a:lnSpc>
                      </a:pPr>
                      <a:r>
                        <a:rPr lang="en-US" altLang="zh-CN" sz="1100" dirty="0">
                          <a:latin typeface="微软雅黑" panose="020B0503020204020204" charset="-122"/>
                          <a:ea typeface="微软雅黑" panose="020B0503020204020204" charset="-122"/>
                        </a:rPr>
                        <a:t>20</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50000"/>
                        </a:lnSpc>
                      </a:pPr>
                      <a:r>
                        <a:rPr lang="en-US" altLang="zh-CN" sz="1100" dirty="0">
                          <a:latin typeface="微软雅黑" panose="020B0503020204020204" charset="-122"/>
                          <a:ea typeface="微软雅黑" panose="020B0503020204020204" charset="-122"/>
                        </a:rPr>
                        <a:t>4,5</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50000"/>
                        </a:lnSpc>
                      </a:pPr>
                      <a:r>
                        <a:rPr lang="en-US" altLang="zh-CN" sz="1100" dirty="0">
                          <a:latin typeface="微软雅黑" panose="020B0503020204020204" charset="-122"/>
                          <a:ea typeface="微软雅黑" panose="020B0503020204020204" charset="-122"/>
                        </a:rPr>
                        <a:t>—</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50000"/>
                        </a:lnSpc>
                      </a:pPr>
                      <a:r>
                        <a:rPr lang="en-US" altLang="zh-CN" sz="1100" dirty="0">
                          <a:latin typeface="微软雅黑" panose="020B0503020204020204" charset="-122"/>
                          <a:ea typeface="微软雅黑" panose="020B0503020204020204" charset="-122"/>
                        </a:rPr>
                        <a:t>45</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50000"/>
                        </a:lnSpc>
                      </a:pPr>
                      <a:r>
                        <a:rPr lang="en-US" altLang="zh-CN" sz="1100" b="0" i="0" u="none" strike="noStrike" kern="1200" baseline="0" dirty="0">
                          <a:solidFill>
                            <a:schemeClr val="dk1"/>
                          </a:solidFill>
                          <a:latin typeface="微软雅黑" panose="020B0503020204020204" charset="-122"/>
                          <a:ea typeface="微软雅黑" panose="020B0503020204020204" charset="-122"/>
                          <a:cs typeface="+mn-cs"/>
                        </a:rPr>
                        <a:t>CT </a:t>
                      </a:r>
                      <a:r>
                        <a:rPr lang="en-US" altLang="zh-CN" sz="1100" b="0" i="0" u="none" strike="noStrike" kern="1200" baseline="0" dirty="0" err="1">
                          <a:solidFill>
                            <a:schemeClr val="dk1"/>
                          </a:solidFill>
                          <a:latin typeface="微软雅黑" panose="020B0503020204020204" charset="-122"/>
                          <a:ea typeface="微软雅黑" panose="020B0503020204020204" charset="-122"/>
                          <a:cs typeface="+mn-cs"/>
                        </a:rPr>
                        <a:t>bilat</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50000"/>
                        </a:lnSpc>
                      </a:pPr>
                      <a:r>
                        <a:rPr lang="en-US" altLang="zh-CN" sz="1100" dirty="0">
                          <a:latin typeface="微软雅黑" panose="020B0503020204020204" charset="-122"/>
                          <a:ea typeface="微软雅黑" panose="020B0503020204020204" charset="-122"/>
                        </a:rPr>
                        <a:t>2</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50000"/>
                        </a:lnSpc>
                      </a:pPr>
                      <a:r>
                        <a:rPr lang="en-US" altLang="zh-CN" sz="1100" dirty="0">
                          <a:latin typeface="微软雅黑" panose="020B0503020204020204" charset="-122"/>
                          <a:ea typeface="微软雅黑" panose="020B0503020204020204" charset="-122"/>
                        </a:rPr>
                        <a:t>0</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50000"/>
                        </a:lnSpc>
                      </a:pPr>
                      <a:r>
                        <a:rPr lang="en-US" altLang="zh-CN" sz="1100" dirty="0">
                          <a:latin typeface="微软雅黑" panose="020B0503020204020204" charset="-122"/>
                          <a:ea typeface="微软雅黑" panose="020B0503020204020204" charset="-122"/>
                        </a:rPr>
                        <a:t>+</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76969">
                <a:tc>
                  <a:txBody>
                    <a:bodyPr/>
                    <a:lstStyle/>
                    <a:p>
                      <a:pPr algn="ctr">
                        <a:lnSpc>
                          <a:spcPct val="50000"/>
                        </a:lnSpc>
                      </a:pPr>
                      <a:r>
                        <a:rPr lang="en-US" altLang="zh-CN" sz="1100" dirty="0">
                          <a:latin typeface="微软雅黑" panose="020B0503020204020204" charset="-122"/>
                          <a:ea typeface="微软雅黑" panose="020B0503020204020204" charset="-122"/>
                        </a:rPr>
                        <a:t>21</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50000"/>
                        </a:lnSpc>
                      </a:pPr>
                      <a:r>
                        <a:rPr lang="en-US" altLang="zh-CN" sz="1100" dirty="0">
                          <a:latin typeface="微软雅黑" panose="020B0503020204020204" charset="-122"/>
                          <a:ea typeface="微软雅黑" panose="020B0503020204020204" charset="-122"/>
                        </a:rPr>
                        <a:t>4</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50000"/>
                        </a:lnSpc>
                      </a:pPr>
                      <a:r>
                        <a:rPr lang="en-US" altLang="zh-CN" sz="1100" dirty="0">
                          <a:latin typeface="微软雅黑" panose="020B0503020204020204" charset="-122"/>
                          <a:ea typeface="微软雅黑" panose="020B0503020204020204" charset="-122"/>
                        </a:rPr>
                        <a:t>CLB</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50000"/>
                        </a:lnSpc>
                      </a:pPr>
                      <a:r>
                        <a:rPr lang="en-US" altLang="zh-CN" sz="1100" dirty="0">
                          <a:latin typeface="微软雅黑" panose="020B0503020204020204" charset="-122"/>
                          <a:ea typeface="微软雅黑" panose="020B0503020204020204" charset="-122"/>
                        </a:rPr>
                        <a:t>45</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50000"/>
                        </a:lnSpc>
                      </a:pPr>
                      <a:r>
                        <a:rPr lang="pt-BR" altLang="zh-CN" sz="1100" b="0" i="0" u="none" strike="noStrike" kern="1200" baseline="0" dirty="0">
                          <a:solidFill>
                            <a:schemeClr val="dk1"/>
                          </a:solidFill>
                          <a:latin typeface="微软雅黑" panose="020B0503020204020204" charset="-122"/>
                          <a:ea typeface="微软雅黑" panose="020B0503020204020204" charset="-122"/>
                          <a:cs typeface="+mn-cs"/>
                        </a:rPr>
                        <a:t>R CPT+L CT</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50000"/>
                        </a:lnSpc>
                      </a:pPr>
                      <a:r>
                        <a:rPr lang="en-US" altLang="zh-CN" sz="1100" dirty="0">
                          <a:latin typeface="微软雅黑" panose="020B0503020204020204" charset="-122"/>
                          <a:ea typeface="微软雅黑" panose="020B0503020204020204" charset="-122"/>
                        </a:rPr>
                        <a:t>2</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50000"/>
                        </a:lnSpc>
                      </a:pPr>
                      <a:r>
                        <a:rPr lang="en-US" altLang="zh-CN" sz="1100" dirty="0">
                          <a:latin typeface="微软雅黑" panose="020B0503020204020204" charset="-122"/>
                          <a:ea typeface="微软雅黑" panose="020B0503020204020204" charset="-122"/>
                        </a:rPr>
                        <a:t>0</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50000"/>
                        </a:lnSpc>
                      </a:pPr>
                      <a:r>
                        <a:rPr lang="en-US" altLang="zh-CN" sz="1100" dirty="0">
                          <a:latin typeface="微软雅黑" panose="020B0503020204020204" charset="-122"/>
                          <a:ea typeface="微软雅黑" panose="020B0503020204020204" charset="-122"/>
                        </a:rPr>
                        <a:t>+</a:t>
                      </a:r>
                      <a:endParaRPr lang="zh-CN" altLang="en-US" sz="1100" dirty="0">
                        <a:latin typeface="微软雅黑" panose="020B0503020204020204" charset="-122"/>
                        <a:ea typeface="微软雅黑" panose="020B0503020204020204" charset="-122"/>
                      </a:endParaRPr>
                    </a:p>
                  </a:txBody>
                  <a:tcPr marL="0" marR="0" marT="0" marB="0"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7" name="矩形 16"/>
          <p:cNvSpPr/>
          <p:nvPr/>
        </p:nvSpPr>
        <p:spPr>
          <a:xfrm>
            <a:off x="9298041" y="2429799"/>
            <a:ext cx="2548088" cy="1181542"/>
          </a:xfrm>
          <a:prstGeom prst="rect">
            <a:avLst/>
          </a:prstGeom>
        </p:spPr>
        <p:txBody>
          <a:bodyPr wrap="square">
            <a:spAutoFit/>
          </a:bodyPr>
          <a:lstStyle/>
          <a:p>
            <a:pPr>
              <a:lnSpc>
                <a:spcPct val="120000"/>
              </a:lnSpc>
            </a:pPr>
            <a:r>
              <a:rPr lang="zh-CN" altLang="en-US" sz="1200" dirty="0">
                <a:latin typeface="微软雅黑" panose="020B0503020204020204" charset="-122"/>
                <a:ea typeface="微软雅黑" panose="020B0503020204020204" charset="-122"/>
              </a:rPr>
              <a:t>* 癫痫发作：</a:t>
            </a:r>
            <a:r>
              <a:rPr lang="en-US" altLang="zh-CN" sz="1200" b="1" dirty="0">
                <a:solidFill>
                  <a:srgbClr val="F45D08"/>
                </a:solidFill>
                <a:latin typeface="微软雅黑" panose="020B0503020204020204" charset="-122"/>
                <a:ea typeface="微软雅黑" panose="020B0503020204020204" charset="-122"/>
              </a:rPr>
              <a:t>TPM</a:t>
            </a:r>
            <a:r>
              <a:rPr lang="zh-CN" altLang="en-US" sz="1200" b="1" dirty="0">
                <a:solidFill>
                  <a:srgbClr val="F45D08"/>
                </a:solidFill>
                <a:latin typeface="微软雅黑" panose="020B0503020204020204" charset="-122"/>
                <a:ea typeface="微软雅黑" panose="020B0503020204020204" charset="-122"/>
              </a:rPr>
              <a:t>使用后</a:t>
            </a:r>
            <a:r>
              <a:rPr lang="zh-CN" altLang="en-US" sz="1200" dirty="0">
                <a:latin typeface="微软雅黑" panose="020B0503020204020204" charset="-122"/>
                <a:ea typeface="微软雅黑" panose="020B0503020204020204" charset="-122"/>
              </a:rPr>
              <a:t>的临床发作次数；</a:t>
            </a:r>
            <a:endParaRPr lang="en-US" altLang="zh-CN" sz="1200" dirty="0">
              <a:latin typeface="微软雅黑" panose="020B0503020204020204" charset="-122"/>
              <a:ea typeface="微软雅黑" panose="020B0503020204020204" charset="-122"/>
            </a:endParaRPr>
          </a:p>
          <a:p>
            <a:pPr>
              <a:lnSpc>
                <a:spcPct val="120000"/>
              </a:lnSpc>
            </a:pPr>
            <a:r>
              <a:rPr lang="zh-CN" altLang="en-US" sz="1200" dirty="0">
                <a:latin typeface="微软雅黑" panose="020B0503020204020204" charset="-122"/>
                <a:ea typeface="微软雅黑" panose="020B0503020204020204" charset="-122"/>
              </a:rPr>
              <a:t>** 临床结果：</a:t>
            </a:r>
            <a:r>
              <a:rPr lang="en-US" altLang="zh-CN" sz="1200" b="1" dirty="0">
                <a:solidFill>
                  <a:srgbClr val="F45D08"/>
                </a:solidFill>
                <a:latin typeface="微软雅黑" panose="020B0503020204020204" charset="-122"/>
                <a:ea typeface="微软雅黑" panose="020B0503020204020204" charset="-122"/>
              </a:rPr>
              <a:t>TPM</a:t>
            </a:r>
            <a:r>
              <a:rPr lang="zh-CN" altLang="en-US" sz="1200" b="1" dirty="0">
                <a:solidFill>
                  <a:srgbClr val="F45D08"/>
                </a:solidFill>
                <a:latin typeface="微软雅黑" panose="020B0503020204020204" charset="-122"/>
                <a:ea typeface="微软雅黑" panose="020B0503020204020204" charset="-122"/>
              </a:rPr>
              <a:t>使用后</a:t>
            </a:r>
            <a:r>
              <a:rPr lang="zh-CN" altLang="en-US" sz="1200" dirty="0">
                <a:latin typeface="微软雅黑" panose="020B0503020204020204" charset="-122"/>
                <a:ea typeface="微软雅黑" panose="020B0503020204020204" charset="-122"/>
              </a:rPr>
              <a:t>由家属和照料者报告的、基于认知和行为进展的整体评估</a:t>
            </a:r>
            <a:endParaRPr lang="zh-CN" altLang="en-US" sz="1200" dirty="0">
              <a:latin typeface="微软雅黑" panose="020B0503020204020204" charset="-122"/>
              <a:ea typeface="微软雅黑" panose="020B0503020204020204" charset="-122"/>
            </a:endParaRPr>
          </a:p>
        </p:txBody>
      </p:sp>
      <p:sp>
        <p:nvSpPr>
          <p:cNvPr id="18" name="矩形 17"/>
          <p:cNvSpPr/>
          <p:nvPr/>
        </p:nvSpPr>
        <p:spPr>
          <a:xfrm>
            <a:off x="9451362" y="4213654"/>
            <a:ext cx="2548088" cy="738344"/>
          </a:xfrm>
          <a:prstGeom prst="rect">
            <a:avLst/>
          </a:prstGeom>
        </p:spPr>
        <p:txBody>
          <a:bodyPr wrap="square">
            <a:spAutoFit/>
          </a:bodyPr>
          <a:lstStyle/>
          <a:p>
            <a:pPr>
              <a:lnSpc>
                <a:spcPct val="120000"/>
              </a:lnSpc>
            </a:pPr>
            <a:r>
              <a:rPr lang="en-US" altLang="zh-CN" sz="1200" dirty="0">
                <a:latin typeface="微软雅黑" panose="020B0503020204020204" charset="-122"/>
                <a:ea typeface="微软雅黑" panose="020B0503020204020204" charset="-122"/>
              </a:rPr>
              <a:t>TPM</a:t>
            </a:r>
            <a:r>
              <a:rPr lang="zh-CN" altLang="en-US" sz="1200" dirty="0">
                <a:latin typeface="微软雅黑" panose="020B0503020204020204" charset="-122"/>
                <a:ea typeface="微软雅黑" panose="020B0503020204020204" charset="-122"/>
              </a:rPr>
              <a:t>，托吡酯；</a:t>
            </a:r>
            <a:r>
              <a:rPr lang="en-US" altLang="zh-CN" sz="1200" dirty="0">
                <a:latin typeface="微软雅黑" panose="020B0503020204020204" charset="-122"/>
                <a:ea typeface="微软雅黑" panose="020B0503020204020204" charset="-122"/>
              </a:rPr>
              <a:t>CLB</a:t>
            </a:r>
            <a:r>
              <a:rPr lang="zh-CN" altLang="en-US" sz="1200" dirty="0">
                <a:latin typeface="微软雅黑" panose="020B0503020204020204" charset="-122"/>
                <a:ea typeface="微软雅黑" panose="020B0503020204020204" charset="-122"/>
              </a:rPr>
              <a:t>，氯巴占；</a:t>
            </a:r>
            <a:r>
              <a:rPr lang="en-US" altLang="zh-CN" sz="1200" dirty="0">
                <a:latin typeface="微软雅黑" panose="020B0503020204020204" charset="-122"/>
                <a:ea typeface="微软雅黑" panose="020B0503020204020204" charset="-122"/>
              </a:rPr>
              <a:t>LTG</a:t>
            </a:r>
            <a:r>
              <a:rPr lang="zh-CN" altLang="en-US" sz="1200" dirty="0">
                <a:latin typeface="微软雅黑" panose="020B0503020204020204" charset="-122"/>
                <a:ea typeface="微软雅黑" panose="020B0503020204020204" charset="-122"/>
              </a:rPr>
              <a:t>，拉莫三嗪；</a:t>
            </a:r>
            <a:r>
              <a:rPr lang="en-US" altLang="zh-CN" sz="1200" dirty="0">
                <a:latin typeface="微软雅黑" panose="020B0503020204020204" charset="-122"/>
                <a:ea typeface="微软雅黑" panose="020B0503020204020204" charset="-122"/>
              </a:rPr>
              <a:t>ESM</a:t>
            </a:r>
            <a:r>
              <a:rPr lang="zh-CN" altLang="en-US" sz="1200" dirty="0">
                <a:latin typeface="微软雅黑" panose="020B0503020204020204" charset="-122"/>
                <a:ea typeface="微软雅黑" panose="020B0503020204020204" charset="-122"/>
              </a:rPr>
              <a:t>，乙琥胺；</a:t>
            </a:r>
            <a:r>
              <a:rPr lang="en-US" altLang="zh-CN" sz="1200" dirty="0">
                <a:latin typeface="微软雅黑" panose="020B0503020204020204" charset="-122"/>
                <a:ea typeface="微软雅黑" panose="020B0503020204020204" charset="-122"/>
              </a:rPr>
              <a:t>VPA</a:t>
            </a:r>
            <a:r>
              <a:rPr lang="zh-CN" altLang="en-US" sz="1200" dirty="0">
                <a:latin typeface="微软雅黑" panose="020B0503020204020204" charset="-122"/>
                <a:ea typeface="微软雅黑" panose="020B0503020204020204" charset="-122"/>
              </a:rPr>
              <a:t>，丙戊酸；</a:t>
            </a:r>
            <a:r>
              <a:rPr lang="en-US" altLang="zh-CN" sz="1200" dirty="0">
                <a:latin typeface="微软雅黑" panose="020B0503020204020204" charset="-122"/>
                <a:ea typeface="微软雅黑" panose="020B0503020204020204" charset="-122"/>
              </a:rPr>
              <a:t>EEG</a:t>
            </a:r>
            <a:r>
              <a:rPr lang="zh-CN" altLang="en-US" sz="1200" dirty="0">
                <a:latin typeface="微软雅黑" panose="020B0503020204020204" charset="-122"/>
                <a:ea typeface="微软雅黑" panose="020B0503020204020204" charset="-122"/>
              </a:rPr>
              <a:t>，脑电图</a:t>
            </a:r>
            <a:endParaRPr lang="en-US" altLang="zh-CN" sz="1200" dirty="0">
              <a:latin typeface="微软雅黑" panose="020B0503020204020204" charset="-122"/>
              <a:ea typeface="微软雅黑" panose="020B0503020204020204" charset="-122"/>
            </a:endParaRPr>
          </a:p>
        </p:txBody>
      </p:sp>
      <p:sp>
        <p:nvSpPr>
          <p:cNvPr id="19" name="矩形 18"/>
          <p:cNvSpPr/>
          <p:nvPr/>
        </p:nvSpPr>
        <p:spPr>
          <a:xfrm>
            <a:off x="174907" y="6619486"/>
            <a:ext cx="10649797" cy="215444"/>
          </a:xfrm>
          <a:prstGeom prst="rect">
            <a:avLst/>
          </a:prstGeom>
        </p:spPr>
        <p:txBody>
          <a:bodyPr wrap="square">
            <a:spAutoFit/>
          </a:bodyPr>
          <a:lstStyle/>
          <a:p>
            <a:r>
              <a:rPr lang="en-US" altLang="zh-CN" sz="800" dirty="0" err="1">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rPr>
              <a:t>Vrielynck</a:t>
            </a:r>
            <a:r>
              <a:rPr lang="en-US" altLang="zh-CN" sz="80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rPr>
              <a:t> P, et al. Topiramate in childhood epileptic encephalopathy with continuous spike-waves during sleep: A retrospective study of 21 cases. </a:t>
            </a:r>
            <a:r>
              <a:rPr lang="en-US" altLang="zh-CN" sz="800" dirty="0" err="1">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rPr>
              <a:t>Eur</a:t>
            </a:r>
            <a:r>
              <a:rPr lang="en-US" altLang="zh-CN" sz="80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rPr>
              <a:t> J </a:t>
            </a:r>
            <a:r>
              <a:rPr lang="en-US" altLang="zh-CN" sz="800" dirty="0" err="1">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rPr>
              <a:t>Paediatr</a:t>
            </a:r>
            <a:r>
              <a:rPr lang="en-US" altLang="zh-CN" sz="80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rPr>
              <a:t> Neurol. 2017;21(2):305-311. </a:t>
            </a:r>
            <a:endParaRPr lang="zh-CN" altLang="en-US" sz="80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endParaRPr>
          </a:p>
        </p:txBody>
      </p:sp>
      <p:sp>
        <p:nvSpPr>
          <p:cNvPr id="21" name="文本框 20"/>
          <p:cNvSpPr txBox="1"/>
          <p:nvPr/>
        </p:nvSpPr>
        <p:spPr>
          <a:xfrm>
            <a:off x="1070983" y="943827"/>
            <a:ext cx="9173523" cy="379656"/>
          </a:xfrm>
          <a:prstGeom prst="rect">
            <a:avLst/>
          </a:prstGeom>
          <a:noFill/>
        </p:spPr>
        <p:txBody>
          <a:bodyPr wrap="square">
            <a:spAutoFit/>
          </a:bodyPr>
          <a:lstStyle/>
          <a:p>
            <a:pPr algn="ctr"/>
            <a:r>
              <a:rPr lang="zh-CN" altLang="en-US" sz="1865" b="1" dirty="0">
                <a:latin typeface="微软雅黑" panose="020B0503020204020204" charset="-122"/>
                <a:ea typeface="微软雅黑" panose="020B0503020204020204" charset="-122"/>
              </a:rPr>
              <a:t>托吡酯可有效改善伴伴慢波睡眠期持续棘慢波</a:t>
            </a:r>
            <a:r>
              <a:rPr lang="en-US" altLang="zh-CN" sz="1865" b="1" dirty="0">
                <a:latin typeface="微软雅黑" panose="020B0503020204020204" charset="-122"/>
                <a:ea typeface="微软雅黑" panose="020B0503020204020204" charset="-122"/>
              </a:rPr>
              <a:t>(CSWS)</a:t>
            </a:r>
            <a:r>
              <a:rPr lang="zh-CN" altLang="en-US" sz="1865" b="1" dirty="0">
                <a:latin typeface="微软雅黑" panose="020B0503020204020204" charset="-122"/>
                <a:ea typeface="微软雅黑" panose="020B0503020204020204" charset="-122"/>
              </a:rPr>
              <a:t>儿童癫痫性脑病患者的</a:t>
            </a:r>
            <a:r>
              <a:rPr lang="en-US" altLang="zh-CN" sz="1865" b="1" dirty="0">
                <a:latin typeface="微软雅黑" panose="020B0503020204020204" charset="-122"/>
                <a:ea typeface="微软雅黑" panose="020B0503020204020204" charset="-122"/>
              </a:rPr>
              <a:t>EEG</a:t>
            </a:r>
            <a:r>
              <a:rPr lang="zh-CN" altLang="en-US" sz="1865" b="1" dirty="0">
                <a:latin typeface="微软雅黑" panose="020B0503020204020204" charset="-122"/>
                <a:ea typeface="微软雅黑" panose="020B0503020204020204" charset="-122"/>
              </a:rPr>
              <a:t>异常</a:t>
            </a:r>
            <a:endParaRPr lang="zh-CN" altLang="en-US" sz="1865" b="1" dirty="0">
              <a:latin typeface="微软雅黑" panose="020B0503020204020204" charset="-122"/>
              <a:ea typeface="微软雅黑" panose="020B0503020204020204" charset="-122"/>
            </a:endParaRPr>
          </a:p>
        </p:txBody>
      </p:sp>
      <p:sp>
        <p:nvSpPr>
          <p:cNvPr id="9" name="梯形 8"/>
          <p:cNvSpPr/>
          <p:nvPr/>
        </p:nvSpPr>
        <p:spPr>
          <a:xfrm>
            <a:off x="-213064" y="0"/>
            <a:ext cx="1447060" cy="460375"/>
          </a:xfrm>
          <a:prstGeom prst="trapezoid">
            <a:avLst/>
          </a:prstGeom>
          <a:solidFill>
            <a:srgbClr val="435D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梯形 9"/>
          <p:cNvSpPr/>
          <p:nvPr/>
        </p:nvSpPr>
        <p:spPr>
          <a:xfrm>
            <a:off x="11265763" y="6491056"/>
            <a:ext cx="1202184" cy="460375"/>
          </a:xfrm>
          <a:prstGeom prst="trapezoid">
            <a:avLst/>
          </a:prstGeom>
          <a:solidFill>
            <a:srgbClr val="435D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1340527" y="0"/>
            <a:ext cx="3358515" cy="460375"/>
          </a:xfrm>
          <a:prstGeom prst="rect">
            <a:avLst/>
          </a:prstGeom>
          <a:noFill/>
        </p:spPr>
        <p:txBody>
          <a:bodyPr wrap="square" rtlCol="0">
            <a:spAutoFit/>
            <a:scene3d>
              <a:camera prst="orthographicFront"/>
              <a:lightRig rig="threePt" dir="t"/>
            </a:scene3d>
            <a:sp3d contourW="12700"/>
          </a:bodyPr>
          <a:lstStyle/>
          <a:p>
            <a:pPr algn="l"/>
            <a:r>
              <a:rPr lang="zh-CN" altLang="en-US" sz="2400" b="1" dirty="0">
                <a:solidFill>
                  <a:srgbClr val="435D9A"/>
                </a:solidFill>
                <a:cs typeface="+mn-ea"/>
                <a:sym typeface="+mn-lt"/>
              </a:rPr>
              <a:t>二、有效性信息</a:t>
            </a:r>
            <a:endParaRPr lang="zh-CN" sz="1600" b="1" dirty="0">
              <a:solidFill>
                <a:srgbClr val="435D9A"/>
              </a:solidFill>
              <a:cs typeface="+mn-ea"/>
              <a:sym typeface="+mn-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50215" y="866140"/>
            <a:ext cx="11182350" cy="5125720"/>
            <a:chOff x="709" y="1364"/>
            <a:chExt cx="17610" cy="8072"/>
          </a:xfrm>
        </p:grpSpPr>
        <p:sp>
          <p:nvSpPr>
            <p:cNvPr id="4" name="矩形 3"/>
            <p:cNvSpPr/>
            <p:nvPr/>
          </p:nvSpPr>
          <p:spPr>
            <a:xfrm>
              <a:off x="709" y="1364"/>
              <a:ext cx="17610" cy="8072"/>
            </a:xfrm>
            <a:prstGeom prst="rect">
              <a:avLst/>
            </a:prstGeom>
            <a:solidFill>
              <a:schemeClr val="bg1"/>
            </a:solidFill>
            <a:ln>
              <a:noFill/>
            </a:ln>
            <a:effectLst>
              <a:outerShdw blurRad="457200" dist="38100" dir="16200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B4A7D"/>
                </a:solidFill>
                <a:cs typeface="+mn-ea"/>
                <a:sym typeface="+mn-lt"/>
              </a:endParaRPr>
            </a:p>
          </p:txBody>
        </p:sp>
        <p:sp>
          <p:nvSpPr>
            <p:cNvPr id="5" name="任意多边形 2"/>
            <p:cNvSpPr/>
            <p:nvPr/>
          </p:nvSpPr>
          <p:spPr>
            <a:xfrm flipV="1">
              <a:off x="908" y="1593"/>
              <a:ext cx="402" cy="402"/>
            </a:xfrm>
            <a:custGeom>
              <a:avLst/>
              <a:gdLst>
                <a:gd name="connsiteX0" fmla="*/ 0 w 609600"/>
                <a:gd name="connsiteY0" fmla="*/ 0 h 609600"/>
                <a:gd name="connsiteX1" fmla="*/ 160020 w 609600"/>
                <a:gd name="connsiteY1" fmla="*/ 0 h 609600"/>
                <a:gd name="connsiteX2" fmla="*/ 160020 w 609600"/>
                <a:gd name="connsiteY2" fmla="*/ 449580 h 609600"/>
                <a:gd name="connsiteX3" fmla="*/ 609600 w 609600"/>
                <a:gd name="connsiteY3" fmla="*/ 449580 h 609600"/>
                <a:gd name="connsiteX4" fmla="*/ 609600 w 609600"/>
                <a:gd name="connsiteY4" fmla="*/ 609600 h 609600"/>
                <a:gd name="connsiteX5" fmla="*/ 0 w 609600"/>
                <a:gd name="connsiteY5" fmla="*/ 60960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 h="609600">
                  <a:moveTo>
                    <a:pt x="0" y="0"/>
                  </a:moveTo>
                  <a:lnTo>
                    <a:pt x="160020" y="0"/>
                  </a:lnTo>
                  <a:lnTo>
                    <a:pt x="160020" y="449580"/>
                  </a:lnTo>
                  <a:lnTo>
                    <a:pt x="609600" y="449580"/>
                  </a:lnTo>
                  <a:lnTo>
                    <a:pt x="609600" y="609600"/>
                  </a:lnTo>
                  <a:lnTo>
                    <a:pt x="0" y="609600"/>
                  </a:lnTo>
                  <a:close/>
                </a:path>
              </a:pathLst>
            </a:custGeom>
            <a:solidFill>
              <a:srgbClr val="435D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B4A7D"/>
                </a:solidFill>
                <a:cs typeface="+mn-ea"/>
                <a:sym typeface="+mn-lt"/>
              </a:endParaRPr>
            </a:p>
          </p:txBody>
        </p:sp>
        <p:sp>
          <p:nvSpPr>
            <p:cNvPr id="6" name="任意多边形 3"/>
            <p:cNvSpPr/>
            <p:nvPr/>
          </p:nvSpPr>
          <p:spPr>
            <a:xfrm>
              <a:off x="908" y="8769"/>
              <a:ext cx="402" cy="402"/>
            </a:xfrm>
            <a:custGeom>
              <a:avLst/>
              <a:gdLst>
                <a:gd name="connsiteX0" fmla="*/ 0 w 609600"/>
                <a:gd name="connsiteY0" fmla="*/ 0 h 609600"/>
                <a:gd name="connsiteX1" fmla="*/ 160020 w 609600"/>
                <a:gd name="connsiteY1" fmla="*/ 0 h 609600"/>
                <a:gd name="connsiteX2" fmla="*/ 160020 w 609600"/>
                <a:gd name="connsiteY2" fmla="*/ 449580 h 609600"/>
                <a:gd name="connsiteX3" fmla="*/ 609600 w 609600"/>
                <a:gd name="connsiteY3" fmla="*/ 449580 h 609600"/>
                <a:gd name="connsiteX4" fmla="*/ 609600 w 609600"/>
                <a:gd name="connsiteY4" fmla="*/ 609600 h 609600"/>
                <a:gd name="connsiteX5" fmla="*/ 0 w 609600"/>
                <a:gd name="connsiteY5" fmla="*/ 60960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 h="609600">
                  <a:moveTo>
                    <a:pt x="0" y="0"/>
                  </a:moveTo>
                  <a:lnTo>
                    <a:pt x="160020" y="0"/>
                  </a:lnTo>
                  <a:lnTo>
                    <a:pt x="160020" y="449580"/>
                  </a:lnTo>
                  <a:lnTo>
                    <a:pt x="609600" y="449580"/>
                  </a:lnTo>
                  <a:lnTo>
                    <a:pt x="609600" y="609600"/>
                  </a:lnTo>
                  <a:lnTo>
                    <a:pt x="0" y="609600"/>
                  </a:lnTo>
                  <a:close/>
                </a:path>
              </a:pathLst>
            </a:custGeom>
            <a:solidFill>
              <a:srgbClr val="435D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B4A7D"/>
                </a:solidFill>
                <a:cs typeface="+mn-ea"/>
                <a:sym typeface="+mn-lt"/>
              </a:endParaRPr>
            </a:p>
          </p:txBody>
        </p:sp>
        <p:sp>
          <p:nvSpPr>
            <p:cNvPr id="7" name="任意多边形 1"/>
            <p:cNvSpPr/>
            <p:nvPr/>
          </p:nvSpPr>
          <p:spPr>
            <a:xfrm flipH="1" flipV="1">
              <a:off x="17683" y="1593"/>
              <a:ext cx="402" cy="402"/>
            </a:xfrm>
            <a:custGeom>
              <a:avLst/>
              <a:gdLst>
                <a:gd name="connsiteX0" fmla="*/ 0 w 609600"/>
                <a:gd name="connsiteY0" fmla="*/ 0 h 609600"/>
                <a:gd name="connsiteX1" fmla="*/ 160020 w 609600"/>
                <a:gd name="connsiteY1" fmla="*/ 0 h 609600"/>
                <a:gd name="connsiteX2" fmla="*/ 160020 w 609600"/>
                <a:gd name="connsiteY2" fmla="*/ 449580 h 609600"/>
                <a:gd name="connsiteX3" fmla="*/ 609600 w 609600"/>
                <a:gd name="connsiteY3" fmla="*/ 449580 h 609600"/>
                <a:gd name="connsiteX4" fmla="*/ 609600 w 609600"/>
                <a:gd name="connsiteY4" fmla="*/ 609600 h 609600"/>
                <a:gd name="connsiteX5" fmla="*/ 0 w 609600"/>
                <a:gd name="connsiteY5" fmla="*/ 60960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 h="609600">
                  <a:moveTo>
                    <a:pt x="0" y="0"/>
                  </a:moveTo>
                  <a:lnTo>
                    <a:pt x="160020" y="0"/>
                  </a:lnTo>
                  <a:lnTo>
                    <a:pt x="160020" y="449580"/>
                  </a:lnTo>
                  <a:lnTo>
                    <a:pt x="609600" y="449580"/>
                  </a:lnTo>
                  <a:lnTo>
                    <a:pt x="609600" y="609600"/>
                  </a:lnTo>
                  <a:lnTo>
                    <a:pt x="0" y="609600"/>
                  </a:lnTo>
                  <a:close/>
                </a:path>
              </a:pathLst>
            </a:custGeom>
            <a:solidFill>
              <a:srgbClr val="435D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B4A7D"/>
                </a:solidFill>
                <a:cs typeface="+mn-ea"/>
                <a:sym typeface="+mn-lt"/>
              </a:endParaRPr>
            </a:p>
          </p:txBody>
        </p:sp>
        <p:sp>
          <p:nvSpPr>
            <p:cNvPr id="8" name="任意多边形 4"/>
            <p:cNvSpPr/>
            <p:nvPr/>
          </p:nvSpPr>
          <p:spPr>
            <a:xfrm flipH="1">
              <a:off x="17683" y="8769"/>
              <a:ext cx="402" cy="402"/>
            </a:xfrm>
            <a:custGeom>
              <a:avLst/>
              <a:gdLst>
                <a:gd name="connsiteX0" fmla="*/ 0 w 609600"/>
                <a:gd name="connsiteY0" fmla="*/ 0 h 609600"/>
                <a:gd name="connsiteX1" fmla="*/ 160020 w 609600"/>
                <a:gd name="connsiteY1" fmla="*/ 0 h 609600"/>
                <a:gd name="connsiteX2" fmla="*/ 160020 w 609600"/>
                <a:gd name="connsiteY2" fmla="*/ 449580 h 609600"/>
                <a:gd name="connsiteX3" fmla="*/ 609600 w 609600"/>
                <a:gd name="connsiteY3" fmla="*/ 449580 h 609600"/>
                <a:gd name="connsiteX4" fmla="*/ 609600 w 609600"/>
                <a:gd name="connsiteY4" fmla="*/ 609600 h 609600"/>
                <a:gd name="connsiteX5" fmla="*/ 0 w 609600"/>
                <a:gd name="connsiteY5" fmla="*/ 60960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 h="609600">
                  <a:moveTo>
                    <a:pt x="0" y="0"/>
                  </a:moveTo>
                  <a:lnTo>
                    <a:pt x="160020" y="0"/>
                  </a:lnTo>
                  <a:lnTo>
                    <a:pt x="160020" y="449580"/>
                  </a:lnTo>
                  <a:lnTo>
                    <a:pt x="609600" y="449580"/>
                  </a:lnTo>
                  <a:lnTo>
                    <a:pt x="609600" y="609600"/>
                  </a:lnTo>
                  <a:lnTo>
                    <a:pt x="0" y="609600"/>
                  </a:lnTo>
                  <a:close/>
                </a:path>
              </a:pathLst>
            </a:custGeom>
            <a:solidFill>
              <a:srgbClr val="435D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B4A7D"/>
                </a:solidFill>
                <a:cs typeface="+mn-ea"/>
                <a:sym typeface="+mn-lt"/>
              </a:endParaRPr>
            </a:p>
          </p:txBody>
        </p:sp>
      </p:grpSp>
      <p:sp>
        <p:nvSpPr>
          <p:cNvPr id="14" name="梯形 13"/>
          <p:cNvSpPr/>
          <p:nvPr/>
        </p:nvSpPr>
        <p:spPr>
          <a:xfrm>
            <a:off x="-213064" y="0"/>
            <a:ext cx="1447060" cy="460375"/>
          </a:xfrm>
          <a:prstGeom prst="trapezoid">
            <a:avLst/>
          </a:prstGeom>
          <a:solidFill>
            <a:srgbClr val="435D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梯形 14"/>
          <p:cNvSpPr/>
          <p:nvPr/>
        </p:nvSpPr>
        <p:spPr>
          <a:xfrm>
            <a:off x="11265763" y="6491056"/>
            <a:ext cx="1202184" cy="460375"/>
          </a:xfrm>
          <a:prstGeom prst="trapezoid">
            <a:avLst/>
          </a:prstGeom>
          <a:solidFill>
            <a:srgbClr val="435D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1340527" y="0"/>
            <a:ext cx="3358515" cy="460375"/>
          </a:xfrm>
          <a:prstGeom prst="rect">
            <a:avLst/>
          </a:prstGeom>
          <a:noFill/>
        </p:spPr>
        <p:txBody>
          <a:bodyPr wrap="square" rtlCol="0">
            <a:spAutoFit/>
            <a:scene3d>
              <a:camera prst="orthographicFront"/>
              <a:lightRig rig="threePt" dir="t"/>
            </a:scene3d>
            <a:sp3d contourW="12700"/>
          </a:bodyPr>
          <a:lstStyle/>
          <a:p>
            <a:pPr algn="l"/>
            <a:r>
              <a:rPr lang="zh-CN" altLang="en-US" sz="2400" b="1" dirty="0">
                <a:solidFill>
                  <a:srgbClr val="435D9A"/>
                </a:solidFill>
                <a:cs typeface="+mn-ea"/>
                <a:sym typeface="+mn-lt"/>
              </a:rPr>
              <a:t>三、安全性信息</a:t>
            </a:r>
            <a:endParaRPr lang="zh-CN" sz="1600" b="1" dirty="0">
              <a:solidFill>
                <a:srgbClr val="435D9A"/>
              </a:solidFill>
              <a:cs typeface="+mn-ea"/>
              <a:sym typeface="+mn-lt"/>
            </a:endParaRPr>
          </a:p>
        </p:txBody>
      </p:sp>
      <p:sp>
        <p:nvSpPr>
          <p:cNvPr id="3" name="文本框 2"/>
          <p:cNvSpPr txBox="1"/>
          <p:nvPr/>
        </p:nvSpPr>
        <p:spPr>
          <a:xfrm>
            <a:off x="1751255" y="1919216"/>
            <a:ext cx="8580269" cy="2639569"/>
          </a:xfrm>
          <a:prstGeom prst="rect">
            <a:avLst/>
          </a:prstGeom>
          <a:noFill/>
        </p:spPr>
        <p:txBody>
          <a:bodyPr wrap="square">
            <a:spAutoFit/>
          </a:bodyPr>
          <a:lstStyle/>
          <a:p>
            <a:pPr>
              <a:lnSpc>
                <a:spcPct val="150000"/>
              </a:lnSpc>
            </a:pPr>
            <a:r>
              <a:rPr lang="zh-CN" altLang="en-US" sz="1400" dirty="0"/>
              <a:t>说明书中</a:t>
            </a:r>
            <a:r>
              <a:rPr lang="en-US" altLang="zh-CN" sz="1400" dirty="0"/>
              <a:t>【</a:t>
            </a:r>
            <a:r>
              <a:rPr lang="zh-CN" altLang="en-US" sz="1400" dirty="0"/>
              <a:t>不良反应</a:t>
            </a:r>
            <a:r>
              <a:rPr lang="en-US" altLang="zh-CN" sz="1400" dirty="0"/>
              <a:t>】</a:t>
            </a:r>
            <a:r>
              <a:rPr lang="zh-CN" altLang="en-US" sz="1400" dirty="0"/>
              <a:t>临床试验数据：</a:t>
            </a:r>
            <a:endParaRPr lang="zh-CN" altLang="en-US" sz="1400" dirty="0"/>
          </a:p>
          <a:p>
            <a:pPr>
              <a:lnSpc>
                <a:spcPct val="150000"/>
              </a:lnSpc>
            </a:pPr>
            <a:r>
              <a:rPr lang="zh-CN" altLang="en-US" sz="1400" dirty="0"/>
              <a:t>利用一个临床试验数据库对托吡酯的安全性进行评估，库内包括</a:t>
            </a:r>
            <a:r>
              <a:rPr lang="en-US" altLang="zh-CN" sz="1400" dirty="0"/>
              <a:t>20</a:t>
            </a:r>
            <a:r>
              <a:rPr lang="zh-CN" altLang="en-US" sz="1400" dirty="0"/>
              <a:t>项双盲试验中的</a:t>
            </a:r>
            <a:r>
              <a:rPr lang="en-US" altLang="zh-CN" sz="1400" dirty="0"/>
              <a:t>4111</a:t>
            </a:r>
            <a:r>
              <a:rPr lang="zh-CN" altLang="en-US" sz="1400" dirty="0"/>
              <a:t>例患者</a:t>
            </a:r>
            <a:r>
              <a:rPr lang="en-US" altLang="zh-CN" sz="1400" dirty="0"/>
              <a:t>(</a:t>
            </a:r>
            <a:r>
              <a:rPr lang="zh-CN" altLang="en-US" sz="1400" dirty="0"/>
              <a:t>其中</a:t>
            </a:r>
            <a:r>
              <a:rPr lang="en-US" altLang="zh-CN" sz="1400" dirty="0"/>
              <a:t>3182</a:t>
            </a:r>
            <a:r>
              <a:rPr lang="zh-CN" altLang="en-US" sz="1400" dirty="0"/>
              <a:t>例托吡酯和</a:t>
            </a:r>
            <a:r>
              <a:rPr lang="en-US" altLang="zh-CN" sz="1400" dirty="0"/>
              <a:t>929</a:t>
            </a:r>
            <a:r>
              <a:rPr lang="zh-CN" altLang="en-US" sz="1400" dirty="0"/>
              <a:t>例安慰剂</a:t>
            </a:r>
            <a:r>
              <a:rPr lang="en-US" altLang="zh-CN" sz="1400" dirty="0"/>
              <a:t>)</a:t>
            </a:r>
            <a:r>
              <a:rPr lang="zh-CN" altLang="en-US" sz="1400" dirty="0"/>
              <a:t>和</a:t>
            </a:r>
            <a:r>
              <a:rPr lang="en-US" altLang="zh-CN" sz="1400" dirty="0"/>
              <a:t>34</a:t>
            </a:r>
            <a:r>
              <a:rPr lang="zh-CN" altLang="en-US" sz="1400" dirty="0"/>
              <a:t>项开放试验中的</a:t>
            </a:r>
            <a:r>
              <a:rPr lang="en-US" altLang="zh-CN" sz="1400" dirty="0"/>
              <a:t>2847</a:t>
            </a:r>
            <a:r>
              <a:rPr lang="zh-CN" altLang="en-US" sz="1400" dirty="0"/>
              <a:t>例患者的临床试验数据。</a:t>
            </a:r>
            <a:endParaRPr lang="zh-CN" altLang="en-US" sz="1400" dirty="0"/>
          </a:p>
          <a:p>
            <a:pPr>
              <a:lnSpc>
                <a:spcPct val="150000"/>
              </a:lnSpc>
            </a:pPr>
            <a:r>
              <a:rPr lang="zh-CN" altLang="en-US" sz="1400" dirty="0"/>
              <a:t>结果显示多数不良反应为轻中度。</a:t>
            </a:r>
            <a:endParaRPr lang="en-US" altLang="zh-CN" sz="1400" dirty="0"/>
          </a:p>
          <a:p>
            <a:pPr>
              <a:lnSpc>
                <a:spcPct val="150000"/>
              </a:lnSpc>
            </a:pPr>
            <a:r>
              <a:rPr lang="en-US" altLang="zh-CN" sz="1400" dirty="0"/>
              <a:t>【</a:t>
            </a:r>
            <a:r>
              <a:rPr lang="zh-CN" altLang="en-US" sz="1400" dirty="0"/>
              <a:t>禁忌</a:t>
            </a:r>
            <a:r>
              <a:rPr lang="en-US" altLang="zh-CN" sz="1400" dirty="0"/>
              <a:t>】</a:t>
            </a:r>
            <a:r>
              <a:rPr lang="zh-CN" altLang="en-US" sz="1400" dirty="0"/>
              <a:t>已知对本品过敏者禁用。</a:t>
            </a:r>
            <a:endParaRPr lang="en-US" altLang="zh-CN" sz="1400" dirty="0"/>
          </a:p>
          <a:p>
            <a:pPr>
              <a:lnSpc>
                <a:spcPct val="150000"/>
              </a:lnSpc>
            </a:pPr>
            <a:r>
              <a:rPr lang="en-US" altLang="zh-CN" sz="1400" dirty="0"/>
              <a:t>【</a:t>
            </a:r>
            <a:r>
              <a:rPr lang="zh-CN" altLang="en-US" sz="1400" dirty="0"/>
              <a:t>药物相互作用</a:t>
            </a:r>
            <a:r>
              <a:rPr lang="en-US" altLang="zh-CN" sz="1400" dirty="0"/>
              <a:t>】</a:t>
            </a:r>
            <a:r>
              <a:rPr lang="zh-CN" altLang="en-US" sz="1400" dirty="0"/>
              <a:t>本品对其它抗癫痫药物的作用</a:t>
            </a:r>
            <a:endParaRPr lang="zh-CN" altLang="en-US" sz="1400" dirty="0"/>
          </a:p>
          <a:p>
            <a:pPr>
              <a:lnSpc>
                <a:spcPct val="150000"/>
              </a:lnSpc>
            </a:pPr>
            <a:r>
              <a:rPr lang="zh-CN" altLang="en-US" sz="1400" dirty="0"/>
              <a:t>托吡酯与其它抗癫痫药物</a:t>
            </a:r>
            <a:r>
              <a:rPr lang="en-US" altLang="zh-CN" sz="1400" dirty="0"/>
              <a:t>(</a:t>
            </a:r>
            <a:r>
              <a:rPr lang="zh-CN" altLang="en-US" sz="1400" dirty="0"/>
              <a:t>苯妥英、卡马西平、丙戊酸、苯巴比妥、扑痫酮</a:t>
            </a:r>
            <a:r>
              <a:rPr lang="en-US" altLang="zh-CN" sz="1400" dirty="0"/>
              <a:t>)</a:t>
            </a:r>
            <a:r>
              <a:rPr lang="zh-CN" altLang="en-US" sz="1400" dirty="0"/>
              <a:t>加用治疗时，除在极少数病人中发现托吡酯与苯妥英合用时可导致苯妥英血浆浓度增高外，托吡酯对其它药物的稳态血浆浓度无影响。</a:t>
            </a:r>
            <a:endParaRPr lang="zh-CN" altLang="en-US"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梯形 13"/>
          <p:cNvSpPr/>
          <p:nvPr/>
        </p:nvSpPr>
        <p:spPr>
          <a:xfrm>
            <a:off x="-213064" y="0"/>
            <a:ext cx="1447060" cy="460375"/>
          </a:xfrm>
          <a:prstGeom prst="trapezoid">
            <a:avLst/>
          </a:prstGeom>
          <a:solidFill>
            <a:srgbClr val="435D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梯形 14"/>
          <p:cNvSpPr/>
          <p:nvPr/>
        </p:nvSpPr>
        <p:spPr>
          <a:xfrm>
            <a:off x="11265763" y="6491056"/>
            <a:ext cx="1202184" cy="460375"/>
          </a:xfrm>
          <a:prstGeom prst="trapezoid">
            <a:avLst/>
          </a:prstGeom>
          <a:solidFill>
            <a:srgbClr val="435D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1340527" y="0"/>
            <a:ext cx="3358515" cy="460375"/>
          </a:xfrm>
          <a:prstGeom prst="rect">
            <a:avLst/>
          </a:prstGeom>
          <a:noFill/>
        </p:spPr>
        <p:txBody>
          <a:bodyPr wrap="square" rtlCol="0">
            <a:spAutoFit/>
            <a:scene3d>
              <a:camera prst="orthographicFront"/>
              <a:lightRig rig="threePt" dir="t"/>
            </a:scene3d>
            <a:sp3d contourW="12700"/>
          </a:bodyPr>
          <a:lstStyle/>
          <a:p>
            <a:pPr algn="l"/>
            <a:r>
              <a:rPr lang="zh-CN" altLang="en-US" sz="2400" b="1" dirty="0">
                <a:solidFill>
                  <a:srgbClr val="435D9A"/>
                </a:solidFill>
                <a:cs typeface="+mn-ea"/>
                <a:sym typeface="+mn-lt"/>
              </a:rPr>
              <a:t>四、创新性信息</a:t>
            </a:r>
            <a:endParaRPr lang="zh-CN" sz="1600" b="1" dirty="0">
              <a:solidFill>
                <a:srgbClr val="435D9A"/>
              </a:solidFill>
              <a:cs typeface="+mn-ea"/>
              <a:sym typeface="+mn-lt"/>
            </a:endParaRPr>
          </a:p>
        </p:txBody>
      </p:sp>
      <p:grpSp>
        <p:nvGrpSpPr>
          <p:cNvPr id="2" name="组合 1"/>
          <p:cNvGrpSpPr/>
          <p:nvPr/>
        </p:nvGrpSpPr>
        <p:grpSpPr>
          <a:xfrm>
            <a:off x="450215" y="866140"/>
            <a:ext cx="11182350" cy="5125720"/>
            <a:chOff x="709" y="1364"/>
            <a:chExt cx="17610" cy="8072"/>
          </a:xfrm>
        </p:grpSpPr>
        <p:sp>
          <p:nvSpPr>
            <p:cNvPr id="3" name="矩形 2"/>
            <p:cNvSpPr/>
            <p:nvPr/>
          </p:nvSpPr>
          <p:spPr>
            <a:xfrm>
              <a:off x="709" y="1364"/>
              <a:ext cx="17610" cy="8072"/>
            </a:xfrm>
            <a:prstGeom prst="rect">
              <a:avLst/>
            </a:prstGeom>
            <a:solidFill>
              <a:schemeClr val="bg1"/>
            </a:solidFill>
            <a:ln>
              <a:noFill/>
            </a:ln>
            <a:effectLst>
              <a:outerShdw blurRad="457200" dist="38100" dir="16200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1B4A7D"/>
                </a:solidFill>
                <a:cs typeface="+mn-ea"/>
                <a:sym typeface="+mn-lt"/>
              </a:endParaRPr>
            </a:p>
          </p:txBody>
        </p:sp>
        <p:sp>
          <p:nvSpPr>
            <p:cNvPr id="4" name="任意多边形 2"/>
            <p:cNvSpPr/>
            <p:nvPr/>
          </p:nvSpPr>
          <p:spPr>
            <a:xfrm flipV="1">
              <a:off x="908" y="1593"/>
              <a:ext cx="402" cy="402"/>
            </a:xfrm>
            <a:custGeom>
              <a:avLst/>
              <a:gdLst>
                <a:gd name="connsiteX0" fmla="*/ 0 w 609600"/>
                <a:gd name="connsiteY0" fmla="*/ 0 h 609600"/>
                <a:gd name="connsiteX1" fmla="*/ 160020 w 609600"/>
                <a:gd name="connsiteY1" fmla="*/ 0 h 609600"/>
                <a:gd name="connsiteX2" fmla="*/ 160020 w 609600"/>
                <a:gd name="connsiteY2" fmla="*/ 449580 h 609600"/>
                <a:gd name="connsiteX3" fmla="*/ 609600 w 609600"/>
                <a:gd name="connsiteY3" fmla="*/ 449580 h 609600"/>
                <a:gd name="connsiteX4" fmla="*/ 609600 w 609600"/>
                <a:gd name="connsiteY4" fmla="*/ 609600 h 609600"/>
                <a:gd name="connsiteX5" fmla="*/ 0 w 609600"/>
                <a:gd name="connsiteY5" fmla="*/ 60960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 h="609600">
                  <a:moveTo>
                    <a:pt x="0" y="0"/>
                  </a:moveTo>
                  <a:lnTo>
                    <a:pt x="160020" y="0"/>
                  </a:lnTo>
                  <a:lnTo>
                    <a:pt x="160020" y="449580"/>
                  </a:lnTo>
                  <a:lnTo>
                    <a:pt x="609600" y="449580"/>
                  </a:lnTo>
                  <a:lnTo>
                    <a:pt x="609600" y="609600"/>
                  </a:lnTo>
                  <a:lnTo>
                    <a:pt x="0" y="609600"/>
                  </a:lnTo>
                  <a:close/>
                </a:path>
              </a:pathLst>
            </a:custGeom>
            <a:solidFill>
              <a:srgbClr val="435D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B4A7D"/>
                </a:solidFill>
                <a:cs typeface="+mn-ea"/>
                <a:sym typeface="+mn-lt"/>
              </a:endParaRPr>
            </a:p>
          </p:txBody>
        </p:sp>
        <p:sp>
          <p:nvSpPr>
            <p:cNvPr id="5" name="任意多边形 3"/>
            <p:cNvSpPr/>
            <p:nvPr/>
          </p:nvSpPr>
          <p:spPr>
            <a:xfrm>
              <a:off x="908" y="8769"/>
              <a:ext cx="402" cy="402"/>
            </a:xfrm>
            <a:custGeom>
              <a:avLst/>
              <a:gdLst>
                <a:gd name="connsiteX0" fmla="*/ 0 w 609600"/>
                <a:gd name="connsiteY0" fmla="*/ 0 h 609600"/>
                <a:gd name="connsiteX1" fmla="*/ 160020 w 609600"/>
                <a:gd name="connsiteY1" fmla="*/ 0 h 609600"/>
                <a:gd name="connsiteX2" fmla="*/ 160020 w 609600"/>
                <a:gd name="connsiteY2" fmla="*/ 449580 h 609600"/>
                <a:gd name="connsiteX3" fmla="*/ 609600 w 609600"/>
                <a:gd name="connsiteY3" fmla="*/ 449580 h 609600"/>
                <a:gd name="connsiteX4" fmla="*/ 609600 w 609600"/>
                <a:gd name="connsiteY4" fmla="*/ 609600 h 609600"/>
                <a:gd name="connsiteX5" fmla="*/ 0 w 609600"/>
                <a:gd name="connsiteY5" fmla="*/ 60960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 h="609600">
                  <a:moveTo>
                    <a:pt x="0" y="0"/>
                  </a:moveTo>
                  <a:lnTo>
                    <a:pt x="160020" y="0"/>
                  </a:lnTo>
                  <a:lnTo>
                    <a:pt x="160020" y="449580"/>
                  </a:lnTo>
                  <a:lnTo>
                    <a:pt x="609600" y="449580"/>
                  </a:lnTo>
                  <a:lnTo>
                    <a:pt x="609600" y="609600"/>
                  </a:lnTo>
                  <a:lnTo>
                    <a:pt x="0" y="609600"/>
                  </a:lnTo>
                  <a:close/>
                </a:path>
              </a:pathLst>
            </a:custGeom>
            <a:solidFill>
              <a:srgbClr val="435D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B4A7D"/>
                </a:solidFill>
                <a:cs typeface="+mn-ea"/>
                <a:sym typeface="+mn-lt"/>
              </a:endParaRPr>
            </a:p>
          </p:txBody>
        </p:sp>
        <p:sp>
          <p:nvSpPr>
            <p:cNvPr id="6" name="任意多边形 1"/>
            <p:cNvSpPr/>
            <p:nvPr/>
          </p:nvSpPr>
          <p:spPr>
            <a:xfrm flipH="1" flipV="1">
              <a:off x="17683" y="1593"/>
              <a:ext cx="402" cy="402"/>
            </a:xfrm>
            <a:custGeom>
              <a:avLst/>
              <a:gdLst>
                <a:gd name="connsiteX0" fmla="*/ 0 w 609600"/>
                <a:gd name="connsiteY0" fmla="*/ 0 h 609600"/>
                <a:gd name="connsiteX1" fmla="*/ 160020 w 609600"/>
                <a:gd name="connsiteY1" fmla="*/ 0 h 609600"/>
                <a:gd name="connsiteX2" fmla="*/ 160020 w 609600"/>
                <a:gd name="connsiteY2" fmla="*/ 449580 h 609600"/>
                <a:gd name="connsiteX3" fmla="*/ 609600 w 609600"/>
                <a:gd name="connsiteY3" fmla="*/ 449580 h 609600"/>
                <a:gd name="connsiteX4" fmla="*/ 609600 w 609600"/>
                <a:gd name="connsiteY4" fmla="*/ 609600 h 609600"/>
                <a:gd name="connsiteX5" fmla="*/ 0 w 609600"/>
                <a:gd name="connsiteY5" fmla="*/ 60960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 h="609600">
                  <a:moveTo>
                    <a:pt x="0" y="0"/>
                  </a:moveTo>
                  <a:lnTo>
                    <a:pt x="160020" y="0"/>
                  </a:lnTo>
                  <a:lnTo>
                    <a:pt x="160020" y="449580"/>
                  </a:lnTo>
                  <a:lnTo>
                    <a:pt x="609600" y="449580"/>
                  </a:lnTo>
                  <a:lnTo>
                    <a:pt x="609600" y="609600"/>
                  </a:lnTo>
                  <a:lnTo>
                    <a:pt x="0" y="609600"/>
                  </a:lnTo>
                  <a:close/>
                </a:path>
              </a:pathLst>
            </a:custGeom>
            <a:solidFill>
              <a:srgbClr val="435D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B4A7D"/>
                </a:solidFill>
                <a:cs typeface="+mn-ea"/>
                <a:sym typeface="+mn-lt"/>
              </a:endParaRPr>
            </a:p>
          </p:txBody>
        </p:sp>
        <p:sp>
          <p:nvSpPr>
            <p:cNvPr id="7" name="任意多边形 4"/>
            <p:cNvSpPr/>
            <p:nvPr/>
          </p:nvSpPr>
          <p:spPr>
            <a:xfrm flipH="1">
              <a:off x="17683" y="8769"/>
              <a:ext cx="402" cy="402"/>
            </a:xfrm>
            <a:custGeom>
              <a:avLst/>
              <a:gdLst>
                <a:gd name="connsiteX0" fmla="*/ 0 w 609600"/>
                <a:gd name="connsiteY0" fmla="*/ 0 h 609600"/>
                <a:gd name="connsiteX1" fmla="*/ 160020 w 609600"/>
                <a:gd name="connsiteY1" fmla="*/ 0 h 609600"/>
                <a:gd name="connsiteX2" fmla="*/ 160020 w 609600"/>
                <a:gd name="connsiteY2" fmla="*/ 449580 h 609600"/>
                <a:gd name="connsiteX3" fmla="*/ 609600 w 609600"/>
                <a:gd name="connsiteY3" fmla="*/ 449580 h 609600"/>
                <a:gd name="connsiteX4" fmla="*/ 609600 w 609600"/>
                <a:gd name="connsiteY4" fmla="*/ 609600 h 609600"/>
                <a:gd name="connsiteX5" fmla="*/ 0 w 609600"/>
                <a:gd name="connsiteY5" fmla="*/ 60960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 h="609600">
                  <a:moveTo>
                    <a:pt x="0" y="0"/>
                  </a:moveTo>
                  <a:lnTo>
                    <a:pt x="160020" y="0"/>
                  </a:lnTo>
                  <a:lnTo>
                    <a:pt x="160020" y="449580"/>
                  </a:lnTo>
                  <a:lnTo>
                    <a:pt x="609600" y="449580"/>
                  </a:lnTo>
                  <a:lnTo>
                    <a:pt x="609600" y="609600"/>
                  </a:lnTo>
                  <a:lnTo>
                    <a:pt x="0" y="609600"/>
                  </a:lnTo>
                  <a:close/>
                </a:path>
              </a:pathLst>
            </a:custGeom>
            <a:solidFill>
              <a:srgbClr val="435D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B4A7D"/>
                </a:solidFill>
                <a:cs typeface="+mn-ea"/>
                <a:sym typeface="+mn-lt"/>
              </a:endParaRPr>
            </a:p>
          </p:txBody>
        </p:sp>
      </p:grpSp>
      <p:grpSp>
        <p:nvGrpSpPr>
          <p:cNvPr id="9" name="组合 8"/>
          <p:cNvGrpSpPr/>
          <p:nvPr/>
        </p:nvGrpSpPr>
        <p:grpSpPr>
          <a:xfrm>
            <a:off x="1019915" y="1094814"/>
            <a:ext cx="10384155" cy="1567431"/>
            <a:chOff x="1036432" y="3170666"/>
            <a:chExt cx="10383563" cy="1024326"/>
          </a:xfrm>
        </p:grpSpPr>
        <p:sp>
          <p:nvSpPr>
            <p:cNvPr id="23" name="矩形 22"/>
            <p:cNvSpPr/>
            <p:nvPr>
              <p:custDataLst>
                <p:tags r:id="rId1"/>
              </p:custDataLst>
            </p:nvPr>
          </p:nvSpPr>
          <p:spPr>
            <a:xfrm>
              <a:off x="1036432" y="3257176"/>
              <a:ext cx="10383563" cy="937816"/>
            </a:xfrm>
            <a:prstGeom prst="rect">
              <a:avLst/>
            </a:prstGeom>
            <a:noFill/>
            <a:ln w="6350" cmpd="sng">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dirty="0">
                <a:solidFill>
                  <a:schemeClr val="tx1"/>
                </a:solidFill>
                <a:cs typeface="+mn-ea"/>
                <a:sym typeface="+mn-lt"/>
              </a:endParaRPr>
            </a:p>
          </p:txBody>
        </p:sp>
        <p:sp>
          <p:nvSpPr>
            <p:cNvPr id="24" name="矩形 23"/>
            <p:cNvSpPr/>
            <p:nvPr>
              <p:custDataLst>
                <p:tags r:id="rId2"/>
              </p:custDataLst>
            </p:nvPr>
          </p:nvSpPr>
          <p:spPr>
            <a:xfrm>
              <a:off x="1123961" y="3170666"/>
              <a:ext cx="763707" cy="888209"/>
            </a:xfrm>
            <a:prstGeom prst="rect">
              <a:avLst/>
            </a:prstGeom>
            <a:solidFill>
              <a:srgbClr val="435D9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sz="1600">
                  <a:solidFill>
                    <a:schemeClr val="bg1"/>
                  </a:solidFill>
                  <a:cs typeface="+mn-ea"/>
                  <a:sym typeface="+mn-lt"/>
                </a:rPr>
                <a:t>01</a:t>
              </a:r>
              <a:endParaRPr lang="en-US" sz="1600">
                <a:solidFill>
                  <a:schemeClr val="bg1"/>
                </a:solidFill>
                <a:cs typeface="+mn-ea"/>
                <a:sym typeface="+mn-lt"/>
              </a:endParaRPr>
            </a:p>
          </p:txBody>
        </p:sp>
        <p:sp>
          <p:nvSpPr>
            <p:cNvPr id="25" name="矩形 24"/>
            <p:cNvSpPr/>
            <p:nvPr>
              <p:custDataLst>
                <p:tags r:id="rId3"/>
              </p:custDataLst>
            </p:nvPr>
          </p:nvSpPr>
          <p:spPr>
            <a:xfrm>
              <a:off x="1939025" y="3637881"/>
              <a:ext cx="9156244" cy="458334"/>
            </a:xfrm>
            <a:prstGeom prst="rect">
              <a:avLst/>
            </a:prstGeom>
          </p:spPr>
          <p:txBody>
            <a:bodyPr wrap="square">
              <a:spAutoFit/>
              <a:scene3d>
                <a:camera prst="orthographicFront"/>
                <a:lightRig rig="threePt" dir="t"/>
              </a:scene3d>
              <a:sp3d contourW="12700"/>
            </a:bodyPr>
            <a:lstStyle/>
            <a:p>
              <a:pPr>
                <a:lnSpc>
                  <a:spcPct val="130000"/>
                </a:lnSpc>
              </a:pPr>
              <a:r>
                <a:rPr lang="zh-CN" altLang="en-US" sz="1600" dirty="0">
                  <a:solidFill>
                    <a:schemeClr val="tx1"/>
                  </a:solidFill>
                  <a:cs typeface="+mn-ea"/>
                  <a:sym typeface="+mn-lt"/>
                </a:rPr>
                <a:t>此前国内上市的托吡酯仅有片剂和胶囊剂，对于小儿、吞咽困难或意识模糊的患者而言，服用不便，依从性差；口服液体剂型更加便于各类患者</a:t>
              </a:r>
              <a:r>
                <a:rPr lang="zh-CN" altLang="en-US" sz="1600" dirty="0">
                  <a:cs typeface="+mn-ea"/>
                  <a:sym typeface="+mn-lt"/>
                </a:rPr>
                <a:t>服用，混合水果香味，改善口感，低龄儿童也更易接受。</a:t>
              </a:r>
              <a:endParaRPr lang="zh-CN" altLang="en-US" sz="1600" dirty="0">
                <a:solidFill>
                  <a:schemeClr val="tx1"/>
                </a:solidFill>
                <a:cs typeface="+mn-ea"/>
                <a:sym typeface="+mn-lt"/>
              </a:endParaRPr>
            </a:p>
          </p:txBody>
        </p:sp>
        <p:sp>
          <p:nvSpPr>
            <p:cNvPr id="26" name="矩形 25"/>
            <p:cNvSpPr/>
            <p:nvPr>
              <p:custDataLst>
                <p:tags r:id="rId4"/>
              </p:custDataLst>
            </p:nvPr>
          </p:nvSpPr>
          <p:spPr>
            <a:xfrm>
              <a:off x="1925061" y="3343220"/>
              <a:ext cx="8083494" cy="281264"/>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solidFill>
                    <a:srgbClr val="435D9A"/>
                  </a:solidFill>
                  <a:cs typeface="+mn-ea"/>
                  <a:sym typeface="+mn-lt"/>
                </a:rPr>
                <a:t>患者依从性增强：</a:t>
              </a:r>
              <a:endParaRPr lang="zh-CN" altLang="en-US" sz="2000" b="1" dirty="0">
                <a:solidFill>
                  <a:srgbClr val="435D9A"/>
                </a:solidFill>
                <a:cs typeface="+mn-ea"/>
                <a:sym typeface="+mn-lt"/>
              </a:endParaRPr>
            </a:p>
          </p:txBody>
        </p:sp>
      </p:grpSp>
      <p:grpSp>
        <p:nvGrpSpPr>
          <p:cNvPr id="33" name="组合 32"/>
          <p:cNvGrpSpPr/>
          <p:nvPr/>
        </p:nvGrpSpPr>
        <p:grpSpPr>
          <a:xfrm>
            <a:off x="1019915" y="2662246"/>
            <a:ext cx="10384155" cy="1736369"/>
            <a:chOff x="1036432" y="3170666"/>
            <a:chExt cx="10383563" cy="1134728"/>
          </a:xfrm>
        </p:grpSpPr>
        <p:sp>
          <p:nvSpPr>
            <p:cNvPr id="34" name="矩形 33"/>
            <p:cNvSpPr/>
            <p:nvPr>
              <p:custDataLst>
                <p:tags r:id="rId5"/>
              </p:custDataLst>
            </p:nvPr>
          </p:nvSpPr>
          <p:spPr>
            <a:xfrm>
              <a:off x="1036432" y="3257176"/>
              <a:ext cx="10383563" cy="937816"/>
            </a:xfrm>
            <a:prstGeom prst="rect">
              <a:avLst/>
            </a:prstGeom>
            <a:noFill/>
            <a:ln w="6350" cmpd="sng">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dirty="0">
                <a:solidFill>
                  <a:schemeClr val="tx1"/>
                </a:solidFill>
                <a:cs typeface="+mn-ea"/>
                <a:sym typeface="+mn-lt"/>
              </a:endParaRPr>
            </a:p>
          </p:txBody>
        </p:sp>
        <p:sp>
          <p:nvSpPr>
            <p:cNvPr id="35" name="矩形 34"/>
            <p:cNvSpPr/>
            <p:nvPr>
              <p:custDataLst>
                <p:tags r:id="rId6"/>
              </p:custDataLst>
            </p:nvPr>
          </p:nvSpPr>
          <p:spPr>
            <a:xfrm>
              <a:off x="1123961" y="3170666"/>
              <a:ext cx="763707" cy="888209"/>
            </a:xfrm>
            <a:prstGeom prst="rect">
              <a:avLst/>
            </a:prstGeom>
            <a:solidFill>
              <a:srgbClr val="435D9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sz="1600" dirty="0">
                  <a:solidFill>
                    <a:schemeClr val="bg1"/>
                  </a:solidFill>
                  <a:cs typeface="+mn-ea"/>
                  <a:sym typeface="+mn-lt"/>
                </a:rPr>
                <a:t>02</a:t>
              </a:r>
              <a:endParaRPr lang="en-US" sz="1600" dirty="0">
                <a:solidFill>
                  <a:schemeClr val="bg1"/>
                </a:solidFill>
                <a:cs typeface="+mn-ea"/>
                <a:sym typeface="+mn-lt"/>
              </a:endParaRPr>
            </a:p>
          </p:txBody>
        </p:sp>
        <p:sp>
          <p:nvSpPr>
            <p:cNvPr id="36" name="矩形 35"/>
            <p:cNvSpPr/>
            <p:nvPr>
              <p:custDataLst>
                <p:tags r:id="rId7"/>
              </p:custDataLst>
            </p:nvPr>
          </p:nvSpPr>
          <p:spPr>
            <a:xfrm>
              <a:off x="1939025" y="3637881"/>
              <a:ext cx="9436586" cy="667513"/>
            </a:xfrm>
            <a:prstGeom prst="rect">
              <a:avLst/>
            </a:prstGeom>
          </p:spPr>
          <p:txBody>
            <a:bodyPr wrap="square">
              <a:spAutoFit/>
              <a:scene3d>
                <a:camera prst="orthographicFront"/>
                <a:lightRig rig="threePt" dir="t"/>
              </a:scene3d>
              <a:sp3d contourW="12700"/>
            </a:bodyPr>
            <a:lstStyle/>
            <a:p>
              <a:pPr>
                <a:lnSpc>
                  <a:spcPct val="130000"/>
                </a:lnSpc>
              </a:pPr>
              <a:r>
                <a:rPr lang="zh-CN" altLang="en-US" sz="1600" dirty="0">
                  <a:solidFill>
                    <a:schemeClr val="tx1"/>
                  </a:solidFill>
                  <a:cs typeface="+mn-ea"/>
                  <a:sym typeface="+mn-lt"/>
                </a:rPr>
                <a:t>配有专用口服给药</a:t>
              </a:r>
              <a:r>
                <a:rPr lang="zh-CN" altLang="en-US" sz="1600" dirty="0">
                  <a:cs typeface="+mn-ea"/>
                  <a:sym typeface="+mn-lt"/>
                </a:rPr>
                <a:t>器，可更精准调整服用药物的剂量，</a:t>
              </a:r>
              <a:r>
                <a:rPr lang="zh-CN" altLang="en-US" sz="1600" dirty="0">
                  <a:solidFill>
                    <a:schemeClr val="tx1"/>
                  </a:solidFill>
                  <a:cs typeface="+mn-ea"/>
                  <a:sym typeface="+mn-lt"/>
                </a:rPr>
                <a:t>保证用药安全。使医生能严格遵循“小剂量起始、缓慢滴定”的癫痫治疗国际准则，实现个体化精准治疗，解决传统剂型无法精确调整剂量的问题。</a:t>
              </a:r>
              <a:endParaRPr lang="zh-CN" altLang="en-US" sz="1600" dirty="0">
                <a:solidFill>
                  <a:schemeClr val="tx1"/>
                </a:solidFill>
                <a:cs typeface="+mn-ea"/>
                <a:sym typeface="+mn-lt"/>
              </a:endParaRPr>
            </a:p>
            <a:p>
              <a:pPr algn="l">
                <a:lnSpc>
                  <a:spcPct val="130000"/>
                </a:lnSpc>
              </a:pPr>
              <a:endParaRPr lang="zh-CN" altLang="en-US" sz="1600" dirty="0">
                <a:solidFill>
                  <a:schemeClr val="tx1"/>
                </a:solidFill>
                <a:cs typeface="+mn-ea"/>
                <a:sym typeface="+mn-lt"/>
              </a:endParaRPr>
            </a:p>
          </p:txBody>
        </p:sp>
        <p:sp>
          <p:nvSpPr>
            <p:cNvPr id="37" name="矩形 36"/>
            <p:cNvSpPr/>
            <p:nvPr>
              <p:custDataLst>
                <p:tags r:id="rId8"/>
              </p:custDataLst>
            </p:nvPr>
          </p:nvSpPr>
          <p:spPr>
            <a:xfrm>
              <a:off x="1925061" y="3343220"/>
              <a:ext cx="8083494" cy="281264"/>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solidFill>
                    <a:srgbClr val="435D9A"/>
                  </a:solidFill>
                  <a:cs typeface="+mn-ea"/>
                  <a:sym typeface="+mn-lt"/>
                </a:rPr>
                <a:t>剂量可控性增强：</a:t>
              </a:r>
              <a:endParaRPr lang="zh-CN" altLang="en-US" sz="2000" b="1" dirty="0">
                <a:solidFill>
                  <a:srgbClr val="435D9A"/>
                </a:solidFill>
                <a:cs typeface="+mn-ea"/>
                <a:sym typeface="+mn-lt"/>
              </a:endParaRPr>
            </a:p>
          </p:txBody>
        </p:sp>
      </p:grpSp>
      <p:grpSp>
        <p:nvGrpSpPr>
          <p:cNvPr id="38" name="组合 37"/>
          <p:cNvGrpSpPr/>
          <p:nvPr/>
        </p:nvGrpSpPr>
        <p:grpSpPr>
          <a:xfrm>
            <a:off x="1019914" y="4233705"/>
            <a:ext cx="10384155" cy="1567431"/>
            <a:chOff x="1036432" y="3170666"/>
            <a:chExt cx="10383563" cy="1024326"/>
          </a:xfrm>
        </p:grpSpPr>
        <p:sp>
          <p:nvSpPr>
            <p:cNvPr id="39" name="矩形 38"/>
            <p:cNvSpPr/>
            <p:nvPr>
              <p:custDataLst>
                <p:tags r:id="rId9"/>
              </p:custDataLst>
            </p:nvPr>
          </p:nvSpPr>
          <p:spPr>
            <a:xfrm>
              <a:off x="1036432" y="3257176"/>
              <a:ext cx="10383563" cy="937816"/>
            </a:xfrm>
            <a:prstGeom prst="rect">
              <a:avLst/>
            </a:prstGeom>
            <a:noFill/>
            <a:ln w="6350" cmpd="sng">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dirty="0">
                <a:solidFill>
                  <a:schemeClr val="tx1"/>
                </a:solidFill>
                <a:cs typeface="+mn-ea"/>
                <a:sym typeface="+mn-lt"/>
              </a:endParaRPr>
            </a:p>
          </p:txBody>
        </p:sp>
        <p:sp>
          <p:nvSpPr>
            <p:cNvPr id="40" name="矩形 39"/>
            <p:cNvSpPr/>
            <p:nvPr>
              <p:custDataLst>
                <p:tags r:id="rId10"/>
              </p:custDataLst>
            </p:nvPr>
          </p:nvSpPr>
          <p:spPr>
            <a:xfrm>
              <a:off x="1123961" y="3170666"/>
              <a:ext cx="763707" cy="888209"/>
            </a:xfrm>
            <a:prstGeom prst="rect">
              <a:avLst/>
            </a:prstGeom>
            <a:solidFill>
              <a:srgbClr val="435D9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sz="1600" dirty="0">
                  <a:solidFill>
                    <a:schemeClr val="bg1"/>
                  </a:solidFill>
                  <a:cs typeface="+mn-ea"/>
                  <a:sym typeface="+mn-lt"/>
                </a:rPr>
                <a:t>03</a:t>
              </a:r>
              <a:endParaRPr lang="en-US" sz="1600" dirty="0">
                <a:solidFill>
                  <a:schemeClr val="bg1"/>
                </a:solidFill>
                <a:cs typeface="+mn-ea"/>
                <a:sym typeface="+mn-lt"/>
              </a:endParaRPr>
            </a:p>
          </p:txBody>
        </p:sp>
        <p:sp>
          <p:nvSpPr>
            <p:cNvPr id="41" name="矩形 40"/>
            <p:cNvSpPr/>
            <p:nvPr>
              <p:custDataLst>
                <p:tags r:id="rId11"/>
              </p:custDataLst>
            </p:nvPr>
          </p:nvSpPr>
          <p:spPr>
            <a:xfrm>
              <a:off x="1939025" y="3637881"/>
              <a:ext cx="9156244" cy="458334"/>
            </a:xfrm>
            <a:prstGeom prst="rect">
              <a:avLst/>
            </a:prstGeom>
          </p:spPr>
          <p:txBody>
            <a:bodyPr wrap="square">
              <a:spAutoFit/>
              <a:scene3d>
                <a:camera prst="orthographicFront"/>
                <a:lightRig rig="threePt" dir="t"/>
              </a:scene3d>
              <a:sp3d contourW="12700"/>
            </a:bodyPr>
            <a:lstStyle/>
            <a:p>
              <a:pPr>
                <a:lnSpc>
                  <a:spcPct val="130000"/>
                </a:lnSpc>
              </a:pPr>
              <a:r>
                <a:rPr lang="zh-CN" altLang="en-US" sz="1600" dirty="0">
                  <a:solidFill>
                    <a:schemeClr val="tx1"/>
                  </a:solidFill>
                  <a:cs typeface="+mn-ea"/>
                  <a:sym typeface="+mn-lt"/>
                </a:rPr>
                <a:t>专为</a:t>
              </a:r>
              <a:r>
                <a:rPr lang="en-US" altLang="zh-CN" sz="1600" dirty="0">
                  <a:solidFill>
                    <a:schemeClr val="tx1"/>
                  </a:solidFill>
                  <a:cs typeface="+mn-ea"/>
                  <a:sym typeface="+mn-lt"/>
                </a:rPr>
                <a:t>2</a:t>
              </a:r>
              <a:r>
                <a:rPr lang="zh-CN" altLang="en-US" sz="1600" dirty="0">
                  <a:solidFill>
                    <a:schemeClr val="tx1"/>
                  </a:solidFill>
                  <a:cs typeface="+mn-ea"/>
                  <a:sym typeface="+mn-lt"/>
                </a:rPr>
                <a:t>岁以上儿童、老人及吞咽障碍患者设计，</a:t>
              </a:r>
              <a:r>
                <a:rPr lang="zh-CN" altLang="en-US" sz="1600" dirty="0">
                  <a:cs typeface="+mn-ea"/>
                  <a:sym typeface="+mn-lt"/>
                </a:rPr>
                <a:t>且对于意识障碍、昏迷的特殊患者便于鼻饲服用。 </a:t>
              </a:r>
              <a:r>
                <a:rPr lang="zh-CN" altLang="en-US" sz="1600" dirty="0">
                  <a:solidFill>
                    <a:schemeClr val="tx1"/>
                  </a:solidFill>
                  <a:cs typeface="+mn-ea"/>
                  <a:sym typeface="+mn-lt"/>
                </a:rPr>
                <a:t>解决传统剂型临床适用性差的核心痛点。</a:t>
              </a:r>
              <a:endParaRPr lang="zh-CN" altLang="en-US" sz="1600" dirty="0">
                <a:solidFill>
                  <a:schemeClr val="tx1"/>
                </a:solidFill>
                <a:cs typeface="+mn-ea"/>
                <a:sym typeface="+mn-lt"/>
              </a:endParaRPr>
            </a:p>
          </p:txBody>
        </p:sp>
        <p:sp>
          <p:nvSpPr>
            <p:cNvPr id="42" name="矩形 41"/>
            <p:cNvSpPr/>
            <p:nvPr>
              <p:custDataLst>
                <p:tags r:id="rId12"/>
              </p:custDataLst>
            </p:nvPr>
          </p:nvSpPr>
          <p:spPr>
            <a:xfrm>
              <a:off x="1925061" y="3343220"/>
              <a:ext cx="8083494" cy="281264"/>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solidFill>
                    <a:srgbClr val="435D9A"/>
                  </a:solidFill>
                  <a:cs typeface="+mn-ea"/>
                  <a:sym typeface="+mn-lt"/>
                </a:rPr>
                <a:t>临床适用性增强：</a:t>
              </a:r>
              <a:endParaRPr lang="zh-CN" altLang="en-US" sz="2000" b="1" dirty="0">
                <a:solidFill>
                  <a:srgbClr val="435D9A"/>
                </a:solidFill>
                <a:cs typeface="+mn-ea"/>
                <a:sym typeface="+mn-lt"/>
              </a:endParaRPr>
            </a:p>
          </p:txBody>
        </p:sp>
      </p:grpSp>
    </p:spTree>
  </p:cSld>
  <p:clrMapOvr>
    <a:masterClrMapping/>
  </p:clrMapOvr>
</p:sld>
</file>

<file path=ppt/tags/tag1.xml><?xml version="1.0" encoding="utf-8"?>
<p:tagLst xmlns:p="http://schemas.openxmlformats.org/presentationml/2006/main">
  <p:tag name="KSO_WM_DIAGRAM_VIRTUALLY_FRAME" val="{&quot;height&quot;:241.36598425196843,&quot;left&quot;:134.29023622047242,&quot;top&quot;:169.6740157480315,&quot;width&quot;:693.9518897637796}"/>
</p:tagLst>
</file>

<file path=ppt/tags/tag10.xml><?xml version="1.0" encoding="utf-8"?>
<p:tagLst xmlns:p="http://schemas.openxmlformats.org/presentationml/2006/main">
  <p:tag name="KSO_WM_DIAGRAM_VIRTUALLY_FRAME" val="{&quot;height&quot;:240.3348809908402,&quot;left&quot;:80.6,&quot;top&quot;:128.5,&quot;width&quot;:796.8}"/>
</p:tagLst>
</file>

<file path=ppt/tags/tag11.xml><?xml version="1.0" encoding="utf-8"?>
<p:tagLst xmlns:p="http://schemas.openxmlformats.org/presentationml/2006/main">
  <p:tag name="KSO_WM_DIAGRAM_VIRTUALLY_FRAME" val="{&quot;height&quot;:240.3348809908402,&quot;left&quot;:80.6,&quot;top&quot;:128.5,&quot;width&quot;:796.8}"/>
</p:tagLst>
</file>

<file path=ppt/tags/tag12.xml><?xml version="1.0" encoding="utf-8"?>
<p:tagLst xmlns:p="http://schemas.openxmlformats.org/presentationml/2006/main">
  <p:tag name="KSO_WM_DIAGRAM_VIRTUALLY_FRAME" val="{&quot;height&quot;:240.3348809908402,&quot;left&quot;:80.6,&quot;top&quot;:128.5,&quot;width&quot;:796.8}"/>
</p:tagLst>
</file>

<file path=ppt/tags/tag13.xml><?xml version="1.0" encoding="utf-8"?>
<p:tagLst xmlns:p="http://schemas.openxmlformats.org/presentationml/2006/main">
  <p:tag name="KSO_WM_DIAGRAM_VIRTUALLY_FRAME" val="{&quot;height&quot;:240.3348809908402,&quot;left&quot;:80.6,&quot;top&quot;:128.5,&quot;width&quot;:796.8}"/>
</p:tagLst>
</file>

<file path=ppt/tags/tag14.xml><?xml version="1.0" encoding="utf-8"?>
<p:tagLst xmlns:p="http://schemas.openxmlformats.org/presentationml/2006/main">
  <p:tag name="KSO_WM_DIAGRAM_VIRTUALLY_FRAME" val="{&quot;height&quot;:240.3348809908402,&quot;left&quot;:80.6,&quot;top&quot;:128.5,&quot;width&quot;:796.8}"/>
</p:tagLst>
</file>

<file path=ppt/tags/tag15.xml><?xml version="1.0" encoding="utf-8"?>
<p:tagLst xmlns:p="http://schemas.openxmlformats.org/presentationml/2006/main">
  <p:tag name="KSO_WM_DIAGRAM_VIRTUALLY_FRAME" val="{&quot;height&quot;:240.3348809908402,&quot;left&quot;:80.6,&quot;top&quot;:128.5,&quot;width&quot;:796.8}"/>
</p:tagLst>
</file>

<file path=ppt/tags/tag16.xml><?xml version="1.0" encoding="utf-8"?>
<p:tagLst xmlns:p="http://schemas.openxmlformats.org/presentationml/2006/main">
  <p:tag name="KSO_WM_DIAGRAM_VIRTUALLY_FRAME" val="{&quot;height&quot;:240.3348809908402,&quot;left&quot;:80.6,&quot;top&quot;:128.5,&quot;width&quot;:796.8}"/>
</p:tagLst>
</file>

<file path=ppt/tags/tag17.xml><?xml version="1.0" encoding="utf-8"?>
<p:tagLst xmlns:p="http://schemas.openxmlformats.org/presentationml/2006/main">
  <p:tag name="KSO_WM_DIAGRAM_VIRTUALLY_FRAME" val="{&quot;height&quot;:240.3348809908402,&quot;left&quot;:80.6,&quot;top&quot;:128.5,&quot;width&quot;:796.8}"/>
</p:tagLst>
</file>

<file path=ppt/tags/tag18.xml><?xml version="1.0" encoding="utf-8"?>
<p:tagLst xmlns:p="http://schemas.openxmlformats.org/presentationml/2006/main">
  <p:tag name="ISPRING_SCORM_RATE_SLIDES" val="0"/>
  <p:tag name="ISPRING_SCORM_RATE_QUIZZES" val="0"/>
  <p:tag name="ISPRING_SCORM_PASSING_SCORE" val="0.000000"/>
  <p:tag name="ISPRING_ULTRA_SCORM_COURSE_ID" val="833C5F10-82EE-4B0D-81FA-49C39FFF3B85"/>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0"/>
  <p:tag name="ISPRINGCLOUDFOLDERPATH" val="Repository"/>
  <p:tag name="ISPRING_OUTPUT_FOLDER" val="C:\Users\codi\Desktop\20190509包图\5"/>
  <p:tag name="ISPRING_PRESENTATION_TITLE" val="清新淡色创意志愿者活动策划PPT模板"/>
  <p:tag name="ISPRING_FIRST_PUBLISH" val="1"/>
  <p:tag name="COMMONDATA" val="eyJoZGlkIjoiYWZmMjcwNGFmODYyMmVjYmJiNDYxMmU2ZDZiYjhlNDEifQ=="/>
  <p:tag name="RESOURCE_RECORD_KEY" val="{&quot;8&quot;:[20476527]}"/>
</p:tagLst>
</file>

<file path=ppt/tags/tag2.xml><?xml version="1.0" encoding="utf-8"?>
<p:tagLst xmlns:p="http://schemas.openxmlformats.org/presentationml/2006/main">
  <p:tag name="KSO_WM_DIAGRAM_VIRTUALLY_FRAME" val="{&quot;height&quot;:241.36598425196843,&quot;left&quot;:134.29023622047242,&quot;top&quot;:169.6740157480315,&quot;width&quot;:693.9518897637796}"/>
</p:tagLst>
</file>

<file path=ppt/tags/tag3.xml><?xml version="1.0" encoding="utf-8"?>
<p:tagLst xmlns:p="http://schemas.openxmlformats.org/presentationml/2006/main">
  <p:tag name="KSO_WM_DIAGRAM_VIRTUALLY_FRAME" val="{&quot;height&quot;:241.36598425196843,&quot;left&quot;:134.29023622047242,&quot;top&quot;:169.6740157480315,&quot;width&quot;:693.9518897637796}"/>
</p:tagLst>
</file>

<file path=ppt/tags/tag4.xml><?xml version="1.0" encoding="utf-8"?>
<p:tagLst xmlns:p="http://schemas.openxmlformats.org/presentationml/2006/main">
  <p:tag name="KSO_WM_DIAGRAM_VIRTUALLY_FRAME" val="{&quot;height&quot;:241.36598425196843,&quot;left&quot;:134.29023622047242,&quot;top&quot;:169.6740157480315,&quot;width&quot;:693.9518897637796}"/>
</p:tagLst>
</file>

<file path=ppt/tags/tag5.xml><?xml version="1.0" encoding="utf-8"?>
<p:tagLst xmlns:p="http://schemas.openxmlformats.org/presentationml/2006/main">
  <p:tag name="KSO_WM_DIAGRAM_VIRTUALLY_FRAME" val="{&quot;height&quot;:241.36598425196843,&quot;left&quot;:134.29023622047242,&quot;top&quot;:169.6740157480315,&quot;width&quot;:693.9518897637796}"/>
</p:tagLst>
</file>

<file path=ppt/tags/tag6.xml><?xml version="1.0" encoding="utf-8"?>
<p:tagLst xmlns:p="http://schemas.openxmlformats.org/presentationml/2006/main">
  <p:tag name="KSO_WM_DIAGRAM_VIRTUALLY_FRAME" val="{&quot;height&quot;:240.3348809908402,&quot;left&quot;:80.6,&quot;top&quot;:128.5,&quot;width&quot;:796.8}"/>
</p:tagLst>
</file>

<file path=ppt/tags/tag7.xml><?xml version="1.0" encoding="utf-8"?>
<p:tagLst xmlns:p="http://schemas.openxmlformats.org/presentationml/2006/main">
  <p:tag name="KSO_WM_DIAGRAM_VIRTUALLY_FRAME" val="{&quot;height&quot;:240.3348809908402,&quot;left&quot;:80.6,&quot;top&quot;:128.5,&quot;width&quot;:796.8}"/>
</p:tagLst>
</file>

<file path=ppt/tags/tag8.xml><?xml version="1.0" encoding="utf-8"?>
<p:tagLst xmlns:p="http://schemas.openxmlformats.org/presentationml/2006/main">
  <p:tag name="KSO_WM_DIAGRAM_VIRTUALLY_FRAME" val="{&quot;height&quot;:240.3348809908402,&quot;left&quot;:80.6,&quot;top&quot;:128.5,&quot;width&quot;:796.8}"/>
</p:tagLst>
</file>

<file path=ppt/tags/tag9.xml><?xml version="1.0" encoding="utf-8"?>
<p:tagLst xmlns:p="http://schemas.openxmlformats.org/presentationml/2006/main">
  <p:tag name="KSO_WM_DIAGRAM_VIRTUALLY_FRAME" val="{&quot;height&quot;:240.3348809908402,&quot;left&quot;:80.6,&quot;top&quot;:128.5,&quot;width&quot;:796.8}"/>
</p:tagLst>
</file>

<file path=ppt/theme/theme1.xml><?xml version="1.0" encoding="utf-8"?>
<a:theme xmlns:a="http://schemas.openxmlformats.org/drawingml/2006/main" name="office">
  <a:themeElements>
    <a:clrScheme name="自定义 27">
      <a:dk1>
        <a:srgbClr val="000000"/>
      </a:dk1>
      <a:lt1>
        <a:srgbClr val="FFFFFF"/>
      </a:lt1>
      <a:dk2>
        <a:srgbClr val="44546A"/>
      </a:dk2>
      <a:lt2>
        <a:srgbClr val="E7E6E6"/>
      </a:lt2>
      <a:accent1>
        <a:srgbClr val="A6A7CD"/>
      </a:accent1>
      <a:accent2>
        <a:srgbClr val="8BBEC1"/>
      </a:accent2>
      <a:accent3>
        <a:srgbClr val="A5A5A5"/>
      </a:accent3>
      <a:accent4>
        <a:srgbClr val="FFC000"/>
      </a:accent4>
      <a:accent5>
        <a:srgbClr val="5B9BD5"/>
      </a:accent5>
      <a:accent6>
        <a:srgbClr val="70AD47"/>
      </a:accent6>
      <a:hlink>
        <a:srgbClr val="0563C1"/>
      </a:hlink>
      <a:folHlink>
        <a:srgbClr val="954F72"/>
      </a:folHlink>
    </a:clrScheme>
    <a:fontScheme name="kwalajh4">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5411</Words>
  <Application>WPS 演示</Application>
  <PresentationFormat>宽屏</PresentationFormat>
  <Paragraphs>554</Paragraphs>
  <Slides>10</Slides>
  <Notes>2</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10</vt:i4>
      </vt:variant>
    </vt:vector>
  </HeadingPairs>
  <TitlesOfParts>
    <vt:vector size="21" baseType="lpstr">
      <vt:lpstr>Arial</vt:lpstr>
      <vt:lpstr>宋体</vt:lpstr>
      <vt:lpstr>Wingdings</vt:lpstr>
      <vt:lpstr>微软雅黑</vt:lpstr>
      <vt:lpstr>可画雅仕黑-简</vt:lpstr>
      <vt:lpstr>黑体</vt:lpstr>
      <vt:lpstr>Times New Roman</vt:lpstr>
      <vt:lpstr>Arial Unicode MS</vt:lpstr>
      <vt:lpstr>等线</vt:lpstr>
      <vt:lpstr>office</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14.0000</AppVersion>
  <Manager>第一PPT</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工作总结</dc:title>
  <dc:creator>第一PPT</dc:creator>
  <cp:keywords>www.1ppt.com</cp:keywords>
  <dc:description>www.1ppt.com</dc:description>
  <cp:lastModifiedBy>孟晓</cp:lastModifiedBy>
  <cp:revision>109</cp:revision>
  <dcterms:created xsi:type="dcterms:W3CDTF">2022-01-13T08:19:00Z</dcterms:created>
  <dcterms:modified xsi:type="dcterms:W3CDTF">2026-06-08T01:13:50Z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CEE043406E7F416F9566EC1B335F80AB_13</vt:lpwstr>
  </property>
  <property fmtid="{D5CDD505-2E9C-101B-9397-08002B2CF9AE}" pid="3" name="KSOProductBuildVer">
    <vt:lpwstr>2052-12.1.0.26375</vt:lpwstr>
  </property>
</Properties>
</file>