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6" r:id="rId4"/>
  </p:sldMasterIdLst>
  <p:notesMasterIdLst>
    <p:notesMasterId r:id="rId7"/>
  </p:notesMasterIdLst>
  <p:handoutMasterIdLst>
    <p:handoutMasterId r:id="rId15"/>
  </p:handoutMasterIdLst>
  <p:sldIdLst>
    <p:sldId id="257" r:id="rId5"/>
    <p:sldId id="258" r:id="rId6"/>
    <p:sldId id="356" r:id="rId8"/>
    <p:sldId id="357" r:id="rId9"/>
    <p:sldId id="359" r:id="rId10"/>
    <p:sldId id="360" r:id="rId11"/>
    <p:sldId id="358" r:id="rId12"/>
    <p:sldId id="362" r:id="rId13"/>
    <p:sldId id="365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1" userDrawn="1">
          <p15:clr>
            <a:srgbClr val="A4A3A4"/>
          </p15:clr>
        </p15:guide>
        <p15:guide id="2" pos="39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帐户" initials="M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31E"/>
    <a:srgbClr val="1A549E"/>
    <a:srgbClr val="1E54CF"/>
    <a:srgbClr val="F4F7FA"/>
    <a:srgbClr val="136BB3"/>
    <a:srgbClr val="007DD5"/>
    <a:srgbClr val="0099FF"/>
    <a:srgbClr val="0071C1"/>
    <a:srgbClr val="7F7F7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080" autoAdjust="0"/>
  </p:normalViewPr>
  <p:slideViewPr>
    <p:cSldViewPr snapToGrid="0" showGuides="1">
      <p:cViewPr varScale="1">
        <p:scale>
          <a:sx n="70" d="100"/>
          <a:sy n="70" d="100"/>
        </p:scale>
        <p:origin x="388" y="40"/>
      </p:cViewPr>
      <p:guideLst>
        <p:guide orient="horz" pos="2531"/>
        <p:guide pos="39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4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EBC6-93C0-4E52-8FF9-E690104C0D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30F4-CFAD-4C02-907A-630CEDDA48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30F4-CFAD-4C02-907A-630CEDDA4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  <a:endParaRPr sz="905" kern="0"/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  <a:endParaRPr sz="5420" kern="0"/>
            </a:p>
          </p:txBody>
        </p:sp>
      </p:grpSp>
      <p:pic>
        <p:nvPicPr>
          <p:cNvPr id="2" name="图片 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1215447"/>
            <a:ext cx="3104722" cy="56425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1"/>
            <a:ext cx="11559386" cy="923290"/>
            <a:chOff x="0" y="45083"/>
            <a:chExt cx="11258358" cy="919869"/>
          </a:xfrm>
        </p:grpSpPr>
        <p:grpSp>
          <p:nvGrpSpPr>
            <p:cNvPr id="3" name="组合 3"/>
            <p:cNvGrpSpPr/>
            <p:nvPr/>
          </p:nvGrpSpPr>
          <p:grpSpPr>
            <a:xfrm>
              <a:off x="1035157" y="144286"/>
              <a:ext cx="10223201" cy="385885"/>
              <a:chOff x="98532" y="144286"/>
              <a:chExt cx="10223199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98532" y="144286"/>
                <a:ext cx="10223199" cy="10755"/>
              </a:xfrm>
              <a:prstGeom prst="line">
                <a:avLst/>
              </a:prstGeom>
              <a:noFill/>
              <a:ln w="984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211514" cy="919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endParaRPr sz="5420" kern="0"/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0"/>
            <a:ext cx="11559593" cy="929849"/>
            <a:chOff x="0" y="45083"/>
            <a:chExt cx="11258560" cy="926403"/>
          </a:xfrm>
        </p:grpSpPr>
        <p:grpSp>
          <p:nvGrpSpPr>
            <p:cNvPr id="3" name="组合 3"/>
            <p:cNvGrpSpPr/>
            <p:nvPr/>
          </p:nvGrpSpPr>
          <p:grpSpPr>
            <a:xfrm>
              <a:off x="1370364" y="144286"/>
              <a:ext cx="9888196" cy="385885"/>
              <a:chOff x="433739" y="144286"/>
              <a:chExt cx="9888194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lang="zh-CN" altLang="en-US" sz="905" kern="0" dirty="0"/>
                <a:t>品牌</a:t>
              </a:r>
              <a:endParaRPr lang="zh-CN" altLang="en-US" sz="905" kern="0" dirty="0"/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</a:t>
              </a:r>
              <a:r>
                <a:rPr lang="en-US" sz="5420" kern="0"/>
                <a:t>2</a:t>
              </a:r>
              <a:endParaRPr lang="en-US" sz="5420" kern="0"/>
            </a:p>
          </p:txBody>
        </p:sp>
      </p:grpSp>
      <p:sp>
        <p:nvSpPr>
          <p:cNvPr id="10" name="文本框 20481"/>
          <p:cNvSpPr txBox="1"/>
          <p:nvPr userDrawn="1"/>
        </p:nvSpPr>
        <p:spPr>
          <a:xfrm>
            <a:off x="1324089" y="249248"/>
            <a:ext cx="3106846" cy="309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889" tIns="45889" rIns="45889" bIns="45889" numCol="1" anchor="t">
            <a:spAutoFit/>
          </a:bodyPr>
          <a:lstStyle/>
          <a:p>
            <a:pPr hangingPunct="0">
              <a:defRPr sz="1400" b="1">
                <a:solidFill>
                  <a:srgbClr val="808080"/>
                </a:solidFill>
              </a:defRPr>
            </a:pPr>
            <a:r>
              <a:rPr sz="1405" b="1" kern="0">
                <a:solidFill>
                  <a:srgbClr val="F4AA0A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   CHINA RESOURCES SANJIU</a:t>
            </a:r>
            <a:endParaRPr sz="1405" b="1" kern="0">
              <a:solidFill>
                <a:srgbClr val="F4AA0A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  <a:endParaRPr sz="905" kern="0"/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  <a:endParaRPr sz="5420" kern="0"/>
            </a:p>
          </p:txBody>
        </p:sp>
      </p:grp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3" name="组合 3"/>
            <p:cNvGrpSpPr/>
            <p:nvPr/>
          </p:nvGrpSpPr>
          <p:grpSpPr>
            <a:xfrm>
              <a:off x="980990" y="-1"/>
              <a:ext cx="10277570" cy="530172"/>
              <a:chOff x="44365" y="0"/>
              <a:chExt cx="10277568" cy="530170"/>
            </a:xfrm>
          </p:grpSpPr>
          <p:sp>
            <p:nvSpPr>
              <p:cNvPr id="4" name="文本框 20481"/>
              <p:cNvSpPr txBox="1"/>
              <p:nvPr/>
            </p:nvSpPr>
            <p:spPr>
              <a:xfrm>
                <a:off x="44365" y="0"/>
                <a:ext cx="3031184" cy="3085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808080"/>
                    </a:solidFill>
                  </a:defRPr>
                </a:pP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华润三九概况</a:t>
              </a:r>
              <a:endParaRPr sz="905" kern="0"/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01</a:t>
              </a:r>
              <a:endParaRPr sz="5420" kern="0"/>
            </a:p>
          </p:txBody>
        </p:sp>
      </p:grpSp>
      <p:pic>
        <p:nvPicPr>
          <p:cNvPr id="11" name="图片 10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0"/>
            <a:ext cx="11559593" cy="929849"/>
            <a:chOff x="0" y="45083"/>
            <a:chExt cx="11258560" cy="926403"/>
          </a:xfrm>
        </p:grpSpPr>
        <p:grpSp>
          <p:nvGrpSpPr>
            <p:cNvPr id="3" name="组合 3"/>
            <p:cNvGrpSpPr/>
            <p:nvPr/>
          </p:nvGrpSpPr>
          <p:grpSpPr>
            <a:xfrm>
              <a:off x="1370364" y="144286"/>
              <a:ext cx="9888196" cy="385885"/>
              <a:chOff x="433739" y="144286"/>
              <a:chExt cx="9888194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lang="zh-CN" altLang="en-US" sz="905" kern="0" dirty="0"/>
                <a:t>品牌</a:t>
              </a:r>
              <a:endParaRPr lang="zh-CN" altLang="en-US" sz="905" kern="0" dirty="0"/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</a:t>
              </a:r>
              <a:r>
                <a:rPr lang="en-US" sz="5420" kern="0"/>
                <a:t>2</a:t>
              </a:r>
              <a:endParaRPr lang="en-US" sz="5420" kern="0"/>
            </a:p>
          </p:txBody>
        </p:sp>
      </p:grpSp>
      <p:sp>
        <p:nvSpPr>
          <p:cNvPr id="10" name="文本框 20481"/>
          <p:cNvSpPr txBox="1"/>
          <p:nvPr userDrawn="1"/>
        </p:nvSpPr>
        <p:spPr>
          <a:xfrm>
            <a:off x="1324089" y="249248"/>
            <a:ext cx="3106846" cy="309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889" tIns="45889" rIns="45889" bIns="45889" numCol="1" anchor="t">
            <a:spAutoFit/>
          </a:bodyPr>
          <a:lstStyle/>
          <a:p>
            <a:pPr hangingPunct="0">
              <a:defRPr sz="1400" b="1">
                <a:solidFill>
                  <a:srgbClr val="808080"/>
                </a:solidFill>
              </a:defRPr>
            </a:pPr>
            <a:r>
              <a:rPr sz="1405" b="1" kern="0">
                <a:solidFill>
                  <a:srgbClr val="F4AA0A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   CHINA RESOURCES SANJIU</a:t>
            </a:r>
            <a:endParaRPr sz="1405" b="1" kern="0">
              <a:solidFill>
                <a:srgbClr val="F4AA0A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图片 1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  <a:endParaRPr sz="905" kern="0"/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  <a:endParaRPr sz="5420" kern="0"/>
            </a:p>
          </p:txBody>
        </p:sp>
      </p:grpSp>
      <p:pic>
        <p:nvPicPr>
          <p:cNvPr id="12" name="图片 1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图片占位符 2"/>
          <p:cNvSpPr>
            <a:spLocks noGrp="1"/>
          </p:cNvSpPr>
          <p:nvPr>
            <p:ph type="pic" sz="half" idx="21"/>
          </p:nvPr>
        </p:nvSpPr>
        <p:spPr>
          <a:xfrm>
            <a:off x="608709" y="1556884"/>
            <a:ext cx="5235746" cy="46129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353635" y="1556884"/>
            <a:ext cx="5229864" cy="46129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sz="1505"/>
            </a:lvl1pPr>
            <a:lvl2pPr marL="686435" indent="-228600">
              <a:buFontTx/>
              <a:defRPr sz="1505"/>
            </a:lvl2pPr>
            <a:lvl3pPr marL="1144270" indent="-228600">
              <a:buFontTx/>
              <a:defRPr sz="1505"/>
            </a:lvl3pPr>
            <a:lvl4pPr marL="1637030" indent="-264160">
              <a:buFontTx/>
              <a:defRPr sz="1505"/>
            </a:lvl4pPr>
            <a:lvl5pPr marL="2094230" indent="-264160">
              <a:buFontTx/>
              <a:defRPr sz="150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08709" y="609058"/>
            <a:ext cx="10974791" cy="7063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0240014" y="915390"/>
            <a:ext cx="1044533" cy="5034648"/>
          </a:xfrm>
          <a:prstGeom prst="rect">
            <a:avLst/>
          </a:prstGeom>
        </p:spPr>
        <p:txBody>
          <a:bodyPr vert="eaVert" lIns="46799" tIns="46799" rIns="46799" bIns="46799"/>
          <a:lstStyle>
            <a:lvl1pPr>
              <a:defRPr sz="2710"/>
            </a:lvl1pPr>
          </a:lstStyle>
          <a:p>
            <a:r>
              <a:t>单击此处编辑标题</a:t>
            </a:r>
          </a:p>
        </p:txBody>
      </p:sp>
      <p:sp>
        <p:nvSpPr>
          <p:cNvPr id="101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914865" y="915390"/>
            <a:ext cx="9173874" cy="5034648"/>
          </a:xfrm>
          <a:prstGeom prst="rect">
            <a:avLst/>
          </a:prstGeom>
        </p:spPr>
        <p:txBody>
          <a:bodyPr vert="eaVert"/>
          <a:lstStyle>
            <a:lvl1pPr>
              <a:defRPr spc="301"/>
            </a:lvl1pPr>
            <a:lvl2pPr>
              <a:defRPr spc="301"/>
            </a:lvl2pPr>
            <a:lvl3pPr>
              <a:defRPr spc="301"/>
            </a:lvl3pPr>
            <a:lvl4pPr>
              <a:defRPr spc="301"/>
            </a:lvl4pPr>
            <a:lvl5pPr>
              <a:defRPr spc="30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08709" y="774839"/>
            <a:ext cx="10978392" cy="548874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199410" y="2486690"/>
            <a:ext cx="9804195" cy="1019904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ctr">
              <a:defRPr sz="5920"/>
            </a:lvl1pPr>
          </a:lstStyle>
          <a:p>
            <a:r>
              <a:t>单击此处编辑标题</a:t>
            </a:r>
          </a:p>
        </p:txBody>
      </p:sp>
      <p:sp>
        <p:nvSpPr>
          <p:cNvPr id="11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99410" y="3564255"/>
            <a:ext cx="9804195" cy="47211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buSzTx/>
              <a:buFontTx/>
              <a:buNone/>
              <a:defRPr sz="2310" spc="201"/>
            </a:lvl1pPr>
            <a:lvl2pPr marL="808355" indent="-350520" algn="ctr">
              <a:lnSpc>
                <a:spcPct val="110000"/>
              </a:lnSpc>
              <a:buFontTx/>
              <a:defRPr sz="2310" spc="201"/>
            </a:lvl2pPr>
            <a:lvl3pPr marL="1265555" indent="-350520" algn="ctr">
              <a:lnSpc>
                <a:spcPct val="110000"/>
              </a:lnSpc>
              <a:buFontTx/>
              <a:defRPr sz="2310" spc="201"/>
            </a:lvl3pPr>
            <a:lvl4pPr marL="1777365" indent="-404495" algn="ctr">
              <a:lnSpc>
                <a:spcPct val="110000"/>
              </a:lnSpc>
              <a:buFontTx/>
              <a:defRPr sz="2310" spc="201"/>
            </a:lvl4pPr>
            <a:lvl5pPr marL="2235200" indent="-404495" algn="ctr">
              <a:lnSpc>
                <a:spcPct val="110000"/>
              </a:lnSpc>
              <a:buFontTx/>
              <a:defRPr sz="2310" spc="20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60612" y="6379980"/>
            <a:ext cx="2816548" cy="366482"/>
          </a:xfrm>
        </p:spPr>
        <p:txBody>
          <a:bodyPr/>
          <a:lstStyle/>
          <a:p>
            <a:pPr hangingPunct="0"/>
            <a:fld id="{82F288E0-7875-42C4-84C8-98DBBD3BF4D2}" type="datetimeFigureOut">
              <a:rPr lang="zh-CN" altLang="en-US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46584" y="6379980"/>
            <a:ext cx="4224821" cy="366482"/>
          </a:xfrm>
        </p:spPr>
        <p:txBody>
          <a:bodyPr/>
          <a:lstStyle/>
          <a:p>
            <a:pPr hangingPunct="0"/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40830" y="6379980"/>
            <a:ext cx="2816548" cy="366482"/>
          </a:xfrm>
        </p:spPr>
        <p:txBody>
          <a:bodyPr/>
          <a:lstStyle/>
          <a:p>
            <a:pPr hangingPunct="0"/>
            <a:fld id="{7D9BB5D0-35E4-459D-AEF3-FE4D7C45CC19}" type="slidenum">
              <a:rPr lang="zh-CN" altLang="en-US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1"/>
            <a:ext cx="11559386" cy="923290"/>
            <a:chOff x="0" y="45083"/>
            <a:chExt cx="11258358" cy="919869"/>
          </a:xfrm>
        </p:grpSpPr>
        <p:grpSp>
          <p:nvGrpSpPr>
            <p:cNvPr id="3" name="组合 3"/>
            <p:cNvGrpSpPr/>
            <p:nvPr/>
          </p:nvGrpSpPr>
          <p:grpSpPr>
            <a:xfrm>
              <a:off x="1035157" y="144286"/>
              <a:ext cx="10223201" cy="385885"/>
              <a:chOff x="98532" y="144286"/>
              <a:chExt cx="10223199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98532" y="144286"/>
                <a:ext cx="10223199" cy="10755"/>
              </a:xfrm>
              <a:prstGeom prst="line">
                <a:avLst/>
              </a:prstGeom>
              <a:noFill/>
              <a:ln w="984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211514" cy="919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endParaRPr sz="5420" kern="0"/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228600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16915" marR="0" indent="-25971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174750" marR="0" indent="-25971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671955" marR="0" indent="-29908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29155" marR="0" indent="-29908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51777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297497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432810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389064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910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757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668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3578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9425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5336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1246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7093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93.xml"/><Relationship Id="rId31" Type="http://schemas.openxmlformats.org/officeDocument/2006/relationships/tags" Target="../tags/tag92.xml"/><Relationship Id="rId30" Type="http://schemas.openxmlformats.org/officeDocument/2006/relationships/tags" Target="../tags/tag91.xml"/><Relationship Id="rId3" Type="http://schemas.openxmlformats.org/officeDocument/2006/relationships/tags" Target="../tags/tag64.xml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image" Target="../media/image3.png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9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0" Type="http://schemas.openxmlformats.org/officeDocument/2006/relationships/slideLayout" Target="../slideLayouts/slideLayout13.xml"/><Relationship Id="rId3" Type="http://schemas.openxmlformats.org/officeDocument/2006/relationships/tags" Target="../tags/tag95.xml"/><Relationship Id="rId29" Type="http://schemas.openxmlformats.org/officeDocument/2006/relationships/image" Target="../media/image6.png"/><Relationship Id="rId28" Type="http://schemas.openxmlformats.org/officeDocument/2006/relationships/tags" Target="../tags/tag120.xml"/><Relationship Id="rId27" Type="http://schemas.openxmlformats.org/officeDocument/2006/relationships/tags" Target="../tags/tag119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image" Target="../media/image5.png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7" Type="http://schemas.openxmlformats.org/officeDocument/2006/relationships/slideLayout" Target="../slideLayouts/slideLayout13.xml"/><Relationship Id="rId36" Type="http://schemas.openxmlformats.org/officeDocument/2006/relationships/image" Target="../media/image10.png"/><Relationship Id="rId35" Type="http://schemas.openxmlformats.org/officeDocument/2006/relationships/tags" Target="../tags/tag150.xml"/><Relationship Id="rId34" Type="http://schemas.openxmlformats.org/officeDocument/2006/relationships/tags" Target="../tags/tag149.xml"/><Relationship Id="rId33" Type="http://schemas.openxmlformats.org/officeDocument/2006/relationships/tags" Target="../tags/tag148.xml"/><Relationship Id="rId32" Type="http://schemas.openxmlformats.org/officeDocument/2006/relationships/image" Target="../media/image9.png"/><Relationship Id="rId31" Type="http://schemas.openxmlformats.org/officeDocument/2006/relationships/tags" Target="../tags/tag147.xml"/><Relationship Id="rId30" Type="http://schemas.openxmlformats.org/officeDocument/2006/relationships/tags" Target="../tags/tag146.xml"/><Relationship Id="rId3" Type="http://schemas.openxmlformats.org/officeDocument/2006/relationships/tags" Target="../tags/tag121.xml"/><Relationship Id="rId29" Type="http://schemas.openxmlformats.org/officeDocument/2006/relationships/tags" Target="../tags/tag145.xml"/><Relationship Id="rId28" Type="http://schemas.openxmlformats.org/officeDocument/2006/relationships/tags" Target="../tags/tag144.xml"/><Relationship Id="rId27" Type="http://schemas.openxmlformats.org/officeDocument/2006/relationships/tags" Target="../tags/tag143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image" Target="../media/image5.png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image" Target="../media/image8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3.xml"/><Relationship Id="rId12" Type="http://schemas.openxmlformats.org/officeDocument/2006/relationships/image" Target="../media/image11.png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6" Type="http://schemas.openxmlformats.org/officeDocument/2006/relationships/slideLayout" Target="../slideLayouts/slideLayout13.xml"/><Relationship Id="rId25" Type="http://schemas.openxmlformats.org/officeDocument/2006/relationships/tags" Target="../tags/tag181.xml"/><Relationship Id="rId24" Type="http://schemas.openxmlformats.org/officeDocument/2006/relationships/tags" Target="../tags/tag180.xml"/><Relationship Id="rId23" Type="http://schemas.openxmlformats.org/officeDocument/2006/relationships/tags" Target="../tags/tag179.xml"/><Relationship Id="rId22" Type="http://schemas.openxmlformats.org/officeDocument/2006/relationships/tags" Target="../tags/tag178.xml"/><Relationship Id="rId21" Type="http://schemas.openxmlformats.org/officeDocument/2006/relationships/tags" Target="../tags/tag177.xml"/><Relationship Id="rId20" Type="http://schemas.openxmlformats.org/officeDocument/2006/relationships/tags" Target="../tags/tag176.xml"/><Relationship Id="rId2" Type="http://schemas.openxmlformats.org/officeDocument/2006/relationships/image" Target="../media/image5.png"/><Relationship Id="rId19" Type="http://schemas.openxmlformats.org/officeDocument/2006/relationships/tags" Target="../tags/tag175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tags" Target="../tags/tag172.xml"/><Relationship Id="rId15" Type="http://schemas.openxmlformats.org/officeDocument/2006/relationships/image" Target="../media/image12.png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2" Type="http://schemas.openxmlformats.org/officeDocument/2006/relationships/slideLayout" Target="../slideLayouts/slideLayout13.xml"/><Relationship Id="rId31" Type="http://schemas.openxmlformats.org/officeDocument/2006/relationships/tags" Target="../tags/tag210.xml"/><Relationship Id="rId30" Type="http://schemas.openxmlformats.org/officeDocument/2006/relationships/tags" Target="../tags/tag209.xml"/><Relationship Id="rId3" Type="http://schemas.openxmlformats.org/officeDocument/2006/relationships/image" Target="../media/image5.png"/><Relationship Id="rId29" Type="http://schemas.openxmlformats.org/officeDocument/2006/relationships/tags" Target="../tags/tag208.xml"/><Relationship Id="rId28" Type="http://schemas.openxmlformats.org/officeDocument/2006/relationships/tags" Target="../tags/tag207.xml"/><Relationship Id="rId27" Type="http://schemas.openxmlformats.org/officeDocument/2006/relationships/tags" Target="../tags/tag206.xml"/><Relationship Id="rId26" Type="http://schemas.openxmlformats.org/officeDocument/2006/relationships/tags" Target="../tags/tag205.xml"/><Relationship Id="rId25" Type="http://schemas.openxmlformats.org/officeDocument/2006/relationships/tags" Target="../tags/tag204.xml"/><Relationship Id="rId24" Type="http://schemas.openxmlformats.org/officeDocument/2006/relationships/tags" Target="../tags/tag203.xml"/><Relationship Id="rId23" Type="http://schemas.openxmlformats.org/officeDocument/2006/relationships/tags" Target="../tags/tag20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image" Target="../media/image4.png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7" Type="http://schemas.openxmlformats.org/officeDocument/2006/relationships/slideLayout" Target="../slideLayouts/slideLayout38.xml"/><Relationship Id="rId36" Type="http://schemas.openxmlformats.org/officeDocument/2006/relationships/tags" Target="../tags/tag244.xml"/><Relationship Id="rId35" Type="http://schemas.openxmlformats.org/officeDocument/2006/relationships/tags" Target="../tags/tag243.xml"/><Relationship Id="rId34" Type="http://schemas.openxmlformats.org/officeDocument/2006/relationships/tags" Target="../tags/tag242.xml"/><Relationship Id="rId33" Type="http://schemas.openxmlformats.org/officeDocument/2006/relationships/tags" Target="../tags/tag241.xml"/><Relationship Id="rId32" Type="http://schemas.openxmlformats.org/officeDocument/2006/relationships/tags" Target="../tags/tag240.xml"/><Relationship Id="rId31" Type="http://schemas.openxmlformats.org/officeDocument/2006/relationships/tags" Target="../tags/tag239.xml"/><Relationship Id="rId30" Type="http://schemas.openxmlformats.org/officeDocument/2006/relationships/tags" Target="../tags/tag238.xml"/><Relationship Id="rId3" Type="http://schemas.openxmlformats.org/officeDocument/2006/relationships/image" Target="../media/image5.png"/><Relationship Id="rId29" Type="http://schemas.openxmlformats.org/officeDocument/2006/relationships/tags" Target="../tags/tag237.xml"/><Relationship Id="rId28" Type="http://schemas.openxmlformats.org/officeDocument/2006/relationships/tags" Target="../tags/tag236.xml"/><Relationship Id="rId27" Type="http://schemas.openxmlformats.org/officeDocument/2006/relationships/tags" Target="../tags/tag235.xml"/><Relationship Id="rId26" Type="http://schemas.openxmlformats.org/officeDocument/2006/relationships/tags" Target="../tags/tag234.xml"/><Relationship Id="rId25" Type="http://schemas.openxmlformats.org/officeDocument/2006/relationships/tags" Target="../tags/tag233.xml"/><Relationship Id="rId24" Type="http://schemas.openxmlformats.org/officeDocument/2006/relationships/tags" Target="../tags/tag232.xml"/><Relationship Id="rId23" Type="http://schemas.openxmlformats.org/officeDocument/2006/relationships/tags" Target="../tags/tag231.xml"/><Relationship Id="rId22" Type="http://schemas.openxmlformats.org/officeDocument/2006/relationships/tags" Target="../tags/tag230.xml"/><Relationship Id="rId21" Type="http://schemas.openxmlformats.org/officeDocument/2006/relationships/tags" Target="../tags/tag229.xml"/><Relationship Id="rId20" Type="http://schemas.openxmlformats.org/officeDocument/2006/relationships/tags" Target="../tags/tag228.xml"/><Relationship Id="rId2" Type="http://schemas.openxmlformats.org/officeDocument/2006/relationships/image" Target="../media/image4.png"/><Relationship Id="rId19" Type="http://schemas.openxmlformats.org/officeDocument/2006/relationships/tags" Target="../tags/tag227.xml"/><Relationship Id="rId18" Type="http://schemas.openxmlformats.org/officeDocument/2006/relationships/tags" Target="../tags/tag226.xml"/><Relationship Id="rId17" Type="http://schemas.openxmlformats.org/officeDocument/2006/relationships/tags" Target="../tags/tag225.xml"/><Relationship Id="rId16" Type="http://schemas.openxmlformats.org/officeDocument/2006/relationships/tags" Target="../tags/tag224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tags" Target="../tags/tag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矩形 6"/>
          <p:cNvGrpSpPr/>
          <p:nvPr/>
        </p:nvGrpSpPr>
        <p:grpSpPr>
          <a:xfrm>
            <a:off x="0" y="-6826"/>
            <a:ext cx="12191999" cy="6871652"/>
            <a:chOff x="-1" y="0"/>
            <a:chExt cx="11879265" cy="6846888"/>
          </a:xfrm>
          <a:solidFill>
            <a:srgbClr val="007DD5"/>
          </a:solidFill>
        </p:grpSpPr>
        <p:sp>
          <p:nvSpPr>
            <p:cNvPr id="10" name="矩形"/>
            <p:cNvSpPr/>
            <p:nvPr/>
          </p:nvSpPr>
          <p:spPr>
            <a:xfrm>
              <a:off x="-1" y="0"/>
              <a:ext cx="11879265" cy="6846888"/>
            </a:xfrm>
            <a:prstGeom prst="rect">
              <a:avLst/>
            </a:prstGeom>
            <a:grpFill/>
            <a:ln w="12700" cap="flat">
              <a:solidFill>
                <a:srgbClr val="466DA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marL="0" marR="0" indent="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L="0" marR="0" indent="457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L="0" marR="0" indent="914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L="0" marR="0" indent="1371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L="0" marR="0" indent="18288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L="0" marR="0" indent="22860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L="0" marR="0" indent="2743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L="0" marR="0" indent="3200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L="0" marR="0" indent="3657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</a:p>
          </p:txBody>
        </p:sp>
        <p:sp>
          <p:nvSpPr>
            <p:cNvPr id="11" name="文本"/>
            <p:cNvSpPr txBox="1"/>
            <p:nvPr/>
          </p:nvSpPr>
          <p:spPr>
            <a:xfrm>
              <a:off x="52069" y="3132997"/>
              <a:ext cx="11775124" cy="5808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3" name="图片 2" descr="图片 15"/>
          <p:cNvPicPr>
            <a:picLocks noChangeAspect="1"/>
          </p:cNvPicPr>
          <p:nvPr/>
        </p:nvPicPr>
        <p:blipFill>
          <a:blip r:embed="rId1"/>
          <a:srcRect l="6838" t="24257" r="15416" b="26772"/>
          <a:stretch>
            <a:fillRect/>
          </a:stretch>
        </p:blipFill>
        <p:spPr>
          <a:xfrm>
            <a:off x="6351587" y="1661001"/>
            <a:ext cx="5840413" cy="52038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文本框 12"/>
          <p:cNvSpPr txBox="1"/>
          <p:nvPr/>
        </p:nvSpPr>
        <p:spPr>
          <a:xfrm>
            <a:off x="300990" y="6176010"/>
            <a:ext cx="3860165" cy="39878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sz="2000" dirty="0" err="1">
                <a:solidFill>
                  <a:srgbClr val="FFC000"/>
                </a:solidFill>
              </a:rPr>
              <a:t>华润三九医药股份有限公司</a:t>
            </a:r>
            <a:endParaRPr sz="2000" dirty="0" err="1">
              <a:solidFill>
                <a:srgbClr val="FFC000"/>
              </a:solidFill>
            </a:endParaRPr>
          </a:p>
        </p:txBody>
      </p:sp>
      <p:sp>
        <p:nvSpPr>
          <p:cNvPr id="1048585" name="文本框 6"/>
          <p:cNvSpPr txBox="1"/>
          <p:nvPr/>
        </p:nvSpPr>
        <p:spPr>
          <a:xfrm>
            <a:off x="1362710" y="1574165"/>
            <a:ext cx="6468745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25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桃核承气</a:t>
            </a:r>
            <a:r>
              <a:rPr lang="zh-CN" altLang="en-US" sz="6600" b="1" spc="25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汤颗粒</a:t>
            </a:r>
            <a:endParaRPr lang="zh-CN" altLang="en-US" sz="6600" b="1" spc="2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661302" y="2886710"/>
            <a:ext cx="5839460" cy="0"/>
          </a:xfrm>
          <a:prstGeom prst="line">
            <a:avLst/>
          </a:prstGeom>
          <a:ln w="12700" cap="flat" cmpd="sng">
            <a:solidFill>
              <a:schemeClr val="bg1"/>
            </a:solidFill>
            <a:prstDash val="sysDot"/>
            <a:miter lim="800000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591310" y="3124835"/>
            <a:ext cx="9007475" cy="11239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16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</a:t>
            </a:r>
            <a:r>
              <a:rPr lang="zh-CN" altLang="en-US" sz="1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脓毒症合并急性胃肠损伤</a:t>
            </a:r>
            <a:r>
              <a:rPr lang="en-US" altLang="zh-CN" sz="1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胃肠功能障碍</a:t>
            </a:r>
            <a:r>
              <a:rPr lang="zh-CN" altLang="en-US" sz="16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，显著降低脓毒症28天死亡率（</a:t>
            </a:r>
            <a:r>
              <a:rPr lang="en-US" altLang="zh-CN" sz="1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↓ 43%</a:t>
            </a:r>
            <a:r>
              <a:rPr lang="zh-CN" altLang="en-US" sz="16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1600" b="1" i="1">
              <a:solidFill>
                <a:srgbClr val="F9FA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16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多途径给药，避免静脉给药相关</a:t>
            </a:r>
            <a:r>
              <a:rPr lang="zh-CN" altLang="en-US" sz="1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严重过敏反应与心血管事件风险。</a:t>
            </a:r>
            <a:endParaRPr lang="zh-CN" altLang="en-US" sz="1600" b="1" i="1">
              <a:solidFill>
                <a:srgbClr val="F9FA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1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精准填补目录内脓毒症</a:t>
            </a:r>
            <a:r>
              <a:rPr lang="en-US" altLang="zh-CN" sz="1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AGI</a:t>
            </a:r>
            <a:r>
              <a:rPr lang="zh-CN" altLang="en-US" sz="1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通腑胃肠的治疗空白</a:t>
            </a:r>
            <a:r>
              <a:rPr lang="zh-CN" altLang="en-US" sz="1600" b="1" i="1" dirty="0">
                <a:solidFill>
                  <a:srgbClr val="F4A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更好地满足临床需求。</a:t>
            </a:r>
            <a:endParaRPr lang="zh-CN" alt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7975" y="1266190"/>
            <a:ext cx="631888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zh-CN" altLang="en-US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目录外中成药</a:t>
            </a:r>
            <a:r>
              <a:rPr lang="en-US" altLang="zh-CN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- </a:t>
            </a:r>
            <a:r>
              <a:rPr lang="zh-CN" altLang="en-US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申报条件（</a:t>
            </a:r>
            <a:r>
              <a:rPr lang="en-US" altLang="zh-CN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- </a:t>
            </a:r>
            <a:r>
              <a:rPr lang="zh-CN" altLang="en-US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新通用名药品（</a:t>
            </a:r>
            <a:r>
              <a:rPr lang="en-US" altLang="zh-CN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3.1 </a:t>
            </a:r>
            <a:r>
              <a:rPr lang="zh-CN" altLang="en-US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类中药</a:t>
            </a:r>
            <a:r>
              <a:rPr lang="zh-CN" altLang="en-US" sz="12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新药）</a:t>
            </a:r>
            <a:endParaRPr lang="zh-CN" altLang="en-US" sz="1200" b="1" i="1">
              <a:solidFill>
                <a:srgbClr val="F9FA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矩形 6"/>
          <p:cNvGrpSpPr/>
          <p:nvPr/>
        </p:nvGrpSpPr>
        <p:grpSpPr>
          <a:xfrm>
            <a:off x="0" y="5395"/>
            <a:ext cx="12191999" cy="6847209"/>
            <a:chOff x="-150494" y="-1"/>
            <a:chExt cx="12041505" cy="6847207"/>
          </a:xfrm>
        </p:grpSpPr>
        <p:sp>
          <p:nvSpPr>
            <p:cNvPr id="34" name="矩形"/>
            <p:cNvSpPr/>
            <p:nvPr/>
          </p:nvSpPr>
          <p:spPr>
            <a:xfrm>
              <a:off x="-150494" y="-1"/>
              <a:ext cx="12041505" cy="6847207"/>
            </a:xfrm>
            <a:prstGeom prst="rect">
              <a:avLst/>
            </a:prstGeom>
            <a:solidFill>
              <a:srgbClr val="007DD5"/>
            </a:solidFill>
            <a:ln w="12700" cap="flat">
              <a:solidFill>
                <a:srgbClr val="466DA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marL="0" marR="0" indent="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L="0" marR="0" indent="457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L="0" marR="0" indent="914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L="0" marR="0" indent="1371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L="0" marR="0" indent="18288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L="0" marR="0" indent="22860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L="0" marR="0" indent="2743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L="0" marR="0" indent="3200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L="0" marR="0" indent="3657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4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900" b="1" i="0" u="none" strike="noStrike" kern="0" cap="none" spc="0" normalizeH="0" baseline="0" noProof="0">
                <a:ln>
                  <a:noFill/>
                </a:ln>
                <a:solidFill>
                  <a:srgbClr val="F5B54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文本"/>
            <p:cNvSpPr txBox="1"/>
            <p:nvPr/>
          </p:nvSpPr>
          <p:spPr>
            <a:xfrm>
              <a:off x="52070" y="3133155"/>
              <a:ext cx="11786870" cy="580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ts val="4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F5B54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5B54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9" name="图片 8" descr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838" t="24257" r="15416" b="26772"/>
          <a:stretch>
            <a:fillRect/>
          </a:stretch>
        </p:blipFill>
        <p:spPr>
          <a:xfrm>
            <a:off x="6351587" y="1661001"/>
            <a:ext cx="5840413" cy="52038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58" name="组合 57"/>
          <p:cNvGrpSpPr/>
          <p:nvPr/>
        </p:nvGrpSpPr>
        <p:grpSpPr>
          <a:xfrm>
            <a:off x="402590" y="276225"/>
            <a:ext cx="1725930" cy="1225550"/>
            <a:chOff x="4521" y="3947"/>
            <a:chExt cx="3648" cy="2711"/>
          </a:xfrm>
        </p:grpSpPr>
        <p:sp>
          <p:nvSpPr>
            <p:cNvPr id="59" name="内容占位符 2"/>
            <p:cNvSpPr>
              <a:spLocks noGrp="1"/>
            </p:cNvSpPr>
            <p:nvPr/>
          </p:nvSpPr>
          <p:spPr>
            <a:xfrm>
              <a:off x="4521" y="3947"/>
              <a:ext cx="3648" cy="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zh-CN" altLang="en-US" sz="5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目录</a:t>
              </a:r>
              <a:endPara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0" name="内容占位符 2"/>
            <p:cNvSpPr>
              <a:spLocks noGrp="1"/>
            </p:cNvSpPr>
            <p:nvPr/>
          </p:nvSpPr>
          <p:spPr>
            <a:xfrm>
              <a:off x="4521" y="5802"/>
              <a:ext cx="3648" cy="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CONTENTS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2" name="组合 61"/>
          <p:cNvGrpSpPr/>
          <p:nvPr>
            <p:custDataLst>
              <p:tags r:id="rId3"/>
            </p:custDataLst>
          </p:nvPr>
        </p:nvGrpSpPr>
        <p:grpSpPr>
          <a:xfrm>
            <a:off x="584342" y="1620520"/>
            <a:ext cx="3937000" cy="635000"/>
            <a:chOff x="9985" y="1900"/>
            <a:chExt cx="6200" cy="1000"/>
          </a:xfrm>
        </p:grpSpPr>
        <p:sp>
          <p:nvSpPr>
            <p:cNvPr id="63" name="圆角矩形 62"/>
            <p:cNvSpPr/>
            <p:nvPr>
              <p:custDataLst>
                <p:tags r:id="rId4"/>
              </p:custDataLst>
            </p:nvPr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4" name="直接连接符 63"/>
            <p:cNvCxnSpPr/>
            <p:nvPr>
              <p:custDataLst>
                <p:tags r:id="rId5"/>
              </p:custDataLst>
            </p:nvPr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5" name="内容占位符 2"/>
            <p:cNvSpPr>
              <a:spLocks noGrp="1"/>
            </p:cNvSpPr>
            <p:nvPr>
              <p:custDataLst>
                <p:tags r:id="rId6"/>
              </p:custDataLst>
            </p:nvPr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01</a:t>
              </a:r>
              <a:endPara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6" name="内容占位符 2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11754" y="2095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基本信息</a:t>
              </a:r>
              <a:endPara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7" name="组合 66"/>
          <p:cNvGrpSpPr/>
          <p:nvPr>
            <p:custDataLst>
              <p:tags r:id="rId8"/>
            </p:custDataLst>
          </p:nvPr>
        </p:nvGrpSpPr>
        <p:grpSpPr>
          <a:xfrm>
            <a:off x="584342" y="2499995"/>
            <a:ext cx="3937000" cy="635000"/>
            <a:chOff x="9985" y="1900"/>
            <a:chExt cx="6200" cy="1000"/>
          </a:xfrm>
        </p:grpSpPr>
        <p:sp>
          <p:nvSpPr>
            <p:cNvPr id="68" name="圆角矩形 67"/>
            <p:cNvSpPr/>
            <p:nvPr>
              <p:custDataLst>
                <p:tags r:id="rId9"/>
              </p:custDataLst>
            </p:nvPr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9" name="直接连接符 68"/>
            <p:cNvCxnSpPr/>
            <p:nvPr>
              <p:custDataLst>
                <p:tags r:id="rId10"/>
              </p:custDataLst>
            </p:nvPr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0" name="内容占位符 2"/>
            <p:cNvSpPr>
              <a:spLocks noGrp="1"/>
            </p:cNvSpPr>
            <p:nvPr>
              <p:custDataLst>
                <p:tags r:id="rId11"/>
              </p:custDataLst>
            </p:nvPr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02</a:t>
              </a:r>
              <a:endPara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1" name="内容占位符 2"/>
            <p:cNvSpPr>
              <a:spLocks noGrp="1"/>
            </p:cNvSpPr>
            <p:nvPr>
              <p:custDataLst>
                <p:tags r:id="rId12"/>
              </p:custDataLst>
            </p:nvPr>
          </p:nvSpPr>
          <p:spPr>
            <a:xfrm>
              <a:off x="11754" y="2059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有效</a:t>
              </a: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性</a:t>
              </a:r>
              <a:endPara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2" name="组合 71"/>
          <p:cNvGrpSpPr/>
          <p:nvPr>
            <p:custDataLst>
              <p:tags r:id="rId13"/>
            </p:custDataLst>
          </p:nvPr>
        </p:nvGrpSpPr>
        <p:grpSpPr>
          <a:xfrm>
            <a:off x="584342" y="3379470"/>
            <a:ext cx="3937000" cy="635000"/>
            <a:chOff x="9985" y="1900"/>
            <a:chExt cx="6200" cy="1000"/>
          </a:xfrm>
        </p:grpSpPr>
        <p:sp>
          <p:nvSpPr>
            <p:cNvPr id="73" name="圆角矩形 72"/>
            <p:cNvSpPr/>
            <p:nvPr>
              <p:custDataLst>
                <p:tags r:id="rId14"/>
              </p:custDataLst>
            </p:nvPr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4" name="直接连接符 73"/>
            <p:cNvCxnSpPr/>
            <p:nvPr>
              <p:custDataLst>
                <p:tags r:id="rId15"/>
              </p:custDataLst>
            </p:nvPr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5" name="内容占位符 2"/>
            <p:cNvSpPr>
              <a:spLocks noGrp="1"/>
            </p:cNvSpPr>
            <p:nvPr>
              <p:custDataLst>
                <p:tags r:id="rId16"/>
              </p:custDataLst>
            </p:nvPr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03</a:t>
              </a:r>
              <a:endPara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6" name="内容占位符 2"/>
            <p:cNvSpPr>
              <a:spLocks noGrp="1"/>
            </p:cNvSpPr>
            <p:nvPr>
              <p:custDataLst>
                <p:tags r:id="rId17"/>
              </p:custDataLst>
            </p:nvPr>
          </p:nvSpPr>
          <p:spPr>
            <a:xfrm>
              <a:off x="11754" y="2022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安全性</a:t>
              </a:r>
              <a:endPara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7" name="组合 76"/>
          <p:cNvGrpSpPr/>
          <p:nvPr>
            <p:custDataLst>
              <p:tags r:id="rId18"/>
            </p:custDataLst>
          </p:nvPr>
        </p:nvGrpSpPr>
        <p:grpSpPr>
          <a:xfrm>
            <a:off x="584342" y="4258945"/>
            <a:ext cx="3937000" cy="635000"/>
            <a:chOff x="9985" y="1900"/>
            <a:chExt cx="6200" cy="1000"/>
          </a:xfrm>
        </p:grpSpPr>
        <p:sp>
          <p:nvSpPr>
            <p:cNvPr id="78" name="圆角矩形 77"/>
            <p:cNvSpPr/>
            <p:nvPr>
              <p:custDataLst>
                <p:tags r:id="rId19"/>
              </p:custDataLst>
            </p:nvPr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9" name="直接连接符 78"/>
            <p:cNvCxnSpPr/>
            <p:nvPr>
              <p:custDataLst>
                <p:tags r:id="rId20"/>
              </p:custDataLst>
            </p:nvPr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0" name="内容占位符 2"/>
            <p:cNvSpPr>
              <a:spLocks noGrp="1"/>
            </p:cNvSpPr>
            <p:nvPr>
              <p:custDataLst>
                <p:tags r:id="rId21"/>
              </p:custDataLst>
            </p:nvPr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04</a:t>
              </a:r>
              <a:endPara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1" name="内容占位符 2"/>
            <p:cNvSpPr>
              <a:spLocks noGrp="1"/>
            </p:cNvSpPr>
            <p:nvPr>
              <p:custDataLst>
                <p:tags r:id="rId22"/>
              </p:custDataLst>
            </p:nvPr>
          </p:nvSpPr>
          <p:spPr>
            <a:xfrm>
              <a:off x="11754" y="2098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创新性</a:t>
              </a:r>
              <a:endPara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82" name="组合 81"/>
          <p:cNvGrpSpPr/>
          <p:nvPr>
            <p:custDataLst>
              <p:tags r:id="rId23"/>
            </p:custDataLst>
          </p:nvPr>
        </p:nvGrpSpPr>
        <p:grpSpPr>
          <a:xfrm>
            <a:off x="584342" y="5138420"/>
            <a:ext cx="3937000" cy="635000"/>
            <a:chOff x="9985" y="1900"/>
            <a:chExt cx="6200" cy="1000"/>
          </a:xfrm>
        </p:grpSpPr>
        <p:sp>
          <p:nvSpPr>
            <p:cNvPr id="83" name="圆角矩形 82"/>
            <p:cNvSpPr/>
            <p:nvPr>
              <p:custDataLst>
                <p:tags r:id="rId24"/>
              </p:custDataLst>
            </p:nvPr>
          </p:nvSpPr>
          <p:spPr>
            <a:xfrm>
              <a:off x="9985" y="1900"/>
              <a:ext cx="6200" cy="1000"/>
            </a:xfrm>
            <a:prstGeom prst="roundRect">
              <a:avLst/>
            </a:prstGeom>
            <a:noFill/>
            <a:ln w="222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84" name="直接连接符 83"/>
            <p:cNvCxnSpPr/>
            <p:nvPr>
              <p:custDataLst>
                <p:tags r:id="rId25"/>
              </p:custDataLst>
            </p:nvPr>
          </p:nvCxnSpPr>
          <p:spPr>
            <a:xfrm>
              <a:off x="11486" y="2162"/>
              <a:ext cx="0" cy="476"/>
            </a:xfrm>
            <a:prstGeom prst="line">
              <a:avLst/>
            </a:prstGeom>
            <a:ln w="12700" cap="flat" cmpd="sng">
              <a:solidFill>
                <a:srgbClr val="A8532D"/>
              </a:solidFill>
              <a:prstDash val="sysDot"/>
              <a:miter lim="800000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5" name="内容占位符 2"/>
            <p:cNvSpPr>
              <a:spLocks noGrp="1"/>
            </p:cNvSpPr>
            <p:nvPr>
              <p:custDataLst>
                <p:tags r:id="rId26"/>
              </p:custDataLst>
            </p:nvPr>
          </p:nvSpPr>
          <p:spPr>
            <a:xfrm>
              <a:off x="10322" y="1972"/>
              <a:ext cx="1113" cy="85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en-US" altLang="zh-CN" sz="32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05</a:t>
              </a:r>
              <a:endPara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6" name="内容占位符 2"/>
            <p:cNvSpPr>
              <a:spLocks noGrp="1"/>
            </p:cNvSpPr>
            <p:nvPr>
              <p:custDataLst>
                <p:tags r:id="rId27"/>
              </p:custDataLst>
            </p:nvPr>
          </p:nvSpPr>
          <p:spPr>
            <a:xfrm>
              <a:off x="11755" y="2033"/>
              <a:ext cx="2661" cy="47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公平性</a:t>
              </a:r>
              <a:endPara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8"/>
            </p:custDataLst>
          </p:nvPr>
        </p:nvSpPr>
        <p:spPr>
          <a:xfrm>
            <a:off x="4587875" y="1635125"/>
            <a:ext cx="7049135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桃核承气汤适用于</a:t>
            </a: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脓毒症合并急性胃肠损伤（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AGI</a:t>
            </a: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）/胃肠功能障碍。</a:t>
            </a:r>
            <a:endParaRPr lang="zh-CN" altLang="en-US" sz="1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</a:t>
            </a:r>
            <a:r>
              <a:rPr lang="zh-CN" altLang="en-US" sz="1400" b="1" i="1" u="sng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血必净注射液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均可用于脓毒症，后者侧重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调控全身炎症与微循环障碍。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9"/>
            </p:custDataLst>
          </p:nvPr>
        </p:nvSpPr>
        <p:spPr>
          <a:xfrm>
            <a:off x="4579620" y="2535555"/>
            <a:ext cx="7327265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泻热逐瘀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的经典方剂，治疗脓毒症合并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AGI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，证候描述高度吻合、治则治法完全契合。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可显著降低脓毒症28天死亡率</a:t>
            </a:r>
            <a:r>
              <a:rPr lang="zh-CN" altLang="en-US" sz="14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4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↓ 43%</a:t>
            </a:r>
            <a:r>
              <a:rPr lang="zh-CN" altLang="en-US" sz="1400" b="1" i="1">
                <a:solidFill>
                  <a:srgbClr val="F9FA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，改善患者胃肠功能、降低炎症水平。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0"/>
            </p:custDataLst>
          </p:nvPr>
        </p:nvSpPr>
        <p:spPr>
          <a:xfrm>
            <a:off x="4624070" y="3400425"/>
            <a:ext cx="7049135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处方不含毒性药材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，多项临床研究均未报告严重不良反应。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与血必净相比，</a:t>
            </a: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可避免静脉给药相关严重过敏反应与心血管事件风险。</a:t>
            </a:r>
            <a:endParaRPr lang="zh-CN" altLang="en-US" sz="1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1"/>
            </p:custDataLst>
          </p:nvPr>
        </p:nvSpPr>
        <p:spPr>
          <a:xfrm>
            <a:off x="4624070" y="4410075"/>
            <a:ext cx="728281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精准</a:t>
            </a: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填补目录内脓毒症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AGI</a:t>
            </a: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通腑胃肠的治疗空白</a:t>
            </a:r>
            <a:r>
              <a:rPr lang="zh-CN" altLang="en-US" sz="1400" b="1">
                <a:solidFill>
                  <a:srgbClr val="F4A3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，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更好地满足危急重症患者救治需求。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2"/>
            </p:custDataLst>
          </p:nvPr>
        </p:nvSpPr>
        <p:spPr>
          <a:xfrm>
            <a:off x="4635500" y="5299710"/>
            <a:ext cx="704913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干预肠道功能障碍以</a:t>
            </a:r>
            <a:r>
              <a:rPr lang="zh-CN" altLang="en-US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阻断脓毒症恶化链条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，改善患者预后、减少医疗资源消耗。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803" y="10873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81954" y="625571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基本</a:t>
            </a:r>
            <a:r>
              <a:rPr lang="zh-CN" sz="2410" b="1" kern="0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endParaRPr lang="zh-CN" sz="241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3294" y="4047897"/>
            <a:ext cx="6064250" cy="323215"/>
            <a:chOff x="847" y="5307"/>
            <a:chExt cx="9550" cy="509"/>
          </a:xfrm>
        </p:grpSpPr>
        <p:sp>
          <p:nvSpPr>
            <p:cNvPr id="8" name="内容占位符 2"/>
            <p:cNvSpPr>
              <a:spLocks noGrp="1"/>
            </p:cNvSpPr>
            <p:nvPr/>
          </p:nvSpPr>
          <p:spPr>
            <a:xfrm>
              <a:off x="847" y="5307"/>
              <a:ext cx="9550" cy="50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用法用量</a:t>
              </a: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zh-CN" altLang="en-US" sz="1600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餐前温开水冲服。一次1袋，一日3次；或遵医嘱。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zh-CN" altLang="en-US" sz="16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94" y="5482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40847" y="1800395"/>
            <a:ext cx="5387340" cy="960120"/>
            <a:chOff x="859" y="6470"/>
            <a:chExt cx="8484" cy="1512"/>
          </a:xfrm>
        </p:grpSpPr>
        <p:sp>
          <p:nvSpPr>
            <p:cNvPr id="11" name="内容占位符 2"/>
            <p:cNvSpPr>
              <a:spLocks noGrp="1"/>
            </p:cNvSpPr>
            <p:nvPr/>
          </p:nvSpPr>
          <p:spPr>
            <a:xfrm>
              <a:off x="859" y="6470"/>
              <a:ext cx="8484" cy="1512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目前大陆地区同通用名药品的上市情况</a:t>
              </a: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endParaRPr lang="en-US" altLang="zh-CN" sz="1600" b="1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0" indent="0" algn="l">
                <a:lnSpc>
                  <a:spcPct val="110000"/>
                </a:lnSpc>
                <a:buFont typeface="+mj-lt"/>
                <a:buNone/>
              </a:pPr>
              <a:endParaRPr lang="zh-CN" altLang="en-US" sz="1600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06" y="6662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40855" y="1338580"/>
            <a:ext cx="4802505" cy="323215"/>
            <a:chOff x="859" y="5016"/>
            <a:chExt cx="8595" cy="509"/>
          </a:xfrm>
        </p:grpSpPr>
        <p:sp>
          <p:nvSpPr>
            <p:cNvPr id="20" name="内容占位符 2"/>
            <p:cNvSpPr>
              <a:spLocks noGrp="1"/>
            </p:cNvSpPr>
            <p:nvPr/>
          </p:nvSpPr>
          <p:spPr>
            <a:xfrm>
              <a:off x="859" y="5016"/>
              <a:ext cx="8595" cy="50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中国大陆获批时间</a:t>
              </a: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en-US" altLang="zh-CN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2026</a:t>
              </a:r>
              <a:r>
                <a:rPr lang="zh-CN" altLang="en-US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</a:t>
              </a:r>
              <a:r>
                <a:rPr lang="en-US" altLang="zh-CN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月 </a:t>
              </a:r>
              <a:endParaRPr lang="zh-CN" altLang="en-US" sz="1600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06" y="5222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7533" y="2306592"/>
            <a:ext cx="5459095" cy="377190"/>
            <a:chOff x="859" y="6431"/>
            <a:chExt cx="8597" cy="594"/>
          </a:xfrm>
        </p:grpSpPr>
        <p:sp>
          <p:nvSpPr>
            <p:cNvPr id="23" name="内容占位符 2"/>
            <p:cNvSpPr>
              <a:spLocks noGrp="1"/>
            </p:cNvSpPr>
            <p:nvPr/>
          </p:nvSpPr>
          <p:spPr>
            <a:xfrm>
              <a:off x="859" y="6431"/>
              <a:ext cx="8597" cy="59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注册规格</a:t>
              </a: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 </a:t>
              </a:r>
              <a:r>
                <a:rPr lang="zh-CN" altLang="en-US" sz="1600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每袋装8</a:t>
              </a:r>
              <a:r>
                <a:rPr lang="en-US" altLang="zh-CN" sz="1600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g（</a:t>
              </a:r>
              <a:r>
                <a:rPr lang="zh-CN" altLang="en-US" sz="1600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每袋相当于饮片30.30</a:t>
              </a:r>
              <a:r>
                <a:rPr lang="en-US" altLang="zh-CN" sz="1600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g）</a:t>
              </a:r>
              <a:r>
                <a:rPr lang="zh-CN" altLang="en-US" sz="1600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zh-CN" altLang="en-US" sz="16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06" y="6604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37703" y="3635180"/>
            <a:ext cx="3531235" cy="332740"/>
            <a:chOff x="859" y="9322"/>
            <a:chExt cx="5561" cy="524"/>
          </a:xfrm>
        </p:grpSpPr>
        <p:sp>
          <p:nvSpPr>
            <p:cNvPr id="26" name="内容占位符 2"/>
            <p:cNvSpPr>
              <a:spLocks noGrp="1"/>
            </p:cNvSpPr>
            <p:nvPr/>
          </p:nvSpPr>
          <p:spPr>
            <a:xfrm>
              <a:off x="859" y="9322"/>
              <a:ext cx="5561" cy="52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是否为OTC产品</a:t>
              </a: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zh-CN" altLang="en-US" sz="1600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否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zh-CN" altLang="en-US" sz="1600" b="1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906" y="9479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内容占位符 2"/>
          <p:cNvSpPr>
            <a:spLocks noGrp="1"/>
          </p:cNvSpPr>
          <p:nvPr/>
        </p:nvSpPr>
        <p:spPr>
          <a:xfrm>
            <a:off x="355690" y="2806982"/>
            <a:ext cx="1740615" cy="44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en-US" altLang="zh-CN" sz="16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6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功能主治</a:t>
            </a:r>
            <a:r>
              <a:rPr lang="en-US" altLang="zh-CN" sz="16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endParaRPr lang="zh-CN" altLang="en-US" sz="1600" b="1" dirty="0" smtClean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0189" y="2927925"/>
            <a:ext cx="101600" cy="10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内容占位符 2"/>
          <p:cNvSpPr>
            <a:spLocks noGrp="1"/>
          </p:cNvSpPr>
          <p:nvPr/>
        </p:nvSpPr>
        <p:spPr>
          <a:xfrm>
            <a:off x="1687300" y="2755658"/>
            <a:ext cx="4710478" cy="117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spcAft>
                <a:spcPts val="0"/>
              </a:spcAft>
              <a:buFont typeface="+mj-lt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逐瘀泻热。用于下焦蓄血证。症见少腹急结，小便自利，甚则烦躁谵语，神志如狂，至夜发热，以及血瘀经闭，痛经，脉沉实而涩者。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66395" y="1849755"/>
            <a:ext cx="5352415" cy="327660"/>
            <a:chOff x="876" y="2600"/>
            <a:chExt cx="13561" cy="516"/>
          </a:xfrm>
        </p:grpSpPr>
        <p:sp>
          <p:nvSpPr>
            <p:cNvPr id="32" name="内容占位符 2"/>
            <p:cNvSpPr>
              <a:spLocks noGrp="1"/>
            </p:cNvSpPr>
            <p:nvPr/>
          </p:nvSpPr>
          <p:spPr>
            <a:xfrm>
              <a:off x="876" y="2600"/>
              <a:ext cx="13561" cy="516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6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通用名</a:t>
              </a:r>
              <a:r>
                <a:rPr lang="en-US" altLang="zh-CN" sz="1600" b="1" spc="50" dirty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    </a:t>
              </a:r>
              <a:r>
                <a:rPr lang="zh-CN" altLang="zh-CN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桃核承气汤</a:t>
              </a:r>
              <a:r>
                <a:rPr lang="zh-CN" altLang="zh-CN" sz="1600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颗粒</a:t>
              </a:r>
              <a:endParaRPr lang="zh-CN" altLang="en-US" sz="1600" spc="50" dirty="0"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06" y="2781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37702" y="4145935"/>
            <a:ext cx="3994785" cy="323850"/>
            <a:chOff x="859" y="3625"/>
            <a:chExt cx="6291" cy="510"/>
          </a:xfrm>
        </p:grpSpPr>
        <p:sp>
          <p:nvSpPr>
            <p:cNvPr id="35" name="内容占位符 2"/>
            <p:cNvSpPr>
              <a:spLocks noGrp="1"/>
            </p:cNvSpPr>
            <p:nvPr/>
          </p:nvSpPr>
          <p:spPr>
            <a:xfrm>
              <a:off x="859" y="3625"/>
              <a:ext cx="6291" cy="51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药品注册分类</a:t>
              </a: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zh-CN" altLang="en-US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中药</a:t>
              </a:r>
              <a:r>
                <a:rPr lang="en-US" altLang="zh-CN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3.1</a:t>
              </a:r>
              <a:r>
                <a:rPr lang="zh-CN" altLang="en-US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类新药</a:t>
              </a:r>
              <a:endParaRPr lang="zh-CN" altLang="en-US" sz="1600" spc="50" dirty="0" smtClean="0">
                <a:solidFill>
                  <a:srgbClr val="A7542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906" y="3824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7614" y="1406010"/>
            <a:ext cx="6029325" cy="327660"/>
            <a:chOff x="859" y="2600"/>
            <a:chExt cx="9495" cy="516"/>
          </a:xfrm>
        </p:grpSpPr>
        <p:sp>
          <p:nvSpPr>
            <p:cNvPr id="38" name="内容占位符 2"/>
            <p:cNvSpPr>
              <a:spLocks noGrp="1"/>
            </p:cNvSpPr>
            <p:nvPr/>
          </p:nvSpPr>
          <p:spPr>
            <a:xfrm>
              <a:off x="859" y="2600"/>
              <a:ext cx="9495" cy="516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【</a:t>
              </a:r>
              <a:r>
                <a:rPr lang="zh-CN" altLang="en-US" sz="16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申报目录类别</a:t>
              </a: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Source Han Sans CN Bold" panose="020B0A00000000000000" charset="-122"/>
                  <a:sym typeface="+mn-ea"/>
                </a:rPr>
                <a:t>】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基本医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保目录</a:t>
              </a:r>
              <a:endParaRPr lang="zh-CN" altLang="en-US" sz="1600" spc="50" dirty="0"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880" y="2781"/>
              <a:ext cx="160" cy="160"/>
            </a:xfrm>
            <a:prstGeom prst="ellipse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29565" y="5334635"/>
          <a:ext cx="11029950" cy="1091565"/>
        </p:xfrm>
        <a:graphic>
          <a:graphicData uri="http://schemas.openxmlformats.org/drawingml/2006/table">
            <a:tbl>
              <a:tblPr/>
              <a:tblGrid>
                <a:gridCol w="4751070"/>
                <a:gridCol w="2411095"/>
                <a:gridCol w="2190750"/>
                <a:gridCol w="1677035"/>
              </a:tblGrid>
              <a:tr h="343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相关专利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专利号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核心专利权期限届满日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专利类型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桃核承气汤组合物的质量控制方法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ZL 2016 1 0855317.2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2036年9月27日</a:t>
                      </a:r>
                      <a:endParaRPr lang="zh-CN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授权发明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桃核承气汤组合物指纹图谱的建立方法及指纹图谱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CN" sz="16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ZL 2016 1 0856586.0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2036年9月27日</a:t>
                      </a:r>
                      <a:endParaRPr lang="zh-CN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授权发明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936" marR="2936" marT="2936" marB="0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6" name="组合 45"/>
          <p:cNvGrpSpPr/>
          <p:nvPr/>
        </p:nvGrpSpPr>
        <p:grpSpPr>
          <a:xfrm>
            <a:off x="6837680" y="2839720"/>
            <a:ext cx="4945380" cy="749300"/>
            <a:chOff x="10768" y="4642"/>
            <a:chExt cx="7788" cy="1180"/>
          </a:xfrm>
        </p:grpSpPr>
        <p:sp>
          <p:nvSpPr>
            <p:cNvPr id="14" name="内容占位符 2"/>
            <p:cNvSpPr>
              <a:spLocks noGrp="1"/>
            </p:cNvSpPr>
            <p:nvPr/>
          </p:nvSpPr>
          <p:spPr>
            <a:xfrm>
              <a:off x="10768" y="4642"/>
              <a:ext cx="7789" cy="118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00000"/>
                </a:lnSpc>
                <a:spcBef>
                  <a:spcPts val="0"/>
                </a:spcBef>
                <a:buFont typeface="+mj-lt"/>
                <a:buNone/>
              </a:pP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全球首个上市国家/地区及上市时间</a:t>
              </a: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endParaRPr lang="zh-CN" altLang="en-US" sz="1600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25" y="4818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099" y="5247"/>
              <a:ext cx="4092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spc="5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中国</a:t>
              </a:r>
              <a:r>
                <a:rPr lang="en-US" altLang="zh-CN" sz="1600" spc="5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｜</a:t>
              </a:r>
              <a:r>
                <a:rPr lang="zh-CN" altLang="en-US" sz="1600" spc="5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202</a:t>
              </a:r>
              <a:r>
                <a:rPr lang="en-US" altLang="zh-CN" sz="1600" spc="5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</a:t>
              </a:r>
              <a:r>
                <a:rPr lang="zh-CN" altLang="en-US" sz="1600" spc="5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</a:t>
              </a:r>
              <a:r>
                <a:rPr lang="en-US" altLang="zh-CN" sz="1600" spc="5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1600" spc="5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月</a:t>
              </a:r>
              <a:endParaRPr lang="zh-CN" altLang="en-US" sz="160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4" name="内容占位符 2"/>
          <p:cNvSpPr>
            <a:spLocks noGrp="1"/>
          </p:cNvSpPr>
          <p:nvPr/>
        </p:nvSpPr>
        <p:spPr>
          <a:xfrm>
            <a:off x="347555" y="4668324"/>
            <a:ext cx="1740615" cy="44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+mj-lt"/>
              <a:buNone/>
            </a:pPr>
            <a:r>
              <a:rPr lang="en-US" altLang="zh-CN" sz="16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【</a:t>
            </a:r>
            <a:r>
              <a:rPr lang="zh-CN" altLang="en-US" sz="1600" b="1" spc="50" dirty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相关</a:t>
            </a:r>
            <a:r>
              <a:rPr lang="zh-CN" altLang="en-US" sz="16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专利</a:t>
            </a:r>
            <a:r>
              <a:rPr lang="en-US" altLang="zh-CN" sz="1600" b="1" spc="50" dirty="0" smtClean="0">
                <a:latin typeface="微软雅黑" panose="020B0503020204020204" charset="-122"/>
                <a:ea typeface="微软雅黑" panose="020B0503020204020204" charset="-122"/>
                <a:cs typeface="Source Han Sans CN Bold" panose="020B0A00000000000000" charset="-122"/>
                <a:sym typeface="+mn-ea"/>
              </a:rPr>
              <a:t>】</a:t>
            </a:r>
            <a:endParaRPr lang="zh-CN" altLang="en-US" sz="1600" b="1" dirty="0" smtClean="0">
              <a:solidFill>
                <a:srgbClr val="A7542D"/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A00000000000000" charset="-122"/>
              <a:sym typeface="+mn-ea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45726" y="4761145"/>
            <a:ext cx="101600" cy="10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24065" y="2190115"/>
            <a:ext cx="4404995" cy="5410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indent="0" algn="l">
              <a:lnSpc>
                <a:spcPct val="110000"/>
              </a:lnSpc>
              <a:buFont typeface="+mj-lt"/>
              <a:buNone/>
            </a:pPr>
            <a:r>
              <a:rPr lang="zh-CN" altLang="en-US" sz="1600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广东一方制药有限公司‌的‌桃核承气汤颗粒‌于‌2026年5月‌获批 </a:t>
            </a:r>
            <a:endParaRPr kumimoji="0" lang="zh-CN" altLang="en-US" sz="1600" b="0" i="0" u="none" strike="noStrike" cap="none" spc="5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835162" y="4575195"/>
            <a:ext cx="3994785" cy="323850"/>
            <a:chOff x="859" y="3625"/>
            <a:chExt cx="6291" cy="510"/>
          </a:xfrm>
        </p:grpSpPr>
        <p:sp>
          <p:nvSpPr>
            <p:cNvPr id="48" name="内容占位符 2"/>
            <p:cNvSpPr>
              <a:spLocks noGrp="1"/>
            </p:cNvSpPr>
            <p:nvPr/>
          </p:nvSpPr>
          <p:spPr>
            <a:xfrm>
              <a:off x="859" y="3625"/>
              <a:ext cx="6291" cy="51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Font typeface="+mj-lt"/>
                <a:buNone/>
              </a:pP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参照药品建议</a:t>
              </a:r>
              <a:r>
                <a:rPr lang="en-US" altLang="zh-CN" sz="1600" b="1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zh-CN" altLang="en-US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血必净</a:t>
              </a:r>
              <a:r>
                <a:rPr lang="zh-CN" altLang="en-US" sz="1600" spc="50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注射液</a:t>
              </a:r>
              <a:endParaRPr lang="zh-CN" altLang="en-US" sz="1600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906" y="3824"/>
              <a:ext cx="160" cy="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803" y="129185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30325" y="624840"/>
            <a:ext cx="10979785" cy="46037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基本</a:t>
            </a:r>
            <a:r>
              <a:rPr lang="zh-CN" b="1" kern="0" dirty="0"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r>
              <a:rPr lang="en-US" altLang="zh-CN" sz="1600" b="1" i="1" u="sng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i="1" u="sng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桃核承气汤（通腑逐瘀）适用于脓毒症合并急性胃肠损伤</a:t>
            </a:r>
            <a:r>
              <a:rPr lang="en-US" altLang="zh-CN" sz="1600" b="1" i="1" u="sng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600" b="1" i="1" u="sng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胃肠功能障碍</a:t>
            </a:r>
            <a:r>
              <a:rPr lang="en-US" altLang="zh-CN" sz="1600" b="1" i="1" u="sng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vs </a:t>
            </a:r>
            <a:r>
              <a:rPr lang="zh-CN" altLang="en-US" sz="1600" b="1" i="1" u="sng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血必净注射液（解毒活血）。</a:t>
            </a:r>
            <a:endParaRPr lang="zh-CN" altLang="en-US" sz="1600" b="1" i="1" u="sng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4" name="任意多边形: 形状 59"/>
          <p:cNvSpPr/>
          <p:nvPr/>
        </p:nvSpPr>
        <p:spPr>
          <a:xfrm>
            <a:off x="0" y="1266825"/>
            <a:ext cx="6490970" cy="1360805"/>
          </a:xfrm>
          <a:prstGeom prst="snip1Rect">
            <a:avLst/>
          </a:prstGeom>
          <a:gradFill>
            <a:gsLst>
              <a:gs pos="0">
                <a:srgbClr val="214ED7">
                  <a:alpha val="100000"/>
                </a:srgbClr>
              </a:gs>
              <a:gs pos="26000">
                <a:srgbClr val="136BB3"/>
              </a:gs>
              <a:gs pos="100000">
                <a:srgbClr val="1A549E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l">
              <a:lnSpc>
                <a:spcPct val="140000"/>
              </a:lnSpc>
              <a:buFont typeface="Wingdings" panose="05000000000000000000" charset="0"/>
              <a:buChar char="Ø"/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85280" y="1297940"/>
            <a:ext cx="5293360" cy="1292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0" lang="zh-CN" alt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脓毒症患者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胃肠道功能障碍发生率为35.6%，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入院时初始</a:t>
            </a: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AGI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发生率为77.8%</a:t>
            </a:r>
            <a:r>
              <a:rPr lang="en-US" altLang="zh-CN" sz="1400" baseline="30000">
                <a:solidFill>
                  <a:srgbClr val="0F111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[1-2]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sz="1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0" lang="en-US" altLang="zh-CN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Meta</a:t>
            </a:r>
            <a:r>
              <a:rPr kumimoji="0" lang="zh-CN" alt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分析显示危重症患者</a:t>
            </a: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AGI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患病率约为40%，</a:t>
            </a:r>
            <a:r>
              <a:rPr kumimoji="0" lang="en-US" altLang="zh-CN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AGI</a:t>
            </a:r>
            <a:r>
              <a: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患者病死率可达33%</a:t>
            </a:r>
            <a:r>
              <a:rPr lang="en-US" altLang="zh-CN" sz="1400" baseline="30000">
                <a:solidFill>
                  <a:srgbClr val="0F111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en-US" altLang="zh-CN" sz="1400" b="1" i="0" u="none" strike="noStrike" cap="none" spc="0" normalizeH="0" baseline="30000" dirty="0">
              <a:ln>
                <a:noFill/>
              </a:ln>
              <a:solidFill>
                <a:srgbClr val="0F1115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060" y="1358900"/>
            <a:ext cx="6096000" cy="1097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适用于脓毒症合并急性胃肠损伤（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AGI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）/胃肠功能障碍。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辨证属热毒瘀滞证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腑实血瘀证且以腹胀、腹痛、便秘为主，或伴下腹部压痛、烦躁/神志异常等瘀热表现者。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任意多边形: 形状 59"/>
          <p:cNvSpPr/>
          <p:nvPr/>
        </p:nvSpPr>
        <p:spPr>
          <a:xfrm>
            <a:off x="0" y="2810510"/>
            <a:ext cx="12192000" cy="393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燕尾形 101"/>
          <p:cNvSpPr/>
          <p:nvPr/>
        </p:nvSpPr>
        <p:spPr>
          <a:xfrm>
            <a:off x="5957570" y="2811145"/>
            <a:ext cx="405130" cy="40894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6640" y="2856865"/>
            <a:ext cx="5490845" cy="257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ctr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14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桃核承气汤与血必净对比：机制及侧重不同</a:t>
            </a:r>
            <a:endParaRPr lang="zh-CN" altLang="en-US" sz="1400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6" name="组合 45"/>
          <p:cNvGrpSpPr/>
          <p:nvPr>
            <p:custDataLst>
              <p:tags r:id="rId3"/>
            </p:custDataLst>
          </p:nvPr>
        </p:nvGrpSpPr>
        <p:grpSpPr>
          <a:xfrm>
            <a:off x="6392545" y="3387090"/>
            <a:ext cx="5401512" cy="763270"/>
            <a:chOff x="365" y="5134"/>
            <a:chExt cx="9711" cy="1202"/>
          </a:xfrm>
        </p:grpSpPr>
        <p:grpSp>
          <p:nvGrpSpPr>
            <p:cNvPr id="47" name="组合 46"/>
            <p:cNvGrpSpPr/>
            <p:nvPr>
              <p:custDataLst>
                <p:tags r:id="rId4"/>
              </p:custDataLst>
            </p:nvPr>
          </p:nvGrpSpPr>
          <p:grpSpPr>
            <a:xfrm>
              <a:off x="435" y="5752"/>
              <a:ext cx="9641" cy="584"/>
              <a:chOff x="867399" y="4129327"/>
              <a:chExt cx="6505088" cy="370840"/>
            </a:xfrm>
          </p:grpSpPr>
          <p:sp>
            <p:nvSpPr>
              <p:cNvPr id="49" name="文本框 4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67399" y="4129327"/>
                <a:ext cx="6505088" cy="37084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通过静脉注射给药，可有效控制全身炎症风暴与免疫紊乱</a:t>
                </a:r>
                <a:r>
                  <a:rPr lang="zh-CN" altLang="en-US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50" name="直接连接符 49"/>
              <p:cNvCxnSpPr/>
              <p:nvPr>
                <p:custDataLst>
                  <p:tags r:id="rId6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文本框 51"/>
            <p:cNvSpPr txBox="1"/>
            <p:nvPr>
              <p:custDataLst>
                <p:tags r:id="rId8"/>
              </p:custDataLst>
            </p:nvPr>
          </p:nvSpPr>
          <p:spPr>
            <a:xfrm>
              <a:off x="365" y="5134"/>
              <a:ext cx="9566" cy="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2.1 </a:t>
              </a: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血必净：</a:t>
              </a: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解毒活血，调控全身炎症与微循环障碍。</a:t>
              </a:r>
              <a:endParaRPr lang="zh-CN" altLang="en-US" sz="14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9"/>
            </p:custDataLst>
          </p:nvPr>
        </p:nvGrpSpPr>
        <p:grpSpPr>
          <a:xfrm>
            <a:off x="6386830" y="4418965"/>
            <a:ext cx="5464375" cy="774065"/>
            <a:chOff x="365" y="5117"/>
            <a:chExt cx="9824" cy="1219"/>
          </a:xfrm>
        </p:grpSpPr>
        <p:grpSp>
          <p:nvGrpSpPr>
            <p:cNvPr id="54" name="组合 53"/>
            <p:cNvGrpSpPr/>
            <p:nvPr>
              <p:custDataLst>
                <p:tags r:id="rId10"/>
              </p:custDataLst>
            </p:nvPr>
          </p:nvGrpSpPr>
          <p:grpSpPr>
            <a:xfrm>
              <a:off x="435" y="5752"/>
              <a:ext cx="9754" cy="584"/>
              <a:chOff x="867399" y="4129327"/>
              <a:chExt cx="6582066" cy="370840"/>
            </a:xfrm>
          </p:grpSpPr>
          <p:sp>
            <p:nvSpPr>
              <p:cNvPr id="55" name="文本框 5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67399" y="4129327"/>
                <a:ext cx="6582066" cy="37084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解除“腑气不通”状态，减少内毒素入血，降低患者死亡率。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56" name="直接连接符 55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>
              <p:custDataLst>
                <p:tags r:id="rId14"/>
              </p:custDataLst>
            </p:nvPr>
          </p:nvSpPr>
          <p:spPr>
            <a:xfrm>
              <a:off x="365" y="5117"/>
              <a:ext cx="9301" cy="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2.2 </a:t>
              </a: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桃核承气汤：通腑逐瘀，恢复胃肠功能、降低死亡率。</a:t>
              </a:r>
              <a:endParaRPr lang="zh-CN" altLang="en-US" sz="14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463550" y="2865120"/>
            <a:ext cx="4702175" cy="257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ctr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sz="14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目录内参照药选择：化瘀通脉剂</a:t>
            </a:r>
            <a:r>
              <a:rPr lang="en-US" altLang="zh-CN" sz="14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- </a:t>
            </a:r>
            <a:r>
              <a:rPr lang="zh-CN" altLang="en-US" sz="14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血必净注射液</a:t>
            </a:r>
            <a:endParaRPr lang="zh-CN" altLang="en-US" sz="1400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1" name="组合 60"/>
          <p:cNvGrpSpPr/>
          <p:nvPr>
            <p:custDataLst>
              <p:tags r:id="rId15"/>
            </p:custDataLst>
          </p:nvPr>
        </p:nvGrpSpPr>
        <p:grpSpPr>
          <a:xfrm>
            <a:off x="390525" y="3255645"/>
            <a:ext cx="5761642" cy="763270"/>
            <a:chOff x="365" y="5134"/>
            <a:chExt cx="8418" cy="1202"/>
          </a:xfrm>
        </p:grpSpPr>
        <p:grpSp>
          <p:nvGrpSpPr>
            <p:cNvPr id="62" name="组合 61"/>
            <p:cNvGrpSpPr/>
            <p:nvPr>
              <p:custDataLst>
                <p:tags r:id="rId16"/>
              </p:custDataLst>
            </p:nvPr>
          </p:nvGrpSpPr>
          <p:grpSpPr>
            <a:xfrm>
              <a:off x="435" y="5752"/>
              <a:ext cx="8348" cy="584"/>
              <a:chOff x="867399" y="4129327"/>
              <a:chExt cx="5632499" cy="370840"/>
            </a:xfrm>
          </p:grpSpPr>
          <p:sp>
            <p:nvSpPr>
              <p:cNvPr id="63" name="文本框 62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867399" y="4129327"/>
                <a:ext cx="5632499" cy="37084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indent="0">
                  <a:lnSpc>
                    <a:spcPct val="130000"/>
                  </a:lnSpc>
                  <a:buFont typeface="Wingdings" panose="05000000000000000000" charset="0"/>
                  <a:buNone/>
                </a:pPr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64" name="直接连接符 63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/>
            <p:cNvSpPr txBox="1"/>
            <p:nvPr>
              <p:custDataLst>
                <p:tags r:id="rId20"/>
              </p:custDataLst>
            </p:nvPr>
          </p:nvSpPr>
          <p:spPr>
            <a:xfrm>
              <a:off x="365" y="5134"/>
              <a:ext cx="7886" cy="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1.1 </a:t>
              </a: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西医：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对症治疗为主</a:t>
              </a:r>
              <a:r>
                <a:rPr lang="en-US" altLang="zh-CN" sz="1400" baseline="30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[4]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相关药物不适合作为参照药。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7" name="组合 66"/>
          <p:cNvGrpSpPr/>
          <p:nvPr>
            <p:custDataLst>
              <p:tags r:id="rId21"/>
            </p:custDataLst>
          </p:nvPr>
        </p:nvGrpSpPr>
        <p:grpSpPr>
          <a:xfrm>
            <a:off x="457200" y="3813175"/>
            <a:ext cx="5662930" cy="741680"/>
            <a:chOff x="365" y="5134"/>
            <a:chExt cx="8273" cy="1168"/>
          </a:xfrm>
        </p:grpSpPr>
        <p:grpSp>
          <p:nvGrpSpPr>
            <p:cNvPr id="68" name="组合 67"/>
            <p:cNvGrpSpPr/>
            <p:nvPr>
              <p:custDataLst>
                <p:tags r:id="rId22"/>
              </p:custDataLst>
            </p:nvPr>
          </p:nvGrpSpPr>
          <p:grpSpPr>
            <a:xfrm>
              <a:off x="435" y="5718"/>
              <a:ext cx="8203" cy="584"/>
              <a:chOff x="867399" y="4107737"/>
              <a:chExt cx="5535224" cy="370840"/>
            </a:xfrm>
          </p:grpSpPr>
          <p:sp>
            <p:nvSpPr>
              <p:cNvPr id="69" name="文本框 6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867399" y="4107737"/>
                <a:ext cx="5535224" cy="37084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该分类下丹灯通脑软胶囊主要用于脑梗死急性期等神经系统疾病</a:t>
                </a:r>
                <a:r>
                  <a:rPr lang="en-US" altLang="zh-CN" sz="1400" baseline="300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[5]</a:t>
                </a:r>
                <a:r>
                  <a:rPr lang="zh-CN" altLang="en-US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70" name="直接连接符 69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文本框 71"/>
            <p:cNvSpPr txBox="1"/>
            <p:nvPr>
              <p:custDataLst>
                <p:tags r:id="rId26"/>
              </p:custDataLst>
            </p:nvPr>
          </p:nvSpPr>
          <p:spPr>
            <a:xfrm>
              <a:off x="365" y="5134"/>
              <a:ext cx="8206" cy="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1.2 </a:t>
              </a: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中医：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血必净同样针对瘀热互结，同属祛邪治法。</a:t>
              </a:r>
              <a:endParaRPr lang="zh-CN" altLang="en-US" sz="14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74" name="直接连接符 73"/>
          <p:cNvCxnSpPr/>
          <p:nvPr>
            <p:custDataLst>
              <p:tags r:id="rId27"/>
            </p:custDataLst>
          </p:nvPr>
        </p:nvCxnSpPr>
        <p:spPr>
          <a:xfrm>
            <a:off x="6117383" y="3583940"/>
            <a:ext cx="8890" cy="1723390"/>
          </a:xfrm>
          <a:prstGeom prst="line">
            <a:avLst/>
          </a:prstGeom>
          <a:ln w="6350">
            <a:solidFill>
              <a:srgbClr val="1A549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: 圆角 39"/>
          <p:cNvSpPr/>
          <p:nvPr>
            <p:custDataLst>
              <p:tags r:id="rId28"/>
            </p:custDataLst>
          </p:nvPr>
        </p:nvSpPr>
        <p:spPr>
          <a:xfrm>
            <a:off x="226060" y="5689600"/>
            <a:ext cx="11751945" cy="462915"/>
          </a:xfrm>
          <a:prstGeom prst="roundRect">
            <a:avLst>
              <a:gd name="adj" fmla="val 10992"/>
            </a:avLst>
          </a:prstGeom>
          <a:gradFill>
            <a:gsLst>
              <a:gs pos="100000">
                <a:srgbClr val="E4ECF7"/>
              </a:gs>
              <a:gs pos="0">
                <a:sysClr val="window" lastClr="FFFFFF"/>
              </a:gs>
            </a:gsLst>
            <a:lin ang="4200000" scaled="0"/>
          </a:gradFill>
          <a:ln w="6350">
            <a:solidFill>
              <a:srgbClr val="1A549E"/>
            </a:solidFill>
          </a:ln>
          <a:effectLst/>
        </p:spPr>
        <p:style>
          <a:lnRef idx="2">
            <a:srgbClr val="2F30FB">
              <a:shade val="50000"/>
            </a:srgbClr>
          </a:lnRef>
          <a:fillRef idx="1">
            <a:srgbClr val="2F30FB"/>
          </a:fillRef>
          <a:effectRef idx="0">
            <a:srgbClr val="2F30F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indent="0" algn="ctr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</a:rPr>
              <a:t>桃核承气汤与血必净注射液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均可用于脓毒症及其并发症，同属于“清热解毒、活血化瘀”治法范畴，</a:t>
            </a:r>
            <a:r>
              <a:rPr lang="zh-CN" altLang="en-US" sz="1400" b="1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</a:rPr>
              <a:t>二者侧重不同、在机制和靶向上形成互补。</a:t>
            </a:r>
            <a:endParaRPr lang="zh-CN" altLang="en-US" sz="1400" b="1">
              <a:solidFill>
                <a:srgbClr val="1A549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60985" y="6236970"/>
            <a:ext cx="11886565" cy="5537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参考文献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[1] Sun JK, Nie S, Chen YM, et al. Effects of permissive hypocaloric vs standard enteral feeding on gastrointestinal function and outcomes in sepsis[J]. World J Gastroenterol, 2021, 27(29): 4900-4912. DOI: 10.3748/wjg.v27.i29.4900. PMID: 34447234.</a:t>
            </a:r>
            <a:endParaRPr kumimoji="0" lang="en-US" altLang="zh-CN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[2] Guan L, Wang F, Chen J, et al. Clinical value of fibroblast growth factor 19 in predicting gastrointestinal dysfunction in patients with sepsis[J]. Front Nutr, 2024, 11: 1442203. DOI: 10.3389/fnut.2024.1442203. PMID: 39296513.</a:t>
            </a:r>
            <a:endParaRPr kumimoji="0" lang="en-US" altLang="zh-CN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[3] Zhang D, Li Y, Ding L, et al. Prevalence and outcome of acute gastrointestinal injury in critically ill patients: A systematic review and meta-analysis[J]. Medicine (Baltimore), 2018, 97(43): e12970. DOI: 10.1097/MD.0000000000012970. PMID: 30412121.</a:t>
            </a:r>
            <a:endParaRPr kumimoji="0" lang="en-US" altLang="zh-CN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4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] 上海市中西医结合学会急救专业委员会. 脓毒症急性胃肠功能障碍中西医结合临床专家共识[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中华危重病急救医学 . 2022 ,34 (02) : 113-120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[5] 北京中西医结合学会神经内科专业委员会. 脑梗死急性期中西医结合诊疗专家共识[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中西医结合心脑血管病杂志, 2024, 22(7): 1153-1162.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82600" y="4700905"/>
            <a:ext cx="5417820" cy="616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0735" y="5427345"/>
            <a:ext cx="4643755" cy="181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——</a:t>
            </a:r>
            <a:r>
              <a:rPr lang="zh-CN" altLang="en-US" sz="1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《国家基本医疗保险、生育保险和工伤保险药品目录(2025年)》</a:t>
            </a:r>
            <a:endParaRPr kumimoji="0" lang="zh-CN" altLang="en-US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650" y="1522095"/>
            <a:ext cx="5848350" cy="5335905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51915" y="581660"/>
            <a:ext cx="11202670" cy="46037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r>
              <a:rPr lang="en-US" altLang="zh-CN" b="1" kern="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桃核承气汤通腑泄热、活血逐瘀，</a:t>
            </a:r>
            <a:r>
              <a:rPr lang="zh-CN" altLang="en-US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用于治疗脓毒症</a:t>
            </a:r>
            <a:r>
              <a:rPr lang="en-US" altLang="zh-CN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AGI</a:t>
            </a:r>
            <a:r>
              <a:rPr lang="en-US" altLang="en-US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Ⅲ</a:t>
            </a:r>
            <a:r>
              <a:rPr lang="zh-CN" altLang="en-US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级，证候描述高度吻合、治则治法完全契合。</a:t>
            </a:r>
            <a:endParaRPr lang="zh-CN" altLang="en-US" sz="1600" b="1" i="1" u="sng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2" name="矩形: 圆角 1067"/>
          <p:cNvSpPr/>
          <p:nvPr>
            <p:custDataLst>
              <p:tags r:id="rId3"/>
            </p:custDataLst>
          </p:nvPr>
        </p:nvSpPr>
        <p:spPr>
          <a:xfrm>
            <a:off x="297180" y="1280795"/>
            <a:ext cx="5248910" cy="1995805"/>
          </a:xfrm>
          <a:prstGeom prst="snip1Rect">
            <a:avLst/>
          </a:prstGeom>
          <a:gradFill>
            <a:gsLst>
              <a:gs pos="0">
                <a:srgbClr val="214ED7">
                  <a:alpha val="100000"/>
                </a:srgbClr>
              </a:gs>
              <a:gs pos="26000">
                <a:srgbClr val="136BB3"/>
              </a:gs>
              <a:gs pos="100000">
                <a:srgbClr val="1A549E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285750" lvl="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368935" y="2069465"/>
            <a:ext cx="4961255" cy="10509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热毒瘀滞证或腑实血瘀证为脓毒症常见证型之一，病机为热入营血、炼血成瘀，痰热瘀相互搏结致腑气不通尤甚，治以清热通腑、活血化瘀</a:t>
            </a:r>
            <a:r>
              <a:rPr lang="en-US" altLang="zh-CN" sz="16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377825" y="1361440"/>
            <a:ext cx="3855085" cy="4108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2C70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cs typeface="微软雅黑" panose="020B0503020204020204" charset="-122"/>
                <a:sym typeface="+mn-ea"/>
              </a:rPr>
              <a:t>桃核承气汤为泻热逐瘀的经典方剂</a:t>
            </a:r>
            <a:r>
              <a:rPr lang="en-US" altLang="zh-CN" sz="1600" baseline="30000">
                <a:solidFill>
                  <a:schemeClr val="bg1"/>
                </a:solidFill>
                <a:cs typeface="微软雅黑" panose="020B0503020204020204" charset="-122"/>
                <a:sym typeface="+mn-ea"/>
              </a:rPr>
              <a:t>[1]</a:t>
            </a:r>
            <a:endParaRPr lang="en-US" altLang="zh-CN" sz="1600" b="1" baseline="30000" dirty="0">
              <a:solidFill>
                <a:schemeClr val="bg1"/>
              </a:solidFill>
              <a:cs typeface="微软雅黑" panose="020B0503020204020204" charset="-122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6"/>
            </p:custDataLst>
          </p:nvPr>
        </p:nvCxnSpPr>
        <p:spPr>
          <a:xfrm>
            <a:off x="476885" y="1923415"/>
            <a:ext cx="2327910" cy="8255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36" name="直接连接符 35"/>
          <p:cNvCxnSpPr/>
          <p:nvPr>
            <p:custDataLst>
              <p:tags r:id="rId7"/>
            </p:custDataLst>
          </p:nvPr>
        </p:nvCxnSpPr>
        <p:spPr>
          <a:xfrm>
            <a:off x="473710" y="1943735"/>
            <a:ext cx="354965" cy="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39" name="组合 38"/>
          <p:cNvGrpSpPr/>
          <p:nvPr/>
        </p:nvGrpSpPr>
        <p:grpSpPr>
          <a:xfrm>
            <a:off x="4679315" y="1123315"/>
            <a:ext cx="754380" cy="745490"/>
            <a:chOff x="7427" y="1643"/>
            <a:chExt cx="1402" cy="1300"/>
          </a:xfrm>
        </p:grpSpPr>
        <p:sp>
          <p:nvSpPr>
            <p:cNvPr id="70" name="椭圆 69"/>
            <p:cNvSpPr/>
            <p:nvPr/>
          </p:nvSpPr>
          <p:spPr>
            <a:xfrm>
              <a:off x="7427" y="1643"/>
              <a:ext cx="1403" cy="13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549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中药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45" y="1781"/>
              <a:ext cx="1000" cy="1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0">
            <a:off x="248920" y="3537585"/>
            <a:ext cx="5553075" cy="1243330"/>
            <a:chOff x="392" y="4602"/>
            <a:chExt cx="8342" cy="1958"/>
          </a:xfrm>
        </p:grpSpPr>
        <p:sp>
          <p:nvSpPr>
            <p:cNvPr id="10" name="文本框 9"/>
            <p:cNvSpPr txBox="1"/>
            <p:nvPr/>
          </p:nvSpPr>
          <p:spPr>
            <a:xfrm>
              <a:off x="4800" y="5230"/>
              <a:ext cx="1877" cy="40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0" tIns="0" rIns="0" bIns="0" numCol="1" spcCol="38100" rtlCol="0" anchor="t" forceAA="0">
              <a:no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组方合理性</a:t>
              </a:r>
              <a:endPara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  <p:grpSp>
          <p:nvGrpSpPr>
            <p:cNvPr id="14" name="组合 13"/>
            <p:cNvGrpSpPr/>
            <p:nvPr>
              <p:custDataLst>
                <p:tags r:id="rId11"/>
              </p:custDataLst>
            </p:nvPr>
          </p:nvGrpSpPr>
          <p:grpSpPr>
            <a:xfrm>
              <a:off x="413" y="4602"/>
              <a:ext cx="8321" cy="1282"/>
              <a:chOff x="365" y="5117"/>
              <a:chExt cx="8886" cy="1282"/>
            </a:xfrm>
          </p:grpSpPr>
          <p:grpSp>
            <p:nvGrpSpPr>
              <p:cNvPr id="15" name="组合 14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435" y="5752"/>
                <a:ext cx="8816" cy="647"/>
                <a:chOff x="867399" y="4129327"/>
                <a:chExt cx="5948871" cy="410845"/>
              </a:xfrm>
            </p:grpSpPr>
            <p:sp>
              <p:nvSpPr>
                <p:cNvPr id="20" name="文本框 19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867399" y="4129327"/>
                  <a:ext cx="5948871" cy="41084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285750" indent="-285750">
                    <a:lnSpc>
                      <a:spcPct val="130000"/>
                    </a:lnSpc>
                    <a:buFont typeface="Wingdings" panose="05000000000000000000" charset="0"/>
                    <a:buChar char="Ø"/>
                  </a:pPr>
                  <a:endPara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24" name="直接连接符 23"/>
                <p:cNvCxnSpPr/>
                <p:nvPr>
                  <p:custDataLst>
                    <p:tags r:id="rId14"/>
                  </p:custDataLst>
                </p:nvPr>
              </p:nvCxnSpPr>
              <p:spPr>
                <a:xfrm flipV="1">
                  <a:off x="882378" y="4129962"/>
                  <a:ext cx="3775710" cy="635"/>
                </a:xfrm>
                <a:prstGeom prst="line">
                  <a:avLst/>
                </a:prstGeom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890240" y="4130597"/>
                  <a:ext cx="324785" cy="0"/>
                </a:xfrm>
                <a:prstGeom prst="line">
                  <a:avLst/>
                </a:prstGeom>
                <a:ln w="28575">
                  <a:solidFill>
                    <a:srgbClr val="044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文本框 2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65" y="5117"/>
                <a:ext cx="8522" cy="115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君药：</a:t>
                </a:r>
                <a:r>
                  <a:rPr lang="zh-CN" altLang="en-US" sz="16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大黄</a:t>
                </a: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：苦寒泻热、通腑攻下</a:t>
                </a:r>
                <a:r>
                  <a:rPr lang="en-US" altLang="zh-CN" sz="16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+ </a:t>
                </a:r>
                <a:r>
                  <a:rPr lang="zh-CN" altLang="en-US" sz="16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燀桃仁</a:t>
                </a: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：活血逐瘀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30000"/>
                  </a:lnSpc>
                </a:pPr>
                <a:endParaRPr lang="zh-CN" alt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28" name="组合 27"/>
            <p:cNvGrpSpPr/>
            <p:nvPr>
              <p:custDataLst>
                <p:tags r:id="rId17"/>
              </p:custDataLst>
            </p:nvPr>
          </p:nvGrpSpPr>
          <p:grpSpPr>
            <a:xfrm>
              <a:off x="392" y="5278"/>
              <a:ext cx="8131" cy="1282"/>
              <a:chOff x="365" y="5100"/>
              <a:chExt cx="8684" cy="1282"/>
            </a:xfrm>
          </p:grpSpPr>
          <p:grpSp>
            <p:nvGrpSpPr>
              <p:cNvPr id="31" name="组合 30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435" y="5735"/>
                <a:ext cx="8614" cy="647"/>
                <a:chOff x="867399" y="4118532"/>
                <a:chExt cx="5812279" cy="410845"/>
              </a:xfrm>
            </p:grpSpPr>
            <p:sp>
              <p:nvSpPr>
                <p:cNvPr id="32" name="文本框 31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867399" y="4118532"/>
                  <a:ext cx="5812279" cy="41084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285750" indent="-285750">
                    <a:lnSpc>
                      <a:spcPct val="130000"/>
                    </a:lnSpc>
                    <a:buFont typeface="Wingdings" panose="05000000000000000000" charset="0"/>
                    <a:buChar char="Ø"/>
                  </a:pPr>
                  <a:endPara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35" name="直接连接符 34"/>
                <p:cNvCxnSpPr/>
                <p:nvPr>
                  <p:custDataLst>
                    <p:tags r:id="rId20"/>
                  </p:custDataLst>
                </p:nvPr>
              </p:nvCxnSpPr>
              <p:spPr>
                <a:xfrm flipV="1">
                  <a:off x="882378" y="4129962"/>
                  <a:ext cx="3775710" cy="635"/>
                </a:xfrm>
                <a:prstGeom prst="line">
                  <a:avLst/>
                </a:prstGeom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890240" y="4130597"/>
                  <a:ext cx="324785" cy="0"/>
                </a:xfrm>
                <a:prstGeom prst="line">
                  <a:avLst/>
                </a:prstGeom>
                <a:ln w="28575">
                  <a:solidFill>
                    <a:srgbClr val="044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文本框 3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65" y="5100"/>
                <a:ext cx="7234" cy="115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臣药：</a:t>
                </a:r>
                <a:r>
                  <a:rPr lang="zh-CN" altLang="en-US" sz="16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芒硝</a:t>
                </a: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：咸寒软坚</a:t>
                </a:r>
                <a:r>
                  <a:rPr lang="en-US" altLang="zh-CN" sz="16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+</a:t>
                </a:r>
                <a:r>
                  <a:rPr lang="zh-CN" altLang="en-US" sz="16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桂枝</a:t>
                </a: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：温通经脉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30000"/>
                  </a:lnSpc>
                </a:pPr>
                <a:endParaRPr lang="zh-CN" alt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45" name="组合 44"/>
          <p:cNvGrpSpPr/>
          <p:nvPr>
            <p:custDataLst>
              <p:tags r:id="rId23"/>
            </p:custDataLst>
          </p:nvPr>
        </p:nvGrpSpPr>
        <p:grpSpPr>
          <a:xfrm rot="0">
            <a:off x="248920" y="4411980"/>
            <a:ext cx="4508500" cy="441325"/>
            <a:chOff x="295" y="5059"/>
            <a:chExt cx="7234" cy="695"/>
          </a:xfrm>
        </p:grpSpPr>
        <p:grpSp>
          <p:nvGrpSpPr>
            <p:cNvPr id="47" name="组合 46"/>
            <p:cNvGrpSpPr/>
            <p:nvPr>
              <p:custDataLst>
                <p:tags r:id="rId24"/>
              </p:custDataLst>
            </p:nvPr>
          </p:nvGrpSpPr>
          <p:grpSpPr>
            <a:xfrm>
              <a:off x="457" y="5753"/>
              <a:ext cx="5596" cy="1"/>
              <a:chOff x="882378" y="4129962"/>
              <a:chExt cx="3775710" cy="635"/>
            </a:xfrm>
          </p:grpSpPr>
          <p:cxnSp>
            <p:nvCxnSpPr>
              <p:cNvPr id="50" name="直接连接符 49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文本框 51"/>
            <p:cNvSpPr txBox="1"/>
            <p:nvPr>
              <p:custDataLst>
                <p:tags r:id="rId27"/>
              </p:custDataLst>
            </p:nvPr>
          </p:nvSpPr>
          <p:spPr>
            <a:xfrm>
              <a:off x="295" y="5059"/>
              <a:ext cx="7234" cy="6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佐使：</a:t>
              </a:r>
              <a:r>
                <a:rPr lang="zh-CN" altLang="en-US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炒甘草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：益气和中、调和药性</a:t>
              </a:r>
              <a:endPara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53" name="矩形: 圆角 39"/>
          <p:cNvSpPr/>
          <p:nvPr>
            <p:custDataLst>
              <p:tags r:id="rId28"/>
            </p:custDataLst>
          </p:nvPr>
        </p:nvSpPr>
        <p:spPr>
          <a:xfrm>
            <a:off x="298450" y="5085080"/>
            <a:ext cx="5139055" cy="744855"/>
          </a:xfrm>
          <a:prstGeom prst="roundRect">
            <a:avLst>
              <a:gd name="adj" fmla="val 10992"/>
            </a:avLst>
          </a:prstGeom>
          <a:gradFill>
            <a:gsLst>
              <a:gs pos="100000">
                <a:srgbClr val="E4ECF7"/>
              </a:gs>
              <a:gs pos="0">
                <a:sysClr val="window" lastClr="FFFFFF"/>
              </a:gs>
            </a:gsLst>
            <a:lin ang="4200000" scaled="0"/>
          </a:gradFill>
          <a:ln w="6350">
            <a:solidFill>
              <a:srgbClr val="1A549E"/>
            </a:solidFill>
          </a:ln>
          <a:effectLst/>
        </p:spPr>
        <p:style>
          <a:lnRef idx="2">
            <a:srgbClr val="2F30FB">
              <a:shade val="50000"/>
            </a:srgbClr>
          </a:lnRef>
          <a:fillRef idx="1">
            <a:srgbClr val="2F30FB"/>
          </a:fillRef>
          <a:effectRef idx="0">
            <a:srgbClr val="2F30F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全方熔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泻热、逐瘀、通腑、和胃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于一炉，使瘀热毒邪从肠道而解，腑气通则毒无所附，方证契合。</a:t>
            </a:r>
            <a:endParaRPr lang="zh-CN" altLang="en-US" sz="1600" b="1" i="1" u="sng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01888" y="1244600"/>
            <a:ext cx="6309772" cy="3317212"/>
            <a:chOff x="9132" y="5619"/>
            <a:chExt cx="9937" cy="5461"/>
          </a:xfrm>
        </p:grpSpPr>
        <p:grpSp>
          <p:nvGrpSpPr>
            <p:cNvPr id="61" name="组合 60"/>
            <p:cNvGrpSpPr/>
            <p:nvPr/>
          </p:nvGrpSpPr>
          <p:grpSpPr>
            <a:xfrm>
              <a:off x="9132" y="5619"/>
              <a:ext cx="9937" cy="5461"/>
              <a:chOff x="11401" y="2932"/>
              <a:chExt cx="9634" cy="5461"/>
            </a:xfrm>
          </p:grpSpPr>
          <p:sp>
            <p:nvSpPr>
              <p:cNvPr id="62" name="圆角矩形 5"/>
              <p:cNvSpPr/>
              <p:nvPr>
                <p:custDataLst>
                  <p:tags r:id="rId29"/>
                </p:custDataLst>
              </p:nvPr>
            </p:nvSpPr>
            <p:spPr>
              <a:xfrm>
                <a:off x="11405" y="2932"/>
                <a:ext cx="9630" cy="5461"/>
              </a:xfrm>
              <a:prstGeom prst="roundRect">
                <a:avLst>
                  <a:gd name="adj" fmla="val 5305"/>
                </a:avLst>
              </a:prstGeom>
              <a:solidFill>
                <a:schemeClr val="bg1">
                  <a:lumMod val="95000"/>
                  <a:alpha val="14000"/>
                </a:schemeClr>
              </a:solidFill>
              <a:ln w="12700" cap="flat" cmpd="sng" algn="ctr">
                <a:solidFill>
                  <a:srgbClr val="1A549E"/>
                </a:solidFill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</p:txBody>
          </p:sp>
          <p:sp>
            <p:nvSpPr>
              <p:cNvPr id="63" name="文本框 62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1716" y="2972"/>
                <a:ext cx="7931" cy="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脓毒症急性胃肠功能障碍中西医结合临床专家共识</a:t>
                </a:r>
                <a:endPara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</p:txBody>
          </p:sp>
          <p:sp>
            <p:nvSpPr>
              <p:cNvPr id="64" name="矩形 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01" y="3739"/>
                <a:ext cx="116" cy="4008"/>
              </a:xfrm>
              <a:prstGeom prst="rect">
                <a:avLst/>
              </a:prstGeom>
              <a:solidFill>
                <a:srgbClr val="1A549E"/>
              </a:solidFill>
              <a:ln>
                <a:noFill/>
              </a:ln>
            </p:spPr>
            <p:txBody>
              <a:bodyPr lIns="91401" tIns="45701" rIns="91401" bIns="45701"/>
              <a:lstStyle>
                <a:lvl1pPr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1660" y="3438"/>
                <a:ext cx="9374" cy="206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>
                  <a:lnSpc>
                    <a:spcPct val="140000"/>
                  </a:lnSpc>
                  <a:buFont typeface="Wingdings" panose="05000000000000000000" charset="0"/>
                  <a:buNone/>
                </a:pPr>
                <a:r>
                  <a:rPr lang="zh-CN" altLang="en-US" sz="1200" b="1" i="1" u="sng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2022年 上海市中西医结合学会急救专业委员会</a:t>
                </a:r>
                <a:endParaRPr lang="zh-CN" altLang="en-US" sz="12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  <a:p>
                <a:pPr marL="285750" indent="-28575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治疗脓毒症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AGI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Ⅲ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级，证候描述高度吻合、治则治法完全契合。</a:t>
                </a:r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  <a:p>
                <a:pPr marL="285750" indent="-28575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桃核承气汤与大黄牡丹汤共享大黄、芒硝、桃仁三味核心药味，均以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通腑泄热+活血逐瘀</a:t>
                </a:r>
                <a:r>
                  <a: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为组方思路</a:t>
                </a:r>
                <a:r>
                  <a:rPr lang="en-US" altLang="zh-CN" sz="1400" baseline="30000">
                    <a:solidFill>
                      <a:srgbClr val="0F111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[2]</a:t>
                </a:r>
                <a:r>
                  <a: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。</a:t>
                </a:r>
                <a:endPara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2"/>
            <a:srcRect l="1527" t="4271" r="1848"/>
            <a:stretch>
              <a:fillRect/>
            </a:stretch>
          </p:blipFill>
          <p:spPr>
            <a:xfrm>
              <a:off x="9581" y="8196"/>
              <a:ext cx="9048" cy="271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组合 6"/>
          <p:cNvGrpSpPr/>
          <p:nvPr/>
        </p:nvGrpSpPr>
        <p:grpSpPr>
          <a:xfrm>
            <a:off x="5659120" y="4643755"/>
            <a:ext cx="6319520" cy="2117090"/>
            <a:chOff x="9115" y="1895"/>
            <a:chExt cx="9952" cy="3334"/>
          </a:xfrm>
        </p:grpSpPr>
        <p:grpSp>
          <p:nvGrpSpPr>
            <p:cNvPr id="54" name="组合 53"/>
            <p:cNvGrpSpPr/>
            <p:nvPr/>
          </p:nvGrpSpPr>
          <p:grpSpPr>
            <a:xfrm>
              <a:off x="9115" y="1895"/>
              <a:ext cx="9953" cy="3335"/>
              <a:chOff x="11385" y="2734"/>
              <a:chExt cx="9650" cy="3336"/>
            </a:xfrm>
          </p:grpSpPr>
          <p:sp>
            <p:nvSpPr>
              <p:cNvPr id="55" name="圆角矩形 5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405" y="2734"/>
                <a:ext cx="9630" cy="3336"/>
              </a:xfrm>
              <a:prstGeom prst="roundRect">
                <a:avLst>
                  <a:gd name="adj" fmla="val 5305"/>
                </a:avLst>
              </a:prstGeom>
              <a:solidFill>
                <a:schemeClr val="bg1">
                  <a:lumMod val="95000"/>
                  <a:alpha val="16000"/>
                </a:schemeClr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</p:txBody>
          </p:sp>
          <p:sp>
            <p:nvSpPr>
              <p:cNvPr id="56" name="文本框 55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1716" y="2870"/>
                <a:ext cx="7931" cy="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lnSpc>
                    <a:spcPct val="130000"/>
                  </a:lnSpc>
                  <a:buFont typeface="Wingdings" panose="05000000000000000000" charset="0"/>
                  <a:buNone/>
                </a:pP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中西医结合防治重症患者急性胃肠损伤中国专家共识</a:t>
                </a:r>
                <a:endPara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</p:txBody>
          </p:sp>
          <p:sp>
            <p:nvSpPr>
              <p:cNvPr id="57" name="矩形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385" y="3433"/>
                <a:ext cx="116" cy="2131"/>
              </a:xfrm>
              <a:prstGeom prst="rect">
                <a:avLst/>
              </a:prstGeom>
              <a:solidFill>
                <a:srgbClr val="1A549E"/>
              </a:solidFill>
              <a:ln>
                <a:noFill/>
              </a:ln>
            </p:spPr>
            <p:txBody>
              <a:bodyPr lIns="91401" tIns="45701" rIns="91401" bIns="45701"/>
              <a:lstStyle>
                <a:lvl1pPr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1660" y="3353"/>
                <a:ext cx="9074" cy="10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>
                  <a:lnSpc>
                    <a:spcPct val="140000"/>
                  </a:lnSpc>
                  <a:buFont typeface="Wingdings" panose="05000000000000000000" charset="0"/>
                  <a:buNone/>
                </a:pPr>
                <a:r>
                  <a:rPr lang="zh-CN" altLang="en-US" sz="1200" b="1" i="1" u="sng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2024年 中国中西医结合学会重症医学专业委员会</a:t>
                </a:r>
                <a:endParaRPr lang="zh-CN" altLang="en-US" sz="12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  <a:p>
                <a:pPr marL="285750" indent="-28575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明确提出：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rPr>
                  <a:t>气滞血瘀证以腹胀腹痛便秘为主者以桃核承气汤加减</a:t>
                </a:r>
                <a:r>
                  <a:rPr lang="en-US" altLang="zh-CN" sz="1400" baseline="30000">
                    <a:solidFill>
                      <a:srgbClr val="0F111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[3]</a:t>
                </a:r>
                <a:r>
                  <a:rPr lang="zh-CN" altLang="en-US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</a:t>
                </a:r>
                <a:endParaRPr lang="zh-CN" altLang="en-US" sz="1400" b="1" baseline="30000" dirty="0">
                  <a:solidFill>
                    <a:srgbClr val="0F1115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6"/>
            <a:srcRect b="85740"/>
            <a:stretch>
              <a:fillRect/>
            </a:stretch>
          </p:blipFill>
          <p:spPr>
            <a:xfrm>
              <a:off x="9456" y="3551"/>
              <a:ext cx="9205" cy="64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6"/>
            <a:srcRect l="-1195" t="65863" r="1510" b="13553"/>
            <a:stretch>
              <a:fillRect/>
            </a:stretch>
          </p:blipFill>
          <p:spPr>
            <a:xfrm>
              <a:off x="9398" y="4143"/>
              <a:ext cx="9176" cy="9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文本框 11"/>
          <p:cNvSpPr txBox="1"/>
          <p:nvPr/>
        </p:nvSpPr>
        <p:spPr>
          <a:xfrm>
            <a:off x="327660" y="6030595"/>
            <a:ext cx="4983480" cy="6457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参考文献</a:t>
            </a:r>
            <a:endParaRPr kumimoji="0" lang="zh-CN" altLang="en-US" sz="7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[1] 王进宝, 张磊, 佟琳, 等. 经典名方桃核承气汤的历史沿革和处方考证[</a:t>
            </a:r>
            <a:r>
              <a:rPr kumimoji="0" lang="en-US" altLang="zh-CN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中国实验方剂学杂志, 2022, 28(18): 135-143.</a:t>
            </a:r>
            <a:endParaRPr kumimoji="0" lang="zh-CN" altLang="en-US" sz="7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[2] 上海市中西医结合学会急救专业委员会. 脓毒症急性胃肠功能障碍中西医结合临床专家共识[</a:t>
            </a:r>
            <a:r>
              <a:rPr kumimoji="0" lang="en-US" altLang="zh-CN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中华危重病急救医学 . 2022 ,34 (02) : 113-120</a:t>
            </a:r>
            <a:endParaRPr kumimoji="0" lang="zh-CN" altLang="en-US" sz="7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[3] 中国中西医结合学会重症医学专业委员会. 中西医结合防治重症患者急性胃肠损伤中国专家共识[</a:t>
            </a:r>
            <a:r>
              <a:rPr kumimoji="0" lang="en-US" altLang="zh-CN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中国中西医结合急救杂志, 2024 ,31 (05) : 513-532.</a:t>
            </a:r>
            <a:endParaRPr kumimoji="0" lang="zh-CN" altLang="en-US" sz="7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650" y="1522095"/>
            <a:ext cx="5848350" cy="533590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51915" y="570865"/>
            <a:ext cx="10396855" cy="46037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b="1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有效性</a:t>
            </a:r>
            <a:r>
              <a:rPr lang="en-US" altLang="zh-CN" sz="1400" b="1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多项研究一致表明，桃核承气汤可显著降低脓毒症</a:t>
            </a:r>
            <a:r>
              <a:rPr lang="en-US" altLang="zh-CN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28</a:t>
            </a:r>
            <a:r>
              <a:rPr lang="zh-CN" altLang="en-US" sz="1600" b="1" i="1" u="sng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天死亡率、改善患者胃肠功能、降低炎症水平。</a:t>
            </a:r>
            <a:endParaRPr lang="zh-CN" altLang="en-US" sz="1600" b="1" i="1" u="sng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278765" y="1237615"/>
            <a:ext cx="4117975" cy="3121167"/>
            <a:chOff x="11385" y="2845"/>
            <a:chExt cx="8900" cy="4462"/>
          </a:xfrm>
        </p:grpSpPr>
        <p:sp>
          <p:nvSpPr>
            <p:cNvPr id="55" name="圆角矩形 5"/>
            <p:cNvSpPr/>
            <p:nvPr>
              <p:custDataLst>
                <p:tags r:id="rId3"/>
              </p:custDataLst>
            </p:nvPr>
          </p:nvSpPr>
          <p:spPr>
            <a:xfrm>
              <a:off x="11406" y="2845"/>
              <a:ext cx="8878" cy="4462"/>
            </a:xfrm>
            <a:prstGeom prst="roundRect">
              <a:avLst>
                <a:gd name="adj" fmla="val 5305"/>
              </a:avLst>
            </a:prstGeom>
            <a:solidFill>
              <a:schemeClr val="bg1">
                <a:lumMod val="95000"/>
                <a:alpha val="16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  <a:sym typeface="MiSans Normal" panose="00000500000000000000" charset="-122"/>
              </a:endParaRPr>
            </a:p>
          </p:txBody>
        </p:sp>
        <p:sp>
          <p:nvSpPr>
            <p:cNvPr id="57" name="矩形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385" y="3433"/>
              <a:ext cx="116" cy="2131"/>
            </a:xfrm>
            <a:prstGeom prst="rect">
              <a:avLst/>
            </a:prstGeom>
            <a:solidFill>
              <a:srgbClr val="1A549E"/>
            </a:solidFill>
            <a:ln>
              <a:noFill/>
            </a:ln>
          </p:spPr>
          <p:txBody>
            <a:bodyPr lIns="91401" tIns="45701" rIns="91401" bIns="45701"/>
            <a:lstStyle>
              <a:lvl1pPr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1659" y="4248"/>
              <a:ext cx="8626" cy="14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indent="-28575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纳入16项</a:t>
              </a:r>
              <a:r>
                <a:rPr lang="en-US" altLang="zh-CN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RCT，</a:t>
              </a: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共1034例患者。</a:t>
              </a:r>
              <a:endPara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结果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显示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桃核承气汤可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显著降低脓毒症28天死亡率（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RR=0.57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，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95% CI [0.38, 0.86]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）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。</a:t>
              </a:r>
              <a:endParaRPr lang="zh-CN" altLang="en-US" sz="14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  <a:sym typeface="MiSans Normal" panose="00000500000000000000" charset="-122"/>
              </a:endParaRPr>
            </a:p>
          </p:txBody>
        </p:sp>
      </p:grpSp>
      <p:graphicFrame>
        <p:nvGraphicFramePr>
          <p:cNvPr id="18" name="Table 0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697730" y="1198880"/>
          <a:ext cx="7296150" cy="3218815"/>
        </p:xfrm>
        <a:graphic>
          <a:graphicData uri="http://schemas.openxmlformats.org/drawingml/2006/table">
            <a:tbl>
              <a:tblPr/>
              <a:tblGrid>
                <a:gridCol w="1377950"/>
                <a:gridCol w="5918200"/>
              </a:tblGrid>
              <a:tr h="42799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6项</a:t>
                      </a:r>
                      <a:r>
                        <a:rPr lang="en-US" altLang="zh-CN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RCT</a:t>
                      </a:r>
                      <a:r>
                        <a:rPr lang="zh-CN" alt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：桃核承气汤可降低</a:t>
                      </a:r>
                      <a:r>
                        <a:rPr lang="zh-CN" altLang="en-US" sz="14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  <a:sym typeface="+mn-ea"/>
                        </a:rPr>
                        <a:t>脓毒症患者</a:t>
                      </a:r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28</a:t>
                      </a:r>
                      <a:r>
                        <a:rPr lang="zh-CN" alt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天死亡率，缩短</a:t>
                      </a:r>
                      <a:r>
                        <a:rPr lang="en-US" altLang="zh-CN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ICU</a:t>
                      </a:r>
                      <a:r>
                        <a:rPr lang="zh-CN" alt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住院天数，改善胃肠功能。</a:t>
                      </a:r>
                      <a:endParaRPr lang="zh-CN" altLang="en-US" sz="1400" b="1" u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Liter" panose="020005030300000200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49E"/>
                    </a:solidFill>
                  </a:tcPr>
                </a:tc>
                <a:tc hMerge="1">
                  <a:tcPr marT="0" marB="0" anchor="ctr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BB5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代表研究</a:t>
                      </a:r>
                      <a:endParaRPr lang="zh-CN" altLang="en-US" sz="1400" b="1" u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Liter" panose="020005030300000200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Liter" panose="02000503030000020004" pitchFamily="34" charset="-120"/>
                        </a:rPr>
                        <a:t>核心结果</a:t>
                      </a:r>
                      <a:endParaRPr lang="en-US" sz="1400" b="1" u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Liter" panose="020005030300000200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D5"/>
                    </a:solidFill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198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例</a:t>
                      </a:r>
                      <a:r>
                        <a:rPr lang="en-US" altLang="zh-CN" sz="1400" b="0" i="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[2]</a:t>
                      </a:r>
                      <a:endParaRPr lang="en-US" altLang="zh-CN" sz="1400" b="0" i="0" baseline="3000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1917" marR="101917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42900" indent="-342900" algn="l" eaLnBrk="1" fontAlgn="auto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CN" altLang="en-US" sz="1400" b="1" i="0">
                          <a:solidFill>
                            <a:srgbClr val="1A549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显著提高总有效率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：干预组93%-97%</a:t>
                      </a:r>
                      <a:r>
                        <a:rPr lang="en-US" altLang="zh-CN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vs 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对照组</a:t>
                      </a:r>
                      <a:r>
                        <a:rPr lang="zh-CN" altLang="en-US" sz="14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73%</a:t>
                      </a:r>
                      <a:r>
                        <a:rPr lang="en-US" altLang="zh-CN" sz="1400" b="0" i="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[2,6]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400" b="0" i="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2900" indent="-342900" algn="l" eaLnBrk="1" fontAlgn="auto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CN" altLang="en-US" sz="1400" b="1">
                          <a:solidFill>
                            <a:srgbClr val="1A549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改善硬终点</a:t>
                      </a:r>
                      <a:r>
                        <a:rPr lang="zh-CN" altLang="en-US" sz="14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</a:t>
                      </a:r>
                      <a:r>
                        <a:rPr lang="en-US" altLang="zh-CN" sz="1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ICU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住院天数缩短4天，28天病死率从44.12%降至20.59%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[3]</a:t>
                      </a:r>
                      <a:r>
                        <a:rPr lang="zh-CN" altLang="en-US" sz="14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400" b="0" i="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2900" indent="-342900" algn="l" eaLnBrk="1" fontAlgn="auto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CN" altLang="en-US" sz="1400" b="1" i="0">
                          <a:solidFill>
                            <a:srgbClr val="1A549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全面改善胃肠功能与肠屏障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：显著降低胃肠功能障碍评分、</a:t>
                      </a:r>
                      <a:r>
                        <a:rPr lang="en-US" altLang="zh-CN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D-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乳酸、</a:t>
                      </a:r>
                      <a:r>
                        <a:rPr lang="en-US" altLang="zh-CN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DAO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及内毒素水平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[4]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，同步降低腹内压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[2]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400" b="0" i="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2900" indent="-342900" algn="l" eaLnBrk="1" fontAlgn="auto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CN" altLang="en-US" sz="1400" b="1" i="0">
                          <a:solidFill>
                            <a:srgbClr val="1A549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抑制过度炎症反应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：显著降低</a:t>
                      </a:r>
                      <a:r>
                        <a:rPr lang="en-US" altLang="zh-CN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TNF-α、IL-1β、IL-6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等促炎因子水平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[5]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lang="zh-CN" altLang="en-US" sz="1400" b="0" i="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2900" indent="-342900" algn="l" eaLnBrk="1" fontAlgn="auto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灌肠给药途径同样有效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[6]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，且肝肾安全性良好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[7]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zh-CN" altLang="en-US" sz="1400" b="0" i="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1917" marR="0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68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例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[3]</a:t>
                      </a:r>
                      <a:endParaRPr lang="en-US" altLang="zh-CN" sz="1400" b="0" i="0" baseline="3000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1917" marR="101917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 vMerge="1">
                  <a:tcPr marL="101917" marR="0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例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[4]</a:t>
                      </a:r>
                      <a:endParaRPr lang="en-US" altLang="zh-CN" sz="1400" b="0" i="0" baseline="3000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1917" marR="101917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101917" marR="0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695">
                <a:tc>
                  <a:txBody>
                    <a:bodyPr/>
                    <a:p>
                      <a:pPr algn="ctr">
                        <a:lnSpc>
                          <a:spcPts val="1250"/>
                        </a:lnSpc>
                      </a:pPr>
                      <a:r>
                        <a:rPr lang="en-US" sz="14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60</a:t>
                      </a:r>
                      <a:r>
                        <a:rPr lang="zh-CN" altLang="en-US" sz="14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例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[5]</a:t>
                      </a:r>
                      <a:endParaRPr lang="en-US" altLang="zh-CN" sz="1400" b="0" i="0" baseline="3000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1917" marR="101917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 vMerge="1">
                  <a:tcPr marL="101917" marR="0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413385">
                <a:tc>
                  <a:txBody>
                    <a:bodyPr/>
                    <a:p>
                      <a:pPr algn="ctr">
                        <a:lnSpc>
                          <a:spcPts val="1250"/>
                        </a:lnSpc>
                      </a:pPr>
                      <a:r>
                        <a:rPr lang="en-US" sz="14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60</a:t>
                      </a:r>
                      <a:r>
                        <a:rPr lang="zh-CN" altLang="en-US" sz="14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例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[6]</a:t>
                      </a:r>
                      <a:endParaRPr lang="en-US" altLang="zh-CN" sz="1400" b="0" i="0" baseline="3000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1917" marR="101917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101917" marR="0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114</a:t>
                      </a:r>
                      <a:r>
                        <a:rPr lang="zh-CN" altLang="en-US" sz="1400" b="0" i="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例</a:t>
                      </a:r>
                      <a:r>
                        <a:rPr lang="en-US" altLang="zh-CN" sz="1400" baseline="30000">
                          <a:solidFill>
                            <a:srgbClr val="0F111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[7]</a:t>
                      </a:r>
                      <a:endParaRPr lang="en-US" altLang="zh-CN" sz="1400" b="0" i="0" baseline="30000">
                        <a:solidFill>
                          <a:srgbClr val="0F1115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1917" marR="101917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 vMerge="1">
                  <a:tcPr marL="101917" marR="0" marT="63817" marB="63817" anchor="ctr" anchorCtr="0">
                    <a:lnL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</a:tbl>
          </a:graphicData>
        </a:graphic>
      </p:graphicFrame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267335" y="4600575"/>
            <a:ext cx="11663068" cy="1285875"/>
            <a:chOff x="523" y="7296"/>
            <a:chExt cx="18367" cy="2025"/>
          </a:xfrm>
        </p:grpSpPr>
        <p:grpSp>
          <p:nvGrpSpPr>
            <p:cNvPr id="46" name="组合 45"/>
            <p:cNvGrpSpPr/>
            <p:nvPr/>
          </p:nvGrpSpPr>
          <p:grpSpPr>
            <a:xfrm>
              <a:off x="524" y="7296"/>
              <a:ext cx="18366" cy="2025"/>
              <a:chOff x="532" y="5401"/>
              <a:chExt cx="24465" cy="2025"/>
            </a:xfrm>
          </p:grpSpPr>
          <p:sp>
            <p:nvSpPr>
              <p:cNvPr id="22" name="Shape 12"/>
              <p:cNvSpPr/>
              <p:nvPr/>
            </p:nvSpPr>
            <p:spPr>
              <a:xfrm>
                <a:off x="532" y="5401"/>
                <a:ext cx="24465" cy="1913"/>
              </a:xfrm>
              <a:prstGeom prst="roundRect">
                <a:avLst>
                  <a:gd name="adj" fmla="val 5000"/>
                </a:avLst>
              </a:prstGeom>
              <a:solidFill>
                <a:srgbClr val="F4F7FA"/>
              </a:solidFill>
              <a:ln w="12700">
                <a:solidFill>
                  <a:srgbClr val="D0D8E4"/>
                </a:solidFill>
                <a:prstDash val="solid"/>
              </a:ln>
            </p:spPr>
          </p:sp>
          <p:sp>
            <p:nvSpPr>
              <p:cNvPr id="41" name="Text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860" y="6329"/>
                <a:ext cx="5200" cy="4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2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Liter" panose="02000503030000020004" pitchFamily="34" charset="-120"/>
                  </a:rPr>
                  <a:t>动物实验</a:t>
                </a:r>
                <a:endParaRPr lang="zh-CN" altLang="en-US" sz="12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Liter" panose="02000503030000020004" pitchFamily="34" charset="-120"/>
                </a:endParaRPr>
              </a:p>
            </p:txBody>
          </p:sp>
          <p:sp>
            <p:nvSpPr>
              <p:cNvPr id="42" name="Text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2549" y="6303"/>
                <a:ext cx="9430" cy="1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marL="171450" indent="-171450">
                  <a:lnSpc>
                    <a:spcPct val="145000"/>
                  </a:lnSpc>
                  <a:buFont typeface="Wingdings" panose="05000000000000000000" charset="0"/>
                  <a:buChar char="Ø"/>
                </a:pPr>
                <a:r>
                  <a:rPr lang="en-US" sz="1200" b="1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刘云涛等（2013）</a:t>
                </a:r>
                <a:r>
                  <a:rPr lang="en-US" altLang="zh-CN" sz="1200" baseline="30000">
                    <a:solidFill>
                      <a:srgbClr val="0F111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[8]</a:t>
                </a:r>
                <a:r>
                  <a:rPr 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：</a:t>
                </a:r>
                <a:r>
                  <a:rPr lang="en-US" sz="12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减轻脓毒症大鼠小肠病理损伤</a:t>
                </a:r>
                <a:r>
                  <a:rPr lang="zh-CN" altLang="en-US" sz="12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</a:t>
                </a:r>
                <a:endParaRPr lang="en-US" sz="12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171450" indent="-171450">
                  <a:lnSpc>
                    <a:spcPct val="145000"/>
                  </a:lnSpc>
                  <a:buFont typeface="Wingdings" panose="05000000000000000000" charset="0"/>
                  <a:buChar char="Ø"/>
                </a:pPr>
                <a:r>
                  <a:rPr lang="en-US" sz="1200" b="1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杨荣源等（2013）</a:t>
                </a:r>
                <a:r>
                  <a:rPr lang="en-US" altLang="zh-CN" sz="1200" baseline="30000">
                    <a:solidFill>
                      <a:srgbClr val="0F111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[9]</a:t>
                </a:r>
                <a:r>
                  <a:rPr 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：</a:t>
                </a:r>
                <a:r>
                  <a:rPr lang="en-US" sz="12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对肝、小肠具有选择性保护作用</a:t>
                </a:r>
                <a:r>
                  <a:rPr lang="zh-CN" altLang="en-US" sz="12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</a:t>
                </a:r>
                <a:endParaRPr lang="zh-CN" altLang="en-US" sz="1200" dirty="0">
                  <a:solidFill>
                    <a:srgbClr val="2C3E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4" name="Text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12418" y="6303"/>
                <a:ext cx="1986" cy="4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2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Liter" panose="02000503030000020004" pitchFamily="34" charset="-120"/>
                  </a:rPr>
                  <a:t>网络药理学</a:t>
                </a:r>
                <a:endParaRPr lang="zh-CN" altLang="en-US" sz="12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Liter" panose="02000503030000020004" pitchFamily="34" charset="-120"/>
                </a:endParaRPr>
              </a:p>
            </p:txBody>
          </p:sp>
          <p:sp>
            <p:nvSpPr>
              <p:cNvPr id="45" name="Text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330" y="6305"/>
                <a:ext cx="10417" cy="1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marL="171450" indent="-171450">
                  <a:lnSpc>
                    <a:spcPct val="145000"/>
                  </a:lnSpc>
                  <a:buFont typeface="Wingdings" panose="05000000000000000000" charset="0"/>
                  <a:buChar char="Ø"/>
                </a:pPr>
                <a:r>
                  <a:rPr lang="en-US" sz="1200" b="1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吴科锐等（2023）</a:t>
                </a:r>
                <a:r>
                  <a:rPr lang="en-US" altLang="zh-CN" sz="1200" baseline="30000">
                    <a:solidFill>
                      <a:srgbClr val="0F111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[10]</a:t>
                </a:r>
                <a:r>
                  <a:rPr lang="zh-CN" altLang="en-US" sz="1200" b="1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：</a:t>
                </a:r>
                <a:r>
                  <a:rPr 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鉴定出</a:t>
                </a:r>
                <a:r>
                  <a:rPr lang="en-US" sz="1200" b="1" dirty="0">
                    <a:solidFill>
                      <a:srgbClr val="E8A82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169个</a:t>
                </a:r>
                <a:r>
                  <a:rPr 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活性成分、</a:t>
                </a:r>
                <a:r>
                  <a:rPr lang="en-US" sz="1200" b="1" dirty="0">
                    <a:solidFill>
                      <a:srgbClr val="E8A82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238个</a:t>
                </a:r>
                <a:r>
                  <a:rPr 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潜在靶标</a:t>
                </a:r>
                <a:r>
                  <a:rPr lang="zh-CN" alt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</a:t>
                </a:r>
                <a:r>
                  <a:rPr 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核心靶标</a:t>
                </a:r>
                <a:r>
                  <a:rPr lang="zh-CN" alt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包括</a:t>
                </a:r>
                <a:r>
                  <a:rPr lang="en-US" sz="1200" dirty="0">
                    <a:solidFill>
                      <a:srgbClr val="2C3E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MAPK3、AKT1、IL6、STAT3等</a:t>
                </a:r>
                <a:r>
                  <a:rPr lang="zh-CN" altLang="en-US" sz="12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</a:t>
                </a:r>
                <a:endParaRPr lang="zh-CN" altLang="en-US" sz="1200" dirty="0">
                  <a:solidFill>
                    <a:srgbClr val="2C3E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cxnSp>
          <p:nvCxnSpPr>
            <p:cNvPr id="191" name="直接连接符 190"/>
            <p:cNvCxnSpPr/>
            <p:nvPr>
              <p:custDataLst>
                <p:tags r:id="rId11"/>
              </p:custDataLst>
            </p:nvPr>
          </p:nvCxnSpPr>
          <p:spPr>
            <a:xfrm flipH="1">
              <a:off x="8956" y="8285"/>
              <a:ext cx="6" cy="753"/>
            </a:xfrm>
            <a:prstGeom prst="line">
              <a:avLst/>
            </a:prstGeom>
            <a:ln w="6350">
              <a:solidFill>
                <a:srgbClr val="1A549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任意多边形: 形状 59"/>
            <p:cNvSpPr/>
            <p:nvPr/>
          </p:nvSpPr>
          <p:spPr>
            <a:xfrm>
              <a:off x="523" y="7446"/>
              <a:ext cx="18366" cy="669"/>
            </a:xfrm>
            <a:prstGeom prst="rect">
              <a:avLst/>
            </a:prstGeom>
            <a:gradFill>
              <a:gsLst>
                <a:gs pos="0">
                  <a:srgbClr val="214ED7">
                    <a:alpha val="100000"/>
                  </a:srgbClr>
                </a:gs>
                <a:gs pos="26000">
                  <a:srgbClr val="136BB3"/>
                </a:gs>
                <a:gs pos="100000">
                  <a:srgbClr val="1A549E"/>
                </a:gs>
              </a:gsLst>
              <a:lin ang="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indent="0" algn="ctr">
                <a:lnSpc>
                  <a:spcPct val="120000"/>
                </a:lnSpc>
                <a:buFont typeface="Wingdings" panose="05000000000000000000" charset="0"/>
                <a:buNone/>
              </a:pPr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项动物实验：桃核承气汤可保护脓毒症大鼠肝、小肠组织，减轻肠黏膜损伤</a:t>
              </a:r>
              <a:r>
                <a:rPr lang="en-US" altLang="zh-CN"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+1</a:t>
              </a:r>
              <a:r>
                <a:rPr lang="zh-CN" altLang="en-US"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项网络药理学</a:t>
              </a:r>
              <a:r>
                <a:rPr lang="zh-CN" altLang="en-US"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研究：揭示多成分-多靶点-多通路调控机制。</a:t>
              </a:r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任意多边形: 形状 59"/>
          <p:cNvSpPr/>
          <p:nvPr/>
        </p:nvSpPr>
        <p:spPr>
          <a:xfrm>
            <a:off x="278765" y="1318260"/>
            <a:ext cx="1500505" cy="330835"/>
          </a:xfrm>
          <a:prstGeom prst="round1Rect">
            <a:avLst/>
          </a:prstGeom>
          <a:gradFill>
            <a:gsLst>
              <a:gs pos="0">
                <a:srgbClr val="214ED7">
                  <a:alpha val="100000"/>
                </a:srgbClr>
              </a:gs>
              <a:gs pos="26000">
                <a:srgbClr val="136BB3"/>
              </a:gs>
              <a:gs pos="100000">
                <a:srgbClr val="1A549E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Autofit/>
          </a:bodyPr>
          <a:lstStyle/>
          <a:p>
            <a:pPr indent="0" algn="ctr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Meta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420" y="3286125"/>
            <a:ext cx="3754120" cy="9766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566420" y="1668145"/>
            <a:ext cx="3832860" cy="5162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en-US" altLang="zh-CN" sz="1200" b="1" i="1" u="sng">
                <a:latin typeface="微软雅黑" panose="020B0503020204020204" charset="-122"/>
                <a:ea typeface="微软雅黑" panose="020B0503020204020204" charset="-122"/>
                <a:sym typeface="+mn-ea"/>
              </a:rPr>
              <a:t>Su Y</a:t>
            </a:r>
            <a:r>
              <a:rPr lang="zh-CN" altLang="en-US" sz="1200" b="1" i="1" u="sng">
                <a:latin typeface="微软雅黑" panose="020B0503020204020204" charset="-122"/>
                <a:ea typeface="微软雅黑" panose="020B0503020204020204" charset="-122"/>
                <a:sym typeface="+mn-ea"/>
              </a:rPr>
              <a:t>等（2025）发表于</a:t>
            </a:r>
            <a:r>
              <a:rPr lang="en-US" altLang="zh-CN" sz="1200" b="1" i="1" u="sng">
                <a:latin typeface="微软雅黑" panose="020B0503020204020204" charset="-122"/>
                <a:ea typeface="微软雅黑" panose="020B0503020204020204" charset="-122"/>
                <a:sym typeface="+mn-ea"/>
              </a:rPr>
              <a:t>Frontiers in Pharmacology（IF=4.8</a:t>
            </a:r>
            <a:r>
              <a:rPr lang="zh-CN" altLang="en-US" sz="1200" b="1" i="1" u="sng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1200" b="1" i="1" u="sng">
                <a:latin typeface="微软雅黑" panose="020B0503020204020204" charset="-122"/>
                <a:ea typeface="微软雅黑" panose="020B0503020204020204" charset="-122"/>
                <a:sym typeface="+mn-ea"/>
              </a:rPr>
              <a:t>JCR Q2）</a:t>
            </a:r>
            <a:r>
              <a:rPr lang="en-US" altLang="zh-CN" sz="12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[1]</a:t>
            </a:r>
            <a:endParaRPr kumimoji="0" lang="en-US" altLang="zh-CN" sz="1200" strike="noStrike" cap="none" spc="0" normalizeH="0" baseline="3000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1945" y="6033135"/>
            <a:ext cx="6129655" cy="6457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参考文献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[1] Su Y, Su R, Shen C, Liu X, Xiao X, Wang X, Bu Z, Kong L, Liu J. Classical formula Taohe Chengqi decoction as an adjuvant therapy for sepsis — a systematic review and meta-analysis of randomized controlled trials[J]. Front Pharmacol, 2025, 16: 1499280. DOI: 10.3389/fphar.2025.1499280..</a:t>
            </a:r>
            <a:endParaRPr kumimoji="0" lang="en-US" altLang="zh-CN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[2] 申建国, 王健, 张亮, 等. 加味桃核承气汤治疗脓毒症胃肠功能障碍的临床研究[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吉林中医药, 2025, 45(8).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[3] 金吴萌, 金水芳, 江荣林. 桃核承气汤对重度脓毒症患者胃肠功能的影响[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浙江中西医结合杂志, 2020, 30(5).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[4] 朱德才, 郭权来, 邓勤勤. 通腑活血法治疗脓毒症肠功能障碍临床研究[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新中医, 2019, 51(11).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[5] 兰万成, 石丽飞, 李际强. 桃核承气汤对脓毒症（血瘀腑实证）患者血清炎症因子水平的影响[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时珍国医国药, 2013, 24(4).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4805" y="7049135"/>
            <a:ext cx="3944620" cy="5099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3360" y="7830185"/>
            <a:ext cx="4064000" cy="2768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51600" y="6127750"/>
            <a:ext cx="5478145" cy="4616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[6] 谢函谕, 潘金龙, 金永旭, 等. 桃核承气汤保留灌肠治疗在脓毒症肠功能障碍中的疗效观察[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实用休克杂志(中英文), 2023, 7(5).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[7] 陈羽, 申建国, 张亮, 等. 加味桃核承气汤对脓毒症胃肠功能障碍患者肠胃动力、免疫指标及肝肾功能的影响[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湖南师范大学学报（医学版）, 2021, 18(2).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[8] 刘云涛, 王大伟, 杨荣源, 等. 通腑活血法对脓毒症大鼠小肠组织的保护作用及机制研究[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中国中医基础医学杂志, 2013, 19(6): 645-648.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[9] 杨荣源, 王大伟, 李际强, 等. 桃核承气汤对脓毒症大鼠不同脏器组织损伤的影响[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世界科学技术-中医药现代化, 2013, 15(9): 1921-1927.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[10] 吴科锐, 刘云涛, 华艳朗, 等. 基于网络药理学探讨桃核承气汤治疗脓毒症的潜在分子机制[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现代中西医结合杂志, 2023, 32(18).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803" y="135662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51915" y="581660"/>
            <a:ext cx="822007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241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16865" y="1245235"/>
            <a:ext cx="5140325" cy="4678045"/>
            <a:chOff x="499" y="2155"/>
            <a:chExt cx="8095" cy="7088"/>
          </a:xfrm>
        </p:grpSpPr>
        <p:sp>
          <p:nvSpPr>
            <p:cNvPr id="6" name="矩形: 圆顶角 13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1332" y="1980"/>
              <a:ext cx="7042" cy="7482"/>
            </a:xfrm>
            <a:prstGeom prst="round2SameRect">
              <a:avLst>
                <a:gd name="adj1" fmla="val 4858"/>
                <a:gd name="adj2" fmla="val 0"/>
              </a:avLst>
            </a:prstGeom>
            <a:gradFill flip="none" rotWithShape="1">
              <a:gsLst>
                <a:gs pos="0">
                  <a:sysClr val="window" lastClr="FFFFFF">
                    <a:alpha val="100000"/>
                  </a:sysClr>
                </a:gs>
                <a:gs pos="100000">
                  <a:sysClr val="window" lastClr="FFFFFF">
                    <a:lumMod val="95000"/>
                    <a:alpha val="100000"/>
                  </a:sysClr>
                </a:gs>
              </a:gsLst>
              <a:lin ang="13500000" scaled="1"/>
              <a:tileRect/>
            </a:gra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>
                <a:solidFill>
                  <a:sysClr val="window" lastClr="FFFFFF"/>
                </a:solidFill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5" name="矩形: 圆顶角 11"/>
            <p:cNvSpPr/>
            <p:nvPr>
              <p:custDataLst>
                <p:tags r:id="rId4"/>
              </p:custDataLst>
            </p:nvPr>
          </p:nvSpPr>
          <p:spPr>
            <a:xfrm rot="16200000">
              <a:off x="-2700" y="5354"/>
              <a:ext cx="7088" cy="690"/>
            </a:xfrm>
            <a:prstGeom prst="round2SameRect">
              <a:avLst>
                <a:gd name="adj1" fmla="val 24347"/>
                <a:gd name="adj2" fmla="val 0"/>
              </a:avLst>
            </a:prstGeom>
            <a:gradFill flip="none" rotWithShape="1">
              <a:gsLst>
                <a:gs pos="0">
                  <a:srgbClr val="136BB3"/>
                </a:gs>
                <a:gs pos="100000">
                  <a:srgbClr val="1A549E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ysClr val="window" lastClr="FFFFFF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553" y="2999"/>
              <a:ext cx="440" cy="4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药品说明书收载的安全性信息</a:t>
              </a:r>
              <a:endParaRPr lang="zh-CN" altLang="en-US" sz="1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 rot="0">
              <a:off x="1075" y="2216"/>
              <a:ext cx="7495" cy="6938"/>
              <a:chOff x="1383" y="2457"/>
              <a:chExt cx="9743" cy="7904"/>
            </a:xfrm>
          </p:grpSpPr>
          <p:grpSp>
            <p:nvGrpSpPr>
              <p:cNvPr id="7" name="组合 6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383" y="2457"/>
                <a:ext cx="9390" cy="1099"/>
                <a:chOff x="1536" y="2849"/>
                <a:chExt cx="10147" cy="1099"/>
              </a:xfrm>
            </p:grpSpPr>
            <p:sp>
              <p:nvSpPr>
                <p:cNvPr id="455" name="矩形 45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774" y="3308"/>
                  <a:ext cx="9909" cy="6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本品可见大便次数增多或稀便等不良反应。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536" y="2849"/>
                  <a:ext cx="3458" cy="51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400" b="1" noProof="0" dirty="0">
                      <a:ln>
                        <a:noFill/>
                      </a:ln>
                      <a:solidFill>
                        <a:srgbClr val="1A549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rPr>
                    <a:t>【不良反应】</a:t>
                  </a:r>
                  <a:endParaRPr lang="zh-CN" altLang="en-US" sz="1400" b="1" noProof="0" dirty="0">
                    <a:ln>
                      <a:noFill/>
                    </a:ln>
                    <a:solidFill>
                      <a:srgbClr val="1A549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451" y="3748"/>
                <a:ext cx="6921" cy="1528"/>
                <a:chOff x="1609" y="2659"/>
                <a:chExt cx="7479" cy="1528"/>
              </a:xfrm>
            </p:grpSpPr>
            <p:sp>
              <p:nvSpPr>
                <p:cNvPr id="17" name="矩形 1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846" y="3065"/>
                  <a:ext cx="7242" cy="11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1.</a:t>
                  </a:r>
                  <a:r>
                    <a:rPr lang="en-US" altLang="zh-CN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</a:t>
                  </a: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孕妇禁用。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2.</a:t>
                  </a:r>
                  <a:r>
                    <a:rPr lang="en-US" altLang="zh-CN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</a:t>
                  </a: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曾经对本品所含药物过敏者禁用。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609" y="2659"/>
                  <a:ext cx="2496" cy="51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400" b="1" noProof="0" dirty="0">
                      <a:ln>
                        <a:noFill/>
                      </a:ln>
                      <a:solidFill>
                        <a:srgbClr val="1A549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rPr>
                    <a:t>【</a:t>
                  </a:r>
                  <a:r>
                    <a:rPr lang="zh-CN" altLang="en-US" sz="1400" b="1" noProof="0" dirty="0">
                      <a:ln>
                        <a:noFill/>
                      </a:ln>
                      <a:solidFill>
                        <a:srgbClr val="1A549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rPr>
                    <a:t>禁忌】</a:t>
                  </a:r>
                  <a:endParaRPr lang="zh-CN" altLang="en-US" sz="1400" b="1" noProof="0" dirty="0">
                    <a:ln>
                      <a:noFill/>
                    </a:ln>
                    <a:solidFill>
                      <a:srgbClr val="1A549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  <p:grpSp>
            <p:nvGrpSpPr>
              <p:cNvPr id="21" name="组合 20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1450" y="5356"/>
                <a:ext cx="9676" cy="5005"/>
                <a:chOff x="1589" y="2290"/>
                <a:chExt cx="10456" cy="5005"/>
              </a:xfrm>
            </p:grpSpPr>
            <p:sp>
              <p:nvSpPr>
                <p:cNvPr id="22" name="矩形 2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744" y="2794"/>
                  <a:ext cx="10301" cy="45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1.严格按照功能主治使用本品。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2.服药期间忌辛辣、生冷、滋腻食物。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3.本品不宜长期服用。服药后，瘀血得下，病退将愈，即应停药。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4.脾虚便溏者不宜使用。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5.经期及哺乳期妇女慎用。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6.过敏体质者慎用。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Wingdings" panose="05000000000000000000" charset="0"/>
                    <a:buNone/>
                  </a:pPr>
                  <a:r>
                    <a:rPr lang="zh-CN" altLang="en-US" sz="1400" dirty="0">
                      <a:solidFill>
                        <a:sysClr val="windowText" lastClr="00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7.本品含芒硝、甘草、桂枝，不宜与含硫黄、三棱、海藻、芫花、大戟、甘遂、赤石脂的中药方剂或成药同时服用。</a:t>
                  </a:r>
                  <a:endParaRPr lang="zh-CN" altLang="en-US" sz="1400" dirty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3" name="文本框 22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589" y="2290"/>
                  <a:ext cx="3437" cy="51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400" b="1" noProof="0" dirty="0">
                      <a:ln>
                        <a:noFill/>
                      </a:ln>
                      <a:solidFill>
                        <a:srgbClr val="1A549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rPr>
                    <a:t>【</a:t>
                  </a:r>
                  <a:r>
                    <a:rPr lang="zh-CN" altLang="en-US" sz="1400" b="1" noProof="0" dirty="0">
                      <a:ln>
                        <a:noFill/>
                      </a:ln>
                      <a:solidFill>
                        <a:srgbClr val="1A549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rPr>
                    <a:t>注意事项】</a:t>
                  </a:r>
                  <a:endParaRPr lang="zh-CN" altLang="en-US" sz="1400" b="1" noProof="0" dirty="0">
                    <a:ln>
                      <a:noFill/>
                    </a:ln>
                    <a:solidFill>
                      <a:srgbClr val="1A549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2384425" y="705485"/>
            <a:ext cx="979043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1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处方不含毒性药材，多项临床研究均未报告严重不良反应，相比参照药可避免静脉给药相关严重过敏反应。</a:t>
            </a:r>
            <a:endParaRPr lang="zh-CN" altLang="en-US" sz="1600" b="1" i="1" u="sng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5"/>
          <a:srcRect l="-1226" t="61041"/>
          <a:stretch>
            <a:fillRect/>
          </a:stretch>
        </p:blipFill>
        <p:spPr>
          <a:xfrm>
            <a:off x="8592820" y="4239260"/>
            <a:ext cx="3222625" cy="1633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87985" y="6072505"/>
            <a:ext cx="5857875" cy="6616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参考文献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[1] Su Y, Su R, Shen C, Liu X, Xiao X, Wang X, Bu Z, Kong L, Liu J. Classical formula Taohe Chengqi decoction as an adjuvant therapy for sepsis — a systematic review and meta-analysis of randomized controlled trials[J]. Front Pharmacol, 2025, 16: 1499280. DOI: 10.3389/fphar.2025.1499280..</a:t>
            </a:r>
            <a:endParaRPr kumimoji="0" lang="en-US" altLang="zh-CN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[2] 申建国, 王健, 张亮, 等. 加味桃核承气汤治疗脓毒症胃肠功能障碍的临床研究[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吉林中医药, 2025, 45(8).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[3] 金吴萌, 金水芳, 江荣林. 桃核承气汤对重度脓毒症患者胃肠功能的影响[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浙江中西医结合杂志, 2020, 30(5).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[4] 朱德才, 郭权来, 邓勤勤. 通腑活血法治疗脓毒症肠功能障碍临床研究[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新中医, 2019, 51(11).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[5] 兰万成, 石丽飞, 李际强. 桃核承气汤对脓毒症（血瘀腑实证）患者血清炎症因子水平的影响[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时珍国医国药, 2013, 24(4).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[6] 谢函谕, 潘金龙, 金永旭, 等. 桃核承气汤保留灌肠治疗在脓毒症肠功能障碍中的疗效观察[</a:t>
            </a:r>
            <a:r>
              <a:rPr kumimoji="0" lang="en-US" altLang="zh-CN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kumimoji="0" lang="zh-CN" altLang="en-US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实用休克杂志(中英文), 2023, 7(5).</a:t>
            </a:r>
            <a:endParaRPr kumimoji="0" lang="en-US" altLang="zh-CN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3010" y="6161405"/>
            <a:ext cx="5574030" cy="4959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[7] 陈羽, 申建国, 张亮, 等. 加味桃核承气汤对脓毒症胃肠功能障碍患者肠胃动力、免疫指标及肝肾功能的影响[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J]. 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湖南师范大学学报（医学版）, 2021, 18(2).</a:t>
            </a:r>
            <a:endParaRPr kumimoji="0" lang="zh-CN" altLang="en-US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[8] Honor</a:t>
            </a:r>
            <a:r>
              <a:rPr lang="en-US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é 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PM, Oueslati I, Muscato CY, et al. Xuebijing as a potential therapeutic option for septic shock: the need for rigorous evaluation of life-threatening adverse effects[J]. Crit Care, 2025, 29(1): 522. DOI: 10.1186/s13054-025-05798-6.</a:t>
            </a:r>
            <a:endParaRPr lang="en-US" altLang="zh-CN" sz="60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[9] Li W, Gao Y, Yan J, et al. Safflower yellow in Carthami Flos is responsible for Xuebijing Injection-induced immediate hypersensitivity reaction through activating complement C3[J]. Chin Herb Med, 2024, 18(1): 188-199. DOI: 10.1016/j.chmed.2024.06.003.</a:t>
            </a:r>
            <a:endParaRPr lang="en-US" altLang="zh-CN" sz="60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8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] 血必净注射液说明书[</a:t>
            </a:r>
            <a:r>
              <a:rPr lang="en-US" altLang="zh-CN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S]. </a:t>
            </a:r>
            <a:r>
              <a:rPr lang="zh-CN" altLang="en-US" sz="6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核准日期: 2007-07-02, 修改日期: 2020-12-30. 天津红日药业股份有限公司.</a:t>
            </a:r>
            <a:endParaRPr kumimoji="0" lang="en-US" altLang="zh-CN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593715" y="1671320"/>
            <a:ext cx="63328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组方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：处方不含毒性药材。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临床经验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多项临床研究均未报告（严重）不良反应，安全性良好</a:t>
            </a:r>
            <a:r>
              <a:rPr lang="en-US" sz="14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[1-7]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动物试验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大鼠6个月重复给药毒性试验显示，以相当于人最大日服用量4.32倍剂量灌胃，仅见腹泻及可逆性指标变化，停药4周恢复。</a:t>
            </a:r>
            <a:endParaRPr lang="en-US" altLang="zh-CN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5" name="组合 44"/>
          <p:cNvGrpSpPr/>
          <p:nvPr>
            <p:custDataLst>
              <p:tags r:id="rId16"/>
            </p:custDataLst>
          </p:nvPr>
        </p:nvGrpSpPr>
        <p:grpSpPr>
          <a:xfrm rot="0">
            <a:off x="5555615" y="1173480"/>
            <a:ext cx="4508500" cy="441325"/>
            <a:chOff x="295" y="5059"/>
            <a:chExt cx="7234" cy="695"/>
          </a:xfrm>
        </p:grpSpPr>
        <p:grpSp>
          <p:nvGrpSpPr>
            <p:cNvPr id="47" name="组合 46"/>
            <p:cNvGrpSpPr/>
            <p:nvPr>
              <p:custDataLst>
                <p:tags r:id="rId17"/>
              </p:custDataLst>
            </p:nvPr>
          </p:nvGrpSpPr>
          <p:grpSpPr>
            <a:xfrm>
              <a:off x="457" y="5753"/>
              <a:ext cx="5596" cy="1"/>
              <a:chOff x="882378" y="4129962"/>
              <a:chExt cx="3775710" cy="635"/>
            </a:xfrm>
          </p:grpSpPr>
          <p:cxnSp>
            <p:nvCxnSpPr>
              <p:cNvPr id="50" name="直接连接符 49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文本框 51"/>
            <p:cNvSpPr txBox="1"/>
            <p:nvPr>
              <p:custDataLst>
                <p:tags r:id="rId20"/>
              </p:custDataLst>
            </p:nvPr>
          </p:nvSpPr>
          <p:spPr>
            <a:xfrm>
              <a:off x="295" y="5059"/>
              <a:ext cx="7234" cy="6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 </a:t>
              </a:r>
              <a:r>
                <a:rPr lang="zh-CN" altLang="en-US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不良反应：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无毒性药材，未报告严重不良反应。</a:t>
              </a:r>
              <a:endPara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658485" y="4542790"/>
            <a:ext cx="2723515" cy="12922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桃核承气汤可通过口服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鼻饲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灌肠多途径给药，</a:t>
            </a:r>
            <a:r>
              <a:rPr lang="zh-CN" altLang="en-US" sz="1400" b="1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可避免静脉给药相关严重过敏反应与心血管事件风险</a:t>
            </a:r>
            <a:r>
              <a:rPr lang="en-US" altLang="zh-CN" sz="14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[10]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en-US" altLang="zh-CN" sz="1400" b="0" i="0" u="none" strike="noStrike" cap="none" spc="0" normalizeH="0" baseline="3000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78170" y="3781425"/>
            <a:ext cx="6240145" cy="6457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kumimoji="0" lang="zh-CN" altLang="en-US" sz="1400" b="1" i="0" u="none" strike="noStrike" cap="none" spc="0" normalizeH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血必净存在明确的、潜在致命的严重过敏风险，并在危重患者中可能出现严重心血管事件信号</a:t>
            </a:r>
            <a:r>
              <a:rPr lang="en-US" sz="14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[8-9]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sz="1400" b="1" i="0" u="none" strike="noStrike" cap="none" spc="0" normalizeH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>
            <p:custDataLst>
              <p:tags r:id="rId21"/>
            </p:custDataLst>
          </p:nvPr>
        </p:nvGrpSpPr>
        <p:grpSpPr>
          <a:xfrm rot="0">
            <a:off x="5541010" y="3244850"/>
            <a:ext cx="6597015" cy="441325"/>
            <a:chOff x="295" y="5059"/>
            <a:chExt cx="7234" cy="695"/>
          </a:xfrm>
        </p:grpSpPr>
        <p:grpSp>
          <p:nvGrpSpPr>
            <p:cNvPr id="26" name="组合 25"/>
            <p:cNvGrpSpPr/>
            <p:nvPr>
              <p:custDataLst>
                <p:tags r:id="rId22"/>
              </p:custDataLst>
            </p:nvPr>
          </p:nvGrpSpPr>
          <p:grpSpPr>
            <a:xfrm>
              <a:off x="457" y="5753"/>
              <a:ext cx="5596" cy="1"/>
              <a:chOff x="882378" y="4129962"/>
              <a:chExt cx="3775710" cy="635"/>
            </a:xfrm>
          </p:grpSpPr>
          <p:cxnSp>
            <p:nvCxnSpPr>
              <p:cNvPr id="28" name="直接连接符 27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>
              <p:custDataLst>
                <p:tags r:id="rId25"/>
              </p:custDataLst>
            </p:nvPr>
          </p:nvSpPr>
          <p:spPr>
            <a:xfrm>
              <a:off x="295" y="5059"/>
              <a:ext cx="7234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altLang="zh-CN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2. </a:t>
              </a:r>
              <a:r>
                <a:rPr lang="zh-CN" altLang="en-US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与参照药相比：可避免静脉给药相关严重过敏反应与心血管事件风险。</a:t>
              </a:r>
              <a:endPara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35" name="Shape 12"/>
          <p:cNvSpPr/>
          <p:nvPr/>
        </p:nvSpPr>
        <p:spPr>
          <a:xfrm>
            <a:off x="8413750" y="3803650"/>
            <a:ext cx="3560445" cy="1642110"/>
          </a:xfrm>
          <a:prstGeom prst="roundRect">
            <a:avLst>
              <a:gd name="adj" fmla="val 5000"/>
            </a:avLst>
          </a:prstGeom>
          <a:solidFill>
            <a:srgbClr val="F4F7FA"/>
          </a:solidFill>
          <a:ln w="12700">
            <a:solidFill>
              <a:srgbClr val="D0D8E4"/>
            </a:solidFill>
            <a:prstDash val="solid"/>
          </a:ln>
        </p:spPr>
      </p:sp>
      <p:sp>
        <p:nvSpPr>
          <p:cNvPr id="33" name="Shape 12"/>
          <p:cNvSpPr/>
          <p:nvPr/>
        </p:nvSpPr>
        <p:spPr>
          <a:xfrm>
            <a:off x="4229100" y="3785870"/>
            <a:ext cx="4057650" cy="1642110"/>
          </a:xfrm>
          <a:prstGeom prst="roundRect">
            <a:avLst>
              <a:gd name="adj" fmla="val 5000"/>
            </a:avLst>
          </a:prstGeom>
          <a:solidFill>
            <a:srgbClr val="F4F7FA"/>
          </a:solidFill>
          <a:ln w="12700">
            <a:solidFill>
              <a:srgbClr val="D0D8E4"/>
            </a:solidFill>
            <a:prstDash val="solid"/>
          </a:ln>
        </p:spPr>
      </p:sp>
      <p:sp>
        <p:nvSpPr>
          <p:cNvPr id="195" name="文本框 2"/>
          <p:cNvSpPr txBox="1"/>
          <p:nvPr/>
        </p:nvSpPr>
        <p:spPr>
          <a:xfrm>
            <a:off x="1351915" y="581660"/>
            <a:ext cx="822007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2410" b="1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sp>
        <p:nvSpPr>
          <p:cNvPr id="4" name="任意多边形: 形状 59"/>
          <p:cNvSpPr/>
          <p:nvPr>
            <p:custDataLst>
              <p:tags r:id="rId4"/>
            </p:custDataLst>
          </p:nvPr>
        </p:nvSpPr>
        <p:spPr>
          <a:xfrm>
            <a:off x="0" y="1496695"/>
            <a:ext cx="12192000" cy="911225"/>
          </a:xfrm>
          <a:prstGeom prst="rect">
            <a:avLst/>
          </a:prstGeom>
          <a:gradFill>
            <a:gsLst>
              <a:gs pos="0">
                <a:srgbClr val="214ED7">
                  <a:alpha val="100000"/>
                </a:srgbClr>
              </a:gs>
              <a:gs pos="26000">
                <a:srgbClr val="136BB3"/>
              </a:gs>
              <a:gs pos="100000">
                <a:srgbClr val="1A549E"/>
              </a:gs>
            </a:gsLst>
            <a:lin ang="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PA-椭圆 15"/>
          <p:cNvSpPr/>
          <p:nvPr>
            <p:custDataLst>
              <p:tags r:id="rId5"/>
            </p:custDataLst>
          </p:nvPr>
        </p:nvSpPr>
        <p:spPr>
          <a:xfrm>
            <a:off x="1223645" y="1339850"/>
            <a:ext cx="2022475" cy="33591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1A549E"/>
            </a:solidFill>
            <a:prstDash val="solid"/>
            <a:miter lim="800000"/>
          </a:ln>
          <a:effectLst/>
        </p:spPr>
        <p:txBody>
          <a:bodyPr lIns="0" rIns="0" rtlCol="0" anchor="ctr"/>
          <a:p>
            <a:pPr marL="0" lvl="0" algn="ctr" defTabSz="914400" rtl="0" eaLnBrk="1" latinLnBrk="0" hangingPunct="1">
              <a:lnSpc>
                <a:spcPct val="100000"/>
              </a:lnSpc>
            </a:pPr>
            <a:r>
              <a:rPr lang="zh-CN" altLang="en-US" sz="1400" b="1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定位创新</a:t>
            </a:r>
            <a:endParaRPr lang="zh-CN" altLang="en-US" sz="1400" b="1">
              <a:solidFill>
                <a:srgbClr val="1A549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PA-椭圆 15"/>
          <p:cNvSpPr/>
          <p:nvPr>
            <p:custDataLst>
              <p:tags r:id="rId6"/>
            </p:custDataLst>
          </p:nvPr>
        </p:nvSpPr>
        <p:spPr>
          <a:xfrm>
            <a:off x="5085080" y="1339850"/>
            <a:ext cx="2022475" cy="33591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1A549E"/>
            </a:solidFill>
            <a:prstDash val="solid"/>
            <a:miter lim="800000"/>
          </a:ln>
          <a:effectLst/>
        </p:spPr>
        <p:txBody>
          <a:bodyPr lIns="0" rIns="0" rtlCol="0" anchor="ctr"/>
          <a:p>
            <a:pPr marL="0" lvl="0" algn="ctr" defTabSz="914400" rtl="0" eaLnBrk="1" latinLnBrk="0" hangingPunct="1">
              <a:lnSpc>
                <a:spcPct val="100000"/>
              </a:lnSpc>
            </a:pPr>
            <a:r>
              <a:rPr lang="zh-CN" altLang="en-US" sz="1400" b="1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质量创新</a:t>
            </a:r>
            <a:endParaRPr lang="zh-CN" altLang="en-US" sz="1400" b="1">
              <a:solidFill>
                <a:srgbClr val="1A549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PA-椭圆 15"/>
          <p:cNvSpPr/>
          <p:nvPr>
            <p:custDataLst>
              <p:tags r:id="rId7"/>
            </p:custDataLst>
          </p:nvPr>
        </p:nvSpPr>
        <p:spPr>
          <a:xfrm>
            <a:off x="9107170" y="1339850"/>
            <a:ext cx="2022475" cy="33591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1A549E"/>
            </a:solidFill>
            <a:prstDash val="solid"/>
            <a:miter lim="800000"/>
          </a:ln>
          <a:effectLst/>
        </p:spPr>
        <p:txBody>
          <a:bodyPr lIns="0" rIns="0" rtlCol="0" anchor="ctr"/>
          <a:p>
            <a:pPr marL="0" lvl="0" algn="ctr" defTabSz="914400" rtl="0" eaLnBrk="1" latinLnBrk="0" hangingPunct="1">
              <a:lnSpc>
                <a:spcPct val="100000"/>
              </a:lnSpc>
            </a:pPr>
            <a:r>
              <a:rPr lang="zh-CN" altLang="en-US" sz="1400" b="1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应用创新</a:t>
            </a:r>
            <a:endParaRPr lang="zh-CN" altLang="en-US" sz="1400" b="1">
              <a:solidFill>
                <a:srgbClr val="1A549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545330" y="1788795"/>
            <a:ext cx="3155315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0" forceAA="0">
            <a:noAutofit/>
          </a:bodyPr>
          <a:p>
            <a:pPr marL="0" marR="0" indent="0" algn="ctr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该处方首家获批的3.1类经典名方。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ctr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获批多项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专利，实现全链条质量控制。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8564245" y="1801495"/>
            <a:ext cx="3155315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0" forceAA="0">
            <a:noAutofit/>
          </a:bodyPr>
          <a:p>
            <a:pPr marL="0" marR="0" indent="0" algn="ctr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胃管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/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鼻饲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/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灌肠等多途径给药，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ctr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即冲即服，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每袋装量为总处方的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1/3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。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91" name="直接连接符 190"/>
          <p:cNvCxnSpPr/>
          <p:nvPr>
            <p:custDataLst>
              <p:tags r:id="rId10"/>
            </p:custDataLst>
          </p:nvPr>
        </p:nvCxnSpPr>
        <p:spPr>
          <a:xfrm>
            <a:off x="4123483" y="1733550"/>
            <a:ext cx="8890" cy="563880"/>
          </a:xfrm>
          <a:prstGeom prst="line">
            <a:avLst/>
          </a:prstGeom>
          <a:ln w="63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>
            <a:off x="8394493" y="1757680"/>
            <a:ext cx="2540" cy="561340"/>
          </a:xfrm>
          <a:prstGeom prst="line">
            <a:avLst/>
          </a:prstGeom>
          <a:ln w="63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393700" y="2719705"/>
            <a:ext cx="3566160" cy="6026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171450" marR="0" indent="-171450" algn="l" defTabSz="91440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1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桃核承气汤</a:t>
            </a: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以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1A549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通腑泻热、逐瘀通络</a:t>
            </a: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为核心机制，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与目录内血必净注射液形成证型互补。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391025" y="2470150"/>
            <a:ext cx="3723005" cy="1033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</a:t>
            </a:r>
            <a:r>
              <a: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相关专利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171450" marR="0" indent="-1714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1A549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《桃核承气汤组合物的质量控制方法》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1A549E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171450" marR="0" indent="-1714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rgbClr val="1A549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《桃核承气汤组合物指纹图谱的建立方法及指纹图谱》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rgbClr val="1A549E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8524875" y="2806065"/>
            <a:ext cx="3589020" cy="5162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171450" marR="0" indent="-1714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1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满足</a:t>
            </a:r>
            <a:r>
              <a:rPr lang="en-US" altLang="zh-CN" sz="1400" b="1">
                <a:ln>
                  <a:noFill/>
                </a:ln>
                <a:solidFill>
                  <a:srgbClr val="1A549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ICU</a:t>
            </a:r>
            <a:r>
              <a:rPr lang="zh-CN" altLang="en-US" sz="1400" b="1">
                <a:ln>
                  <a:noFill/>
                </a:ln>
                <a:solidFill>
                  <a:srgbClr val="1A549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重症患者（禁食、意识障碍、胃肠不耐受口服、控制输液等）</a:t>
            </a:r>
            <a:r>
              <a:rPr lang="zh-CN" altLang="en-US" sz="14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的救治需求。</a:t>
            </a:r>
            <a:endParaRPr kumimoji="0" lang="zh-CN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5"/>
            </p:custDataLst>
          </p:nvPr>
        </p:nvCxnSpPr>
        <p:spPr>
          <a:xfrm flipH="1">
            <a:off x="4086018" y="2745105"/>
            <a:ext cx="8255" cy="704215"/>
          </a:xfrm>
          <a:prstGeom prst="line">
            <a:avLst/>
          </a:prstGeom>
          <a:ln w="6350">
            <a:solidFill>
              <a:srgbClr val="1A549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>
            <a:off x="8400208" y="2706370"/>
            <a:ext cx="11430" cy="686435"/>
          </a:xfrm>
          <a:prstGeom prst="line">
            <a:avLst/>
          </a:prstGeom>
          <a:ln w="6350">
            <a:solidFill>
              <a:srgbClr val="1A549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91770" y="3796665"/>
            <a:ext cx="11782111" cy="1642025"/>
            <a:chOff x="238" y="6003"/>
            <a:chExt cx="12829" cy="2718"/>
          </a:xfrm>
        </p:grpSpPr>
        <p:sp>
          <p:nvSpPr>
            <p:cNvPr id="22" name="Shape 12"/>
            <p:cNvSpPr/>
            <p:nvPr/>
          </p:nvSpPr>
          <p:spPr>
            <a:xfrm>
              <a:off x="258" y="6003"/>
              <a:ext cx="4261" cy="2718"/>
            </a:xfrm>
            <a:prstGeom prst="roundRect">
              <a:avLst>
                <a:gd name="adj" fmla="val 5000"/>
              </a:avLst>
            </a:prstGeom>
            <a:solidFill>
              <a:srgbClr val="F4F7FA"/>
            </a:solidFill>
            <a:ln w="12700">
              <a:solidFill>
                <a:srgbClr val="D0D8E4"/>
              </a:solidFill>
              <a:prstDash val="solid"/>
            </a:ln>
          </p:spPr>
        </p:sp>
        <p:sp>
          <p:nvSpPr>
            <p:cNvPr id="47" name="任意多边形: 形状 59"/>
            <p:cNvSpPr/>
            <p:nvPr/>
          </p:nvSpPr>
          <p:spPr>
            <a:xfrm>
              <a:off x="238" y="6192"/>
              <a:ext cx="12829" cy="548"/>
            </a:xfrm>
            <a:prstGeom prst="rect">
              <a:avLst/>
            </a:prstGeom>
            <a:gradFill>
              <a:gsLst>
                <a:gs pos="0">
                  <a:srgbClr val="214ED7">
                    <a:alpha val="100000"/>
                  </a:srgbClr>
                </a:gs>
                <a:gs pos="26000">
                  <a:srgbClr val="136BB3"/>
                </a:gs>
                <a:gs pos="100000">
                  <a:srgbClr val="1A549E"/>
                </a:gs>
              </a:gsLst>
              <a:lin ang="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 anchorCtr="0">
              <a:noAutofit/>
            </a:bodyPr>
            <a:lstStyle/>
            <a:p>
              <a:pPr indent="0" algn="ctr">
                <a:lnSpc>
                  <a:spcPct val="120000"/>
                </a:lnSpc>
                <a:buFont typeface="Wingdings" panose="05000000000000000000" charset="0"/>
                <a:buNone/>
              </a:pPr>
              <a:r>
                <a:rPr lang="zh-CN" altLang="en-US"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创新带来的疗效或安全性方面的优势</a:t>
              </a:r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36" y="6888"/>
              <a:ext cx="12300" cy="36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0" tIns="0" rIns="0" bIns="0" numCol="1" spcCol="38100" rtlCol="0" anchor="t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603250" y="1781175"/>
            <a:ext cx="3368675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anchorCtr="0" forceAA="0">
            <a:noAutofit/>
          </a:bodyPr>
          <a:p>
            <a:pPr marL="0" marR="0" indent="0" algn="ctr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桃核承气汤精准锚定脓毒症</a:t>
            </a: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AGI</a:t>
            </a: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细分领域，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ctr" defTabSz="9144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填补目录空白。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26" name="等腰三角形 25"/>
          <p:cNvSpPr/>
          <p:nvPr>
            <p:custDataLst>
              <p:tags r:id="rId18"/>
            </p:custDataLst>
          </p:nvPr>
        </p:nvSpPr>
        <p:spPr>
          <a:xfrm rot="10800000">
            <a:off x="2115820" y="2454910"/>
            <a:ext cx="204470" cy="174625"/>
          </a:xfrm>
          <a:prstGeom prst="triangle">
            <a:avLst/>
          </a:prstGeom>
          <a:solidFill>
            <a:srgbClr val="1A549E"/>
          </a:solidFill>
          <a:ln w="127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等腰三角形 26"/>
          <p:cNvSpPr/>
          <p:nvPr>
            <p:custDataLst>
              <p:tags r:id="rId19"/>
            </p:custDataLst>
          </p:nvPr>
        </p:nvSpPr>
        <p:spPr>
          <a:xfrm rot="10800000">
            <a:off x="6021070" y="2449195"/>
            <a:ext cx="204470" cy="174625"/>
          </a:xfrm>
          <a:prstGeom prst="triangle">
            <a:avLst/>
          </a:prstGeom>
          <a:solidFill>
            <a:srgbClr val="1A549E"/>
          </a:solidFill>
          <a:ln w="127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等腰三角形 27"/>
          <p:cNvSpPr/>
          <p:nvPr>
            <p:custDataLst>
              <p:tags r:id="rId20"/>
            </p:custDataLst>
          </p:nvPr>
        </p:nvSpPr>
        <p:spPr>
          <a:xfrm rot="10800000">
            <a:off x="10166985" y="2463165"/>
            <a:ext cx="204470" cy="174625"/>
          </a:xfrm>
          <a:prstGeom prst="triangle">
            <a:avLst/>
          </a:prstGeom>
          <a:solidFill>
            <a:srgbClr val="1A549E"/>
          </a:solidFill>
          <a:ln w="127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7685" y="4287520"/>
            <a:ext cx="3446780" cy="1143000"/>
            <a:chOff x="-1041" y="6680"/>
            <a:chExt cx="5428" cy="1800"/>
          </a:xfrm>
        </p:grpSpPr>
        <p:sp>
          <p:nvSpPr>
            <p:cNvPr id="5" name="矩形 4"/>
            <p:cNvSpPr/>
            <p:nvPr>
              <p:custDataLst>
                <p:tags r:id="rId21"/>
              </p:custDataLst>
            </p:nvPr>
          </p:nvSpPr>
          <p:spPr>
            <a:xfrm>
              <a:off x="490" y="6680"/>
              <a:ext cx="1799" cy="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</a:rPr>
                <a:t>疗效优势</a:t>
              </a:r>
              <a:endParaRPr lang="zh-CN" altLang="en-US" sz="14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22"/>
              </p:custDataLst>
            </p:nvPr>
          </p:nvCxnSpPr>
          <p:spPr>
            <a:xfrm>
              <a:off x="989" y="7305"/>
              <a:ext cx="815" cy="0"/>
            </a:xfrm>
            <a:prstGeom prst="line">
              <a:avLst/>
            </a:prstGeom>
            <a:ln w="19050">
              <a:solidFill>
                <a:srgbClr val="356AFF"/>
              </a:solidFill>
            </a:ln>
          </p:spPr>
          <p:style>
            <a:lnRef idx="1">
              <a:srgbClr val="356AFF"/>
            </a:lnRef>
            <a:fillRef idx="0">
              <a:srgbClr val="356AFF"/>
            </a:fillRef>
            <a:effectRef idx="0">
              <a:srgbClr val="356AFF"/>
            </a:effectRef>
            <a:fontRef idx="minor">
              <a:srgbClr val="000000"/>
            </a:fontRef>
          </p:style>
        </p:cxnSp>
        <p:sp>
          <p:nvSpPr>
            <p:cNvPr id="13" name="矩形 12"/>
            <p:cNvSpPr/>
            <p:nvPr>
              <p:custDataLst>
                <p:tags r:id="rId23"/>
              </p:custDataLst>
            </p:nvPr>
          </p:nvSpPr>
          <p:spPr>
            <a:xfrm>
              <a:off x="-1041" y="7318"/>
              <a:ext cx="5428" cy="116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桃核承气汤通腑逐瘀，使瘀热毒邪从肠道而解，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阻断“肠源性脓毒症”恶性循环。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45330" y="4302760"/>
            <a:ext cx="3446780" cy="1143000"/>
            <a:chOff x="-1041" y="6680"/>
            <a:chExt cx="5428" cy="1800"/>
          </a:xfrm>
        </p:grpSpPr>
        <p:sp>
          <p:nvSpPr>
            <p:cNvPr id="30" name="矩形 29"/>
            <p:cNvSpPr/>
            <p:nvPr>
              <p:custDataLst>
                <p:tags r:id="rId24"/>
              </p:custDataLst>
            </p:nvPr>
          </p:nvSpPr>
          <p:spPr>
            <a:xfrm>
              <a:off x="490" y="6680"/>
              <a:ext cx="1799" cy="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安全性优势</a:t>
              </a:r>
              <a:endParaRPr lang="zh-CN" altLang="en-US" sz="14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25"/>
              </p:custDataLst>
            </p:nvPr>
          </p:nvCxnSpPr>
          <p:spPr>
            <a:xfrm>
              <a:off x="989" y="7305"/>
              <a:ext cx="815" cy="0"/>
            </a:xfrm>
            <a:prstGeom prst="line">
              <a:avLst/>
            </a:prstGeom>
            <a:ln w="19050">
              <a:solidFill>
                <a:srgbClr val="356AFF"/>
              </a:solidFill>
            </a:ln>
          </p:spPr>
          <p:style>
            <a:lnRef idx="1">
              <a:srgbClr val="356AFF"/>
            </a:lnRef>
            <a:fillRef idx="0">
              <a:srgbClr val="356AFF"/>
            </a:fillRef>
            <a:effectRef idx="0">
              <a:srgbClr val="356AFF"/>
            </a:effectRef>
            <a:fontRef idx="minor">
              <a:srgbClr val="000000"/>
            </a:fontRef>
          </p:style>
        </p:cxnSp>
        <p:sp>
          <p:nvSpPr>
            <p:cNvPr id="32" name="矩形 31"/>
            <p:cNvSpPr/>
            <p:nvPr>
              <p:custDataLst>
                <p:tags r:id="rId26"/>
              </p:custDataLst>
            </p:nvPr>
          </p:nvSpPr>
          <p:spPr>
            <a:xfrm>
              <a:off x="-1041" y="7318"/>
              <a:ext cx="5428" cy="116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用口服/鼻饲/保留灌肠多途径给药，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规避注射剂严重不良反应风险。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524875" y="4282440"/>
            <a:ext cx="3446780" cy="1143000"/>
            <a:chOff x="-1041" y="6680"/>
            <a:chExt cx="5428" cy="1800"/>
          </a:xfrm>
        </p:grpSpPr>
        <p:sp>
          <p:nvSpPr>
            <p:cNvPr id="37" name="矩形 36"/>
            <p:cNvSpPr/>
            <p:nvPr>
              <p:custDataLst>
                <p:tags r:id="rId27"/>
              </p:custDataLst>
            </p:nvPr>
          </p:nvSpPr>
          <p:spPr>
            <a:xfrm>
              <a:off x="490" y="6680"/>
              <a:ext cx="1799" cy="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</a:rPr>
                <a:t> 可及性优势</a:t>
              </a:r>
              <a:endParaRPr lang="zh-CN" altLang="en-US" sz="14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28"/>
              </p:custDataLst>
            </p:nvPr>
          </p:nvCxnSpPr>
          <p:spPr>
            <a:xfrm>
              <a:off x="989" y="7305"/>
              <a:ext cx="815" cy="0"/>
            </a:xfrm>
            <a:prstGeom prst="line">
              <a:avLst/>
            </a:prstGeom>
            <a:ln w="19050">
              <a:solidFill>
                <a:srgbClr val="356AFF"/>
              </a:solidFill>
            </a:ln>
          </p:spPr>
          <p:style>
            <a:lnRef idx="1">
              <a:srgbClr val="356AFF"/>
            </a:lnRef>
            <a:fillRef idx="0">
              <a:srgbClr val="356AFF"/>
            </a:fillRef>
            <a:effectRef idx="0">
              <a:srgbClr val="356AFF"/>
            </a:effectRef>
            <a:fontRef idx="minor">
              <a:srgbClr val="000000"/>
            </a:fontRef>
          </p:style>
        </p:cxnSp>
        <p:sp>
          <p:nvSpPr>
            <p:cNvPr id="39" name="矩形 38"/>
            <p:cNvSpPr/>
            <p:nvPr>
              <p:custDataLst>
                <p:tags r:id="rId29"/>
              </p:custDataLst>
            </p:nvPr>
          </p:nvSpPr>
          <p:spPr>
            <a:xfrm>
              <a:off x="-1041" y="7318"/>
              <a:ext cx="5428" cy="116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即冲即服、多途径给药、灵活剂量，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提升了</a:t>
              </a:r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ICU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场景下的用药可及性与灵活性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09550" y="5663565"/>
            <a:ext cx="11739880" cy="915670"/>
            <a:chOff x="330" y="8613"/>
            <a:chExt cx="18488" cy="1442"/>
          </a:xfrm>
        </p:grpSpPr>
        <p:grpSp>
          <p:nvGrpSpPr>
            <p:cNvPr id="40" name="组合 39"/>
            <p:cNvGrpSpPr/>
            <p:nvPr/>
          </p:nvGrpSpPr>
          <p:grpSpPr>
            <a:xfrm>
              <a:off x="330" y="8613"/>
              <a:ext cx="18489" cy="1442"/>
              <a:chOff x="11369" y="2845"/>
              <a:chExt cx="8899" cy="4462"/>
            </a:xfrm>
          </p:grpSpPr>
          <p:sp>
            <p:nvSpPr>
              <p:cNvPr id="41" name="圆角矩形 5"/>
              <p:cNvSpPr/>
              <p:nvPr>
                <p:custDataLst>
                  <p:tags r:id="rId30"/>
                </p:custDataLst>
              </p:nvPr>
            </p:nvSpPr>
            <p:spPr>
              <a:xfrm>
                <a:off x="11447" y="2845"/>
                <a:ext cx="8821" cy="4462"/>
              </a:xfrm>
              <a:prstGeom prst="roundRect">
                <a:avLst>
                  <a:gd name="adj" fmla="val 5305"/>
                </a:avLst>
              </a:prstGeom>
              <a:solidFill>
                <a:schemeClr val="bg1">
                  <a:lumMod val="95000"/>
                  <a:alpha val="1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endParaRPr>
              </a:p>
            </p:txBody>
          </p:sp>
          <p:sp>
            <p:nvSpPr>
              <p:cNvPr id="42" name="矩形 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369" y="3433"/>
                <a:ext cx="72" cy="3135"/>
              </a:xfrm>
              <a:prstGeom prst="rect">
                <a:avLst/>
              </a:prstGeom>
              <a:solidFill>
                <a:srgbClr val="1E54CF"/>
              </a:solidFill>
              <a:ln>
                <a:noFill/>
              </a:ln>
            </p:spPr>
            <p:txBody>
              <a:bodyPr lIns="91401" tIns="45701" rIns="91401" bIns="45701"/>
              <a:lstStyle>
                <a:lvl1pPr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任意多边形: 形状 59"/>
            <p:cNvSpPr/>
            <p:nvPr/>
          </p:nvSpPr>
          <p:spPr>
            <a:xfrm>
              <a:off x="588" y="8794"/>
              <a:ext cx="1775" cy="953"/>
            </a:xfrm>
            <a:prstGeom prst="round1Rect">
              <a:avLst/>
            </a:prstGeom>
            <a:gradFill>
              <a:gsLst>
                <a:gs pos="0">
                  <a:srgbClr val="214ED7">
                    <a:alpha val="100000"/>
                  </a:srgbClr>
                </a:gs>
                <a:gs pos="26000">
                  <a:srgbClr val="136BB3"/>
                </a:gs>
                <a:gs pos="100000">
                  <a:srgbClr val="1A549E"/>
                </a:gs>
              </a:gsLst>
              <a:lin ang="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indent="0" algn="ctr">
                <a:lnSpc>
                  <a:spcPct val="120000"/>
                </a:lnSpc>
                <a:buFont typeface="Wingdings" panose="05000000000000000000" charset="0"/>
                <a:buNone/>
              </a:pPr>
              <a:r>
                <a:rPr lang="zh-CN" altLang="en-US" sz="1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传承性</a:t>
              </a:r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03" y="8714"/>
              <a:ext cx="14228" cy="40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0" tIns="0" rIns="0" bIns="0" numCol="1" spcCol="38100" rtlCol="0" anchor="t" forceAA="0">
              <a:spAutoFit/>
            </a:bodyPr>
            <a:p>
              <a:pPr indent="0">
                <a:lnSpc>
                  <a:spcPct val="140000"/>
                </a:lnSpc>
                <a:buFont typeface="Wingdings" panose="05000000000000000000" charset="0"/>
                <a:buNone/>
              </a:pPr>
              <a:r>
                <a:rPr lang="zh-CN" altLang="en-US" sz="1200" b="1" i="1" u="sng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本品</a:t>
              </a:r>
              <a:r>
                <a:rPr lang="zh-CN" altLang="en-US" sz="1200" b="1" i="1" u="sng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为自主知识产权产品，组方源自东汉张仲景《伤寒论》，为中医经典名方，已列入《古代经典名方目录（第一批）》</a:t>
              </a:r>
              <a:endParaRPr kumimoji="0" lang="zh-CN" altLang="en-US" sz="1200" b="1" i="1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703" y="9132"/>
              <a:ext cx="15866" cy="81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0" tIns="0" rIns="0" bIns="0" numCol="1" spcCol="38100" rtlCol="0" anchor="t" forceAA="0">
              <a:spAutoFit/>
            </a:bodyPr>
            <a:p>
              <a:pPr marL="285750" indent="-28575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方中桃仁破血逐瘀，大黄泻热通下，桂枝通行血脉，体现张仲景"瘀热互结"理论及通下逐瘀学术思想。</a:t>
              </a:r>
              <a:endPara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  <a:sym typeface="MiSans Normal" panose="00000500000000000000" charset="-122"/>
              </a:endParaRPr>
            </a:p>
            <a:p>
              <a:pPr marL="285750" indent="-28575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cs typeface="MiSans Normal" panose="00000500000000000000" charset="-122"/>
                  <a:sym typeface="MiSans Normal" panose="00000500000000000000" charset="-122"/>
                </a:rPr>
                <a:t>该方历经千年临床验证，历代医家如清代吴谦《医宗金鉴》等均有记载并广泛应用，充分传承了中医经典理论与临床经验。</a:t>
              </a: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  <a:sym typeface="MiSans Normal" panose="000005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91080" y="713105"/>
            <a:ext cx="9755505" cy="337185"/>
          </a:xfrm>
          <a:prstGeom prst="rect">
            <a:avLst/>
          </a:prstGeom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600" b="1" i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桃核承气汤精准填补脓毒症AGI通腑胃肠的治疗空白，增效且安全，更好</a:t>
            </a:r>
            <a:r>
              <a:rPr lang="zh-CN" altLang="en-US" sz="1600" b="1" i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地满足危急重症患者救治需求。</a:t>
            </a:r>
            <a:endParaRPr lang="zh-CN" altLang="en-US" sz="1600" b="1" i="1" u="sng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6397778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51915" y="581660"/>
            <a:ext cx="2106930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smtClean="0"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sz="2410" b="1" kern="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17" y="31200"/>
            <a:ext cx="1634147" cy="702859"/>
          </a:xfrm>
          <a:prstGeom prst="rect">
            <a:avLst/>
          </a:prstGeom>
        </p:spPr>
      </p:pic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370205" y="1323975"/>
            <a:ext cx="5087333" cy="1983740"/>
            <a:chOff x="365" y="5049"/>
            <a:chExt cx="8556" cy="3124"/>
          </a:xfrm>
        </p:grpSpPr>
        <p:grpSp>
          <p:nvGrpSpPr>
            <p:cNvPr id="15" name="组合 14"/>
            <p:cNvGrpSpPr/>
            <p:nvPr>
              <p:custDataLst>
                <p:tags r:id="rId5"/>
              </p:custDataLst>
            </p:nvPr>
          </p:nvGrpSpPr>
          <p:grpSpPr>
            <a:xfrm>
              <a:off x="435" y="5753"/>
              <a:ext cx="8486" cy="2420"/>
              <a:chOff x="867399" y="4129962"/>
              <a:chExt cx="5726197" cy="1536700"/>
            </a:xfrm>
          </p:grpSpPr>
          <p:sp>
            <p:nvSpPr>
              <p:cNvPr id="20" name="文本框 1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67399" y="4197907"/>
                <a:ext cx="5726197" cy="146875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285750" indent="-285750">
                  <a:lnSpc>
                    <a:spcPct val="16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桃核承气汤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可干预肠道功能障碍以阻断脓毒症恶化链条。</a:t>
                </a:r>
                <a:endPara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 marL="285750" indent="-285750">
                  <a:lnSpc>
                    <a:spcPct val="16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作为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早期识别后的干预工具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，通过改善胃肠功能、降低炎症与器官功能损害风险，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从而减少后续</a:t>
                </a:r>
                <a:r>
                  <a:rPr lang="en-US" altLang="zh-CN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ICU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资源消耗与不良结局。</a:t>
                </a:r>
                <a:endParaRPr lang="zh-CN" altLang="en-US" sz="14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24" name="直接连接符 23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/>
            <p:cNvSpPr txBox="1"/>
            <p:nvPr>
              <p:custDataLst>
                <p:tags r:id="rId9"/>
              </p:custDataLst>
            </p:nvPr>
          </p:nvSpPr>
          <p:spPr>
            <a:xfrm>
              <a:off x="365" y="5049"/>
              <a:ext cx="7234" cy="6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 </a:t>
              </a:r>
              <a:r>
                <a:rPr lang="zh-CN" altLang="en-US" sz="1600" b="1" dirty="0" smtClean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对</a:t>
              </a:r>
              <a:r>
                <a:rPr lang="zh-CN" altLang="en-US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公共健康的影响</a:t>
              </a:r>
              <a:endParaRPr lang="zh-CN" altLang="en-US" sz="16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0"/>
            </p:custDataLst>
          </p:nvPr>
        </p:nvGrpSpPr>
        <p:grpSpPr>
          <a:xfrm>
            <a:off x="424815" y="3916680"/>
            <a:ext cx="5181947" cy="2250440"/>
            <a:chOff x="365" y="5049"/>
            <a:chExt cx="8715" cy="3544"/>
          </a:xfrm>
        </p:grpSpPr>
        <p:grpSp>
          <p:nvGrpSpPr>
            <p:cNvPr id="4" name="组合 3"/>
            <p:cNvGrpSpPr/>
            <p:nvPr>
              <p:custDataLst>
                <p:tags r:id="rId11"/>
              </p:custDataLst>
            </p:nvPr>
          </p:nvGrpSpPr>
          <p:grpSpPr>
            <a:xfrm>
              <a:off x="435" y="5753"/>
              <a:ext cx="8645" cy="2840"/>
              <a:chOff x="867399" y="4129962"/>
              <a:chExt cx="5833571" cy="1803400"/>
            </a:xfrm>
          </p:grpSpPr>
          <p:sp>
            <p:nvSpPr>
              <p:cNvPr id="5" name="文本框 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867399" y="4226482"/>
                <a:ext cx="5833571" cy="17068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经典名方制剂，不含贵细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/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濒危药材。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桃核承气汤颗粒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作为脓毒症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AGI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的基础性治疗药物，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口服/鼻饲剂型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较注射剂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显著降低给药成本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、护理负担。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增加临床用药选择，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节省基金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，减少不良反应，减少医院处置费用，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节省医疗资源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6" name="直接连接符 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365" y="5049"/>
              <a:ext cx="7234" cy="64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 </a:t>
              </a:r>
              <a:r>
                <a:rPr lang="zh-CN" altLang="en-US" sz="1600" b="1" noProof="0" dirty="0" smtClean="0">
                  <a:ln>
                    <a:noFill/>
                  </a:ln>
                  <a:solidFill>
                    <a:srgbClr val="1A549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符合“保基本”原则</a:t>
              </a:r>
              <a:endParaRPr lang="zh-CN" altLang="en-US" sz="16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6"/>
            </p:custDataLst>
          </p:nvPr>
        </p:nvGrpSpPr>
        <p:grpSpPr>
          <a:xfrm>
            <a:off x="6397625" y="1476375"/>
            <a:ext cx="5431501" cy="1838960"/>
            <a:chOff x="365" y="5205"/>
            <a:chExt cx="9135" cy="2896"/>
          </a:xfrm>
        </p:grpSpPr>
        <p:grpSp>
          <p:nvGrpSpPr>
            <p:cNvPr id="10" name="组合 9"/>
            <p:cNvGrpSpPr/>
            <p:nvPr>
              <p:custDataLst>
                <p:tags r:id="rId17"/>
              </p:custDataLst>
            </p:nvPr>
          </p:nvGrpSpPr>
          <p:grpSpPr>
            <a:xfrm>
              <a:off x="417" y="5753"/>
              <a:ext cx="9083" cy="2348"/>
              <a:chOff x="855148" y="4129962"/>
              <a:chExt cx="6129032" cy="1490980"/>
            </a:xfrm>
          </p:grpSpPr>
          <p:sp>
            <p:nvSpPr>
              <p:cNvPr id="11" name="文本框 1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55148" y="4237277"/>
                <a:ext cx="6129032" cy="1383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现有目录药物缺乏针对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脓毒症合并AG</a:t>
                </a:r>
                <a:r>
                  <a:rPr lang="en-US" altLang="zh-CN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I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、以腹胀、腹痛、便秘、烦躁为主要症状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的药物，存在治疗空白。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桃核承气汤颗粒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与目录内药物在证型与治疗环节上形成优势互补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，填补脓毒症特异性治疗的目录缺口，全面满足临床需求。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12" name="直接连接符 11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>
              <p:custDataLst>
                <p:tags r:id="rId21"/>
              </p:custDataLst>
            </p:nvPr>
          </p:nvSpPr>
          <p:spPr>
            <a:xfrm>
              <a:off x="365" y="5205"/>
              <a:ext cx="7234" cy="4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3. </a:t>
              </a:r>
              <a:r>
                <a:rPr lang="zh-CN" altLang="en-US" sz="1600" b="1" noProof="0" dirty="0">
                  <a:ln>
                    <a:noFill/>
                  </a:ln>
                  <a:solidFill>
                    <a:srgbClr val="1A549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弥补药品目录短板</a:t>
              </a:r>
              <a:endParaRPr lang="zh-CN" altLang="en-US" sz="16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22"/>
            </p:custDataLst>
          </p:nvPr>
        </p:nvGrpSpPr>
        <p:grpSpPr>
          <a:xfrm>
            <a:off x="6500495" y="4029075"/>
            <a:ext cx="5442296" cy="1510665"/>
            <a:chOff x="365" y="5179"/>
            <a:chExt cx="9153" cy="2379"/>
          </a:xfrm>
        </p:grpSpPr>
        <p:grpSp>
          <p:nvGrpSpPr>
            <p:cNvPr id="18" name="组合 17"/>
            <p:cNvGrpSpPr/>
            <p:nvPr>
              <p:custDataLst>
                <p:tags r:id="rId23"/>
              </p:custDataLst>
            </p:nvPr>
          </p:nvGrpSpPr>
          <p:grpSpPr>
            <a:xfrm>
              <a:off x="435" y="5753"/>
              <a:ext cx="9083" cy="1805"/>
              <a:chOff x="867399" y="4129962"/>
              <a:chExt cx="6129032" cy="1146175"/>
            </a:xfrm>
          </p:grpSpPr>
          <p:sp>
            <p:nvSpPr>
              <p:cNvPr id="19" name="文本框 18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867399" y="4215687"/>
                <a:ext cx="6129032" cy="106045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桃核承气汤颗粒属于颗粒剂，处方药，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无临床滥用风险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无静脉制剂的严重过敏风险，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安全性更优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，管理简便。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密封贮藏即可，</a:t>
                </a:r>
                <a:r>
                  <a:rPr lang="zh-CN" altLang="en-US" sz="1400" b="1" dirty="0">
                    <a:solidFill>
                      <a:srgbClr val="1A549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无需特殊临床管理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，不额外增加管理难度。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21" name="直接连接符 20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882378" y="4129962"/>
                <a:ext cx="3775710" cy="635"/>
              </a:xfrm>
              <a:prstGeom prst="line">
                <a:avLst/>
              </a:prstGeom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890240" y="4130597"/>
                <a:ext cx="324785" cy="0"/>
              </a:xfrm>
              <a:prstGeom prst="line">
                <a:avLst/>
              </a:prstGeom>
              <a:ln w="28575">
                <a:solidFill>
                  <a:srgbClr val="044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文本框 22"/>
            <p:cNvSpPr txBox="1"/>
            <p:nvPr>
              <p:custDataLst>
                <p:tags r:id="rId27"/>
              </p:custDataLst>
            </p:nvPr>
          </p:nvSpPr>
          <p:spPr>
            <a:xfrm>
              <a:off x="365" y="5179"/>
              <a:ext cx="7234" cy="4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1600" b="1" dirty="0">
                  <a:solidFill>
                    <a:srgbClr val="1A549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4. </a:t>
              </a:r>
              <a:r>
                <a:rPr lang="zh-CN" altLang="en-US" sz="1600" b="1" noProof="0" dirty="0">
                  <a:ln>
                    <a:noFill/>
                  </a:ln>
                  <a:solidFill>
                    <a:srgbClr val="1A549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临床管理便利</a:t>
              </a:r>
              <a:endParaRPr lang="zh-CN" altLang="en-US" sz="1600" b="1" dirty="0">
                <a:solidFill>
                  <a:srgbClr val="1A54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47" name="流程图: 决策 46"/>
          <p:cNvSpPr/>
          <p:nvPr>
            <p:custDataLst>
              <p:tags r:id="rId28"/>
            </p:custDataLst>
          </p:nvPr>
        </p:nvSpPr>
        <p:spPr>
          <a:xfrm>
            <a:off x="5900420" y="3841750"/>
            <a:ext cx="272415" cy="363855"/>
          </a:xfrm>
          <a:prstGeom prst="flowChartDecision">
            <a:avLst/>
          </a:prstGeom>
          <a:solidFill>
            <a:srgbClr val="FFFFFF"/>
          </a:solidFill>
          <a:ln w="12700" cap="flat">
            <a:solidFill>
              <a:srgbClr val="1A549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" name="组合 49"/>
          <p:cNvGrpSpPr/>
          <p:nvPr>
            <p:custDataLst>
              <p:tags r:id="rId29"/>
            </p:custDataLst>
          </p:nvPr>
        </p:nvGrpSpPr>
        <p:grpSpPr>
          <a:xfrm>
            <a:off x="5957570" y="1939290"/>
            <a:ext cx="169545" cy="1598295"/>
            <a:chOff x="9059" y="2867"/>
            <a:chExt cx="267" cy="2986"/>
          </a:xfrm>
        </p:grpSpPr>
        <p:grpSp>
          <p:nvGrpSpPr>
            <p:cNvPr id="32" name="组合 31"/>
            <p:cNvGrpSpPr/>
            <p:nvPr/>
          </p:nvGrpSpPr>
          <p:grpSpPr>
            <a:xfrm>
              <a:off x="9059" y="2867"/>
              <a:ext cx="152" cy="2986"/>
              <a:chOff x="10140" y="4613"/>
              <a:chExt cx="378" cy="1459"/>
            </a:xfrm>
            <a:solidFill>
              <a:srgbClr val="1A549E"/>
            </a:solidFill>
          </p:grpSpPr>
          <p:sp>
            <p:nvSpPr>
              <p:cNvPr id="33" name="矩形 32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395" y="4613"/>
                <a:ext cx="123" cy="145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solidFill>
                    <a:srgbClr val="FFFFFF"/>
                  </a:solidFill>
                  <a:latin typeface="Franklin Gothic Book" panose="020B0503020102020204" charset="0"/>
                  <a:ea typeface="微软雅黑" panose="020B0503020204020204" charset="-122"/>
                  <a:cs typeface="微软雅黑" panose="020B0503020204020204" charset="-122"/>
                  <a:sym typeface="Franklin Gothic Book" panose="020B0503020102020204" charset="0"/>
                </a:endParaRPr>
              </a:p>
            </p:txBody>
          </p:sp>
          <p:sp>
            <p:nvSpPr>
              <p:cNvPr id="35" name="等腰三角形 34"/>
              <p:cNvSpPr/>
              <p:nvPr>
                <p:custDataLst>
                  <p:tags r:id="rId31"/>
                </p:custDataLst>
              </p:nvPr>
            </p:nvSpPr>
            <p:spPr>
              <a:xfrm rot="16200000">
                <a:off x="10203" y="4851"/>
                <a:ext cx="172" cy="299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solidFill>
                    <a:srgbClr val="FFFFFF"/>
                  </a:solidFill>
                  <a:latin typeface="Franklin Gothic Book" panose="020B0503020102020204" charset="0"/>
                  <a:ea typeface="微软雅黑" panose="020B0503020204020204" charset="-122"/>
                  <a:cs typeface="微软雅黑" panose="020B0503020204020204" charset="-122"/>
                  <a:sym typeface="Franklin Gothic Book" panose="020B0503020102020204" charset="0"/>
                </a:endParaRPr>
              </a:p>
            </p:txBody>
          </p:sp>
        </p:grpSp>
        <p:sp>
          <p:nvSpPr>
            <p:cNvPr id="49" name="等腰三角形 48"/>
            <p:cNvSpPr/>
            <p:nvPr>
              <p:custDataLst>
                <p:tags r:id="rId32"/>
              </p:custDataLst>
            </p:nvPr>
          </p:nvSpPr>
          <p:spPr>
            <a:xfrm rot="5400000" flipH="1">
              <a:off x="9089" y="4889"/>
              <a:ext cx="352" cy="123"/>
            </a:xfrm>
            <a:prstGeom prst="triangle">
              <a:avLst/>
            </a:prstGeom>
            <a:solidFill>
              <a:srgbClr val="1A54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Franklin Gothic Book" panose="020B0503020102020204" charset="0"/>
                <a:ea typeface="微软雅黑" panose="020B0503020204020204" charset="-122"/>
                <a:cs typeface="微软雅黑" panose="020B0503020204020204" charset="-122"/>
                <a:sym typeface="Franklin Gothic Book" panose="020B0503020102020204" charset="0"/>
              </a:endParaRPr>
            </a:p>
          </p:txBody>
        </p:sp>
      </p:grpSp>
      <p:grpSp>
        <p:nvGrpSpPr>
          <p:cNvPr id="51" name="组合 50"/>
          <p:cNvGrpSpPr/>
          <p:nvPr>
            <p:custDataLst>
              <p:tags r:id="rId33"/>
            </p:custDataLst>
          </p:nvPr>
        </p:nvGrpSpPr>
        <p:grpSpPr>
          <a:xfrm>
            <a:off x="5961380" y="4503420"/>
            <a:ext cx="169545" cy="1385570"/>
            <a:chOff x="9059" y="2867"/>
            <a:chExt cx="267" cy="2986"/>
          </a:xfrm>
        </p:grpSpPr>
        <p:grpSp>
          <p:nvGrpSpPr>
            <p:cNvPr id="52" name="组合 51"/>
            <p:cNvGrpSpPr/>
            <p:nvPr/>
          </p:nvGrpSpPr>
          <p:grpSpPr>
            <a:xfrm>
              <a:off x="9059" y="2867"/>
              <a:ext cx="152" cy="2986"/>
              <a:chOff x="10140" y="4613"/>
              <a:chExt cx="378" cy="1459"/>
            </a:xfrm>
            <a:solidFill>
              <a:srgbClr val="1A549E"/>
            </a:solidFill>
          </p:grpSpPr>
          <p:sp>
            <p:nvSpPr>
              <p:cNvPr id="53" name="矩形 52"/>
              <p:cNvSpPr/>
              <p:nvPr>
                <p:custDataLst>
                  <p:tags r:id="rId34"/>
                </p:custDataLst>
              </p:nvPr>
            </p:nvSpPr>
            <p:spPr>
              <a:xfrm>
                <a:off x="10395" y="4613"/>
                <a:ext cx="123" cy="145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solidFill>
                    <a:srgbClr val="FFFFFF"/>
                  </a:solidFill>
                  <a:latin typeface="Franklin Gothic Book" panose="020B0503020102020204" charset="0"/>
                  <a:ea typeface="微软雅黑" panose="020B0503020204020204" charset="-122"/>
                  <a:cs typeface="微软雅黑" panose="020B0503020204020204" charset="-122"/>
                  <a:sym typeface="Franklin Gothic Book" panose="020B0503020102020204" charset="0"/>
                </a:endParaRPr>
              </a:p>
            </p:txBody>
          </p:sp>
          <p:sp>
            <p:nvSpPr>
              <p:cNvPr id="54" name="等腰三角形 53"/>
              <p:cNvSpPr/>
              <p:nvPr>
                <p:custDataLst>
                  <p:tags r:id="rId35"/>
                </p:custDataLst>
              </p:nvPr>
            </p:nvSpPr>
            <p:spPr>
              <a:xfrm rot="16200000">
                <a:off x="10203" y="4851"/>
                <a:ext cx="172" cy="299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>
                  <a:solidFill>
                    <a:srgbClr val="FFFFFF"/>
                  </a:solidFill>
                  <a:latin typeface="Franklin Gothic Book" panose="020B0503020102020204" charset="0"/>
                  <a:ea typeface="微软雅黑" panose="020B0503020204020204" charset="-122"/>
                  <a:cs typeface="微软雅黑" panose="020B0503020204020204" charset="-122"/>
                  <a:sym typeface="Franklin Gothic Book" panose="020B0503020102020204" charset="0"/>
                </a:endParaRPr>
              </a:p>
            </p:txBody>
          </p:sp>
        </p:grpSp>
        <p:sp>
          <p:nvSpPr>
            <p:cNvPr id="55" name="等腰三角形 54"/>
            <p:cNvSpPr/>
            <p:nvPr>
              <p:custDataLst>
                <p:tags r:id="rId36"/>
              </p:custDataLst>
            </p:nvPr>
          </p:nvSpPr>
          <p:spPr>
            <a:xfrm rot="5400000" flipH="1">
              <a:off x="9089" y="4889"/>
              <a:ext cx="352" cy="123"/>
            </a:xfrm>
            <a:prstGeom prst="triangle">
              <a:avLst/>
            </a:prstGeom>
            <a:solidFill>
              <a:srgbClr val="1A54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Franklin Gothic Book" panose="020B0503020102020204" charset="0"/>
                <a:ea typeface="微软雅黑" panose="020B0503020204020204" charset="-122"/>
                <a:cs typeface="微软雅黑" panose="020B0503020204020204" charset="-122"/>
                <a:sym typeface="Franklin Gothic Book" panose="020B050302010202020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01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02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03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04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05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06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07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08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09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1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2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3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4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15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6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7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8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294.14913385826765,&quot;left&quot;:81.41047244094489,&quot;top&quot;:169.03834645669292,&quot;width&quot;:797.1791338582677}"/>
</p:tagLst>
</file>

<file path=ppt/tags/tag121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22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23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24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25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26.xml><?xml version="1.0" encoding="utf-8"?>
<p:tagLst xmlns:p="http://schemas.openxmlformats.org/presentationml/2006/main">
  <p:tag name="KSO_DOCER_RESOURCE_TRACE_INFO" val="{&quot;id&quot;:&quot;21595877&quot;,&quot;origin&quot;:0,&quot;type&quot;:&quot;icons&quot;,&quot;user&quot;:&quot;373786471&quot;}"/>
</p:tagLst>
</file>

<file path=ppt/tags/tag127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28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29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1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2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3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4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35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6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7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8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39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41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42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43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44.xml><?xml version="1.0" encoding="utf-8"?>
<p:tagLst xmlns:p="http://schemas.openxmlformats.org/presentationml/2006/main">
  <p:tag name="KSO_WM_DIAGRAM_VIRTUALLY_FRAME" val="{&quot;height&quot;:294.14913385826765,&quot;left&quot;:81.41047244094489,&quot;top&quot;:169.03834645669292,&quot;width&quot;:797.1791338582677}"/>
</p:tagLst>
</file>

<file path=ppt/tags/tag145.xml><?xml version="1.0" encoding="utf-8"?>
<p:tagLst xmlns:p="http://schemas.openxmlformats.org/presentationml/2006/main">
  <p:tag name="KSO_WM_DIAGRAM_VIRTUALLY_FRAME" val="{&quot;height&quot;:386.8,&quot;left&quot;:400.65,&quot;top&quot;:170.4,&quot;width&quot;:540.2}"/>
</p:tagLst>
</file>

<file path=ppt/tags/tag146.xml><?xml version="1.0" encoding="utf-8"?>
<p:tagLst xmlns:p="http://schemas.openxmlformats.org/presentationml/2006/main">
  <p:tag name="KSO_WM_BEAUTIFY_FLAG" val=""/>
  <p:tag name="KSO_WM_DIAGRAM_VIRTUALLY_FRAME" val="{&quot;height&quot;:386.8,&quot;left&quot;:400.65,&quot;top&quot;:170.4,&quot;width&quot;:540.2}"/>
</p:tagLst>
</file>

<file path=ppt/tags/tag147.xml><?xml version="1.0" encoding="utf-8"?>
<p:tagLst xmlns:p="http://schemas.openxmlformats.org/presentationml/2006/main">
  <p:tag name="KSO_WM_DIAGRAM_VIRTUALLY_FRAME" val="{&quot;height&quot;:337.4526771653544,&quot;left&quot;:46.4,&quot;top&quot;:128.23984251968506,&quot;width&quot;:682.8041732283465}"/>
</p:tagLst>
</file>

<file path=ppt/tags/tag148.xml><?xml version="1.0" encoding="utf-8"?>
<p:tagLst xmlns:p="http://schemas.openxmlformats.org/presentationml/2006/main">
  <p:tag name="KSO_WM_DIAGRAM_VIRTUALLY_FRAME" val="{&quot;height&quot;:386.8,&quot;left&quot;:400.65,&quot;top&quot;:170.4,&quot;width&quot;:540.2}"/>
</p:tagLst>
</file>

<file path=ppt/tags/tag149.xml><?xml version="1.0" encoding="utf-8"?>
<p:tagLst xmlns:p="http://schemas.openxmlformats.org/presentationml/2006/main">
  <p:tag name="KSO_WM_BEAUTIFY_FLAG" val=""/>
  <p:tag name="KSO_WM_DIAGRAM_VIRTUALLY_FRAME" val="{&quot;height&quot;:386.8,&quot;left&quot;:400.65,&quot;top&quot;:170.4,&quot;width&quot;:540.2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DIAGRAM_VIRTUALLY_FRAME" val="{&quot;height&quot;:337.4526771653544,&quot;left&quot;:46.4,&quot;top&quot;:128.23984251968506,&quot;width&quot;:682.8041732283465}"/>
</p:tagLst>
</file>

<file path=ppt/tags/tag151.xml><?xml version="1.0" encoding="utf-8"?>
<p:tagLst xmlns:p="http://schemas.openxmlformats.org/presentationml/2006/main">
  <p:tag name="KSO_WM_DIAGRAM_VIRTUALLY_FRAME" val="{&quot;height&quot;:386.8,&quot;left&quot;:400.65,&quot;top&quot;:170.4,&quot;width&quot;:540.2}"/>
</p:tagLst>
</file>

<file path=ppt/tags/tag152.xml><?xml version="1.0" encoding="utf-8"?>
<p:tagLst xmlns:p="http://schemas.openxmlformats.org/presentationml/2006/main">
  <p:tag name="KSO_WM_DIAGRAM_VIRTUALLY_FRAME" val="{&quot;height&quot;:337.4526771653544,&quot;left&quot;:46.4,&quot;top&quot;:128.23984251968506,&quot;width&quot;:682.8041732283465}"/>
</p:tagLst>
</file>

<file path=ppt/tags/tag153.xml><?xml version="1.0" encoding="utf-8"?>
<p:tagLst xmlns:p="http://schemas.openxmlformats.org/presentationml/2006/main">
  <p:tag name="TABLE_ENDDRAG_ORIGIN_RECT" val="574*253"/>
  <p:tag name="TABLE_ENDDRAG_RECT" val="369*94*574*253"/>
</p:tagLst>
</file>

<file path=ppt/tags/tag154.xml><?xml version="1.0" encoding="utf-8"?>
<p:tagLst xmlns:p="http://schemas.openxmlformats.org/presentationml/2006/main">
  <p:tag name="KSO_WM_DIAGRAM_VIRTUALLY_FRAME" val="{&quot;height&quot;:114,&quot;left&quot;:21.05,&quot;top&quot;:351.2,&quot;width&quot;:918.3518110236221}"/>
</p:tagLst>
</file>

<file path=ppt/tags/tag155.xml><?xml version="1.0" encoding="utf-8"?>
<p:tagLst xmlns:p="http://schemas.openxmlformats.org/presentationml/2006/main">
  <p:tag name="KSO_WM_DIAGRAM_VIRTUALLY_FRAME" val="{&quot;height&quot;:114,&quot;left&quot;:21.05,&quot;top&quot;:351.2,&quot;width&quot;:918.3518110236221}"/>
</p:tagLst>
</file>

<file path=ppt/tags/tag156.xml><?xml version="1.0" encoding="utf-8"?>
<p:tagLst xmlns:p="http://schemas.openxmlformats.org/presentationml/2006/main">
  <p:tag name="KSO_WM_DIAGRAM_VIRTUALLY_FRAME" val="{&quot;height&quot;:114,&quot;left&quot;:21.05,&quot;top&quot;:351.2,&quot;width&quot;:918.3518110236221}"/>
</p:tagLst>
</file>

<file path=ppt/tags/tag157.xml><?xml version="1.0" encoding="utf-8"?>
<p:tagLst xmlns:p="http://schemas.openxmlformats.org/presentationml/2006/main">
  <p:tag name="KSO_WM_DIAGRAM_VIRTUALLY_FRAME" val="{&quot;height&quot;:114,&quot;left&quot;:21.05,&quot;top&quot;:351.2,&quot;width&quot;:918.3518110236221}"/>
</p:tagLst>
</file>

<file path=ppt/tags/tag158.xml><?xml version="1.0" encoding="utf-8"?>
<p:tagLst xmlns:p="http://schemas.openxmlformats.org/presentationml/2006/main">
  <p:tag name="KSO_WM_DIAGRAM_VIRTUALLY_FRAME" val="{&quot;height&quot;:114,&quot;left&quot;:21.05,&quot;top&quot;:351.2,&quot;width&quot;:918.3518110236221}"/>
</p:tagLst>
</file>

<file path=ppt/tags/tag159.xml><?xml version="1.0" encoding="utf-8"?>
<p:tagLst xmlns:p="http://schemas.openxmlformats.org/presentationml/2006/main">
  <p:tag name="KSO_WM_BEAUTIFY_FLAG" val=""/>
  <p:tag name="KSO_WM_DIAGRAM_VIRTUALLY_FRAME" val="{&quot;height&quot;:114,&quot;left&quot;:21.05,&quot;top&quot;:351.2,&quot;width&quot;:918.3518110236221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  <p:tag name="KSO_WM_DIAGRAM_VIRTUALLY_FRAME" val="{&quot;height&quot;:333.02503937007884,&quot;left&quot;:16.70007874015746,&quot;top&quot;:197.1750393700787,&quot;width&quot;:428.7250393700788}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64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65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66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67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68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69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71.xml><?xml version="1.0" encoding="utf-8"?>
<p:tagLst xmlns:p="http://schemas.openxmlformats.org/presentationml/2006/main">
  <p:tag name="KSO_WM_DIAGRAM_VIRTUALLY_FRAME" val="{&quot;height&quot;:333.02503937007884,&quot;left&quot;:16.70007874015746,&quot;top&quot;:197.1750393700787,&quot;width&quot;:428.7250393700788}"/>
</p:tagLst>
</file>

<file path=ppt/tags/tag172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73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74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75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76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77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78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179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81.xml><?xml version="1.0" encoding="utf-8"?>
<p:tagLst xmlns:p="http://schemas.openxmlformats.org/presentationml/2006/main">
  <p:tag name="KSO_WM_DIAGRAM_VIRTUALLY_FRAME" val="{&quot;height&quot;:186.35,&quot;left&quot;:18.25,&quot;top&quot;:249.05,&quot;width&quot;:447.2}"/>
</p:tagLst>
</file>

<file path=ppt/tags/tag182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83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84.xml><?xml version="1.0" encoding="utf-8"?>
<p:tagLst xmlns:p="http://schemas.openxmlformats.org/presentationml/2006/main">
  <p:tag name="PA" val="v5.2.11"/>
  <p:tag name="KSO_WM_DIAGRAM_VIRTUALLY_FRAME" val="{&quot;height&quot;:455.5,&quot;left&quot;:-0.05,&quot;top&quot;:84.5,&quot;width&quot;:1280}"/>
</p:tagLst>
</file>

<file path=ppt/tags/tag185.xml><?xml version="1.0" encoding="utf-8"?>
<p:tagLst xmlns:p="http://schemas.openxmlformats.org/presentationml/2006/main">
  <p:tag name="PA" val="v5.2.11"/>
  <p:tag name="KSO_WM_DIAGRAM_VIRTUALLY_FRAME" val="{&quot;height&quot;:455.5,&quot;left&quot;:-0.05,&quot;top&quot;:84.5,&quot;width&quot;:1280}"/>
</p:tagLst>
</file>

<file path=ppt/tags/tag186.xml><?xml version="1.0" encoding="utf-8"?>
<p:tagLst xmlns:p="http://schemas.openxmlformats.org/presentationml/2006/main">
  <p:tag name="PA" val="v5.2.11"/>
  <p:tag name="KSO_WM_DIAGRAM_VIRTUALLY_FRAME" val="{&quot;height&quot;:455.5,&quot;left&quot;:-0.05,&quot;top&quot;:84.5,&quot;width&quot;:1280}"/>
</p:tagLst>
</file>

<file path=ppt/tags/tag187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88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89.xml><?xml version="1.0" encoding="utf-8"?>
<p:tagLst xmlns:p="http://schemas.openxmlformats.org/presentationml/2006/main">
  <p:tag name="KSO_WM_BEAUTIFY_FLAG" val=""/>
  <p:tag name="KSO_WM_DIAGRAM_VIRTUALLY_FRAME" val="{&quot;height&quot;:455.5,&quot;left&quot;:-0.05,&quot;top&quot;:84.5,&quot;width&quot;:1280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  <p:tag name="KSO_WM_DIAGRAM_VIRTUALLY_FRAME" val="{&quot;height&quot;:455.5,&quot;left&quot;:-0.05,&quot;top&quot;:84.5,&quot;width&quot;:1280}"/>
</p:tagLst>
</file>

<file path=ppt/tags/tag191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92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93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94.xml><?xml version="1.0" encoding="utf-8"?>
<p:tagLst xmlns:p="http://schemas.openxmlformats.org/presentationml/2006/main">
  <p:tag name="KSO_WM_BEAUTIFY_FLAG" val=""/>
  <p:tag name="KSO_WM_DIAGRAM_VIRTUALLY_FRAME" val="{&quot;height&quot;:455.5,&quot;left&quot;:-0.05,&quot;top&quot;:84.5,&quot;width&quot;:1280}"/>
</p:tagLst>
</file>

<file path=ppt/tags/tag195.xml><?xml version="1.0" encoding="utf-8"?>
<p:tagLst xmlns:p="http://schemas.openxmlformats.org/presentationml/2006/main">
  <p:tag name="KSO_WM_BEAUTIFY_FLAG" val=""/>
  <p:tag name="KSO_WM_DIAGRAM_VIRTUALLY_FRAME" val="{&quot;height&quot;:455.5,&quot;left&quot;:-0.05,&quot;top&quot;:84.5,&quot;width&quot;:1280}"/>
</p:tagLst>
</file>

<file path=ppt/tags/tag196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97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98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199.xml><?xml version="1.0" encoding="utf-8"?>
<p:tagLst xmlns:p="http://schemas.openxmlformats.org/presentationml/2006/main">
  <p:tag name="KSO_WM_DIAGRAM_VIRTUALLY_FRAME" val="{&quot;height&quot;:455.5,&quot;left&quot;:-0.05,&quot;top&quot;:84.5,&quot;width&quot;:128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1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2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3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4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5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6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7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8.xml><?xml version="1.0" encoding="utf-8"?>
<p:tagLst xmlns:p="http://schemas.openxmlformats.org/presentationml/2006/main">
  <p:tag name="KSO_WM_DIAGRAM_VIRTUALLY_FRAME" val="{&quot;height&quot;:312.55,&quot;left&quot;:20.1,&quot;top&quot;:271.75,&quot;width&quot;:920.25}"/>
</p:tagLst>
</file>

<file path=ppt/tags/tag209.xml><?xml version="1.0" encoding="utf-8"?>
<p:tagLst xmlns:p="http://schemas.openxmlformats.org/presentationml/2006/main">
  <p:tag name="KSO_WM_DIAGRAM_VIRTUALLY_FRAME" val="{&quot;height&quot;:386.8,&quot;left&quot;:400.65,&quot;top&quot;:170.4,&quot;width&quot;:540.2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DIAGRAM_VIRTUALLY_FRAME" val="{&quot;height&quot;:337.4526771653544,&quot;left&quot;:46.4,&quot;top&quot;:128.23984251968506,&quot;width&quot;:682.8041732283465}"/>
</p:tagLst>
</file>

<file path=ppt/tags/tag211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12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13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214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15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16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17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18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19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1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2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3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4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5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226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7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8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29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1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232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3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4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5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6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7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8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39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41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42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43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44.xml><?xml version="1.0" encoding="utf-8"?>
<p:tagLst xmlns:p="http://schemas.openxmlformats.org/presentationml/2006/main">
  <p:tag name="KSO_WM_DIAGRAM_VIRTUALLY_FRAME" val="{&quot;height&quot;:442.55,&quot;left&quot;:18.25,&quot;top&quot;:97.45,&quot;width&quot;:946.0176377952755}"/>
</p:tagLst>
</file>

<file path=ppt/tags/tag245.xml><?xml version="1.0" encoding="utf-8"?>
<p:tagLst xmlns:p="http://schemas.openxmlformats.org/presentationml/2006/main">
  <p:tag name="COMMONDATA" val="eyJoZGlkIjoiNmNhNWMwZWJlOWY2NDMzNDdhNDMwMmJhN2NiNGRjMTkifQ=="/>
  <p:tag name="resource_record_key" val="{&quot;10&quot;:[21595877,21544720]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64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65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66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67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68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69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1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2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3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4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5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6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7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8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79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1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2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3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4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5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6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7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8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89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91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92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93.xml><?xml version="1.0" encoding="utf-8"?>
<p:tagLst xmlns:p="http://schemas.openxmlformats.org/presentationml/2006/main">
  <p:tag name="KSO_WM_DIAGRAM_VIRTUALLY_FRAME" val="{&quot;height&quot;:415.0374803149606,&quot;left&quot;:46.01118110236221,&quot;top&quot;:125.5,&quot;width&quot;:913.9888188976378}"/>
</p:tagLst>
</file>

<file path=ppt/tags/tag94.xml><?xml version="1.0" encoding="utf-8"?>
<p:tagLst xmlns:p="http://schemas.openxmlformats.org/presentationml/2006/main">
  <p:tag name="TABLE_ENDDRAG_ORIGIN_RECT" val="868*85"/>
  <p:tag name="TABLE_ENDDRAG_RECT" val="25*420*868*85"/>
</p:tagLst>
</file>

<file path=ppt/tags/tag95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96.xml><?xml version="1.0" encoding="utf-8"?>
<p:tagLst xmlns:p="http://schemas.openxmlformats.org/presentationml/2006/main">
  <p:tag name="KSO_WM_DIAGRAM_VIRTUALLY_FRAME" val="{&quot;height&quot;:445.9411023622047,&quot;left&quot;:9.15,&quot;top&quot;:79.75992125984251,&quot;width&quot;:1043.15}"/>
</p:tagLst>
</file>

<file path=ppt/tags/tag97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98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ags/tag99.xml><?xml version="1.0" encoding="utf-8"?>
<p:tagLst xmlns:p="http://schemas.openxmlformats.org/presentationml/2006/main">
  <p:tag name="KSO_WM_DIAGRAM_VIRTUALLY_FRAME" val="{&quot;height&quot;:191.25,&quot;left&quot;:16.65,&quot;top&quot;:249.05,&quot;width&quot;:953.277191912132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8549</Words>
  <Application>WPS 演示</Application>
  <PresentationFormat>宽屏</PresentationFormat>
  <Paragraphs>404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Arial</vt:lpstr>
      <vt:lpstr>微软雅黑</vt:lpstr>
      <vt:lpstr>Wingdings</vt:lpstr>
      <vt:lpstr>Calibri</vt:lpstr>
      <vt:lpstr>Source Han Sans CN Bold</vt:lpstr>
      <vt:lpstr>MiSans Normal</vt:lpstr>
      <vt:lpstr>Liter</vt:lpstr>
      <vt:lpstr>PMingLiU-ExtB</vt:lpstr>
      <vt:lpstr>Franklin Gothic Book</vt:lpstr>
      <vt:lpstr>华文新魏</vt:lpstr>
      <vt:lpstr>Arial Unicode MS</vt:lpstr>
      <vt:lpstr>Office 主题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Lewis</dc:creator>
  <cp:lastModifiedBy>果冻</cp:lastModifiedBy>
  <cp:revision>501</cp:revision>
  <dcterms:created xsi:type="dcterms:W3CDTF">2021-08-13T05:46:00Z</dcterms:created>
  <dcterms:modified xsi:type="dcterms:W3CDTF">2026-06-09T07:06:29Z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DF86A962791344509BE1C0F37BF6BE42_13</vt:lpwstr>
  </property>
</Properties>
</file>