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6" r:id="rId4"/>
  </p:sldMasterIdLst>
  <p:notesMasterIdLst>
    <p:notesMasterId r:id="rId7"/>
  </p:notesMasterIdLst>
  <p:handoutMasterIdLst>
    <p:handoutMasterId r:id="rId15"/>
  </p:handoutMasterIdLst>
  <p:sldIdLst>
    <p:sldId id="367" r:id="rId5"/>
    <p:sldId id="368" r:id="rId6"/>
    <p:sldId id="356" r:id="rId8"/>
    <p:sldId id="365" r:id="rId9"/>
    <p:sldId id="359" r:id="rId10"/>
    <p:sldId id="360" r:id="rId11"/>
    <p:sldId id="358" r:id="rId12"/>
    <p:sldId id="362" r:id="rId13"/>
    <p:sldId id="366" r:id="rId14"/>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12" userDrawn="1">
          <p15:clr>
            <a:srgbClr val="A4A3A4"/>
          </p15:clr>
        </p15:guide>
        <p15:guide id="2" pos="379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帐户" initials="M帐"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4A31E"/>
    <a:srgbClr val="1A549E"/>
    <a:srgbClr val="1F51D3"/>
    <a:srgbClr val="F4F7FA"/>
    <a:srgbClr val="136BB3"/>
    <a:srgbClr val="007DD5"/>
    <a:srgbClr val="0099FF"/>
    <a:srgbClr val="0071C1"/>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080" autoAdjust="0"/>
  </p:normalViewPr>
  <p:slideViewPr>
    <p:cSldViewPr snapToGrid="0" showGuides="1">
      <p:cViewPr varScale="1">
        <p:scale>
          <a:sx n="70" d="100"/>
          <a:sy n="70" d="100"/>
        </p:scale>
        <p:origin x="388" y="40"/>
      </p:cViewPr>
      <p:guideLst>
        <p:guide orient="horz" pos="2512"/>
        <p:guide pos="37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0" Type="http://schemas.openxmlformats.org/officeDocument/2006/relationships/tags" Target="tags/tag23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DEBC6-93C0-4E52-8FF9-E690104C0DD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F30F4-CFAD-4C02-907A-630CEDDA48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CF30F4-CFAD-4C02-907A-630CEDDA48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grpSp>
        <p:nvGrpSpPr>
          <p:cNvPr id="48" name="组合 8"/>
          <p:cNvGrpSpPr/>
          <p:nvPr userDrawn="1"/>
        </p:nvGrpSpPr>
        <p:grpSpPr>
          <a:xfrm>
            <a:off x="298605" y="249249"/>
            <a:ext cx="11559593" cy="975100"/>
            <a:chOff x="0" y="-1"/>
            <a:chExt cx="11258560" cy="971487"/>
          </a:xfrm>
        </p:grpSpPr>
        <p:grpSp>
          <p:nvGrpSpPr>
            <p:cNvPr id="44" name="组合 6"/>
            <p:cNvGrpSpPr/>
            <p:nvPr/>
          </p:nvGrpSpPr>
          <p:grpSpPr>
            <a:xfrm>
              <a:off x="890905" y="-1"/>
              <a:ext cx="10367655" cy="530172"/>
              <a:chOff x="0" y="0"/>
              <a:chExt cx="10367654" cy="530170"/>
            </a:xfrm>
          </p:grpSpPr>
          <p:sp>
            <p:nvSpPr>
              <p:cNvPr id="41" name="文本框 20481"/>
              <p:cNvSpPr txBox="1"/>
              <p:nvPr/>
            </p:nvSpPr>
            <p:spPr>
              <a:xfrm>
                <a:off x="0" y="0"/>
                <a:ext cx="3206114" cy="308542"/>
              </a:xfrm>
              <a:prstGeom prst="rect">
                <a:avLst/>
              </a:prstGeom>
              <a:solidFill>
                <a:srgbClr val="FFFFFF"/>
              </a:solidFill>
              <a:ln w="12700" cap="flat">
                <a:noFill/>
                <a:miter lim="400000"/>
              </a:ln>
              <a:effectLst/>
            </p:spPr>
            <p:txBody>
              <a:bodyPr wrap="square" lIns="45719" tIns="45719" rIns="45719" bIns="45719" numCol="1" anchor="t">
                <a:spAutoFit/>
              </a:bodyPr>
              <a:lstStyle/>
              <a:p>
                <a:pPr hangingPunct="0">
                  <a:defRPr sz="1400" b="1">
                    <a:solidFill>
                      <a:srgbClr val="FFFFFF"/>
                    </a:solidFill>
                  </a:defRPr>
                </a:pPr>
                <a:r>
                  <a:rPr lang="en-US" sz="1405" b="1" kern="0">
                    <a:solidFill>
                      <a:srgbClr val="F4AA0A"/>
                    </a:solidFill>
                    <a:latin typeface="Arial" panose="020B0604020202020204"/>
                    <a:cs typeface="Arial" panose="020B0604020202020204"/>
                    <a:sym typeface="Arial" panose="020B0604020202020204"/>
                  </a:rPr>
                  <a:t>          </a:t>
                </a:r>
                <a:r>
                  <a:rPr sz="1405" b="1" kern="0">
                    <a:solidFill>
                      <a:srgbClr val="F4AA0A"/>
                    </a:solidFill>
                    <a:latin typeface="Arial" panose="020B0604020202020204"/>
                    <a:cs typeface="Arial" panose="020B0604020202020204"/>
                    <a:sym typeface="Arial" panose="020B0604020202020204"/>
                  </a:rPr>
                  <a:t> CHINA RESOURCES SANJIU</a:t>
                </a:r>
                <a:endParaRPr sz="1405" b="1" kern="0">
                  <a:solidFill>
                    <a:srgbClr val="F4AA0A"/>
                  </a:solidFill>
                  <a:latin typeface="Arial" panose="020B0604020202020204"/>
                  <a:cs typeface="Arial" panose="020B0604020202020204"/>
                  <a:sym typeface="Arial" panose="020B0604020202020204"/>
                </a:endParaRPr>
              </a:p>
            </p:txBody>
          </p:sp>
          <p:sp>
            <p:nvSpPr>
              <p:cNvPr id="42" name="文本框 20482"/>
              <p:cNvSpPr txBox="1"/>
              <p:nvPr/>
            </p:nvSpPr>
            <p:spPr>
              <a:xfrm>
                <a:off x="479459" y="283311"/>
                <a:ext cx="2725988" cy="246859"/>
              </a:xfrm>
              <a:prstGeom prst="rect">
                <a:avLst/>
              </a:prstGeom>
              <a:noFill/>
              <a:ln w="12700" cap="flat">
                <a:noFill/>
                <a:miter lim="400000"/>
              </a:ln>
              <a:effectLst/>
            </p:spPr>
            <p:txBody>
              <a:bodyPr wrap="square" lIns="45719" tIns="45719" rIns="45719" bIns="45719" numCol="1" anchor="t">
                <a:spAutoFit/>
              </a:bodyPr>
              <a:lstStyle>
                <a:lvl1pPr>
                  <a:defRPr sz="1000">
                    <a:solidFill>
                      <a:srgbClr val="FFFFFF"/>
                    </a:solidFill>
                  </a:defRPr>
                </a:lvl1pPr>
              </a:lstStyle>
              <a:p>
                <a:pPr hangingPunct="0"/>
                <a:r>
                  <a:rPr sz="1005" kern="0">
                    <a:latin typeface="Arial" panose="020B0604020202020204"/>
                    <a:cs typeface="Arial" panose="020B0604020202020204"/>
                    <a:sym typeface="Arial" panose="020B0604020202020204"/>
                  </a:rPr>
                  <a:t>This is a good space for a short subtitle</a:t>
                </a:r>
                <a:endParaRPr sz="1005" kern="0">
                  <a:latin typeface="Arial" panose="020B0604020202020204"/>
                  <a:cs typeface="Arial" panose="020B0604020202020204"/>
                  <a:sym typeface="Arial" panose="020B0604020202020204"/>
                </a:endParaRPr>
              </a:p>
            </p:txBody>
          </p:sp>
          <p:sp>
            <p:nvSpPr>
              <p:cNvPr id="43" name="直接连接符 20484"/>
              <p:cNvSpPr/>
              <p:nvPr/>
            </p:nvSpPr>
            <p:spPr>
              <a:xfrm>
                <a:off x="3067749" y="144286"/>
                <a:ext cx="7299905" cy="751"/>
              </a:xfrm>
              <a:prstGeom prst="line">
                <a:avLst/>
              </a:prstGeom>
              <a:noFill/>
              <a:ln w="98425" cap="flat">
                <a:solidFill>
                  <a:srgbClr val="F4AA0A"/>
                </a:solidFill>
                <a:prstDash val="solid"/>
                <a:round/>
              </a:ln>
              <a:effectLst/>
            </p:spPr>
            <p:txBody>
              <a:bodyPr wrap="square" lIns="0" tIns="0" rIns="0" bIns="0" numCol="1" anchor="t">
                <a:noAutofit/>
              </a:bodyPr>
              <a:lstStyle/>
              <a:p>
                <a:pPr hangingPunct="0"/>
                <a:endParaRPr sz="1805" kern="0">
                  <a:solidFill>
                    <a:srgbClr val="000000"/>
                  </a:solidFill>
                  <a:latin typeface="Arial" panose="020B0604020202020204"/>
                  <a:cs typeface="Arial" panose="020B0604020202020204"/>
                  <a:sym typeface="Arial" panose="020B0604020202020204"/>
                </a:endParaRPr>
              </a:p>
            </p:txBody>
          </p:sp>
        </p:grpSp>
        <p:sp>
          <p:nvSpPr>
            <p:cNvPr id="45" name="文本框 14"/>
            <p:cNvSpPr txBox="1"/>
            <p:nvPr/>
          </p:nvSpPr>
          <p:spPr>
            <a:xfrm>
              <a:off x="939165" y="254623"/>
              <a:ext cx="1743077" cy="231280"/>
            </a:xfrm>
            <a:prstGeom prst="rect">
              <a:avLst/>
            </a:prstGeom>
            <a:noFill/>
            <a:ln w="12700" cap="flat">
              <a:noFill/>
              <a:miter lim="400000"/>
            </a:ln>
            <a:effectLst/>
          </p:spPr>
          <p:txBody>
            <a:bodyPr wrap="square" lIns="45719" tIns="45719" rIns="45719" bIns="45719" numCol="1" anchor="t">
              <a:spAutoFit/>
            </a:bodyPr>
            <a:lstStyle>
              <a:lvl1pPr>
                <a:defRPr sz="9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sz="905" kern="0"/>
                <a:t>企业文化与社会责任</a:t>
              </a:r>
              <a:endParaRPr sz="905" kern="0"/>
            </a:p>
          </p:txBody>
        </p:sp>
        <p:pic>
          <p:nvPicPr>
            <p:cNvPr id="46" name="图片 7" descr="图片 7"/>
            <p:cNvPicPr>
              <a:picLocks noChangeAspect="1"/>
            </p:cNvPicPr>
            <p:nvPr/>
          </p:nvPicPr>
          <p:blipFill>
            <a:blip r:embed="rId2"/>
            <a:stretch>
              <a:fillRect/>
            </a:stretch>
          </p:blipFill>
          <p:spPr>
            <a:xfrm>
              <a:off x="12065" y="45083"/>
              <a:ext cx="871221" cy="850229"/>
            </a:xfrm>
            <a:prstGeom prst="rect">
              <a:avLst/>
            </a:prstGeom>
            <a:ln w="12700" cap="flat">
              <a:noFill/>
              <a:miter lim="400000"/>
              <a:headEnd/>
              <a:tailEnd/>
            </a:ln>
            <a:effectLst/>
          </p:spPr>
        </p:pic>
        <p:sp>
          <p:nvSpPr>
            <p:cNvPr id="47" name="文本框 9"/>
            <p:cNvSpPr txBox="1"/>
            <p:nvPr/>
          </p:nvSpPr>
          <p:spPr>
            <a:xfrm>
              <a:off x="0" y="45083"/>
              <a:ext cx="906656" cy="926403"/>
            </a:xfrm>
            <a:prstGeom prst="rect">
              <a:avLst/>
            </a:prstGeom>
            <a:noFill/>
            <a:ln w="12700" cap="flat">
              <a:noFill/>
              <a:miter lim="400000"/>
            </a:ln>
            <a:effectLst/>
          </p:spPr>
          <p:txBody>
            <a:bodyPr wrap="none" lIns="45719" tIns="45719" rIns="45719" bIns="45719" numCol="1" anchor="t">
              <a:spAutoFit/>
            </a:bodyPr>
            <a:lstStyle>
              <a:lvl1pPr>
                <a:defRPr sz="5400">
                  <a:solidFill>
                    <a:srgbClr val="FFC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sz="5420" kern="0"/>
                <a:t>03</a:t>
              </a:r>
              <a:endParaRPr sz="5420" kern="0"/>
            </a:p>
          </p:txBody>
        </p:sp>
      </p:grpSp>
      <p:pic>
        <p:nvPicPr>
          <p:cNvPr id="2" name="图片 1" descr="di"/>
          <p:cNvPicPr>
            <a:picLocks noChangeAspect="1"/>
          </p:cNvPicPr>
          <p:nvPr userDrawn="1"/>
        </p:nvPicPr>
        <p:blipFill>
          <a:blip r:embed="rId3"/>
          <a:stretch>
            <a:fillRect/>
          </a:stretch>
        </p:blipFill>
        <p:spPr>
          <a:xfrm flipH="1">
            <a:off x="0" y="1215447"/>
            <a:ext cx="3104722" cy="5642553"/>
          </a:xfrm>
          <a:prstGeom prst="rect">
            <a:avLst/>
          </a:prstGeom>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4_标题幻灯片">
    <p:spTree>
      <p:nvGrpSpPr>
        <p:cNvPr id="1" name=""/>
        <p:cNvGrpSpPr/>
        <p:nvPr/>
      </p:nvGrpSpPr>
      <p:grpSpPr>
        <a:xfrm>
          <a:off x="0" y="0"/>
          <a:ext cx="0" cy="0"/>
          <a:chOff x="0" y="0"/>
          <a:chExt cx="0" cy="0"/>
        </a:xfrm>
      </p:grpSpPr>
      <p:grpSp>
        <p:nvGrpSpPr>
          <p:cNvPr id="2" name="组合 8"/>
          <p:cNvGrpSpPr/>
          <p:nvPr userDrawn="1"/>
        </p:nvGrpSpPr>
        <p:grpSpPr>
          <a:xfrm>
            <a:off x="298605" y="294501"/>
            <a:ext cx="11559386" cy="923290"/>
            <a:chOff x="0" y="45083"/>
            <a:chExt cx="11258358" cy="919869"/>
          </a:xfrm>
        </p:grpSpPr>
        <p:grpSp>
          <p:nvGrpSpPr>
            <p:cNvPr id="3" name="组合 3"/>
            <p:cNvGrpSpPr/>
            <p:nvPr/>
          </p:nvGrpSpPr>
          <p:grpSpPr>
            <a:xfrm>
              <a:off x="1035157" y="144286"/>
              <a:ext cx="10223201" cy="385885"/>
              <a:chOff x="98532" y="144286"/>
              <a:chExt cx="10223199" cy="385884"/>
            </a:xfrm>
          </p:grpSpPr>
          <p:sp>
            <p:nvSpPr>
              <p:cNvPr id="5" name="文本框 20482"/>
              <p:cNvSpPr txBox="1"/>
              <p:nvPr/>
            </p:nvSpPr>
            <p:spPr>
              <a:xfrm>
                <a:off x="433739" y="283311"/>
                <a:ext cx="2725988" cy="246859"/>
              </a:xfrm>
              <a:prstGeom prst="rect">
                <a:avLst/>
              </a:prstGeom>
              <a:noFill/>
              <a:ln w="12700" cap="flat">
                <a:noFill/>
                <a:miter lim="400000"/>
              </a:ln>
              <a:effectLst/>
            </p:spPr>
            <p:txBody>
              <a:bodyPr wrap="square" lIns="45719" tIns="45719" rIns="45719" bIns="45719" numCol="1" anchor="t">
                <a:spAutoFit/>
              </a:bodyPr>
              <a:lstStyle>
                <a:lvl1pPr>
                  <a:defRPr sz="1000">
                    <a:solidFill>
                      <a:srgbClr val="FFFFFF"/>
                    </a:solidFill>
                  </a:defRPr>
                </a:lvl1pPr>
              </a:lstStyle>
              <a:p>
                <a:pPr hangingPunct="0"/>
                <a:r>
                  <a:rPr sz="1005" kern="0">
                    <a:latin typeface="Arial" panose="020B0604020202020204"/>
                    <a:cs typeface="Arial" panose="020B0604020202020204"/>
                    <a:sym typeface="Arial" panose="020B0604020202020204"/>
                  </a:rPr>
                  <a:t>This is a good space for a short subtitle</a:t>
                </a:r>
                <a:endParaRPr sz="1005" kern="0">
                  <a:latin typeface="Arial" panose="020B0604020202020204"/>
                  <a:cs typeface="Arial" panose="020B0604020202020204"/>
                  <a:sym typeface="Arial" panose="020B0604020202020204"/>
                </a:endParaRPr>
              </a:p>
            </p:txBody>
          </p:sp>
          <p:sp>
            <p:nvSpPr>
              <p:cNvPr id="6" name="直接连接符 20484"/>
              <p:cNvSpPr/>
              <p:nvPr/>
            </p:nvSpPr>
            <p:spPr>
              <a:xfrm>
                <a:off x="98532" y="144286"/>
                <a:ext cx="10223199" cy="10755"/>
              </a:xfrm>
              <a:prstGeom prst="line">
                <a:avLst/>
              </a:prstGeom>
              <a:noFill/>
              <a:ln w="98425" cap="flat">
                <a:solidFill>
                  <a:srgbClr val="0070C0"/>
                </a:solidFill>
                <a:prstDash val="solid"/>
                <a:round/>
              </a:ln>
              <a:effectLst/>
            </p:spPr>
            <p:txBody>
              <a:bodyPr wrap="square" lIns="0" tIns="0" rIns="0" bIns="0" numCol="1" anchor="t">
                <a:noAutofit/>
              </a:bodyPr>
              <a:lstStyle/>
              <a:p>
                <a:pPr hangingPunct="0"/>
                <a:endParaRPr sz="1805" kern="0">
                  <a:solidFill>
                    <a:srgbClr val="000000"/>
                  </a:solidFill>
                  <a:latin typeface="Arial" panose="020B0604020202020204"/>
                  <a:cs typeface="Arial" panose="020B0604020202020204"/>
                  <a:sym typeface="Arial" panose="020B0604020202020204"/>
                </a:endParaRPr>
              </a:p>
            </p:txBody>
          </p:sp>
        </p:grpSp>
        <p:pic>
          <p:nvPicPr>
            <p:cNvPr id="8" name="图片 6" descr="图片 6"/>
            <p:cNvPicPr>
              <a:picLocks noChangeAspect="1"/>
            </p:cNvPicPr>
            <p:nvPr/>
          </p:nvPicPr>
          <p:blipFill>
            <a:blip r:embed="rId2"/>
            <a:stretch>
              <a:fillRect/>
            </a:stretch>
          </p:blipFill>
          <p:spPr>
            <a:xfrm>
              <a:off x="12065" y="45083"/>
              <a:ext cx="871221" cy="850229"/>
            </a:xfrm>
            <a:prstGeom prst="rect">
              <a:avLst/>
            </a:prstGeom>
            <a:ln w="12700" cap="flat">
              <a:noFill/>
              <a:miter lim="400000"/>
              <a:headEnd/>
              <a:tailEnd/>
            </a:ln>
            <a:effectLst/>
          </p:spPr>
        </p:pic>
        <p:sp>
          <p:nvSpPr>
            <p:cNvPr id="9" name="文本框 7"/>
            <p:cNvSpPr txBox="1"/>
            <p:nvPr/>
          </p:nvSpPr>
          <p:spPr>
            <a:xfrm>
              <a:off x="0" y="45083"/>
              <a:ext cx="211514" cy="919869"/>
            </a:xfrm>
            <a:prstGeom prst="rect">
              <a:avLst/>
            </a:prstGeom>
            <a:noFill/>
            <a:ln w="12700" cap="flat">
              <a:noFill/>
              <a:miter lim="400000"/>
            </a:ln>
            <a:effectLst/>
          </p:spPr>
          <p:txBody>
            <a:bodyPr wrap="none" lIns="45719" tIns="45719" rIns="45719" bIns="45719" numCol="1" anchor="t">
              <a:spAutoFit/>
            </a:bodyPr>
            <a:lstStyle>
              <a:lvl1pPr>
                <a:defRPr sz="5400">
                  <a:solidFill>
                    <a:srgbClr val="FFC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endParaRPr sz="5420" kern="0"/>
            </a:p>
          </p:txBody>
        </p:sp>
      </p:gr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5_标题幻灯片">
    <p:spTree>
      <p:nvGrpSpPr>
        <p:cNvPr id="1" name=""/>
        <p:cNvGrpSpPr/>
        <p:nvPr/>
      </p:nvGrpSpPr>
      <p:grpSpPr>
        <a:xfrm>
          <a:off x="0" y="0"/>
          <a:ext cx="0" cy="0"/>
          <a:chOff x="0" y="0"/>
          <a:chExt cx="0" cy="0"/>
        </a:xfrm>
      </p:grpSpPr>
      <p:grpSp>
        <p:nvGrpSpPr>
          <p:cNvPr id="2" name="组合 8"/>
          <p:cNvGrpSpPr/>
          <p:nvPr userDrawn="1"/>
        </p:nvGrpSpPr>
        <p:grpSpPr>
          <a:xfrm>
            <a:off x="298605" y="294500"/>
            <a:ext cx="11559593" cy="929849"/>
            <a:chOff x="0" y="45083"/>
            <a:chExt cx="11258560" cy="926403"/>
          </a:xfrm>
        </p:grpSpPr>
        <p:grpSp>
          <p:nvGrpSpPr>
            <p:cNvPr id="3" name="组合 3"/>
            <p:cNvGrpSpPr/>
            <p:nvPr/>
          </p:nvGrpSpPr>
          <p:grpSpPr>
            <a:xfrm>
              <a:off x="1370364" y="144286"/>
              <a:ext cx="9888196" cy="385885"/>
              <a:chOff x="433739" y="144286"/>
              <a:chExt cx="9888194" cy="385884"/>
            </a:xfrm>
          </p:grpSpPr>
          <p:sp>
            <p:nvSpPr>
              <p:cNvPr id="5" name="文本框 20482"/>
              <p:cNvSpPr txBox="1"/>
              <p:nvPr/>
            </p:nvSpPr>
            <p:spPr>
              <a:xfrm>
                <a:off x="433739" y="283311"/>
                <a:ext cx="2725988" cy="246859"/>
              </a:xfrm>
              <a:prstGeom prst="rect">
                <a:avLst/>
              </a:prstGeom>
              <a:noFill/>
              <a:ln w="12700" cap="flat">
                <a:noFill/>
                <a:miter lim="400000"/>
              </a:ln>
              <a:effectLst/>
            </p:spPr>
            <p:txBody>
              <a:bodyPr wrap="square" lIns="45719" tIns="45719" rIns="45719" bIns="45719" numCol="1" anchor="t">
                <a:spAutoFit/>
              </a:bodyPr>
              <a:lstStyle>
                <a:lvl1pPr>
                  <a:defRPr sz="1000">
                    <a:solidFill>
                      <a:srgbClr val="FFFFFF"/>
                    </a:solidFill>
                  </a:defRPr>
                </a:lvl1pPr>
              </a:lstStyle>
              <a:p>
                <a:pPr hangingPunct="0"/>
                <a:r>
                  <a:rPr sz="1005" kern="0">
                    <a:latin typeface="Arial" panose="020B0604020202020204"/>
                    <a:cs typeface="Arial" panose="020B0604020202020204"/>
                    <a:sym typeface="Arial" panose="020B0604020202020204"/>
                  </a:rPr>
                  <a:t>This is a good space for a short subtitle</a:t>
                </a:r>
                <a:endParaRPr sz="1005" kern="0">
                  <a:latin typeface="Arial" panose="020B0604020202020204"/>
                  <a:cs typeface="Arial" panose="020B0604020202020204"/>
                  <a:sym typeface="Arial" panose="020B0604020202020204"/>
                </a:endParaRPr>
              </a:p>
            </p:txBody>
          </p:sp>
          <p:sp>
            <p:nvSpPr>
              <p:cNvPr id="6" name="直接连接符 20484"/>
              <p:cNvSpPr/>
              <p:nvPr/>
            </p:nvSpPr>
            <p:spPr>
              <a:xfrm>
                <a:off x="3022028" y="144286"/>
                <a:ext cx="7299905" cy="751"/>
              </a:xfrm>
              <a:prstGeom prst="line">
                <a:avLst/>
              </a:prstGeom>
              <a:noFill/>
              <a:ln w="98425" cap="flat">
                <a:solidFill>
                  <a:schemeClr val="bg1">
                    <a:lumMod val="65000"/>
                  </a:schemeClr>
                </a:solidFill>
                <a:prstDash val="solid"/>
                <a:round/>
              </a:ln>
              <a:effectLst/>
            </p:spPr>
            <p:txBody>
              <a:bodyPr wrap="square" lIns="0" tIns="0" rIns="0" bIns="0" numCol="1" anchor="t">
                <a:noAutofit/>
              </a:bodyPr>
              <a:lstStyle/>
              <a:p>
                <a:pPr hangingPunct="0"/>
                <a:endParaRPr sz="1805" kern="0">
                  <a:solidFill>
                    <a:srgbClr val="000000"/>
                  </a:solidFill>
                  <a:latin typeface="Arial" panose="020B0604020202020204"/>
                  <a:cs typeface="Arial" panose="020B0604020202020204"/>
                  <a:sym typeface="Arial" panose="020B0604020202020204"/>
                </a:endParaRPr>
              </a:p>
            </p:txBody>
          </p:sp>
        </p:grpSp>
        <p:sp>
          <p:nvSpPr>
            <p:cNvPr id="7" name="文本框 14"/>
            <p:cNvSpPr txBox="1"/>
            <p:nvPr/>
          </p:nvSpPr>
          <p:spPr>
            <a:xfrm>
              <a:off x="939165" y="254623"/>
              <a:ext cx="1529717" cy="231279"/>
            </a:xfrm>
            <a:prstGeom prst="rect">
              <a:avLst/>
            </a:prstGeom>
            <a:noFill/>
            <a:ln w="12700" cap="flat">
              <a:noFill/>
              <a:miter lim="400000"/>
            </a:ln>
            <a:effectLst/>
          </p:spPr>
          <p:txBody>
            <a:bodyPr wrap="square" lIns="45719" tIns="45719" rIns="45719" bIns="45719" numCol="1" anchor="t">
              <a:spAutoFit/>
            </a:bodyPr>
            <a:lstStyle>
              <a:lvl1pPr>
                <a:defRPr sz="900">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lang="zh-CN" altLang="en-US" sz="905" kern="0" dirty="0"/>
                <a:t>品牌</a:t>
              </a:r>
              <a:endParaRPr lang="zh-CN" altLang="en-US" sz="905" kern="0" dirty="0"/>
            </a:p>
          </p:txBody>
        </p:sp>
        <p:pic>
          <p:nvPicPr>
            <p:cNvPr id="8" name="图片 6" descr="图片 6"/>
            <p:cNvPicPr>
              <a:picLocks noChangeAspect="1"/>
            </p:cNvPicPr>
            <p:nvPr/>
          </p:nvPicPr>
          <p:blipFill>
            <a:blip r:embed="rId2"/>
            <a:stretch>
              <a:fillRect/>
            </a:stretch>
          </p:blipFill>
          <p:spPr>
            <a:xfrm>
              <a:off x="12065" y="45083"/>
              <a:ext cx="871221" cy="850229"/>
            </a:xfrm>
            <a:prstGeom prst="rect">
              <a:avLst/>
            </a:prstGeom>
            <a:ln w="12700" cap="flat">
              <a:noFill/>
              <a:miter lim="400000"/>
              <a:headEnd/>
              <a:tailEnd/>
            </a:ln>
            <a:effectLst/>
          </p:spPr>
        </p:pic>
        <p:sp>
          <p:nvSpPr>
            <p:cNvPr id="9" name="文本框 7"/>
            <p:cNvSpPr txBox="1"/>
            <p:nvPr/>
          </p:nvSpPr>
          <p:spPr>
            <a:xfrm>
              <a:off x="0" y="45083"/>
              <a:ext cx="906656" cy="926403"/>
            </a:xfrm>
            <a:prstGeom prst="rect">
              <a:avLst/>
            </a:prstGeom>
            <a:noFill/>
            <a:ln w="12700" cap="flat">
              <a:noFill/>
              <a:miter lim="400000"/>
            </a:ln>
            <a:effectLst/>
          </p:spPr>
          <p:txBody>
            <a:bodyPr wrap="none" lIns="45719" tIns="45719" rIns="45719" bIns="45719" numCol="1" anchor="t">
              <a:spAutoFit/>
            </a:bodyPr>
            <a:lstStyle>
              <a:lvl1pPr>
                <a:defRPr sz="5400">
                  <a:solidFill>
                    <a:srgbClr val="FFC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sz="5420" kern="0"/>
                <a:t>0</a:t>
              </a:r>
              <a:r>
                <a:rPr lang="en-US" sz="5420" kern="0"/>
                <a:t>2</a:t>
              </a:r>
              <a:endParaRPr lang="en-US" sz="5420" kern="0"/>
            </a:p>
          </p:txBody>
        </p:sp>
      </p:grpSp>
      <p:sp>
        <p:nvSpPr>
          <p:cNvPr id="10" name="文本框 20481"/>
          <p:cNvSpPr txBox="1"/>
          <p:nvPr userDrawn="1"/>
        </p:nvSpPr>
        <p:spPr>
          <a:xfrm>
            <a:off x="1324089" y="249248"/>
            <a:ext cx="3106846" cy="309691"/>
          </a:xfrm>
          <a:prstGeom prst="rect">
            <a:avLst/>
          </a:prstGeom>
          <a:noFill/>
          <a:ln w="12700" cap="flat">
            <a:noFill/>
            <a:miter lim="400000"/>
          </a:ln>
          <a:effectLst/>
        </p:spPr>
        <p:txBody>
          <a:bodyPr wrap="square" lIns="45889" tIns="45889" rIns="45889" bIns="45889" numCol="1" anchor="t">
            <a:spAutoFit/>
          </a:bodyPr>
          <a:lstStyle/>
          <a:p>
            <a:pPr hangingPunct="0">
              <a:defRPr sz="1400" b="1">
                <a:solidFill>
                  <a:srgbClr val="808080"/>
                </a:solidFill>
              </a:defRPr>
            </a:pPr>
            <a:r>
              <a:rPr sz="1405" b="1" kern="0">
                <a:solidFill>
                  <a:srgbClr val="F4AA0A"/>
                </a:solidFill>
                <a:latin typeface="Arial" panose="020B0604020202020204"/>
                <a:cs typeface="Arial" panose="020B0604020202020204"/>
                <a:sym typeface="Arial" panose="020B0604020202020204"/>
              </a:rPr>
              <a:t>         CHINA RESOURCES SANJIU</a:t>
            </a:r>
            <a:endParaRPr sz="1405" b="1" kern="0">
              <a:solidFill>
                <a:srgbClr val="F4AA0A"/>
              </a:solidFill>
              <a:latin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2_两栏内容">
    <p:spTree>
      <p:nvGrpSpPr>
        <p:cNvPr id="1" name=""/>
        <p:cNvGrpSpPr/>
        <p:nvPr/>
      </p:nvGrpSpPr>
      <p:grpSpPr>
        <a:xfrm>
          <a:off x="0" y="0"/>
          <a:ext cx="0" cy="0"/>
          <a:chOff x="0" y="0"/>
          <a:chExt cx="0" cy="0"/>
        </a:xfrm>
      </p:grpSpPr>
      <p:grpSp>
        <p:nvGrpSpPr>
          <p:cNvPr id="48" name="组合 8"/>
          <p:cNvGrpSpPr/>
          <p:nvPr userDrawn="1"/>
        </p:nvGrpSpPr>
        <p:grpSpPr>
          <a:xfrm>
            <a:off x="298605" y="249249"/>
            <a:ext cx="11559593" cy="975100"/>
            <a:chOff x="0" y="-1"/>
            <a:chExt cx="11258560" cy="971487"/>
          </a:xfrm>
        </p:grpSpPr>
        <p:grpSp>
          <p:nvGrpSpPr>
            <p:cNvPr id="44" name="组合 6"/>
            <p:cNvGrpSpPr/>
            <p:nvPr/>
          </p:nvGrpSpPr>
          <p:grpSpPr>
            <a:xfrm>
              <a:off x="890905" y="-1"/>
              <a:ext cx="10367655" cy="530172"/>
              <a:chOff x="0" y="0"/>
              <a:chExt cx="10367654" cy="530170"/>
            </a:xfrm>
          </p:grpSpPr>
          <p:sp>
            <p:nvSpPr>
              <p:cNvPr id="41" name="文本框 20481"/>
              <p:cNvSpPr txBox="1"/>
              <p:nvPr/>
            </p:nvSpPr>
            <p:spPr>
              <a:xfrm>
                <a:off x="0" y="0"/>
                <a:ext cx="3206114" cy="308542"/>
              </a:xfrm>
              <a:prstGeom prst="rect">
                <a:avLst/>
              </a:prstGeom>
              <a:solidFill>
                <a:srgbClr val="FFFFFF"/>
              </a:solidFill>
              <a:ln w="12700" cap="flat">
                <a:noFill/>
                <a:miter lim="400000"/>
              </a:ln>
              <a:effectLst/>
            </p:spPr>
            <p:txBody>
              <a:bodyPr wrap="square" lIns="45719" tIns="45719" rIns="45719" bIns="45719" numCol="1" anchor="t">
                <a:spAutoFit/>
              </a:bodyPr>
              <a:lstStyle/>
              <a:p>
                <a:pPr hangingPunct="0">
                  <a:defRPr sz="1400" b="1">
                    <a:solidFill>
                      <a:srgbClr val="FFFFFF"/>
                    </a:solidFill>
                  </a:defRPr>
                </a:pPr>
                <a:r>
                  <a:rPr lang="en-US" sz="1405" b="1" kern="0">
                    <a:solidFill>
                      <a:srgbClr val="F4AA0A"/>
                    </a:solidFill>
                    <a:latin typeface="Arial" panose="020B0604020202020204"/>
                    <a:cs typeface="Arial" panose="020B0604020202020204"/>
                    <a:sym typeface="Arial" panose="020B0604020202020204"/>
                  </a:rPr>
                  <a:t>          </a:t>
                </a:r>
                <a:r>
                  <a:rPr sz="1405" b="1" kern="0">
                    <a:solidFill>
                      <a:srgbClr val="F4AA0A"/>
                    </a:solidFill>
                    <a:latin typeface="Arial" panose="020B0604020202020204"/>
                    <a:cs typeface="Arial" panose="020B0604020202020204"/>
                    <a:sym typeface="Arial" panose="020B0604020202020204"/>
                  </a:rPr>
                  <a:t> CHINA RESOURCES SANJIU</a:t>
                </a:r>
                <a:endParaRPr sz="1405" b="1" kern="0">
                  <a:solidFill>
                    <a:srgbClr val="F4AA0A"/>
                  </a:solidFill>
                  <a:latin typeface="Arial" panose="020B0604020202020204"/>
                  <a:cs typeface="Arial" panose="020B0604020202020204"/>
                  <a:sym typeface="Arial" panose="020B0604020202020204"/>
                </a:endParaRPr>
              </a:p>
            </p:txBody>
          </p:sp>
          <p:sp>
            <p:nvSpPr>
              <p:cNvPr id="42" name="文本框 20482"/>
              <p:cNvSpPr txBox="1"/>
              <p:nvPr/>
            </p:nvSpPr>
            <p:spPr>
              <a:xfrm>
                <a:off x="479459" y="283311"/>
                <a:ext cx="2725988" cy="246859"/>
              </a:xfrm>
              <a:prstGeom prst="rect">
                <a:avLst/>
              </a:prstGeom>
              <a:noFill/>
              <a:ln w="12700" cap="flat">
                <a:noFill/>
                <a:miter lim="400000"/>
              </a:ln>
              <a:effectLst/>
            </p:spPr>
            <p:txBody>
              <a:bodyPr wrap="square" lIns="45719" tIns="45719" rIns="45719" bIns="45719" numCol="1" anchor="t">
                <a:spAutoFit/>
              </a:bodyPr>
              <a:lstStyle>
                <a:lvl1pPr>
                  <a:defRPr sz="1000">
                    <a:solidFill>
                      <a:srgbClr val="FFFFFF"/>
                    </a:solidFill>
                  </a:defRPr>
                </a:lvl1pPr>
              </a:lstStyle>
              <a:p>
                <a:pPr hangingPunct="0"/>
                <a:r>
                  <a:rPr sz="1005" kern="0">
                    <a:latin typeface="Arial" panose="020B0604020202020204"/>
                    <a:cs typeface="Arial" panose="020B0604020202020204"/>
                    <a:sym typeface="Arial" panose="020B0604020202020204"/>
                  </a:rPr>
                  <a:t>This is a good space for a short subtitle</a:t>
                </a:r>
                <a:endParaRPr sz="1005" kern="0">
                  <a:latin typeface="Arial" panose="020B0604020202020204"/>
                  <a:cs typeface="Arial" panose="020B0604020202020204"/>
                  <a:sym typeface="Arial" panose="020B0604020202020204"/>
                </a:endParaRPr>
              </a:p>
            </p:txBody>
          </p:sp>
          <p:sp>
            <p:nvSpPr>
              <p:cNvPr id="43" name="直接连接符 20484"/>
              <p:cNvSpPr/>
              <p:nvPr/>
            </p:nvSpPr>
            <p:spPr>
              <a:xfrm>
                <a:off x="3067749" y="144286"/>
                <a:ext cx="7299905" cy="751"/>
              </a:xfrm>
              <a:prstGeom prst="line">
                <a:avLst/>
              </a:prstGeom>
              <a:noFill/>
              <a:ln w="98425" cap="flat">
                <a:solidFill>
                  <a:srgbClr val="F4AA0A"/>
                </a:solidFill>
                <a:prstDash val="solid"/>
                <a:round/>
              </a:ln>
              <a:effectLst/>
            </p:spPr>
            <p:txBody>
              <a:bodyPr wrap="square" lIns="0" tIns="0" rIns="0" bIns="0" numCol="1" anchor="t">
                <a:noAutofit/>
              </a:bodyPr>
              <a:lstStyle/>
              <a:p>
                <a:pPr hangingPunct="0"/>
                <a:endParaRPr sz="1805" kern="0">
                  <a:solidFill>
                    <a:srgbClr val="000000"/>
                  </a:solidFill>
                  <a:latin typeface="Arial" panose="020B0604020202020204"/>
                  <a:cs typeface="Arial" panose="020B0604020202020204"/>
                  <a:sym typeface="Arial" panose="020B0604020202020204"/>
                </a:endParaRPr>
              </a:p>
            </p:txBody>
          </p:sp>
        </p:grpSp>
        <p:sp>
          <p:nvSpPr>
            <p:cNvPr id="45" name="文本框 14"/>
            <p:cNvSpPr txBox="1"/>
            <p:nvPr/>
          </p:nvSpPr>
          <p:spPr>
            <a:xfrm>
              <a:off x="939165" y="254623"/>
              <a:ext cx="1743077" cy="231280"/>
            </a:xfrm>
            <a:prstGeom prst="rect">
              <a:avLst/>
            </a:prstGeom>
            <a:noFill/>
            <a:ln w="12700" cap="flat">
              <a:noFill/>
              <a:miter lim="400000"/>
            </a:ln>
            <a:effectLst/>
          </p:spPr>
          <p:txBody>
            <a:bodyPr wrap="square" lIns="45719" tIns="45719" rIns="45719" bIns="45719" numCol="1" anchor="t">
              <a:spAutoFit/>
            </a:bodyPr>
            <a:lstStyle>
              <a:lvl1pPr>
                <a:defRPr sz="9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sz="905" kern="0"/>
                <a:t>企业文化与社会责任</a:t>
              </a:r>
              <a:endParaRPr sz="905" kern="0"/>
            </a:p>
          </p:txBody>
        </p:sp>
        <p:pic>
          <p:nvPicPr>
            <p:cNvPr id="46" name="图片 7" descr="图片 7"/>
            <p:cNvPicPr>
              <a:picLocks noChangeAspect="1"/>
            </p:cNvPicPr>
            <p:nvPr/>
          </p:nvPicPr>
          <p:blipFill>
            <a:blip r:embed="rId2"/>
            <a:stretch>
              <a:fillRect/>
            </a:stretch>
          </p:blipFill>
          <p:spPr>
            <a:xfrm>
              <a:off x="12065" y="45083"/>
              <a:ext cx="871221" cy="850229"/>
            </a:xfrm>
            <a:prstGeom prst="rect">
              <a:avLst/>
            </a:prstGeom>
            <a:ln w="12700" cap="flat">
              <a:noFill/>
              <a:miter lim="400000"/>
              <a:headEnd/>
              <a:tailEnd/>
            </a:ln>
            <a:effectLst/>
          </p:spPr>
        </p:pic>
        <p:sp>
          <p:nvSpPr>
            <p:cNvPr id="47" name="文本框 9"/>
            <p:cNvSpPr txBox="1"/>
            <p:nvPr/>
          </p:nvSpPr>
          <p:spPr>
            <a:xfrm>
              <a:off x="0" y="45083"/>
              <a:ext cx="906656" cy="926403"/>
            </a:xfrm>
            <a:prstGeom prst="rect">
              <a:avLst/>
            </a:prstGeom>
            <a:noFill/>
            <a:ln w="12700" cap="flat">
              <a:noFill/>
              <a:miter lim="400000"/>
            </a:ln>
            <a:effectLst/>
          </p:spPr>
          <p:txBody>
            <a:bodyPr wrap="none" lIns="45719" tIns="45719" rIns="45719" bIns="45719" numCol="1" anchor="t">
              <a:spAutoFit/>
            </a:bodyPr>
            <a:lstStyle>
              <a:lvl1pPr>
                <a:defRPr sz="5400">
                  <a:solidFill>
                    <a:srgbClr val="FFC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sz="5420" kern="0"/>
                <a:t>03</a:t>
              </a:r>
              <a:endParaRPr sz="5420" kern="0"/>
            </a:p>
          </p:txBody>
        </p:sp>
      </p:gr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2_标题幻灯片">
    <p:spTree>
      <p:nvGrpSpPr>
        <p:cNvPr id="1" name=""/>
        <p:cNvGrpSpPr/>
        <p:nvPr/>
      </p:nvGrpSpPr>
      <p:grpSpPr>
        <a:xfrm>
          <a:off x="0" y="0"/>
          <a:ext cx="0" cy="0"/>
          <a:chOff x="0" y="0"/>
          <a:chExt cx="0" cy="0"/>
        </a:xfrm>
      </p:grpSpPr>
      <p:grpSp>
        <p:nvGrpSpPr>
          <p:cNvPr id="2" name="组合 8"/>
          <p:cNvGrpSpPr/>
          <p:nvPr userDrawn="1"/>
        </p:nvGrpSpPr>
        <p:grpSpPr>
          <a:xfrm>
            <a:off x="298605" y="249249"/>
            <a:ext cx="11559593" cy="975100"/>
            <a:chOff x="0" y="-1"/>
            <a:chExt cx="11258560" cy="971487"/>
          </a:xfrm>
        </p:grpSpPr>
        <p:grpSp>
          <p:nvGrpSpPr>
            <p:cNvPr id="3" name="组合 3"/>
            <p:cNvGrpSpPr/>
            <p:nvPr/>
          </p:nvGrpSpPr>
          <p:grpSpPr>
            <a:xfrm>
              <a:off x="980990" y="-1"/>
              <a:ext cx="10277570" cy="530172"/>
              <a:chOff x="44365" y="0"/>
              <a:chExt cx="10277568" cy="530170"/>
            </a:xfrm>
          </p:grpSpPr>
          <p:sp>
            <p:nvSpPr>
              <p:cNvPr id="4" name="文本框 20481"/>
              <p:cNvSpPr txBox="1"/>
              <p:nvPr/>
            </p:nvSpPr>
            <p:spPr>
              <a:xfrm>
                <a:off x="44365" y="0"/>
                <a:ext cx="3031184" cy="308542"/>
              </a:xfrm>
              <a:prstGeom prst="rect">
                <a:avLst/>
              </a:prstGeom>
              <a:noFill/>
              <a:ln w="12700" cap="flat">
                <a:noFill/>
                <a:miter lim="400000"/>
              </a:ln>
              <a:effectLst/>
            </p:spPr>
            <p:txBody>
              <a:bodyPr wrap="square" lIns="45719" tIns="45719" rIns="45719" bIns="45719" numCol="1" anchor="t">
                <a:spAutoFit/>
              </a:bodyPr>
              <a:lstStyle/>
              <a:p>
                <a:pPr hangingPunct="0">
                  <a:defRPr sz="1400" b="1">
                    <a:solidFill>
                      <a:srgbClr val="808080"/>
                    </a:solidFill>
                  </a:defRPr>
                </a:pPr>
                <a:r>
                  <a:rPr sz="1405" b="1" kern="0">
                    <a:solidFill>
                      <a:srgbClr val="F4AA0A"/>
                    </a:solidFill>
                    <a:latin typeface="Arial" panose="020B0604020202020204"/>
                    <a:cs typeface="Arial" panose="020B0604020202020204"/>
                    <a:sym typeface="Arial" panose="020B0604020202020204"/>
                  </a:rPr>
                  <a:t>         CHINA RESOURCES SANJIU</a:t>
                </a:r>
                <a:endParaRPr sz="1405" b="1" kern="0">
                  <a:solidFill>
                    <a:srgbClr val="F4AA0A"/>
                  </a:solidFill>
                  <a:latin typeface="Arial" panose="020B0604020202020204"/>
                  <a:cs typeface="Arial" panose="020B0604020202020204"/>
                  <a:sym typeface="Arial" panose="020B0604020202020204"/>
                </a:endParaRPr>
              </a:p>
            </p:txBody>
          </p:sp>
          <p:sp>
            <p:nvSpPr>
              <p:cNvPr id="5" name="文本框 20482"/>
              <p:cNvSpPr txBox="1"/>
              <p:nvPr/>
            </p:nvSpPr>
            <p:spPr>
              <a:xfrm>
                <a:off x="433739" y="283311"/>
                <a:ext cx="2725988" cy="246859"/>
              </a:xfrm>
              <a:prstGeom prst="rect">
                <a:avLst/>
              </a:prstGeom>
              <a:noFill/>
              <a:ln w="12700" cap="flat">
                <a:noFill/>
                <a:miter lim="400000"/>
              </a:ln>
              <a:effectLst/>
            </p:spPr>
            <p:txBody>
              <a:bodyPr wrap="square" lIns="45719" tIns="45719" rIns="45719" bIns="45719" numCol="1" anchor="t">
                <a:spAutoFit/>
              </a:bodyPr>
              <a:lstStyle>
                <a:lvl1pPr>
                  <a:defRPr sz="1000">
                    <a:solidFill>
                      <a:srgbClr val="FFFFFF"/>
                    </a:solidFill>
                  </a:defRPr>
                </a:lvl1pPr>
              </a:lstStyle>
              <a:p>
                <a:pPr hangingPunct="0"/>
                <a:r>
                  <a:rPr sz="1005" kern="0">
                    <a:latin typeface="Arial" panose="020B0604020202020204"/>
                    <a:cs typeface="Arial" panose="020B0604020202020204"/>
                    <a:sym typeface="Arial" panose="020B0604020202020204"/>
                  </a:rPr>
                  <a:t>This is a good space for a short subtitle</a:t>
                </a:r>
                <a:endParaRPr sz="1005" kern="0">
                  <a:latin typeface="Arial" panose="020B0604020202020204"/>
                  <a:cs typeface="Arial" panose="020B0604020202020204"/>
                  <a:sym typeface="Arial" panose="020B0604020202020204"/>
                </a:endParaRPr>
              </a:p>
            </p:txBody>
          </p:sp>
          <p:sp>
            <p:nvSpPr>
              <p:cNvPr id="6" name="直接连接符 20484"/>
              <p:cNvSpPr/>
              <p:nvPr/>
            </p:nvSpPr>
            <p:spPr>
              <a:xfrm>
                <a:off x="3022028" y="144286"/>
                <a:ext cx="7299905" cy="751"/>
              </a:xfrm>
              <a:prstGeom prst="line">
                <a:avLst/>
              </a:prstGeom>
              <a:noFill/>
              <a:ln w="98425" cap="flat">
                <a:solidFill>
                  <a:srgbClr val="0070C0"/>
                </a:solidFill>
                <a:prstDash val="solid"/>
                <a:round/>
              </a:ln>
              <a:effectLst/>
            </p:spPr>
            <p:txBody>
              <a:bodyPr wrap="square" lIns="0" tIns="0" rIns="0" bIns="0" numCol="1" anchor="t">
                <a:noAutofit/>
              </a:bodyPr>
              <a:lstStyle/>
              <a:p>
                <a:pPr hangingPunct="0"/>
                <a:endParaRPr sz="1805" kern="0">
                  <a:solidFill>
                    <a:srgbClr val="000000"/>
                  </a:solidFill>
                  <a:latin typeface="Arial" panose="020B0604020202020204"/>
                  <a:cs typeface="Arial" panose="020B0604020202020204"/>
                  <a:sym typeface="Arial" panose="020B0604020202020204"/>
                </a:endParaRPr>
              </a:p>
            </p:txBody>
          </p:sp>
        </p:grpSp>
        <p:sp>
          <p:nvSpPr>
            <p:cNvPr id="7" name="文本框 14"/>
            <p:cNvSpPr txBox="1"/>
            <p:nvPr/>
          </p:nvSpPr>
          <p:spPr>
            <a:xfrm>
              <a:off x="939165" y="254623"/>
              <a:ext cx="1529717" cy="231280"/>
            </a:xfrm>
            <a:prstGeom prst="rect">
              <a:avLst/>
            </a:prstGeom>
            <a:noFill/>
            <a:ln w="12700" cap="flat">
              <a:noFill/>
              <a:miter lim="400000"/>
            </a:ln>
            <a:effectLst/>
          </p:spPr>
          <p:txBody>
            <a:bodyPr wrap="square" lIns="45719" tIns="45719" rIns="45719" bIns="45719" numCol="1" anchor="t">
              <a:spAutoFit/>
            </a:bodyPr>
            <a:lstStyle>
              <a:lvl1pPr>
                <a:defRPr sz="900">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sz="905" kern="0"/>
                <a:t>华润三九概况</a:t>
              </a:r>
              <a:endParaRPr sz="905" kern="0"/>
            </a:p>
          </p:txBody>
        </p:sp>
        <p:pic>
          <p:nvPicPr>
            <p:cNvPr id="8" name="图片 6" descr="图片 6"/>
            <p:cNvPicPr>
              <a:picLocks noChangeAspect="1"/>
            </p:cNvPicPr>
            <p:nvPr/>
          </p:nvPicPr>
          <p:blipFill>
            <a:blip r:embed="rId2"/>
            <a:stretch>
              <a:fillRect/>
            </a:stretch>
          </p:blipFill>
          <p:spPr>
            <a:xfrm>
              <a:off x="12065" y="45083"/>
              <a:ext cx="871221" cy="850229"/>
            </a:xfrm>
            <a:prstGeom prst="rect">
              <a:avLst/>
            </a:prstGeom>
            <a:ln w="12700" cap="flat">
              <a:noFill/>
              <a:miter lim="400000"/>
              <a:headEnd/>
              <a:tailEnd/>
            </a:ln>
            <a:effectLst/>
          </p:spPr>
        </p:pic>
        <p:sp>
          <p:nvSpPr>
            <p:cNvPr id="9" name="文本框 7"/>
            <p:cNvSpPr txBox="1"/>
            <p:nvPr/>
          </p:nvSpPr>
          <p:spPr>
            <a:xfrm>
              <a:off x="0" y="45083"/>
              <a:ext cx="906656" cy="926403"/>
            </a:xfrm>
            <a:prstGeom prst="rect">
              <a:avLst/>
            </a:prstGeom>
            <a:noFill/>
            <a:ln w="12700" cap="flat">
              <a:noFill/>
              <a:miter lim="400000"/>
            </a:ln>
            <a:effectLst/>
          </p:spPr>
          <p:txBody>
            <a:bodyPr wrap="none" lIns="45719" tIns="45719" rIns="45719" bIns="45719" numCol="1" anchor="t">
              <a:spAutoFit/>
            </a:bodyPr>
            <a:lstStyle>
              <a:lvl1pPr>
                <a:defRPr sz="5400">
                  <a:solidFill>
                    <a:srgbClr val="FFC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sz="5420" kern="0"/>
                <a:t>01</a:t>
              </a:r>
              <a:endParaRPr sz="5420" kern="0"/>
            </a:p>
          </p:txBody>
        </p:sp>
      </p:grpSp>
      <p:pic>
        <p:nvPicPr>
          <p:cNvPr id="11" name="图片 10" descr="di"/>
          <p:cNvPicPr>
            <a:picLocks noChangeAspect="1"/>
          </p:cNvPicPr>
          <p:nvPr userDrawn="1"/>
        </p:nvPicPr>
        <p:blipFill>
          <a:blip r:embed="rId3"/>
          <a:stretch>
            <a:fillRect/>
          </a:stretch>
        </p:blipFill>
        <p:spPr>
          <a:xfrm>
            <a:off x="9166819" y="1147250"/>
            <a:ext cx="3025181" cy="5711388"/>
          </a:xfrm>
          <a:prstGeom prst="rect">
            <a:avLst/>
          </a:prstGeom>
        </p:spPr>
      </p:pic>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3_标题幻灯片">
    <p:spTree>
      <p:nvGrpSpPr>
        <p:cNvPr id="1" name=""/>
        <p:cNvGrpSpPr/>
        <p:nvPr/>
      </p:nvGrpSpPr>
      <p:grpSpPr>
        <a:xfrm>
          <a:off x="0" y="0"/>
          <a:ext cx="0" cy="0"/>
          <a:chOff x="0" y="0"/>
          <a:chExt cx="0" cy="0"/>
        </a:xfrm>
      </p:grpSpPr>
      <p:grpSp>
        <p:nvGrpSpPr>
          <p:cNvPr id="2" name="组合 8"/>
          <p:cNvGrpSpPr/>
          <p:nvPr userDrawn="1"/>
        </p:nvGrpSpPr>
        <p:grpSpPr>
          <a:xfrm>
            <a:off x="298605" y="294500"/>
            <a:ext cx="11559593" cy="929849"/>
            <a:chOff x="0" y="45083"/>
            <a:chExt cx="11258560" cy="926403"/>
          </a:xfrm>
        </p:grpSpPr>
        <p:grpSp>
          <p:nvGrpSpPr>
            <p:cNvPr id="3" name="组合 3"/>
            <p:cNvGrpSpPr/>
            <p:nvPr/>
          </p:nvGrpSpPr>
          <p:grpSpPr>
            <a:xfrm>
              <a:off x="1370364" y="144286"/>
              <a:ext cx="9888196" cy="385885"/>
              <a:chOff x="433739" y="144286"/>
              <a:chExt cx="9888194" cy="385884"/>
            </a:xfrm>
          </p:grpSpPr>
          <p:sp>
            <p:nvSpPr>
              <p:cNvPr id="5" name="文本框 20482"/>
              <p:cNvSpPr txBox="1"/>
              <p:nvPr/>
            </p:nvSpPr>
            <p:spPr>
              <a:xfrm>
                <a:off x="433739" y="283311"/>
                <a:ext cx="2725988" cy="246859"/>
              </a:xfrm>
              <a:prstGeom prst="rect">
                <a:avLst/>
              </a:prstGeom>
              <a:noFill/>
              <a:ln w="12700" cap="flat">
                <a:noFill/>
                <a:miter lim="400000"/>
              </a:ln>
              <a:effectLst/>
            </p:spPr>
            <p:txBody>
              <a:bodyPr wrap="square" lIns="45719" tIns="45719" rIns="45719" bIns="45719" numCol="1" anchor="t">
                <a:spAutoFit/>
              </a:bodyPr>
              <a:lstStyle>
                <a:lvl1pPr>
                  <a:defRPr sz="1000">
                    <a:solidFill>
                      <a:srgbClr val="FFFFFF"/>
                    </a:solidFill>
                  </a:defRPr>
                </a:lvl1pPr>
              </a:lstStyle>
              <a:p>
                <a:pPr hangingPunct="0"/>
                <a:r>
                  <a:rPr sz="1005" kern="0">
                    <a:latin typeface="Arial" panose="020B0604020202020204"/>
                    <a:cs typeface="Arial" panose="020B0604020202020204"/>
                    <a:sym typeface="Arial" panose="020B0604020202020204"/>
                  </a:rPr>
                  <a:t>This is a good space for a short subtitle</a:t>
                </a:r>
                <a:endParaRPr sz="1005" kern="0">
                  <a:latin typeface="Arial" panose="020B0604020202020204"/>
                  <a:cs typeface="Arial" panose="020B0604020202020204"/>
                  <a:sym typeface="Arial" panose="020B0604020202020204"/>
                </a:endParaRPr>
              </a:p>
            </p:txBody>
          </p:sp>
          <p:sp>
            <p:nvSpPr>
              <p:cNvPr id="6" name="直接连接符 20484"/>
              <p:cNvSpPr/>
              <p:nvPr/>
            </p:nvSpPr>
            <p:spPr>
              <a:xfrm>
                <a:off x="3022028" y="144286"/>
                <a:ext cx="7299905" cy="751"/>
              </a:xfrm>
              <a:prstGeom prst="line">
                <a:avLst/>
              </a:prstGeom>
              <a:noFill/>
              <a:ln w="98425" cap="flat">
                <a:solidFill>
                  <a:schemeClr val="bg1">
                    <a:lumMod val="65000"/>
                  </a:schemeClr>
                </a:solidFill>
                <a:prstDash val="solid"/>
                <a:round/>
              </a:ln>
              <a:effectLst/>
            </p:spPr>
            <p:txBody>
              <a:bodyPr wrap="square" lIns="0" tIns="0" rIns="0" bIns="0" numCol="1" anchor="t">
                <a:noAutofit/>
              </a:bodyPr>
              <a:lstStyle/>
              <a:p>
                <a:pPr hangingPunct="0"/>
                <a:endParaRPr sz="1805" kern="0">
                  <a:solidFill>
                    <a:srgbClr val="000000"/>
                  </a:solidFill>
                  <a:latin typeface="Arial" panose="020B0604020202020204"/>
                  <a:cs typeface="Arial" panose="020B0604020202020204"/>
                  <a:sym typeface="Arial" panose="020B0604020202020204"/>
                </a:endParaRPr>
              </a:p>
            </p:txBody>
          </p:sp>
        </p:grpSp>
        <p:sp>
          <p:nvSpPr>
            <p:cNvPr id="7" name="文本框 14"/>
            <p:cNvSpPr txBox="1"/>
            <p:nvPr/>
          </p:nvSpPr>
          <p:spPr>
            <a:xfrm>
              <a:off x="939165" y="254623"/>
              <a:ext cx="1529717" cy="231279"/>
            </a:xfrm>
            <a:prstGeom prst="rect">
              <a:avLst/>
            </a:prstGeom>
            <a:noFill/>
            <a:ln w="12700" cap="flat">
              <a:noFill/>
              <a:miter lim="400000"/>
            </a:ln>
            <a:effectLst/>
          </p:spPr>
          <p:txBody>
            <a:bodyPr wrap="square" lIns="45719" tIns="45719" rIns="45719" bIns="45719" numCol="1" anchor="t">
              <a:spAutoFit/>
            </a:bodyPr>
            <a:lstStyle>
              <a:lvl1pPr>
                <a:defRPr sz="900">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lang="zh-CN" altLang="en-US" sz="905" kern="0" dirty="0"/>
                <a:t>品牌</a:t>
              </a:r>
              <a:endParaRPr lang="zh-CN" altLang="en-US" sz="905" kern="0" dirty="0"/>
            </a:p>
          </p:txBody>
        </p:sp>
        <p:pic>
          <p:nvPicPr>
            <p:cNvPr id="8" name="图片 6" descr="图片 6"/>
            <p:cNvPicPr>
              <a:picLocks noChangeAspect="1"/>
            </p:cNvPicPr>
            <p:nvPr/>
          </p:nvPicPr>
          <p:blipFill>
            <a:blip r:embed="rId2"/>
            <a:stretch>
              <a:fillRect/>
            </a:stretch>
          </p:blipFill>
          <p:spPr>
            <a:xfrm>
              <a:off x="12065" y="45083"/>
              <a:ext cx="871221" cy="850229"/>
            </a:xfrm>
            <a:prstGeom prst="rect">
              <a:avLst/>
            </a:prstGeom>
            <a:ln w="12700" cap="flat">
              <a:noFill/>
              <a:miter lim="400000"/>
              <a:headEnd/>
              <a:tailEnd/>
            </a:ln>
            <a:effectLst/>
          </p:spPr>
        </p:pic>
        <p:sp>
          <p:nvSpPr>
            <p:cNvPr id="9" name="文本框 7"/>
            <p:cNvSpPr txBox="1"/>
            <p:nvPr/>
          </p:nvSpPr>
          <p:spPr>
            <a:xfrm>
              <a:off x="0" y="45083"/>
              <a:ext cx="906656" cy="926403"/>
            </a:xfrm>
            <a:prstGeom prst="rect">
              <a:avLst/>
            </a:prstGeom>
            <a:noFill/>
            <a:ln w="12700" cap="flat">
              <a:noFill/>
              <a:miter lim="400000"/>
            </a:ln>
            <a:effectLst/>
          </p:spPr>
          <p:txBody>
            <a:bodyPr wrap="none" lIns="45719" tIns="45719" rIns="45719" bIns="45719" numCol="1" anchor="t">
              <a:spAutoFit/>
            </a:bodyPr>
            <a:lstStyle>
              <a:lvl1pPr>
                <a:defRPr sz="5400">
                  <a:solidFill>
                    <a:srgbClr val="FFC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sz="5420" kern="0"/>
                <a:t>0</a:t>
              </a:r>
              <a:r>
                <a:rPr lang="en-US" sz="5420" kern="0"/>
                <a:t>2</a:t>
              </a:r>
              <a:endParaRPr lang="en-US" sz="5420" kern="0"/>
            </a:p>
          </p:txBody>
        </p:sp>
      </p:grpSp>
      <p:sp>
        <p:nvSpPr>
          <p:cNvPr id="10" name="文本框 20481"/>
          <p:cNvSpPr txBox="1"/>
          <p:nvPr userDrawn="1"/>
        </p:nvSpPr>
        <p:spPr>
          <a:xfrm>
            <a:off x="1324089" y="249248"/>
            <a:ext cx="3106846" cy="309691"/>
          </a:xfrm>
          <a:prstGeom prst="rect">
            <a:avLst/>
          </a:prstGeom>
          <a:noFill/>
          <a:ln w="12700" cap="flat">
            <a:noFill/>
            <a:miter lim="400000"/>
          </a:ln>
          <a:effectLst/>
        </p:spPr>
        <p:txBody>
          <a:bodyPr wrap="square" lIns="45889" tIns="45889" rIns="45889" bIns="45889" numCol="1" anchor="t">
            <a:spAutoFit/>
          </a:bodyPr>
          <a:lstStyle/>
          <a:p>
            <a:pPr hangingPunct="0">
              <a:defRPr sz="1400" b="1">
                <a:solidFill>
                  <a:srgbClr val="808080"/>
                </a:solidFill>
              </a:defRPr>
            </a:pPr>
            <a:r>
              <a:rPr sz="1405" b="1" kern="0">
                <a:solidFill>
                  <a:srgbClr val="F4AA0A"/>
                </a:solidFill>
                <a:latin typeface="Arial" panose="020B0604020202020204"/>
                <a:cs typeface="Arial" panose="020B0604020202020204"/>
                <a:sym typeface="Arial" panose="020B0604020202020204"/>
              </a:rPr>
              <a:t>         CHINA RESOURCES SANJIU</a:t>
            </a:r>
            <a:endParaRPr sz="1405" b="1" kern="0">
              <a:solidFill>
                <a:srgbClr val="F4AA0A"/>
              </a:solidFill>
              <a:latin typeface="Arial" panose="020B0604020202020204"/>
              <a:cs typeface="Arial" panose="020B0604020202020204"/>
              <a:sym typeface="Arial" panose="020B0604020202020204"/>
            </a:endParaRPr>
          </a:p>
        </p:txBody>
      </p:sp>
      <p:pic>
        <p:nvPicPr>
          <p:cNvPr id="12" name="图片 11" descr="di"/>
          <p:cNvPicPr>
            <a:picLocks noChangeAspect="1"/>
          </p:cNvPicPr>
          <p:nvPr userDrawn="1"/>
        </p:nvPicPr>
        <p:blipFill>
          <a:blip r:embed="rId3"/>
          <a:stretch>
            <a:fillRect/>
          </a:stretch>
        </p:blipFill>
        <p:spPr>
          <a:xfrm>
            <a:off x="9166819" y="1147250"/>
            <a:ext cx="3025181" cy="5711388"/>
          </a:xfrm>
          <a:prstGeom prst="rect">
            <a:avLst/>
          </a:prstGeom>
        </p:spPr>
      </p:pic>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两栏内容">
    <p:spTree>
      <p:nvGrpSpPr>
        <p:cNvPr id="1" name=""/>
        <p:cNvGrpSpPr/>
        <p:nvPr/>
      </p:nvGrpSpPr>
      <p:grpSpPr>
        <a:xfrm>
          <a:off x="0" y="0"/>
          <a:ext cx="0" cy="0"/>
          <a:chOff x="0" y="0"/>
          <a:chExt cx="0" cy="0"/>
        </a:xfrm>
      </p:grpSpPr>
      <p:grpSp>
        <p:nvGrpSpPr>
          <p:cNvPr id="48" name="组合 8"/>
          <p:cNvGrpSpPr/>
          <p:nvPr userDrawn="1"/>
        </p:nvGrpSpPr>
        <p:grpSpPr>
          <a:xfrm>
            <a:off x="298605" y="249249"/>
            <a:ext cx="11559593" cy="975100"/>
            <a:chOff x="0" y="-1"/>
            <a:chExt cx="11258560" cy="971487"/>
          </a:xfrm>
        </p:grpSpPr>
        <p:grpSp>
          <p:nvGrpSpPr>
            <p:cNvPr id="44" name="组合 6"/>
            <p:cNvGrpSpPr/>
            <p:nvPr/>
          </p:nvGrpSpPr>
          <p:grpSpPr>
            <a:xfrm>
              <a:off x="890905" y="-1"/>
              <a:ext cx="10367655" cy="530172"/>
              <a:chOff x="0" y="0"/>
              <a:chExt cx="10367654" cy="530170"/>
            </a:xfrm>
          </p:grpSpPr>
          <p:sp>
            <p:nvSpPr>
              <p:cNvPr id="41" name="文本框 20481"/>
              <p:cNvSpPr txBox="1"/>
              <p:nvPr/>
            </p:nvSpPr>
            <p:spPr>
              <a:xfrm>
                <a:off x="0" y="0"/>
                <a:ext cx="3206114" cy="308542"/>
              </a:xfrm>
              <a:prstGeom prst="rect">
                <a:avLst/>
              </a:prstGeom>
              <a:solidFill>
                <a:srgbClr val="FFFFFF"/>
              </a:solidFill>
              <a:ln w="12700" cap="flat">
                <a:noFill/>
                <a:miter lim="400000"/>
              </a:ln>
              <a:effectLst/>
            </p:spPr>
            <p:txBody>
              <a:bodyPr wrap="square" lIns="45719" tIns="45719" rIns="45719" bIns="45719" numCol="1" anchor="t">
                <a:spAutoFit/>
              </a:bodyPr>
              <a:lstStyle/>
              <a:p>
                <a:pPr hangingPunct="0">
                  <a:defRPr sz="1400" b="1">
                    <a:solidFill>
                      <a:srgbClr val="FFFFFF"/>
                    </a:solidFill>
                  </a:defRPr>
                </a:pPr>
                <a:r>
                  <a:rPr lang="en-US" sz="1405" b="1" kern="0">
                    <a:solidFill>
                      <a:srgbClr val="F4AA0A"/>
                    </a:solidFill>
                    <a:latin typeface="Arial" panose="020B0604020202020204"/>
                    <a:cs typeface="Arial" panose="020B0604020202020204"/>
                    <a:sym typeface="Arial" panose="020B0604020202020204"/>
                  </a:rPr>
                  <a:t>          </a:t>
                </a:r>
                <a:r>
                  <a:rPr sz="1405" b="1" kern="0">
                    <a:solidFill>
                      <a:srgbClr val="F4AA0A"/>
                    </a:solidFill>
                    <a:latin typeface="Arial" panose="020B0604020202020204"/>
                    <a:cs typeface="Arial" panose="020B0604020202020204"/>
                    <a:sym typeface="Arial" panose="020B0604020202020204"/>
                  </a:rPr>
                  <a:t> CHINA RESOURCES SANJIU</a:t>
                </a:r>
                <a:endParaRPr sz="1405" b="1" kern="0">
                  <a:solidFill>
                    <a:srgbClr val="F4AA0A"/>
                  </a:solidFill>
                  <a:latin typeface="Arial" panose="020B0604020202020204"/>
                  <a:cs typeface="Arial" panose="020B0604020202020204"/>
                  <a:sym typeface="Arial" panose="020B0604020202020204"/>
                </a:endParaRPr>
              </a:p>
            </p:txBody>
          </p:sp>
          <p:sp>
            <p:nvSpPr>
              <p:cNvPr id="42" name="文本框 20482"/>
              <p:cNvSpPr txBox="1"/>
              <p:nvPr/>
            </p:nvSpPr>
            <p:spPr>
              <a:xfrm>
                <a:off x="479459" y="283311"/>
                <a:ext cx="2725988" cy="246859"/>
              </a:xfrm>
              <a:prstGeom prst="rect">
                <a:avLst/>
              </a:prstGeom>
              <a:noFill/>
              <a:ln w="12700" cap="flat">
                <a:noFill/>
                <a:miter lim="400000"/>
              </a:ln>
              <a:effectLst/>
            </p:spPr>
            <p:txBody>
              <a:bodyPr wrap="square" lIns="45719" tIns="45719" rIns="45719" bIns="45719" numCol="1" anchor="t">
                <a:spAutoFit/>
              </a:bodyPr>
              <a:lstStyle>
                <a:lvl1pPr>
                  <a:defRPr sz="1000">
                    <a:solidFill>
                      <a:srgbClr val="FFFFFF"/>
                    </a:solidFill>
                  </a:defRPr>
                </a:lvl1pPr>
              </a:lstStyle>
              <a:p>
                <a:pPr hangingPunct="0"/>
                <a:r>
                  <a:rPr sz="1005" kern="0">
                    <a:latin typeface="Arial" panose="020B0604020202020204"/>
                    <a:cs typeface="Arial" panose="020B0604020202020204"/>
                    <a:sym typeface="Arial" panose="020B0604020202020204"/>
                  </a:rPr>
                  <a:t>This is a good space for a short subtitle</a:t>
                </a:r>
                <a:endParaRPr sz="1005" kern="0">
                  <a:latin typeface="Arial" panose="020B0604020202020204"/>
                  <a:cs typeface="Arial" panose="020B0604020202020204"/>
                  <a:sym typeface="Arial" panose="020B0604020202020204"/>
                </a:endParaRPr>
              </a:p>
            </p:txBody>
          </p:sp>
          <p:sp>
            <p:nvSpPr>
              <p:cNvPr id="43" name="直接连接符 20484"/>
              <p:cNvSpPr/>
              <p:nvPr/>
            </p:nvSpPr>
            <p:spPr>
              <a:xfrm>
                <a:off x="3067749" y="144286"/>
                <a:ext cx="7299905" cy="751"/>
              </a:xfrm>
              <a:prstGeom prst="line">
                <a:avLst/>
              </a:prstGeom>
              <a:noFill/>
              <a:ln w="98425" cap="flat">
                <a:solidFill>
                  <a:srgbClr val="F4AA0A"/>
                </a:solidFill>
                <a:prstDash val="solid"/>
                <a:round/>
              </a:ln>
              <a:effectLst/>
            </p:spPr>
            <p:txBody>
              <a:bodyPr wrap="square" lIns="0" tIns="0" rIns="0" bIns="0" numCol="1" anchor="t">
                <a:noAutofit/>
              </a:bodyPr>
              <a:lstStyle/>
              <a:p>
                <a:pPr hangingPunct="0"/>
                <a:endParaRPr sz="1805" kern="0">
                  <a:solidFill>
                    <a:srgbClr val="000000"/>
                  </a:solidFill>
                  <a:latin typeface="Arial" panose="020B0604020202020204"/>
                  <a:cs typeface="Arial" panose="020B0604020202020204"/>
                  <a:sym typeface="Arial" panose="020B0604020202020204"/>
                </a:endParaRPr>
              </a:p>
            </p:txBody>
          </p:sp>
        </p:grpSp>
        <p:sp>
          <p:nvSpPr>
            <p:cNvPr id="45" name="文本框 14"/>
            <p:cNvSpPr txBox="1"/>
            <p:nvPr/>
          </p:nvSpPr>
          <p:spPr>
            <a:xfrm>
              <a:off x="939165" y="254623"/>
              <a:ext cx="1743077" cy="231280"/>
            </a:xfrm>
            <a:prstGeom prst="rect">
              <a:avLst/>
            </a:prstGeom>
            <a:noFill/>
            <a:ln w="12700" cap="flat">
              <a:noFill/>
              <a:miter lim="400000"/>
            </a:ln>
            <a:effectLst/>
          </p:spPr>
          <p:txBody>
            <a:bodyPr wrap="square" lIns="45719" tIns="45719" rIns="45719" bIns="45719" numCol="1" anchor="t">
              <a:spAutoFit/>
            </a:bodyPr>
            <a:lstStyle>
              <a:lvl1pPr>
                <a:defRPr sz="9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sz="905" kern="0"/>
                <a:t>企业文化与社会责任</a:t>
              </a:r>
              <a:endParaRPr sz="905" kern="0"/>
            </a:p>
          </p:txBody>
        </p:sp>
        <p:pic>
          <p:nvPicPr>
            <p:cNvPr id="46" name="图片 7" descr="图片 7"/>
            <p:cNvPicPr>
              <a:picLocks noChangeAspect="1"/>
            </p:cNvPicPr>
            <p:nvPr/>
          </p:nvPicPr>
          <p:blipFill>
            <a:blip r:embed="rId2"/>
            <a:stretch>
              <a:fillRect/>
            </a:stretch>
          </p:blipFill>
          <p:spPr>
            <a:xfrm>
              <a:off x="12065" y="45083"/>
              <a:ext cx="871221" cy="850229"/>
            </a:xfrm>
            <a:prstGeom prst="rect">
              <a:avLst/>
            </a:prstGeom>
            <a:ln w="12700" cap="flat">
              <a:noFill/>
              <a:miter lim="400000"/>
              <a:headEnd/>
              <a:tailEnd/>
            </a:ln>
            <a:effectLst/>
          </p:spPr>
        </p:pic>
        <p:sp>
          <p:nvSpPr>
            <p:cNvPr id="47" name="文本框 9"/>
            <p:cNvSpPr txBox="1"/>
            <p:nvPr/>
          </p:nvSpPr>
          <p:spPr>
            <a:xfrm>
              <a:off x="0" y="45083"/>
              <a:ext cx="906656" cy="926403"/>
            </a:xfrm>
            <a:prstGeom prst="rect">
              <a:avLst/>
            </a:prstGeom>
            <a:noFill/>
            <a:ln w="12700" cap="flat">
              <a:noFill/>
              <a:miter lim="400000"/>
            </a:ln>
            <a:effectLst/>
          </p:spPr>
          <p:txBody>
            <a:bodyPr wrap="none" lIns="45719" tIns="45719" rIns="45719" bIns="45719" numCol="1" anchor="t">
              <a:spAutoFit/>
            </a:bodyPr>
            <a:lstStyle>
              <a:lvl1pPr>
                <a:defRPr sz="5400">
                  <a:solidFill>
                    <a:srgbClr val="FFC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sz="5420" kern="0"/>
                <a:t>03</a:t>
              </a:r>
              <a:endParaRPr sz="5420" kern="0"/>
            </a:p>
          </p:txBody>
        </p:sp>
      </p:grpSp>
      <p:pic>
        <p:nvPicPr>
          <p:cNvPr id="12" name="图片 11" descr="di"/>
          <p:cNvPicPr>
            <a:picLocks noChangeAspect="1"/>
          </p:cNvPicPr>
          <p:nvPr userDrawn="1"/>
        </p:nvPicPr>
        <p:blipFill>
          <a:blip r:embed="rId3"/>
          <a:stretch>
            <a:fillRect/>
          </a:stretch>
        </p:blipFill>
        <p:spPr>
          <a:xfrm>
            <a:off x="9166819" y="1147250"/>
            <a:ext cx="3025181" cy="5711388"/>
          </a:xfrm>
          <a:prstGeom prst="rect">
            <a:avLst/>
          </a:prstGeom>
        </p:spPr>
      </p:pic>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90" name="图片占位符 2"/>
          <p:cNvSpPr>
            <a:spLocks noGrp="1"/>
          </p:cNvSpPr>
          <p:nvPr>
            <p:ph type="pic" sz="half" idx="21"/>
          </p:nvPr>
        </p:nvSpPr>
        <p:spPr>
          <a:xfrm>
            <a:off x="608709" y="1556884"/>
            <a:ext cx="5235746" cy="4612991"/>
          </a:xfrm>
          <a:prstGeom prst="rect">
            <a:avLst/>
          </a:prstGeom>
        </p:spPr>
        <p:txBody>
          <a:bodyPr lIns="91439" tIns="45719" rIns="91439" bIns="45719">
            <a:noAutofit/>
          </a:bodyPr>
          <a:lstStyle/>
          <a:p/>
        </p:txBody>
      </p:sp>
      <p:sp>
        <p:nvSpPr>
          <p:cNvPr id="91" name="正文级别 1…"/>
          <p:cNvSpPr txBox="1">
            <a:spLocks noGrp="1"/>
          </p:cNvSpPr>
          <p:nvPr>
            <p:ph type="body" sz="half" idx="1" hasCustomPrompt="1"/>
          </p:nvPr>
        </p:nvSpPr>
        <p:spPr>
          <a:xfrm>
            <a:off x="6353635" y="1556884"/>
            <a:ext cx="5229864" cy="4612991"/>
          </a:xfrm>
          <a:prstGeom prst="rect">
            <a:avLst/>
          </a:prstGeom>
        </p:spPr>
        <p:txBody>
          <a:bodyPr/>
          <a:lstStyle>
            <a:lvl1pPr>
              <a:buSzTx/>
              <a:buFontTx/>
              <a:buNone/>
              <a:defRPr sz="1505"/>
            </a:lvl1pPr>
            <a:lvl2pPr marL="686435" indent="-228600">
              <a:buFontTx/>
              <a:defRPr sz="1505"/>
            </a:lvl2pPr>
            <a:lvl3pPr marL="1144270" indent="-228600">
              <a:buFontTx/>
              <a:defRPr sz="1505"/>
            </a:lvl3pPr>
            <a:lvl4pPr marL="1637030" indent="-264160">
              <a:buFontTx/>
              <a:defRPr sz="1505"/>
            </a:lvl4pPr>
            <a:lvl5pPr marL="2094230" indent="-264160">
              <a:buFontTx/>
              <a:defRPr sz="1505"/>
            </a:lvl5pPr>
          </a:lstStyle>
          <a:p>
            <a:r>
              <a:t>正文级别 1</a:t>
            </a:r>
          </a:p>
          <a:p>
            <a:pPr lvl="1"/>
            <a:r>
              <a:t>正文级别 2</a:t>
            </a:r>
          </a:p>
          <a:p>
            <a:pPr lvl="2"/>
            <a:r>
              <a:t>正文级别 3</a:t>
            </a:r>
          </a:p>
          <a:p>
            <a:pPr lvl="3"/>
            <a:r>
              <a:t>正文级别 4</a:t>
            </a:r>
          </a:p>
          <a:p>
            <a:pPr lvl="4"/>
            <a:r>
              <a:t>正文级别 5</a:t>
            </a:r>
          </a:p>
        </p:txBody>
      </p:sp>
      <p:sp>
        <p:nvSpPr>
          <p:cNvPr id="92" name="标题文本"/>
          <p:cNvSpPr txBox="1">
            <a:spLocks noGrp="1"/>
          </p:cNvSpPr>
          <p:nvPr>
            <p:ph type="title" hasCustomPrompt="1"/>
          </p:nvPr>
        </p:nvSpPr>
        <p:spPr>
          <a:xfrm>
            <a:off x="608709" y="609058"/>
            <a:ext cx="10974791" cy="706365"/>
          </a:xfrm>
          <a:prstGeom prst="rect">
            <a:avLst/>
          </a:prstGeom>
        </p:spPr>
        <p:txBody>
          <a:bodyPr/>
          <a:lstStyle/>
          <a:p>
            <a:r>
              <a:t>标题文本</a:t>
            </a:r>
          </a:p>
        </p:txBody>
      </p:sp>
      <p:sp>
        <p:nvSpPr>
          <p:cNvPr id="93" name="幻灯片编号"/>
          <p:cNvSpPr txBox="1">
            <a:spLocks noGrp="1"/>
          </p:cNvSpPr>
          <p:nvPr>
            <p:ph type="sldNum" sz="quarter" idx="2"/>
          </p:nvPr>
        </p:nvSpPr>
        <p:spPr>
          <a:xfrm>
            <a:off x="11346038" y="6372062"/>
            <a:ext cx="237461" cy="215499"/>
          </a:xfrm>
          <a:prstGeom prst="rect">
            <a:avLst/>
          </a:prstGeom>
        </p:spPr>
        <p:txBody>
          <a:bodyPr/>
          <a:lstStyle/>
          <a:p>
            <a:pPr hangingPunct="0"/>
            <a:fld id="{86CB4B4D-7CA3-9044-876B-883B54F8677D}" type="slidenum">
              <a:rPr kern="0">
                <a:solidFill>
                  <a:srgbClr val="000000"/>
                </a:solidFill>
                <a:latin typeface="Arial" panose="020B0604020202020204"/>
                <a:cs typeface="Arial" panose="020B0604020202020204"/>
                <a:sym typeface="Arial" panose="020B0604020202020204"/>
              </a:rPr>
            </a:fld>
            <a:endParaRPr kern="0">
              <a:solidFill>
                <a:srgbClr val="000000"/>
              </a:solidFill>
              <a:latin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竖排标题与文本">
    <p:spTree>
      <p:nvGrpSpPr>
        <p:cNvPr id="1" name=""/>
        <p:cNvGrpSpPr/>
        <p:nvPr/>
      </p:nvGrpSpPr>
      <p:grpSpPr>
        <a:xfrm>
          <a:off x="0" y="0"/>
          <a:ext cx="0" cy="0"/>
          <a:chOff x="0" y="0"/>
          <a:chExt cx="0" cy="0"/>
        </a:xfrm>
      </p:grpSpPr>
      <p:sp>
        <p:nvSpPr>
          <p:cNvPr id="100" name="单击此处编辑标题"/>
          <p:cNvSpPr txBox="1">
            <a:spLocks noGrp="1"/>
          </p:cNvSpPr>
          <p:nvPr>
            <p:ph type="title" hasCustomPrompt="1"/>
          </p:nvPr>
        </p:nvSpPr>
        <p:spPr>
          <a:xfrm>
            <a:off x="10240014" y="915390"/>
            <a:ext cx="1044533" cy="5034648"/>
          </a:xfrm>
          <a:prstGeom prst="rect">
            <a:avLst/>
          </a:prstGeom>
        </p:spPr>
        <p:txBody>
          <a:bodyPr vert="eaVert" lIns="46799" tIns="46799" rIns="46799" bIns="46799"/>
          <a:lstStyle>
            <a:lvl1pPr>
              <a:defRPr sz="2710"/>
            </a:lvl1pPr>
          </a:lstStyle>
          <a:p>
            <a:r>
              <a:t>单击此处编辑标题</a:t>
            </a:r>
          </a:p>
        </p:txBody>
      </p:sp>
      <p:sp>
        <p:nvSpPr>
          <p:cNvPr id="101" name="正文级别 1…"/>
          <p:cNvSpPr txBox="1">
            <a:spLocks noGrp="1"/>
          </p:cNvSpPr>
          <p:nvPr>
            <p:ph type="body" idx="1" hasCustomPrompt="1"/>
          </p:nvPr>
        </p:nvSpPr>
        <p:spPr>
          <a:xfrm>
            <a:off x="914865" y="915390"/>
            <a:ext cx="9173874" cy="5034648"/>
          </a:xfrm>
          <a:prstGeom prst="rect">
            <a:avLst/>
          </a:prstGeom>
        </p:spPr>
        <p:txBody>
          <a:bodyPr vert="eaVert"/>
          <a:lstStyle>
            <a:lvl1pPr>
              <a:defRPr spc="301"/>
            </a:lvl1pPr>
            <a:lvl2pPr>
              <a:defRPr spc="301"/>
            </a:lvl2pPr>
            <a:lvl3pPr>
              <a:defRPr spc="301"/>
            </a:lvl3pPr>
            <a:lvl4pPr>
              <a:defRPr spc="301"/>
            </a:lvl4pPr>
            <a:lvl5pPr>
              <a:defRPr spc="301"/>
            </a:lvl5pPr>
          </a:lstStyle>
          <a:p>
            <a:r>
              <a:t>正文级别 1</a:t>
            </a:r>
          </a:p>
          <a:p>
            <a:pPr lvl="1"/>
            <a:r>
              <a:t>正文级别 2</a:t>
            </a:r>
          </a:p>
          <a:p>
            <a:pPr lvl="2"/>
            <a:r>
              <a:t>正文级别 3</a:t>
            </a:r>
          </a:p>
          <a:p>
            <a:pPr lvl="3"/>
            <a:r>
              <a:t>正文级别 4</a:t>
            </a:r>
          </a:p>
          <a:p>
            <a:pPr lvl="4"/>
            <a:r>
              <a:t>正文级别 5</a:t>
            </a:r>
          </a:p>
        </p:txBody>
      </p:sp>
      <p:sp>
        <p:nvSpPr>
          <p:cNvPr id="102" name="幻灯片编号"/>
          <p:cNvSpPr txBox="1">
            <a:spLocks noGrp="1"/>
          </p:cNvSpPr>
          <p:nvPr>
            <p:ph type="sldNum" sz="quarter" idx="2"/>
          </p:nvPr>
        </p:nvSpPr>
        <p:spPr>
          <a:xfrm>
            <a:off x="11346038" y="6372062"/>
            <a:ext cx="237461" cy="215499"/>
          </a:xfrm>
          <a:prstGeom prst="rect">
            <a:avLst/>
          </a:prstGeom>
        </p:spPr>
        <p:txBody>
          <a:bodyPr/>
          <a:lstStyle/>
          <a:p>
            <a:pPr hangingPunct="0"/>
            <a:fld id="{86CB4B4D-7CA3-9044-876B-883B54F8677D}" type="slidenum">
              <a:rPr kern="0">
                <a:solidFill>
                  <a:srgbClr val="000000"/>
                </a:solidFill>
                <a:latin typeface="Arial" panose="020B0604020202020204"/>
                <a:cs typeface="Arial" panose="020B0604020202020204"/>
                <a:sym typeface="Arial" panose="020B0604020202020204"/>
              </a:rPr>
            </a:fld>
            <a:endParaRPr kern="0">
              <a:solidFill>
                <a:srgbClr val="000000"/>
              </a:solidFill>
              <a:latin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内容">
    <p:spTree>
      <p:nvGrpSpPr>
        <p:cNvPr id="1" name=""/>
        <p:cNvGrpSpPr/>
        <p:nvPr/>
      </p:nvGrpSpPr>
      <p:grpSpPr>
        <a:xfrm>
          <a:off x="0" y="0"/>
          <a:ext cx="0" cy="0"/>
          <a:chOff x="0" y="0"/>
          <a:chExt cx="0" cy="0"/>
        </a:xfrm>
      </p:grpSpPr>
      <p:sp>
        <p:nvSpPr>
          <p:cNvPr id="109" name="正文级别 1…"/>
          <p:cNvSpPr txBox="1">
            <a:spLocks noGrp="1"/>
          </p:cNvSpPr>
          <p:nvPr>
            <p:ph type="body" idx="1" hasCustomPrompt="1"/>
          </p:nvPr>
        </p:nvSpPr>
        <p:spPr>
          <a:xfrm>
            <a:off x="608709" y="774839"/>
            <a:ext cx="10978392" cy="5488740"/>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10" name="幻灯片编号"/>
          <p:cNvSpPr txBox="1">
            <a:spLocks noGrp="1"/>
          </p:cNvSpPr>
          <p:nvPr>
            <p:ph type="sldNum" sz="quarter" idx="2"/>
          </p:nvPr>
        </p:nvSpPr>
        <p:spPr>
          <a:xfrm>
            <a:off x="11346038" y="6372062"/>
            <a:ext cx="237461" cy="215499"/>
          </a:xfrm>
          <a:prstGeom prst="rect">
            <a:avLst/>
          </a:prstGeom>
        </p:spPr>
        <p:txBody>
          <a:bodyPr/>
          <a:lstStyle/>
          <a:p>
            <a:pPr hangingPunct="0"/>
            <a:fld id="{86CB4B4D-7CA3-9044-876B-883B54F8677D}" type="slidenum">
              <a:rPr kern="0">
                <a:solidFill>
                  <a:srgbClr val="000000"/>
                </a:solidFill>
                <a:latin typeface="Arial" panose="020B0604020202020204"/>
                <a:cs typeface="Arial" panose="020B0604020202020204"/>
                <a:sym typeface="Arial" panose="020B0604020202020204"/>
              </a:rPr>
            </a:fld>
            <a:endParaRPr kern="0">
              <a:solidFill>
                <a:srgbClr val="000000"/>
              </a:solidFill>
              <a:latin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末尾幻灯片">
    <p:spTree>
      <p:nvGrpSpPr>
        <p:cNvPr id="1" name=""/>
        <p:cNvGrpSpPr/>
        <p:nvPr/>
      </p:nvGrpSpPr>
      <p:grpSpPr>
        <a:xfrm>
          <a:off x="0" y="0"/>
          <a:ext cx="0" cy="0"/>
          <a:chOff x="0" y="0"/>
          <a:chExt cx="0" cy="0"/>
        </a:xfrm>
      </p:grpSpPr>
      <p:sp>
        <p:nvSpPr>
          <p:cNvPr id="117" name="单击此处编辑标题"/>
          <p:cNvSpPr txBox="1">
            <a:spLocks noGrp="1"/>
          </p:cNvSpPr>
          <p:nvPr>
            <p:ph type="title" hasCustomPrompt="1"/>
          </p:nvPr>
        </p:nvSpPr>
        <p:spPr>
          <a:xfrm>
            <a:off x="1199410" y="2486690"/>
            <a:ext cx="9804195" cy="1019904"/>
          </a:xfrm>
          <a:prstGeom prst="rect">
            <a:avLst/>
          </a:prstGeom>
        </p:spPr>
        <p:txBody>
          <a:bodyPr lIns="46799" tIns="46799" rIns="46799" bIns="46799" anchor="t"/>
          <a:lstStyle>
            <a:lvl1pPr algn="ctr">
              <a:defRPr sz="5920"/>
            </a:lvl1pPr>
          </a:lstStyle>
          <a:p>
            <a:r>
              <a:t>单击此处编辑标题</a:t>
            </a:r>
          </a:p>
        </p:txBody>
      </p:sp>
      <p:sp>
        <p:nvSpPr>
          <p:cNvPr id="118" name="正文级别 1…"/>
          <p:cNvSpPr txBox="1">
            <a:spLocks noGrp="1"/>
          </p:cNvSpPr>
          <p:nvPr>
            <p:ph type="body" sz="quarter" idx="1" hasCustomPrompt="1"/>
          </p:nvPr>
        </p:nvSpPr>
        <p:spPr>
          <a:xfrm>
            <a:off x="1199410" y="3564255"/>
            <a:ext cx="9804195" cy="472112"/>
          </a:xfrm>
          <a:prstGeom prst="rect">
            <a:avLst/>
          </a:prstGeom>
        </p:spPr>
        <p:txBody>
          <a:bodyPr/>
          <a:lstStyle>
            <a:lvl1pPr algn="ctr">
              <a:lnSpc>
                <a:spcPct val="110000"/>
              </a:lnSpc>
              <a:buSzTx/>
              <a:buFontTx/>
              <a:buNone/>
              <a:defRPr sz="2310" spc="201"/>
            </a:lvl1pPr>
            <a:lvl2pPr marL="808355" indent="-350520" algn="ctr">
              <a:lnSpc>
                <a:spcPct val="110000"/>
              </a:lnSpc>
              <a:buFontTx/>
              <a:defRPr sz="2310" spc="201"/>
            </a:lvl2pPr>
            <a:lvl3pPr marL="1265555" indent="-350520" algn="ctr">
              <a:lnSpc>
                <a:spcPct val="110000"/>
              </a:lnSpc>
              <a:buFontTx/>
              <a:defRPr sz="2310" spc="201"/>
            </a:lvl3pPr>
            <a:lvl4pPr marL="1777365" indent="-404495" algn="ctr">
              <a:lnSpc>
                <a:spcPct val="110000"/>
              </a:lnSpc>
              <a:buFontTx/>
              <a:defRPr sz="2310" spc="201"/>
            </a:lvl4pPr>
            <a:lvl5pPr marL="2235200" indent="-404495" algn="ctr">
              <a:lnSpc>
                <a:spcPct val="110000"/>
              </a:lnSpc>
              <a:buFontTx/>
              <a:defRPr sz="2310" spc="201"/>
            </a:lvl5pPr>
          </a:lstStyle>
          <a:p>
            <a:r>
              <a:t>正文级别 1</a:t>
            </a:r>
          </a:p>
          <a:p>
            <a:pPr lvl="1"/>
            <a:r>
              <a:t>正文级别 2</a:t>
            </a:r>
          </a:p>
          <a:p>
            <a:pPr lvl="2"/>
            <a:r>
              <a:t>正文级别 3</a:t>
            </a:r>
          </a:p>
          <a:p>
            <a:pPr lvl="3"/>
            <a:r>
              <a:t>正文级别 4</a:t>
            </a:r>
          </a:p>
          <a:p>
            <a:pPr lvl="4"/>
            <a:r>
              <a:t>正文级别 5</a:t>
            </a:r>
          </a:p>
        </p:txBody>
      </p:sp>
      <p:sp>
        <p:nvSpPr>
          <p:cNvPr id="119" name="幻灯片编号"/>
          <p:cNvSpPr txBox="1">
            <a:spLocks noGrp="1"/>
          </p:cNvSpPr>
          <p:nvPr>
            <p:ph type="sldNum" sz="quarter" idx="2"/>
          </p:nvPr>
        </p:nvSpPr>
        <p:spPr>
          <a:xfrm>
            <a:off x="11346038" y="6372062"/>
            <a:ext cx="237461" cy="215499"/>
          </a:xfrm>
          <a:prstGeom prst="rect">
            <a:avLst/>
          </a:prstGeom>
        </p:spPr>
        <p:txBody>
          <a:bodyPr/>
          <a:lstStyle/>
          <a:p>
            <a:pPr hangingPunct="0"/>
            <a:fld id="{86CB4B4D-7CA3-9044-876B-883B54F8677D}" type="slidenum">
              <a:rPr kern="0">
                <a:solidFill>
                  <a:srgbClr val="000000"/>
                </a:solidFill>
                <a:latin typeface="Arial" panose="020B0604020202020204"/>
                <a:cs typeface="Arial" panose="020B0604020202020204"/>
                <a:sym typeface="Arial" panose="020B0604020202020204"/>
              </a:rPr>
            </a:fld>
            <a:endParaRPr kern="0">
              <a:solidFill>
                <a:srgbClr val="000000"/>
              </a:solidFill>
              <a:latin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60612" y="6379980"/>
            <a:ext cx="2816548" cy="366482"/>
          </a:xfrm>
        </p:spPr>
        <p:txBody>
          <a:bodyPr/>
          <a:lstStyle/>
          <a:p>
            <a:pPr hangingPunct="0"/>
            <a:fld id="{82F288E0-7875-42C4-84C8-98DBBD3BF4D2}" type="datetimeFigureOut">
              <a:rPr lang="zh-CN" altLang="en-US" kern="0" smtClean="0">
                <a:solidFill>
                  <a:srgbClr val="000000"/>
                </a:solidFill>
                <a:latin typeface="Arial" panose="020B0604020202020204"/>
                <a:cs typeface="Arial" panose="020B0604020202020204"/>
                <a:sym typeface="Arial" panose="020B0604020202020204"/>
              </a:rPr>
            </a:fld>
            <a:endParaRPr lang="zh-CN" altLang="en-US" kern="0">
              <a:solidFill>
                <a:srgbClr val="000000"/>
              </a:solidFill>
              <a:latin typeface="Arial" panose="020B0604020202020204"/>
              <a:cs typeface="Arial" panose="020B0604020202020204"/>
              <a:sym typeface="Arial" panose="020B0604020202020204"/>
            </a:endParaRPr>
          </a:p>
        </p:txBody>
      </p:sp>
      <p:sp>
        <p:nvSpPr>
          <p:cNvPr id="3" name="页脚占位符 2"/>
          <p:cNvSpPr>
            <a:spLocks noGrp="1"/>
          </p:cNvSpPr>
          <p:nvPr>
            <p:ph type="ftr" sz="quarter" idx="11"/>
          </p:nvPr>
        </p:nvSpPr>
        <p:spPr>
          <a:xfrm>
            <a:off x="4146584" y="6379980"/>
            <a:ext cx="4224821" cy="366482"/>
          </a:xfrm>
        </p:spPr>
        <p:txBody>
          <a:bodyPr/>
          <a:lstStyle/>
          <a:p>
            <a:pPr hangingPunct="0"/>
            <a:endParaRPr lang="zh-CN" altLang="en-US" kern="0">
              <a:solidFill>
                <a:srgbClr val="000000"/>
              </a:solidFill>
              <a:latin typeface="Arial" panose="020B0604020202020204"/>
              <a:cs typeface="Arial" panose="020B0604020202020204"/>
              <a:sym typeface="Arial" panose="020B0604020202020204"/>
            </a:endParaRPr>
          </a:p>
        </p:txBody>
      </p:sp>
      <p:sp>
        <p:nvSpPr>
          <p:cNvPr id="4" name="灯片编号占位符 3"/>
          <p:cNvSpPr>
            <a:spLocks noGrp="1"/>
          </p:cNvSpPr>
          <p:nvPr>
            <p:ph type="sldNum" sz="quarter" idx="12"/>
          </p:nvPr>
        </p:nvSpPr>
        <p:spPr>
          <a:xfrm>
            <a:off x="8840830" y="6379980"/>
            <a:ext cx="2816548" cy="366482"/>
          </a:xfrm>
        </p:spPr>
        <p:txBody>
          <a:bodyPr/>
          <a:lstStyle/>
          <a:p>
            <a:pPr hangingPunct="0"/>
            <a:fld id="{7D9BB5D0-35E4-459D-AEF3-FE4D7C45CC19}" type="slidenum">
              <a:rPr lang="zh-CN" altLang="en-US" kern="0" smtClean="0">
                <a:solidFill>
                  <a:srgbClr val="000000"/>
                </a:solidFill>
                <a:latin typeface="Arial" panose="020B0604020202020204"/>
                <a:cs typeface="Arial" panose="020B0604020202020204"/>
                <a:sym typeface="Arial" panose="020B0604020202020204"/>
              </a:rPr>
            </a:fld>
            <a:endParaRPr lang="zh-CN" altLang="en-US" kern="0">
              <a:solidFill>
                <a:srgbClr val="000000"/>
              </a:solidFill>
              <a:latin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4_标题幻灯片">
    <p:spTree>
      <p:nvGrpSpPr>
        <p:cNvPr id="1" name=""/>
        <p:cNvGrpSpPr/>
        <p:nvPr/>
      </p:nvGrpSpPr>
      <p:grpSpPr>
        <a:xfrm>
          <a:off x="0" y="0"/>
          <a:ext cx="0" cy="0"/>
          <a:chOff x="0" y="0"/>
          <a:chExt cx="0" cy="0"/>
        </a:xfrm>
      </p:grpSpPr>
      <p:grpSp>
        <p:nvGrpSpPr>
          <p:cNvPr id="2" name="组合 8"/>
          <p:cNvGrpSpPr/>
          <p:nvPr userDrawn="1"/>
        </p:nvGrpSpPr>
        <p:grpSpPr>
          <a:xfrm>
            <a:off x="298605" y="294501"/>
            <a:ext cx="11559386" cy="923290"/>
            <a:chOff x="0" y="45083"/>
            <a:chExt cx="11258358" cy="919869"/>
          </a:xfrm>
        </p:grpSpPr>
        <p:grpSp>
          <p:nvGrpSpPr>
            <p:cNvPr id="3" name="组合 3"/>
            <p:cNvGrpSpPr/>
            <p:nvPr/>
          </p:nvGrpSpPr>
          <p:grpSpPr>
            <a:xfrm>
              <a:off x="1035157" y="144286"/>
              <a:ext cx="10223201" cy="385885"/>
              <a:chOff x="98532" y="144286"/>
              <a:chExt cx="10223199" cy="385884"/>
            </a:xfrm>
          </p:grpSpPr>
          <p:sp>
            <p:nvSpPr>
              <p:cNvPr id="5" name="文本框 20482"/>
              <p:cNvSpPr txBox="1"/>
              <p:nvPr/>
            </p:nvSpPr>
            <p:spPr>
              <a:xfrm>
                <a:off x="433739" y="283311"/>
                <a:ext cx="2725988" cy="246859"/>
              </a:xfrm>
              <a:prstGeom prst="rect">
                <a:avLst/>
              </a:prstGeom>
              <a:noFill/>
              <a:ln w="12700" cap="flat">
                <a:noFill/>
                <a:miter lim="400000"/>
              </a:ln>
              <a:effectLst/>
            </p:spPr>
            <p:txBody>
              <a:bodyPr wrap="square" lIns="45719" tIns="45719" rIns="45719" bIns="45719" numCol="1" anchor="t">
                <a:spAutoFit/>
              </a:bodyPr>
              <a:lstStyle>
                <a:lvl1pPr>
                  <a:defRPr sz="1000">
                    <a:solidFill>
                      <a:srgbClr val="FFFFFF"/>
                    </a:solidFill>
                  </a:defRPr>
                </a:lvl1pPr>
              </a:lstStyle>
              <a:p>
                <a:pPr hangingPunct="0"/>
                <a:r>
                  <a:rPr sz="1005" kern="0">
                    <a:latin typeface="Arial" panose="020B0604020202020204"/>
                    <a:cs typeface="Arial" panose="020B0604020202020204"/>
                    <a:sym typeface="Arial" panose="020B0604020202020204"/>
                  </a:rPr>
                  <a:t>This is a good space for a short subtitle</a:t>
                </a:r>
                <a:endParaRPr sz="1005" kern="0">
                  <a:latin typeface="Arial" panose="020B0604020202020204"/>
                  <a:cs typeface="Arial" panose="020B0604020202020204"/>
                  <a:sym typeface="Arial" panose="020B0604020202020204"/>
                </a:endParaRPr>
              </a:p>
            </p:txBody>
          </p:sp>
          <p:sp>
            <p:nvSpPr>
              <p:cNvPr id="6" name="直接连接符 20484"/>
              <p:cNvSpPr/>
              <p:nvPr/>
            </p:nvSpPr>
            <p:spPr>
              <a:xfrm>
                <a:off x="98532" y="144286"/>
                <a:ext cx="10223199" cy="10755"/>
              </a:xfrm>
              <a:prstGeom prst="line">
                <a:avLst/>
              </a:prstGeom>
              <a:noFill/>
              <a:ln w="98425" cap="flat">
                <a:solidFill>
                  <a:srgbClr val="0070C0"/>
                </a:solidFill>
                <a:prstDash val="solid"/>
                <a:round/>
              </a:ln>
              <a:effectLst/>
            </p:spPr>
            <p:txBody>
              <a:bodyPr wrap="square" lIns="0" tIns="0" rIns="0" bIns="0" numCol="1" anchor="t">
                <a:noAutofit/>
              </a:bodyPr>
              <a:lstStyle/>
              <a:p>
                <a:pPr hangingPunct="0"/>
                <a:endParaRPr sz="1805" kern="0">
                  <a:solidFill>
                    <a:srgbClr val="000000"/>
                  </a:solidFill>
                  <a:latin typeface="Arial" panose="020B0604020202020204"/>
                  <a:cs typeface="Arial" panose="020B0604020202020204"/>
                  <a:sym typeface="Arial" panose="020B0604020202020204"/>
                </a:endParaRPr>
              </a:p>
            </p:txBody>
          </p:sp>
        </p:grpSp>
        <p:pic>
          <p:nvPicPr>
            <p:cNvPr id="8" name="图片 6" descr="图片 6"/>
            <p:cNvPicPr>
              <a:picLocks noChangeAspect="1"/>
            </p:cNvPicPr>
            <p:nvPr/>
          </p:nvPicPr>
          <p:blipFill>
            <a:blip r:embed="rId2"/>
            <a:stretch>
              <a:fillRect/>
            </a:stretch>
          </p:blipFill>
          <p:spPr>
            <a:xfrm>
              <a:off x="12065" y="45083"/>
              <a:ext cx="871221" cy="850229"/>
            </a:xfrm>
            <a:prstGeom prst="rect">
              <a:avLst/>
            </a:prstGeom>
            <a:ln w="12700" cap="flat">
              <a:noFill/>
              <a:miter lim="400000"/>
              <a:headEnd/>
              <a:tailEnd/>
            </a:ln>
            <a:effectLst/>
          </p:spPr>
        </p:pic>
        <p:sp>
          <p:nvSpPr>
            <p:cNvPr id="9" name="文本框 7"/>
            <p:cNvSpPr txBox="1"/>
            <p:nvPr/>
          </p:nvSpPr>
          <p:spPr>
            <a:xfrm>
              <a:off x="0" y="45083"/>
              <a:ext cx="211514" cy="919869"/>
            </a:xfrm>
            <a:prstGeom prst="rect">
              <a:avLst/>
            </a:prstGeom>
            <a:noFill/>
            <a:ln w="12700" cap="flat">
              <a:noFill/>
              <a:miter lim="400000"/>
            </a:ln>
            <a:effectLst/>
          </p:spPr>
          <p:txBody>
            <a:bodyPr wrap="none" lIns="45719" tIns="45719" rIns="45719" bIns="45719" numCol="1" anchor="t">
              <a:spAutoFit/>
            </a:bodyPr>
            <a:lstStyle>
              <a:lvl1pPr>
                <a:defRPr sz="5400">
                  <a:solidFill>
                    <a:srgbClr val="FFC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endParaRPr sz="5420" kern="0"/>
            </a:p>
          </p:txBody>
        </p:sp>
      </p:gr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9" Type="http://schemas.openxmlformats.org/officeDocument/2006/relationships/theme" Target="../theme/theme3.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38.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txStyles>
    <p:titleStyle>
      <a:lvl1pPr marL="0" marR="0" indent="0" algn="l" defTabSz="915035" rtl="0" latinLnBrk="0">
        <a:lnSpc>
          <a:spcPct val="100000"/>
        </a:lnSpc>
        <a:spcBef>
          <a:spcPts val="0"/>
        </a:spcBef>
        <a:spcAft>
          <a:spcPts val="0"/>
        </a:spcAft>
        <a:buClrTx/>
        <a:buSzTx/>
        <a:buFontTx/>
        <a:buNone/>
        <a:defRPr sz="3515" b="1" i="0" u="none" strike="noStrike" cap="none" spc="301" baseline="0">
          <a:solidFill>
            <a:srgbClr val="262626"/>
          </a:solidFill>
          <a:uFillTx/>
          <a:latin typeface="Arial" panose="020B0604020202020204"/>
          <a:ea typeface="Arial" panose="020B0604020202020204"/>
          <a:cs typeface="Arial" panose="020B0604020202020204"/>
          <a:sym typeface="Arial" panose="020B0604020202020204"/>
        </a:defRPr>
      </a:lvl1pPr>
      <a:lvl2pPr marL="0" marR="0" indent="0" algn="l" defTabSz="915035" rtl="0" latinLnBrk="0">
        <a:lnSpc>
          <a:spcPct val="100000"/>
        </a:lnSpc>
        <a:spcBef>
          <a:spcPts val="0"/>
        </a:spcBef>
        <a:spcAft>
          <a:spcPts val="0"/>
        </a:spcAft>
        <a:buClrTx/>
        <a:buSzTx/>
        <a:buFontTx/>
        <a:buNone/>
        <a:defRPr sz="3515" b="1" i="0" u="none" strike="noStrike" cap="none" spc="301" baseline="0">
          <a:solidFill>
            <a:srgbClr val="262626"/>
          </a:solidFill>
          <a:uFillTx/>
          <a:latin typeface="Arial" panose="020B0604020202020204"/>
          <a:ea typeface="Arial" panose="020B0604020202020204"/>
          <a:cs typeface="Arial" panose="020B0604020202020204"/>
          <a:sym typeface="Arial" panose="020B0604020202020204"/>
        </a:defRPr>
      </a:lvl2pPr>
      <a:lvl3pPr marL="0" marR="0" indent="0" algn="l" defTabSz="915035" rtl="0" latinLnBrk="0">
        <a:lnSpc>
          <a:spcPct val="100000"/>
        </a:lnSpc>
        <a:spcBef>
          <a:spcPts val="0"/>
        </a:spcBef>
        <a:spcAft>
          <a:spcPts val="0"/>
        </a:spcAft>
        <a:buClrTx/>
        <a:buSzTx/>
        <a:buFontTx/>
        <a:buNone/>
        <a:defRPr sz="3515" b="1" i="0" u="none" strike="noStrike" cap="none" spc="301" baseline="0">
          <a:solidFill>
            <a:srgbClr val="262626"/>
          </a:solidFill>
          <a:uFillTx/>
          <a:latin typeface="Arial" panose="020B0604020202020204"/>
          <a:ea typeface="Arial" panose="020B0604020202020204"/>
          <a:cs typeface="Arial" panose="020B0604020202020204"/>
          <a:sym typeface="Arial" panose="020B0604020202020204"/>
        </a:defRPr>
      </a:lvl3pPr>
      <a:lvl4pPr marL="0" marR="0" indent="0" algn="l" defTabSz="915035" rtl="0" latinLnBrk="0">
        <a:lnSpc>
          <a:spcPct val="100000"/>
        </a:lnSpc>
        <a:spcBef>
          <a:spcPts val="0"/>
        </a:spcBef>
        <a:spcAft>
          <a:spcPts val="0"/>
        </a:spcAft>
        <a:buClrTx/>
        <a:buSzTx/>
        <a:buFontTx/>
        <a:buNone/>
        <a:defRPr sz="3515" b="1" i="0" u="none" strike="noStrike" cap="none" spc="301" baseline="0">
          <a:solidFill>
            <a:srgbClr val="262626"/>
          </a:solidFill>
          <a:uFillTx/>
          <a:latin typeface="Arial" panose="020B0604020202020204"/>
          <a:ea typeface="Arial" panose="020B0604020202020204"/>
          <a:cs typeface="Arial" panose="020B0604020202020204"/>
          <a:sym typeface="Arial" panose="020B0604020202020204"/>
        </a:defRPr>
      </a:lvl4pPr>
      <a:lvl5pPr marL="0" marR="0" indent="0" algn="l" defTabSz="915035" rtl="0" latinLnBrk="0">
        <a:lnSpc>
          <a:spcPct val="100000"/>
        </a:lnSpc>
        <a:spcBef>
          <a:spcPts val="0"/>
        </a:spcBef>
        <a:spcAft>
          <a:spcPts val="0"/>
        </a:spcAft>
        <a:buClrTx/>
        <a:buSzTx/>
        <a:buFontTx/>
        <a:buNone/>
        <a:defRPr sz="3515" b="1" i="0" u="none" strike="noStrike" cap="none" spc="301" baseline="0">
          <a:solidFill>
            <a:srgbClr val="262626"/>
          </a:solidFill>
          <a:uFillTx/>
          <a:latin typeface="Arial" panose="020B0604020202020204"/>
          <a:ea typeface="Arial" panose="020B0604020202020204"/>
          <a:cs typeface="Arial" panose="020B0604020202020204"/>
          <a:sym typeface="Arial" panose="020B0604020202020204"/>
        </a:defRPr>
      </a:lvl5pPr>
      <a:lvl6pPr marL="0" marR="0" indent="0" algn="l" defTabSz="915035" rtl="0" latinLnBrk="0">
        <a:lnSpc>
          <a:spcPct val="100000"/>
        </a:lnSpc>
        <a:spcBef>
          <a:spcPts val="0"/>
        </a:spcBef>
        <a:spcAft>
          <a:spcPts val="0"/>
        </a:spcAft>
        <a:buClrTx/>
        <a:buSzTx/>
        <a:buFontTx/>
        <a:buNone/>
        <a:defRPr sz="3515" b="1" i="0" u="none" strike="noStrike" cap="none" spc="301" baseline="0">
          <a:solidFill>
            <a:srgbClr val="262626"/>
          </a:solidFill>
          <a:uFillTx/>
          <a:latin typeface="Arial" panose="020B0604020202020204"/>
          <a:ea typeface="Arial" panose="020B0604020202020204"/>
          <a:cs typeface="Arial" panose="020B0604020202020204"/>
          <a:sym typeface="Arial" panose="020B0604020202020204"/>
        </a:defRPr>
      </a:lvl6pPr>
      <a:lvl7pPr marL="0" marR="0" indent="0" algn="l" defTabSz="915035" rtl="0" latinLnBrk="0">
        <a:lnSpc>
          <a:spcPct val="100000"/>
        </a:lnSpc>
        <a:spcBef>
          <a:spcPts val="0"/>
        </a:spcBef>
        <a:spcAft>
          <a:spcPts val="0"/>
        </a:spcAft>
        <a:buClrTx/>
        <a:buSzTx/>
        <a:buFontTx/>
        <a:buNone/>
        <a:defRPr sz="3515" b="1" i="0" u="none" strike="noStrike" cap="none" spc="301" baseline="0">
          <a:solidFill>
            <a:srgbClr val="262626"/>
          </a:solidFill>
          <a:uFillTx/>
          <a:latin typeface="Arial" panose="020B0604020202020204"/>
          <a:ea typeface="Arial" panose="020B0604020202020204"/>
          <a:cs typeface="Arial" panose="020B0604020202020204"/>
          <a:sym typeface="Arial" panose="020B0604020202020204"/>
        </a:defRPr>
      </a:lvl7pPr>
      <a:lvl8pPr marL="0" marR="0" indent="0" algn="l" defTabSz="915035" rtl="0" latinLnBrk="0">
        <a:lnSpc>
          <a:spcPct val="100000"/>
        </a:lnSpc>
        <a:spcBef>
          <a:spcPts val="0"/>
        </a:spcBef>
        <a:spcAft>
          <a:spcPts val="0"/>
        </a:spcAft>
        <a:buClrTx/>
        <a:buSzTx/>
        <a:buFontTx/>
        <a:buNone/>
        <a:defRPr sz="3515" b="1" i="0" u="none" strike="noStrike" cap="none" spc="301" baseline="0">
          <a:solidFill>
            <a:srgbClr val="262626"/>
          </a:solidFill>
          <a:uFillTx/>
          <a:latin typeface="Arial" panose="020B0604020202020204"/>
          <a:ea typeface="Arial" panose="020B0604020202020204"/>
          <a:cs typeface="Arial" panose="020B0604020202020204"/>
          <a:sym typeface="Arial" panose="020B0604020202020204"/>
        </a:defRPr>
      </a:lvl8pPr>
      <a:lvl9pPr marL="0" marR="0" indent="0" algn="l" defTabSz="915035" rtl="0" latinLnBrk="0">
        <a:lnSpc>
          <a:spcPct val="100000"/>
        </a:lnSpc>
        <a:spcBef>
          <a:spcPts val="0"/>
        </a:spcBef>
        <a:spcAft>
          <a:spcPts val="0"/>
        </a:spcAft>
        <a:buClrTx/>
        <a:buSzTx/>
        <a:buFontTx/>
        <a:buNone/>
        <a:defRPr sz="3515" b="1" i="0" u="none" strike="noStrike" cap="none" spc="301" baseline="0">
          <a:solidFill>
            <a:srgbClr val="262626"/>
          </a:solidFill>
          <a:uFillTx/>
          <a:latin typeface="Arial" panose="020B0604020202020204"/>
          <a:ea typeface="Arial" panose="020B0604020202020204"/>
          <a:cs typeface="Arial" panose="020B0604020202020204"/>
          <a:sym typeface="Arial" panose="020B0604020202020204"/>
        </a:defRPr>
      </a:lvl9pPr>
    </p:titleStyle>
    <p:bodyStyle>
      <a:lvl1pPr marL="228600" marR="0" indent="-228600" algn="l" defTabSz="915035" rtl="0" latinLnBrk="0">
        <a:lnSpc>
          <a:spcPct val="130000"/>
        </a:lnSpc>
        <a:spcBef>
          <a:spcPts val="1005"/>
        </a:spcBef>
        <a:spcAft>
          <a:spcPts val="0"/>
        </a:spcAft>
        <a:buClrTx/>
        <a:buSzPct val="100000"/>
        <a:buFont typeface="Arial" panose="020B0604020202020204"/>
        <a:buChar char="●"/>
        <a:defRPr sz="1705" b="0" i="0" u="none" strike="noStrike" cap="none" spc="151" baseline="0">
          <a:solidFill>
            <a:srgbClr val="595959"/>
          </a:solidFill>
          <a:uFillTx/>
          <a:latin typeface="Arial" panose="020B0604020202020204"/>
          <a:ea typeface="Arial" panose="020B0604020202020204"/>
          <a:cs typeface="Arial" panose="020B0604020202020204"/>
          <a:sym typeface="Arial" panose="020B0604020202020204"/>
        </a:defRPr>
      </a:lvl1pPr>
      <a:lvl2pPr marL="716915" marR="0" indent="-259715" algn="l" defTabSz="915035" rtl="0" latinLnBrk="0">
        <a:lnSpc>
          <a:spcPct val="130000"/>
        </a:lnSpc>
        <a:spcBef>
          <a:spcPts val="1005"/>
        </a:spcBef>
        <a:spcAft>
          <a:spcPts val="0"/>
        </a:spcAft>
        <a:buClrTx/>
        <a:buSzPct val="100000"/>
        <a:buFont typeface="Arial" panose="020B0604020202020204"/>
        <a:buChar char="●"/>
        <a:defRPr sz="1705" b="0" i="0" u="none" strike="noStrike" cap="none" spc="151" baseline="0">
          <a:solidFill>
            <a:srgbClr val="595959"/>
          </a:solidFill>
          <a:uFillTx/>
          <a:latin typeface="Arial" panose="020B0604020202020204"/>
          <a:ea typeface="Arial" panose="020B0604020202020204"/>
          <a:cs typeface="Arial" panose="020B0604020202020204"/>
          <a:sym typeface="Arial" panose="020B0604020202020204"/>
        </a:defRPr>
      </a:lvl2pPr>
      <a:lvl3pPr marL="1174750" marR="0" indent="-259715" algn="l" defTabSz="915035" rtl="0" latinLnBrk="0">
        <a:lnSpc>
          <a:spcPct val="130000"/>
        </a:lnSpc>
        <a:spcBef>
          <a:spcPts val="1005"/>
        </a:spcBef>
        <a:spcAft>
          <a:spcPts val="0"/>
        </a:spcAft>
        <a:buClrTx/>
        <a:buSzPct val="100000"/>
        <a:buFont typeface="Arial" panose="020B0604020202020204"/>
        <a:buChar char="●"/>
        <a:defRPr sz="1705" b="0" i="0" u="none" strike="noStrike" cap="none" spc="151" baseline="0">
          <a:solidFill>
            <a:srgbClr val="595959"/>
          </a:solidFill>
          <a:uFillTx/>
          <a:latin typeface="Arial" panose="020B0604020202020204"/>
          <a:ea typeface="Arial" panose="020B0604020202020204"/>
          <a:cs typeface="Arial" panose="020B0604020202020204"/>
          <a:sym typeface="Arial" panose="020B0604020202020204"/>
        </a:defRPr>
      </a:lvl3pPr>
      <a:lvl4pPr marL="1671955" marR="0" indent="-299085" algn="l" defTabSz="915035" rtl="0" latinLnBrk="0">
        <a:lnSpc>
          <a:spcPct val="130000"/>
        </a:lnSpc>
        <a:spcBef>
          <a:spcPts val="1005"/>
        </a:spcBef>
        <a:spcAft>
          <a:spcPts val="0"/>
        </a:spcAft>
        <a:buClrTx/>
        <a:buSzPct val="100000"/>
        <a:buFont typeface="Arial" panose="020B0604020202020204"/>
        <a:buChar char="•"/>
        <a:defRPr sz="1705" b="0" i="0" u="none" strike="noStrike" cap="none" spc="151" baseline="0">
          <a:solidFill>
            <a:srgbClr val="595959"/>
          </a:solidFill>
          <a:uFillTx/>
          <a:latin typeface="Arial" panose="020B0604020202020204"/>
          <a:ea typeface="Arial" panose="020B0604020202020204"/>
          <a:cs typeface="Arial" panose="020B0604020202020204"/>
          <a:sym typeface="Arial" panose="020B0604020202020204"/>
        </a:defRPr>
      </a:lvl4pPr>
      <a:lvl5pPr marL="2129155" marR="0" indent="-299085" algn="l" defTabSz="915035" rtl="0" latinLnBrk="0">
        <a:lnSpc>
          <a:spcPct val="130000"/>
        </a:lnSpc>
        <a:spcBef>
          <a:spcPts val="1005"/>
        </a:spcBef>
        <a:spcAft>
          <a:spcPts val="0"/>
        </a:spcAft>
        <a:buClrTx/>
        <a:buSzPct val="100000"/>
        <a:buFont typeface="Arial" panose="020B0604020202020204"/>
        <a:buChar char="•"/>
        <a:defRPr sz="1705" b="0" i="0" u="none" strike="noStrike" cap="none" spc="151" baseline="0">
          <a:solidFill>
            <a:srgbClr val="595959"/>
          </a:solidFill>
          <a:uFillTx/>
          <a:latin typeface="Arial" panose="020B0604020202020204"/>
          <a:ea typeface="Arial" panose="020B0604020202020204"/>
          <a:cs typeface="Arial" panose="020B0604020202020204"/>
          <a:sym typeface="Arial" panose="020B0604020202020204"/>
        </a:defRPr>
      </a:lvl5pPr>
      <a:lvl6pPr marL="2517775" marR="0" indent="-228600" algn="l" defTabSz="915035" rtl="0" latinLnBrk="0">
        <a:lnSpc>
          <a:spcPct val="130000"/>
        </a:lnSpc>
        <a:spcBef>
          <a:spcPts val="1005"/>
        </a:spcBef>
        <a:spcAft>
          <a:spcPts val="0"/>
        </a:spcAft>
        <a:buClrTx/>
        <a:buSzPct val="100000"/>
        <a:buFont typeface="Arial" panose="020B0604020202020204"/>
        <a:buChar char="•"/>
        <a:defRPr sz="1705" b="0" i="0" u="none" strike="noStrike" cap="none" spc="151" baseline="0">
          <a:solidFill>
            <a:srgbClr val="595959"/>
          </a:solidFill>
          <a:uFillTx/>
          <a:latin typeface="Arial" panose="020B0604020202020204"/>
          <a:ea typeface="Arial" panose="020B0604020202020204"/>
          <a:cs typeface="Arial" panose="020B0604020202020204"/>
          <a:sym typeface="Arial" panose="020B0604020202020204"/>
        </a:defRPr>
      </a:lvl6pPr>
      <a:lvl7pPr marL="2974975" marR="0" indent="-228600" algn="l" defTabSz="915035" rtl="0" latinLnBrk="0">
        <a:lnSpc>
          <a:spcPct val="130000"/>
        </a:lnSpc>
        <a:spcBef>
          <a:spcPts val="1005"/>
        </a:spcBef>
        <a:spcAft>
          <a:spcPts val="0"/>
        </a:spcAft>
        <a:buClrTx/>
        <a:buSzPct val="100000"/>
        <a:buFont typeface="Arial" panose="020B0604020202020204"/>
        <a:buChar char="•"/>
        <a:defRPr sz="1705" b="0" i="0" u="none" strike="noStrike" cap="none" spc="151" baseline="0">
          <a:solidFill>
            <a:srgbClr val="595959"/>
          </a:solidFill>
          <a:uFillTx/>
          <a:latin typeface="Arial" panose="020B0604020202020204"/>
          <a:ea typeface="Arial" panose="020B0604020202020204"/>
          <a:cs typeface="Arial" panose="020B0604020202020204"/>
          <a:sym typeface="Arial" panose="020B0604020202020204"/>
        </a:defRPr>
      </a:lvl7pPr>
      <a:lvl8pPr marL="3432810" marR="0" indent="-228600" algn="l" defTabSz="915035" rtl="0" latinLnBrk="0">
        <a:lnSpc>
          <a:spcPct val="130000"/>
        </a:lnSpc>
        <a:spcBef>
          <a:spcPts val="1005"/>
        </a:spcBef>
        <a:spcAft>
          <a:spcPts val="0"/>
        </a:spcAft>
        <a:buClrTx/>
        <a:buSzPct val="100000"/>
        <a:buFont typeface="Arial" panose="020B0604020202020204"/>
        <a:buChar char="•"/>
        <a:defRPr sz="1705" b="0" i="0" u="none" strike="noStrike" cap="none" spc="151" baseline="0">
          <a:solidFill>
            <a:srgbClr val="595959"/>
          </a:solidFill>
          <a:uFillTx/>
          <a:latin typeface="Arial" panose="020B0604020202020204"/>
          <a:ea typeface="Arial" panose="020B0604020202020204"/>
          <a:cs typeface="Arial" panose="020B0604020202020204"/>
          <a:sym typeface="Arial" panose="020B0604020202020204"/>
        </a:defRPr>
      </a:lvl8pPr>
      <a:lvl9pPr marL="3890645" marR="0" indent="-228600" algn="l" defTabSz="915035" rtl="0" latinLnBrk="0">
        <a:lnSpc>
          <a:spcPct val="130000"/>
        </a:lnSpc>
        <a:spcBef>
          <a:spcPts val="1005"/>
        </a:spcBef>
        <a:spcAft>
          <a:spcPts val="0"/>
        </a:spcAft>
        <a:buClrTx/>
        <a:buSzPct val="100000"/>
        <a:buFont typeface="Arial" panose="020B0604020202020204"/>
        <a:buChar char="•"/>
        <a:defRPr sz="1705" b="0" i="0" u="none" strike="noStrike" cap="none" spc="151" baseline="0">
          <a:solidFill>
            <a:srgbClr val="595959"/>
          </a:solidFill>
          <a:uFillTx/>
          <a:latin typeface="Arial" panose="020B0604020202020204"/>
          <a:ea typeface="Arial" panose="020B0604020202020204"/>
          <a:cs typeface="Arial" panose="020B0604020202020204"/>
          <a:sym typeface="Arial" panose="020B0604020202020204"/>
        </a:defRPr>
      </a:lvl9pPr>
    </p:bodyStyle>
    <p:otherStyle>
      <a:lvl1pPr marL="0" marR="0" indent="0" algn="r" defTabSz="917575" rtl="0" latinLnBrk="0">
        <a:lnSpc>
          <a:spcPct val="100000"/>
        </a:lnSpc>
        <a:spcBef>
          <a:spcPts val="0"/>
        </a:spcBef>
        <a:spcAft>
          <a:spcPts val="0"/>
        </a:spcAft>
        <a:buClrTx/>
        <a:buSzTx/>
        <a:buFontTx/>
        <a:buNone/>
        <a:defRPr sz="905" b="0" i="0" u="none" strike="noStrike" cap="none" spc="0" baseline="0">
          <a:solidFill>
            <a:schemeClr val="tx1"/>
          </a:solidFill>
          <a:uFillTx/>
          <a:latin typeface="+mn-lt"/>
          <a:ea typeface="+mn-ea"/>
          <a:cs typeface="+mn-cs"/>
          <a:sym typeface="Arial" panose="020B0604020202020204"/>
        </a:defRPr>
      </a:lvl1pPr>
      <a:lvl2pPr marL="0" marR="0" indent="459105" algn="r" defTabSz="917575" rtl="0" latinLnBrk="0">
        <a:lnSpc>
          <a:spcPct val="100000"/>
        </a:lnSpc>
        <a:spcBef>
          <a:spcPts val="0"/>
        </a:spcBef>
        <a:spcAft>
          <a:spcPts val="0"/>
        </a:spcAft>
        <a:buClrTx/>
        <a:buSzTx/>
        <a:buFontTx/>
        <a:buNone/>
        <a:defRPr sz="905" b="0" i="0" u="none" strike="noStrike" cap="none" spc="0" baseline="0">
          <a:solidFill>
            <a:schemeClr val="tx1"/>
          </a:solidFill>
          <a:uFillTx/>
          <a:latin typeface="+mn-lt"/>
          <a:ea typeface="+mn-ea"/>
          <a:cs typeface="+mn-cs"/>
          <a:sym typeface="Arial" panose="020B0604020202020204"/>
        </a:defRPr>
      </a:lvl2pPr>
      <a:lvl3pPr marL="0" marR="0" indent="917575" algn="r" defTabSz="917575" rtl="0" latinLnBrk="0">
        <a:lnSpc>
          <a:spcPct val="100000"/>
        </a:lnSpc>
        <a:spcBef>
          <a:spcPts val="0"/>
        </a:spcBef>
        <a:spcAft>
          <a:spcPts val="0"/>
        </a:spcAft>
        <a:buClrTx/>
        <a:buSzTx/>
        <a:buFontTx/>
        <a:buNone/>
        <a:defRPr sz="905" b="0" i="0" u="none" strike="noStrike" cap="none" spc="0" baseline="0">
          <a:solidFill>
            <a:schemeClr val="tx1"/>
          </a:solidFill>
          <a:uFillTx/>
          <a:latin typeface="+mn-lt"/>
          <a:ea typeface="+mn-ea"/>
          <a:cs typeface="+mn-cs"/>
          <a:sym typeface="Arial" panose="020B0604020202020204"/>
        </a:defRPr>
      </a:lvl3pPr>
      <a:lvl4pPr marL="0" marR="0" indent="1376680" algn="r" defTabSz="917575" rtl="0" latinLnBrk="0">
        <a:lnSpc>
          <a:spcPct val="100000"/>
        </a:lnSpc>
        <a:spcBef>
          <a:spcPts val="0"/>
        </a:spcBef>
        <a:spcAft>
          <a:spcPts val="0"/>
        </a:spcAft>
        <a:buClrTx/>
        <a:buSzTx/>
        <a:buFontTx/>
        <a:buNone/>
        <a:defRPr sz="905" b="0" i="0" u="none" strike="noStrike" cap="none" spc="0" baseline="0">
          <a:solidFill>
            <a:schemeClr val="tx1"/>
          </a:solidFill>
          <a:uFillTx/>
          <a:latin typeface="+mn-lt"/>
          <a:ea typeface="+mn-ea"/>
          <a:cs typeface="+mn-cs"/>
          <a:sym typeface="Arial" panose="020B0604020202020204"/>
        </a:defRPr>
      </a:lvl4pPr>
      <a:lvl5pPr marL="0" marR="0" indent="1835785" algn="r" defTabSz="917575" rtl="0" latinLnBrk="0">
        <a:lnSpc>
          <a:spcPct val="100000"/>
        </a:lnSpc>
        <a:spcBef>
          <a:spcPts val="0"/>
        </a:spcBef>
        <a:spcAft>
          <a:spcPts val="0"/>
        </a:spcAft>
        <a:buClrTx/>
        <a:buSzTx/>
        <a:buFontTx/>
        <a:buNone/>
        <a:defRPr sz="905" b="0" i="0" u="none" strike="noStrike" cap="none" spc="0" baseline="0">
          <a:solidFill>
            <a:schemeClr val="tx1"/>
          </a:solidFill>
          <a:uFillTx/>
          <a:latin typeface="+mn-lt"/>
          <a:ea typeface="+mn-ea"/>
          <a:cs typeface="+mn-cs"/>
          <a:sym typeface="Arial" panose="020B0604020202020204"/>
        </a:defRPr>
      </a:lvl5pPr>
      <a:lvl6pPr marL="0" marR="0" indent="2294255" algn="r" defTabSz="917575" rtl="0" latinLnBrk="0">
        <a:lnSpc>
          <a:spcPct val="100000"/>
        </a:lnSpc>
        <a:spcBef>
          <a:spcPts val="0"/>
        </a:spcBef>
        <a:spcAft>
          <a:spcPts val="0"/>
        </a:spcAft>
        <a:buClrTx/>
        <a:buSzTx/>
        <a:buFontTx/>
        <a:buNone/>
        <a:defRPr sz="905" b="0" i="0" u="none" strike="noStrike" cap="none" spc="0" baseline="0">
          <a:solidFill>
            <a:schemeClr val="tx1"/>
          </a:solidFill>
          <a:uFillTx/>
          <a:latin typeface="+mn-lt"/>
          <a:ea typeface="+mn-ea"/>
          <a:cs typeface="+mn-cs"/>
          <a:sym typeface="Arial" panose="020B0604020202020204"/>
        </a:defRPr>
      </a:lvl6pPr>
      <a:lvl7pPr marL="0" marR="0" indent="2753360" algn="r" defTabSz="917575" rtl="0" latinLnBrk="0">
        <a:lnSpc>
          <a:spcPct val="100000"/>
        </a:lnSpc>
        <a:spcBef>
          <a:spcPts val="0"/>
        </a:spcBef>
        <a:spcAft>
          <a:spcPts val="0"/>
        </a:spcAft>
        <a:buClrTx/>
        <a:buSzTx/>
        <a:buFontTx/>
        <a:buNone/>
        <a:defRPr sz="905" b="0" i="0" u="none" strike="noStrike" cap="none" spc="0" baseline="0">
          <a:solidFill>
            <a:schemeClr val="tx1"/>
          </a:solidFill>
          <a:uFillTx/>
          <a:latin typeface="+mn-lt"/>
          <a:ea typeface="+mn-ea"/>
          <a:cs typeface="+mn-cs"/>
          <a:sym typeface="Arial" panose="020B0604020202020204"/>
        </a:defRPr>
      </a:lvl7pPr>
      <a:lvl8pPr marL="0" marR="0" indent="3212465" algn="r" defTabSz="917575" rtl="0" latinLnBrk="0">
        <a:lnSpc>
          <a:spcPct val="100000"/>
        </a:lnSpc>
        <a:spcBef>
          <a:spcPts val="0"/>
        </a:spcBef>
        <a:spcAft>
          <a:spcPts val="0"/>
        </a:spcAft>
        <a:buClrTx/>
        <a:buSzTx/>
        <a:buFontTx/>
        <a:buNone/>
        <a:defRPr sz="905" b="0" i="0" u="none" strike="noStrike" cap="none" spc="0" baseline="0">
          <a:solidFill>
            <a:schemeClr val="tx1"/>
          </a:solidFill>
          <a:uFillTx/>
          <a:latin typeface="+mn-lt"/>
          <a:ea typeface="+mn-ea"/>
          <a:cs typeface="+mn-cs"/>
          <a:sym typeface="Arial" panose="020B0604020202020204"/>
        </a:defRPr>
      </a:lvl8pPr>
      <a:lvl9pPr marL="0" marR="0" indent="3670935" algn="r" defTabSz="917575" rtl="0" latinLnBrk="0">
        <a:lnSpc>
          <a:spcPct val="100000"/>
        </a:lnSpc>
        <a:spcBef>
          <a:spcPts val="0"/>
        </a:spcBef>
        <a:spcAft>
          <a:spcPts val="0"/>
        </a:spcAft>
        <a:buClrTx/>
        <a:buSzTx/>
        <a:buFontTx/>
        <a:buNone/>
        <a:defRPr sz="905" b="0" i="0" u="none" strike="noStrike" cap="none" spc="0" baseline="0">
          <a:solidFill>
            <a:schemeClr val="tx1"/>
          </a:solidFill>
          <a:uFillTx/>
          <a:latin typeface="+mn-lt"/>
          <a:ea typeface="+mn-ea"/>
          <a:cs typeface="+mn-cs"/>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4" Type="http://schemas.openxmlformats.org/officeDocument/2006/relationships/notesSlide" Target="../notesSlides/notesSlide1.xml"/><Relationship Id="rId33" Type="http://schemas.openxmlformats.org/officeDocument/2006/relationships/slideLayout" Target="../slideLayouts/slideLayout7.xml"/><Relationship Id="rId32" Type="http://schemas.openxmlformats.org/officeDocument/2006/relationships/tags" Target="../tags/tag93.xml"/><Relationship Id="rId31" Type="http://schemas.openxmlformats.org/officeDocument/2006/relationships/tags" Target="../tags/tag92.xml"/><Relationship Id="rId30" Type="http://schemas.openxmlformats.org/officeDocument/2006/relationships/tags" Target="../tags/tag91.xml"/><Relationship Id="rId3" Type="http://schemas.openxmlformats.org/officeDocument/2006/relationships/tags" Target="../tags/tag64.xml"/><Relationship Id="rId29" Type="http://schemas.openxmlformats.org/officeDocument/2006/relationships/tags" Target="../tags/tag90.xml"/><Relationship Id="rId28" Type="http://schemas.openxmlformats.org/officeDocument/2006/relationships/tags" Target="../tags/tag89.xml"/><Relationship Id="rId27" Type="http://schemas.openxmlformats.org/officeDocument/2006/relationships/tags" Target="../tags/tag88.xml"/><Relationship Id="rId26" Type="http://schemas.openxmlformats.org/officeDocument/2006/relationships/tags" Target="../tags/tag87.xml"/><Relationship Id="rId25" Type="http://schemas.openxmlformats.org/officeDocument/2006/relationships/tags" Target="../tags/tag86.xml"/><Relationship Id="rId24" Type="http://schemas.openxmlformats.org/officeDocument/2006/relationships/tags" Target="../tags/tag85.xml"/><Relationship Id="rId23" Type="http://schemas.openxmlformats.org/officeDocument/2006/relationships/tags" Target="../tags/tag84.xml"/><Relationship Id="rId22" Type="http://schemas.openxmlformats.org/officeDocument/2006/relationships/tags" Target="../tags/tag83.xml"/><Relationship Id="rId21" Type="http://schemas.openxmlformats.org/officeDocument/2006/relationships/tags" Target="../tags/tag82.xml"/><Relationship Id="rId20" Type="http://schemas.openxmlformats.org/officeDocument/2006/relationships/tags" Target="../tags/tag81.xml"/><Relationship Id="rId2" Type="http://schemas.openxmlformats.org/officeDocument/2006/relationships/image" Target="../media/image3.png"/><Relationship Id="rId19" Type="http://schemas.openxmlformats.org/officeDocument/2006/relationships/tags" Target="../tags/tag80.xml"/><Relationship Id="rId18" Type="http://schemas.openxmlformats.org/officeDocument/2006/relationships/tags" Target="../tags/tag79.xml"/><Relationship Id="rId17" Type="http://schemas.openxmlformats.org/officeDocument/2006/relationships/tags" Target="../tags/tag78.xml"/><Relationship Id="rId16" Type="http://schemas.openxmlformats.org/officeDocument/2006/relationships/tags" Target="../tags/tag77.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tags" Target="../tags/tag63.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94.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7" Type="http://schemas.openxmlformats.org/officeDocument/2006/relationships/slideLayout" Target="../slideLayouts/slideLayout13.xml"/><Relationship Id="rId26" Type="http://schemas.openxmlformats.org/officeDocument/2006/relationships/tags" Target="../tags/tag116.xml"/><Relationship Id="rId25" Type="http://schemas.openxmlformats.org/officeDocument/2006/relationships/tags" Target="../tags/tag115.xml"/><Relationship Id="rId24" Type="http://schemas.openxmlformats.org/officeDocument/2006/relationships/image" Target="../media/image7.png"/><Relationship Id="rId23" Type="http://schemas.openxmlformats.org/officeDocument/2006/relationships/image" Target="../media/image6.png"/><Relationship Id="rId22" Type="http://schemas.openxmlformats.org/officeDocument/2006/relationships/tags" Target="../tags/tag114.xml"/><Relationship Id="rId21" Type="http://schemas.openxmlformats.org/officeDocument/2006/relationships/tags" Target="../tags/tag113.xml"/><Relationship Id="rId20" Type="http://schemas.openxmlformats.org/officeDocument/2006/relationships/tags" Target="../tags/tag112.xml"/><Relationship Id="rId2" Type="http://schemas.openxmlformats.org/officeDocument/2006/relationships/image" Target="../media/image5.png"/><Relationship Id="rId19" Type="http://schemas.openxmlformats.org/officeDocument/2006/relationships/tags" Target="../tags/tag111.xml"/><Relationship Id="rId18" Type="http://schemas.openxmlformats.org/officeDocument/2006/relationships/tags" Target="../tags/tag110.xml"/><Relationship Id="rId17" Type="http://schemas.openxmlformats.org/officeDocument/2006/relationships/tags" Target="../tags/tag109.xml"/><Relationship Id="rId16" Type="http://schemas.openxmlformats.org/officeDocument/2006/relationships/tags" Target="../tags/tag108.xml"/><Relationship Id="rId15" Type="http://schemas.openxmlformats.org/officeDocument/2006/relationships/tags" Target="../tags/tag107.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9" Type="http://schemas.openxmlformats.org/officeDocument/2006/relationships/image" Target="../media/image9.svg"/><Relationship Id="rId8" Type="http://schemas.openxmlformats.org/officeDocument/2006/relationships/image" Target="../media/image8.png"/><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6" Type="http://schemas.openxmlformats.org/officeDocument/2006/relationships/slideLayout" Target="../slideLayouts/slideLayout13.xml"/><Relationship Id="rId35" Type="http://schemas.openxmlformats.org/officeDocument/2006/relationships/image" Target="../media/image13.png"/><Relationship Id="rId34" Type="http://schemas.openxmlformats.org/officeDocument/2006/relationships/image" Target="../media/image12.png"/><Relationship Id="rId33" Type="http://schemas.openxmlformats.org/officeDocument/2006/relationships/image" Target="../media/image11.png"/><Relationship Id="rId32" Type="http://schemas.openxmlformats.org/officeDocument/2006/relationships/tags" Target="../tags/tag144.xml"/><Relationship Id="rId31" Type="http://schemas.openxmlformats.org/officeDocument/2006/relationships/tags" Target="../tags/tag143.xml"/><Relationship Id="rId30" Type="http://schemas.openxmlformats.org/officeDocument/2006/relationships/image" Target="../media/image10.png"/><Relationship Id="rId3" Type="http://schemas.openxmlformats.org/officeDocument/2006/relationships/tags" Target="../tags/tag118.xml"/><Relationship Id="rId29" Type="http://schemas.openxmlformats.org/officeDocument/2006/relationships/tags" Target="../tags/tag142.xml"/><Relationship Id="rId28" Type="http://schemas.openxmlformats.org/officeDocument/2006/relationships/tags" Target="../tags/tag141.xml"/><Relationship Id="rId27" Type="http://schemas.openxmlformats.org/officeDocument/2006/relationships/tags" Target="../tags/tag140.xml"/><Relationship Id="rId26" Type="http://schemas.openxmlformats.org/officeDocument/2006/relationships/tags" Target="../tags/tag139.xml"/><Relationship Id="rId25" Type="http://schemas.openxmlformats.org/officeDocument/2006/relationships/tags" Target="../tags/tag138.xml"/><Relationship Id="rId24" Type="http://schemas.openxmlformats.org/officeDocument/2006/relationships/tags" Target="../tags/tag137.xml"/><Relationship Id="rId23" Type="http://schemas.openxmlformats.org/officeDocument/2006/relationships/tags" Target="../tags/tag136.xml"/><Relationship Id="rId22" Type="http://schemas.openxmlformats.org/officeDocument/2006/relationships/tags" Target="../tags/tag135.xml"/><Relationship Id="rId21" Type="http://schemas.openxmlformats.org/officeDocument/2006/relationships/tags" Target="../tags/tag134.xml"/><Relationship Id="rId20" Type="http://schemas.openxmlformats.org/officeDocument/2006/relationships/tags" Target="../tags/tag133.xml"/><Relationship Id="rId2" Type="http://schemas.openxmlformats.org/officeDocument/2006/relationships/tags" Target="../tags/tag117.xml"/><Relationship Id="rId19" Type="http://schemas.openxmlformats.org/officeDocument/2006/relationships/tags" Target="../tags/tag132.xml"/><Relationship Id="rId18" Type="http://schemas.openxmlformats.org/officeDocument/2006/relationships/tags" Target="../tags/tag131.xml"/><Relationship Id="rId17" Type="http://schemas.openxmlformats.org/officeDocument/2006/relationships/tags" Target="../tags/tag130.xml"/><Relationship Id="rId16" Type="http://schemas.openxmlformats.org/officeDocument/2006/relationships/tags" Target="../tags/tag129.xml"/><Relationship Id="rId15" Type="http://schemas.openxmlformats.org/officeDocument/2006/relationships/tags" Target="../tags/tag128.xml"/><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3.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image" Target="../media/image5.png"/><Relationship Id="rId16" Type="http://schemas.openxmlformats.org/officeDocument/2006/relationships/slideLayout" Target="../slideLayouts/slideLayout13.xml"/><Relationship Id="rId15" Type="http://schemas.openxmlformats.org/officeDocument/2006/relationships/image" Target="../media/image14.png"/><Relationship Id="rId14" Type="http://schemas.openxmlformats.org/officeDocument/2006/relationships/tags" Target="../tags/tag161.xml"/><Relationship Id="rId13" Type="http://schemas.openxmlformats.org/officeDocument/2006/relationships/tags" Target="../tags/tag160.xml"/><Relationship Id="rId12" Type="http://schemas.openxmlformats.org/officeDocument/2006/relationships/tags" Target="../tags/tag159.xml"/><Relationship Id="rId11" Type="http://schemas.openxmlformats.org/officeDocument/2006/relationships/tags" Target="../tags/tag158.xml"/><Relationship Id="rId10" Type="http://schemas.openxmlformats.org/officeDocument/2006/relationships/tags" Target="../tags/tag15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8" Type="http://schemas.openxmlformats.org/officeDocument/2006/relationships/slideLayout" Target="../slideLayouts/slideLayout13.xml"/><Relationship Id="rId37" Type="http://schemas.openxmlformats.org/officeDocument/2006/relationships/tags" Target="../tags/tag196.xml"/><Relationship Id="rId36" Type="http://schemas.openxmlformats.org/officeDocument/2006/relationships/tags" Target="../tags/tag195.xml"/><Relationship Id="rId35" Type="http://schemas.openxmlformats.org/officeDocument/2006/relationships/tags" Target="../tags/tag194.xml"/><Relationship Id="rId34" Type="http://schemas.openxmlformats.org/officeDocument/2006/relationships/tags" Target="../tags/tag193.xml"/><Relationship Id="rId33" Type="http://schemas.openxmlformats.org/officeDocument/2006/relationships/tags" Target="../tags/tag192.xml"/><Relationship Id="rId32" Type="http://schemas.openxmlformats.org/officeDocument/2006/relationships/tags" Target="../tags/tag191.xml"/><Relationship Id="rId31" Type="http://schemas.openxmlformats.org/officeDocument/2006/relationships/tags" Target="../tags/tag190.xml"/><Relationship Id="rId30" Type="http://schemas.openxmlformats.org/officeDocument/2006/relationships/tags" Target="../tags/tag189.xml"/><Relationship Id="rId3" Type="http://schemas.openxmlformats.org/officeDocument/2006/relationships/image" Target="../media/image5.png"/><Relationship Id="rId29" Type="http://schemas.openxmlformats.org/officeDocument/2006/relationships/tags" Target="../tags/tag188.xml"/><Relationship Id="rId28" Type="http://schemas.openxmlformats.org/officeDocument/2006/relationships/tags" Target="../tags/tag187.xml"/><Relationship Id="rId27" Type="http://schemas.openxmlformats.org/officeDocument/2006/relationships/tags" Target="../tags/tag186.xml"/><Relationship Id="rId26" Type="http://schemas.openxmlformats.org/officeDocument/2006/relationships/tags" Target="../tags/tag185.xml"/><Relationship Id="rId25" Type="http://schemas.openxmlformats.org/officeDocument/2006/relationships/tags" Target="../tags/tag184.xml"/><Relationship Id="rId24" Type="http://schemas.openxmlformats.org/officeDocument/2006/relationships/tags" Target="../tags/tag183.xml"/><Relationship Id="rId23" Type="http://schemas.openxmlformats.org/officeDocument/2006/relationships/tags" Target="../tags/tag182.xml"/><Relationship Id="rId22" Type="http://schemas.openxmlformats.org/officeDocument/2006/relationships/tags" Target="../tags/tag181.xml"/><Relationship Id="rId21" Type="http://schemas.openxmlformats.org/officeDocument/2006/relationships/tags" Target="../tags/tag180.xml"/><Relationship Id="rId20" Type="http://schemas.openxmlformats.org/officeDocument/2006/relationships/tags" Target="../tags/tag179.xml"/><Relationship Id="rId2" Type="http://schemas.openxmlformats.org/officeDocument/2006/relationships/image" Target="../media/image4.png"/><Relationship Id="rId19" Type="http://schemas.openxmlformats.org/officeDocument/2006/relationships/tags" Target="../tags/tag178.xml"/><Relationship Id="rId18" Type="http://schemas.openxmlformats.org/officeDocument/2006/relationships/tags" Target="../tags/tag177.xml"/><Relationship Id="rId17" Type="http://schemas.openxmlformats.org/officeDocument/2006/relationships/tags" Target="../tags/tag176.xml"/><Relationship Id="rId16" Type="http://schemas.openxmlformats.org/officeDocument/2006/relationships/tags" Target="../tags/tag175.xml"/><Relationship Id="rId15" Type="http://schemas.openxmlformats.org/officeDocument/2006/relationships/tags" Target="../tags/tag174.xml"/><Relationship Id="rId14" Type="http://schemas.openxmlformats.org/officeDocument/2006/relationships/tags" Target="../tags/tag173.xml"/><Relationship Id="rId13" Type="http://schemas.openxmlformats.org/officeDocument/2006/relationships/tags" Target="../tags/tag172.xml"/><Relationship Id="rId12" Type="http://schemas.openxmlformats.org/officeDocument/2006/relationships/tags" Target="../tags/tag171.xml"/><Relationship Id="rId11" Type="http://schemas.openxmlformats.org/officeDocument/2006/relationships/tags" Target="../tags/tag170.xml"/><Relationship Id="rId10" Type="http://schemas.openxmlformats.org/officeDocument/2006/relationships/tags" Target="../tags/tag169.xml"/><Relationship Id="rId1" Type="http://schemas.openxmlformats.org/officeDocument/2006/relationships/tags" Target="../tags/tag162.xml"/></Relationships>
</file>

<file path=ppt/slides/_rels/slide9.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7" Type="http://schemas.openxmlformats.org/officeDocument/2006/relationships/slideLayout" Target="../slideLayouts/slideLayout38.xml"/><Relationship Id="rId36" Type="http://schemas.openxmlformats.org/officeDocument/2006/relationships/tags" Target="../tags/tag230.xml"/><Relationship Id="rId35" Type="http://schemas.openxmlformats.org/officeDocument/2006/relationships/tags" Target="../tags/tag229.xml"/><Relationship Id="rId34" Type="http://schemas.openxmlformats.org/officeDocument/2006/relationships/tags" Target="../tags/tag228.xml"/><Relationship Id="rId33" Type="http://schemas.openxmlformats.org/officeDocument/2006/relationships/tags" Target="../tags/tag227.xml"/><Relationship Id="rId32" Type="http://schemas.openxmlformats.org/officeDocument/2006/relationships/tags" Target="../tags/tag226.xml"/><Relationship Id="rId31" Type="http://schemas.openxmlformats.org/officeDocument/2006/relationships/tags" Target="../tags/tag225.xml"/><Relationship Id="rId30" Type="http://schemas.openxmlformats.org/officeDocument/2006/relationships/tags" Target="../tags/tag224.xml"/><Relationship Id="rId3" Type="http://schemas.openxmlformats.org/officeDocument/2006/relationships/image" Target="../media/image5.png"/><Relationship Id="rId29" Type="http://schemas.openxmlformats.org/officeDocument/2006/relationships/tags" Target="../tags/tag223.xml"/><Relationship Id="rId28" Type="http://schemas.openxmlformats.org/officeDocument/2006/relationships/tags" Target="../tags/tag222.xml"/><Relationship Id="rId27" Type="http://schemas.openxmlformats.org/officeDocument/2006/relationships/tags" Target="../tags/tag221.xml"/><Relationship Id="rId26" Type="http://schemas.openxmlformats.org/officeDocument/2006/relationships/tags" Target="../tags/tag220.xml"/><Relationship Id="rId25" Type="http://schemas.openxmlformats.org/officeDocument/2006/relationships/tags" Target="../tags/tag219.xml"/><Relationship Id="rId24" Type="http://schemas.openxmlformats.org/officeDocument/2006/relationships/tags" Target="../tags/tag218.xml"/><Relationship Id="rId23" Type="http://schemas.openxmlformats.org/officeDocument/2006/relationships/tags" Target="../tags/tag217.xml"/><Relationship Id="rId22" Type="http://schemas.openxmlformats.org/officeDocument/2006/relationships/tags" Target="../tags/tag216.xml"/><Relationship Id="rId21" Type="http://schemas.openxmlformats.org/officeDocument/2006/relationships/tags" Target="../tags/tag215.xml"/><Relationship Id="rId20" Type="http://schemas.openxmlformats.org/officeDocument/2006/relationships/tags" Target="../tags/tag214.xml"/><Relationship Id="rId2" Type="http://schemas.openxmlformats.org/officeDocument/2006/relationships/image" Target="../media/image4.png"/><Relationship Id="rId19" Type="http://schemas.openxmlformats.org/officeDocument/2006/relationships/tags" Target="../tags/tag213.xml"/><Relationship Id="rId18" Type="http://schemas.openxmlformats.org/officeDocument/2006/relationships/tags" Target="../tags/tag212.xml"/><Relationship Id="rId17" Type="http://schemas.openxmlformats.org/officeDocument/2006/relationships/tags" Target="../tags/tag211.xml"/><Relationship Id="rId16" Type="http://schemas.openxmlformats.org/officeDocument/2006/relationships/tags" Target="../tags/tag210.xml"/><Relationship Id="rId15" Type="http://schemas.openxmlformats.org/officeDocument/2006/relationships/tags" Target="../tags/tag209.xml"/><Relationship Id="rId14" Type="http://schemas.openxmlformats.org/officeDocument/2006/relationships/tags" Target="../tags/tag208.xml"/><Relationship Id="rId13" Type="http://schemas.openxmlformats.org/officeDocument/2006/relationships/tags" Target="../tags/tag207.xml"/><Relationship Id="rId12" Type="http://schemas.openxmlformats.org/officeDocument/2006/relationships/tags" Target="../tags/tag206.xml"/><Relationship Id="rId11" Type="http://schemas.openxmlformats.org/officeDocument/2006/relationships/tags" Target="../tags/tag205.xml"/><Relationship Id="rId10" Type="http://schemas.openxmlformats.org/officeDocument/2006/relationships/tags" Target="../tags/tag204.xml"/><Relationship Id="rId1" Type="http://schemas.openxmlformats.org/officeDocument/2006/relationships/tags" Target="../tags/tag1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矩形 6"/>
          <p:cNvGrpSpPr/>
          <p:nvPr/>
        </p:nvGrpSpPr>
        <p:grpSpPr>
          <a:xfrm>
            <a:off x="0" y="-6826"/>
            <a:ext cx="12191999" cy="6871652"/>
            <a:chOff x="-1" y="0"/>
            <a:chExt cx="11879265" cy="6846888"/>
          </a:xfrm>
          <a:solidFill>
            <a:srgbClr val="007DD5"/>
          </a:solidFill>
        </p:grpSpPr>
        <p:sp>
          <p:nvSpPr>
            <p:cNvPr id="10" name="矩形"/>
            <p:cNvSpPr/>
            <p:nvPr/>
          </p:nvSpPr>
          <p:spPr>
            <a:xfrm>
              <a:off x="-1" y="0"/>
              <a:ext cx="11879265" cy="6846888"/>
            </a:xfrm>
            <a:prstGeom prst="rect">
              <a:avLst/>
            </a:prstGeom>
            <a:grpFill/>
            <a:ln w="12700" cap="flat">
              <a:solidFill>
                <a:srgbClr val="466DA8"/>
              </a:solidFill>
              <a:prstDash val="solid"/>
              <a:miter lim="800000"/>
            </a:ln>
            <a:effectLst/>
          </p:spPr>
          <p:txBody>
            <a:bodyPr wrap="square" lIns="0" tIns="0" rIns="0" bIns="0" numCol="1" anchor="ctr">
              <a:noAutofit/>
            </a:bodyPr>
            <a:lstStyle>
              <a:lvl1pPr marL="0" marR="0" indent="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1pPr>
              <a:lvl2pPr marL="0" marR="0" indent="4572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2pPr>
              <a:lvl3pPr marL="0" marR="0" indent="9144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3pPr>
              <a:lvl4pPr marL="0" marR="0" indent="13716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4pPr>
              <a:lvl5pPr marL="0" marR="0" indent="18288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5pPr>
              <a:lvl6pPr marL="0" marR="0" indent="22860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6pPr>
              <a:lvl7pPr marL="0" marR="0" indent="27432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7pPr>
              <a:lvl8pPr marL="0" marR="0" indent="32004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8pPr>
              <a:lvl9pPr marL="0" marR="0" indent="36576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9pPr>
            </a:lstStyle>
            <a:p>
              <a:pPr algn="r">
                <a:lnSpc>
                  <a:spcPts val="4300"/>
                </a:lnSpc>
                <a:defRPr b="1">
                  <a:solidFill>
                    <a:srgbClr val="F5B54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p:txBody>
        </p:sp>
        <p:sp>
          <p:nvSpPr>
            <p:cNvPr id="11" name="文本"/>
            <p:cNvSpPr txBox="1"/>
            <p:nvPr/>
          </p:nvSpPr>
          <p:spPr>
            <a:xfrm>
              <a:off x="52069" y="3132997"/>
              <a:ext cx="11775124" cy="580894"/>
            </a:xfrm>
            <a:prstGeom prst="rect">
              <a:avLst/>
            </a:prstGeom>
            <a:grpFill/>
            <a:ln w="12700" cap="flat">
              <a:noFill/>
              <a:miter lim="400000"/>
            </a:ln>
            <a:effectLst/>
          </p:spPr>
          <p:txBody>
            <a:bodyPr wrap="square" lIns="45719" tIns="45719" rIns="45719" bIns="45719" numCol="1" anchor="ctr">
              <a:spAutoFit/>
            </a:bodyPr>
            <a:lstStyle>
              <a:lvl1pPr algn="r">
                <a:lnSpc>
                  <a:spcPts val="4300"/>
                </a:lnSpc>
                <a:defRPr b="1">
                  <a:solidFill>
                    <a:srgbClr val="F5B54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 </a:t>
              </a:r>
            </a:p>
          </p:txBody>
        </p:sp>
      </p:grpSp>
      <p:pic>
        <p:nvPicPr>
          <p:cNvPr id="3" name="图片 2" descr="图片 15"/>
          <p:cNvPicPr>
            <a:picLocks noChangeAspect="1"/>
          </p:cNvPicPr>
          <p:nvPr/>
        </p:nvPicPr>
        <p:blipFill>
          <a:blip r:embed="rId1"/>
          <a:srcRect l="6838" t="24257" r="15416" b="26772"/>
          <a:stretch>
            <a:fillRect/>
          </a:stretch>
        </p:blipFill>
        <p:spPr>
          <a:xfrm>
            <a:off x="6351587" y="1661001"/>
            <a:ext cx="5840413" cy="5203825"/>
          </a:xfrm>
          <a:prstGeom prst="rect">
            <a:avLst/>
          </a:prstGeom>
          <a:ln w="12700">
            <a:miter lim="400000"/>
            <a:headEnd/>
            <a:tailEnd/>
          </a:ln>
        </p:spPr>
      </p:pic>
      <p:sp>
        <p:nvSpPr>
          <p:cNvPr id="7" name="文本框 12"/>
          <p:cNvSpPr txBox="1"/>
          <p:nvPr/>
        </p:nvSpPr>
        <p:spPr>
          <a:xfrm>
            <a:off x="300990" y="6176010"/>
            <a:ext cx="3860165" cy="398780"/>
          </a:xfrm>
          <a:prstGeom prst="rect">
            <a:avLst/>
          </a:prstGeom>
          <a:ln w="12700">
            <a:miter lim="400000"/>
          </a:ln>
        </p:spPr>
        <p:txBody>
          <a:bodyPr wrap="square" lIns="45719" rIns="45719">
            <a:spAutoFit/>
          </a:bodyPr>
          <a:lstStyle>
            <a:lvl1pPr>
              <a:defRPr sz="36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gn="l"/>
            <a:r>
              <a:rPr sz="2000" dirty="0" err="1">
                <a:solidFill>
                  <a:srgbClr val="F4A31E"/>
                </a:solidFill>
              </a:rPr>
              <a:t>华润三九医药股份有限公司</a:t>
            </a:r>
            <a:endParaRPr sz="2000" dirty="0" err="1">
              <a:solidFill>
                <a:srgbClr val="F4A31E"/>
              </a:solidFill>
            </a:endParaRPr>
          </a:p>
        </p:txBody>
      </p:sp>
      <p:sp>
        <p:nvSpPr>
          <p:cNvPr id="1048585" name="文本框 6"/>
          <p:cNvSpPr txBox="1"/>
          <p:nvPr/>
        </p:nvSpPr>
        <p:spPr>
          <a:xfrm>
            <a:off x="1543685" y="1574165"/>
            <a:ext cx="9236075" cy="1074420"/>
          </a:xfrm>
          <a:prstGeom prst="rect">
            <a:avLst/>
          </a:prstGeom>
          <a:noFill/>
        </p:spPr>
        <p:txBody>
          <a:bodyPr wrap="square" rtlCol="0">
            <a:noAutofit/>
          </a:bodyPr>
          <a:lstStyle/>
          <a:p>
            <a:pPr algn="l"/>
            <a:r>
              <a:rPr lang="zh-CN" altLang="en-US" sz="6600" b="1" spc="250" dirty="0">
                <a:solidFill>
                  <a:schemeClr val="bg1"/>
                </a:solidFill>
                <a:latin typeface="微软雅黑" panose="020B0503020204020204" charset="-122"/>
                <a:ea typeface="微软雅黑" panose="020B0503020204020204" charset="-122"/>
                <a:sym typeface="+mn-ea"/>
              </a:rPr>
              <a:t>半夏白术天麻汤颗粒</a:t>
            </a:r>
            <a:endParaRPr lang="zh-CN" altLang="en-US" sz="6600" b="1" spc="250" dirty="0">
              <a:solidFill>
                <a:schemeClr val="bg1"/>
              </a:solidFill>
              <a:latin typeface="微软雅黑" panose="020B0503020204020204" charset="-122"/>
              <a:ea typeface="微软雅黑" panose="020B0503020204020204" charset="-122"/>
              <a:sym typeface="+mn-ea"/>
            </a:endParaRPr>
          </a:p>
        </p:txBody>
      </p:sp>
      <p:cxnSp>
        <p:nvCxnSpPr>
          <p:cNvPr id="61" name="直接连接符 60"/>
          <p:cNvCxnSpPr/>
          <p:nvPr/>
        </p:nvCxnSpPr>
        <p:spPr>
          <a:xfrm>
            <a:off x="1661302" y="2886710"/>
            <a:ext cx="5839460" cy="0"/>
          </a:xfrm>
          <a:prstGeom prst="line">
            <a:avLst/>
          </a:prstGeom>
          <a:ln w="12700" cap="flat" cmpd="sng">
            <a:solidFill>
              <a:schemeClr val="bg1"/>
            </a:solidFill>
            <a:prstDash val="sysDot"/>
            <a:miter lim="800000"/>
            <a:headEnd type="oval" w="med" len="med"/>
            <a:tailEnd type="oval" w="med" len="med"/>
          </a:ln>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1591310" y="3124835"/>
            <a:ext cx="10201910" cy="779780"/>
          </a:xfrm>
          <a:prstGeom prst="rect">
            <a:avLst/>
          </a:prstGeom>
        </p:spPr>
        <p:txBody>
          <a:bodyPr wrap="square">
            <a:spAutoFit/>
          </a:bodyPr>
          <a:p>
            <a:pPr marL="285750" indent="-285750" algn="l">
              <a:lnSpc>
                <a:spcPct val="140000"/>
              </a:lnSpc>
              <a:buFont typeface="Wingdings" panose="05000000000000000000" charset="0"/>
              <a:buChar char="Ø"/>
            </a:pPr>
            <a:r>
              <a:rPr lang="zh-CN" altLang="en-US" sz="16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适用于</a:t>
            </a:r>
            <a:r>
              <a:rPr lang="zh-CN" altLang="en-US" sz="1600" b="1" i="1">
                <a:solidFill>
                  <a:srgbClr val="F4A31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后循环缺血相关眩晕</a:t>
            </a:r>
            <a:r>
              <a:rPr lang="zh-CN" altLang="en-US" sz="16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，有效</a:t>
            </a:r>
            <a:r>
              <a:rPr lang="zh-CN" altLang="en-US" sz="16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改善眩晕症状、优化脑血流并减轻神经炎症与缺血损伤。</a:t>
            </a:r>
            <a:endParaRPr lang="zh-CN" altLang="en-US" sz="16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marL="285750" indent="-285750" algn="l">
              <a:lnSpc>
                <a:spcPct val="140000"/>
              </a:lnSpc>
              <a:buFont typeface="Wingdings" panose="05000000000000000000" charset="0"/>
              <a:buChar char="Ø"/>
            </a:pPr>
            <a:r>
              <a:rPr lang="zh-CN" altLang="en-US" sz="1600" b="1" i="1" dirty="0">
                <a:solidFill>
                  <a:srgbClr val="F4A31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缩短症状持续时间、降低复发与</a:t>
            </a:r>
            <a:r>
              <a:rPr lang="zh-CN" altLang="en-US" sz="1600" b="1" i="1" dirty="0">
                <a:solidFill>
                  <a:srgbClr val="F4A31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进展风险、减少联合用药需求，</a:t>
            </a:r>
            <a:r>
              <a:rPr lang="zh-CN" altLang="en-US" sz="1600" b="1" i="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降低医疗系统负担。</a:t>
            </a:r>
            <a:endParaRPr lang="zh-CN" altLang="en-US" sz="1600" b="1" i="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1577975" y="1266190"/>
            <a:ext cx="6318885" cy="275590"/>
          </a:xfrm>
          <a:prstGeom prst="rect">
            <a:avLst/>
          </a:prstGeom>
          <a:noFill/>
        </p:spPr>
        <p:txBody>
          <a:bodyPr wrap="square" rtlCol="0" anchor="t">
            <a:spAutoFit/>
          </a:bodyPr>
          <a:p>
            <a:pPr marL="0" indent="0" algn="l"/>
            <a:r>
              <a:rPr lang="zh-CN" altLang="en-US" sz="12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目录外中成药</a:t>
            </a:r>
            <a:r>
              <a:rPr lang="en-US" altLang="zh-CN" sz="12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 - </a:t>
            </a:r>
            <a:r>
              <a:rPr lang="zh-CN" altLang="en-US" sz="12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申报条件（</a:t>
            </a:r>
            <a:r>
              <a:rPr lang="en-US" altLang="zh-CN" sz="12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a:t>
            </a:r>
            <a:r>
              <a:rPr lang="zh-CN" altLang="en-US" sz="12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en-US" altLang="zh-CN" sz="12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 - </a:t>
            </a:r>
            <a:r>
              <a:rPr lang="zh-CN" altLang="en-US" sz="12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新通用名药品（</a:t>
            </a:r>
            <a:r>
              <a:rPr lang="en-US" altLang="zh-CN" sz="12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3.1 </a:t>
            </a:r>
            <a:r>
              <a:rPr lang="zh-CN" altLang="en-US" sz="12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类中药</a:t>
            </a:r>
            <a:r>
              <a:rPr lang="zh-CN" altLang="en-US" sz="12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新药）</a:t>
            </a:r>
            <a:endParaRPr lang="zh-CN" altLang="en-US" sz="12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矩形 6"/>
          <p:cNvGrpSpPr/>
          <p:nvPr/>
        </p:nvGrpSpPr>
        <p:grpSpPr>
          <a:xfrm>
            <a:off x="0" y="5395"/>
            <a:ext cx="12191999" cy="6847209"/>
            <a:chOff x="-150494" y="-1"/>
            <a:chExt cx="12041505" cy="6847207"/>
          </a:xfrm>
        </p:grpSpPr>
        <p:sp>
          <p:nvSpPr>
            <p:cNvPr id="34" name="矩形"/>
            <p:cNvSpPr/>
            <p:nvPr/>
          </p:nvSpPr>
          <p:spPr>
            <a:xfrm>
              <a:off x="-150494" y="-1"/>
              <a:ext cx="12041505" cy="6847207"/>
            </a:xfrm>
            <a:prstGeom prst="rect">
              <a:avLst/>
            </a:prstGeom>
            <a:solidFill>
              <a:srgbClr val="007DD5"/>
            </a:solidFill>
            <a:ln w="12700" cap="flat">
              <a:solidFill>
                <a:srgbClr val="466DA8"/>
              </a:solidFill>
              <a:prstDash val="solid"/>
              <a:miter lim="800000"/>
            </a:ln>
            <a:effectLst/>
          </p:spPr>
          <p:txBody>
            <a:bodyPr wrap="square" lIns="0" tIns="0" rIns="0" bIns="0" numCol="1" anchor="ctr">
              <a:noAutofit/>
            </a:bodyPr>
            <a:lstStyle>
              <a:lvl1pPr marL="0" marR="0" indent="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1pPr>
              <a:lvl2pPr marL="0" marR="0" indent="4572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2pPr>
              <a:lvl3pPr marL="0" marR="0" indent="9144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3pPr>
              <a:lvl4pPr marL="0" marR="0" indent="13716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4pPr>
              <a:lvl5pPr marL="0" marR="0" indent="18288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5pPr>
              <a:lvl6pPr marL="0" marR="0" indent="22860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6pPr>
              <a:lvl7pPr marL="0" marR="0" indent="27432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7pPr>
              <a:lvl8pPr marL="0" marR="0" indent="32004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8pPr>
              <a:lvl9pPr marL="0" marR="0" indent="36576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9pPr>
            </a:lstStyle>
            <a:p>
              <a:pPr marL="0" marR="0" lvl="0" indent="0" algn="r" defTabSz="914400" rtl="0" eaLnBrk="1" fontAlgn="auto" latinLnBrk="0" hangingPunct="1">
                <a:lnSpc>
                  <a:spcPts val="4300"/>
                </a:lnSpc>
                <a:spcBef>
                  <a:spcPts val="0"/>
                </a:spcBef>
                <a:spcAft>
                  <a:spcPts val="0"/>
                </a:spcAft>
                <a:buClrTx/>
                <a:buSzTx/>
                <a:buFontTx/>
                <a:buNone/>
                <a:defRPr b="1">
                  <a:solidFill>
                    <a:srgbClr val="F5B54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900" b="1" i="0" u="none" strike="noStrike" kern="0" cap="none" spc="0" normalizeH="0" baseline="0" noProof="0">
                <a:ln>
                  <a:noFill/>
                </a:ln>
                <a:solidFill>
                  <a:srgbClr val="F5B54F"/>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35" name="文本"/>
            <p:cNvSpPr txBox="1"/>
            <p:nvPr/>
          </p:nvSpPr>
          <p:spPr>
            <a:xfrm>
              <a:off x="52070" y="3133155"/>
              <a:ext cx="11786870" cy="580895"/>
            </a:xfrm>
            <a:prstGeom prst="rect">
              <a:avLst/>
            </a:prstGeom>
            <a:noFill/>
            <a:ln w="12700" cap="flat">
              <a:noFill/>
              <a:miter lim="400000"/>
            </a:ln>
            <a:effectLst/>
          </p:spPr>
          <p:txBody>
            <a:bodyPr wrap="square" lIns="45719" tIns="45719" rIns="45719" bIns="45719" numCol="1" anchor="ctr">
              <a:spAutoFit/>
            </a:bodyPr>
            <a:lstStyle>
              <a:lvl1pPr algn="r">
                <a:lnSpc>
                  <a:spcPts val="4300"/>
                </a:lnSpc>
                <a:defRPr b="1">
                  <a:solidFill>
                    <a:srgbClr val="F5B54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r" defTabSz="914400" eaLnBrk="1" fontAlgn="auto" latinLnBrk="0" hangingPunct="1">
                <a:lnSpc>
                  <a:spcPts val="4300"/>
                </a:lnSpc>
                <a:spcBef>
                  <a:spcPts val="0"/>
                </a:spcBef>
                <a:spcAft>
                  <a:spcPts val="0"/>
                </a:spcAft>
                <a:buClrTx/>
                <a:buSzTx/>
                <a:buFontTx/>
                <a:buNone/>
                <a:defRPr/>
              </a:pPr>
              <a:r>
                <a:rPr kumimoji="0" sz="1800" b="1" i="0" u="none" strike="noStrike" kern="0" cap="none" spc="0" normalizeH="0" baseline="0" noProof="0">
                  <a:ln>
                    <a:noFill/>
                  </a:ln>
                  <a:solidFill>
                    <a:srgbClr val="F5B54F"/>
                  </a:solidFill>
                  <a:effectLst/>
                  <a:uLnTx/>
                  <a:uFillTx/>
                  <a:latin typeface="微软雅黑" panose="020B0503020204020204" charset="-122"/>
                  <a:ea typeface="微软雅黑" panose="020B0503020204020204" charset="-122"/>
                  <a:sym typeface="微软雅黑" panose="020B0503020204020204" charset="-122"/>
                </a:rPr>
                <a:t> </a:t>
              </a:r>
              <a:endParaRPr kumimoji="0" sz="1800" b="1" i="0" u="none" strike="noStrike" kern="0" cap="none" spc="0" normalizeH="0" baseline="0" noProof="0">
                <a:ln>
                  <a:noFill/>
                </a:ln>
                <a:solidFill>
                  <a:srgbClr val="F5B54F"/>
                </a:solidFill>
                <a:effectLst/>
                <a:uLnTx/>
                <a:uFillTx/>
                <a:latin typeface="微软雅黑" panose="020B0503020204020204" charset="-122"/>
                <a:ea typeface="微软雅黑" panose="020B0503020204020204" charset="-122"/>
                <a:sym typeface="微软雅黑" panose="020B0503020204020204" charset="-122"/>
              </a:endParaRPr>
            </a:p>
          </p:txBody>
        </p:sp>
      </p:grpSp>
      <p:pic>
        <p:nvPicPr>
          <p:cNvPr id="9" name="图片 8" descr="图片 15"/>
          <p:cNvPicPr>
            <a:picLocks noChangeAspect="1"/>
          </p:cNvPicPr>
          <p:nvPr>
            <p:custDataLst>
              <p:tags r:id="rId1"/>
            </p:custDataLst>
          </p:nvPr>
        </p:nvPicPr>
        <p:blipFill>
          <a:blip r:embed="rId2"/>
          <a:srcRect l="6838" t="24257" r="15416" b="26772"/>
          <a:stretch>
            <a:fillRect/>
          </a:stretch>
        </p:blipFill>
        <p:spPr>
          <a:xfrm>
            <a:off x="6351587" y="1661001"/>
            <a:ext cx="5840413" cy="5203825"/>
          </a:xfrm>
          <a:prstGeom prst="rect">
            <a:avLst/>
          </a:prstGeom>
          <a:ln w="12700">
            <a:miter lim="400000"/>
            <a:headEnd/>
            <a:tailEnd/>
          </a:ln>
        </p:spPr>
      </p:pic>
      <p:grpSp>
        <p:nvGrpSpPr>
          <p:cNvPr id="58" name="组合 57"/>
          <p:cNvGrpSpPr/>
          <p:nvPr/>
        </p:nvGrpSpPr>
        <p:grpSpPr>
          <a:xfrm>
            <a:off x="402590" y="276225"/>
            <a:ext cx="1725930" cy="1225550"/>
            <a:chOff x="4521" y="3947"/>
            <a:chExt cx="3648" cy="2711"/>
          </a:xfrm>
        </p:grpSpPr>
        <p:sp>
          <p:nvSpPr>
            <p:cNvPr id="59" name="内容占位符 2"/>
            <p:cNvSpPr>
              <a:spLocks noGrp="1"/>
            </p:cNvSpPr>
            <p:nvPr/>
          </p:nvSpPr>
          <p:spPr>
            <a:xfrm>
              <a:off x="4521" y="3947"/>
              <a:ext cx="3648" cy="1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buNone/>
              </a:pPr>
              <a:r>
                <a:rPr lang="zh-CN" altLang="en-US" sz="5400" b="1" dirty="0" smtClean="0">
                  <a:solidFill>
                    <a:schemeClr val="bg1"/>
                  </a:solidFill>
                  <a:latin typeface="微软雅黑" panose="020B0503020204020204" charset="-122"/>
                  <a:ea typeface="微软雅黑" panose="020B0503020204020204" charset="-122"/>
                  <a:sym typeface="+mn-ea"/>
                </a:rPr>
                <a:t>目录</a:t>
              </a:r>
              <a:endParaRPr lang="zh-CN" altLang="en-US" sz="5400" b="1" dirty="0" smtClean="0">
                <a:solidFill>
                  <a:schemeClr val="bg1"/>
                </a:solidFill>
                <a:latin typeface="微软雅黑" panose="020B0503020204020204" charset="-122"/>
                <a:ea typeface="微软雅黑" panose="020B0503020204020204" charset="-122"/>
                <a:sym typeface="+mn-ea"/>
              </a:endParaRPr>
            </a:p>
          </p:txBody>
        </p:sp>
        <p:sp>
          <p:nvSpPr>
            <p:cNvPr id="60" name="内容占位符 2"/>
            <p:cNvSpPr>
              <a:spLocks noGrp="1"/>
            </p:cNvSpPr>
            <p:nvPr/>
          </p:nvSpPr>
          <p:spPr>
            <a:xfrm>
              <a:off x="4521" y="5802"/>
              <a:ext cx="3648" cy="8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buNone/>
              </a:pPr>
              <a:r>
                <a:rPr lang="en-US" altLang="zh-CN" sz="1600" dirty="0" smtClean="0">
                  <a:solidFill>
                    <a:schemeClr val="bg1"/>
                  </a:solidFill>
                  <a:latin typeface="微软雅黑" panose="020B0503020204020204" charset="-122"/>
                  <a:ea typeface="微软雅黑" panose="020B0503020204020204" charset="-122"/>
                  <a:sym typeface="+mn-ea"/>
                </a:rPr>
                <a:t>CONTENTS</a:t>
              </a:r>
              <a:endParaRPr lang="en-US" altLang="zh-CN" sz="1600" dirty="0" smtClean="0">
                <a:solidFill>
                  <a:schemeClr val="bg1"/>
                </a:solidFill>
                <a:latin typeface="微软雅黑" panose="020B0503020204020204" charset="-122"/>
                <a:ea typeface="微软雅黑" panose="020B0503020204020204" charset="-122"/>
                <a:sym typeface="+mn-ea"/>
              </a:endParaRPr>
            </a:p>
          </p:txBody>
        </p:sp>
      </p:grpSp>
      <p:grpSp>
        <p:nvGrpSpPr>
          <p:cNvPr id="62" name="组合 61"/>
          <p:cNvGrpSpPr/>
          <p:nvPr>
            <p:custDataLst>
              <p:tags r:id="rId3"/>
            </p:custDataLst>
          </p:nvPr>
        </p:nvGrpSpPr>
        <p:grpSpPr>
          <a:xfrm>
            <a:off x="584342" y="1620520"/>
            <a:ext cx="3937000" cy="635000"/>
            <a:chOff x="9985" y="1900"/>
            <a:chExt cx="6200" cy="1000"/>
          </a:xfrm>
        </p:grpSpPr>
        <p:sp>
          <p:nvSpPr>
            <p:cNvPr id="63" name="圆角矩形 62"/>
            <p:cNvSpPr/>
            <p:nvPr>
              <p:custDataLst>
                <p:tags r:id="rId4"/>
              </p:custDataLst>
            </p:nvPr>
          </p:nvSpPr>
          <p:spPr>
            <a:xfrm>
              <a:off x="9985" y="1900"/>
              <a:ext cx="6200" cy="1000"/>
            </a:xfrm>
            <a:prstGeom prst="roundRect">
              <a:avLst/>
            </a:prstGeom>
            <a:noFill/>
            <a:ln w="22225">
              <a:solidFill>
                <a:schemeClr val="accent5">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cxnSp>
          <p:nvCxnSpPr>
            <p:cNvPr id="64" name="直接连接符 63"/>
            <p:cNvCxnSpPr/>
            <p:nvPr>
              <p:custDataLst>
                <p:tags r:id="rId5"/>
              </p:custDataLst>
            </p:nvPr>
          </p:nvCxnSpPr>
          <p:spPr>
            <a:xfrm>
              <a:off x="11486" y="2162"/>
              <a:ext cx="0" cy="476"/>
            </a:xfrm>
            <a:prstGeom prst="line">
              <a:avLst/>
            </a:prstGeom>
            <a:ln w="12700" cap="flat" cmpd="sng">
              <a:solidFill>
                <a:srgbClr val="A8532D"/>
              </a:solidFill>
              <a:prstDash val="sysDot"/>
              <a:miter lim="800000"/>
              <a:headEnd type="none"/>
              <a:tailEnd type="none"/>
            </a:ln>
          </p:spPr>
          <p:style>
            <a:lnRef idx="2">
              <a:schemeClr val="accent1"/>
            </a:lnRef>
            <a:fillRef idx="0">
              <a:srgbClr val="FFFFFF"/>
            </a:fillRef>
            <a:effectRef idx="0">
              <a:srgbClr val="FFFFFF"/>
            </a:effectRef>
            <a:fontRef idx="minor">
              <a:schemeClr val="tx1"/>
            </a:fontRef>
          </p:style>
        </p:cxnSp>
        <p:sp>
          <p:nvSpPr>
            <p:cNvPr id="65" name="内容占位符 2"/>
            <p:cNvSpPr>
              <a:spLocks noGrp="1"/>
            </p:cNvSpPr>
            <p:nvPr>
              <p:custDataLst>
                <p:tags r:id="rId6"/>
              </p:custDataLst>
            </p:nvPr>
          </p:nvSpPr>
          <p:spPr>
            <a:xfrm>
              <a:off x="10322" y="1972"/>
              <a:ext cx="1113" cy="857"/>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altLang="zh-CN" sz="3200" b="1" dirty="0" smtClean="0">
                  <a:solidFill>
                    <a:schemeClr val="bg1">
                      <a:lumMod val="95000"/>
                    </a:schemeClr>
                  </a:solidFill>
                  <a:latin typeface="微软雅黑" panose="020B0503020204020204" charset="-122"/>
                  <a:ea typeface="微软雅黑" panose="020B0503020204020204" charset="-122"/>
                  <a:sym typeface="+mn-ea"/>
                </a:rPr>
                <a:t>01</a:t>
              </a:r>
              <a:endParaRPr lang="en-US" altLang="zh-CN" sz="3200" b="1" dirty="0" smtClean="0">
                <a:solidFill>
                  <a:schemeClr val="bg1">
                    <a:lumMod val="95000"/>
                  </a:schemeClr>
                </a:solidFill>
                <a:latin typeface="微软雅黑" panose="020B0503020204020204" charset="-122"/>
                <a:ea typeface="微软雅黑" panose="020B0503020204020204" charset="-122"/>
                <a:sym typeface="+mn-ea"/>
              </a:endParaRPr>
            </a:p>
          </p:txBody>
        </p:sp>
        <p:sp>
          <p:nvSpPr>
            <p:cNvPr id="66" name="内容占位符 2"/>
            <p:cNvSpPr>
              <a:spLocks noGrp="1"/>
            </p:cNvSpPr>
            <p:nvPr>
              <p:custDataLst>
                <p:tags r:id="rId7"/>
              </p:custDataLst>
            </p:nvPr>
          </p:nvSpPr>
          <p:spPr>
            <a:xfrm>
              <a:off x="11754" y="2095"/>
              <a:ext cx="2661" cy="477"/>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zh-CN" altLang="en-US" b="1" dirty="0" smtClean="0">
                  <a:solidFill>
                    <a:schemeClr val="accent4"/>
                  </a:solidFill>
                  <a:latin typeface="微软雅黑" panose="020B0503020204020204" charset="-122"/>
                  <a:ea typeface="微软雅黑" panose="020B0503020204020204" charset="-122"/>
                  <a:sym typeface="+mn-ea"/>
                </a:rPr>
                <a:t>基本信息</a:t>
              </a:r>
              <a:endParaRPr lang="zh-CN" altLang="en-US" b="1" dirty="0" smtClean="0">
                <a:solidFill>
                  <a:schemeClr val="accent4"/>
                </a:solidFill>
                <a:latin typeface="微软雅黑" panose="020B0503020204020204" charset="-122"/>
                <a:ea typeface="微软雅黑" panose="020B0503020204020204" charset="-122"/>
                <a:sym typeface="+mn-ea"/>
              </a:endParaRPr>
            </a:p>
          </p:txBody>
        </p:sp>
      </p:grpSp>
      <p:grpSp>
        <p:nvGrpSpPr>
          <p:cNvPr id="67" name="组合 66"/>
          <p:cNvGrpSpPr/>
          <p:nvPr>
            <p:custDataLst>
              <p:tags r:id="rId8"/>
            </p:custDataLst>
          </p:nvPr>
        </p:nvGrpSpPr>
        <p:grpSpPr>
          <a:xfrm>
            <a:off x="584342" y="2499995"/>
            <a:ext cx="3937000" cy="635000"/>
            <a:chOff x="9985" y="1900"/>
            <a:chExt cx="6200" cy="1000"/>
          </a:xfrm>
        </p:grpSpPr>
        <p:sp>
          <p:nvSpPr>
            <p:cNvPr id="68" name="圆角矩形 67"/>
            <p:cNvSpPr/>
            <p:nvPr>
              <p:custDataLst>
                <p:tags r:id="rId9"/>
              </p:custDataLst>
            </p:nvPr>
          </p:nvSpPr>
          <p:spPr>
            <a:xfrm>
              <a:off x="9985" y="1900"/>
              <a:ext cx="6200" cy="1000"/>
            </a:xfrm>
            <a:prstGeom prst="roundRect">
              <a:avLst/>
            </a:prstGeom>
            <a:noFill/>
            <a:ln w="22225">
              <a:solidFill>
                <a:schemeClr val="accent5">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cxnSp>
          <p:nvCxnSpPr>
            <p:cNvPr id="69" name="直接连接符 68"/>
            <p:cNvCxnSpPr/>
            <p:nvPr>
              <p:custDataLst>
                <p:tags r:id="rId10"/>
              </p:custDataLst>
            </p:nvPr>
          </p:nvCxnSpPr>
          <p:spPr>
            <a:xfrm>
              <a:off x="11486" y="2162"/>
              <a:ext cx="0" cy="476"/>
            </a:xfrm>
            <a:prstGeom prst="line">
              <a:avLst/>
            </a:prstGeom>
            <a:ln w="12700" cap="flat" cmpd="sng">
              <a:solidFill>
                <a:srgbClr val="A8532D"/>
              </a:solidFill>
              <a:prstDash val="sysDot"/>
              <a:miter lim="800000"/>
              <a:headEnd type="none"/>
              <a:tailEnd type="none"/>
            </a:ln>
          </p:spPr>
          <p:style>
            <a:lnRef idx="2">
              <a:schemeClr val="accent1"/>
            </a:lnRef>
            <a:fillRef idx="0">
              <a:srgbClr val="FFFFFF"/>
            </a:fillRef>
            <a:effectRef idx="0">
              <a:srgbClr val="FFFFFF"/>
            </a:effectRef>
            <a:fontRef idx="minor">
              <a:schemeClr val="tx1"/>
            </a:fontRef>
          </p:style>
        </p:cxnSp>
        <p:sp>
          <p:nvSpPr>
            <p:cNvPr id="70" name="内容占位符 2"/>
            <p:cNvSpPr>
              <a:spLocks noGrp="1"/>
            </p:cNvSpPr>
            <p:nvPr>
              <p:custDataLst>
                <p:tags r:id="rId11"/>
              </p:custDataLst>
            </p:nvPr>
          </p:nvSpPr>
          <p:spPr>
            <a:xfrm>
              <a:off x="10322" y="1972"/>
              <a:ext cx="1113" cy="857"/>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altLang="zh-CN" sz="3200" b="1" dirty="0" smtClean="0">
                  <a:solidFill>
                    <a:schemeClr val="bg1">
                      <a:lumMod val="95000"/>
                    </a:schemeClr>
                  </a:solidFill>
                  <a:latin typeface="微软雅黑" panose="020B0503020204020204" charset="-122"/>
                  <a:ea typeface="微软雅黑" panose="020B0503020204020204" charset="-122"/>
                  <a:sym typeface="+mn-ea"/>
                </a:rPr>
                <a:t>02</a:t>
              </a:r>
              <a:endParaRPr lang="en-US" altLang="zh-CN" sz="3200" b="1" dirty="0" smtClean="0">
                <a:solidFill>
                  <a:schemeClr val="bg1">
                    <a:lumMod val="95000"/>
                  </a:schemeClr>
                </a:solidFill>
                <a:latin typeface="微软雅黑" panose="020B0503020204020204" charset="-122"/>
                <a:ea typeface="微软雅黑" panose="020B0503020204020204" charset="-122"/>
                <a:sym typeface="+mn-ea"/>
              </a:endParaRPr>
            </a:p>
          </p:txBody>
        </p:sp>
        <p:sp>
          <p:nvSpPr>
            <p:cNvPr id="71" name="内容占位符 2"/>
            <p:cNvSpPr>
              <a:spLocks noGrp="1"/>
            </p:cNvSpPr>
            <p:nvPr>
              <p:custDataLst>
                <p:tags r:id="rId12"/>
              </p:custDataLst>
            </p:nvPr>
          </p:nvSpPr>
          <p:spPr>
            <a:xfrm>
              <a:off x="11754" y="2059"/>
              <a:ext cx="2661" cy="477"/>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zh-CN" altLang="en-US" b="1" dirty="0">
                  <a:solidFill>
                    <a:schemeClr val="accent4"/>
                  </a:solidFill>
                  <a:latin typeface="微软雅黑" panose="020B0503020204020204" charset="-122"/>
                  <a:ea typeface="微软雅黑" panose="020B0503020204020204" charset="-122"/>
                  <a:sym typeface="+mn-ea"/>
                </a:rPr>
                <a:t>有效</a:t>
              </a:r>
              <a:r>
                <a:rPr lang="zh-CN" altLang="en-US" b="1" dirty="0" smtClean="0">
                  <a:solidFill>
                    <a:schemeClr val="accent4"/>
                  </a:solidFill>
                  <a:latin typeface="微软雅黑" panose="020B0503020204020204" charset="-122"/>
                  <a:ea typeface="微软雅黑" panose="020B0503020204020204" charset="-122"/>
                  <a:sym typeface="+mn-ea"/>
                </a:rPr>
                <a:t>性</a:t>
              </a:r>
              <a:endParaRPr lang="zh-CN" altLang="en-US" b="1" dirty="0" smtClean="0">
                <a:solidFill>
                  <a:schemeClr val="accent4"/>
                </a:solidFill>
                <a:latin typeface="微软雅黑" panose="020B0503020204020204" charset="-122"/>
                <a:ea typeface="微软雅黑" panose="020B0503020204020204" charset="-122"/>
                <a:sym typeface="+mn-ea"/>
              </a:endParaRPr>
            </a:p>
          </p:txBody>
        </p:sp>
      </p:grpSp>
      <p:grpSp>
        <p:nvGrpSpPr>
          <p:cNvPr id="72" name="组合 71"/>
          <p:cNvGrpSpPr/>
          <p:nvPr>
            <p:custDataLst>
              <p:tags r:id="rId13"/>
            </p:custDataLst>
          </p:nvPr>
        </p:nvGrpSpPr>
        <p:grpSpPr>
          <a:xfrm>
            <a:off x="584342" y="3379470"/>
            <a:ext cx="3937000" cy="635000"/>
            <a:chOff x="9985" y="1900"/>
            <a:chExt cx="6200" cy="1000"/>
          </a:xfrm>
        </p:grpSpPr>
        <p:sp>
          <p:nvSpPr>
            <p:cNvPr id="73" name="圆角矩形 72"/>
            <p:cNvSpPr/>
            <p:nvPr>
              <p:custDataLst>
                <p:tags r:id="rId14"/>
              </p:custDataLst>
            </p:nvPr>
          </p:nvSpPr>
          <p:spPr>
            <a:xfrm>
              <a:off x="9985" y="1900"/>
              <a:ext cx="6200" cy="1000"/>
            </a:xfrm>
            <a:prstGeom prst="roundRect">
              <a:avLst/>
            </a:prstGeom>
            <a:noFill/>
            <a:ln w="22225">
              <a:solidFill>
                <a:schemeClr val="accent5">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cxnSp>
          <p:nvCxnSpPr>
            <p:cNvPr id="74" name="直接连接符 73"/>
            <p:cNvCxnSpPr/>
            <p:nvPr>
              <p:custDataLst>
                <p:tags r:id="rId15"/>
              </p:custDataLst>
            </p:nvPr>
          </p:nvCxnSpPr>
          <p:spPr>
            <a:xfrm>
              <a:off x="11486" y="2162"/>
              <a:ext cx="0" cy="476"/>
            </a:xfrm>
            <a:prstGeom prst="line">
              <a:avLst/>
            </a:prstGeom>
            <a:ln w="12700" cap="flat" cmpd="sng">
              <a:solidFill>
                <a:srgbClr val="A8532D"/>
              </a:solidFill>
              <a:prstDash val="sysDot"/>
              <a:miter lim="800000"/>
              <a:headEnd type="none"/>
              <a:tailEnd type="none"/>
            </a:ln>
          </p:spPr>
          <p:style>
            <a:lnRef idx="2">
              <a:schemeClr val="accent1"/>
            </a:lnRef>
            <a:fillRef idx="0">
              <a:srgbClr val="FFFFFF"/>
            </a:fillRef>
            <a:effectRef idx="0">
              <a:srgbClr val="FFFFFF"/>
            </a:effectRef>
            <a:fontRef idx="minor">
              <a:schemeClr val="tx1"/>
            </a:fontRef>
          </p:style>
        </p:cxnSp>
        <p:sp>
          <p:nvSpPr>
            <p:cNvPr id="75" name="内容占位符 2"/>
            <p:cNvSpPr>
              <a:spLocks noGrp="1"/>
            </p:cNvSpPr>
            <p:nvPr>
              <p:custDataLst>
                <p:tags r:id="rId16"/>
              </p:custDataLst>
            </p:nvPr>
          </p:nvSpPr>
          <p:spPr>
            <a:xfrm>
              <a:off x="10322" y="1972"/>
              <a:ext cx="1113" cy="857"/>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altLang="zh-CN" sz="3200" b="1" dirty="0" smtClean="0">
                  <a:solidFill>
                    <a:schemeClr val="bg1">
                      <a:lumMod val="95000"/>
                    </a:schemeClr>
                  </a:solidFill>
                  <a:latin typeface="微软雅黑" panose="020B0503020204020204" charset="-122"/>
                  <a:ea typeface="微软雅黑" panose="020B0503020204020204" charset="-122"/>
                  <a:sym typeface="+mn-ea"/>
                </a:rPr>
                <a:t>03</a:t>
              </a:r>
              <a:endParaRPr lang="en-US" altLang="zh-CN" sz="3200" b="1" dirty="0" smtClean="0">
                <a:solidFill>
                  <a:schemeClr val="bg1">
                    <a:lumMod val="95000"/>
                  </a:schemeClr>
                </a:solidFill>
                <a:latin typeface="微软雅黑" panose="020B0503020204020204" charset="-122"/>
                <a:ea typeface="微软雅黑" panose="020B0503020204020204" charset="-122"/>
                <a:sym typeface="+mn-ea"/>
              </a:endParaRPr>
            </a:p>
          </p:txBody>
        </p:sp>
        <p:sp>
          <p:nvSpPr>
            <p:cNvPr id="76" name="内容占位符 2"/>
            <p:cNvSpPr>
              <a:spLocks noGrp="1"/>
            </p:cNvSpPr>
            <p:nvPr>
              <p:custDataLst>
                <p:tags r:id="rId17"/>
              </p:custDataLst>
            </p:nvPr>
          </p:nvSpPr>
          <p:spPr>
            <a:xfrm>
              <a:off x="11754" y="2022"/>
              <a:ext cx="2661" cy="477"/>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zh-CN" altLang="en-US" b="1" dirty="0" smtClean="0">
                  <a:solidFill>
                    <a:schemeClr val="accent4"/>
                  </a:solidFill>
                  <a:latin typeface="微软雅黑" panose="020B0503020204020204" charset="-122"/>
                  <a:ea typeface="微软雅黑" panose="020B0503020204020204" charset="-122"/>
                  <a:sym typeface="+mn-ea"/>
                </a:rPr>
                <a:t>安全性</a:t>
              </a:r>
              <a:endParaRPr lang="zh-CN" altLang="en-US" b="1" dirty="0" smtClean="0">
                <a:solidFill>
                  <a:schemeClr val="accent4"/>
                </a:solidFill>
                <a:latin typeface="微软雅黑" panose="020B0503020204020204" charset="-122"/>
                <a:ea typeface="微软雅黑" panose="020B0503020204020204" charset="-122"/>
                <a:sym typeface="+mn-ea"/>
              </a:endParaRPr>
            </a:p>
          </p:txBody>
        </p:sp>
      </p:grpSp>
      <p:grpSp>
        <p:nvGrpSpPr>
          <p:cNvPr id="77" name="组合 76"/>
          <p:cNvGrpSpPr/>
          <p:nvPr>
            <p:custDataLst>
              <p:tags r:id="rId18"/>
            </p:custDataLst>
          </p:nvPr>
        </p:nvGrpSpPr>
        <p:grpSpPr>
          <a:xfrm>
            <a:off x="584342" y="4258945"/>
            <a:ext cx="3937000" cy="635000"/>
            <a:chOff x="9985" y="1900"/>
            <a:chExt cx="6200" cy="1000"/>
          </a:xfrm>
        </p:grpSpPr>
        <p:sp>
          <p:nvSpPr>
            <p:cNvPr id="78" name="圆角矩形 77"/>
            <p:cNvSpPr/>
            <p:nvPr>
              <p:custDataLst>
                <p:tags r:id="rId19"/>
              </p:custDataLst>
            </p:nvPr>
          </p:nvSpPr>
          <p:spPr>
            <a:xfrm>
              <a:off x="9985" y="1900"/>
              <a:ext cx="6200" cy="1000"/>
            </a:xfrm>
            <a:prstGeom prst="roundRect">
              <a:avLst/>
            </a:prstGeom>
            <a:noFill/>
            <a:ln w="22225">
              <a:solidFill>
                <a:schemeClr val="accent5">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cxnSp>
          <p:nvCxnSpPr>
            <p:cNvPr id="79" name="直接连接符 78"/>
            <p:cNvCxnSpPr/>
            <p:nvPr>
              <p:custDataLst>
                <p:tags r:id="rId20"/>
              </p:custDataLst>
            </p:nvPr>
          </p:nvCxnSpPr>
          <p:spPr>
            <a:xfrm>
              <a:off x="11486" y="2162"/>
              <a:ext cx="0" cy="476"/>
            </a:xfrm>
            <a:prstGeom prst="line">
              <a:avLst/>
            </a:prstGeom>
            <a:ln w="12700" cap="flat" cmpd="sng">
              <a:solidFill>
                <a:srgbClr val="A8532D"/>
              </a:solidFill>
              <a:prstDash val="sysDot"/>
              <a:miter lim="800000"/>
              <a:headEnd type="none"/>
              <a:tailEnd type="none"/>
            </a:ln>
          </p:spPr>
          <p:style>
            <a:lnRef idx="2">
              <a:schemeClr val="accent1"/>
            </a:lnRef>
            <a:fillRef idx="0">
              <a:srgbClr val="FFFFFF"/>
            </a:fillRef>
            <a:effectRef idx="0">
              <a:srgbClr val="FFFFFF"/>
            </a:effectRef>
            <a:fontRef idx="minor">
              <a:schemeClr val="tx1"/>
            </a:fontRef>
          </p:style>
        </p:cxnSp>
        <p:sp>
          <p:nvSpPr>
            <p:cNvPr id="80" name="内容占位符 2"/>
            <p:cNvSpPr>
              <a:spLocks noGrp="1"/>
            </p:cNvSpPr>
            <p:nvPr>
              <p:custDataLst>
                <p:tags r:id="rId21"/>
              </p:custDataLst>
            </p:nvPr>
          </p:nvSpPr>
          <p:spPr>
            <a:xfrm>
              <a:off x="10322" y="1972"/>
              <a:ext cx="1113" cy="857"/>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altLang="zh-CN" sz="3200" b="1" dirty="0" smtClean="0">
                  <a:solidFill>
                    <a:schemeClr val="bg1">
                      <a:lumMod val="95000"/>
                    </a:schemeClr>
                  </a:solidFill>
                  <a:latin typeface="微软雅黑" panose="020B0503020204020204" charset="-122"/>
                  <a:ea typeface="微软雅黑" panose="020B0503020204020204" charset="-122"/>
                  <a:sym typeface="+mn-ea"/>
                </a:rPr>
                <a:t>04</a:t>
              </a:r>
              <a:endParaRPr lang="en-US" altLang="zh-CN" sz="3200" b="1" dirty="0" smtClean="0">
                <a:solidFill>
                  <a:schemeClr val="bg1">
                    <a:lumMod val="95000"/>
                  </a:schemeClr>
                </a:solidFill>
                <a:latin typeface="微软雅黑" panose="020B0503020204020204" charset="-122"/>
                <a:ea typeface="微软雅黑" panose="020B0503020204020204" charset="-122"/>
                <a:sym typeface="+mn-ea"/>
              </a:endParaRPr>
            </a:p>
          </p:txBody>
        </p:sp>
        <p:sp>
          <p:nvSpPr>
            <p:cNvPr id="81" name="内容占位符 2"/>
            <p:cNvSpPr>
              <a:spLocks noGrp="1"/>
            </p:cNvSpPr>
            <p:nvPr>
              <p:custDataLst>
                <p:tags r:id="rId22"/>
              </p:custDataLst>
            </p:nvPr>
          </p:nvSpPr>
          <p:spPr>
            <a:xfrm>
              <a:off x="11754" y="2098"/>
              <a:ext cx="2661" cy="477"/>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zh-CN" altLang="en-US" b="1" dirty="0" smtClean="0">
                  <a:solidFill>
                    <a:schemeClr val="accent4"/>
                  </a:solidFill>
                  <a:latin typeface="微软雅黑" panose="020B0503020204020204" charset="-122"/>
                  <a:ea typeface="微软雅黑" panose="020B0503020204020204" charset="-122"/>
                  <a:sym typeface="+mn-ea"/>
                </a:rPr>
                <a:t>创新性</a:t>
              </a:r>
              <a:endParaRPr lang="zh-CN" altLang="en-US" b="1" dirty="0" smtClean="0">
                <a:solidFill>
                  <a:schemeClr val="accent4"/>
                </a:solidFill>
                <a:latin typeface="微软雅黑" panose="020B0503020204020204" charset="-122"/>
                <a:ea typeface="微软雅黑" panose="020B0503020204020204" charset="-122"/>
                <a:sym typeface="+mn-ea"/>
              </a:endParaRPr>
            </a:p>
          </p:txBody>
        </p:sp>
      </p:grpSp>
      <p:grpSp>
        <p:nvGrpSpPr>
          <p:cNvPr id="82" name="组合 81"/>
          <p:cNvGrpSpPr/>
          <p:nvPr>
            <p:custDataLst>
              <p:tags r:id="rId23"/>
            </p:custDataLst>
          </p:nvPr>
        </p:nvGrpSpPr>
        <p:grpSpPr>
          <a:xfrm>
            <a:off x="584342" y="5138420"/>
            <a:ext cx="3937000" cy="635000"/>
            <a:chOff x="9985" y="1900"/>
            <a:chExt cx="6200" cy="1000"/>
          </a:xfrm>
        </p:grpSpPr>
        <p:sp>
          <p:nvSpPr>
            <p:cNvPr id="83" name="圆角矩形 82"/>
            <p:cNvSpPr/>
            <p:nvPr>
              <p:custDataLst>
                <p:tags r:id="rId24"/>
              </p:custDataLst>
            </p:nvPr>
          </p:nvSpPr>
          <p:spPr>
            <a:xfrm>
              <a:off x="9985" y="1900"/>
              <a:ext cx="6200" cy="1000"/>
            </a:xfrm>
            <a:prstGeom prst="roundRect">
              <a:avLst/>
            </a:prstGeom>
            <a:noFill/>
            <a:ln w="22225">
              <a:solidFill>
                <a:schemeClr val="accent5">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cxnSp>
          <p:nvCxnSpPr>
            <p:cNvPr id="84" name="直接连接符 83"/>
            <p:cNvCxnSpPr/>
            <p:nvPr>
              <p:custDataLst>
                <p:tags r:id="rId25"/>
              </p:custDataLst>
            </p:nvPr>
          </p:nvCxnSpPr>
          <p:spPr>
            <a:xfrm>
              <a:off x="11486" y="2162"/>
              <a:ext cx="0" cy="476"/>
            </a:xfrm>
            <a:prstGeom prst="line">
              <a:avLst/>
            </a:prstGeom>
            <a:ln w="12700" cap="flat" cmpd="sng">
              <a:solidFill>
                <a:srgbClr val="A8532D"/>
              </a:solidFill>
              <a:prstDash val="sysDot"/>
              <a:miter lim="800000"/>
              <a:headEnd type="none"/>
              <a:tailEnd type="none"/>
            </a:ln>
          </p:spPr>
          <p:style>
            <a:lnRef idx="2">
              <a:schemeClr val="accent1"/>
            </a:lnRef>
            <a:fillRef idx="0">
              <a:srgbClr val="FFFFFF"/>
            </a:fillRef>
            <a:effectRef idx="0">
              <a:srgbClr val="FFFFFF"/>
            </a:effectRef>
            <a:fontRef idx="minor">
              <a:schemeClr val="tx1"/>
            </a:fontRef>
          </p:style>
        </p:cxnSp>
        <p:sp>
          <p:nvSpPr>
            <p:cNvPr id="85" name="内容占位符 2"/>
            <p:cNvSpPr>
              <a:spLocks noGrp="1"/>
            </p:cNvSpPr>
            <p:nvPr>
              <p:custDataLst>
                <p:tags r:id="rId26"/>
              </p:custDataLst>
            </p:nvPr>
          </p:nvSpPr>
          <p:spPr>
            <a:xfrm>
              <a:off x="10322" y="1972"/>
              <a:ext cx="1113" cy="857"/>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altLang="zh-CN" sz="3200" b="1" dirty="0" smtClean="0">
                  <a:solidFill>
                    <a:schemeClr val="bg1">
                      <a:lumMod val="95000"/>
                    </a:schemeClr>
                  </a:solidFill>
                  <a:latin typeface="微软雅黑" panose="020B0503020204020204" charset="-122"/>
                  <a:ea typeface="微软雅黑" panose="020B0503020204020204" charset="-122"/>
                  <a:sym typeface="+mn-ea"/>
                </a:rPr>
                <a:t>05</a:t>
              </a:r>
              <a:endParaRPr lang="en-US" altLang="zh-CN" sz="3200" b="1" dirty="0" smtClean="0">
                <a:solidFill>
                  <a:schemeClr val="bg1">
                    <a:lumMod val="95000"/>
                  </a:schemeClr>
                </a:solidFill>
                <a:latin typeface="微软雅黑" panose="020B0503020204020204" charset="-122"/>
                <a:ea typeface="微软雅黑" panose="020B0503020204020204" charset="-122"/>
                <a:sym typeface="+mn-ea"/>
              </a:endParaRPr>
            </a:p>
          </p:txBody>
        </p:sp>
        <p:sp>
          <p:nvSpPr>
            <p:cNvPr id="86" name="内容占位符 2"/>
            <p:cNvSpPr>
              <a:spLocks noGrp="1"/>
            </p:cNvSpPr>
            <p:nvPr>
              <p:custDataLst>
                <p:tags r:id="rId27"/>
              </p:custDataLst>
            </p:nvPr>
          </p:nvSpPr>
          <p:spPr>
            <a:xfrm>
              <a:off x="11755" y="2033"/>
              <a:ext cx="2661" cy="477"/>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zh-CN" altLang="en-US" b="1" dirty="0" smtClean="0">
                  <a:solidFill>
                    <a:schemeClr val="accent4"/>
                  </a:solidFill>
                  <a:latin typeface="微软雅黑" panose="020B0503020204020204" charset="-122"/>
                  <a:ea typeface="微软雅黑" panose="020B0503020204020204" charset="-122"/>
                  <a:sym typeface="+mn-ea"/>
                </a:rPr>
                <a:t>公平性</a:t>
              </a:r>
              <a:endParaRPr lang="zh-CN" altLang="en-US" b="1" dirty="0" smtClean="0">
                <a:solidFill>
                  <a:schemeClr val="accent4"/>
                </a:solidFill>
                <a:latin typeface="微软雅黑" panose="020B0503020204020204" charset="-122"/>
                <a:ea typeface="微软雅黑" panose="020B0503020204020204" charset="-122"/>
                <a:sym typeface="+mn-ea"/>
              </a:endParaRPr>
            </a:p>
          </p:txBody>
        </p:sp>
      </p:grpSp>
      <p:sp>
        <p:nvSpPr>
          <p:cNvPr id="2" name="文本框 1"/>
          <p:cNvSpPr txBox="1"/>
          <p:nvPr>
            <p:custDataLst>
              <p:tags r:id="rId28"/>
            </p:custDataLst>
          </p:nvPr>
        </p:nvSpPr>
        <p:spPr>
          <a:xfrm>
            <a:off x="4587875" y="1635125"/>
            <a:ext cx="7650480" cy="650240"/>
          </a:xfrm>
          <a:prstGeom prst="rect">
            <a:avLst/>
          </a:prstGeom>
          <a:noFill/>
        </p:spPr>
        <p:txBody>
          <a:bodyPr wrap="square" rtlCol="0" anchor="t">
            <a:spAutoFit/>
          </a:bodyPr>
          <a:p>
            <a:pPr marL="342900" indent="-342900" algn="l">
              <a:lnSpc>
                <a:spcPct val="130000"/>
              </a:lnSpc>
              <a:buFont typeface="Wingdings" panose="05000000000000000000" charset="0"/>
              <a:buChar char="Ø"/>
            </a:pP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半夏白术天麻汤用于</a:t>
            </a:r>
            <a:r>
              <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后循环缺血相关眩晕（</a:t>
            </a:r>
            <a:r>
              <a:rPr lang="en-US" altLang="zh-CN" sz="1400" b="1">
                <a:solidFill>
                  <a:srgbClr val="FFC000"/>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PCIV</a:t>
            </a:r>
            <a:r>
              <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）痰湿中阻证。</a:t>
            </a:r>
            <a:endPar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pitchFamily="34" charset="0"/>
            </a:endParaRPr>
          </a:p>
          <a:p>
            <a:pPr marL="342900" indent="-342900" algn="l">
              <a:lnSpc>
                <a:spcPct val="130000"/>
              </a:lnSpc>
              <a:buFont typeface="Wingdings" panose="05000000000000000000" charset="0"/>
              <a:buChar char="Ø"/>
            </a:pP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与</a:t>
            </a:r>
            <a:r>
              <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眩晕宁颗粒</a:t>
            </a: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核心组方架构相似、同治痰湿中阻所致眩晕，后者</a:t>
            </a: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侧重于</a:t>
            </a:r>
            <a:r>
              <a:rPr lang="en-US" altLang="zh-CN"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BPPV*</a:t>
            </a: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和梅尼埃病。</a:t>
            </a:r>
            <a:endPar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pitchFamily="34" charset="0"/>
            </a:endParaRPr>
          </a:p>
        </p:txBody>
      </p:sp>
      <p:sp>
        <p:nvSpPr>
          <p:cNvPr id="4" name="文本框 3"/>
          <p:cNvSpPr txBox="1"/>
          <p:nvPr>
            <p:custDataLst>
              <p:tags r:id="rId29"/>
            </p:custDataLst>
          </p:nvPr>
        </p:nvSpPr>
        <p:spPr>
          <a:xfrm>
            <a:off x="4579620" y="2535555"/>
            <a:ext cx="7327265" cy="650240"/>
          </a:xfrm>
          <a:prstGeom prst="rect">
            <a:avLst/>
          </a:prstGeom>
          <a:noFill/>
        </p:spPr>
        <p:txBody>
          <a:bodyPr wrap="square" rtlCol="0" anchor="t">
            <a:spAutoFit/>
          </a:bodyPr>
          <a:p>
            <a:pPr marL="342900" indent="-342900" algn="l">
              <a:lnSpc>
                <a:spcPct val="130000"/>
              </a:lnSpc>
              <a:buFont typeface="Wingdings" panose="05000000000000000000" charset="0"/>
              <a:buChar char="Ø"/>
            </a:pPr>
            <a:r>
              <a:rPr lang="zh-CN" altLang="en-US" sz="1400" b="1" dirty="0">
                <a:solidFill>
                  <a:srgbClr val="FFFFFF"/>
                </a:solidFill>
                <a:cs typeface="微软雅黑" panose="020B0503020204020204" charset="-122"/>
                <a:sym typeface="+mn-ea"/>
              </a:rPr>
              <a:t>为</a:t>
            </a:r>
            <a:r>
              <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痰湿中阻证的代表方剂，获多部指南</a:t>
            </a:r>
            <a:r>
              <a:rPr lang="en-US" altLang="zh-CN" sz="1400" b="1">
                <a:solidFill>
                  <a:srgbClr val="FFC000"/>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a:t>
            </a:r>
            <a:r>
              <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共识推荐</a:t>
            </a: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，可显著提升治疗</a:t>
            </a:r>
            <a:r>
              <a:rPr lang="en-US" altLang="zh-CN"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PCIV</a:t>
            </a: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总有效率。</a:t>
            </a:r>
            <a:endPar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pitchFamily="34" charset="0"/>
            </a:endParaRPr>
          </a:p>
          <a:p>
            <a:pPr marL="342900" indent="-342900" algn="l">
              <a:lnSpc>
                <a:spcPct val="130000"/>
              </a:lnSpc>
              <a:buFont typeface="Wingdings" panose="05000000000000000000" charset="0"/>
              <a:buChar char="Ø"/>
            </a:pP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眩晕宁颗粒治疗</a:t>
            </a:r>
            <a:r>
              <a:rPr lang="en-US" altLang="zh-CN"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BPPV</a:t>
            </a: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和梅尼埃病为</a:t>
            </a:r>
            <a:r>
              <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弱推荐/</a:t>
            </a:r>
            <a:r>
              <a:rPr lang="en-US" altLang="zh-CN" sz="1400" b="1">
                <a:solidFill>
                  <a:srgbClr val="FFC000"/>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C-D</a:t>
            </a:r>
            <a:r>
              <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级证据</a:t>
            </a: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a:t>
            </a:r>
            <a:r>
              <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有效性仍需进一步研究证实。</a:t>
            </a:r>
            <a:endPar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Calibri" panose="020F0502020204030204" pitchFamily="34" charset="0"/>
            </a:endParaRPr>
          </a:p>
        </p:txBody>
      </p:sp>
      <p:sp>
        <p:nvSpPr>
          <p:cNvPr id="6" name="文本框 5"/>
          <p:cNvSpPr txBox="1"/>
          <p:nvPr>
            <p:custDataLst>
              <p:tags r:id="rId30"/>
            </p:custDataLst>
          </p:nvPr>
        </p:nvSpPr>
        <p:spPr>
          <a:xfrm>
            <a:off x="4624070" y="3400425"/>
            <a:ext cx="7049135" cy="650240"/>
          </a:xfrm>
          <a:prstGeom prst="rect">
            <a:avLst/>
          </a:prstGeom>
          <a:noFill/>
        </p:spPr>
        <p:txBody>
          <a:bodyPr wrap="square" rtlCol="0" anchor="t">
            <a:spAutoFit/>
          </a:bodyPr>
          <a:p>
            <a:pPr marL="342900" indent="-342900" algn="l">
              <a:lnSpc>
                <a:spcPct val="130000"/>
              </a:lnSpc>
              <a:buFont typeface="Wingdings" panose="05000000000000000000" charset="0"/>
              <a:buChar char="Ø"/>
            </a:pPr>
            <a:r>
              <a:rPr lang="zh-CN" altLang="en-US" sz="1400" b="1">
                <a:solidFill>
                  <a:srgbClr val="FFC000"/>
                </a:solidFill>
                <a:latin typeface="微软雅黑" panose="020B0503020204020204" charset="-122"/>
                <a:ea typeface="微软雅黑" panose="020B0503020204020204" charset="-122"/>
                <a:sym typeface="+mn-ea"/>
              </a:rPr>
              <a:t>处方不含毒性药材，</a:t>
            </a:r>
            <a:r>
              <a:rPr lang="zh-CN" altLang="en-US" sz="1400" b="1">
                <a:solidFill>
                  <a:schemeClr val="bg1"/>
                </a:solidFill>
                <a:latin typeface="微软雅黑" panose="020B0503020204020204" charset="-122"/>
                <a:ea typeface="微软雅黑" panose="020B0503020204020204" charset="-122"/>
                <a:sym typeface="+mn-ea"/>
              </a:rPr>
              <a:t>多项临床研究均未报告严重不良反应。</a:t>
            </a:r>
            <a:endParaRPr lang="zh-CN" altLang="en-US" sz="1400" b="1">
              <a:solidFill>
                <a:schemeClr val="bg1"/>
              </a:solidFill>
              <a:latin typeface="微软雅黑" panose="020B0503020204020204" charset="-122"/>
              <a:ea typeface="微软雅黑" panose="020B0503020204020204" charset="-122"/>
              <a:sym typeface="+mn-ea"/>
            </a:endParaRPr>
          </a:p>
          <a:p>
            <a:pPr marL="342900" indent="-342900" algn="l">
              <a:lnSpc>
                <a:spcPct val="130000"/>
              </a:lnSpc>
              <a:buFont typeface="Wingdings" panose="05000000000000000000" charset="0"/>
              <a:buChar char="Ø"/>
            </a:pP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眩晕宁颗粒</a:t>
            </a:r>
            <a:r>
              <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不良反应谱更广。</a:t>
            </a:r>
            <a:endPar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Calibri" panose="020F0502020204030204" pitchFamily="34" charset="0"/>
            </a:endParaRPr>
          </a:p>
        </p:txBody>
      </p:sp>
      <p:sp>
        <p:nvSpPr>
          <p:cNvPr id="7" name="文本框 6"/>
          <p:cNvSpPr txBox="1"/>
          <p:nvPr>
            <p:custDataLst>
              <p:tags r:id="rId31"/>
            </p:custDataLst>
          </p:nvPr>
        </p:nvSpPr>
        <p:spPr>
          <a:xfrm>
            <a:off x="4624070" y="4410075"/>
            <a:ext cx="7282815" cy="370840"/>
          </a:xfrm>
          <a:prstGeom prst="rect">
            <a:avLst/>
          </a:prstGeom>
          <a:noFill/>
        </p:spPr>
        <p:txBody>
          <a:bodyPr wrap="square" rtlCol="0" anchor="t">
            <a:spAutoFit/>
          </a:bodyPr>
          <a:p>
            <a:pPr marL="342900" indent="-342900" algn="l">
              <a:lnSpc>
                <a:spcPct val="130000"/>
              </a:lnSpc>
              <a:buFont typeface="Wingdings" panose="05000000000000000000" charset="0"/>
              <a:buChar char="Ø"/>
            </a:pPr>
            <a:r>
              <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填补目录空白，</a:t>
            </a: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便于患者使用及基层推广。</a:t>
            </a:r>
            <a:endPar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pitchFamily="34" charset="0"/>
            </a:endParaRPr>
          </a:p>
        </p:txBody>
      </p:sp>
      <p:sp>
        <p:nvSpPr>
          <p:cNvPr id="8" name="文本框 7"/>
          <p:cNvSpPr txBox="1"/>
          <p:nvPr>
            <p:custDataLst>
              <p:tags r:id="rId32"/>
            </p:custDataLst>
          </p:nvPr>
        </p:nvSpPr>
        <p:spPr>
          <a:xfrm>
            <a:off x="4635500" y="5299710"/>
            <a:ext cx="7049135" cy="370840"/>
          </a:xfrm>
          <a:prstGeom prst="rect">
            <a:avLst/>
          </a:prstGeom>
          <a:noFill/>
        </p:spPr>
        <p:txBody>
          <a:bodyPr wrap="square" rtlCol="0" anchor="t">
            <a:spAutoFit/>
          </a:bodyPr>
          <a:p>
            <a:pPr marL="342900" indent="-342900" algn="l">
              <a:lnSpc>
                <a:spcPct val="130000"/>
              </a:lnSpc>
              <a:buFont typeface="Wingdings" panose="05000000000000000000" charset="0"/>
              <a:buChar char="Ø"/>
            </a:pP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减少因眩晕复发及卒中进展带来的高额住院支出，</a:t>
            </a:r>
            <a:r>
              <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节省基金。</a:t>
            </a:r>
            <a:endPar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Calibri" panose="020F0502020204030204" pitchFamily="34" charset="0"/>
            </a:endParaRPr>
          </a:p>
        </p:txBody>
      </p:sp>
      <p:sp>
        <p:nvSpPr>
          <p:cNvPr id="5" name="文本框 4"/>
          <p:cNvSpPr txBox="1"/>
          <p:nvPr/>
        </p:nvSpPr>
        <p:spPr>
          <a:xfrm>
            <a:off x="9794240" y="2233930"/>
            <a:ext cx="2070735" cy="1485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ctr" defTabSz="914400" rtl="0" fontAlgn="auto" latinLnBrk="0" hangingPunct="0">
              <a:lnSpc>
                <a:spcPct val="100000"/>
              </a:lnSpc>
              <a:spcBef>
                <a:spcPts val="0"/>
              </a:spcBef>
              <a:spcAft>
                <a:spcPts val="0"/>
              </a:spcAft>
              <a:buClrTx/>
              <a:buSzTx/>
              <a:buFontTx/>
              <a:buNone/>
            </a:pPr>
            <a:r>
              <a:rPr lang="en-US" altLang="zh-CN" sz="900" dirty="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900" dirty="0">
                <a:solidFill>
                  <a:schemeClr val="bg1"/>
                </a:solidFill>
                <a:latin typeface="微软雅黑" panose="020B0503020204020204" charset="-122"/>
                <a:ea typeface="微软雅黑" panose="020B0503020204020204" charset="-122"/>
                <a:cs typeface="微软雅黑" panose="020B0503020204020204" charset="-122"/>
                <a:sym typeface="+mn-ea"/>
              </a:rPr>
              <a:t>良性阵发性位置性眩晕</a:t>
            </a:r>
            <a:endParaRPr kumimoji="0" lang="zh-CN" altLang="en-US" sz="900" i="0" u="none" strike="noStrike" cap="none" spc="0" normalizeH="0" baseline="0" dirty="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lum contrast="6000"/>
          </a:blip>
          <a:stretch>
            <a:fillRect/>
          </a:stretch>
        </p:blipFill>
        <p:spPr>
          <a:xfrm>
            <a:off x="6343650" y="1087120"/>
            <a:ext cx="5848350" cy="5770880"/>
          </a:xfrm>
          <a:prstGeom prst="rect">
            <a:avLst/>
          </a:prstGeom>
        </p:spPr>
      </p:pic>
      <p:sp>
        <p:nvSpPr>
          <p:cNvPr id="195" name="文本框 2"/>
          <p:cNvSpPr txBox="1"/>
          <p:nvPr/>
        </p:nvSpPr>
        <p:spPr>
          <a:xfrm>
            <a:off x="1381954" y="625571"/>
            <a:ext cx="2726055" cy="461645"/>
          </a:xfrm>
          <a:prstGeom prst="rect">
            <a:avLst/>
          </a:prstGeom>
          <a:ln w="12700">
            <a:miter lim="400000"/>
          </a:ln>
        </p:spPr>
        <p:txBody>
          <a:bodyPr wrap="square" lIns="45889" rIns="45889">
            <a:spAutoFit/>
          </a:bodyPr>
          <a:lstStyle>
            <a:lvl1pPr>
              <a:defRPr sz="2400">
                <a:solidFill>
                  <a:srgbClr val="0070C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defRPr>
                <a:latin typeface="Arial" panose="020B0604020202020204"/>
                <a:ea typeface="Arial" panose="020B0604020202020204"/>
                <a:cs typeface="Arial" panose="020B0604020202020204"/>
                <a:sym typeface="Arial" panose="020B0604020202020204"/>
              </a:defRPr>
            </a:pPr>
            <a:r>
              <a:rPr lang="zh-CN" sz="2410" b="1" kern="0" dirty="0" smtClean="0">
                <a:latin typeface="微软雅黑" panose="020B0503020204020204" charset="-122"/>
                <a:ea typeface="微软雅黑" panose="020B0503020204020204" charset="-122"/>
              </a:rPr>
              <a:t>基本</a:t>
            </a:r>
            <a:r>
              <a:rPr lang="zh-CN" sz="2410" b="1" kern="0" dirty="0">
                <a:latin typeface="微软雅黑" panose="020B0503020204020204" charset="-122"/>
                <a:ea typeface="微软雅黑" panose="020B0503020204020204" charset="-122"/>
              </a:rPr>
              <a:t>信息</a:t>
            </a:r>
            <a:endParaRPr lang="zh-CN" sz="2410" b="1" kern="0" dirty="0">
              <a:latin typeface="微软雅黑" panose="020B0503020204020204" charset="-122"/>
              <a:ea typeface="微软雅黑" panose="020B0503020204020204" charset="-122"/>
            </a:endParaRPr>
          </a:p>
        </p:txBody>
      </p:sp>
      <p:sp>
        <p:nvSpPr>
          <p:cNvPr id="3" name="文本框 2"/>
          <p:cNvSpPr txBox="1"/>
          <p:nvPr/>
        </p:nvSpPr>
        <p:spPr>
          <a:xfrm>
            <a:off x="445770" y="472440"/>
            <a:ext cx="664845" cy="49212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lstStyle/>
          <a:p>
            <a:pPr marL="0" marR="0" indent="0" algn="ctr" defTabSz="914400" rtl="0" fontAlgn="auto" latinLnBrk="0" hangingPunct="0">
              <a:lnSpc>
                <a:spcPct val="100000"/>
              </a:lnSpc>
              <a:spcBef>
                <a:spcPts val="0"/>
              </a:spcBef>
              <a:spcAft>
                <a:spcPts val="0"/>
              </a:spcAft>
              <a:buClrTx/>
              <a:buSzTx/>
              <a:buFontTx/>
              <a:buNone/>
            </a:pPr>
            <a:r>
              <a:rPr sz="3200" b="1" dirty="0">
                <a:solidFill>
                  <a:schemeClr val="bg1"/>
                </a:solidFill>
                <a:latin typeface="微软雅黑" panose="020B0503020204020204" charset="-122"/>
                <a:ea typeface="微软雅黑" panose="020B0503020204020204" charset="-122"/>
                <a:sym typeface="+mn-ea"/>
              </a:rPr>
              <a:t>01</a:t>
            </a:r>
            <a:endParaRPr kumimoji="0" lang="zh-CN" altLang="en-US" sz="3200" b="1" i="0" u="none" strike="noStrike" cap="none" spc="0" normalizeH="0" baseline="0" dirty="0">
              <a:ln>
                <a:noFill/>
              </a:ln>
              <a:solidFill>
                <a:schemeClr val="bg1"/>
              </a:solidFill>
              <a:effectLst/>
              <a:uFillTx/>
              <a:latin typeface="微软雅黑" panose="020B0503020204020204" charset="-122"/>
              <a:ea typeface="微软雅黑" panose="020B0503020204020204" charset="-122"/>
              <a:cs typeface="Arial" panose="020B0604020202020204"/>
              <a:sym typeface="+mn-ea"/>
            </a:endParaRPr>
          </a:p>
        </p:txBody>
      </p:sp>
      <p:pic>
        <p:nvPicPr>
          <p:cNvPr id="2" name="图片 1"/>
          <p:cNvPicPr>
            <a:picLocks noChangeAspect="1"/>
          </p:cNvPicPr>
          <p:nvPr/>
        </p:nvPicPr>
        <p:blipFill>
          <a:blip r:embed="rId2"/>
          <a:stretch>
            <a:fillRect/>
          </a:stretch>
        </p:blipFill>
        <p:spPr>
          <a:xfrm>
            <a:off x="10552117" y="31200"/>
            <a:ext cx="1634147" cy="702859"/>
          </a:xfrm>
          <a:prstGeom prst="rect">
            <a:avLst/>
          </a:prstGeom>
        </p:spPr>
      </p:pic>
      <p:grpSp>
        <p:nvGrpSpPr>
          <p:cNvPr id="7" name="组合 6"/>
          <p:cNvGrpSpPr/>
          <p:nvPr/>
        </p:nvGrpSpPr>
        <p:grpSpPr>
          <a:xfrm>
            <a:off x="333294" y="4047897"/>
            <a:ext cx="6064250" cy="323215"/>
            <a:chOff x="847" y="5307"/>
            <a:chExt cx="9550" cy="509"/>
          </a:xfrm>
        </p:grpSpPr>
        <p:sp>
          <p:nvSpPr>
            <p:cNvPr id="8" name="内容占位符 2"/>
            <p:cNvSpPr>
              <a:spLocks noGrp="1"/>
            </p:cNvSpPr>
            <p:nvPr/>
          </p:nvSpPr>
          <p:spPr>
            <a:xfrm>
              <a:off x="847" y="5307"/>
              <a:ext cx="9550" cy="509"/>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mj-lt"/>
                <a:buNone/>
              </a:pPr>
              <a:r>
                <a:rPr lang="en-US" altLang="zh-CN" sz="1600" b="1" spc="50" dirty="0">
                  <a:latin typeface="微软雅黑" panose="020B0503020204020204" charset="-122"/>
                  <a:ea typeface="微软雅黑" panose="020B0503020204020204" charset="-122"/>
                  <a:cs typeface="微软雅黑" panose="020B0503020204020204" charset="-122"/>
                  <a:sym typeface="+mn-ea"/>
                </a:rPr>
                <a:t>【</a:t>
              </a:r>
              <a:r>
                <a:rPr lang="zh-CN" altLang="en-US" sz="1600" b="1" spc="50" dirty="0">
                  <a:latin typeface="微软雅黑" panose="020B0503020204020204" charset="-122"/>
                  <a:ea typeface="微软雅黑" panose="020B0503020204020204" charset="-122"/>
                  <a:cs typeface="微软雅黑" panose="020B0503020204020204" charset="-122"/>
                  <a:sym typeface="+mn-ea"/>
                </a:rPr>
                <a:t>用法用量</a:t>
              </a:r>
              <a:r>
                <a:rPr lang="en-US" altLang="zh-CN" sz="1600" b="1" spc="50" dirty="0">
                  <a:latin typeface="微软雅黑" panose="020B0503020204020204" charset="-122"/>
                  <a:ea typeface="微软雅黑" panose="020B0503020204020204" charset="-122"/>
                  <a:cs typeface="微软雅黑" panose="020B0503020204020204" charset="-122"/>
                  <a:sym typeface="+mn-ea"/>
                </a:rPr>
                <a:t>】</a:t>
              </a:r>
              <a:r>
                <a:rPr lang="zh-CN" altLang="en-US" sz="1600" spc="50" dirty="0">
                  <a:latin typeface="微软雅黑" panose="020B0503020204020204" charset="-122"/>
                  <a:ea typeface="微软雅黑" panose="020B0503020204020204" charset="-122"/>
                  <a:cs typeface="微软雅黑" panose="020B0503020204020204" charset="-122"/>
                  <a:sym typeface="+mn-ea"/>
                </a:rPr>
                <a:t>开水冲服。一次 1 袋，一日 2 次。</a:t>
              </a:r>
              <a:r>
                <a:rPr lang="zh-CN" altLang="en-US" sz="1600" b="1" spc="50" dirty="0">
                  <a:latin typeface="微软雅黑" panose="020B0503020204020204" charset="-122"/>
                  <a:ea typeface="微软雅黑" panose="020B0503020204020204" charset="-122"/>
                  <a:cs typeface="微软雅黑" panose="020B0503020204020204" charset="-122"/>
                  <a:sym typeface="+mn-ea"/>
                </a:rPr>
                <a:t> </a:t>
              </a:r>
              <a:endParaRPr lang="zh-CN" altLang="en-US" sz="1600" b="1" dirty="0" smtClean="0">
                <a:solidFill>
                  <a:srgbClr val="A7542D"/>
                </a:solidFill>
                <a:latin typeface="微软雅黑" panose="020B0503020204020204" charset="-122"/>
                <a:ea typeface="微软雅黑" panose="020B0503020204020204" charset="-122"/>
                <a:cs typeface="微软雅黑" panose="020B0503020204020204" charset="-122"/>
                <a:sym typeface="+mn-ea"/>
              </a:endParaRPr>
            </a:p>
          </p:txBody>
        </p:sp>
        <p:sp>
          <p:nvSpPr>
            <p:cNvPr id="9" name="椭圆 8"/>
            <p:cNvSpPr/>
            <p:nvPr/>
          </p:nvSpPr>
          <p:spPr>
            <a:xfrm>
              <a:off x="894" y="5482"/>
              <a:ext cx="160" cy="160"/>
            </a:xfrm>
            <a:prstGeom prst="ellipse">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algn="ctr"/>
              <a:endParaRPr lang="zh-CN" altLang="en-US" sz="1600">
                <a:latin typeface="微软雅黑" panose="020B0503020204020204" charset="-122"/>
                <a:ea typeface="微软雅黑" panose="020B0503020204020204" charset="-122"/>
              </a:endParaRPr>
            </a:p>
          </p:txBody>
        </p:sp>
      </p:grpSp>
      <p:grpSp>
        <p:nvGrpSpPr>
          <p:cNvPr id="10" name="组合 9"/>
          <p:cNvGrpSpPr/>
          <p:nvPr/>
        </p:nvGrpSpPr>
        <p:grpSpPr>
          <a:xfrm>
            <a:off x="6840847" y="1800395"/>
            <a:ext cx="5387340" cy="960120"/>
            <a:chOff x="859" y="6470"/>
            <a:chExt cx="8484" cy="1512"/>
          </a:xfrm>
        </p:grpSpPr>
        <p:sp>
          <p:nvSpPr>
            <p:cNvPr id="11" name="内容占位符 2"/>
            <p:cNvSpPr>
              <a:spLocks noGrp="1"/>
            </p:cNvSpPr>
            <p:nvPr/>
          </p:nvSpPr>
          <p:spPr>
            <a:xfrm>
              <a:off x="859" y="6470"/>
              <a:ext cx="8484" cy="1512"/>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mj-lt"/>
                <a:buNone/>
              </a:pPr>
              <a:r>
                <a:rPr lang="en-US" altLang="zh-CN" sz="1600" b="1" spc="50" dirty="0">
                  <a:latin typeface="微软雅黑" panose="020B0503020204020204" charset="-122"/>
                  <a:ea typeface="微软雅黑" panose="020B0503020204020204" charset="-122"/>
                  <a:cs typeface="微软雅黑" panose="020B0503020204020204" charset="-122"/>
                  <a:sym typeface="+mn-ea"/>
                </a:rPr>
                <a:t>【</a:t>
              </a:r>
              <a:r>
                <a:rPr lang="zh-CN" altLang="en-US" sz="1600" b="1" spc="50" dirty="0">
                  <a:latin typeface="微软雅黑" panose="020B0503020204020204" charset="-122"/>
                  <a:ea typeface="微软雅黑" panose="020B0503020204020204" charset="-122"/>
                  <a:cs typeface="微软雅黑" panose="020B0503020204020204" charset="-122"/>
                  <a:sym typeface="+mn-ea"/>
                </a:rPr>
                <a:t>目前大陆地区同通用名药品的上市情况</a:t>
              </a:r>
              <a:r>
                <a:rPr lang="en-US" altLang="zh-CN" sz="1600" b="1" spc="50" dirty="0">
                  <a:latin typeface="微软雅黑" panose="020B0503020204020204" charset="-122"/>
                  <a:ea typeface="微软雅黑" panose="020B0503020204020204" charset="-122"/>
                  <a:cs typeface="微软雅黑" panose="020B0503020204020204" charset="-122"/>
                  <a:sym typeface="+mn-ea"/>
                </a:rPr>
                <a:t>】</a:t>
              </a:r>
              <a:r>
                <a:rPr lang="zh-CN" altLang="en-US" sz="1600" b="1" spc="50" dirty="0">
                  <a:latin typeface="微软雅黑" panose="020B0503020204020204" charset="-122"/>
                  <a:ea typeface="微软雅黑" panose="020B0503020204020204" charset="-122"/>
                  <a:cs typeface="微软雅黑" panose="020B0503020204020204" charset="-122"/>
                  <a:sym typeface="+mn-ea"/>
                </a:rPr>
                <a:t>无</a:t>
              </a:r>
              <a:endParaRPr lang="en-US" altLang="zh-CN" sz="1600" b="1" spc="50" dirty="0">
                <a:latin typeface="微软雅黑" panose="020B0503020204020204" charset="-122"/>
                <a:ea typeface="微软雅黑" panose="020B0503020204020204" charset="-122"/>
                <a:cs typeface="微软雅黑" panose="020B0503020204020204" charset="-122"/>
                <a:sym typeface="+mn-ea"/>
              </a:endParaRPr>
            </a:p>
            <a:p>
              <a:pPr marL="0" indent="0" algn="l">
                <a:lnSpc>
                  <a:spcPct val="110000"/>
                </a:lnSpc>
                <a:buFont typeface="+mj-lt"/>
                <a:buNone/>
              </a:pPr>
              <a:endParaRPr lang="zh-CN" altLang="en-US" sz="1600" dirty="0" smtClean="0">
                <a:solidFill>
                  <a:srgbClr val="A7542D"/>
                </a:solidFill>
                <a:latin typeface="微软雅黑" panose="020B0503020204020204" charset="-122"/>
                <a:ea typeface="微软雅黑" panose="020B0503020204020204" charset="-122"/>
                <a:cs typeface="微软雅黑" panose="020B0503020204020204" charset="-122"/>
                <a:sym typeface="+mn-ea"/>
              </a:endParaRPr>
            </a:p>
          </p:txBody>
        </p:sp>
        <p:sp>
          <p:nvSpPr>
            <p:cNvPr id="12" name="椭圆 11"/>
            <p:cNvSpPr/>
            <p:nvPr/>
          </p:nvSpPr>
          <p:spPr>
            <a:xfrm>
              <a:off x="906" y="6662"/>
              <a:ext cx="160" cy="160"/>
            </a:xfrm>
            <a:prstGeom prst="ellipse">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algn="ctr"/>
              <a:endParaRPr lang="zh-CN" altLang="en-US" sz="1600">
                <a:latin typeface="微软雅黑" panose="020B0503020204020204" charset="-122"/>
                <a:ea typeface="微软雅黑" panose="020B0503020204020204" charset="-122"/>
              </a:endParaRPr>
            </a:p>
          </p:txBody>
        </p:sp>
      </p:grpSp>
      <p:grpSp>
        <p:nvGrpSpPr>
          <p:cNvPr id="19" name="组合 18"/>
          <p:cNvGrpSpPr/>
          <p:nvPr/>
        </p:nvGrpSpPr>
        <p:grpSpPr>
          <a:xfrm>
            <a:off x="6840855" y="1338580"/>
            <a:ext cx="4802505" cy="323215"/>
            <a:chOff x="859" y="5016"/>
            <a:chExt cx="8595" cy="509"/>
          </a:xfrm>
        </p:grpSpPr>
        <p:sp>
          <p:nvSpPr>
            <p:cNvPr id="20" name="内容占位符 2"/>
            <p:cNvSpPr>
              <a:spLocks noGrp="1"/>
            </p:cNvSpPr>
            <p:nvPr/>
          </p:nvSpPr>
          <p:spPr>
            <a:xfrm>
              <a:off x="859" y="5016"/>
              <a:ext cx="8595" cy="509"/>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mj-lt"/>
                <a:buNone/>
              </a:pPr>
              <a:r>
                <a:rPr lang="en-US" altLang="zh-CN" sz="1600" b="1" spc="50" dirty="0">
                  <a:latin typeface="微软雅黑" panose="020B0503020204020204" charset="-122"/>
                  <a:ea typeface="微软雅黑" panose="020B0503020204020204" charset="-122"/>
                  <a:cs typeface="微软雅黑" panose="020B0503020204020204" charset="-122"/>
                  <a:sym typeface="+mn-ea"/>
                </a:rPr>
                <a:t>【</a:t>
              </a:r>
              <a:r>
                <a:rPr lang="zh-CN" altLang="en-US" sz="1600" b="1" spc="50" dirty="0">
                  <a:latin typeface="微软雅黑" panose="020B0503020204020204" charset="-122"/>
                  <a:ea typeface="微软雅黑" panose="020B0503020204020204" charset="-122"/>
                  <a:cs typeface="微软雅黑" panose="020B0503020204020204" charset="-122"/>
                  <a:sym typeface="+mn-ea"/>
                </a:rPr>
                <a:t>中国大陆获批时间</a:t>
              </a:r>
              <a:r>
                <a:rPr lang="en-US" altLang="zh-CN" sz="1600" b="1" spc="50" dirty="0">
                  <a:latin typeface="微软雅黑" panose="020B0503020204020204" charset="-122"/>
                  <a:ea typeface="微软雅黑" panose="020B0503020204020204" charset="-122"/>
                  <a:cs typeface="微软雅黑" panose="020B0503020204020204" charset="-122"/>
                  <a:sym typeface="+mn-ea"/>
                </a:rPr>
                <a:t>】</a:t>
              </a:r>
              <a:r>
                <a:rPr lang="en-US" altLang="zh-CN" sz="1600" spc="50" dirty="0" smtClean="0">
                  <a:latin typeface="微软雅黑" panose="020B0503020204020204" charset="-122"/>
                  <a:ea typeface="微软雅黑" panose="020B0503020204020204" charset="-122"/>
                  <a:cs typeface="微软雅黑" panose="020B0503020204020204" charset="-122"/>
                  <a:sym typeface="+mn-ea"/>
                </a:rPr>
                <a:t>2025</a:t>
              </a:r>
              <a:r>
                <a:rPr lang="zh-CN" altLang="en-US" sz="1600" spc="50" dirty="0" smtClean="0">
                  <a:latin typeface="微软雅黑" panose="020B0503020204020204" charset="-122"/>
                  <a:ea typeface="微软雅黑" panose="020B0503020204020204" charset="-122"/>
                  <a:cs typeface="微软雅黑" panose="020B0503020204020204" charset="-122"/>
                  <a:sym typeface="+mn-ea"/>
                </a:rPr>
                <a:t>年</a:t>
              </a:r>
              <a:r>
                <a:rPr lang="en-US" altLang="zh-CN" sz="1600" spc="50" dirty="0" smtClean="0">
                  <a:latin typeface="微软雅黑" panose="020B0503020204020204" charset="-122"/>
                  <a:ea typeface="微软雅黑" panose="020B0503020204020204" charset="-122"/>
                  <a:cs typeface="微软雅黑" panose="020B0503020204020204" charset="-122"/>
                  <a:sym typeface="+mn-ea"/>
                </a:rPr>
                <a:t>12</a:t>
              </a:r>
              <a:r>
                <a:rPr lang="zh-CN" altLang="en-US" sz="1600" spc="50" dirty="0" smtClean="0">
                  <a:latin typeface="微软雅黑" panose="020B0503020204020204" charset="-122"/>
                  <a:ea typeface="微软雅黑" panose="020B0503020204020204" charset="-122"/>
                  <a:cs typeface="微软雅黑" panose="020B0503020204020204" charset="-122"/>
                  <a:sym typeface="+mn-ea"/>
                </a:rPr>
                <a:t>月 </a:t>
              </a:r>
              <a:endParaRPr lang="zh-CN" altLang="en-US" sz="1600" dirty="0" smtClean="0">
                <a:solidFill>
                  <a:srgbClr val="A7542D"/>
                </a:solidFill>
                <a:latin typeface="微软雅黑" panose="020B0503020204020204" charset="-122"/>
                <a:ea typeface="微软雅黑" panose="020B0503020204020204" charset="-122"/>
                <a:cs typeface="微软雅黑" panose="020B0503020204020204" charset="-122"/>
                <a:sym typeface="+mn-ea"/>
              </a:endParaRPr>
            </a:p>
          </p:txBody>
        </p:sp>
        <p:sp>
          <p:nvSpPr>
            <p:cNvPr id="21" name="椭圆 20"/>
            <p:cNvSpPr/>
            <p:nvPr/>
          </p:nvSpPr>
          <p:spPr>
            <a:xfrm>
              <a:off x="906" y="5222"/>
              <a:ext cx="160" cy="160"/>
            </a:xfrm>
            <a:prstGeom prst="ellipse">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algn="ctr"/>
              <a:endParaRPr lang="zh-CN" altLang="en-US" sz="1600">
                <a:latin typeface="微软雅黑" panose="020B0503020204020204" charset="-122"/>
                <a:ea typeface="微软雅黑" panose="020B0503020204020204" charset="-122"/>
              </a:endParaRPr>
            </a:p>
          </p:txBody>
        </p:sp>
      </p:grpSp>
      <p:grpSp>
        <p:nvGrpSpPr>
          <p:cNvPr id="22" name="组合 21"/>
          <p:cNvGrpSpPr/>
          <p:nvPr/>
        </p:nvGrpSpPr>
        <p:grpSpPr>
          <a:xfrm>
            <a:off x="337533" y="2306592"/>
            <a:ext cx="5459095" cy="377190"/>
            <a:chOff x="859" y="6431"/>
            <a:chExt cx="8597" cy="594"/>
          </a:xfrm>
        </p:grpSpPr>
        <p:sp>
          <p:nvSpPr>
            <p:cNvPr id="23" name="内容占位符 2"/>
            <p:cNvSpPr>
              <a:spLocks noGrp="1"/>
            </p:cNvSpPr>
            <p:nvPr/>
          </p:nvSpPr>
          <p:spPr>
            <a:xfrm>
              <a:off x="859" y="6431"/>
              <a:ext cx="8597" cy="594"/>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mj-lt"/>
                <a:buNone/>
              </a:pPr>
              <a:r>
                <a:rPr lang="en-US" altLang="zh-CN" sz="1600" b="1" spc="50" dirty="0">
                  <a:latin typeface="微软雅黑" panose="020B0503020204020204" charset="-122"/>
                  <a:ea typeface="微软雅黑" panose="020B0503020204020204" charset="-122"/>
                  <a:cs typeface="微软雅黑" panose="020B0503020204020204" charset="-122"/>
                  <a:sym typeface="+mn-ea"/>
                </a:rPr>
                <a:t>【</a:t>
              </a:r>
              <a:r>
                <a:rPr lang="zh-CN" altLang="en-US" sz="1600" b="1" spc="50" dirty="0">
                  <a:latin typeface="微软雅黑" panose="020B0503020204020204" charset="-122"/>
                  <a:ea typeface="微软雅黑" panose="020B0503020204020204" charset="-122"/>
                  <a:cs typeface="微软雅黑" panose="020B0503020204020204" charset="-122"/>
                  <a:sym typeface="+mn-ea"/>
                </a:rPr>
                <a:t>注册规格</a:t>
              </a:r>
              <a:r>
                <a:rPr lang="en-US" altLang="zh-CN" sz="1600" b="1" spc="50" dirty="0">
                  <a:latin typeface="微软雅黑" panose="020B0503020204020204" charset="-122"/>
                  <a:ea typeface="微软雅黑" panose="020B0503020204020204" charset="-122"/>
                  <a:cs typeface="微软雅黑" panose="020B0503020204020204" charset="-122"/>
                  <a:sym typeface="+mn-ea"/>
                </a:rPr>
                <a:t>】 </a:t>
              </a:r>
              <a:r>
                <a:rPr lang="zh-CN" altLang="en-US" sz="1600" spc="50" dirty="0">
                  <a:latin typeface="微软雅黑" panose="020B0503020204020204" charset="-122"/>
                  <a:ea typeface="微软雅黑" panose="020B0503020204020204" charset="-122"/>
                  <a:cs typeface="微软雅黑" panose="020B0503020204020204" charset="-122"/>
                  <a:sym typeface="+mn-ea"/>
                </a:rPr>
                <a:t>每袋装9</a:t>
              </a:r>
              <a:r>
                <a:rPr lang="en-US" altLang="zh-CN" sz="1600" spc="50" dirty="0">
                  <a:latin typeface="微软雅黑" panose="020B0503020204020204" charset="-122"/>
                  <a:ea typeface="微软雅黑" panose="020B0503020204020204" charset="-122"/>
                  <a:cs typeface="微软雅黑" panose="020B0503020204020204" charset="-122"/>
                  <a:sym typeface="+mn-ea"/>
                </a:rPr>
                <a:t>g（</a:t>
              </a:r>
              <a:r>
                <a:rPr lang="zh-CN" altLang="en-US" sz="1600" spc="50" dirty="0">
                  <a:latin typeface="微软雅黑" panose="020B0503020204020204" charset="-122"/>
                  <a:ea typeface="微软雅黑" panose="020B0503020204020204" charset="-122"/>
                  <a:cs typeface="微软雅黑" panose="020B0503020204020204" charset="-122"/>
                  <a:sym typeface="+mn-ea"/>
                </a:rPr>
                <a:t>相当于饮片19.42</a:t>
              </a:r>
              <a:r>
                <a:rPr lang="en-US" altLang="zh-CN" sz="1600" spc="50" dirty="0">
                  <a:latin typeface="微软雅黑" panose="020B0503020204020204" charset="-122"/>
                  <a:ea typeface="微软雅黑" panose="020B0503020204020204" charset="-122"/>
                  <a:cs typeface="微软雅黑" panose="020B0503020204020204" charset="-122"/>
                  <a:sym typeface="+mn-ea"/>
                </a:rPr>
                <a:t>g）</a:t>
              </a:r>
              <a:r>
                <a:rPr lang="zh-CN" altLang="en-US" sz="1600" spc="50" dirty="0">
                  <a:latin typeface="微软雅黑" panose="020B0503020204020204" charset="-122"/>
                  <a:ea typeface="微软雅黑" panose="020B0503020204020204" charset="-122"/>
                  <a:cs typeface="微软雅黑" panose="020B0503020204020204" charset="-122"/>
                  <a:sym typeface="+mn-ea"/>
                </a:rPr>
                <a:t> </a:t>
              </a:r>
              <a:r>
                <a:rPr lang="zh-CN" altLang="en-US" sz="1600" b="1" spc="50" dirty="0">
                  <a:latin typeface="微软雅黑" panose="020B0503020204020204" charset="-122"/>
                  <a:ea typeface="微软雅黑" panose="020B0503020204020204" charset="-122"/>
                  <a:cs typeface="微软雅黑" panose="020B0503020204020204" charset="-122"/>
                  <a:sym typeface="+mn-ea"/>
                </a:rPr>
                <a:t> </a:t>
              </a:r>
              <a:endParaRPr lang="zh-CN" altLang="en-US" sz="1600" b="1" dirty="0" smtClean="0">
                <a:solidFill>
                  <a:srgbClr val="A7542D"/>
                </a:solidFill>
                <a:latin typeface="微软雅黑" panose="020B0503020204020204" charset="-122"/>
                <a:ea typeface="微软雅黑" panose="020B0503020204020204" charset="-122"/>
                <a:cs typeface="微软雅黑" panose="020B0503020204020204" charset="-122"/>
                <a:sym typeface="+mn-ea"/>
              </a:endParaRPr>
            </a:p>
          </p:txBody>
        </p:sp>
        <p:sp>
          <p:nvSpPr>
            <p:cNvPr id="24" name="椭圆 23"/>
            <p:cNvSpPr/>
            <p:nvPr/>
          </p:nvSpPr>
          <p:spPr>
            <a:xfrm>
              <a:off x="906" y="6604"/>
              <a:ext cx="160" cy="160"/>
            </a:xfrm>
            <a:prstGeom prst="ellipse">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algn="ctr"/>
              <a:endParaRPr lang="zh-CN" altLang="en-US" sz="1600">
                <a:latin typeface="微软雅黑" panose="020B0503020204020204" charset="-122"/>
                <a:ea typeface="微软雅黑" panose="020B0503020204020204" charset="-122"/>
              </a:endParaRPr>
            </a:p>
          </p:txBody>
        </p:sp>
      </p:grpSp>
      <p:grpSp>
        <p:nvGrpSpPr>
          <p:cNvPr id="25" name="组合 24"/>
          <p:cNvGrpSpPr/>
          <p:nvPr/>
        </p:nvGrpSpPr>
        <p:grpSpPr>
          <a:xfrm>
            <a:off x="6837703" y="3203380"/>
            <a:ext cx="3531235" cy="332740"/>
            <a:chOff x="859" y="9322"/>
            <a:chExt cx="5561" cy="524"/>
          </a:xfrm>
        </p:grpSpPr>
        <p:sp>
          <p:nvSpPr>
            <p:cNvPr id="26" name="内容占位符 2"/>
            <p:cNvSpPr>
              <a:spLocks noGrp="1"/>
            </p:cNvSpPr>
            <p:nvPr/>
          </p:nvSpPr>
          <p:spPr>
            <a:xfrm>
              <a:off x="859" y="9322"/>
              <a:ext cx="5561" cy="524"/>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mj-lt"/>
                <a:buNone/>
              </a:pPr>
              <a:r>
                <a:rPr lang="en-US" altLang="zh-CN" sz="1600" b="1" spc="50" dirty="0">
                  <a:latin typeface="微软雅黑" panose="020B0503020204020204" charset="-122"/>
                  <a:ea typeface="微软雅黑" panose="020B0503020204020204" charset="-122"/>
                  <a:cs typeface="微软雅黑" panose="020B0503020204020204" charset="-122"/>
                  <a:sym typeface="+mn-ea"/>
                </a:rPr>
                <a:t>【</a:t>
              </a:r>
              <a:r>
                <a:rPr lang="zh-CN" altLang="en-US" sz="1600" b="1" spc="50" dirty="0">
                  <a:latin typeface="微软雅黑" panose="020B0503020204020204" charset="-122"/>
                  <a:ea typeface="微软雅黑" panose="020B0503020204020204" charset="-122"/>
                  <a:cs typeface="微软雅黑" panose="020B0503020204020204" charset="-122"/>
                  <a:sym typeface="+mn-ea"/>
                </a:rPr>
                <a:t>是否为OTC产品</a:t>
              </a:r>
              <a:r>
                <a:rPr lang="en-US" altLang="zh-CN" sz="1600" b="1" spc="50" dirty="0">
                  <a:latin typeface="微软雅黑" panose="020B0503020204020204" charset="-122"/>
                  <a:ea typeface="微软雅黑" panose="020B0503020204020204" charset="-122"/>
                  <a:cs typeface="微软雅黑" panose="020B0503020204020204" charset="-122"/>
                  <a:sym typeface="+mn-ea"/>
                </a:rPr>
                <a:t>】</a:t>
              </a:r>
              <a:r>
                <a:rPr lang="zh-CN" altLang="en-US" sz="1600" spc="50" dirty="0">
                  <a:latin typeface="微软雅黑" panose="020B0503020204020204" charset="-122"/>
                  <a:ea typeface="微软雅黑" panose="020B0503020204020204" charset="-122"/>
                  <a:cs typeface="微软雅黑" panose="020B0503020204020204" charset="-122"/>
                  <a:sym typeface="+mn-ea"/>
                </a:rPr>
                <a:t>否</a:t>
              </a:r>
              <a:r>
                <a:rPr lang="zh-CN" altLang="en-US" sz="1600" b="1" spc="50" dirty="0">
                  <a:latin typeface="微软雅黑" panose="020B0503020204020204" charset="-122"/>
                  <a:ea typeface="微软雅黑" panose="020B0503020204020204" charset="-122"/>
                  <a:cs typeface="微软雅黑" panose="020B0503020204020204" charset="-122"/>
                  <a:sym typeface="+mn-ea"/>
                </a:rPr>
                <a:t> </a:t>
              </a:r>
              <a:endParaRPr lang="zh-CN" altLang="en-US" sz="1600" b="1" dirty="0" smtClean="0">
                <a:solidFill>
                  <a:srgbClr val="A7542D"/>
                </a:solidFill>
                <a:latin typeface="微软雅黑" panose="020B0503020204020204" charset="-122"/>
                <a:ea typeface="微软雅黑" panose="020B0503020204020204" charset="-122"/>
                <a:cs typeface="微软雅黑" panose="020B0503020204020204" charset="-122"/>
                <a:sym typeface="+mn-ea"/>
              </a:endParaRPr>
            </a:p>
          </p:txBody>
        </p:sp>
        <p:sp>
          <p:nvSpPr>
            <p:cNvPr id="27" name="椭圆 26"/>
            <p:cNvSpPr/>
            <p:nvPr/>
          </p:nvSpPr>
          <p:spPr>
            <a:xfrm>
              <a:off x="906" y="9479"/>
              <a:ext cx="160" cy="160"/>
            </a:xfrm>
            <a:prstGeom prst="ellipse">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algn="ctr"/>
              <a:endParaRPr lang="zh-CN" altLang="en-US" sz="1600">
                <a:latin typeface="微软雅黑" panose="020B0503020204020204" charset="-122"/>
                <a:ea typeface="微软雅黑" panose="020B0503020204020204" charset="-122"/>
              </a:endParaRPr>
            </a:p>
          </p:txBody>
        </p:sp>
      </p:grpSp>
      <p:sp>
        <p:nvSpPr>
          <p:cNvPr id="28" name="内容占位符 2"/>
          <p:cNvSpPr>
            <a:spLocks noGrp="1"/>
          </p:cNvSpPr>
          <p:nvPr/>
        </p:nvSpPr>
        <p:spPr>
          <a:xfrm>
            <a:off x="355690" y="2806982"/>
            <a:ext cx="1740615" cy="4457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mj-lt"/>
              <a:buNone/>
            </a:pPr>
            <a:r>
              <a:rPr lang="en-US" altLang="zh-CN" sz="1600" b="1" spc="50" dirty="0" smtClean="0">
                <a:latin typeface="微软雅黑" panose="020B0503020204020204" charset="-122"/>
                <a:ea typeface="微软雅黑" panose="020B0503020204020204" charset="-122"/>
                <a:cs typeface="Source Han Sans CN Bold" panose="020B0A00000000000000" charset="-122"/>
                <a:sym typeface="+mn-ea"/>
              </a:rPr>
              <a:t>【</a:t>
            </a:r>
            <a:r>
              <a:rPr lang="zh-CN" altLang="en-US" sz="1600" b="1" spc="50" dirty="0" smtClean="0">
                <a:latin typeface="微软雅黑" panose="020B0503020204020204" charset="-122"/>
                <a:ea typeface="微软雅黑" panose="020B0503020204020204" charset="-122"/>
                <a:cs typeface="Source Han Sans CN Bold" panose="020B0A00000000000000" charset="-122"/>
                <a:sym typeface="+mn-ea"/>
              </a:rPr>
              <a:t>功能主治</a:t>
            </a:r>
            <a:r>
              <a:rPr lang="en-US" altLang="zh-CN" sz="1600" b="1" spc="50" dirty="0" smtClean="0">
                <a:latin typeface="微软雅黑" panose="020B0503020204020204" charset="-122"/>
                <a:ea typeface="微软雅黑" panose="020B0503020204020204" charset="-122"/>
                <a:cs typeface="Source Han Sans CN Bold" panose="020B0A00000000000000" charset="-122"/>
                <a:sym typeface="+mn-ea"/>
              </a:rPr>
              <a:t>】</a:t>
            </a:r>
            <a:endParaRPr lang="zh-CN" altLang="en-US" sz="1600" b="1" dirty="0" smtClean="0">
              <a:solidFill>
                <a:srgbClr val="A7542D"/>
              </a:solidFill>
              <a:latin typeface="微软雅黑" panose="020B0503020204020204" charset="-122"/>
              <a:ea typeface="微软雅黑" panose="020B0503020204020204" charset="-122"/>
              <a:cs typeface="Source Han Sans CN Bold" panose="020B0A00000000000000" charset="-122"/>
              <a:sym typeface="+mn-ea"/>
            </a:endParaRPr>
          </a:p>
        </p:txBody>
      </p:sp>
      <p:sp>
        <p:nvSpPr>
          <p:cNvPr id="29" name="椭圆 28"/>
          <p:cNvSpPr/>
          <p:nvPr/>
        </p:nvSpPr>
        <p:spPr>
          <a:xfrm>
            <a:off x="370189" y="2927925"/>
            <a:ext cx="101600" cy="101600"/>
          </a:xfrm>
          <a:prstGeom prst="ellipse">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30" name="内容占位符 2"/>
          <p:cNvSpPr>
            <a:spLocks noGrp="1"/>
          </p:cNvSpPr>
          <p:nvPr/>
        </p:nvSpPr>
        <p:spPr>
          <a:xfrm>
            <a:off x="1687195" y="2755900"/>
            <a:ext cx="4302760" cy="11785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30000"/>
              </a:lnSpc>
              <a:spcAft>
                <a:spcPts val="0"/>
              </a:spcAft>
              <a:buFont typeface="+mj-lt"/>
              <a:buNone/>
            </a:pPr>
            <a:r>
              <a:rPr lang="zh-CN" altLang="en-US" sz="1600" dirty="0">
                <a:latin typeface="微软雅黑" panose="020B0503020204020204" charset="-122"/>
                <a:ea typeface="微软雅黑" panose="020B0503020204020204" charset="-122"/>
              </a:rPr>
              <a:t>化痰熄风，健脾祛湿。用于风痰上扰证。症见眩晕，头痛，胸膈痞闷，恶心呕吐，舌苔白腻，脉弦滑。</a:t>
            </a:r>
            <a:endParaRPr lang="zh-CN" altLang="en-US" sz="1600" dirty="0">
              <a:latin typeface="微软雅黑" panose="020B0503020204020204" charset="-122"/>
              <a:ea typeface="微软雅黑" panose="020B0503020204020204" charset="-122"/>
            </a:endParaRPr>
          </a:p>
        </p:txBody>
      </p:sp>
      <p:grpSp>
        <p:nvGrpSpPr>
          <p:cNvPr id="31" name="组合 30"/>
          <p:cNvGrpSpPr/>
          <p:nvPr/>
        </p:nvGrpSpPr>
        <p:grpSpPr>
          <a:xfrm>
            <a:off x="366395" y="1849755"/>
            <a:ext cx="5352415" cy="327660"/>
            <a:chOff x="876" y="2600"/>
            <a:chExt cx="13561" cy="516"/>
          </a:xfrm>
        </p:grpSpPr>
        <p:sp>
          <p:nvSpPr>
            <p:cNvPr id="32" name="内容占位符 2"/>
            <p:cNvSpPr>
              <a:spLocks noGrp="1"/>
            </p:cNvSpPr>
            <p:nvPr/>
          </p:nvSpPr>
          <p:spPr>
            <a:xfrm>
              <a:off x="876" y="2600"/>
              <a:ext cx="13561" cy="516"/>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mj-lt"/>
                <a:buNone/>
              </a:pPr>
              <a:r>
                <a:rPr lang="en-US" altLang="zh-CN" sz="1600" b="1" spc="50" dirty="0">
                  <a:latin typeface="微软雅黑" panose="020B0503020204020204" charset="-122"/>
                  <a:ea typeface="微软雅黑" panose="020B0503020204020204" charset="-122"/>
                  <a:cs typeface="Source Han Sans CN Bold" panose="020B0A00000000000000" charset="-122"/>
                  <a:sym typeface="+mn-ea"/>
                </a:rPr>
                <a:t>【</a:t>
              </a:r>
              <a:r>
                <a:rPr lang="zh-CN" altLang="en-US" sz="1600" b="1" spc="50" dirty="0">
                  <a:latin typeface="微软雅黑" panose="020B0503020204020204" charset="-122"/>
                  <a:ea typeface="微软雅黑" panose="020B0503020204020204" charset="-122"/>
                  <a:cs typeface="Source Han Sans CN Bold" panose="020B0A00000000000000" charset="-122"/>
                  <a:sym typeface="+mn-ea"/>
                </a:rPr>
                <a:t>通用名</a:t>
              </a:r>
              <a:r>
                <a:rPr lang="en-US" altLang="zh-CN" sz="1600" b="1" spc="50" dirty="0">
                  <a:latin typeface="微软雅黑" panose="020B0503020204020204" charset="-122"/>
                  <a:ea typeface="微软雅黑" panose="020B0503020204020204" charset="-122"/>
                  <a:cs typeface="Source Han Sans CN Bold" panose="020B0A00000000000000" charset="-122"/>
                  <a:sym typeface="+mn-ea"/>
                </a:rPr>
                <a:t>】    </a:t>
              </a:r>
              <a:r>
                <a:rPr lang="zh-CN" altLang="en-US" sz="1600" spc="50" dirty="0">
                  <a:latin typeface="微软雅黑" panose="020B0503020204020204" charset="-122"/>
                  <a:ea typeface="微软雅黑" panose="020B0503020204020204" charset="-122"/>
                  <a:cs typeface="+mn-ea"/>
                </a:rPr>
                <a:t>半夏白术天麻汤颗粒</a:t>
              </a:r>
              <a:endParaRPr lang="zh-CN" altLang="en-US" sz="1600" spc="50" dirty="0">
                <a:latin typeface="微软雅黑" panose="020B0503020204020204" charset="-122"/>
                <a:ea typeface="微软雅黑" panose="020B0503020204020204" charset="-122"/>
                <a:cs typeface="+mn-ea"/>
              </a:endParaRPr>
            </a:p>
          </p:txBody>
        </p:sp>
        <p:sp>
          <p:nvSpPr>
            <p:cNvPr id="33" name="椭圆 32"/>
            <p:cNvSpPr/>
            <p:nvPr/>
          </p:nvSpPr>
          <p:spPr>
            <a:xfrm>
              <a:off x="906" y="2781"/>
              <a:ext cx="160" cy="160"/>
            </a:xfrm>
            <a:prstGeom prst="ellipse">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algn="ctr"/>
              <a:endParaRPr lang="zh-CN" altLang="en-US" sz="1600">
                <a:latin typeface="微软雅黑" panose="020B0503020204020204" charset="-122"/>
                <a:ea typeface="微软雅黑" panose="020B0503020204020204" charset="-122"/>
              </a:endParaRPr>
            </a:p>
          </p:txBody>
        </p:sp>
      </p:grpSp>
      <p:grpSp>
        <p:nvGrpSpPr>
          <p:cNvPr id="34" name="组合 33"/>
          <p:cNvGrpSpPr/>
          <p:nvPr/>
        </p:nvGrpSpPr>
        <p:grpSpPr>
          <a:xfrm>
            <a:off x="6837702" y="3714135"/>
            <a:ext cx="3994785" cy="323850"/>
            <a:chOff x="859" y="3625"/>
            <a:chExt cx="6291" cy="510"/>
          </a:xfrm>
        </p:grpSpPr>
        <p:sp>
          <p:nvSpPr>
            <p:cNvPr id="35" name="内容占位符 2"/>
            <p:cNvSpPr>
              <a:spLocks noGrp="1"/>
            </p:cNvSpPr>
            <p:nvPr/>
          </p:nvSpPr>
          <p:spPr>
            <a:xfrm>
              <a:off x="859" y="3625"/>
              <a:ext cx="6291" cy="5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mj-lt"/>
                <a:buNone/>
              </a:pPr>
              <a:r>
                <a:rPr lang="en-US" altLang="zh-CN" sz="1600" b="1" spc="50" dirty="0" smtClean="0">
                  <a:latin typeface="微软雅黑" panose="020B0503020204020204" charset="-122"/>
                  <a:ea typeface="微软雅黑" panose="020B0503020204020204" charset="-122"/>
                  <a:cs typeface="微软雅黑" panose="020B0503020204020204" charset="-122"/>
                  <a:sym typeface="+mn-ea"/>
                </a:rPr>
                <a:t>【</a:t>
              </a:r>
              <a:r>
                <a:rPr lang="zh-CN" altLang="en-US" sz="1600" b="1" spc="50" dirty="0" smtClean="0">
                  <a:latin typeface="微软雅黑" panose="020B0503020204020204" charset="-122"/>
                  <a:ea typeface="微软雅黑" panose="020B0503020204020204" charset="-122"/>
                  <a:cs typeface="微软雅黑" panose="020B0503020204020204" charset="-122"/>
                  <a:sym typeface="+mn-ea"/>
                </a:rPr>
                <a:t>药品注册分类</a:t>
              </a:r>
              <a:r>
                <a:rPr lang="en-US" altLang="zh-CN" sz="1600" b="1" spc="50" dirty="0" smtClean="0">
                  <a:latin typeface="微软雅黑" panose="020B0503020204020204" charset="-122"/>
                  <a:ea typeface="微软雅黑" panose="020B0503020204020204" charset="-122"/>
                  <a:cs typeface="微软雅黑" panose="020B0503020204020204" charset="-122"/>
                  <a:sym typeface="+mn-ea"/>
                </a:rPr>
                <a:t>】</a:t>
              </a:r>
              <a:r>
                <a:rPr lang="zh-CN" altLang="en-US" sz="1600" spc="50" dirty="0" smtClean="0">
                  <a:latin typeface="微软雅黑" panose="020B0503020204020204" charset="-122"/>
                  <a:ea typeface="微软雅黑" panose="020B0503020204020204" charset="-122"/>
                  <a:cs typeface="微软雅黑" panose="020B0503020204020204" charset="-122"/>
                  <a:sym typeface="+mn-ea"/>
                </a:rPr>
                <a:t>中药</a:t>
              </a:r>
              <a:r>
                <a:rPr lang="en-US" altLang="zh-CN" sz="1600" spc="50" dirty="0" smtClean="0">
                  <a:latin typeface="微软雅黑" panose="020B0503020204020204" charset="-122"/>
                  <a:ea typeface="微软雅黑" panose="020B0503020204020204" charset="-122"/>
                  <a:cs typeface="微软雅黑" panose="020B0503020204020204" charset="-122"/>
                  <a:sym typeface="+mn-ea"/>
                </a:rPr>
                <a:t>3.1</a:t>
              </a:r>
              <a:r>
                <a:rPr lang="zh-CN" altLang="en-US" sz="1600" spc="50" dirty="0" smtClean="0">
                  <a:latin typeface="微软雅黑" panose="020B0503020204020204" charset="-122"/>
                  <a:ea typeface="微软雅黑" panose="020B0503020204020204" charset="-122"/>
                  <a:cs typeface="微软雅黑" panose="020B0503020204020204" charset="-122"/>
                  <a:sym typeface="+mn-ea"/>
                </a:rPr>
                <a:t>类新药</a:t>
              </a:r>
              <a:endParaRPr lang="zh-CN" altLang="en-US" sz="1600" spc="50" dirty="0" smtClean="0">
                <a:solidFill>
                  <a:srgbClr val="A7542D"/>
                </a:solidFill>
                <a:latin typeface="微软雅黑" panose="020B0503020204020204" charset="-122"/>
                <a:ea typeface="微软雅黑" panose="020B0503020204020204" charset="-122"/>
                <a:cs typeface="微软雅黑" panose="020B0503020204020204" charset="-122"/>
                <a:sym typeface="+mn-ea"/>
              </a:endParaRPr>
            </a:p>
          </p:txBody>
        </p:sp>
        <p:sp>
          <p:nvSpPr>
            <p:cNvPr id="36" name="椭圆 35"/>
            <p:cNvSpPr/>
            <p:nvPr/>
          </p:nvSpPr>
          <p:spPr>
            <a:xfrm>
              <a:off x="906" y="3824"/>
              <a:ext cx="160" cy="160"/>
            </a:xfrm>
            <a:prstGeom prst="ellipse">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algn="ctr"/>
              <a:endParaRPr lang="zh-CN" altLang="en-US" sz="1600">
                <a:latin typeface="微软雅黑" panose="020B0503020204020204" charset="-122"/>
                <a:ea typeface="微软雅黑" panose="020B0503020204020204" charset="-122"/>
              </a:endParaRPr>
            </a:p>
          </p:txBody>
        </p:sp>
      </p:grpSp>
      <p:grpSp>
        <p:nvGrpSpPr>
          <p:cNvPr id="37" name="组合 36"/>
          <p:cNvGrpSpPr/>
          <p:nvPr/>
        </p:nvGrpSpPr>
        <p:grpSpPr>
          <a:xfrm>
            <a:off x="367614" y="1406010"/>
            <a:ext cx="6029325" cy="327660"/>
            <a:chOff x="859" y="2600"/>
            <a:chExt cx="9495" cy="516"/>
          </a:xfrm>
        </p:grpSpPr>
        <p:sp>
          <p:nvSpPr>
            <p:cNvPr id="38" name="内容占位符 2"/>
            <p:cNvSpPr>
              <a:spLocks noGrp="1"/>
            </p:cNvSpPr>
            <p:nvPr/>
          </p:nvSpPr>
          <p:spPr>
            <a:xfrm>
              <a:off x="859" y="2600"/>
              <a:ext cx="9495" cy="516"/>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mj-lt"/>
                <a:buNone/>
              </a:pPr>
              <a:r>
                <a:rPr lang="en-US" altLang="zh-CN" sz="1600" b="1" spc="50" dirty="0" smtClean="0">
                  <a:latin typeface="微软雅黑" panose="020B0503020204020204" charset="-122"/>
                  <a:ea typeface="微软雅黑" panose="020B0503020204020204" charset="-122"/>
                  <a:cs typeface="Source Han Sans CN Bold" panose="020B0A00000000000000" charset="-122"/>
                  <a:sym typeface="+mn-ea"/>
                </a:rPr>
                <a:t>【</a:t>
              </a:r>
              <a:r>
                <a:rPr lang="zh-CN" altLang="en-US" sz="1600" b="1" spc="50" dirty="0" smtClean="0">
                  <a:latin typeface="微软雅黑" panose="020B0503020204020204" charset="-122"/>
                  <a:ea typeface="微软雅黑" panose="020B0503020204020204" charset="-122"/>
                  <a:cs typeface="Source Han Sans CN Bold" panose="020B0A00000000000000" charset="-122"/>
                  <a:sym typeface="+mn-ea"/>
                </a:rPr>
                <a:t>申报目录类别</a:t>
              </a:r>
              <a:r>
                <a:rPr lang="en-US" altLang="zh-CN" sz="1600" b="1" spc="50" dirty="0" smtClean="0">
                  <a:latin typeface="微软雅黑" panose="020B0503020204020204" charset="-122"/>
                  <a:ea typeface="微软雅黑" panose="020B0503020204020204" charset="-122"/>
                  <a:cs typeface="Source Han Sans CN Bold" panose="020B0A00000000000000" charset="-122"/>
                  <a:sym typeface="+mn-ea"/>
                </a:rPr>
                <a:t>】</a:t>
              </a:r>
              <a:r>
                <a:rPr lang="zh-CN" altLang="en-US" sz="1600" dirty="0">
                  <a:latin typeface="微软雅黑" panose="020B0503020204020204" charset="-122"/>
                  <a:ea typeface="微软雅黑" panose="020B0503020204020204" charset="-122"/>
                  <a:sym typeface="+mn-ea"/>
                </a:rPr>
                <a:t>基本医</a:t>
              </a:r>
              <a:r>
                <a:rPr lang="zh-CN" altLang="en-US" sz="1600" dirty="0" smtClean="0">
                  <a:latin typeface="微软雅黑" panose="020B0503020204020204" charset="-122"/>
                  <a:ea typeface="微软雅黑" panose="020B0503020204020204" charset="-122"/>
                  <a:sym typeface="+mn-ea"/>
                </a:rPr>
                <a:t>保目录</a:t>
              </a:r>
              <a:endParaRPr lang="zh-CN" altLang="en-US" sz="1600" spc="50" dirty="0">
                <a:latin typeface="微软雅黑" panose="020B0503020204020204" charset="-122"/>
                <a:ea typeface="微软雅黑" panose="020B0503020204020204" charset="-122"/>
                <a:cs typeface="+mn-ea"/>
              </a:endParaRPr>
            </a:p>
          </p:txBody>
        </p:sp>
        <p:sp>
          <p:nvSpPr>
            <p:cNvPr id="39" name="椭圆 38"/>
            <p:cNvSpPr/>
            <p:nvPr/>
          </p:nvSpPr>
          <p:spPr>
            <a:xfrm>
              <a:off x="880" y="2781"/>
              <a:ext cx="160" cy="160"/>
            </a:xfrm>
            <a:prstGeom prst="ellipse">
              <a:avLst/>
            </a:prstGeom>
            <a:solidFill>
              <a:srgbClr val="0071C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algn="ctr"/>
              <a:endParaRPr lang="zh-CN" altLang="en-US" sz="1600">
                <a:latin typeface="微软雅黑" panose="020B0503020204020204" charset="-122"/>
                <a:ea typeface="微软雅黑" panose="020B0503020204020204" charset="-122"/>
              </a:endParaRPr>
            </a:p>
          </p:txBody>
        </p:sp>
      </p:grpSp>
      <p:graphicFrame>
        <p:nvGraphicFramePr>
          <p:cNvPr id="6" name="表格 5"/>
          <p:cNvGraphicFramePr>
            <a:graphicFrameLocks noGrp="1"/>
          </p:cNvGraphicFramePr>
          <p:nvPr>
            <p:custDataLst>
              <p:tags r:id="rId3"/>
            </p:custDataLst>
          </p:nvPr>
        </p:nvGraphicFramePr>
        <p:xfrm>
          <a:off x="329565" y="5070475"/>
          <a:ext cx="11029950" cy="1091565"/>
        </p:xfrm>
        <a:graphic>
          <a:graphicData uri="http://schemas.openxmlformats.org/drawingml/2006/table">
            <a:tbl>
              <a:tblPr/>
              <a:tblGrid>
                <a:gridCol w="4784725"/>
                <a:gridCol w="2637790"/>
                <a:gridCol w="2281555"/>
                <a:gridCol w="1325880"/>
              </a:tblGrid>
              <a:tr h="343535">
                <a:tc>
                  <a:txBody>
                    <a:bodyPr/>
                    <a:lstStyle/>
                    <a:p>
                      <a:pPr algn="ctr" rtl="0" fontAlgn="ctr"/>
                      <a:r>
                        <a:rPr lang="zh-CN" altLang="en-US" sz="1600" b="1" i="0" u="none" strike="noStrike" dirty="0">
                          <a:solidFill>
                            <a:schemeClr val="bg1"/>
                          </a:solidFill>
                          <a:effectLst/>
                          <a:latin typeface="微软雅黑" panose="020B0503020204020204" charset="-122"/>
                          <a:ea typeface="微软雅黑" panose="020B0503020204020204" charset="-122"/>
                        </a:rPr>
                        <a:t>相关专利</a:t>
                      </a:r>
                      <a:endParaRPr lang="zh-CN" altLang="en-US" sz="1600" b="1" i="0" u="none" strike="noStrike" dirty="0">
                        <a:solidFill>
                          <a:schemeClr val="bg1"/>
                        </a:solidFill>
                        <a:effectLst/>
                        <a:latin typeface="微软雅黑" panose="020B0503020204020204" charset="-122"/>
                        <a:ea typeface="微软雅黑" panose="020B0503020204020204" charset="-122"/>
                      </a:endParaRPr>
                    </a:p>
                  </a:txBody>
                  <a:tcPr marL="2936" marR="2936" marT="2936" marB="0" anchor="ctr" anchorCtr="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549E"/>
                    </a:solidFill>
                  </a:tcPr>
                </a:tc>
                <a:tc>
                  <a:txBody>
                    <a:bodyPr/>
                    <a:lstStyle/>
                    <a:p>
                      <a:pPr algn="ctr" rtl="0" fontAlgn="ctr"/>
                      <a:r>
                        <a:rPr lang="zh-CN" altLang="en-US" sz="1600" b="1" i="0" u="none" strike="noStrike" dirty="0">
                          <a:solidFill>
                            <a:schemeClr val="bg1"/>
                          </a:solidFill>
                          <a:effectLst/>
                          <a:latin typeface="微软雅黑" panose="020B0503020204020204" charset="-122"/>
                          <a:ea typeface="微软雅黑" panose="020B0503020204020204" charset="-122"/>
                        </a:rPr>
                        <a:t>专利号</a:t>
                      </a:r>
                      <a:endParaRPr lang="zh-CN" altLang="en-US" sz="1600" b="1" i="0" u="none" strike="noStrike" dirty="0">
                        <a:solidFill>
                          <a:schemeClr val="bg1"/>
                        </a:solidFill>
                        <a:effectLst/>
                        <a:latin typeface="微软雅黑" panose="020B0503020204020204" charset="-122"/>
                        <a:ea typeface="微软雅黑" panose="020B0503020204020204" charset="-122"/>
                      </a:endParaRPr>
                    </a:p>
                  </a:txBody>
                  <a:tcPr marL="2936" marR="2936" marT="2936" marB="0" anchor="ctr" anchorCtr="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549E"/>
                    </a:solidFill>
                  </a:tcPr>
                </a:tc>
                <a:tc>
                  <a:txBody>
                    <a:bodyPr/>
                    <a:lstStyle/>
                    <a:p>
                      <a:pPr algn="ctr" fontAlgn="ctr"/>
                      <a:r>
                        <a:rPr lang="zh-CN" altLang="en-US" sz="1600" b="1" i="0" u="none" strike="noStrike" dirty="0">
                          <a:solidFill>
                            <a:schemeClr val="bg1"/>
                          </a:solidFill>
                          <a:effectLst/>
                          <a:latin typeface="微软雅黑" panose="020B0503020204020204" charset="-122"/>
                          <a:ea typeface="微软雅黑" panose="020B0503020204020204" charset="-122"/>
                        </a:rPr>
                        <a:t>核心专利权期限届满日</a:t>
                      </a:r>
                      <a:endParaRPr lang="zh-CN" altLang="en-US" sz="1600" b="1" i="0" u="none" strike="noStrike" dirty="0">
                        <a:solidFill>
                          <a:schemeClr val="bg1"/>
                        </a:solidFill>
                        <a:effectLst/>
                        <a:latin typeface="微软雅黑" panose="020B0503020204020204" charset="-122"/>
                        <a:ea typeface="微软雅黑" panose="020B0503020204020204" charset="-122"/>
                      </a:endParaRPr>
                    </a:p>
                  </a:txBody>
                  <a:tcPr marL="6350" marR="6350" marT="6350" marB="0" anchor="ctr" anchorCtr="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549E"/>
                    </a:solidFill>
                  </a:tcPr>
                </a:tc>
                <a:tc>
                  <a:txBody>
                    <a:bodyPr/>
                    <a:lstStyle/>
                    <a:p>
                      <a:pPr algn="ctr" rtl="0" fontAlgn="ctr"/>
                      <a:r>
                        <a:rPr lang="zh-CN" altLang="en-US" sz="1600" b="1" i="0" u="none" strike="noStrike" dirty="0">
                          <a:solidFill>
                            <a:schemeClr val="bg1"/>
                          </a:solidFill>
                          <a:effectLst/>
                          <a:latin typeface="微软雅黑" panose="020B0503020204020204" charset="-122"/>
                          <a:ea typeface="微软雅黑" panose="020B0503020204020204" charset="-122"/>
                        </a:rPr>
                        <a:t>专利类型</a:t>
                      </a:r>
                      <a:endParaRPr lang="zh-CN" altLang="en-US" sz="1600" b="1" i="0" u="none" strike="noStrike" dirty="0">
                        <a:solidFill>
                          <a:schemeClr val="bg1"/>
                        </a:solidFill>
                        <a:effectLst/>
                        <a:latin typeface="微软雅黑" panose="020B0503020204020204" charset="-122"/>
                        <a:ea typeface="微软雅黑" panose="020B0503020204020204" charset="-122"/>
                      </a:endParaRPr>
                    </a:p>
                  </a:txBody>
                  <a:tcPr marL="2936" marR="2936" marT="2936" marB="0" anchor="ctr" anchorCtr="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549E"/>
                    </a:solidFill>
                  </a:tcPr>
                </a:tc>
              </a:tr>
              <a:tr h="374015">
                <a:tc>
                  <a:txBody>
                    <a:bodyPr/>
                    <a:lstStyle/>
                    <a:p>
                      <a:pPr algn="ctr" rtl="0" fontAlgn="t"/>
                      <a:r>
                        <a:rPr lang="zh-CN" altLang="en-US" sz="1600" b="0" i="0" u="none" strike="noStrike">
                          <a:solidFill>
                            <a:srgbClr val="000000"/>
                          </a:solidFill>
                          <a:effectLst/>
                          <a:latin typeface="微软雅黑" panose="020B0503020204020204" charset="-122"/>
                          <a:ea typeface="微软雅黑" panose="020B0503020204020204" charset="-122"/>
                        </a:rPr>
                        <a:t>一种半夏白术天麻汤中挥发性成分的气相特征图谱的构建方法</a:t>
                      </a:r>
                      <a:endParaRPr lang="zh-CN" altLang="en-US" sz="1600" b="0" i="0" u="none" strike="noStrike">
                        <a:solidFill>
                          <a:srgbClr val="000000"/>
                        </a:solidFill>
                        <a:effectLst/>
                        <a:latin typeface="微软雅黑" panose="020B0503020204020204" charset="-122"/>
                        <a:ea typeface="微软雅黑" panose="020B0503020204020204" charset="-122"/>
                      </a:endParaRPr>
                    </a:p>
                  </a:txBody>
                  <a:tcPr marL="2936" marR="2936" marT="2936" marB="0" anchor="ctr" anchorCtr="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altLang="zh-CN" sz="1600" b="0" i="0" u="none" strike="noStrike">
                          <a:solidFill>
                            <a:srgbClr val="000000"/>
                          </a:solidFill>
                          <a:effectLst/>
                          <a:latin typeface="微软雅黑" panose="020B0503020204020204" charset="-122"/>
                          <a:ea typeface="微软雅黑" panose="020B0503020204020204" charset="-122"/>
                        </a:rPr>
                        <a:t>ZL 2022 1 1089780.2</a:t>
                      </a:r>
                      <a:endParaRPr lang="en-US" altLang="zh-CN" sz="1600" b="0" i="0" u="none" strike="noStrike">
                        <a:solidFill>
                          <a:srgbClr val="000000"/>
                        </a:solidFill>
                        <a:effectLst/>
                        <a:latin typeface="微软雅黑" panose="020B0503020204020204" charset="-122"/>
                        <a:ea typeface="微软雅黑" panose="020B0503020204020204" charset="-122"/>
                      </a:endParaRPr>
                    </a:p>
                  </a:txBody>
                  <a:tcPr marL="2936" marR="2936" marT="2936" marB="0" anchor="ctr" anchorCtr="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600" b="0" i="0" u="none" strike="noStrike" dirty="0" smtClean="0">
                          <a:solidFill>
                            <a:srgbClr val="000000"/>
                          </a:solidFill>
                          <a:effectLst/>
                          <a:latin typeface="微软雅黑" panose="020B0503020204020204" charset="-122"/>
                          <a:ea typeface="微软雅黑" panose="020B0503020204020204" charset="-122"/>
                        </a:rPr>
                        <a:t>20</a:t>
                      </a:r>
                      <a:r>
                        <a:rPr lang="en-US" altLang="zh-CN" sz="1600" b="0" i="0" u="none" strike="noStrike" dirty="0" smtClean="0">
                          <a:solidFill>
                            <a:srgbClr val="000000"/>
                          </a:solidFill>
                          <a:effectLst/>
                          <a:latin typeface="微软雅黑" panose="020B0503020204020204" charset="-122"/>
                          <a:ea typeface="微软雅黑" panose="020B0503020204020204" charset="-122"/>
                        </a:rPr>
                        <a:t>42</a:t>
                      </a:r>
                      <a:r>
                        <a:rPr lang="zh-CN" altLang="en-US" sz="1600" b="0" i="0" u="none" strike="noStrike" dirty="0" smtClean="0">
                          <a:solidFill>
                            <a:srgbClr val="000000"/>
                          </a:solidFill>
                          <a:effectLst/>
                          <a:latin typeface="微软雅黑" panose="020B0503020204020204" charset="-122"/>
                          <a:ea typeface="微软雅黑" panose="020B0503020204020204" charset="-122"/>
                        </a:rPr>
                        <a:t>年9月7日</a:t>
                      </a:r>
                      <a:endParaRPr lang="zh-CN" altLang="en-US" sz="1600" b="0" i="0" u="none" strike="noStrike" dirty="0" smtClean="0">
                        <a:solidFill>
                          <a:srgbClr val="000000"/>
                        </a:solidFill>
                        <a:effectLst/>
                        <a:latin typeface="微软雅黑" panose="020B0503020204020204" charset="-122"/>
                        <a:ea typeface="微软雅黑" panose="020B0503020204020204" charset="-122"/>
                      </a:endParaRPr>
                    </a:p>
                  </a:txBody>
                  <a:tcPr marL="6350" marR="6350" marT="6350" marB="0" anchor="ctr" anchorCtr="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zh-CN" altLang="en-US" sz="1600" b="0" i="0" u="none" strike="noStrike" dirty="0">
                          <a:solidFill>
                            <a:srgbClr val="000000"/>
                          </a:solidFill>
                          <a:effectLst/>
                          <a:latin typeface="微软雅黑" panose="020B0503020204020204" charset="-122"/>
                          <a:ea typeface="微软雅黑" panose="020B0503020204020204" charset="-122"/>
                        </a:rPr>
                        <a:t>授权发明</a:t>
                      </a:r>
                      <a:endParaRPr lang="zh-CN" altLang="en-US" sz="1600" b="0" i="0" u="none" strike="noStrike" dirty="0">
                        <a:solidFill>
                          <a:srgbClr val="000000"/>
                        </a:solidFill>
                        <a:effectLst/>
                        <a:latin typeface="微软雅黑" panose="020B0503020204020204" charset="-122"/>
                        <a:ea typeface="微软雅黑" panose="020B0503020204020204" charset="-122"/>
                      </a:endParaRPr>
                    </a:p>
                  </a:txBody>
                  <a:tcPr marL="2936" marR="2936" marT="2936" marB="0" anchor="ctr" anchorCtr="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015">
                <a:tc>
                  <a:txBody>
                    <a:bodyPr/>
                    <a:lstStyle/>
                    <a:p>
                      <a:pPr algn="ctr" rtl="0" fontAlgn="t"/>
                      <a:r>
                        <a:rPr lang="zh-CN" altLang="en-US" sz="1600" b="0" i="0" u="none" strike="noStrike">
                          <a:solidFill>
                            <a:srgbClr val="000000"/>
                          </a:solidFill>
                          <a:effectLst/>
                          <a:latin typeface="微软雅黑" panose="020B0503020204020204" charset="-122"/>
                          <a:ea typeface="微软雅黑" panose="020B0503020204020204" charset="-122"/>
                        </a:rPr>
                        <a:t>一种半夏白术天麻汤中化学成分的含量测定方法</a:t>
                      </a:r>
                      <a:endParaRPr lang="zh-CN" altLang="en-US" sz="1600" b="0" i="0" u="none" strike="noStrike">
                        <a:solidFill>
                          <a:srgbClr val="000000"/>
                        </a:solidFill>
                        <a:effectLst/>
                        <a:latin typeface="微软雅黑" panose="020B0503020204020204" charset="-122"/>
                        <a:ea typeface="微软雅黑" panose="020B0503020204020204" charset="-122"/>
                      </a:endParaRPr>
                    </a:p>
                  </a:txBody>
                  <a:tcPr marL="2936" marR="2936" marT="2936" marB="0" anchor="ctr" anchorCtr="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altLang="zh-CN" sz="1600">
                          <a:solidFill>
                            <a:srgbClr val="000000"/>
                          </a:solidFill>
                          <a:effectLst/>
                          <a:latin typeface="微软雅黑" panose="020B0503020204020204" charset="-122"/>
                          <a:ea typeface="微软雅黑" panose="020B0503020204020204" charset="-122"/>
                          <a:sym typeface="+mn-ea"/>
                        </a:rPr>
                        <a:t>ZL 2022 1 1114383.6</a:t>
                      </a:r>
                      <a:endParaRPr lang="en-US" sz="1600" b="0" i="0" u="none" strike="noStrike">
                        <a:solidFill>
                          <a:srgbClr val="000000"/>
                        </a:solidFill>
                        <a:effectLst/>
                        <a:latin typeface="微软雅黑" panose="020B0503020204020204" charset="-122"/>
                        <a:ea typeface="微软雅黑" panose="020B0503020204020204" charset="-122"/>
                      </a:endParaRPr>
                    </a:p>
                  </a:txBody>
                  <a:tcPr marL="2936" marR="2936" marT="2936" marB="0" anchor="ctr" anchorCtr="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zh-CN" sz="1600" b="0" i="0" u="none" strike="noStrike" dirty="0" smtClean="0">
                          <a:solidFill>
                            <a:srgbClr val="000000"/>
                          </a:solidFill>
                          <a:effectLst/>
                          <a:latin typeface="微软雅黑" panose="020B0503020204020204" charset="-122"/>
                          <a:ea typeface="微软雅黑" panose="020B0503020204020204" charset="-122"/>
                        </a:rPr>
                        <a:t>2042</a:t>
                      </a:r>
                      <a:r>
                        <a:rPr lang="zh-CN" altLang="en-US" sz="1600" b="0" i="0" u="none" strike="noStrike" dirty="0" smtClean="0">
                          <a:solidFill>
                            <a:srgbClr val="000000"/>
                          </a:solidFill>
                          <a:effectLst/>
                          <a:latin typeface="微软雅黑" panose="020B0503020204020204" charset="-122"/>
                          <a:ea typeface="微软雅黑" panose="020B0503020204020204" charset="-122"/>
                        </a:rPr>
                        <a:t>年</a:t>
                      </a:r>
                      <a:r>
                        <a:rPr lang="en-US" altLang="zh-CN" sz="1600" b="0" i="0" u="none" strike="noStrike" dirty="0" smtClean="0">
                          <a:solidFill>
                            <a:srgbClr val="000000"/>
                          </a:solidFill>
                          <a:effectLst/>
                          <a:latin typeface="微软雅黑" panose="020B0503020204020204" charset="-122"/>
                          <a:ea typeface="微软雅黑" panose="020B0503020204020204" charset="-122"/>
                        </a:rPr>
                        <a:t>9</a:t>
                      </a:r>
                      <a:r>
                        <a:rPr lang="zh-CN" altLang="en-US" sz="1600" b="0" i="0" u="none" strike="noStrike" dirty="0" smtClean="0">
                          <a:solidFill>
                            <a:srgbClr val="000000"/>
                          </a:solidFill>
                          <a:effectLst/>
                          <a:latin typeface="微软雅黑" panose="020B0503020204020204" charset="-122"/>
                          <a:ea typeface="微软雅黑" panose="020B0503020204020204" charset="-122"/>
                        </a:rPr>
                        <a:t>月</a:t>
                      </a:r>
                      <a:r>
                        <a:rPr lang="en-US" altLang="zh-CN" sz="1600" b="0" i="0" u="none" strike="noStrike" dirty="0" smtClean="0">
                          <a:solidFill>
                            <a:srgbClr val="000000"/>
                          </a:solidFill>
                          <a:effectLst/>
                          <a:latin typeface="微软雅黑" panose="020B0503020204020204" charset="-122"/>
                          <a:ea typeface="微软雅黑" panose="020B0503020204020204" charset="-122"/>
                        </a:rPr>
                        <a:t>13</a:t>
                      </a:r>
                      <a:r>
                        <a:rPr lang="zh-CN" altLang="en-US" sz="1600" b="0" i="0" u="none" strike="noStrike" dirty="0" smtClean="0">
                          <a:solidFill>
                            <a:srgbClr val="000000"/>
                          </a:solidFill>
                          <a:effectLst/>
                          <a:latin typeface="微软雅黑" panose="020B0503020204020204" charset="-122"/>
                          <a:ea typeface="微软雅黑" panose="020B0503020204020204" charset="-122"/>
                        </a:rPr>
                        <a:t>日</a:t>
                      </a:r>
                      <a:endParaRPr lang="zh-CN" altLang="en-US" sz="1600" b="0" i="0" u="none" strike="noStrike" dirty="0" smtClean="0">
                        <a:solidFill>
                          <a:srgbClr val="000000"/>
                        </a:solidFill>
                        <a:effectLst/>
                        <a:latin typeface="微软雅黑" panose="020B0503020204020204" charset="-122"/>
                        <a:ea typeface="微软雅黑" panose="020B0503020204020204" charset="-122"/>
                      </a:endParaRPr>
                    </a:p>
                  </a:txBody>
                  <a:tcPr marL="6350" marR="6350" marT="6350" marB="0" anchor="ctr" anchorCtr="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zh-CN" altLang="en-US" sz="1600" b="0" i="0" u="none" strike="noStrike" dirty="0">
                          <a:solidFill>
                            <a:srgbClr val="000000"/>
                          </a:solidFill>
                          <a:effectLst/>
                          <a:latin typeface="微软雅黑" panose="020B0503020204020204" charset="-122"/>
                          <a:ea typeface="微软雅黑" panose="020B0503020204020204" charset="-122"/>
                        </a:rPr>
                        <a:t>授权发明</a:t>
                      </a:r>
                      <a:endParaRPr lang="zh-CN" altLang="en-US" sz="1600" b="0" i="0" u="none" strike="noStrike" dirty="0">
                        <a:solidFill>
                          <a:srgbClr val="000000"/>
                        </a:solidFill>
                        <a:effectLst/>
                        <a:latin typeface="微软雅黑" panose="020B0503020204020204" charset="-122"/>
                        <a:ea typeface="微软雅黑" panose="020B0503020204020204" charset="-122"/>
                      </a:endParaRPr>
                    </a:p>
                  </a:txBody>
                  <a:tcPr marL="2936" marR="2936" marT="2936" marB="0" anchor="ctr" anchorCtr="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pSp>
        <p:nvGrpSpPr>
          <p:cNvPr id="46" name="组合 45"/>
          <p:cNvGrpSpPr/>
          <p:nvPr/>
        </p:nvGrpSpPr>
        <p:grpSpPr>
          <a:xfrm>
            <a:off x="6837680" y="2321560"/>
            <a:ext cx="4946015" cy="749935"/>
            <a:chOff x="10768" y="4642"/>
            <a:chExt cx="7789" cy="1181"/>
          </a:xfrm>
        </p:grpSpPr>
        <p:sp>
          <p:nvSpPr>
            <p:cNvPr id="14" name="内容占位符 2"/>
            <p:cNvSpPr>
              <a:spLocks noGrp="1"/>
            </p:cNvSpPr>
            <p:nvPr/>
          </p:nvSpPr>
          <p:spPr>
            <a:xfrm>
              <a:off x="10768" y="4642"/>
              <a:ext cx="7789" cy="118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buFont typeface="+mj-lt"/>
                <a:buNone/>
              </a:pPr>
              <a:r>
                <a:rPr lang="en-US" altLang="zh-CN" sz="1600" b="1" spc="50" dirty="0" smtClean="0">
                  <a:latin typeface="微软雅黑" panose="020B0503020204020204" charset="-122"/>
                  <a:ea typeface="微软雅黑" panose="020B0503020204020204" charset="-122"/>
                  <a:cs typeface="微软雅黑" panose="020B0503020204020204" charset="-122"/>
                  <a:sym typeface="+mn-ea"/>
                </a:rPr>
                <a:t>【</a:t>
              </a:r>
              <a:r>
                <a:rPr lang="zh-CN" altLang="en-US" sz="1600" b="1" spc="50" dirty="0" smtClean="0">
                  <a:latin typeface="微软雅黑" panose="020B0503020204020204" charset="-122"/>
                  <a:ea typeface="微软雅黑" panose="020B0503020204020204" charset="-122"/>
                  <a:cs typeface="微软雅黑" panose="020B0503020204020204" charset="-122"/>
                  <a:sym typeface="+mn-ea"/>
                </a:rPr>
                <a:t>全球首个上市国家/地区及上市时间</a:t>
              </a:r>
              <a:r>
                <a:rPr lang="en-US" altLang="zh-CN" sz="1600" b="1" spc="50" dirty="0" smtClean="0">
                  <a:latin typeface="微软雅黑" panose="020B0503020204020204" charset="-122"/>
                  <a:ea typeface="微软雅黑" panose="020B0503020204020204" charset="-122"/>
                  <a:cs typeface="微软雅黑" panose="020B0503020204020204" charset="-122"/>
                  <a:sym typeface="+mn-ea"/>
                </a:rPr>
                <a:t>】</a:t>
              </a:r>
              <a:endParaRPr lang="zh-CN" altLang="en-US" sz="1600" spc="50" dirty="0">
                <a:latin typeface="微软雅黑" panose="020B0503020204020204" charset="-122"/>
                <a:ea typeface="微软雅黑" panose="020B0503020204020204" charset="-122"/>
                <a:cs typeface="微软雅黑" panose="020B0503020204020204" charset="-122"/>
              </a:endParaRPr>
            </a:p>
          </p:txBody>
        </p:sp>
        <p:sp>
          <p:nvSpPr>
            <p:cNvPr id="42" name="椭圆 41"/>
            <p:cNvSpPr/>
            <p:nvPr/>
          </p:nvSpPr>
          <p:spPr>
            <a:xfrm>
              <a:off x="10825" y="4818"/>
              <a:ext cx="160" cy="160"/>
            </a:xfrm>
            <a:prstGeom prst="ellipse">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algn="ctr"/>
              <a:endParaRPr lang="zh-CN" altLang="en-US" sz="1600">
                <a:latin typeface="微软雅黑" panose="020B0503020204020204" charset="-122"/>
                <a:ea typeface="微软雅黑" panose="020B0503020204020204" charset="-122"/>
              </a:endParaRPr>
            </a:p>
          </p:txBody>
        </p:sp>
        <p:sp>
          <p:nvSpPr>
            <p:cNvPr id="41" name="矩形 40"/>
            <p:cNvSpPr/>
            <p:nvPr/>
          </p:nvSpPr>
          <p:spPr>
            <a:xfrm>
              <a:off x="11099" y="5247"/>
              <a:ext cx="4092" cy="531"/>
            </a:xfrm>
            <a:prstGeom prst="rect">
              <a:avLst/>
            </a:prstGeom>
          </p:spPr>
          <p:txBody>
            <a:bodyPr wrap="square">
              <a:spAutoFit/>
            </a:bodyPr>
            <a:lstStyle/>
            <a:p>
              <a:pPr lvl="0"/>
              <a:r>
                <a:rPr lang="zh-CN" altLang="en-US" sz="1600" spc="50" dirty="0">
                  <a:solidFill>
                    <a:srgbClr val="000000"/>
                  </a:solidFill>
                  <a:latin typeface="微软雅黑" panose="020B0503020204020204" charset="-122"/>
                  <a:ea typeface="微软雅黑" panose="020B0503020204020204" charset="-122"/>
                  <a:cs typeface="微软雅黑" panose="020B0503020204020204" charset="-122"/>
                  <a:sym typeface="+mn-ea"/>
                </a:rPr>
                <a:t>中国</a:t>
              </a:r>
              <a:r>
                <a:rPr lang="en-US" altLang="zh-CN" sz="1600" spc="5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1600" spc="50" dirty="0">
                  <a:solidFill>
                    <a:srgbClr val="000000"/>
                  </a:solidFill>
                  <a:latin typeface="微软雅黑" panose="020B0503020204020204" charset="-122"/>
                  <a:ea typeface="微软雅黑" panose="020B0503020204020204" charset="-122"/>
                  <a:cs typeface="微软雅黑" panose="020B0503020204020204" charset="-122"/>
                  <a:sym typeface="+mn-ea"/>
                </a:rPr>
                <a:t>202</a:t>
              </a:r>
              <a:r>
                <a:rPr lang="en-US" altLang="zh-CN" sz="1600" spc="50" dirty="0">
                  <a:solidFill>
                    <a:srgbClr val="000000"/>
                  </a:solidFill>
                  <a:latin typeface="微软雅黑" panose="020B0503020204020204" charset="-122"/>
                  <a:ea typeface="微软雅黑" panose="020B0503020204020204" charset="-122"/>
                  <a:cs typeface="微软雅黑" panose="020B0503020204020204" charset="-122"/>
                  <a:sym typeface="+mn-ea"/>
                </a:rPr>
                <a:t>5</a:t>
              </a:r>
              <a:r>
                <a:rPr lang="zh-CN" altLang="en-US" sz="1600" spc="50" dirty="0">
                  <a:solidFill>
                    <a:srgbClr val="000000"/>
                  </a:solidFill>
                  <a:latin typeface="微软雅黑" panose="020B0503020204020204" charset="-122"/>
                  <a:ea typeface="微软雅黑" panose="020B0503020204020204" charset="-122"/>
                  <a:cs typeface="微软雅黑" panose="020B0503020204020204" charset="-122"/>
                  <a:sym typeface="+mn-ea"/>
                </a:rPr>
                <a:t>年</a:t>
              </a:r>
              <a:r>
                <a:rPr lang="en-US" altLang="zh-CN" sz="1600" spc="50" dirty="0">
                  <a:solidFill>
                    <a:srgbClr val="000000"/>
                  </a:solidFill>
                  <a:latin typeface="微软雅黑" panose="020B0503020204020204" charset="-122"/>
                  <a:ea typeface="微软雅黑" panose="020B0503020204020204" charset="-122"/>
                  <a:cs typeface="微软雅黑" panose="020B0503020204020204" charset="-122"/>
                  <a:sym typeface="+mn-ea"/>
                </a:rPr>
                <a:t>12</a:t>
              </a:r>
              <a:r>
                <a:rPr lang="zh-CN" altLang="en-US" sz="1600" spc="50" dirty="0">
                  <a:solidFill>
                    <a:srgbClr val="000000"/>
                  </a:solidFill>
                  <a:latin typeface="微软雅黑" panose="020B0503020204020204" charset="-122"/>
                  <a:ea typeface="微软雅黑" panose="020B0503020204020204" charset="-122"/>
                  <a:cs typeface="微软雅黑" panose="020B0503020204020204" charset="-122"/>
                  <a:sym typeface="+mn-ea"/>
                </a:rPr>
                <a:t>月</a:t>
              </a:r>
              <a:endParaRPr lang="zh-CN" altLang="en-US" sz="1600" spc="50" dirty="0">
                <a:solidFill>
                  <a:srgbClr val="000000"/>
                </a:solidFill>
                <a:latin typeface="微软雅黑" panose="020B0503020204020204" charset="-122"/>
                <a:ea typeface="微软雅黑" panose="020B0503020204020204" charset="-122"/>
                <a:cs typeface="微软雅黑" panose="020B0503020204020204" charset="-122"/>
              </a:endParaRPr>
            </a:p>
          </p:txBody>
        </p:sp>
      </p:grpSp>
      <p:sp>
        <p:nvSpPr>
          <p:cNvPr id="44" name="内容占位符 2"/>
          <p:cNvSpPr>
            <a:spLocks noGrp="1"/>
          </p:cNvSpPr>
          <p:nvPr/>
        </p:nvSpPr>
        <p:spPr>
          <a:xfrm>
            <a:off x="347555" y="4668324"/>
            <a:ext cx="1740615" cy="4457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mj-lt"/>
              <a:buNone/>
            </a:pPr>
            <a:r>
              <a:rPr lang="en-US" altLang="zh-CN" sz="1600" b="1" spc="50" dirty="0" smtClean="0">
                <a:latin typeface="微软雅黑" panose="020B0503020204020204" charset="-122"/>
                <a:ea typeface="微软雅黑" panose="020B0503020204020204" charset="-122"/>
                <a:cs typeface="Source Han Sans CN Bold" panose="020B0A00000000000000" charset="-122"/>
                <a:sym typeface="+mn-ea"/>
              </a:rPr>
              <a:t>【</a:t>
            </a:r>
            <a:r>
              <a:rPr lang="zh-CN" altLang="en-US" sz="1600" b="1" spc="50" dirty="0">
                <a:latin typeface="微软雅黑" panose="020B0503020204020204" charset="-122"/>
                <a:ea typeface="微软雅黑" panose="020B0503020204020204" charset="-122"/>
                <a:cs typeface="Source Han Sans CN Bold" panose="020B0A00000000000000" charset="-122"/>
                <a:sym typeface="+mn-ea"/>
              </a:rPr>
              <a:t>相关</a:t>
            </a:r>
            <a:r>
              <a:rPr lang="zh-CN" altLang="en-US" sz="1600" b="1" spc="50" dirty="0" smtClean="0">
                <a:latin typeface="微软雅黑" panose="020B0503020204020204" charset="-122"/>
                <a:ea typeface="微软雅黑" panose="020B0503020204020204" charset="-122"/>
                <a:cs typeface="Source Han Sans CN Bold" panose="020B0A00000000000000" charset="-122"/>
                <a:sym typeface="+mn-ea"/>
              </a:rPr>
              <a:t>专利</a:t>
            </a:r>
            <a:r>
              <a:rPr lang="en-US" altLang="zh-CN" sz="1600" b="1" spc="50" dirty="0" smtClean="0">
                <a:latin typeface="微软雅黑" panose="020B0503020204020204" charset="-122"/>
                <a:ea typeface="微软雅黑" panose="020B0503020204020204" charset="-122"/>
                <a:cs typeface="Source Han Sans CN Bold" panose="020B0A00000000000000" charset="-122"/>
                <a:sym typeface="+mn-ea"/>
              </a:rPr>
              <a:t>】</a:t>
            </a:r>
            <a:endParaRPr lang="zh-CN" altLang="en-US" sz="1600" b="1" dirty="0" smtClean="0">
              <a:solidFill>
                <a:srgbClr val="A7542D"/>
              </a:solidFill>
              <a:latin typeface="微软雅黑" panose="020B0503020204020204" charset="-122"/>
              <a:ea typeface="微软雅黑" panose="020B0503020204020204" charset="-122"/>
              <a:cs typeface="Source Han Sans CN Bold" panose="020B0A00000000000000" charset="-122"/>
              <a:sym typeface="+mn-ea"/>
            </a:endParaRPr>
          </a:p>
        </p:txBody>
      </p:sp>
      <p:sp>
        <p:nvSpPr>
          <p:cNvPr id="45" name="椭圆 44"/>
          <p:cNvSpPr/>
          <p:nvPr/>
        </p:nvSpPr>
        <p:spPr>
          <a:xfrm>
            <a:off x="345726" y="4761145"/>
            <a:ext cx="101600" cy="101600"/>
          </a:xfrm>
          <a:prstGeom prst="ellipse">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600" dirty="0">
              <a:latin typeface="微软雅黑" panose="020B0503020204020204" charset="-122"/>
              <a:ea typeface="微软雅黑" panose="020B0503020204020204" charset="-122"/>
            </a:endParaRPr>
          </a:p>
        </p:txBody>
      </p:sp>
      <p:grpSp>
        <p:nvGrpSpPr>
          <p:cNvPr id="47" name="组合 46"/>
          <p:cNvGrpSpPr/>
          <p:nvPr/>
        </p:nvGrpSpPr>
        <p:grpSpPr>
          <a:xfrm>
            <a:off x="6835162" y="4229755"/>
            <a:ext cx="3994785" cy="323850"/>
            <a:chOff x="859" y="3625"/>
            <a:chExt cx="6291" cy="510"/>
          </a:xfrm>
        </p:grpSpPr>
        <p:sp>
          <p:nvSpPr>
            <p:cNvPr id="48" name="内容占位符 2"/>
            <p:cNvSpPr>
              <a:spLocks noGrp="1"/>
            </p:cNvSpPr>
            <p:nvPr/>
          </p:nvSpPr>
          <p:spPr>
            <a:xfrm>
              <a:off x="859" y="3625"/>
              <a:ext cx="6291" cy="5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mj-lt"/>
                <a:buNone/>
              </a:pPr>
              <a:r>
                <a:rPr lang="en-US" altLang="zh-CN" sz="1600" b="1" spc="50" dirty="0" smtClean="0">
                  <a:latin typeface="微软雅黑" panose="020B0503020204020204" charset="-122"/>
                  <a:ea typeface="微软雅黑" panose="020B0503020204020204" charset="-122"/>
                  <a:cs typeface="微软雅黑" panose="020B0503020204020204" charset="-122"/>
                  <a:sym typeface="+mn-ea"/>
                </a:rPr>
                <a:t>【</a:t>
              </a:r>
              <a:r>
                <a:rPr lang="zh-CN" altLang="en-US" sz="1600" b="1" spc="50" dirty="0" smtClean="0">
                  <a:latin typeface="微软雅黑" panose="020B0503020204020204" charset="-122"/>
                  <a:ea typeface="微软雅黑" panose="020B0503020204020204" charset="-122"/>
                  <a:cs typeface="微软雅黑" panose="020B0503020204020204" charset="-122"/>
                  <a:sym typeface="+mn-ea"/>
                </a:rPr>
                <a:t>参照药品建议</a:t>
              </a:r>
              <a:r>
                <a:rPr lang="en-US" altLang="zh-CN" sz="1600" b="1" spc="50" dirty="0" smtClean="0">
                  <a:latin typeface="微软雅黑" panose="020B0503020204020204" charset="-122"/>
                  <a:ea typeface="微软雅黑" panose="020B0503020204020204" charset="-122"/>
                  <a:cs typeface="微软雅黑" panose="020B0503020204020204" charset="-122"/>
                  <a:sym typeface="+mn-ea"/>
                </a:rPr>
                <a:t>】</a:t>
              </a:r>
              <a:r>
                <a:rPr lang="zh-CN" altLang="en-US" sz="1600" spc="50" dirty="0" smtClean="0">
                  <a:latin typeface="微软雅黑" panose="020B0503020204020204" charset="-122"/>
                  <a:ea typeface="微软雅黑" panose="020B0503020204020204" charset="-122"/>
                  <a:cs typeface="微软雅黑" panose="020B0503020204020204" charset="-122"/>
                  <a:sym typeface="+mn-ea"/>
                </a:rPr>
                <a:t>眩晕宁</a:t>
              </a:r>
              <a:r>
                <a:rPr lang="zh-CN" altLang="en-US" sz="1600" spc="50" dirty="0" smtClean="0">
                  <a:latin typeface="微软雅黑" panose="020B0503020204020204" charset="-122"/>
                  <a:ea typeface="微软雅黑" panose="020B0503020204020204" charset="-122"/>
                  <a:cs typeface="微软雅黑" panose="020B0503020204020204" charset="-122"/>
                  <a:sym typeface="+mn-ea"/>
                </a:rPr>
                <a:t>颗粒</a:t>
              </a:r>
              <a:endParaRPr lang="zh-CN" altLang="en-US" sz="1600" spc="50" dirty="0" smtClean="0">
                <a:latin typeface="微软雅黑" panose="020B0503020204020204" charset="-122"/>
                <a:ea typeface="微软雅黑" panose="020B0503020204020204" charset="-122"/>
                <a:cs typeface="微软雅黑" panose="020B0503020204020204" charset="-122"/>
                <a:sym typeface="+mn-ea"/>
              </a:endParaRPr>
            </a:p>
          </p:txBody>
        </p:sp>
        <p:sp>
          <p:nvSpPr>
            <p:cNvPr id="49" name="椭圆 48"/>
            <p:cNvSpPr/>
            <p:nvPr/>
          </p:nvSpPr>
          <p:spPr>
            <a:xfrm>
              <a:off x="906" y="3824"/>
              <a:ext cx="160" cy="160"/>
            </a:xfrm>
            <a:prstGeom prst="ellipse">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algn="ctr"/>
              <a:endParaRPr lang="zh-CN" altLang="en-US" sz="1600">
                <a:latin typeface="微软雅黑" panose="020B0503020204020204" charset="-122"/>
                <a:ea typeface="微软雅黑" panose="020B0503020204020204" charset="-122"/>
              </a:endParaRPr>
            </a:p>
          </p:txBody>
        </p:sp>
      </p:gr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lum contrast="6000"/>
          </a:blip>
          <a:stretch>
            <a:fillRect/>
          </a:stretch>
        </p:blipFill>
        <p:spPr>
          <a:xfrm>
            <a:off x="6343803" y="1442984"/>
            <a:ext cx="5848421" cy="5415016"/>
          </a:xfrm>
          <a:prstGeom prst="rect">
            <a:avLst/>
          </a:prstGeom>
        </p:spPr>
      </p:pic>
      <p:sp>
        <p:nvSpPr>
          <p:cNvPr id="195" name="文本框 2"/>
          <p:cNvSpPr txBox="1"/>
          <p:nvPr/>
        </p:nvSpPr>
        <p:spPr>
          <a:xfrm>
            <a:off x="1330325" y="624840"/>
            <a:ext cx="1681480" cy="460375"/>
          </a:xfrm>
          <a:prstGeom prst="rect">
            <a:avLst/>
          </a:prstGeom>
          <a:ln w="12700">
            <a:miter lim="400000"/>
          </a:ln>
        </p:spPr>
        <p:txBody>
          <a:bodyPr wrap="square" lIns="45889" rIns="45889">
            <a:spAutoFit/>
          </a:bodyPr>
          <a:lstStyle>
            <a:lvl1pPr>
              <a:defRPr sz="2400">
                <a:solidFill>
                  <a:srgbClr val="0070C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defRPr>
                <a:latin typeface="Arial" panose="020B0604020202020204"/>
                <a:ea typeface="Arial" panose="020B0604020202020204"/>
                <a:cs typeface="Arial" panose="020B0604020202020204"/>
                <a:sym typeface="Arial" panose="020B0604020202020204"/>
              </a:defRPr>
            </a:pPr>
            <a:r>
              <a:rPr lang="zh-CN" b="1" kern="0" dirty="0" smtClean="0">
                <a:latin typeface="微软雅黑" panose="020B0503020204020204" charset="-122"/>
                <a:ea typeface="微软雅黑" panose="020B0503020204020204" charset="-122"/>
              </a:rPr>
              <a:t>基本</a:t>
            </a:r>
            <a:r>
              <a:rPr lang="zh-CN" b="1" kern="0" dirty="0">
                <a:latin typeface="微软雅黑" panose="020B0503020204020204" charset="-122"/>
                <a:ea typeface="微软雅黑" panose="020B0503020204020204" charset="-122"/>
              </a:rPr>
              <a:t>信息</a:t>
            </a:r>
            <a:r>
              <a:rPr lang="en-US" altLang="zh-CN" sz="1600" b="1" i="1" u="sng" kern="0" dirty="0" smtClean="0">
                <a:solidFill>
                  <a:schemeClr val="tx1"/>
                </a:solidFill>
                <a:latin typeface="微软雅黑" panose="020B0503020204020204" charset="-122"/>
                <a:ea typeface="微软雅黑" panose="020B0503020204020204" charset="-122"/>
                <a:sym typeface="+mn-ea"/>
              </a:rPr>
              <a:t> </a:t>
            </a:r>
            <a:endParaRPr lang="zh-CN" altLang="en-US" sz="1600" b="1" i="1" u="sng" kern="0" dirty="0" smtClean="0">
              <a:solidFill>
                <a:schemeClr val="tx1"/>
              </a:solidFill>
              <a:latin typeface="微软雅黑" panose="020B0503020204020204" charset="-122"/>
              <a:ea typeface="微软雅黑" panose="020B0503020204020204" charset="-122"/>
              <a:sym typeface="+mn-ea"/>
            </a:endParaRPr>
          </a:p>
        </p:txBody>
      </p:sp>
      <p:sp>
        <p:nvSpPr>
          <p:cNvPr id="3" name="文本框 2"/>
          <p:cNvSpPr txBox="1"/>
          <p:nvPr/>
        </p:nvSpPr>
        <p:spPr>
          <a:xfrm>
            <a:off x="445770" y="472440"/>
            <a:ext cx="664845" cy="49212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lstStyle/>
          <a:p>
            <a:pPr marL="0" marR="0" indent="0" algn="ctr" defTabSz="914400" rtl="0" fontAlgn="auto" latinLnBrk="0" hangingPunct="0">
              <a:lnSpc>
                <a:spcPct val="100000"/>
              </a:lnSpc>
              <a:spcBef>
                <a:spcPts val="0"/>
              </a:spcBef>
              <a:spcAft>
                <a:spcPts val="0"/>
              </a:spcAft>
              <a:buClrTx/>
              <a:buSzTx/>
              <a:buFontTx/>
              <a:buNone/>
            </a:pPr>
            <a:r>
              <a:rPr sz="3200" b="1" dirty="0">
                <a:solidFill>
                  <a:schemeClr val="bg1"/>
                </a:solidFill>
                <a:latin typeface="微软雅黑" panose="020B0503020204020204" charset="-122"/>
                <a:ea typeface="微软雅黑" panose="020B0503020204020204" charset="-122"/>
                <a:sym typeface="+mn-ea"/>
              </a:rPr>
              <a:t>01</a:t>
            </a:r>
            <a:endParaRPr kumimoji="0" lang="zh-CN" altLang="en-US" sz="3200" b="1" i="0" u="none" strike="noStrike" cap="none" spc="0" normalizeH="0" baseline="0" dirty="0">
              <a:ln>
                <a:noFill/>
              </a:ln>
              <a:solidFill>
                <a:schemeClr val="bg1"/>
              </a:solidFill>
              <a:effectLst/>
              <a:uFillTx/>
              <a:latin typeface="微软雅黑" panose="020B0503020204020204" charset="-122"/>
              <a:ea typeface="微软雅黑" panose="020B0503020204020204" charset="-122"/>
              <a:cs typeface="Arial" panose="020B0604020202020204"/>
              <a:sym typeface="+mn-ea"/>
            </a:endParaRPr>
          </a:p>
        </p:txBody>
      </p:sp>
      <p:pic>
        <p:nvPicPr>
          <p:cNvPr id="34" name="图片 33"/>
          <p:cNvPicPr>
            <a:picLocks noChangeAspect="1"/>
          </p:cNvPicPr>
          <p:nvPr/>
        </p:nvPicPr>
        <p:blipFill>
          <a:blip r:embed="rId2"/>
          <a:stretch>
            <a:fillRect/>
          </a:stretch>
        </p:blipFill>
        <p:spPr>
          <a:xfrm>
            <a:off x="10552117" y="31200"/>
            <a:ext cx="1634147" cy="702859"/>
          </a:xfrm>
          <a:prstGeom prst="rect">
            <a:avLst/>
          </a:prstGeom>
        </p:spPr>
      </p:pic>
      <p:sp>
        <p:nvSpPr>
          <p:cNvPr id="4" name="任意多边形: 形状 59"/>
          <p:cNvSpPr/>
          <p:nvPr/>
        </p:nvSpPr>
        <p:spPr>
          <a:xfrm>
            <a:off x="0" y="1258570"/>
            <a:ext cx="12192000" cy="1180465"/>
          </a:xfrm>
          <a:prstGeom prst="rect">
            <a:avLst/>
          </a:prstGeom>
          <a:gradFill>
            <a:gsLst>
              <a:gs pos="0">
                <a:srgbClr val="214ED7">
                  <a:alpha val="100000"/>
                </a:srgbClr>
              </a:gs>
              <a:gs pos="26000">
                <a:srgbClr val="136BB3"/>
              </a:gs>
              <a:gs pos="100000">
                <a:srgbClr val="1A549E"/>
              </a:gs>
            </a:gsLst>
            <a:lin ang="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285750" indent="-285750" algn="l">
              <a:lnSpc>
                <a:spcPct val="140000"/>
              </a:lnSpc>
              <a:buFont typeface="Wingdings" panose="05000000000000000000" charset="0"/>
              <a:buChar char="Ø"/>
            </a:pPr>
            <a:endParaRPr lang="zh-CN" altLang="en-US" sz="1400" b="1">
              <a:latin typeface="微软雅黑" panose="020B0503020204020204" charset="-122"/>
              <a:ea typeface="微软雅黑" panose="020B0503020204020204" charset="-122"/>
              <a:cs typeface="微软雅黑" panose="020B0503020204020204" charset="-122"/>
            </a:endParaRPr>
          </a:p>
        </p:txBody>
      </p:sp>
      <p:sp>
        <p:nvSpPr>
          <p:cNvPr id="6" name="任意多边形: 形状 59"/>
          <p:cNvSpPr/>
          <p:nvPr/>
        </p:nvSpPr>
        <p:spPr>
          <a:xfrm>
            <a:off x="0" y="2628900"/>
            <a:ext cx="12192000" cy="393700"/>
          </a:xfrm>
          <a:prstGeom prst="rect">
            <a:avLst/>
          </a:prstGeom>
          <a:solidFill>
            <a:schemeClr val="accent1">
              <a:lumMod val="20000"/>
              <a:lumOff val="8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indent="0" algn="l">
              <a:lnSpc>
                <a:spcPct val="120000"/>
              </a:lnSpc>
              <a:buFont typeface="Wingdings" panose="05000000000000000000" charset="0"/>
              <a:buNone/>
            </a:pPr>
            <a:endParaRPr lang="zh-CN" altLang="en-US" sz="1400" b="1">
              <a:latin typeface="微软雅黑" panose="020B0503020204020204" charset="-122"/>
              <a:ea typeface="微软雅黑" panose="020B0503020204020204" charset="-122"/>
              <a:cs typeface="微软雅黑" panose="020B0503020204020204" charset="-122"/>
            </a:endParaRPr>
          </a:p>
        </p:txBody>
      </p:sp>
      <p:sp>
        <p:nvSpPr>
          <p:cNvPr id="102" name="燕尾形 101"/>
          <p:cNvSpPr/>
          <p:nvPr/>
        </p:nvSpPr>
        <p:spPr>
          <a:xfrm>
            <a:off x="5849620" y="2629535"/>
            <a:ext cx="405130" cy="40894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400" b="1">
              <a:latin typeface="微软雅黑" panose="020B0503020204020204" charset="-122"/>
              <a:ea typeface="微软雅黑" panose="020B0503020204020204" charset="-122"/>
              <a:cs typeface="+mn-ea"/>
              <a:sym typeface="+mn-lt"/>
            </a:endParaRPr>
          </a:p>
        </p:txBody>
      </p:sp>
      <p:sp>
        <p:nvSpPr>
          <p:cNvPr id="8" name="文本框 7"/>
          <p:cNvSpPr txBox="1"/>
          <p:nvPr/>
        </p:nvSpPr>
        <p:spPr>
          <a:xfrm>
            <a:off x="6052185" y="2675255"/>
            <a:ext cx="5899150" cy="25781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ctr" defTabSz="914400" rtl="0" fontAlgn="auto" latinLnBrk="0" hangingPunct="0">
              <a:lnSpc>
                <a:spcPct val="120000"/>
              </a:lnSpc>
              <a:spcBef>
                <a:spcPts val="0"/>
              </a:spcBef>
              <a:spcAft>
                <a:spcPts val="0"/>
              </a:spcAft>
              <a:buClrTx/>
              <a:buSzTx/>
              <a:buFontTx/>
              <a:buNone/>
            </a:pPr>
            <a:r>
              <a:rPr lang="en-US" altLang="zh-CN" sz="1400" b="1" i="1" u="sng" kern="0" dirty="0">
                <a:solidFill>
                  <a:schemeClr val="tx1"/>
                </a:solidFill>
                <a:latin typeface="微软雅黑" panose="020B0503020204020204" charset="-122"/>
                <a:ea typeface="微软雅黑" panose="020B0503020204020204" charset="-122"/>
                <a:cs typeface="微软雅黑" panose="020B0503020204020204" charset="-122"/>
                <a:sym typeface="+mn-ea"/>
              </a:rPr>
              <a:t>2. </a:t>
            </a:r>
            <a:r>
              <a:rPr lang="zh-CN" altLang="en-US" sz="1400" b="1" i="1" u="sng" kern="0" dirty="0">
                <a:solidFill>
                  <a:schemeClr val="tx1"/>
                </a:solidFill>
                <a:latin typeface="微软雅黑" panose="020B0503020204020204" charset="-122"/>
                <a:ea typeface="微软雅黑" panose="020B0503020204020204" charset="-122"/>
                <a:cs typeface="微软雅黑" panose="020B0503020204020204" charset="-122"/>
                <a:sym typeface="+mn-ea"/>
              </a:rPr>
              <a:t>半夏白术天麻汤与眩晕宁颗粒对比：侧重不同</a:t>
            </a:r>
            <a:endParaRPr lang="zh-CN" altLang="en-US" sz="1400" b="1" i="1" u="sng" kern="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nvGrpSpPr>
          <p:cNvPr id="46" name="组合 45"/>
          <p:cNvGrpSpPr/>
          <p:nvPr>
            <p:custDataLst>
              <p:tags r:id="rId3"/>
            </p:custDataLst>
          </p:nvPr>
        </p:nvGrpSpPr>
        <p:grpSpPr>
          <a:xfrm>
            <a:off x="6390005" y="3173095"/>
            <a:ext cx="5642157" cy="763270"/>
            <a:chOff x="365" y="5134"/>
            <a:chExt cx="11016" cy="1202"/>
          </a:xfrm>
        </p:grpSpPr>
        <p:grpSp>
          <p:nvGrpSpPr>
            <p:cNvPr id="47" name="组合 46"/>
            <p:cNvGrpSpPr/>
            <p:nvPr>
              <p:custDataLst>
                <p:tags r:id="rId4"/>
              </p:custDataLst>
            </p:nvPr>
          </p:nvGrpSpPr>
          <p:grpSpPr>
            <a:xfrm>
              <a:off x="435" y="5752"/>
              <a:ext cx="10477" cy="584"/>
              <a:chOff x="867399" y="4129327"/>
              <a:chExt cx="7069464" cy="370840"/>
            </a:xfrm>
          </p:grpSpPr>
          <p:sp>
            <p:nvSpPr>
              <p:cNvPr id="49" name="文本框 48"/>
              <p:cNvSpPr txBox="1"/>
              <p:nvPr>
                <p:custDataLst>
                  <p:tags r:id="rId5"/>
                </p:custDataLst>
              </p:nvPr>
            </p:nvSpPr>
            <p:spPr>
              <a:xfrm>
                <a:off x="867399" y="4129327"/>
                <a:ext cx="7069464" cy="370840"/>
              </a:xfrm>
              <a:prstGeom prst="rect">
                <a:avLst/>
              </a:prstGeom>
              <a:noFill/>
            </p:spPr>
            <p:txBody>
              <a:bodyPr vert="horz" wrap="square" rtlCol="0">
                <a:spAutoFit/>
              </a:bodyPr>
              <a:lstStyle/>
              <a:p>
                <a:pPr marL="285750" indent="-285750">
                  <a:lnSpc>
                    <a:spcPct val="130000"/>
                  </a:lnSpc>
                  <a:buFont typeface="Wingdings" panose="05000000000000000000" charset="0"/>
                  <a:buChar char="Ø"/>
                </a:pP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均为弱推荐/</a:t>
                </a:r>
                <a:r>
                  <a:rPr lang="en-US" altLang="zh-CN" sz="1400" b="1" dirty="0">
                    <a:solidFill>
                      <a:srgbClr val="FF0000"/>
                    </a:solidFill>
                    <a:latin typeface="微软雅黑" panose="020B0503020204020204" charset="-122"/>
                    <a:ea typeface="微软雅黑" panose="020B0503020204020204" charset="-122"/>
                    <a:cs typeface="微软雅黑" panose="020B0503020204020204" charset="-122"/>
                  </a:rPr>
                  <a:t>C-D</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级证据</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，兼有肝肾不足之证</a:t>
                </a:r>
                <a:r>
                  <a:rPr lang="en-US" altLang="zh-CN" sz="1400" baseline="30000" dirty="0">
                    <a:solidFill>
                      <a:schemeClr val="tx1"/>
                    </a:solidFill>
                    <a:latin typeface="微软雅黑" panose="020B0503020204020204" charset="-122"/>
                    <a:ea typeface="微软雅黑" panose="020B0503020204020204" charset="-122"/>
                    <a:cs typeface="微软雅黑" panose="020B0503020204020204" charset="-122"/>
                  </a:rPr>
                  <a:t>[2-3]</a:t>
                </a:r>
                <a:r>
                  <a:rPr lang="zh-CN" altLang="en-US" sz="1400" b="1"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mn-ea"/>
                  </a:rPr>
                  <a:t>。</a:t>
                </a:r>
                <a:endParaRPr lang="zh-CN" altLang="en-US" sz="1400" b="1" baseline="3000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mn-ea"/>
                </a:endParaRPr>
              </a:p>
            </p:txBody>
          </p:sp>
          <p:cxnSp>
            <p:nvCxnSpPr>
              <p:cNvPr id="50" name="直接连接符 49"/>
              <p:cNvCxnSpPr/>
              <p:nvPr>
                <p:custDataLst>
                  <p:tags r:id="rId6"/>
                </p:custDataLst>
              </p:nvPr>
            </p:nvCxnSpPr>
            <p:spPr>
              <a:xfrm flipV="1">
                <a:off x="882378" y="4129962"/>
                <a:ext cx="3775710" cy="635"/>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custDataLst>
                  <p:tags r:id="rId7"/>
                </p:custDataLst>
              </p:nvPr>
            </p:nvCxnSpPr>
            <p:spPr>
              <a:xfrm>
                <a:off x="890240" y="4130597"/>
                <a:ext cx="324785" cy="0"/>
              </a:xfrm>
              <a:prstGeom prst="line">
                <a:avLst/>
              </a:prstGeom>
              <a:ln w="28575">
                <a:solidFill>
                  <a:srgbClr val="044AFA"/>
                </a:solidFill>
              </a:ln>
            </p:spPr>
            <p:style>
              <a:lnRef idx="1">
                <a:schemeClr val="accent1"/>
              </a:lnRef>
              <a:fillRef idx="0">
                <a:schemeClr val="accent1"/>
              </a:fillRef>
              <a:effectRef idx="0">
                <a:schemeClr val="accent1"/>
              </a:effectRef>
              <a:fontRef idx="minor">
                <a:schemeClr val="tx1"/>
              </a:fontRef>
            </p:style>
          </p:cxnSp>
        </p:grpSp>
        <p:sp>
          <p:nvSpPr>
            <p:cNvPr id="52" name="文本框 51"/>
            <p:cNvSpPr txBox="1"/>
            <p:nvPr>
              <p:custDataLst>
                <p:tags r:id="rId8"/>
              </p:custDataLst>
            </p:nvPr>
          </p:nvSpPr>
          <p:spPr>
            <a:xfrm>
              <a:off x="365" y="5134"/>
              <a:ext cx="11016" cy="584"/>
            </a:xfrm>
            <a:prstGeom prst="rect">
              <a:avLst/>
            </a:prstGeom>
            <a:noFill/>
          </p:spPr>
          <p:txBody>
            <a:bodyPr wrap="square" rtlCol="0" anchor="t">
              <a:spAutoFit/>
            </a:bodyPr>
            <a:p>
              <a:pPr>
                <a:lnSpc>
                  <a:spcPct val="130000"/>
                </a:lnSpc>
              </a:pPr>
              <a:r>
                <a:rPr lang="en-US" altLang="zh-CN" sz="1400" b="1" dirty="0">
                  <a:solidFill>
                    <a:srgbClr val="1A549E"/>
                  </a:solidFill>
                  <a:latin typeface="微软雅黑" panose="020B0503020204020204" charset="-122"/>
                  <a:ea typeface="微软雅黑" panose="020B0503020204020204" charset="-122"/>
                  <a:cs typeface="微软雅黑" panose="020B0503020204020204" charset="-122"/>
                  <a:sym typeface="+mn-ea"/>
                </a:rPr>
                <a:t>2.1 </a:t>
              </a: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rPr>
                <a:t>眩晕宁颗粒：多用于良性阵发性位置性眩晕（</a:t>
              </a:r>
              <a:r>
                <a:rPr lang="en-US" altLang="zh-CN" sz="1400" b="1" dirty="0">
                  <a:solidFill>
                    <a:srgbClr val="1A549E"/>
                  </a:solidFill>
                  <a:latin typeface="微软雅黑" panose="020B0503020204020204" charset="-122"/>
                  <a:ea typeface="微软雅黑" panose="020B0503020204020204" charset="-122"/>
                  <a:cs typeface="微软雅黑" panose="020B0503020204020204" charset="-122"/>
                  <a:sym typeface="+mn-ea"/>
                </a:rPr>
                <a:t>BBPV</a:t>
              </a: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rPr>
                <a:t>）和梅尼埃病。</a:t>
              </a:r>
              <a:endPar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53" name="组合 52"/>
          <p:cNvGrpSpPr/>
          <p:nvPr>
            <p:custDataLst>
              <p:tags r:id="rId9"/>
            </p:custDataLst>
          </p:nvPr>
        </p:nvGrpSpPr>
        <p:grpSpPr>
          <a:xfrm>
            <a:off x="6377305" y="4269740"/>
            <a:ext cx="5316220" cy="1042670"/>
            <a:chOff x="365" y="5134"/>
            <a:chExt cx="10381" cy="1642"/>
          </a:xfrm>
        </p:grpSpPr>
        <p:grpSp>
          <p:nvGrpSpPr>
            <p:cNvPr id="54" name="组合 53"/>
            <p:cNvGrpSpPr/>
            <p:nvPr>
              <p:custDataLst>
                <p:tags r:id="rId10"/>
              </p:custDataLst>
            </p:nvPr>
          </p:nvGrpSpPr>
          <p:grpSpPr>
            <a:xfrm>
              <a:off x="435" y="5752"/>
              <a:ext cx="10311" cy="1024"/>
              <a:chOff x="867399" y="4129327"/>
              <a:chExt cx="6957765" cy="650240"/>
            </a:xfrm>
          </p:grpSpPr>
          <p:sp>
            <p:nvSpPr>
              <p:cNvPr id="55" name="文本框 54"/>
              <p:cNvSpPr txBox="1"/>
              <p:nvPr>
                <p:custDataLst>
                  <p:tags r:id="rId11"/>
                </p:custDataLst>
              </p:nvPr>
            </p:nvSpPr>
            <p:spPr>
              <a:xfrm>
                <a:off x="867399" y="4129327"/>
                <a:ext cx="6957765" cy="650240"/>
              </a:xfrm>
              <a:prstGeom prst="rect">
                <a:avLst/>
              </a:prstGeom>
              <a:noFill/>
            </p:spPr>
            <p:txBody>
              <a:bodyPr vert="horz" wrap="square" rtlCol="0">
                <a:spAutoFit/>
              </a:bodyPr>
              <a:lstStyle/>
              <a:p>
                <a:pPr marL="285750" indent="-285750">
                  <a:lnSpc>
                    <a:spcPct val="130000"/>
                  </a:lnSpc>
                  <a:buFont typeface="Wingdings" panose="05000000000000000000" charset="0"/>
                  <a:buChar char="Ø"/>
                </a:pPr>
                <a:r>
                  <a:rPr lang="zh-CN" altLang="en-US" sz="1400" dirty="0">
                    <a:latin typeface="微软雅黑" panose="020B0503020204020204" charset="-122"/>
                    <a:ea typeface="微软雅黑" panose="020B0503020204020204" charset="-122"/>
                    <a:cs typeface="微软雅黑" panose="020B0503020204020204" charset="-122"/>
                    <a:sym typeface="+mn-ea"/>
                  </a:rPr>
                  <a:t>获相关专家共识推荐，循证体系涵盖3篇</a:t>
                </a:r>
                <a:r>
                  <a:rPr lang="en-US" altLang="zh-CN" sz="1400" dirty="0">
                    <a:latin typeface="微软雅黑" panose="020B0503020204020204" charset="-122"/>
                    <a:ea typeface="微软雅黑" panose="020B0503020204020204" charset="-122"/>
                    <a:cs typeface="微软雅黑" panose="020B0503020204020204" charset="-122"/>
                    <a:sym typeface="+mn-ea"/>
                  </a:rPr>
                  <a:t>Meta</a:t>
                </a:r>
                <a:r>
                  <a:rPr lang="zh-CN" altLang="en-US" sz="1400" dirty="0">
                    <a:latin typeface="微软雅黑" panose="020B0503020204020204" charset="-122"/>
                    <a:ea typeface="微软雅黑" panose="020B0503020204020204" charset="-122"/>
                    <a:cs typeface="微软雅黑" panose="020B0503020204020204" charset="-122"/>
                    <a:sym typeface="+mn-ea"/>
                  </a:rPr>
                  <a:t>分析、多项</a:t>
                </a:r>
                <a:r>
                  <a:rPr lang="en-US" altLang="zh-CN" sz="1400" dirty="0">
                    <a:latin typeface="微软雅黑" panose="020B0503020204020204" charset="-122"/>
                    <a:ea typeface="微软雅黑" panose="020B0503020204020204" charset="-122"/>
                    <a:cs typeface="微软雅黑" panose="020B0503020204020204" charset="-122"/>
                    <a:sym typeface="+mn-ea"/>
                  </a:rPr>
                  <a:t>RCT</a:t>
                </a:r>
                <a:r>
                  <a:rPr lang="zh-CN" altLang="en-US" sz="1400" dirty="0">
                    <a:latin typeface="微软雅黑" panose="020B0503020204020204" charset="-122"/>
                    <a:ea typeface="微软雅黑" panose="020B0503020204020204" charset="-122"/>
                    <a:cs typeface="微软雅黑" panose="020B0503020204020204" charset="-122"/>
                    <a:sym typeface="+mn-ea"/>
                  </a:rPr>
                  <a:t>及机制研究，可填补目录在该细分领域的空白。</a:t>
                </a:r>
                <a:endParaRPr lang="zh-CN" altLang="en-US" sz="1400" b="1" dirty="0">
                  <a:solidFill>
                    <a:srgbClr val="FF0000"/>
                  </a:solidFill>
                  <a:latin typeface="微软雅黑" panose="020B0503020204020204" charset="-122"/>
                  <a:ea typeface="微软雅黑" panose="020B0503020204020204" charset="-122"/>
                  <a:cs typeface="微软雅黑" panose="020B0503020204020204" charset="-122"/>
                </a:endParaRPr>
              </a:p>
            </p:txBody>
          </p:sp>
          <p:cxnSp>
            <p:nvCxnSpPr>
              <p:cNvPr id="56" name="直接连接符 55"/>
              <p:cNvCxnSpPr/>
              <p:nvPr>
                <p:custDataLst>
                  <p:tags r:id="rId12"/>
                </p:custDataLst>
              </p:nvPr>
            </p:nvCxnSpPr>
            <p:spPr>
              <a:xfrm flipV="1">
                <a:off x="882378" y="4129962"/>
                <a:ext cx="3775710" cy="635"/>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custDataLst>
                  <p:tags r:id="rId13"/>
                </p:custDataLst>
              </p:nvPr>
            </p:nvCxnSpPr>
            <p:spPr>
              <a:xfrm>
                <a:off x="890240" y="4130597"/>
                <a:ext cx="324785" cy="0"/>
              </a:xfrm>
              <a:prstGeom prst="line">
                <a:avLst/>
              </a:prstGeom>
              <a:ln w="28575">
                <a:solidFill>
                  <a:srgbClr val="044AFA"/>
                </a:solidFill>
              </a:ln>
            </p:spPr>
            <p:style>
              <a:lnRef idx="1">
                <a:schemeClr val="accent1"/>
              </a:lnRef>
              <a:fillRef idx="0">
                <a:schemeClr val="accent1"/>
              </a:fillRef>
              <a:effectRef idx="0">
                <a:schemeClr val="accent1"/>
              </a:effectRef>
              <a:fontRef idx="minor">
                <a:schemeClr val="tx1"/>
              </a:fontRef>
            </p:style>
          </p:cxnSp>
        </p:grpSp>
        <p:sp>
          <p:nvSpPr>
            <p:cNvPr id="58" name="文本框 57"/>
            <p:cNvSpPr txBox="1"/>
            <p:nvPr>
              <p:custDataLst>
                <p:tags r:id="rId14"/>
              </p:custDataLst>
            </p:nvPr>
          </p:nvSpPr>
          <p:spPr>
            <a:xfrm>
              <a:off x="365" y="5134"/>
              <a:ext cx="10380" cy="584"/>
            </a:xfrm>
            <a:prstGeom prst="rect">
              <a:avLst/>
            </a:prstGeom>
            <a:noFill/>
          </p:spPr>
          <p:txBody>
            <a:bodyPr wrap="square" rtlCol="0" anchor="t">
              <a:spAutoFit/>
            </a:bodyPr>
            <a:p>
              <a:pPr>
                <a:lnSpc>
                  <a:spcPct val="130000"/>
                </a:lnSpc>
              </a:pPr>
              <a:r>
                <a:rPr lang="en-US" altLang="zh-CN" sz="1400" b="1" dirty="0">
                  <a:solidFill>
                    <a:srgbClr val="1A549E"/>
                  </a:solidFill>
                  <a:latin typeface="微软雅黑" panose="020B0503020204020204" charset="-122"/>
                  <a:ea typeface="微软雅黑" panose="020B0503020204020204" charset="-122"/>
                  <a:cs typeface="微软雅黑" panose="020B0503020204020204" charset="-122"/>
                  <a:sym typeface="+mn-ea"/>
                </a:rPr>
                <a:t>2.2 </a:t>
              </a: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rPr>
                <a:t>半夏白术天麻汤：用于后循环缺血相关眩晕痰湿中阻证。</a:t>
              </a:r>
              <a:endPar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endParaRPr>
            </a:p>
          </p:txBody>
        </p:sp>
      </p:grpSp>
      <p:sp>
        <p:nvSpPr>
          <p:cNvPr id="59" name="文本框 58"/>
          <p:cNvSpPr txBox="1"/>
          <p:nvPr/>
        </p:nvSpPr>
        <p:spPr>
          <a:xfrm>
            <a:off x="722630" y="2651125"/>
            <a:ext cx="4338955" cy="25781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ctr" defTabSz="914400" rtl="0" fontAlgn="auto" latinLnBrk="0" hangingPunct="0">
              <a:lnSpc>
                <a:spcPct val="120000"/>
              </a:lnSpc>
              <a:spcBef>
                <a:spcPts val="0"/>
              </a:spcBef>
              <a:spcAft>
                <a:spcPts val="0"/>
              </a:spcAft>
              <a:buClrTx/>
              <a:buSzTx/>
              <a:buFontTx/>
              <a:buNone/>
            </a:pPr>
            <a:r>
              <a:rPr lang="en-US" altLang="zh-CN" sz="1400" b="1" i="1" u="sng" kern="0" dirty="0">
                <a:solidFill>
                  <a:schemeClr val="tx1"/>
                </a:solidFill>
                <a:latin typeface="微软雅黑" panose="020B0503020204020204" charset="-122"/>
                <a:ea typeface="微软雅黑" panose="020B0503020204020204" charset="-122"/>
                <a:cs typeface="微软雅黑" panose="020B0503020204020204" charset="-122"/>
                <a:sym typeface="+mn-ea"/>
              </a:rPr>
              <a:t>1. </a:t>
            </a:r>
            <a:r>
              <a:rPr lang="zh-CN" altLang="en-US" sz="1400" b="1" i="1" u="sng" kern="0" dirty="0">
                <a:solidFill>
                  <a:schemeClr val="tx1"/>
                </a:solidFill>
                <a:latin typeface="微软雅黑" panose="020B0503020204020204" charset="-122"/>
                <a:ea typeface="微软雅黑" panose="020B0503020204020204" charset="-122"/>
                <a:cs typeface="微软雅黑" panose="020B0503020204020204" charset="-122"/>
                <a:sym typeface="+mn-ea"/>
              </a:rPr>
              <a:t>目录内参照药选择：滋补肝肾剂</a:t>
            </a:r>
            <a:r>
              <a:rPr lang="en-US" altLang="zh-CN" sz="1400" b="1" i="1" u="sng" kern="0" dirty="0">
                <a:solidFill>
                  <a:schemeClr val="tx1"/>
                </a:solidFill>
                <a:latin typeface="微软雅黑" panose="020B0503020204020204" charset="-122"/>
                <a:ea typeface="微软雅黑" panose="020B0503020204020204" charset="-122"/>
                <a:cs typeface="微软雅黑" panose="020B0503020204020204" charset="-122"/>
                <a:sym typeface="+mn-ea"/>
              </a:rPr>
              <a:t> - </a:t>
            </a:r>
            <a:r>
              <a:rPr lang="zh-CN" altLang="en-US" sz="1400" b="1" i="1" u="sng" kern="0" dirty="0">
                <a:solidFill>
                  <a:schemeClr val="tx1"/>
                </a:solidFill>
                <a:latin typeface="微软雅黑" panose="020B0503020204020204" charset="-122"/>
                <a:ea typeface="微软雅黑" panose="020B0503020204020204" charset="-122"/>
                <a:cs typeface="微软雅黑" panose="020B0503020204020204" charset="-122"/>
                <a:sym typeface="+mn-ea"/>
              </a:rPr>
              <a:t>眩晕宁颗粒</a:t>
            </a:r>
            <a:endParaRPr lang="zh-CN" altLang="en-US" sz="1400" b="1" i="1" u="sng" kern="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cxnSp>
        <p:nvCxnSpPr>
          <p:cNvPr id="74" name="直接连接符 73"/>
          <p:cNvCxnSpPr/>
          <p:nvPr>
            <p:custDataLst>
              <p:tags r:id="rId15"/>
            </p:custDataLst>
          </p:nvPr>
        </p:nvCxnSpPr>
        <p:spPr>
          <a:xfrm>
            <a:off x="6087538" y="3641090"/>
            <a:ext cx="8890" cy="1723390"/>
          </a:xfrm>
          <a:prstGeom prst="line">
            <a:avLst/>
          </a:prstGeom>
          <a:ln w="6350">
            <a:solidFill>
              <a:srgbClr val="1A549E"/>
            </a:solidFill>
            <a:prstDash val="sysDot"/>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252095" y="6391910"/>
            <a:ext cx="6891655" cy="36893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参考文献</a:t>
            </a:r>
            <a:endPar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[1] 中华医学会, 中华医学会杂志社, 中华医学会全科医学分会, 等. 头晕/眩晕基层诊疗指南(2019年)[</a:t>
            </a:r>
            <a:r>
              <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J]. </a:t>
            </a: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中华全科医师杂志, 2020, 19(3): 201-216.</a:t>
            </a:r>
            <a:endPar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[2] 曹学兵, 张兆辉, 彭小祥, 等. 急性后循环缺血性卒中早期识别与评估专家共识[</a:t>
            </a:r>
            <a:r>
              <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J]. </a:t>
            </a: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卒中与神经疾病, 2021, 28(2): 245-252.</a:t>
            </a:r>
            <a:endPar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[3] 《中成药治疗优势病种临床应用指南》标准化项目组. 中成药治疗眩晕相关疾病临床应用指南(2022年)[</a:t>
            </a:r>
            <a:r>
              <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J]. </a:t>
            </a: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中国中西医结合杂志, 2023, 43(10): 1157-1166.</a:t>
            </a:r>
            <a:endPar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7" name="文本框 6"/>
          <p:cNvSpPr txBox="1"/>
          <p:nvPr/>
        </p:nvSpPr>
        <p:spPr>
          <a:xfrm>
            <a:off x="2680335" y="778510"/>
            <a:ext cx="9211945" cy="2457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hangingPunct="0">
              <a:defRPr>
                <a:latin typeface="Arial" panose="020B0604020202020204"/>
                <a:ea typeface="Arial" panose="020B0604020202020204"/>
                <a:cs typeface="Arial" panose="020B0604020202020204"/>
                <a:sym typeface="Arial" panose="020B0604020202020204"/>
              </a:defRPr>
            </a:pPr>
            <a:r>
              <a:rPr lang="zh-CN" altLang="en-US" sz="1600" b="1" i="1" u="sng" kern="0" dirty="0" smtClean="0">
                <a:ln>
                  <a:noFill/>
                </a:ln>
                <a:solidFill>
                  <a:srgbClr val="000000"/>
                </a:solidFill>
                <a:effectLst/>
                <a:uFillTx/>
                <a:latin typeface="微软雅黑" panose="020B0503020204020204" charset="-122"/>
                <a:ea typeface="微软雅黑" panose="020B0503020204020204" charset="-122"/>
                <a:sym typeface="+mn-ea"/>
              </a:rPr>
              <a:t>半夏白术天麻汤适用于后循环缺血相关眩晕痰湿中阻证，</a:t>
            </a:r>
            <a:r>
              <a:rPr lang="zh-CN" altLang="en-US" sz="1600" b="1" i="1" u="sng" kern="0" dirty="0" smtClean="0">
                <a:ln>
                  <a:noFill/>
                </a:ln>
                <a:solidFill>
                  <a:srgbClr val="000000"/>
                </a:solidFill>
                <a:effectLst/>
                <a:uFillTx/>
                <a:latin typeface="微软雅黑" panose="020B0503020204020204" charset="-122"/>
                <a:ea typeface="微软雅黑" panose="020B0503020204020204" charset="-122"/>
                <a:cs typeface="Arial" panose="020B0604020202020204"/>
                <a:sym typeface="+mn-ea"/>
              </a:rPr>
              <a:t>参照药眩晕宁颗粒侧重</a:t>
            </a:r>
            <a:r>
              <a:rPr lang="en-US" altLang="zh-CN" sz="1600" b="1" i="1" u="sng" kern="0" dirty="0" smtClean="0">
                <a:ln>
                  <a:noFill/>
                </a:ln>
                <a:solidFill>
                  <a:srgbClr val="000000"/>
                </a:solidFill>
                <a:effectLst/>
                <a:uFillTx/>
                <a:latin typeface="微软雅黑" panose="020B0503020204020204" charset="-122"/>
                <a:ea typeface="微软雅黑" panose="020B0503020204020204" charset="-122"/>
                <a:cs typeface="Arial" panose="020B0604020202020204"/>
                <a:sym typeface="+mn-ea"/>
              </a:rPr>
              <a:t>BPPV*</a:t>
            </a:r>
            <a:r>
              <a:rPr lang="zh-CN" altLang="en-US" sz="1600" b="1" i="1" u="sng" kern="0" dirty="0" smtClean="0">
                <a:ln>
                  <a:noFill/>
                </a:ln>
                <a:solidFill>
                  <a:srgbClr val="000000"/>
                </a:solidFill>
                <a:effectLst/>
                <a:uFillTx/>
                <a:latin typeface="微软雅黑" panose="020B0503020204020204" charset="-122"/>
                <a:ea typeface="微软雅黑" panose="020B0503020204020204" charset="-122"/>
                <a:cs typeface="Arial" panose="020B0604020202020204"/>
                <a:sym typeface="+mn-ea"/>
              </a:rPr>
              <a:t>和梅尼埃病。</a:t>
            </a:r>
            <a:endParaRPr lang="zh-CN" altLang="en-US" sz="1600" b="1" i="1" u="sng" kern="0" dirty="0" smtClean="0">
              <a:ln>
                <a:noFill/>
              </a:ln>
              <a:solidFill>
                <a:srgbClr val="000000"/>
              </a:solidFill>
              <a:effectLst/>
              <a:uFillTx/>
              <a:latin typeface="微软雅黑" panose="020B0503020204020204" charset="-122"/>
              <a:ea typeface="微软雅黑" panose="020B0503020204020204" charset="-122"/>
              <a:cs typeface="Arial" panose="020B0604020202020204"/>
              <a:sym typeface="+mn-ea"/>
            </a:endParaRPr>
          </a:p>
        </p:txBody>
      </p:sp>
      <p:sp>
        <p:nvSpPr>
          <p:cNvPr id="13" name="文本框 12"/>
          <p:cNvSpPr txBox="1"/>
          <p:nvPr/>
        </p:nvSpPr>
        <p:spPr>
          <a:xfrm>
            <a:off x="6425565" y="6400165"/>
            <a:ext cx="5534660" cy="36068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r>
              <a:rPr lang="en-US" altLang="zh-CN"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[4] Edlow JA, Bellolio F. Recognizing Posterior Circulation Transient Ischemic Attacks Presenting as Episodic Isolated Dizziness[J]. Ann Emerg Med, 2024, 84(4): 428-438. </a:t>
            </a:r>
            <a:endPar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[5] Agarwal K, Harnett J, Mehta N, et al. Acute vertigo: getting the diagnosis right[J]. BMJ, 2022, 378: e069850. </a:t>
            </a:r>
            <a:endPar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[6] Novakovic-White R, Corona JM, White JA. Posterior Circulation Ischemia in the Endovascular Era[J]. Neurology, 2021, 97(20 Suppl 2): S158-S169. </a:t>
            </a:r>
            <a:endPar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grpSp>
        <p:nvGrpSpPr>
          <p:cNvPr id="27" name="组合 26"/>
          <p:cNvGrpSpPr/>
          <p:nvPr/>
        </p:nvGrpSpPr>
        <p:grpSpPr>
          <a:xfrm>
            <a:off x="321527" y="3096895"/>
            <a:ext cx="5644933" cy="1075690"/>
            <a:chOff x="676" y="6375"/>
            <a:chExt cx="8890" cy="1694"/>
          </a:xfrm>
        </p:grpSpPr>
        <p:grpSp>
          <p:nvGrpSpPr>
            <p:cNvPr id="20" name="组合 19"/>
            <p:cNvGrpSpPr/>
            <p:nvPr>
              <p:custDataLst>
                <p:tags r:id="rId16"/>
              </p:custDataLst>
            </p:nvPr>
          </p:nvGrpSpPr>
          <p:grpSpPr>
            <a:xfrm>
              <a:off x="676" y="6959"/>
              <a:ext cx="8708" cy="1110"/>
              <a:chOff x="265" y="5668"/>
              <a:chExt cx="10796" cy="1110"/>
            </a:xfrm>
          </p:grpSpPr>
          <p:grpSp>
            <p:nvGrpSpPr>
              <p:cNvPr id="21" name="组合 20"/>
              <p:cNvGrpSpPr/>
              <p:nvPr>
                <p:custDataLst>
                  <p:tags r:id="rId17"/>
                </p:custDataLst>
              </p:nvPr>
            </p:nvGrpSpPr>
            <p:grpSpPr>
              <a:xfrm>
                <a:off x="385" y="5668"/>
                <a:ext cx="10477" cy="429"/>
                <a:chOff x="833936" y="4075987"/>
                <a:chExt cx="7069464" cy="272415"/>
              </a:xfrm>
            </p:grpSpPr>
            <p:sp>
              <p:nvSpPr>
                <p:cNvPr id="22" name="文本框 21"/>
                <p:cNvSpPr txBox="1"/>
                <p:nvPr>
                  <p:custDataLst>
                    <p:tags r:id="rId18"/>
                  </p:custDataLst>
                </p:nvPr>
              </p:nvSpPr>
              <p:spPr>
                <a:xfrm>
                  <a:off x="833936" y="4075987"/>
                  <a:ext cx="7069464" cy="272415"/>
                </a:xfrm>
                <a:prstGeom prst="rect">
                  <a:avLst/>
                </a:prstGeom>
                <a:noFill/>
              </p:spPr>
              <p:txBody>
                <a:bodyPr vert="horz" wrap="square" rtlCol="0">
                  <a:spAutoFit/>
                </a:bodyPr>
                <a:lstStyle/>
                <a:p>
                  <a:pPr indent="0">
                    <a:lnSpc>
                      <a:spcPct val="130000"/>
                    </a:lnSpc>
                    <a:buFont typeface="Wingdings" panose="05000000000000000000" charset="0"/>
                    <a:buNone/>
                  </a:pPr>
                  <a:endParaRPr lang="en-US" altLang="zh-CN" sz="1400" baseline="30000" dirty="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23" name="直接连接符 22"/>
                <p:cNvCxnSpPr/>
                <p:nvPr>
                  <p:custDataLst>
                    <p:tags r:id="rId19"/>
                  </p:custDataLst>
                </p:nvPr>
              </p:nvCxnSpPr>
              <p:spPr>
                <a:xfrm flipV="1">
                  <a:off x="882378" y="4129962"/>
                  <a:ext cx="3775710" cy="635"/>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20"/>
                  </p:custDataLst>
                </p:nvPr>
              </p:nvCxnSpPr>
              <p:spPr>
                <a:xfrm>
                  <a:off x="890240" y="4130597"/>
                  <a:ext cx="324785" cy="0"/>
                </a:xfrm>
                <a:prstGeom prst="line">
                  <a:avLst/>
                </a:prstGeom>
                <a:ln w="28575">
                  <a:solidFill>
                    <a:srgbClr val="044AFA"/>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custDataLst>
                  <p:tags r:id="rId21"/>
                </p:custDataLst>
              </p:nvPr>
            </p:nvSpPr>
            <p:spPr>
              <a:xfrm>
                <a:off x="265" y="5754"/>
                <a:ext cx="10796" cy="1024"/>
              </a:xfrm>
              <a:prstGeom prst="rect">
                <a:avLst/>
              </a:prstGeom>
              <a:noFill/>
            </p:spPr>
            <p:txBody>
              <a:bodyPr wrap="square" rtlCol="0" anchor="t">
                <a:spAutoFit/>
              </a:bodyPr>
              <a:p>
                <a:pPr>
                  <a:lnSpc>
                    <a:spcPct val="130000"/>
                  </a:lnSpc>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在</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核心组方（二陈汤+白术）、治法靶点（化痰祛湿、健脾和胃）和适应症人群（痰湿中阻证眩晕）等</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与半夏白术天麻汤高度重合。</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sp>
          <p:nvSpPr>
            <p:cNvPr id="26" name="文本框 25"/>
            <p:cNvSpPr txBox="1"/>
            <p:nvPr>
              <p:custDataLst>
                <p:tags r:id="rId22"/>
              </p:custDataLst>
            </p:nvPr>
          </p:nvSpPr>
          <p:spPr>
            <a:xfrm>
              <a:off x="739" y="6375"/>
              <a:ext cx="8827" cy="584"/>
            </a:xfrm>
            <a:prstGeom prst="rect">
              <a:avLst/>
            </a:prstGeom>
            <a:noFill/>
          </p:spPr>
          <p:txBody>
            <a:bodyPr wrap="square" rtlCol="0" anchor="t">
              <a:spAutoFit/>
            </a:bodyPr>
            <a:p>
              <a:pPr>
                <a:lnSpc>
                  <a:spcPct val="130000"/>
                </a:lnSpc>
              </a:pP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rPr>
                <a:t>同为从痰湿论治眩晕的代表方，眩晕宁颗粒是该分类下</a:t>
              </a: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rPr>
                <a:t>最相似的药品</a:t>
              </a:r>
              <a:endPar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31" name="组合 30"/>
          <p:cNvGrpSpPr/>
          <p:nvPr/>
        </p:nvGrpSpPr>
        <p:grpSpPr>
          <a:xfrm>
            <a:off x="418465" y="4216400"/>
            <a:ext cx="5421630" cy="1148527"/>
            <a:chOff x="3627" y="4380"/>
            <a:chExt cx="11793" cy="2570"/>
          </a:xfrm>
        </p:grpSpPr>
        <p:pic>
          <p:nvPicPr>
            <p:cNvPr id="28" name="图片 27"/>
            <p:cNvPicPr>
              <a:picLocks noChangeAspect="1"/>
            </p:cNvPicPr>
            <p:nvPr/>
          </p:nvPicPr>
          <p:blipFill>
            <a:blip r:embed="rId23"/>
            <a:stretch>
              <a:fillRect/>
            </a:stretch>
          </p:blipFill>
          <p:spPr>
            <a:xfrm>
              <a:off x="3780" y="4380"/>
              <a:ext cx="11640" cy="2040"/>
            </a:xfrm>
            <a:prstGeom prst="rect">
              <a:avLst/>
            </a:prstGeom>
          </p:spPr>
        </p:pic>
        <p:pic>
          <p:nvPicPr>
            <p:cNvPr id="30" name="图片 29"/>
            <p:cNvPicPr>
              <a:picLocks noChangeAspect="1"/>
            </p:cNvPicPr>
            <p:nvPr/>
          </p:nvPicPr>
          <p:blipFill>
            <a:blip r:embed="rId24"/>
            <a:srcRect l="-1054" t="6842"/>
            <a:stretch>
              <a:fillRect/>
            </a:stretch>
          </p:blipFill>
          <p:spPr>
            <a:xfrm>
              <a:off x="3627" y="6419"/>
              <a:ext cx="11793" cy="531"/>
            </a:xfrm>
            <a:prstGeom prst="rect">
              <a:avLst/>
            </a:prstGeom>
          </p:spPr>
        </p:pic>
      </p:grpSp>
      <p:sp>
        <p:nvSpPr>
          <p:cNvPr id="32" name="文本框 31"/>
          <p:cNvSpPr txBox="1"/>
          <p:nvPr/>
        </p:nvSpPr>
        <p:spPr>
          <a:xfrm>
            <a:off x="960755" y="5348605"/>
            <a:ext cx="4892040" cy="25336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ctr" anchorCtr="0" forceAA="0">
            <a:noAutofit/>
          </a:bodyPr>
          <a:p>
            <a:pPr marL="0" marR="0" indent="0" algn="ctr" defTabSz="914400" rtl="0" fontAlgn="auto" latinLnBrk="0" hangingPunct="0">
              <a:lnSpc>
                <a:spcPct val="100000"/>
              </a:lnSpc>
              <a:spcBef>
                <a:spcPts val="0"/>
              </a:spcBef>
              <a:spcAft>
                <a:spcPts val="0"/>
              </a:spcAft>
              <a:buClrTx/>
              <a:buSzTx/>
              <a:buFontTx/>
              <a:buNone/>
            </a:pPr>
            <a:r>
              <a:rPr kumimoji="0" lang="en-US" altLang="zh-CN" sz="10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a:t>
            </a:r>
            <a:r>
              <a:rPr kumimoji="0" lang="zh-CN" altLang="en-US" sz="10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《国家基本医疗保险、生育保险和工伤保险药品目录(2025年)》</a:t>
            </a:r>
            <a:endParaRPr kumimoji="0" lang="zh-CN" altLang="en-US" sz="10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35" name="矩形: 圆角 39"/>
          <p:cNvSpPr/>
          <p:nvPr>
            <p:custDataLst>
              <p:tags r:id="rId25"/>
            </p:custDataLst>
          </p:nvPr>
        </p:nvSpPr>
        <p:spPr>
          <a:xfrm>
            <a:off x="207645" y="5605780"/>
            <a:ext cx="11738610" cy="572770"/>
          </a:xfrm>
          <a:prstGeom prst="roundRect">
            <a:avLst>
              <a:gd name="adj" fmla="val 10992"/>
            </a:avLst>
          </a:prstGeom>
          <a:gradFill>
            <a:gsLst>
              <a:gs pos="100000">
                <a:srgbClr val="E4ECF7"/>
              </a:gs>
              <a:gs pos="0">
                <a:sysClr val="window" lastClr="FFFFFF"/>
              </a:gs>
            </a:gsLst>
            <a:lin ang="4200000" scaled="0"/>
          </a:gradFill>
          <a:ln w="6350">
            <a:solidFill>
              <a:srgbClr val="1A549E"/>
            </a:solidFill>
          </a:ln>
          <a:effectLst/>
        </p:spPr>
        <p:style>
          <a:lnRef idx="2">
            <a:srgbClr val="2F30FB">
              <a:shade val="50000"/>
            </a:srgbClr>
          </a:lnRef>
          <a:fillRef idx="1">
            <a:srgbClr val="2F30FB"/>
          </a:fillRef>
          <a:effectRef idx="0">
            <a:srgbClr val="2F30FB"/>
          </a:effectRef>
          <a:fontRef idx="minor">
            <a:sysClr val="window" lastClr="FFFFFF"/>
          </a:fontRef>
        </p:style>
        <p:txBody>
          <a:bodyPr rtlCol="0" anchor="ctr"/>
          <a:lstStyle/>
          <a:p>
            <a:pPr indent="0" algn="ctr">
              <a:lnSpc>
                <a:spcPct val="140000"/>
              </a:lnSpc>
              <a:buFont typeface="Wingdings" panose="05000000000000000000" charset="0"/>
              <a:buNone/>
            </a:pPr>
            <a:r>
              <a:rPr lang="zh-CN" altLang="en-US" sz="1400" b="1">
                <a:solidFill>
                  <a:schemeClr val="tx1"/>
                </a:solidFill>
                <a:latin typeface="微软雅黑" panose="020B0503020204020204" charset="-122"/>
                <a:ea typeface="微软雅黑" panose="020B0503020204020204" charset="-122"/>
                <a:cs typeface="微软雅黑" panose="020B0503020204020204" charset="-122"/>
              </a:rPr>
              <a:t>核心组方架构相似、同治痰湿中阻所致眩晕，眩晕宁颗粒适用于</a:t>
            </a:r>
            <a:r>
              <a:rPr lang="en-US" altLang="zh-CN" sz="1400" b="1">
                <a:solidFill>
                  <a:schemeClr val="tx1"/>
                </a:solidFill>
                <a:latin typeface="微软雅黑" panose="020B0503020204020204" charset="-122"/>
                <a:ea typeface="微软雅黑" panose="020B0503020204020204" charset="-122"/>
                <a:cs typeface="微软雅黑" panose="020B0503020204020204" charset="-122"/>
              </a:rPr>
              <a:t>BPPV</a:t>
            </a:r>
            <a:r>
              <a:rPr lang="zh-CN" altLang="en-US" sz="1400" b="1">
                <a:solidFill>
                  <a:schemeClr val="tx1"/>
                </a:solidFill>
                <a:latin typeface="微软雅黑" panose="020B0503020204020204" charset="-122"/>
                <a:ea typeface="微软雅黑" panose="020B0503020204020204" charset="-122"/>
                <a:cs typeface="微软雅黑" panose="020B0503020204020204" charset="-122"/>
              </a:rPr>
              <a:t>和梅尼埃病，半夏白术天麻汤适用于后循环缺血相关眩晕。</a:t>
            </a:r>
            <a:endParaRPr lang="zh-CN" altLang="en-US" sz="14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958215" y="1332230"/>
            <a:ext cx="11168380" cy="96901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285750" indent="-285750">
              <a:lnSpc>
                <a:spcPct val="150000"/>
              </a:lnSpc>
              <a:buFont typeface="Wingdings" panose="05000000000000000000" charset="0"/>
              <a:buChar char="Ø"/>
            </a:pPr>
            <a:r>
              <a:rPr kumimoji="0" lang="zh-CN" altLang="en-US" sz="1400" b="1" i="0" u="none" strike="noStrike" cap="none" spc="0" normalizeH="0" baseline="0" dirty="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mn-ea"/>
              </a:rPr>
              <a:t>后循环缺血所致的卒中约占所有缺血性卒中的20%，眩晕是其最常见的症状（47%），可单独出现、早期极难鉴别，误诊率可达</a:t>
            </a:r>
            <a:r>
              <a:rPr kumimoji="0" lang="en-US" altLang="zh-CN" sz="1400" b="1" i="0" u="none" strike="noStrike" cap="none" spc="0" normalizeH="0" baseline="0" dirty="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mn-ea"/>
              </a:rPr>
              <a:t>1/3</a:t>
            </a:r>
            <a:r>
              <a:rPr kumimoji="0" lang="en-US" altLang="zh-CN" sz="1400" b="1" i="0" u="none" strike="noStrike" cap="none" spc="0" normalizeH="0" baseline="30000" dirty="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mn-ea"/>
              </a:rPr>
              <a:t>[1-4]</a:t>
            </a:r>
            <a:r>
              <a:rPr lang="zh-CN" altLang="en-US" sz="1400" b="1" dirty="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mn-ea"/>
              </a:rPr>
              <a:t>。</a:t>
            </a:r>
            <a:endParaRPr lang="zh-CN" altLang="en-US" sz="1400" b="1" dirty="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Ø"/>
            </a:pPr>
            <a:r>
              <a:rPr kumimoji="0" lang="zh-CN" altLang="en-US" sz="1400" b="1" i="0" u="none" strike="noStrike" cap="none" spc="0" normalizeH="0" baseline="0" dirty="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mn-ea"/>
              </a:rPr>
              <a:t>以“良性”头晕出院者，随后7天内因卒中住院的风险显著升高（相对风险约50倍）</a:t>
            </a:r>
            <a:r>
              <a:rPr kumimoji="0" lang="en-US" altLang="zh-CN" sz="1400" b="1" i="0" u="none" strike="noStrike" cap="none" spc="0" normalizeH="0" baseline="30000" dirty="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mn-ea"/>
              </a:rPr>
              <a:t>[5]</a:t>
            </a:r>
            <a:r>
              <a:rPr lang="zh-CN" altLang="en-US" sz="1400" b="1" dirty="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mn-ea"/>
              </a:rPr>
              <a:t>。</a:t>
            </a:r>
            <a:endParaRPr kumimoji="0" lang="zh-CN" altLang="en-US" sz="1400" b="1" i="0" u="none" strike="noStrike" cap="none" spc="0" normalizeH="0" baseline="0" dirty="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Ø"/>
            </a:pPr>
            <a:r>
              <a:rPr lang="zh-CN" altLang="en-US" sz="1400" b="1" dirty="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mn-ea"/>
              </a:rPr>
              <a:t>后循环卒中</a:t>
            </a:r>
            <a:r>
              <a:rPr kumimoji="0" lang="zh-CN" altLang="en-US" sz="1400" b="1" i="0" u="none" strike="noStrike" cap="none" spc="0" normalizeH="0" baseline="0" dirty="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mn-ea"/>
              </a:rPr>
              <a:t>急性期救治窗口窄，超过6小时再灌注会使获得良好结局的概率降低约一半</a:t>
            </a:r>
            <a:r>
              <a:rPr kumimoji="0" lang="en-US" altLang="zh-CN" sz="1400" b="1" i="0" u="none" strike="noStrike" cap="none" spc="0" normalizeH="0" baseline="30000" dirty="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mn-ea"/>
              </a:rPr>
              <a:t>[6]</a:t>
            </a:r>
            <a:r>
              <a:rPr lang="zh-CN" altLang="en-US" sz="1400" b="1" dirty="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mn-ea"/>
              </a:rPr>
              <a:t>。</a:t>
            </a:r>
            <a:endParaRPr kumimoji="0" lang="en-US" altLang="zh-CN" sz="1400" b="1" i="0" u="none" strike="noStrike" cap="none" spc="0" normalizeH="0" baseline="30000" dirty="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mn-ea"/>
            </a:endParaRPr>
          </a:p>
        </p:txBody>
      </p:sp>
      <p:sp>
        <p:nvSpPr>
          <p:cNvPr id="37" name="矩形: 圆角 39"/>
          <p:cNvSpPr/>
          <p:nvPr>
            <p:custDataLst>
              <p:tags r:id="rId26"/>
            </p:custDataLst>
          </p:nvPr>
        </p:nvSpPr>
        <p:spPr>
          <a:xfrm>
            <a:off x="288925" y="1219200"/>
            <a:ext cx="455930" cy="1256665"/>
          </a:xfrm>
          <a:prstGeom prst="roundRect">
            <a:avLst>
              <a:gd name="adj" fmla="val 10992"/>
            </a:avLst>
          </a:prstGeom>
          <a:gradFill>
            <a:gsLst>
              <a:gs pos="100000">
                <a:srgbClr val="E4ECF7"/>
              </a:gs>
              <a:gs pos="0">
                <a:sysClr val="window" lastClr="FFFFFF"/>
              </a:gs>
            </a:gsLst>
            <a:lin ang="4200000" scaled="0"/>
          </a:gradFill>
          <a:ln w="6350">
            <a:solidFill>
              <a:srgbClr val="1A549E"/>
            </a:solidFill>
          </a:ln>
          <a:effectLst/>
        </p:spPr>
        <p:style>
          <a:lnRef idx="2">
            <a:srgbClr val="2F30FB">
              <a:shade val="50000"/>
            </a:srgbClr>
          </a:lnRef>
          <a:fillRef idx="1">
            <a:srgbClr val="2F30FB"/>
          </a:fillRef>
          <a:effectRef idx="0">
            <a:srgbClr val="2F30FB"/>
          </a:effectRef>
          <a:fontRef idx="minor">
            <a:sysClr val="window" lastClr="FFFFFF"/>
          </a:fontRef>
        </p:style>
        <p:txBody>
          <a:bodyPr rtlCol="0" anchor="ctr"/>
          <a:lstStyle/>
          <a:p>
            <a:pPr indent="0" algn="ctr">
              <a:lnSpc>
                <a:spcPct val="120000"/>
              </a:lnSpc>
              <a:buFont typeface="Wingdings" panose="05000000000000000000" charset="0"/>
              <a:buNone/>
            </a:pPr>
            <a:r>
              <a:rPr lang="zh-CN" altLang="en-US" sz="1400" b="1">
                <a:solidFill>
                  <a:srgbClr val="1A549E"/>
                </a:solidFill>
                <a:latin typeface="微软雅黑" panose="020B0503020204020204" charset="-122"/>
                <a:ea typeface="微软雅黑" panose="020B0503020204020204" charset="-122"/>
              </a:rPr>
              <a:t>疾病负担</a:t>
            </a:r>
            <a:endParaRPr lang="zh-CN" altLang="en-US" sz="1400" b="1">
              <a:solidFill>
                <a:srgbClr val="1A549E"/>
              </a:solidFill>
              <a:latin typeface="微软雅黑" panose="020B0503020204020204" charset="-122"/>
              <a:ea typeface="微软雅黑" panose="020B0503020204020204" charset="-122"/>
            </a:endParaRPr>
          </a:p>
        </p:txBody>
      </p:sp>
      <p:sp>
        <p:nvSpPr>
          <p:cNvPr id="5" name="文本框 4"/>
          <p:cNvSpPr txBox="1"/>
          <p:nvPr/>
        </p:nvSpPr>
        <p:spPr>
          <a:xfrm>
            <a:off x="9060180" y="1067435"/>
            <a:ext cx="2070735" cy="1485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ctr" defTabSz="914400" rtl="0" fontAlgn="auto" latinLnBrk="0" hangingPunct="0">
              <a:lnSpc>
                <a:spcPct val="100000"/>
              </a:lnSpc>
              <a:spcBef>
                <a:spcPts val="0"/>
              </a:spcBef>
              <a:spcAft>
                <a:spcPts val="0"/>
              </a:spcAft>
              <a:buClrTx/>
              <a:buSzTx/>
              <a:buFontTx/>
              <a:buNone/>
            </a:pPr>
            <a:endParaRPr kumimoji="0" lang="zh-CN" altLang="en-US" sz="90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252095" y="6267450"/>
            <a:ext cx="6096000" cy="1841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sz="600" dirty="0">
                <a:latin typeface="微软雅黑" panose="020B0503020204020204" charset="-122"/>
                <a:ea typeface="微软雅黑" panose="020B0503020204020204" charset="-122"/>
                <a:cs typeface="微软雅黑" panose="020B0503020204020204" charset="-122"/>
                <a:sym typeface="+mn-ea"/>
              </a:rPr>
              <a:t>备注</a:t>
            </a:r>
            <a:r>
              <a:rPr lang="en-US" altLang="zh-CN" sz="600" dirty="0">
                <a:latin typeface="微软雅黑" panose="020B0503020204020204" charset="-122"/>
                <a:ea typeface="微软雅黑" panose="020B0503020204020204" charset="-122"/>
                <a:cs typeface="微软雅黑" panose="020B0503020204020204" charset="-122"/>
                <a:sym typeface="+mn-ea"/>
              </a:rPr>
              <a:t>* </a:t>
            </a:r>
            <a:r>
              <a:rPr lang="zh-CN" altLang="en-US" sz="600" dirty="0">
                <a:latin typeface="微软雅黑" panose="020B0503020204020204" charset="-122"/>
                <a:ea typeface="微软雅黑" panose="020B0503020204020204" charset="-122"/>
                <a:cs typeface="微软雅黑" panose="020B0503020204020204" charset="-122"/>
                <a:sym typeface="+mn-ea"/>
              </a:rPr>
              <a:t>良性阵发性位置性眩晕（</a:t>
            </a:r>
            <a:r>
              <a:rPr kumimoji="0" lang="en-US" altLang="zh-CN" sz="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mn-ea"/>
              </a:rPr>
              <a:t>benign paroxysmal positional vertigo</a:t>
            </a:r>
            <a:r>
              <a:rPr kumimoji="0" lang="zh-CN" altLang="en-US" sz="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mn-ea"/>
              </a:rPr>
              <a:t>，</a:t>
            </a:r>
            <a:r>
              <a:rPr kumimoji="0" lang="en-US" altLang="zh-CN" sz="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mn-ea"/>
              </a:rPr>
              <a:t>BBPV</a:t>
            </a:r>
            <a:r>
              <a:rPr kumimoji="0" lang="zh-CN" altLang="en-US" sz="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mn-ea"/>
              </a:rPr>
              <a:t>）</a:t>
            </a:r>
            <a:endParaRPr kumimoji="0" lang="en-US" altLang="zh-CN" sz="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mn-ea"/>
            </a:endParaRPr>
          </a:p>
          <a:p>
            <a:pPr marL="0" marR="0" indent="0" algn="l" defTabSz="914400" rtl="0" fontAlgn="auto" latinLnBrk="0" hangingPunct="0">
              <a:lnSpc>
                <a:spcPct val="100000"/>
              </a:lnSpc>
              <a:spcBef>
                <a:spcPts val="0"/>
              </a:spcBef>
              <a:spcAft>
                <a:spcPts val="0"/>
              </a:spcAft>
              <a:buClrTx/>
              <a:buSzTx/>
              <a:buFontTx/>
              <a:buNone/>
            </a:pPr>
            <a:endParaRPr kumimoji="0" lang="en-US" altLang="zh-CN" sz="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文本框 2"/>
          <p:cNvSpPr txBox="1"/>
          <p:nvPr/>
        </p:nvSpPr>
        <p:spPr>
          <a:xfrm>
            <a:off x="1351915" y="581660"/>
            <a:ext cx="1452880" cy="461645"/>
          </a:xfrm>
          <a:prstGeom prst="rect">
            <a:avLst/>
          </a:prstGeom>
          <a:ln w="12700">
            <a:miter lim="400000"/>
          </a:ln>
        </p:spPr>
        <p:txBody>
          <a:bodyPr wrap="square" lIns="45889" rIns="45889">
            <a:spAutoFit/>
          </a:bodyPr>
          <a:lstStyle>
            <a:lvl1pPr>
              <a:defRPr sz="2400">
                <a:solidFill>
                  <a:srgbClr val="0070C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defRPr>
                <a:latin typeface="Arial" panose="020B0604020202020204"/>
                <a:ea typeface="Arial" panose="020B0604020202020204"/>
                <a:cs typeface="Arial" panose="020B0604020202020204"/>
                <a:sym typeface="Arial" panose="020B0604020202020204"/>
              </a:defRPr>
            </a:pPr>
            <a:r>
              <a:rPr lang="zh-CN" sz="2410" b="1" kern="0" dirty="0" smtClean="0">
                <a:latin typeface="微软雅黑" panose="020B0503020204020204" charset="-122"/>
                <a:ea typeface="微软雅黑" panose="020B0503020204020204" charset="-122"/>
              </a:rPr>
              <a:t>有效性</a:t>
            </a:r>
            <a:endParaRPr lang="zh-CN" altLang="en-US" sz="2410" b="1" kern="0" dirty="0">
              <a:latin typeface="微软雅黑" panose="020B0503020204020204" charset="-122"/>
              <a:ea typeface="微软雅黑" panose="020B0503020204020204" charset="-122"/>
              <a:sym typeface="+mn-ea"/>
            </a:endParaRPr>
          </a:p>
        </p:txBody>
      </p:sp>
      <p:sp>
        <p:nvSpPr>
          <p:cNvPr id="3" name="文本框 2"/>
          <p:cNvSpPr txBox="1"/>
          <p:nvPr/>
        </p:nvSpPr>
        <p:spPr>
          <a:xfrm>
            <a:off x="445770" y="472440"/>
            <a:ext cx="664845" cy="49212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lstStyle/>
          <a:p>
            <a:pPr marL="0" marR="0" indent="0" algn="ctr" defTabSz="914400" rtl="0" fontAlgn="auto" latinLnBrk="0" hangingPunct="0">
              <a:lnSpc>
                <a:spcPct val="100000"/>
              </a:lnSpc>
              <a:spcBef>
                <a:spcPts val="0"/>
              </a:spcBef>
              <a:spcAft>
                <a:spcPts val="0"/>
              </a:spcAft>
              <a:buClrTx/>
              <a:buSzTx/>
              <a:buFontTx/>
              <a:buNone/>
            </a:pPr>
            <a:r>
              <a:rPr sz="3200" b="1" dirty="0">
                <a:solidFill>
                  <a:schemeClr val="bg1"/>
                </a:solidFill>
                <a:latin typeface="微软雅黑" panose="020B0503020204020204" charset="-122"/>
                <a:ea typeface="微软雅黑" panose="020B0503020204020204" charset="-122"/>
                <a:sym typeface="+mn-ea"/>
              </a:rPr>
              <a:t>0</a:t>
            </a:r>
            <a:r>
              <a:rPr lang="en-US" sz="3200" b="1" dirty="0">
                <a:solidFill>
                  <a:schemeClr val="bg1"/>
                </a:solidFill>
                <a:latin typeface="微软雅黑" panose="020B0503020204020204" charset="-122"/>
                <a:ea typeface="微软雅黑" panose="020B0503020204020204" charset="-122"/>
                <a:sym typeface="+mn-ea"/>
              </a:rPr>
              <a:t>2</a:t>
            </a:r>
            <a:endParaRPr kumimoji="0" lang="en-US" sz="3200" b="1" i="0" u="none" strike="noStrike" cap="none" spc="0" normalizeH="0" baseline="0" dirty="0">
              <a:ln>
                <a:noFill/>
              </a:ln>
              <a:solidFill>
                <a:schemeClr val="bg1"/>
              </a:solidFill>
              <a:effectLst/>
              <a:uFillTx/>
              <a:latin typeface="微软雅黑" panose="020B0503020204020204" charset="-122"/>
              <a:ea typeface="微软雅黑" panose="020B0503020204020204" charset="-122"/>
              <a:cs typeface="Arial" panose="020B0604020202020204"/>
              <a:sym typeface="+mn-ea"/>
            </a:endParaRPr>
          </a:p>
        </p:txBody>
      </p:sp>
      <p:pic>
        <p:nvPicPr>
          <p:cNvPr id="34" name="图片 33"/>
          <p:cNvPicPr>
            <a:picLocks noChangeAspect="1"/>
          </p:cNvPicPr>
          <p:nvPr/>
        </p:nvPicPr>
        <p:blipFill>
          <a:blip r:embed="rId1"/>
          <a:stretch>
            <a:fillRect/>
          </a:stretch>
        </p:blipFill>
        <p:spPr>
          <a:xfrm>
            <a:off x="10552117" y="31200"/>
            <a:ext cx="1634147" cy="702859"/>
          </a:xfrm>
          <a:prstGeom prst="rect">
            <a:avLst/>
          </a:prstGeom>
        </p:spPr>
      </p:pic>
      <p:sp>
        <p:nvSpPr>
          <p:cNvPr id="5" name="矩形: 圆角 1067"/>
          <p:cNvSpPr/>
          <p:nvPr>
            <p:custDataLst>
              <p:tags r:id="rId2"/>
            </p:custDataLst>
          </p:nvPr>
        </p:nvSpPr>
        <p:spPr>
          <a:xfrm>
            <a:off x="297180" y="1331595"/>
            <a:ext cx="4846320" cy="1588770"/>
          </a:xfrm>
          <a:prstGeom prst="snip1Rect">
            <a:avLst/>
          </a:prstGeom>
          <a:gradFill>
            <a:gsLst>
              <a:gs pos="0">
                <a:srgbClr val="214ED7">
                  <a:alpha val="100000"/>
                </a:srgbClr>
              </a:gs>
              <a:gs pos="26000">
                <a:srgbClr val="136BB3"/>
              </a:gs>
              <a:gs pos="100000">
                <a:srgbClr val="1A549E"/>
              </a:gs>
            </a:gsLst>
            <a:lin ang="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285750" lvl="0" indent="-285750" algn="l">
              <a:lnSpc>
                <a:spcPct val="120000"/>
              </a:lnSpc>
              <a:buClrTx/>
              <a:buSzTx/>
              <a:buFont typeface="Wingdings" panose="05000000000000000000" charset="0"/>
              <a:buChar char="Ø"/>
            </a:pPr>
            <a:endParaRPr lang="zh-CN" altLang="en-US" sz="1600" b="1">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368935" y="1891665"/>
            <a:ext cx="4592320" cy="929640"/>
          </a:xfrm>
          <a:prstGeom prst="rect">
            <a:avLst/>
          </a:prstGeom>
          <a:noFill/>
        </p:spPr>
        <p:txBody>
          <a:bodyPr vert="horz" wrap="square" rtlCol="0">
            <a:spAutoFit/>
          </a:bodyPr>
          <a:lstStyle/>
          <a:p>
            <a:pPr marL="285750" indent="-285750">
              <a:lnSpc>
                <a:spcPct val="130000"/>
              </a:lnSpc>
              <a:buFont typeface="Wingdings" panose="05000000000000000000" charset="0"/>
              <a:buChar char="ü"/>
            </a:pPr>
            <a:r>
              <a:rPr lang="zh-CN" altLang="en-US" sz="1400" b="1" dirty="0">
                <a:solidFill>
                  <a:srgbClr val="FFFFFF"/>
                </a:solidFill>
                <a:latin typeface="微软雅黑" panose="020B0503020204020204" charset="-122"/>
                <a:ea typeface="微软雅黑" panose="020B0503020204020204" charset="-122"/>
                <a:cs typeface="微软雅黑" panose="020B0503020204020204" charset="-122"/>
              </a:rPr>
              <a:t>眩晕可由风、火、痰、虚、瘀所致，脾失健运可致痰浊中阻、上扰清窍而发眩晕。</a:t>
            </a:r>
            <a:endParaRPr lang="zh-CN" altLang="en-US" sz="1400" b="1" dirty="0">
              <a:solidFill>
                <a:srgbClr val="FFFFFF"/>
              </a:solidFill>
              <a:latin typeface="微软雅黑" panose="020B0503020204020204" charset="-122"/>
              <a:ea typeface="微软雅黑" panose="020B0503020204020204" charset="-122"/>
              <a:cs typeface="微软雅黑" panose="020B0503020204020204" charset="-122"/>
            </a:endParaRPr>
          </a:p>
          <a:p>
            <a:pPr marL="285750" indent="-285750">
              <a:lnSpc>
                <a:spcPct val="130000"/>
              </a:lnSpc>
              <a:buFont typeface="Wingdings" panose="05000000000000000000" charset="0"/>
              <a:buChar char="ü"/>
            </a:pPr>
            <a:r>
              <a:rPr lang="zh-CN" altLang="en-US" sz="1400" b="1" dirty="0">
                <a:solidFill>
                  <a:srgbClr val="FFFFFF"/>
                </a:solidFill>
                <a:latin typeface="微软雅黑" panose="020B0503020204020204" charset="-122"/>
                <a:ea typeface="微软雅黑" panose="020B0503020204020204" charset="-122"/>
                <a:cs typeface="微软雅黑" panose="020B0503020204020204" charset="-122"/>
              </a:rPr>
              <a:t>治法</a:t>
            </a:r>
            <a:r>
              <a:rPr lang="zh-CN" altLang="en-US" sz="1400" b="1" i="1" u="sng" dirty="0">
                <a:solidFill>
                  <a:srgbClr val="FFFFFF"/>
                </a:solidFill>
                <a:latin typeface="微软雅黑" panose="020B0503020204020204" charset="-122"/>
                <a:ea typeface="微软雅黑" panose="020B0503020204020204" charset="-122"/>
                <a:cs typeface="微软雅黑" panose="020B0503020204020204" charset="-122"/>
              </a:rPr>
              <a:t>为化痰祛湿、健脾和胃</a:t>
            </a:r>
            <a:r>
              <a:rPr lang="zh-CN" altLang="en-US" sz="1400" b="1" dirty="0">
                <a:solidFill>
                  <a:srgbClr val="FFFFFF"/>
                </a:solidFill>
                <a:latin typeface="微软雅黑" panose="020B0503020204020204" charset="-122"/>
                <a:ea typeface="微软雅黑" panose="020B0503020204020204" charset="-122"/>
                <a:cs typeface="微软雅黑" panose="020B0503020204020204" charset="-122"/>
              </a:rPr>
              <a:t>。</a:t>
            </a:r>
            <a:endParaRPr lang="zh-CN" altLang="en-US" sz="1400" b="1"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4"/>
            </p:custDataLst>
          </p:nvPr>
        </p:nvSpPr>
        <p:spPr>
          <a:xfrm>
            <a:off x="377825" y="1442720"/>
            <a:ext cx="4438015" cy="306705"/>
          </a:xfrm>
          <a:prstGeom prst="rect">
            <a:avLst/>
          </a:prstGeom>
          <a:noFill/>
        </p:spPr>
        <p:txBody>
          <a:bodyPr wrap="square">
            <a:spAutoFit/>
          </a:bodyPr>
          <a:lstStyle>
            <a:defPPr>
              <a:defRPr lang="zh-CN"/>
            </a:defPPr>
            <a:lvl1pPr>
              <a:defRPr sz="2400">
                <a:solidFill>
                  <a:srgbClr val="2C70FF"/>
                </a:solidFill>
                <a:latin typeface="微软雅黑" panose="020B0503020204020204" charset="-122"/>
                <a:ea typeface="微软雅黑" panose="020B0503020204020204" charset="-122"/>
              </a:defRPr>
            </a:lvl1pPr>
          </a:lstStyle>
          <a:p>
            <a:r>
              <a:rPr lang="zh-CN" altLang="en-US" sz="1400" b="1" dirty="0">
                <a:solidFill>
                  <a:srgbClr val="FFFFFF"/>
                </a:solidFill>
                <a:cs typeface="微软雅黑" panose="020B0503020204020204" charset="-122"/>
                <a:sym typeface="+mn-ea"/>
              </a:rPr>
              <a:t>半夏白术天麻汤为化痰熄风、健脾祛湿的经典方剂</a:t>
            </a:r>
            <a:r>
              <a:rPr lang="en-US" altLang="zh-CN" sz="1400" baseline="30000" dirty="0">
                <a:solidFill>
                  <a:srgbClr val="FFFFFF"/>
                </a:solidFill>
                <a:cs typeface="微软雅黑" panose="020B0503020204020204" charset="-122"/>
                <a:sym typeface="+mn-ea"/>
              </a:rPr>
              <a:t>[</a:t>
            </a:r>
            <a:r>
              <a:rPr lang="en-US" altLang="zh-CN" sz="1400" baseline="30000" dirty="0">
                <a:solidFill>
                  <a:srgbClr val="FFFFFF"/>
                </a:solidFill>
                <a:cs typeface="微软雅黑" panose="020B0503020204020204" charset="-122"/>
                <a:sym typeface="+mn-ea"/>
              </a:rPr>
              <a:t>1]</a:t>
            </a:r>
            <a:endParaRPr lang="en-US" altLang="zh-CN" sz="1400" baseline="30000" dirty="0">
              <a:solidFill>
                <a:srgbClr val="FFFFFF"/>
              </a:solidFill>
              <a:cs typeface="微软雅黑" panose="020B0503020204020204" charset="-122"/>
              <a:sym typeface="+mn-ea"/>
            </a:endParaRPr>
          </a:p>
        </p:txBody>
      </p:sp>
      <p:cxnSp>
        <p:nvCxnSpPr>
          <p:cNvPr id="8" name="直接连接符 7"/>
          <p:cNvCxnSpPr/>
          <p:nvPr>
            <p:custDataLst>
              <p:tags r:id="rId5"/>
            </p:custDataLst>
          </p:nvPr>
        </p:nvCxnSpPr>
        <p:spPr>
          <a:xfrm>
            <a:off x="476885" y="1842770"/>
            <a:ext cx="2327910" cy="8255"/>
          </a:xfrm>
          <a:prstGeom prst="line">
            <a:avLst/>
          </a:prstGeom>
          <a:noFill/>
          <a:ln w="9525" cap="flat" cmpd="sng" algn="ctr">
            <a:solidFill>
              <a:srgbClr val="FFFFFF"/>
            </a:solidFill>
            <a:prstDash val="solid"/>
            <a:miter lim="800000"/>
          </a:ln>
          <a:effectLst/>
        </p:spPr>
      </p:cxnSp>
      <p:cxnSp>
        <p:nvCxnSpPr>
          <p:cNvPr id="9" name="直接连接符 8"/>
          <p:cNvCxnSpPr/>
          <p:nvPr>
            <p:custDataLst>
              <p:tags r:id="rId6"/>
            </p:custDataLst>
          </p:nvPr>
        </p:nvCxnSpPr>
        <p:spPr>
          <a:xfrm>
            <a:off x="473710" y="1863090"/>
            <a:ext cx="354965" cy="0"/>
          </a:xfrm>
          <a:prstGeom prst="line">
            <a:avLst/>
          </a:prstGeom>
          <a:noFill/>
          <a:ln w="28575" cap="flat" cmpd="sng" algn="ctr">
            <a:solidFill>
              <a:srgbClr val="FFFFFF"/>
            </a:solidFill>
            <a:prstDash val="solid"/>
            <a:miter lim="800000"/>
          </a:ln>
          <a:effectLst/>
        </p:spPr>
      </p:cxnSp>
      <p:grpSp>
        <p:nvGrpSpPr>
          <p:cNvPr id="11" name="组合 10"/>
          <p:cNvGrpSpPr/>
          <p:nvPr/>
        </p:nvGrpSpPr>
        <p:grpSpPr>
          <a:xfrm>
            <a:off x="4675505" y="1206500"/>
            <a:ext cx="617220" cy="596900"/>
            <a:chOff x="7427" y="1643"/>
            <a:chExt cx="1402" cy="1300"/>
          </a:xfrm>
        </p:grpSpPr>
        <p:sp>
          <p:nvSpPr>
            <p:cNvPr id="12" name="椭圆 11"/>
            <p:cNvSpPr/>
            <p:nvPr/>
          </p:nvSpPr>
          <p:spPr>
            <a:xfrm>
              <a:off x="7427" y="1643"/>
              <a:ext cx="1403" cy="1301"/>
            </a:xfrm>
            <a:prstGeom prst="ellipse">
              <a:avLst/>
            </a:prstGeom>
            <a:solidFill>
              <a:schemeClr val="bg1"/>
            </a:solidFill>
            <a:ln>
              <a:solidFill>
                <a:srgbClr val="1A549E"/>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6" name="图片 15" descr="中药"/>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7745" y="1781"/>
              <a:ext cx="1000" cy="1000"/>
            </a:xfrm>
            <a:prstGeom prst="rect">
              <a:avLst/>
            </a:prstGeom>
          </p:spPr>
        </p:pic>
      </p:grpSp>
      <p:sp>
        <p:nvSpPr>
          <p:cNvPr id="18" name="文本框 17"/>
          <p:cNvSpPr txBox="1"/>
          <p:nvPr/>
        </p:nvSpPr>
        <p:spPr>
          <a:xfrm>
            <a:off x="3123565" y="3470910"/>
            <a:ext cx="1191895" cy="25527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r>
              <a:rPr lang="zh-CN" altLang="en-US" sz="1400" b="1" dirty="0">
                <a:solidFill>
                  <a:srgbClr val="FFFFFF"/>
                </a:solidFill>
                <a:latin typeface="微软雅黑" panose="020B0503020204020204" charset="-122"/>
                <a:ea typeface="微软雅黑" panose="020B0503020204020204" charset="-122"/>
                <a:sym typeface="+mn-ea"/>
              </a:rPr>
              <a:t>组方合理性</a:t>
            </a:r>
            <a:endParaRPr kumimoji="0" lang="zh-CN" altLang="en-US" sz="1400" b="1" i="0" u="none" strike="noStrike" cap="none" spc="0" normalizeH="0" baseline="0" dirty="0">
              <a:ln>
                <a:noFill/>
              </a:ln>
              <a:solidFill>
                <a:srgbClr val="FFFFFF"/>
              </a:solidFill>
              <a:effectLst/>
              <a:uFillTx/>
              <a:latin typeface="微软雅黑" panose="020B0503020204020204" charset="-122"/>
              <a:ea typeface="微软雅黑" panose="020B0503020204020204" charset="-122"/>
              <a:cs typeface="Arial" panose="020B0604020202020204"/>
              <a:sym typeface="+mn-ea"/>
            </a:endParaRPr>
          </a:p>
        </p:txBody>
      </p:sp>
      <p:grpSp>
        <p:nvGrpSpPr>
          <p:cNvPr id="19" name="组合 18"/>
          <p:cNvGrpSpPr/>
          <p:nvPr>
            <p:custDataLst>
              <p:tags r:id="rId10"/>
            </p:custDataLst>
          </p:nvPr>
        </p:nvGrpSpPr>
        <p:grpSpPr>
          <a:xfrm>
            <a:off x="337820" y="3130550"/>
            <a:ext cx="5037384" cy="447675"/>
            <a:chOff x="365" y="5049"/>
            <a:chExt cx="8472" cy="705"/>
          </a:xfrm>
        </p:grpSpPr>
        <p:grpSp>
          <p:nvGrpSpPr>
            <p:cNvPr id="21" name="组合 20"/>
            <p:cNvGrpSpPr/>
            <p:nvPr>
              <p:custDataLst>
                <p:tags r:id="rId11"/>
              </p:custDataLst>
            </p:nvPr>
          </p:nvGrpSpPr>
          <p:grpSpPr>
            <a:xfrm>
              <a:off x="457" y="5753"/>
              <a:ext cx="5595" cy="1"/>
              <a:chOff x="882378" y="4129962"/>
              <a:chExt cx="3775710" cy="635"/>
            </a:xfrm>
          </p:grpSpPr>
          <p:cxnSp>
            <p:nvCxnSpPr>
              <p:cNvPr id="23" name="直接连接符 22"/>
              <p:cNvCxnSpPr/>
              <p:nvPr>
                <p:custDataLst>
                  <p:tags r:id="rId12"/>
                </p:custDataLst>
              </p:nvPr>
            </p:nvCxnSpPr>
            <p:spPr>
              <a:xfrm flipV="1">
                <a:off x="882378" y="4129962"/>
                <a:ext cx="3775710" cy="635"/>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13"/>
                </p:custDataLst>
              </p:nvPr>
            </p:nvCxnSpPr>
            <p:spPr>
              <a:xfrm>
                <a:off x="890240" y="4130597"/>
                <a:ext cx="324785" cy="0"/>
              </a:xfrm>
              <a:prstGeom prst="line">
                <a:avLst/>
              </a:prstGeom>
              <a:ln w="28575">
                <a:solidFill>
                  <a:srgbClr val="044AFA"/>
                </a:solidFill>
              </a:ln>
            </p:spPr>
            <p:style>
              <a:lnRef idx="1">
                <a:schemeClr val="accent1"/>
              </a:lnRef>
              <a:fillRef idx="0">
                <a:schemeClr val="accent1"/>
              </a:fillRef>
              <a:effectRef idx="0">
                <a:schemeClr val="accent1"/>
              </a:effectRef>
              <a:fontRef idx="minor">
                <a:schemeClr val="tx1"/>
              </a:fontRef>
            </p:style>
          </p:cxnSp>
        </p:grpSp>
        <p:sp>
          <p:nvSpPr>
            <p:cNvPr id="40" name="文本框 39"/>
            <p:cNvSpPr txBox="1"/>
            <p:nvPr>
              <p:custDataLst>
                <p:tags r:id="rId14"/>
              </p:custDataLst>
            </p:nvPr>
          </p:nvSpPr>
          <p:spPr>
            <a:xfrm>
              <a:off x="365" y="5049"/>
              <a:ext cx="8472" cy="584"/>
            </a:xfrm>
            <a:prstGeom prst="rect">
              <a:avLst/>
            </a:prstGeom>
            <a:noFill/>
          </p:spPr>
          <p:txBody>
            <a:bodyPr wrap="square" rtlCol="0" anchor="t">
              <a:spAutoFit/>
            </a:bodyPr>
            <a:p>
              <a:pPr>
                <a:lnSpc>
                  <a:spcPct val="130000"/>
                </a:lnSpc>
              </a:pP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rPr>
                <a:t>君药：</a:t>
              </a: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rPr>
                <a:t>清半夏</a:t>
              </a:r>
              <a:r>
                <a:rPr lang="zh-CN" altLang="en-US" sz="1400" dirty="0">
                  <a:latin typeface="微软雅黑" panose="020B0503020204020204" charset="-122"/>
                  <a:ea typeface="微软雅黑" panose="020B0503020204020204" charset="-122"/>
                  <a:cs typeface="微软雅黑" panose="020B0503020204020204" charset="-122"/>
                  <a:sym typeface="+mn-ea"/>
                </a:rPr>
                <a:t>燥湿化痰、降逆止呕 + </a:t>
              </a: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rPr>
                <a:t>天麻</a:t>
              </a:r>
              <a:r>
                <a:rPr lang="zh-CN" altLang="en-US" sz="1400" dirty="0">
                  <a:latin typeface="微软雅黑" panose="020B0503020204020204" charset="-122"/>
                  <a:ea typeface="微软雅黑" panose="020B0503020204020204" charset="-122"/>
                  <a:cs typeface="微软雅黑" panose="020B0503020204020204" charset="-122"/>
                  <a:sym typeface="+mn-ea"/>
                </a:rPr>
                <a:t>平肝熄风、止眩</a:t>
              </a:r>
              <a:endParaRPr lang="zh-CN" altLang="en-US" sz="14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41" name="组合 40"/>
          <p:cNvGrpSpPr/>
          <p:nvPr>
            <p:custDataLst>
              <p:tags r:id="rId15"/>
            </p:custDataLst>
          </p:nvPr>
        </p:nvGrpSpPr>
        <p:grpSpPr>
          <a:xfrm>
            <a:off x="314325" y="3750945"/>
            <a:ext cx="4889937" cy="447675"/>
            <a:chOff x="365" y="5049"/>
            <a:chExt cx="8601" cy="705"/>
          </a:xfrm>
        </p:grpSpPr>
        <p:grpSp>
          <p:nvGrpSpPr>
            <p:cNvPr id="42" name="组合 41"/>
            <p:cNvGrpSpPr/>
            <p:nvPr>
              <p:custDataLst>
                <p:tags r:id="rId16"/>
              </p:custDataLst>
            </p:nvPr>
          </p:nvGrpSpPr>
          <p:grpSpPr>
            <a:xfrm>
              <a:off x="457" y="5753"/>
              <a:ext cx="5596" cy="1"/>
              <a:chOff x="882378" y="4129962"/>
              <a:chExt cx="3775710" cy="635"/>
            </a:xfrm>
          </p:grpSpPr>
          <p:cxnSp>
            <p:nvCxnSpPr>
              <p:cNvPr id="44" name="直接连接符 43"/>
              <p:cNvCxnSpPr/>
              <p:nvPr>
                <p:custDataLst>
                  <p:tags r:id="rId17"/>
                </p:custDataLst>
              </p:nvPr>
            </p:nvCxnSpPr>
            <p:spPr>
              <a:xfrm flipV="1">
                <a:off x="882378" y="4129962"/>
                <a:ext cx="3775710" cy="635"/>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custDataLst>
                  <p:tags r:id="rId18"/>
                </p:custDataLst>
              </p:nvPr>
            </p:nvCxnSpPr>
            <p:spPr>
              <a:xfrm>
                <a:off x="890240" y="4130597"/>
                <a:ext cx="324785" cy="0"/>
              </a:xfrm>
              <a:prstGeom prst="line">
                <a:avLst/>
              </a:prstGeom>
              <a:ln w="28575">
                <a:solidFill>
                  <a:srgbClr val="044AFA"/>
                </a:solidFill>
              </a:ln>
            </p:spPr>
            <p:style>
              <a:lnRef idx="1">
                <a:schemeClr val="accent1"/>
              </a:lnRef>
              <a:fillRef idx="0">
                <a:schemeClr val="accent1"/>
              </a:fillRef>
              <a:effectRef idx="0">
                <a:schemeClr val="accent1"/>
              </a:effectRef>
              <a:fontRef idx="minor">
                <a:schemeClr val="tx1"/>
              </a:fontRef>
            </p:style>
          </p:cxnSp>
        </p:grpSp>
        <p:sp>
          <p:nvSpPr>
            <p:cNvPr id="59" name="文本框 58"/>
            <p:cNvSpPr txBox="1"/>
            <p:nvPr>
              <p:custDataLst>
                <p:tags r:id="rId19"/>
              </p:custDataLst>
            </p:nvPr>
          </p:nvSpPr>
          <p:spPr>
            <a:xfrm>
              <a:off x="365" y="5049"/>
              <a:ext cx="8601" cy="584"/>
            </a:xfrm>
            <a:prstGeom prst="rect">
              <a:avLst/>
            </a:prstGeom>
            <a:noFill/>
          </p:spPr>
          <p:txBody>
            <a:bodyPr wrap="square" rtlCol="0" anchor="t">
              <a:spAutoFit/>
            </a:bodyPr>
            <a:p>
              <a:pPr>
                <a:lnSpc>
                  <a:spcPct val="130000"/>
                </a:lnSpc>
              </a:pPr>
              <a:r>
                <a:rPr lang="en-US" altLang="zh-CN" sz="1400" b="1" dirty="0">
                  <a:solidFill>
                    <a:srgbClr val="1A549E"/>
                  </a:solidFill>
                  <a:latin typeface="微软雅黑" panose="020B0503020204020204" charset="-122"/>
                  <a:ea typeface="微软雅黑" panose="020B0503020204020204" charset="-122"/>
                  <a:cs typeface="微软雅黑" panose="020B0503020204020204" charset="-122"/>
                  <a:sym typeface="+mn-ea"/>
                </a:rPr>
                <a:t> </a:t>
              </a: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rPr>
                <a:t>臣药：</a:t>
              </a: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rPr>
                <a:t>白术</a:t>
              </a:r>
              <a:r>
                <a:rPr lang="zh-CN" altLang="en-US" sz="1400" dirty="0">
                  <a:latin typeface="微软雅黑" panose="020B0503020204020204" charset="-122"/>
                  <a:ea typeface="微软雅黑" panose="020B0503020204020204" charset="-122"/>
                  <a:cs typeface="微软雅黑" panose="020B0503020204020204" charset="-122"/>
                  <a:sym typeface="+mn-ea"/>
                </a:rPr>
                <a:t>健脾燥湿 +</a:t>
              </a: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rPr>
                <a:t> 茯苓</a:t>
              </a:r>
              <a:r>
                <a:rPr lang="zh-CN" altLang="en-US" sz="1400" dirty="0">
                  <a:latin typeface="微软雅黑" panose="020B0503020204020204" charset="-122"/>
                  <a:ea typeface="微软雅黑" panose="020B0503020204020204" charset="-122"/>
                  <a:cs typeface="微软雅黑" panose="020B0503020204020204" charset="-122"/>
                  <a:sym typeface="+mn-ea"/>
                </a:rPr>
                <a:t>健脾渗湿，以绝生痰之源</a:t>
              </a:r>
              <a:endPar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60" name="组合 59"/>
          <p:cNvGrpSpPr/>
          <p:nvPr>
            <p:custDataLst>
              <p:tags r:id="rId20"/>
            </p:custDataLst>
          </p:nvPr>
        </p:nvGrpSpPr>
        <p:grpSpPr>
          <a:xfrm>
            <a:off x="362585" y="4311015"/>
            <a:ext cx="5003509" cy="1061720"/>
            <a:chOff x="365" y="4601"/>
            <a:chExt cx="8415" cy="1672"/>
          </a:xfrm>
        </p:grpSpPr>
        <p:grpSp>
          <p:nvGrpSpPr>
            <p:cNvPr id="66" name="组合 65"/>
            <p:cNvGrpSpPr/>
            <p:nvPr>
              <p:custDataLst>
                <p:tags r:id="rId21"/>
              </p:custDataLst>
            </p:nvPr>
          </p:nvGrpSpPr>
          <p:grpSpPr>
            <a:xfrm>
              <a:off x="435" y="5752"/>
              <a:ext cx="8345" cy="521"/>
              <a:chOff x="867399" y="4129327"/>
              <a:chExt cx="5631069" cy="330835"/>
            </a:xfrm>
          </p:grpSpPr>
          <p:sp>
            <p:nvSpPr>
              <p:cNvPr id="69" name="文本框 68"/>
              <p:cNvSpPr txBox="1"/>
              <p:nvPr>
                <p:custDataLst>
                  <p:tags r:id="rId22"/>
                </p:custDataLst>
              </p:nvPr>
            </p:nvSpPr>
            <p:spPr>
              <a:xfrm>
                <a:off x="867399" y="4129327"/>
                <a:ext cx="5631069" cy="330835"/>
              </a:xfrm>
              <a:prstGeom prst="rect">
                <a:avLst/>
              </a:prstGeom>
              <a:noFill/>
            </p:spPr>
            <p:txBody>
              <a:bodyPr vert="horz" wrap="square" rtlCol="0">
                <a:spAutoFit/>
              </a:bodyPr>
              <a:lstStyle/>
              <a:p>
                <a:pPr marL="285750" indent="-285750">
                  <a:lnSpc>
                    <a:spcPct val="130000"/>
                  </a:lnSpc>
                  <a:buFont typeface="Wingdings" panose="05000000000000000000" charset="0"/>
                  <a:buChar char="Ø"/>
                </a:pPr>
                <a:endParaRPr lang="zh-CN" altLang="en-US" sz="1200" dirty="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71" name="直接连接符 70"/>
              <p:cNvCxnSpPr/>
              <p:nvPr>
                <p:custDataLst>
                  <p:tags r:id="rId23"/>
                </p:custDataLst>
              </p:nvPr>
            </p:nvCxnSpPr>
            <p:spPr>
              <a:xfrm flipV="1">
                <a:off x="882378" y="4129962"/>
                <a:ext cx="3775710" cy="635"/>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custDataLst>
                  <p:tags r:id="rId24"/>
                </p:custDataLst>
              </p:nvPr>
            </p:nvCxnSpPr>
            <p:spPr>
              <a:xfrm>
                <a:off x="890240" y="4130597"/>
                <a:ext cx="324785" cy="0"/>
              </a:xfrm>
              <a:prstGeom prst="line">
                <a:avLst/>
              </a:prstGeom>
              <a:ln w="28575">
                <a:solidFill>
                  <a:srgbClr val="044AFA"/>
                </a:solidFill>
              </a:ln>
            </p:spPr>
            <p:style>
              <a:lnRef idx="1">
                <a:schemeClr val="accent1"/>
              </a:lnRef>
              <a:fillRef idx="0">
                <a:schemeClr val="accent1"/>
              </a:fillRef>
              <a:effectRef idx="0">
                <a:schemeClr val="accent1"/>
              </a:effectRef>
              <a:fontRef idx="minor">
                <a:schemeClr val="tx1"/>
              </a:fontRef>
            </p:style>
          </p:cxnSp>
        </p:grpSp>
        <p:sp>
          <p:nvSpPr>
            <p:cNvPr id="73" name="文本框 72"/>
            <p:cNvSpPr txBox="1"/>
            <p:nvPr>
              <p:custDataLst>
                <p:tags r:id="rId25"/>
              </p:custDataLst>
            </p:nvPr>
          </p:nvSpPr>
          <p:spPr>
            <a:xfrm>
              <a:off x="365" y="4601"/>
              <a:ext cx="8025" cy="1024"/>
            </a:xfrm>
            <a:prstGeom prst="rect">
              <a:avLst/>
            </a:prstGeom>
            <a:noFill/>
          </p:spPr>
          <p:txBody>
            <a:bodyPr wrap="square" rtlCol="0" anchor="t">
              <a:spAutoFit/>
            </a:bodyPr>
            <a:p>
              <a:pPr>
                <a:lnSpc>
                  <a:spcPct val="130000"/>
                </a:lnSpc>
              </a:pP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rPr>
                <a:t>佐使：</a:t>
              </a: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rPr>
                <a:t>橘红</a:t>
              </a:r>
              <a:r>
                <a:rPr lang="zh-CN" altLang="en-US" sz="1400" dirty="0">
                  <a:latin typeface="微软雅黑" panose="020B0503020204020204" charset="-122"/>
                  <a:ea typeface="微软雅黑" panose="020B0503020204020204" charset="-122"/>
                  <a:cs typeface="微软雅黑" panose="020B0503020204020204" charset="-122"/>
                  <a:sym typeface="+mn-ea"/>
                </a:rPr>
                <a:t>理气化痰、宽胸除满</a:t>
              </a:r>
              <a:r>
                <a:rPr lang="en-US" altLang="zh-CN" sz="1400" dirty="0">
                  <a:latin typeface="微软雅黑" panose="020B0503020204020204" charset="-122"/>
                  <a:ea typeface="微软雅黑" panose="020B0503020204020204" charset="-122"/>
                  <a:cs typeface="微软雅黑" panose="020B0503020204020204" charset="-122"/>
                  <a:sym typeface="+mn-ea"/>
                </a:rPr>
                <a:t>+</a:t>
              </a: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rPr>
                <a:t>生姜</a:t>
              </a:r>
              <a:r>
                <a:rPr lang="zh-CN" altLang="en-US" sz="1400" dirty="0">
                  <a:latin typeface="微软雅黑" panose="020B0503020204020204" charset="-122"/>
                  <a:ea typeface="微软雅黑" panose="020B0503020204020204" charset="-122"/>
                  <a:cs typeface="微软雅黑" panose="020B0503020204020204" charset="-122"/>
                  <a:sym typeface="+mn-ea"/>
                </a:rPr>
                <a:t>温中止呕</a:t>
              </a:r>
              <a:r>
                <a:rPr lang="en-US" altLang="zh-CN" sz="1400" dirty="0">
                  <a:latin typeface="微软雅黑" panose="020B0503020204020204" charset="-122"/>
                  <a:ea typeface="微软雅黑" panose="020B0503020204020204" charset="-122"/>
                  <a:cs typeface="微软雅黑" panose="020B0503020204020204" charset="-122"/>
                  <a:sym typeface="+mn-ea"/>
                </a:rPr>
                <a:t>+</a:t>
              </a: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rPr>
                <a:t>大枣</a:t>
              </a:r>
              <a:r>
                <a:rPr lang="zh-CN" altLang="en-US" sz="1400" dirty="0">
                  <a:latin typeface="微软雅黑" panose="020B0503020204020204" charset="-122"/>
                  <a:ea typeface="微软雅黑" panose="020B0503020204020204" charset="-122"/>
                  <a:cs typeface="微软雅黑" panose="020B0503020204020204" charset="-122"/>
                  <a:sym typeface="+mn-ea"/>
                </a:rPr>
                <a:t>：补中益气，</a:t>
              </a: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rPr>
                <a:t>甘草</a:t>
              </a:r>
              <a:r>
                <a:rPr lang="zh-CN" altLang="en-US" sz="1400" dirty="0">
                  <a:latin typeface="微软雅黑" panose="020B0503020204020204" charset="-122"/>
                  <a:ea typeface="微软雅黑" panose="020B0503020204020204" charset="-122"/>
                  <a:cs typeface="微软雅黑" panose="020B0503020204020204" charset="-122"/>
                  <a:sym typeface="+mn-ea"/>
                </a:rPr>
                <a:t>：调和诸药。</a:t>
              </a:r>
              <a:endPar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endParaRPr>
            </a:p>
          </p:txBody>
        </p:sp>
      </p:grpSp>
      <p:sp>
        <p:nvSpPr>
          <p:cNvPr id="74" name="矩形: 圆角 39"/>
          <p:cNvSpPr/>
          <p:nvPr>
            <p:custDataLst>
              <p:tags r:id="rId26"/>
            </p:custDataLst>
          </p:nvPr>
        </p:nvSpPr>
        <p:spPr>
          <a:xfrm>
            <a:off x="287020" y="5295900"/>
            <a:ext cx="4856480" cy="744855"/>
          </a:xfrm>
          <a:prstGeom prst="roundRect">
            <a:avLst>
              <a:gd name="adj" fmla="val 10992"/>
            </a:avLst>
          </a:prstGeom>
          <a:gradFill>
            <a:gsLst>
              <a:gs pos="100000">
                <a:srgbClr val="E4ECF7"/>
              </a:gs>
              <a:gs pos="0">
                <a:sysClr val="window" lastClr="FFFFFF"/>
              </a:gs>
            </a:gsLst>
            <a:lin ang="4200000" scaled="0"/>
          </a:gradFill>
          <a:ln w="6350">
            <a:solidFill>
              <a:srgbClr val="1A549E"/>
            </a:solidFill>
          </a:ln>
          <a:effectLst/>
        </p:spPr>
        <p:style>
          <a:lnRef idx="2">
            <a:srgbClr val="2F30FB">
              <a:shade val="50000"/>
            </a:srgbClr>
          </a:lnRef>
          <a:fillRef idx="1">
            <a:srgbClr val="2F30FB"/>
          </a:fillRef>
          <a:effectRef idx="0">
            <a:srgbClr val="2F30FB"/>
          </a:effectRef>
          <a:fontRef idx="minor">
            <a:sysClr val="window" lastClr="FFFFFF"/>
          </a:fontRef>
        </p:style>
        <p:txBody>
          <a:bodyPr rtlCol="0" anchor="ctr"/>
          <a:lstStyle/>
          <a:p>
            <a:pPr indent="0" algn="ctr">
              <a:lnSpc>
                <a:spcPct val="120000"/>
              </a:lnSpc>
              <a:buFont typeface="Wingdings" panose="05000000000000000000" charset="0"/>
              <a:buNone/>
            </a:pPr>
            <a:r>
              <a:rPr lang="zh-CN" altLang="en-US" sz="1600">
                <a:solidFill>
                  <a:schemeClr val="tx1"/>
                </a:solidFill>
                <a:latin typeface="微软雅黑" panose="020B0503020204020204" charset="-122"/>
                <a:ea typeface="微软雅黑" panose="020B0503020204020204" charset="-122"/>
              </a:rPr>
              <a:t>全方</a:t>
            </a:r>
            <a:r>
              <a:rPr lang="zh-CN" altLang="en-US" sz="1600" b="1" u="sng">
                <a:solidFill>
                  <a:srgbClr val="1A549E"/>
                </a:solidFill>
                <a:latin typeface="微软雅黑" panose="020B0503020204020204" charset="-122"/>
                <a:ea typeface="微软雅黑" panose="020B0503020204020204" charset="-122"/>
              </a:rPr>
              <a:t>化痰息风以治其标，健脾祛湿以杜其本</a:t>
            </a:r>
            <a:r>
              <a:rPr lang="zh-CN" altLang="en-US" sz="1600">
                <a:solidFill>
                  <a:schemeClr val="tx1"/>
                </a:solidFill>
                <a:latin typeface="微软雅黑" panose="020B0503020204020204" charset="-122"/>
                <a:ea typeface="微软雅黑" panose="020B0503020204020204" charset="-122"/>
              </a:rPr>
              <a:t>，精准对应头晕、视物旋转、胸闷、恶心呕吐诸症。</a:t>
            </a:r>
            <a:endParaRPr lang="zh-CN" altLang="en-US" sz="1600" b="1" i="1" u="sng">
              <a:solidFill>
                <a:schemeClr val="tx1"/>
              </a:solidFill>
              <a:latin typeface="微软雅黑" panose="020B0503020204020204" charset="-122"/>
              <a:ea typeface="微软雅黑" panose="020B0503020204020204" charset="-122"/>
            </a:endParaRPr>
          </a:p>
        </p:txBody>
      </p:sp>
      <p:grpSp>
        <p:nvGrpSpPr>
          <p:cNvPr id="32" name="组合 31"/>
          <p:cNvGrpSpPr/>
          <p:nvPr/>
        </p:nvGrpSpPr>
        <p:grpSpPr>
          <a:xfrm>
            <a:off x="5375910" y="1268730"/>
            <a:ext cx="6650355" cy="4883222"/>
            <a:chOff x="8466" y="2168"/>
            <a:chExt cx="10473" cy="7075"/>
          </a:xfrm>
        </p:grpSpPr>
        <p:grpSp>
          <p:nvGrpSpPr>
            <p:cNvPr id="61" name="组合 60"/>
            <p:cNvGrpSpPr/>
            <p:nvPr/>
          </p:nvGrpSpPr>
          <p:grpSpPr>
            <a:xfrm rot="0">
              <a:off x="8466" y="2168"/>
              <a:ext cx="10450" cy="7075"/>
              <a:chOff x="11401" y="2932"/>
              <a:chExt cx="9634" cy="7396"/>
            </a:xfrm>
          </p:grpSpPr>
          <p:sp>
            <p:nvSpPr>
              <p:cNvPr id="62" name="圆角矩形 5"/>
              <p:cNvSpPr/>
              <p:nvPr>
                <p:custDataLst>
                  <p:tags r:id="rId27"/>
                </p:custDataLst>
              </p:nvPr>
            </p:nvSpPr>
            <p:spPr>
              <a:xfrm>
                <a:off x="11405" y="2932"/>
                <a:ext cx="9630" cy="7396"/>
              </a:xfrm>
              <a:prstGeom prst="roundRect">
                <a:avLst>
                  <a:gd name="adj" fmla="val 5305"/>
                </a:avLst>
              </a:prstGeom>
              <a:solidFill>
                <a:schemeClr val="bg1">
                  <a:lumMod val="95000"/>
                  <a:alpha val="14000"/>
                </a:schemeClr>
              </a:solidFill>
              <a:ln w="12700" cap="flat" cmpd="sng" algn="ctr">
                <a:solidFill>
                  <a:srgbClr val="1A549E"/>
                </a:solidFill>
                <a:prstDash val="solid"/>
                <a:miter lim="800000"/>
              </a:ln>
              <a:effectLst>
                <a:outerShdw blurRad="50800" dist="38100" algn="l" rotWithShape="0">
                  <a:prstClr val="black">
                    <a:alpha val="40000"/>
                  </a:prstClr>
                </a:outerShdw>
              </a:effectLst>
            </p:spPr>
            <p:txBody>
              <a:bodyPr vertOverflow="overflow" horzOverflow="overflow" vert="horz" wrap="square"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iSans Normal" panose="00000500000000000000" charset="-122"/>
                  <a:sym typeface="MiSans Normal" panose="00000500000000000000" charset="-122"/>
                </a:endParaRPr>
              </a:p>
            </p:txBody>
          </p:sp>
          <p:sp>
            <p:nvSpPr>
              <p:cNvPr id="63" name="文本框 62"/>
              <p:cNvSpPr txBox="1"/>
              <p:nvPr>
                <p:custDataLst>
                  <p:tags r:id="rId28"/>
                </p:custDataLst>
              </p:nvPr>
            </p:nvSpPr>
            <p:spPr>
              <a:xfrm>
                <a:off x="11716" y="2972"/>
                <a:ext cx="7931" cy="562"/>
              </a:xfrm>
              <a:prstGeom prst="rect">
                <a:avLst/>
              </a:prstGeom>
              <a:noFill/>
            </p:spPr>
            <p:txBody>
              <a:bodyPr wrap="square" rtlCol="0">
                <a:spAutoFit/>
              </a:bodyPr>
              <a:lstStyle/>
              <a:p>
                <a:pPr indent="0">
                  <a:lnSpc>
                    <a:spcPct val="130000"/>
                  </a:lnSpc>
                  <a:buFont typeface="Wingdings" panose="05000000000000000000" charset="0"/>
                  <a:buNone/>
                </a:pPr>
                <a:r>
                  <a:rPr lang="zh-CN" altLang="en-US" sz="1400" b="1" dirty="0">
                    <a:solidFill>
                      <a:srgbClr val="1A549E"/>
                    </a:solidFill>
                    <a:latin typeface="微软雅黑" panose="020B0503020204020204" charset="-122"/>
                    <a:ea typeface="微软雅黑" panose="020B0503020204020204" charset="-122"/>
                    <a:cs typeface="MiSans Normal" panose="00000500000000000000" charset="-122"/>
                    <a:sym typeface="MiSans Normal" panose="00000500000000000000" charset="-122"/>
                  </a:rPr>
                  <a:t>《广西眩晕中西医结合诊疗专家共识》</a:t>
                </a:r>
                <a:endParaRPr lang="zh-CN" altLang="en-US" sz="1400" b="1" dirty="0">
                  <a:solidFill>
                    <a:srgbClr val="1A549E"/>
                  </a:solidFill>
                  <a:latin typeface="微软雅黑" panose="020B0503020204020204" charset="-122"/>
                  <a:ea typeface="微软雅黑" panose="020B0503020204020204" charset="-122"/>
                  <a:cs typeface="MiSans Normal" panose="00000500000000000000" charset="-122"/>
                  <a:sym typeface="MiSans Normal" panose="00000500000000000000" charset="-122"/>
                </a:endParaRPr>
              </a:p>
            </p:txBody>
          </p:sp>
          <p:sp>
            <p:nvSpPr>
              <p:cNvPr id="64" name="矩形 9"/>
              <p:cNvSpPr>
                <a:spLocks noChangeArrowheads="1"/>
              </p:cNvSpPr>
              <p:nvPr>
                <p:custDataLst>
                  <p:tags r:id="rId29"/>
                </p:custDataLst>
              </p:nvPr>
            </p:nvSpPr>
            <p:spPr bwMode="auto">
              <a:xfrm>
                <a:off x="11401" y="4266"/>
                <a:ext cx="116" cy="4008"/>
              </a:xfrm>
              <a:prstGeom prst="rect">
                <a:avLst/>
              </a:prstGeom>
              <a:solidFill>
                <a:srgbClr val="1A549E"/>
              </a:solidFill>
              <a:ln>
                <a:noFill/>
              </a:ln>
            </p:spPr>
            <p:txBody>
              <a:bodyPr lIns="91401" tIns="45701" rIns="91401" bIns="45701"/>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65" name="文本框 64"/>
              <p:cNvSpPr txBox="1"/>
              <p:nvPr/>
            </p:nvSpPr>
            <p:spPr>
              <a:xfrm>
                <a:off x="11660" y="3463"/>
                <a:ext cx="4658" cy="2224"/>
              </a:xfrm>
              <a:prstGeom prst="rect">
                <a:avLst/>
              </a:prstGeom>
              <a:noFill/>
            </p:spPr>
            <p:txBody>
              <a:bodyPr wrap="square" rtlCol="0" anchor="t">
                <a:spAutoFit/>
              </a:bodyPr>
              <a:p>
                <a:pPr indent="0">
                  <a:lnSpc>
                    <a:spcPct val="140000"/>
                  </a:lnSpc>
                  <a:buFont typeface="Wingdings" panose="05000000000000000000" charset="0"/>
                  <a:buNone/>
                </a:pPr>
                <a:r>
                  <a:rPr lang="zh-CN" altLang="en-US" sz="1200" b="1" i="1" u="sng">
                    <a:latin typeface="微软雅黑" panose="020B0503020204020204" charset="-122"/>
                    <a:ea typeface="微软雅黑" panose="020B0503020204020204" charset="-122"/>
                    <a:sym typeface="+mn-ea"/>
                  </a:rPr>
                  <a:t>202</a:t>
                </a:r>
                <a:r>
                  <a:rPr lang="en-US" altLang="zh-CN" sz="1200" b="1" i="1" u="sng">
                    <a:latin typeface="微软雅黑" panose="020B0503020204020204" charset="-122"/>
                    <a:ea typeface="微软雅黑" panose="020B0503020204020204" charset="-122"/>
                    <a:sym typeface="+mn-ea"/>
                  </a:rPr>
                  <a:t>5</a:t>
                </a:r>
                <a:r>
                  <a:rPr lang="zh-CN" altLang="en-US" sz="1200" b="1" i="1" u="sng">
                    <a:latin typeface="微软雅黑" panose="020B0503020204020204" charset="-122"/>
                    <a:ea typeface="微软雅黑" panose="020B0503020204020204" charset="-122"/>
                    <a:sym typeface="+mn-ea"/>
                  </a:rPr>
                  <a:t>年 广西医师协会中医脑病专业委员会</a:t>
                </a:r>
                <a:endParaRPr lang="zh-CN" altLang="en-US" sz="1200" b="1" dirty="0">
                  <a:solidFill>
                    <a:srgbClr val="1A549E"/>
                  </a:solidFill>
                  <a:latin typeface="微软雅黑" panose="020B0503020204020204" charset="-122"/>
                  <a:ea typeface="微软雅黑" panose="020B0503020204020204" charset="-122"/>
                  <a:cs typeface="MiSans Normal" panose="00000500000000000000" charset="-122"/>
                  <a:sym typeface="MiSans Normal" panose="00000500000000000000" charset="-122"/>
                </a:endParaRPr>
              </a:p>
              <a:p>
                <a:pPr marL="285750" indent="-285750">
                  <a:lnSpc>
                    <a:spcPct val="130000"/>
                  </a:lnSpc>
                  <a:buFont typeface="Wingdings" panose="05000000000000000000" charset="0"/>
                  <a:buChar char="Ø"/>
                </a:pPr>
                <a:endParaRPr lang="zh-CN" altLang="en-US" sz="1400" dirty="0">
                  <a:solidFill>
                    <a:schemeClr val="tx1"/>
                  </a:solidFill>
                  <a:latin typeface="微软雅黑" panose="020B0503020204020204" charset="-122"/>
                  <a:ea typeface="微软雅黑" panose="020B0503020204020204" charset="-122"/>
                  <a:cs typeface="MiSans Normal" panose="00000500000000000000" charset="-122"/>
                  <a:sym typeface="MiSans Normal" panose="00000500000000000000" charset="-122"/>
                </a:endParaRPr>
              </a:p>
              <a:p>
                <a:pPr marL="285750" indent="-285750">
                  <a:lnSpc>
                    <a:spcPct val="130000"/>
                  </a:lnSpc>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cs typeface="MiSans Normal" panose="00000500000000000000" charset="-122"/>
                    <a:sym typeface="MiSans Normal" panose="00000500000000000000" charset="-122"/>
                  </a:rPr>
                  <a:t>明确将</a:t>
                </a:r>
                <a:r>
                  <a:rPr lang="zh-CN" altLang="en-US" sz="1400" b="1" dirty="0">
                    <a:solidFill>
                      <a:srgbClr val="FF0000"/>
                    </a:solidFill>
                    <a:latin typeface="微软雅黑" panose="020B0503020204020204" charset="-122"/>
                    <a:ea typeface="微软雅黑" panose="020B0503020204020204" charset="-122"/>
                    <a:cs typeface="MiSans Normal" panose="00000500000000000000" charset="-122"/>
                    <a:sym typeface="MiSans Normal" panose="00000500000000000000" charset="-122"/>
                  </a:rPr>
                  <a:t>半夏白术天麻汤列为痰湿中阻证的代表方剂</a:t>
                </a:r>
                <a:r>
                  <a:rPr lang="zh-CN" altLang="en-US" sz="1400" dirty="0">
                    <a:solidFill>
                      <a:schemeClr val="tx1"/>
                    </a:solidFill>
                    <a:latin typeface="微软雅黑" panose="020B0503020204020204" charset="-122"/>
                    <a:ea typeface="微软雅黑" panose="020B0503020204020204" charset="-122"/>
                    <a:cs typeface="MiSans Normal" panose="00000500000000000000" charset="-122"/>
                    <a:sym typeface="MiSans Normal" panose="00000500000000000000" charset="-122"/>
                  </a:rPr>
                  <a:t>，推荐用于后循环缺血性眩晕的治疗</a:t>
                </a:r>
                <a:r>
                  <a:rPr lang="en-US" altLang="zh-CN" sz="1400" baseline="30000" dirty="0">
                    <a:solidFill>
                      <a:schemeClr val="tx1"/>
                    </a:solidFill>
                    <a:latin typeface="微软雅黑" panose="020B0503020204020204" charset="-122"/>
                    <a:ea typeface="微软雅黑" panose="020B0503020204020204" charset="-122"/>
                    <a:cs typeface="MiSans Normal" panose="00000500000000000000" charset="-122"/>
                    <a:sym typeface="MiSans Normal" panose="00000500000000000000" charset="-122"/>
                  </a:rPr>
                  <a:t>[2]</a:t>
                </a:r>
                <a:r>
                  <a:rPr lang="zh-CN" altLang="en-US" sz="1400" dirty="0">
                    <a:solidFill>
                      <a:schemeClr val="tx1"/>
                    </a:solidFill>
                    <a:latin typeface="微软雅黑" panose="020B0503020204020204" charset="-122"/>
                    <a:ea typeface="微软雅黑" panose="020B0503020204020204" charset="-122"/>
                    <a:cs typeface="MiSans Normal" panose="00000500000000000000" charset="-122"/>
                    <a:sym typeface="MiSans Normal" panose="00000500000000000000" charset="-122"/>
                  </a:rPr>
                  <a:t>。 </a:t>
                </a:r>
                <a:endParaRPr lang="zh-CN" altLang="en-US" sz="1400" dirty="0">
                  <a:solidFill>
                    <a:schemeClr val="tx1"/>
                  </a:solidFill>
                  <a:latin typeface="微软雅黑" panose="020B0503020204020204" charset="-122"/>
                  <a:ea typeface="微软雅黑" panose="020B0503020204020204" charset="-122"/>
                  <a:cs typeface="MiSans Normal" panose="00000500000000000000" charset="-122"/>
                  <a:sym typeface="MiSans Normal" panose="00000500000000000000" charset="-122"/>
                </a:endParaRPr>
              </a:p>
            </p:txBody>
          </p:sp>
        </p:grpSp>
        <p:pic>
          <p:nvPicPr>
            <p:cNvPr id="20" name="图片 19"/>
            <p:cNvPicPr>
              <a:picLocks noChangeAspect="1"/>
            </p:cNvPicPr>
            <p:nvPr/>
          </p:nvPicPr>
          <p:blipFill>
            <a:blip r:embed="rId30"/>
            <a:stretch>
              <a:fillRect/>
            </a:stretch>
          </p:blipFill>
          <p:spPr>
            <a:xfrm>
              <a:off x="8955" y="5199"/>
              <a:ext cx="4539" cy="1189"/>
            </a:xfrm>
            <a:prstGeom prst="rect">
              <a:avLst/>
            </a:prstGeom>
          </p:spPr>
        </p:pic>
        <p:sp>
          <p:nvSpPr>
            <p:cNvPr id="26" name="文本框 25"/>
            <p:cNvSpPr txBox="1"/>
            <p:nvPr/>
          </p:nvSpPr>
          <p:spPr>
            <a:xfrm>
              <a:off x="13875" y="2645"/>
              <a:ext cx="4856" cy="2096"/>
            </a:xfrm>
            <a:prstGeom prst="rect">
              <a:avLst/>
            </a:prstGeom>
            <a:noFill/>
          </p:spPr>
          <p:txBody>
            <a:bodyPr wrap="square" rtlCol="0" anchor="t">
              <a:spAutoFit/>
            </a:bodyPr>
            <a:p>
              <a:pPr indent="0">
                <a:lnSpc>
                  <a:spcPct val="140000"/>
                </a:lnSpc>
                <a:buFont typeface="Wingdings" panose="05000000000000000000" charset="0"/>
                <a:buNone/>
              </a:pPr>
              <a:r>
                <a:rPr lang="en-US" altLang="zh-CN" sz="1200" b="1" i="1" u="sng">
                  <a:latin typeface="微软雅黑" panose="020B0503020204020204" charset="-122"/>
                  <a:ea typeface="微软雅黑" panose="020B0503020204020204" charset="-122"/>
                  <a:sym typeface="+mn-ea"/>
                </a:rPr>
                <a:t>2022</a:t>
              </a:r>
              <a:r>
                <a:rPr lang="zh-CN" altLang="en-US" sz="1200" b="1" i="1" u="sng">
                  <a:latin typeface="微软雅黑" panose="020B0503020204020204" charset="-122"/>
                  <a:ea typeface="微软雅黑" panose="020B0503020204020204" charset="-122"/>
                  <a:sym typeface="+mn-ea"/>
                </a:rPr>
                <a:t>年中国医师协会中西医结合医师分会内分泌与代谢病学专业委员会</a:t>
              </a:r>
              <a:endParaRPr lang="zh-CN" altLang="en-US" sz="1200" b="1" dirty="0">
                <a:solidFill>
                  <a:srgbClr val="1A549E"/>
                </a:solidFill>
                <a:latin typeface="微软雅黑" panose="020B0503020204020204" charset="-122"/>
                <a:ea typeface="微软雅黑" panose="020B0503020204020204" charset="-122"/>
                <a:cs typeface="MiSans Normal" panose="00000500000000000000" charset="-122"/>
                <a:sym typeface="MiSans Normal" panose="00000500000000000000" charset="-122"/>
              </a:endParaRPr>
            </a:p>
            <a:p>
              <a:pPr marL="285750" indent="-285750">
                <a:lnSpc>
                  <a:spcPct val="130000"/>
                </a:lnSpc>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cs typeface="MiSans Normal" panose="00000500000000000000" charset="-122"/>
                  <a:sym typeface="MiSans Normal" panose="00000500000000000000" charset="-122"/>
                </a:rPr>
                <a:t>在“辨症状治疗”中</a:t>
              </a:r>
              <a:r>
                <a:rPr lang="zh-CN" altLang="en-US" sz="1400" b="1" dirty="0">
                  <a:solidFill>
                    <a:srgbClr val="FF0000"/>
                  </a:solidFill>
                  <a:latin typeface="微软雅黑" panose="020B0503020204020204" charset="-122"/>
                  <a:ea typeface="微软雅黑" panose="020B0503020204020204" charset="-122"/>
                  <a:cs typeface="MiSans Normal" panose="00000500000000000000" charset="-122"/>
                  <a:sym typeface="MiSans Normal" panose="00000500000000000000" charset="-122"/>
                </a:rPr>
                <a:t>明确提出“眩晕多属脾虚痰湿，可选半夏白术天麻汤（1</a:t>
              </a:r>
              <a:r>
                <a:rPr lang="en-US" altLang="zh-CN" sz="1400" b="1" dirty="0">
                  <a:solidFill>
                    <a:srgbClr val="FF0000"/>
                  </a:solidFill>
                  <a:latin typeface="微软雅黑" panose="020B0503020204020204" charset="-122"/>
                  <a:ea typeface="微软雅黑" panose="020B0503020204020204" charset="-122"/>
                  <a:cs typeface="MiSans Normal" panose="00000500000000000000" charset="-122"/>
                  <a:sym typeface="MiSans Normal" panose="00000500000000000000" charset="-122"/>
                </a:rPr>
                <a:t>b</a:t>
              </a:r>
              <a:r>
                <a:rPr lang="zh-CN" altLang="en-US" sz="1400" b="1" dirty="0">
                  <a:solidFill>
                    <a:srgbClr val="FF0000"/>
                  </a:solidFill>
                  <a:latin typeface="微软雅黑" panose="020B0503020204020204" charset="-122"/>
                  <a:ea typeface="微软雅黑" panose="020B0503020204020204" charset="-122"/>
                  <a:cs typeface="MiSans Normal" panose="00000500000000000000" charset="-122"/>
                  <a:sym typeface="MiSans Normal" panose="00000500000000000000" charset="-122"/>
                </a:rPr>
                <a:t>级，强推荐）</a:t>
              </a:r>
              <a:r>
                <a:rPr lang="en-US" altLang="zh-CN" sz="1400" baseline="30000" dirty="0">
                  <a:solidFill>
                    <a:schemeClr val="tx1"/>
                  </a:solidFill>
                  <a:latin typeface="微软雅黑" panose="020B0503020204020204" charset="-122"/>
                  <a:ea typeface="微软雅黑" panose="020B0503020204020204" charset="-122"/>
                  <a:cs typeface="MiSans Normal" panose="00000500000000000000" charset="-122"/>
                  <a:sym typeface="MiSans Normal" panose="00000500000000000000" charset="-122"/>
                </a:rPr>
                <a:t>[3]</a:t>
              </a:r>
              <a:r>
                <a:rPr lang="zh-CN" altLang="en-US" sz="1400" dirty="0">
                  <a:solidFill>
                    <a:schemeClr val="tx1"/>
                  </a:solidFill>
                  <a:latin typeface="微软雅黑" panose="020B0503020204020204" charset="-122"/>
                  <a:ea typeface="微软雅黑" panose="020B0503020204020204" charset="-122"/>
                  <a:cs typeface="MiSans Normal" panose="00000500000000000000" charset="-122"/>
                  <a:sym typeface="MiSans Normal" panose="00000500000000000000" charset="-122"/>
                </a:rPr>
                <a:t> </a:t>
              </a:r>
              <a:endParaRPr lang="zh-CN" altLang="en-US" sz="1400" dirty="0">
                <a:solidFill>
                  <a:schemeClr val="tx1"/>
                </a:solidFill>
                <a:latin typeface="微软雅黑" panose="020B0503020204020204" charset="-122"/>
                <a:ea typeface="微软雅黑" panose="020B0503020204020204" charset="-122"/>
                <a:cs typeface="MiSans Normal" panose="00000500000000000000" charset="-122"/>
                <a:sym typeface="MiSans Normal" panose="00000500000000000000" charset="-122"/>
              </a:endParaRPr>
            </a:p>
          </p:txBody>
        </p:sp>
        <p:sp>
          <p:nvSpPr>
            <p:cNvPr id="27" name="文本框 26"/>
            <p:cNvSpPr txBox="1"/>
            <p:nvPr>
              <p:custDataLst>
                <p:tags r:id="rId31"/>
              </p:custDataLst>
            </p:nvPr>
          </p:nvSpPr>
          <p:spPr>
            <a:xfrm>
              <a:off x="13620" y="2182"/>
              <a:ext cx="5319" cy="537"/>
            </a:xfrm>
            <a:prstGeom prst="rect">
              <a:avLst/>
            </a:prstGeom>
            <a:noFill/>
          </p:spPr>
          <p:txBody>
            <a:bodyPr wrap="square" rtlCol="0">
              <a:spAutoFit/>
            </a:bodyPr>
            <a:lstStyle/>
            <a:p>
              <a:pPr indent="0" algn="ctr">
                <a:lnSpc>
                  <a:spcPct val="130000"/>
                </a:lnSpc>
                <a:buFont typeface="Wingdings" panose="05000000000000000000" charset="0"/>
                <a:buNone/>
              </a:pPr>
              <a:r>
                <a:rPr lang="zh-CN" altLang="en-US" sz="1400" b="1" dirty="0">
                  <a:solidFill>
                    <a:srgbClr val="1A549E"/>
                  </a:solidFill>
                  <a:latin typeface="微软雅黑" panose="020B0503020204020204" charset="-122"/>
                  <a:ea typeface="微软雅黑" panose="020B0503020204020204" charset="-122"/>
                  <a:cs typeface="MiSans Normal" panose="00000500000000000000" charset="-122"/>
                  <a:sym typeface="MiSans Normal" panose="00000500000000000000" charset="-122"/>
                </a:rPr>
                <a:t>《糖尿病性脑血管病病证结合诊疗指南》</a:t>
              </a:r>
              <a:endParaRPr lang="zh-CN" altLang="en-US" sz="1400" b="1" dirty="0">
                <a:solidFill>
                  <a:srgbClr val="1A549E"/>
                </a:solidFill>
                <a:latin typeface="微软雅黑" panose="020B0503020204020204" charset="-122"/>
                <a:ea typeface="微软雅黑" panose="020B0503020204020204" charset="-122"/>
                <a:cs typeface="MiSans Normal" panose="00000500000000000000" charset="-122"/>
                <a:sym typeface="MiSans Normal" panose="00000500000000000000" charset="-122"/>
              </a:endParaRPr>
            </a:p>
          </p:txBody>
        </p:sp>
        <p:cxnSp>
          <p:nvCxnSpPr>
            <p:cNvPr id="30" name="直接连接符 29"/>
            <p:cNvCxnSpPr/>
            <p:nvPr>
              <p:custDataLst>
                <p:tags r:id="rId32"/>
              </p:custDataLst>
            </p:nvPr>
          </p:nvCxnSpPr>
          <p:spPr>
            <a:xfrm>
              <a:off x="13785" y="3619"/>
              <a:ext cx="7" cy="5254"/>
            </a:xfrm>
            <a:prstGeom prst="line">
              <a:avLst/>
            </a:prstGeom>
            <a:ln w="63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362585" y="6259830"/>
            <a:ext cx="7188835" cy="49212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参考文献</a:t>
            </a:r>
            <a:endParaRPr kumimoji="0" lang="zh-CN" altLang="en-US" sz="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[1] 刘亚芬, 赵振, 张水生, 等. 半夏白术天麻汤治疗后循环缺血性眩晕的系统评价[</a:t>
            </a:r>
            <a:r>
              <a:rPr kumimoji="0" lang="en-US" altLang="zh-CN" sz="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J]. </a:t>
            </a:r>
            <a:r>
              <a:rPr kumimoji="0" lang="zh-CN" altLang="en-US" sz="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药物评价研究, 2023, 46(11).</a:t>
            </a:r>
            <a:endParaRPr kumimoji="0" lang="zh-CN" altLang="en-US" sz="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[2] 广西医师协会中医脑病专业委员会. 广西眩晕中西医诊疗专家共识[</a:t>
            </a:r>
            <a:r>
              <a:rPr kumimoji="0" lang="en-US" altLang="zh-CN" sz="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S]. </a:t>
            </a:r>
            <a:r>
              <a:rPr kumimoji="0" lang="zh-CN" altLang="en-US" sz="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中国医药 . 2025 ,20 (01) : 1-6.</a:t>
            </a:r>
            <a:endParaRPr kumimoji="0" lang="zh-CN" altLang="en-US" sz="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[3] 中国医师协会中西医结合医师分会内分泌与代谢病学专业委员会. 糖尿病性脑血管病病证结合诊疗指南[</a:t>
            </a:r>
            <a:r>
              <a:rPr kumimoji="0" lang="en-US" altLang="zh-CN" sz="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J]. </a:t>
            </a:r>
            <a:r>
              <a:rPr kumimoji="0" lang="zh-CN" altLang="en-US" sz="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世界中医药, 2022, 17(21): 2985-2991.</a:t>
            </a:r>
            <a:endParaRPr kumimoji="0" lang="zh-CN" altLang="en-US" sz="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33" name="文本框 32"/>
          <p:cNvSpPr txBox="1"/>
          <p:nvPr/>
        </p:nvSpPr>
        <p:spPr>
          <a:xfrm>
            <a:off x="2410460" y="732790"/>
            <a:ext cx="9781540" cy="2457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fromWordArt="0" anchor="t" anchorCtr="0" forceAA="0" compatLnSpc="1">
            <a:spAutoFit/>
          </a:bodyPr>
          <a:p>
            <a:pPr lvl="0" algn="l" hangingPunct="0">
              <a:buClrTx/>
              <a:buSzTx/>
              <a:buFontTx/>
              <a:defRPr>
                <a:latin typeface="Arial" panose="020B0604020202020204"/>
                <a:ea typeface="Arial" panose="020B0604020202020204"/>
                <a:cs typeface="Arial" panose="020B0604020202020204"/>
                <a:sym typeface="Arial" panose="020B0604020202020204"/>
              </a:defRPr>
            </a:pPr>
            <a:r>
              <a:rPr lang="zh-CN" altLang="en-US" sz="1600" b="1" i="1" u="sng" kern="0" dirty="0" smtClean="0">
                <a:ln>
                  <a:noFill/>
                </a:ln>
                <a:solidFill>
                  <a:srgbClr val="000000"/>
                </a:solidFill>
                <a:effectLst/>
                <a:uFillTx/>
                <a:latin typeface="微软雅黑" panose="020B0503020204020204" charset="-122"/>
                <a:ea typeface="微软雅黑" panose="020B0503020204020204" charset="-122"/>
                <a:sym typeface="+mn-ea"/>
              </a:rPr>
              <a:t>半夏白术天麻汤</a:t>
            </a:r>
            <a:r>
              <a:rPr lang="zh-CN" altLang="en-US" sz="1600" b="1" i="1" u="sng" kern="0" dirty="0" smtClean="0">
                <a:ln>
                  <a:noFill/>
                </a:ln>
                <a:solidFill>
                  <a:srgbClr val="000000"/>
                </a:solidFill>
                <a:effectLst/>
                <a:uFillTx/>
                <a:latin typeface="微软雅黑" panose="020B0503020204020204" charset="-122"/>
                <a:ea typeface="微软雅黑" panose="020B0503020204020204" charset="-122"/>
                <a:sym typeface="+mn-ea"/>
              </a:rPr>
              <a:t>作为痰湿中阻证的代表方剂，推荐用于后循环缺血性眩晕的治疗。</a:t>
            </a:r>
            <a:endParaRPr lang="zh-CN" altLang="en-US" sz="1600" b="1" i="1" u="sng" kern="0" dirty="0" smtClean="0">
              <a:ln>
                <a:noFill/>
              </a:ln>
              <a:solidFill>
                <a:srgbClr val="000000"/>
              </a:solidFill>
              <a:effectLst/>
              <a:uFillTx/>
              <a:latin typeface="微软雅黑" panose="020B0503020204020204" charset="-122"/>
              <a:ea typeface="微软雅黑" panose="020B0503020204020204" charset="-122"/>
              <a:sym typeface="+mn-ea"/>
            </a:endParaRPr>
          </a:p>
        </p:txBody>
      </p:sp>
      <p:pic>
        <p:nvPicPr>
          <p:cNvPr id="4" name="图片 3"/>
          <p:cNvPicPr>
            <a:picLocks noChangeAspect="1"/>
          </p:cNvPicPr>
          <p:nvPr/>
        </p:nvPicPr>
        <p:blipFill>
          <a:blip r:embed="rId33"/>
          <a:stretch>
            <a:fillRect/>
          </a:stretch>
        </p:blipFill>
        <p:spPr>
          <a:xfrm>
            <a:off x="5697855" y="4250690"/>
            <a:ext cx="2853055" cy="1541780"/>
          </a:xfrm>
          <a:prstGeom prst="rect">
            <a:avLst/>
          </a:prstGeom>
          <a:effectLst>
            <a:outerShdw blurRad="50800" dist="38100" dir="5400000" algn="t" rotWithShape="0">
              <a:prstClr val="black">
                <a:alpha val="40000"/>
              </a:prstClr>
            </a:outerShdw>
          </a:effectLst>
        </p:spPr>
      </p:pic>
      <p:pic>
        <p:nvPicPr>
          <p:cNvPr id="10" name="图片 9"/>
          <p:cNvPicPr>
            <a:picLocks noChangeAspect="1"/>
          </p:cNvPicPr>
          <p:nvPr/>
        </p:nvPicPr>
        <p:blipFill>
          <a:blip r:embed="rId34"/>
          <a:stretch>
            <a:fillRect/>
          </a:stretch>
        </p:blipFill>
        <p:spPr>
          <a:xfrm>
            <a:off x="8910320" y="3127375"/>
            <a:ext cx="2893695" cy="780415"/>
          </a:xfrm>
          <a:prstGeom prst="rect">
            <a:avLst/>
          </a:prstGeom>
        </p:spPr>
      </p:pic>
      <p:pic>
        <p:nvPicPr>
          <p:cNvPr id="38" name="图片 37"/>
          <p:cNvPicPr>
            <a:picLocks noChangeAspect="1"/>
          </p:cNvPicPr>
          <p:nvPr/>
        </p:nvPicPr>
        <p:blipFill>
          <a:blip r:embed="rId35"/>
          <a:stretch>
            <a:fillRect/>
          </a:stretch>
        </p:blipFill>
        <p:spPr>
          <a:xfrm>
            <a:off x="8917305" y="3919220"/>
            <a:ext cx="2858135" cy="1885315"/>
          </a:xfrm>
          <a:prstGeom prst="rect">
            <a:avLst/>
          </a:prstGeom>
          <a:effectLst>
            <a:outerShdw blurRad="50800" dist="38100" dir="5400000" algn="t" rotWithShape="0">
              <a:prstClr val="black">
                <a:alpha val="40000"/>
              </a:prstClr>
            </a:outerShdw>
          </a:effectLst>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图片 90"/>
          <p:cNvPicPr>
            <a:picLocks noChangeAspect="1"/>
          </p:cNvPicPr>
          <p:nvPr/>
        </p:nvPicPr>
        <p:blipFill>
          <a:blip r:embed="rId1">
            <a:lum contrast="6000"/>
          </a:blip>
          <a:stretch>
            <a:fillRect/>
          </a:stretch>
        </p:blipFill>
        <p:spPr>
          <a:xfrm>
            <a:off x="6343650" y="1313180"/>
            <a:ext cx="5848350" cy="5544820"/>
          </a:xfrm>
          <a:prstGeom prst="rect">
            <a:avLst/>
          </a:prstGeom>
        </p:spPr>
      </p:pic>
      <p:sp>
        <p:nvSpPr>
          <p:cNvPr id="195" name="文本框 2"/>
          <p:cNvSpPr txBox="1"/>
          <p:nvPr/>
        </p:nvSpPr>
        <p:spPr>
          <a:xfrm>
            <a:off x="1351915" y="570865"/>
            <a:ext cx="8220075" cy="461645"/>
          </a:xfrm>
          <a:prstGeom prst="rect">
            <a:avLst/>
          </a:prstGeom>
          <a:ln w="12700">
            <a:miter lim="400000"/>
          </a:ln>
        </p:spPr>
        <p:txBody>
          <a:bodyPr wrap="square" lIns="45889" rIns="45889">
            <a:spAutoFit/>
          </a:bodyPr>
          <a:lstStyle>
            <a:lvl1pPr>
              <a:defRPr sz="2400">
                <a:solidFill>
                  <a:srgbClr val="0070C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defRPr>
                <a:latin typeface="Arial" panose="020B0604020202020204"/>
                <a:ea typeface="Arial" panose="020B0604020202020204"/>
                <a:cs typeface="Arial" panose="020B0604020202020204"/>
                <a:sym typeface="Arial" panose="020B0604020202020204"/>
              </a:defRPr>
            </a:pPr>
            <a:r>
              <a:rPr lang="zh-CN" sz="2410" b="1" kern="0" dirty="0" smtClean="0">
                <a:latin typeface="微软雅黑" panose="020B0503020204020204" charset="-122"/>
                <a:ea typeface="微软雅黑" panose="020B0503020204020204" charset="-122"/>
                <a:sym typeface="+mn-ea"/>
              </a:rPr>
              <a:t>有效性</a:t>
            </a:r>
            <a:endParaRPr lang="zh-CN" altLang="en-US" sz="2410" b="1" kern="0" dirty="0">
              <a:latin typeface="微软雅黑" panose="020B0503020204020204" charset="-122"/>
              <a:ea typeface="微软雅黑" panose="020B0503020204020204" charset="-122"/>
              <a:sym typeface="+mn-ea"/>
            </a:endParaRPr>
          </a:p>
        </p:txBody>
      </p:sp>
      <p:sp>
        <p:nvSpPr>
          <p:cNvPr id="3" name="文本框 2"/>
          <p:cNvSpPr txBox="1"/>
          <p:nvPr/>
        </p:nvSpPr>
        <p:spPr>
          <a:xfrm>
            <a:off x="445770" y="472440"/>
            <a:ext cx="664845" cy="49212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lstStyle/>
          <a:p>
            <a:pPr marL="0" marR="0" indent="0" algn="ctr" defTabSz="914400" rtl="0" fontAlgn="auto" latinLnBrk="0" hangingPunct="0">
              <a:lnSpc>
                <a:spcPct val="100000"/>
              </a:lnSpc>
              <a:spcBef>
                <a:spcPts val="0"/>
              </a:spcBef>
              <a:spcAft>
                <a:spcPts val="0"/>
              </a:spcAft>
              <a:buClrTx/>
              <a:buSzTx/>
              <a:buFontTx/>
              <a:buNone/>
            </a:pPr>
            <a:r>
              <a:rPr sz="3200" b="1" dirty="0">
                <a:solidFill>
                  <a:schemeClr val="bg1"/>
                </a:solidFill>
                <a:latin typeface="微软雅黑" panose="020B0503020204020204" charset="-122"/>
                <a:ea typeface="微软雅黑" panose="020B0503020204020204" charset="-122"/>
                <a:sym typeface="+mn-ea"/>
              </a:rPr>
              <a:t>0</a:t>
            </a:r>
            <a:r>
              <a:rPr lang="en-US" sz="3200" b="1" dirty="0">
                <a:solidFill>
                  <a:schemeClr val="bg1"/>
                </a:solidFill>
                <a:latin typeface="微软雅黑" panose="020B0503020204020204" charset="-122"/>
                <a:ea typeface="微软雅黑" panose="020B0503020204020204" charset="-122"/>
                <a:sym typeface="+mn-ea"/>
              </a:rPr>
              <a:t>2</a:t>
            </a:r>
            <a:endParaRPr kumimoji="0" lang="en-US" sz="3200" b="1" i="0" u="none" strike="noStrike" cap="none" spc="0" normalizeH="0" baseline="0" dirty="0">
              <a:ln>
                <a:noFill/>
              </a:ln>
              <a:solidFill>
                <a:schemeClr val="bg1"/>
              </a:solidFill>
              <a:effectLst/>
              <a:uFillTx/>
              <a:latin typeface="微软雅黑" panose="020B0503020204020204" charset="-122"/>
              <a:ea typeface="微软雅黑" panose="020B0503020204020204" charset="-122"/>
              <a:cs typeface="Arial" panose="020B0604020202020204"/>
              <a:sym typeface="+mn-ea"/>
            </a:endParaRPr>
          </a:p>
        </p:txBody>
      </p:sp>
      <p:pic>
        <p:nvPicPr>
          <p:cNvPr id="34" name="图片 33"/>
          <p:cNvPicPr>
            <a:picLocks noChangeAspect="1"/>
          </p:cNvPicPr>
          <p:nvPr/>
        </p:nvPicPr>
        <p:blipFill>
          <a:blip r:embed="rId2"/>
          <a:stretch>
            <a:fillRect/>
          </a:stretch>
        </p:blipFill>
        <p:spPr>
          <a:xfrm>
            <a:off x="10552117" y="31200"/>
            <a:ext cx="1634147" cy="702859"/>
          </a:xfrm>
          <a:prstGeom prst="rect">
            <a:avLst/>
          </a:prstGeom>
        </p:spPr>
      </p:pic>
      <p:graphicFrame>
        <p:nvGraphicFramePr>
          <p:cNvPr id="9" name="Table 0"/>
          <p:cNvGraphicFramePr>
            <a:graphicFrameLocks noGrp="1"/>
          </p:cNvGraphicFramePr>
          <p:nvPr>
            <p:custDataLst>
              <p:tags r:id="rId3"/>
            </p:custDataLst>
          </p:nvPr>
        </p:nvGraphicFramePr>
        <p:xfrm>
          <a:off x="6106160" y="1257935"/>
          <a:ext cx="5803900" cy="2790825"/>
        </p:xfrm>
        <a:graphic>
          <a:graphicData uri="http://schemas.openxmlformats.org/drawingml/2006/table">
            <a:tbl>
              <a:tblPr/>
              <a:tblGrid>
                <a:gridCol w="865505"/>
                <a:gridCol w="4938395"/>
              </a:tblGrid>
              <a:tr h="468630">
                <a:tc gridSpan="2">
                  <a:txBody>
                    <a:bodyPr/>
                    <a:p>
                      <a:pPr algn="ctr">
                        <a:buNone/>
                      </a:pPr>
                      <a:r>
                        <a:rPr lang="zh-CN" altLang="en-US" sz="1400" b="1" u="none" dirty="0">
                          <a:solidFill>
                            <a:srgbClr val="FFFFFF"/>
                          </a:solidFill>
                          <a:latin typeface="微软雅黑" panose="020B0503020204020204" charset="-122"/>
                          <a:ea typeface="微软雅黑" panose="020B0503020204020204" charset="-122"/>
                          <a:cs typeface="Liter" panose="02000503030000020004" pitchFamily="34" charset="-120"/>
                        </a:rPr>
                        <a:t>5项</a:t>
                      </a:r>
                      <a:r>
                        <a:rPr lang="en-US" altLang="zh-CN" sz="1400" b="1" u="none" dirty="0">
                          <a:solidFill>
                            <a:srgbClr val="FFFFFF"/>
                          </a:solidFill>
                          <a:latin typeface="微软雅黑" panose="020B0503020204020204" charset="-122"/>
                          <a:ea typeface="微软雅黑" panose="020B0503020204020204" charset="-122"/>
                          <a:cs typeface="Liter" panose="02000503030000020004" pitchFamily="34" charset="-120"/>
                        </a:rPr>
                        <a:t>RCT</a:t>
                      </a:r>
                      <a:r>
                        <a:rPr lang="zh-CN" altLang="en-US" sz="1400" b="1" u="none" dirty="0">
                          <a:solidFill>
                            <a:srgbClr val="FFFFFF"/>
                          </a:solidFill>
                          <a:latin typeface="微软雅黑" panose="020B0503020204020204" charset="-122"/>
                          <a:ea typeface="微软雅黑" panose="020B0503020204020204" charset="-122"/>
                          <a:cs typeface="Liter" panose="02000503030000020004" pitchFamily="34" charset="-120"/>
                        </a:rPr>
                        <a:t>多维度验证半夏白术天麻汤治疗</a:t>
                      </a:r>
                      <a:r>
                        <a:rPr lang="zh-CN" altLang="en-US" sz="1400" b="1" u="none" dirty="0">
                          <a:solidFill>
                            <a:srgbClr val="FFFFFF"/>
                          </a:solidFill>
                          <a:latin typeface="微软雅黑" panose="020B0503020204020204" charset="-122"/>
                          <a:ea typeface="微软雅黑" panose="020B0503020204020204" charset="-122"/>
                          <a:cs typeface="Liter" panose="02000503030000020004" pitchFamily="34" charset="-120"/>
                        </a:rPr>
                        <a:t>后循环缺血相关眩晕的疗效。</a:t>
                      </a:r>
                      <a:endParaRPr lang="zh-CN" altLang="en-US" sz="1400" b="1" u="none" dirty="0">
                        <a:solidFill>
                          <a:srgbClr val="FFFFFF"/>
                        </a:solidFill>
                        <a:latin typeface="微软雅黑" panose="020B0503020204020204" charset="-122"/>
                        <a:ea typeface="微软雅黑" panose="020B0503020204020204" charset="-122"/>
                        <a:cs typeface="Liter" panose="02000503030000020004" pitchFamily="34" charset="-120"/>
                      </a:endParaRPr>
                    </a:p>
                  </a:txBody>
                  <a:tcPr marT="0" marB="0" anchor="ctr">
                    <a:lnL w="12700" cap="flat" cmpd="sng" algn="ctr">
                      <a:solidFill>
                        <a:srgbClr val="D0D8E4"/>
                      </a:solidFill>
                      <a:prstDash val="solid"/>
                      <a:round/>
                      <a:headEnd type="none" w="med" len="med"/>
                      <a:tailEnd type="none" w="med" len="med"/>
                    </a:lnL>
                    <a:lnR w="12700" cap="flat" cmpd="sng" algn="ctr">
                      <a:solidFill>
                        <a:srgbClr val="D0D8E4"/>
                      </a:solidFill>
                      <a:prstDash val="solid"/>
                      <a:round/>
                      <a:headEnd type="none" w="med" len="med"/>
                      <a:tailEnd type="none" w="med" len="med"/>
                    </a:lnR>
                    <a:lnT w="12700" cap="flat" cmpd="sng" algn="ctr">
                      <a:solidFill>
                        <a:srgbClr val="D0D8E4"/>
                      </a:solidFill>
                      <a:prstDash val="solid"/>
                      <a:round/>
                      <a:headEnd type="none" w="med" len="med"/>
                      <a:tailEnd type="none" w="med" len="med"/>
                    </a:lnT>
                    <a:lnB w="12700" cap="flat" cmpd="sng" algn="ctr">
                      <a:solidFill>
                        <a:srgbClr val="D0D8E4"/>
                      </a:solidFill>
                      <a:prstDash val="solid"/>
                      <a:round/>
                      <a:headEnd type="none" w="med" len="med"/>
                      <a:tailEnd type="none" w="med" len="med"/>
                    </a:lnB>
                    <a:solidFill>
                      <a:srgbClr val="1A549E"/>
                    </a:solidFill>
                  </a:tcPr>
                </a:tc>
                <a:tc hMerge="1">
                  <a:tcPr marT="0" marB="0" anchor="ctr">
                    <a:lnL w="12700" cap="flat" cmpd="sng" algn="ctr">
                      <a:solidFill>
                        <a:srgbClr val="D0D8E4"/>
                      </a:solidFill>
                      <a:prstDash val="solid"/>
                      <a:round/>
                      <a:headEnd type="none" w="med" len="med"/>
                      <a:tailEnd type="none" w="med" len="med"/>
                    </a:lnL>
                    <a:lnR w="12700" cap="flat" cmpd="sng" algn="ctr">
                      <a:solidFill>
                        <a:srgbClr val="D0D8E4"/>
                      </a:solidFill>
                      <a:prstDash val="solid"/>
                      <a:round/>
                      <a:headEnd type="none" w="med" len="med"/>
                      <a:tailEnd type="none" w="med" len="med"/>
                    </a:lnR>
                    <a:lnT w="12700" cap="flat" cmpd="sng" algn="ctr">
                      <a:solidFill>
                        <a:srgbClr val="D0D8E4"/>
                      </a:solidFill>
                      <a:prstDash val="solid"/>
                      <a:round/>
                      <a:headEnd type="none" w="med" len="med"/>
                      <a:tailEnd type="none" w="med" len="med"/>
                    </a:lnT>
                    <a:lnB w="12700" cap="flat" cmpd="sng" algn="ctr">
                      <a:solidFill>
                        <a:srgbClr val="D0D8E4"/>
                      </a:solidFill>
                      <a:prstDash val="solid"/>
                      <a:round/>
                      <a:headEnd type="none" w="med" len="med"/>
                      <a:tailEnd type="none" w="med" len="med"/>
                    </a:lnB>
                    <a:solidFill>
                      <a:srgbClr val="1B5BB5"/>
                    </a:solidFill>
                  </a:tcPr>
                </a:tc>
              </a:tr>
              <a:tr h="285750">
                <a:tc>
                  <a:txBody>
                    <a:bodyPr/>
                    <a:lstStyle/>
                    <a:p>
                      <a:pPr algn="ctr"/>
                      <a:r>
                        <a:rPr lang="zh-CN" altLang="en-US" sz="1400" b="1" u="none" dirty="0">
                          <a:solidFill>
                            <a:srgbClr val="FFFFFF"/>
                          </a:solidFill>
                          <a:latin typeface="微软雅黑" panose="020B0503020204020204" charset="-122"/>
                          <a:ea typeface="微软雅黑" panose="020B0503020204020204" charset="-122"/>
                          <a:cs typeface="Liter" panose="02000503030000020004" pitchFamily="34" charset="-120"/>
                        </a:rPr>
                        <a:t>样本量</a:t>
                      </a:r>
                      <a:endParaRPr lang="zh-CN" altLang="en-US" sz="1400" b="1" u="none" dirty="0">
                        <a:solidFill>
                          <a:srgbClr val="FFFFFF"/>
                        </a:solidFill>
                        <a:latin typeface="微软雅黑" panose="020B0503020204020204" charset="-122"/>
                        <a:ea typeface="微软雅黑" panose="020B0503020204020204" charset="-122"/>
                        <a:cs typeface="Liter" panose="02000503030000020004" pitchFamily="34" charset="-120"/>
                      </a:endParaRPr>
                    </a:p>
                  </a:txBody>
                  <a:tcPr marT="0" marB="0" anchor="ctr">
                    <a:lnL w="12700" cap="flat" cmpd="sng" algn="ctr">
                      <a:solidFill>
                        <a:srgbClr val="D0D8E4"/>
                      </a:solidFill>
                      <a:prstDash val="solid"/>
                      <a:round/>
                      <a:headEnd type="none" w="med" len="med"/>
                      <a:tailEnd type="none" w="med" len="med"/>
                    </a:lnL>
                    <a:lnR w="12700" cap="flat" cmpd="sng" algn="ctr">
                      <a:solidFill>
                        <a:srgbClr val="D0D8E4"/>
                      </a:solidFill>
                      <a:prstDash val="solid"/>
                      <a:round/>
                      <a:headEnd type="none" w="med" len="med"/>
                      <a:tailEnd type="none" w="med" len="med"/>
                    </a:lnR>
                    <a:lnT w="12700" cap="flat" cmpd="sng" algn="ctr">
                      <a:solidFill>
                        <a:srgbClr val="D0D8E4"/>
                      </a:solidFill>
                      <a:prstDash val="solid"/>
                      <a:round/>
                      <a:headEnd type="none" w="med" len="med"/>
                      <a:tailEnd type="none" w="med" len="med"/>
                    </a:lnT>
                    <a:lnB w="12700" cap="flat" cmpd="sng" algn="ctr">
                      <a:solidFill>
                        <a:srgbClr val="D0D8E4"/>
                      </a:solidFill>
                      <a:prstDash val="solid"/>
                      <a:round/>
                      <a:headEnd type="none" w="med" len="med"/>
                      <a:tailEnd type="none" w="med" len="med"/>
                    </a:lnB>
                    <a:solidFill>
                      <a:srgbClr val="007DD5"/>
                    </a:solidFill>
                  </a:tcPr>
                </a:tc>
                <a:tc>
                  <a:txBody>
                    <a:bodyPr/>
                    <a:lstStyle/>
                    <a:p>
                      <a:pPr algn="ctr"/>
                      <a:r>
                        <a:rPr lang="en-US" sz="1400" b="1" u="none" dirty="0">
                          <a:solidFill>
                            <a:srgbClr val="FFFFFF"/>
                          </a:solidFill>
                          <a:latin typeface="微软雅黑" panose="020B0503020204020204" charset="-122"/>
                          <a:ea typeface="微软雅黑" panose="020B0503020204020204" charset="-122"/>
                          <a:cs typeface="Liter" panose="02000503030000020004" pitchFamily="34" charset="-120"/>
                        </a:rPr>
                        <a:t>核心结果</a:t>
                      </a:r>
                      <a:r>
                        <a:rPr lang="zh-CN" altLang="en-US" sz="1400" b="1" u="none" dirty="0">
                          <a:solidFill>
                            <a:srgbClr val="FFFFFF"/>
                          </a:solidFill>
                          <a:latin typeface="微软雅黑" panose="020B0503020204020204" charset="-122"/>
                          <a:ea typeface="微软雅黑" panose="020B0503020204020204" charset="-122"/>
                          <a:cs typeface="Liter" panose="02000503030000020004" pitchFamily="34" charset="-120"/>
                        </a:rPr>
                        <a:t>概述</a:t>
                      </a:r>
                      <a:endParaRPr lang="zh-CN" altLang="en-US" sz="1400" b="1" u="none" dirty="0">
                        <a:solidFill>
                          <a:srgbClr val="FFFFFF"/>
                        </a:solidFill>
                        <a:latin typeface="微软雅黑" panose="020B0503020204020204" charset="-122"/>
                        <a:ea typeface="微软雅黑" panose="020B0503020204020204" charset="-122"/>
                        <a:cs typeface="Liter" panose="02000503030000020004" pitchFamily="34" charset="-120"/>
                      </a:endParaRPr>
                    </a:p>
                  </a:txBody>
                  <a:tcPr marT="0" marB="0" anchor="ctr">
                    <a:lnL w="12700" cap="flat" cmpd="sng" algn="ctr">
                      <a:solidFill>
                        <a:srgbClr val="D0D8E4"/>
                      </a:solidFill>
                      <a:prstDash val="solid"/>
                      <a:round/>
                      <a:headEnd type="none" w="med" len="med"/>
                      <a:tailEnd type="none" w="med" len="med"/>
                    </a:lnL>
                    <a:lnR w="12700" cap="flat" cmpd="sng" algn="ctr">
                      <a:solidFill>
                        <a:srgbClr val="D0D8E4"/>
                      </a:solidFill>
                      <a:prstDash val="solid"/>
                      <a:round/>
                      <a:headEnd type="none" w="med" len="med"/>
                      <a:tailEnd type="none" w="med" len="med"/>
                    </a:lnR>
                    <a:lnT w="12700" cap="flat" cmpd="sng" algn="ctr">
                      <a:solidFill>
                        <a:srgbClr val="D0D8E4"/>
                      </a:solidFill>
                      <a:prstDash val="solid"/>
                      <a:round/>
                      <a:headEnd type="none" w="med" len="med"/>
                      <a:tailEnd type="none" w="med" len="med"/>
                    </a:lnT>
                    <a:lnB w="12700" cap="flat" cmpd="sng" algn="ctr">
                      <a:solidFill>
                        <a:srgbClr val="D0D8E4"/>
                      </a:solidFill>
                      <a:prstDash val="solid"/>
                      <a:round/>
                      <a:headEnd type="none" w="med" len="med"/>
                      <a:tailEnd type="none" w="med" len="med"/>
                    </a:lnB>
                    <a:solidFill>
                      <a:srgbClr val="007DD5"/>
                    </a:solidFill>
                  </a:tcPr>
                </a:tc>
              </a:tr>
              <a:tr h="377190">
                <a:tc>
                  <a:txBody>
                    <a:bodyPr/>
                    <a:lstStyle/>
                    <a:p>
                      <a:pPr algn="ctr">
                        <a:lnSpc>
                          <a:spcPts val="1250"/>
                        </a:lnSpc>
                      </a:pPr>
                      <a:r>
                        <a:rPr lang="en-US" altLang="zh-CN" sz="1400">
                          <a:solidFill>
                            <a:srgbClr val="0F1115"/>
                          </a:solidFill>
                          <a:latin typeface="微软雅黑" panose="020B0503020204020204" charset="-122"/>
                          <a:ea typeface="微软雅黑" panose="020B0503020204020204" charset="-122"/>
                          <a:cs typeface="微软雅黑" panose="020B0503020204020204" charset="-122"/>
                          <a:sym typeface="+mn-ea"/>
                        </a:rPr>
                        <a:t>200</a:t>
                      </a:r>
                      <a:r>
                        <a:rPr lang="zh-CN" altLang="en-US" sz="1400">
                          <a:solidFill>
                            <a:srgbClr val="0F1115"/>
                          </a:solidFill>
                          <a:latin typeface="微软雅黑" panose="020B0503020204020204" charset="-122"/>
                          <a:ea typeface="微软雅黑" panose="020B0503020204020204" charset="-122"/>
                          <a:cs typeface="微软雅黑" panose="020B0503020204020204" charset="-122"/>
                          <a:sym typeface="+mn-ea"/>
                        </a:rPr>
                        <a:t>例</a:t>
                      </a:r>
                      <a:r>
                        <a:rPr lang="en-US" altLang="zh-CN" sz="1400" baseline="30000">
                          <a:solidFill>
                            <a:srgbClr val="0F1115"/>
                          </a:solidFill>
                          <a:latin typeface="微软雅黑" panose="020B0503020204020204" charset="-122"/>
                          <a:ea typeface="微软雅黑" panose="020B0503020204020204" charset="-122"/>
                          <a:cs typeface="微软雅黑" panose="020B0503020204020204" charset="-122"/>
                          <a:sym typeface="+mn-ea"/>
                        </a:rPr>
                        <a:t>[4]</a:t>
                      </a:r>
                      <a:endParaRPr lang="en-US" altLang="zh-CN" sz="1400" baseline="30000">
                        <a:solidFill>
                          <a:srgbClr val="0F1115"/>
                        </a:solidFill>
                        <a:latin typeface="微软雅黑" panose="020B0503020204020204" charset="-122"/>
                        <a:ea typeface="微软雅黑" panose="020B0503020204020204" charset="-122"/>
                        <a:cs typeface="微软雅黑" panose="020B0503020204020204" charset="-122"/>
                        <a:sym typeface="+mn-ea"/>
                      </a:endParaRPr>
                    </a:p>
                  </a:txBody>
                  <a:tcPr marL="101917" marR="101917" marT="63817" marB="63817" anchor="ctr" anchorCtr="0">
                    <a:lnL w="12700" cap="flat" cmpd="sng" algn="ctr">
                      <a:solidFill>
                        <a:srgbClr val="D0D8E4"/>
                      </a:solidFill>
                      <a:prstDash val="solid"/>
                      <a:round/>
                      <a:headEnd type="none" w="med" len="med"/>
                      <a:tailEnd type="none" w="med" len="med"/>
                    </a:lnL>
                    <a:lnR w="12700" cap="flat" cmpd="sng" algn="ctr">
                      <a:solidFill>
                        <a:srgbClr val="D0D8E4"/>
                      </a:solidFill>
                      <a:prstDash val="solid"/>
                      <a:round/>
                      <a:headEnd type="none" w="med" len="med"/>
                      <a:tailEnd type="none" w="med" len="med"/>
                    </a:lnR>
                    <a:lnT w="12700" cap="flat" cmpd="sng" algn="ctr">
                      <a:solidFill>
                        <a:srgbClr val="D0D8E4"/>
                      </a:solidFill>
                      <a:prstDash val="solid"/>
                      <a:round/>
                      <a:headEnd type="none" w="med" len="med"/>
                      <a:tailEnd type="none" w="med" len="med"/>
                    </a:lnT>
                    <a:lnB w="12700" cap="flat" cmpd="sng" algn="ctr">
                      <a:solidFill>
                        <a:srgbClr val="D0D8E4"/>
                      </a:solidFill>
                      <a:prstDash val="solid"/>
                      <a:round/>
                      <a:headEnd type="none" w="med" len="med"/>
                      <a:tailEnd type="none" w="med" len="med"/>
                    </a:lnB>
                    <a:solidFill>
                      <a:srgbClr val="FFFFFF"/>
                    </a:solidFill>
                  </a:tcPr>
                </a:tc>
                <a:tc rowSpan="5">
                  <a:txBody>
                    <a:bodyPr/>
                    <a:lstStyle/>
                    <a:p>
                      <a:pPr marL="228600" indent="-228600" algn="l" eaLnBrk="1" fontAlgn="auto" hangingPunct="1">
                        <a:lnSpc>
                          <a:spcPct val="150000"/>
                        </a:lnSpc>
                        <a:buFont typeface="+mj-lt"/>
                        <a:buAutoNum type="arabicPeriod"/>
                      </a:pPr>
                      <a:r>
                        <a:rPr lang="zh-CN" altLang="en-US" sz="1400" b="1" i="0">
                          <a:solidFill>
                            <a:srgbClr val="FF0000"/>
                          </a:solidFill>
                          <a:latin typeface="微软雅黑" panose="020B0503020204020204" charset="-122"/>
                          <a:ea typeface="微软雅黑" panose="020B0503020204020204" charset="-122"/>
                          <a:cs typeface="微软雅黑" panose="020B0503020204020204" charset="-122"/>
                        </a:rPr>
                        <a:t>总有效率86.67%-96.15%，均显著优于对照组</a:t>
                      </a:r>
                      <a:r>
                        <a:rPr lang="zh-CN" altLang="en-US" sz="1400" b="0" i="0">
                          <a:solidFill>
                            <a:srgbClr val="0F1115"/>
                          </a:solidFill>
                          <a:latin typeface="微软雅黑" panose="020B0503020204020204" charset="-122"/>
                          <a:ea typeface="微软雅黑" panose="020B0503020204020204" charset="-122"/>
                          <a:cs typeface="微软雅黑" panose="020B0503020204020204" charset="-122"/>
                        </a:rPr>
                        <a:t>。</a:t>
                      </a:r>
                      <a:endParaRPr lang="zh-CN" altLang="en-US" sz="1400" b="0" i="0">
                        <a:solidFill>
                          <a:srgbClr val="0F1115"/>
                        </a:solidFill>
                        <a:latin typeface="微软雅黑" panose="020B0503020204020204" charset="-122"/>
                        <a:ea typeface="微软雅黑" panose="020B0503020204020204" charset="-122"/>
                        <a:cs typeface="微软雅黑" panose="020B0503020204020204" charset="-122"/>
                      </a:endParaRPr>
                    </a:p>
                    <a:p>
                      <a:pPr marL="228600" indent="-228600" algn="l" eaLnBrk="1" fontAlgn="auto" hangingPunct="1">
                        <a:lnSpc>
                          <a:spcPct val="150000"/>
                        </a:lnSpc>
                        <a:buFont typeface="+mj-lt"/>
                        <a:buAutoNum type="arabicPeriod"/>
                      </a:pPr>
                      <a:r>
                        <a:rPr lang="zh-CN" altLang="en-US" sz="1400" b="0" i="0">
                          <a:solidFill>
                            <a:srgbClr val="0F1115"/>
                          </a:solidFill>
                          <a:latin typeface="微软雅黑" panose="020B0503020204020204" charset="-122"/>
                          <a:ea typeface="微软雅黑" panose="020B0503020204020204" charset="-122"/>
                          <a:cs typeface="微软雅黑" panose="020B0503020204020204" charset="-122"/>
                        </a:rPr>
                        <a:t>脑血流速度、血液流变学、炎症因子（</a:t>
                      </a:r>
                      <a:r>
                        <a:rPr lang="en-US" altLang="zh-CN" sz="1400" b="0" i="0">
                          <a:solidFill>
                            <a:srgbClr val="0F1115"/>
                          </a:solidFill>
                          <a:latin typeface="微软雅黑" panose="020B0503020204020204" charset="-122"/>
                          <a:ea typeface="微软雅黑" panose="020B0503020204020204" charset="-122"/>
                          <a:cs typeface="微软雅黑" panose="020B0503020204020204" charset="-122"/>
                        </a:rPr>
                        <a:t>IL-6、TNF-α、hs-CRP）、</a:t>
                      </a:r>
                      <a:r>
                        <a:rPr lang="zh-CN" altLang="en-US" sz="1400" b="0" i="0">
                          <a:solidFill>
                            <a:srgbClr val="0F1115"/>
                          </a:solidFill>
                          <a:latin typeface="微软雅黑" panose="020B0503020204020204" charset="-122"/>
                          <a:ea typeface="微软雅黑" panose="020B0503020204020204" charset="-122"/>
                          <a:cs typeface="微软雅黑" panose="020B0503020204020204" charset="-122"/>
                        </a:rPr>
                        <a:t>血管内皮功能（</a:t>
                      </a:r>
                      <a:r>
                        <a:rPr lang="en-US" altLang="zh-CN" sz="1400" b="0" i="0">
                          <a:solidFill>
                            <a:srgbClr val="0F1115"/>
                          </a:solidFill>
                          <a:latin typeface="微软雅黑" panose="020B0503020204020204" charset="-122"/>
                          <a:ea typeface="微软雅黑" panose="020B0503020204020204" charset="-122"/>
                          <a:cs typeface="微软雅黑" panose="020B0503020204020204" charset="-122"/>
                        </a:rPr>
                        <a:t>CGRP/ET-1）、</a:t>
                      </a:r>
                      <a:r>
                        <a:rPr lang="zh-CN" altLang="en-US" sz="1400" b="0" i="0">
                          <a:solidFill>
                            <a:srgbClr val="0F1115"/>
                          </a:solidFill>
                          <a:latin typeface="微软雅黑" panose="020B0503020204020204" charset="-122"/>
                          <a:ea typeface="微软雅黑" panose="020B0503020204020204" charset="-122"/>
                          <a:cs typeface="微软雅黑" panose="020B0503020204020204" charset="-122"/>
                        </a:rPr>
                        <a:t>氧化应激（</a:t>
                      </a:r>
                      <a:r>
                        <a:rPr lang="en-US" altLang="zh-CN" sz="1400" b="0" i="0">
                          <a:solidFill>
                            <a:srgbClr val="0F1115"/>
                          </a:solidFill>
                          <a:latin typeface="微软雅黑" panose="020B0503020204020204" charset="-122"/>
                          <a:ea typeface="微软雅黑" panose="020B0503020204020204" charset="-122"/>
                          <a:cs typeface="微软雅黑" panose="020B0503020204020204" charset="-122"/>
                        </a:rPr>
                        <a:t>SOD）、</a:t>
                      </a:r>
                      <a:r>
                        <a:rPr lang="zh-CN" altLang="en-US" sz="1400" b="0" i="0">
                          <a:solidFill>
                            <a:srgbClr val="0F1115"/>
                          </a:solidFill>
                          <a:latin typeface="微软雅黑" panose="020B0503020204020204" charset="-122"/>
                          <a:ea typeface="微软雅黑" panose="020B0503020204020204" charset="-122"/>
                          <a:cs typeface="微软雅黑" panose="020B0503020204020204" charset="-122"/>
                        </a:rPr>
                        <a:t>生活质量（</a:t>
                      </a:r>
                      <a:r>
                        <a:rPr lang="en-US" altLang="zh-CN" sz="1400" b="0" i="0">
                          <a:solidFill>
                            <a:srgbClr val="0F1115"/>
                          </a:solidFill>
                          <a:latin typeface="微软雅黑" panose="020B0503020204020204" charset="-122"/>
                          <a:ea typeface="微软雅黑" panose="020B0503020204020204" charset="-122"/>
                          <a:cs typeface="微软雅黑" panose="020B0503020204020204" charset="-122"/>
                        </a:rPr>
                        <a:t>SF-36）</a:t>
                      </a:r>
                      <a:r>
                        <a:rPr lang="zh-CN" altLang="en-US" sz="1400" b="0" i="0">
                          <a:solidFill>
                            <a:srgbClr val="0F1115"/>
                          </a:solidFill>
                          <a:latin typeface="微软雅黑" panose="020B0503020204020204" charset="-122"/>
                          <a:ea typeface="微软雅黑" panose="020B0503020204020204" charset="-122"/>
                          <a:cs typeface="微软雅黑" panose="020B0503020204020204" charset="-122"/>
                        </a:rPr>
                        <a:t>及平衡功能（</a:t>
                      </a:r>
                      <a:r>
                        <a:rPr lang="en-US" altLang="zh-CN" sz="1400" b="0" i="0">
                          <a:solidFill>
                            <a:srgbClr val="0F1115"/>
                          </a:solidFill>
                          <a:latin typeface="微软雅黑" panose="020B0503020204020204" charset="-122"/>
                          <a:ea typeface="微软雅黑" panose="020B0503020204020204" charset="-122"/>
                          <a:cs typeface="微软雅黑" panose="020B0503020204020204" charset="-122"/>
                        </a:rPr>
                        <a:t>BBS）</a:t>
                      </a:r>
                      <a:r>
                        <a:rPr lang="zh-CN" altLang="en-US" sz="1400" b="0" i="0">
                          <a:solidFill>
                            <a:srgbClr val="0F1115"/>
                          </a:solidFill>
                          <a:latin typeface="微软雅黑" panose="020B0503020204020204" charset="-122"/>
                          <a:ea typeface="微软雅黑" panose="020B0503020204020204" charset="-122"/>
                          <a:cs typeface="微软雅黑" panose="020B0503020204020204" charset="-122"/>
                        </a:rPr>
                        <a:t>等指标均获显著改善。</a:t>
                      </a:r>
                      <a:endParaRPr lang="zh-CN" altLang="en-US" sz="1400" b="0" i="0">
                        <a:solidFill>
                          <a:srgbClr val="0F1115"/>
                        </a:solidFill>
                        <a:latin typeface="微软雅黑" panose="020B0503020204020204" charset="-122"/>
                        <a:ea typeface="微软雅黑" panose="020B0503020204020204" charset="-122"/>
                        <a:cs typeface="微软雅黑" panose="020B0503020204020204" charset="-122"/>
                      </a:endParaRPr>
                    </a:p>
                  </a:txBody>
                  <a:tcPr marL="101917" marR="0" marT="63817" marB="63817" anchor="ctr" anchorCtr="0">
                    <a:lnL w="12700" cap="flat" cmpd="sng" algn="ctr">
                      <a:solidFill>
                        <a:srgbClr val="D0D8E4"/>
                      </a:solidFill>
                      <a:prstDash val="solid"/>
                      <a:round/>
                      <a:headEnd type="none" w="med" len="med"/>
                      <a:tailEnd type="none" w="med" len="med"/>
                    </a:lnL>
                    <a:lnR w="12700" cap="flat" cmpd="sng" algn="ctr">
                      <a:solidFill>
                        <a:srgbClr val="D0D8E4"/>
                      </a:solidFill>
                      <a:prstDash val="solid"/>
                      <a:round/>
                      <a:headEnd type="none" w="med" len="med"/>
                      <a:tailEnd type="none" w="med" len="med"/>
                    </a:lnR>
                    <a:lnT w="12700" cap="flat" cmpd="sng" algn="ctr">
                      <a:solidFill>
                        <a:srgbClr val="D0D8E4"/>
                      </a:solidFill>
                      <a:prstDash val="solid"/>
                      <a:round/>
                      <a:headEnd type="none" w="med" len="med"/>
                      <a:tailEnd type="none" w="med" len="med"/>
                    </a:lnT>
                    <a:lnB w="12700" cap="flat" cmpd="sng" algn="ctr">
                      <a:solidFill>
                        <a:srgbClr val="D0D8E4"/>
                      </a:solidFill>
                      <a:prstDash val="solid"/>
                      <a:round/>
                      <a:headEnd type="none" w="med" len="med"/>
                      <a:tailEnd type="none" w="med" len="med"/>
                    </a:lnB>
                    <a:solidFill>
                      <a:srgbClr val="FFFFFF"/>
                    </a:solidFill>
                  </a:tcPr>
                </a:tc>
              </a:tr>
              <a:tr h="378460">
                <a:tc>
                  <a:txBody>
                    <a:bodyPr/>
                    <a:lstStyle/>
                    <a:p>
                      <a:pPr algn="ctr">
                        <a:lnSpc>
                          <a:spcPts val="1250"/>
                        </a:lnSpc>
                      </a:pPr>
                      <a:r>
                        <a:rPr lang="en-US" altLang="zh-CN" sz="1400" b="0" i="0">
                          <a:solidFill>
                            <a:srgbClr val="0F1115"/>
                          </a:solidFill>
                          <a:latin typeface="微软雅黑" panose="020B0503020204020204" charset="-122"/>
                          <a:ea typeface="微软雅黑" panose="020B0503020204020204" charset="-122"/>
                          <a:cs typeface="微软雅黑" panose="020B0503020204020204" charset="-122"/>
                        </a:rPr>
                        <a:t>90</a:t>
                      </a:r>
                      <a:r>
                        <a:rPr lang="zh-CN" altLang="en-US" sz="1400" b="0" i="0">
                          <a:solidFill>
                            <a:srgbClr val="0F1115"/>
                          </a:solidFill>
                          <a:latin typeface="微软雅黑" panose="020B0503020204020204" charset="-122"/>
                          <a:ea typeface="微软雅黑" panose="020B0503020204020204" charset="-122"/>
                          <a:cs typeface="微软雅黑" panose="020B0503020204020204" charset="-122"/>
                        </a:rPr>
                        <a:t>例</a:t>
                      </a:r>
                      <a:r>
                        <a:rPr lang="en-US" altLang="zh-CN" sz="1400" b="0" i="0" baseline="30000">
                          <a:solidFill>
                            <a:srgbClr val="0F1115"/>
                          </a:solidFill>
                          <a:latin typeface="微软雅黑" panose="020B0503020204020204" charset="-122"/>
                          <a:ea typeface="微软雅黑" panose="020B0503020204020204" charset="-122"/>
                          <a:cs typeface="微软雅黑" panose="020B0503020204020204" charset="-122"/>
                        </a:rPr>
                        <a:t>[5]</a:t>
                      </a:r>
                      <a:endParaRPr lang="en-US" altLang="zh-CN" sz="1400" b="0" i="0" baseline="30000">
                        <a:solidFill>
                          <a:srgbClr val="0F1115"/>
                        </a:solidFill>
                        <a:latin typeface="微软雅黑" panose="020B0503020204020204" charset="-122"/>
                        <a:ea typeface="微软雅黑" panose="020B0503020204020204" charset="-122"/>
                        <a:cs typeface="微软雅黑" panose="020B0503020204020204" charset="-122"/>
                      </a:endParaRPr>
                    </a:p>
                  </a:txBody>
                  <a:tcPr marL="101917" marR="101917" marT="63817" marB="63817" anchor="ctr" anchorCtr="0">
                    <a:lnL w="12700" cap="flat" cmpd="sng" algn="ctr">
                      <a:solidFill>
                        <a:srgbClr val="D0D8E4"/>
                      </a:solidFill>
                      <a:prstDash val="solid"/>
                      <a:round/>
                      <a:headEnd type="none" w="med" len="med"/>
                      <a:tailEnd type="none" w="med" len="med"/>
                    </a:lnL>
                    <a:lnR w="12700" cap="flat" cmpd="sng" algn="ctr">
                      <a:solidFill>
                        <a:srgbClr val="D0D8E4"/>
                      </a:solidFill>
                      <a:prstDash val="solid"/>
                      <a:round/>
                      <a:headEnd type="none" w="med" len="med"/>
                      <a:tailEnd type="none" w="med" len="med"/>
                    </a:lnR>
                    <a:lnT w="12700" cap="flat" cmpd="sng" algn="ctr">
                      <a:solidFill>
                        <a:srgbClr val="D0D8E4"/>
                      </a:solidFill>
                      <a:prstDash val="solid"/>
                      <a:round/>
                      <a:headEnd type="none" w="med" len="med"/>
                      <a:tailEnd type="none" w="med" len="med"/>
                    </a:lnT>
                    <a:lnB w="12700" cap="flat" cmpd="sng" algn="ctr">
                      <a:solidFill>
                        <a:srgbClr val="D0D8E4"/>
                      </a:solidFill>
                      <a:prstDash val="solid"/>
                      <a:round/>
                      <a:headEnd type="none" w="med" len="med"/>
                      <a:tailEnd type="none" w="med" len="med"/>
                    </a:lnB>
                    <a:solidFill>
                      <a:srgbClr val="F4F7FA"/>
                    </a:solidFill>
                  </a:tcPr>
                </a:tc>
                <a:tc vMerge="1">
                  <a:tcPr marL="101917" marR="0" marT="63817" marB="63817" anchor="ctr" anchorCtr="0">
                    <a:lnL w="12700" cap="flat" cmpd="sng" algn="ctr">
                      <a:solidFill>
                        <a:srgbClr val="D0D8E4"/>
                      </a:solidFill>
                      <a:prstDash val="solid"/>
                      <a:round/>
                      <a:headEnd type="none" w="med" len="med"/>
                      <a:tailEnd type="none" w="med" len="med"/>
                    </a:lnL>
                    <a:lnR w="12700" cap="flat" cmpd="sng" algn="ctr">
                      <a:solidFill>
                        <a:srgbClr val="D0D8E4"/>
                      </a:solidFill>
                      <a:prstDash val="solid"/>
                      <a:round/>
                      <a:headEnd type="none" w="med" len="med"/>
                      <a:tailEnd type="none" w="med" len="med"/>
                    </a:lnR>
                    <a:lnT w="12700" cap="flat" cmpd="sng" algn="ctr">
                      <a:solidFill>
                        <a:srgbClr val="D0D8E4"/>
                      </a:solidFill>
                      <a:prstDash val="solid"/>
                      <a:round/>
                      <a:headEnd type="none" w="med" len="med"/>
                      <a:tailEnd type="none" w="med" len="med"/>
                    </a:lnT>
                    <a:lnB w="12700" cap="flat" cmpd="sng" algn="ctr">
                      <a:solidFill>
                        <a:srgbClr val="D0D8E4"/>
                      </a:solidFill>
                      <a:prstDash val="solid"/>
                      <a:round/>
                      <a:headEnd type="none" w="med" len="med"/>
                      <a:tailEnd type="none" w="med" len="med"/>
                    </a:lnB>
                    <a:solidFill>
                      <a:srgbClr val="F4F7FA"/>
                    </a:solidFill>
                  </a:tcPr>
                </a:tc>
              </a:tr>
              <a:tr h="513080">
                <a:tc>
                  <a:txBody>
                    <a:bodyPr/>
                    <a:lstStyle/>
                    <a:p>
                      <a:pPr algn="ctr">
                        <a:lnSpc>
                          <a:spcPts val="1250"/>
                        </a:lnSpc>
                      </a:pPr>
                      <a:r>
                        <a:rPr lang="en-US" altLang="zh-CN" sz="1400" b="0" i="0">
                          <a:solidFill>
                            <a:srgbClr val="0F1115"/>
                          </a:solidFill>
                          <a:latin typeface="微软雅黑" panose="020B0503020204020204" charset="-122"/>
                          <a:ea typeface="微软雅黑" panose="020B0503020204020204" charset="-122"/>
                          <a:cs typeface="微软雅黑" panose="020B0503020204020204" charset="-122"/>
                        </a:rPr>
                        <a:t>126</a:t>
                      </a:r>
                      <a:r>
                        <a:rPr lang="zh-CN" altLang="en-US" sz="1400" b="0" i="0">
                          <a:solidFill>
                            <a:srgbClr val="0F1115"/>
                          </a:solidFill>
                          <a:latin typeface="微软雅黑" panose="020B0503020204020204" charset="-122"/>
                          <a:ea typeface="微软雅黑" panose="020B0503020204020204" charset="-122"/>
                          <a:cs typeface="微软雅黑" panose="020B0503020204020204" charset="-122"/>
                        </a:rPr>
                        <a:t>例</a:t>
                      </a:r>
                      <a:r>
                        <a:rPr lang="en-US" altLang="zh-CN" sz="1400" b="0" i="0" baseline="30000">
                          <a:solidFill>
                            <a:srgbClr val="0F1115"/>
                          </a:solidFill>
                          <a:latin typeface="微软雅黑" panose="020B0503020204020204" charset="-122"/>
                          <a:ea typeface="微软雅黑" panose="020B0503020204020204" charset="-122"/>
                          <a:cs typeface="微软雅黑" panose="020B0503020204020204" charset="-122"/>
                        </a:rPr>
                        <a:t>[6]</a:t>
                      </a:r>
                      <a:endParaRPr lang="en-US" altLang="zh-CN" sz="1400" b="0" i="0" baseline="30000">
                        <a:solidFill>
                          <a:srgbClr val="0F1115"/>
                        </a:solidFill>
                        <a:latin typeface="微软雅黑" panose="020B0503020204020204" charset="-122"/>
                        <a:ea typeface="微软雅黑" panose="020B0503020204020204" charset="-122"/>
                        <a:cs typeface="微软雅黑" panose="020B0503020204020204" charset="-122"/>
                      </a:endParaRPr>
                    </a:p>
                  </a:txBody>
                  <a:tcPr marL="101917" marR="101917" marT="63817" marB="63817" anchor="ctr" anchorCtr="0">
                    <a:lnL w="12700" cap="flat" cmpd="sng" algn="ctr">
                      <a:solidFill>
                        <a:srgbClr val="D0D8E4"/>
                      </a:solidFill>
                      <a:prstDash val="solid"/>
                      <a:round/>
                      <a:headEnd type="none" w="med" len="med"/>
                      <a:tailEnd type="none" w="med" len="med"/>
                    </a:lnL>
                    <a:lnR w="12700" cap="flat" cmpd="sng" algn="ctr">
                      <a:solidFill>
                        <a:srgbClr val="D0D8E4"/>
                      </a:solidFill>
                      <a:prstDash val="solid"/>
                      <a:round/>
                      <a:headEnd type="none" w="med" len="med"/>
                      <a:tailEnd type="none" w="med" len="med"/>
                    </a:lnR>
                    <a:lnT w="12700" cap="flat" cmpd="sng" algn="ctr">
                      <a:solidFill>
                        <a:srgbClr val="D0D8E4"/>
                      </a:solidFill>
                      <a:prstDash val="solid"/>
                      <a:round/>
                      <a:headEnd type="none" w="med" len="med"/>
                      <a:tailEnd type="none" w="med" len="med"/>
                    </a:lnT>
                    <a:lnB w="12700" cap="flat" cmpd="sng" algn="ctr">
                      <a:solidFill>
                        <a:srgbClr val="D0D8E4"/>
                      </a:solidFill>
                      <a:prstDash val="solid"/>
                      <a:round/>
                      <a:headEnd type="none" w="med" len="med"/>
                      <a:tailEnd type="none" w="med" len="med"/>
                    </a:lnB>
                    <a:solidFill>
                      <a:srgbClr val="FFFFFF"/>
                    </a:solidFill>
                  </a:tcPr>
                </a:tc>
                <a:tc vMerge="1">
                  <a:tcPr marL="101917" marR="0" marT="63817" marB="63817" anchor="ctr" anchorCtr="0">
                    <a:lnL w="12700" cap="flat" cmpd="sng" algn="ctr">
                      <a:solidFill>
                        <a:srgbClr val="D0D8E4"/>
                      </a:solidFill>
                      <a:prstDash val="solid"/>
                      <a:round/>
                      <a:headEnd type="none" w="med" len="med"/>
                      <a:tailEnd type="none" w="med" len="med"/>
                    </a:lnL>
                    <a:lnR w="12700" cap="flat" cmpd="sng" algn="ctr">
                      <a:solidFill>
                        <a:srgbClr val="D0D8E4"/>
                      </a:solidFill>
                      <a:prstDash val="solid"/>
                      <a:round/>
                      <a:headEnd type="none" w="med" len="med"/>
                      <a:tailEnd type="none" w="med" len="med"/>
                    </a:lnR>
                    <a:lnT w="12700" cap="flat" cmpd="sng" algn="ctr">
                      <a:solidFill>
                        <a:srgbClr val="D0D8E4"/>
                      </a:solidFill>
                      <a:prstDash val="solid"/>
                      <a:round/>
                      <a:headEnd type="none" w="med" len="med"/>
                      <a:tailEnd type="none" w="med" len="med"/>
                    </a:lnT>
                    <a:lnB w="12700" cap="flat" cmpd="sng" algn="ctr">
                      <a:solidFill>
                        <a:srgbClr val="D0D8E4"/>
                      </a:solidFill>
                      <a:prstDash val="solid"/>
                      <a:round/>
                      <a:headEnd type="none" w="med" len="med"/>
                      <a:tailEnd type="none" w="med" len="med"/>
                    </a:lnB>
                    <a:solidFill>
                      <a:srgbClr val="FFFFFF"/>
                    </a:solidFill>
                  </a:tcPr>
                </a:tc>
              </a:tr>
              <a:tr h="377825">
                <a:tc>
                  <a:txBody>
                    <a:bodyPr/>
                    <a:p>
                      <a:pPr algn="ctr">
                        <a:lnSpc>
                          <a:spcPts val="1250"/>
                        </a:lnSpc>
                      </a:pPr>
                      <a:r>
                        <a:rPr lang="en-US" altLang="zh-CN" sz="1400" b="0" i="0">
                          <a:solidFill>
                            <a:srgbClr val="0F1115"/>
                          </a:solidFill>
                          <a:latin typeface="微软雅黑" panose="020B0503020204020204" charset="-122"/>
                          <a:ea typeface="微软雅黑" panose="020B0503020204020204" charset="-122"/>
                          <a:cs typeface="微软雅黑" panose="020B0503020204020204" charset="-122"/>
                        </a:rPr>
                        <a:t>150</a:t>
                      </a:r>
                      <a:r>
                        <a:rPr lang="zh-CN" altLang="en-US" sz="1400" b="0" i="0">
                          <a:solidFill>
                            <a:srgbClr val="0F1115"/>
                          </a:solidFill>
                          <a:latin typeface="微软雅黑" panose="020B0503020204020204" charset="-122"/>
                          <a:ea typeface="微软雅黑" panose="020B0503020204020204" charset="-122"/>
                          <a:cs typeface="微软雅黑" panose="020B0503020204020204" charset="-122"/>
                        </a:rPr>
                        <a:t>例</a:t>
                      </a:r>
                      <a:r>
                        <a:rPr lang="en-US" altLang="zh-CN" sz="1400" b="0" i="0" baseline="30000">
                          <a:solidFill>
                            <a:srgbClr val="0F1115"/>
                          </a:solidFill>
                          <a:latin typeface="微软雅黑" panose="020B0503020204020204" charset="-122"/>
                          <a:ea typeface="微软雅黑" panose="020B0503020204020204" charset="-122"/>
                          <a:cs typeface="微软雅黑" panose="020B0503020204020204" charset="-122"/>
                        </a:rPr>
                        <a:t>[7]</a:t>
                      </a:r>
                      <a:endParaRPr lang="en-US" altLang="zh-CN" sz="1400" b="0" i="0" baseline="30000">
                        <a:solidFill>
                          <a:srgbClr val="0F1115"/>
                        </a:solidFill>
                        <a:latin typeface="微软雅黑" panose="020B0503020204020204" charset="-122"/>
                        <a:ea typeface="微软雅黑" panose="020B0503020204020204" charset="-122"/>
                        <a:cs typeface="微软雅黑" panose="020B0503020204020204" charset="-122"/>
                      </a:endParaRPr>
                    </a:p>
                  </a:txBody>
                  <a:tcPr marL="101917" marR="101917" marT="63817" marB="63817" anchor="ctr" anchorCtr="0">
                    <a:lnL w="12700" cap="flat" cmpd="sng" algn="ctr">
                      <a:solidFill>
                        <a:srgbClr val="D0D8E4"/>
                      </a:solidFill>
                      <a:prstDash val="solid"/>
                      <a:round/>
                      <a:headEnd type="none" w="med" len="med"/>
                      <a:tailEnd type="none" w="med" len="med"/>
                    </a:lnL>
                    <a:lnR w="12700" cap="flat" cmpd="sng" algn="ctr">
                      <a:solidFill>
                        <a:srgbClr val="D0D8E4"/>
                      </a:solidFill>
                      <a:prstDash val="solid"/>
                      <a:round/>
                      <a:headEnd type="none" w="med" len="med"/>
                      <a:tailEnd type="none" w="med" len="med"/>
                    </a:lnR>
                    <a:lnT w="12700" cap="flat" cmpd="sng" algn="ctr">
                      <a:solidFill>
                        <a:srgbClr val="D0D8E4"/>
                      </a:solidFill>
                      <a:prstDash val="solid"/>
                      <a:round/>
                      <a:headEnd type="none" w="med" len="med"/>
                      <a:tailEnd type="none" w="med" len="med"/>
                    </a:lnT>
                    <a:lnB w="12700" cap="flat" cmpd="sng" algn="ctr">
                      <a:solidFill>
                        <a:srgbClr val="D0D8E4"/>
                      </a:solidFill>
                      <a:prstDash val="solid"/>
                      <a:round/>
                      <a:headEnd type="none" w="med" len="med"/>
                      <a:tailEnd type="none" w="med" len="med"/>
                    </a:lnB>
                    <a:solidFill>
                      <a:srgbClr val="F4F7FA"/>
                    </a:solidFill>
                  </a:tcPr>
                </a:tc>
                <a:tc vMerge="1">
                  <a:tcPr marL="101917" marR="0" marT="63817" marB="63817" anchor="ctr" anchorCtr="0">
                    <a:lnL w="12700" cap="flat" cmpd="sng" algn="ctr">
                      <a:solidFill>
                        <a:srgbClr val="D0D8E4"/>
                      </a:solidFill>
                      <a:prstDash val="solid"/>
                      <a:round/>
                      <a:headEnd type="none" w="med" len="med"/>
                      <a:tailEnd type="none" w="med" len="med"/>
                    </a:lnL>
                    <a:lnR w="12700" cap="flat" cmpd="sng" algn="ctr">
                      <a:solidFill>
                        <a:srgbClr val="D0D8E4"/>
                      </a:solidFill>
                      <a:prstDash val="solid"/>
                      <a:round/>
                      <a:headEnd type="none" w="med" len="med"/>
                      <a:tailEnd type="none" w="med" len="med"/>
                    </a:lnR>
                    <a:lnT w="12700" cap="flat" cmpd="sng" algn="ctr">
                      <a:solidFill>
                        <a:srgbClr val="D0D8E4"/>
                      </a:solidFill>
                      <a:prstDash val="solid"/>
                      <a:round/>
                      <a:headEnd type="none" w="med" len="med"/>
                      <a:tailEnd type="none" w="med" len="med"/>
                    </a:lnT>
                    <a:lnB w="12700" cap="flat" cmpd="sng" algn="ctr">
                      <a:solidFill>
                        <a:srgbClr val="D0D8E4"/>
                      </a:solidFill>
                      <a:prstDash val="solid"/>
                      <a:round/>
                      <a:headEnd type="none" w="med" len="med"/>
                      <a:tailEnd type="none" w="med" len="med"/>
                    </a:lnB>
                    <a:solidFill>
                      <a:srgbClr val="F4F7FA"/>
                    </a:solidFill>
                  </a:tcPr>
                </a:tc>
              </a:tr>
              <a:tr h="389890">
                <a:tc>
                  <a:txBody>
                    <a:bodyPr/>
                    <a:p>
                      <a:pPr algn="ctr">
                        <a:lnSpc>
                          <a:spcPts val="1250"/>
                        </a:lnSpc>
                      </a:pPr>
                      <a:r>
                        <a:rPr lang="en-US" altLang="zh-CN" sz="1400" b="0" i="0">
                          <a:solidFill>
                            <a:srgbClr val="0F1115"/>
                          </a:solidFill>
                          <a:latin typeface="微软雅黑" panose="020B0503020204020204" charset="-122"/>
                          <a:ea typeface="微软雅黑" panose="020B0503020204020204" charset="-122"/>
                          <a:cs typeface="微软雅黑" panose="020B0503020204020204" charset="-122"/>
                        </a:rPr>
                        <a:t>97</a:t>
                      </a:r>
                      <a:r>
                        <a:rPr lang="zh-CN" altLang="en-US" sz="1400" b="0" i="0">
                          <a:solidFill>
                            <a:srgbClr val="0F1115"/>
                          </a:solidFill>
                          <a:latin typeface="微软雅黑" panose="020B0503020204020204" charset="-122"/>
                          <a:ea typeface="微软雅黑" panose="020B0503020204020204" charset="-122"/>
                          <a:cs typeface="微软雅黑" panose="020B0503020204020204" charset="-122"/>
                        </a:rPr>
                        <a:t>例</a:t>
                      </a:r>
                      <a:r>
                        <a:rPr lang="en-US" altLang="zh-CN" sz="1400" b="0" i="0" baseline="30000">
                          <a:solidFill>
                            <a:srgbClr val="0F1115"/>
                          </a:solidFill>
                          <a:latin typeface="微软雅黑" panose="020B0503020204020204" charset="-122"/>
                          <a:ea typeface="微软雅黑" panose="020B0503020204020204" charset="-122"/>
                          <a:cs typeface="微软雅黑" panose="020B0503020204020204" charset="-122"/>
                        </a:rPr>
                        <a:t>[8]</a:t>
                      </a:r>
                      <a:endParaRPr lang="en-US" altLang="zh-CN" sz="1400" b="0" i="0" baseline="30000">
                        <a:solidFill>
                          <a:srgbClr val="0F1115"/>
                        </a:solidFill>
                        <a:latin typeface="微软雅黑" panose="020B0503020204020204" charset="-122"/>
                        <a:ea typeface="微软雅黑" panose="020B0503020204020204" charset="-122"/>
                        <a:cs typeface="微软雅黑" panose="020B0503020204020204" charset="-122"/>
                      </a:endParaRPr>
                    </a:p>
                  </a:txBody>
                  <a:tcPr marL="101917" marR="101917" marT="63817" marB="63817" anchor="ctr" anchorCtr="0">
                    <a:lnL w="12700" cap="flat" cmpd="sng" algn="ctr">
                      <a:solidFill>
                        <a:srgbClr val="D0D8E4"/>
                      </a:solidFill>
                      <a:prstDash val="solid"/>
                      <a:round/>
                      <a:headEnd type="none" w="med" len="med"/>
                      <a:tailEnd type="none" w="med" len="med"/>
                    </a:lnL>
                    <a:lnR w="12700" cap="flat" cmpd="sng" algn="ctr">
                      <a:solidFill>
                        <a:srgbClr val="D0D8E4"/>
                      </a:solidFill>
                      <a:prstDash val="solid"/>
                      <a:round/>
                      <a:headEnd type="none" w="med" len="med"/>
                      <a:tailEnd type="none" w="med" len="med"/>
                    </a:lnR>
                    <a:lnT w="12700" cap="flat" cmpd="sng" algn="ctr">
                      <a:solidFill>
                        <a:srgbClr val="D0D8E4"/>
                      </a:solidFill>
                      <a:prstDash val="solid"/>
                      <a:round/>
                      <a:headEnd type="none" w="med" len="med"/>
                      <a:tailEnd type="none" w="med" len="med"/>
                    </a:lnT>
                    <a:lnB w="12700" cap="flat" cmpd="sng" algn="ctr">
                      <a:solidFill>
                        <a:srgbClr val="D0D8E4"/>
                      </a:solidFill>
                      <a:prstDash val="solid"/>
                      <a:round/>
                      <a:headEnd type="none" w="med" len="med"/>
                      <a:tailEnd type="none" w="med" len="med"/>
                    </a:lnB>
                    <a:solidFill>
                      <a:srgbClr val="FFFFFF"/>
                    </a:solidFill>
                  </a:tcPr>
                </a:tc>
                <a:tc vMerge="1">
                  <a:tcPr marL="101917" marR="0" marT="63817" marB="63817" anchor="ctr" anchorCtr="0">
                    <a:lnL w="12700" cap="flat" cmpd="sng" algn="ctr">
                      <a:solidFill>
                        <a:srgbClr val="D0D8E4"/>
                      </a:solidFill>
                      <a:prstDash val="solid"/>
                      <a:round/>
                      <a:headEnd type="none" w="med" len="med"/>
                      <a:tailEnd type="none" w="med" len="med"/>
                    </a:lnL>
                    <a:lnR w="12700" cap="flat" cmpd="sng" algn="ctr">
                      <a:solidFill>
                        <a:srgbClr val="D0D8E4"/>
                      </a:solidFill>
                      <a:prstDash val="solid"/>
                      <a:round/>
                      <a:headEnd type="none" w="med" len="med"/>
                      <a:tailEnd type="none" w="med" len="med"/>
                    </a:lnR>
                    <a:lnT w="12700" cap="flat" cmpd="sng" algn="ctr">
                      <a:solidFill>
                        <a:srgbClr val="D0D8E4"/>
                      </a:solidFill>
                      <a:prstDash val="solid"/>
                      <a:round/>
                      <a:headEnd type="none" w="med" len="med"/>
                      <a:tailEnd type="none" w="med" len="med"/>
                    </a:lnT>
                    <a:lnB w="12700" cap="flat" cmpd="sng" algn="ctr">
                      <a:solidFill>
                        <a:srgbClr val="D0D8E4"/>
                      </a:solidFill>
                      <a:prstDash val="solid"/>
                      <a:round/>
                      <a:headEnd type="none" w="med" len="med"/>
                      <a:tailEnd type="none" w="med" len="med"/>
                    </a:lnB>
                    <a:solidFill>
                      <a:srgbClr val="FFFFFF"/>
                    </a:solidFill>
                  </a:tcPr>
                </a:tc>
              </a:tr>
            </a:tbl>
          </a:graphicData>
        </a:graphic>
      </p:graphicFrame>
      <p:grpSp>
        <p:nvGrpSpPr>
          <p:cNvPr id="52" name="组合 51"/>
          <p:cNvGrpSpPr/>
          <p:nvPr/>
        </p:nvGrpSpPr>
        <p:grpSpPr>
          <a:xfrm>
            <a:off x="199390" y="1199972"/>
            <a:ext cx="5701030" cy="2979889"/>
            <a:chOff x="314" y="2839"/>
            <a:chExt cx="8978" cy="5205"/>
          </a:xfrm>
        </p:grpSpPr>
        <p:grpSp>
          <p:nvGrpSpPr>
            <p:cNvPr id="13" name="组合 12"/>
            <p:cNvGrpSpPr/>
            <p:nvPr/>
          </p:nvGrpSpPr>
          <p:grpSpPr>
            <a:xfrm>
              <a:off x="439" y="2839"/>
              <a:ext cx="8853" cy="5205"/>
              <a:chOff x="11385" y="2687"/>
              <a:chExt cx="12150" cy="5401"/>
            </a:xfrm>
          </p:grpSpPr>
          <p:sp>
            <p:nvSpPr>
              <p:cNvPr id="15" name="圆角矩形 5"/>
              <p:cNvSpPr/>
              <p:nvPr>
                <p:custDataLst>
                  <p:tags r:id="rId4"/>
                </p:custDataLst>
              </p:nvPr>
            </p:nvSpPr>
            <p:spPr>
              <a:xfrm>
                <a:off x="11406" y="2687"/>
                <a:ext cx="12129" cy="5401"/>
              </a:xfrm>
              <a:prstGeom prst="roundRect">
                <a:avLst>
                  <a:gd name="adj" fmla="val 5305"/>
                </a:avLst>
              </a:prstGeom>
              <a:solidFill>
                <a:schemeClr val="bg1">
                  <a:lumMod val="95000"/>
                  <a:alpha val="16000"/>
                </a:schemeClr>
              </a:solidFill>
              <a:ln w="12700" cap="flat" cmpd="sng" algn="ctr">
                <a:noFill/>
                <a:prstDash val="solid"/>
                <a:miter lim="800000"/>
              </a:ln>
              <a:effectLst>
                <a:outerShdw blurRad="50800" dist="38100" dir="18900000" algn="bl" rotWithShape="0">
                  <a:prstClr val="black">
                    <a:alpha val="40000"/>
                  </a:prstClr>
                </a:outerShdw>
              </a:effectLst>
            </p:spPr>
            <p:txBody>
              <a:bodyPr vertOverflow="overflow" horzOverflow="overflow" vert="horz" wrap="square"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iSans Normal" panose="00000500000000000000" charset="-122"/>
                  <a:sym typeface="MiSans Normal" panose="00000500000000000000" charset="-122"/>
                </a:endParaRPr>
              </a:p>
            </p:txBody>
          </p:sp>
          <p:sp>
            <p:nvSpPr>
              <p:cNvPr id="17" name="矩形 9"/>
              <p:cNvSpPr>
                <a:spLocks noChangeArrowheads="1"/>
              </p:cNvSpPr>
              <p:nvPr>
                <p:custDataLst>
                  <p:tags r:id="rId5"/>
                </p:custDataLst>
              </p:nvPr>
            </p:nvSpPr>
            <p:spPr bwMode="auto">
              <a:xfrm>
                <a:off x="11385" y="4028"/>
                <a:ext cx="165" cy="1209"/>
              </a:xfrm>
              <a:prstGeom prst="rect">
                <a:avLst/>
              </a:prstGeom>
              <a:solidFill>
                <a:srgbClr val="1A549E"/>
              </a:solidFill>
              <a:ln>
                <a:noFill/>
              </a:ln>
            </p:spPr>
            <p:txBody>
              <a:bodyPr lIns="91401" tIns="45701" rIns="91401" bIns="45701"/>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9pPr>
              </a:lstStyle>
              <a:p>
                <a:pPr eaLnBrk="1" hangingPunct="1"/>
                <a:endParaRPr lang="zh-CN" altLang="en-US" sz="1400">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9" name="文本框 18"/>
              <p:cNvSpPr txBox="1"/>
              <p:nvPr/>
            </p:nvSpPr>
            <p:spPr>
              <a:xfrm>
                <a:off x="11705" y="3739"/>
                <a:ext cx="11557" cy="2169"/>
              </a:xfrm>
              <a:prstGeom prst="rect">
                <a:avLst/>
              </a:prstGeom>
              <a:noFill/>
            </p:spPr>
            <p:txBody>
              <a:bodyPr wrap="square" rtlCol="0" anchor="t">
                <a:spAutoFit/>
              </a:bodyPr>
              <a:p>
                <a:pPr indent="0">
                  <a:lnSpc>
                    <a:spcPct val="120000"/>
                  </a:lnSpc>
                  <a:buFont typeface="Wingdings" panose="05000000000000000000" charset="0"/>
                  <a:buNone/>
                </a:pPr>
                <a:r>
                  <a:rPr lang="en-US" altLang="zh-CN" sz="1200" b="1" i="1">
                    <a:latin typeface="微软雅黑" panose="020B0503020204020204" charset="-122"/>
                    <a:ea typeface="微软雅黑" panose="020B0503020204020204" charset="-122"/>
                    <a:sym typeface="+mn-ea"/>
                  </a:rPr>
                  <a:t>1. Guo ZL</a:t>
                </a:r>
                <a:r>
                  <a:rPr lang="zh-CN" altLang="en-US" sz="1200" b="1" i="1">
                    <a:latin typeface="微软雅黑" panose="020B0503020204020204" charset="-122"/>
                    <a:ea typeface="微软雅黑" panose="020B0503020204020204" charset="-122"/>
                    <a:sym typeface="+mn-ea"/>
                  </a:rPr>
                  <a:t>等（2017）发表于</a:t>
                </a:r>
                <a:r>
                  <a:rPr lang="en-US" altLang="zh-CN" sz="1200" b="1" i="1">
                    <a:latin typeface="微软雅黑" panose="020B0503020204020204" charset="-122"/>
                    <a:ea typeface="微软雅黑" panose="020B0503020204020204" charset="-122"/>
                    <a:sym typeface="+mn-ea"/>
                  </a:rPr>
                  <a:t>Complementary Therapies in Medicine（IF=3.5</a:t>
                </a:r>
                <a:r>
                  <a:rPr lang="zh-CN" altLang="en-US" sz="1200" b="1" i="1">
                    <a:latin typeface="微软雅黑" panose="020B0503020204020204" charset="-122"/>
                    <a:ea typeface="微软雅黑" panose="020B0503020204020204" charset="-122"/>
                    <a:sym typeface="+mn-ea"/>
                  </a:rPr>
                  <a:t>，</a:t>
                </a:r>
                <a:r>
                  <a:rPr lang="en-US" altLang="zh-CN" sz="1200" b="1" i="1">
                    <a:latin typeface="微软雅黑" panose="020B0503020204020204" charset="-122"/>
                    <a:ea typeface="微软雅黑" panose="020B0503020204020204" charset="-122"/>
                    <a:sym typeface="+mn-ea"/>
                  </a:rPr>
                  <a:t>JCR Q1）</a:t>
                </a:r>
                <a:r>
                  <a:rPr lang="en-US" altLang="zh-CN" sz="1200" baseline="30000">
                    <a:latin typeface="微软雅黑" panose="020B0503020204020204" charset="-122"/>
                    <a:ea typeface="微软雅黑" panose="020B0503020204020204" charset="-122"/>
                    <a:sym typeface="+mn-ea"/>
                  </a:rPr>
                  <a:t>[1]</a:t>
                </a:r>
                <a:endParaRPr lang="en-US" altLang="zh-CN" sz="1200" baseline="30000">
                  <a:latin typeface="微软雅黑" panose="020B0503020204020204" charset="-122"/>
                  <a:ea typeface="微软雅黑" panose="020B0503020204020204" charset="-122"/>
                  <a:sym typeface="+mn-ea"/>
                </a:endParaRPr>
              </a:p>
              <a:p>
                <a:pPr indent="0">
                  <a:lnSpc>
                    <a:spcPct val="120000"/>
                  </a:lnSpc>
                  <a:buFont typeface="Wingdings" panose="05000000000000000000" charset="0"/>
                  <a:buNone/>
                </a:pPr>
                <a:r>
                  <a:rPr lang="en-US" altLang="zh-CN" sz="1200" b="1" i="1">
                    <a:latin typeface="微软雅黑" panose="020B0503020204020204" charset="-122"/>
                    <a:ea typeface="微软雅黑" panose="020B0503020204020204" charset="-122"/>
                    <a:sym typeface="+mn-ea"/>
                  </a:rPr>
                  <a:t>2. </a:t>
                </a:r>
                <a:r>
                  <a:rPr lang="zh-CN" altLang="en-US" sz="1200" b="1" i="1">
                    <a:latin typeface="微软雅黑" panose="020B0503020204020204" charset="-122"/>
                    <a:ea typeface="微软雅黑" panose="020B0503020204020204" charset="-122"/>
                    <a:sym typeface="+mn-ea"/>
                  </a:rPr>
                  <a:t>刘亚芬等（2023）发表于《药物评价研究》</a:t>
                </a:r>
                <a:r>
                  <a:rPr lang="en-US" altLang="zh-CN" sz="1200" b="1" i="1">
                    <a:latin typeface="微软雅黑" panose="020B0503020204020204" charset="-122"/>
                    <a:ea typeface="微软雅黑" panose="020B0503020204020204" charset="-122"/>
                    <a:sym typeface="+mn-ea"/>
                  </a:rPr>
                  <a:t>（IF=2.7</a:t>
                </a:r>
                <a:r>
                  <a:rPr lang="zh-CN" altLang="en-US" sz="1200" b="1" i="1">
                    <a:latin typeface="微软雅黑" panose="020B0503020204020204" charset="-122"/>
                    <a:ea typeface="微软雅黑" panose="020B0503020204020204" charset="-122"/>
                    <a:sym typeface="+mn-ea"/>
                  </a:rPr>
                  <a:t>，北大核心</a:t>
                </a:r>
                <a:r>
                  <a:rPr lang="en-US" altLang="zh-CN" sz="1200" b="1" i="1">
                    <a:latin typeface="微软雅黑" panose="020B0503020204020204" charset="-122"/>
                    <a:ea typeface="微软雅黑" panose="020B0503020204020204" charset="-122"/>
                    <a:sym typeface="+mn-ea"/>
                  </a:rPr>
                  <a:t>）</a:t>
                </a:r>
                <a:r>
                  <a:rPr lang="en-US" altLang="zh-CN" sz="1200" baseline="30000">
                    <a:latin typeface="微软雅黑" panose="020B0503020204020204" charset="-122"/>
                    <a:ea typeface="微软雅黑" panose="020B0503020204020204" charset="-122"/>
                    <a:sym typeface="+mn-ea"/>
                  </a:rPr>
                  <a:t>[2]</a:t>
                </a:r>
                <a:endParaRPr lang="zh-CN" altLang="en-US" sz="1200" b="1" i="1">
                  <a:latin typeface="微软雅黑" panose="020B0503020204020204" charset="-122"/>
                  <a:ea typeface="微软雅黑" panose="020B0503020204020204" charset="-122"/>
                  <a:sym typeface="+mn-ea"/>
                </a:endParaRPr>
              </a:p>
              <a:p>
                <a:pPr indent="0">
                  <a:lnSpc>
                    <a:spcPct val="120000"/>
                  </a:lnSpc>
                  <a:buFont typeface="Wingdings" panose="05000000000000000000" charset="0"/>
                  <a:buNone/>
                </a:pPr>
                <a:r>
                  <a:rPr lang="en-US" altLang="zh-CN" sz="1200" b="1" i="1">
                    <a:latin typeface="微软雅黑" panose="020B0503020204020204" charset="-122"/>
                    <a:ea typeface="微软雅黑" panose="020B0503020204020204" charset="-122"/>
                    <a:sym typeface="+mn-ea"/>
                  </a:rPr>
                  <a:t>3. </a:t>
                </a:r>
                <a:r>
                  <a:rPr lang="zh-CN" altLang="en-US" sz="1200" b="1" i="1">
                    <a:latin typeface="微软雅黑" panose="020B0503020204020204" charset="-122"/>
                    <a:ea typeface="微软雅黑" panose="020B0503020204020204" charset="-122"/>
                    <a:sym typeface="+mn-ea"/>
                  </a:rPr>
                  <a:t>谢煌烈等（2020）发表于《中国医药导报》</a:t>
                </a:r>
                <a:r>
                  <a:rPr lang="en-US" altLang="zh-CN" sz="1200" b="1" i="1">
                    <a:latin typeface="微软雅黑" panose="020B0503020204020204" charset="-122"/>
                    <a:ea typeface="微软雅黑" panose="020B0503020204020204" charset="-122"/>
                    <a:sym typeface="+mn-ea"/>
                  </a:rPr>
                  <a:t>（IF=1.6</a:t>
                </a:r>
                <a:r>
                  <a:rPr lang="zh-CN" altLang="en-US" sz="1200" b="1" i="1">
                    <a:latin typeface="微软雅黑" panose="020B0503020204020204" charset="-122"/>
                    <a:ea typeface="微软雅黑" panose="020B0503020204020204" charset="-122"/>
                    <a:sym typeface="+mn-ea"/>
                  </a:rPr>
                  <a:t>，</a:t>
                </a:r>
                <a:r>
                  <a:rPr lang="zh-CN" altLang="en-US" sz="1200" b="1" i="1">
                    <a:latin typeface="微软雅黑" panose="020B0503020204020204" charset="-122"/>
                    <a:ea typeface="微软雅黑" panose="020B0503020204020204" charset="-122"/>
                    <a:sym typeface="+mn-ea"/>
                  </a:rPr>
                  <a:t>科技核心</a:t>
                </a:r>
                <a:r>
                  <a:rPr lang="en-US" altLang="zh-CN" sz="1200" b="1" i="1">
                    <a:latin typeface="微软雅黑" panose="020B0503020204020204" charset="-122"/>
                    <a:ea typeface="微软雅黑" panose="020B0503020204020204" charset="-122"/>
                    <a:sym typeface="+mn-ea"/>
                  </a:rPr>
                  <a:t>）</a:t>
                </a:r>
                <a:r>
                  <a:rPr lang="en-US" altLang="zh-CN" sz="1200" baseline="30000">
                    <a:latin typeface="微软雅黑" panose="020B0503020204020204" charset="-122"/>
                    <a:ea typeface="微软雅黑" panose="020B0503020204020204" charset="-122"/>
                    <a:sym typeface="+mn-ea"/>
                  </a:rPr>
                  <a:t>[3]</a:t>
                </a:r>
                <a:endParaRPr lang="zh-CN" altLang="en-US" sz="1200" dirty="0">
                  <a:solidFill>
                    <a:sysClr val="windowText" lastClr="000000"/>
                  </a:solidFill>
                  <a:latin typeface="微软雅黑" panose="020B0503020204020204" charset="-122"/>
                  <a:ea typeface="微软雅黑" panose="020B0503020204020204" charset="-122"/>
                  <a:cs typeface="MiSans Normal" panose="00000500000000000000" charset="-122"/>
                  <a:sym typeface="MiSans Normal" panose="00000500000000000000" charset="-122"/>
                </a:endParaRPr>
              </a:p>
              <a:p>
                <a:pPr indent="0">
                  <a:lnSpc>
                    <a:spcPct val="120000"/>
                  </a:lnSpc>
                  <a:buFont typeface="Wingdings" panose="05000000000000000000" charset="0"/>
                  <a:buNone/>
                </a:pPr>
                <a:endParaRPr lang="zh-CN" altLang="en-US" sz="1200" dirty="0">
                  <a:solidFill>
                    <a:sysClr val="windowText" lastClr="000000"/>
                  </a:solidFill>
                  <a:latin typeface="微软雅黑" panose="020B0503020204020204" charset="-122"/>
                  <a:ea typeface="微软雅黑" panose="020B0503020204020204" charset="-122"/>
                  <a:cs typeface="MiSans Normal" panose="00000500000000000000" charset="-122"/>
                  <a:sym typeface="MiSans Normal" panose="00000500000000000000" charset="-122"/>
                </a:endParaRPr>
              </a:p>
            </p:txBody>
          </p:sp>
        </p:grpSp>
        <p:sp>
          <p:nvSpPr>
            <p:cNvPr id="21" name="任意多边形: 形状 59"/>
            <p:cNvSpPr/>
            <p:nvPr>
              <p:custDataLst>
                <p:tags r:id="rId6"/>
              </p:custDataLst>
            </p:nvPr>
          </p:nvSpPr>
          <p:spPr>
            <a:xfrm>
              <a:off x="314" y="2963"/>
              <a:ext cx="8380" cy="748"/>
            </a:xfrm>
            <a:prstGeom prst="snip1Rect">
              <a:avLst/>
            </a:prstGeom>
            <a:gradFill>
              <a:gsLst>
                <a:gs pos="0">
                  <a:srgbClr val="214ED7">
                    <a:alpha val="100000"/>
                  </a:srgbClr>
                </a:gs>
                <a:gs pos="26000">
                  <a:srgbClr val="136BB3"/>
                </a:gs>
                <a:gs pos="100000">
                  <a:srgbClr val="1A549E"/>
                </a:gs>
              </a:gsLst>
              <a:lin ang="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indent="0" algn="ctr">
                <a:lnSpc>
                  <a:spcPct val="120000"/>
                </a:lnSpc>
                <a:buFont typeface="Wingdings" panose="05000000000000000000" charset="0"/>
                <a:buNone/>
              </a:pPr>
              <a:r>
                <a:rPr lang="en-US" altLang="zh-CN" sz="1400" b="1">
                  <a:latin typeface="微软雅黑" panose="020B0503020204020204" charset="-122"/>
                  <a:ea typeface="微软雅黑" panose="020B0503020204020204" charset="-122"/>
                  <a:cs typeface="微软雅黑" panose="020B0503020204020204" charset="-122"/>
                </a:rPr>
                <a:t>3</a:t>
              </a:r>
              <a:r>
                <a:rPr lang="zh-CN" altLang="en-US" sz="1400" b="1">
                  <a:latin typeface="微软雅黑" panose="020B0503020204020204" charset="-122"/>
                  <a:ea typeface="微软雅黑" panose="020B0503020204020204" charset="-122"/>
                  <a:cs typeface="微软雅黑" panose="020B0503020204020204" charset="-122"/>
                </a:rPr>
                <a:t>项</a:t>
              </a:r>
              <a:r>
                <a:rPr lang="en-US" altLang="zh-CN" sz="1400" b="1">
                  <a:latin typeface="微软雅黑" panose="020B0503020204020204" charset="-122"/>
                  <a:ea typeface="微软雅黑" panose="020B0503020204020204" charset="-122"/>
                  <a:cs typeface="微软雅黑" panose="020B0503020204020204" charset="-122"/>
                </a:rPr>
                <a:t>Meta</a:t>
              </a:r>
              <a:r>
                <a:rPr lang="zh-CN" altLang="en-US" sz="1400" b="1">
                  <a:latin typeface="微软雅黑" panose="020B0503020204020204" charset="-122"/>
                  <a:ea typeface="微软雅黑" panose="020B0503020204020204" charset="-122"/>
                  <a:cs typeface="微软雅黑" panose="020B0503020204020204" charset="-122"/>
                </a:rPr>
                <a:t>分析：半夏白术天麻汤可显著提升总有效率。</a:t>
              </a:r>
              <a:endParaRPr lang="zh-CN" altLang="en-US" sz="1400" b="1" baseline="30000">
                <a:latin typeface="微软雅黑" panose="020B0503020204020204" charset="-122"/>
                <a:ea typeface="微软雅黑" panose="020B0503020204020204" charset="-122"/>
                <a:cs typeface="微软雅黑" panose="020B0503020204020204" charset="-122"/>
              </a:endParaRPr>
            </a:p>
          </p:txBody>
        </p:sp>
        <p:sp>
          <p:nvSpPr>
            <p:cNvPr id="23" name="直角三角形 22"/>
            <p:cNvSpPr/>
            <p:nvPr/>
          </p:nvSpPr>
          <p:spPr>
            <a:xfrm rot="10800000">
              <a:off x="314" y="3694"/>
              <a:ext cx="140" cy="284"/>
            </a:xfrm>
            <a:prstGeom prst="rtTriangle">
              <a:avLst/>
            </a:prstGeom>
            <a:solidFill>
              <a:schemeClr val="accent1"/>
            </a:solidFill>
            <a:ln w="12700" cap="flat">
              <a:noFill/>
              <a:prstDash val="solid"/>
              <a:miter lim="8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38" name="文本框 37"/>
            <p:cNvSpPr txBox="1"/>
            <p:nvPr/>
          </p:nvSpPr>
          <p:spPr>
            <a:xfrm>
              <a:off x="638" y="5598"/>
              <a:ext cx="8653" cy="546"/>
            </a:xfrm>
            <a:prstGeom prst="rect">
              <a:avLst/>
            </a:prstGeom>
            <a:noFill/>
          </p:spPr>
          <p:txBody>
            <a:bodyPr wrap="square" rtlCol="0" anchor="t">
              <a:spAutoFit/>
            </a:bodyPr>
            <a:p>
              <a:pPr marL="285750" indent="-285750">
                <a:lnSpc>
                  <a:spcPct val="120000"/>
                </a:lnSpc>
                <a:buFont typeface="Wingdings" panose="05000000000000000000" charset="0"/>
                <a:buChar char="Ø"/>
              </a:pPr>
              <a:endParaRPr lang="zh-CN" altLang="en-US" sz="1200" dirty="0">
                <a:solidFill>
                  <a:sysClr val="windowText" lastClr="000000"/>
                </a:solidFill>
                <a:latin typeface="微软雅黑" panose="020B0503020204020204" charset="-122"/>
                <a:ea typeface="微软雅黑" panose="020B0503020204020204" charset="-122"/>
                <a:cs typeface="MiSans Normal" panose="00000500000000000000" charset="-122"/>
                <a:sym typeface="MiSans Normal" panose="00000500000000000000" charset="-122"/>
              </a:endParaRPr>
            </a:p>
          </p:txBody>
        </p:sp>
        <p:sp>
          <p:nvSpPr>
            <p:cNvPr id="40" name="文本框 39"/>
            <p:cNvSpPr txBox="1"/>
            <p:nvPr/>
          </p:nvSpPr>
          <p:spPr>
            <a:xfrm>
              <a:off x="586" y="5553"/>
              <a:ext cx="8653" cy="2265"/>
            </a:xfrm>
            <a:prstGeom prst="rect">
              <a:avLst/>
            </a:prstGeom>
            <a:noFill/>
          </p:spPr>
          <p:txBody>
            <a:bodyPr wrap="square" rtlCol="0" anchor="t">
              <a:spAutoFit/>
            </a:bodyPr>
            <a:p>
              <a:pPr marL="285750" indent="-285750">
                <a:lnSpc>
                  <a:spcPct val="140000"/>
                </a:lnSpc>
                <a:buFont typeface="Wingdings" panose="05000000000000000000" charset="0"/>
                <a:buChar char="Ø"/>
              </a:pPr>
              <a:r>
                <a:rPr lang="zh-CN" altLang="en-US" sz="1400" dirty="0">
                  <a:solidFill>
                    <a:sysClr val="windowText" lastClr="000000"/>
                  </a:solidFill>
                  <a:latin typeface="微软雅黑" panose="020B0503020204020204" charset="-122"/>
                  <a:ea typeface="微软雅黑" panose="020B0503020204020204" charset="-122"/>
                  <a:cs typeface="MiSans Normal" panose="00000500000000000000" charset="-122"/>
                  <a:sym typeface="MiSans Normal" panose="00000500000000000000" charset="-122"/>
                </a:rPr>
                <a:t>3项</a:t>
              </a:r>
              <a:r>
                <a:rPr lang="en-US" altLang="zh-CN" sz="1400" dirty="0">
                  <a:solidFill>
                    <a:sysClr val="windowText" lastClr="000000"/>
                  </a:solidFill>
                  <a:latin typeface="微软雅黑" panose="020B0503020204020204" charset="-122"/>
                  <a:ea typeface="微软雅黑" panose="020B0503020204020204" charset="-122"/>
                  <a:cs typeface="MiSans Normal" panose="00000500000000000000" charset="-122"/>
                  <a:sym typeface="MiSans Normal" panose="00000500000000000000" charset="-122"/>
                </a:rPr>
                <a:t>Meta</a:t>
              </a:r>
              <a:r>
                <a:rPr lang="zh-CN" altLang="en-US" sz="1400" dirty="0">
                  <a:solidFill>
                    <a:sysClr val="windowText" lastClr="000000"/>
                  </a:solidFill>
                  <a:latin typeface="微软雅黑" panose="020B0503020204020204" charset="-122"/>
                  <a:ea typeface="微软雅黑" panose="020B0503020204020204" charset="-122"/>
                  <a:cs typeface="MiSans Normal" panose="00000500000000000000" charset="-122"/>
                  <a:sym typeface="MiSans Normal" panose="00000500000000000000" charset="-122"/>
                </a:rPr>
                <a:t>分析合计纳入</a:t>
              </a:r>
              <a:r>
                <a:rPr lang="zh-CN" altLang="en-US" sz="1400" b="1" dirty="0">
                  <a:solidFill>
                    <a:srgbClr val="FF0000"/>
                  </a:solidFill>
                  <a:latin typeface="微软雅黑" panose="020B0503020204020204" charset="-122"/>
                  <a:ea typeface="微软雅黑" panose="020B0503020204020204" charset="-122"/>
                  <a:cs typeface="MiSans Normal" panose="00000500000000000000" charset="-122"/>
                  <a:sym typeface="MiSans Normal" panose="00000500000000000000" charset="-122"/>
                </a:rPr>
                <a:t>77项</a:t>
              </a:r>
              <a:r>
                <a:rPr lang="en-US" altLang="zh-CN" sz="1400" b="1" dirty="0">
                  <a:solidFill>
                    <a:srgbClr val="FF0000"/>
                  </a:solidFill>
                  <a:latin typeface="微软雅黑" panose="020B0503020204020204" charset="-122"/>
                  <a:ea typeface="微软雅黑" panose="020B0503020204020204" charset="-122"/>
                  <a:cs typeface="MiSans Normal" panose="00000500000000000000" charset="-122"/>
                  <a:sym typeface="MiSans Normal" panose="00000500000000000000" charset="-122"/>
                </a:rPr>
                <a:t>RCT、7053</a:t>
              </a:r>
              <a:r>
                <a:rPr lang="zh-CN" altLang="en-US" sz="1400" b="1" dirty="0">
                  <a:solidFill>
                    <a:srgbClr val="FF0000"/>
                  </a:solidFill>
                  <a:latin typeface="微软雅黑" panose="020B0503020204020204" charset="-122"/>
                  <a:ea typeface="微软雅黑" panose="020B0503020204020204" charset="-122"/>
                  <a:cs typeface="MiSans Normal" panose="00000500000000000000" charset="-122"/>
                  <a:sym typeface="MiSans Normal" panose="00000500000000000000" charset="-122"/>
                </a:rPr>
                <a:t>例患者</a:t>
              </a:r>
              <a:r>
                <a:rPr lang="zh-CN" altLang="en-US" sz="1400" dirty="0">
                  <a:solidFill>
                    <a:sysClr val="windowText" lastClr="000000"/>
                  </a:solidFill>
                  <a:latin typeface="微软雅黑" panose="020B0503020204020204" charset="-122"/>
                  <a:ea typeface="微软雅黑" panose="020B0503020204020204" charset="-122"/>
                  <a:cs typeface="MiSans Normal" panose="00000500000000000000" charset="-122"/>
                  <a:sym typeface="MiSans Normal" panose="00000500000000000000" charset="-122"/>
                </a:rPr>
                <a:t>。</a:t>
              </a:r>
              <a:endParaRPr lang="zh-CN" altLang="en-US" sz="1400" dirty="0">
                <a:solidFill>
                  <a:sysClr val="windowText" lastClr="000000"/>
                </a:solidFill>
                <a:latin typeface="微软雅黑" panose="020B0503020204020204" charset="-122"/>
                <a:ea typeface="微软雅黑" panose="020B0503020204020204" charset="-122"/>
                <a:cs typeface="MiSans Normal" panose="00000500000000000000" charset="-122"/>
                <a:sym typeface="MiSans Normal" panose="00000500000000000000" charset="-122"/>
              </a:endParaRPr>
            </a:p>
            <a:p>
              <a:pPr marL="285750" indent="-285750">
                <a:lnSpc>
                  <a:spcPct val="140000"/>
                </a:lnSpc>
                <a:buFont typeface="Wingdings" panose="05000000000000000000" charset="0"/>
                <a:buChar char="Ø"/>
              </a:pPr>
              <a:r>
                <a:rPr lang="zh-CN" altLang="en-US" sz="1400" dirty="0">
                  <a:solidFill>
                    <a:sysClr val="windowText" lastClr="000000"/>
                  </a:solidFill>
                  <a:latin typeface="微软雅黑" panose="020B0503020204020204" charset="-122"/>
                  <a:ea typeface="微软雅黑" panose="020B0503020204020204" charset="-122"/>
                  <a:cs typeface="MiSans Normal" panose="00000500000000000000" charset="-122"/>
                  <a:sym typeface="MiSans Normal" panose="00000500000000000000" charset="-122"/>
                </a:rPr>
                <a:t>结果一致显示</a:t>
              </a:r>
              <a:r>
                <a:rPr lang="zh-CN" altLang="en-US" sz="1400" b="1" dirty="0">
                  <a:solidFill>
                    <a:srgbClr val="FF0000"/>
                  </a:solidFill>
                  <a:latin typeface="微软雅黑" panose="020B0503020204020204" charset="-122"/>
                  <a:ea typeface="微软雅黑" panose="020B0503020204020204" charset="-122"/>
                  <a:cs typeface="MiSans Normal" panose="00000500000000000000" charset="-122"/>
                  <a:sym typeface="MiSans Normal" panose="00000500000000000000" charset="-122"/>
                </a:rPr>
                <a:t>半夏白术天麻汤可显著提升总有效率（</a:t>
              </a:r>
              <a:r>
                <a:rPr lang="en-US" altLang="zh-CN" sz="1400" b="1" dirty="0">
                  <a:solidFill>
                    <a:srgbClr val="FF0000"/>
                  </a:solidFill>
                  <a:latin typeface="微软雅黑" panose="020B0503020204020204" charset="-122"/>
                  <a:ea typeface="微软雅黑" panose="020B0503020204020204" charset="-122"/>
                  <a:cs typeface="MiSans Normal" panose="00000500000000000000" charset="-122"/>
                  <a:sym typeface="MiSans Normal" panose="00000500000000000000" charset="-122"/>
                </a:rPr>
                <a:t>OR=4.10，RR=1.19-1.20）</a:t>
              </a:r>
              <a:r>
                <a:rPr lang="en-US" altLang="zh-CN" sz="1400" dirty="0">
                  <a:solidFill>
                    <a:sysClr val="windowText" lastClr="000000"/>
                  </a:solidFill>
                  <a:latin typeface="微软雅黑" panose="020B0503020204020204" charset="-122"/>
                  <a:ea typeface="微软雅黑" panose="020B0503020204020204" charset="-122"/>
                  <a:cs typeface="MiSans Normal" panose="00000500000000000000" charset="-122"/>
                  <a:sym typeface="MiSans Normal" panose="00000500000000000000" charset="-122"/>
                </a:rPr>
                <a:t>，</a:t>
              </a:r>
              <a:r>
                <a:rPr lang="zh-CN" altLang="en-US" sz="1400" dirty="0">
                  <a:solidFill>
                    <a:sysClr val="windowText" lastClr="000000"/>
                  </a:solidFill>
                  <a:latin typeface="微软雅黑" panose="020B0503020204020204" charset="-122"/>
                  <a:ea typeface="微软雅黑" panose="020B0503020204020204" charset="-122"/>
                  <a:cs typeface="MiSans Normal" panose="00000500000000000000" charset="-122"/>
                  <a:sym typeface="MiSans Normal" panose="00000500000000000000" charset="-122"/>
                </a:rPr>
                <a:t>增快基底动脉血流速度约5.0 </a:t>
              </a:r>
              <a:r>
                <a:rPr lang="en-US" altLang="zh-CN" sz="1400" dirty="0">
                  <a:solidFill>
                    <a:sysClr val="windowText" lastClr="000000"/>
                  </a:solidFill>
                  <a:latin typeface="微软雅黑" panose="020B0503020204020204" charset="-122"/>
                  <a:ea typeface="微软雅黑" panose="020B0503020204020204" charset="-122"/>
                  <a:cs typeface="MiSans Normal" panose="00000500000000000000" charset="-122"/>
                  <a:sym typeface="MiSans Normal" panose="00000500000000000000" charset="-122"/>
                </a:rPr>
                <a:t>cm/s，</a:t>
              </a:r>
              <a:r>
                <a:rPr lang="zh-CN" altLang="en-US" sz="1400" dirty="0">
                  <a:solidFill>
                    <a:sysClr val="windowText" lastClr="000000"/>
                  </a:solidFill>
                  <a:latin typeface="微软雅黑" panose="020B0503020204020204" charset="-122"/>
                  <a:ea typeface="微软雅黑" panose="020B0503020204020204" charset="-122"/>
                  <a:cs typeface="MiSans Normal" panose="00000500000000000000" charset="-122"/>
                  <a:sym typeface="MiSans Normal" panose="00000500000000000000" charset="-122"/>
                </a:rPr>
                <a:t>并降低全血黏度，安全性良好。</a:t>
              </a:r>
              <a:endParaRPr lang="zh-CN" altLang="en-US" sz="1400" dirty="0">
                <a:solidFill>
                  <a:sysClr val="windowText" lastClr="000000"/>
                </a:solidFill>
                <a:latin typeface="微软雅黑" panose="020B0503020204020204" charset="-122"/>
                <a:ea typeface="微软雅黑" panose="020B0503020204020204" charset="-122"/>
                <a:cs typeface="MiSans Normal" panose="00000500000000000000" charset="-122"/>
                <a:sym typeface="MiSans Normal" panose="00000500000000000000" charset="-122"/>
              </a:endParaRPr>
            </a:p>
          </p:txBody>
        </p:sp>
      </p:grpSp>
      <p:sp>
        <p:nvSpPr>
          <p:cNvPr id="60" name="文本框 59"/>
          <p:cNvSpPr txBox="1"/>
          <p:nvPr/>
        </p:nvSpPr>
        <p:spPr>
          <a:xfrm>
            <a:off x="1399540" y="1047750"/>
            <a:ext cx="3221990" cy="15303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grpSp>
        <p:nvGrpSpPr>
          <p:cNvPr id="10" name="组合 9"/>
          <p:cNvGrpSpPr/>
          <p:nvPr/>
        </p:nvGrpSpPr>
        <p:grpSpPr>
          <a:xfrm>
            <a:off x="316865" y="4277995"/>
            <a:ext cx="11678920" cy="1649730"/>
            <a:chOff x="499" y="8463"/>
            <a:chExt cx="18392" cy="2598"/>
          </a:xfrm>
        </p:grpSpPr>
        <p:sp>
          <p:nvSpPr>
            <p:cNvPr id="83" name="Shape 12"/>
            <p:cNvSpPr/>
            <p:nvPr/>
          </p:nvSpPr>
          <p:spPr>
            <a:xfrm>
              <a:off x="499" y="8463"/>
              <a:ext cx="18391" cy="2598"/>
            </a:xfrm>
            <a:prstGeom prst="roundRect">
              <a:avLst>
                <a:gd name="adj" fmla="val 5000"/>
              </a:avLst>
            </a:prstGeom>
            <a:solidFill>
              <a:srgbClr val="F4F7FA"/>
            </a:solidFill>
            <a:ln w="12700">
              <a:solidFill>
                <a:srgbClr val="D0D8E4"/>
              </a:solidFill>
              <a:prstDash val="solid"/>
            </a:ln>
          </p:spPr>
        </p:sp>
        <p:grpSp>
          <p:nvGrpSpPr>
            <p:cNvPr id="89" name="组合 88"/>
            <p:cNvGrpSpPr/>
            <p:nvPr/>
          </p:nvGrpSpPr>
          <p:grpSpPr>
            <a:xfrm>
              <a:off x="668" y="8904"/>
              <a:ext cx="9250" cy="1997"/>
              <a:chOff x="770" y="8139"/>
              <a:chExt cx="9250" cy="1997"/>
            </a:xfrm>
          </p:grpSpPr>
          <p:sp>
            <p:nvSpPr>
              <p:cNvPr id="84" name="Text 15"/>
              <p:cNvSpPr/>
              <p:nvPr/>
            </p:nvSpPr>
            <p:spPr>
              <a:xfrm>
                <a:off x="770" y="8139"/>
                <a:ext cx="3904" cy="440"/>
              </a:xfrm>
              <a:prstGeom prst="rect">
                <a:avLst/>
              </a:prstGeom>
              <a:noFill/>
            </p:spPr>
            <p:txBody>
              <a:bodyPr wrap="none" lIns="0" tIns="0" rIns="0" bIns="0" rtlCol="0" anchor="ctr"/>
              <a:lstStyle/>
              <a:p>
                <a:pPr algn="l">
                  <a:lnSpc>
                    <a:spcPct val="100000"/>
                  </a:lnSpc>
                </a:pPr>
                <a:endParaRPr lang="zh-CN" altLang="en-US" sz="1400" b="1" dirty="0">
                  <a:solidFill>
                    <a:srgbClr val="1A549E"/>
                  </a:solidFill>
                  <a:latin typeface="微软雅黑" panose="020B0503020204020204" charset="-122"/>
                  <a:ea typeface="微软雅黑" panose="020B0503020204020204" charset="-122"/>
                  <a:cs typeface="Liter" panose="02000503030000020004" pitchFamily="34" charset="-120"/>
                </a:endParaRPr>
              </a:p>
            </p:txBody>
          </p:sp>
          <p:sp>
            <p:nvSpPr>
              <p:cNvPr id="85" name="Text 16"/>
              <p:cNvSpPr/>
              <p:nvPr/>
            </p:nvSpPr>
            <p:spPr>
              <a:xfrm>
                <a:off x="838" y="8637"/>
                <a:ext cx="9182" cy="1499"/>
              </a:xfrm>
              <a:prstGeom prst="rect">
                <a:avLst/>
              </a:prstGeom>
              <a:noFill/>
            </p:spPr>
            <p:txBody>
              <a:bodyPr wrap="square" lIns="0" tIns="0" rIns="0" bIns="0" rtlCol="0" anchor="t"/>
              <a:lstStyle/>
              <a:p>
                <a:pPr indent="0">
                  <a:lnSpc>
                    <a:spcPct val="145000"/>
                  </a:lnSpc>
                  <a:buFont typeface="Wingdings" panose="05000000000000000000" charset="0"/>
                  <a:buNone/>
                </a:pPr>
                <a:r>
                  <a:rPr lang="en-US" altLang="zh-CN" sz="1200" b="1" i="1" u="sng" dirty="0">
                    <a:solidFill>
                      <a:srgbClr val="2C3E50"/>
                    </a:solidFill>
                    <a:latin typeface="微软雅黑" panose="020B0503020204020204" charset="-122"/>
                    <a:ea typeface="微软雅黑" panose="020B0503020204020204" charset="-122"/>
                    <a:cs typeface="微软雅黑" panose="020B0503020204020204" charset="-122"/>
                  </a:rPr>
                  <a:t>1. Huang F</a:t>
                </a:r>
                <a:r>
                  <a:rPr lang="zh-CN" altLang="en-US" sz="1200" b="1" i="1" u="sng" dirty="0">
                    <a:solidFill>
                      <a:srgbClr val="2C3E50"/>
                    </a:solidFill>
                    <a:latin typeface="微软雅黑" panose="020B0503020204020204" charset="-122"/>
                    <a:ea typeface="微软雅黑" panose="020B0503020204020204" charset="-122"/>
                    <a:cs typeface="微软雅黑" panose="020B0503020204020204" charset="-122"/>
                  </a:rPr>
                  <a:t>等（2025年，</a:t>
                </a:r>
                <a:r>
                  <a:rPr lang="en-US" altLang="zh-CN" sz="1200" b="1" i="1" u="sng" dirty="0">
                    <a:solidFill>
                      <a:srgbClr val="2C3E50"/>
                    </a:solidFill>
                    <a:latin typeface="微软雅黑" panose="020B0503020204020204" charset="-122"/>
                    <a:ea typeface="微软雅黑" panose="020B0503020204020204" charset="-122"/>
                    <a:cs typeface="微软雅黑" panose="020B0503020204020204" charset="-122"/>
                  </a:rPr>
                  <a:t>Phytomedicine，</a:t>
                </a:r>
                <a:r>
                  <a:rPr lang="zh-CN" altLang="en-US" sz="1200" b="1" i="1" u="sng" dirty="0">
                    <a:solidFill>
                      <a:srgbClr val="2C3E50"/>
                    </a:solidFill>
                    <a:latin typeface="微软雅黑" panose="020B0503020204020204" charset="-122"/>
                    <a:ea typeface="微软雅黑" panose="020B0503020204020204" charset="-122"/>
                    <a:cs typeface="微软雅黑" panose="020B0503020204020204" charset="-122"/>
                  </a:rPr>
                  <a:t>中科院</a:t>
                </a:r>
                <a:r>
                  <a:rPr lang="en-US" altLang="zh-CN" sz="1200" b="1" i="1" u="sng" dirty="0">
                    <a:solidFill>
                      <a:srgbClr val="2C3E50"/>
                    </a:solidFill>
                    <a:latin typeface="微软雅黑" panose="020B0503020204020204" charset="-122"/>
                    <a:ea typeface="微软雅黑" panose="020B0503020204020204" charset="-122"/>
                    <a:cs typeface="微软雅黑" panose="020B0503020204020204" charset="-122"/>
                  </a:rPr>
                  <a:t> Q1</a:t>
                </a:r>
                <a:r>
                  <a:rPr lang="zh-CN" altLang="en-US" sz="1200" b="1" i="1" u="sng" dirty="0">
                    <a:solidFill>
                      <a:srgbClr val="2C3E50"/>
                    </a:solidFill>
                    <a:latin typeface="微软雅黑" panose="020B0503020204020204" charset="-122"/>
                    <a:ea typeface="微软雅黑" panose="020B0503020204020204" charset="-122"/>
                    <a:cs typeface="微软雅黑" panose="020B0503020204020204" charset="-122"/>
                  </a:rPr>
                  <a:t>区，</a:t>
                </a:r>
                <a:r>
                  <a:rPr lang="en-US" altLang="zh-CN" sz="1200" b="1" i="1" u="sng" dirty="0">
                    <a:solidFill>
                      <a:srgbClr val="2C3E50"/>
                    </a:solidFill>
                    <a:latin typeface="微软雅黑" panose="020B0503020204020204" charset="-122"/>
                    <a:ea typeface="微软雅黑" panose="020B0503020204020204" charset="-122"/>
                    <a:cs typeface="微软雅黑" panose="020B0503020204020204" charset="-122"/>
                  </a:rPr>
                  <a:t>IF≈6.7）</a:t>
                </a:r>
                <a:r>
                  <a:rPr lang="en-US" altLang="zh-CN" sz="1400" baseline="30000" dirty="0">
                    <a:solidFill>
                      <a:srgbClr val="2C3E50"/>
                    </a:solidFill>
                    <a:latin typeface="微软雅黑" panose="020B0503020204020204" charset="-122"/>
                    <a:ea typeface="微软雅黑" panose="020B0503020204020204" charset="-122"/>
                    <a:cs typeface="微软雅黑" panose="020B0503020204020204" charset="-122"/>
                    <a:sym typeface="+mn-ea"/>
                  </a:rPr>
                  <a:t>[9]</a:t>
                </a:r>
                <a:endParaRPr lang="zh-CN" altLang="en-US" sz="1400" baseline="30000" dirty="0">
                  <a:solidFill>
                    <a:srgbClr val="2C3E50"/>
                  </a:solidFill>
                  <a:latin typeface="微软雅黑" panose="020B0503020204020204" charset="-122"/>
                  <a:ea typeface="微软雅黑" panose="020B0503020204020204" charset="-122"/>
                  <a:cs typeface="微软雅黑" panose="020B0503020204020204" charset="-122"/>
                  <a:sym typeface="+mn-ea"/>
                </a:endParaRPr>
              </a:p>
              <a:p>
                <a:pPr indent="0">
                  <a:lnSpc>
                    <a:spcPct val="145000"/>
                  </a:lnSpc>
                  <a:buFont typeface="Wingdings" panose="05000000000000000000" charset="0"/>
                  <a:buNone/>
                </a:pPr>
                <a:r>
                  <a:rPr lang="en-US" altLang="zh-CN" sz="1400" dirty="0">
                    <a:solidFill>
                      <a:srgbClr val="2C3E50"/>
                    </a:solidFill>
                    <a:latin typeface="微软雅黑" panose="020B0503020204020204" charset="-122"/>
                    <a:ea typeface="微软雅黑" panose="020B0503020204020204" charset="-122"/>
                    <a:cs typeface="微软雅黑" panose="020B0503020204020204" charset="-122"/>
                  </a:rPr>
                  <a:t>PCIV</a:t>
                </a:r>
                <a:r>
                  <a:rPr lang="zh-CN" altLang="en-US" sz="1400" dirty="0">
                    <a:solidFill>
                      <a:srgbClr val="2C3E50"/>
                    </a:solidFill>
                    <a:latin typeface="微软雅黑" panose="020B0503020204020204" charset="-122"/>
                    <a:ea typeface="微软雅黑" panose="020B0503020204020204" charset="-122"/>
                    <a:cs typeface="微软雅黑" panose="020B0503020204020204" charset="-122"/>
                  </a:rPr>
                  <a:t>大鼠模型中证实，</a:t>
                </a: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rPr>
                  <a:t>半夏白术天麻汤可通过调节肠道菌群组成、提高短链脂肪酸含量、抑制</a:t>
                </a:r>
                <a:r>
                  <a:rPr lang="en-US" altLang="zh-CN" sz="1400" b="1" dirty="0">
                    <a:solidFill>
                      <a:srgbClr val="1A549E"/>
                    </a:solidFill>
                    <a:latin typeface="微软雅黑" panose="020B0503020204020204" charset="-122"/>
                    <a:ea typeface="微软雅黑" panose="020B0503020204020204" charset="-122"/>
                    <a:cs typeface="微软雅黑" panose="020B0503020204020204" charset="-122"/>
                  </a:rPr>
                  <a:t>TLR4-NF-κB-MyD88</a:t>
                </a: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rPr>
                  <a:t>通路减轻神经炎症</a:t>
                </a:r>
                <a:r>
                  <a:rPr lang="zh-CN" altLang="en-US" sz="1400" dirty="0">
                    <a:solidFill>
                      <a:srgbClr val="2C3E50"/>
                    </a:solidFill>
                    <a:latin typeface="微软雅黑" panose="020B0503020204020204" charset="-122"/>
                    <a:ea typeface="微软雅黑" panose="020B0503020204020204" charset="-122"/>
                    <a:cs typeface="微软雅黑" panose="020B0503020204020204" charset="-122"/>
                  </a:rPr>
                  <a:t>。</a:t>
                </a:r>
                <a:endParaRPr lang="zh-CN" altLang="en-US" sz="1400" dirty="0">
                  <a:solidFill>
                    <a:srgbClr val="2C3E50"/>
                  </a:solidFill>
                  <a:latin typeface="微软雅黑" panose="020B0503020204020204" charset="-122"/>
                  <a:ea typeface="微软雅黑" panose="020B0503020204020204" charset="-122"/>
                  <a:cs typeface="微软雅黑" panose="020B0503020204020204" charset="-122"/>
                </a:endParaRPr>
              </a:p>
            </p:txBody>
          </p:sp>
        </p:grpSp>
        <p:sp>
          <p:nvSpPr>
            <p:cNvPr id="90" name="文本框 89"/>
            <p:cNvSpPr txBox="1"/>
            <p:nvPr/>
          </p:nvSpPr>
          <p:spPr>
            <a:xfrm>
              <a:off x="10156" y="9411"/>
              <a:ext cx="8522" cy="912"/>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indent="0">
                <a:lnSpc>
                  <a:spcPct val="145000"/>
                </a:lnSpc>
                <a:buFont typeface="Wingdings" panose="05000000000000000000" charset="0"/>
                <a:buNone/>
              </a:pPr>
              <a:r>
                <a:rPr lang="en-US" altLang="zh-CN" sz="1200" b="1" i="1" u="sng" dirty="0">
                  <a:solidFill>
                    <a:srgbClr val="2C3E50"/>
                  </a:solidFill>
                  <a:latin typeface="微软雅黑" panose="020B0503020204020204" charset="-122"/>
                  <a:ea typeface="微软雅黑" panose="020B0503020204020204" charset="-122"/>
                  <a:cs typeface="微软雅黑" panose="020B0503020204020204" charset="-122"/>
                  <a:sym typeface="+mn-ea"/>
                </a:rPr>
                <a:t>2. Huang F</a:t>
              </a:r>
              <a:r>
                <a:rPr lang="zh-CN" altLang="en-US" sz="1200" b="1" i="1" u="sng" dirty="0">
                  <a:solidFill>
                    <a:srgbClr val="2C3E50"/>
                  </a:solidFill>
                  <a:latin typeface="微软雅黑" panose="020B0503020204020204" charset="-122"/>
                  <a:ea typeface="微软雅黑" panose="020B0503020204020204" charset="-122"/>
                  <a:cs typeface="微软雅黑" panose="020B0503020204020204" charset="-122"/>
                  <a:sym typeface="+mn-ea"/>
                </a:rPr>
                <a:t>等（2024年，</a:t>
              </a:r>
              <a:r>
                <a:rPr lang="en-US" altLang="zh-CN" sz="1200" b="1" i="1" u="sng" dirty="0">
                  <a:solidFill>
                    <a:srgbClr val="2C3E50"/>
                  </a:solidFill>
                  <a:latin typeface="微软雅黑" panose="020B0503020204020204" charset="-122"/>
                  <a:ea typeface="微软雅黑" panose="020B0503020204020204" charset="-122"/>
                  <a:cs typeface="微软雅黑" panose="020B0503020204020204" charset="-122"/>
                  <a:sym typeface="+mn-ea"/>
                </a:rPr>
                <a:t>J Pharm Biomed Anal，</a:t>
              </a:r>
              <a:r>
                <a:rPr lang="zh-CN" altLang="en-US" sz="1200" b="1" i="1" u="sng" dirty="0">
                  <a:solidFill>
                    <a:srgbClr val="2C3E50"/>
                  </a:solidFill>
                  <a:latin typeface="微软雅黑" panose="020B0503020204020204" charset="-122"/>
                  <a:ea typeface="微软雅黑" panose="020B0503020204020204" charset="-122"/>
                  <a:cs typeface="微软雅黑" panose="020B0503020204020204" charset="-122"/>
                  <a:sym typeface="+mn-ea"/>
                </a:rPr>
                <a:t>中科院</a:t>
              </a:r>
              <a:r>
                <a:rPr lang="en-US" altLang="zh-CN" sz="1200" b="1" i="1" u="sng" dirty="0">
                  <a:solidFill>
                    <a:srgbClr val="2C3E50"/>
                  </a:solidFill>
                  <a:latin typeface="微软雅黑" panose="020B0503020204020204" charset="-122"/>
                  <a:ea typeface="微软雅黑" panose="020B0503020204020204" charset="-122"/>
                  <a:cs typeface="微软雅黑" panose="020B0503020204020204" charset="-122"/>
                  <a:sym typeface="+mn-ea"/>
                </a:rPr>
                <a:t>Q2</a:t>
              </a:r>
              <a:r>
                <a:rPr lang="zh-CN" altLang="en-US" sz="1200" b="1" i="1" u="sng" dirty="0">
                  <a:solidFill>
                    <a:srgbClr val="2C3E50"/>
                  </a:solidFill>
                  <a:latin typeface="微软雅黑" panose="020B0503020204020204" charset="-122"/>
                  <a:ea typeface="微软雅黑" panose="020B0503020204020204" charset="-122"/>
                  <a:cs typeface="微软雅黑" panose="020B0503020204020204" charset="-122"/>
                  <a:sym typeface="+mn-ea"/>
                </a:rPr>
                <a:t>区，</a:t>
              </a:r>
              <a:r>
                <a:rPr lang="en-US" altLang="zh-CN" sz="1200" b="1" i="1" u="sng" dirty="0">
                  <a:solidFill>
                    <a:srgbClr val="2C3E50"/>
                  </a:solidFill>
                  <a:latin typeface="微软雅黑" panose="020B0503020204020204" charset="-122"/>
                  <a:ea typeface="微软雅黑" panose="020B0503020204020204" charset="-122"/>
                  <a:cs typeface="微软雅黑" panose="020B0503020204020204" charset="-122"/>
                  <a:sym typeface="+mn-ea"/>
                </a:rPr>
                <a:t>IF≈3.4）</a:t>
              </a:r>
              <a:r>
                <a:rPr lang="en-US" altLang="zh-CN" sz="1200" u="sng" baseline="30000" dirty="0">
                  <a:solidFill>
                    <a:srgbClr val="2C3E50"/>
                  </a:solidFill>
                  <a:latin typeface="微软雅黑" panose="020B0503020204020204" charset="-122"/>
                  <a:ea typeface="微软雅黑" panose="020B0503020204020204" charset="-122"/>
                  <a:cs typeface="微软雅黑" panose="020B0503020204020204" charset="-122"/>
                  <a:sym typeface="+mn-ea"/>
                </a:rPr>
                <a:t>[10]</a:t>
              </a:r>
              <a:endParaRPr lang="en-US" altLang="zh-CN" sz="1200" u="sng" baseline="30000" dirty="0">
                <a:solidFill>
                  <a:srgbClr val="2C3E50"/>
                </a:solidFill>
                <a:latin typeface="微软雅黑" panose="020B0503020204020204" charset="-122"/>
                <a:ea typeface="微软雅黑" panose="020B0503020204020204" charset="-122"/>
                <a:cs typeface="微软雅黑" panose="020B0503020204020204" charset="-122"/>
                <a:sym typeface="+mn-ea"/>
              </a:endParaRPr>
            </a:p>
            <a:p>
              <a:pPr indent="0">
                <a:lnSpc>
                  <a:spcPct val="145000"/>
                </a:lnSpc>
                <a:buFont typeface="Wingdings" panose="05000000000000000000" charset="0"/>
                <a:buNone/>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从代谢组学和微生物组学双重维度验证上述机制链条。</a:t>
              </a:r>
              <a:endParaRPr kumimoji="0" lang="zh-CN" altLang="en-US" sz="14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mn-ea"/>
              </a:endParaRPr>
            </a:p>
          </p:txBody>
        </p:sp>
        <p:sp>
          <p:nvSpPr>
            <p:cNvPr id="92" name="任意多边形: 形状 59"/>
            <p:cNvSpPr/>
            <p:nvPr/>
          </p:nvSpPr>
          <p:spPr>
            <a:xfrm>
              <a:off x="500" y="8663"/>
              <a:ext cx="18391" cy="626"/>
            </a:xfrm>
            <a:prstGeom prst="rect">
              <a:avLst/>
            </a:prstGeom>
            <a:gradFill>
              <a:gsLst>
                <a:gs pos="0">
                  <a:srgbClr val="214ED7">
                    <a:alpha val="100000"/>
                  </a:srgbClr>
                </a:gs>
                <a:gs pos="26000">
                  <a:srgbClr val="136BB3"/>
                </a:gs>
                <a:gs pos="100000">
                  <a:srgbClr val="1A549E"/>
                </a:gs>
              </a:gsLst>
              <a:lin ang="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indent="0" algn="ctr">
                <a:lnSpc>
                  <a:spcPct val="120000"/>
                </a:lnSpc>
                <a:buFont typeface="Wingdings" panose="05000000000000000000" charset="0"/>
                <a:buNone/>
              </a:pPr>
              <a:r>
                <a:rPr lang="en-US" altLang="zh-CN" sz="1400" b="1">
                  <a:latin typeface="微软雅黑" panose="020B0503020204020204" charset="-122"/>
                  <a:ea typeface="微软雅黑" panose="020B0503020204020204" charset="-122"/>
                  <a:cs typeface="微软雅黑" panose="020B0503020204020204" charset="-122"/>
                </a:rPr>
                <a:t>2</a:t>
              </a:r>
              <a:r>
                <a:rPr lang="zh-CN" altLang="en-US" sz="1400" b="1">
                  <a:latin typeface="微软雅黑" panose="020B0503020204020204" charset="-122"/>
                  <a:ea typeface="微软雅黑" panose="020B0503020204020204" charset="-122"/>
                  <a:cs typeface="微软雅黑" panose="020B0503020204020204" charset="-122"/>
                </a:rPr>
                <a:t>项机制研究：动物实验揭示了“肠-脑轴”上游机制，临床</a:t>
              </a:r>
              <a:r>
                <a:rPr lang="en-US" altLang="zh-CN" sz="1400" b="1">
                  <a:latin typeface="微软雅黑" panose="020B0503020204020204" charset="-122"/>
                  <a:ea typeface="微软雅黑" panose="020B0503020204020204" charset="-122"/>
                  <a:cs typeface="微软雅黑" panose="020B0503020204020204" charset="-122"/>
                </a:rPr>
                <a:t>RCT</a:t>
              </a:r>
              <a:r>
                <a:rPr lang="zh-CN" altLang="en-US" sz="1400" b="1">
                  <a:latin typeface="微软雅黑" panose="020B0503020204020204" charset="-122"/>
                  <a:ea typeface="微软雅黑" panose="020B0503020204020204" charset="-122"/>
                  <a:cs typeface="微软雅黑" panose="020B0503020204020204" charset="-122"/>
                </a:rPr>
                <a:t>验证了下游效应指标的改善，共同构成了产品的完整药理学作用阐释。</a:t>
              </a:r>
              <a:endParaRPr lang="zh-CN" altLang="en-US" sz="1400" b="1">
                <a:latin typeface="微软雅黑" panose="020B0503020204020204" charset="-122"/>
                <a:ea typeface="微软雅黑" panose="020B0503020204020204" charset="-122"/>
                <a:cs typeface="微软雅黑" panose="020B0503020204020204" charset="-122"/>
              </a:endParaRPr>
            </a:p>
          </p:txBody>
        </p:sp>
      </p:grpSp>
      <p:sp>
        <p:nvSpPr>
          <p:cNvPr id="11" name="文本框 10"/>
          <p:cNvSpPr txBox="1"/>
          <p:nvPr/>
        </p:nvSpPr>
        <p:spPr>
          <a:xfrm>
            <a:off x="2385695" y="726440"/>
            <a:ext cx="9474200" cy="2457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hangingPunct="0">
              <a:defRPr>
                <a:latin typeface="Arial" panose="020B0604020202020204"/>
                <a:ea typeface="Arial" panose="020B0604020202020204"/>
                <a:cs typeface="Arial" panose="020B0604020202020204"/>
                <a:sym typeface="Arial" panose="020B0604020202020204"/>
              </a:defRPr>
            </a:pPr>
            <a:r>
              <a:rPr lang="en-US" altLang="zh-CN" sz="1600" b="1" kern="0" dirty="0" smtClean="0">
                <a:latin typeface="微软雅黑" panose="020B0503020204020204" charset="-122"/>
                <a:ea typeface="微软雅黑" panose="020B0503020204020204" charset="-122"/>
                <a:sym typeface="+mn-ea"/>
              </a:rPr>
              <a:t> </a:t>
            </a:r>
            <a:r>
              <a:rPr lang="zh-CN" altLang="en-US" sz="1600" b="1" i="1" u="sng" kern="0" dirty="0">
                <a:latin typeface="微软雅黑" panose="020B0503020204020204" charset="-122"/>
                <a:ea typeface="微软雅黑" panose="020B0503020204020204" charset="-122"/>
                <a:sym typeface="+mn-ea"/>
              </a:rPr>
              <a:t>多项研究均验证</a:t>
            </a:r>
            <a:r>
              <a:rPr lang="zh-CN" altLang="en-US" sz="1600" b="1" i="1" u="sng" kern="0" dirty="0" smtClean="0">
                <a:ln>
                  <a:noFill/>
                </a:ln>
                <a:solidFill>
                  <a:srgbClr val="000000"/>
                </a:solidFill>
                <a:effectLst/>
                <a:uFillTx/>
                <a:latin typeface="微软雅黑" panose="020B0503020204020204" charset="-122"/>
                <a:ea typeface="微软雅黑" panose="020B0503020204020204" charset="-122"/>
                <a:cs typeface="Arial" panose="020B0604020202020204"/>
                <a:sym typeface="+mn-ea"/>
              </a:rPr>
              <a:t>半夏白术天麻汤治疗</a:t>
            </a:r>
            <a:r>
              <a:rPr kumimoji="0" lang="zh-CN" altLang="en-US" sz="1600" b="1" i="1" u="sng" strike="noStrike" kern="0" cap="none" spc="0" normalizeH="0" baseline="0" dirty="0" smtClean="0">
                <a:ln>
                  <a:noFill/>
                </a:ln>
                <a:solidFill>
                  <a:srgbClr val="000000"/>
                </a:solidFill>
                <a:effectLst/>
                <a:uFillTx/>
                <a:latin typeface="微软雅黑" panose="020B0503020204020204" charset="-122"/>
                <a:ea typeface="微软雅黑" panose="020B0503020204020204" charset="-122"/>
                <a:cs typeface="Arial" panose="020B0604020202020204"/>
                <a:sym typeface="+mn-ea"/>
              </a:rPr>
              <a:t>后循环缺血相关眩晕</a:t>
            </a:r>
            <a:r>
              <a:rPr kumimoji="0" lang="zh-CN" altLang="en-US" sz="1600" b="1" i="1" u="sng" strike="noStrike" kern="0" cap="none" spc="0" normalizeH="0" baseline="0" dirty="0" smtClean="0">
                <a:ln>
                  <a:noFill/>
                </a:ln>
                <a:solidFill>
                  <a:srgbClr val="000000"/>
                </a:solidFill>
                <a:effectLst/>
                <a:uFillTx/>
                <a:latin typeface="微软雅黑" panose="020B0503020204020204" charset="-122"/>
                <a:ea typeface="微软雅黑" panose="020B0503020204020204" charset="-122"/>
                <a:cs typeface="Arial" panose="020B0604020202020204"/>
                <a:sym typeface="+mn-ea"/>
              </a:rPr>
              <a:t>的临床疗效，眩晕宁颗粒缺乏同级别的</a:t>
            </a:r>
            <a:r>
              <a:rPr kumimoji="0" lang="zh-CN" altLang="en-US" sz="1600" b="1" i="1" u="sng" strike="noStrike" kern="0" cap="none" spc="0" normalizeH="0" baseline="0" dirty="0" smtClean="0">
                <a:ln>
                  <a:noFill/>
                </a:ln>
                <a:solidFill>
                  <a:srgbClr val="000000"/>
                </a:solidFill>
                <a:effectLst/>
                <a:uFillTx/>
                <a:latin typeface="微软雅黑" panose="020B0503020204020204" charset="-122"/>
                <a:ea typeface="微软雅黑" panose="020B0503020204020204" charset="-122"/>
                <a:cs typeface="Arial" panose="020B0604020202020204"/>
                <a:sym typeface="+mn-ea"/>
              </a:rPr>
              <a:t>证据。</a:t>
            </a:r>
            <a:endParaRPr kumimoji="0" lang="zh-CN" altLang="en-US" sz="1600" b="1" i="1" u="sng" strike="noStrike" kern="0" cap="none" spc="0" normalizeH="0" baseline="0" dirty="0" smtClean="0">
              <a:ln>
                <a:noFill/>
              </a:ln>
              <a:solidFill>
                <a:srgbClr val="000000"/>
              </a:solidFill>
              <a:effectLst/>
              <a:uFillTx/>
              <a:latin typeface="微软雅黑" panose="020B0503020204020204" charset="-122"/>
              <a:ea typeface="微软雅黑" panose="020B0503020204020204" charset="-122"/>
              <a:cs typeface="Arial" panose="020B0604020202020204"/>
              <a:sym typeface="+mn-ea"/>
            </a:endParaRPr>
          </a:p>
        </p:txBody>
      </p:sp>
      <p:sp>
        <p:nvSpPr>
          <p:cNvPr id="16" name="文本框 15"/>
          <p:cNvSpPr txBox="1"/>
          <p:nvPr/>
        </p:nvSpPr>
        <p:spPr>
          <a:xfrm>
            <a:off x="288290" y="6049645"/>
            <a:ext cx="5784215" cy="6457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参考文献</a:t>
            </a:r>
            <a:endPar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[1] Guo ZL, Su ZN, Wang ZF, et al. The effect of Chinese herbal medicine Banxia Baizhu Tianma Decoction for the treatment of vertebrobasilar insufficiency vertigo: A systematic review and meta-analysis of randomized controlled trials[J]. Complement Ther Med, 2017, 30: 10-18. DOI: 10.1016/j.ctim.2017.01.004.</a:t>
            </a:r>
            <a:endPar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[2] </a:t>
            </a:r>
            <a:r>
              <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刘亚芬, 赵振, 张水生, 等. 半夏白术天麻汤治疗后循环缺血性眩晕的系统评价[</a:t>
            </a:r>
            <a:r>
              <a:rPr lang="en-US" altLang="zh-CN"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J]. </a:t>
            </a:r>
            <a:r>
              <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药物评价研究, 2023, 46(11).</a:t>
            </a:r>
            <a:endPar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[3] </a:t>
            </a:r>
            <a:r>
              <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谢煌烈, 郑朝阳, 朱伟, 等. 半夏白术天麻汤联合西药治疗椎基底动脉供血不足性眩晕的</a:t>
            </a:r>
            <a:r>
              <a:rPr lang="en-US" altLang="zh-CN"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Meta</a:t>
            </a:r>
            <a:r>
              <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分析及试验序贯分析[</a:t>
            </a:r>
            <a:r>
              <a:rPr lang="en-US" altLang="zh-CN"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J]. </a:t>
            </a:r>
            <a:r>
              <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中国医药导报, 2020, 17(26).</a:t>
            </a: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a:t>
            </a:r>
            <a:endPar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[4] 孟占鹏, 李柱, 倪进军, 等. 半夏白术天麻方治疗风痰上扰型眩晕临床疗效研究[</a:t>
            </a:r>
            <a:r>
              <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J]. </a:t>
            </a: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陕西中医, 2019, 40(2).</a:t>
            </a:r>
            <a:endPar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[5] 蔡洪, 杨德钱. 半夏白术天麻汤对后循环缺血性眩晕的临床研究[</a:t>
            </a:r>
            <a:r>
              <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J]. </a:t>
            </a: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中国中医急症, 2019, 28(5).</a:t>
            </a:r>
            <a:endPar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18" name="文本框 17"/>
          <p:cNvSpPr txBox="1"/>
          <p:nvPr/>
        </p:nvSpPr>
        <p:spPr>
          <a:xfrm>
            <a:off x="5991225" y="6130925"/>
            <a:ext cx="6096000" cy="6457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[6] 许秀, 张中平, 江潭耀, 等. 半夏白术天麻汤对后循环缺血性眩晕炎症因子表达水平的影响[</a:t>
            </a:r>
            <a:r>
              <a:rPr lang="en-US" altLang="zh-CN"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J]. </a:t>
            </a:r>
            <a:r>
              <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亚太传统医药, 2020, 16(4).</a:t>
            </a:r>
            <a:endPar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[7] 王宝爱. 加味半夏白术天麻汤对后循环缺血性眩晕(痰瘀阻络型)患者</a:t>
            </a:r>
            <a:r>
              <a:rPr lang="en-US" altLang="zh-CN"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CGRP、ET-1、</a:t>
            </a:r>
            <a:r>
              <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血液黏度及脑血流速度的影响[</a:t>
            </a:r>
            <a:r>
              <a:rPr lang="en-US" altLang="zh-CN"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J]. </a:t>
            </a:r>
            <a:r>
              <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中国医院用药评价与分析, 2023, 23(1).</a:t>
            </a:r>
            <a:endPar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[8] 翟旻暄, 肖琰萍, 曹瑞, 等. 半夏白术天麻汤联合董氏奇穴针刺治疗风痰上扰型后循环缺血性眩晕临床观察[</a:t>
            </a:r>
            <a:r>
              <a:rPr lang="en-US" altLang="zh-CN"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J]. </a:t>
            </a:r>
            <a:r>
              <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辽宁中医杂志, 2026, 53(3).</a:t>
            </a:r>
            <a:endPar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lang="en-US" altLang="zh-CN"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[9] Huang F, Zhang L, Cheng S, et al. Banxia Baizhu Tianma Decoction improves posterior circulation ischemia vertigo in rats via gut microbiota and TLR4-NF-κB-MyD88 pathway[J]. Phytomedicine, 2025, 131: 157539. DOI: 10.1016/j.phymed.2025.157539.</a:t>
            </a:r>
            <a:endPar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lang="en-US" altLang="zh-CN"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[10] Huang F, Wang Z, Zhang Z, et al. Comprehensive evaluation of the mechanism of Banxia Baizhu Tianma Decoction in ameliorating posterior circulation ischemia vertigo based on integrating fecal short-chain fatty acids and 16S rRNA sequencing[J]. J Pharm Biomed Anal, 2024, 246: 116195. DOI: 10.1016/j.jpba.2024.116195.</a:t>
            </a:r>
            <a:endPar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cxnSp>
        <p:nvCxnSpPr>
          <p:cNvPr id="74" name="直接连接符 73"/>
          <p:cNvCxnSpPr/>
          <p:nvPr>
            <p:custDataLst>
              <p:tags r:id="rId7"/>
            </p:custDataLst>
          </p:nvPr>
        </p:nvCxnSpPr>
        <p:spPr>
          <a:xfrm>
            <a:off x="6323758" y="5024755"/>
            <a:ext cx="6350" cy="531495"/>
          </a:xfrm>
          <a:prstGeom prst="line">
            <a:avLst/>
          </a:prstGeom>
          <a:ln w="6350">
            <a:solidFill>
              <a:srgbClr val="1A549E"/>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a:blip r:embed="rId1">
            <a:lum contrast="6000"/>
          </a:blip>
          <a:stretch>
            <a:fillRect/>
          </a:stretch>
        </p:blipFill>
        <p:spPr>
          <a:xfrm>
            <a:off x="6343650" y="1313180"/>
            <a:ext cx="5848350" cy="5544820"/>
          </a:xfrm>
          <a:prstGeom prst="rect">
            <a:avLst/>
          </a:prstGeom>
        </p:spPr>
      </p:pic>
      <p:sp>
        <p:nvSpPr>
          <p:cNvPr id="195" name="文本框 2"/>
          <p:cNvSpPr txBox="1"/>
          <p:nvPr/>
        </p:nvSpPr>
        <p:spPr>
          <a:xfrm>
            <a:off x="1351915" y="581660"/>
            <a:ext cx="8220075" cy="461645"/>
          </a:xfrm>
          <a:prstGeom prst="rect">
            <a:avLst/>
          </a:prstGeom>
          <a:ln w="12700">
            <a:miter lim="400000"/>
          </a:ln>
        </p:spPr>
        <p:txBody>
          <a:bodyPr wrap="square" lIns="45889" rIns="45889">
            <a:spAutoFit/>
          </a:bodyPr>
          <a:lstStyle>
            <a:lvl1pPr>
              <a:defRPr sz="2400">
                <a:solidFill>
                  <a:srgbClr val="0070C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defRPr>
                <a:latin typeface="Arial" panose="020B0604020202020204"/>
                <a:ea typeface="Arial" panose="020B0604020202020204"/>
                <a:cs typeface="Arial" panose="020B0604020202020204"/>
                <a:sym typeface="Arial" panose="020B0604020202020204"/>
              </a:defRPr>
            </a:pPr>
            <a:r>
              <a:rPr lang="zh-CN" sz="2410" b="1" kern="0" dirty="0" smtClean="0">
                <a:latin typeface="微软雅黑" panose="020B0503020204020204" charset="-122"/>
                <a:ea typeface="微软雅黑" panose="020B0503020204020204" charset="-122"/>
              </a:rPr>
              <a:t>安全性</a:t>
            </a:r>
            <a:endParaRPr lang="zh-CN" altLang="en-US" sz="2410" b="1" kern="0" dirty="0">
              <a:latin typeface="微软雅黑" panose="020B0503020204020204" charset="-122"/>
              <a:ea typeface="微软雅黑" panose="020B0503020204020204" charset="-122"/>
            </a:endParaRPr>
          </a:p>
        </p:txBody>
      </p:sp>
      <p:sp>
        <p:nvSpPr>
          <p:cNvPr id="3" name="文本框 2"/>
          <p:cNvSpPr txBox="1"/>
          <p:nvPr/>
        </p:nvSpPr>
        <p:spPr>
          <a:xfrm>
            <a:off x="445770" y="472440"/>
            <a:ext cx="664845" cy="49212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lstStyle/>
          <a:p>
            <a:pPr marL="0" marR="0" indent="0" algn="ctr" defTabSz="914400" rtl="0" fontAlgn="auto" latinLnBrk="0" hangingPunct="0">
              <a:lnSpc>
                <a:spcPct val="100000"/>
              </a:lnSpc>
              <a:spcBef>
                <a:spcPts val="0"/>
              </a:spcBef>
              <a:spcAft>
                <a:spcPts val="0"/>
              </a:spcAft>
              <a:buClrTx/>
              <a:buSzTx/>
              <a:buFontTx/>
              <a:buNone/>
            </a:pPr>
            <a:r>
              <a:rPr sz="3200" b="1" dirty="0">
                <a:solidFill>
                  <a:schemeClr val="bg1"/>
                </a:solidFill>
                <a:latin typeface="微软雅黑" panose="020B0503020204020204" charset="-122"/>
                <a:ea typeface="微软雅黑" panose="020B0503020204020204" charset="-122"/>
                <a:sym typeface="+mn-ea"/>
              </a:rPr>
              <a:t>0</a:t>
            </a:r>
            <a:r>
              <a:rPr lang="en-US" sz="3200" b="1" dirty="0">
                <a:solidFill>
                  <a:schemeClr val="bg1"/>
                </a:solidFill>
                <a:latin typeface="微软雅黑" panose="020B0503020204020204" charset="-122"/>
                <a:ea typeface="微软雅黑" panose="020B0503020204020204" charset="-122"/>
                <a:sym typeface="+mn-ea"/>
              </a:rPr>
              <a:t>3</a:t>
            </a:r>
            <a:endParaRPr kumimoji="0" lang="en-US" sz="3200" b="1" i="0" u="none" strike="noStrike" cap="none" spc="0" normalizeH="0" baseline="0" dirty="0">
              <a:ln>
                <a:noFill/>
              </a:ln>
              <a:solidFill>
                <a:schemeClr val="bg1"/>
              </a:solidFill>
              <a:effectLst/>
              <a:uFillTx/>
              <a:latin typeface="微软雅黑" panose="020B0503020204020204" charset="-122"/>
              <a:ea typeface="微软雅黑" panose="020B0503020204020204" charset="-122"/>
              <a:cs typeface="Arial" panose="020B0604020202020204"/>
              <a:sym typeface="+mn-ea"/>
            </a:endParaRPr>
          </a:p>
        </p:txBody>
      </p:sp>
      <p:pic>
        <p:nvPicPr>
          <p:cNvPr id="34" name="图片 33"/>
          <p:cNvPicPr>
            <a:picLocks noChangeAspect="1"/>
          </p:cNvPicPr>
          <p:nvPr/>
        </p:nvPicPr>
        <p:blipFill>
          <a:blip r:embed="rId2"/>
          <a:stretch>
            <a:fillRect/>
          </a:stretch>
        </p:blipFill>
        <p:spPr>
          <a:xfrm>
            <a:off x="10552117" y="31200"/>
            <a:ext cx="1634147" cy="702859"/>
          </a:xfrm>
          <a:prstGeom prst="rect">
            <a:avLst/>
          </a:prstGeom>
        </p:spPr>
      </p:pic>
      <p:grpSp>
        <p:nvGrpSpPr>
          <p:cNvPr id="40" name="组合 39"/>
          <p:cNvGrpSpPr/>
          <p:nvPr/>
        </p:nvGrpSpPr>
        <p:grpSpPr>
          <a:xfrm rot="0">
            <a:off x="268605" y="1431925"/>
            <a:ext cx="4509770" cy="4538345"/>
            <a:chOff x="500" y="2087"/>
            <a:chExt cx="7481" cy="7242"/>
          </a:xfrm>
        </p:grpSpPr>
        <p:sp>
          <p:nvSpPr>
            <p:cNvPr id="6" name="矩形: 圆顶角 13"/>
            <p:cNvSpPr/>
            <p:nvPr>
              <p:custDataLst>
                <p:tags r:id="rId3"/>
              </p:custDataLst>
            </p:nvPr>
          </p:nvSpPr>
          <p:spPr>
            <a:xfrm rot="5400000" flipH="1">
              <a:off x="919" y="2267"/>
              <a:ext cx="7198" cy="6926"/>
            </a:xfrm>
            <a:prstGeom prst="round2SameRect">
              <a:avLst>
                <a:gd name="adj1" fmla="val 4858"/>
                <a:gd name="adj2" fmla="val 0"/>
              </a:avLst>
            </a:prstGeom>
            <a:gradFill flip="none" rotWithShape="1">
              <a:gsLst>
                <a:gs pos="0">
                  <a:sysClr val="window" lastClr="FFFFFF">
                    <a:alpha val="100000"/>
                  </a:sysClr>
                </a:gs>
                <a:gs pos="100000">
                  <a:sysClr val="window" lastClr="FFFFFF">
                    <a:lumMod val="95000"/>
                    <a:alpha val="100000"/>
                  </a:sysClr>
                </a:gs>
              </a:gsLst>
              <a:lin ang="13500000" scaled="1"/>
              <a:tileRect/>
            </a:gradFill>
            <a:ln w="12700" cap="flat" cmpd="sng" algn="ctr">
              <a:solidFill>
                <a:sysClr val="window" lastClr="FFFFFF">
                  <a:lumMod val="95000"/>
                </a:sysClr>
              </a:solidFill>
              <a:prstDash val="solid"/>
              <a:miter lim="800000"/>
            </a:ln>
            <a:effectLst>
              <a:outerShdw blurRad="50800" dist="38100" algn="l" rotWithShape="0">
                <a:prstClr val="black">
                  <a:alpha val="40000"/>
                </a:prstClr>
              </a:outerShdw>
            </a:effectLst>
          </p:spPr>
          <p:txBody>
            <a:bodyPr rtlCol="0" anchor="ctr"/>
            <a:lstStyle/>
            <a:p>
              <a:pPr algn="ctr"/>
              <a:endParaRPr lang="zh-CN" altLang="en-US" sz="1400">
                <a:solidFill>
                  <a:sysClr val="window" lastClr="FFFFFF"/>
                </a:solidFill>
                <a:latin typeface="Calibri" panose="020F0502020204030204" pitchFamily="34" charset="0"/>
                <a:ea typeface="微软雅黑" panose="020B0503020204020204" charset="-122"/>
              </a:endParaRPr>
            </a:p>
          </p:txBody>
        </p:sp>
        <p:sp>
          <p:nvSpPr>
            <p:cNvPr id="5" name="矩形: 圆顶角 11"/>
            <p:cNvSpPr/>
            <p:nvPr>
              <p:custDataLst>
                <p:tags r:id="rId4"/>
              </p:custDataLst>
            </p:nvPr>
          </p:nvSpPr>
          <p:spPr>
            <a:xfrm rot="16200000">
              <a:off x="-2808" y="5394"/>
              <a:ext cx="7242" cy="627"/>
            </a:xfrm>
            <a:prstGeom prst="round2SameRect">
              <a:avLst>
                <a:gd name="adj1" fmla="val 24347"/>
                <a:gd name="adj2" fmla="val 0"/>
              </a:avLst>
            </a:prstGeom>
            <a:gradFill flip="none" rotWithShape="1">
              <a:gsLst>
                <a:gs pos="0">
                  <a:srgbClr val="136BB3"/>
                </a:gs>
                <a:gs pos="100000">
                  <a:srgbClr val="1A549E"/>
                </a:gs>
              </a:gsLst>
              <a:lin ang="5400000" scaled="1"/>
            </a:gradFill>
            <a:ln w="12700" cap="flat" cmpd="sng" algn="ctr">
              <a:noFill/>
              <a:prstDash val="solid"/>
              <a:miter lim="800000"/>
            </a:ln>
            <a:effectLst/>
          </p:spPr>
          <p:txBody>
            <a:bodyPr wrap="square" rtlCol="0" anchor="ctr">
              <a:noAutofit/>
            </a:bodyPr>
            <a:lstStyle/>
            <a:p>
              <a:pPr algn="ctr"/>
              <a:endParaRPr lang="zh-CN" altLang="en-US" sz="1400">
                <a:solidFill>
                  <a:sysClr val="window" lastClr="FFFFFF"/>
                </a:solidFill>
                <a:latin typeface="Calibri" panose="020F0502020204030204" pitchFamily="34" charset="0"/>
                <a:ea typeface="微软雅黑" panose="020B0503020204020204" charset="-122"/>
                <a:cs typeface="微软雅黑" panose="020B0503020204020204" charset="-122"/>
              </a:endParaRPr>
            </a:p>
          </p:txBody>
        </p:sp>
        <p:sp>
          <p:nvSpPr>
            <p:cNvPr id="11" name="文本框 10"/>
            <p:cNvSpPr txBox="1"/>
            <p:nvPr>
              <p:custDataLst>
                <p:tags r:id="rId5"/>
              </p:custDataLst>
            </p:nvPr>
          </p:nvSpPr>
          <p:spPr>
            <a:xfrm>
              <a:off x="502" y="3050"/>
              <a:ext cx="400" cy="4615"/>
            </a:xfrm>
            <a:prstGeom prst="rect">
              <a:avLst/>
            </a:prstGeom>
            <a:noFill/>
          </p:spPr>
          <p:txBody>
            <a:bodyPr wrap="square">
              <a:spAutoFit/>
            </a:bodyPr>
            <a:lstStyle/>
            <a:p>
              <a:r>
                <a:rPr lang="zh-CN" altLang="en-US" sz="1400" b="1" dirty="0">
                  <a:solidFill>
                    <a:sysClr val="window" lastClr="FFFFFF"/>
                  </a:solidFill>
                  <a:effectLst>
                    <a:outerShdw blurRad="38100" dist="38100" dir="2700000" algn="tl">
                      <a:srgbClr val="000000">
                        <a:alpha val="43137"/>
                      </a:srgbClr>
                    </a:outerShdw>
                  </a:effectLst>
                  <a:latin typeface="微软雅黑" panose="020B0503020204020204" charset="-122"/>
                  <a:ea typeface="微软雅黑" panose="020B0503020204020204" charset="-122"/>
                </a:rPr>
                <a:t>药品说明书收载的安全性信息</a:t>
              </a:r>
              <a:endParaRPr lang="zh-CN" altLang="en-US" sz="1400" b="1" dirty="0">
                <a:solidFill>
                  <a:sysClr val="window" lastClr="FFFF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nvGrpSpPr>
            <p:cNvPr id="29" name="组合 28"/>
            <p:cNvGrpSpPr/>
            <p:nvPr/>
          </p:nvGrpSpPr>
          <p:grpSpPr>
            <a:xfrm rot="0">
              <a:off x="1139" y="2440"/>
              <a:ext cx="6621" cy="6522"/>
              <a:chOff x="1383" y="2577"/>
              <a:chExt cx="9771" cy="7431"/>
            </a:xfrm>
          </p:grpSpPr>
          <p:grpSp>
            <p:nvGrpSpPr>
              <p:cNvPr id="7" name="组合 6"/>
              <p:cNvGrpSpPr/>
              <p:nvPr>
                <p:custDataLst>
                  <p:tags r:id="rId6"/>
                </p:custDataLst>
              </p:nvPr>
            </p:nvGrpSpPr>
            <p:grpSpPr>
              <a:xfrm>
                <a:off x="1383" y="2577"/>
                <a:ext cx="6921" cy="1127"/>
                <a:chOff x="1536" y="2969"/>
                <a:chExt cx="7479" cy="1127"/>
              </a:xfrm>
            </p:grpSpPr>
            <p:sp>
              <p:nvSpPr>
                <p:cNvPr id="455" name="矩形 454"/>
                <p:cNvSpPr/>
                <p:nvPr>
                  <p:custDataLst>
                    <p:tags r:id="rId7"/>
                  </p:custDataLst>
                </p:nvPr>
              </p:nvSpPr>
              <p:spPr>
                <a:xfrm>
                  <a:off x="1773" y="3422"/>
                  <a:ext cx="7242" cy="674"/>
                </a:xfrm>
                <a:prstGeom prst="rect">
                  <a:avLst/>
                </a:prstGeom>
              </p:spPr>
              <p:txBody>
                <a:bodyPr wrap="square">
                  <a:spAutoFit/>
                </a:bodyPr>
                <a:lstStyle/>
                <a:p>
                  <a:pPr indent="0">
                    <a:lnSpc>
                      <a:spcPct val="130000"/>
                    </a:lnSpc>
                    <a:buFont typeface="Wingdings" panose="05000000000000000000" charset="0"/>
                    <a:buNone/>
                  </a:pPr>
                  <a:r>
                    <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rPr>
                    <a:t>长期服用可能会出现口干。</a:t>
                  </a:r>
                  <a:endPar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endParaRPr>
                </a:p>
              </p:txBody>
            </p:sp>
            <p:sp>
              <p:nvSpPr>
                <p:cNvPr id="19" name="文本框 18"/>
                <p:cNvSpPr txBox="1"/>
                <p:nvPr>
                  <p:custDataLst>
                    <p:tags r:id="rId8"/>
                  </p:custDataLst>
                </p:nvPr>
              </p:nvSpPr>
              <p:spPr>
                <a:xfrm>
                  <a:off x="1536" y="2969"/>
                  <a:ext cx="3458" cy="574"/>
                </a:xfrm>
                <a:prstGeom prst="rect">
                  <a:avLst/>
                </a:prstGeom>
                <a:noFill/>
              </p:spPr>
              <p:txBody>
                <a:bodyPr wrap="square" rtlCol="0" anchor="t">
                  <a:spAutoFit/>
                </a:bodyPr>
                <a:p>
                  <a:r>
                    <a:rPr lang="zh-CN" altLang="en-US" sz="1400" b="1" noProof="0" dirty="0">
                      <a:ln>
                        <a:noFill/>
                      </a:ln>
                      <a:solidFill>
                        <a:srgbClr val="1A549E"/>
                      </a:solidFill>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rPr>
                    <a:t>【不良反应】</a:t>
                  </a:r>
                  <a:endParaRPr lang="zh-CN" altLang="en-US" sz="1400" b="1" noProof="0" dirty="0">
                    <a:ln>
                      <a:noFill/>
                    </a:ln>
                    <a:solidFill>
                      <a:srgbClr val="1A549E"/>
                    </a:solidFill>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16" name="组合 15"/>
              <p:cNvGrpSpPr/>
              <p:nvPr>
                <p:custDataLst>
                  <p:tags r:id="rId9"/>
                </p:custDataLst>
              </p:nvPr>
            </p:nvGrpSpPr>
            <p:grpSpPr>
              <a:xfrm>
                <a:off x="1451" y="4377"/>
                <a:ext cx="6921" cy="1270"/>
                <a:chOff x="1609" y="3288"/>
                <a:chExt cx="7479" cy="1270"/>
              </a:xfrm>
            </p:grpSpPr>
            <p:sp>
              <p:nvSpPr>
                <p:cNvPr id="17" name="矩形 16"/>
                <p:cNvSpPr/>
                <p:nvPr>
                  <p:custDataLst>
                    <p:tags r:id="rId10"/>
                  </p:custDataLst>
                </p:nvPr>
              </p:nvSpPr>
              <p:spPr>
                <a:xfrm>
                  <a:off x="1847" y="3749"/>
                  <a:ext cx="7241" cy="809"/>
                </a:xfrm>
                <a:prstGeom prst="rect">
                  <a:avLst/>
                </a:prstGeom>
              </p:spPr>
              <p:txBody>
                <a:bodyPr wrap="square">
                  <a:noAutofit/>
                </a:bodyPr>
                <a:lstStyle/>
                <a:p>
                  <a:pPr indent="0">
                    <a:lnSpc>
                      <a:spcPct val="130000"/>
                    </a:lnSpc>
                    <a:buFont typeface="Wingdings" panose="05000000000000000000" charset="0"/>
                    <a:buNone/>
                  </a:pPr>
                  <a:r>
                    <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rPr>
                    <a:t>曾经对本品所含药物过敏者禁用。</a:t>
                  </a:r>
                  <a:endPar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endParaRPr>
                </a:p>
              </p:txBody>
            </p:sp>
            <p:sp>
              <p:nvSpPr>
                <p:cNvPr id="18" name="文本框 17"/>
                <p:cNvSpPr txBox="1"/>
                <p:nvPr>
                  <p:custDataLst>
                    <p:tags r:id="rId11"/>
                  </p:custDataLst>
                </p:nvPr>
              </p:nvSpPr>
              <p:spPr>
                <a:xfrm>
                  <a:off x="1609" y="3288"/>
                  <a:ext cx="2496" cy="558"/>
                </a:xfrm>
                <a:prstGeom prst="rect">
                  <a:avLst/>
                </a:prstGeom>
                <a:noFill/>
              </p:spPr>
              <p:txBody>
                <a:bodyPr wrap="square" rtlCol="0" anchor="t">
                  <a:spAutoFit/>
                </a:bodyPr>
                <a:p>
                  <a:r>
                    <a:rPr lang="zh-CN" altLang="en-US" sz="1400" b="1" noProof="0" dirty="0">
                      <a:ln>
                        <a:noFill/>
                      </a:ln>
                      <a:solidFill>
                        <a:srgbClr val="1A549E"/>
                      </a:solidFill>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rPr>
                    <a:t>【禁忌】</a:t>
                  </a:r>
                  <a:endParaRPr lang="zh-CN" altLang="en-US" sz="1400" b="1" noProof="0" dirty="0">
                    <a:ln>
                      <a:noFill/>
                    </a:ln>
                    <a:solidFill>
                      <a:srgbClr val="1A549E"/>
                    </a:solidFill>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21" name="组合 20"/>
              <p:cNvGrpSpPr/>
              <p:nvPr>
                <p:custDataLst>
                  <p:tags r:id="rId12"/>
                </p:custDataLst>
              </p:nvPr>
            </p:nvGrpSpPr>
            <p:grpSpPr>
              <a:xfrm>
                <a:off x="1401" y="6029"/>
                <a:ext cx="9753" cy="3979"/>
                <a:chOff x="1536" y="2963"/>
                <a:chExt cx="10539" cy="3979"/>
              </a:xfrm>
            </p:grpSpPr>
            <p:sp>
              <p:nvSpPr>
                <p:cNvPr id="22" name="矩形 21"/>
                <p:cNvSpPr/>
                <p:nvPr>
                  <p:custDataLst>
                    <p:tags r:id="rId13"/>
                  </p:custDataLst>
                </p:nvPr>
              </p:nvSpPr>
              <p:spPr>
                <a:xfrm>
                  <a:off x="1774" y="3608"/>
                  <a:ext cx="10301" cy="3334"/>
                </a:xfrm>
                <a:prstGeom prst="rect">
                  <a:avLst/>
                </a:prstGeom>
              </p:spPr>
              <p:txBody>
                <a:bodyPr wrap="square">
                  <a:noAutofit/>
                </a:bodyPr>
                <a:lstStyle/>
                <a:p>
                  <a:pPr indent="0">
                    <a:lnSpc>
                      <a:spcPct val="150000"/>
                    </a:lnSpc>
                    <a:buFont typeface="Wingdings" panose="05000000000000000000" charset="0"/>
                    <a:buNone/>
                  </a:pPr>
                  <a:r>
                    <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rPr>
                    <a:t>1.阴虚阳亢、气血不足所致的眩晕慎用。</a:t>
                  </a:r>
                  <a:endPar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indent="0">
                    <a:lnSpc>
                      <a:spcPct val="150000"/>
                    </a:lnSpc>
                    <a:buFont typeface="Wingdings" panose="05000000000000000000" charset="0"/>
                    <a:buNone/>
                  </a:pPr>
                  <a:r>
                    <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rPr>
                    <a:t>2.孕妇慎用。</a:t>
                  </a:r>
                  <a:endPar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indent="0">
                    <a:lnSpc>
                      <a:spcPct val="150000"/>
                    </a:lnSpc>
                    <a:buFont typeface="Wingdings" panose="05000000000000000000" charset="0"/>
                    <a:buNone/>
                  </a:pPr>
                  <a:r>
                    <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rPr>
                    <a:t>3.服用本品期间，忌食辛辣、生冷、滋腻食物。</a:t>
                  </a:r>
                  <a:endPar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indent="0">
                    <a:lnSpc>
                      <a:spcPct val="150000"/>
                    </a:lnSpc>
                    <a:buFont typeface="Wingdings" panose="05000000000000000000" charset="0"/>
                    <a:buNone/>
                  </a:pPr>
                  <a:r>
                    <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rPr>
                    <a:t>4.本品含半夏、甘草，不宜与含海藻、京大戟、红大戟、甘遂、芫花、乌头、附子的中药汤剂或成药同时服用。 </a:t>
                  </a:r>
                  <a:endPar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endParaRPr>
                </a:p>
              </p:txBody>
            </p:sp>
            <p:sp>
              <p:nvSpPr>
                <p:cNvPr id="23" name="文本框 22"/>
                <p:cNvSpPr txBox="1"/>
                <p:nvPr>
                  <p:custDataLst>
                    <p:tags r:id="rId14"/>
                  </p:custDataLst>
                </p:nvPr>
              </p:nvSpPr>
              <p:spPr>
                <a:xfrm>
                  <a:off x="1536" y="2963"/>
                  <a:ext cx="3437" cy="558"/>
                </a:xfrm>
                <a:prstGeom prst="rect">
                  <a:avLst/>
                </a:prstGeom>
                <a:noFill/>
              </p:spPr>
              <p:txBody>
                <a:bodyPr wrap="square" rtlCol="0" anchor="t">
                  <a:spAutoFit/>
                </a:bodyPr>
                <a:p>
                  <a:r>
                    <a:rPr lang="zh-CN" altLang="en-US" sz="1400" b="1" noProof="0" dirty="0">
                      <a:ln>
                        <a:noFill/>
                      </a:ln>
                      <a:solidFill>
                        <a:srgbClr val="1A549E"/>
                      </a:solidFill>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rPr>
                    <a:t>【注意事项】</a:t>
                  </a:r>
                  <a:endParaRPr lang="zh-CN" altLang="en-US" sz="1400" b="1" noProof="0" dirty="0">
                    <a:ln>
                      <a:noFill/>
                    </a:ln>
                    <a:solidFill>
                      <a:srgbClr val="1A549E"/>
                    </a:solidFill>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grpSp>
      <p:sp>
        <p:nvSpPr>
          <p:cNvPr id="13" name="文本框 12"/>
          <p:cNvSpPr txBox="1"/>
          <p:nvPr/>
        </p:nvSpPr>
        <p:spPr>
          <a:xfrm>
            <a:off x="2423795" y="738505"/>
            <a:ext cx="9878060" cy="2457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fromWordArt="0" anchor="t" anchorCtr="0" forceAA="0" compatLnSpc="1">
            <a:spAutoFit/>
          </a:bodyPr>
          <a:p>
            <a:pPr lvl="0" algn="l" hangingPunct="0">
              <a:buClrTx/>
              <a:buSzTx/>
              <a:buFontTx/>
              <a:defRPr>
                <a:latin typeface="Arial" panose="020B0604020202020204"/>
                <a:ea typeface="Arial" panose="020B0604020202020204"/>
                <a:cs typeface="Arial" panose="020B0604020202020204"/>
                <a:sym typeface="Arial" panose="020B0604020202020204"/>
              </a:defRPr>
            </a:pPr>
            <a:r>
              <a:rPr lang="zh-CN" altLang="en-US" sz="1600" b="1" i="1" u="sng" kern="0" dirty="0" smtClean="0">
                <a:latin typeface="微软雅黑" panose="020B0503020204020204" charset="-122"/>
                <a:ea typeface="微软雅黑" panose="020B0503020204020204" charset="-122"/>
                <a:sym typeface="+mn-ea"/>
              </a:rPr>
              <a:t>半夏白术天麻汤不含有毒药材，多项研究均显示</a:t>
            </a:r>
            <a:r>
              <a:rPr lang="zh-CN" sz="1600" b="1" i="1" u="sng" kern="0" dirty="0" smtClean="0">
                <a:latin typeface="微软雅黑" panose="020B0503020204020204" charset="-122"/>
                <a:ea typeface="微软雅黑" panose="020B0503020204020204" charset="-122"/>
                <a:sym typeface="+mn-ea"/>
              </a:rPr>
              <a:t>安全性良好，</a:t>
            </a:r>
            <a:r>
              <a:rPr lang="zh-CN" altLang="en-US" sz="1600" b="1" i="1" u="sng" kern="0" dirty="0" smtClean="0">
                <a:latin typeface="微软雅黑" panose="020B0503020204020204" charset="-122"/>
                <a:ea typeface="微软雅黑" panose="020B0503020204020204" charset="-122"/>
                <a:sym typeface="+mn-ea"/>
              </a:rPr>
              <a:t>眩晕宁颗粒的不良反应谱更广。</a:t>
            </a:r>
            <a:endParaRPr lang="zh-CN" altLang="en-US" sz="1600" b="1" i="1" u="sng" kern="0" dirty="0" smtClean="0">
              <a:latin typeface="微软雅黑" panose="020B0503020204020204" charset="-122"/>
              <a:ea typeface="微软雅黑" panose="020B0503020204020204" charset="-122"/>
              <a:sym typeface="+mn-ea"/>
            </a:endParaRPr>
          </a:p>
        </p:txBody>
      </p:sp>
      <p:sp>
        <p:nvSpPr>
          <p:cNvPr id="24" name="文本框 23"/>
          <p:cNvSpPr txBox="1"/>
          <p:nvPr/>
        </p:nvSpPr>
        <p:spPr>
          <a:xfrm>
            <a:off x="379730" y="6235065"/>
            <a:ext cx="5784215" cy="55372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参考文献</a:t>
            </a:r>
            <a:endPar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[1] Guo ZL, Su ZN, Wang ZF, et al. The effect of Chinese herbal medicine Banxia Baizhu Tianma Decoction for the treatment of vertebrobasilar insufficiency vertigo: A systematic review and meta-analysis of randomized controlled trials[J]. Complement Ther Med, 2017, 30: 10-18. DOI: 10.1016/j.ctim.2017.01.004.</a:t>
            </a:r>
            <a:endPar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[2] 谢煌烈, 郑朝阳, 朱伟, 等. 半夏白术天麻汤联合西药治疗椎基底动脉供血不足性眩晕的</a:t>
            </a:r>
            <a:r>
              <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Meta</a:t>
            </a: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分析及试验序贯分析[</a:t>
            </a:r>
            <a:r>
              <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J]. </a:t>
            </a: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中国医药导报, 2020, 17(26).</a:t>
            </a:r>
            <a:endPar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[3] 刘亚芬, 赵振, 张水生, 等. 半夏白术天麻汤治疗后循环缺血性眩晕的系统评价[</a:t>
            </a:r>
            <a:r>
              <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J]. </a:t>
            </a: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药物评价研究, 2023, 46(11).</a:t>
            </a:r>
            <a:endPar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[4] 孟占鹏, 李柱, 倪进军, 等. 半夏白术天麻方治疗风痰上扰型眩晕临床疗效研究[</a:t>
            </a:r>
            <a:r>
              <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J]. </a:t>
            </a: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陕西中医, 2019, 40(2).</a:t>
            </a:r>
            <a:endPar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25" name="文本框 24"/>
          <p:cNvSpPr txBox="1"/>
          <p:nvPr/>
        </p:nvSpPr>
        <p:spPr>
          <a:xfrm>
            <a:off x="6082665" y="6316345"/>
            <a:ext cx="6096000" cy="55372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[5] 蔡洪, 杨德钱. 半夏白术天麻汤对后循环缺血性眩晕的临床研究[</a:t>
            </a:r>
            <a:r>
              <a:rPr lang="en-US" altLang="zh-CN"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J]. </a:t>
            </a:r>
            <a:r>
              <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中国中医急症, 2019, 28(5).</a:t>
            </a:r>
            <a:endPar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[6] 许秀, 张中平, 江潭耀, 等. 半夏白术天麻汤对后循环缺血性眩晕炎症因子表达水平的影响[</a:t>
            </a:r>
            <a:r>
              <a:rPr lang="en-US" altLang="zh-CN"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J]. </a:t>
            </a:r>
            <a:r>
              <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亚太传统医药, 2020, 16(4).</a:t>
            </a:r>
            <a:endPar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[7] 王宝爱. 加味半夏白术天麻汤对后循环缺血性眩晕(痰瘀阻络型)患者</a:t>
            </a:r>
            <a:r>
              <a:rPr lang="en-US" altLang="zh-CN"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CGRP、ET-1、</a:t>
            </a:r>
            <a:r>
              <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血液黏度及脑血流速度的影响[</a:t>
            </a:r>
            <a:r>
              <a:rPr lang="en-US" altLang="zh-CN"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J]. </a:t>
            </a:r>
            <a:r>
              <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中国医院用药评价与分析, 2023, 23(1).</a:t>
            </a:r>
            <a:endPar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[8] 翟旻暄, 肖琰萍, 曹瑞, 等. 半夏白术天麻汤联合董氏奇穴针刺治疗风痰上扰型后循环缺血性眩晕临床观察[</a:t>
            </a:r>
            <a:r>
              <a:rPr lang="en-US" altLang="zh-CN"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J]. </a:t>
            </a:r>
            <a:r>
              <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辽宁中医杂志, 2026, 53(3).</a:t>
            </a:r>
            <a:endPar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a:t>
            </a:r>
            <a:r>
              <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9</a:t>
            </a: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 眩晕宁颗粒说明书[</a:t>
            </a:r>
            <a:r>
              <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S]. </a:t>
            </a:r>
            <a:r>
              <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修改日期: 2024-04-03. 桂林三金药业股份有限公司.</a:t>
            </a:r>
            <a:endParaRPr kumimoji="0" lang="zh-CN" altLang="en-US"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endPar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grpSp>
        <p:nvGrpSpPr>
          <p:cNvPr id="30" name="组合 29"/>
          <p:cNvGrpSpPr/>
          <p:nvPr/>
        </p:nvGrpSpPr>
        <p:grpSpPr>
          <a:xfrm>
            <a:off x="4882515" y="1409065"/>
            <a:ext cx="7002780" cy="1732280"/>
            <a:chOff x="8859" y="1844"/>
            <a:chExt cx="11028" cy="2728"/>
          </a:xfrm>
        </p:grpSpPr>
        <p:sp>
          <p:nvSpPr>
            <p:cNvPr id="41" name="文本框 40"/>
            <p:cNvSpPr txBox="1"/>
            <p:nvPr/>
          </p:nvSpPr>
          <p:spPr>
            <a:xfrm>
              <a:off x="8859" y="1844"/>
              <a:ext cx="9616" cy="531"/>
            </a:xfrm>
            <a:prstGeom prst="rect">
              <a:avLst/>
            </a:prstGeom>
            <a:noFill/>
          </p:spPr>
          <p:txBody>
            <a:bodyPr wrap="square" rtlCol="0" anchor="t">
              <a:spAutoFit/>
            </a:bodyPr>
            <a:p>
              <a:pPr marL="0" marR="0" lvl="0" indent="0" algn="l" defTabSz="914400" rtl="0" eaLnBrk="1" fontAlgn="auto" latinLnBrk="0" hangingPunct="1">
                <a:lnSpc>
                  <a:spcPct val="100000"/>
                </a:lnSpc>
                <a:buClrTx/>
                <a:buSzTx/>
                <a:buFontTx/>
                <a:buNone/>
                <a:defRPr/>
              </a:pPr>
              <a:r>
                <a:rPr lang="en-US" altLang="zh-CN" sz="1600" b="1" dirty="0">
                  <a:solidFill>
                    <a:srgbClr val="1A549E"/>
                  </a:solidFill>
                  <a:latin typeface="微软雅黑" panose="020B0503020204020204" charset="-122"/>
                  <a:ea typeface="微软雅黑" panose="020B0503020204020204" charset="-122"/>
                  <a:sym typeface="+mn-ea"/>
                </a:rPr>
                <a:t>1. </a:t>
              </a:r>
              <a:r>
                <a:rPr lang="zh-CN" altLang="en-US" sz="1600" b="1" dirty="0">
                  <a:solidFill>
                    <a:srgbClr val="1A549E"/>
                  </a:solidFill>
                  <a:latin typeface="微软雅黑" panose="020B0503020204020204" charset="-122"/>
                  <a:ea typeface="微软雅黑" panose="020B0503020204020204" charset="-122"/>
                  <a:sym typeface="+mn-ea"/>
                </a:rPr>
                <a:t>不良反应发生情况：半夏白术天麻汤未报告明显不良反应。</a:t>
              </a:r>
              <a:endParaRPr lang="zh-CN" altLang="en-US" sz="1600" b="1" dirty="0">
                <a:solidFill>
                  <a:srgbClr val="1A549E"/>
                </a:solidFill>
                <a:latin typeface="微软雅黑" panose="020B0503020204020204" charset="-122"/>
                <a:ea typeface="微软雅黑" panose="020B0503020204020204" charset="-122"/>
                <a:sym typeface="+mn-ea"/>
              </a:endParaRPr>
            </a:p>
          </p:txBody>
        </p:sp>
        <p:sp>
          <p:nvSpPr>
            <p:cNvPr id="27" name="文本框 26"/>
            <p:cNvSpPr txBox="1"/>
            <p:nvPr/>
          </p:nvSpPr>
          <p:spPr>
            <a:xfrm>
              <a:off x="8996" y="2393"/>
              <a:ext cx="10891" cy="2179"/>
            </a:xfrm>
            <a:prstGeom prst="rect">
              <a:avLst/>
            </a:prstGeom>
            <a:noFill/>
          </p:spPr>
          <p:txBody>
            <a:bodyPr wrap="square" rtlCol="0" anchor="t">
              <a:spAutoFit/>
            </a:bodyPr>
            <a:p>
              <a:pPr marL="285750" indent="-285750">
                <a:lnSpc>
                  <a:spcPct val="150000"/>
                </a:lnSpc>
                <a:buFont typeface="Wingdings" panose="05000000000000000000" charset="0"/>
                <a:buChar char="Ø"/>
              </a:pPr>
              <a:r>
                <a:rPr lang="zh-CN" altLang="en-US" sz="1400" b="1">
                  <a:latin typeface="微软雅黑" panose="020B0503020204020204" charset="-122"/>
                  <a:ea typeface="微软雅黑" panose="020B0503020204020204" charset="-122"/>
                  <a:cs typeface="微软雅黑" panose="020B0503020204020204" charset="-122"/>
                </a:rPr>
                <a:t>组方</a:t>
              </a:r>
              <a:r>
                <a:rPr lang="zh-CN" altLang="en-US" sz="1400">
                  <a:latin typeface="微软雅黑" panose="020B0503020204020204" charset="-122"/>
                  <a:ea typeface="微软雅黑" panose="020B0503020204020204" charset="-122"/>
                  <a:cs typeface="微软雅黑" panose="020B0503020204020204" charset="-122"/>
                </a:rPr>
                <a:t>：处方不含毒性药材</a:t>
              </a:r>
              <a:r>
                <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 </a:t>
              </a:r>
              <a:endParaRPr lang="zh-CN" altLang="en-US" sz="1400">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charset="0"/>
                <a:buChar char="Ø"/>
              </a:pPr>
              <a:r>
                <a:rPr lang="zh-CN" altLang="en-US" sz="1400" b="1">
                  <a:latin typeface="微软雅黑" panose="020B0503020204020204" charset="-122"/>
                  <a:ea typeface="微软雅黑" panose="020B0503020204020204" charset="-122"/>
                  <a:cs typeface="微软雅黑" panose="020B0503020204020204" charset="-122"/>
                </a:rPr>
                <a:t>临床经验</a:t>
              </a:r>
              <a:r>
                <a:rPr lang="zh-CN" altLang="en-US" sz="1400">
                  <a:latin typeface="微软雅黑" panose="020B0503020204020204" charset="-122"/>
                  <a:ea typeface="微软雅黑" panose="020B0503020204020204" charset="-122"/>
                  <a:cs typeface="微软雅黑" panose="020B0503020204020204" charset="-122"/>
                </a:rPr>
                <a:t>：</a:t>
              </a:r>
              <a:r>
                <a:rPr lang="zh-CN" altLang="en-US" sz="1400" b="1">
                  <a:solidFill>
                    <a:srgbClr val="FF0000"/>
                  </a:solidFill>
                  <a:latin typeface="微软雅黑" panose="020B0503020204020204" charset="-122"/>
                  <a:ea typeface="微软雅黑" panose="020B0503020204020204" charset="-122"/>
                  <a:cs typeface="微软雅黑" panose="020B0503020204020204" charset="-122"/>
                </a:rPr>
                <a:t>多项临床研究一致证实安全性良好</a:t>
              </a:r>
              <a:r>
                <a:rPr lang="en-US" sz="1400" baseline="30000">
                  <a:solidFill>
                    <a:schemeClr val="tx1"/>
                  </a:solidFill>
                  <a:latin typeface="微软雅黑" panose="020B0503020204020204" charset="-122"/>
                  <a:ea typeface="微软雅黑" panose="020B0503020204020204" charset="-122"/>
                  <a:cs typeface="微软雅黑" panose="020B0503020204020204" charset="-122"/>
                </a:rPr>
                <a:t>[1-8]</a:t>
              </a:r>
              <a:r>
                <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 </a:t>
              </a:r>
              <a:endPar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Ø"/>
              </a:pPr>
              <a:r>
                <a:rPr lang="zh-CN" altLang="en-US" sz="1400" b="1">
                  <a:latin typeface="微软雅黑" panose="020B0503020204020204" charset="-122"/>
                  <a:ea typeface="微软雅黑" panose="020B0503020204020204" charset="-122"/>
                  <a:cs typeface="微软雅黑" panose="020B0503020204020204" charset="-122"/>
                </a:rPr>
                <a:t>动物试验</a:t>
              </a:r>
              <a:r>
                <a:rPr lang="zh-CN" altLang="en-US" sz="1400">
                  <a:latin typeface="微软雅黑" panose="020B0503020204020204" charset="-122"/>
                  <a:ea typeface="微软雅黑" panose="020B0503020204020204" charset="-122"/>
                  <a:cs typeface="微软雅黑" panose="020B0503020204020204" charset="-122"/>
                </a:rPr>
                <a:t>：</a:t>
              </a:r>
              <a:r>
                <a:rPr lang="zh-CN" altLang="en-US" sz="1400">
                  <a:solidFill>
                    <a:schemeClr val="tx1"/>
                  </a:solidFill>
                  <a:latin typeface="微软雅黑" panose="020B0503020204020204" charset="-122"/>
                  <a:ea typeface="微软雅黑" panose="020B0503020204020204" charset="-122"/>
                  <a:cs typeface="微软雅黑" panose="020B0503020204020204" charset="-122"/>
                </a:rPr>
                <a:t>大鼠6个月重复给药毒性试验显示，在相当于人最大日服用量4.32倍剂量下，仅见可逆性指标变化，停药4周后恢复。</a:t>
              </a:r>
              <a:endParaRPr lang="zh-CN" altLang="en-US" sz="1400">
                <a:solidFill>
                  <a:schemeClr val="tx1"/>
                </a:solidFill>
                <a:latin typeface="微软雅黑" panose="020B0503020204020204" charset="-122"/>
                <a:ea typeface="微软雅黑" panose="020B0503020204020204" charset="-122"/>
                <a:cs typeface="微软雅黑" panose="020B0503020204020204" charset="-122"/>
              </a:endParaRPr>
            </a:p>
          </p:txBody>
        </p:sp>
      </p:grpSp>
      <p:grpSp>
        <p:nvGrpSpPr>
          <p:cNvPr id="31" name="组合 30"/>
          <p:cNvGrpSpPr/>
          <p:nvPr/>
        </p:nvGrpSpPr>
        <p:grpSpPr>
          <a:xfrm>
            <a:off x="4950460" y="3418205"/>
            <a:ext cx="6934835" cy="1137920"/>
            <a:chOff x="9041" y="4798"/>
            <a:chExt cx="10921" cy="1792"/>
          </a:xfrm>
        </p:grpSpPr>
        <p:sp>
          <p:nvSpPr>
            <p:cNvPr id="42" name="文本框 41"/>
            <p:cNvSpPr txBox="1"/>
            <p:nvPr/>
          </p:nvSpPr>
          <p:spPr>
            <a:xfrm>
              <a:off x="9041" y="4798"/>
              <a:ext cx="10921" cy="531"/>
            </a:xfrm>
            <a:prstGeom prst="rect">
              <a:avLst/>
            </a:prstGeom>
            <a:noFill/>
          </p:spPr>
          <p:txBody>
            <a:bodyPr wrap="square" rtlCol="0" anchor="t">
              <a:spAutoFit/>
            </a:bodyPr>
            <a:p>
              <a:pPr marL="0" marR="0" lvl="0" indent="0" algn="l" defTabSz="914400" rtl="0" eaLnBrk="1" fontAlgn="auto" latinLnBrk="0" hangingPunct="1">
                <a:lnSpc>
                  <a:spcPct val="100000"/>
                </a:lnSpc>
                <a:buClrTx/>
                <a:buSzTx/>
                <a:buFontTx/>
                <a:buNone/>
                <a:defRPr/>
              </a:pPr>
              <a:r>
                <a:rPr lang="en-US" altLang="zh-CN" sz="1600" b="1" dirty="0">
                  <a:solidFill>
                    <a:srgbClr val="1A549E"/>
                  </a:solidFill>
                  <a:latin typeface="微软雅黑" panose="020B0503020204020204" charset="-122"/>
                  <a:ea typeface="微软雅黑" panose="020B0503020204020204" charset="-122"/>
                  <a:sym typeface="+mn-ea"/>
                </a:rPr>
                <a:t>2. </a:t>
              </a:r>
              <a:r>
                <a:rPr lang="zh-CN" altLang="en-US" sz="1600" b="1" dirty="0">
                  <a:solidFill>
                    <a:srgbClr val="1A549E"/>
                  </a:solidFill>
                  <a:latin typeface="微软雅黑" panose="020B0503020204020204" charset="-122"/>
                  <a:ea typeface="微软雅黑" panose="020B0503020204020204" charset="-122"/>
                  <a:sym typeface="+mn-ea"/>
                </a:rPr>
                <a:t>与参照药相比：眩晕宁颗粒不良反应谱</a:t>
              </a:r>
              <a:r>
                <a:rPr lang="zh-CN" altLang="en-US" sz="1600" b="1" dirty="0">
                  <a:solidFill>
                    <a:srgbClr val="1A549E"/>
                  </a:solidFill>
                  <a:latin typeface="微软雅黑" panose="020B0503020204020204" charset="-122"/>
                  <a:ea typeface="微软雅黑" panose="020B0503020204020204" charset="-122"/>
                  <a:sym typeface="+mn-ea"/>
                </a:rPr>
                <a:t>更广。</a:t>
              </a:r>
              <a:endParaRPr lang="zh-CN" altLang="en-US" sz="1600" b="1" dirty="0">
                <a:solidFill>
                  <a:srgbClr val="1A549E"/>
                </a:solidFill>
                <a:latin typeface="微软雅黑" panose="020B0503020204020204" charset="-122"/>
                <a:ea typeface="微软雅黑" panose="020B0503020204020204" charset="-122"/>
                <a:sym typeface="+mn-ea"/>
              </a:endParaRPr>
            </a:p>
          </p:txBody>
        </p:sp>
        <p:sp>
          <p:nvSpPr>
            <p:cNvPr id="44" name="文本框 43"/>
            <p:cNvSpPr txBox="1"/>
            <p:nvPr/>
          </p:nvSpPr>
          <p:spPr>
            <a:xfrm>
              <a:off x="9044" y="6116"/>
              <a:ext cx="6109" cy="474"/>
            </a:xfrm>
            <a:prstGeom prst="rect">
              <a:avLst/>
            </a:prstGeom>
            <a:noFill/>
          </p:spPr>
          <p:txBody>
            <a:bodyPr wrap="square" rtlCol="0" anchor="t">
              <a:spAutoFit/>
            </a:bodyPr>
            <a:p>
              <a:pPr marL="285750" indent="-285750">
                <a:lnSpc>
                  <a:spcPct val="150000"/>
                </a:lnSpc>
                <a:buFont typeface="Wingdings" panose="05000000000000000000" charset="0"/>
                <a:buChar char="Ø"/>
              </a:pPr>
              <a:endParaRPr lang="zh-CN" altLang="en-US" sz="1400" baseline="30000">
                <a:solidFill>
                  <a:schemeClr val="tx1"/>
                </a:solidFill>
                <a:latin typeface="微软雅黑" panose="020B0503020204020204" charset="-122"/>
                <a:ea typeface="微软雅黑" panose="020B0503020204020204" charset="-122"/>
                <a:cs typeface="微软雅黑" panose="020B0503020204020204" charset="-122"/>
              </a:endParaRPr>
            </a:p>
          </p:txBody>
        </p:sp>
      </p:grpSp>
      <p:sp>
        <p:nvSpPr>
          <p:cNvPr id="33" name="文本框 32"/>
          <p:cNvSpPr txBox="1"/>
          <p:nvPr/>
        </p:nvSpPr>
        <p:spPr>
          <a:xfrm>
            <a:off x="4848225" y="3729990"/>
            <a:ext cx="6968490" cy="694055"/>
          </a:xfrm>
          <a:prstGeom prst="rect">
            <a:avLst/>
          </a:prstGeom>
          <a:noFill/>
        </p:spPr>
        <p:txBody>
          <a:bodyPr rot="0" vert="horz" wrap="square" lIns="91440" tIns="45720" rIns="91440" bIns="45720" numCol="1" spcCol="0" rtlCol="0" anchor="t" forceAA="0">
            <a:spAutoFit/>
          </a:bodyPr>
          <a:p>
            <a:pPr marL="285750" lvl="0" indent="-285750" algn="l">
              <a:lnSpc>
                <a:spcPct val="140000"/>
              </a:lnSpc>
              <a:buClrTx/>
              <a:buSzTx/>
              <a:buFont typeface="Wingdings" panose="05000000000000000000" charset="0"/>
              <a:buChar char="Ø"/>
            </a:pPr>
            <a:r>
              <a:rPr lang="zh-CN" altLang="en-US" sz="1400" b="1">
                <a:latin typeface="微软雅黑" panose="020B0503020204020204" charset="-122"/>
                <a:ea typeface="微软雅黑" panose="020B0503020204020204" charset="-122"/>
                <a:cs typeface="微软雅黑" panose="020B0503020204020204" charset="-122"/>
                <a:sym typeface="+mn-ea"/>
              </a:rPr>
              <a:t>半夏白术天麻汤</a:t>
            </a:r>
            <a:r>
              <a:rPr lang="zh-CN" altLang="en-US" sz="1400">
                <a:latin typeface="微软雅黑" panose="020B0503020204020204" charset="-122"/>
                <a:ea typeface="微软雅黑" panose="020B0503020204020204" charset="-122"/>
                <a:cs typeface="微软雅黑" panose="020B0503020204020204" charset="-122"/>
                <a:sym typeface="+mn-ea"/>
              </a:rPr>
              <a:t>：说明书明确提示的不良反应为</a:t>
            </a:r>
            <a:r>
              <a:rPr lang="en-US" altLang="zh-CN" sz="1400">
                <a:latin typeface="微软雅黑" panose="020B0503020204020204" charset="-122"/>
                <a:ea typeface="微软雅黑" panose="020B0503020204020204" charset="-122"/>
                <a:cs typeface="微软雅黑" panose="020B0503020204020204" charset="-122"/>
                <a:sym typeface="+mn-ea"/>
              </a:rPr>
              <a:t>“</a:t>
            </a:r>
            <a:r>
              <a:rPr lang="zh-CN" altLang="en-US" sz="1400">
                <a:latin typeface="微软雅黑" panose="020B0503020204020204" charset="-122"/>
                <a:ea typeface="微软雅黑" panose="020B0503020204020204" charset="-122"/>
                <a:cs typeface="微软雅黑" panose="020B0503020204020204" charset="-122"/>
                <a:sym typeface="+mn-ea"/>
              </a:rPr>
              <a:t>口干</a:t>
            </a:r>
            <a:r>
              <a:rPr lang="en-US" altLang="zh-CN" sz="1400">
                <a:latin typeface="微软雅黑" panose="020B0503020204020204" charset="-122"/>
                <a:ea typeface="微软雅黑" panose="020B0503020204020204" charset="-122"/>
                <a:cs typeface="微软雅黑" panose="020B0503020204020204" charset="-122"/>
                <a:sym typeface="+mn-ea"/>
              </a:rPr>
              <a:t>”</a:t>
            </a:r>
            <a:r>
              <a:rPr lang="zh-CN" altLang="en-US" sz="1400">
                <a:latin typeface="微软雅黑" panose="020B0503020204020204" charset="-122"/>
                <a:ea typeface="微软雅黑" panose="020B0503020204020204" charset="-122"/>
                <a:cs typeface="微软雅黑" panose="020B0503020204020204" charset="-122"/>
                <a:sym typeface="+mn-ea"/>
              </a:rPr>
              <a:t>，在多项研究中仅报告少数受试者出现</a:t>
            </a:r>
            <a:r>
              <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rPr>
              <a:t>轻度、短暂的胃肠道不适或皮疹</a:t>
            </a:r>
            <a:r>
              <a:rPr lang="en-US" sz="1400" baseline="30000">
                <a:latin typeface="微软雅黑" panose="020B0503020204020204" charset="-122"/>
                <a:ea typeface="微软雅黑" panose="020B0503020204020204" charset="-122"/>
                <a:cs typeface="微软雅黑" panose="020B0503020204020204" charset="-122"/>
                <a:sym typeface="+mn-ea"/>
              </a:rPr>
              <a:t>[3]</a:t>
            </a:r>
            <a:r>
              <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 </a:t>
            </a:r>
            <a:endPar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37" name="文本框 36"/>
          <p:cNvSpPr txBox="1"/>
          <p:nvPr/>
        </p:nvSpPr>
        <p:spPr>
          <a:xfrm>
            <a:off x="7350760" y="6115685"/>
            <a:ext cx="4556125" cy="25336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ctr" anchorCtr="0" forceAA="0">
            <a:noAutofit/>
          </a:bodyPr>
          <a:p>
            <a:pPr marL="0" marR="0" indent="0" algn="ctr" defTabSz="914400" rtl="0" fontAlgn="auto" latinLnBrk="0" hangingPunct="0">
              <a:lnSpc>
                <a:spcPct val="100000"/>
              </a:lnSpc>
              <a:spcBef>
                <a:spcPts val="0"/>
              </a:spcBef>
              <a:spcAft>
                <a:spcPts val="0"/>
              </a:spcAft>
              <a:buClrTx/>
              <a:buSzTx/>
              <a:buFontTx/>
              <a:buNone/>
            </a:pPr>
            <a:endParaRPr kumimoji="0" lang="zh-CN" altLang="en-US" sz="10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38" name="文本框 37"/>
          <p:cNvSpPr txBox="1"/>
          <p:nvPr/>
        </p:nvSpPr>
        <p:spPr>
          <a:xfrm>
            <a:off x="4885055" y="4478655"/>
            <a:ext cx="3378835" cy="1296670"/>
          </a:xfrm>
          <a:prstGeom prst="rect">
            <a:avLst/>
          </a:prstGeom>
          <a:noFill/>
        </p:spPr>
        <p:txBody>
          <a:bodyPr rot="0" vert="horz" wrap="square" lIns="91440" tIns="45720" rIns="91440" bIns="45720" numCol="1" spcCol="0" rtlCol="0" anchor="t" forceAA="0">
            <a:spAutoFit/>
          </a:bodyPr>
          <a:p>
            <a:pPr marL="285750" lvl="0" indent="-285750" algn="l">
              <a:lnSpc>
                <a:spcPct val="140000"/>
              </a:lnSpc>
              <a:buClrTx/>
              <a:buSzTx/>
              <a:buFont typeface="Wingdings" panose="05000000000000000000" charset="0"/>
              <a:buChar char="Ø"/>
            </a:pPr>
            <a:r>
              <a:rPr lang="zh-CN" altLang="en-US" sz="1400" b="1">
                <a:latin typeface="微软雅黑" panose="020B0503020204020204" charset="-122"/>
                <a:ea typeface="微软雅黑" panose="020B0503020204020204" charset="-122"/>
                <a:cs typeface="微软雅黑" panose="020B0503020204020204" charset="-122"/>
                <a:sym typeface="+mn-ea"/>
              </a:rPr>
              <a:t>眩晕宁颗粒：</a:t>
            </a:r>
            <a:r>
              <a:rPr lang="zh-CN" altLang="en-US" sz="1400">
                <a:latin typeface="微软雅黑" panose="020B0503020204020204" charset="-122"/>
                <a:ea typeface="微软雅黑" panose="020B0503020204020204" charset="-122"/>
                <a:cs typeface="微软雅黑" panose="020B0503020204020204" charset="-122"/>
                <a:sym typeface="+mn-ea"/>
              </a:rPr>
              <a:t>说明书提示其</a:t>
            </a:r>
            <a:r>
              <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rPr>
              <a:t>不良反应谱更广</a:t>
            </a:r>
            <a:r>
              <a:rPr lang="zh-CN" altLang="en-US" sz="1400">
                <a:latin typeface="微软雅黑" panose="020B0503020204020204" charset="-122"/>
                <a:ea typeface="微软雅黑" panose="020B0503020204020204" charset="-122"/>
                <a:cs typeface="微软雅黑" panose="020B0503020204020204" charset="-122"/>
                <a:sym typeface="+mn-ea"/>
              </a:rPr>
              <a:t>，包括胃肠道不适、皮疹瘙痒、过敏反应等，且明确说明对部分特殊人群禁用</a:t>
            </a:r>
            <a:r>
              <a:rPr lang="en-US" altLang="zh-CN" sz="1400">
                <a:latin typeface="微软雅黑" panose="020B0503020204020204" charset="-122"/>
                <a:ea typeface="微软雅黑" panose="020B0503020204020204" charset="-122"/>
                <a:cs typeface="微软雅黑" panose="020B0503020204020204" charset="-122"/>
                <a:sym typeface="+mn-ea"/>
              </a:rPr>
              <a:t>/</a:t>
            </a:r>
            <a:r>
              <a:rPr lang="zh-CN" altLang="en-US" sz="1400">
                <a:latin typeface="微软雅黑" panose="020B0503020204020204" charset="-122"/>
                <a:ea typeface="微软雅黑" panose="020B0503020204020204" charset="-122"/>
                <a:cs typeface="微软雅黑" panose="020B0503020204020204" charset="-122"/>
                <a:sym typeface="+mn-ea"/>
              </a:rPr>
              <a:t>服</a:t>
            </a:r>
            <a:r>
              <a:rPr lang="en-US" sz="1400" baseline="30000">
                <a:latin typeface="微软雅黑" panose="020B0503020204020204" charset="-122"/>
                <a:ea typeface="微软雅黑" panose="020B0503020204020204" charset="-122"/>
                <a:cs typeface="微软雅黑" panose="020B0503020204020204" charset="-122"/>
                <a:sym typeface="+mn-ea"/>
              </a:rPr>
              <a:t>[9]</a:t>
            </a:r>
            <a:r>
              <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a:t>
            </a:r>
            <a:endParaRPr lang="zh-CN" altLang="en-US" sz="1400" baseline="30000">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nvPicPr>
        <p:blipFill>
          <a:blip r:embed="rId15"/>
          <a:srcRect l="5937" t="36982" r="9429" b="39306"/>
          <a:stretch>
            <a:fillRect/>
          </a:stretch>
        </p:blipFill>
        <p:spPr>
          <a:xfrm>
            <a:off x="8390255" y="4491355"/>
            <a:ext cx="3336925" cy="1256665"/>
          </a:xfrm>
          <a:prstGeom prst="rect">
            <a:avLst/>
          </a:prstGeom>
          <a:effectLst>
            <a:outerShdw blurRad="50800" dist="38100" dir="5400000" algn="t" rotWithShape="0">
              <a:prstClr val="black">
                <a:alpha val="40000"/>
              </a:prstClr>
            </a:outerShdw>
          </a:effectLst>
        </p:spPr>
      </p:pic>
      <p:sp>
        <p:nvSpPr>
          <p:cNvPr id="4" name="矩形 3"/>
          <p:cNvSpPr/>
          <p:nvPr/>
        </p:nvSpPr>
        <p:spPr>
          <a:xfrm>
            <a:off x="8427085" y="4495165"/>
            <a:ext cx="3263900" cy="184150"/>
          </a:xfrm>
          <a:prstGeom prst="rect">
            <a:avLst/>
          </a:prstGeom>
          <a:noFill/>
          <a:ln w="12700" cap="flat">
            <a:solidFill>
              <a:srgbClr val="FF0000"/>
            </a:solidFill>
            <a:prstDash val="solid"/>
            <a:miter lim="800000"/>
          </a:ln>
          <a:extLst>
            <a:ext uri="{909E8E84-426E-40DD-AFC4-6F175D3DCCD1}">
              <a14:hiddenFill xmlns:a14="http://schemas.microsoft.com/office/drawing/2010/main">
                <a:solidFill>
                  <a:srgbClr val="FFFFFF"/>
                </a:solidFill>
              </a14:hiddenFill>
            </a:ext>
          </a:extLst>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custDataLst>
              <p:tags r:id="rId1"/>
            </p:custDataLst>
          </p:nvPr>
        </p:nvPicPr>
        <p:blipFill>
          <a:blip r:embed="rId2">
            <a:lum contrast="6000"/>
          </a:blip>
          <a:stretch>
            <a:fillRect/>
          </a:stretch>
        </p:blipFill>
        <p:spPr>
          <a:xfrm>
            <a:off x="6343803" y="1410599"/>
            <a:ext cx="5848421" cy="5415016"/>
          </a:xfrm>
          <a:prstGeom prst="rect">
            <a:avLst/>
          </a:prstGeom>
        </p:spPr>
      </p:pic>
      <p:sp>
        <p:nvSpPr>
          <p:cNvPr id="195" name="文本框 2"/>
          <p:cNvSpPr txBox="1"/>
          <p:nvPr/>
        </p:nvSpPr>
        <p:spPr>
          <a:xfrm>
            <a:off x="1351915" y="581660"/>
            <a:ext cx="8220075" cy="461645"/>
          </a:xfrm>
          <a:prstGeom prst="rect">
            <a:avLst/>
          </a:prstGeom>
          <a:ln w="12700">
            <a:miter lim="400000"/>
          </a:ln>
        </p:spPr>
        <p:txBody>
          <a:bodyPr wrap="square" lIns="45889" rIns="45889">
            <a:spAutoFit/>
          </a:bodyPr>
          <a:lstStyle>
            <a:lvl1pPr>
              <a:defRPr sz="2400">
                <a:solidFill>
                  <a:srgbClr val="0070C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defRPr>
                <a:latin typeface="Arial" panose="020B0604020202020204"/>
                <a:ea typeface="Arial" panose="020B0604020202020204"/>
                <a:cs typeface="Arial" panose="020B0604020202020204"/>
                <a:sym typeface="Arial" panose="020B0604020202020204"/>
              </a:defRPr>
            </a:pPr>
            <a:r>
              <a:rPr lang="zh-CN" sz="2410" b="1" kern="0" dirty="0" smtClean="0">
                <a:latin typeface="微软雅黑" panose="020B0503020204020204" charset="-122"/>
                <a:ea typeface="微软雅黑" panose="020B0503020204020204" charset="-122"/>
              </a:rPr>
              <a:t>创新性</a:t>
            </a:r>
            <a:endParaRPr lang="zh-CN" altLang="en-US" sz="2410" b="1" kern="0" dirty="0">
              <a:latin typeface="微软雅黑" panose="020B0503020204020204" charset="-122"/>
              <a:ea typeface="微软雅黑" panose="020B0503020204020204" charset="-122"/>
            </a:endParaRPr>
          </a:p>
        </p:txBody>
      </p:sp>
      <p:sp>
        <p:nvSpPr>
          <p:cNvPr id="3" name="文本框 2"/>
          <p:cNvSpPr txBox="1"/>
          <p:nvPr/>
        </p:nvSpPr>
        <p:spPr>
          <a:xfrm>
            <a:off x="445770" y="472440"/>
            <a:ext cx="664845" cy="49212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lstStyle/>
          <a:p>
            <a:pPr marL="0" marR="0" indent="0" algn="ctr" defTabSz="914400" rtl="0" fontAlgn="auto" latinLnBrk="0" hangingPunct="0">
              <a:lnSpc>
                <a:spcPct val="100000"/>
              </a:lnSpc>
              <a:spcBef>
                <a:spcPts val="0"/>
              </a:spcBef>
              <a:spcAft>
                <a:spcPts val="0"/>
              </a:spcAft>
              <a:buClrTx/>
              <a:buSzTx/>
              <a:buFontTx/>
              <a:buNone/>
            </a:pPr>
            <a:r>
              <a:rPr sz="3200" b="1" dirty="0">
                <a:solidFill>
                  <a:schemeClr val="bg1"/>
                </a:solidFill>
                <a:latin typeface="微软雅黑" panose="020B0503020204020204" charset="-122"/>
                <a:ea typeface="微软雅黑" panose="020B0503020204020204" charset="-122"/>
                <a:sym typeface="+mn-ea"/>
              </a:rPr>
              <a:t>0</a:t>
            </a:r>
            <a:r>
              <a:rPr lang="en-US" sz="3200" b="1" dirty="0">
                <a:solidFill>
                  <a:schemeClr val="bg1"/>
                </a:solidFill>
                <a:latin typeface="微软雅黑" panose="020B0503020204020204" charset="-122"/>
                <a:ea typeface="微软雅黑" panose="020B0503020204020204" charset="-122"/>
                <a:sym typeface="+mn-ea"/>
              </a:rPr>
              <a:t>4</a:t>
            </a:r>
            <a:endParaRPr kumimoji="0" lang="en-US" sz="3200" b="1" i="0" u="none" strike="noStrike" cap="none" spc="0" normalizeH="0" baseline="0" dirty="0">
              <a:ln>
                <a:noFill/>
              </a:ln>
              <a:solidFill>
                <a:schemeClr val="bg1"/>
              </a:solidFill>
              <a:effectLst/>
              <a:uFillTx/>
              <a:latin typeface="微软雅黑" panose="020B0503020204020204" charset="-122"/>
              <a:ea typeface="微软雅黑" panose="020B0503020204020204" charset="-122"/>
              <a:cs typeface="Arial" panose="020B0604020202020204"/>
              <a:sym typeface="+mn-ea"/>
            </a:endParaRPr>
          </a:p>
        </p:txBody>
      </p:sp>
      <p:pic>
        <p:nvPicPr>
          <p:cNvPr id="34" name="图片 33"/>
          <p:cNvPicPr>
            <a:picLocks noChangeAspect="1"/>
          </p:cNvPicPr>
          <p:nvPr/>
        </p:nvPicPr>
        <p:blipFill>
          <a:blip r:embed="rId3"/>
          <a:stretch>
            <a:fillRect/>
          </a:stretch>
        </p:blipFill>
        <p:spPr>
          <a:xfrm>
            <a:off x="10552117" y="31200"/>
            <a:ext cx="1634147" cy="702859"/>
          </a:xfrm>
          <a:prstGeom prst="rect">
            <a:avLst/>
          </a:prstGeom>
        </p:spPr>
      </p:pic>
      <p:sp>
        <p:nvSpPr>
          <p:cNvPr id="4" name="任意多边形: 形状 59"/>
          <p:cNvSpPr/>
          <p:nvPr>
            <p:custDataLst>
              <p:tags r:id="rId4"/>
            </p:custDataLst>
          </p:nvPr>
        </p:nvSpPr>
        <p:spPr>
          <a:xfrm>
            <a:off x="0" y="1451610"/>
            <a:ext cx="12192000" cy="742950"/>
          </a:xfrm>
          <a:prstGeom prst="rect">
            <a:avLst/>
          </a:prstGeom>
          <a:gradFill>
            <a:gsLst>
              <a:gs pos="0">
                <a:srgbClr val="214ED7">
                  <a:alpha val="100000"/>
                </a:srgbClr>
              </a:gs>
              <a:gs pos="26000">
                <a:srgbClr val="136BB3"/>
              </a:gs>
              <a:gs pos="100000">
                <a:srgbClr val="1A549E"/>
              </a:gs>
            </a:gsLst>
            <a:lin ang="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indent="0" algn="l">
              <a:lnSpc>
                <a:spcPct val="120000"/>
              </a:lnSpc>
              <a:buFont typeface="Wingdings" panose="05000000000000000000" charset="0"/>
              <a:buNone/>
            </a:pPr>
            <a:endParaRPr lang="zh-CN" altLang="en-US" sz="1600" b="1">
              <a:latin typeface="微软雅黑" panose="020B0503020204020204" charset="-122"/>
              <a:ea typeface="微软雅黑" panose="020B0503020204020204" charset="-122"/>
              <a:cs typeface="微软雅黑" panose="020B0503020204020204" charset="-122"/>
            </a:endParaRPr>
          </a:p>
        </p:txBody>
      </p:sp>
      <p:sp>
        <p:nvSpPr>
          <p:cNvPr id="9" name="PA-椭圆 15"/>
          <p:cNvSpPr/>
          <p:nvPr>
            <p:custDataLst>
              <p:tags r:id="rId5"/>
            </p:custDataLst>
          </p:nvPr>
        </p:nvSpPr>
        <p:spPr>
          <a:xfrm>
            <a:off x="511175" y="1273175"/>
            <a:ext cx="2022475" cy="335915"/>
          </a:xfrm>
          <a:prstGeom prst="roundRect">
            <a:avLst/>
          </a:prstGeom>
          <a:solidFill>
            <a:schemeClr val="bg1"/>
          </a:solidFill>
          <a:ln w="12700" cap="flat" cmpd="sng" algn="ctr">
            <a:solidFill>
              <a:srgbClr val="1A549E"/>
            </a:solidFill>
            <a:prstDash val="solid"/>
            <a:miter lim="800000"/>
          </a:ln>
          <a:effectLst/>
        </p:spPr>
        <p:txBody>
          <a:bodyPr lIns="0" rIns="0" rtlCol="0" anchor="ctr"/>
          <a:p>
            <a:pPr marL="0" lvl="0" algn="ctr" defTabSz="914400" rtl="0" eaLnBrk="1" latinLnBrk="0" hangingPunct="1">
              <a:lnSpc>
                <a:spcPct val="100000"/>
              </a:lnSpc>
            </a:pPr>
            <a:r>
              <a:rPr lang="zh-CN" altLang="en-US" sz="1400" b="1">
                <a:solidFill>
                  <a:srgbClr val="1A549E"/>
                </a:solidFill>
                <a:latin typeface="微软雅黑" panose="020B0503020204020204" charset="-122"/>
                <a:ea typeface="微软雅黑" panose="020B0503020204020204" charset="-122"/>
                <a:cs typeface="+mn-ea"/>
                <a:sym typeface="+mn-lt"/>
              </a:rPr>
              <a:t>质控创新</a:t>
            </a:r>
            <a:endParaRPr lang="zh-CN" altLang="en-US" sz="1400" b="1">
              <a:solidFill>
                <a:srgbClr val="1A549E"/>
              </a:solidFill>
              <a:latin typeface="微软雅黑" panose="020B0503020204020204" charset="-122"/>
              <a:ea typeface="微软雅黑" panose="020B0503020204020204" charset="-122"/>
              <a:cs typeface="+mn-ea"/>
              <a:sym typeface="+mn-lt"/>
            </a:endParaRPr>
          </a:p>
        </p:txBody>
      </p:sp>
      <p:sp>
        <p:nvSpPr>
          <p:cNvPr id="6" name="PA-椭圆 15"/>
          <p:cNvSpPr/>
          <p:nvPr>
            <p:custDataLst>
              <p:tags r:id="rId6"/>
            </p:custDataLst>
          </p:nvPr>
        </p:nvSpPr>
        <p:spPr>
          <a:xfrm>
            <a:off x="3487420" y="1273175"/>
            <a:ext cx="2022475" cy="335915"/>
          </a:xfrm>
          <a:prstGeom prst="roundRect">
            <a:avLst/>
          </a:prstGeom>
          <a:solidFill>
            <a:schemeClr val="bg1"/>
          </a:solidFill>
          <a:ln w="12700" cap="flat" cmpd="sng" algn="ctr">
            <a:solidFill>
              <a:srgbClr val="1A549E"/>
            </a:solidFill>
            <a:prstDash val="solid"/>
            <a:miter lim="800000"/>
          </a:ln>
          <a:effectLst/>
        </p:spPr>
        <p:txBody>
          <a:bodyPr lIns="0" rIns="0" rtlCol="0" anchor="ctr"/>
          <a:p>
            <a:pPr marL="0" lvl="0" algn="ctr" defTabSz="914400" rtl="0" eaLnBrk="1" latinLnBrk="0" hangingPunct="1">
              <a:lnSpc>
                <a:spcPct val="100000"/>
              </a:lnSpc>
            </a:pPr>
            <a:r>
              <a:rPr lang="zh-CN" altLang="en-US" sz="1400" b="1">
                <a:solidFill>
                  <a:srgbClr val="1A549E"/>
                </a:solidFill>
                <a:latin typeface="微软雅黑" panose="020B0503020204020204" charset="-122"/>
                <a:ea typeface="微软雅黑" panose="020B0503020204020204" charset="-122"/>
                <a:cs typeface="+mn-ea"/>
                <a:sym typeface="+mn-lt"/>
              </a:rPr>
              <a:t>定位创新</a:t>
            </a:r>
            <a:endParaRPr lang="zh-CN" altLang="en-US" sz="1400" b="1">
              <a:solidFill>
                <a:srgbClr val="1A549E"/>
              </a:solidFill>
              <a:latin typeface="微软雅黑" panose="020B0503020204020204" charset="-122"/>
              <a:ea typeface="微软雅黑" panose="020B0503020204020204" charset="-122"/>
              <a:cs typeface="+mn-ea"/>
              <a:sym typeface="+mn-lt"/>
            </a:endParaRPr>
          </a:p>
        </p:txBody>
      </p:sp>
      <p:sp>
        <p:nvSpPr>
          <p:cNvPr id="7" name="PA-椭圆 15"/>
          <p:cNvSpPr/>
          <p:nvPr>
            <p:custDataLst>
              <p:tags r:id="rId7"/>
            </p:custDataLst>
          </p:nvPr>
        </p:nvSpPr>
        <p:spPr>
          <a:xfrm>
            <a:off x="9528175" y="1273175"/>
            <a:ext cx="2022475" cy="335915"/>
          </a:xfrm>
          <a:prstGeom prst="roundRect">
            <a:avLst/>
          </a:prstGeom>
          <a:solidFill>
            <a:schemeClr val="bg1"/>
          </a:solidFill>
          <a:ln w="12700" cap="flat" cmpd="sng" algn="ctr">
            <a:solidFill>
              <a:srgbClr val="1A549E"/>
            </a:solidFill>
            <a:prstDash val="solid"/>
            <a:miter lim="800000"/>
          </a:ln>
          <a:effectLst/>
        </p:spPr>
        <p:txBody>
          <a:bodyPr lIns="0" rIns="0" rtlCol="0" anchor="ctr"/>
          <a:p>
            <a:pPr marL="0" lvl="0" algn="ctr" defTabSz="914400" rtl="0" eaLnBrk="1" latinLnBrk="0" hangingPunct="1">
              <a:lnSpc>
                <a:spcPct val="100000"/>
              </a:lnSpc>
            </a:pPr>
            <a:r>
              <a:rPr lang="zh-CN" altLang="en-US" sz="1400" b="1">
                <a:solidFill>
                  <a:srgbClr val="1A549E"/>
                </a:solidFill>
                <a:latin typeface="微软雅黑" panose="020B0503020204020204" charset="-122"/>
                <a:ea typeface="微软雅黑" panose="020B0503020204020204" charset="-122"/>
                <a:cs typeface="+mn-ea"/>
                <a:sym typeface="+mn-lt"/>
              </a:rPr>
              <a:t>应用创新</a:t>
            </a:r>
            <a:endParaRPr lang="zh-CN" altLang="en-US" sz="1400" b="1">
              <a:solidFill>
                <a:srgbClr val="1A549E"/>
              </a:solidFill>
              <a:latin typeface="微软雅黑" panose="020B0503020204020204" charset="-122"/>
              <a:ea typeface="微软雅黑" panose="020B0503020204020204" charset="-122"/>
              <a:cs typeface="+mn-ea"/>
              <a:sym typeface="+mn-lt"/>
            </a:endParaRPr>
          </a:p>
        </p:txBody>
      </p:sp>
      <p:sp>
        <p:nvSpPr>
          <p:cNvPr id="11" name="文本框 10"/>
          <p:cNvSpPr txBox="1"/>
          <p:nvPr>
            <p:custDataLst>
              <p:tags r:id="rId8"/>
            </p:custDataLst>
          </p:nvPr>
        </p:nvSpPr>
        <p:spPr>
          <a:xfrm>
            <a:off x="2947670" y="1603375"/>
            <a:ext cx="3155315" cy="5518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ctr" anchorCtr="0" forceAA="0">
            <a:noAutofit/>
          </a:bodyPr>
          <a:p>
            <a:pPr marL="0" marR="0" indent="0" algn="ctr" defTabSz="914400" rtl="0" fontAlgn="auto" latinLnBrk="0" hangingPunct="0">
              <a:lnSpc>
                <a:spcPct val="110000"/>
              </a:lnSpc>
              <a:spcBef>
                <a:spcPts val="0"/>
              </a:spcBef>
              <a:spcAft>
                <a:spcPts val="0"/>
              </a:spcAft>
              <a:buClrTx/>
              <a:buSzTx/>
              <a:buFontTx/>
              <a:buNone/>
            </a:pPr>
            <a:r>
              <a:rPr kumimoji="0" lang="zh-CN" altLang="en-US" sz="14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治疗</a:t>
            </a:r>
            <a:r>
              <a:rPr kumimoji="0" lang="zh-CN" altLang="en-US" sz="14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后循环缺血性眩晕</a:t>
            </a:r>
            <a:endParaRPr kumimoji="0" lang="zh-CN" altLang="en-US" sz="14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ctr" defTabSz="914400" rtl="0" fontAlgn="auto" latinLnBrk="0" hangingPunct="0">
              <a:lnSpc>
                <a:spcPct val="110000"/>
              </a:lnSpc>
              <a:spcBef>
                <a:spcPts val="0"/>
              </a:spcBef>
              <a:spcAft>
                <a:spcPts val="0"/>
              </a:spcAft>
              <a:buClrTx/>
              <a:buSzTx/>
              <a:buFontTx/>
              <a:buNone/>
            </a:pPr>
            <a:r>
              <a:rPr kumimoji="0" lang="zh-CN" altLang="en-US" sz="14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填补目录空白</a:t>
            </a:r>
            <a:endParaRPr kumimoji="0" lang="zh-CN" altLang="en-US" sz="14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12" name="文本框 11"/>
          <p:cNvSpPr txBox="1"/>
          <p:nvPr>
            <p:custDataLst>
              <p:tags r:id="rId9"/>
            </p:custDataLst>
          </p:nvPr>
        </p:nvSpPr>
        <p:spPr>
          <a:xfrm>
            <a:off x="9006840" y="1594485"/>
            <a:ext cx="3155315" cy="5518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ctr" anchorCtr="0" forceAA="0">
            <a:noAutofit/>
          </a:bodyPr>
          <a:p>
            <a:pPr marL="0" marR="0" indent="0" algn="ctr" defTabSz="914400" rtl="0" fontAlgn="auto" latinLnBrk="0" hangingPunct="0">
              <a:lnSpc>
                <a:spcPct val="110000"/>
              </a:lnSpc>
              <a:spcBef>
                <a:spcPts val="0"/>
              </a:spcBef>
              <a:spcAft>
                <a:spcPts val="0"/>
              </a:spcAft>
              <a:buClrTx/>
              <a:buSzTx/>
              <a:buFontTx/>
              <a:buNone/>
            </a:pPr>
            <a:r>
              <a:rPr kumimoji="0" lang="zh-CN" altLang="en-US" sz="14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治未病理念切入慢病管理</a:t>
            </a:r>
            <a:endParaRPr kumimoji="0" lang="zh-CN" altLang="en-US" sz="14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ctr" defTabSz="914400" rtl="0" fontAlgn="auto" latinLnBrk="0" hangingPunct="0">
              <a:lnSpc>
                <a:spcPct val="110000"/>
              </a:lnSpc>
              <a:spcBef>
                <a:spcPts val="0"/>
              </a:spcBef>
              <a:spcAft>
                <a:spcPts val="0"/>
              </a:spcAft>
              <a:buClrTx/>
              <a:buSzTx/>
              <a:buFontTx/>
              <a:buNone/>
            </a:pPr>
            <a:r>
              <a:rPr kumimoji="0" lang="zh-CN" altLang="en-US" sz="14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颗粒剂型提升依从性</a:t>
            </a:r>
            <a:endParaRPr kumimoji="0" lang="zh-CN" altLang="en-US" sz="14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cxnSp>
        <p:nvCxnSpPr>
          <p:cNvPr id="191" name="直接连接符 190"/>
          <p:cNvCxnSpPr/>
          <p:nvPr>
            <p:custDataLst>
              <p:tags r:id="rId10"/>
            </p:custDataLst>
          </p:nvPr>
        </p:nvCxnSpPr>
        <p:spPr>
          <a:xfrm>
            <a:off x="2977308" y="1543050"/>
            <a:ext cx="8890" cy="563880"/>
          </a:xfrm>
          <a:prstGeom prst="line">
            <a:avLst/>
          </a:prstGeom>
          <a:ln w="63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1"/>
            </p:custDataLst>
          </p:nvPr>
        </p:nvCxnSpPr>
        <p:spPr>
          <a:xfrm>
            <a:off x="9164748" y="1561465"/>
            <a:ext cx="2540" cy="561340"/>
          </a:xfrm>
          <a:prstGeom prst="line">
            <a:avLst/>
          </a:prstGeom>
          <a:ln w="63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2"/>
            </p:custDataLst>
          </p:nvPr>
        </p:nvCxnSpPr>
        <p:spPr>
          <a:xfrm>
            <a:off x="2978578" y="2548255"/>
            <a:ext cx="8890" cy="802005"/>
          </a:xfrm>
          <a:prstGeom prst="line">
            <a:avLst/>
          </a:prstGeom>
          <a:ln w="6350">
            <a:solidFill>
              <a:srgbClr val="1A549E"/>
            </a:solidFill>
            <a:prstDash val="sysDot"/>
          </a:ln>
        </p:spPr>
        <p:style>
          <a:lnRef idx="1">
            <a:schemeClr val="accent1"/>
          </a:lnRef>
          <a:fillRef idx="0">
            <a:schemeClr val="accent1"/>
          </a:fillRef>
          <a:effectRef idx="0">
            <a:schemeClr val="accent1"/>
          </a:effectRef>
          <a:fontRef idx="minor">
            <a:schemeClr val="tx1"/>
          </a:fontRef>
        </p:style>
      </p:cxnSp>
      <p:sp>
        <p:nvSpPr>
          <p:cNvPr id="8" name="文本框 7"/>
          <p:cNvSpPr txBox="1"/>
          <p:nvPr>
            <p:custDataLst>
              <p:tags r:id="rId13"/>
            </p:custDataLst>
          </p:nvPr>
        </p:nvSpPr>
        <p:spPr>
          <a:xfrm>
            <a:off x="289560" y="1595755"/>
            <a:ext cx="2477770" cy="5518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ctr" anchorCtr="0" forceAA="0">
            <a:noAutofit/>
          </a:bodyPr>
          <a:p>
            <a:pPr marL="0" marR="0" indent="0" algn="ctr" defTabSz="914400" rtl="0" fontAlgn="auto" latinLnBrk="0" hangingPunct="0">
              <a:lnSpc>
                <a:spcPct val="110000"/>
              </a:lnSpc>
              <a:spcBef>
                <a:spcPts val="0"/>
              </a:spcBef>
              <a:spcAft>
                <a:spcPts val="0"/>
              </a:spcAft>
              <a:buClrTx/>
              <a:buSzTx/>
              <a:buFontTx/>
              <a:buNone/>
            </a:pPr>
            <a:r>
              <a:rPr kumimoji="0" lang="zh-CN" altLang="en-US" sz="14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该处方首家获批3.1类经典名方</a:t>
            </a:r>
            <a:endParaRPr kumimoji="0" lang="zh-CN" altLang="en-US" sz="14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ctr" defTabSz="914400" rtl="0" fontAlgn="auto" latinLnBrk="0" hangingPunct="0">
              <a:lnSpc>
                <a:spcPct val="110000"/>
              </a:lnSpc>
              <a:spcBef>
                <a:spcPts val="0"/>
              </a:spcBef>
              <a:spcAft>
                <a:spcPts val="0"/>
              </a:spcAft>
              <a:buClrTx/>
              <a:buSzTx/>
              <a:buFontTx/>
              <a:buNone/>
            </a:pPr>
            <a:r>
              <a:rPr kumimoji="0" lang="zh-CN" altLang="en-US" sz="14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全过程质控保障均一性</a:t>
            </a:r>
            <a:endParaRPr kumimoji="0" lang="zh-CN" altLang="en-US" sz="14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26" name="等腰三角形 25"/>
          <p:cNvSpPr/>
          <p:nvPr>
            <p:custDataLst>
              <p:tags r:id="rId14"/>
            </p:custDataLst>
          </p:nvPr>
        </p:nvSpPr>
        <p:spPr>
          <a:xfrm rot="10800000">
            <a:off x="1403350" y="2269490"/>
            <a:ext cx="204470" cy="174625"/>
          </a:xfrm>
          <a:prstGeom prst="triangle">
            <a:avLst/>
          </a:prstGeom>
          <a:solidFill>
            <a:srgbClr val="1A549E"/>
          </a:solidFill>
          <a:ln w="12700" cap="flat">
            <a:noFill/>
            <a:prstDash val="solid"/>
            <a:miter lim="800000"/>
          </a:ln>
          <a:effectLst>
            <a:outerShdw blurRad="63500" sx="102000" sy="102000" algn="ctr" rotWithShape="0">
              <a:prstClr val="black">
                <a:alpha val="40000"/>
              </a:prstClr>
            </a:outerShdw>
          </a:effectLst>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27" name="等腰三角形 26"/>
          <p:cNvSpPr/>
          <p:nvPr>
            <p:custDataLst>
              <p:tags r:id="rId15"/>
            </p:custDataLst>
          </p:nvPr>
        </p:nvSpPr>
        <p:spPr>
          <a:xfrm rot="10800000">
            <a:off x="4412615" y="2263775"/>
            <a:ext cx="204470" cy="174625"/>
          </a:xfrm>
          <a:prstGeom prst="triangle">
            <a:avLst/>
          </a:prstGeom>
          <a:solidFill>
            <a:srgbClr val="1A549E"/>
          </a:solidFill>
          <a:ln w="12700" cap="flat">
            <a:noFill/>
            <a:prstDash val="solid"/>
            <a:miter lim="800000"/>
          </a:ln>
          <a:effectLst>
            <a:outerShdw blurRad="63500" sx="102000" sy="102000" algn="ctr" rotWithShape="0">
              <a:prstClr val="black">
                <a:alpha val="40000"/>
              </a:prstClr>
            </a:outerShdw>
          </a:effectLst>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28" name="等腰三角形 27"/>
          <p:cNvSpPr/>
          <p:nvPr>
            <p:custDataLst>
              <p:tags r:id="rId16"/>
            </p:custDataLst>
          </p:nvPr>
        </p:nvSpPr>
        <p:spPr>
          <a:xfrm rot="10800000">
            <a:off x="10512425" y="2245360"/>
            <a:ext cx="204470" cy="174625"/>
          </a:xfrm>
          <a:prstGeom prst="triangle">
            <a:avLst/>
          </a:prstGeom>
          <a:solidFill>
            <a:srgbClr val="1A549E"/>
          </a:solidFill>
          <a:ln w="12700" cap="flat">
            <a:noFill/>
            <a:prstDash val="solid"/>
            <a:miter lim="800000"/>
          </a:ln>
          <a:effectLst>
            <a:outerShdw blurRad="63500" sx="102000" sy="102000" algn="ctr" rotWithShape="0">
              <a:prstClr val="black">
                <a:alpha val="40000"/>
              </a:prstClr>
            </a:outerShdw>
          </a:effectLst>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5" name="PA-椭圆 15"/>
          <p:cNvSpPr/>
          <p:nvPr>
            <p:custDataLst>
              <p:tags r:id="rId17"/>
            </p:custDataLst>
          </p:nvPr>
        </p:nvSpPr>
        <p:spPr>
          <a:xfrm>
            <a:off x="6619875" y="1259205"/>
            <a:ext cx="2022475" cy="335915"/>
          </a:xfrm>
          <a:prstGeom prst="roundRect">
            <a:avLst/>
          </a:prstGeom>
          <a:solidFill>
            <a:schemeClr val="bg1"/>
          </a:solidFill>
          <a:ln w="12700" cap="flat" cmpd="sng" algn="ctr">
            <a:solidFill>
              <a:srgbClr val="1A549E"/>
            </a:solidFill>
            <a:prstDash val="solid"/>
            <a:miter lim="800000"/>
          </a:ln>
          <a:effectLst/>
        </p:spPr>
        <p:txBody>
          <a:bodyPr lIns="0" rIns="0" rtlCol="0" anchor="ctr"/>
          <a:p>
            <a:pPr marL="0" lvl="0" algn="ctr" defTabSz="914400" rtl="0" eaLnBrk="1" latinLnBrk="0" hangingPunct="1">
              <a:lnSpc>
                <a:spcPct val="100000"/>
              </a:lnSpc>
            </a:pPr>
            <a:r>
              <a:rPr lang="zh-CN" altLang="en-US" sz="1400" b="1">
                <a:solidFill>
                  <a:srgbClr val="1A549E"/>
                </a:solidFill>
                <a:latin typeface="微软雅黑" panose="020B0503020204020204" charset="-122"/>
                <a:ea typeface="微软雅黑" panose="020B0503020204020204" charset="-122"/>
                <a:cs typeface="+mn-ea"/>
                <a:sym typeface="+mn-lt"/>
              </a:rPr>
              <a:t>机制创新</a:t>
            </a:r>
            <a:endParaRPr lang="zh-CN" altLang="en-US" sz="1400" b="1">
              <a:solidFill>
                <a:srgbClr val="1A549E"/>
              </a:solidFill>
              <a:latin typeface="微软雅黑" panose="020B0503020204020204" charset="-122"/>
              <a:ea typeface="微软雅黑" panose="020B0503020204020204" charset="-122"/>
              <a:cs typeface="+mn-ea"/>
              <a:sym typeface="+mn-lt"/>
            </a:endParaRPr>
          </a:p>
        </p:txBody>
      </p:sp>
      <p:sp>
        <p:nvSpPr>
          <p:cNvPr id="10" name="文本框 9"/>
          <p:cNvSpPr txBox="1"/>
          <p:nvPr>
            <p:custDataLst>
              <p:tags r:id="rId18"/>
            </p:custDataLst>
          </p:nvPr>
        </p:nvSpPr>
        <p:spPr>
          <a:xfrm>
            <a:off x="6452235" y="1581785"/>
            <a:ext cx="2191385" cy="5518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ctr" anchorCtr="0" forceAA="0">
            <a:noAutofit/>
          </a:bodyPr>
          <a:p>
            <a:pPr marL="0" marR="0" indent="0" algn="ctr" defTabSz="914400" rtl="0" fontAlgn="auto" latinLnBrk="0" hangingPunct="0">
              <a:lnSpc>
                <a:spcPct val="110000"/>
              </a:lnSpc>
              <a:spcBef>
                <a:spcPts val="0"/>
              </a:spcBef>
              <a:spcAft>
                <a:spcPts val="0"/>
              </a:spcAft>
              <a:buClrTx/>
              <a:buSzTx/>
              <a:buFontTx/>
              <a:buNone/>
            </a:pPr>
            <a:r>
              <a:rPr kumimoji="0" lang="zh-CN" altLang="en-US" sz="14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从“肠-脑轴”揭示化痰熄风</a:t>
            </a:r>
            <a:r>
              <a:rPr kumimoji="0" lang="zh-CN" altLang="en-US" sz="14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治法的现代科学内涵</a:t>
            </a:r>
            <a:endParaRPr kumimoji="0" lang="zh-CN" altLang="en-US" sz="14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13" name="等腰三角形 12"/>
          <p:cNvSpPr/>
          <p:nvPr>
            <p:custDataLst>
              <p:tags r:id="rId19"/>
            </p:custDataLst>
          </p:nvPr>
        </p:nvSpPr>
        <p:spPr>
          <a:xfrm rot="10800000">
            <a:off x="7447280" y="2244725"/>
            <a:ext cx="204470" cy="174625"/>
          </a:xfrm>
          <a:prstGeom prst="triangle">
            <a:avLst/>
          </a:prstGeom>
          <a:solidFill>
            <a:srgbClr val="1A549E"/>
          </a:solidFill>
          <a:ln w="12700" cap="flat">
            <a:noFill/>
            <a:prstDash val="solid"/>
            <a:miter lim="800000"/>
          </a:ln>
          <a:effectLst>
            <a:outerShdw blurRad="63500" sx="102000" sy="102000" algn="ctr" rotWithShape="0">
              <a:prstClr val="black">
                <a:alpha val="40000"/>
              </a:prstClr>
            </a:outerShdw>
          </a:effectLst>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cxnSp>
        <p:nvCxnSpPr>
          <p:cNvPr id="19" name="直接连接符 18"/>
          <p:cNvCxnSpPr/>
          <p:nvPr>
            <p:custDataLst>
              <p:tags r:id="rId20"/>
            </p:custDataLst>
          </p:nvPr>
        </p:nvCxnSpPr>
        <p:spPr>
          <a:xfrm>
            <a:off x="6010703" y="1572260"/>
            <a:ext cx="2540" cy="561340"/>
          </a:xfrm>
          <a:prstGeom prst="line">
            <a:avLst/>
          </a:prstGeom>
          <a:ln w="63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9" name="文本框 28"/>
          <p:cNvSpPr txBox="1"/>
          <p:nvPr>
            <p:custDataLst>
              <p:tags r:id="rId21"/>
            </p:custDataLst>
          </p:nvPr>
        </p:nvSpPr>
        <p:spPr>
          <a:xfrm>
            <a:off x="222885" y="2276475"/>
            <a:ext cx="2598420" cy="119888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fromWordArt="0" anchor="t" anchorCtr="0" forceAA="0" compatLnSpc="1">
            <a:spAutoFit/>
          </a:bodyPr>
          <a:p>
            <a:pPr lvl="0" indent="0" algn="l" hangingPunct="0">
              <a:lnSpc>
                <a:spcPct val="130000"/>
              </a:lnSpc>
              <a:spcBef>
                <a:spcPts val="0"/>
              </a:spcBef>
              <a:spcAft>
                <a:spcPts val="0"/>
              </a:spcAft>
              <a:buClrTx/>
              <a:buSzTx/>
              <a:buFont typeface="Wingdings" panose="05000000000000000000" charset="0"/>
              <a:buNone/>
            </a:pPr>
            <a:r>
              <a:rPr lang="zh-CN" altLang="en-US" sz="12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相关</a:t>
            </a:r>
            <a:r>
              <a:rPr lang="zh-CN" altLang="en-US" sz="12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专利包括：</a:t>
            </a:r>
            <a:endParaRPr lang="zh-CN" altLang="en-US" sz="12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171450" lvl="0" indent="-171450" algn="l" hangingPunct="0">
              <a:lnSpc>
                <a:spcPct val="130000"/>
              </a:lnSpc>
              <a:spcBef>
                <a:spcPts val="0"/>
              </a:spcBef>
              <a:spcAft>
                <a:spcPts val="0"/>
              </a:spcAft>
              <a:buClrTx/>
              <a:buSzTx/>
              <a:buFont typeface="Wingdings" panose="05000000000000000000" charset="0"/>
              <a:buChar char="Ø"/>
            </a:pPr>
            <a:r>
              <a:rPr lang="zh-CN" altLang="en-US" sz="1200" b="1">
                <a:solidFill>
                  <a:srgbClr val="1A549E"/>
                </a:solidFill>
                <a:effectLst/>
                <a:latin typeface="微软雅黑" panose="020B0503020204020204" charset="-122"/>
                <a:ea typeface="微软雅黑" panose="020B0503020204020204" charset="-122"/>
                <a:sym typeface="+mn-ea"/>
              </a:rPr>
              <a:t>《一种半夏白术天麻汤中挥发性成分的气相特征图谱的构建方法》。</a:t>
            </a:r>
            <a:endParaRPr lang="zh-CN" altLang="en-US" sz="1200" b="1">
              <a:solidFill>
                <a:srgbClr val="1A549E"/>
              </a:solidFill>
              <a:effectLst/>
              <a:latin typeface="微软雅黑" panose="020B0503020204020204" charset="-122"/>
              <a:ea typeface="微软雅黑" panose="020B0503020204020204" charset="-122"/>
              <a:sym typeface="+mn-ea"/>
            </a:endParaRPr>
          </a:p>
          <a:p>
            <a:pPr marL="171450" lvl="0" indent="-171450" algn="l" hangingPunct="0">
              <a:lnSpc>
                <a:spcPct val="130000"/>
              </a:lnSpc>
              <a:spcBef>
                <a:spcPts val="0"/>
              </a:spcBef>
              <a:spcAft>
                <a:spcPts val="0"/>
              </a:spcAft>
              <a:buClrTx/>
              <a:buSzTx/>
              <a:buFont typeface="Wingdings" panose="05000000000000000000" charset="0"/>
              <a:buChar char="Ø"/>
            </a:pPr>
            <a:r>
              <a:rPr lang="zh-CN" altLang="en-US" sz="1200" b="1">
                <a:solidFill>
                  <a:srgbClr val="1A549E"/>
                </a:solidFill>
                <a:effectLst/>
                <a:latin typeface="微软雅黑" panose="020B0503020204020204" charset="-122"/>
                <a:ea typeface="微软雅黑" panose="020B0503020204020204" charset="-122"/>
                <a:sym typeface="+mn-ea"/>
              </a:rPr>
              <a:t>《一种半夏白术天麻汤中化学成分的含量测定方法》。</a:t>
            </a:r>
            <a:endParaRPr lang="zh-CN" altLang="en-US" sz="1200" b="1">
              <a:ln>
                <a:noFill/>
              </a:ln>
              <a:solidFill>
                <a:srgbClr val="1A549E"/>
              </a:solidFill>
              <a:effectLst/>
              <a:uFillTx/>
              <a:latin typeface="微软雅黑" panose="020B0503020204020204" charset="-122"/>
              <a:ea typeface="微软雅黑" panose="020B0503020204020204" charset="-122"/>
              <a:cs typeface="微软雅黑" panose="020B0503020204020204" charset="-122"/>
              <a:sym typeface="+mn-ea"/>
            </a:endParaRPr>
          </a:p>
        </p:txBody>
      </p:sp>
      <p:sp>
        <p:nvSpPr>
          <p:cNvPr id="33" name="文本框 32"/>
          <p:cNvSpPr txBox="1"/>
          <p:nvPr>
            <p:custDataLst>
              <p:tags r:id="rId22"/>
            </p:custDataLst>
          </p:nvPr>
        </p:nvSpPr>
        <p:spPr>
          <a:xfrm>
            <a:off x="3070860" y="2529205"/>
            <a:ext cx="2762885" cy="83820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fromWordArt="0" anchor="t" anchorCtr="0" forceAA="0" compatLnSpc="1">
            <a:spAutoFit/>
          </a:bodyPr>
          <a:p>
            <a:pPr marL="285750" lvl="0" indent="-285750" algn="l" hangingPunct="0">
              <a:lnSpc>
                <a:spcPct val="130000"/>
              </a:lnSpc>
              <a:spcBef>
                <a:spcPts val="0"/>
              </a:spcBef>
              <a:spcAft>
                <a:spcPts val="0"/>
              </a:spcAft>
              <a:buClrTx/>
              <a:buSzTx/>
              <a:buFont typeface="Wingdings" panose="05000000000000000000" charset="0"/>
              <a:buChar char="Ø"/>
            </a:pPr>
            <a:r>
              <a:rPr lang="zh-CN" altLang="en-US" sz="14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以“</a:t>
            </a:r>
            <a:r>
              <a:rPr lang="zh-CN" altLang="en-US" sz="1400" b="1">
                <a:ln>
                  <a:noFill/>
                </a:ln>
                <a:solidFill>
                  <a:srgbClr val="1A549E"/>
                </a:solidFill>
                <a:effectLst/>
                <a:uFillTx/>
                <a:latin typeface="微软雅黑" panose="020B0503020204020204" charset="-122"/>
                <a:ea typeface="微软雅黑" panose="020B0503020204020204" charset="-122"/>
                <a:cs typeface="微软雅黑" panose="020B0503020204020204" charset="-122"/>
                <a:sym typeface="Arial" panose="020B0604020202020204"/>
              </a:rPr>
              <a:t>化痰熄风、健脾祛湿</a:t>
            </a:r>
            <a:r>
              <a:rPr lang="zh-CN" altLang="en-US" sz="14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”为核心治法，整体证据质量</a:t>
            </a:r>
            <a:r>
              <a:rPr lang="zh-CN" altLang="en-US" sz="14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优于</a:t>
            </a:r>
            <a:r>
              <a:rPr lang="zh-CN" altLang="en-US" sz="1400" b="1">
                <a:ln>
                  <a:noFill/>
                </a:ln>
                <a:solidFill>
                  <a:srgbClr val="FF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眩晕宁颗粒。</a:t>
            </a:r>
            <a:endParaRPr lang="zh-CN" altLang="en-US" sz="1400" b="1">
              <a:ln>
                <a:noFill/>
              </a:ln>
              <a:solidFill>
                <a:srgbClr val="FF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35" name="文本框 34"/>
          <p:cNvSpPr txBox="1"/>
          <p:nvPr>
            <p:custDataLst>
              <p:tags r:id="rId23"/>
            </p:custDataLst>
          </p:nvPr>
        </p:nvSpPr>
        <p:spPr>
          <a:xfrm>
            <a:off x="6031230" y="2489200"/>
            <a:ext cx="2975610" cy="83820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fromWordArt="0" anchor="t" anchorCtr="0" forceAA="0" compatLnSpc="1">
            <a:spAutoFit/>
          </a:bodyPr>
          <a:p>
            <a:pPr marL="285750" lvl="0" indent="-285750" algn="l" hangingPunct="0">
              <a:lnSpc>
                <a:spcPct val="130000"/>
              </a:lnSpc>
              <a:spcBef>
                <a:spcPts val="0"/>
              </a:spcBef>
              <a:spcAft>
                <a:spcPts val="0"/>
              </a:spcAft>
              <a:buClrTx/>
              <a:buSzTx/>
              <a:buFont typeface="Wingdings" panose="05000000000000000000" charset="0"/>
              <a:buChar char="Ø"/>
            </a:pPr>
            <a:r>
              <a:rPr lang="zh-CN" altLang="en-US" sz="140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rPr>
              <a:t>基于半夏白术天麻汤</a:t>
            </a:r>
            <a:r>
              <a:rPr lang="zh-CN" altLang="en-US" sz="1400" b="1">
                <a:ln>
                  <a:noFill/>
                </a:ln>
                <a:solidFill>
                  <a:srgbClr val="1A549E"/>
                </a:solidFill>
                <a:effectLst/>
                <a:uFillTx/>
                <a:latin typeface="微软雅黑" panose="020B0503020204020204" charset="-122"/>
                <a:ea typeface="微软雅黑" panose="020B0503020204020204" charset="-122"/>
                <a:cs typeface="微软雅黑" panose="020B0503020204020204" charset="-122"/>
                <a:sym typeface="Arial" panose="020B0604020202020204"/>
              </a:rPr>
              <a:t>修复肠屏障、调节炎症反应</a:t>
            </a:r>
            <a:r>
              <a:rPr lang="zh-CN" altLang="en-US" sz="140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rPr>
              <a:t>的机制，揭示了经典治法的现代药理学基础</a:t>
            </a:r>
            <a:r>
              <a:rPr lang="en-US" altLang="zh-CN" sz="1400" baseline="3000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rPr>
              <a:t>[1-2]</a:t>
            </a:r>
            <a:r>
              <a:rPr lang="zh-CN" altLang="en-US" sz="14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a:t>
            </a:r>
            <a:endParaRPr lang="en-US" altLang="zh-CN" sz="1400" baseline="3000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36" name="文本框 35"/>
          <p:cNvSpPr txBox="1"/>
          <p:nvPr>
            <p:custDataLst>
              <p:tags r:id="rId24"/>
            </p:custDataLst>
          </p:nvPr>
        </p:nvSpPr>
        <p:spPr>
          <a:xfrm>
            <a:off x="9293860" y="2451735"/>
            <a:ext cx="2598420" cy="111823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fromWordArt="0" anchor="t" anchorCtr="0" forceAA="0" compatLnSpc="1">
            <a:spAutoFit/>
          </a:bodyPr>
          <a:p>
            <a:pPr marL="285750" lvl="0" indent="-285750" algn="l" hangingPunct="0">
              <a:lnSpc>
                <a:spcPct val="130000"/>
              </a:lnSpc>
              <a:spcBef>
                <a:spcPts val="0"/>
              </a:spcBef>
              <a:spcAft>
                <a:spcPts val="0"/>
              </a:spcAft>
              <a:buClrTx/>
              <a:buSzTx/>
              <a:buFont typeface="Wingdings" panose="05000000000000000000" charset="0"/>
              <a:buChar char="Ø"/>
            </a:pPr>
            <a:r>
              <a:rPr lang="zh-CN" altLang="en-US" sz="14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以治未病理念切入</a:t>
            </a:r>
            <a:r>
              <a:rPr lang="zh-CN" altLang="en-US" sz="1400" b="1">
                <a:ln>
                  <a:noFill/>
                </a:ln>
                <a:solidFill>
                  <a:srgbClr val="1A549E"/>
                </a:solidFill>
                <a:effectLst/>
                <a:uFillTx/>
                <a:latin typeface="微软雅黑" panose="020B0503020204020204" charset="-122"/>
                <a:ea typeface="微软雅黑" panose="020B0503020204020204" charset="-122"/>
                <a:cs typeface="微软雅黑" panose="020B0503020204020204" charset="-122"/>
                <a:sym typeface="Arial" panose="020B0604020202020204"/>
              </a:rPr>
              <a:t>痰湿体质及慢病高危人群</a:t>
            </a:r>
            <a:r>
              <a:rPr lang="zh-CN" altLang="en-US" sz="14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长期调理。</a:t>
            </a:r>
            <a:endParaRPr lang="zh-CN" altLang="en-US" sz="14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285750" lvl="0" indent="-285750" algn="l" hangingPunct="0">
              <a:lnSpc>
                <a:spcPct val="130000"/>
              </a:lnSpc>
              <a:spcBef>
                <a:spcPts val="0"/>
              </a:spcBef>
              <a:spcAft>
                <a:spcPts val="0"/>
              </a:spcAft>
              <a:buClrTx/>
              <a:buSzTx/>
              <a:buFont typeface="Wingdings" panose="05000000000000000000" charset="0"/>
              <a:buChar char="Ø"/>
            </a:pPr>
            <a:r>
              <a:rPr lang="zh-CN" altLang="en-US" sz="14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颗粒剂型即冲即服，便于服用。</a:t>
            </a:r>
            <a:endParaRPr lang="zh-CN" altLang="en-US" sz="14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grpSp>
        <p:nvGrpSpPr>
          <p:cNvPr id="39" name="组合 38"/>
          <p:cNvGrpSpPr/>
          <p:nvPr/>
        </p:nvGrpSpPr>
        <p:grpSpPr>
          <a:xfrm>
            <a:off x="191770" y="3638550"/>
            <a:ext cx="11842115" cy="1690370"/>
            <a:chOff x="302" y="5970"/>
            <a:chExt cx="18649" cy="2662"/>
          </a:xfrm>
        </p:grpSpPr>
        <p:sp>
          <p:nvSpPr>
            <p:cNvPr id="15" name="Shape 12"/>
            <p:cNvSpPr/>
            <p:nvPr/>
          </p:nvSpPr>
          <p:spPr>
            <a:xfrm>
              <a:off x="13250" y="5998"/>
              <a:ext cx="5607" cy="2586"/>
            </a:xfrm>
            <a:prstGeom prst="roundRect">
              <a:avLst>
                <a:gd name="adj" fmla="val 5000"/>
              </a:avLst>
            </a:prstGeom>
            <a:solidFill>
              <a:srgbClr val="F4F7FA"/>
            </a:solidFill>
            <a:ln w="12700">
              <a:solidFill>
                <a:srgbClr val="D0D8E4"/>
              </a:solidFill>
              <a:prstDash val="solid"/>
            </a:ln>
          </p:spPr>
        </p:sp>
        <p:sp>
          <p:nvSpPr>
            <p:cNvPr id="16" name="Shape 12"/>
            <p:cNvSpPr/>
            <p:nvPr/>
          </p:nvSpPr>
          <p:spPr>
            <a:xfrm>
              <a:off x="6660" y="5970"/>
              <a:ext cx="6390" cy="2586"/>
            </a:xfrm>
            <a:prstGeom prst="roundRect">
              <a:avLst>
                <a:gd name="adj" fmla="val 5000"/>
              </a:avLst>
            </a:prstGeom>
            <a:solidFill>
              <a:srgbClr val="F4F7FA"/>
            </a:solidFill>
            <a:ln w="12700">
              <a:solidFill>
                <a:srgbClr val="D0D8E4"/>
              </a:solidFill>
              <a:prstDash val="solid"/>
            </a:ln>
          </p:spPr>
        </p:sp>
        <p:grpSp>
          <p:nvGrpSpPr>
            <p:cNvPr id="25" name="组合 24"/>
            <p:cNvGrpSpPr/>
            <p:nvPr/>
          </p:nvGrpSpPr>
          <p:grpSpPr>
            <a:xfrm>
              <a:off x="302" y="5987"/>
              <a:ext cx="18555" cy="2586"/>
              <a:chOff x="238" y="6003"/>
              <a:chExt cx="12829" cy="2718"/>
            </a:xfrm>
          </p:grpSpPr>
          <p:sp>
            <p:nvSpPr>
              <p:cNvPr id="22" name="Shape 12"/>
              <p:cNvSpPr/>
              <p:nvPr/>
            </p:nvSpPr>
            <p:spPr>
              <a:xfrm>
                <a:off x="258" y="6003"/>
                <a:ext cx="4261" cy="2718"/>
              </a:xfrm>
              <a:prstGeom prst="roundRect">
                <a:avLst>
                  <a:gd name="adj" fmla="val 5000"/>
                </a:avLst>
              </a:prstGeom>
              <a:solidFill>
                <a:srgbClr val="F4F7FA"/>
              </a:solidFill>
              <a:ln w="12700">
                <a:solidFill>
                  <a:srgbClr val="D0D8E4"/>
                </a:solidFill>
                <a:prstDash val="solid"/>
              </a:ln>
            </p:spPr>
          </p:sp>
          <p:sp>
            <p:nvSpPr>
              <p:cNvPr id="47" name="任意多边形: 形状 59"/>
              <p:cNvSpPr/>
              <p:nvPr/>
            </p:nvSpPr>
            <p:spPr>
              <a:xfrm>
                <a:off x="238" y="6192"/>
                <a:ext cx="12829" cy="548"/>
              </a:xfrm>
              <a:prstGeom prst="rect">
                <a:avLst/>
              </a:prstGeom>
              <a:gradFill>
                <a:gsLst>
                  <a:gs pos="0">
                    <a:srgbClr val="214ED7">
                      <a:alpha val="100000"/>
                    </a:srgbClr>
                  </a:gs>
                  <a:gs pos="26000">
                    <a:srgbClr val="136BB3"/>
                  </a:gs>
                  <a:gs pos="100000">
                    <a:srgbClr val="1A549E"/>
                  </a:gs>
                </a:gsLst>
                <a:lin ang="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0">
                <a:noAutofit/>
              </a:bodyPr>
              <a:lstStyle/>
              <a:p>
                <a:pPr indent="0" algn="ctr">
                  <a:lnSpc>
                    <a:spcPct val="120000"/>
                  </a:lnSpc>
                  <a:buFont typeface="Wingdings" panose="05000000000000000000" charset="0"/>
                  <a:buNone/>
                </a:pPr>
                <a:r>
                  <a:rPr lang="zh-CN" altLang="en-US" sz="1400" b="1">
                    <a:latin typeface="微软雅黑" panose="020B0503020204020204" charset="-122"/>
                    <a:ea typeface="微软雅黑" panose="020B0503020204020204" charset="-122"/>
                    <a:cs typeface="微软雅黑" panose="020B0503020204020204" charset="-122"/>
                  </a:rPr>
                  <a:t>创新带来的疗效或安全性方面的优势</a:t>
                </a:r>
                <a:endParaRPr lang="zh-CN" altLang="en-US" sz="1400" b="1">
                  <a:latin typeface="微软雅黑" panose="020B0503020204020204" charset="-122"/>
                  <a:ea typeface="微软雅黑" panose="020B0503020204020204" charset="-122"/>
                  <a:cs typeface="微软雅黑" panose="020B0503020204020204" charset="-122"/>
                </a:endParaRPr>
              </a:p>
            </p:txBody>
          </p:sp>
          <p:sp>
            <p:nvSpPr>
              <p:cNvPr id="21" name="文本框 20"/>
              <p:cNvSpPr txBox="1"/>
              <p:nvPr/>
            </p:nvSpPr>
            <p:spPr>
              <a:xfrm>
                <a:off x="436" y="6888"/>
                <a:ext cx="12300" cy="36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20000"/>
                  </a:lnSpc>
                  <a:spcBef>
                    <a:spcPts val="0"/>
                  </a:spcBef>
                  <a:spcAft>
                    <a:spcPts val="0"/>
                  </a:spcAft>
                  <a:buClrTx/>
                  <a:buSzTx/>
                  <a:buFontTx/>
                  <a:buNone/>
                </a:pPr>
                <a:endParaRPr kumimoji="0" lang="zh-CN" altLang="en-US" sz="1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grpSp>
        <p:grpSp>
          <p:nvGrpSpPr>
            <p:cNvPr id="17" name="组合 16"/>
            <p:cNvGrpSpPr/>
            <p:nvPr/>
          </p:nvGrpSpPr>
          <p:grpSpPr>
            <a:xfrm>
              <a:off x="831" y="6760"/>
              <a:ext cx="5428" cy="1800"/>
              <a:chOff x="-1041" y="6680"/>
              <a:chExt cx="5428" cy="1800"/>
            </a:xfrm>
          </p:grpSpPr>
          <p:sp>
            <p:nvSpPr>
              <p:cNvPr id="20" name="矩形 19"/>
              <p:cNvSpPr/>
              <p:nvPr>
                <p:custDataLst>
                  <p:tags r:id="rId25"/>
                </p:custDataLst>
              </p:nvPr>
            </p:nvSpPr>
            <p:spPr>
              <a:xfrm>
                <a:off x="490" y="6680"/>
                <a:ext cx="1799" cy="516"/>
              </a:xfrm>
              <a:prstGeom prst="rect">
                <a:avLst/>
              </a:prstGeom>
            </p:spPr>
            <p:txBody>
              <a:bodyPr wrap="square">
                <a:spAutoFit/>
              </a:bodyPr>
              <a:lstStyle/>
              <a:p>
                <a:pPr algn="ctr">
                  <a:lnSpc>
                    <a:spcPct val="110000"/>
                  </a:lnSpc>
                </a:pPr>
                <a:r>
                  <a:rPr lang="zh-CN" altLang="en-US" sz="1400" b="1" dirty="0">
                    <a:solidFill>
                      <a:srgbClr val="1A549E"/>
                    </a:solidFill>
                    <a:latin typeface="微软雅黑" panose="020B0503020204020204" charset="-122"/>
                    <a:ea typeface="微软雅黑" panose="020B0503020204020204" charset="-122"/>
                  </a:rPr>
                  <a:t>疗效优势</a:t>
                </a:r>
                <a:endParaRPr lang="zh-CN" altLang="en-US" sz="1400" b="1" dirty="0">
                  <a:solidFill>
                    <a:srgbClr val="1A549E"/>
                  </a:solidFill>
                  <a:latin typeface="微软雅黑" panose="020B0503020204020204" charset="-122"/>
                  <a:ea typeface="微软雅黑" panose="020B0503020204020204" charset="-122"/>
                </a:endParaRPr>
              </a:p>
            </p:txBody>
          </p:sp>
          <p:cxnSp>
            <p:nvCxnSpPr>
              <p:cNvPr id="23" name="直接连接符 22"/>
              <p:cNvCxnSpPr/>
              <p:nvPr>
                <p:custDataLst>
                  <p:tags r:id="rId26"/>
                </p:custDataLst>
              </p:nvPr>
            </p:nvCxnSpPr>
            <p:spPr>
              <a:xfrm>
                <a:off x="989" y="7305"/>
                <a:ext cx="815" cy="0"/>
              </a:xfrm>
              <a:prstGeom prst="line">
                <a:avLst/>
              </a:prstGeom>
              <a:ln w="19050">
                <a:solidFill>
                  <a:srgbClr val="356AFF"/>
                </a:solidFill>
              </a:ln>
            </p:spPr>
            <p:style>
              <a:lnRef idx="1">
                <a:srgbClr val="356AFF"/>
              </a:lnRef>
              <a:fillRef idx="0">
                <a:srgbClr val="356AFF"/>
              </a:fillRef>
              <a:effectRef idx="0">
                <a:srgbClr val="356AFF"/>
              </a:effectRef>
              <a:fontRef idx="minor">
                <a:srgbClr val="000000"/>
              </a:fontRef>
            </p:style>
          </p:cxnSp>
          <p:sp>
            <p:nvSpPr>
              <p:cNvPr id="24" name="矩形 23"/>
              <p:cNvSpPr/>
              <p:nvPr>
                <p:custDataLst>
                  <p:tags r:id="rId27"/>
                </p:custDataLst>
              </p:nvPr>
            </p:nvSpPr>
            <p:spPr>
              <a:xfrm>
                <a:off x="-1041" y="7318"/>
                <a:ext cx="5428" cy="1162"/>
              </a:xfrm>
              <a:prstGeom prst="rect">
                <a:avLst/>
              </a:prstGeom>
            </p:spPr>
            <p:txBody>
              <a:bodyPr wrap="square">
                <a:noAutofit/>
              </a:bodyPr>
              <a:lstStyle/>
              <a:p>
                <a:pPr marL="0" marR="0" indent="0" algn="ctr" defTabSz="914400" rtl="0" fontAlgn="auto" latinLnBrk="0" hangingPunct="0">
                  <a:lnSpc>
                    <a:spcPct val="120000"/>
                  </a:lnSpc>
                  <a:spcBef>
                    <a:spcPts val="0"/>
                  </a:spcBef>
                  <a:spcAft>
                    <a:spcPts val="0"/>
                  </a:spcAft>
                  <a:buClrTx/>
                  <a:buSzTx/>
                  <a:buFontTx/>
                  <a:buNone/>
                </a:pPr>
                <a:r>
                  <a:rPr lang="zh-CN" altLang="en-US" sz="140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rPr>
                  <a:t>多维度证据验证临床疗效，</a:t>
                </a:r>
                <a:r>
                  <a:rPr lang="zh-CN" altLang="en-US" sz="1400" b="1">
                    <a:ln>
                      <a:noFill/>
                    </a:ln>
                    <a:solidFill>
                      <a:srgbClr val="FF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能有效改善头晕目眩及恶心呕吐等核心症状。</a:t>
                </a:r>
                <a:endParaRPr lang="zh-CN" altLang="en-US" sz="140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grpSp>
        <p:grpSp>
          <p:nvGrpSpPr>
            <p:cNvPr id="30" name="组合 29"/>
            <p:cNvGrpSpPr/>
            <p:nvPr/>
          </p:nvGrpSpPr>
          <p:grpSpPr>
            <a:xfrm>
              <a:off x="7158" y="6784"/>
              <a:ext cx="5428" cy="1800"/>
              <a:chOff x="-1041" y="6680"/>
              <a:chExt cx="5428" cy="1800"/>
            </a:xfrm>
          </p:grpSpPr>
          <p:sp>
            <p:nvSpPr>
              <p:cNvPr id="50" name="矩形 49"/>
              <p:cNvSpPr/>
              <p:nvPr>
                <p:custDataLst>
                  <p:tags r:id="rId28"/>
                </p:custDataLst>
              </p:nvPr>
            </p:nvSpPr>
            <p:spPr>
              <a:xfrm>
                <a:off x="490" y="6680"/>
                <a:ext cx="1799" cy="516"/>
              </a:xfrm>
              <a:prstGeom prst="rect">
                <a:avLst/>
              </a:prstGeom>
            </p:spPr>
            <p:txBody>
              <a:bodyPr wrap="square">
                <a:spAutoFit/>
              </a:bodyPr>
              <a:lstStyle/>
              <a:p>
                <a:pPr algn="ctr">
                  <a:lnSpc>
                    <a:spcPct val="110000"/>
                  </a:lnSpc>
                </a:pPr>
                <a:r>
                  <a:rPr lang="zh-CN" altLang="en-US" sz="1400" b="1" dirty="0">
                    <a:solidFill>
                      <a:srgbClr val="1A549E"/>
                    </a:solidFill>
                    <a:latin typeface="微软雅黑" panose="020B0503020204020204" charset="-122"/>
                    <a:ea typeface="微软雅黑" panose="020B0503020204020204" charset="-122"/>
                  </a:rPr>
                  <a:t>安全性优势</a:t>
                </a:r>
                <a:endParaRPr lang="zh-CN" altLang="en-US" sz="1400" b="1" dirty="0">
                  <a:solidFill>
                    <a:srgbClr val="1A549E"/>
                  </a:solidFill>
                  <a:latin typeface="微软雅黑" panose="020B0503020204020204" charset="-122"/>
                  <a:ea typeface="微软雅黑" panose="020B0503020204020204" charset="-122"/>
                </a:endParaRPr>
              </a:p>
            </p:txBody>
          </p:sp>
          <p:cxnSp>
            <p:nvCxnSpPr>
              <p:cNvPr id="51" name="直接连接符 50"/>
              <p:cNvCxnSpPr/>
              <p:nvPr>
                <p:custDataLst>
                  <p:tags r:id="rId29"/>
                </p:custDataLst>
              </p:nvPr>
            </p:nvCxnSpPr>
            <p:spPr>
              <a:xfrm>
                <a:off x="989" y="7305"/>
                <a:ext cx="815" cy="0"/>
              </a:xfrm>
              <a:prstGeom prst="line">
                <a:avLst/>
              </a:prstGeom>
              <a:ln w="19050">
                <a:solidFill>
                  <a:srgbClr val="356AFF"/>
                </a:solidFill>
              </a:ln>
            </p:spPr>
            <p:style>
              <a:lnRef idx="1">
                <a:srgbClr val="356AFF"/>
              </a:lnRef>
              <a:fillRef idx="0">
                <a:srgbClr val="356AFF"/>
              </a:fillRef>
              <a:effectRef idx="0">
                <a:srgbClr val="356AFF"/>
              </a:effectRef>
              <a:fontRef idx="minor">
                <a:srgbClr val="000000"/>
              </a:fontRef>
            </p:style>
          </p:cxnSp>
          <p:sp>
            <p:nvSpPr>
              <p:cNvPr id="52" name="矩形 51"/>
              <p:cNvSpPr/>
              <p:nvPr>
                <p:custDataLst>
                  <p:tags r:id="rId30"/>
                </p:custDataLst>
              </p:nvPr>
            </p:nvSpPr>
            <p:spPr>
              <a:xfrm>
                <a:off x="-1041" y="7318"/>
                <a:ext cx="5428" cy="1162"/>
              </a:xfrm>
              <a:prstGeom prst="rect">
                <a:avLst/>
              </a:prstGeom>
            </p:spPr>
            <p:txBody>
              <a:bodyPr wrap="square">
                <a:noAutofit/>
              </a:bodyPr>
              <a:lstStyle/>
              <a:p>
                <a:pPr algn="ctr">
                  <a:lnSpc>
                    <a:spcPct val="120000"/>
                  </a:lnSpc>
                </a:pPr>
                <a:r>
                  <a:rPr lang="zh-CN" altLang="en-US" sz="1400" dirty="0">
                    <a:solidFill>
                      <a:schemeClr val="tx1"/>
                    </a:solidFill>
                    <a:latin typeface="微软雅黑" panose="020B0503020204020204" charset="-122"/>
                    <a:ea typeface="微软雅黑" panose="020B0503020204020204" charset="-122"/>
                    <a:sym typeface="+mn-ea"/>
                  </a:rPr>
                  <a:t>11.5倍人用剂量下未见靶器官毒性，</a:t>
                </a:r>
                <a:r>
                  <a:rPr lang="zh-CN" altLang="en-US" sz="1400" b="1" dirty="0">
                    <a:solidFill>
                      <a:srgbClr val="FF0000"/>
                    </a:solidFill>
                    <a:latin typeface="微软雅黑" panose="020B0503020204020204" charset="-122"/>
                    <a:ea typeface="微软雅黑" panose="020B0503020204020204" charset="-122"/>
                  </a:rPr>
                  <a:t>毒理安全窗口宽，临床不良反应少且轻微。</a:t>
                </a:r>
                <a:endParaRPr lang="zh-CN" altLang="en-US" sz="1400" b="1" dirty="0">
                  <a:solidFill>
                    <a:srgbClr val="FF0000"/>
                  </a:solidFill>
                  <a:latin typeface="微软雅黑" panose="020B0503020204020204" charset="-122"/>
                  <a:ea typeface="微软雅黑" panose="020B0503020204020204" charset="-122"/>
                </a:endParaRPr>
              </a:p>
            </p:txBody>
          </p:sp>
        </p:grpSp>
        <p:grpSp>
          <p:nvGrpSpPr>
            <p:cNvPr id="53" name="组合 52"/>
            <p:cNvGrpSpPr/>
            <p:nvPr/>
          </p:nvGrpSpPr>
          <p:grpSpPr>
            <a:xfrm>
              <a:off x="13147" y="6752"/>
              <a:ext cx="5804" cy="1880"/>
              <a:chOff x="-1319" y="6680"/>
              <a:chExt cx="5804" cy="1880"/>
            </a:xfrm>
          </p:grpSpPr>
          <p:sp>
            <p:nvSpPr>
              <p:cNvPr id="54" name="矩形 53"/>
              <p:cNvSpPr/>
              <p:nvPr>
                <p:custDataLst>
                  <p:tags r:id="rId31"/>
                </p:custDataLst>
              </p:nvPr>
            </p:nvSpPr>
            <p:spPr>
              <a:xfrm>
                <a:off x="490" y="6680"/>
                <a:ext cx="1799" cy="516"/>
              </a:xfrm>
              <a:prstGeom prst="rect">
                <a:avLst/>
              </a:prstGeom>
            </p:spPr>
            <p:txBody>
              <a:bodyPr wrap="square">
                <a:spAutoFit/>
              </a:bodyPr>
              <a:lstStyle/>
              <a:p>
                <a:pPr algn="ctr">
                  <a:lnSpc>
                    <a:spcPct val="110000"/>
                  </a:lnSpc>
                </a:pPr>
                <a:r>
                  <a:rPr lang="zh-CN" altLang="en-US" sz="1400" b="1" dirty="0">
                    <a:solidFill>
                      <a:srgbClr val="1A549E"/>
                    </a:solidFill>
                    <a:latin typeface="微软雅黑" panose="020B0503020204020204" charset="-122"/>
                    <a:ea typeface="微软雅黑" panose="020B0503020204020204" charset="-122"/>
                  </a:rPr>
                  <a:t> 可及性优势</a:t>
                </a:r>
                <a:endParaRPr lang="zh-CN" altLang="en-US" sz="1400" b="1" dirty="0">
                  <a:solidFill>
                    <a:srgbClr val="1A549E"/>
                  </a:solidFill>
                  <a:latin typeface="微软雅黑" panose="020B0503020204020204" charset="-122"/>
                  <a:ea typeface="微软雅黑" panose="020B0503020204020204" charset="-122"/>
                </a:endParaRPr>
              </a:p>
            </p:txBody>
          </p:sp>
          <p:cxnSp>
            <p:nvCxnSpPr>
              <p:cNvPr id="55" name="直接连接符 54"/>
              <p:cNvCxnSpPr/>
              <p:nvPr>
                <p:custDataLst>
                  <p:tags r:id="rId32"/>
                </p:custDataLst>
              </p:nvPr>
            </p:nvCxnSpPr>
            <p:spPr>
              <a:xfrm>
                <a:off x="989" y="7305"/>
                <a:ext cx="815" cy="0"/>
              </a:xfrm>
              <a:prstGeom prst="line">
                <a:avLst/>
              </a:prstGeom>
              <a:ln w="19050">
                <a:solidFill>
                  <a:srgbClr val="356AFF"/>
                </a:solidFill>
              </a:ln>
            </p:spPr>
            <p:style>
              <a:lnRef idx="1">
                <a:srgbClr val="356AFF"/>
              </a:lnRef>
              <a:fillRef idx="0">
                <a:srgbClr val="356AFF"/>
              </a:fillRef>
              <a:effectRef idx="0">
                <a:srgbClr val="356AFF"/>
              </a:effectRef>
              <a:fontRef idx="minor">
                <a:srgbClr val="000000"/>
              </a:fontRef>
            </p:style>
          </p:cxnSp>
          <p:sp>
            <p:nvSpPr>
              <p:cNvPr id="56" name="矩形 55"/>
              <p:cNvSpPr/>
              <p:nvPr>
                <p:custDataLst>
                  <p:tags r:id="rId33"/>
                </p:custDataLst>
              </p:nvPr>
            </p:nvSpPr>
            <p:spPr>
              <a:xfrm>
                <a:off x="-1319" y="7398"/>
                <a:ext cx="5804" cy="1162"/>
              </a:xfrm>
              <a:prstGeom prst="rect">
                <a:avLst/>
              </a:prstGeom>
            </p:spPr>
            <p:txBody>
              <a:bodyPr wrap="square">
                <a:noAutofit/>
              </a:bodyPr>
              <a:lstStyle/>
              <a:p>
                <a:pPr marR="0" indent="0" algn="ctr" defTabSz="914400" rtl="0" fontAlgn="auto" latinLnBrk="0" hangingPunct="0">
                  <a:lnSpc>
                    <a:spcPct val="120000"/>
                  </a:lnSpc>
                  <a:spcBef>
                    <a:spcPts val="0"/>
                  </a:spcBef>
                  <a:spcAft>
                    <a:spcPts val="0"/>
                  </a:spcAft>
                  <a:buClrTx/>
                  <a:buSzTx/>
                  <a:buFont typeface="Wingdings" panose="05000000000000000000" charset="0"/>
                  <a:buNone/>
                </a:pPr>
                <a:r>
                  <a:rPr lang="zh-CN" altLang="en-US" sz="140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rPr>
                  <a:t>颗粒剂型</a:t>
                </a:r>
                <a:r>
                  <a:rPr lang="zh-CN" altLang="en-US" sz="1400" b="1">
                    <a:ln>
                      <a:noFill/>
                    </a:ln>
                    <a:solidFill>
                      <a:srgbClr val="FF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提升基层与老年患者用药便捷性，辨证要点清晰</a:t>
                </a:r>
                <a:r>
                  <a:rPr lang="zh-CN" altLang="en-US" sz="140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rPr>
                  <a:t>，便于基层规范化推广。</a:t>
                </a:r>
                <a:endParaRPr lang="zh-CN" altLang="en-US" sz="140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grpSp>
      </p:grpSp>
      <p:grpSp>
        <p:nvGrpSpPr>
          <p:cNvPr id="57" name="组合 56"/>
          <p:cNvGrpSpPr/>
          <p:nvPr/>
        </p:nvGrpSpPr>
        <p:grpSpPr>
          <a:xfrm>
            <a:off x="209550" y="5470525"/>
            <a:ext cx="11740515" cy="915670"/>
            <a:chOff x="330" y="8613"/>
            <a:chExt cx="18489" cy="1442"/>
          </a:xfrm>
        </p:grpSpPr>
        <p:grpSp>
          <p:nvGrpSpPr>
            <p:cNvPr id="58" name="组合 57"/>
            <p:cNvGrpSpPr/>
            <p:nvPr/>
          </p:nvGrpSpPr>
          <p:grpSpPr>
            <a:xfrm>
              <a:off x="330" y="8613"/>
              <a:ext cx="18489" cy="1442"/>
              <a:chOff x="11369" y="2845"/>
              <a:chExt cx="8899" cy="4462"/>
            </a:xfrm>
          </p:grpSpPr>
          <p:sp>
            <p:nvSpPr>
              <p:cNvPr id="59" name="圆角矩形 5"/>
              <p:cNvSpPr/>
              <p:nvPr>
                <p:custDataLst>
                  <p:tags r:id="rId34"/>
                </p:custDataLst>
              </p:nvPr>
            </p:nvSpPr>
            <p:spPr>
              <a:xfrm>
                <a:off x="11447" y="2845"/>
                <a:ext cx="8821" cy="4462"/>
              </a:xfrm>
              <a:prstGeom prst="roundRect">
                <a:avLst>
                  <a:gd name="adj" fmla="val 5305"/>
                </a:avLst>
              </a:prstGeom>
              <a:solidFill>
                <a:schemeClr val="bg1">
                  <a:lumMod val="95000"/>
                  <a:alpha val="16000"/>
                </a:schemeClr>
              </a:solidFill>
              <a:ln w="12700" cap="flat" cmpd="sng" algn="ctr">
                <a:noFill/>
                <a:prstDash val="solid"/>
                <a:miter lim="800000"/>
              </a:ln>
              <a:effectLst>
                <a:outerShdw blurRad="63500" sx="102000" sy="102000" algn="ctr" rotWithShape="0">
                  <a:prstClr val="black">
                    <a:alpha val="40000"/>
                  </a:prstClr>
                </a:outerShdw>
              </a:effectLst>
            </p:spPr>
            <p:txBody>
              <a:bodyPr vertOverflow="overflow" horzOverflow="overflow" vert="horz" wrap="square"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iSans Normal" panose="00000500000000000000" charset="-122"/>
                  <a:sym typeface="MiSans Normal" panose="00000500000000000000" charset="-122"/>
                </a:endParaRPr>
              </a:p>
            </p:txBody>
          </p:sp>
          <p:sp>
            <p:nvSpPr>
              <p:cNvPr id="60" name="矩形 9"/>
              <p:cNvSpPr>
                <a:spLocks noChangeArrowheads="1"/>
              </p:cNvSpPr>
              <p:nvPr>
                <p:custDataLst>
                  <p:tags r:id="rId35"/>
                </p:custDataLst>
              </p:nvPr>
            </p:nvSpPr>
            <p:spPr bwMode="auto">
              <a:xfrm>
                <a:off x="11369" y="3433"/>
                <a:ext cx="72" cy="3135"/>
              </a:xfrm>
              <a:prstGeom prst="rect">
                <a:avLst/>
              </a:prstGeom>
              <a:solidFill>
                <a:srgbClr val="1E54CF"/>
              </a:solidFill>
              <a:ln>
                <a:noFill/>
              </a:ln>
            </p:spPr>
            <p:txBody>
              <a:bodyPr lIns="91401" tIns="45701" rIns="91401" bIns="45701"/>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9pPr>
              </a:lstStyle>
              <a:p>
                <a:pPr eaLnBrk="1" hangingPunct="1"/>
                <a:endParaRPr lang="zh-CN" altLang="en-US" sz="1400">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sp>
          <p:nvSpPr>
            <p:cNvPr id="61" name="任意多边形: 形状 59"/>
            <p:cNvSpPr/>
            <p:nvPr/>
          </p:nvSpPr>
          <p:spPr>
            <a:xfrm>
              <a:off x="588" y="8794"/>
              <a:ext cx="1775" cy="953"/>
            </a:xfrm>
            <a:prstGeom prst="round1Rect">
              <a:avLst/>
            </a:prstGeom>
            <a:gradFill>
              <a:gsLst>
                <a:gs pos="0">
                  <a:srgbClr val="214ED7">
                    <a:alpha val="100000"/>
                  </a:srgbClr>
                </a:gs>
                <a:gs pos="26000">
                  <a:srgbClr val="136BB3"/>
                </a:gs>
                <a:gs pos="100000">
                  <a:srgbClr val="1A549E"/>
                </a:gs>
              </a:gsLst>
              <a:lin ang="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indent="0" algn="ctr">
                <a:lnSpc>
                  <a:spcPct val="120000"/>
                </a:lnSpc>
                <a:buFont typeface="Wingdings" panose="05000000000000000000" charset="0"/>
                <a:buNone/>
              </a:pPr>
              <a:r>
                <a:rPr lang="zh-CN" altLang="en-US" sz="1400" b="1">
                  <a:latin typeface="微软雅黑" panose="020B0503020204020204" charset="-122"/>
                  <a:ea typeface="微软雅黑" panose="020B0503020204020204" charset="-122"/>
                  <a:cs typeface="微软雅黑" panose="020B0503020204020204" charset="-122"/>
                </a:rPr>
                <a:t>传承性</a:t>
              </a:r>
              <a:endParaRPr lang="zh-CN" altLang="en-US" sz="1400" b="1">
                <a:latin typeface="微软雅黑" panose="020B0503020204020204" charset="-122"/>
                <a:ea typeface="微软雅黑" panose="020B0503020204020204" charset="-122"/>
                <a:cs typeface="微软雅黑" panose="020B0503020204020204" charset="-122"/>
              </a:endParaRPr>
            </a:p>
          </p:txBody>
        </p:sp>
        <p:sp>
          <p:nvSpPr>
            <p:cNvPr id="62" name="文本框 61"/>
            <p:cNvSpPr txBox="1"/>
            <p:nvPr/>
          </p:nvSpPr>
          <p:spPr>
            <a:xfrm>
              <a:off x="2703" y="8714"/>
              <a:ext cx="14228" cy="40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indent="0">
                <a:lnSpc>
                  <a:spcPct val="140000"/>
                </a:lnSpc>
                <a:buFont typeface="Wingdings" panose="05000000000000000000" charset="0"/>
                <a:buNone/>
              </a:pPr>
              <a:r>
                <a:rPr lang="zh-CN" altLang="en-US" sz="1200" b="1" i="1" u="sng">
                  <a:latin typeface="微软雅黑" panose="020B0503020204020204" charset="-122"/>
                  <a:ea typeface="微软雅黑" panose="020B0503020204020204" charset="-122"/>
                  <a:sym typeface="+mn-ea"/>
                </a:rPr>
                <a:t>本品为自主知识产权产品，</a:t>
              </a:r>
              <a:r>
                <a:rPr lang="zh-CN" altLang="en-US" sz="1200" b="1" i="1" u="sng">
                  <a:latin typeface="微软雅黑" panose="020B0503020204020204" charset="-122"/>
                  <a:ea typeface="微软雅黑" panose="020B0503020204020204" charset="-122"/>
                  <a:sym typeface="+mn-ea"/>
                </a:rPr>
                <a:t>来源于清代程国彭撰写的《医学心悟》，为中医经典</a:t>
              </a:r>
              <a:r>
                <a:rPr lang="zh-CN" altLang="en-US" sz="1200" b="1" i="1" u="sng">
                  <a:latin typeface="微软雅黑" panose="020B0503020204020204" charset="-122"/>
                  <a:ea typeface="微软雅黑" panose="020B0503020204020204" charset="-122"/>
                  <a:sym typeface="+mn-ea"/>
                </a:rPr>
                <a:t>名方，已列入《古代经典名方目录（第一批）》</a:t>
              </a:r>
              <a:endParaRPr kumimoji="0" lang="zh-CN" altLang="en-US" sz="1200" b="1" i="1" u="sng"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mn-ea"/>
              </a:endParaRPr>
            </a:p>
          </p:txBody>
        </p:sp>
        <p:sp>
          <p:nvSpPr>
            <p:cNvPr id="63" name="文本框 62"/>
            <p:cNvSpPr txBox="1"/>
            <p:nvPr/>
          </p:nvSpPr>
          <p:spPr>
            <a:xfrm>
              <a:off x="2703" y="9132"/>
              <a:ext cx="15866" cy="813"/>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285750" indent="-285750">
                <a:lnSpc>
                  <a:spcPct val="140000"/>
                </a:lnSpc>
                <a:buFont typeface="Wingdings" panose="05000000000000000000" charset="0"/>
                <a:buChar char="Ø"/>
              </a:pPr>
              <a:r>
                <a:rPr lang="zh-CN" altLang="en-US" sz="1200" dirty="0">
                  <a:solidFill>
                    <a:sysClr val="windowText" lastClr="000000"/>
                  </a:solidFill>
                  <a:latin typeface="微软雅黑" panose="020B0503020204020204" charset="-122"/>
                  <a:ea typeface="微软雅黑" panose="020B0503020204020204" charset="-122"/>
                  <a:cs typeface="MiSans Normal" panose="00000500000000000000" charset="-122"/>
                  <a:sym typeface="MiSans Normal" panose="00000500000000000000" charset="-122"/>
                </a:rPr>
                <a:t>方中</a:t>
              </a:r>
              <a:r>
                <a:rPr lang="zh-CN" altLang="en-US" sz="1200" b="1" dirty="0">
                  <a:solidFill>
                    <a:srgbClr val="FF0000"/>
                  </a:solidFill>
                  <a:latin typeface="微软雅黑" panose="020B0503020204020204" charset="-122"/>
                  <a:ea typeface="微软雅黑" panose="020B0503020204020204" charset="-122"/>
                  <a:cs typeface="MiSans Normal" panose="00000500000000000000" charset="-122"/>
                  <a:sym typeface="MiSans Normal" panose="00000500000000000000" charset="-122"/>
                </a:rPr>
                <a:t>半夏燥湿化痰、天麻熄风止眩、白术、茯苓健脾祛湿，橘红燥湿化痰</a:t>
              </a:r>
              <a:r>
                <a:rPr lang="zh-CN" altLang="en-US" sz="1200" dirty="0">
                  <a:solidFill>
                    <a:sysClr val="windowText" lastClr="000000"/>
                  </a:solidFill>
                  <a:latin typeface="微软雅黑" panose="020B0503020204020204" charset="-122"/>
                  <a:ea typeface="微软雅黑" panose="020B0503020204020204" charset="-122"/>
                  <a:cs typeface="MiSans Normal" panose="00000500000000000000" charset="-122"/>
                  <a:sym typeface="MiSans Normal" panose="00000500000000000000" charset="-122"/>
                </a:rPr>
                <a:t>，配伍精当，深刻体现"脾为生痰之源"的中医经典理论及"健脾燥湿、化痰熄风"的学术思想。</a:t>
              </a:r>
              <a:endParaRPr kumimoji="0" lang="zh-CN" altLang="en-US" sz="1200" b="0" i="0" u="none" strike="noStrike" cap="none" spc="0" normalizeH="0" baseline="0" dirty="0">
                <a:ln>
                  <a:noFill/>
                </a:ln>
                <a:solidFill>
                  <a:sysClr val="windowText" lastClr="000000"/>
                </a:solidFill>
                <a:effectLst/>
                <a:uFillTx/>
                <a:latin typeface="微软雅黑" panose="020B0503020204020204" charset="-122"/>
                <a:ea typeface="微软雅黑" panose="020B0503020204020204" charset="-122"/>
                <a:cs typeface="MiSans Normal" panose="00000500000000000000" charset="-122"/>
                <a:sym typeface="MiSans Normal" panose="00000500000000000000" charset="-122"/>
              </a:endParaRPr>
            </a:p>
          </p:txBody>
        </p:sp>
      </p:grpSp>
      <p:sp>
        <p:nvSpPr>
          <p:cNvPr id="2" name="文本框 1"/>
          <p:cNvSpPr txBox="1"/>
          <p:nvPr/>
        </p:nvSpPr>
        <p:spPr>
          <a:xfrm>
            <a:off x="2404110" y="725805"/>
            <a:ext cx="9146540" cy="2457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fromWordArt="0" anchor="t" anchorCtr="0" forceAA="0" compatLnSpc="1">
            <a:spAutoFit/>
          </a:bodyPr>
          <a:p>
            <a:pPr lvl="0" algn="l" hangingPunct="0">
              <a:buClrTx/>
              <a:buSzTx/>
              <a:buFontTx/>
              <a:defRPr>
                <a:latin typeface="Arial" panose="020B0604020202020204"/>
                <a:ea typeface="Arial" panose="020B0604020202020204"/>
                <a:cs typeface="Arial" panose="020B0604020202020204"/>
                <a:sym typeface="Arial" panose="020B0604020202020204"/>
              </a:defRPr>
            </a:pPr>
            <a:r>
              <a:rPr lang="en-US" altLang="zh-CN" sz="1600" b="1" i="1" u="sng" kern="0" dirty="0" smtClean="0">
                <a:latin typeface="微软雅黑" panose="020B0503020204020204" charset="-122"/>
                <a:ea typeface="微软雅黑" panose="020B0503020204020204" charset="-122"/>
                <a:sym typeface="Arial" panose="020B0604020202020204"/>
              </a:rPr>
              <a:t>半夏白术天麻汤</a:t>
            </a:r>
            <a:r>
              <a:rPr lang="zh-CN" altLang="en-US" sz="1600" b="1" i="1" u="sng" kern="0" dirty="0" smtClean="0">
                <a:latin typeface="微软雅黑" panose="020B0503020204020204" charset="-122"/>
                <a:ea typeface="微软雅黑" panose="020B0503020204020204" charset="-122"/>
                <a:sym typeface="Arial" panose="020B0604020202020204"/>
              </a:rPr>
              <a:t>治疗</a:t>
            </a:r>
            <a:r>
              <a:rPr lang="zh-CN" altLang="en-US" sz="1600" b="1" i="1" u="sng" kern="0" dirty="0" smtClean="0">
                <a:ln>
                  <a:noFill/>
                </a:ln>
                <a:solidFill>
                  <a:srgbClr val="000000"/>
                </a:solidFill>
                <a:effectLst/>
                <a:uFillTx/>
                <a:latin typeface="微软雅黑" panose="020B0503020204020204" charset="-122"/>
                <a:ea typeface="微软雅黑" panose="020B0503020204020204" charset="-122"/>
                <a:sym typeface="+mn-ea"/>
              </a:rPr>
              <a:t>后循环缺血相关眩晕有效且安全</a:t>
            </a:r>
            <a:r>
              <a:rPr lang="en-US" altLang="zh-CN" sz="1600" b="1" i="1" u="sng" kern="0" dirty="0" smtClean="0">
                <a:latin typeface="微软雅黑" panose="020B0503020204020204" charset="-122"/>
                <a:ea typeface="微软雅黑" panose="020B0503020204020204" charset="-122"/>
                <a:sym typeface="Arial" panose="020B0604020202020204"/>
              </a:rPr>
              <a:t>，</a:t>
            </a:r>
            <a:r>
              <a:rPr lang="zh-CN" altLang="en-US" sz="1600" b="1" i="1" u="sng" kern="0" dirty="0" smtClean="0">
                <a:latin typeface="微软雅黑" panose="020B0503020204020204" charset="-122"/>
                <a:ea typeface="微软雅黑" panose="020B0503020204020204" charset="-122"/>
                <a:sym typeface="Arial" panose="020B0604020202020204"/>
              </a:rPr>
              <a:t>可</a:t>
            </a:r>
            <a:r>
              <a:rPr lang="en-US" altLang="zh-CN" sz="1600" b="1" i="1" u="sng" kern="0" dirty="0" smtClean="0">
                <a:latin typeface="微软雅黑" panose="020B0503020204020204" charset="-122"/>
                <a:ea typeface="微软雅黑" panose="020B0503020204020204" charset="-122"/>
                <a:sym typeface="Arial" panose="020B0604020202020204"/>
              </a:rPr>
              <a:t>填补目录空白，</a:t>
            </a:r>
            <a:r>
              <a:rPr lang="zh-CN" altLang="en-US" sz="1600" b="1" i="1" u="sng" kern="0" dirty="0" smtClean="0">
                <a:latin typeface="微软雅黑" panose="020B0503020204020204" charset="-122"/>
                <a:ea typeface="微软雅黑" panose="020B0503020204020204" charset="-122"/>
                <a:sym typeface="Arial" panose="020B0604020202020204"/>
              </a:rPr>
              <a:t>便于患者使用及基层</a:t>
            </a:r>
            <a:r>
              <a:rPr lang="zh-CN" altLang="en-US" sz="1600" b="1" i="1" u="sng" kern="0" dirty="0" smtClean="0">
                <a:latin typeface="微软雅黑" panose="020B0503020204020204" charset="-122"/>
                <a:ea typeface="微软雅黑" panose="020B0503020204020204" charset="-122"/>
                <a:sym typeface="Arial" panose="020B0604020202020204"/>
              </a:rPr>
              <a:t>推广。</a:t>
            </a:r>
            <a:endParaRPr lang="zh-CN" altLang="en-US" sz="1600" b="1" i="1" u="sng" kern="0" dirty="0" smtClean="0">
              <a:latin typeface="微软雅黑" panose="020B0503020204020204" charset="-122"/>
              <a:ea typeface="微软雅黑" panose="020B0503020204020204" charset="-122"/>
              <a:sym typeface="Arial" panose="020B0604020202020204"/>
            </a:endParaRPr>
          </a:p>
        </p:txBody>
      </p:sp>
      <p:sp>
        <p:nvSpPr>
          <p:cNvPr id="37" name="文本框 36"/>
          <p:cNvSpPr txBox="1"/>
          <p:nvPr/>
        </p:nvSpPr>
        <p:spPr>
          <a:xfrm>
            <a:off x="142875" y="6548120"/>
            <a:ext cx="6096000" cy="27686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参考文献</a:t>
            </a:r>
            <a:endParaRPr lang="en-US" altLang="zh-CN"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lang="en-US" altLang="zh-CN"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[1] Huang F, Zhang L, Cheng S, et al. Banxia Baizhu Tianma Decoction improves posterior circulation ischemia vertigo in rats via gut microbiota and TLR4-NF-κB-MyD88 pathway[J]. Phytomedicine, 2025, 131: 157539. DOI: 10.1016/j.phymed.2025.157539.</a:t>
            </a:r>
            <a:endPar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38" name="文本框 37"/>
          <p:cNvSpPr txBox="1"/>
          <p:nvPr/>
        </p:nvSpPr>
        <p:spPr>
          <a:xfrm>
            <a:off x="6031230" y="6641465"/>
            <a:ext cx="6096000" cy="1841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[2] Huang F, Wang Z, Zhang Z, et al. Comprehensive evaluation of the mechanism of Banxia Baizhu Tianma Decoction in ameliorating posterior circulation ischemia vertigo based on integrating fecal short-chain fatty acids and 16S rRNA sequencing[J]. J Pharm Biomed Anal, 2024, 246: 116195. DOI: 10.1016/j.jpba.2024.116195.</a:t>
            </a:r>
            <a:endParaRPr kumimoji="0" lang="en-US" altLang="zh-CN" sz="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cxnSp>
        <p:nvCxnSpPr>
          <p:cNvPr id="40" name="直接连接符 39"/>
          <p:cNvCxnSpPr/>
          <p:nvPr>
            <p:custDataLst>
              <p:tags r:id="rId36"/>
            </p:custDataLst>
          </p:nvPr>
        </p:nvCxnSpPr>
        <p:spPr>
          <a:xfrm>
            <a:off x="5949108" y="2548255"/>
            <a:ext cx="8890" cy="802005"/>
          </a:xfrm>
          <a:prstGeom prst="line">
            <a:avLst/>
          </a:prstGeom>
          <a:ln w="6350">
            <a:solidFill>
              <a:srgbClr val="1A549E"/>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custDataLst>
              <p:tags r:id="rId37"/>
            </p:custDataLst>
          </p:nvPr>
        </p:nvCxnSpPr>
        <p:spPr>
          <a:xfrm>
            <a:off x="9155858" y="2529205"/>
            <a:ext cx="8890" cy="802005"/>
          </a:xfrm>
          <a:prstGeom prst="line">
            <a:avLst/>
          </a:prstGeom>
          <a:ln w="6350">
            <a:solidFill>
              <a:srgbClr val="1A549E"/>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custDataLst>
              <p:tags r:id="rId1"/>
            </p:custDataLst>
          </p:nvPr>
        </p:nvPicPr>
        <p:blipFill>
          <a:blip r:embed="rId2">
            <a:lum contrast="6000"/>
          </a:blip>
          <a:stretch>
            <a:fillRect/>
          </a:stretch>
        </p:blipFill>
        <p:spPr>
          <a:xfrm>
            <a:off x="6340628" y="1442984"/>
            <a:ext cx="5848421" cy="5415016"/>
          </a:xfrm>
          <a:prstGeom prst="rect">
            <a:avLst/>
          </a:prstGeom>
        </p:spPr>
      </p:pic>
      <p:sp>
        <p:nvSpPr>
          <p:cNvPr id="195" name="文本框 2"/>
          <p:cNvSpPr txBox="1"/>
          <p:nvPr/>
        </p:nvSpPr>
        <p:spPr>
          <a:xfrm>
            <a:off x="1351915" y="581660"/>
            <a:ext cx="2106930" cy="461645"/>
          </a:xfrm>
          <a:prstGeom prst="rect">
            <a:avLst/>
          </a:prstGeom>
          <a:ln w="12700">
            <a:miter lim="400000"/>
          </a:ln>
        </p:spPr>
        <p:txBody>
          <a:bodyPr wrap="square" lIns="45889" rIns="45889">
            <a:spAutoFit/>
          </a:bodyPr>
          <a:lstStyle>
            <a:lvl1pPr>
              <a:defRPr sz="2400">
                <a:solidFill>
                  <a:srgbClr val="0070C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defRPr>
                <a:latin typeface="Arial" panose="020B0604020202020204"/>
                <a:ea typeface="Arial" panose="020B0604020202020204"/>
                <a:cs typeface="Arial" panose="020B0604020202020204"/>
                <a:sym typeface="Arial" panose="020B0604020202020204"/>
              </a:defRPr>
            </a:pPr>
            <a:r>
              <a:rPr lang="zh-CN" sz="2410" b="1" kern="0" dirty="0" smtClean="0">
                <a:latin typeface="微软雅黑" panose="020B0503020204020204" charset="-122"/>
                <a:ea typeface="微软雅黑" panose="020B0503020204020204" charset="-122"/>
              </a:rPr>
              <a:t>公平性</a:t>
            </a:r>
            <a:endParaRPr lang="zh-CN" sz="2410" b="1" kern="0" dirty="0" smtClean="0">
              <a:latin typeface="微软雅黑" panose="020B0503020204020204" charset="-122"/>
              <a:ea typeface="微软雅黑" panose="020B0503020204020204" charset="-122"/>
            </a:endParaRPr>
          </a:p>
        </p:txBody>
      </p:sp>
      <p:sp>
        <p:nvSpPr>
          <p:cNvPr id="3" name="文本框 2"/>
          <p:cNvSpPr txBox="1"/>
          <p:nvPr/>
        </p:nvSpPr>
        <p:spPr>
          <a:xfrm>
            <a:off x="445770" y="472440"/>
            <a:ext cx="664845" cy="49212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lstStyle/>
          <a:p>
            <a:pPr marL="0" marR="0" indent="0" algn="ctr" defTabSz="914400" rtl="0" fontAlgn="auto" latinLnBrk="0" hangingPunct="0">
              <a:lnSpc>
                <a:spcPct val="100000"/>
              </a:lnSpc>
              <a:spcBef>
                <a:spcPts val="0"/>
              </a:spcBef>
              <a:spcAft>
                <a:spcPts val="0"/>
              </a:spcAft>
              <a:buClrTx/>
              <a:buSzTx/>
              <a:buFontTx/>
              <a:buNone/>
            </a:pPr>
            <a:r>
              <a:rPr sz="3200" b="1" dirty="0">
                <a:solidFill>
                  <a:schemeClr val="bg1"/>
                </a:solidFill>
                <a:latin typeface="微软雅黑" panose="020B0503020204020204" charset="-122"/>
                <a:ea typeface="微软雅黑" panose="020B0503020204020204" charset="-122"/>
                <a:sym typeface="+mn-ea"/>
              </a:rPr>
              <a:t>0</a:t>
            </a:r>
            <a:r>
              <a:rPr lang="en-US" sz="3200" b="1" dirty="0">
                <a:solidFill>
                  <a:schemeClr val="bg1"/>
                </a:solidFill>
                <a:latin typeface="微软雅黑" panose="020B0503020204020204" charset="-122"/>
                <a:ea typeface="微软雅黑" panose="020B0503020204020204" charset="-122"/>
                <a:sym typeface="+mn-ea"/>
              </a:rPr>
              <a:t>5</a:t>
            </a:r>
            <a:endParaRPr kumimoji="0" lang="en-US" sz="3200" b="1" i="0" u="none" strike="noStrike" cap="none" spc="0" normalizeH="0" baseline="0" dirty="0">
              <a:ln>
                <a:noFill/>
              </a:ln>
              <a:solidFill>
                <a:schemeClr val="bg1"/>
              </a:solidFill>
              <a:effectLst/>
              <a:uFillTx/>
              <a:latin typeface="微软雅黑" panose="020B0503020204020204" charset="-122"/>
              <a:ea typeface="微软雅黑" panose="020B0503020204020204" charset="-122"/>
              <a:cs typeface="Arial" panose="020B0604020202020204"/>
              <a:sym typeface="+mn-ea"/>
            </a:endParaRPr>
          </a:p>
        </p:txBody>
      </p:sp>
      <p:pic>
        <p:nvPicPr>
          <p:cNvPr id="34" name="图片 33"/>
          <p:cNvPicPr>
            <a:picLocks noChangeAspect="1"/>
          </p:cNvPicPr>
          <p:nvPr/>
        </p:nvPicPr>
        <p:blipFill>
          <a:blip r:embed="rId3"/>
          <a:stretch>
            <a:fillRect/>
          </a:stretch>
        </p:blipFill>
        <p:spPr>
          <a:xfrm>
            <a:off x="10552117" y="31200"/>
            <a:ext cx="1634147" cy="702859"/>
          </a:xfrm>
          <a:prstGeom prst="rect">
            <a:avLst/>
          </a:prstGeom>
        </p:spPr>
      </p:pic>
      <p:grpSp>
        <p:nvGrpSpPr>
          <p:cNvPr id="14" name="组合 13"/>
          <p:cNvGrpSpPr/>
          <p:nvPr>
            <p:custDataLst>
              <p:tags r:id="rId4"/>
            </p:custDataLst>
          </p:nvPr>
        </p:nvGrpSpPr>
        <p:grpSpPr>
          <a:xfrm>
            <a:off x="370205" y="1469390"/>
            <a:ext cx="5370541" cy="2101850"/>
            <a:chOff x="365" y="5049"/>
            <a:chExt cx="9032" cy="3310"/>
          </a:xfrm>
        </p:grpSpPr>
        <p:grpSp>
          <p:nvGrpSpPr>
            <p:cNvPr id="15" name="组合 14"/>
            <p:cNvGrpSpPr/>
            <p:nvPr>
              <p:custDataLst>
                <p:tags r:id="rId5"/>
              </p:custDataLst>
            </p:nvPr>
          </p:nvGrpSpPr>
          <p:grpSpPr>
            <a:xfrm>
              <a:off x="435" y="5753"/>
              <a:ext cx="8962" cy="2606"/>
              <a:chOff x="867399" y="4129962"/>
              <a:chExt cx="6047600" cy="1654810"/>
            </a:xfrm>
          </p:grpSpPr>
          <p:sp>
            <p:nvSpPr>
              <p:cNvPr id="20" name="文本框 19"/>
              <p:cNvSpPr txBox="1"/>
              <p:nvPr>
                <p:custDataLst>
                  <p:tags r:id="rId6"/>
                </p:custDataLst>
              </p:nvPr>
            </p:nvSpPr>
            <p:spPr>
              <a:xfrm>
                <a:off x="867399" y="4186477"/>
                <a:ext cx="6047600" cy="1598295"/>
              </a:xfrm>
              <a:prstGeom prst="rect">
                <a:avLst/>
              </a:prstGeom>
              <a:noFill/>
            </p:spPr>
            <p:txBody>
              <a:bodyPr vert="horz" wrap="square" rtlCol="0">
                <a:spAutoFit/>
              </a:bodyPr>
              <a:lstStyle/>
              <a:p>
                <a:pPr marL="285750" indent="-285750">
                  <a:lnSpc>
                    <a:spcPct val="140000"/>
                  </a:lnSpc>
                  <a:buFont typeface="Wingdings" panose="05000000000000000000" charset="0"/>
                  <a:buChar char="Ø"/>
                </a:pPr>
                <a:r>
                  <a:rPr lang="zh-CN" altLang="en-US" sz="1400" dirty="0">
                    <a:ln>
                      <a:noFill/>
                    </a:ln>
                    <a:effectLst/>
                    <a:uFillTx/>
                    <a:latin typeface="微软雅黑" panose="020B0503020204020204" charset="-122"/>
                    <a:ea typeface="微软雅黑" panose="020B0503020204020204" charset="-122"/>
                    <a:cs typeface="微软雅黑" panose="020B0503020204020204" charset="-122"/>
                    <a:sym typeface="+mn-ea"/>
                  </a:rPr>
                  <a:t>后循环缺血所致的卒中</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误诊</a:t>
                </a:r>
                <a:r>
                  <a:rPr lang="en-US" altLang="zh-CN" sz="1400" b="1" dirty="0">
                    <a:solidFill>
                      <a:srgbClr val="FF0000"/>
                    </a:solidFill>
                    <a:latin typeface="微软雅黑" panose="020B0503020204020204" charset="-122"/>
                    <a:ea typeface="微软雅黑" panose="020B0503020204020204" charset="-122"/>
                    <a:cs typeface="微软雅黑" panose="020B0503020204020204" charset="-122"/>
                  </a:rPr>
                  <a:t>/</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漏诊风险高，急性期救治窗口窄</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，社会疾病负担沉重。</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buFont typeface="Wingdings" panose="05000000000000000000" charset="0"/>
                  <a:buChar char="Ø"/>
                </a:pP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rPr>
                  <a:t>半夏白术天麻汤</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可改善眩晕症状、优化脑血流与血液流变学并减轻神经炎症与缺血损伤，从而</a:t>
                </a: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rPr>
                  <a:t>缩短症状持续时间、降低复发与进展风险、减少联合用药需求</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，最终降低医疗系统的负担。</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24" name="直接连接符 23"/>
              <p:cNvCxnSpPr/>
              <p:nvPr>
                <p:custDataLst>
                  <p:tags r:id="rId7"/>
                </p:custDataLst>
              </p:nvPr>
            </p:nvCxnSpPr>
            <p:spPr>
              <a:xfrm flipV="1">
                <a:off x="882378" y="4129962"/>
                <a:ext cx="3775710" cy="635"/>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8"/>
                </p:custDataLst>
              </p:nvPr>
            </p:nvCxnSpPr>
            <p:spPr>
              <a:xfrm>
                <a:off x="890240" y="4130597"/>
                <a:ext cx="324785" cy="0"/>
              </a:xfrm>
              <a:prstGeom prst="line">
                <a:avLst/>
              </a:prstGeom>
              <a:ln w="28575">
                <a:solidFill>
                  <a:srgbClr val="044AFA"/>
                </a:solidFill>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custDataLst>
                <p:tags r:id="rId9"/>
              </p:custDataLst>
            </p:nvPr>
          </p:nvSpPr>
          <p:spPr>
            <a:xfrm>
              <a:off x="365" y="5049"/>
              <a:ext cx="7234" cy="647"/>
            </a:xfrm>
            <a:prstGeom prst="rect">
              <a:avLst/>
            </a:prstGeom>
            <a:noFill/>
          </p:spPr>
          <p:txBody>
            <a:bodyPr wrap="square" rtlCol="0" anchor="t">
              <a:spAutoFit/>
            </a:bodyPr>
            <a:p>
              <a:pPr>
                <a:lnSpc>
                  <a:spcPct val="130000"/>
                </a:lnSpc>
              </a:pPr>
              <a:r>
                <a:rPr lang="en-US" altLang="zh-CN" sz="1600" b="1" dirty="0">
                  <a:solidFill>
                    <a:srgbClr val="1A549E"/>
                  </a:solidFill>
                  <a:latin typeface="微软雅黑" panose="020B0503020204020204" charset="-122"/>
                  <a:ea typeface="微软雅黑" panose="020B0503020204020204" charset="-122"/>
                  <a:cs typeface="微软雅黑" panose="020B0503020204020204" charset="-122"/>
                  <a:sym typeface="+mn-ea"/>
                </a:rPr>
                <a:t>1. </a:t>
              </a:r>
              <a:r>
                <a:rPr lang="zh-CN" altLang="en-US" sz="1600" b="1" dirty="0">
                  <a:solidFill>
                    <a:srgbClr val="1A549E"/>
                  </a:solidFill>
                  <a:latin typeface="微软雅黑" panose="020B0503020204020204" charset="-122"/>
                  <a:ea typeface="微软雅黑" panose="020B0503020204020204" charset="-122"/>
                  <a:cs typeface="微软雅黑" panose="020B0503020204020204" charset="-122"/>
                  <a:sym typeface="+mn-ea"/>
                </a:rPr>
                <a:t>对公共健康的影响</a:t>
              </a:r>
              <a:endParaRPr lang="zh-CN" altLang="en-US" sz="1600" b="1" dirty="0">
                <a:solidFill>
                  <a:srgbClr val="1A549E"/>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2" name="组合 1"/>
          <p:cNvGrpSpPr/>
          <p:nvPr>
            <p:custDataLst>
              <p:tags r:id="rId10"/>
            </p:custDataLst>
          </p:nvPr>
        </p:nvGrpSpPr>
        <p:grpSpPr>
          <a:xfrm>
            <a:off x="6541135" y="1388745"/>
            <a:ext cx="5191472" cy="1613535"/>
            <a:chOff x="365" y="5049"/>
            <a:chExt cx="8731" cy="2541"/>
          </a:xfrm>
        </p:grpSpPr>
        <p:grpSp>
          <p:nvGrpSpPr>
            <p:cNvPr id="4" name="组合 3"/>
            <p:cNvGrpSpPr/>
            <p:nvPr>
              <p:custDataLst>
                <p:tags r:id="rId11"/>
              </p:custDataLst>
            </p:nvPr>
          </p:nvGrpSpPr>
          <p:grpSpPr>
            <a:xfrm>
              <a:off x="435" y="5753"/>
              <a:ext cx="8661" cy="1837"/>
              <a:chOff x="867399" y="4129962"/>
              <a:chExt cx="5844381" cy="1166495"/>
            </a:xfrm>
          </p:grpSpPr>
          <p:sp>
            <p:nvSpPr>
              <p:cNvPr id="5" name="文本框 4"/>
              <p:cNvSpPr txBox="1"/>
              <p:nvPr>
                <p:custDataLst>
                  <p:tags r:id="rId12"/>
                </p:custDataLst>
              </p:nvPr>
            </p:nvSpPr>
            <p:spPr>
              <a:xfrm>
                <a:off x="867399" y="4236007"/>
                <a:ext cx="5844381" cy="1060450"/>
              </a:xfrm>
              <a:prstGeom prst="rect">
                <a:avLst/>
              </a:prstGeom>
              <a:noFill/>
            </p:spPr>
            <p:txBody>
              <a:bodyPr vert="horz" wrap="square" rtlCol="0">
                <a:spAutoFit/>
              </a:bodyPr>
              <a:lstStyle/>
              <a:p>
                <a:pPr marL="285750" indent="-285750">
                  <a:lnSpc>
                    <a:spcPct val="150000"/>
                  </a:lnSpc>
                  <a:buFont typeface="Wingdings" panose="05000000000000000000" charset="0"/>
                  <a:buChar char="Ø"/>
                </a:pPr>
                <a:r>
                  <a:rPr lang="zh-CN" altLang="en-US" sz="1400" dirty="0">
                    <a:latin typeface="微软雅黑" panose="020B0503020204020204" charset="-122"/>
                    <a:ea typeface="微软雅黑" panose="020B0503020204020204" charset="-122"/>
                    <a:cs typeface="微软雅黑" panose="020B0503020204020204" charset="-122"/>
                    <a:sym typeface="+mn-ea"/>
                  </a:rPr>
                  <a:t>目录内</a:t>
                </a: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rPr>
                  <a:t>缺乏严格遵循《医学心悟》原方</a:t>
                </a:r>
                <a:r>
                  <a:rPr lang="zh-CN" altLang="en-US" sz="1400" dirty="0">
                    <a:latin typeface="微软雅黑" panose="020B0503020204020204" charset="-122"/>
                    <a:ea typeface="微软雅黑" panose="020B0503020204020204" charset="-122"/>
                    <a:cs typeface="微软雅黑" panose="020B0503020204020204" charset="-122"/>
                    <a:sym typeface="+mn-ea"/>
                  </a:rPr>
                  <a:t>的标准化颗粒剂。</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charset="0"/>
                  <a:buChar char="Ø"/>
                </a:pPr>
                <a:r>
                  <a:rPr lang="zh-CN" altLang="en-US" sz="1400" dirty="0">
                    <a:latin typeface="微软雅黑" panose="020B0503020204020204" charset="-122"/>
                    <a:ea typeface="微软雅黑" panose="020B0503020204020204" charset="-122"/>
                    <a:cs typeface="微软雅黑" panose="020B0503020204020204" charset="-122"/>
                    <a:sym typeface="+mn-ea"/>
                  </a:rPr>
                  <a:t>本产品完整保留原方君臣佐使结构，</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填补了针对</a:t>
                </a: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rPr>
                  <a:t>后循环缺血不足相关眩晕</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经典名方颗粒的空白。</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cxnSp>
            <p:nvCxnSpPr>
              <p:cNvPr id="6" name="直接连接符 5"/>
              <p:cNvCxnSpPr/>
              <p:nvPr>
                <p:custDataLst>
                  <p:tags r:id="rId13"/>
                </p:custDataLst>
              </p:nvPr>
            </p:nvCxnSpPr>
            <p:spPr>
              <a:xfrm flipV="1">
                <a:off x="882378" y="4129962"/>
                <a:ext cx="3775710" cy="635"/>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14"/>
                </p:custDataLst>
              </p:nvPr>
            </p:nvCxnSpPr>
            <p:spPr>
              <a:xfrm>
                <a:off x="890240" y="4130597"/>
                <a:ext cx="324785" cy="0"/>
              </a:xfrm>
              <a:prstGeom prst="line">
                <a:avLst/>
              </a:prstGeom>
              <a:ln w="28575">
                <a:solidFill>
                  <a:srgbClr val="044AFA"/>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custDataLst>
                <p:tags r:id="rId15"/>
              </p:custDataLst>
            </p:nvPr>
          </p:nvSpPr>
          <p:spPr>
            <a:xfrm>
              <a:off x="365" y="5049"/>
              <a:ext cx="7234" cy="647"/>
            </a:xfrm>
            <a:prstGeom prst="rect">
              <a:avLst/>
            </a:prstGeom>
            <a:noFill/>
          </p:spPr>
          <p:txBody>
            <a:bodyPr wrap="square" rtlCol="0" anchor="t">
              <a:spAutoFit/>
            </a:bodyPr>
            <a:p>
              <a:pPr>
                <a:lnSpc>
                  <a:spcPct val="130000"/>
                </a:lnSpc>
              </a:pPr>
              <a:r>
                <a:rPr lang="en-US" altLang="zh-CN" sz="1600" b="1" dirty="0">
                  <a:solidFill>
                    <a:srgbClr val="1A549E"/>
                  </a:solidFill>
                  <a:latin typeface="微软雅黑" panose="020B0503020204020204" charset="-122"/>
                  <a:ea typeface="微软雅黑" panose="020B0503020204020204" charset="-122"/>
                  <a:cs typeface="微软雅黑" panose="020B0503020204020204" charset="-122"/>
                  <a:sym typeface="+mn-ea"/>
                </a:rPr>
                <a:t>3. </a:t>
              </a:r>
              <a:r>
                <a:rPr lang="zh-CN" altLang="en-US" sz="1600" b="1" dirty="0">
                  <a:solidFill>
                    <a:srgbClr val="1A549E"/>
                  </a:solidFill>
                  <a:latin typeface="微软雅黑" panose="020B0503020204020204" charset="-122"/>
                  <a:ea typeface="微软雅黑" panose="020B0503020204020204" charset="-122"/>
                  <a:cs typeface="微软雅黑" panose="020B0503020204020204" charset="-122"/>
                  <a:sym typeface="+mn-ea"/>
                </a:rPr>
                <a:t>弥补药品目录短板</a:t>
              </a:r>
              <a:endParaRPr lang="zh-CN" altLang="en-US" sz="1600" b="1" dirty="0">
                <a:solidFill>
                  <a:srgbClr val="1A549E"/>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9" name="组合 8"/>
          <p:cNvGrpSpPr/>
          <p:nvPr>
            <p:custDataLst>
              <p:tags r:id="rId16"/>
            </p:custDataLst>
          </p:nvPr>
        </p:nvGrpSpPr>
        <p:grpSpPr>
          <a:xfrm>
            <a:off x="441960" y="4030345"/>
            <a:ext cx="5366385" cy="1441450"/>
            <a:chOff x="365" y="5049"/>
            <a:chExt cx="9153" cy="2270"/>
          </a:xfrm>
        </p:grpSpPr>
        <p:grpSp>
          <p:nvGrpSpPr>
            <p:cNvPr id="10" name="组合 9"/>
            <p:cNvGrpSpPr/>
            <p:nvPr>
              <p:custDataLst>
                <p:tags r:id="rId17"/>
              </p:custDataLst>
            </p:nvPr>
          </p:nvGrpSpPr>
          <p:grpSpPr>
            <a:xfrm>
              <a:off x="435" y="5752"/>
              <a:ext cx="9083" cy="1567"/>
              <a:chOff x="867399" y="4129327"/>
              <a:chExt cx="6129032" cy="995045"/>
            </a:xfrm>
          </p:grpSpPr>
          <p:sp>
            <p:nvSpPr>
              <p:cNvPr id="11" name="文本框 10"/>
              <p:cNvSpPr txBox="1"/>
              <p:nvPr>
                <p:custDataLst>
                  <p:tags r:id="rId18"/>
                </p:custDataLst>
              </p:nvPr>
            </p:nvSpPr>
            <p:spPr>
              <a:xfrm>
                <a:off x="867399" y="4129327"/>
                <a:ext cx="6129032" cy="995045"/>
              </a:xfrm>
              <a:prstGeom prst="rect">
                <a:avLst/>
              </a:prstGeom>
              <a:noFill/>
            </p:spPr>
            <p:txBody>
              <a:bodyPr vert="horz" wrap="square" rtlCol="0">
                <a:spAutoFit/>
              </a:bodyPr>
              <a:lstStyle/>
              <a:p>
                <a:pPr marL="285750" indent="-285750">
                  <a:lnSpc>
                    <a:spcPct val="140000"/>
                  </a:lnSpc>
                  <a:buFont typeface="Wingdings" panose="05000000000000000000" charset="0"/>
                  <a:buChar char="Ø"/>
                </a:pPr>
                <a:r>
                  <a:rPr lang="zh-CN" altLang="en-US" sz="1400" dirty="0">
                    <a:latin typeface="微软雅黑" panose="020B0503020204020204" charset="-122"/>
                    <a:ea typeface="微软雅黑" panose="020B0503020204020204" charset="-122"/>
                    <a:cs typeface="微软雅黑" panose="020B0503020204020204" charset="-122"/>
                    <a:sym typeface="+mn-ea"/>
                  </a:rPr>
                  <a:t>经典名方制剂，不含贵细</a:t>
                </a:r>
                <a:r>
                  <a:rPr lang="en-US" altLang="zh-CN" sz="1400" dirty="0">
                    <a:latin typeface="微软雅黑" panose="020B0503020204020204" charset="-122"/>
                    <a:ea typeface="微软雅黑" panose="020B0503020204020204" charset="-122"/>
                    <a:cs typeface="微软雅黑" panose="020B0503020204020204" charset="-122"/>
                    <a:sym typeface="+mn-ea"/>
                  </a:rPr>
                  <a:t>/</a:t>
                </a:r>
                <a:r>
                  <a:rPr lang="zh-CN" altLang="en-US" sz="1400" dirty="0">
                    <a:latin typeface="微软雅黑" panose="020B0503020204020204" charset="-122"/>
                    <a:ea typeface="微软雅黑" panose="020B0503020204020204" charset="-122"/>
                    <a:cs typeface="微软雅黑" panose="020B0503020204020204" charset="-122"/>
                    <a:sym typeface="+mn-ea"/>
                  </a:rPr>
                  <a:t>濒危药材。</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buFont typeface="Wingdings" panose="05000000000000000000" charset="0"/>
                  <a:buChar char="Ø"/>
                </a:pP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rPr>
                  <a:t>减少因眩晕复发及卒中进展带来的高额住院支出</a:t>
                </a:r>
                <a:r>
                  <a:rPr lang="zh-CN" altLang="en-US" sz="1400" dirty="0">
                    <a:latin typeface="微软雅黑" panose="020B0503020204020204" charset="-122"/>
                    <a:ea typeface="微软雅黑" panose="020B0503020204020204" charset="-122"/>
                    <a:cs typeface="微软雅黑" panose="020B0503020204020204" charset="-122"/>
                    <a:sym typeface="+mn-ea"/>
                  </a:rPr>
                  <a:t>。</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buFont typeface="Wingdings" panose="05000000000000000000" charset="0"/>
                  <a:buChar char="Ø"/>
                </a:pPr>
                <a:r>
                  <a:rPr lang="zh-CN" altLang="en-US" sz="1400" dirty="0">
                    <a:latin typeface="微软雅黑" panose="020B0503020204020204" charset="-122"/>
                    <a:ea typeface="微软雅黑" panose="020B0503020204020204" charset="-122"/>
                    <a:cs typeface="微软雅黑" panose="020B0503020204020204" charset="-122"/>
                    <a:sym typeface="+mn-ea"/>
                  </a:rPr>
                  <a:t>符合医保基金“</a:t>
                </a: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rPr>
                  <a:t>保基本</a:t>
                </a:r>
                <a:r>
                  <a:rPr lang="zh-CN" altLang="en-US" sz="1400" dirty="0">
                    <a:latin typeface="微软雅黑" panose="020B0503020204020204" charset="-122"/>
                    <a:ea typeface="微软雅黑" panose="020B0503020204020204" charset="-122"/>
                    <a:cs typeface="微软雅黑" panose="020B0503020204020204" charset="-122"/>
                    <a:sym typeface="+mn-ea"/>
                  </a:rPr>
                  <a:t>”的功能定位与支付能力，</a:t>
                </a: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sym typeface="+mn-ea"/>
                  </a:rPr>
                  <a:t>基金可控</a:t>
                </a:r>
                <a:r>
                  <a:rPr lang="zh-CN" altLang="en-US" sz="1400" dirty="0">
                    <a:latin typeface="微软雅黑" panose="020B0503020204020204" charset="-122"/>
                    <a:ea typeface="微软雅黑" panose="020B0503020204020204" charset="-122"/>
                    <a:cs typeface="微软雅黑" panose="020B0503020204020204" charset="-122"/>
                    <a:sym typeface="+mn-ea"/>
                  </a:rPr>
                  <a:t>。</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custDataLst>
                  <p:tags r:id="rId19"/>
                </p:custDataLst>
              </p:nvPr>
            </p:nvCxnSpPr>
            <p:spPr>
              <a:xfrm flipV="1">
                <a:off x="882378" y="4129962"/>
                <a:ext cx="3775710" cy="635"/>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20"/>
                </p:custDataLst>
              </p:nvPr>
            </p:nvCxnSpPr>
            <p:spPr>
              <a:xfrm>
                <a:off x="890240" y="4130597"/>
                <a:ext cx="324785" cy="0"/>
              </a:xfrm>
              <a:prstGeom prst="line">
                <a:avLst/>
              </a:prstGeom>
              <a:ln w="28575">
                <a:solidFill>
                  <a:srgbClr val="044AFA"/>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custDataLst>
                <p:tags r:id="rId21"/>
              </p:custDataLst>
            </p:nvPr>
          </p:nvSpPr>
          <p:spPr>
            <a:xfrm>
              <a:off x="365" y="5049"/>
              <a:ext cx="7234" cy="647"/>
            </a:xfrm>
            <a:prstGeom prst="rect">
              <a:avLst/>
            </a:prstGeom>
            <a:noFill/>
          </p:spPr>
          <p:txBody>
            <a:bodyPr wrap="square" rtlCol="0" anchor="t">
              <a:spAutoFit/>
            </a:bodyPr>
            <a:p>
              <a:pPr>
                <a:lnSpc>
                  <a:spcPct val="130000"/>
                </a:lnSpc>
              </a:pPr>
              <a:r>
                <a:rPr lang="en-US" altLang="zh-CN" sz="1600" b="1" dirty="0">
                  <a:solidFill>
                    <a:srgbClr val="1A549E"/>
                  </a:solidFill>
                  <a:latin typeface="微软雅黑" panose="020B0503020204020204" charset="-122"/>
                  <a:ea typeface="微软雅黑" panose="020B0503020204020204" charset="-122"/>
                  <a:cs typeface="微软雅黑" panose="020B0503020204020204" charset="-122"/>
                  <a:sym typeface="+mn-ea"/>
                </a:rPr>
                <a:t>2. </a:t>
              </a:r>
              <a:r>
                <a:rPr lang="zh-CN" altLang="en-US" sz="1600" b="1" dirty="0">
                  <a:solidFill>
                    <a:srgbClr val="1A549E"/>
                  </a:solidFill>
                  <a:latin typeface="微软雅黑" panose="020B0503020204020204" charset="-122"/>
                  <a:ea typeface="微软雅黑" panose="020B0503020204020204" charset="-122"/>
                  <a:cs typeface="微软雅黑" panose="020B0503020204020204" charset="-122"/>
                  <a:sym typeface="+mn-ea"/>
                </a:rPr>
                <a:t>符合“保基本”原则</a:t>
              </a:r>
              <a:endParaRPr lang="zh-CN" altLang="en-US" sz="1600" b="1" dirty="0">
                <a:solidFill>
                  <a:srgbClr val="1A549E"/>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17" name="组合 16"/>
          <p:cNvGrpSpPr/>
          <p:nvPr>
            <p:custDataLst>
              <p:tags r:id="rId22"/>
            </p:custDataLst>
          </p:nvPr>
        </p:nvGrpSpPr>
        <p:grpSpPr>
          <a:xfrm>
            <a:off x="6500495" y="3997325"/>
            <a:ext cx="5442296" cy="1506855"/>
            <a:chOff x="365" y="5049"/>
            <a:chExt cx="9153" cy="2373"/>
          </a:xfrm>
        </p:grpSpPr>
        <p:grpSp>
          <p:nvGrpSpPr>
            <p:cNvPr id="18" name="组合 17"/>
            <p:cNvGrpSpPr/>
            <p:nvPr>
              <p:custDataLst>
                <p:tags r:id="rId23"/>
              </p:custDataLst>
            </p:nvPr>
          </p:nvGrpSpPr>
          <p:grpSpPr>
            <a:xfrm>
              <a:off x="435" y="5752"/>
              <a:ext cx="9083" cy="1670"/>
              <a:chOff x="867399" y="4129327"/>
              <a:chExt cx="6129032" cy="1060450"/>
            </a:xfrm>
          </p:grpSpPr>
          <p:sp>
            <p:nvSpPr>
              <p:cNvPr id="19" name="文本框 18"/>
              <p:cNvSpPr txBox="1"/>
              <p:nvPr>
                <p:custDataLst>
                  <p:tags r:id="rId24"/>
                </p:custDataLst>
              </p:nvPr>
            </p:nvSpPr>
            <p:spPr>
              <a:xfrm>
                <a:off x="867399" y="4129327"/>
                <a:ext cx="6129032" cy="1060450"/>
              </a:xfrm>
              <a:prstGeom prst="rect">
                <a:avLst/>
              </a:prstGeom>
              <a:noFill/>
            </p:spPr>
            <p:txBody>
              <a:bodyPr vert="horz" wrap="square" rtlCol="0">
                <a:spAutoFit/>
              </a:bodyPr>
              <a:lstStyle/>
              <a:p>
                <a:pPr marL="285750" indent="-285750">
                  <a:lnSpc>
                    <a:spcPct val="150000"/>
                  </a:lnSpc>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属于颗粒剂，处方药，</a:t>
                </a: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rPr>
                  <a:t>不会出现临床滥用情况。</a:t>
                </a:r>
                <a:endParaRPr lang="zh-CN" altLang="en-US" sz="1400" b="1" dirty="0">
                  <a:solidFill>
                    <a:srgbClr val="1A549E"/>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charset="0"/>
                  <a:buChar char="Ø"/>
                </a:pP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rPr>
                  <a:t>口服剂型，使用方便</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，便于患者携带及用药。</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无需特殊临床管理，</a:t>
                </a:r>
                <a:r>
                  <a:rPr lang="zh-CN" altLang="en-US" sz="1400" b="1" dirty="0">
                    <a:solidFill>
                      <a:srgbClr val="1A549E"/>
                    </a:solidFill>
                    <a:latin typeface="微软雅黑" panose="020B0503020204020204" charset="-122"/>
                    <a:ea typeface="微软雅黑" panose="020B0503020204020204" charset="-122"/>
                    <a:cs typeface="微软雅黑" panose="020B0503020204020204" charset="-122"/>
                  </a:rPr>
                  <a:t>不额外增加管理难度</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，密封贮藏即可。</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21" name="直接连接符 20"/>
              <p:cNvCxnSpPr/>
              <p:nvPr>
                <p:custDataLst>
                  <p:tags r:id="rId25"/>
                </p:custDataLst>
              </p:nvPr>
            </p:nvCxnSpPr>
            <p:spPr>
              <a:xfrm flipV="1">
                <a:off x="882378" y="4129962"/>
                <a:ext cx="3775710" cy="635"/>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26"/>
                </p:custDataLst>
              </p:nvPr>
            </p:nvCxnSpPr>
            <p:spPr>
              <a:xfrm>
                <a:off x="890240" y="4130597"/>
                <a:ext cx="324785" cy="0"/>
              </a:xfrm>
              <a:prstGeom prst="line">
                <a:avLst/>
              </a:prstGeom>
              <a:ln w="28575">
                <a:solidFill>
                  <a:srgbClr val="044AFA"/>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custDataLst>
                <p:tags r:id="rId27"/>
              </p:custDataLst>
            </p:nvPr>
          </p:nvSpPr>
          <p:spPr>
            <a:xfrm>
              <a:off x="365" y="5049"/>
              <a:ext cx="7234" cy="647"/>
            </a:xfrm>
            <a:prstGeom prst="rect">
              <a:avLst/>
            </a:prstGeom>
            <a:noFill/>
          </p:spPr>
          <p:txBody>
            <a:bodyPr wrap="square" rtlCol="0" anchor="t">
              <a:spAutoFit/>
            </a:bodyPr>
            <a:p>
              <a:pPr>
                <a:lnSpc>
                  <a:spcPct val="130000"/>
                </a:lnSpc>
              </a:pPr>
              <a:r>
                <a:rPr lang="en-US" altLang="zh-CN" sz="1600" b="1" dirty="0">
                  <a:solidFill>
                    <a:srgbClr val="1A549E"/>
                  </a:solidFill>
                  <a:latin typeface="微软雅黑" panose="020B0503020204020204" charset="-122"/>
                  <a:ea typeface="微软雅黑" panose="020B0503020204020204" charset="-122"/>
                  <a:cs typeface="微软雅黑" panose="020B0503020204020204" charset="-122"/>
                  <a:sym typeface="+mn-ea"/>
                </a:rPr>
                <a:t>4. </a:t>
              </a:r>
              <a:r>
                <a:rPr lang="zh-CN" altLang="en-US" sz="1600" b="1" dirty="0">
                  <a:solidFill>
                    <a:srgbClr val="1A549E"/>
                  </a:solidFill>
                  <a:latin typeface="微软雅黑" panose="020B0503020204020204" charset="-122"/>
                  <a:ea typeface="微软雅黑" panose="020B0503020204020204" charset="-122"/>
                  <a:cs typeface="微软雅黑" panose="020B0503020204020204" charset="-122"/>
                  <a:sym typeface="+mn-ea"/>
                </a:rPr>
                <a:t>临床管理便利</a:t>
              </a:r>
              <a:endParaRPr lang="zh-CN" altLang="en-US" sz="1600" b="1" dirty="0">
                <a:solidFill>
                  <a:srgbClr val="1A549E"/>
                </a:solidFill>
                <a:latin typeface="微软雅黑" panose="020B0503020204020204" charset="-122"/>
                <a:ea typeface="微软雅黑" panose="020B0503020204020204" charset="-122"/>
                <a:cs typeface="微软雅黑" panose="020B0503020204020204" charset="-122"/>
                <a:sym typeface="+mn-ea"/>
              </a:endParaRPr>
            </a:p>
          </p:txBody>
        </p:sp>
      </p:grpSp>
      <p:sp>
        <p:nvSpPr>
          <p:cNvPr id="47" name="流程图: 决策 46"/>
          <p:cNvSpPr/>
          <p:nvPr>
            <p:custDataLst>
              <p:tags r:id="rId28"/>
            </p:custDataLst>
          </p:nvPr>
        </p:nvSpPr>
        <p:spPr>
          <a:xfrm>
            <a:off x="5975985" y="4010660"/>
            <a:ext cx="272415" cy="363855"/>
          </a:xfrm>
          <a:prstGeom prst="flowChartDecision">
            <a:avLst/>
          </a:prstGeom>
          <a:solidFill>
            <a:srgbClr val="FFFFFF"/>
          </a:solidFill>
          <a:ln w="12700" cap="flat">
            <a:solidFill>
              <a:srgbClr val="1A549E"/>
            </a:solidFill>
            <a:prstDash val="solid"/>
            <a:miter lim="800000"/>
          </a:ln>
          <a:effectLst>
            <a:outerShdw blurRad="63500" sx="102000" sy="102000" algn="ctr" rotWithShape="0">
              <a:prstClr val="black">
                <a:alpha val="40000"/>
              </a:prstClr>
            </a:outerShdw>
          </a:effectLst>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grpSp>
        <p:nvGrpSpPr>
          <p:cNvPr id="50" name="组合 49"/>
          <p:cNvGrpSpPr/>
          <p:nvPr>
            <p:custDataLst>
              <p:tags r:id="rId29"/>
            </p:custDataLst>
          </p:nvPr>
        </p:nvGrpSpPr>
        <p:grpSpPr>
          <a:xfrm>
            <a:off x="6033135" y="1913890"/>
            <a:ext cx="169545" cy="1896110"/>
            <a:chOff x="9059" y="2867"/>
            <a:chExt cx="267" cy="2986"/>
          </a:xfrm>
        </p:grpSpPr>
        <p:grpSp>
          <p:nvGrpSpPr>
            <p:cNvPr id="32" name="组合 31"/>
            <p:cNvGrpSpPr/>
            <p:nvPr/>
          </p:nvGrpSpPr>
          <p:grpSpPr>
            <a:xfrm>
              <a:off x="9059" y="2867"/>
              <a:ext cx="152" cy="2986"/>
              <a:chOff x="10140" y="4613"/>
              <a:chExt cx="378" cy="1459"/>
            </a:xfrm>
            <a:solidFill>
              <a:srgbClr val="1A549E"/>
            </a:solidFill>
          </p:grpSpPr>
          <p:sp>
            <p:nvSpPr>
              <p:cNvPr id="33" name="矩形 32"/>
              <p:cNvSpPr/>
              <p:nvPr>
                <p:custDataLst>
                  <p:tags r:id="rId30"/>
                </p:custDataLst>
              </p:nvPr>
            </p:nvSpPr>
            <p:spPr>
              <a:xfrm>
                <a:off x="10395" y="4613"/>
                <a:ext cx="123" cy="1459"/>
              </a:xfrm>
              <a:prstGeom prst="rect">
                <a:avLst/>
              </a:prstGeom>
              <a:grpFill/>
              <a:ln w="12700" cap="flat" cmpd="sng" algn="ctr">
                <a:noFill/>
                <a:prstDash val="solid"/>
                <a:miter lim="800000"/>
              </a:ln>
              <a:effectLst/>
            </p:spPr>
            <p:txBody>
              <a:bodyPr wrap="square" rtlCol="0" anchor="ctr">
                <a:noAutofit/>
              </a:bodyPr>
              <a:lstStyle/>
              <a:p>
                <a:pPr algn="ctr"/>
                <a:endParaRPr lang="zh-CN" altLang="en-US" b="1">
                  <a:solidFill>
                    <a:srgbClr val="FFFFFF"/>
                  </a:solidFill>
                  <a:latin typeface="Franklin Gothic Book" panose="020B0503020102020204" charset="0"/>
                  <a:ea typeface="微软雅黑" panose="020B0503020204020204" charset="-122"/>
                  <a:cs typeface="微软雅黑" panose="020B0503020204020204" charset="-122"/>
                  <a:sym typeface="Franklin Gothic Book" panose="020B0503020102020204" charset="0"/>
                </a:endParaRPr>
              </a:p>
            </p:txBody>
          </p:sp>
          <p:sp>
            <p:nvSpPr>
              <p:cNvPr id="35" name="等腰三角形 34"/>
              <p:cNvSpPr/>
              <p:nvPr>
                <p:custDataLst>
                  <p:tags r:id="rId31"/>
                </p:custDataLst>
              </p:nvPr>
            </p:nvSpPr>
            <p:spPr>
              <a:xfrm rot="16200000">
                <a:off x="10203" y="4851"/>
                <a:ext cx="172" cy="299"/>
              </a:xfrm>
              <a:prstGeom prst="triangle">
                <a:avLst/>
              </a:prstGeom>
              <a:grpFill/>
              <a:ln w="12700" cap="flat" cmpd="sng" algn="ctr">
                <a:noFill/>
                <a:prstDash val="solid"/>
                <a:miter lim="800000"/>
              </a:ln>
              <a:effectLst/>
            </p:spPr>
            <p:txBody>
              <a:bodyPr wrap="square" rtlCol="0" anchor="ctr">
                <a:noAutofit/>
              </a:bodyPr>
              <a:lstStyle/>
              <a:p>
                <a:pPr algn="ctr"/>
                <a:endParaRPr lang="zh-CN" altLang="en-US" b="1">
                  <a:solidFill>
                    <a:srgbClr val="FFFFFF"/>
                  </a:solidFill>
                  <a:latin typeface="Franklin Gothic Book" panose="020B0503020102020204" charset="0"/>
                  <a:ea typeface="微软雅黑" panose="020B0503020204020204" charset="-122"/>
                  <a:cs typeface="微软雅黑" panose="020B0503020204020204" charset="-122"/>
                  <a:sym typeface="Franklin Gothic Book" panose="020B0503020102020204" charset="0"/>
                </a:endParaRPr>
              </a:p>
            </p:txBody>
          </p:sp>
        </p:grpSp>
        <p:sp>
          <p:nvSpPr>
            <p:cNvPr id="49" name="等腰三角形 48"/>
            <p:cNvSpPr/>
            <p:nvPr>
              <p:custDataLst>
                <p:tags r:id="rId32"/>
              </p:custDataLst>
            </p:nvPr>
          </p:nvSpPr>
          <p:spPr>
            <a:xfrm rot="5400000" flipH="1">
              <a:off x="9089" y="4889"/>
              <a:ext cx="352" cy="123"/>
            </a:xfrm>
            <a:prstGeom prst="triangle">
              <a:avLst/>
            </a:prstGeom>
            <a:solidFill>
              <a:srgbClr val="1A549E"/>
            </a:solidFill>
            <a:ln w="12700" cap="flat" cmpd="sng" algn="ctr">
              <a:noFill/>
              <a:prstDash val="solid"/>
              <a:miter lim="800000"/>
            </a:ln>
            <a:effectLst/>
          </p:spPr>
          <p:txBody>
            <a:bodyPr wrap="square" rtlCol="0" anchor="ctr">
              <a:noAutofit/>
            </a:bodyPr>
            <a:lstStyle/>
            <a:p>
              <a:pPr algn="ctr"/>
              <a:endParaRPr lang="zh-CN" altLang="en-US" b="1">
                <a:solidFill>
                  <a:srgbClr val="FFFFFF"/>
                </a:solidFill>
                <a:latin typeface="Franklin Gothic Book" panose="020B0503020102020204" charset="0"/>
                <a:ea typeface="微软雅黑" panose="020B0503020204020204" charset="-122"/>
                <a:cs typeface="微软雅黑" panose="020B0503020204020204" charset="-122"/>
                <a:sym typeface="Franklin Gothic Book" panose="020B0503020102020204" charset="0"/>
              </a:endParaRPr>
            </a:p>
          </p:txBody>
        </p:sp>
      </p:grpSp>
      <p:grpSp>
        <p:nvGrpSpPr>
          <p:cNvPr id="51" name="组合 50"/>
          <p:cNvGrpSpPr/>
          <p:nvPr>
            <p:custDataLst>
              <p:tags r:id="rId33"/>
            </p:custDataLst>
          </p:nvPr>
        </p:nvGrpSpPr>
        <p:grpSpPr>
          <a:xfrm>
            <a:off x="6047740" y="4575175"/>
            <a:ext cx="165735" cy="1443990"/>
            <a:chOff x="9059" y="2867"/>
            <a:chExt cx="267" cy="2986"/>
          </a:xfrm>
        </p:grpSpPr>
        <p:grpSp>
          <p:nvGrpSpPr>
            <p:cNvPr id="52" name="组合 51"/>
            <p:cNvGrpSpPr/>
            <p:nvPr/>
          </p:nvGrpSpPr>
          <p:grpSpPr>
            <a:xfrm>
              <a:off x="9059" y="2867"/>
              <a:ext cx="152" cy="2986"/>
              <a:chOff x="10140" y="4613"/>
              <a:chExt cx="378" cy="1459"/>
            </a:xfrm>
            <a:solidFill>
              <a:srgbClr val="1A549E"/>
            </a:solidFill>
          </p:grpSpPr>
          <p:sp>
            <p:nvSpPr>
              <p:cNvPr id="53" name="矩形 52"/>
              <p:cNvSpPr/>
              <p:nvPr>
                <p:custDataLst>
                  <p:tags r:id="rId34"/>
                </p:custDataLst>
              </p:nvPr>
            </p:nvSpPr>
            <p:spPr>
              <a:xfrm>
                <a:off x="10395" y="4613"/>
                <a:ext cx="123" cy="1459"/>
              </a:xfrm>
              <a:prstGeom prst="rect">
                <a:avLst/>
              </a:prstGeom>
              <a:grpFill/>
              <a:ln w="12700" cap="flat" cmpd="sng" algn="ctr">
                <a:noFill/>
                <a:prstDash val="solid"/>
                <a:miter lim="800000"/>
              </a:ln>
              <a:effectLst/>
            </p:spPr>
            <p:txBody>
              <a:bodyPr wrap="square" rtlCol="0" anchor="ctr">
                <a:noAutofit/>
              </a:bodyPr>
              <a:lstStyle/>
              <a:p>
                <a:pPr algn="ctr"/>
                <a:endParaRPr lang="zh-CN" altLang="en-US" b="1">
                  <a:solidFill>
                    <a:srgbClr val="FFFFFF"/>
                  </a:solidFill>
                  <a:latin typeface="Franklin Gothic Book" panose="020B0503020102020204" charset="0"/>
                  <a:ea typeface="微软雅黑" panose="020B0503020204020204" charset="-122"/>
                  <a:cs typeface="微软雅黑" panose="020B0503020204020204" charset="-122"/>
                  <a:sym typeface="Franklin Gothic Book" panose="020B0503020102020204" charset="0"/>
                </a:endParaRPr>
              </a:p>
            </p:txBody>
          </p:sp>
          <p:sp>
            <p:nvSpPr>
              <p:cNvPr id="54" name="等腰三角形 53"/>
              <p:cNvSpPr/>
              <p:nvPr>
                <p:custDataLst>
                  <p:tags r:id="rId35"/>
                </p:custDataLst>
              </p:nvPr>
            </p:nvSpPr>
            <p:spPr>
              <a:xfrm rot="16200000">
                <a:off x="10203" y="4851"/>
                <a:ext cx="172" cy="299"/>
              </a:xfrm>
              <a:prstGeom prst="triangle">
                <a:avLst/>
              </a:prstGeom>
              <a:grpFill/>
              <a:ln w="12700" cap="flat" cmpd="sng" algn="ctr">
                <a:noFill/>
                <a:prstDash val="solid"/>
                <a:miter lim="800000"/>
              </a:ln>
              <a:effectLst/>
            </p:spPr>
            <p:txBody>
              <a:bodyPr wrap="square" rtlCol="0" anchor="ctr">
                <a:noAutofit/>
              </a:bodyPr>
              <a:lstStyle/>
              <a:p>
                <a:pPr algn="ctr"/>
                <a:endParaRPr lang="zh-CN" altLang="en-US" b="1">
                  <a:solidFill>
                    <a:srgbClr val="FFFFFF"/>
                  </a:solidFill>
                  <a:latin typeface="Franklin Gothic Book" panose="020B0503020102020204" charset="0"/>
                  <a:ea typeface="微软雅黑" panose="020B0503020204020204" charset="-122"/>
                  <a:cs typeface="微软雅黑" panose="020B0503020204020204" charset="-122"/>
                  <a:sym typeface="Franklin Gothic Book" panose="020B0503020102020204" charset="0"/>
                </a:endParaRPr>
              </a:p>
            </p:txBody>
          </p:sp>
        </p:grpSp>
        <p:sp>
          <p:nvSpPr>
            <p:cNvPr id="55" name="等腰三角形 54"/>
            <p:cNvSpPr/>
            <p:nvPr>
              <p:custDataLst>
                <p:tags r:id="rId36"/>
              </p:custDataLst>
            </p:nvPr>
          </p:nvSpPr>
          <p:spPr>
            <a:xfrm rot="5400000" flipH="1">
              <a:off x="9089" y="4889"/>
              <a:ext cx="352" cy="123"/>
            </a:xfrm>
            <a:prstGeom prst="triangle">
              <a:avLst/>
            </a:prstGeom>
            <a:solidFill>
              <a:srgbClr val="1A549E"/>
            </a:solidFill>
            <a:ln w="12700" cap="flat" cmpd="sng" algn="ctr">
              <a:noFill/>
              <a:prstDash val="solid"/>
              <a:miter lim="800000"/>
            </a:ln>
            <a:effectLst/>
          </p:spPr>
          <p:txBody>
            <a:bodyPr wrap="square" rtlCol="0" anchor="ctr">
              <a:noAutofit/>
            </a:bodyPr>
            <a:lstStyle/>
            <a:p>
              <a:pPr algn="ctr"/>
              <a:endParaRPr lang="zh-CN" altLang="en-US" b="1">
                <a:solidFill>
                  <a:srgbClr val="FFFFFF"/>
                </a:solidFill>
                <a:latin typeface="Franklin Gothic Book" panose="020B0503020102020204" charset="0"/>
                <a:ea typeface="微软雅黑" panose="020B0503020204020204" charset="-122"/>
                <a:cs typeface="微软雅黑" panose="020B0503020204020204" charset="-122"/>
                <a:sym typeface="Franklin Gothic Book" panose="020B0503020102020204" charset="0"/>
              </a:endParaRPr>
            </a:p>
          </p:txBody>
        </p:sp>
      </p:grpSp>
    </p:spTree>
  </p:cSld>
  <p:clrMapOvr>
    <a:masterClrMapping/>
  </p:clrMapOvr>
  <p:transition spd="med"/>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191.25,&quot;left&quot;:16.65,&quot;top&quot;:249.05,&quot;width&quot;:953.2771919121326}"/>
</p:tagLst>
</file>

<file path=ppt/tags/tag101.xml><?xml version="1.0" encoding="utf-8"?>
<p:tagLst xmlns:p="http://schemas.openxmlformats.org/presentationml/2006/main">
  <p:tag name="KSO_WM_DIAGRAM_VIRTUALLY_FRAME" val="{&quot;height&quot;:191.25,&quot;left&quot;:16.65,&quot;top&quot;:249.05,&quot;width&quot;:953.2771919121326}"/>
</p:tagLst>
</file>

<file path=ppt/tags/tag102.xml><?xml version="1.0" encoding="utf-8"?>
<p:tagLst xmlns:p="http://schemas.openxmlformats.org/presentationml/2006/main">
  <p:tag name="KSO_WM_DIAGRAM_VIRTUALLY_FRAME" val="{&quot;height&quot;:445.9411023622047,&quot;left&quot;:9.15,&quot;top&quot;:79.75992125984251,&quot;width&quot;:1043.15}"/>
</p:tagLst>
</file>

<file path=ppt/tags/tag103.xml><?xml version="1.0" encoding="utf-8"?>
<p:tagLst xmlns:p="http://schemas.openxmlformats.org/presentationml/2006/main">
  <p:tag name="KSO_WM_DIAGRAM_VIRTUALLY_FRAME" val="{&quot;height&quot;:191.25,&quot;left&quot;:16.65,&quot;top&quot;:249.05,&quot;width&quot;:953.2771919121326}"/>
</p:tagLst>
</file>

<file path=ppt/tags/tag104.xml><?xml version="1.0" encoding="utf-8"?>
<p:tagLst xmlns:p="http://schemas.openxmlformats.org/presentationml/2006/main">
  <p:tag name="KSO_WM_DIAGRAM_VIRTUALLY_FRAME" val="{&quot;height&quot;:191.25,&quot;left&quot;:16.65,&quot;top&quot;:249.05,&quot;width&quot;:953.2771919121326}"/>
</p:tagLst>
</file>

<file path=ppt/tags/tag105.xml><?xml version="1.0" encoding="utf-8"?>
<p:tagLst xmlns:p="http://schemas.openxmlformats.org/presentationml/2006/main">
  <p:tag name="KSO_WM_DIAGRAM_VIRTUALLY_FRAME" val="{&quot;height&quot;:191.25,&quot;left&quot;:16.65,&quot;top&quot;:249.05,&quot;width&quot;:953.2771919121326}"/>
</p:tagLst>
</file>

<file path=ppt/tags/tag106.xml><?xml version="1.0" encoding="utf-8"?>
<p:tagLst xmlns:p="http://schemas.openxmlformats.org/presentationml/2006/main">
  <p:tag name="KSO_WM_DIAGRAM_VIRTUALLY_FRAME" val="{&quot;height&quot;:191.25,&quot;left&quot;:16.65,&quot;top&quot;:249.05,&quot;width&quot;:953.2771919121326}"/>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DIAGRAM_VIRTUALLY_FRAME" val="{&quot;height&quot;:191.25,&quot;left&quot;:16.65,&quot;top&quot;:249.05,&quot;width&quot;:953.2771919121326}"/>
</p:tagLst>
</file>

<file path=ppt/tags/tag109.xml><?xml version="1.0" encoding="utf-8"?>
<p:tagLst xmlns:p="http://schemas.openxmlformats.org/presentationml/2006/main">
  <p:tag name="KSO_WM_DIAGRAM_VIRTUALLY_FRAME" val="{&quot;height&quot;:445.9411023622047,&quot;left&quot;:9.15,&quot;top&quot;:79.75992125984251,&quot;width&quot;:1043.15}"/>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DIAGRAM_VIRTUALLY_FRAME" val="{&quot;height&quot;:191.25,&quot;left&quot;:16.65,&quot;top&quot;:249.05,&quot;width&quot;:953.2771919121326}"/>
</p:tagLst>
</file>

<file path=ppt/tags/tag111.xml><?xml version="1.0" encoding="utf-8"?>
<p:tagLst xmlns:p="http://schemas.openxmlformats.org/presentationml/2006/main">
  <p:tag name="KSO_WM_DIAGRAM_VIRTUALLY_FRAME" val="{&quot;height&quot;:191.25,&quot;left&quot;:16.65,&quot;top&quot;:249.05,&quot;width&quot;:953.2771919121326}"/>
</p:tagLst>
</file>

<file path=ppt/tags/tag112.xml><?xml version="1.0" encoding="utf-8"?>
<p:tagLst xmlns:p="http://schemas.openxmlformats.org/presentationml/2006/main">
  <p:tag name="KSO_WM_DIAGRAM_VIRTUALLY_FRAME" val="{&quot;height&quot;:191.25,&quot;left&quot;:16.65,&quot;top&quot;:249.05,&quot;width&quot;:953.2771919121326}"/>
</p:tagLst>
</file>

<file path=ppt/tags/tag113.xml><?xml version="1.0" encoding="utf-8"?>
<p:tagLst xmlns:p="http://schemas.openxmlformats.org/presentationml/2006/main">
  <p:tag name="KSO_WM_DIAGRAM_VIRTUALLY_FRAME" val="{&quot;height&quot;:191.25,&quot;left&quot;:16.65,&quot;top&quot;:249.05,&quot;width&quot;:953.2771919121326}"/>
</p:tagLst>
</file>

<file path=ppt/tags/tag114.xml><?xml version="1.0" encoding="utf-8"?>
<p:tagLst xmlns:p="http://schemas.openxmlformats.org/presentationml/2006/main">
  <p:tag name="KSO_WM_DIAGRAM_VIRTUALLY_FRAME" val="{&quot;height&quot;:191.25,&quot;left&quot;:16.65,&quot;top&quot;:249.05,&quot;width&quot;:953.2771919121326}"/>
</p:tagLst>
</file>

<file path=ppt/tags/tag115.xml><?xml version="1.0" encoding="utf-8"?>
<p:tagLst xmlns:p="http://schemas.openxmlformats.org/presentationml/2006/main">
  <p:tag name="KSO_WM_DIAGRAM_VIRTUALLY_FRAME" val="{&quot;height&quot;:294.14913385826765,&quot;left&quot;:81.41047244094489,&quot;top&quot;:169.03834645669292,&quot;width&quot;:797.1791338582677}"/>
</p:tagLst>
</file>

<file path=ppt/tags/tag116.xml><?xml version="1.0" encoding="utf-8"?>
<p:tagLst xmlns:p="http://schemas.openxmlformats.org/presentationml/2006/main">
  <p:tag name="KSO_WM_DIAGRAM_VIRTUALLY_FRAME" val="{&quot;height&quot;:294.14913385826765,&quot;left&quot;:81.41047244094489,&quot;top&quot;:169.03834645669292,&quot;width&quot;:797.1791338582677}"/>
</p:tagLst>
</file>

<file path=ppt/tags/tag117.xml><?xml version="1.0" encoding="utf-8"?>
<p:tagLst xmlns:p="http://schemas.openxmlformats.org/presentationml/2006/main">
  <p:tag name="KSO_WM_DIAGRAM_VIRTUALLY_FRAME" val="{&quot;height&quot;:445.9411023622047,&quot;left&quot;:9.15,&quot;top&quot;:79.75992125984251,&quot;width&quot;:1043.15}"/>
</p:tagLst>
</file>

<file path=ppt/tags/tag118.xml><?xml version="1.0" encoding="utf-8"?>
<p:tagLst xmlns:p="http://schemas.openxmlformats.org/presentationml/2006/main">
  <p:tag name="KSO_WM_DIAGRAM_VIRTUALLY_FRAME" val="{&quot;height&quot;:445.9411023622047,&quot;left&quot;:9.15,&quot;top&quot;:79.75992125984251,&quot;width&quot;:1043.15}"/>
</p:tagLst>
</file>

<file path=ppt/tags/tag119.xml><?xml version="1.0" encoding="utf-8"?>
<p:tagLst xmlns:p="http://schemas.openxmlformats.org/presentationml/2006/main">
  <p:tag name="KSO_WM_DIAGRAM_VIRTUALLY_FRAME" val="{&quot;height&quot;:445.9411023622047,&quot;left&quot;:9.15,&quot;top&quot;:79.75992125984251,&quot;width&quot;:1043.15}"/>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DIAGRAM_VIRTUALLY_FRAME" val="{&quot;height&quot;:445.9411023622047,&quot;left&quot;:9.15,&quot;top&quot;:79.75992125984251,&quot;width&quot;:1043.15}"/>
</p:tagLst>
</file>

<file path=ppt/tags/tag121.xml><?xml version="1.0" encoding="utf-8"?>
<p:tagLst xmlns:p="http://schemas.openxmlformats.org/presentationml/2006/main">
  <p:tag name="KSO_WM_DIAGRAM_VIRTUALLY_FRAME" val="{&quot;height&quot;:445.9411023622047,&quot;left&quot;:9.15,&quot;top&quot;:79.75992125984251,&quot;width&quot;:1043.15}"/>
</p:tagLst>
</file>

<file path=ppt/tags/tag122.xml><?xml version="1.0" encoding="utf-8"?>
<p:tagLst xmlns:p="http://schemas.openxmlformats.org/presentationml/2006/main">
  <p:tag name="KSO_DOCER_RESOURCE_TRACE_INFO" val="{&quot;id&quot;:&quot;21595877&quot;,&quot;origin&quot;:0,&quot;type&quot;:&quot;icons&quot;,&quot;user&quot;:&quot;373786471&quot;}"/>
</p:tagLst>
</file>

<file path=ppt/tags/tag123.xml><?xml version="1.0" encoding="utf-8"?>
<p:tagLst xmlns:p="http://schemas.openxmlformats.org/presentationml/2006/main">
  <p:tag name="KSO_WM_DIAGRAM_VIRTUALLY_FRAME" val="{&quot;height&quot;:186.35,&quot;left&quot;:18.25,&quot;top&quot;:249.05,&quot;width&quot;:447.2}"/>
</p:tagLst>
</file>

<file path=ppt/tags/tag124.xml><?xml version="1.0" encoding="utf-8"?>
<p:tagLst xmlns:p="http://schemas.openxmlformats.org/presentationml/2006/main">
  <p:tag name="KSO_WM_DIAGRAM_VIRTUALLY_FRAME" val="{&quot;height&quot;:445.9411023622047,&quot;left&quot;:9.15,&quot;top&quot;:79.75992125984251,&quot;width&quot;:1043.15}"/>
</p:tagLst>
</file>

<file path=ppt/tags/tag125.xml><?xml version="1.0" encoding="utf-8"?>
<p:tagLst xmlns:p="http://schemas.openxmlformats.org/presentationml/2006/main">
  <p:tag name="KSO_WM_DIAGRAM_VIRTUALLY_FRAME" val="{&quot;height&quot;:186.35,&quot;left&quot;:18.25,&quot;top&quot;:249.05,&quot;width&quot;:447.2}"/>
</p:tagLst>
</file>

<file path=ppt/tags/tag126.xml><?xml version="1.0" encoding="utf-8"?>
<p:tagLst xmlns:p="http://schemas.openxmlformats.org/presentationml/2006/main">
  <p:tag name="KSO_WM_DIAGRAM_VIRTUALLY_FRAME" val="{&quot;height&quot;:186.35,&quot;left&quot;:18.25,&quot;top&quot;:249.05,&quot;width&quot;:447.2}"/>
</p:tagLst>
</file>

<file path=ppt/tags/tag127.xml><?xml version="1.0" encoding="utf-8"?>
<p:tagLst xmlns:p="http://schemas.openxmlformats.org/presentationml/2006/main">
  <p:tag name="KSO_WM_DIAGRAM_VIRTUALLY_FRAME" val="{&quot;height&quot;:186.35,&quot;left&quot;:18.25,&quot;top&quot;:249.05,&quot;width&quot;:447.2}"/>
</p:tagLst>
</file>

<file path=ppt/tags/tag128.xml><?xml version="1.0" encoding="utf-8"?>
<p:tagLst xmlns:p="http://schemas.openxmlformats.org/presentationml/2006/main">
  <p:tag name="KSO_WM_DIAGRAM_VIRTUALLY_FRAME" val="{&quot;height&quot;:186.35,&quot;left&quot;:18.25,&quot;top&quot;:249.05,&quot;width&quot;:447.2}"/>
</p:tagLst>
</file>

<file path=ppt/tags/tag129.xml><?xml version="1.0" encoding="utf-8"?>
<p:tagLst xmlns:p="http://schemas.openxmlformats.org/presentationml/2006/main">
  <p:tag name="KSO_WM_DIAGRAM_VIRTUALLY_FRAME" val="{&quot;height&quot;:445.9411023622047,&quot;left&quot;:9.15,&quot;top&quot;:79.75992125984251,&quot;width&quot;:1043.15}"/>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DIAGRAM_VIRTUALLY_FRAME" val="{&quot;height&quot;:186.35,&quot;left&quot;:18.25,&quot;top&quot;:249.05,&quot;width&quot;:447.2}"/>
</p:tagLst>
</file>

<file path=ppt/tags/tag131.xml><?xml version="1.0" encoding="utf-8"?>
<p:tagLst xmlns:p="http://schemas.openxmlformats.org/presentationml/2006/main">
  <p:tag name="KSO_WM_DIAGRAM_VIRTUALLY_FRAME" val="{&quot;height&quot;:186.35,&quot;left&quot;:18.25,&quot;top&quot;:249.05,&quot;width&quot;:447.2}"/>
</p:tagLst>
</file>

<file path=ppt/tags/tag132.xml><?xml version="1.0" encoding="utf-8"?>
<p:tagLst xmlns:p="http://schemas.openxmlformats.org/presentationml/2006/main">
  <p:tag name="KSO_WM_DIAGRAM_VIRTUALLY_FRAME" val="{&quot;height&quot;:186.35,&quot;left&quot;:18.25,&quot;top&quot;:249.05,&quot;width&quot;:447.2}"/>
</p:tagLst>
</file>

<file path=ppt/tags/tag133.xml><?xml version="1.0" encoding="utf-8"?>
<p:tagLst xmlns:p="http://schemas.openxmlformats.org/presentationml/2006/main">
  <p:tag name="KSO_WM_DIAGRAM_VIRTUALLY_FRAME" val="{&quot;height&quot;:186.35,&quot;left&quot;:18.25,&quot;top&quot;:249.05,&quot;width&quot;:447.2}"/>
</p:tagLst>
</file>

<file path=ppt/tags/tag134.xml><?xml version="1.0" encoding="utf-8"?>
<p:tagLst xmlns:p="http://schemas.openxmlformats.org/presentationml/2006/main">
  <p:tag name="KSO_WM_DIAGRAM_VIRTUALLY_FRAME" val="{&quot;height&quot;:445.9411023622047,&quot;left&quot;:9.15,&quot;top&quot;:79.75992125984251,&quot;width&quot;:1043.15}"/>
</p:tagLst>
</file>

<file path=ppt/tags/tag135.xml><?xml version="1.0" encoding="utf-8"?>
<p:tagLst xmlns:p="http://schemas.openxmlformats.org/presentationml/2006/main">
  <p:tag name="KSO_WM_DIAGRAM_VIRTUALLY_FRAME" val="{&quot;height&quot;:186.35,&quot;left&quot;:18.25,&quot;top&quot;:249.05,&quot;width&quot;:447.2}"/>
</p:tagLst>
</file>

<file path=ppt/tags/tag136.xml><?xml version="1.0" encoding="utf-8"?>
<p:tagLst xmlns:p="http://schemas.openxmlformats.org/presentationml/2006/main">
  <p:tag name="KSO_WM_DIAGRAM_VIRTUALLY_FRAME" val="{&quot;height&quot;:186.35,&quot;left&quot;:18.25,&quot;top&quot;:249.05,&quot;width&quot;:447.2}"/>
</p:tagLst>
</file>

<file path=ppt/tags/tag137.xml><?xml version="1.0" encoding="utf-8"?>
<p:tagLst xmlns:p="http://schemas.openxmlformats.org/presentationml/2006/main">
  <p:tag name="KSO_WM_DIAGRAM_VIRTUALLY_FRAME" val="{&quot;height&quot;:186.35,&quot;left&quot;:18.25,&quot;top&quot;:249.05,&quot;width&quot;:447.2}"/>
</p:tagLst>
</file>

<file path=ppt/tags/tag138.xml><?xml version="1.0" encoding="utf-8"?>
<p:tagLst xmlns:p="http://schemas.openxmlformats.org/presentationml/2006/main">
  <p:tag name="KSO_WM_DIAGRAM_VIRTUALLY_FRAME" val="{&quot;height&quot;:186.35,&quot;left&quot;:18.25,&quot;top&quot;:249.05,&quot;width&quot;:447.2}"/>
</p:tagLst>
</file>

<file path=ppt/tags/tag139.xml><?xml version="1.0" encoding="utf-8"?>
<p:tagLst xmlns:p="http://schemas.openxmlformats.org/presentationml/2006/main">
  <p:tag name="KSO_WM_DIAGRAM_VIRTUALLY_FRAME" val="{&quot;height&quot;:294.14913385826765,&quot;left&quot;:81.41047244094489,&quot;top&quot;:169.03834645669292,&quot;width&quot;:797.1791338582677}"/>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DIAGRAM_VIRTUALLY_FRAME" val="{&quot;height&quot;:386.8,&quot;left&quot;:400.65,&quot;top&quot;:170.4,&quot;width&quot;:540.2}"/>
</p:tagLst>
</file>

<file path=ppt/tags/tag141.xml><?xml version="1.0" encoding="utf-8"?>
<p:tagLst xmlns:p="http://schemas.openxmlformats.org/presentationml/2006/main">
  <p:tag name="KSO_WM_BEAUTIFY_FLAG" val=""/>
  <p:tag name="KSO_WM_DIAGRAM_VIRTUALLY_FRAME" val="{&quot;height&quot;:386.8,&quot;left&quot;:400.65,&quot;top&quot;:170.4,&quot;width&quot;:540.2}"/>
</p:tagLst>
</file>

<file path=ppt/tags/tag142.xml><?xml version="1.0" encoding="utf-8"?>
<p:tagLst xmlns:p="http://schemas.openxmlformats.org/presentationml/2006/main">
  <p:tag name="KSO_WM_DIAGRAM_VIRTUALLY_FRAME" val="{&quot;height&quot;:337.4526771653544,&quot;left&quot;:46.4,&quot;top&quot;:128.23984251968506,&quot;width&quot;:682.8041732283465}"/>
</p:tagLst>
</file>

<file path=ppt/tags/tag143.xml><?xml version="1.0" encoding="utf-8"?>
<p:tagLst xmlns:p="http://schemas.openxmlformats.org/presentationml/2006/main">
  <p:tag name="KSO_WM_BEAUTIFY_FLAG" val=""/>
  <p:tag name="KSO_WM_DIAGRAM_VIRTUALLY_FRAME" val="{&quot;height&quot;:386.8,&quot;left&quot;:400.65,&quot;top&quot;:170.4,&quot;width&quot;:540.2}"/>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TABLE_ENDDRAG_ORIGIN_RECT" val="457*219"/>
  <p:tag name="TABLE_ENDDRAG_RECT" val="480*99*457*219"/>
</p:tagLst>
</file>

<file path=ppt/tags/tag146.xml><?xml version="1.0" encoding="utf-8"?>
<p:tagLst xmlns:p="http://schemas.openxmlformats.org/presentationml/2006/main">
  <p:tag name="KSO_WM_DIAGRAM_VIRTUALLY_FRAME" val="{&quot;height&quot;:386.8,&quot;left&quot;:400.65,&quot;top&quot;:170.4,&quot;width&quot;:540.2}"/>
</p:tagLst>
</file>

<file path=ppt/tags/tag147.xml><?xml version="1.0" encoding="utf-8"?>
<p:tagLst xmlns:p="http://schemas.openxmlformats.org/presentationml/2006/main">
  <p:tag name="KSO_WM_DIAGRAM_VIRTUALLY_FRAME" val="{&quot;height&quot;:337.4526771653544,&quot;left&quot;:46.4,&quot;top&quot;:128.23984251968506,&quot;width&quot;:682.8041732283465}"/>
</p:tagLst>
</file>

<file path=ppt/tags/tag148.xml><?xml version="1.0" encoding="utf-8"?>
<p:tagLst xmlns:p="http://schemas.openxmlformats.org/presentationml/2006/main">
  <p:tag name="KSO_WM_DIAGRAM_VIRTUALLY_FRAME" val="{&quot;height&quot;:455.5,&quot;left&quot;:-0.05,&quot;top&quot;:84.5,&quot;width&quot;:1280}"/>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 name="KSO_WM_DIAGRAM_VIRTUALLY_FRAME" val="{&quot;height&quot;:333.02503937007884,&quot;left&quot;:16.70007874015746,&quot;top&quot;:197.1750393700787,&quot;width&quot;:428.7250393700788}"/>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DIAGRAM_VIRTUALLY_FRAME" val="{&quot;height&quot;:333.02503937007884,&quot;left&quot;:16.70007874015746,&quot;top&quot;:197.1750393700787,&quot;width&quot;:428.7250393700788}"/>
</p:tagLst>
</file>

<file path=ppt/tags/tag154.xml><?xml version="1.0" encoding="utf-8"?>
<p:tagLst xmlns:p="http://schemas.openxmlformats.org/presentationml/2006/main">
  <p:tag name="KSO_WM_DIAGRAM_VIRTUALLY_FRAME" val="{&quot;height&quot;:333.02503937007884,&quot;left&quot;:16.70007874015746,&quot;top&quot;:197.1750393700787,&quot;width&quot;:428.7250393700788}"/>
</p:tagLst>
</file>

<file path=ppt/tags/tag155.xml><?xml version="1.0" encoding="utf-8"?>
<p:tagLst xmlns:p="http://schemas.openxmlformats.org/presentationml/2006/main">
  <p:tag name="KSO_WM_DIAGRAM_VIRTUALLY_FRAME" val="{&quot;height&quot;:333.02503937007884,&quot;left&quot;:16.70007874015746,&quot;top&quot;:197.1750393700787,&quot;width&quot;:428.7250393700788}"/>
</p:tagLst>
</file>

<file path=ppt/tags/tag156.xml><?xml version="1.0" encoding="utf-8"?>
<p:tagLst xmlns:p="http://schemas.openxmlformats.org/presentationml/2006/main">
  <p:tag name="KSO_WM_DIAGRAM_VIRTUALLY_FRAME" val="{&quot;height&quot;:333.02503937007884,&quot;left&quot;:16.70007874015746,&quot;top&quot;:197.1750393700787,&quot;width&quot;:428.7250393700788}"/>
</p:tagLst>
</file>

<file path=ppt/tags/tag157.xml><?xml version="1.0" encoding="utf-8"?>
<p:tagLst xmlns:p="http://schemas.openxmlformats.org/presentationml/2006/main">
  <p:tag name="KSO_WM_DIAGRAM_VIRTUALLY_FRAME" val="{&quot;height&quot;:333.02503937007884,&quot;left&quot;:16.70007874015746,&quot;top&quot;:197.1750393700787,&quot;width&quot;:428.7250393700788}"/>
</p:tagLst>
</file>

<file path=ppt/tags/tag158.xml><?xml version="1.0" encoding="utf-8"?>
<p:tagLst xmlns:p="http://schemas.openxmlformats.org/presentationml/2006/main">
  <p:tag name="KSO_WM_DIAGRAM_VIRTUALLY_FRAME" val="{&quot;height&quot;:333.02503937007884,&quot;left&quot;:16.70007874015746,&quot;top&quot;:197.1750393700787,&quot;width&quot;:428.7250393700788}"/>
</p:tagLst>
</file>

<file path=ppt/tags/tag159.xml><?xml version="1.0" encoding="utf-8"?>
<p:tagLst xmlns:p="http://schemas.openxmlformats.org/presentationml/2006/main">
  <p:tag name="KSO_WM_DIAGRAM_VIRTUALLY_FRAME" val="{&quot;height&quot;:333.02503937007884,&quot;left&quot;:16.70007874015746,&quot;top&quot;:197.1750393700787,&quot;width&quot;:428.725039370078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DIAGRAM_VIRTUALLY_FRAME" val="{&quot;height&quot;:333.02503937007884,&quot;left&quot;:16.70007874015746,&quot;top&quot;:197.1750393700787,&quot;width&quot;:428.7250393700788}"/>
</p:tagLst>
</file>

<file path=ppt/tags/tag161.xml><?xml version="1.0" encoding="utf-8"?>
<p:tagLst xmlns:p="http://schemas.openxmlformats.org/presentationml/2006/main">
  <p:tag name="KSO_WM_DIAGRAM_VIRTUALLY_FRAME" val="{&quot;height&quot;:333.02503937007884,&quot;left&quot;:16.70007874015746,&quot;top&quot;:197.1750393700787,&quot;width&quot;:428.7250393700788}"/>
</p:tagLst>
</file>

<file path=ppt/tags/tag162.xml><?xml version="1.0" encoding="utf-8"?>
<p:tagLst xmlns:p="http://schemas.openxmlformats.org/presentationml/2006/main">
  <p:tag name="KSO_WM_DIAGRAM_VIRTUALLY_FRAME" val="{&quot;height&quot;:455.5,&quot;left&quot;:-0.05,&quot;top&quot;:84.5,&quot;width&quot;:1280}"/>
</p:tagLst>
</file>

<file path=ppt/tags/tag163.xml><?xml version="1.0" encoding="utf-8"?>
<p:tagLst xmlns:p="http://schemas.openxmlformats.org/presentationml/2006/main">
  <p:tag name="KSO_WM_DIAGRAM_VIRTUALLY_FRAME" val="{&quot;height&quot;:455.5,&quot;left&quot;:-0.05,&quot;top&quot;:84.5,&quot;width&quot;:1280}"/>
</p:tagLst>
</file>

<file path=ppt/tags/tag164.xml><?xml version="1.0" encoding="utf-8"?>
<p:tagLst xmlns:p="http://schemas.openxmlformats.org/presentationml/2006/main">
  <p:tag name="PA" val="v5.2.11"/>
  <p:tag name="KSO_WM_DIAGRAM_VIRTUALLY_FRAME" val="{&quot;height&quot;:455.5,&quot;left&quot;:-0.05,&quot;top&quot;:84.5,&quot;width&quot;:1280}"/>
</p:tagLst>
</file>

<file path=ppt/tags/tag165.xml><?xml version="1.0" encoding="utf-8"?>
<p:tagLst xmlns:p="http://schemas.openxmlformats.org/presentationml/2006/main">
  <p:tag name="PA" val="v5.2.11"/>
  <p:tag name="KSO_WM_DIAGRAM_VIRTUALLY_FRAME" val="{&quot;height&quot;:455.5,&quot;left&quot;:-0.05,&quot;top&quot;:84.5,&quot;width&quot;:1280}"/>
</p:tagLst>
</file>

<file path=ppt/tags/tag166.xml><?xml version="1.0" encoding="utf-8"?>
<p:tagLst xmlns:p="http://schemas.openxmlformats.org/presentationml/2006/main">
  <p:tag name="PA" val="v5.2.11"/>
  <p:tag name="KSO_WM_DIAGRAM_VIRTUALLY_FRAME" val="{&quot;height&quot;:455.5,&quot;left&quot;:-0.05,&quot;top&quot;:84.5,&quot;width&quot;:1280}"/>
</p:tagLst>
</file>

<file path=ppt/tags/tag167.xml><?xml version="1.0" encoding="utf-8"?>
<p:tagLst xmlns:p="http://schemas.openxmlformats.org/presentationml/2006/main">
  <p:tag name="KSO_WM_DIAGRAM_VIRTUALLY_FRAME" val="{&quot;height&quot;:455.5,&quot;left&quot;:-0.05,&quot;top&quot;:84.5,&quot;width&quot;:1280}"/>
</p:tagLst>
</file>

<file path=ppt/tags/tag168.xml><?xml version="1.0" encoding="utf-8"?>
<p:tagLst xmlns:p="http://schemas.openxmlformats.org/presentationml/2006/main">
  <p:tag name="KSO_WM_DIAGRAM_VIRTUALLY_FRAME" val="{&quot;height&quot;:455.5,&quot;left&quot;:-0.05,&quot;top&quot;:84.5,&quot;width&quot;:1280}"/>
</p:tagLst>
</file>

<file path=ppt/tags/tag169.xml><?xml version="1.0" encoding="utf-8"?>
<p:tagLst xmlns:p="http://schemas.openxmlformats.org/presentationml/2006/main">
  <p:tag name="KSO_WM_BEAUTIFY_FLAG" val=""/>
  <p:tag name="KSO_WM_DIAGRAM_VIRTUALLY_FRAME" val="{&quot;height&quot;:455.5,&quot;left&quot;:-0.05,&quot;top&quot;:84.5,&quot;width&quot;:128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
  <p:tag name="KSO_WM_DIAGRAM_VIRTUALLY_FRAME" val="{&quot;height&quot;:455.5,&quot;left&quot;:-0.05,&quot;top&quot;:84.5,&quot;width&quot;:1280}"/>
</p:tagLst>
</file>

<file path=ppt/tags/tag171.xml><?xml version="1.0" encoding="utf-8"?>
<p:tagLst xmlns:p="http://schemas.openxmlformats.org/presentationml/2006/main">
  <p:tag name="KSO_WM_BEAUTIFY_FLAG" val=""/>
  <p:tag name="KSO_WM_DIAGRAM_VIRTUALLY_FRAME" val="{&quot;height&quot;:455.5,&quot;left&quot;:-0.05,&quot;top&quot;:84.5,&quot;width&quot;:1280}"/>
</p:tagLst>
</file>

<file path=ppt/tags/tag172.xml><?xml version="1.0" encoding="utf-8"?>
<p:tagLst xmlns:p="http://schemas.openxmlformats.org/presentationml/2006/main">
  <p:tag name="KSO_WM_DIAGRAM_VIRTUALLY_FRAME" val="{&quot;height&quot;:455.5,&quot;left&quot;:-0.05,&quot;top&quot;:84.5,&quot;width&quot;:1280}"/>
</p:tagLst>
</file>

<file path=ppt/tags/tag173.xml><?xml version="1.0" encoding="utf-8"?>
<p:tagLst xmlns:p="http://schemas.openxmlformats.org/presentationml/2006/main">
  <p:tag name="KSO_WM_DIAGRAM_VIRTUALLY_FRAME" val="{&quot;height&quot;:455.5,&quot;left&quot;:-0.05,&quot;top&quot;:84.5,&quot;width&quot;:1280}"/>
</p:tagLst>
</file>

<file path=ppt/tags/tag174.xml><?xml version="1.0" encoding="utf-8"?>
<p:tagLst xmlns:p="http://schemas.openxmlformats.org/presentationml/2006/main">
  <p:tag name="KSO_WM_DIAGRAM_VIRTUALLY_FRAME" val="{&quot;height&quot;:455.5,&quot;left&quot;:-0.05,&quot;top&quot;:84.5,&quot;width&quot;:1280}"/>
</p:tagLst>
</file>

<file path=ppt/tags/tag175.xml><?xml version="1.0" encoding="utf-8"?>
<p:tagLst xmlns:p="http://schemas.openxmlformats.org/presentationml/2006/main">
  <p:tag name="KSO_WM_DIAGRAM_VIRTUALLY_FRAME" val="{&quot;height&quot;:455.5,&quot;left&quot;:-0.05,&quot;top&quot;:84.5,&quot;width&quot;:1280}"/>
</p:tagLst>
</file>

<file path=ppt/tags/tag176.xml><?xml version="1.0" encoding="utf-8"?>
<p:tagLst xmlns:p="http://schemas.openxmlformats.org/presentationml/2006/main">
  <p:tag name="PA" val="v5.2.11"/>
  <p:tag name="KSO_WM_DIAGRAM_VIRTUALLY_FRAME" val="{&quot;height&quot;:455.5,&quot;left&quot;:-0.05,&quot;top&quot;:84.5,&quot;width&quot;:1280}"/>
</p:tagLst>
</file>

<file path=ppt/tags/tag177.xml><?xml version="1.0" encoding="utf-8"?>
<p:tagLst xmlns:p="http://schemas.openxmlformats.org/presentationml/2006/main">
  <p:tag name="KSO_WM_DIAGRAM_VIRTUALLY_FRAME" val="{&quot;height&quot;:455.5,&quot;left&quot;:-0.05,&quot;top&quot;:84.5,&quot;width&quot;:1280}"/>
</p:tagLst>
</file>

<file path=ppt/tags/tag178.xml><?xml version="1.0" encoding="utf-8"?>
<p:tagLst xmlns:p="http://schemas.openxmlformats.org/presentationml/2006/main">
  <p:tag name="KSO_WM_DIAGRAM_VIRTUALLY_FRAME" val="{&quot;height&quot;:455.5,&quot;left&quot;:-0.05,&quot;top&quot;:84.5,&quot;width&quot;:1280}"/>
</p:tagLst>
</file>

<file path=ppt/tags/tag179.xml><?xml version="1.0" encoding="utf-8"?>
<p:tagLst xmlns:p="http://schemas.openxmlformats.org/presentationml/2006/main">
  <p:tag name="KSO_WM_BEAUTIFY_FLAG" val=""/>
  <p:tag name="KSO_WM_DIAGRAM_VIRTUALLY_FRAME" val="{&quot;height&quot;:455.5,&quot;left&quot;:-0.05,&quot;top&quot;:84.5,&quot;width&quot;:1280}"/>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DIAGRAM_VIRTUALLY_FRAME" val="{&quot;height&quot;:455.5,&quot;left&quot;:-0.05,&quot;top&quot;:84.5,&quot;width&quot;:1280}"/>
</p:tagLst>
</file>

<file path=ppt/tags/tag181.xml><?xml version="1.0" encoding="utf-8"?>
<p:tagLst xmlns:p="http://schemas.openxmlformats.org/presentationml/2006/main">
  <p:tag name="KSO_WM_DIAGRAM_VIRTUALLY_FRAME" val="{&quot;height&quot;:455.5,&quot;left&quot;:-0.05,&quot;top&quot;:84.5,&quot;width&quot;:1280}"/>
</p:tagLst>
</file>

<file path=ppt/tags/tag182.xml><?xml version="1.0" encoding="utf-8"?>
<p:tagLst xmlns:p="http://schemas.openxmlformats.org/presentationml/2006/main">
  <p:tag name="KSO_WM_DIAGRAM_VIRTUALLY_FRAME" val="{&quot;height&quot;:455.5,&quot;left&quot;:-0.05,&quot;top&quot;:84.5,&quot;width&quot;:1280}"/>
</p:tagLst>
</file>

<file path=ppt/tags/tag183.xml><?xml version="1.0" encoding="utf-8"?>
<p:tagLst xmlns:p="http://schemas.openxmlformats.org/presentationml/2006/main">
  <p:tag name="KSO_WM_DIAGRAM_VIRTUALLY_FRAME" val="{&quot;height&quot;:455.5,&quot;left&quot;:-0.05,&quot;top&quot;:84.5,&quot;width&quot;:1280}"/>
</p:tagLst>
</file>

<file path=ppt/tags/tag184.xml><?xml version="1.0" encoding="utf-8"?>
<p:tagLst xmlns:p="http://schemas.openxmlformats.org/presentationml/2006/main">
  <p:tag name="KSO_WM_DIAGRAM_VIRTUALLY_FRAME" val="{&quot;height&quot;:312.55,&quot;left&quot;:20.1,&quot;top&quot;:271.75,&quot;width&quot;:920.25}"/>
</p:tagLst>
</file>

<file path=ppt/tags/tag185.xml><?xml version="1.0" encoding="utf-8"?>
<p:tagLst xmlns:p="http://schemas.openxmlformats.org/presentationml/2006/main">
  <p:tag name="KSO_WM_DIAGRAM_VIRTUALLY_FRAME" val="{&quot;height&quot;:312.55,&quot;left&quot;:20.1,&quot;top&quot;:271.75,&quot;width&quot;:920.25}"/>
</p:tagLst>
</file>

<file path=ppt/tags/tag186.xml><?xml version="1.0" encoding="utf-8"?>
<p:tagLst xmlns:p="http://schemas.openxmlformats.org/presentationml/2006/main">
  <p:tag name="KSO_WM_DIAGRAM_VIRTUALLY_FRAME" val="{&quot;height&quot;:312.55,&quot;left&quot;:20.1,&quot;top&quot;:271.75,&quot;width&quot;:920.25}"/>
</p:tagLst>
</file>

<file path=ppt/tags/tag187.xml><?xml version="1.0" encoding="utf-8"?>
<p:tagLst xmlns:p="http://schemas.openxmlformats.org/presentationml/2006/main">
  <p:tag name="KSO_WM_DIAGRAM_VIRTUALLY_FRAME" val="{&quot;height&quot;:312.55,&quot;left&quot;:20.1,&quot;top&quot;:271.75,&quot;width&quot;:920.25}"/>
</p:tagLst>
</file>

<file path=ppt/tags/tag188.xml><?xml version="1.0" encoding="utf-8"?>
<p:tagLst xmlns:p="http://schemas.openxmlformats.org/presentationml/2006/main">
  <p:tag name="KSO_WM_DIAGRAM_VIRTUALLY_FRAME" val="{&quot;height&quot;:312.55,&quot;left&quot;:20.1,&quot;top&quot;:271.75,&quot;width&quot;:920.25}"/>
</p:tagLst>
</file>

<file path=ppt/tags/tag189.xml><?xml version="1.0" encoding="utf-8"?>
<p:tagLst xmlns:p="http://schemas.openxmlformats.org/presentationml/2006/main">
  <p:tag name="KSO_WM_DIAGRAM_VIRTUALLY_FRAME" val="{&quot;height&quot;:312.55,&quot;left&quot;:20.1,&quot;top&quot;:271.75,&quot;width&quot;:920.25}"/>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DIAGRAM_VIRTUALLY_FRAME" val="{&quot;height&quot;:312.55,&quot;left&quot;:20.1,&quot;top&quot;:271.75,&quot;width&quot;:920.25}"/>
</p:tagLst>
</file>

<file path=ppt/tags/tag191.xml><?xml version="1.0" encoding="utf-8"?>
<p:tagLst xmlns:p="http://schemas.openxmlformats.org/presentationml/2006/main">
  <p:tag name="KSO_WM_DIAGRAM_VIRTUALLY_FRAME" val="{&quot;height&quot;:312.55,&quot;left&quot;:20.1,&quot;top&quot;:271.75,&quot;width&quot;:920.25}"/>
</p:tagLst>
</file>

<file path=ppt/tags/tag192.xml><?xml version="1.0" encoding="utf-8"?>
<p:tagLst xmlns:p="http://schemas.openxmlformats.org/presentationml/2006/main">
  <p:tag name="KSO_WM_DIAGRAM_VIRTUALLY_FRAME" val="{&quot;height&quot;:312.55,&quot;left&quot;:20.1,&quot;top&quot;:271.75,&quot;width&quot;:920.25}"/>
</p:tagLst>
</file>

<file path=ppt/tags/tag193.xml><?xml version="1.0" encoding="utf-8"?>
<p:tagLst xmlns:p="http://schemas.openxmlformats.org/presentationml/2006/main">
  <p:tag name="KSO_WM_DIAGRAM_VIRTUALLY_FRAME" val="{&quot;height&quot;:386.8,&quot;left&quot;:400.65,&quot;top&quot;:170.4,&quot;width&quot;:540.2}"/>
</p:tagLst>
</file>

<file path=ppt/tags/tag194.xml><?xml version="1.0" encoding="utf-8"?>
<p:tagLst xmlns:p="http://schemas.openxmlformats.org/presentationml/2006/main">
  <p:tag name="KSO_WM_DIAGRAM_VIRTUALLY_FRAME" val="{&quot;height&quot;:337.4526771653544,&quot;left&quot;:46.4,&quot;top&quot;:128.23984251968506,&quot;width&quot;:682.8041732283465}"/>
</p:tagLst>
</file>

<file path=ppt/tags/tag195.xml><?xml version="1.0" encoding="utf-8"?>
<p:tagLst xmlns:p="http://schemas.openxmlformats.org/presentationml/2006/main">
  <p:tag name="KSO_WM_BEAUTIFY_FLAG" val=""/>
  <p:tag name="KSO_WM_DIAGRAM_VIRTUALLY_FRAME" val="{&quot;height&quot;:455.5,&quot;left&quot;:-0.05,&quot;top&quot;:84.5,&quot;width&quot;:1280}"/>
</p:tagLst>
</file>

<file path=ppt/tags/tag196.xml><?xml version="1.0" encoding="utf-8"?>
<p:tagLst xmlns:p="http://schemas.openxmlformats.org/presentationml/2006/main">
  <p:tag name="KSO_WM_BEAUTIFY_FLAG" val=""/>
  <p:tag name="KSO_WM_DIAGRAM_VIRTUALLY_FRAME" val="{&quot;height&quot;:455.5,&quot;left&quot;:-0.05,&quot;top&quot;:84.5,&quot;width&quot;:1280}"/>
</p:tagLst>
</file>

<file path=ppt/tags/tag197.xml><?xml version="1.0" encoding="utf-8"?>
<p:tagLst xmlns:p="http://schemas.openxmlformats.org/presentationml/2006/main">
  <p:tag name="KSO_WM_DIAGRAM_VIRTUALLY_FRAME" val="{&quot;height&quot;:466.27921259842515,&quot;left&quot;:18.25,&quot;top&quot;:75.97078740157481,&quot;width&quot;:957.4176377952757}"/>
</p:tagLst>
</file>

<file path=ppt/tags/tag198.xml><?xml version="1.0" encoding="utf-8"?>
<p:tagLst xmlns:p="http://schemas.openxmlformats.org/presentationml/2006/main">
  <p:tag name="KSO_WM_DIAGRAM_VIRTUALLY_FRAME" val="{&quot;height&quot;:466.27921259842515,&quot;left&quot;:18.25,&quot;top&quot;:75.97078740157481,&quot;width&quot;:957.4176377952757}"/>
</p:tagLst>
</file>

<file path=ppt/tags/tag199.xml><?xml version="1.0" encoding="utf-8"?>
<p:tagLst xmlns:p="http://schemas.openxmlformats.org/presentationml/2006/main">
  <p:tag name="KSO_WM_DIAGRAM_VIRTUALLY_FRAME" val="{&quot;height&quot;:445.9411023622047,&quot;left&quot;:9.15,&quot;top&quot;:79.75992125984251,&quot;width&quot;:1043.15}"/>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DIAGRAM_VIRTUALLY_FRAME" val="{&quot;height&quot;:466.27921259842515,&quot;left&quot;:18.25,&quot;top&quot;:75.97078740157481,&quot;width&quot;:957.4176377952757}"/>
</p:tagLst>
</file>

<file path=ppt/tags/tag201.xml><?xml version="1.0" encoding="utf-8"?>
<p:tagLst xmlns:p="http://schemas.openxmlformats.org/presentationml/2006/main">
  <p:tag name="KSO_WM_DIAGRAM_VIRTUALLY_FRAME" val="{&quot;height&quot;:466.27921259842515,&quot;left&quot;:18.25,&quot;top&quot;:75.97078740157481,&quot;width&quot;:957.4176377952757}"/>
</p:tagLst>
</file>

<file path=ppt/tags/tag202.xml><?xml version="1.0" encoding="utf-8"?>
<p:tagLst xmlns:p="http://schemas.openxmlformats.org/presentationml/2006/main">
  <p:tag name="KSO_WM_DIAGRAM_VIRTUALLY_FRAME" val="{&quot;height&quot;:466.27921259842515,&quot;left&quot;:18.25,&quot;top&quot;:75.97078740157481,&quot;width&quot;:957.4176377952757}"/>
</p:tagLst>
</file>

<file path=ppt/tags/tag203.xml><?xml version="1.0" encoding="utf-8"?>
<p:tagLst xmlns:p="http://schemas.openxmlformats.org/presentationml/2006/main">
  <p:tag name="KSO_WM_DIAGRAM_VIRTUALLY_FRAME" val="{&quot;height&quot;:466.27921259842515,&quot;left&quot;:18.25,&quot;top&quot;:75.97078740157481,&quot;width&quot;:957.4176377952757}"/>
</p:tagLst>
</file>

<file path=ppt/tags/tag204.xml><?xml version="1.0" encoding="utf-8"?>
<p:tagLst xmlns:p="http://schemas.openxmlformats.org/presentationml/2006/main">
  <p:tag name="KSO_WM_DIAGRAM_VIRTUALLY_FRAME" val="{&quot;height&quot;:466.27921259842515,&quot;left&quot;:18.25,&quot;top&quot;:75.97078740157481,&quot;width&quot;:957.4176377952757}"/>
</p:tagLst>
</file>

<file path=ppt/tags/tag205.xml><?xml version="1.0" encoding="utf-8"?>
<p:tagLst xmlns:p="http://schemas.openxmlformats.org/presentationml/2006/main">
  <p:tag name="KSO_WM_DIAGRAM_VIRTUALLY_FRAME" val="{&quot;height&quot;:445.9411023622047,&quot;left&quot;:9.15,&quot;top&quot;:79.75992125984251,&quot;width&quot;:1043.15}"/>
</p:tagLst>
</file>

<file path=ppt/tags/tag206.xml><?xml version="1.0" encoding="utf-8"?>
<p:tagLst xmlns:p="http://schemas.openxmlformats.org/presentationml/2006/main">
  <p:tag name="KSO_WM_DIAGRAM_VIRTUALLY_FRAME" val="{&quot;height&quot;:466.27921259842515,&quot;left&quot;:18.25,&quot;top&quot;:75.97078740157481,&quot;width&quot;:957.4176377952757}"/>
</p:tagLst>
</file>

<file path=ppt/tags/tag207.xml><?xml version="1.0" encoding="utf-8"?>
<p:tagLst xmlns:p="http://schemas.openxmlformats.org/presentationml/2006/main">
  <p:tag name="KSO_WM_DIAGRAM_VIRTUALLY_FRAME" val="{&quot;height&quot;:466.27921259842515,&quot;left&quot;:18.25,&quot;top&quot;:75.97078740157481,&quot;width&quot;:957.4176377952757}"/>
</p:tagLst>
</file>

<file path=ppt/tags/tag208.xml><?xml version="1.0" encoding="utf-8"?>
<p:tagLst xmlns:p="http://schemas.openxmlformats.org/presentationml/2006/main">
  <p:tag name="KSO_WM_DIAGRAM_VIRTUALLY_FRAME" val="{&quot;height&quot;:466.27921259842515,&quot;left&quot;:18.25,&quot;top&quot;:75.97078740157481,&quot;width&quot;:957.4176377952757}"/>
</p:tagLst>
</file>

<file path=ppt/tags/tag209.xml><?xml version="1.0" encoding="utf-8"?>
<p:tagLst xmlns:p="http://schemas.openxmlformats.org/presentationml/2006/main">
  <p:tag name="KSO_WM_DIAGRAM_VIRTUALLY_FRAME" val="{&quot;height&quot;:466.27921259842515,&quot;left&quot;:18.25,&quot;top&quot;:75.97078740157481,&quot;width&quot;:957.4176377952757}"/>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DIAGRAM_VIRTUALLY_FRAME" val="{&quot;height&quot;:466.27921259842515,&quot;left&quot;:18.25,&quot;top&quot;:75.97078740157481,&quot;width&quot;:957.4176377952757}"/>
</p:tagLst>
</file>

<file path=ppt/tags/tag211.xml><?xml version="1.0" encoding="utf-8"?>
<p:tagLst xmlns:p="http://schemas.openxmlformats.org/presentationml/2006/main">
  <p:tag name="KSO_WM_DIAGRAM_VIRTUALLY_FRAME" val="{&quot;height&quot;:445.9411023622047,&quot;left&quot;:9.15,&quot;top&quot;:79.75992125984251,&quot;width&quot;:1043.15}"/>
</p:tagLst>
</file>

<file path=ppt/tags/tag212.xml><?xml version="1.0" encoding="utf-8"?>
<p:tagLst xmlns:p="http://schemas.openxmlformats.org/presentationml/2006/main">
  <p:tag name="KSO_WM_DIAGRAM_VIRTUALLY_FRAME" val="{&quot;height&quot;:466.27921259842515,&quot;left&quot;:18.25,&quot;top&quot;:75.97078740157481,&quot;width&quot;:957.4176377952757}"/>
</p:tagLst>
</file>

<file path=ppt/tags/tag213.xml><?xml version="1.0" encoding="utf-8"?>
<p:tagLst xmlns:p="http://schemas.openxmlformats.org/presentationml/2006/main">
  <p:tag name="KSO_WM_DIAGRAM_VIRTUALLY_FRAME" val="{&quot;height&quot;:466.27921259842515,&quot;left&quot;:18.25,&quot;top&quot;:75.97078740157481,&quot;width&quot;:957.4176377952757}"/>
</p:tagLst>
</file>

<file path=ppt/tags/tag214.xml><?xml version="1.0" encoding="utf-8"?>
<p:tagLst xmlns:p="http://schemas.openxmlformats.org/presentationml/2006/main">
  <p:tag name="KSO_WM_DIAGRAM_VIRTUALLY_FRAME" val="{&quot;height&quot;:466.27921259842515,&quot;left&quot;:18.25,&quot;top&quot;:75.97078740157481,&quot;width&quot;:957.4176377952757}"/>
</p:tagLst>
</file>

<file path=ppt/tags/tag215.xml><?xml version="1.0" encoding="utf-8"?>
<p:tagLst xmlns:p="http://schemas.openxmlformats.org/presentationml/2006/main">
  <p:tag name="KSO_WM_DIAGRAM_VIRTUALLY_FRAME" val="{&quot;height&quot;:466.27921259842515,&quot;left&quot;:18.25,&quot;top&quot;:75.97078740157481,&quot;width&quot;:957.4176377952757}"/>
</p:tagLst>
</file>

<file path=ppt/tags/tag216.xml><?xml version="1.0" encoding="utf-8"?>
<p:tagLst xmlns:p="http://schemas.openxmlformats.org/presentationml/2006/main">
  <p:tag name="KSO_WM_DIAGRAM_VIRTUALLY_FRAME" val="{&quot;height&quot;:466.27921259842515,&quot;left&quot;:18.25,&quot;top&quot;:75.97078740157481,&quot;width&quot;:957.4176377952757}"/>
</p:tagLst>
</file>

<file path=ppt/tags/tag217.xml><?xml version="1.0" encoding="utf-8"?>
<p:tagLst xmlns:p="http://schemas.openxmlformats.org/presentationml/2006/main">
  <p:tag name="KSO_WM_DIAGRAM_VIRTUALLY_FRAME" val="{&quot;height&quot;:445.9411023622047,&quot;left&quot;:9.15,&quot;top&quot;:79.75992125984251,&quot;width&quot;:1043.15}"/>
</p:tagLst>
</file>

<file path=ppt/tags/tag218.xml><?xml version="1.0" encoding="utf-8"?>
<p:tagLst xmlns:p="http://schemas.openxmlformats.org/presentationml/2006/main">
  <p:tag name="KSO_WM_DIAGRAM_VIRTUALLY_FRAME" val="{&quot;height&quot;:466.27921259842515,&quot;left&quot;:18.25,&quot;top&quot;:75.97078740157481,&quot;width&quot;:957.4176377952757}"/>
</p:tagLst>
</file>

<file path=ppt/tags/tag219.xml><?xml version="1.0" encoding="utf-8"?>
<p:tagLst xmlns:p="http://schemas.openxmlformats.org/presentationml/2006/main">
  <p:tag name="KSO_WM_DIAGRAM_VIRTUALLY_FRAME" val="{&quot;height&quot;:466.27921259842515,&quot;left&quot;:18.25,&quot;top&quot;:75.97078740157481,&quot;width&quot;:957.4176377952757}"/>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DIAGRAM_VIRTUALLY_FRAME" val="{&quot;height&quot;:466.27921259842515,&quot;left&quot;:18.25,&quot;top&quot;:75.97078740157481,&quot;width&quot;:957.4176377952757}"/>
</p:tagLst>
</file>

<file path=ppt/tags/tag221.xml><?xml version="1.0" encoding="utf-8"?>
<p:tagLst xmlns:p="http://schemas.openxmlformats.org/presentationml/2006/main">
  <p:tag name="KSO_WM_DIAGRAM_VIRTUALLY_FRAME" val="{&quot;height&quot;:466.27921259842515,&quot;left&quot;:18.25,&quot;top&quot;:75.97078740157481,&quot;width&quot;:957.4176377952757}"/>
</p:tagLst>
</file>

<file path=ppt/tags/tag222.xml><?xml version="1.0" encoding="utf-8"?>
<p:tagLst xmlns:p="http://schemas.openxmlformats.org/presentationml/2006/main">
  <p:tag name="KSO_WM_DIAGRAM_VIRTUALLY_FRAME" val="{&quot;height&quot;:466.27921259842515,&quot;left&quot;:18.25,&quot;top&quot;:75.97078740157481,&quot;width&quot;:957.4176377952757}"/>
</p:tagLst>
</file>

<file path=ppt/tags/tag223.xml><?xml version="1.0" encoding="utf-8"?>
<p:tagLst xmlns:p="http://schemas.openxmlformats.org/presentationml/2006/main">
  <p:tag name="KSO_WM_DIAGRAM_VIRTUALLY_FRAME" val="{&quot;height&quot;:466.27921259842515,&quot;left&quot;:18.25,&quot;top&quot;:75.97078740157481,&quot;width&quot;:957.4176377952757}"/>
</p:tagLst>
</file>

<file path=ppt/tags/tag224.xml><?xml version="1.0" encoding="utf-8"?>
<p:tagLst xmlns:p="http://schemas.openxmlformats.org/presentationml/2006/main">
  <p:tag name="KSO_WM_DIAGRAM_VIRTUALLY_FRAME" val="{&quot;height&quot;:466.27921259842515,&quot;left&quot;:18.25,&quot;top&quot;:75.97078740157481,&quot;width&quot;:957.4176377952757}"/>
</p:tagLst>
</file>

<file path=ppt/tags/tag225.xml><?xml version="1.0" encoding="utf-8"?>
<p:tagLst xmlns:p="http://schemas.openxmlformats.org/presentationml/2006/main">
  <p:tag name="KSO_WM_DIAGRAM_VIRTUALLY_FRAME" val="{&quot;height&quot;:466.27921259842515,&quot;left&quot;:18.25,&quot;top&quot;:75.97078740157481,&quot;width&quot;:957.4176377952757}"/>
</p:tagLst>
</file>

<file path=ppt/tags/tag226.xml><?xml version="1.0" encoding="utf-8"?>
<p:tagLst xmlns:p="http://schemas.openxmlformats.org/presentationml/2006/main">
  <p:tag name="KSO_WM_DIAGRAM_VIRTUALLY_FRAME" val="{&quot;height&quot;:466.27921259842515,&quot;left&quot;:18.25,&quot;top&quot;:75.97078740157481,&quot;width&quot;:957.4176377952757}"/>
</p:tagLst>
</file>

<file path=ppt/tags/tag227.xml><?xml version="1.0" encoding="utf-8"?>
<p:tagLst xmlns:p="http://schemas.openxmlformats.org/presentationml/2006/main">
  <p:tag name="KSO_WM_DIAGRAM_VIRTUALLY_FRAME" val="{&quot;height&quot;:466.27921259842515,&quot;left&quot;:18.25,&quot;top&quot;:75.97078740157481,&quot;width&quot;:957.4176377952757}"/>
</p:tagLst>
</file>

<file path=ppt/tags/tag228.xml><?xml version="1.0" encoding="utf-8"?>
<p:tagLst xmlns:p="http://schemas.openxmlformats.org/presentationml/2006/main">
  <p:tag name="KSO_WM_DIAGRAM_VIRTUALLY_FRAME" val="{&quot;height&quot;:466.27921259842515,&quot;left&quot;:18.25,&quot;top&quot;:75.97078740157481,&quot;width&quot;:957.4176377952757}"/>
</p:tagLst>
</file>

<file path=ppt/tags/tag229.xml><?xml version="1.0" encoding="utf-8"?>
<p:tagLst xmlns:p="http://schemas.openxmlformats.org/presentationml/2006/main">
  <p:tag name="KSO_WM_DIAGRAM_VIRTUALLY_FRAME" val="{&quot;height&quot;:466.27921259842515,&quot;left&quot;:18.25,&quot;top&quot;:75.97078740157481,&quot;width&quot;:957.4176377952757}"/>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DIAGRAM_VIRTUALLY_FRAME" val="{&quot;height&quot;:466.27921259842515,&quot;left&quot;:18.25,&quot;top&quot;:75.97078740157481,&quot;width&quot;:957.4176377952757}"/>
</p:tagLst>
</file>

<file path=ppt/tags/tag231.xml><?xml version="1.0" encoding="utf-8"?>
<p:tagLst xmlns:p="http://schemas.openxmlformats.org/presentationml/2006/main">
  <p:tag name="COMMONDATA" val="eyJoZGlkIjoiNmNhNWMwZWJlOWY2NDMzNDdhNDMwMmJhN2NiNGRjMTkifQ=="/>
  <p:tag name="resource_record_key" val="{&quot;10&quot;:[21595877,2154472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DIAGRAM_VIRTUALLY_FRAME" val="{&quot;height&quot;:415.0374803149606,&quot;left&quot;:46.01118110236221,&quot;top&quot;:125.5,&quot;width&quot;:917.6388188976377}"/>
</p:tagLst>
</file>

<file path=ppt/tags/tag64.xml><?xml version="1.0" encoding="utf-8"?>
<p:tagLst xmlns:p="http://schemas.openxmlformats.org/presentationml/2006/main">
  <p:tag name="KSO_WM_DIAGRAM_VIRTUALLY_FRAME" val="{&quot;height&quot;:415.0374803149606,&quot;left&quot;:46.01118110236221,&quot;top&quot;:125.5,&quot;width&quot;:917.6388188976377}"/>
</p:tagLst>
</file>

<file path=ppt/tags/tag65.xml><?xml version="1.0" encoding="utf-8"?>
<p:tagLst xmlns:p="http://schemas.openxmlformats.org/presentationml/2006/main">
  <p:tag name="KSO_WM_DIAGRAM_VIRTUALLY_FRAME" val="{&quot;height&quot;:415.0374803149606,&quot;left&quot;:46.01118110236221,&quot;top&quot;:125.5,&quot;width&quot;:917.6388188976377}"/>
</p:tagLst>
</file>

<file path=ppt/tags/tag66.xml><?xml version="1.0" encoding="utf-8"?>
<p:tagLst xmlns:p="http://schemas.openxmlformats.org/presentationml/2006/main">
  <p:tag name="KSO_WM_DIAGRAM_VIRTUALLY_FRAME" val="{&quot;height&quot;:415.0374803149606,&quot;left&quot;:46.01118110236221,&quot;top&quot;:125.5,&quot;width&quot;:917.6388188976377}"/>
</p:tagLst>
</file>

<file path=ppt/tags/tag67.xml><?xml version="1.0" encoding="utf-8"?>
<p:tagLst xmlns:p="http://schemas.openxmlformats.org/presentationml/2006/main">
  <p:tag name="KSO_WM_DIAGRAM_VIRTUALLY_FRAME" val="{&quot;height&quot;:415.0374803149606,&quot;left&quot;:46.01118110236221,&quot;top&quot;:125.5,&quot;width&quot;:917.6388188976377}"/>
</p:tagLst>
</file>

<file path=ppt/tags/tag68.xml><?xml version="1.0" encoding="utf-8"?>
<p:tagLst xmlns:p="http://schemas.openxmlformats.org/presentationml/2006/main">
  <p:tag name="KSO_WM_DIAGRAM_VIRTUALLY_FRAME" val="{&quot;height&quot;:415.0374803149606,&quot;left&quot;:46.01118110236221,&quot;top&quot;:125.5,&quot;width&quot;:917.6388188976377}"/>
</p:tagLst>
</file>

<file path=ppt/tags/tag69.xml><?xml version="1.0" encoding="utf-8"?>
<p:tagLst xmlns:p="http://schemas.openxmlformats.org/presentationml/2006/main">
  <p:tag name="KSO_WM_DIAGRAM_VIRTUALLY_FRAME" val="{&quot;height&quot;:415.0374803149606,&quot;left&quot;:46.01118110236221,&quot;top&quot;:125.5,&quot;width&quot;:917.6388188976377}"/>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415.0374803149606,&quot;left&quot;:46.01118110236221,&quot;top&quot;:125.5,&quot;width&quot;:917.6388188976377}"/>
</p:tagLst>
</file>

<file path=ppt/tags/tag71.xml><?xml version="1.0" encoding="utf-8"?>
<p:tagLst xmlns:p="http://schemas.openxmlformats.org/presentationml/2006/main">
  <p:tag name="KSO_WM_DIAGRAM_VIRTUALLY_FRAME" val="{&quot;height&quot;:415.0374803149606,&quot;left&quot;:46.01118110236221,&quot;top&quot;:125.5,&quot;width&quot;:917.6388188976377}"/>
</p:tagLst>
</file>

<file path=ppt/tags/tag72.xml><?xml version="1.0" encoding="utf-8"?>
<p:tagLst xmlns:p="http://schemas.openxmlformats.org/presentationml/2006/main">
  <p:tag name="KSO_WM_DIAGRAM_VIRTUALLY_FRAME" val="{&quot;height&quot;:415.0374803149606,&quot;left&quot;:46.01118110236221,&quot;top&quot;:125.5,&quot;width&quot;:917.6388188976377}"/>
</p:tagLst>
</file>

<file path=ppt/tags/tag73.xml><?xml version="1.0" encoding="utf-8"?>
<p:tagLst xmlns:p="http://schemas.openxmlformats.org/presentationml/2006/main">
  <p:tag name="KSO_WM_DIAGRAM_VIRTUALLY_FRAME" val="{&quot;height&quot;:415.0374803149606,&quot;left&quot;:46.01118110236221,&quot;top&quot;:125.5,&quot;width&quot;:917.6388188976377}"/>
</p:tagLst>
</file>

<file path=ppt/tags/tag74.xml><?xml version="1.0" encoding="utf-8"?>
<p:tagLst xmlns:p="http://schemas.openxmlformats.org/presentationml/2006/main">
  <p:tag name="KSO_WM_DIAGRAM_VIRTUALLY_FRAME" val="{&quot;height&quot;:415.0374803149606,&quot;left&quot;:46.01118110236221,&quot;top&quot;:125.5,&quot;width&quot;:917.6388188976377}"/>
</p:tagLst>
</file>

<file path=ppt/tags/tag75.xml><?xml version="1.0" encoding="utf-8"?>
<p:tagLst xmlns:p="http://schemas.openxmlformats.org/presentationml/2006/main">
  <p:tag name="KSO_WM_DIAGRAM_VIRTUALLY_FRAME" val="{&quot;height&quot;:415.0374803149606,&quot;left&quot;:46.01118110236221,&quot;top&quot;:125.5,&quot;width&quot;:917.6388188976377}"/>
</p:tagLst>
</file>

<file path=ppt/tags/tag76.xml><?xml version="1.0" encoding="utf-8"?>
<p:tagLst xmlns:p="http://schemas.openxmlformats.org/presentationml/2006/main">
  <p:tag name="KSO_WM_DIAGRAM_VIRTUALLY_FRAME" val="{&quot;height&quot;:415.0374803149606,&quot;left&quot;:46.01118110236221,&quot;top&quot;:125.5,&quot;width&quot;:917.6388188976377}"/>
</p:tagLst>
</file>

<file path=ppt/tags/tag77.xml><?xml version="1.0" encoding="utf-8"?>
<p:tagLst xmlns:p="http://schemas.openxmlformats.org/presentationml/2006/main">
  <p:tag name="KSO_WM_DIAGRAM_VIRTUALLY_FRAME" val="{&quot;height&quot;:415.0374803149606,&quot;left&quot;:46.01118110236221,&quot;top&quot;:125.5,&quot;width&quot;:917.6388188976377}"/>
</p:tagLst>
</file>

<file path=ppt/tags/tag78.xml><?xml version="1.0" encoding="utf-8"?>
<p:tagLst xmlns:p="http://schemas.openxmlformats.org/presentationml/2006/main">
  <p:tag name="KSO_WM_DIAGRAM_VIRTUALLY_FRAME" val="{&quot;height&quot;:415.0374803149606,&quot;left&quot;:46.01118110236221,&quot;top&quot;:125.5,&quot;width&quot;:917.6388188976377}"/>
</p:tagLst>
</file>

<file path=ppt/tags/tag79.xml><?xml version="1.0" encoding="utf-8"?>
<p:tagLst xmlns:p="http://schemas.openxmlformats.org/presentationml/2006/main">
  <p:tag name="KSO_WM_DIAGRAM_VIRTUALLY_FRAME" val="{&quot;height&quot;:415.0374803149606,&quot;left&quot;:46.01118110236221,&quot;top&quot;:125.5,&quot;width&quot;:917.6388188976377}"/>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DIAGRAM_VIRTUALLY_FRAME" val="{&quot;height&quot;:415.0374803149606,&quot;left&quot;:46.01118110236221,&quot;top&quot;:125.5,&quot;width&quot;:917.6388188976377}"/>
</p:tagLst>
</file>

<file path=ppt/tags/tag81.xml><?xml version="1.0" encoding="utf-8"?>
<p:tagLst xmlns:p="http://schemas.openxmlformats.org/presentationml/2006/main">
  <p:tag name="KSO_WM_DIAGRAM_VIRTUALLY_FRAME" val="{&quot;height&quot;:415.0374803149606,&quot;left&quot;:46.01118110236221,&quot;top&quot;:125.5,&quot;width&quot;:917.6388188976377}"/>
</p:tagLst>
</file>

<file path=ppt/tags/tag82.xml><?xml version="1.0" encoding="utf-8"?>
<p:tagLst xmlns:p="http://schemas.openxmlformats.org/presentationml/2006/main">
  <p:tag name="KSO_WM_DIAGRAM_VIRTUALLY_FRAME" val="{&quot;height&quot;:415.0374803149606,&quot;left&quot;:46.01118110236221,&quot;top&quot;:125.5,&quot;width&quot;:917.6388188976377}"/>
</p:tagLst>
</file>

<file path=ppt/tags/tag83.xml><?xml version="1.0" encoding="utf-8"?>
<p:tagLst xmlns:p="http://schemas.openxmlformats.org/presentationml/2006/main">
  <p:tag name="KSO_WM_DIAGRAM_VIRTUALLY_FRAME" val="{&quot;height&quot;:415.0374803149606,&quot;left&quot;:46.01118110236221,&quot;top&quot;:125.5,&quot;width&quot;:917.6388188976377}"/>
</p:tagLst>
</file>

<file path=ppt/tags/tag84.xml><?xml version="1.0" encoding="utf-8"?>
<p:tagLst xmlns:p="http://schemas.openxmlformats.org/presentationml/2006/main">
  <p:tag name="KSO_WM_DIAGRAM_VIRTUALLY_FRAME" val="{&quot;height&quot;:415.0374803149606,&quot;left&quot;:46.01118110236221,&quot;top&quot;:125.5,&quot;width&quot;:917.6388188976377}"/>
</p:tagLst>
</file>

<file path=ppt/tags/tag85.xml><?xml version="1.0" encoding="utf-8"?>
<p:tagLst xmlns:p="http://schemas.openxmlformats.org/presentationml/2006/main">
  <p:tag name="KSO_WM_DIAGRAM_VIRTUALLY_FRAME" val="{&quot;height&quot;:415.0374803149606,&quot;left&quot;:46.01118110236221,&quot;top&quot;:125.5,&quot;width&quot;:917.6388188976377}"/>
</p:tagLst>
</file>

<file path=ppt/tags/tag86.xml><?xml version="1.0" encoding="utf-8"?>
<p:tagLst xmlns:p="http://schemas.openxmlformats.org/presentationml/2006/main">
  <p:tag name="KSO_WM_DIAGRAM_VIRTUALLY_FRAME" val="{&quot;height&quot;:415.0374803149606,&quot;left&quot;:46.01118110236221,&quot;top&quot;:125.5,&quot;width&quot;:917.6388188976377}"/>
</p:tagLst>
</file>

<file path=ppt/tags/tag87.xml><?xml version="1.0" encoding="utf-8"?>
<p:tagLst xmlns:p="http://schemas.openxmlformats.org/presentationml/2006/main">
  <p:tag name="KSO_WM_DIAGRAM_VIRTUALLY_FRAME" val="{&quot;height&quot;:415.0374803149606,&quot;left&quot;:46.01118110236221,&quot;top&quot;:125.5,&quot;width&quot;:917.6388188976377}"/>
</p:tagLst>
</file>

<file path=ppt/tags/tag88.xml><?xml version="1.0" encoding="utf-8"?>
<p:tagLst xmlns:p="http://schemas.openxmlformats.org/presentationml/2006/main">
  <p:tag name="KSO_WM_DIAGRAM_VIRTUALLY_FRAME" val="{&quot;height&quot;:415.0374803149606,&quot;left&quot;:46.01118110236221,&quot;top&quot;:125.5,&quot;width&quot;:917.6388188976377}"/>
</p:tagLst>
</file>

<file path=ppt/tags/tag89.xml><?xml version="1.0" encoding="utf-8"?>
<p:tagLst xmlns:p="http://schemas.openxmlformats.org/presentationml/2006/main">
  <p:tag name="KSO_WM_DIAGRAM_VIRTUALLY_FRAME" val="{&quot;height&quot;:415.0374803149606,&quot;left&quot;:46.01118110236221,&quot;top&quot;:125.5,&quot;width&quot;:917.6388188976377}"/>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415.0374803149606,&quot;left&quot;:46.01118110236221,&quot;top&quot;:125.5,&quot;width&quot;:917.6388188976377}"/>
</p:tagLst>
</file>

<file path=ppt/tags/tag91.xml><?xml version="1.0" encoding="utf-8"?>
<p:tagLst xmlns:p="http://schemas.openxmlformats.org/presentationml/2006/main">
  <p:tag name="KSO_WM_DIAGRAM_VIRTUALLY_FRAME" val="{&quot;height&quot;:415.0374803149606,&quot;left&quot;:46.01118110236221,&quot;top&quot;:125.5,&quot;width&quot;:917.6388188976377}"/>
</p:tagLst>
</file>

<file path=ppt/tags/tag92.xml><?xml version="1.0" encoding="utf-8"?>
<p:tagLst xmlns:p="http://schemas.openxmlformats.org/presentationml/2006/main">
  <p:tag name="KSO_WM_DIAGRAM_VIRTUALLY_FRAME" val="{&quot;height&quot;:415.0374803149606,&quot;left&quot;:46.01118110236221,&quot;top&quot;:125.5,&quot;width&quot;:917.6388188976377}"/>
</p:tagLst>
</file>

<file path=ppt/tags/tag93.xml><?xml version="1.0" encoding="utf-8"?>
<p:tagLst xmlns:p="http://schemas.openxmlformats.org/presentationml/2006/main">
  <p:tag name="KSO_WM_DIAGRAM_VIRTUALLY_FRAME" val="{&quot;height&quot;:415.0374803149606,&quot;left&quot;:46.01118110236221,&quot;top&quot;:125.5,&quot;width&quot;:917.6388188976377}"/>
</p:tagLst>
</file>

<file path=ppt/tags/tag94.xml><?xml version="1.0" encoding="utf-8"?>
<p:tagLst xmlns:p="http://schemas.openxmlformats.org/presentationml/2006/main">
  <p:tag name="TABLE_ENDDRAG_ORIGIN_RECT" val="868*85"/>
  <p:tag name="TABLE_ENDDRAG_RECT" val="25*420*868*85"/>
</p:tagLst>
</file>

<file path=ppt/tags/tag95.xml><?xml version="1.0" encoding="utf-8"?>
<p:tagLst xmlns:p="http://schemas.openxmlformats.org/presentationml/2006/main">
  <p:tag name="KSO_WM_DIAGRAM_VIRTUALLY_FRAME" val="{&quot;height&quot;:191.25,&quot;left&quot;:16.65,&quot;top&quot;:249.05,&quot;width&quot;:953.2771919121326}"/>
</p:tagLst>
</file>

<file path=ppt/tags/tag96.xml><?xml version="1.0" encoding="utf-8"?>
<p:tagLst xmlns:p="http://schemas.openxmlformats.org/presentationml/2006/main">
  <p:tag name="KSO_WM_DIAGRAM_VIRTUALLY_FRAME" val="{&quot;height&quot;:445.9411023622047,&quot;left&quot;:9.15,&quot;top&quot;:79.75992125984251,&quot;width&quot;:1043.15}"/>
</p:tagLst>
</file>

<file path=ppt/tags/tag97.xml><?xml version="1.0" encoding="utf-8"?>
<p:tagLst xmlns:p="http://schemas.openxmlformats.org/presentationml/2006/main">
  <p:tag name="KSO_WM_DIAGRAM_VIRTUALLY_FRAME" val="{&quot;height&quot;:191.25,&quot;left&quot;:16.65,&quot;top&quot;:249.05,&quot;width&quot;:953.2771919121326}"/>
</p:tagLst>
</file>

<file path=ppt/tags/tag98.xml><?xml version="1.0" encoding="utf-8"?>
<p:tagLst xmlns:p="http://schemas.openxmlformats.org/presentationml/2006/main">
  <p:tag name="KSO_WM_DIAGRAM_VIRTUALLY_FRAME" val="{&quot;height&quot;:191.25,&quot;left&quot;:16.65,&quot;top&quot;:249.05,&quot;width&quot;:953.2771919121326}"/>
</p:tagLst>
</file>

<file path=ppt/tags/tag99.xml><?xml version="1.0" encoding="utf-8"?>
<p:tagLst xmlns:p="http://schemas.openxmlformats.org/presentationml/2006/main">
  <p:tag name="KSO_WM_DIAGRAM_VIRTUALLY_FRAME" val="{&quot;height&quot;:191.25,&quot;left&quot;:16.65,&quot;top&quot;:249.05,&quot;width&quot;:953.277191912132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6096E6"/>
      </a:accent1>
      <a:accent2>
        <a:srgbClr val="58B6E5"/>
      </a:accent2>
      <a:accent3>
        <a:srgbClr val="56CA95"/>
      </a:accent3>
      <a:accent4>
        <a:srgbClr val="FFBA55"/>
      </a:accent4>
      <a:accent5>
        <a:srgbClr val="F18870"/>
      </a:accent5>
      <a:accent6>
        <a:srgbClr val="EC5F74"/>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8389</Words>
  <Application>WPS 演示</Application>
  <PresentationFormat>宽屏</PresentationFormat>
  <Paragraphs>395</Paragraphs>
  <Slides>9</Slides>
  <Notes>2</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9</vt:i4>
      </vt:variant>
    </vt:vector>
  </HeadingPairs>
  <TitlesOfParts>
    <vt:vector size="26" baseType="lpstr">
      <vt:lpstr>Arial</vt:lpstr>
      <vt:lpstr>宋体</vt:lpstr>
      <vt:lpstr>Wingdings</vt:lpstr>
      <vt:lpstr>Arial</vt:lpstr>
      <vt:lpstr>微软雅黑</vt:lpstr>
      <vt:lpstr>Wingdings</vt:lpstr>
      <vt:lpstr>Calibri</vt:lpstr>
      <vt:lpstr>Source Han Sans CN Bold</vt:lpstr>
      <vt:lpstr>MiSans Normal</vt:lpstr>
      <vt:lpstr>Liter</vt:lpstr>
      <vt:lpstr>PMingLiU-ExtB</vt:lpstr>
      <vt:lpstr>Franklin Gothic Book</vt:lpstr>
      <vt:lpstr>华文新魏</vt:lpstr>
      <vt:lpstr>Arial Unicode MS</vt:lpstr>
      <vt:lpstr>Office 主题</vt:lpstr>
      <vt:lpstr>Office 主题​​</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Lewis</dc:creator>
  <cp:lastModifiedBy>果冻</cp:lastModifiedBy>
  <cp:revision>513</cp:revision>
  <dcterms:created xsi:type="dcterms:W3CDTF">2021-08-13T05:46:00Z</dcterms:created>
  <dcterms:modified xsi:type="dcterms:W3CDTF">2026-06-09T07:03:32Z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C5A9D2D7D25C4FCEB3C045FFFAA1FE34_13</vt:lpwstr>
  </property>
</Properties>
</file>