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handoutMasterIdLst>
    <p:handoutMasterId r:id="rId16"/>
  </p:handoutMasterIdLst>
  <p:sldIdLst>
    <p:sldId id="360" r:id="rId4"/>
    <p:sldId id="361" r:id="rId5"/>
    <p:sldId id="356" r:id="rId7"/>
    <p:sldId id="359" r:id="rId8"/>
    <p:sldId id="357" r:id="rId9"/>
    <p:sldId id="325" r:id="rId10"/>
    <p:sldId id="358" r:id="rId11"/>
    <p:sldId id="339" r:id="rId12"/>
    <p:sldId id="335" r:id="rId13"/>
    <p:sldId id="338" r:id="rId14"/>
    <p:sldId id="363"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8" userDrawn="1">
          <p15:clr>
            <a:srgbClr val="A4A3A4"/>
          </p15:clr>
        </p15:guide>
        <p15:guide id="2" pos="40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帐户" initials="M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A549E"/>
    <a:srgbClr val="0070C0"/>
    <a:srgbClr val="007DD5"/>
    <a:srgbClr val="0099FF"/>
    <a:srgbClr val="0071C1"/>
    <a:srgbClr val="7F7F7F"/>
    <a:srgbClr val="BFBFBF"/>
    <a:srgbClr val="F4A31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62D247C-14F4-44D4-977D-7BE49BA90708}" styleName="表样式 1">
    <a:wholeTbl>
      <a:tcTxStyle>
        <a:fontRef idx="none">
          <a:srgbClr val="000000"/>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lastRow>
    <a:seCell>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080" autoAdjust="0"/>
  </p:normalViewPr>
  <p:slideViewPr>
    <p:cSldViewPr snapToGrid="0" showGuides="1">
      <p:cViewPr varScale="1">
        <p:scale>
          <a:sx n="70" d="100"/>
          <a:sy n="70" d="100"/>
        </p:scale>
        <p:origin x="388" y="40"/>
      </p:cViewPr>
      <p:guideLst>
        <p:guide orient="horz" pos="2528"/>
        <p:guide pos="4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38.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DEBC6-93C0-4E52-8FF9-E690104C0D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F30F4-CFAD-4C02-907A-630CEDDA48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CF30F4-CFAD-4C02-907A-630CEDDA48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kumimoji="0" lang="zh-CN" altLang="en-US"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pic>
        <p:nvPicPr>
          <p:cNvPr id="2" name="图片 1" descr="di"/>
          <p:cNvPicPr>
            <a:picLocks noChangeAspect="1"/>
          </p:cNvPicPr>
          <p:nvPr userDrawn="1"/>
        </p:nvPicPr>
        <p:blipFill>
          <a:blip r:embed="rId3"/>
          <a:stretch>
            <a:fillRect/>
          </a:stretch>
        </p:blipFill>
        <p:spPr>
          <a:xfrm flipH="1">
            <a:off x="0" y="1215447"/>
            <a:ext cx="3104722" cy="5642553"/>
          </a:xfrm>
          <a:prstGeom prst="rect">
            <a:avLst/>
          </a:prstGeom>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_标题幻灯片">
    <p:spTree>
      <p:nvGrpSpPr>
        <p:cNvPr id="1" name=""/>
        <p:cNvGrpSpPr/>
        <p:nvPr/>
      </p:nvGrpSpPr>
      <p:grpSpPr>
        <a:xfrm>
          <a:off x="0" y="0"/>
          <a:ext cx="0" cy="0"/>
          <a:chOff x="0" y="0"/>
          <a:chExt cx="0" cy="0"/>
        </a:xfrm>
      </p:grpSpPr>
      <p:grpSp>
        <p:nvGrpSpPr>
          <p:cNvPr id="2" name="组合 8"/>
          <p:cNvGrpSpPr/>
          <p:nvPr userDrawn="1"/>
        </p:nvGrpSpPr>
        <p:grpSpPr>
          <a:xfrm>
            <a:off x="298605" y="294501"/>
            <a:ext cx="11559386" cy="923290"/>
            <a:chOff x="0" y="45083"/>
            <a:chExt cx="11258358" cy="919869"/>
          </a:xfrm>
        </p:grpSpPr>
        <p:grpSp>
          <p:nvGrpSpPr>
            <p:cNvPr id="3" name="组合 3"/>
            <p:cNvGrpSpPr/>
            <p:nvPr/>
          </p:nvGrpSpPr>
          <p:grpSpPr>
            <a:xfrm>
              <a:off x="1035157" y="144286"/>
              <a:ext cx="10223201" cy="385885"/>
              <a:chOff x="98532" y="144286"/>
              <a:chExt cx="10223199"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98532" y="144286"/>
                <a:ext cx="10223199" cy="10755"/>
              </a:xfrm>
              <a:prstGeom prst="line">
                <a:avLst/>
              </a:prstGeom>
              <a:noFill/>
              <a:ln w="98425" cap="flat">
                <a:solidFill>
                  <a:srgbClr val="0070C0"/>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211514" cy="919869"/>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endParaRPr sz="5420" kern="0"/>
            </a:p>
          </p:txBody>
        </p:sp>
      </p:gr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5_标题幻灯片">
    <p:spTree>
      <p:nvGrpSpPr>
        <p:cNvPr id="1" name=""/>
        <p:cNvGrpSpPr/>
        <p:nvPr/>
      </p:nvGrpSpPr>
      <p:grpSpPr>
        <a:xfrm>
          <a:off x="0" y="0"/>
          <a:ext cx="0" cy="0"/>
          <a:chOff x="0" y="0"/>
          <a:chExt cx="0" cy="0"/>
        </a:xfrm>
      </p:grpSpPr>
      <p:grpSp>
        <p:nvGrpSpPr>
          <p:cNvPr id="2" name="组合 8"/>
          <p:cNvGrpSpPr/>
          <p:nvPr userDrawn="1"/>
        </p:nvGrpSpPr>
        <p:grpSpPr>
          <a:xfrm>
            <a:off x="298605" y="294500"/>
            <a:ext cx="11559593" cy="929849"/>
            <a:chOff x="0" y="45083"/>
            <a:chExt cx="11258560" cy="926403"/>
          </a:xfrm>
        </p:grpSpPr>
        <p:grpSp>
          <p:nvGrpSpPr>
            <p:cNvPr id="3" name="组合 3"/>
            <p:cNvGrpSpPr/>
            <p:nvPr/>
          </p:nvGrpSpPr>
          <p:grpSpPr>
            <a:xfrm>
              <a:off x="1370364" y="144286"/>
              <a:ext cx="9888196" cy="385885"/>
              <a:chOff x="433739" y="144286"/>
              <a:chExt cx="9888194"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chemeClr val="bg1">
                    <a:lumMod val="65000"/>
                  </a:schemeClr>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79"/>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sz="905" kern="0" dirty="0"/>
                <a:t>品牌</a:t>
              </a:r>
              <a:endParaRPr lang="zh-CN" altLang="en-US" sz="905" kern="0" dirty="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a:t>
              </a:r>
              <a:r>
                <a:rPr lang="en-US" sz="5420" kern="0"/>
                <a:t>2</a:t>
              </a:r>
              <a:endParaRPr lang="en-US" sz="5420" kern="0"/>
            </a:p>
          </p:txBody>
        </p:sp>
      </p:grpSp>
      <p:sp>
        <p:nvSpPr>
          <p:cNvPr id="10" name="文本框 20481"/>
          <p:cNvSpPr txBox="1"/>
          <p:nvPr userDrawn="1"/>
        </p:nvSpPr>
        <p:spPr>
          <a:xfrm>
            <a:off x="1324089" y="249248"/>
            <a:ext cx="3106846" cy="309691"/>
          </a:xfrm>
          <a:prstGeom prst="rect">
            <a:avLst/>
          </a:prstGeom>
          <a:noFill/>
          <a:ln w="12700" cap="flat">
            <a:noFill/>
            <a:miter lim="400000"/>
          </a:ln>
          <a:effectLst/>
        </p:spPr>
        <p:txBody>
          <a:bodyPr wrap="square" lIns="45889" tIns="45889" rIns="45889" bIns="4588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标题幻灯片">
    <p:spTree>
      <p:nvGrpSpPr>
        <p:cNvPr id="1" name=""/>
        <p:cNvGrpSpPr/>
        <p:nvPr/>
      </p:nvGrpSpPr>
      <p:grpSpPr>
        <a:xfrm>
          <a:off x="0" y="0"/>
          <a:ext cx="0" cy="0"/>
          <a:chOff x="0" y="0"/>
          <a:chExt cx="0" cy="0"/>
        </a:xfrm>
      </p:grpSpPr>
      <p:grpSp>
        <p:nvGrpSpPr>
          <p:cNvPr id="2" name="组合 8"/>
          <p:cNvGrpSpPr/>
          <p:nvPr userDrawn="1"/>
        </p:nvGrpSpPr>
        <p:grpSpPr>
          <a:xfrm>
            <a:off x="298605" y="249249"/>
            <a:ext cx="11559593" cy="975100"/>
            <a:chOff x="0" y="-1"/>
            <a:chExt cx="11258560" cy="971487"/>
          </a:xfrm>
        </p:grpSpPr>
        <p:grpSp>
          <p:nvGrpSpPr>
            <p:cNvPr id="3" name="组合 3"/>
            <p:cNvGrpSpPr/>
            <p:nvPr/>
          </p:nvGrpSpPr>
          <p:grpSpPr>
            <a:xfrm>
              <a:off x="980990" y="-1"/>
              <a:ext cx="10277570" cy="530172"/>
              <a:chOff x="44365" y="0"/>
              <a:chExt cx="10277568" cy="530170"/>
            </a:xfrm>
          </p:grpSpPr>
          <p:sp>
            <p:nvSpPr>
              <p:cNvPr id="4" name="文本框 20481"/>
              <p:cNvSpPr txBox="1"/>
              <p:nvPr/>
            </p:nvSpPr>
            <p:spPr>
              <a:xfrm>
                <a:off x="44365" y="0"/>
                <a:ext cx="3031184" cy="308542"/>
              </a:xfrm>
              <a:prstGeom prst="rect">
                <a:avLst/>
              </a:prstGeom>
              <a:noFill/>
              <a:ln w="12700" cap="flat">
                <a:noFill/>
                <a:miter lim="400000"/>
              </a:ln>
              <a:effectLst/>
            </p:spPr>
            <p:txBody>
              <a:bodyPr wrap="square" lIns="45719" tIns="45719" rIns="45719" bIns="4571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rgbClr val="0070C0"/>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华润三九概况</a:t>
              </a:r>
              <a:endParaRPr sz="905" kern="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01</a:t>
              </a:r>
              <a:endParaRPr sz="5420" kern="0"/>
            </a:p>
          </p:txBody>
        </p:sp>
      </p:grpSp>
      <p:pic>
        <p:nvPicPr>
          <p:cNvPr id="11" name="图片 10"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标题幻灯片">
    <p:spTree>
      <p:nvGrpSpPr>
        <p:cNvPr id="1" name=""/>
        <p:cNvGrpSpPr/>
        <p:nvPr/>
      </p:nvGrpSpPr>
      <p:grpSpPr>
        <a:xfrm>
          <a:off x="0" y="0"/>
          <a:ext cx="0" cy="0"/>
          <a:chOff x="0" y="0"/>
          <a:chExt cx="0" cy="0"/>
        </a:xfrm>
      </p:grpSpPr>
      <p:grpSp>
        <p:nvGrpSpPr>
          <p:cNvPr id="2" name="组合 8"/>
          <p:cNvGrpSpPr/>
          <p:nvPr userDrawn="1"/>
        </p:nvGrpSpPr>
        <p:grpSpPr>
          <a:xfrm>
            <a:off x="298605" y="294500"/>
            <a:ext cx="11559593" cy="929849"/>
            <a:chOff x="0" y="45083"/>
            <a:chExt cx="11258560" cy="926403"/>
          </a:xfrm>
        </p:grpSpPr>
        <p:grpSp>
          <p:nvGrpSpPr>
            <p:cNvPr id="3" name="组合 3"/>
            <p:cNvGrpSpPr/>
            <p:nvPr/>
          </p:nvGrpSpPr>
          <p:grpSpPr>
            <a:xfrm>
              <a:off x="1370364" y="144286"/>
              <a:ext cx="9888196" cy="385885"/>
              <a:chOff x="433739" y="144286"/>
              <a:chExt cx="9888194" cy="385884"/>
            </a:xfrm>
          </p:grpSpPr>
          <p:sp>
            <p:nvSpPr>
              <p:cNvPr id="5" name="文本框 20482"/>
              <p:cNvSpPr txBox="1"/>
              <p:nvPr/>
            </p:nvSpPr>
            <p:spPr>
              <a:xfrm>
                <a:off x="43373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6" name="直接连接符 20484"/>
              <p:cNvSpPr/>
              <p:nvPr/>
            </p:nvSpPr>
            <p:spPr>
              <a:xfrm>
                <a:off x="3022028" y="144286"/>
                <a:ext cx="7299905" cy="751"/>
              </a:xfrm>
              <a:prstGeom prst="line">
                <a:avLst/>
              </a:prstGeom>
              <a:noFill/>
              <a:ln w="98425" cap="flat">
                <a:solidFill>
                  <a:schemeClr val="bg1">
                    <a:lumMod val="65000"/>
                  </a:schemeClr>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7" name="文本框 14"/>
            <p:cNvSpPr txBox="1"/>
            <p:nvPr/>
          </p:nvSpPr>
          <p:spPr>
            <a:xfrm>
              <a:off x="939165" y="254623"/>
              <a:ext cx="1529717" cy="231279"/>
            </a:xfrm>
            <a:prstGeom prst="rect">
              <a:avLst/>
            </a:prstGeom>
            <a:noFill/>
            <a:ln w="12700" cap="flat">
              <a:noFill/>
              <a:miter lim="400000"/>
            </a:ln>
            <a:effectLst/>
          </p:spPr>
          <p:txBody>
            <a:bodyPr wrap="square" lIns="45719" tIns="45719" rIns="45719" bIns="45719" numCol="1" anchor="t">
              <a:spAutoFit/>
            </a:bodyPr>
            <a:lstStyle>
              <a:lvl1pPr>
                <a:defRPr sz="90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lang="zh-CN" altLang="en-US" sz="905" kern="0" dirty="0"/>
                <a:t>品牌</a:t>
              </a:r>
              <a:endParaRPr lang="zh-CN" altLang="en-US" sz="905" kern="0" dirty="0"/>
            </a:p>
          </p:txBody>
        </p:sp>
        <p:pic>
          <p:nvPicPr>
            <p:cNvPr id="8" name="图片 6" descr="图片 6"/>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9" name="文本框 7"/>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a:t>
              </a:r>
              <a:r>
                <a:rPr lang="en-US" sz="5420" kern="0"/>
                <a:t>2</a:t>
              </a:r>
              <a:endParaRPr lang="en-US" sz="5420" kern="0"/>
            </a:p>
          </p:txBody>
        </p:sp>
      </p:grpSp>
      <p:sp>
        <p:nvSpPr>
          <p:cNvPr id="10" name="文本框 20481"/>
          <p:cNvSpPr txBox="1"/>
          <p:nvPr userDrawn="1"/>
        </p:nvSpPr>
        <p:spPr>
          <a:xfrm>
            <a:off x="1324089" y="249248"/>
            <a:ext cx="3106846" cy="309691"/>
          </a:xfrm>
          <a:prstGeom prst="rect">
            <a:avLst/>
          </a:prstGeom>
          <a:noFill/>
          <a:ln w="12700" cap="flat">
            <a:noFill/>
            <a:miter lim="400000"/>
          </a:ln>
          <a:effectLst/>
        </p:spPr>
        <p:txBody>
          <a:bodyPr wrap="square" lIns="45889" tIns="45889" rIns="45889" bIns="45889" numCol="1" anchor="t">
            <a:spAutoFit/>
          </a:bodyPr>
          <a:lstStyle/>
          <a:p>
            <a:pPr hangingPunct="0">
              <a:defRPr sz="1400" b="1">
                <a:solidFill>
                  <a:srgbClr val="808080"/>
                </a:solidFill>
              </a:defRPr>
            </a:pP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pic>
        <p:nvPicPr>
          <p:cNvPr id="12" name="图片 11"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两栏内容">
    <p:spTree>
      <p:nvGrpSpPr>
        <p:cNvPr id="1" name=""/>
        <p:cNvGrpSpPr/>
        <p:nvPr/>
      </p:nvGrpSpPr>
      <p:grpSpPr>
        <a:xfrm>
          <a:off x="0" y="0"/>
          <a:ext cx="0" cy="0"/>
          <a:chOff x="0" y="0"/>
          <a:chExt cx="0" cy="0"/>
        </a:xfrm>
      </p:grpSpPr>
      <p:grpSp>
        <p:nvGrpSpPr>
          <p:cNvPr id="48" name="组合 8"/>
          <p:cNvGrpSpPr/>
          <p:nvPr userDrawn="1"/>
        </p:nvGrpSpPr>
        <p:grpSpPr>
          <a:xfrm>
            <a:off x="298605" y="249249"/>
            <a:ext cx="11559593" cy="975100"/>
            <a:chOff x="0" y="-1"/>
            <a:chExt cx="11258560" cy="971487"/>
          </a:xfrm>
        </p:grpSpPr>
        <p:grpSp>
          <p:nvGrpSpPr>
            <p:cNvPr id="44" name="组合 6"/>
            <p:cNvGrpSpPr/>
            <p:nvPr/>
          </p:nvGrpSpPr>
          <p:grpSpPr>
            <a:xfrm>
              <a:off x="890905" y="-1"/>
              <a:ext cx="10367655" cy="530172"/>
              <a:chOff x="0" y="0"/>
              <a:chExt cx="10367654" cy="530170"/>
            </a:xfrm>
          </p:grpSpPr>
          <p:sp>
            <p:nvSpPr>
              <p:cNvPr id="41" name="文本框 20481"/>
              <p:cNvSpPr txBox="1"/>
              <p:nvPr/>
            </p:nvSpPr>
            <p:spPr>
              <a:xfrm>
                <a:off x="0" y="0"/>
                <a:ext cx="3206114" cy="308542"/>
              </a:xfrm>
              <a:prstGeom prst="rect">
                <a:avLst/>
              </a:prstGeom>
              <a:solidFill>
                <a:srgbClr val="FFFFFF"/>
              </a:solidFill>
              <a:ln w="12700" cap="flat">
                <a:noFill/>
                <a:miter lim="400000"/>
              </a:ln>
              <a:effectLst/>
            </p:spPr>
            <p:txBody>
              <a:bodyPr wrap="square" lIns="45719" tIns="45719" rIns="45719" bIns="45719" numCol="1" anchor="t">
                <a:spAutoFit/>
              </a:bodyPr>
              <a:lstStyle/>
              <a:p>
                <a:pPr hangingPunct="0">
                  <a:defRPr sz="1400" b="1">
                    <a:solidFill>
                      <a:srgbClr val="FFFFFF"/>
                    </a:solidFill>
                  </a:defRPr>
                </a:pPr>
                <a:r>
                  <a:rPr lang="en-US" sz="1405" b="1" kern="0">
                    <a:solidFill>
                      <a:srgbClr val="F4AA0A"/>
                    </a:solidFill>
                    <a:latin typeface="Arial" panose="020B0604020202020204"/>
                    <a:cs typeface="Arial" panose="020B0604020202020204"/>
                    <a:sym typeface="Arial" panose="020B0604020202020204"/>
                  </a:rPr>
                  <a:t>          </a:t>
                </a:r>
                <a:r>
                  <a:rPr sz="1405" b="1" kern="0">
                    <a:solidFill>
                      <a:srgbClr val="F4AA0A"/>
                    </a:solidFill>
                    <a:latin typeface="Arial" panose="020B0604020202020204"/>
                    <a:cs typeface="Arial" panose="020B0604020202020204"/>
                    <a:sym typeface="Arial" panose="020B0604020202020204"/>
                  </a:rPr>
                  <a:t> CHINA RESOURCES SANJIU</a:t>
                </a:r>
                <a:endParaRPr sz="1405" b="1" kern="0">
                  <a:solidFill>
                    <a:srgbClr val="F4AA0A"/>
                  </a:solidFill>
                  <a:latin typeface="Arial" panose="020B0604020202020204"/>
                  <a:cs typeface="Arial" panose="020B0604020202020204"/>
                  <a:sym typeface="Arial" panose="020B0604020202020204"/>
                </a:endParaRPr>
              </a:p>
            </p:txBody>
          </p:sp>
          <p:sp>
            <p:nvSpPr>
              <p:cNvPr id="42" name="文本框 20482"/>
              <p:cNvSpPr txBox="1"/>
              <p:nvPr/>
            </p:nvSpPr>
            <p:spPr>
              <a:xfrm>
                <a:off x="479459" y="283311"/>
                <a:ext cx="2725988" cy="246859"/>
              </a:xfrm>
              <a:prstGeom prst="rect">
                <a:avLst/>
              </a:prstGeom>
              <a:noFill/>
              <a:ln w="12700" cap="flat">
                <a:noFill/>
                <a:miter lim="400000"/>
              </a:ln>
              <a:effectLst/>
            </p:spPr>
            <p:txBody>
              <a:bodyPr wrap="square" lIns="45719" tIns="45719" rIns="45719" bIns="45719" numCol="1" anchor="t">
                <a:spAutoFit/>
              </a:bodyPr>
              <a:lstStyle>
                <a:lvl1pPr>
                  <a:defRPr sz="1000">
                    <a:solidFill>
                      <a:srgbClr val="FFFFFF"/>
                    </a:solidFill>
                  </a:defRPr>
                </a:lvl1pPr>
              </a:lstStyle>
              <a:p>
                <a:pPr hangingPunct="0"/>
                <a:r>
                  <a:rPr sz="1005" kern="0">
                    <a:latin typeface="Arial" panose="020B0604020202020204"/>
                    <a:cs typeface="Arial" panose="020B0604020202020204"/>
                    <a:sym typeface="Arial" panose="020B0604020202020204"/>
                  </a:rPr>
                  <a:t>This is a good space for a short subtitle</a:t>
                </a:r>
                <a:endParaRPr sz="1005" kern="0">
                  <a:latin typeface="Arial" panose="020B0604020202020204"/>
                  <a:cs typeface="Arial" panose="020B0604020202020204"/>
                  <a:sym typeface="Arial" panose="020B0604020202020204"/>
                </a:endParaRPr>
              </a:p>
            </p:txBody>
          </p:sp>
          <p:sp>
            <p:nvSpPr>
              <p:cNvPr id="43" name="直接连接符 20484"/>
              <p:cNvSpPr/>
              <p:nvPr/>
            </p:nvSpPr>
            <p:spPr>
              <a:xfrm>
                <a:off x="3067749" y="144286"/>
                <a:ext cx="7299905" cy="751"/>
              </a:xfrm>
              <a:prstGeom prst="line">
                <a:avLst/>
              </a:prstGeom>
              <a:noFill/>
              <a:ln w="98425" cap="flat">
                <a:solidFill>
                  <a:srgbClr val="F4AA0A"/>
                </a:solidFill>
                <a:prstDash val="solid"/>
                <a:round/>
              </a:ln>
              <a:effectLst/>
            </p:spPr>
            <p:txBody>
              <a:bodyPr wrap="square" lIns="0" tIns="0" rIns="0" bIns="0" numCol="1" anchor="t">
                <a:noAutofit/>
              </a:bodyPr>
              <a:lstStyle/>
              <a:p>
                <a:pPr hangingPunct="0"/>
                <a:endParaRPr sz="1805" kern="0">
                  <a:solidFill>
                    <a:srgbClr val="000000"/>
                  </a:solidFill>
                  <a:latin typeface="Arial" panose="020B0604020202020204"/>
                  <a:cs typeface="Arial" panose="020B0604020202020204"/>
                  <a:sym typeface="Arial" panose="020B0604020202020204"/>
                </a:endParaRPr>
              </a:p>
            </p:txBody>
          </p:sp>
        </p:grpSp>
        <p:sp>
          <p:nvSpPr>
            <p:cNvPr id="45" name="文本框 14"/>
            <p:cNvSpPr txBox="1"/>
            <p:nvPr/>
          </p:nvSpPr>
          <p:spPr>
            <a:xfrm>
              <a:off x="939165" y="254623"/>
              <a:ext cx="1743077" cy="231280"/>
            </a:xfrm>
            <a:prstGeom prst="rect">
              <a:avLst/>
            </a:prstGeom>
            <a:noFill/>
            <a:ln w="12700" cap="flat">
              <a:noFill/>
              <a:miter lim="400000"/>
            </a:ln>
            <a:effectLst/>
          </p:spPr>
          <p:txBody>
            <a:bodyPr wrap="square" lIns="45719" tIns="45719" rIns="45719" bIns="45719" numCol="1" anchor="t">
              <a:spAutoFit/>
            </a:bodyPr>
            <a:lstStyle>
              <a:lvl1pPr>
                <a:defRPr sz="9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905" kern="0"/>
                <a:t>企业文化与社会责任</a:t>
              </a:r>
              <a:endParaRPr sz="905" kern="0"/>
            </a:p>
          </p:txBody>
        </p:sp>
        <p:pic>
          <p:nvPicPr>
            <p:cNvPr id="46" name="图片 7" descr="图片 7"/>
            <p:cNvPicPr>
              <a:picLocks noChangeAspect="1"/>
            </p:cNvPicPr>
            <p:nvPr/>
          </p:nvPicPr>
          <p:blipFill>
            <a:blip r:embed="rId2"/>
            <a:stretch>
              <a:fillRect/>
            </a:stretch>
          </p:blipFill>
          <p:spPr>
            <a:xfrm>
              <a:off x="12065" y="45083"/>
              <a:ext cx="871221" cy="850229"/>
            </a:xfrm>
            <a:prstGeom prst="rect">
              <a:avLst/>
            </a:prstGeom>
            <a:ln w="12700" cap="flat">
              <a:noFill/>
              <a:miter lim="400000"/>
              <a:headEnd/>
              <a:tailEnd/>
            </a:ln>
            <a:effectLst/>
          </p:spPr>
        </p:pic>
        <p:sp>
          <p:nvSpPr>
            <p:cNvPr id="47" name="文本框 9"/>
            <p:cNvSpPr txBox="1"/>
            <p:nvPr/>
          </p:nvSpPr>
          <p:spPr>
            <a:xfrm>
              <a:off x="0" y="45083"/>
              <a:ext cx="906656" cy="926403"/>
            </a:xfrm>
            <a:prstGeom prst="rect">
              <a:avLst/>
            </a:prstGeom>
            <a:noFill/>
            <a:ln w="12700" cap="flat">
              <a:noFill/>
              <a:miter lim="400000"/>
            </a:ln>
            <a:effectLst/>
          </p:spPr>
          <p:txBody>
            <a:bodyPr wrap="none" lIns="45719" tIns="45719" rIns="45719" bIns="45719" numCol="1" anchor="t">
              <a:spAutoFit/>
            </a:bodyPr>
            <a:lstStyle>
              <a:lvl1pPr>
                <a:defRPr sz="5400">
                  <a:solidFill>
                    <a:srgbClr val="FFC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r>
                <a:rPr sz="5420" kern="0"/>
                <a:t>03</a:t>
              </a:r>
              <a:endParaRPr sz="5420" kern="0"/>
            </a:p>
          </p:txBody>
        </p:sp>
      </p:grpSp>
      <p:pic>
        <p:nvPicPr>
          <p:cNvPr id="12" name="图片 11" descr="di"/>
          <p:cNvPicPr>
            <a:picLocks noChangeAspect="1"/>
          </p:cNvPicPr>
          <p:nvPr userDrawn="1"/>
        </p:nvPicPr>
        <p:blipFill>
          <a:blip r:embed="rId3"/>
          <a:stretch>
            <a:fillRect/>
          </a:stretch>
        </p:blipFill>
        <p:spPr>
          <a:xfrm>
            <a:off x="9166819" y="1147250"/>
            <a:ext cx="3025181" cy="5711388"/>
          </a:xfrm>
          <a:prstGeom prst="rect">
            <a:avLst/>
          </a:prstGeom>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90" name="图片占位符 2"/>
          <p:cNvSpPr>
            <a:spLocks noGrp="1"/>
          </p:cNvSpPr>
          <p:nvPr>
            <p:ph type="pic" sz="half" idx="21"/>
          </p:nvPr>
        </p:nvSpPr>
        <p:spPr>
          <a:xfrm>
            <a:off x="608709" y="1556884"/>
            <a:ext cx="5235746" cy="4612991"/>
          </a:xfrm>
          <a:prstGeom prst="rect">
            <a:avLst/>
          </a:prstGeom>
        </p:spPr>
        <p:txBody>
          <a:bodyPr lIns="91439" tIns="45719" rIns="91439" bIns="45719">
            <a:noAutofit/>
          </a:bodyPr>
          <a:lstStyle/>
          <a:p/>
        </p:txBody>
      </p:sp>
      <p:sp>
        <p:nvSpPr>
          <p:cNvPr id="91" name="正文级别 1…"/>
          <p:cNvSpPr txBox="1">
            <a:spLocks noGrp="1"/>
          </p:cNvSpPr>
          <p:nvPr>
            <p:ph type="body" sz="half" idx="1" hasCustomPrompt="1"/>
          </p:nvPr>
        </p:nvSpPr>
        <p:spPr>
          <a:xfrm>
            <a:off x="6353635" y="1556884"/>
            <a:ext cx="5229864" cy="4612991"/>
          </a:xfrm>
          <a:prstGeom prst="rect">
            <a:avLst/>
          </a:prstGeom>
        </p:spPr>
        <p:txBody>
          <a:bodyPr/>
          <a:lstStyle>
            <a:lvl1pPr>
              <a:buSzTx/>
              <a:buFontTx/>
              <a:buNone/>
              <a:defRPr sz="1505"/>
            </a:lvl1pPr>
            <a:lvl2pPr marL="686435" indent="-228600">
              <a:buFontTx/>
              <a:defRPr sz="1505"/>
            </a:lvl2pPr>
            <a:lvl3pPr marL="1144270" indent="-228600">
              <a:buFontTx/>
              <a:defRPr sz="1505"/>
            </a:lvl3pPr>
            <a:lvl4pPr marL="1637030" indent="-264160">
              <a:buFontTx/>
              <a:defRPr sz="1505"/>
            </a:lvl4pPr>
            <a:lvl5pPr marL="2094230" indent="-264160">
              <a:buFontTx/>
              <a:defRPr sz="1505"/>
            </a:lvl5pPr>
          </a:lstStyle>
          <a:p>
            <a:r>
              <a:t>正文级别 1</a:t>
            </a:r>
          </a:p>
          <a:p>
            <a:pPr lvl="1"/>
            <a:r>
              <a:t>正文级别 2</a:t>
            </a:r>
          </a:p>
          <a:p>
            <a:pPr lvl="2"/>
            <a:r>
              <a:t>正文级别 3</a:t>
            </a:r>
          </a:p>
          <a:p>
            <a:pPr lvl="3"/>
            <a:r>
              <a:t>正文级别 4</a:t>
            </a:r>
          </a:p>
          <a:p>
            <a:pPr lvl="4"/>
            <a:r>
              <a:t>正文级别 5</a:t>
            </a:r>
          </a:p>
        </p:txBody>
      </p:sp>
      <p:sp>
        <p:nvSpPr>
          <p:cNvPr id="92" name="标题文本"/>
          <p:cNvSpPr txBox="1">
            <a:spLocks noGrp="1"/>
          </p:cNvSpPr>
          <p:nvPr>
            <p:ph type="title" hasCustomPrompt="1"/>
          </p:nvPr>
        </p:nvSpPr>
        <p:spPr>
          <a:xfrm>
            <a:off x="608709" y="609058"/>
            <a:ext cx="10974791" cy="706365"/>
          </a:xfrm>
          <a:prstGeom prst="rect">
            <a:avLst/>
          </a:prstGeom>
        </p:spPr>
        <p:txBody>
          <a:bodyPr/>
          <a:lstStyle/>
          <a:p>
            <a:r>
              <a:t>标题文本</a:t>
            </a:r>
          </a:p>
        </p:txBody>
      </p:sp>
      <p:sp>
        <p:nvSpPr>
          <p:cNvPr id="93"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竖排标题与文本">
    <p:spTree>
      <p:nvGrpSpPr>
        <p:cNvPr id="1" name=""/>
        <p:cNvGrpSpPr/>
        <p:nvPr/>
      </p:nvGrpSpPr>
      <p:grpSpPr>
        <a:xfrm>
          <a:off x="0" y="0"/>
          <a:ext cx="0" cy="0"/>
          <a:chOff x="0" y="0"/>
          <a:chExt cx="0" cy="0"/>
        </a:xfrm>
      </p:grpSpPr>
      <p:sp>
        <p:nvSpPr>
          <p:cNvPr id="100" name="单击此处编辑标题"/>
          <p:cNvSpPr txBox="1">
            <a:spLocks noGrp="1"/>
          </p:cNvSpPr>
          <p:nvPr>
            <p:ph type="title" hasCustomPrompt="1"/>
          </p:nvPr>
        </p:nvSpPr>
        <p:spPr>
          <a:xfrm>
            <a:off x="10240014" y="915390"/>
            <a:ext cx="1044533" cy="5034648"/>
          </a:xfrm>
          <a:prstGeom prst="rect">
            <a:avLst/>
          </a:prstGeom>
        </p:spPr>
        <p:txBody>
          <a:bodyPr vert="eaVert" lIns="46799" tIns="46799" rIns="46799" bIns="46799"/>
          <a:lstStyle>
            <a:lvl1pPr>
              <a:defRPr sz="2710"/>
            </a:lvl1pPr>
          </a:lstStyle>
          <a:p>
            <a:r>
              <a:t>单击此处编辑标题</a:t>
            </a:r>
          </a:p>
        </p:txBody>
      </p:sp>
      <p:sp>
        <p:nvSpPr>
          <p:cNvPr id="101" name="正文级别 1…"/>
          <p:cNvSpPr txBox="1">
            <a:spLocks noGrp="1"/>
          </p:cNvSpPr>
          <p:nvPr>
            <p:ph type="body" idx="1" hasCustomPrompt="1"/>
          </p:nvPr>
        </p:nvSpPr>
        <p:spPr>
          <a:xfrm>
            <a:off x="914865" y="915390"/>
            <a:ext cx="9173874" cy="5034648"/>
          </a:xfrm>
          <a:prstGeom prst="rect">
            <a:avLst/>
          </a:prstGeom>
        </p:spPr>
        <p:txBody>
          <a:bodyPr vert="eaVert"/>
          <a:lstStyle>
            <a:lvl1pPr>
              <a:defRPr spc="301"/>
            </a:lvl1pPr>
            <a:lvl2pPr>
              <a:defRPr spc="301"/>
            </a:lvl2pPr>
            <a:lvl3pPr>
              <a:defRPr spc="301"/>
            </a:lvl3pPr>
            <a:lvl4pPr>
              <a:defRPr spc="301"/>
            </a:lvl4pPr>
            <a:lvl5pPr>
              <a:defRPr spc="301"/>
            </a:lvl5pPr>
          </a:lstStyle>
          <a:p>
            <a:r>
              <a:t>正文级别 1</a:t>
            </a:r>
          </a:p>
          <a:p>
            <a:pPr lvl="1"/>
            <a:r>
              <a:t>正文级别 2</a:t>
            </a:r>
          </a:p>
          <a:p>
            <a:pPr lvl="2"/>
            <a:r>
              <a:t>正文级别 3</a:t>
            </a:r>
          </a:p>
          <a:p>
            <a:pPr lvl="3"/>
            <a:r>
              <a:t>正文级别 4</a:t>
            </a:r>
          </a:p>
          <a:p>
            <a:pPr lvl="4"/>
            <a:r>
              <a:t>正文级别 5</a:t>
            </a:r>
          </a:p>
        </p:txBody>
      </p:sp>
      <p:sp>
        <p:nvSpPr>
          <p:cNvPr id="102"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109" name="正文级别 1…"/>
          <p:cNvSpPr txBox="1">
            <a:spLocks noGrp="1"/>
          </p:cNvSpPr>
          <p:nvPr>
            <p:ph type="body" idx="1" hasCustomPrompt="1"/>
          </p:nvPr>
        </p:nvSpPr>
        <p:spPr>
          <a:xfrm>
            <a:off x="608709" y="774839"/>
            <a:ext cx="10978392" cy="548874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0"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末尾幻灯片">
    <p:spTree>
      <p:nvGrpSpPr>
        <p:cNvPr id="1" name=""/>
        <p:cNvGrpSpPr/>
        <p:nvPr/>
      </p:nvGrpSpPr>
      <p:grpSpPr>
        <a:xfrm>
          <a:off x="0" y="0"/>
          <a:ext cx="0" cy="0"/>
          <a:chOff x="0" y="0"/>
          <a:chExt cx="0" cy="0"/>
        </a:xfrm>
      </p:grpSpPr>
      <p:sp>
        <p:nvSpPr>
          <p:cNvPr id="117" name="单击此处编辑标题"/>
          <p:cNvSpPr txBox="1">
            <a:spLocks noGrp="1"/>
          </p:cNvSpPr>
          <p:nvPr>
            <p:ph type="title" hasCustomPrompt="1"/>
          </p:nvPr>
        </p:nvSpPr>
        <p:spPr>
          <a:xfrm>
            <a:off x="1199410" y="2486690"/>
            <a:ext cx="9804195" cy="1019904"/>
          </a:xfrm>
          <a:prstGeom prst="rect">
            <a:avLst/>
          </a:prstGeom>
        </p:spPr>
        <p:txBody>
          <a:bodyPr lIns="46799" tIns="46799" rIns="46799" bIns="46799" anchor="t"/>
          <a:lstStyle>
            <a:lvl1pPr algn="ctr">
              <a:defRPr sz="5920"/>
            </a:lvl1pPr>
          </a:lstStyle>
          <a:p>
            <a:r>
              <a:t>单击此处编辑标题</a:t>
            </a:r>
          </a:p>
        </p:txBody>
      </p:sp>
      <p:sp>
        <p:nvSpPr>
          <p:cNvPr id="118" name="正文级别 1…"/>
          <p:cNvSpPr txBox="1">
            <a:spLocks noGrp="1"/>
          </p:cNvSpPr>
          <p:nvPr>
            <p:ph type="body" sz="quarter" idx="1" hasCustomPrompt="1"/>
          </p:nvPr>
        </p:nvSpPr>
        <p:spPr>
          <a:xfrm>
            <a:off x="1199410" y="3564255"/>
            <a:ext cx="9804195" cy="472112"/>
          </a:xfrm>
          <a:prstGeom prst="rect">
            <a:avLst/>
          </a:prstGeom>
        </p:spPr>
        <p:txBody>
          <a:bodyPr/>
          <a:lstStyle>
            <a:lvl1pPr algn="ctr">
              <a:lnSpc>
                <a:spcPct val="110000"/>
              </a:lnSpc>
              <a:buSzTx/>
              <a:buFontTx/>
              <a:buNone/>
              <a:defRPr sz="2310" spc="201"/>
            </a:lvl1pPr>
            <a:lvl2pPr marL="808355" indent="-350520" algn="ctr">
              <a:lnSpc>
                <a:spcPct val="110000"/>
              </a:lnSpc>
              <a:buFontTx/>
              <a:defRPr sz="2310" spc="201"/>
            </a:lvl2pPr>
            <a:lvl3pPr marL="1265555" indent="-350520" algn="ctr">
              <a:lnSpc>
                <a:spcPct val="110000"/>
              </a:lnSpc>
              <a:buFontTx/>
              <a:defRPr sz="2310" spc="201"/>
            </a:lvl3pPr>
            <a:lvl4pPr marL="1777365" indent="-404495" algn="ctr">
              <a:lnSpc>
                <a:spcPct val="110000"/>
              </a:lnSpc>
              <a:buFontTx/>
              <a:defRPr sz="2310" spc="201"/>
            </a:lvl4pPr>
            <a:lvl5pPr marL="2235200" indent="-404495" algn="ctr">
              <a:lnSpc>
                <a:spcPct val="110000"/>
              </a:lnSpc>
              <a:buFontTx/>
              <a:defRPr sz="2310" spc="201"/>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txBox="1">
            <a:spLocks noGrp="1"/>
          </p:cNvSpPr>
          <p:nvPr>
            <p:ph type="sldNum" sz="quarter" idx="2"/>
          </p:nvPr>
        </p:nvSpPr>
        <p:spPr>
          <a:xfrm>
            <a:off x="11346038" y="6372062"/>
            <a:ext cx="237461" cy="215499"/>
          </a:xfrm>
          <a:prstGeom prst="rect">
            <a:avLst/>
          </a:prstGeom>
        </p:spPr>
        <p:txBody>
          <a:bodyPr/>
          <a:lstStyle/>
          <a:p>
            <a:pPr hangingPunct="0"/>
            <a:fld id="{86CB4B4D-7CA3-9044-876B-883B54F8677D}" type="slidenum">
              <a:rPr kern="0">
                <a:solidFill>
                  <a:srgbClr val="000000"/>
                </a:solidFill>
                <a:latin typeface="Arial" panose="020B0604020202020204"/>
                <a:cs typeface="Arial" panose="020B0604020202020204"/>
                <a:sym typeface="Arial" panose="020B0604020202020204"/>
              </a:rPr>
            </a:fld>
            <a:endParaRPr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60612" y="6379980"/>
            <a:ext cx="2816548" cy="366482"/>
          </a:xfrm>
        </p:spPr>
        <p:txBody>
          <a:bodyPr/>
          <a:lstStyle/>
          <a:p>
            <a:pPr hangingPunct="0"/>
            <a:fld id="{82F288E0-7875-42C4-84C8-98DBBD3BF4D2}" type="datetimeFigureOut">
              <a:rPr lang="zh-CN" altLang="en-US" kern="0" smtClean="0">
                <a:solidFill>
                  <a:srgbClr val="000000"/>
                </a:solidFill>
                <a:latin typeface="Arial" panose="020B0604020202020204"/>
                <a:cs typeface="Arial" panose="020B0604020202020204"/>
                <a:sym typeface="Arial" panose="020B0604020202020204"/>
              </a:rPr>
            </a:fld>
            <a:endParaRPr lang="zh-CN" altLang="en-US" kern="0">
              <a:solidFill>
                <a:srgbClr val="000000"/>
              </a:solidFill>
              <a:latin typeface="Arial" panose="020B0604020202020204"/>
              <a:cs typeface="Arial" panose="020B0604020202020204"/>
              <a:sym typeface="Arial" panose="020B0604020202020204"/>
            </a:endParaRPr>
          </a:p>
        </p:txBody>
      </p:sp>
      <p:sp>
        <p:nvSpPr>
          <p:cNvPr id="3" name="页脚占位符 2"/>
          <p:cNvSpPr>
            <a:spLocks noGrp="1"/>
          </p:cNvSpPr>
          <p:nvPr>
            <p:ph type="ftr" sz="quarter" idx="11"/>
          </p:nvPr>
        </p:nvSpPr>
        <p:spPr>
          <a:xfrm>
            <a:off x="4146584" y="6379980"/>
            <a:ext cx="4224821" cy="366482"/>
          </a:xfrm>
        </p:spPr>
        <p:txBody>
          <a:bodyPr/>
          <a:lstStyle/>
          <a:p>
            <a:pPr hangingPunct="0"/>
            <a:endParaRPr lang="zh-CN" altLang="en-US" kern="0">
              <a:solidFill>
                <a:srgbClr val="000000"/>
              </a:solidFill>
              <a:latin typeface="Arial" panose="020B0604020202020204"/>
              <a:cs typeface="Arial" panose="020B0604020202020204"/>
              <a:sym typeface="Arial" panose="020B0604020202020204"/>
            </a:endParaRPr>
          </a:p>
        </p:txBody>
      </p:sp>
      <p:sp>
        <p:nvSpPr>
          <p:cNvPr id="4" name="灯片编号占位符 3"/>
          <p:cNvSpPr>
            <a:spLocks noGrp="1"/>
          </p:cNvSpPr>
          <p:nvPr>
            <p:ph type="sldNum" sz="quarter" idx="12"/>
          </p:nvPr>
        </p:nvSpPr>
        <p:spPr>
          <a:xfrm>
            <a:off x="8840830" y="6379980"/>
            <a:ext cx="2816548" cy="366482"/>
          </a:xfrm>
        </p:spPr>
        <p:txBody>
          <a:bodyPr/>
          <a:lstStyle/>
          <a:p>
            <a:pPr hangingPunct="0"/>
            <a:fld id="{7D9BB5D0-35E4-459D-AEF3-FE4D7C45CC19}" type="slidenum">
              <a:rPr lang="zh-CN" altLang="en-US" kern="0" smtClean="0">
                <a:solidFill>
                  <a:srgbClr val="000000"/>
                </a:solidFill>
                <a:latin typeface="Arial" panose="020B0604020202020204"/>
                <a:cs typeface="Arial" panose="020B0604020202020204"/>
                <a:sym typeface="Arial" panose="020B0604020202020204"/>
              </a:rPr>
            </a:fld>
            <a:endParaRPr lang="zh-CN" altLang="en-US" kern="0">
              <a:solidFill>
                <a:srgbClr val="000000"/>
              </a:solidFill>
              <a:latin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1pPr>
      <a:lvl2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2pPr>
      <a:lvl3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3pPr>
      <a:lvl4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4pPr>
      <a:lvl5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5pPr>
      <a:lvl6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6pPr>
      <a:lvl7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7pPr>
      <a:lvl8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8pPr>
      <a:lvl9pPr marL="0" marR="0" indent="0" algn="l" defTabSz="915035" rtl="0" latinLnBrk="0">
        <a:lnSpc>
          <a:spcPct val="100000"/>
        </a:lnSpc>
        <a:spcBef>
          <a:spcPts val="0"/>
        </a:spcBef>
        <a:spcAft>
          <a:spcPts val="0"/>
        </a:spcAft>
        <a:buClrTx/>
        <a:buSzTx/>
        <a:buFontTx/>
        <a:buNone/>
        <a:defRPr sz="3515" b="1" i="0" u="none" strike="noStrike" cap="none" spc="301" baseline="0">
          <a:solidFill>
            <a:srgbClr val="262626"/>
          </a:solidFill>
          <a:uFillTx/>
          <a:latin typeface="Arial" panose="020B0604020202020204"/>
          <a:ea typeface="Arial" panose="020B0604020202020204"/>
          <a:cs typeface="Arial" panose="020B0604020202020204"/>
          <a:sym typeface="Arial" panose="020B0604020202020204"/>
        </a:defRPr>
      </a:lvl9pPr>
    </p:titleStyle>
    <p:bodyStyle>
      <a:lvl1pPr marL="228600"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1pPr>
      <a:lvl2pPr marL="716915" marR="0" indent="-25971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2pPr>
      <a:lvl3pPr marL="1174750" marR="0" indent="-25971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3pPr>
      <a:lvl4pPr marL="1671955" marR="0" indent="-29908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4pPr>
      <a:lvl5pPr marL="2129155" marR="0" indent="-299085"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5pPr>
      <a:lvl6pPr marL="251777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6pPr>
      <a:lvl7pPr marL="297497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7pPr>
      <a:lvl8pPr marL="3432810"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8pPr>
      <a:lvl9pPr marL="3890645" marR="0" indent="-228600" algn="l" defTabSz="915035" rtl="0" latinLnBrk="0">
        <a:lnSpc>
          <a:spcPct val="130000"/>
        </a:lnSpc>
        <a:spcBef>
          <a:spcPts val="1005"/>
        </a:spcBef>
        <a:spcAft>
          <a:spcPts val="0"/>
        </a:spcAft>
        <a:buClrTx/>
        <a:buSzPct val="100000"/>
        <a:buFont typeface="Arial" panose="020B0604020202020204"/>
        <a:buChar char="•"/>
        <a:defRPr sz="1705" b="0" i="0" u="none" strike="noStrike" cap="none" spc="151" baseline="0">
          <a:solidFill>
            <a:srgbClr val="595959"/>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1pPr>
      <a:lvl2pPr marL="0" marR="0" indent="45910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2pPr>
      <a:lvl3pPr marL="0" marR="0" indent="91757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3pPr>
      <a:lvl4pPr marL="0" marR="0" indent="137668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4pPr>
      <a:lvl5pPr marL="0" marR="0" indent="183578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5pPr>
      <a:lvl6pPr marL="0" marR="0" indent="229425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6pPr>
      <a:lvl7pPr marL="0" marR="0" indent="2753360"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7pPr>
      <a:lvl8pPr marL="0" marR="0" indent="321246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8pPr>
      <a:lvl9pPr marL="0" marR="0" indent="3670935" algn="r" defTabSz="917575" rtl="0" latinLnBrk="0">
        <a:lnSpc>
          <a:spcPct val="100000"/>
        </a:lnSpc>
        <a:spcBef>
          <a:spcPts val="0"/>
        </a:spcBef>
        <a:spcAft>
          <a:spcPts val="0"/>
        </a:spcAft>
        <a:buClrTx/>
        <a:buSzTx/>
        <a:buFontTx/>
        <a:buNone/>
        <a:defRPr sz="905" b="0" i="0" u="none" strike="noStrike" cap="none" spc="0" baseline="0">
          <a:solidFill>
            <a:schemeClr val="tx1"/>
          </a:solidFill>
          <a:uFillTx/>
          <a:latin typeface="+mn-lt"/>
          <a:ea typeface="+mn-ea"/>
          <a:cs typeface="+mn-cs"/>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7" Type="http://schemas.openxmlformats.org/officeDocument/2006/relationships/slideLayout" Target="../slideLayouts/slideLayout13.xml"/><Relationship Id="rId36" Type="http://schemas.openxmlformats.org/officeDocument/2006/relationships/tags" Target="../tags/tag137.xml"/><Relationship Id="rId35" Type="http://schemas.openxmlformats.org/officeDocument/2006/relationships/tags" Target="../tags/tag136.xml"/><Relationship Id="rId34" Type="http://schemas.openxmlformats.org/officeDocument/2006/relationships/tags" Target="../tags/tag135.xml"/><Relationship Id="rId33" Type="http://schemas.openxmlformats.org/officeDocument/2006/relationships/tags" Target="../tags/tag134.xml"/><Relationship Id="rId32" Type="http://schemas.openxmlformats.org/officeDocument/2006/relationships/tags" Target="../tags/tag133.xml"/><Relationship Id="rId31" Type="http://schemas.openxmlformats.org/officeDocument/2006/relationships/tags" Target="../tags/tag132.xml"/><Relationship Id="rId30" Type="http://schemas.openxmlformats.org/officeDocument/2006/relationships/tags" Target="../tags/tag131.xml"/><Relationship Id="rId3" Type="http://schemas.openxmlformats.org/officeDocument/2006/relationships/image" Target="../media/image5.png"/><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image" Target="../media/image4.png"/><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4" Type="http://schemas.openxmlformats.org/officeDocument/2006/relationships/notesSlide" Target="../notesSlides/notesSlide1.xml"/><Relationship Id="rId33" Type="http://schemas.openxmlformats.org/officeDocument/2006/relationships/slideLayout" Target="../slideLayouts/slideLayout7.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image" Target="../media/image3.png"/><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5.png"/><Relationship Id="rId13" Type="http://schemas.openxmlformats.org/officeDocument/2006/relationships/slideLayout" Target="../slideLayouts/slideLayout13.xml"/><Relationship Id="rId12" Type="http://schemas.openxmlformats.org/officeDocument/2006/relationships/image" Target="../media/image11.png"/><Relationship Id="rId11" Type="http://schemas.openxmlformats.org/officeDocument/2006/relationships/image" Target="../media/image10.jpeg"/><Relationship Id="rId10" Type="http://schemas.openxmlformats.org/officeDocument/2006/relationships/image" Target="../media/image9.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5.png"/><Relationship Id="rId15" Type="http://schemas.openxmlformats.org/officeDocument/2006/relationships/slideLayout" Target="../slideLayouts/slideLayout13.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tags" Target="../tags/tag50.xml"/><Relationship Id="rId4" Type="http://schemas.openxmlformats.org/officeDocument/2006/relationships/image" Target="../media/image5.png"/><Relationship Id="rId36" Type="http://schemas.openxmlformats.org/officeDocument/2006/relationships/slideLayout" Target="../slideLayouts/slideLayout13.xml"/><Relationship Id="rId35" Type="http://schemas.openxmlformats.org/officeDocument/2006/relationships/tags" Target="../tags/tag72.xml"/><Relationship Id="rId34" Type="http://schemas.openxmlformats.org/officeDocument/2006/relationships/tags" Target="../tags/tag71.xml"/><Relationship Id="rId33" Type="http://schemas.openxmlformats.org/officeDocument/2006/relationships/tags" Target="../tags/tag70.xml"/><Relationship Id="rId32" Type="http://schemas.openxmlformats.org/officeDocument/2006/relationships/tags" Target="../tags/tag69.xml"/><Relationship Id="rId31" Type="http://schemas.openxmlformats.org/officeDocument/2006/relationships/tags" Target="../tags/tag68.xml"/><Relationship Id="rId30" Type="http://schemas.openxmlformats.org/officeDocument/2006/relationships/tags" Target="../tags/tag67.xml"/><Relationship Id="rId3" Type="http://schemas.openxmlformats.org/officeDocument/2006/relationships/tags" Target="../tags/tag49.xml"/><Relationship Id="rId29" Type="http://schemas.openxmlformats.org/officeDocument/2006/relationships/tags" Target="../tags/tag66.xml"/><Relationship Id="rId28" Type="http://schemas.openxmlformats.org/officeDocument/2006/relationships/tags" Target="../tags/tag65.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image" Target="../media/image22.png"/><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image" Target="../media/image21.png"/><Relationship Id="rId20" Type="http://schemas.openxmlformats.org/officeDocument/2006/relationships/tags" Target="../tags/tag59.xml"/><Relationship Id="rId2" Type="http://schemas.openxmlformats.org/officeDocument/2006/relationships/tags" Target="../tags/tag48.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image" Target="../media/image20.png"/><Relationship Id="rId16" Type="http://schemas.openxmlformats.org/officeDocument/2006/relationships/tags" Target="../tags/tag56.xml"/><Relationship Id="rId15" Type="http://schemas.openxmlformats.org/officeDocument/2006/relationships/image" Target="../media/image19.png"/><Relationship Id="rId14" Type="http://schemas.openxmlformats.org/officeDocument/2006/relationships/tags" Target="../tags/tag55.xml"/><Relationship Id="rId13" Type="http://schemas.openxmlformats.org/officeDocument/2006/relationships/image" Target="../media/image18.png"/><Relationship Id="rId12" Type="http://schemas.openxmlformats.org/officeDocument/2006/relationships/tags" Target="../tags/tag54.xml"/><Relationship Id="rId11" Type="http://schemas.openxmlformats.org/officeDocument/2006/relationships/image" Target="../media/image17.png"/><Relationship Id="rId10" Type="http://schemas.openxmlformats.org/officeDocument/2006/relationships/tags" Target="../tags/tag53.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2" Type="http://schemas.openxmlformats.org/officeDocument/2006/relationships/notesSlide" Target="../notesSlides/notesSlide2.xml"/><Relationship Id="rId31" Type="http://schemas.openxmlformats.org/officeDocument/2006/relationships/slideLayout" Target="../slideLayouts/slideLayout13.xml"/><Relationship Id="rId30" Type="http://schemas.openxmlformats.org/officeDocument/2006/relationships/tags" Target="../tags/tag100.xml"/><Relationship Id="rId3" Type="http://schemas.openxmlformats.org/officeDocument/2006/relationships/tags" Target="../tags/tag73.xml"/><Relationship Id="rId29" Type="http://schemas.openxmlformats.org/officeDocument/2006/relationships/tags" Target="../tags/tag99.xml"/><Relationship Id="rId28" Type="http://schemas.openxmlformats.org/officeDocument/2006/relationships/tags" Target="../tags/tag98.xml"/><Relationship Id="rId27" Type="http://schemas.openxmlformats.org/officeDocument/2006/relationships/tags" Target="../tags/tag97.xml"/><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image" Target="../media/image5.png"/><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矩形 6"/>
          <p:cNvGrpSpPr/>
          <p:nvPr/>
        </p:nvGrpSpPr>
        <p:grpSpPr>
          <a:xfrm>
            <a:off x="0" y="-6826"/>
            <a:ext cx="12191999" cy="6871652"/>
            <a:chOff x="-1" y="0"/>
            <a:chExt cx="11879265" cy="6846888"/>
          </a:xfrm>
          <a:solidFill>
            <a:srgbClr val="007DD5"/>
          </a:solidFill>
        </p:grpSpPr>
        <p:sp>
          <p:nvSpPr>
            <p:cNvPr id="10" name="矩形"/>
            <p:cNvSpPr/>
            <p:nvPr/>
          </p:nvSpPr>
          <p:spPr>
            <a:xfrm>
              <a:off x="-1" y="0"/>
              <a:ext cx="11879265" cy="6846888"/>
            </a:xfrm>
            <a:prstGeom prst="rect">
              <a:avLst/>
            </a:prstGeom>
            <a:grpFill/>
            <a:ln w="12700" cap="flat">
              <a:solidFill>
                <a:srgbClr val="466DA8"/>
              </a:solidFill>
              <a:prstDash val="solid"/>
              <a:miter lim="800000"/>
            </a:ln>
            <a:effectLst/>
          </p:spPr>
          <p:txBody>
            <a:bodyPr wrap="square" lIns="0" tIns="0" rIns="0" bIns="0" numCol="1" anchor="ctr">
              <a:noAutofit/>
            </a:bodyPr>
            <a:lstStyle>
              <a:lvl1pPr marL="0" marR="0" indent="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9pPr>
            </a:lstStyle>
            <a:p>
              <a: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p:txBody>
        </p:sp>
        <p:sp>
          <p:nvSpPr>
            <p:cNvPr id="11" name="文本"/>
            <p:cNvSpPr txBox="1"/>
            <p:nvPr/>
          </p:nvSpPr>
          <p:spPr>
            <a:xfrm>
              <a:off x="52069" y="3132997"/>
              <a:ext cx="11775124" cy="580894"/>
            </a:xfrm>
            <a:prstGeom prst="rect">
              <a:avLst/>
            </a:prstGeom>
            <a:grpFill/>
            <a:ln w="12700" cap="flat">
              <a:noFill/>
              <a:miter lim="400000"/>
            </a:ln>
            <a:effectLst/>
          </p:spPr>
          <p:txBody>
            <a:bodyPr wrap="square" lIns="45719" tIns="45719" rIns="45719" bIns="45719" numCol="1" anchor="ctr">
              <a:spAutoFit/>
            </a:bodyPr>
            <a:lstStyle>
              <a:lvl1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 </a:t>
              </a:r>
            </a:p>
          </p:txBody>
        </p:sp>
      </p:grpSp>
      <p:pic>
        <p:nvPicPr>
          <p:cNvPr id="3" name="图片 2" descr="图片 15"/>
          <p:cNvPicPr>
            <a:picLocks noChangeAspect="1"/>
          </p:cNvPicPr>
          <p:nvPr/>
        </p:nvPicPr>
        <p:blipFill>
          <a:blip r:embed="rId1"/>
          <a:srcRect l="6838" t="24257" r="15416" b="26772"/>
          <a:stretch>
            <a:fillRect/>
          </a:stretch>
        </p:blipFill>
        <p:spPr>
          <a:xfrm>
            <a:off x="6351587" y="1661001"/>
            <a:ext cx="5840413" cy="5203825"/>
          </a:xfrm>
          <a:prstGeom prst="rect">
            <a:avLst/>
          </a:prstGeom>
          <a:ln w="12700">
            <a:miter lim="400000"/>
            <a:headEnd/>
            <a:tailEnd/>
          </a:ln>
        </p:spPr>
      </p:pic>
      <p:sp>
        <p:nvSpPr>
          <p:cNvPr id="7" name="文本框 12"/>
          <p:cNvSpPr txBox="1"/>
          <p:nvPr/>
        </p:nvSpPr>
        <p:spPr>
          <a:xfrm>
            <a:off x="300990" y="6176010"/>
            <a:ext cx="3860165" cy="398780"/>
          </a:xfrm>
          <a:prstGeom prst="rect">
            <a:avLst/>
          </a:prstGeom>
          <a:ln w="12700">
            <a:miter lim="400000"/>
          </a:ln>
        </p:spPr>
        <p:txBody>
          <a:bodyPr wrap="square" lIns="45719" rIns="45719">
            <a:spAutoFit/>
          </a:bodyPr>
          <a:lstStyle>
            <a:lvl1pPr>
              <a:defRPr sz="36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l"/>
            <a:r>
              <a:rPr sz="2000" dirty="0" err="1">
                <a:solidFill>
                  <a:srgbClr val="FFC000"/>
                </a:solidFill>
              </a:rPr>
              <a:t>华润三九医药股份有限公司</a:t>
            </a:r>
            <a:endParaRPr sz="2000" dirty="0" err="1">
              <a:solidFill>
                <a:srgbClr val="FFC000"/>
              </a:solidFill>
            </a:endParaRPr>
          </a:p>
        </p:txBody>
      </p:sp>
      <p:sp>
        <p:nvSpPr>
          <p:cNvPr id="1048585" name="文本框 6"/>
          <p:cNvSpPr txBox="1"/>
          <p:nvPr/>
        </p:nvSpPr>
        <p:spPr>
          <a:xfrm>
            <a:off x="1362710" y="1574165"/>
            <a:ext cx="6468745" cy="1074420"/>
          </a:xfrm>
          <a:prstGeom prst="rect">
            <a:avLst/>
          </a:prstGeom>
          <a:noFill/>
        </p:spPr>
        <p:txBody>
          <a:bodyPr wrap="square" rtlCol="0">
            <a:noAutofit/>
          </a:bodyPr>
          <a:lstStyle/>
          <a:p>
            <a:pPr algn="l"/>
            <a:r>
              <a:rPr lang="zh-CN" altLang="en-US" sz="6600" b="1" spc="250" dirty="0" smtClean="0">
                <a:solidFill>
                  <a:schemeClr val="bg1"/>
                </a:solidFill>
                <a:latin typeface="微软雅黑" panose="020B0503020204020204" charset="-122"/>
                <a:ea typeface="微软雅黑" panose="020B0503020204020204" charset="-122"/>
                <a:sym typeface="+mn-ea"/>
              </a:rPr>
              <a:t>大建中汤膏</a:t>
            </a:r>
            <a:endParaRPr lang="zh-CN" altLang="en-US" sz="6600" b="1" spc="250" dirty="0">
              <a:solidFill>
                <a:schemeClr val="bg1"/>
              </a:solidFill>
              <a:latin typeface="微软雅黑" panose="020B0503020204020204" charset="-122"/>
              <a:ea typeface="微软雅黑" panose="020B0503020204020204" charset="-122"/>
              <a:sym typeface="+mn-ea"/>
            </a:endParaRPr>
          </a:p>
        </p:txBody>
      </p:sp>
      <p:cxnSp>
        <p:nvCxnSpPr>
          <p:cNvPr id="61" name="直接连接符 60"/>
          <p:cNvCxnSpPr/>
          <p:nvPr/>
        </p:nvCxnSpPr>
        <p:spPr>
          <a:xfrm>
            <a:off x="1661302" y="2886710"/>
            <a:ext cx="5839460" cy="0"/>
          </a:xfrm>
          <a:prstGeom prst="line">
            <a:avLst/>
          </a:prstGeom>
          <a:ln w="12700" cap="flat" cmpd="sng">
            <a:solidFill>
              <a:schemeClr val="bg1"/>
            </a:solidFill>
            <a:prstDash val="sysDot"/>
            <a:miter lim="800000"/>
            <a:headEnd type="oval" w="med" len="med"/>
            <a:tailEnd type="oval" w="med" len="med"/>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1577975" y="1266190"/>
            <a:ext cx="6318885" cy="275590"/>
          </a:xfrm>
          <a:prstGeom prst="rect">
            <a:avLst/>
          </a:prstGeom>
          <a:noFill/>
        </p:spPr>
        <p:txBody>
          <a:bodyPr wrap="square" rtlCol="0" anchor="t">
            <a:spAutoFit/>
          </a:bodyPr>
          <a:p>
            <a:pPr marL="0" indent="0" algn="l"/>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目录外中成药</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申报条件（</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新通用名药品（</a:t>
            </a:r>
            <a:r>
              <a:rPr lang="en-US" altLang="zh-CN"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3.1 </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类中药</a:t>
            </a:r>
            <a:r>
              <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新药）</a:t>
            </a:r>
            <a:endParaRPr lang="zh-CN" altLang="en-US" sz="12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530350" y="3249295"/>
            <a:ext cx="9892030" cy="1666240"/>
          </a:xfrm>
          <a:prstGeom prst="rect">
            <a:avLst/>
          </a:prstGeom>
        </p:spPr>
        <p:txBody>
          <a:bodyPr wrap="square">
            <a:spAutoFit/>
          </a:bodyPr>
          <a:p>
            <a:pPr marL="285750" indent="-285750" algn="l">
              <a:lnSpc>
                <a:spcPct val="160000"/>
              </a:lnSpc>
              <a:buFont typeface="Wingdings" panose="05000000000000000000" charset="0"/>
              <a:buChar char="Ø"/>
            </a:pPr>
            <a:r>
              <a:rPr lang="zh-CN" altLang="en-US" sz="1600" b="1" i="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不含大黄</a:t>
            </a:r>
            <a:r>
              <a:rPr lang="zh-CN" altLang="en-US" sz="16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（蒽醌类药物），避免大肠黑病变的风险。</a:t>
            </a:r>
            <a:r>
              <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增加肠系膜血流，</a:t>
            </a:r>
            <a:r>
              <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显著</a:t>
            </a:r>
            <a:r>
              <a:rPr lang="zh-CN" altLang="en-US" sz="1600" b="1" i="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缩短术后首次排气时间</a:t>
            </a:r>
            <a:r>
              <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600" b="1" i="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增加治疗术后胃肠功能紊乱的临床选择。</a:t>
            </a:r>
            <a:endPar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285750" indent="-285750" algn="l">
              <a:lnSpc>
                <a:spcPct val="160000"/>
              </a:lnSpc>
              <a:buFont typeface="Wingdings" panose="05000000000000000000" charset="0"/>
              <a:buChar char="Ø"/>
            </a:pP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加速术后胃肠功能恢复，</a:t>
            </a:r>
            <a:r>
              <a:rPr lang="zh-CN" altLang="en-US" sz="1600" b="1" i="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缩短住院时间，减轻患者及医疗系统负担。</a:t>
            </a:r>
            <a:endPar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285750" indent="-285750" algn="l">
              <a:lnSpc>
                <a:spcPct val="160000"/>
              </a:lnSpc>
              <a:buFont typeface="Wingdings" panose="05000000000000000000" charset="0"/>
              <a:buChar char="Ø"/>
            </a:pP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国际</a:t>
            </a:r>
            <a:r>
              <a:rPr lang="en-US" altLang="zh-CN"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ERAS</a:t>
            </a:r>
            <a:r>
              <a:rPr lang="zh-CN" altLang="en-US" sz="1600" b="1" i="1">
                <a:solidFill>
                  <a:srgbClr val="F9FAFB"/>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协会、日本结直肠病学会、中华中医药学会脾胃病分会制定的</a:t>
            </a:r>
            <a:r>
              <a:rPr lang="zh-CN" altLang="en-US" sz="1600" b="1" i="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3份指南，均获推荐。</a:t>
            </a:r>
            <a:endParaRPr lang="zh-CN" altLang="en-US" sz="1600" b="1" i="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247283" y="1442984"/>
            <a:ext cx="5848421" cy="5415016"/>
          </a:xfrm>
          <a:prstGeom prst="rect">
            <a:avLst/>
          </a:prstGeom>
        </p:spPr>
      </p:pic>
      <p:sp>
        <p:nvSpPr>
          <p:cNvPr id="195" name="文本框 2"/>
          <p:cNvSpPr txBox="1"/>
          <p:nvPr/>
        </p:nvSpPr>
        <p:spPr>
          <a:xfrm>
            <a:off x="1276985" y="637222"/>
            <a:ext cx="272605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err="1">
                <a:latin typeface="微软雅黑" panose="020B0503020204020204" charset="-122"/>
                <a:ea typeface="微软雅黑" panose="020B0503020204020204" charset="-122"/>
              </a:rPr>
              <a:t>创新性</a:t>
            </a:r>
            <a:endParaRPr lang="zh-CN" sz="2410" b="1" kern="0" dirty="0" err="1">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a:solidFill>
                  <a:schemeClr val="bg1"/>
                </a:solidFill>
                <a:latin typeface="微软雅黑" panose="020B0503020204020204" charset="-122"/>
                <a:ea typeface="微软雅黑" panose="020B0503020204020204" charset="-122"/>
                <a:sym typeface="+mn-ea"/>
              </a:rPr>
              <a:t>0</a:t>
            </a:r>
            <a:r>
              <a:rPr lang="en-US" sz="3200" b="1">
                <a:solidFill>
                  <a:schemeClr val="bg1"/>
                </a:solidFill>
                <a:latin typeface="微软雅黑" panose="020B0503020204020204" charset="-122"/>
                <a:ea typeface="微软雅黑" panose="020B0503020204020204" charset="-122"/>
                <a:sym typeface="+mn-ea"/>
              </a:rPr>
              <a:t>4</a:t>
            </a:r>
            <a:endParaRPr kumimoji="0" lang="en-US" sz="32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15" name="图片 14"/>
          <p:cNvPicPr>
            <a:picLocks noChangeAspect="1"/>
          </p:cNvPicPr>
          <p:nvPr/>
        </p:nvPicPr>
        <p:blipFill>
          <a:blip r:embed="rId2"/>
          <a:stretch>
            <a:fillRect/>
          </a:stretch>
        </p:blipFill>
        <p:spPr>
          <a:xfrm>
            <a:off x="10552117" y="31200"/>
            <a:ext cx="1634147" cy="702859"/>
          </a:xfrm>
          <a:prstGeom prst="rect">
            <a:avLst/>
          </a:prstGeom>
        </p:spPr>
      </p:pic>
      <p:sp>
        <p:nvSpPr>
          <p:cNvPr id="74" name="内容占位符 2"/>
          <p:cNvSpPr>
            <a:spLocks noGrp="1"/>
          </p:cNvSpPr>
          <p:nvPr/>
        </p:nvSpPr>
        <p:spPr>
          <a:xfrm>
            <a:off x="2931795" y="2486660"/>
            <a:ext cx="5817870" cy="523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spcBef>
                <a:spcPts val="0"/>
              </a:spcBef>
              <a:buNone/>
            </a:pPr>
            <a:r>
              <a:rPr lang="en-US" altLang="zh-CN" sz="1600" b="1" dirty="0" smtClean="0">
                <a:solidFill>
                  <a:prstClr val="black"/>
                </a:solidFill>
                <a:latin typeface="微软雅黑" panose="020B0503020204020204" charset="-122"/>
                <a:ea typeface="微软雅黑" panose="020B0503020204020204" charset="-122"/>
                <a:sym typeface="+mn-ea"/>
              </a:rPr>
              <a:t>01 </a:t>
            </a:r>
            <a:r>
              <a:rPr lang="zh-CN" altLang="en-US" sz="1600" dirty="0" smtClean="0">
                <a:solidFill>
                  <a:prstClr val="black"/>
                </a:solidFill>
                <a:latin typeface="微软雅黑" panose="020B0503020204020204" charset="-122"/>
                <a:ea typeface="微软雅黑" panose="020B0503020204020204" charset="-122"/>
                <a:sym typeface="+mn-ea"/>
              </a:rPr>
              <a:t>国内首个获批</a:t>
            </a:r>
            <a:r>
              <a:rPr lang="zh-CN" altLang="en-US" sz="1600" b="1" dirty="0" smtClean="0">
                <a:solidFill>
                  <a:srgbClr val="C00000"/>
                </a:solidFill>
                <a:latin typeface="微软雅黑" panose="020B0503020204020204" charset="-122"/>
                <a:ea typeface="微软雅黑" panose="020B0503020204020204" charset="-122"/>
                <a:sym typeface="+mn-ea"/>
              </a:rPr>
              <a:t>煎膏剂</a:t>
            </a:r>
            <a:r>
              <a:rPr lang="zh-CN" altLang="en-US" sz="1600" dirty="0" smtClean="0">
                <a:solidFill>
                  <a:prstClr val="black"/>
                </a:solidFill>
                <a:latin typeface="微软雅黑" panose="020B0503020204020204" charset="-122"/>
                <a:ea typeface="微软雅黑" panose="020B0503020204020204" charset="-122"/>
                <a:sym typeface="+mn-ea"/>
              </a:rPr>
              <a:t>3.1类中药经典名方。</a:t>
            </a:r>
            <a:endParaRPr lang="zh-CN" altLang="en-US" sz="1600" dirty="0" smtClean="0">
              <a:solidFill>
                <a:prstClr val="black"/>
              </a:solidFill>
              <a:latin typeface="微软雅黑" panose="020B0503020204020204" charset="-122"/>
              <a:ea typeface="微软雅黑" panose="020B0503020204020204" charset="-122"/>
              <a:sym typeface="+mn-ea"/>
            </a:endParaRPr>
          </a:p>
        </p:txBody>
      </p:sp>
      <p:sp>
        <p:nvSpPr>
          <p:cNvPr id="78" name="内容占位符 2"/>
          <p:cNvSpPr>
            <a:spLocks noGrp="1"/>
          </p:cNvSpPr>
          <p:nvPr>
            <p:custDataLst>
              <p:tags r:id="rId3"/>
            </p:custDataLst>
          </p:nvPr>
        </p:nvSpPr>
        <p:spPr>
          <a:xfrm>
            <a:off x="2997200" y="3611880"/>
            <a:ext cx="6472555" cy="1103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buNone/>
            </a:pPr>
            <a:r>
              <a:rPr lang="en-US" altLang="zh-CN" sz="1600" b="1" dirty="0" smtClean="0">
                <a:solidFill>
                  <a:prstClr val="black"/>
                </a:solidFill>
                <a:latin typeface="微软雅黑" panose="020B0503020204020204" charset="-122"/>
                <a:ea typeface="微软雅黑" panose="020B0503020204020204" charset="-122"/>
                <a:sym typeface="+mn-ea"/>
              </a:rPr>
              <a:t>02  </a:t>
            </a:r>
            <a:r>
              <a:rPr lang="zh-CN" altLang="en-US" sz="1600" b="1" dirty="0" smtClean="0">
                <a:solidFill>
                  <a:srgbClr val="C00000"/>
                </a:solidFill>
                <a:latin typeface="微软雅黑" panose="020B0503020204020204" charset="-122"/>
                <a:ea typeface="微软雅黑" panose="020B0503020204020204" charset="-122"/>
                <a:sym typeface="+mn-ea"/>
              </a:rPr>
              <a:t>加速</a:t>
            </a:r>
            <a:r>
              <a:rPr lang="zh-CN" altLang="en-US" sz="1600" b="1" dirty="0" smtClean="0">
                <a:solidFill>
                  <a:srgbClr val="C00000"/>
                </a:solidFill>
                <a:latin typeface="微软雅黑" panose="020B0503020204020204" charset="-122"/>
                <a:ea typeface="微软雅黑" panose="020B0503020204020204" charset="-122"/>
              </a:rPr>
              <a:t>术后胃肠功能恢复，缩短住院时间</a:t>
            </a:r>
            <a:r>
              <a:rPr lang="zh-CN" altLang="en-US" sz="1600" dirty="0" smtClean="0">
                <a:latin typeface="微软雅黑" panose="020B0503020204020204" charset="-122"/>
                <a:ea typeface="微软雅黑" panose="020B0503020204020204" charset="-122"/>
              </a:rPr>
              <a:t>，减轻患者及医疗系统负担。</a:t>
            </a:r>
            <a:endParaRPr lang="zh-CN" altLang="en-US" sz="1600" dirty="0" smtClean="0">
              <a:latin typeface="微软雅黑" panose="020B0503020204020204" charset="-122"/>
              <a:ea typeface="微软雅黑" panose="020B0503020204020204" charset="-122"/>
            </a:endParaRPr>
          </a:p>
        </p:txBody>
      </p:sp>
      <p:sp>
        <p:nvSpPr>
          <p:cNvPr id="83" name="内容占位符 2"/>
          <p:cNvSpPr>
            <a:spLocks noGrp="1"/>
          </p:cNvSpPr>
          <p:nvPr>
            <p:custDataLst>
              <p:tags r:id="rId4"/>
            </p:custDataLst>
          </p:nvPr>
        </p:nvSpPr>
        <p:spPr>
          <a:xfrm>
            <a:off x="2908935" y="4715510"/>
            <a:ext cx="9086850" cy="1103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spcBef>
                <a:spcPts val="0"/>
              </a:spcBef>
              <a:buNone/>
            </a:pPr>
            <a:r>
              <a:rPr lang="en-US" altLang="zh-CN" sz="1600" b="1" kern="100" dirty="0" smtClean="0">
                <a:latin typeface="微软雅黑" panose="020B0503020204020204" charset="-122"/>
                <a:ea typeface="微软雅黑" panose="020B0503020204020204" charset="-122"/>
                <a:cs typeface="Times New Roman" panose="02020603050405020304" charset="0"/>
              </a:rPr>
              <a:t>03  </a:t>
            </a:r>
            <a:r>
              <a:rPr lang="zh-CN" altLang="zh-CN" sz="1600" b="1" kern="100" dirty="0" smtClean="0">
                <a:solidFill>
                  <a:srgbClr val="C00000"/>
                </a:solidFill>
                <a:latin typeface="微软雅黑" panose="020B0503020204020204" charset="-122"/>
                <a:ea typeface="微软雅黑" panose="020B0503020204020204" charset="-122"/>
                <a:cs typeface="Times New Roman" panose="02020603050405020304" charset="0"/>
              </a:rPr>
              <a:t>组</a:t>
            </a:r>
            <a:r>
              <a:rPr lang="zh-CN" altLang="zh-CN" sz="1600" b="1" kern="100" dirty="0">
                <a:solidFill>
                  <a:srgbClr val="C00000"/>
                </a:solidFill>
                <a:latin typeface="微软雅黑" panose="020B0503020204020204" charset="-122"/>
                <a:ea typeface="微软雅黑" panose="020B0503020204020204" charset="-122"/>
                <a:cs typeface="Times New Roman" panose="02020603050405020304" charset="0"/>
              </a:rPr>
              <a:t>方及制备</a:t>
            </a:r>
            <a:r>
              <a:rPr lang="zh-CN" altLang="zh-CN" sz="1600" b="1" kern="100" dirty="0" smtClean="0">
                <a:solidFill>
                  <a:srgbClr val="C00000"/>
                </a:solidFill>
                <a:latin typeface="微软雅黑" panose="020B0503020204020204" charset="-122"/>
                <a:ea typeface="微软雅黑" panose="020B0503020204020204" charset="-122"/>
                <a:cs typeface="Times New Roman" panose="02020603050405020304" charset="0"/>
              </a:rPr>
              <a:t>创新</a:t>
            </a:r>
            <a:endParaRPr lang="zh-CN" altLang="zh-CN" sz="1600" b="1" kern="100" dirty="0" smtClean="0">
              <a:solidFill>
                <a:srgbClr val="C00000"/>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buNone/>
            </a:pPr>
            <a:r>
              <a:rPr lang="zh-CN" altLang="zh-CN" sz="1200" kern="100" dirty="0" smtClean="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200" kern="100" dirty="0">
                <a:solidFill>
                  <a:srgbClr val="000000"/>
                </a:solidFill>
                <a:latin typeface="微软雅黑" panose="020B0503020204020204" charset="-122"/>
                <a:ea typeface="微软雅黑" panose="020B0503020204020204" charset="-122"/>
                <a:cs typeface="Times New Roman" panose="02020603050405020304" charset="0"/>
              </a:rPr>
              <a:t>发明专利：一种大建中汤特征图谱的构建方法及有效成分含量的测定方法</a:t>
            </a:r>
            <a:r>
              <a:rPr lang="zh-CN" altLang="zh-CN" sz="1200" kern="100" dirty="0">
                <a:solidFill>
                  <a:srgbClr val="000000"/>
                </a:solidFill>
                <a:latin typeface="微软雅黑" panose="020B0503020204020204" charset="-122"/>
                <a:ea typeface="微软雅黑" panose="020B0503020204020204" charset="-122"/>
                <a:cs typeface="Times New Roman" panose="02020603050405020304" charset="0"/>
              </a:rPr>
              <a:t>，申请号</a:t>
            </a:r>
            <a:r>
              <a:rPr lang="en-US" altLang="zh-CN" sz="1200" kern="100" dirty="0">
                <a:solidFill>
                  <a:srgbClr val="000000"/>
                </a:solidFill>
                <a:latin typeface="微软雅黑" panose="020B0503020204020204" charset="-122"/>
                <a:ea typeface="微软雅黑" panose="020B0503020204020204" charset="-122"/>
                <a:cs typeface="Times New Roman" panose="02020603050405020304" charset="0"/>
              </a:rPr>
              <a:t>CN202410336150.3</a:t>
            </a:r>
            <a:r>
              <a:rPr lang="zh-CN" altLang="zh-CN" sz="1200" kern="100" dirty="0">
                <a:solidFill>
                  <a:srgbClr val="000000"/>
                </a:solidFill>
                <a:latin typeface="微软雅黑" panose="020B0503020204020204" charset="-122"/>
                <a:ea typeface="微软雅黑" panose="020B0503020204020204" charset="-122"/>
                <a:cs typeface="Times New Roman" panose="02020603050405020304" charset="0"/>
              </a:rPr>
              <a:t>）</a:t>
            </a:r>
            <a:endParaRPr lang="zh-CN" altLang="zh-CN" sz="1200" kern="100" dirty="0">
              <a:solidFill>
                <a:srgbClr val="000000"/>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2253615" y="772160"/>
            <a:ext cx="1031494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atin typeface="微软雅黑" panose="020B0503020204020204" charset="-122"/>
                <a:ea typeface="微软雅黑" panose="020B0503020204020204" charset="-122"/>
                <a:sym typeface="Arial" panose="020B0604020202020204"/>
              </a:rPr>
              <a:t>首个获批煎膏剂经典方，组方及制备创新，加速术后胃肠功能恢复，缩短住院时间，减轻患者及医疗系统负担。</a:t>
            </a:r>
            <a:endParaRPr lang="zh-CN" altLang="en-US" sz="1600" b="1" i="1" u="sng" kern="0" dirty="0" smtClean="0">
              <a:latin typeface="微软雅黑" panose="020B0503020204020204" charset="-122"/>
              <a:ea typeface="微软雅黑" panose="020B0503020204020204" charset="-122"/>
              <a:sym typeface="Arial" panose="020B0604020202020204"/>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custDataLst>
              <p:tags r:id="rId1"/>
            </p:custDataLst>
          </p:nvPr>
        </p:nvPicPr>
        <p:blipFill>
          <a:blip r:embed="rId2">
            <a:lum contrast="6000"/>
          </a:blip>
          <a:stretch>
            <a:fillRect/>
          </a:stretch>
        </p:blipFill>
        <p:spPr>
          <a:xfrm>
            <a:off x="6397778" y="1442984"/>
            <a:ext cx="5848421" cy="5415016"/>
          </a:xfrm>
          <a:prstGeom prst="rect">
            <a:avLst/>
          </a:prstGeom>
        </p:spPr>
      </p:pic>
      <p:sp>
        <p:nvSpPr>
          <p:cNvPr id="195" name="文本框 2"/>
          <p:cNvSpPr txBox="1"/>
          <p:nvPr/>
        </p:nvSpPr>
        <p:spPr>
          <a:xfrm>
            <a:off x="1351915" y="581660"/>
            <a:ext cx="2106930"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sz="2410" b="1" kern="0" dirty="0" smtClean="0">
                <a:latin typeface="微软雅黑" panose="020B0503020204020204" charset="-122"/>
                <a:ea typeface="微软雅黑" panose="020B0503020204020204" charset="-122"/>
              </a:rPr>
              <a:t>公平性</a:t>
            </a:r>
            <a:endParaRPr lang="zh-CN" sz="2410" b="1" kern="0" dirty="0" smtClean="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a:t>
            </a:r>
            <a:r>
              <a:rPr lang="en-US" sz="3200" b="1" dirty="0">
                <a:solidFill>
                  <a:schemeClr val="bg1"/>
                </a:solidFill>
                <a:latin typeface="微软雅黑" panose="020B0503020204020204" charset="-122"/>
                <a:ea typeface="微软雅黑" panose="020B0503020204020204" charset="-122"/>
                <a:sym typeface="+mn-ea"/>
              </a:rPr>
              <a:t>5</a:t>
            </a:r>
            <a:endParaRPr kumimoji="0" 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3"/>
          <a:stretch>
            <a:fillRect/>
          </a:stretch>
        </p:blipFill>
        <p:spPr>
          <a:xfrm>
            <a:off x="10552117" y="31200"/>
            <a:ext cx="1634147" cy="702859"/>
          </a:xfrm>
          <a:prstGeom prst="rect">
            <a:avLst/>
          </a:prstGeom>
        </p:spPr>
      </p:pic>
      <p:grpSp>
        <p:nvGrpSpPr>
          <p:cNvPr id="14" name="组合 13"/>
          <p:cNvGrpSpPr/>
          <p:nvPr>
            <p:custDataLst>
              <p:tags r:id="rId4"/>
            </p:custDataLst>
          </p:nvPr>
        </p:nvGrpSpPr>
        <p:grpSpPr>
          <a:xfrm>
            <a:off x="370205" y="1809750"/>
            <a:ext cx="5087333" cy="1294765"/>
            <a:chOff x="365" y="5049"/>
            <a:chExt cx="8556" cy="2039"/>
          </a:xfrm>
        </p:grpSpPr>
        <p:grpSp>
          <p:nvGrpSpPr>
            <p:cNvPr id="15" name="组合 14"/>
            <p:cNvGrpSpPr/>
            <p:nvPr>
              <p:custDataLst>
                <p:tags r:id="rId5"/>
              </p:custDataLst>
            </p:nvPr>
          </p:nvGrpSpPr>
          <p:grpSpPr>
            <a:xfrm>
              <a:off x="435" y="5753"/>
              <a:ext cx="8486" cy="1335"/>
              <a:chOff x="867399" y="4129962"/>
              <a:chExt cx="5726197" cy="847725"/>
            </a:xfrm>
          </p:grpSpPr>
          <p:sp>
            <p:nvSpPr>
              <p:cNvPr id="20" name="文本框 19"/>
              <p:cNvSpPr txBox="1"/>
              <p:nvPr>
                <p:custDataLst>
                  <p:tags r:id="rId6"/>
                </p:custDataLst>
              </p:nvPr>
            </p:nvSpPr>
            <p:spPr>
              <a:xfrm>
                <a:off x="867399" y="4197907"/>
                <a:ext cx="5726197" cy="779780"/>
              </a:xfrm>
              <a:prstGeom prst="rect">
                <a:avLst/>
              </a:prstGeom>
              <a:noFill/>
            </p:spPr>
            <p:txBody>
              <a:bodyPr vert="horz" wrap="square" rtlCol="0">
                <a:spAutoFit/>
              </a:bodyPr>
              <a:lstStyle/>
              <a:p>
                <a:pPr marL="285750" indent="-285750">
                  <a:lnSpc>
                    <a:spcPct val="16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治疗手术后胃肠功能紊乱，</a:t>
                </a:r>
                <a:r>
                  <a:rPr lang="zh-CN" altLang="en-US" sz="1400" b="1" dirty="0">
                    <a:solidFill>
                      <a:srgbClr val="C00000"/>
                    </a:solidFill>
                    <a:latin typeface="微软雅黑" panose="020B0503020204020204" charset="-122"/>
                    <a:ea typeface="微软雅黑" panose="020B0503020204020204" charset="-122"/>
                    <a:sym typeface="+mn-ea"/>
                  </a:rPr>
                  <a:t>加速胃肠功能恢复，缩短住院时间，减轻患者及医疗系统负担。</a:t>
                </a:r>
                <a:endParaRPr lang="zh-CN" altLang="en-US" sz="1400" b="1" dirty="0">
                  <a:solidFill>
                    <a:srgbClr val="1A549E"/>
                  </a:solidFill>
                  <a:latin typeface="微软雅黑" panose="020B0503020204020204" charset="-122"/>
                  <a:ea typeface="微软雅黑" panose="020B0503020204020204" charset="-122"/>
                  <a:cs typeface="微软雅黑" panose="020B0503020204020204" charset="-122"/>
                </a:endParaRPr>
              </a:p>
            </p:txBody>
          </p:sp>
          <p:cxnSp>
            <p:nvCxnSpPr>
              <p:cNvPr id="24" name="直接连接符 23"/>
              <p:cNvCxnSpPr/>
              <p:nvPr>
                <p:custDataLst>
                  <p:tags r:id="rId7"/>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8"/>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custDataLst>
                <p:tags r:id="rId9"/>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1. </a:t>
              </a:r>
              <a:r>
                <a:rPr lang="zh-CN" altLang="en-US" sz="1600" b="1" dirty="0" smtClean="0">
                  <a:solidFill>
                    <a:srgbClr val="1A549E"/>
                  </a:solidFill>
                  <a:latin typeface="微软雅黑" panose="020B0503020204020204" charset="-122"/>
                  <a:ea typeface="微软雅黑" panose="020B0503020204020204" charset="-122"/>
                  <a:sym typeface="+mn-ea"/>
                </a:rPr>
                <a:t>对</a:t>
              </a:r>
              <a:r>
                <a:rPr lang="zh-CN" altLang="en-US" sz="1600" b="1" dirty="0">
                  <a:solidFill>
                    <a:srgbClr val="1A549E"/>
                  </a:solidFill>
                  <a:latin typeface="微软雅黑" panose="020B0503020204020204" charset="-122"/>
                  <a:ea typeface="微软雅黑" panose="020B0503020204020204" charset="-122"/>
                  <a:sym typeface="+mn-ea"/>
                </a:rPr>
                <a:t>公共健康的影响</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2" name="组合 1"/>
          <p:cNvGrpSpPr/>
          <p:nvPr>
            <p:custDataLst>
              <p:tags r:id="rId10"/>
            </p:custDataLst>
          </p:nvPr>
        </p:nvGrpSpPr>
        <p:grpSpPr>
          <a:xfrm>
            <a:off x="424815" y="4218940"/>
            <a:ext cx="5181947" cy="957580"/>
            <a:chOff x="365" y="5049"/>
            <a:chExt cx="8715" cy="1508"/>
          </a:xfrm>
        </p:grpSpPr>
        <p:grpSp>
          <p:nvGrpSpPr>
            <p:cNvPr id="4" name="组合 3"/>
            <p:cNvGrpSpPr/>
            <p:nvPr>
              <p:custDataLst>
                <p:tags r:id="rId11"/>
              </p:custDataLst>
            </p:nvPr>
          </p:nvGrpSpPr>
          <p:grpSpPr>
            <a:xfrm>
              <a:off x="435" y="5753"/>
              <a:ext cx="8645" cy="804"/>
              <a:chOff x="867399" y="4129962"/>
              <a:chExt cx="5833571" cy="510540"/>
            </a:xfrm>
          </p:grpSpPr>
          <p:sp>
            <p:nvSpPr>
              <p:cNvPr id="5" name="文本框 4"/>
              <p:cNvSpPr txBox="1"/>
              <p:nvPr>
                <p:custDataLst>
                  <p:tags r:id="rId12"/>
                </p:custDataLst>
              </p:nvPr>
            </p:nvSpPr>
            <p:spPr>
              <a:xfrm>
                <a:off x="867399" y="4226482"/>
                <a:ext cx="5833571" cy="414020"/>
              </a:xfrm>
              <a:prstGeom prst="rect">
                <a:avLst/>
              </a:prstGeom>
              <a:noFill/>
            </p:spPr>
            <p:txBody>
              <a:bodyPr vert="horz" wrap="square" rtlCol="0">
                <a:spAutoFit/>
              </a:bodyPr>
              <a:lstStyle/>
              <a:p>
                <a:pPr marL="285750" indent="-285750">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药品费用在参保人承受范围内，</a:t>
                </a:r>
                <a:r>
                  <a:rPr lang="zh-CN" altLang="en-US" sz="1400" b="1" dirty="0">
                    <a:solidFill>
                      <a:srgbClr val="C00000"/>
                    </a:solidFill>
                    <a:latin typeface="微软雅黑" panose="020B0503020204020204" charset="-122"/>
                    <a:ea typeface="微软雅黑" panose="020B0503020204020204" charset="-122"/>
                    <a:sym typeface="+mn-ea"/>
                  </a:rPr>
                  <a:t>未占用过多医保基金</a:t>
                </a:r>
                <a:r>
                  <a:rPr lang="zh-CN" altLang="en-US" sz="1400" dirty="0">
                    <a:latin typeface="微软雅黑" panose="020B0503020204020204" charset="-122"/>
                    <a:ea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custDataLst>
                  <p:tags r:id="rId13"/>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14"/>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15"/>
              </p:custDataLst>
            </p:nvPr>
          </p:nvSpPr>
          <p:spPr>
            <a:xfrm>
              <a:off x="365" y="5049"/>
              <a:ext cx="7234" cy="647"/>
            </a:xfrm>
            <a:prstGeom prst="rect">
              <a:avLst/>
            </a:prstGeom>
            <a:noFill/>
          </p:spPr>
          <p:txBody>
            <a:bodyPr wrap="square" rtlCol="0" anchor="t">
              <a:spAutoFit/>
            </a:bodyPr>
            <a:p>
              <a:pPr>
                <a:lnSpc>
                  <a:spcPct val="130000"/>
                </a:lnSpc>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2. </a:t>
              </a:r>
              <a:r>
                <a:rPr lang="zh-CN" altLang="en-US" sz="1600" b="1" noProof="0" dirty="0" smtClean="0">
                  <a:ln>
                    <a:noFill/>
                  </a:ln>
                  <a:solidFill>
                    <a:srgbClr val="1A549E"/>
                  </a:solidFill>
                  <a:effectLst/>
                  <a:uLnTx/>
                  <a:uFillTx/>
                  <a:latin typeface="微软雅黑" panose="020B0503020204020204" charset="-122"/>
                  <a:ea typeface="微软雅黑" panose="020B0503020204020204" charset="-122"/>
                  <a:sym typeface="+mn-ea"/>
                </a:rPr>
                <a:t>符合“保基本”原则</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 name="组合 8"/>
          <p:cNvGrpSpPr/>
          <p:nvPr>
            <p:custDataLst>
              <p:tags r:id="rId16"/>
            </p:custDataLst>
          </p:nvPr>
        </p:nvGrpSpPr>
        <p:grpSpPr>
          <a:xfrm>
            <a:off x="6397625" y="1908175"/>
            <a:ext cx="5431501" cy="869315"/>
            <a:chOff x="365" y="5205"/>
            <a:chExt cx="9135" cy="1369"/>
          </a:xfrm>
        </p:grpSpPr>
        <p:grpSp>
          <p:nvGrpSpPr>
            <p:cNvPr id="10" name="组合 9"/>
            <p:cNvGrpSpPr/>
            <p:nvPr>
              <p:custDataLst>
                <p:tags r:id="rId17"/>
              </p:custDataLst>
            </p:nvPr>
          </p:nvGrpSpPr>
          <p:grpSpPr>
            <a:xfrm>
              <a:off x="417" y="5753"/>
              <a:ext cx="9083" cy="821"/>
              <a:chOff x="855148" y="4129962"/>
              <a:chExt cx="6129032" cy="521335"/>
            </a:xfrm>
          </p:grpSpPr>
          <p:sp>
            <p:nvSpPr>
              <p:cNvPr id="11" name="文本框 10"/>
              <p:cNvSpPr txBox="1"/>
              <p:nvPr>
                <p:custDataLst>
                  <p:tags r:id="rId18"/>
                </p:custDataLst>
              </p:nvPr>
            </p:nvSpPr>
            <p:spPr>
              <a:xfrm>
                <a:off x="855148" y="4237277"/>
                <a:ext cx="6129032" cy="414020"/>
              </a:xfrm>
              <a:prstGeom prst="rect">
                <a:avLst/>
              </a:prstGeom>
              <a:noFill/>
            </p:spPr>
            <p:txBody>
              <a:bodyPr vert="horz" wrap="square" rtlCol="0">
                <a:spAutoFit/>
              </a:bodyPr>
              <a:lstStyle/>
              <a:p>
                <a:pPr marL="285750" indent="-285750">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药品纳入目录后，将成为</a:t>
                </a:r>
                <a:r>
                  <a:rPr lang="zh-CN" altLang="en-US" sz="1400" b="1" dirty="0">
                    <a:solidFill>
                      <a:srgbClr val="C00000"/>
                    </a:solidFill>
                    <a:latin typeface="微软雅黑" panose="020B0503020204020204" charset="-122"/>
                    <a:ea typeface="微软雅黑" panose="020B0503020204020204" charset="-122"/>
                    <a:sym typeface="+mn-ea"/>
                  </a:rPr>
                  <a:t>唯二治疗术后胃肠功能紊乱</a:t>
                </a:r>
                <a:r>
                  <a:rPr lang="zh-CN" altLang="en-US" sz="1400" dirty="0">
                    <a:latin typeface="微软雅黑" panose="020B0503020204020204" charset="-122"/>
                    <a:ea typeface="微软雅黑" panose="020B0503020204020204" charset="-122"/>
                    <a:sym typeface="+mn-ea"/>
                  </a:rPr>
                  <a:t>的中成药。</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custDataLst>
                  <p:tags r:id="rId19"/>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0"/>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custDataLst>
                <p:tags r:id="rId21"/>
              </p:custDataLst>
            </p:nvPr>
          </p:nvSpPr>
          <p:spPr>
            <a:xfrm>
              <a:off x="365" y="5205"/>
              <a:ext cx="7234" cy="492"/>
            </a:xfrm>
            <a:prstGeom prst="rect">
              <a:avLst/>
            </a:prstGeom>
            <a:noFill/>
          </p:spPr>
          <p:txBody>
            <a:bodyPr wrap="square" rtlCol="0" anchor="t">
              <a:spAutoFit/>
            </a:bodyPr>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3. </a:t>
              </a:r>
              <a:r>
                <a:rPr lang="zh-CN" altLang="en-US" sz="1600" b="1" noProof="0" dirty="0">
                  <a:ln>
                    <a:noFill/>
                  </a:ln>
                  <a:solidFill>
                    <a:srgbClr val="1A549E"/>
                  </a:solidFill>
                  <a:effectLst/>
                  <a:uLnTx/>
                  <a:uFillTx/>
                  <a:latin typeface="微软雅黑" panose="020B0503020204020204" charset="-122"/>
                  <a:ea typeface="微软雅黑" panose="020B0503020204020204" charset="-122"/>
                  <a:sym typeface="+mn-ea"/>
                </a:rPr>
                <a:t>弥补药品目录短板</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7" name="组合 16"/>
          <p:cNvGrpSpPr/>
          <p:nvPr>
            <p:custDataLst>
              <p:tags r:id="rId22"/>
            </p:custDataLst>
          </p:nvPr>
        </p:nvGrpSpPr>
        <p:grpSpPr>
          <a:xfrm>
            <a:off x="6500495" y="4352925"/>
            <a:ext cx="5442296" cy="864235"/>
            <a:chOff x="365" y="5179"/>
            <a:chExt cx="9153" cy="1361"/>
          </a:xfrm>
        </p:grpSpPr>
        <p:grpSp>
          <p:nvGrpSpPr>
            <p:cNvPr id="18" name="组合 17"/>
            <p:cNvGrpSpPr/>
            <p:nvPr>
              <p:custDataLst>
                <p:tags r:id="rId23"/>
              </p:custDataLst>
            </p:nvPr>
          </p:nvGrpSpPr>
          <p:grpSpPr>
            <a:xfrm>
              <a:off x="435" y="5753"/>
              <a:ext cx="9083" cy="787"/>
              <a:chOff x="867399" y="4129962"/>
              <a:chExt cx="6129032" cy="499745"/>
            </a:xfrm>
          </p:grpSpPr>
          <p:sp>
            <p:nvSpPr>
              <p:cNvPr id="19" name="文本框 18"/>
              <p:cNvSpPr txBox="1"/>
              <p:nvPr>
                <p:custDataLst>
                  <p:tags r:id="rId24"/>
                </p:custDataLst>
              </p:nvPr>
            </p:nvSpPr>
            <p:spPr>
              <a:xfrm>
                <a:off x="867399" y="4215687"/>
                <a:ext cx="6129032" cy="414020"/>
              </a:xfrm>
              <a:prstGeom prst="rect">
                <a:avLst/>
              </a:prstGeom>
              <a:noFill/>
            </p:spPr>
            <p:txBody>
              <a:bodyPr vert="horz" wrap="square" rtlCol="0">
                <a:spAutoFit/>
              </a:bodyPr>
              <a:lstStyle/>
              <a:p>
                <a:pPr marL="285750" indent="-285750">
                  <a:lnSpc>
                    <a:spcPct val="15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口服剂型，使用方便，无需特殊临床管理，便于医保管理</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1" name="直接连接符 20"/>
              <p:cNvCxnSpPr/>
              <p:nvPr>
                <p:custDataLst>
                  <p:tags r:id="rId25"/>
                </p:custDataLst>
              </p:nvPr>
            </p:nvCxnSpPr>
            <p:spPr>
              <a:xfrm flipV="1">
                <a:off x="882378" y="4129962"/>
                <a:ext cx="3775710" cy="635"/>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6"/>
                </p:custDataLst>
              </p:nvPr>
            </p:nvCxnSpPr>
            <p:spPr>
              <a:xfrm>
                <a:off x="890240" y="4130597"/>
                <a:ext cx="324785" cy="0"/>
              </a:xfrm>
              <a:prstGeom prst="line">
                <a:avLst/>
              </a:prstGeom>
              <a:ln w="28575">
                <a:solidFill>
                  <a:srgbClr val="044AFA"/>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27"/>
              </p:custDataLst>
            </p:nvPr>
          </p:nvSpPr>
          <p:spPr>
            <a:xfrm>
              <a:off x="365" y="5179"/>
              <a:ext cx="7234" cy="492"/>
            </a:xfrm>
            <a:prstGeom prst="rect">
              <a:avLst/>
            </a:prstGeom>
            <a:noFill/>
          </p:spPr>
          <p:txBody>
            <a:bodyPr wrap="square" rtlCol="0" anchor="t">
              <a:spAutoFit/>
            </a:bodyPr>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sz="1600" b="1" dirty="0">
                  <a:solidFill>
                    <a:srgbClr val="1A549E"/>
                  </a:solidFill>
                  <a:latin typeface="微软雅黑" panose="020B0503020204020204" charset="-122"/>
                  <a:ea typeface="微软雅黑" panose="020B0503020204020204" charset="-122"/>
                  <a:cs typeface="微软雅黑" panose="020B0503020204020204" charset="-122"/>
                  <a:sym typeface="+mn-ea"/>
                </a:rPr>
                <a:t>4. </a:t>
              </a:r>
              <a:r>
                <a:rPr lang="zh-CN" altLang="en-US" sz="1600" b="1" noProof="0" dirty="0">
                  <a:ln>
                    <a:noFill/>
                  </a:ln>
                  <a:solidFill>
                    <a:srgbClr val="1A549E"/>
                  </a:solidFill>
                  <a:effectLst/>
                  <a:uLnTx/>
                  <a:uFillTx/>
                  <a:latin typeface="微软雅黑" panose="020B0503020204020204" charset="-122"/>
                  <a:ea typeface="微软雅黑" panose="020B0503020204020204" charset="-122"/>
                  <a:sym typeface="+mn-ea"/>
                </a:rPr>
                <a:t>临床管理便利</a:t>
              </a:r>
              <a:endParaRPr lang="zh-CN" altLang="en-US" sz="1600" b="1" dirty="0">
                <a:solidFill>
                  <a:srgbClr val="1A549E"/>
                </a:solidFill>
                <a:latin typeface="微软雅黑" panose="020B0503020204020204" charset="-122"/>
                <a:ea typeface="微软雅黑" panose="020B0503020204020204" charset="-122"/>
                <a:cs typeface="微软雅黑" panose="020B0503020204020204" charset="-122"/>
                <a:sym typeface="+mn-ea"/>
              </a:endParaRPr>
            </a:p>
          </p:txBody>
        </p:sp>
      </p:grpSp>
      <p:sp>
        <p:nvSpPr>
          <p:cNvPr id="47" name="流程图: 决策 46"/>
          <p:cNvSpPr/>
          <p:nvPr>
            <p:custDataLst>
              <p:tags r:id="rId28"/>
            </p:custDataLst>
          </p:nvPr>
        </p:nvSpPr>
        <p:spPr>
          <a:xfrm>
            <a:off x="5900420" y="3841750"/>
            <a:ext cx="272415" cy="363855"/>
          </a:xfrm>
          <a:prstGeom prst="flowChartDecision">
            <a:avLst/>
          </a:prstGeom>
          <a:solidFill>
            <a:srgbClr val="FFFFFF"/>
          </a:solidFill>
          <a:ln w="12700" cap="flat">
            <a:solidFill>
              <a:srgbClr val="1A549E"/>
            </a:solidFill>
            <a:prstDash val="solid"/>
            <a:miter lim="800000"/>
          </a:ln>
          <a:effectLst>
            <a:outerShdw blurRad="63500" sx="102000" sy="102000" algn="ctr"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nvGrpSpPr>
          <p:cNvPr id="50" name="组合 49"/>
          <p:cNvGrpSpPr/>
          <p:nvPr>
            <p:custDataLst>
              <p:tags r:id="rId29"/>
            </p:custDataLst>
          </p:nvPr>
        </p:nvGrpSpPr>
        <p:grpSpPr>
          <a:xfrm>
            <a:off x="5957570" y="1939290"/>
            <a:ext cx="169545" cy="1598295"/>
            <a:chOff x="9059" y="2867"/>
            <a:chExt cx="267" cy="2986"/>
          </a:xfrm>
        </p:grpSpPr>
        <p:grpSp>
          <p:nvGrpSpPr>
            <p:cNvPr id="32" name="组合 31"/>
            <p:cNvGrpSpPr/>
            <p:nvPr/>
          </p:nvGrpSpPr>
          <p:grpSpPr>
            <a:xfrm>
              <a:off x="9059" y="2867"/>
              <a:ext cx="152" cy="2986"/>
              <a:chOff x="10140" y="4613"/>
              <a:chExt cx="378" cy="1459"/>
            </a:xfrm>
            <a:solidFill>
              <a:srgbClr val="1A549E"/>
            </a:solidFill>
          </p:grpSpPr>
          <p:sp>
            <p:nvSpPr>
              <p:cNvPr id="33" name="矩形 32"/>
              <p:cNvSpPr/>
              <p:nvPr>
                <p:custDataLst>
                  <p:tags r:id="rId30"/>
                </p:custDataLst>
              </p:nvPr>
            </p:nvSpPr>
            <p:spPr>
              <a:xfrm>
                <a:off x="10395" y="4613"/>
                <a:ext cx="123" cy="1459"/>
              </a:xfrm>
              <a:prstGeom prst="rect">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sp>
            <p:nvSpPr>
              <p:cNvPr id="35" name="等腰三角形 34"/>
              <p:cNvSpPr/>
              <p:nvPr>
                <p:custDataLst>
                  <p:tags r:id="rId31"/>
                </p:custDataLst>
              </p:nvPr>
            </p:nvSpPr>
            <p:spPr>
              <a:xfrm rot="16200000">
                <a:off x="10203" y="4851"/>
                <a:ext cx="172" cy="299"/>
              </a:xfrm>
              <a:prstGeom prst="triangle">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
          <p:nvSpPr>
            <p:cNvPr id="49" name="等腰三角形 48"/>
            <p:cNvSpPr/>
            <p:nvPr>
              <p:custDataLst>
                <p:tags r:id="rId32"/>
              </p:custDataLst>
            </p:nvPr>
          </p:nvSpPr>
          <p:spPr>
            <a:xfrm rot="5400000" flipH="1">
              <a:off x="9089" y="4889"/>
              <a:ext cx="352" cy="123"/>
            </a:xfrm>
            <a:prstGeom prst="triangle">
              <a:avLst/>
            </a:prstGeom>
            <a:solidFill>
              <a:srgbClr val="1A549E"/>
            </a:solid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grpSp>
        <p:nvGrpSpPr>
          <p:cNvPr id="51" name="组合 50"/>
          <p:cNvGrpSpPr/>
          <p:nvPr>
            <p:custDataLst>
              <p:tags r:id="rId33"/>
            </p:custDataLst>
          </p:nvPr>
        </p:nvGrpSpPr>
        <p:grpSpPr>
          <a:xfrm>
            <a:off x="5961380" y="4503420"/>
            <a:ext cx="169545" cy="1385570"/>
            <a:chOff x="9059" y="2867"/>
            <a:chExt cx="267" cy="2986"/>
          </a:xfrm>
        </p:grpSpPr>
        <p:grpSp>
          <p:nvGrpSpPr>
            <p:cNvPr id="52" name="组合 51"/>
            <p:cNvGrpSpPr/>
            <p:nvPr/>
          </p:nvGrpSpPr>
          <p:grpSpPr>
            <a:xfrm>
              <a:off x="9059" y="2867"/>
              <a:ext cx="152" cy="2986"/>
              <a:chOff x="10140" y="4613"/>
              <a:chExt cx="378" cy="1459"/>
            </a:xfrm>
            <a:solidFill>
              <a:srgbClr val="1A549E"/>
            </a:solidFill>
          </p:grpSpPr>
          <p:sp>
            <p:nvSpPr>
              <p:cNvPr id="53" name="矩形 52"/>
              <p:cNvSpPr/>
              <p:nvPr>
                <p:custDataLst>
                  <p:tags r:id="rId34"/>
                </p:custDataLst>
              </p:nvPr>
            </p:nvSpPr>
            <p:spPr>
              <a:xfrm>
                <a:off x="10395" y="4613"/>
                <a:ext cx="123" cy="1459"/>
              </a:xfrm>
              <a:prstGeom prst="rect">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sp>
            <p:nvSpPr>
              <p:cNvPr id="54" name="等腰三角形 53"/>
              <p:cNvSpPr/>
              <p:nvPr>
                <p:custDataLst>
                  <p:tags r:id="rId35"/>
                </p:custDataLst>
              </p:nvPr>
            </p:nvSpPr>
            <p:spPr>
              <a:xfrm rot="16200000">
                <a:off x="10203" y="4851"/>
                <a:ext cx="172" cy="299"/>
              </a:xfrm>
              <a:prstGeom prst="triangle">
                <a:avLst/>
              </a:prstGeom>
              <a:grp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
          <p:nvSpPr>
            <p:cNvPr id="55" name="等腰三角形 54"/>
            <p:cNvSpPr/>
            <p:nvPr>
              <p:custDataLst>
                <p:tags r:id="rId36"/>
              </p:custDataLst>
            </p:nvPr>
          </p:nvSpPr>
          <p:spPr>
            <a:xfrm rot="5400000" flipH="1">
              <a:off x="9089" y="4889"/>
              <a:ext cx="352" cy="123"/>
            </a:xfrm>
            <a:prstGeom prst="triangle">
              <a:avLst/>
            </a:prstGeom>
            <a:solidFill>
              <a:srgbClr val="1A549E"/>
            </a:solidFill>
            <a:ln w="12700" cap="flat" cmpd="sng" algn="ctr">
              <a:noFill/>
              <a:prstDash val="solid"/>
              <a:miter lim="800000"/>
            </a:ln>
            <a:effectLst/>
          </p:spPr>
          <p:txBody>
            <a:bodyPr wrap="square" rtlCol="0" anchor="ctr">
              <a:noAutofit/>
            </a:bodyPr>
            <a:lstStyle/>
            <a:p>
              <a:pPr algn="ctr"/>
              <a:endParaRPr lang="zh-CN" altLang="en-US" b="1">
                <a:solidFill>
                  <a:srgbClr val="FFFFFF"/>
                </a:solidFill>
                <a:latin typeface="Franklin Gothic Book" panose="020B0503020102020204" charset="0"/>
                <a:ea typeface="微软雅黑" panose="020B0503020204020204" charset="-122"/>
                <a:cs typeface="微软雅黑" panose="020B0503020204020204" charset="-122"/>
                <a:sym typeface="Franklin Gothic Book" panose="020B0503020102020204" charset="0"/>
              </a:endParaRPr>
            </a:p>
          </p:txBody>
        </p: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矩形 6"/>
          <p:cNvGrpSpPr/>
          <p:nvPr/>
        </p:nvGrpSpPr>
        <p:grpSpPr>
          <a:xfrm>
            <a:off x="0" y="5395"/>
            <a:ext cx="12191999" cy="6847209"/>
            <a:chOff x="-150494" y="-1"/>
            <a:chExt cx="12041505" cy="6847207"/>
          </a:xfrm>
        </p:grpSpPr>
        <p:sp>
          <p:nvSpPr>
            <p:cNvPr id="34" name="矩形"/>
            <p:cNvSpPr/>
            <p:nvPr/>
          </p:nvSpPr>
          <p:spPr>
            <a:xfrm>
              <a:off x="-150494" y="-1"/>
              <a:ext cx="12041505" cy="6847207"/>
            </a:xfrm>
            <a:prstGeom prst="rect">
              <a:avLst/>
            </a:prstGeom>
            <a:solidFill>
              <a:srgbClr val="007DD5"/>
            </a:solidFill>
            <a:ln w="12700" cap="flat">
              <a:solidFill>
                <a:srgbClr val="466DA8"/>
              </a:solidFill>
              <a:prstDash val="solid"/>
              <a:miter lim="800000"/>
            </a:ln>
            <a:effectLst/>
          </p:spPr>
          <p:txBody>
            <a:bodyPr wrap="square" lIns="0" tIns="0" rIns="0" bIns="0" numCol="1" anchor="ctr">
              <a:noAutofit/>
            </a:bodyPr>
            <a:lstStyle>
              <a:lvl1pPr marL="0" marR="0" indent="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900" b="0" i="0" u="none" strike="noStrike" cap="none" spc="0" baseline="0">
                  <a:solidFill>
                    <a:schemeClr val="tx1"/>
                  </a:solidFill>
                  <a:uFillTx/>
                  <a:latin typeface="+mn-lt"/>
                  <a:ea typeface="+mn-ea"/>
                  <a:cs typeface="+mn-cs"/>
                  <a:sym typeface="Arial" panose="020B0604020202020204"/>
                </a:defRPr>
              </a:lvl9pPr>
            </a:lstStyle>
            <a:p>
              <a:pPr marL="0" marR="0" lvl="0" indent="0" algn="r" defTabSz="914400" rtl="0" eaLnBrk="1" fontAlgn="auto" latinLnBrk="0" hangingPunct="1">
                <a:lnSpc>
                  <a:spcPts val="4300"/>
                </a:lnSpc>
                <a:spcBef>
                  <a:spcPts val="0"/>
                </a:spcBef>
                <a:spcAft>
                  <a:spcPts val="0"/>
                </a:spcAft>
                <a:buClrTx/>
                <a:buSzTx/>
                <a:buFontTx/>
                <a:buNone/>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9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35" name="文本"/>
            <p:cNvSpPr txBox="1"/>
            <p:nvPr/>
          </p:nvSpPr>
          <p:spPr>
            <a:xfrm>
              <a:off x="52070" y="3133155"/>
              <a:ext cx="11786870" cy="580895"/>
            </a:xfrm>
            <a:prstGeom prst="rect">
              <a:avLst/>
            </a:prstGeom>
            <a:noFill/>
            <a:ln w="12700" cap="flat">
              <a:noFill/>
              <a:miter lim="400000"/>
            </a:ln>
            <a:effectLst/>
          </p:spPr>
          <p:txBody>
            <a:bodyPr wrap="square" lIns="45719" tIns="45719" rIns="45719" bIns="45719" numCol="1" anchor="ctr">
              <a:spAutoFit/>
            </a:bodyPr>
            <a:lstStyle>
              <a:lvl1pPr algn="r">
                <a:lnSpc>
                  <a:spcPts val="4300"/>
                </a:lnSpc>
                <a:defRPr b="1">
                  <a:solidFill>
                    <a:srgbClr val="F5B54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r" defTabSz="914400" eaLnBrk="1" fontAlgn="auto" latinLnBrk="0" hangingPunct="1">
                <a:lnSpc>
                  <a:spcPts val="4300"/>
                </a:lnSpc>
                <a:spcBef>
                  <a:spcPts val="0"/>
                </a:spcBef>
                <a:spcAft>
                  <a:spcPts val="0"/>
                </a:spcAft>
                <a:buClrTx/>
                <a:buSzTx/>
                <a:buFontTx/>
                <a:buNone/>
                <a:defRPr/>
              </a:pPr>
              <a:r>
                <a:rPr kumimoji="0" sz="18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rPr>
                <a:t> </a:t>
              </a:r>
              <a:endParaRPr kumimoji="0" sz="1800" b="1" i="0" u="none" strike="noStrike" kern="0" cap="none" spc="0" normalizeH="0" baseline="0" noProof="0">
                <a:ln>
                  <a:noFill/>
                </a:ln>
                <a:solidFill>
                  <a:srgbClr val="F5B54F"/>
                </a:solidFill>
                <a:effectLst/>
                <a:uLnTx/>
                <a:uFillTx/>
                <a:latin typeface="微软雅黑" panose="020B0503020204020204" charset="-122"/>
                <a:ea typeface="微软雅黑" panose="020B0503020204020204" charset="-122"/>
                <a:sym typeface="微软雅黑" panose="020B0503020204020204" charset="-122"/>
              </a:endParaRPr>
            </a:p>
          </p:txBody>
        </p:sp>
      </p:grpSp>
      <p:pic>
        <p:nvPicPr>
          <p:cNvPr id="9" name="图片 8" descr="图片 15"/>
          <p:cNvPicPr>
            <a:picLocks noChangeAspect="1"/>
          </p:cNvPicPr>
          <p:nvPr>
            <p:custDataLst>
              <p:tags r:id="rId1"/>
            </p:custDataLst>
          </p:nvPr>
        </p:nvPicPr>
        <p:blipFill>
          <a:blip r:embed="rId2"/>
          <a:srcRect l="6838" t="24257" r="15416" b="26772"/>
          <a:stretch>
            <a:fillRect/>
          </a:stretch>
        </p:blipFill>
        <p:spPr>
          <a:xfrm>
            <a:off x="6351587" y="1661001"/>
            <a:ext cx="5840413" cy="5203825"/>
          </a:xfrm>
          <a:prstGeom prst="rect">
            <a:avLst/>
          </a:prstGeom>
          <a:ln w="12700">
            <a:miter lim="400000"/>
            <a:headEnd/>
            <a:tailEnd/>
          </a:ln>
        </p:spPr>
      </p:pic>
      <p:grpSp>
        <p:nvGrpSpPr>
          <p:cNvPr id="58" name="组合 57"/>
          <p:cNvGrpSpPr/>
          <p:nvPr/>
        </p:nvGrpSpPr>
        <p:grpSpPr>
          <a:xfrm>
            <a:off x="402590" y="276225"/>
            <a:ext cx="1725930" cy="1225550"/>
            <a:chOff x="4521" y="3947"/>
            <a:chExt cx="3648" cy="2711"/>
          </a:xfrm>
        </p:grpSpPr>
        <p:sp>
          <p:nvSpPr>
            <p:cNvPr id="59" name="内容占位符 2"/>
            <p:cNvSpPr>
              <a:spLocks noGrp="1"/>
            </p:cNvSpPr>
            <p:nvPr/>
          </p:nvSpPr>
          <p:spPr>
            <a:xfrm>
              <a:off x="4521" y="3947"/>
              <a:ext cx="3648" cy="1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5400" b="1" dirty="0" smtClean="0">
                  <a:solidFill>
                    <a:schemeClr val="bg1"/>
                  </a:solidFill>
                  <a:latin typeface="微软雅黑" panose="020B0503020204020204" charset="-122"/>
                  <a:ea typeface="微软雅黑" panose="020B0503020204020204" charset="-122"/>
                  <a:sym typeface="+mn-ea"/>
                </a:rPr>
                <a:t>目录</a:t>
              </a:r>
              <a:endParaRPr lang="zh-CN" altLang="en-US" sz="5400" b="1" dirty="0" smtClean="0">
                <a:solidFill>
                  <a:schemeClr val="bg1"/>
                </a:solidFill>
                <a:latin typeface="微软雅黑" panose="020B0503020204020204" charset="-122"/>
                <a:ea typeface="微软雅黑" panose="020B0503020204020204" charset="-122"/>
                <a:sym typeface="+mn-ea"/>
              </a:endParaRPr>
            </a:p>
          </p:txBody>
        </p:sp>
        <p:sp>
          <p:nvSpPr>
            <p:cNvPr id="60" name="内容占位符 2"/>
            <p:cNvSpPr>
              <a:spLocks noGrp="1"/>
            </p:cNvSpPr>
            <p:nvPr/>
          </p:nvSpPr>
          <p:spPr>
            <a:xfrm>
              <a:off x="4521" y="5802"/>
              <a:ext cx="3648" cy="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en-US" altLang="zh-CN" sz="1600" dirty="0" smtClean="0">
                  <a:solidFill>
                    <a:schemeClr val="bg1"/>
                  </a:solidFill>
                  <a:latin typeface="微软雅黑" panose="020B0503020204020204" charset="-122"/>
                  <a:ea typeface="微软雅黑" panose="020B0503020204020204" charset="-122"/>
                  <a:sym typeface="+mn-ea"/>
                </a:rPr>
                <a:t>CONTENTS</a:t>
              </a:r>
              <a:endParaRPr lang="en-US" altLang="zh-CN" sz="1600" dirty="0" smtClean="0">
                <a:solidFill>
                  <a:schemeClr val="bg1"/>
                </a:solidFill>
                <a:latin typeface="微软雅黑" panose="020B0503020204020204" charset="-122"/>
                <a:ea typeface="微软雅黑" panose="020B0503020204020204" charset="-122"/>
                <a:sym typeface="+mn-ea"/>
              </a:endParaRPr>
            </a:p>
          </p:txBody>
        </p:sp>
      </p:grpSp>
      <p:grpSp>
        <p:nvGrpSpPr>
          <p:cNvPr id="62" name="组合 61"/>
          <p:cNvGrpSpPr/>
          <p:nvPr>
            <p:custDataLst>
              <p:tags r:id="rId3"/>
            </p:custDataLst>
          </p:nvPr>
        </p:nvGrpSpPr>
        <p:grpSpPr>
          <a:xfrm>
            <a:off x="584342" y="1620520"/>
            <a:ext cx="3937000" cy="635000"/>
            <a:chOff x="9985" y="1900"/>
            <a:chExt cx="6200" cy="1000"/>
          </a:xfrm>
        </p:grpSpPr>
        <p:sp>
          <p:nvSpPr>
            <p:cNvPr id="63" name="圆角矩形 62"/>
            <p:cNvSpPr/>
            <p:nvPr>
              <p:custDataLst>
                <p:tags r:id="rId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64" name="直接连接符 63"/>
            <p:cNvCxnSpPr/>
            <p:nvPr>
              <p:custDataLst>
                <p:tags r:id="rId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65" name="内容占位符 2"/>
            <p:cNvSpPr>
              <a:spLocks noGrp="1"/>
            </p:cNvSpPr>
            <p:nvPr>
              <p:custDataLst>
                <p:tags r:id="rId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01</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66" name="内容占位符 2"/>
            <p:cNvSpPr>
              <a:spLocks noGrp="1"/>
            </p:cNvSpPr>
            <p:nvPr>
              <p:custDataLst>
                <p:tags r:id="rId7"/>
              </p:custDataLst>
            </p:nvPr>
          </p:nvSpPr>
          <p:spPr>
            <a:xfrm>
              <a:off x="11754" y="2095"/>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基本信息</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67" name="组合 66"/>
          <p:cNvGrpSpPr/>
          <p:nvPr>
            <p:custDataLst>
              <p:tags r:id="rId8"/>
            </p:custDataLst>
          </p:nvPr>
        </p:nvGrpSpPr>
        <p:grpSpPr>
          <a:xfrm>
            <a:off x="584342" y="2499995"/>
            <a:ext cx="3937000" cy="635000"/>
            <a:chOff x="9985" y="1900"/>
            <a:chExt cx="6200" cy="1000"/>
          </a:xfrm>
        </p:grpSpPr>
        <p:sp>
          <p:nvSpPr>
            <p:cNvPr id="68" name="圆角矩形 67"/>
            <p:cNvSpPr/>
            <p:nvPr>
              <p:custDataLst>
                <p:tags r:id="rId9"/>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69" name="直接连接符 68"/>
            <p:cNvCxnSpPr/>
            <p:nvPr>
              <p:custDataLst>
                <p:tags r:id="rId10"/>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70" name="内容占位符 2"/>
            <p:cNvSpPr>
              <a:spLocks noGrp="1"/>
            </p:cNvSpPr>
            <p:nvPr>
              <p:custDataLst>
                <p:tags r:id="rId11"/>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02</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71" name="内容占位符 2"/>
            <p:cNvSpPr>
              <a:spLocks noGrp="1"/>
            </p:cNvSpPr>
            <p:nvPr>
              <p:custDataLst>
                <p:tags r:id="rId12"/>
              </p:custDataLst>
            </p:nvPr>
          </p:nvSpPr>
          <p:spPr>
            <a:xfrm>
              <a:off x="11754" y="2059"/>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a:solidFill>
                    <a:schemeClr val="accent4"/>
                  </a:solidFill>
                  <a:latin typeface="微软雅黑" panose="020B0503020204020204" charset="-122"/>
                  <a:ea typeface="微软雅黑" panose="020B0503020204020204" charset="-122"/>
                  <a:sym typeface="+mn-ea"/>
                </a:rPr>
                <a:t>有效</a:t>
              </a:r>
              <a:r>
                <a:rPr lang="zh-CN" altLang="en-US" b="1" dirty="0" smtClean="0">
                  <a:solidFill>
                    <a:schemeClr val="accent4"/>
                  </a:solidFill>
                  <a:latin typeface="微软雅黑" panose="020B0503020204020204" charset="-122"/>
                  <a:ea typeface="微软雅黑" panose="020B0503020204020204" charset="-122"/>
                  <a:sym typeface="+mn-ea"/>
                </a:rPr>
                <a:t>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72" name="组合 71"/>
          <p:cNvGrpSpPr/>
          <p:nvPr>
            <p:custDataLst>
              <p:tags r:id="rId13"/>
            </p:custDataLst>
          </p:nvPr>
        </p:nvGrpSpPr>
        <p:grpSpPr>
          <a:xfrm>
            <a:off x="584342" y="3379470"/>
            <a:ext cx="3937000" cy="635000"/>
            <a:chOff x="9985" y="1900"/>
            <a:chExt cx="6200" cy="1000"/>
          </a:xfrm>
        </p:grpSpPr>
        <p:sp>
          <p:nvSpPr>
            <p:cNvPr id="73" name="圆角矩形 72"/>
            <p:cNvSpPr/>
            <p:nvPr>
              <p:custDataLst>
                <p:tags r:id="rId1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74" name="直接连接符 73"/>
            <p:cNvCxnSpPr/>
            <p:nvPr>
              <p:custDataLst>
                <p:tags r:id="rId1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75" name="内容占位符 2"/>
            <p:cNvSpPr>
              <a:spLocks noGrp="1"/>
            </p:cNvSpPr>
            <p:nvPr>
              <p:custDataLst>
                <p:tags r:id="rId1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03</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76" name="内容占位符 2"/>
            <p:cNvSpPr>
              <a:spLocks noGrp="1"/>
            </p:cNvSpPr>
            <p:nvPr>
              <p:custDataLst>
                <p:tags r:id="rId17"/>
              </p:custDataLst>
            </p:nvPr>
          </p:nvSpPr>
          <p:spPr>
            <a:xfrm>
              <a:off x="11754" y="2022"/>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安全性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77" name="组合 76"/>
          <p:cNvGrpSpPr/>
          <p:nvPr>
            <p:custDataLst>
              <p:tags r:id="rId18"/>
            </p:custDataLst>
          </p:nvPr>
        </p:nvGrpSpPr>
        <p:grpSpPr>
          <a:xfrm>
            <a:off x="584342" y="4258945"/>
            <a:ext cx="3937000" cy="635000"/>
            <a:chOff x="9985" y="1900"/>
            <a:chExt cx="6200" cy="1000"/>
          </a:xfrm>
        </p:grpSpPr>
        <p:sp>
          <p:nvSpPr>
            <p:cNvPr id="78" name="圆角矩形 77"/>
            <p:cNvSpPr/>
            <p:nvPr>
              <p:custDataLst>
                <p:tags r:id="rId19"/>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79" name="直接连接符 78"/>
            <p:cNvCxnSpPr/>
            <p:nvPr>
              <p:custDataLst>
                <p:tags r:id="rId20"/>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80" name="内容占位符 2"/>
            <p:cNvSpPr>
              <a:spLocks noGrp="1"/>
            </p:cNvSpPr>
            <p:nvPr>
              <p:custDataLst>
                <p:tags r:id="rId21"/>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04</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81" name="内容占位符 2"/>
            <p:cNvSpPr>
              <a:spLocks noGrp="1"/>
            </p:cNvSpPr>
            <p:nvPr>
              <p:custDataLst>
                <p:tags r:id="rId22"/>
              </p:custDataLst>
            </p:nvPr>
          </p:nvSpPr>
          <p:spPr>
            <a:xfrm>
              <a:off x="11754" y="2098"/>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创新性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grpSp>
        <p:nvGrpSpPr>
          <p:cNvPr id="82" name="组合 81"/>
          <p:cNvGrpSpPr/>
          <p:nvPr>
            <p:custDataLst>
              <p:tags r:id="rId23"/>
            </p:custDataLst>
          </p:nvPr>
        </p:nvGrpSpPr>
        <p:grpSpPr>
          <a:xfrm>
            <a:off x="584342" y="5138420"/>
            <a:ext cx="3937000" cy="635000"/>
            <a:chOff x="9985" y="1900"/>
            <a:chExt cx="6200" cy="1000"/>
          </a:xfrm>
        </p:grpSpPr>
        <p:sp>
          <p:nvSpPr>
            <p:cNvPr id="83" name="圆角矩形 82"/>
            <p:cNvSpPr/>
            <p:nvPr>
              <p:custDataLst>
                <p:tags r:id="rId24"/>
              </p:custDataLst>
            </p:nvPr>
          </p:nvSpPr>
          <p:spPr>
            <a:xfrm>
              <a:off x="9985" y="1900"/>
              <a:ext cx="6200" cy="1000"/>
            </a:xfrm>
            <a:prstGeom prst="roundRect">
              <a:avLst/>
            </a:prstGeom>
            <a:noFill/>
            <a:ln w="22225">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84" name="直接连接符 83"/>
            <p:cNvCxnSpPr/>
            <p:nvPr>
              <p:custDataLst>
                <p:tags r:id="rId25"/>
              </p:custDataLst>
            </p:nvPr>
          </p:nvCxnSpPr>
          <p:spPr>
            <a:xfrm>
              <a:off x="11486" y="2162"/>
              <a:ext cx="0" cy="476"/>
            </a:xfrm>
            <a:prstGeom prst="line">
              <a:avLst/>
            </a:prstGeom>
            <a:ln w="12700" cap="flat" cmpd="sng">
              <a:solidFill>
                <a:srgbClr val="A8532D"/>
              </a:solidFill>
              <a:prstDash val="sysDot"/>
              <a:miter lim="800000"/>
              <a:headEnd type="none"/>
              <a:tailEnd type="none"/>
            </a:ln>
          </p:spPr>
          <p:style>
            <a:lnRef idx="2">
              <a:schemeClr val="accent1"/>
            </a:lnRef>
            <a:fillRef idx="0">
              <a:srgbClr val="FFFFFF"/>
            </a:fillRef>
            <a:effectRef idx="0">
              <a:srgbClr val="FFFFFF"/>
            </a:effectRef>
            <a:fontRef idx="minor">
              <a:schemeClr val="tx1"/>
            </a:fontRef>
          </p:style>
        </p:cxnSp>
        <p:sp>
          <p:nvSpPr>
            <p:cNvPr id="85" name="内容占位符 2"/>
            <p:cNvSpPr>
              <a:spLocks noGrp="1"/>
            </p:cNvSpPr>
            <p:nvPr>
              <p:custDataLst>
                <p:tags r:id="rId26"/>
              </p:custDataLst>
            </p:nvPr>
          </p:nvSpPr>
          <p:spPr>
            <a:xfrm>
              <a:off x="10322" y="1972"/>
              <a:ext cx="1113" cy="85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altLang="zh-CN" sz="3200" b="1" dirty="0" smtClean="0">
                  <a:solidFill>
                    <a:schemeClr val="bg1">
                      <a:lumMod val="95000"/>
                    </a:schemeClr>
                  </a:solidFill>
                  <a:latin typeface="微软雅黑" panose="020B0503020204020204" charset="-122"/>
                  <a:ea typeface="微软雅黑" panose="020B0503020204020204" charset="-122"/>
                  <a:sym typeface="+mn-ea"/>
                </a:rPr>
                <a:t>05</a:t>
              </a:r>
              <a:endParaRPr lang="en-US" altLang="zh-CN" sz="3200" b="1" dirty="0" smtClean="0">
                <a:solidFill>
                  <a:schemeClr val="bg1">
                    <a:lumMod val="95000"/>
                  </a:schemeClr>
                </a:solidFill>
                <a:latin typeface="微软雅黑" panose="020B0503020204020204" charset="-122"/>
                <a:ea typeface="微软雅黑" panose="020B0503020204020204" charset="-122"/>
                <a:sym typeface="+mn-ea"/>
              </a:endParaRPr>
            </a:p>
          </p:txBody>
        </p:sp>
        <p:sp>
          <p:nvSpPr>
            <p:cNvPr id="86" name="内容占位符 2"/>
            <p:cNvSpPr>
              <a:spLocks noGrp="1"/>
            </p:cNvSpPr>
            <p:nvPr>
              <p:custDataLst>
                <p:tags r:id="rId27"/>
              </p:custDataLst>
            </p:nvPr>
          </p:nvSpPr>
          <p:spPr>
            <a:xfrm>
              <a:off x="11755" y="2033"/>
              <a:ext cx="2661" cy="47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zh-CN" altLang="en-US" b="1" dirty="0" smtClean="0">
                  <a:solidFill>
                    <a:schemeClr val="accent4"/>
                  </a:solidFill>
                  <a:latin typeface="微软雅黑" panose="020B0503020204020204" charset="-122"/>
                  <a:ea typeface="微软雅黑" panose="020B0503020204020204" charset="-122"/>
                  <a:sym typeface="+mn-ea"/>
                </a:rPr>
                <a:t>公平性</a:t>
              </a:r>
              <a:endParaRPr lang="zh-CN" altLang="en-US" b="1" dirty="0" smtClean="0">
                <a:solidFill>
                  <a:schemeClr val="accent4"/>
                </a:solidFill>
                <a:latin typeface="微软雅黑" panose="020B0503020204020204" charset="-122"/>
                <a:ea typeface="微软雅黑" panose="020B0503020204020204" charset="-122"/>
                <a:sym typeface="+mn-ea"/>
              </a:endParaRPr>
            </a:p>
          </p:txBody>
        </p:sp>
      </p:grpSp>
      <p:sp>
        <p:nvSpPr>
          <p:cNvPr id="8" name="文本框 7"/>
          <p:cNvSpPr txBox="1"/>
          <p:nvPr>
            <p:custDataLst>
              <p:tags r:id="rId28"/>
            </p:custDataLst>
          </p:nvPr>
        </p:nvSpPr>
        <p:spPr>
          <a:xfrm>
            <a:off x="4635500" y="5299710"/>
            <a:ext cx="7049135" cy="6502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charset="0"/>
              </a:rPr>
              <a:t>未占用过多医保基金</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rPr>
              <a:t>，口服剂型，使用方便，无需特殊临床管理，便于医保管理。</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endParaRPr>
          </a:p>
          <a:p>
            <a:pPr marL="342900" indent="-342900" algn="l">
              <a:lnSpc>
                <a:spcPct val="130000"/>
              </a:lnSpc>
              <a:buFont typeface="Wingdings" panose="05000000000000000000" charset="0"/>
              <a:buChar char="Ø"/>
            </a:pP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endParaRPr>
          </a:p>
        </p:txBody>
      </p:sp>
      <p:sp>
        <p:nvSpPr>
          <p:cNvPr id="3" name="文本框 2"/>
          <p:cNvSpPr txBox="1"/>
          <p:nvPr>
            <p:custDataLst>
              <p:tags r:id="rId29"/>
            </p:custDataLst>
          </p:nvPr>
        </p:nvSpPr>
        <p:spPr>
          <a:xfrm>
            <a:off x="4587875" y="1388110"/>
            <a:ext cx="7049135" cy="929640"/>
          </a:xfrm>
          <a:prstGeom prst="rect">
            <a:avLst/>
          </a:prstGeom>
          <a:noFill/>
        </p:spPr>
        <p:txBody>
          <a:bodyPr wrap="square" rtlCol="0" anchor="t">
            <a:spAutoFit/>
          </a:bodyPr>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rPr>
              <a:t>大建中汤不含大黄（蒽醌类药物），避免大肠黑病变的风险。</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charset="0"/>
              </a:rPr>
              <a:t>减少患者住院时间，</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rPr>
              <a:t>增加治疗</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Calibri" panose="020F0502020204030204" charset="0"/>
              </a:rPr>
              <a:t>术后胃肠功能紊乱</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rPr>
              <a:t>临床选择。</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endParaRPr>
          </a:p>
          <a:p>
            <a:pPr marL="342900" indent="-342900" algn="l">
              <a:lnSpc>
                <a:spcPct val="130000"/>
              </a:lnSpc>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rPr>
              <a:t>厚朴排气合剂以行气消胀、宽中除满、治疗气滞证为主。</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Calibri" panose="020F0502020204030204" charset="0"/>
            </a:endParaRPr>
          </a:p>
        </p:txBody>
      </p:sp>
      <p:sp>
        <p:nvSpPr>
          <p:cNvPr id="5" name="文本框 4"/>
          <p:cNvSpPr txBox="1"/>
          <p:nvPr>
            <p:custDataLst>
              <p:tags r:id="rId30"/>
            </p:custDataLst>
          </p:nvPr>
        </p:nvSpPr>
        <p:spPr>
          <a:xfrm>
            <a:off x="4616450" y="2555875"/>
            <a:ext cx="7049135" cy="650240"/>
          </a:xfrm>
          <a:prstGeom prst="rect">
            <a:avLst/>
          </a:prstGeom>
          <a:noFill/>
        </p:spPr>
        <p:txBody>
          <a:bodyPr wrap="square" rtlCol="0" anchor="t">
            <a:spAutoFit/>
          </a:bodyPr>
          <a:p>
            <a:pPr marL="342900" lvl="0" indent="-342900" algn="l">
              <a:lnSpc>
                <a:spcPct val="130000"/>
              </a:lnSpc>
              <a:buClrTx/>
              <a:buSzTx/>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加速术后胃肠功能恢复，</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mn-ea"/>
              </a:rPr>
              <a:t>缩短住院时间，减轻患者及医疗系统负担。</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marL="342900" lvl="0" indent="-342900" algn="l">
              <a:lnSpc>
                <a:spcPct val="130000"/>
              </a:lnSpc>
              <a:buClrTx/>
              <a:buSzTx/>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显著缩短</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mn-ea"/>
              </a:rPr>
              <a:t>术后首次排气时间</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mn-ea"/>
              </a:rPr>
              <a:t>，</a:t>
            </a: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无严重不良反应。</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31"/>
            </p:custDataLst>
          </p:nvPr>
        </p:nvSpPr>
        <p:spPr>
          <a:xfrm>
            <a:off x="4648835" y="3501390"/>
            <a:ext cx="6457315" cy="370840"/>
          </a:xfrm>
          <a:prstGeom prst="rect">
            <a:avLst/>
          </a:prstGeom>
          <a:noFill/>
        </p:spPr>
        <p:txBody>
          <a:bodyPr wrap="square" rtlCol="0" anchor="t">
            <a:spAutoFit/>
          </a:bodyPr>
          <a:p>
            <a:pPr marL="342900" lvl="0" indent="-342900" algn="l">
              <a:lnSpc>
                <a:spcPct val="130000"/>
              </a:lnSpc>
              <a:buClrTx/>
              <a:buSzTx/>
              <a:buFont typeface="Wingdings" panose="05000000000000000000" charset="0"/>
              <a:buChar char="Ø"/>
            </a:pPr>
            <a:r>
              <a:rPr lang="zh-CN" altLang="en-US" sz="1400" b="1">
                <a:solidFill>
                  <a:schemeClr val="bg1"/>
                </a:solidFill>
                <a:latin typeface="微软雅黑" panose="020B0503020204020204" charset="-122"/>
                <a:ea typeface="微软雅黑" panose="020B0503020204020204" charset="-122"/>
                <a:sym typeface="+mn-ea"/>
              </a:rPr>
              <a:t>大建中汤膏无有毒中药材，过往研究均未发现严重不良反应，安全性良好。</a:t>
            </a:r>
            <a:endParaRPr lang="zh-CN" altLang="en-US" sz="1400" b="1">
              <a:solidFill>
                <a:schemeClr val="bg1"/>
              </a:solidFill>
              <a:latin typeface="微软雅黑" panose="020B0503020204020204" charset="-122"/>
              <a:ea typeface="微软雅黑" panose="020B0503020204020204" charset="-122"/>
              <a:sym typeface="+mn-ea"/>
            </a:endParaRPr>
          </a:p>
        </p:txBody>
      </p:sp>
      <p:sp>
        <p:nvSpPr>
          <p:cNvPr id="11" name="文本框 10"/>
          <p:cNvSpPr txBox="1"/>
          <p:nvPr>
            <p:custDataLst>
              <p:tags r:id="rId32"/>
            </p:custDataLst>
          </p:nvPr>
        </p:nvSpPr>
        <p:spPr>
          <a:xfrm>
            <a:off x="4652645" y="4322445"/>
            <a:ext cx="6238875" cy="650240"/>
          </a:xfrm>
          <a:prstGeom prst="rect">
            <a:avLst/>
          </a:prstGeom>
          <a:noFill/>
        </p:spPr>
        <p:txBody>
          <a:bodyPr wrap="square" rtlCol="0" anchor="t">
            <a:spAutoFit/>
          </a:bodyPr>
          <a:p>
            <a:pPr marL="342900" lvl="0" indent="-342900" algn="l">
              <a:lnSpc>
                <a:spcPct val="130000"/>
              </a:lnSpc>
              <a:buClrTx/>
              <a:buSzTx/>
              <a:buFont typeface="Wingdings" panose="05000000000000000000" charset="0"/>
              <a:buChar char="Ø"/>
            </a:pP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Arial" panose="020B0604020202020204"/>
              </a:rPr>
              <a:t>首个获批煎膏剂</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Arial" panose="020B0604020202020204"/>
              </a:rPr>
              <a:t>经典方</a:t>
            </a:r>
            <a:r>
              <a:rPr lang="zh-CN" altLang="en-US" sz="1400" b="1">
                <a:solidFill>
                  <a:schemeClr val="bg1"/>
                </a:solidFill>
                <a:latin typeface="微软雅黑" panose="020B0503020204020204" charset="-122"/>
                <a:ea typeface="微软雅黑" panose="020B0503020204020204" charset="-122"/>
                <a:sym typeface="Arial" panose="020B0604020202020204"/>
              </a:rPr>
              <a:t>，组方及制备创新，</a:t>
            </a:r>
            <a:r>
              <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Arial" panose="020B0604020202020204"/>
              </a:rPr>
              <a:t>加速术后胃肠功能恢复，缩短住院时间，减轻患者及医疗系统负担。</a:t>
            </a:r>
            <a:endParaRPr lang="zh-CN" altLang="en-US" sz="1400" b="1">
              <a:solidFill>
                <a:srgbClr val="FFC000"/>
              </a:solidFill>
              <a:latin typeface="微软雅黑" panose="020B0503020204020204" charset="-122"/>
              <a:ea typeface="微软雅黑" panose="020B0503020204020204" charset="-122"/>
              <a:cs typeface="微软雅黑" panose="020B0503020204020204" charset="-122"/>
              <a:sym typeface="Arial"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6000"/>
          </a:blip>
          <a:stretch>
            <a:fillRect/>
          </a:stretch>
        </p:blipFill>
        <p:spPr>
          <a:xfrm>
            <a:off x="6343803" y="1432189"/>
            <a:ext cx="5848421" cy="5415016"/>
          </a:xfrm>
          <a:prstGeom prst="rect">
            <a:avLst/>
          </a:prstGeom>
        </p:spPr>
      </p:pic>
      <p:sp>
        <p:nvSpPr>
          <p:cNvPr id="195" name="文本框 2"/>
          <p:cNvSpPr txBox="1"/>
          <p:nvPr/>
        </p:nvSpPr>
        <p:spPr>
          <a:xfrm>
            <a:off x="1381954" y="625571"/>
            <a:ext cx="2726055"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b="1" kern="0" dirty="0" smtClean="0">
                <a:latin typeface="微软雅黑" panose="020B0503020204020204" charset="-122"/>
                <a:ea typeface="微软雅黑" panose="020B0503020204020204" charset="-122"/>
              </a:rPr>
              <a:t>基本</a:t>
            </a:r>
            <a:r>
              <a:rPr lang="zh-CN" b="1" kern="0" dirty="0">
                <a:latin typeface="微软雅黑" panose="020B0503020204020204" charset="-122"/>
                <a:ea typeface="微软雅黑" panose="020B0503020204020204" charset="-122"/>
              </a:rPr>
              <a:t>信息</a:t>
            </a:r>
            <a:endParaRPr lang="zh-CN"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01</a:t>
            </a:r>
            <a:endParaRPr kumimoji="0" lang="zh-CN" alt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2" name="图片 1"/>
          <p:cNvPicPr>
            <a:picLocks noChangeAspect="1"/>
          </p:cNvPicPr>
          <p:nvPr/>
        </p:nvPicPr>
        <p:blipFill>
          <a:blip r:embed="rId2"/>
          <a:stretch>
            <a:fillRect/>
          </a:stretch>
        </p:blipFill>
        <p:spPr>
          <a:xfrm>
            <a:off x="10357807" y="31200"/>
            <a:ext cx="1634147" cy="702859"/>
          </a:xfrm>
          <a:prstGeom prst="rect">
            <a:avLst/>
          </a:prstGeom>
        </p:spPr>
      </p:pic>
      <p:graphicFrame>
        <p:nvGraphicFramePr>
          <p:cNvPr id="6" name="表格 5"/>
          <p:cNvGraphicFramePr>
            <a:graphicFrameLocks noGrp="1"/>
          </p:cNvGraphicFramePr>
          <p:nvPr>
            <p:custDataLst>
              <p:tags r:id="rId3"/>
            </p:custDataLst>
          </p:nvPr>
        </p:nvGraphicFramePr>
        <p:xfrm>
          <a:off x="797560" y="5213985"/>
          <a:ext cx="10652125" cy="713105"/>
        </p:xfrm>
        <a:graphic>
          <a:graphicData uri="http://schemas.openxmlformats.org/drawingml/2006/table">
            <a:tbl>
              <a:tblPr/>
              <a:tblGrid>
                <a:gridCol w="4588510"/>
                <a:gridCol w="2328545"/>
                <a:gridCol w="2115820"/>
                <a:gridCol w="1619250"/>
              </a:tblGrid>
              <a:tr h="256540">
                <a:tc>
                  <a:txBody>
                    <a:bodyPr/>
                    <a:lstStyle/>
                    <a:p>
                      <a:pPr algn="ctr" rtl="0" fontAlgn="ctr"/>
                      <a:r>
                        <a:rPr lang="zh-CN" altLang="en-US" sz="1400" b="1" i="0" u="none" strike="noStrike" dirty="0">
                          <a:solidFill>
                            <a:schemeClr val="bg1"/>
                          </a:solidFill>
                          <a:effectLst/>
                          <a:latin typeface="微软雅黑" panose="020B0503020204020204" charset="-122"/>
                          <a:ea typeface="微软雅黑" panose="020B0503020204020204" charset="-122"/>
                        </a:rPr>
                        <a:t>相关专利</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rtl="0" fontAlgn="ctr"/>
                      <a:r>
                        <a:rPr lang="zh-CN" altLang="en-US" sz="1400" b="1" i="0" u="none" strike="noStrike" dirty="0">
                          <a:solidFill>
                            <a:schemeClr val="bg1"/>
                          </a:solidFill>
                          <a:effectLst/>
                          <a:latin typeface="微软雅黑" panose="020B0503020204020204" charset="-122"/>
                          <a:ea typeface="微软雅黑" panose="020B0503020204020204" charset="-122"/>
                        </a:rPr>
                        <a:t>申请号</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fontAlgn="ctr"/>
                      <a:r>
                        <a:rPr lang="zh-CN" altLang="en-US" sz="1400" b="1" i="0" u="none" strike="noStrike" dirty="0">
                          <a:solidFill>
                            <a:schemeClr val="bg1"/>
                          </a:solidFill>
                          <a:effectLst/>
                          <a:latin typeface="微软雅黑" panose="020B0503020204020204" charset="-122"/>
                          <a:ea typeface="微软雅黑" panose="020B0503020204020204" charset="-122"/>
                        </a:rPr>
                        <a:t>核心专利权期限届满日</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c>
                  <a:txBody>
                    <a:bodyPr/>
                    <a:lstStyle/>
                    <a:p>
                      <a:pPr algn="ctr" rtl="0" fontAlgn="ctr"/>
                      <a:r>
                        <a:rPr lang="zh-CN" altLang="en-US" sz="1400" b="1" i="0" u="none" strike="noStrike" dirty="0">
                          <a:solidFill>
                            <a:schemeClr val="bg1"/>
                          </a:solidFill>
                          <a:effectLst/>
                          <a:latin typeface="微软雅黑" panose="020B0503020204020204" charset="-122"/>
                          <a:ea typeface="微软雅黑" panose="020B0503020204020204" charset="-122"/>
                        </a:rPr>
                        <a:t>专利类型</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549E"/>
                    </a:solidFill>
                  </a:tcPr>
                </a:tc>
              </a:tr>
              <a:tr h="456565">
                <a:tc>
                  <a:txBody>
                    <a:bodyPr/>
                    <a:lstStyle/>
                    <a:p>
                      <a:pPr algn="ctr" rtl="0" fontAlgn="t"/>
                      <a:r>
                        <a:rPr lang="zh-CN" altLang="en-US" sz="1400" b="0" i="0" u="none" strike="noStrike">
                          <a:solidFill>
                            <a:srgbClr val="000000"/>
                          </a:solidFill>
                          <a:effectLst/>
                          <a:latin typeface="微软雅黑" panose="020B0503020204020204" charset="-122"/>
                          <a:ea typeface="微软雅黑" panose="020B0503020204020204" charset="-122"/>
                        </a:rPr>
                        <a:t>质量标准专利：一种大建中汤特征图谱的构建方法及有效成分含量的测定方法</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lnSpc>
                          <a:spcPct val="80000"/>
                        </a:lnSpc>
                      </a:pPr>
                      <a:r>
                        <a:rPr lang="en-US" altLang="zh-CN" sz="1400" b="0" i="0" u="none" strike="noStrike">
                          <a:solidFill>
                            <a:srgbClr val="000000"/>
                          </a:solidFill>
                          <a:effectLst/>
                          <a:latin typeface="微软雅黑" panose="020B0503020204020204" charset="-122"/>
                          <a:ea typeface="微软雅黑" panose="020B0503020204020204" charset="-122"/>
                        </a:rPr>
                        <a:t>CN202410336150.3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lnSpc>
                          <a:spcPct val="80000"/>
                        </a:lnSpc>
                      </a:pPr>
                      <a:endParaRPr lang="zh-CN" altLang="en-US" sz="1400" b="0" i="0" u="none" strike="noStrike" dirty="0" smtClean="0">
                        <a:solidFill>
                          <a:srgbClr val="000000"/>
                        </a:solidFill>
                        <a:effectLst/>
                        <a:latin typeface="微软雅黑" panose="020B0503020204020204" charset="-122"/>
                        <a:ea typeface="微软雅黑" panose="020B0503020204020204" charset="-122"/>
                      </a:endParaRPr>
                    </a:p>
                    <a:p>
                      <a:pPr algn="ctr" fontAlgn="t">
                        <a:lnSpc>
                          <a:spcPct val="80000"/>
                        </a:lnSpc>
                      </a:pPr>
                      <a:r>
                        <a:rPr lang="zh-CN" altLang="en-US" sz="1400" b="0" i="0" u="none" strike="noStrike" dirty="0" smtClean="0">
                          <a:solidFill>
                            <a:srgbClr val="000000"/>
                          </a:solidFill>
                          <a:effectLst/>
                          <a:latin typeface="微软雅黑" panose="020B0503020204020204" charset="-122"/>
                          <a:ea typeface="微软雅黑" panose="020B0503020204020204" charset="-122"/>
                        </a:rPr>
                        <a:t>2044年</a:t>
                      </a:r>
                      <a:r>
                        <a:rPr lang="zh-CN" altLang="en-US" sz="1400" b="0" i="0" u="none" strike="noStrike" dirty="0" smtClean="0">
                          <a:solidFill>
                            <a:srgbClr val="000000"/>
                          </a:solidFill>
                          <a:effectLst/>
                          <a:latin typeface="微软雅黑" panose="020B0503020204020204" charset="-122"/>
                          <a:ea typeface="微软雅黑" panose="020B0503020204020204" charset="-122"/>
                        </a:rPr>
                        <a:t>3月21日</a:t>
                      </a:r>
                      <a:endParaRPr lang="zh-CN" altLang="en-US" sz="1400" b="0" i="0" u="none" strike="noStrike" dirty="0" smtClean="0">
                        <a:solidFill>
                          <a:srgbClr val="000000"/>
                        </a:solidFill>
                        <a:effectLst/>
                        <a:latin typeface="微软雅黑" panose="020B0503020204020204" charset="-122"/>
                        <a:ea typeface="微软雅黑" panose="020B0503020204020204" charset="-122"/>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lnSpc>
                          <a:spcPct val="80000"/>
                        </a:lnSpc>
                      </a:pPr>
                      <a:r>
                        <a:rPr lang="zh-CN" altLang="en-US" sz="1400" b="0" i="0" u="none" strike="noStrike" dirty="0">
                          <a:solidFill>
                            <a:srgbClr val="000000"/>
                          </a:solidFill>
                          <a:effectLst/>
                          <a:latin typeface="微软雅黑" panose="020B0503020204020204" charset="-122"/>
                          <a:ea typeface="微软雅黑" panose="020B0503020204020204" charset="-122"/>
                        </a:rPr>
                        <a:t>授权发明</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2936" marR="2936" marT="2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7" name="组合 6"/>
          <p:cNvGrpSpPr/>
          <p:nvPr/>
        </p:nvGrpSpPr>
        <p:grpSpPr>
          <a:xfrm rot="0">
            <a:off x="766445" y="4358640"/>
            <a:ext cx="7633335" cy="323215"/>
            <a:chOff x="847" y="5415"/>
            <a:chExt cx="12021" cy="509"/>
          </a:xfrm>
        </p:grpSpPr>
        <p:sp>
          <p:nvSpPr>
            <p:cNvPr id="8" name="内容占位符 2"/>
            <p:cNvSpPr>
              <a:spLocks noGrp="1"/>
            </p:cNvSpPr>
            <p:nvPr/>
          </p:nvSpPr>
          <p:spPr>
            <a:xfrm>
              <a:off x="847" y="5415"/>
              <a:ext cx="12021" cy="50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60000"/>
                </a:lnSpc>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用法用量</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a:latin typeface="微软雅黑" panose="020B0503020204020204" charset="-122"/>
                  <a:ea typeface="微软雅黑" panose="020B0503020204020204" charset="-122"/>
                  <a:cs typeface="Source Han Sans CN Bold" panose="020B0A00000000000000" charset="-122"/>
                  <a:sym typeface="+mn-ea"/>
                </a:rPr>
                <a:t>饭后温开水冲服，一次1袋，一日1-2次，根据临床实际</a:t>
              </a:r>
              <a:endParaRPr lang="zh-CN" altLang="en-US" sz="1400" spc="50" dirty="0">
                <a:latin typeface="微软雅黑" panose="020B0503020204020204" charset="-122"/>
                <a:ea typeface="微软雅黑" panose="020B0503020204020204" charset="-122"/>
                <a:cs typeface="Source Han Sans CN Bold" panose="020B0A00000000000000" charset="-122"/>
                <a:sym typeface="+mn-ea"/>
              </a:endParaRPr>
            </a:p>
            <a:p>
              <a:pPr marL="0" indent="0" algn="l">
                <a:lnSpc>
                  <a:spcPct val="60000"/>
                </a:lnSpc>
                <a:buFont typeface="+mj-lt"/>
                <a:buNone/>
              </a:pPr>
              <a:r>
                <a:rPr lang="zh-CN" altLang="en-US" sz="1400" spc="50" dirty="0">
                  <a:latin typeface="微软雅黑" panose="020B0503020204020204" charset="-122"/>
                  <a:ea typeface="微软雅黑" panose="020B0503020204020204" charset="-122"/>
                  <a:cs typeface="Source Han Sans CN Bold" panose="020B0A00000000000000" charset="-122"/>
                  <a:sym typeface="+mn-ea"/>
                </a:rPr>
                <a:t>遵医嘱使用。 </a:t>
              </a:r>
              <a:endParaRPr lang="zh-CN" altLang="en-US" sz="1400"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9" name="椭圆 8"/>
            <p:cNvSpPr/>
            <p:nvPr/>
          </p:nvSpPr>
          <p:spPr>
            <a:xfrm>
              <a:off x="867" y="548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10" name="组合 9"/>
          <p:cNvGrpSpPr/>
          <p:nvPr/>
        </p:nvGrpSpPr>
        <p:grpSpPr>
          <a:xfrm rot="0">
            <a:off x="6790055" y="1967865"/>
            <a:ext cx="5387340" cy="290830"/>
            <a:chOff x="859" y="6470"/>
            <a:chExt cx="8484" cy="458"/>
          </a:xfrm>
        </p:grpSpPr>
        <p:sp>
          <p:nvSpPr>
            <p:cNvPr id="11" name="内容占位符 2"/>
            <p:cNvSpPr>
              <a:spLocks noGrp="1"/>
            </p:cNvSpPr>
            <p:nvPr/>
          </p:nvSpPr>
          <p:spPr>
            <a:xfrm>
              <a:off x="859" y="6470"/>
              <a:ext cx="8484" cy="45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mn-ea"/>
                  <a:sym typeface="+mn-ea"/>
                </a:rPr>
                <a:t>目前大陆地区同通用名药品的上市情况</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a:latin typeface="微软雅黑" panose="020B0503020204020204" charset="-122"/>
                  <a:ea typeface="微软雅黑" panose="020B0503020204020204" charset="-122"/>
                  <a:cs typeface="+mn-ea"/>
                  <a:sym typeface="+mn-ea"/>
                </a:rPr>
                <a:t>无</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 </a:t>
              </a:r>
              <a:endParaRPr lang="zh-CN" altLang="en-US" sz="1400" b="1"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12" name="椭圆 11"/>
            <p:cNvSpPr/>
            <p:nvPr/>
          </p:nvSpPr>
          <p:spPr>
            <a:xfrm>
              <a:off x="906" y="666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sp>
        <p:nvSpPr>
          <p:cNvPr id="14" name="内容占位符 2"/>
          <p:cNvSpPr>
            <a:spLocks noGrp="1"/>
          </p:cNvSpPr>
          <p:nvPr/>
        </p:nvSpPr>
        <p:spPr>
          <a:xfrm>
            <a:off x="6790690" y="2468880"/>
            <a:ext cx="4946015" cy="74993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buFont typeface="+mj-lt"/>
              <a:buNone/>
            </a:pP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smtClean="0">
                <a:latin typeface="微软雅黑" panose="020B0503020204020204" charset="-122"/>
                <a:ea typeface="微软雅黑" panose="020B0503020204020204" charset="-122"/>
                <a:cs typeface="Source Han Sans CN Bold" panose="020B0A00000000000000" charset="-122"/>
                <a:sym typeface="+mn-ea"/>
              </a:rPr>
              <a:t>全球首个上市国家/</a:t>
            </a:r>
            <a:endPar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endParaRPr>
          </a:p>
          <a:p>
            <a:pPr marL="0" indent="0" algn="l">
              <a:lnSpc>
                <a:spcPct val="100000"/>
              </a:lnSpc>
              <a:spcBef>
                <a:spcPts val="0"/>
              </a:spcBef>
              <a:buFont typeface="+mj-lt"/>
              <a:buNone/>
            </a:pPr>
            <a:r>
              <a:rPr lang="zh-CN" altLang="en-US" sz="1400" b="1" spc="50" dirty="0" smtClean="0">
                <a:latin typeface="微软雅黑" panose="020B0503020204020204" charset="-122"/>
                <a:ea typeface="微软雅黑" panose="020B0503020204020204" charset="-122"/>
                <a:cs typeface="Source Han Sans CN Bold" panose="020B0A00000000000000" charset="-122"/>
                <a:sym typeface="+mn-ea"/>
              </a:rPr>
              <a:t>地区及上市时间</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endPar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endParaRPr>
          </a:p>
        </p:txBody>
      </p:sp>
      <p:grpSp>
        <p:nvGrpSpPr>
          <p:cNvPr id="16" name="组合 15"/>
          <p:cNvGrpSpPr/>
          <p:nvPr/>
        </p:nvGrpSpPr>
        <p:grpSpPr>
          <a:xfrm rot="0">
            <a:off x="6792595" y="3703955"/>
            <a:ext cx="4946015" cy="323850"/>
            <a:chOff x="859" y="3625"/>
            <a:chExt cx="6291" cy="510"/>
          </a:xfrm>
        </p:grpSpPr>
        <p:sp>
          <p:nvSpPr>
            <p:cNvPr id="17" name="内容占位符 2"/>
            <p:cNvSpPr>
              <a:spLocks noGrp="1"/>
            </p:cNvSpPr>
            <p:nvPr/>
          </p:nvSpPr>
          <p:spPr>
            <a:xfrm>
              <a:off x="859" y="3625"/>
              <a:ext cx="6291" cy="5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mn-ea"/>
                  <a:sym typeface="+mn-ea"/>
                </a:rPr>
                <a:t>参照药品建议</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smtClean="0">
                  <a:latin typeface="微软雅黑" panose="020B0503020204020204" charset="-122"/>
                  <a:ea typeface="微软雅黑" panose="020B0503020204020204" charset="-122"/>
                  <a:cs typeface="Microsoft YaHei Regular" panose="020B0503020204020204" charset="-122"/>
                  <a:sym typeface="+mn-ea"/>
                </a:rPr>
                <a:t>厚朴排气合剂</a:t>
              </a:r>
              <a:endParaRPr lang="zh-CN" altLang="en-US" sz="1400" spc="50" dirty="0" smtClean="0">
                <a:latin typeface="微软雅黑" panose="020B0503020204020204" charset="-122"/>
                <a:ea typeface="微软雅黑" panose="020B0503020204020204" charset="-122"/>
                <a:cs typeface="Microsoft YaHei Regular" panose="020B0503020204020204" charset="-122"/>
                <a:sym typeface="+mn-ea"/>
              </a:endParaRPr>
            </a:p>
          </p:txBody>
        </p:sp>
        <p:sp>
          <p:nvSpPr>
            <p:cNvPr id="18" name="椭圆 17"/>
            <p:cNvSpPr/>
            <p:nvPr/>
          </p:nvSpPr>
          <p:spPr>
            <a:xfrm>
              <a:off x="906" y="3808"/>
              <a:ext cx="128"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19" name="组合 18"/>
          <p:cNvGrpSpPr/>
          <p:nvPr/>
        </p:nvGrpSpPr>
        <p:grpSpPr>
          <a:xfrm rot="0">
            <a:off x="6777355" y="1422400"/>
            <a:ext cx="5457825" cy="323215"/>
            <a:chOff x="859" y="5016"/>
            <a:chExt cx="8595" cy="509"/>
          </a:xfrm>
        </p:grpSpPr>
        <p:sp>
          <p:nvSpPr>
            <p:cNvPr id="20" name="内容占位符 2"/>
            <p:cNvSpPr>
              <a:spLocks noGrp="1"/>
            </p:cNvSpPr>
            <p:nvPr/>
          </p:nvSpPr>
          <p:spPr>
            <a:xfrm>
              <a:off x="859" y="5016"/>
              <a:ext cx="8595" cy="50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中国大陆获批时间</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smtClean="0">
                  <a:latin typeface="微软雅黑" panose="020B0503020204020204" charset="-122"/>
                  <a:ea typeface="微软雅黑" panose="020B0503020204020204" charset="-122"/>
                  <a:cs typeface="Source Han Sans CN Bold" panose="020B0A00000000000000" charset="-122"/>
                  <a:sym typeface="+mn-ea"/>
                </a:rPr>
                <a:t>2026年6月</a:t>
              </a:r>
              <a:r>
                <a:rPr lang="en-US" altLang="zh-CN" sz="1400" spc="50" dirty="0" smtClean="0">
                  <a:latin typeface="微软雅黑" panose="020B0503020204020204" charset="-122"/>
                  <a:ea typeface="微软雅黑" panose="020B0503020204020204" charset="-122"/>
                  <a:cs typeface="Source Han Sans CN Bold" panose="020B0A00000000000000" charset="-122"/>
                  <a:sym typeface="+mn-ea"/>
                </a:rPr>
                <a:t>3</a:t>
              </a:r>
              <a:r>
                <a:rPr lang="zh-CN" altLang="en-US" sz="1400" spc="50" dirty="0" smtClean="0">
                  <a:latin typeface="微软雅黑" panose="020B0503020204020204" charset="-122"/>
                  <a:ea typeface="微软雅黑" panose="020B0503020204020204" charset="-122"/>
                  <a:cs typeface="Source Han Sans CN Bold" panose="020B0A00000000000000" charset="-122"/>
                  <a:sym typeface="+mn-ea"/>
                </a:rPr>
                <a:t>日 </a:t>
              </a:r>
              <a:endParaRPr lang="zh-CN" altLang="en-US" sz="1400"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1" name="椭圆 20"/>
            <p:cNvSpPr/>
            <p:nvPr/>
          </p:nvSpPr>
          <p:spPr>
            <a:xfrm>
              <a:off x="906" y="5222"/>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22" name="组合 21"/>
          <p:cNvGrpSpPr/>
          <p:nvPr/>
        </p:nvGrpSpPr>
        <p:grpSpPr>
          <a:xfrm rot="0">
            <a:off x="760095" y="2482850"/>
            <a:ext cx="6968490" cy="377190"/>
            <a:chOff x="859" y="6431"/>
            <a:chExt cx="10974" cy="594"/>
          </a:xfrm>
        </p:grpSpPr>
        <p:sp>
          <p:nvSpPr>
            <p:cNvPr id="23" name="内容占位符 2"/>
            <p:cNvSpPr>
              <a:spLocks noGrp="1"/>
            </p:cNvSpPr>
            <p:nvPr/>
          </p:nvSpPr>
          <p:spPr>
            <a:xfrm>
              <a:off x="859" y="6431"/>
              <a:ext cx="10974" cy="59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注册规格</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 </a:t>
              </a:r>
              <a:r>
                <a:rPr lang="zh-CN" altLang="en-US" sz="1400" spc="50" dirty="0">
                  <a:latin typeface="微软雅黑" panose="020B0503020204020204" charset="-122"/>
                  <a:ea typeface="微软雅黑" panose="020B0503020204020204" charset="-122"/>
                  <a:cs typeface="+mn-ea"/>
                  <a:sym typeface="+mn-ea"/>
                </a:rPr>
                <a:t>每袋装40</a:t>
              </a:r>
              <a:r>
                <a:rPr lang="en-US" altLang="zh-CN" sz="1400" spc="50" dirty="0">
                  <a:latin typeface="微软雅黑" panose="020B0503020204020204" charset="-122"/>
                  <a:ea typeface="微软雅黑" panose="020B0503020204020204" charset="-122"/>
                  <a:cs typeface="+mn-ea"/>
                  <a:sym typeface="+mn-ea"/>
                </a:rPr>
                <a:t>ml（</a:t>
              </a:r>
              <a:r>
                <a:rPr lang="zh-CN" altLang="en-US" sz="1400" spc="50" dirty="0">
                  <a:latin typeface="微软雅黑" panose="020B0503020204020204" charset="-122"/>
                  <a:ea typeface="微软雅黑" panose="020B0503020204020204" charset="-122"/>
                  <a:cs typeface="+mn-ea"/>
                  <a:sym typeface="+mn-ea"/>
                </a:rPr>
                <a:t>相当于饮片15.3</a:t>
              </a:r>
              <a:r>
                <a:rPr lang="en-US" altLang="zh-CN" sz="1400" spc="50" dirty="0">
                  <a:latin typeface="微软雅黑" panose="020B0503020204020204" charset="-122"/>
                  <a:ea typeface="微软雅黑" panose="020B0503020204020204" charset="-122"/>
                  <a:cs typeface="+mn-ea"/>
                  <a:sym typeface="+mn-ea"/>
                </a:rPr>
                <a:t>g，</a:t>
              </a:r>
              <a:r>
                <a:rPr lang="zh-CN" altLang="en-US" sz="1400" spc="50" dirty="0">
                  <a:latin typeface="微软雅黑" panose="020B0503020204020204" charset="-122"/>
                  <a:ea typeface="微软雅黑" panose="020B0503020204020204" charset="-122"/>
                  <a:cs typeface="+mn-ea"/>
                  <a:sym typeface="+mn-ea"/>
                </a:rPr>
                <a:t>含饴糖33.33</a:t>
              </a:r>
              <a:r>
                <a:rPr lang="en-US" altLang="zh-CN" sz="1400" spc="50" dirty="0">
                  <a:latin typeface="微软雅黑" panose="020B0503020204020204" charset="-122"/>
                  <a:ea typeface="微软雅黑" panose="020B0503020204020204" charset="-122"/>
                  <a:cs typeface="+mn-ea"/>
                  <a:sym typeface="+mn-ea"/>
                </a:rPr>
                <a:t>ml）</a:t>
              </a:r>
              <a:r>
                <a:rPr lang="zh-CN" altLang="en-US" sz="1400" spc="50" dirty="0">
                  <a:latin typeface="微软雅黑" panose="020B0503020204020204" charset="-122"/>
                  <a:ea typeface="微软雅黑" panose="020B0503020204020204" charset="-122"/>
                  <a:cs typeface="+mn-ea"/>
                  <a:sym typeface="+mn-ea"/>
                </a:rPr>
                <a:t> </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 </a:t>
              </a:r>
              <a:endParaRPr lang="zh-CN" altLang="en-US" sz="1400" b="1"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4" name="椭圆 23"/>
            <p:cNvSpPr/>
            <p:nvPr/>
          </p:nvSpPr>
          <p:spPr>
            <a:xfrm>
              <a:off x="906" y="6604"/>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25" name="组合 24"/>
          <p:cNvGrpSpPr/>
          <p:nvPr/>
        </p:nvGrpSpPr>
        <p:grpSpPr>
          <a:xfrm rot="0">
            <a:off x="6807200" y="3124835"/>
            <a:ext cx="3530600" cy="332740"/>
            <a:chOff x="859" y="9271"/>
            <a:chExt cx="5560" cy="524"/>
          </a:xfrm>
        </p:grpSpPr>
        <p:sp>
          <p:nvSpPr>
            <p:cNvPr id="26" name="内容占位符 2"/>
            <p:cNvSpPr>
              <a:spLocks noGrp="1"/>
            </p:cNvSpPr>
            <p:nvPr/>
          </p:nvSpPr>
          <p:spPr>
            <a:xfrm>
              <a:off x="859" y="9271"/>
              <a:ext cx="5561" cy="52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是否为OTC产品</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a:latin typeface="微软雅黑" panose="020B0503020204020204" charset="-122"/>
                  <a:ea typeface="微软雅黑" panose="020B0503020204020204" charset="-122"/>
                  <a:cs typeface="+mn-ea"/>
                  <a:sym typeface="+mn-ea"/>
                </a:rPr>
                <a:t>否</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 </a:t>
              </a:r>
              <a:endParaRPr lang="zh-CN" altLang="en-US" sz="1400" b="1"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7" name="椭圆 26"/>
            <p:cNvSpPr/>
            <p:nvPr/>
          </p:nvSpPr>
          <p:spPr>
            <a:xfrm>
              <a:off x="906" y="9479"/>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sp>
        <p:nvSpPr>
          <p:cNvPr id="28" name="内容占位符 2"/>
          <p:cNvSpPr>
            <a:spLocks noGrp="1"/>
          </p:cNvSpPr>
          <p:nvPr/>
        </p:nvSpPr>
        <p:spPr>
          <a:xfrm>
            <a:off x="759460" y="3062605"/>
            <a:ext cx="1740535" cy="44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smtClean="0">
                <a:latin typeface="微软雅黑" panose="020B0503020204020204" charset="-122"/>
                <a:ea typeface="微软雅黑" panose="020B0503020204020204" charset="-122"/>
                <a:cs typeface="Source Han Sans CN Bold" panose="020B0A00000000000000" charset="-122"/>
                <a:sym typeface="+mn-ea"/>
              </a:rPr>
              <a:t>功能主治</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endParaRPr lang="en-US" altLang="zh-CN" sz="1400" b="1"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9" name="椭圆 28"/>
          <p:cNvSpPr/>
          <p:nvPr/>
        </p:nvSpPr>
        <p:spPr>
          <a:xfrm>
            <a:off x="785495" y="3172460"/>
            <a:ext cx="101600" cy="10160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30" name="内容占位符 2"/>
          <p:cNvSpPr>
            <a:spLocks noGrp="1"/>
          </p:cNvSpPr>
          <p:nvPr/>
        </p:nvSpPr>
        <p:spPr>
          <a:xfrm>
            <a:off x="1889125" y="3056255"/>
            <a:ext cx="4710430" cy="1178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spcAft>
                <a:spcPts val="0"/>
              </a:spcAft>
              <a:buFont typeface="+mj-lt"/>
              <a:buNone/>
            </a:pPr>
            <a:r>
              <a:rPr lang="zh-CN" altLang="en-US" sz="1400" dirty="0">
                <a:latin typeface="微软雅黑" panose="020B0503020204020204" charset="-122"/>
                <a:ea typeface="微软雅黑" panose="020B0503020204020204" charset="-122"/>
              </a:rPr>
              <a:t>温中补虚，降逆止痛。用于中阳衰弱，阴寒内盛证。症见心胸中大寒痛，呕不能食，腹中寒，甚则可上冲皮起如有形，腹痛拒按，痛无定处，或腹中漉漉有声，手足厥冷，舌质淡，苔白滑，脉细紧，或脉沉伏而迟。</a:t>
            </a:r>
            <a:endParaRPr lang="zh-CN" altLang="en-US" sz="1400" dirty="0">
              <a:latin typeface="微软雅黑" panose="020B0503020204020204" charset="-122"/>
              <a:ea typeface="微软雅黑" panose="020B0503020204020204" charset="-122"/>
            </a:endParaRPr>
          </a:p>
          <a:p>
            <a:pPr marL="0" indent="0" algn="l">
              <a:lnSpc>
                <a:spcPct val="120000"/>
              </a:lnSpc>
              <a:spcAft>
                <a:spcPts val="0"/>
              </a:spcAft>
              <a:buFont typeface="+mj-lt"/>
              <a:buNone/>
            </a:pPr>
            <a:endParaRPr lang="zh-CN" altLang="en-US" sz="1400" dirty="0">
              <a:latin typeface="微软雅黑" panose="020B0503020204020204" charset="-122"/>
              <a:ea typeface="微软雅黑" panose="020B0503020204020204" charset="-122"/>
            </a:endParaRPr>
          </a:p>
        </p:txBody>
      </p:sp>
      <p:grpSp>
        <p:nvGrpSpPr>
          <p:cNvPr id="31" name="组合 30"/>
          <p:cNvGrpSpPr/>
          <p:nvPr/>
        </p:nvGrpSpPr>
        <p:grpSpPr>
          <a:xfrm rot="0">
            <a:off x="762635" y="1949450"/>
            <a:ext cx="8610600" cy="327660"/>
            <a:chOff x="859" y="2600"/>
            <a:chExt cx="13560" cy="516"/>
          </a:xfrm>
        </p:grpSpPr>
        <p:sp>
          <p:nvSpPr>
            <p:cNvPr id="32" name="内容占位符 2"/>
            <p:cNvSpPr>
              <a:spLocks noGrp="1"/>
            </p:cNvSpPr>
            <p:nvPr/>
          </p:nvSpPr>
          <p:spPr>
            <a:xfrm>
              <a:off x="859" y="2600"/>
              <a:ext cx="13561" cy="51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通用名</a:t>
              </a:r>
              <a:r>
                <a:rPr lang="en-US" altLang="zh-CN" sz="1400" b="1" spc="50" dirty="0">
                  <a:latin typeface="微软雅黑" panose="020B0503020204020204" charset="-122"/>
                  <a:ea typeface="微软雅黑" panose="020B0503020204020204" charset="-122"/>
                  <a:cs typeface="Source Han Sans CN Bold" panose="020B0A00000000000000" charset="-122"/>
                  <a:sym typeface="+mn-ea"/>
                </a:rPr>
                <a:t>】</a:t>
              </a:r>
              <a:r>
                <a:rPr lang="zh-CN" altLang="zh-CN" sz="1400" dirty="0" smtClean="0">
                  <a:latin typeface="微软雅黑" panose="020B0503020204020204" charset="-122"/>
                  <a:ea typeface="微软雅黑" panose="020B0503020204020204" charset="-122"/>
                  <a:sym typeface="+mn-ea"/>
                </a:rPr>
                <a:t>大建中汤膏</a:t>
              </a:r>
              <a:endParaRPr lang="zh-CN" altLang="zh-CN" sz="1400" spc="50" dirty="0" smtClean="0">
                <a:latin typeface="微软雅黑" panose="020B0503020204020204" charset="-122"/>
                <a:ea typeface="微软雅黑" panose="020B0503020204020204" charset="-122"/>
                <a:cs typeface="+mn-ea"/>
                <a:sym typeface="+mn-ea"/>
              </a:endParaRPr>
            </a:p>
          </p:txBody>
        </p:sp>
        <p:sp>
          <p:nvSpPr>
            <p:cNvPr id="33" name="椭圆 32"/>
            <p:cNvSpPr/>
            <p:nvPr/>
          </p:nvSpPr>
          <p:spPr>
            <a:xfrm>
              <a:off x="906" y="2781"/>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34" name="组合 33"/>
          <p:cNvGrpSpPr/>
          <p:nvPr/>
        </p:nvGrpSpPr>
        <p:grpSpPr>
          <a:xfrm rot="0">
            <a:off x="6786245" y="4251960"/>
            <a:ext cx="3994785" cy="323850"/>
            <a:chOff x="859" y="3625"/>
            <a:chExt cx="6291" cy="510"/>
          </a:xfrm>
        </p:grpSpPr>
        <p:sp>
          <p:nvSpPr>
            <p:cNvPr id="35" name="内容占位符 2"/>
            <p:cNvSpPr>
              <a:spLocks noGrp="1"/>
            </p:cNvSpPr>
            <p:nvPr/>
          </p:nvSpPr>
          <p:spPr>
            <a:xfrm>
              <a:off x="859" y="3625"/>
              <a:ext cx="6291" cy="5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smtClean="0">
                  <a:latin typeface="微软雅黑" panose="020B0503020204020204" charset="-122"/>
                  <a:ea typeface="微软雅黑" panose="020B0503020204020204" charset="-122"/>
                  <a:cs typeface="+mn-ea"/>
                  <a:sym typeface="+mn-ea"/>
                </a:rPr>
                <a:t>药品注册分类</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spc="50" dirty="0" smtClean="0">
                  <a:latin typeface="微软雅黑" panose="020B0503020204020204" charset="-122"/>
                  <a:ea typeface="微软雅黑" panose="020B0503020204020204" charset="-122"/>
                  <a:cs typeface="Microsoft YaHei Regular" panose="020B0503020204020204" charset="-122"/>
                  <a:sym typeface="+mn-ea"/>
                </a:rPr>
                <a:t>中药</a:t>
              </a:r>
              <a:r>
                <a:rPr lang="en-US" altLang="zh-CN" sz="1400" spc="50" dirty="0" smtClean="0">
                  <a:latin typeface="微软雅黑" panose="020B0503020204020204" charset="-122"/>
                  <a:ea typeface="微软雅黑" panose="020B0503020204020204" charset="-122"/>
                  <a:cs typeface="Microsoft YaHei Regular" panose="020B0503020204020204" charset="-122"/>
                  <a:sym typeface="+mn-ea"/>
                </a:rPr>
                <a:t>3.1</a:t>
              </a:r>
              <a:r>
                <a:rPr lang="zh-CN" altLang="en-US" sz="1400" spc="50" dirty="0" smtClean="0">
                  <a:latin typeface="微软雅黑" panose="020B0503020204020204" charset="-122"/>
                  <a:ea typeface="微软雅黑" panose="020B0503020204020204" charset="-122"/>
                  <a:cs typeface="Microsoft YaHei Regular" panose="020B0503020204020204" charset="-122"/>
                  <a:sym typeface="+mn-ea"/>
                </a:rPr>
                <a:t>类新药</a:t>
              </a:r>
              <a:endParaRPr lang="zh-CN" altLang="en-US" sz="1400" spc="50" dirty="0" smtClean="0">
                <a:solidFill>
                  <a:srgbClr val="A7542D"/>
                </a:solidFill>
                <a:latin typeface="微软雅黑" panose="020B0503020204020204" charset="-122"/>
                <a:ea typeface="微软雅黑" panose="020B0503020204020204" charset="-122"/>
                <a:cs typeface="Microsoft YaHei Regular" panose="020B0503020204020204" charset="-122"/>
                <a:sym typeface="+mn-ea"/>
              </a:endParaRPr>
            </a:p>
          </p:txBody>
        </p:sp>
        <p:sp>
          <p:nvSpPr>
            <p:cNvPr id="36" name="椭圆 35"/>
            <p:cNvSpPr/>
            <p:nvPr/>
          </p:nvSpPr>
          <p:spPr>
            <a:xfrm>
              <a:off x="906" y="3824"/>
              <a:ext cx="160" cy="16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grpSp>
      <p:grpSp>
        <p:nvGrpSpPr>
          <p:cNvPr id="37" name="组合 36"/>
          <p:cNvGrpSpPr/>
          <p:nvPr/>
        </p:nvGrpSpPr>
        <p:grpSpPr>
          <a:xfrm rot="0">
            <a:off x="784860" y="1421765"/>
            <a:ext cx="8611235" cy="327660"/>
            <a:chOff x="859" y="2600"/>
            <a:chExt cx="13561" cy="516"/>
          </a:xfrm>
        </p:grpSpPr>
        <p:sp>
          <p:nvSpPr>
            <p:cNvPr id="38" name="内容占位符 2"/>
            <p:cNvSpPr>
              <a:spLocks noGrp="1"/>
            </p:cNvSpPr>
            <p:nvPr/>
          </p:nvSpPr>
          <p:spPr>
            <a:xfrm>
              <a:off x="859" y="2600"/>
              <a:ext cx="13561" cy="51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smtClean="0">
                  <a:latin typeface="微软雅黑" panose="020B0503020204020204" charset="-122"/>
                  <a:ea typeface="微软雅黑" panose="020B0503020204020204" charset="-122"/>
                  <a:cs typeface="Source Han Sans CN Bold" panose="020B0A00000000000000" charset="-122"/>
                  <a:sym typeface="+mn-ea"/>
                </a:rPr>
                <a:t>申报目录类别</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dirty="0">
                  <a:latin typeface="微软雅黑" panose="020B0503020204020204" charset="-122"/>
                  <a:ea typeface="微软雅黑" panose="020B0503020204020204" charset="-122"/>
                  <a:sym typeface="+mn-ea"/>
                </a:rPr>
                <a:t>基本医</a:t>
              </a:r>
              <a:r>
                <a:rPr lang="zh-CN" altLang="en-US" sz="1400" dirty="0" smtClean="0">
                  <a:latin typeface="微软雅黑" panose="020B0503020204020204" charset="-122"/>
                  <a:ea typeface="微软雅黑" panose="020B0503020204020204" charset="-122"/>
                  <a:sym typeface="+mn-ea"/>
                </a:rPr>
                <a:t>保目录</a:t>
              </a:r>
              <a:endParaRPr lang="zh-CN" altLang="en-US" sz="1400" spc="50" dirty="0" smtClean="0">
                <a:latin typeface="微软雅黑" panose="020B0503020204020204" charset="-122"/>
                <a:ea typeface="微软雅黑" panose="020B0503020204020204" charset="-122"/>
                <a:cs typeface="+mn-ea"/>
                <a:sym typeface="+mn-ea"/>
              </a:endParaRPr>
            </a:p>
          </p:txBody>
        </p:sp>
        <p:sp>
          <p:nvSpPr>
            <p:cNvPr id="39" name="椭圆 38"/>
            <p:cNvSpPr/>
            <p:nvPr/>
          </p:nvSpPr>
          <p:spPr>
            <a:xfrm>
              <a:off x="880" y="2781"/>
              <a:ext cx="160" cy="160"/>
            </a:xfrm>
            <a:prstGeom prst="ellipse">
              <a:avLst/>
            </a:prstGeom>
            <a:solidFill>
              <a:srgbClr val="0071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p>
          </p:txBody>
        </p:sp>
      </p:grpSp>
      <p:sp>
        <p:nvSpPr>
          <p:cNvPr id="42" name="椭圆 41"/>
          <p:cNvSpPr/>
          <p:nvPr/>
        </p:nvSpPr>
        <p:spPr>
          <a:xfrm>
            <a:off x="6821170" y="2580640"/>
            <a:ext cx="101600" cy="10160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algn="ctr"/>
            <a:endParaRPr lang="zh-CN" altLang="en-US" sz="1400">
              <a:latin typeface="微软雅黑" panose="020B0503020204020204" charset="-122"/>
              <a:ea typeface="微软雅黑" panose="020B0503020204020204" charset="-122"/>
            </a:endParaRPr>
          </a:p>
        </p:txBody>
      </p:sp>
      <p:sp>
        <p:nvSpPr>
          <p:cNvPr id="41" name="矩形 40"/>
          <p:cNvSpPr/>
          <p:nvPr/>
        </p:nvSpPr>
        <p:spPr>
          <a:xfrm>
            <a:off x="8631555" y="2470150"/>
            <a:ext cx="2598420" cy="306705"/>
          </a:xfrm>
          <a:prstGeom prst="rect">
            <a:avLst/>
          </a:prstGeom>
        </p:spPr>
        <p:txBody>
          <a:bodyPr wrap="square">
            <a:spAutoFit/>
          </a:bodyPr>
          <a:lstStyle/>
          <a:p>
            <a:pPr lvl="0"/>
            <a:r>
              <a:rPr lang="zh-CN" altLang="en-US" sz="1400" spc="50" dirty="0">
                <a:solidFill>
                  <a:srgbClr val="000000"/>
                </a:solidFill>
                <a:latin typeface="微软雅黑" panose="020B0503020204020204" charset="-122"/>
                <a:ea typeface="微软雅黑" panose="020B0503020204020204" charset="-122"/>
                <a:sym typeface="+mn-ea"/>
              </a:rPr>
              <a:t>中国</a:t>
            </a:r>
            <a:r>
              <a:rPr lang="en-US" altLang="zh-CN" sz="1400" spc="50" dirty="0">
                <a:solidFill>
                  <a:schemeClr val="tx1"/>
                </a:solidFill>
                <a:latin typeface="微软雅黑" panose="020B0503020204020204" charset="-122"/>
                <a:ea typeface="微软雅黑" panose="020B0503020204020204" charset="-122"/>
                <a:sym typeface="+mn-ea"/>
              </a:rPr>
              <a:t>｜</a:t>
            </a:r>
            <a:r>
              <a:rPr lang="zh-CN" altLang="en-US" sz="1400" spc="50" dirty="0">
                <a:solidFill>
                  <a:schemeClr val="tx1"/>
                </a:solidFill>
                <a:latin typeface="微软雅黑" panose="020B0503020204020204" charset="-122"/>
                <a:ea typeface="微软雅黑" panose="020B0503020204020204" charset="-122"/>
                <a:sym typeface="+mn-ea"/>
              </a:rPr>
              <a:t>202</a:t>
            </a:r>
            <a:r>
              <a:rPr lang="en-US" altLang="zh-CN" sz="1400" spc="50" dirty="0">
                <a:solidFill>
                  <a:schemeClr val="tx1"/>
                </a:solidFill>
                <a:latin typeface="微软雅黑" panose="020B0503020204020204" charset="-122"/>
                <a:ea typeface="微软雅黑" panose="020B0503020204020204" charset="-122"/>
                <a:sym typeface="+mn-ea"/>
              </a:rPr>
              <a:t>6</a:t>
            </a:r>
            <a:r>
              <a:rPr lang="zh-CN" altLang="en-US" sz="1400" spc="50" dirty="0">
                <a:solidFill>
                  <a:schemeClr val="tx1"/>
                </a:solidFill>
                <a:latin typeface="微软雅黑" panose="020B0503020204020204" charset="-122"/>
                <a:ea typeface="微软雅黑" panose="020B0503020204020204" charset="-122"/>
                <a:sym typeface="+mn-ea"/>
              </a:rPr>
              <a:t>年</a:t>
            </a:r>
            <a:r>
              <a:rPr lang="en-US" altLang="zh-CN" sz="1400" spc="50" dirty="0">
                <a:solidFill>
                  <a:schemeClr val="tx1"/>
                </a:solidFill>
                <a:latin typeface="微软雅黑" panose="020B0503020204020204" charset="-122"/>
                <a:ea typeface="微软雅黑" panose="020B0503020204020204" charset="-122"/>
                <a:sym typeface="+mn-ea"/>
              </a:rPr>
              <a:t>6</a:t>
            </a:r>
            <a:r>
              <a:rPr lang="zh-CN" altLang="en-US" sz="1400" spc="50" dirty="0">
                <a:solidFill>
                  <a:schemeClr val="tx1"/>
                </a:solidFill>
                <a:latin typeface="微软雅黑" panose="020B0503020204020204" charset="-122"/>
                <a:ea typeface="微软雅黑" panose="020B0503020204020204" charset="-122"/>
                <a:sym typeface="+mn-ea"/>
              </a:rPr>
              <a:t>月</a:t>
            </a:r>
            <a:endParaRPr lang="zh-CN" altLang="en-US" sz="1400" spc="50" dirty="0">
              <a:solidFill>
                <a:schemeClr val="tx1"/>
              </a:solidFill>
              <a:latin typeface="微软雅黑" panose="020B0503020204020204" charset="-122"/>
              <a:ea typeface="微软雅黑" panose="020B0503020204020204" charset="-122"/>
              <a:sym typeface="+mn-ea"/>
            </a:endParaRPr>
          </a:p>
        </p:txBody>
      </p:sp>
      <p:sp>
        <p:nvSpPr>
          <p:cNvPr id="44" name="内容占位符 2"/>
          <p:cNvSpPr>
            <a:spLocks noGrp="1"/>
          </p:cNvSpPr>
          <p:nvPr/>
        </p:nvSpPr>
        <p:spPr>
          <a:xfrm>
            <a:off x="766445" y="4893310"/>
            <a:ext cx="1740535" cy="44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400" b="1" spc="50" dirty="0">
                <a:latin typeface="微软雅黑" panose="020B0503020204020204" charset="-122"/>
                <a:ea typeface="微软雅黑" panose="020B0503020204020204" charset="-122"/>
                <a:cs typeface="Source Han Sans CN Bold" panose="020B0A00000000000000" charset="-122"/>
                <a:sym typeface="+mn-ea"/>
              </a:rPr>
              <a:t>相关</a:t>
            </a:r>
            <a:r>
              <a:rPr lang="zh-CN" altLang="en-US" sz="1400" b="1" spc="50" dirty="0" smtClean="0">
                <a:latin typeface="微软雅黑" panose="020B0503020204020204" charset="-122"/>
                <a:ea typeface="微软雅黑" panose="020B0503020204020204" charset="-122"/>
                <a:cs typeface="Source Han Sans CN Bold" panose="020B0A00000000000000" charset="-122"/>
                <a:sym typeface="+mn-ea"/>
              </a:rPr>
              <a:t>专利</a:t>
            </a:r>
            <a:r>
              <a:rPr lang="en-US" altLang="zh-CN" sz="1400" b="1" spc="50" dirty="0" smtClean="0">
                <a:latin typeface="微软雅黑" panose="020B0503020204020204" charset="-122"/>
                <a:ea typeface="微软雅黑" panose="020B0503020204020204" charset="-122"/>
                <a:cs typeface="Source Han Sans CN Bold" panose="020B0A00000000000000" charset="-122"/>
                <a:sym typeface="+mn-ea"/>
              </a:rPr>
              <a:t>】</a:t>
            </a:r>
            <a:endParaRPr lang="en-US" altLang="zh-CN" sz="1400" b="1" spc="50" dirty="0" smtClean="0">
              <a:solidFill>
                <a:srgbClr val="A7542D"/>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45" name="椭圆 44"/>
          <p:cNvSpPr/>
          <p:nvPr/>
        </p:nvSpPr>
        <p:spPr>
          <a:xfrm>
            <a:off x="770255" y="4979670"/>
            <a:ext cx="101600" cy="101600"/>
          </a:xfrm>
          <a:prstGeom prst="ellipse">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6000"/>
          </a:blip>
          <a:stretch>
            <a:fillRect/>
          </a:stretch>
        </p:blipFill>
        <p:spPr>
          <a:xfrm>
            <a:off x="6343803" y="1432189"/>
            <a:ext cx="5848421" cy="5415016"/>
          </a:xfrm>
          <a:prstGeom prst="rect">
            <a:avLst/>
          </a:prstGeom>
        </p:spPr>
      </p:pic>
      <p:sp>
        <p:nvSpPr>
          <p:cNvPr id="195" name="文本框 2"/>
          <p:cNvSpPr txBox="1"/>
          <p:nvPr/>
        </p:nvSpPr>
        <p:spPr>
          <a:xfrm>
            <a:off x="1239520" y="584835"/>
            <a:ext cx="3368040"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b="1" kern="0" dirty="0">
                <a:latin typeface="微软雅黑" panose="020B0503020204020204" charset="-122"/>
                <a:ea typeface="微软雅黑" panose="020B0503020204020204" charset="-122"/>
              </a:rPr>
              <a:t>参照药选择</a:t>
            </a:r>
            <a:endParaRPr lang="zh-CN" altLang="en-US"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01</a:t>
            </a:r>
            <a:endParaRPr kumimoji="0" lang="zh-CN" alt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2" name="图片 1"/>
          <p:cNvPicPr>
            <a:picLocks noChangeAspect="1"/>
          </p:cNvPicPr>
          <p:nvPr/>
        </p:nvPicPr>
        <p:blipFill>
          <a:blip r:embed="rId2"/>
          <a:stretch>
            <a:fillRect/>
          </a:stretch>
        </p:blipFill>
        <p:spPr>
          <a:xfrm>
            <a:off x="10552117" y="31200"/>
            <a:ext cx="1634147" cy="702859"/>
          </a:xfrm>
          <a:prstGeom prst="rect">
            <a:avLst/>
          </a:prstGeom>
        </p:spPr>
      </p:pic>
      <p:sp useBgFill="1">
        <p:nvSpPr>
          <p:cNvPr id="31" name="矩形: 圆角 30"/>
          <p:cNvSpPr/>
          <p:nvPr>
            <p:custDataLst>
              <p:tags r:id="rId3"/>
            </p:custDataLst>
          </p:nvPr>
        </p:nvSpPr>
        <p:spPr>
          <a:xfrm>
            <a:off x="60325" y="3469640"/>
            <a:ext cx="12040870" cy="2377440"/>
          </a:xfrm>
          <a:prstGeom prst="roundRect">
            <a:avLst/>
          </a:prstGeom>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a:p>
        </p:txBody>
      </p:sp>
      <p:sp useBgFill="1">
        <p:nvSpPr>
          <p:cNvPr id="29" name="矩形: 圆角 25"/>
          <p:cNvSpPr/>
          <p:nvPr>
            <p:custDataLst>
              <p:tags r:id="rId4"/>
            </p:custDataLst>
          </p:nvPr>
        </p:nvSpPr>
        <p:spPr>
          <a:xfrm>
            <a:off x="67310" y="1445895"/>
            <a:ext cx="12033885" cy="1775460"/>
          </a:xfrm>
          <a:prstGeom prst="roundRect">
            <a:avLst/>
          </a:prstGeom>
          <a:ln w="3175" cap="flat" cmpd="sng" algn="ctr">
            <a:solidFill>
              <a:srgbClr val="376FFF">
                <a:lumMod val="100000"/>
                <a:alpha val="20000"/>
              </a:srgbClr>
            </a:solidFill>
            <a:prstDash val="solid"/>
            <a:round/>
            <a:headEnd type="none" w="med" len="med"/>
            <a:tailEnd type="none" w="med" len="med"/>
          </a:ln>
          <a:effectLst>
            <a:outerShdw blurRad="508000" dist="50800" dir="5400000" algn="ctr" rotWithShape="0">
              <a:srgbClr val="376FFF">
                <a:alpha val="20000"/>
              </a:srgbClr>
            </a:outerShdw>
          </a:effectLst>
        </p:spPr>
        <p:txBody>
          <a:bodyPr lIns="0" rIns="0" rtlCol="0" anchor="ctr">
            <a:noAutofit/>
          </a:bodyPr>
          <a:p>
            <a:pPr algn="ctr"/>
            <a:endParaRPr lang="zh-CN" altLang="en-US"/>
          </a:p>
        </p:txBody>
      </p:sp>
      <p:sp>
        <p:nvSpPr>
          <p:cNvPr id="37" name="矩形 36"/>
          <p:cNvSpPr/>
          <p:nvPr>
            <p:custDataLst>
              <p:tags r:id="rId5"/>
            </p:custDataLst>
          </p:nvPr>
        </p:nvSpPr>
        <p:spPr>
          <a:xfrm>
            <a:off x="5250180" y="3449955"/>
            <a:ext cx="6532880" cy="2002155"/>
          </a:xfrm>
          <a:prstGeom prst="rect">
            <a:avLst/>
          </a:prstGeom>
          <a:noFill/>
        </p:spPr>
        <p:txBody>
          <a:bodyPr wrap="square" lIns="0" tIns="0" rIns="0" bIns="0" rtlCol="0" anchor="t" anchorCtr="0">
            <a:noAutofit/>
          </a:bodyPr>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pP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临床上两者主要用于术后胃肠功能恢复，即治疗术后胃肠功能紊乱。</a:t>
            </a:r>
            <a:endParaRPr lang="zh-CN" altLang="en-US" sz="1600" dirty="0" smtClean="0">
              <a:latin typeface="微软雅黑" panose="020B0503020204020204" charset="-122"/>
              <a:ea typeface="微软雅黑" panose="020B0503020204020204" charset="-122"/>
              <a:cs typeface="Source Han Sans CN Bold" panose="020B0A00000000000000" charset="-122"/>
              <a:sym typeface="+mn-ea"/>
            </a:endParaRP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pPr>
            <a:r>
              <a:rPr lang="zh-CN" altLang="en-US" sz="1600" dirty="0" smtClean="0">
                <a:ln>
                  <a:noFill/>
                </a:ln>
                <a:solidFill>
                  <a:srgbClr val="000000"/>
                </a:solidFill>
                <a:effectLst/>
                <a:uFillTx/>
                <a:latin typeface="微软雅黑" panose="020B0503020204020204" charset="-122"/>
                <a:ea typeface="微软雅黑" panose="020B0503020204020204" charset="-122"/>
                <a:cs typeface="Source Han Sans CN Bold" panose="020B0A00000000000000" charset="-122"/>
                <a:sym typeface="+mn-ea"/>
              </a:rPr>
              <a:t>厚朴排气合剂以行气消胀、宽中除满、治疗气滞证为主</a:t>
            </a:r>
            <a:r>
              <a:rPr lang="zh-CN" altLang="en-US" sz="1600" baseline="30000" dirty="0" smtClean="0">
                <a:ln>
                  <a:noFill/>
                </a:ln>
                <a:solidFill>
                  <a:srgbClr val="000000"/>
                </a:solidFill>
                <a:effectLst/>
                <a:uFillTx/>
                <a:latin typeface="微软雅黑" panose="020B0503020204020204" charset="-122"/>
                <a:ea typeface="微软雅黑" panose="020B0503020204020204" charset="-122"/>
                <a:cs typeface="Source Han Sans CN Bold" panose="020B0A00000000000000" charset="-122"/>
                <a:sym typeface="+mn-ea"/>
              </a:rPr>
              <a:t>[1]</a:t>
            </a:r>
            <a:r>
              <a:rPr lang="zh-CN" altLang="en-US" sz="1600" dirty="0" smtClean="0">
                <a:ln>
                  <a:noFill/>
                </a:ln>
                <a:solidFill>
                  <a:srgbClr val="000000"/>
                </a:solidFill>
                <a:effectLst/>
                <a:uFillTx/>
                <a:latin typeface="微软雅黑" panose="020B0503020204020204" charset="-122"/>
                <a:ea typeface="微软雅黑" panose="020B0503020204020204" charset="-122"/>
                <a:cs typeface="Source Han Sans CN Bold" panose="020B0A00000000000000" charset="-122"/>
                <a:sym typeface="+mn-ea"/>
              </a:rPr>
              <a:t>。</a:t>
            </a:r>
            <a:endParaRPr lang="zh-CN" altLang="en-US" sz="1600" dirty="0" smtClean="0">
              <a:ln>
                <a:noFill/>
              </a:ln>
              <a:solidFill>
                <a:srgbClr val="000000"/>
              </a:solidFill>
              <a:effectLst/>
              <a:uFillTx/>
              <a:latin typeface="微软雅黑" panose="020B0503020204020204" charset="-122"/>
              <a:ea typeface="微软雅黑" panose="020B0503020204020204" charset="-122"/>
              <a:cs typeface="Source Han Sans CN Bold" panose="020B0A00000000000000" charset="-122"/>
              <a:sym typeface="+mn-ea"/>
            </a:endParaRP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pPr>
            <a:r>
              <a:rPr lang="zh-CN" altLang="en-US" sz="1600" dirty="0" smtClean="0">
                <a:highlight>
                  <a:srgbClr val="FFFF00"/>
                </a:highlight>
                <a:latin typeface="微软雅黑" panose="020B0503020204020204" charset="-122"/>
                <a:ea typeface="微软雅黑" panose="020B0503020204020204" charset="-122"/>
                <a:cs typeface="Source Han Sans CN Bold" panose="020B0A00000000000000" charset="-122"/>
                <a:sym typeface="+mn-ea"/>
              </a:rPr>
              <a:t>大建中汤建立中气，</a:t>
            </a:r>
            <a:r>
              <a:rPr lang="zh-CN" altLang="en-US" sz="1600" b="1" dirty="0" smtClean="0">
                <a:solidFill>
                  <a:schemeClr val="tx1"/>
                </a:solidFill>
                <a:highlight>
                  <a:srgbClr val="FFFF00"/>
                </a:highlight>
                <a:latin typeface="微软雅黑" panose="020B0503020204020204" charset="-122"/>
                <a:ea typeface="微软雅黑" panose="020B0503020204020204" charset="-122"/>
                <a:cs typeface="Source Han Sans CN Bold" panose="020B0A00000000000000" charset="-122"/>
                <a:sym typeface="+mn-ea"/>
              </a:rPr>
              <a:t>不含大黄</a:t>
            </a:r>
            <a:r>
              <a:rPr lang="zh-CN" altLang="en-US" sz="1600" b="1" dirty="0" smtClean="0">
                <a:highlight>
                  <a:srgbClr val="FFFF00"/>
                </a:highlight>
                <a:latin typeface="微软雅黑" panose="020B0503020204020204" charset="-122"/>
                <a:ea typeface="微软雅黑" panose="020B0503020204020204" charset="-122"/>
                <a:cs typeface="Source Han Sans CN Bold" panose="020B0A00000000000000" charset="-122"/>
                <a:sym typeface="+mn-ea"/>
              </a:rPr>
              <a:t>，可增加肠系膜血流，改善胃肠动力，实现术后胃肠动力恢复，缩短首次通气时间，减少患者住院时间</a:t>
            </a:r>
            <a:r>
              <a:rPr lang="zh-CN" altLang="en-US" sz="1600" b="1" baseline="30000">
                <a:ln>
                  <a:noFill/>
                </a:ln>
                <a:effectLst/>
                <a:highlight>
                  <a:srgbClr val="FFFF00"/>
                </a:highlight>
                <a:uFillTx/>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600" b="1" baseline="30000">
                <a:ln>
                  <a:noFill/>
                </a:ln>
                <a:effectLst/>
                <a:highlight>
                  <a:srgbClr val="FFFF00"/>
                </a:highlight>
                <a:uFillTx/>
                <a:latin typeface="微软雅黑" panose="020B0503020204020204" charset="-122"/>
                <a:ea typeface="微软雅黑" panose="020B0503020204020204" charset="-122"/>
                <a:cs typeface="微软雅黑" panose="020B0503020204020204" charset="-122"/>
                <a:sym typeface="Arial" panose="020B0604020202020204"/>
              </a:rPr>
              <a:t>2-6</a:t>
            </a:r>
            <a:r>
              <a:rPr lang="zh-CN" altLang="en-US" sz="1600" b="1" baseline="30000">
                <a:ln>
                  <a:noFill/>
                </a:ln>
                <a:effectLst/>
                <a:highlight>
                  <a:srgbClr val="FFFF00"/>
                </a:highlight>
                <a:uFillTx/>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1600">
                <a:ln>
                  <a:noFill/>
                </a:ln>
                <a:effectLst/>
                <a:highlight>
                  <a:srgbClr val="FFFF00"/>
                </a:highlight>
                <a:uFillTx/>
                <a:latin typeface="微软雅黑" panose="020B0503020204020204" charset="-122"/>
                <a:ea typeface="微软雅黑" panose="020B0503020204020204" charset="-122"/>
                <a:cs typeface="微软雅黑" panose="020B0503020204020204" charset="-122"/>
                <a:sym typeface="Arial" panose="020B0604020202020204"/>
              </a:rPr>
              <a:t>。</a:t>
            </a:r>
            <a:endParaRPr lang="zh-CN" altLang="en-US" sz="1600">
              <a:ln>
                <a:noFill/>
              </a:ln>
              <a:solidFill>
                <a:srgbClr val="000000">
                  <a:lumMod val="85000"/>
                  <a:lumOff val="15000"/>
                </a:srgbClr>
              </a:solidFill>
              <a:effectLst/>
              <a:highlight>
                <a:srgbClr val="FFFF00"/>
              </a:highligh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4" name="文本框 3"/>
          <p:cNvSpPr txBox="1"/>
          <p:nvPr/>
        </p:nvSpPr>
        <p:spPr>
          <a:xfrm>
            <a:off x="163830" y="5890895"/>
            <a:ext cx="11757025" cy="969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a:t>
            </a: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 </a:t>
            </a: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中国中西医结合学会消化系统疾病专业委员会.功能性便秘中西医结合诊疗专家共识(2025年)[</a:t>
            </a: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a:t>
            </a: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中国中西医结合消化杂志,2025,33(3):195-216.</a:t>
            </a:r>
            <a:endPar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Buscail E, Deraison C. Postoperative ileus: A pharmacological perspective. Br J Pharmacol. 2022 Jul;179(13):3283-3305. doi: 10.1111/bph.15800. Epub 2022 Feb 15. PMID: 35048360.</a:t>
            </a:r>
            <a:endPar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Li P, Inoue Y, Sadatomi D, Mogami S, Miyamoto D, Adachi T, Adachi T, Soyama A, Kanetaka K, Gu W, Eguchi S. Daikenchuto improves methotrexate-induced chronic small intestinal mucositis by promoting angiogenesis. Front Pharmacol. 2025 Aug 21</a:t>
            </a:r>
            <a:endPar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[4] Kogo H, Matsuda A, Negishi Y, Morita R, Yoshida H. Is daikenchuto effective for postoperative intestinal dysfunction after gastroenterological cancer surgery? An updated meta-analysis of randomized controlled trials. Int J Clin Oncol. 2025 Oct;30(10):1916-1924. doi: 10.1007/s10147-025-02854-7. Epub 2025 Aug 17</a:t>
            </a:r>
            <a:endParaRPr lang="en-US" altLang="zh-CN"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[5] Kunitomi Y, Nakashima M, Takeuchi M, Kawakami K. Efficacy of Daikenchuto in the prevention of bowel obstruction in patients with colorectal cancer undergoing laparoscopic surgery: An observational study using a Japanese administrative claims database. Support Care Cancer. 2023 Jan 26</a:t>
            </a:r>
            <a:endParaRPr lang="en-US" altLang="zh-CN"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lang="en-US" altLang="zh-CN"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[6] </a:t>
            </a:r>
            <a:r>
              <a:rPr lang="zh-CN" altLang="en-US"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大建中汤提取物颗粒（医用）说明书，日本津村制药</a:t>
            </a:r>
            <a:endPar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3" name="文本框 12"/>
          <p:cNvSpPr txBox="1"/>
          <p:nvPr/>
        </p:nvSpPr>
        <p:spPr>
          <a:xfrm>
            <a:off x="2849880" y="749300"/>
            <a:ext cx="9475470" cy="2305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500" b="1" i="1" u="sng" kern="0" dirty="0" smtClean="0">
                <a:latin typeface="微软雅黑" panose="020B0503020204020204" charset="-122"/>
                <a:ea typeface="微软雅黑" panose="020B0503020204020204" charset="-122"/>
                <a:sym typeface="+mn-ea"/>
              </a:rPr>
              <a:t>两者主要用于术后胃肠功能紊乱，大建中汤不含大黄，可增加肠系膜血流，减少患者住院时间，增加临床选择。</a:t>
            </a:r>
            <a:endParaRPr lang="zh-CN" altLang="en-US" sz="1500" b="1" i="1" u="sng" kern="0" dirty="0" smtClean="0">
              <a:latin typeface="微软雅黑" panose="020B0503020204020204" charset="-122"/>
              <a:ea typeface="微软雅黑" panose="020B0503020204020204" charset="-122"/>
              <a:sym typeface="+mn-ea"/>
            </a:endParaRPr>
          </a:p>
        </p:txBody>
      </p:sp>
      <p:sp>
        <p:nvSpPr>
          <p:cNvPr id="6" name="文本框 5"/>
          <p:cNvSpPr txBox="1"/>
          <p:nvPr/>
        </p:nvSpPr>
        <p:spPr>
          <a:xfrm>
            <a:off x="453390" y="2607945"/>
            <a:ext cx="4046855" cy="18478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资料来源：国家基本医疗保险、生育保险和工伤保险药品目录(2025年)</a:t>
            </a: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7" name="文本框 6"/>
          <p:cNvSpPr txBox="1"/>
          <p:nvPr/>
        </p:nvSpPr>
        <p:spPr>
          <a:xfrm>
            <a:off x="850265" y="5688330"/>
            <a:ext cx="3701415" cy="1981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资料来源：中国知网（</a:t>
            </a:r>
            <a:r>
              <a:rPr kumimoji="0" lang="en-US" altLang="zh-CN"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cnki.net</a:t>
            </a: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）数据库；产品说明书</a:t>
            </a: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8" name="矩形 7"/>
          <p:cNvSpPr/>
          <p:nvPr>
            <p:custDataLst>
              <p:tags r:id="rId6"/>
            </p:custDataLst>
          </p:nvPr>
        </p:nvSpPr>
        <p:spPr>
          <a:xfrm>
            <a:off x="5249545" y="1609090"/>
            <a:ext cx="6781800" cy="1399540"/>
          </a:xfrm>
          <a:prstGeom prst="rect">
            <a:avLst/>
          </a:prstGeom>
          <a:noFill/>
        </p:spPr>
        <p:txBody>
          <a:bodyPr wrap="square" lIns="0" tIns="0" rIns="0" bIns="0" rtlCol="0" anchor="t" anchorCtr="0">
            <a:noAutofit/>
          </a:bodyPr>
          <a:p>
            <a:pPr marL="285750" indent="-285750">
              <a:lnSpc>
                <a:spcPct val="160000"/>
              </a:lnSpc>
              <a:spcBef>
                <a:spcPct val="0"/>
              </a:spcBef>
              <a:spcAft>
                <a:spcPct val="0"/>
              </a:spcAft>
              <a:buFont typeface="Arial" panose="020B0604020202020204" pitchFamily="34" charset="0"/>
              <a:buChar char="•"/>
            </a:pPr>
            <a:r>
              <a:rPr lang="zh-CN" sz="1600" dirty="0" smtClean="0">
                <a:latin typeface="微软雅黑" panose="020B0503020204020204" charset="-122"/>
                <a:ea typeface="微软雅黑" panose="020B0503020204020204" charset="-122"/>
                <a:cs typeface="Source Han Sans CN Bold" panose="020B0A00000000000000" charset="-122"/>
                <a:sym typeface="+mn-ea"/>
              </a:rPr>
              <a:t>根据</a:t>
            </a:r>
            <a:r>
              <a:rPr lang="zh-CN" sz="1600" dirty="0" smtClean="0">
                <a:latin typeface="微软雅黑" panose="020B0503020204020204" charset="-122"/>
                <a:ea typeface="微软雅黑" panose="020B0503020204020204" charset="-122"/>
                <a:cs typeface="Source Han Sans CN Bold" panose="020B0A00000000000000" charset="-122"/>
                <a:sym typeface="+mn-ea"/>
              </a:rPr>
              <a:t>功能主治表述及临床应用文献</a:t>
            </a: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，定位在：除满通便剂</a:t>
            </a: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a:t>
            </a:r>
            <a:endParaRPr lang="zh-CN" altLang="en-US" sz="1600" dirty="0" smtClean="0">
              <a:latin typeface="微软雅黑" panose="020B0503020204020204" charset="-122"/>
              <a:ea typeface="微软雅黑" panose="020B0503020204020204" charset="-122"/>
              <a:cs typeface="Source Han Sans CN Bold" panose="020B0A00000000000000" charset="-122"/>
              <a:sym typeface="+mn-ea"/>
            </a:endParaRPr>
          </a:p>
          <a:p>
            <a:pPr marL="285750" indent="-285750">
              <a:lnSpc>
                <a:spcPct val="160000"/>
              </a:lnSpc>
              <a:spcBef>
                <a:spcPct val="0"/>
              </a:spcBef>
              <a:spcAft>
                <a:spcPct val="0"/>
              </a:spcAft>
              <a:buFont typeface="Arial" panose="020B0604020202020204" pitchFamily="34" charset="0"/>
              <a:buChar char="•"/>
            </a:pP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本分类下，仅有厚朴排气合剂一项药品，用药选择有限。</a:t>
            </a:r>
            <a:endParaRPr lang="zh-CN" altLang="en-US" sz="1600" dirty="0" smtClean="0">
              <a:latin typeface="微软雅黑" panose="020B0503020204020204" charset="-122"/>
              <a:ea typeface="微软雅黑" panose="020B0503020204020204" charset="-122"/>
              <a:cs typeface="Source Han Sans CN Bold" panose="020B0A00000000000000" charset="-122"/>
              <a:sym typeface="+mn-ea"/>
            </a:endParaRPr>
          </a:p>
          <a:p>
            <a:pPr marL="285750" indent="-285750">
              <a:lnSpc>
                <a:spcPct val="160000"/>
              </a:lnSpc>
              <a:spcBef>
                <a:spcPct val="0"/>
              </a:spcBef>
              <a:spcAft>
                <a:spcPct val="0"/>
              </a:spcAft>
              <a:buFont typeface="Arial" panose="020B0604020202020204" pitchFamily="34" charset="0"/>
              <a:buChar char="•"/>
            </a:pP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厚朴排气合剂，是目前中成药</a:t>
            </a:r>
            <a:r>
              <a:rPr lang="en-US" altLang="zh-CN" sz="1600" dirty="0" smtClean="0">
                <a:latin typeface="微软雅黑" panose="020B0503020204020204" charset="-122"/>
                <a:ea typeface="微软雅黑" panose="020B0503020204020204" charset="-122"/>
                <a:cs typeface="Source Han Sans CN Bold" panose="020B0A00000000000000" charset="-122"/>
                <a:sym typeface="+mn-ea"/>
              </a:rPr>
              <a:t>-</a:t>
            </a: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肠道用药市占率第</a:t>
            </a:r>
            <a:r>
              <a:rPr lang="en-US" altLang="zh-CN" sz="1600" dirty="0" smtClean="0">
                <a:latin typeface="微软雅黑" panose="020B0503020204020204" charset="-122"/>
                <a:ea typeface="微软雅黑" panose="020B0503020204020204" charset="-122"/>
                <a:cs typeface="Source Han Sans CN Bold" panose="020B0A00000000000000" charset="-122"/>
                <a:sym typeface="+mn-ea"/>
              </a:rPr>
              <a:t>2</a:t>
            </a:r>
            <a:r>
              <a:rPr lang="zh-CN" altLang="en-US" sz="1600" dirty="0" smtClean="0">
                <a:latin typeface="微软雅黑" panose="020B0503020204020204" charset="-122"/>
                <a:ea typeface="微软雅黑" panose="020B0503020204020204" charset="-122"/>
                <a:cs typeface="Source Han Sans CN Bold" panose="020B0A00000000000000" charset="-122"/>
                <a:sym typeface="+mn-ea"/>
              </a:rPr>
              <a:t>名，具备代表性。</a:t>
            </a:r>
            <a:endParaRPr lang="zh-CN" altLang="en-US" sz="1600" dirty="0" smtClean="0">
              <a:solidFill>
                <a:srgbClr val="000000">
                  <a:lumMod val="85000"/>
                  <a:lumOff val="15000"/>
                </a:srgbClr>
              </a:solidFill>
              <a:latin typeface="微软雅黑" panose="020B0503020204020204" charset="-122"/>
              <a:ea typeface="微软雅黑" panose="020B0503020204020204" charset="-122"/>
              <a:cs typeface="Source Han Sans CN Bold" panose="020B0A00000000000000" charset="-122"/>
              <a:sym typeface="+mn-ea"/>
            </a:endParaRPr>
          </a:p>
          <a:p>
            <a:pPr>
              <a:lnSpc>
                <a:spcPct val="150000"/>
              </a:lnSpc>
              <a:spcBef>
                <a:spcPct val="0"/>
              </a:spcBef>
              <a:spcAft>
                <a:spcPct val="0"/>
              </a:spcAft>
            </a:pPr>
            <a:endParaRPr lang="zh-CN" altLang="en-US" sz="1600" dirty="0" smtClean="0">
              <a:solidFill>
                <a:srgbClr val="000000">
                  <a:lumMod val="85000"/>
                  <a:lumOff val="15000"/>
                </a:srgbClr>
              </a:solidFill>
              <a:latin typeface="微软雅黑" panose="020B0503020204020204" charset="-122"/>
              <a:ea typeface="微软雅黑" panose="020B0503020204020204" charset="-122"/>
              <a:cs typeface="Source Han Sans CN Bold" panose="020B0A00000000000000" charset="-122"/>
              <a:sym typeface="+mn-ea"/>
            </a:endParaRPr>
          </a:p>
        </p:txBody>
      </p:sp>
      <p:grpSp>
        <p:nvGrpSpPr>
          <p:cNvPr id="12" name="组合 11"/>
          <p:cNvGrpSpPr/>
          <p:nvPr/>
        </p:nvGrpSpPr>
        <p:grpSpPr>
          <a:xfrm>
            <a:off x="144780" y="1746885"/>
            <a:ext cx="4834255" cy="836295"/>
            <a:chOff x="590" y="2958"/>
            <a:chExt cx="6600" cy="1164"/>
          </a:xfrm>
        </p:grpSpPr>
        <p:grpSp>
          <p:nvGrpSpPr>
            <p:cNvPr id="43" name="组合 42"/>
            <p:cNvGrpSpPr/>
            <p:nvPr/>
          </p:nvGrpSpPr>
          <p:grpSpPr>
            <a:xfrm>
              <a:off x="590" y="2958"/>
              <a:ext cx="6600" cy="1165"/>
              <a:chOff x="20042" y="4561"/>
              <a:chExt cx="6530" cy="869"/>
            </a:xfrm>
          </p:grpSpPr>
          <p:pic>
            <p:nvPicPr>
              <p:cNvPr id="9" name="图片 8"/>
              <p:cNvPicPr>
                <a:picLocks noChangeAspect="1"/>
              </p:cNvPicPr>
              <p:nvPr/>
            </p:nvPicPr>
            <p:blipFill>
              <a:blip r:embed="rId7"/>
              <a:stretch>
                <a:fillRect/>
              </a:stretch>
            </p:blipFill>
            <p:spPr>
              <a:xfrm>
                <a:off x="20042" y="4561"/>
                <a:ext cx="6530" cy="316"/>
              </a:xfrm>
              <a:prstGeom prst="rect">
                <a:avLst/>
              </a:prstGeom>
            </p:spPr>
          </p:pic>
          <p:pic>
            <p:nvPicPr>
              <p:cNvPr id="10" name="图片 9"/>
              <p:cNvPicPr>
                <a:picLocks noChangeAspect="1"/>
              </p:cNvPicPr>
              <p:nvPr/>
            </p:nvPicPr>
            <p:blipFill>
              <a:blip r:embed="rId8"/>
              <a:srcRect r="1163" b="-3108"/>
              <a:stretch>
                <a:fillRect/>
              </a:stretch>
            </p:blipFill>
            <p:spPr>
              <a:xfrm>
                <a:off x="20064" y="4861"/>
                <a:ext cx="6474" cy="569"/>
              </a:xfrm>
              <a:prstGeom prst="rect">
                <a:avLst/>
              </a:prstGeom>
            </p:spPr>
          </p:pic>
        </p:grpSp>
        <p:cxnSp>
          <p:nvCxnSpPr>
            <p:cNvPr id="11" name="直接连接符 10"/>
            <p:cNvCxnSpPr/>
            <p:nvPr/>
          </p:nvCxnSpPr>
          <p:spPr>
            <a:xfrm flipH="1">
              <a:off x="7168" y="2963"/>
              <a:ext cx="10" cy="1125"/>
            </a:xfrm>
            <a:prstGeom prst="line">
              <a:avLst/>
            </a:prstGeom>
            <a:noFill/>
            <a:ln w="19050" cap="flat">
              <a:solidFill>
                <a:srgbClr val="000000"/>
              </a:solidFill>
              <a:prstDash val="solid"/>
              <a:miter lim="800000"/>
            </a:ln>
          </p:spPr>
          <p:style>
            <a:lnRef idx="0">
              <a:srgbClr val="FFFFFF"/>
            </a:lnRef>
            <a:fillRef idx="0">
              <a:srgbClr val="FFFFFF"/>
            </a:fillRef>
            <a:effectRef idx="0">
              <a:srgbClr val="FFFFFF"/>
            </a:effectRef>
            <a:fontRef idx="none"/>
          </p:style>
        </p:cxnSp>
      </p:grpSp>
      <p:pic>
        <p:nvPicPr>
          <p:cNvPr id="14" name="图片 13"/>
          <p:cNvPicPr>
            <a:picLocks noChangeAspect="1"/>
          </p:cNvPicPr>
          <p:nvPr/>
        </p:nvPicPr>
        <p:blipFill>
          <a:blip r:embed="rId9"/>
          <a:stretch>
            <a:fillRect/>
          </a:stretch>
        </p:blipFill>
        <p:spPr>
          <a:xfrm>
            <a:off x="403860" y="3634105"/>
            <a:ext cx="1971675" cy="1146810"/>
          </a:xfrm>
          <a:prstGeom prst="rect">
            <a:avLst/>
          </a:prstGeom>
          <a:ln>
            <a:solidFill>
              <a:srgbClr val="000000"/>
            </a:solidFill>
          </a:ln>
          <a:effectLst>
            <a:outerShdw blurRad="50800" dist="38100" dir="2700000" algn="tl" rotWithShape="0">
              <a:prstClr val="black">
                <a:alpha val="40000"/>
              </a:prstClr>
            </a:outerShdw>
          </a:effectLst>
        </p:spPr>
      </p:pic>
      <p:pic>
        <p:nvPicPr>
          <p:cNvPr id="15" name="图片 14"/>
          <p:cNvPicPr>
            <a:picLocks noChangeAspect="1"/>
          </p:cNvPicPr>
          <p:nvPr/>
        </p:nvPicPr>
        <p:blipFill>
          <a:blip r:embed="rId10"/>
          <a:stretch>
            <a:fillRect/>
          </a:stretch>
        </p:blipFill>
        <p:spPr>
          <a:xfrm>
            <a:off x="2816225" y="3629660"/>
            <a:ext cx="1953895" cy="1143000"/>
          </a:xfrm>
          <a:prstGeom prst="rect">
            <a:avLst/>
          </a:prstGeom>
          <a:ln w="3175">
            <a:solidFill>
              <a:schemeClr val="tx1"/>
            </a:solidFill>
          </a:ln>
          <a:effectLst>
            <a:outerShdw blurRad="50800" dist="38100" dir="2700000" algn="tl" rotWithShape="0">
              <a:prstClr val="black">
                <a:alpha val="40000"/>
              </a:prstClr>
            </a:outerShdw>
          </a:effectLst>
        </p:spPr>
      </p:pic>
      <p:grpSp>
        <p:nvGrpSpPr>
          <p:cNvPr id="18" name="组合 17"/>
          <p:cNvGrpSpPr/>
          <p:nvPr/>
        </p:nvGrpSpPr>
        <p:grpSpPr>
          <a:xfrm>
            <a:off x="407670" y="4845685"/>
            <a:ext cx="1962785" cy="820420"/>
            <a:chOff x="10783" y="2424"/>
            <a:chExt cx="5648" cy="2438"/>
          </a:xfrm>
          <a:effectLst>
            <a:outerShdw blurRad="50800" dist="38100" dir="2700000" algn="tl" rotWithShape="0">
              <a:prstClr val="black">
                <a:alpha val="40000"/>
              </a:prstClr>
            </a:outerShdw>
          </a:effectLst>
        </p:grpSpPr>
        <p:pic>
          <p:nvPicPr>
            <p:cNvPr id="16" name="图片 15" descr="厚朴排气合剂说明书"/>
            <p:cNvPicPr>
              <a:picLocks noChangeAspect="1"/>
            </p:cNvPicPr>
            <p:nvPr/>
          </p:nvPicPr>
          <p:blipFill>
            <a:blip r:embed="rId11"/>
            <a:srcRect l="2291" r="24595" b="77556"/>
            <a:stretch>
              <a:fillRect/>
            </a:stretch>
          </p:blipFill>
          <p:spPr>
            <a:xfrm>
              <a:off x="10783" y="2424"/>
              <a:ext cx="5648" cy="2424"/>
            </a:xfrm>
            <a:prstGeom prst="rect">
              <a:avLst/>
            </a:prstGeom>
            <a:ln>
              <a:solidFill>
                <a:schemeClr val="tx1"/>
              </a:solidFill>
            </a:ln>
          </p:spPr>
        </p:pic>
        <p:sp>
          <p:nvSpPr>
            <p:cNvPr id="17" name="矩形 16"/>
            <p:cNvSpPr/>
            <p:nvPr/>
          </p:nvSpPr>
          <p:spPr>
            <a:xfrm>
              <a:off x="15151" y="4456"/>
              <a:ext cx="794" cy="407"/>
            </a:xfrm>
            <a:prstGeom prst="rect">
              <a:avLst/>
            </a:prstGeom>
            <a:noFill/>
            <a:ln w="28575"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pic>
        <p:nvPicPr>
          <p:cNvPr id="19" name="图片 18"/>
          <p:cNvPicPr>
            <a:picLocks noChangeAspect="1"/>
          </p:cNvPicPr>
          <p:nvPr/>
        </p:nvPicPr>
        <p:blipFill>
          <a:blip r:embed="rId12"/>
          <a:stretch>
            <a:fillRect/>
          </a:stretch>
        </p:blipFill>
        <p:spPr>
          <a:xfrm>
            <a:off x="2816225" y="4845685"/>
            <a:ext cx="1978025" cy="82105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contrast="6000"/>
          </a:blip>
          <a:stretch>
            <a:fillRect/>
          </a:stretch>
        </p:blipFill>
        <p:spPr>
          <a:xfrm>
            <a:off x="6338088" y="1432189"/>
            <a:ext cx="5848421" cy="5415016"/>
          </a:xfrm>
          <a:prstGeom prst="rect">
            <a:avLst/>
          </a:prstGeom>
        </p:spPr>
      </p:pic>
      <p:sp>
        <p:nvSpPr>
          <p:cNvPr id="195" name="文本框 2"/>
          <p:cNvSpPr txBox="1"/>
          <p:nvPr/>
        </p:nvSpPr>
        <p:spPr>
          <a:xfrm>
            <a:off x="1195705" y="607060"/>
            <a:ext cx="1989455"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altLang="en-US" b="1" dirty="0">
                <a:latin typeface="微软雅黑" panose="020B0503020204020204" charset="-122"/>
                <a:ea typeface="微软雅黑" panose="020B0503020204020204" charset="-122"/>
                <a:sym typeface="+mn-ea"/>
              </a:rPr>
              <a:t>疾病基本情况</a:t>
            </a:r>
            <a:endParaRPr lang="zh-CN"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dirty="0">
                <a:solidFill>
                  <a:schemeClr val="bg1"/>
                </a:solidFill>
                <a:latin typeface="微软雅黑" panose="020B0503020204020204" charset="-122"/>
                <a:ea typeface="微软雅黑" panose="020B0503020204020204" charset="-122"/>
                <a:sym typeface="+mn-ea"/>
              </a:rPr>
              <a:t>01</a:t>
            </a:r>
            <a:endParaRPr kumimoji="0" lang="zh-CN" altLang="en-US" sz="3200" b="1" i="0" u="none" strike="noStrike" cap="none" spc="0" normalizeH="0" baseline="0" dirty="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34" name="图片 33"/>
          <p:cNvPicPr>
            <a:picLocks noChangeAspect="1"/>
          </p:cNvPicPr>
          <p:nvPr/>
        </p:nvPicPr>
        <p:blipFill>
          <a:blip r:embed="rId2"/>
          <a:stretch>
            <a:fillRect/>
          </a:stretch>
        </p:blipFill>
        <p:spPr>
          <a:xfrm>
            <a:off x="10552117" y="31200"/>
            <a:ext cx="1634147" cy="702859"/>
          </a:xfrm>
          <a:prstGeom prst="rect">
            <a:avLst/>
          </a:prstGeom>
        </p:spPr>
      </p:pic>
      <p:sp>
        <p:nvSpPr>
          <p:cNvPr id="24" name="矩形 23"/>
          <p:cNvSpPr/>
          <p:nvPr>
            <p:custDataLst>
              <p:tags r:id="rId3"/>
            </p:custDataLst>
          </p:nvPr>
        </p:nvSpPr>
        <p:spPr>
          <a:xfrm>
            <a:off x="5777865" y="4782185"/>
            <a:ext cx="6083935" cy="1397000"/>
          </a:xfrm>
          <a:prstGeom prst="rect">
            <a:avLst/>
          </a:prstGeom>
          <a:solidFill>
            <a:schemeClr val="accent3">
              <a:lumMod val="20000"/>
              <a:lumOff val="80000"/>
            </a:schemeClr>
          </a:solidFill>
          <a:ln w="12700" cap="flat">
            <a:solidFill>
              <a:schemeClr val="accent3">
                <a:lumMod val="20000"/>
                <a:lumOff val="80000"/>
              </a:schemeClr>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2" name="内容占位符 2"/>
          <p:cNvSpPr>
            <a:spLocks noGrp="1"/>
          </p:cNvSpPr>
          <p:nvPr>
            <p:custDataLst>
              <p:tags r:id="rId4"/>
            </p:custDataLst>
          </p:nvPr>
        </p:nvSpPr>
        <p:spPr>
          <a:xfrm>
            <a:off x="5981065" y="4904740"/>
            <a:ext cx="5818505" cy="697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80000"/>
              </a:lnSpc>
              <a:buFont typeface="Arial" panose="020B0604020202020204" pitchFamily="34" charset="0"/>
              <a:buNone/>
            </a:pPr>
            <a:r>
              <a:rPr lang="zh-CN" altLang="en-US" sz="1600" b="1" spc="50" dirty="0" smtClean="0">
                <a:solidFill>
                  <a:schemeClr val="tx1"/>
                </a:solidFill>
                <a:latin typeface="微软雅黑" panose="020B0503020204020204" charset="-122"/>
                <a:ea typeface="微软雅黑" panose="020B0503020204020204" charset="-122"/>
                <a:cs typeface="Source Han Sans CN Bold" panose="020B0A00000000000000" charset="-122"/>
                <a:sym typeface="+mn-ea"/>
              </a:rPr>
              <a:t>西医多采用营养支持，维持水电解质平衡，胃肠减压或促胃肠动力等疗法，但其临床疗效有限。</a:t>
            </a:r>
            <a:endParaRPr lang="zh-CN" altLang="en-US" sz="1600" b="1" spc="50" dirty="0" smtClean="0">
              <a:solidFill>
                <a:schemeClr val="tx1"/>
              </a:solidFill>
              <a:latin typeface="微软雅黑" panose="020B0503020204020204" charset="-122"/>
              <a:ea typeface="微软雅黑" panose="020B0503020204020204" charset="-122"/>
              <a:cs typeface="Source Han Sans CN Bold" panose="020B0A00000000000000" charset="-122"/>
              <a:sym typeface="+mn-ea"/>
            </a:endParaRPr>
          </a:p>
          <a:p>
            <a:pPr marL="0" indent="0" algn="l">
              <a:buFont typeface="+mj-lt"/>
              <a:buNone/>
            </a:pPr>
            <a:endParaRPr lang="zh-CN" altLang="en-US" sz="1600" b="1" spc="50" dirty="0" smtClean="0">
              <a:solidFill>
                <a:schemeClr val="tx1"/>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2" name="矩形 1"/>
          <p:cNvSpPr/>
          <p:nvPr>
            <p:custDataLst>
              <p:tags r:id="rId5"/>
            </p:custDataLst>
          </p:nvPr>
        </p:nvSpPr>
        <p:spPr>
          <a:xfrm>
            <a:off x="5756275" y="1320165"/>
            <a:ext cx="6105525" cy="1344930"/>
          </a:xfrm>
          <a:prstGeom prst="rect">
            <a:avLst/>
          </a:prstGeom>
          <a:solidFill>
            <a:schemeClr val="accent1">
              <a:lumMod val="20000"/>
              <a:lumOff val="80000"/>
            </a:schemeClr>
          </a:solidFill>
          <a:ln w="12700" cap="flat">
            <a:solidFill>
              <a:schemeClr val="bg1">
                <a:lumMod val="85000"/>
              </a:schemeClr>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8" name="文本框 7"/>
          <p:cNvSpPr txBox="1"/>
          <p:nvPr>
            <p:custDataLst>
              <p:tags r:id="rId6"/>
            </p:custDataLst>
          </p:nvPr>
        </p:nvSpPr>
        <p:spPr>
          <a:xfrm>
            <a:off x="6016625" y="1509395"/>
            <a:ext cx="5715635" cy="8858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R="0" indent="0" algn="l" defTabSz="914400" rtl="0" fontAlgn="auto" latinLnBrk="0" hangingPunct="0">
              <a:lnSpc>
                <a:spcPct val="180000"/>
              </a:lnSpc>
              <a:spcBef>
                <a:spcPts val="0"/>
              </a:spcBef>
              <a:spcAft>
                <a:spcPts val="0"/>
              </a:spcAft>
              <a:buClrTx/>
              <a:buSzTx/>
              <a:buFont typeface="Arial" panose="020B0604020202020204" pitchFamily="34" charset="0"/>
              <a:buNone/>
            </a:pPr>
            <a:r>
              <a:rPr lang="zh-CN" altLang="en-US" sz="1600" b="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术后胃肠功能紊乱（</a:t>
            </a:r>
            <a:r>
              <a:rPr lang="en-US" altLang="zh-CN" sz="1600" b="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POGD）</a:t>
            </a:r>
            <a:r>
              <a:rPr lang="zh-CN" altLang="en-US" sz="16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是麻醉与手术后出现的、</a:t>
            </a:r>
            <a:r>
              <a:rPr lang="zh-CN" altLang="en-US" sz="1600" b="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以腹胀腹痛、术后首次排气和排便延迟</a:t>
            </a:r>
            <a:r>
              <a:rPr lang="zh-CN" altLang="en-US" sz="16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等等为主要表现的</a:t>
            </a:r>
            <a:r>
              <a:rPr lang="zh-CN" altLang="en-US" sz="1600" b="1">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临床综合征。</a:t>
            </a:r>
            <a:endParaRPr kumimoji="0" lang="zh-CN" altLang="en-US" sz="1600" b="1" i="0" u="none" strike="noStrike" cap="none" spc="0" normalizeH="0" baseline="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1" name="矩形 10"/>
          <p:cNvSpPr/>
          <p:nvPr>
            <p:custDataLst>
              <p:tags r:id="rId7"/>
            </p:custDataLst>
          </p:nvPr>
        </p:nvSpPr>
        <p:spPr>
          <a:xfrm>
            <a:off x="5756275" y="3137535"/>
            <a:ext cx="6105525" cy="1363980"/>
          </a:xfrm>
          <a:prstGeom prst="rect">
            <a:avLst/>
          </a:prstGeom>
          <a:solidFill>
            <a:schemeClr val="accent2">
              <a:lumMod val="20000"/>
              <a:lumOff val="80000"/>
            </a:schemeClr>
          </a:solidFill>
          <a:ln w="12700" cap="flat">
            <a:solidFill>
              <a:schemeClr val="bg1">
                <a:lumMod val="85000"/>
              </a:schemeClr>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3" name="文本框 12"/>
          <p:cNvSpPr txBox="1"/>
          <p:nvPr>
            <p:custDataLst>
              <p:tags r:id="rId8"/>
            </p:custDataLst>
          </p:nvPr>
        </p:nvSpPr>
        <p:spPr>
          <a:xfrm>
            <a:off x="6118225" y="3263265"/>
            <a:ext cx="5681345" cy="10325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R="0" indent="0" algn="l" defTabSz="914400" rtl="0" fontAlgn="auto" latinLnBrk="0" hangingPunct="0">
              <a:lnSpc>
                <a:spcPct val="140000"/>
              </a:lnSpc>
              <a:spcBef>
                <a:spcPts val="0"/>
              </a:spcBef>
              <a:spcAft>
                <a:spcPts val="0"/>
              </a:spcAft>
              <a:buClrTx/>
              <a:buSzTx/>
              <a:buFont typeface="Arial" panose="020B0604020202020204" pitchFamily="34" charset="0"/>
              <a:buNone/>
            </a:pPr>
            <a:r>
              <a:rPr lang="zh-CN" altLang="en-US" sz="1600">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发病率在</a:t>
            </a:r>
            <a:r>
              <a:rPr lang="zh-CN" altLang="en-US" sz="1600" b="1">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心脏大手术患者中可达54%，</a:t>
            </a:r>
            <a:r>
              <a:rPr lang="zh-CN" altLang="en-US" sz="1600">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老年患者脊柱骨折</a:t>
            </a:r>
            <a:r>
              <a:rPr lang="zh-CN" altLang="en-US" sz="1600" b="1">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术后腹胀、便秘可达70%–80%。</a:t>
            </a:r>
            <a:endParaRPr lang="zh-CN" altLang="en-US" sz="1600" b="1">
              <a:ln>
                <a:noFill/>
              </a:ln>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R="0" indent="0" algn="l" defTabSz="914400" rtl="0" fontAlgn="auto" latinLnBrk="0" hangingPunct="0">
              <a:lnSpc>
                <a:spcPct val="140000"/>
              </a:lnSpc>
              <a:spcBef>
                <a:spcPts val="0"/>
              </a:spcBef>
              <a:spcAft>
                <a:spcPts val="0"/>
              </a:spcAft>
              <a:buClrTx/>
              <a:buSzTx/>
              <a:buFont typeface="Arial" panose="020B0604020202020204" pitchFamily="34" charset="0"/>
              <a:buNone/>
            </a:pPr>
            <a:r>
              <a:rPr lang="zh-CN" altLang="en-US" sz="1600">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会明显</a:t>
            </a:r>
            <a:r>
              <a:rPr lang="zh-CN" altLang="en-US" sz="1600" b="1">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影响术后康复、延长住院时间并降低患者满意度。</a:t>
            </a:r>
            <a:endPar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32" name="椭圆 31"/>
          <p:cNvSpPr/>
          <p:nvPr>
            <p:custDataLst>
              <p:tags r:id="rId9"/>
            </p:custDataLst>
          </p:nvPr>
        </p:nvSpPr>
        <p:spPr>
          <a:xfrm>
            <a:off x="5388610" y="1092835"/>
            <a:ext cx="675640" cy="644525"/>
          </a:xfrm>
          <a:prstGeom prst="ellipse">
            <a:avLst/>
          </a:prstGeom>
          <a:gradFill>
            <a:gsLst>
              <a:gs pos="0">
                <a:srgbClr val="376FFF"/>
              </a:gs>
              <a:gs pos="100000">
                <a:srgbClr val="376FFF">
                  <a:lumMod val="75000"/>
                </a:srgbClr>
              </a:gs>
            </a:gsLst>
            <a:lin ang="7686814" scaled="0"/>
          </a:gradFill>
          <a:ln w="25400" cap="flat" cmpd="sng" algn="ctr">
            <a:noFill/>
            <a:prstDash val="solid"/>
            <a:miter lim="800000"/>
          </a:ln>
          <a:effectLst>
            <a:outerShdw blurRad="254000" dist="76200" dir="5399998" algn="ctr" rotWithShape="0">
              <a:srgbClr val="376FFF">
                <a:alpha val="25000"/>
              </a:srgbClr>
            </a:outerShdw>
          </a:effectLst>
        </p:spPr>
        <p:txBody>
          <a:bodyPr wrap="none" lIns="0" tIns="0" rIns="0" bIns="0" anchor="ctr" anchorCtr="0">
            <a:normAutofit/>
          </a:bodyPr>
          <a:p>
            <a:pPr algn="ctr">
              <a:spcBef>
                <a:spcPct val="0"/>
              </a:spcBef>
              <a:spcAft>
                <a:spcPct val="0"/>
              </a:spcAft>
            </a:pPr>
            <a:r>
              <a:rPr lang="zh-CN" altLang="en-US" sz="1600" b="1">
                <a:solidFill>
                  <a:srgbClr val="FFFFFF">
                    <a:lumMod val="100000"/>
                  </a:srgbClr>
                </a:solidFill>
                <a:latin typeface="微软雅黑" panose="020B0503020204020204" charset="-122"/>
                <a:ea typeface="微软雅黑" panose="020B0503020204020204" charset="-122"/>
                <a:cs typeface="微软雅黑" panose="020B0503020204020204" charset="-122"/>
              </a:rPr>
              <a:t>定义</a:t>
            </a:r>
            <a:endParaRPr lang="zh-CN" altLang="en-US" sz="16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35" name="椭圆 34"/>
          <p:cNvSpPr/>
          <p:nvPr>
            <p:custDataLst>
              <p:tags r:id="rId10"/>
            </p:custDataLst>
          </p:nvPr>
        </p:nvSpPr>
        <p:spPr>
          <a:xfrm>
            <a:off x="5388610" y="2715260"/>
            <a:ext cx="707390" cy="713740"/>
          </a:xfrm>
          <a:prstGeom prst="ellipse">
            <a:avLst/>
          </a:prstGeom>
          <a:gradFill>
            <a:gsLst>
              <a:gs pos="0">
                <a:srgbClr val="376FFF"/>
              </a:gs>
              <a:gs pos="100000">
                <a:srgbClr val="376FFF">
                  <a:lumMod val="75000"/>
                </a:srgbClr>
              </a:gs>
            </a:gsLst>
            <a:lin ang="7686814" scaled="0"/>
          </a:gradFill>
          <a:ln w="25400" cap="flat" cmpd="sng" algn="ctr">
            <a:noFill/>
            <a:prstDash val="solid"/>
            <a:miter lim="800000"/>
          </a:ln>
          <a:effectLst>
            <a:outerShdw blurRad="254000" dist="76200" dir="5399998" algn="ctr" rotWithShape="0">
              <a:srgbClr val="376FFF">
                <a:alpha val="25000"/>
              </a:srgbClr>
            </a:outerShdw>
          </a:effectLst>
        </p:spPr>
        <p:txBody>
          <a:bodyPr vertOverflow="overflow" horzOverflow="overflow" vert="horz" wrap="none" lIns="0" tIns="0" rIns="0" bIns="0" numCol="1" spcCol="0" rtlCol="0" fromWordArt="0" anchor="ctr" anchorCtr="0" forceAA="0" compatLnSpc="1">
            <a:normAutofit fontScale="70000"/>
          </a:bodyPr>
          <a:p>
            <a:pPr algn="ctr">
              <a:spcBef>
                <a:spcPct val="0"/>
              </a:spcBef>
              <a:spcAft>
                <a:spcPct val="0"/>
              </a:spcAft>
            </a:pPr>
            <a:r>
              <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rPr>
              <a:t>流行</a:t>
            </a:r>
            <a:endPar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a:p>
            <a:pPr algn="ctr">
              <a:spcBef>
                <a:spcPct val="0"/>
              </a:spcBef>
              <a:spcAft>
                <a:spcPct val="0"/>
              </a:spcAft>
            </a:pPr>
            <a:r>
              <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rPr>
              <a:t>病学</a:t>
            </a:r>
            <a:endPar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14" name="椭圆 13"/>
          <p:cNvSpPr/>
          <p:nvPr>
            <p:custDataLst>
              <p:tags r:id="rId11"/>
            </p:custDataLst>
          </p:nvPr>
        </p:nvSpPr>
        <p:spPr>
          <a:xfrm>
            <a:off x="5388610" y="4501515"/>
            <a:ext cx="707390" cy="713740"/>
          </a:xfrm>
          <a:prstGeom prst="ellipse">
            <a:avLst/>
          </a:prstGeom>
          <a:gradFill>
            <a:gsLst>
              <a:gs pos="0">
                <a:srgbClr val="376FFF"/>
              </a:gs>
              <a:gs pos="100000">
                <a:srgbClr val="376FFF">
                  <a:lumMod val="75000"/>
                </a:srgbClr>
              </a:gs>
            </a:gsLst>
            <a:lin ang="7686814" scaled="0"/>
          </a:gradFill>
          <a:ln w="25400" cap="flat" cmpd="sng" algn="ctr">
            <a:noFill/>
            <a:prstDash val="solid"/>
            <a:miter lim="800000"/>
          </a:ln>
          <a:effectLst>
            <a:outerShdw blurRad="254000" dist="76200" dir="5399998" algn="ctr" rotWithShape="0">
              <a:srgbClr val="376FFF">
                <a:alpha val="25000"/>
              </a:srgbClr>
            </a:outerShdw>
          </a:effectLst>
        </p:spPr>
        <p:txBody>
          <a:bodyPr vertOverflow="overflow" horzOverflow="overflow" vert="horz" wrap="none" lIns="0" tIns="0" rIns="0" bIns="0" numCol="1" spcCol="0" rtlCol="0" fromWordArt="0" anchor="ctr" anchorCtr="0" forceAA="0" compatLnSpc="1">
            <a:normAutofit fontScale="70000"/>
          </a:bodyPr>
          <a:p>
            <a:pPr algn="ctr">
              <a:spcBef>
                <a:spcPct val="0"/>
              </a:spcBef>
              <a:spcAft>
                <a:spcPct val="0"/>
              </a:spcAft>
            </a:pPr>
            <a:r>
              <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rPr>
              <a:t>临床</a:t>
            </a:r>
            <a:endPar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a:p>
            <a:pPr algn="ctr">
              <a:spcBef>
                <a:spcPct val="0"/>
              </a:spcBef>
              <a:spcAft>
                <a:spcPct val="0"/>
              </a:spcAft>
            </a:pPr>
            <a:r>
              <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rPr>
              <a:t>痛点</a:t>
            </a:r>
            <a:endParaRPr lang="zh-CN" altLang="en-US" sz="2300" b="1">
              <a:solidFill>
                <a:srgbClr val="FFFFFF">
                  <a:lumMod val="100000"/>
                </a:srgbClr>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323215" y="1332865"/>
            <a:ext cx="4699635" cy="4866005"/>
          </a:xfrm>
          <a:prstGeom prst="rect">
            <a:avLst/>
          </a:prstGeom>
          <a:noFill/>
          <a:ln w="12700" cap="flat">
            <a:solidFill>
              <a:schemeClr val="tx1"/>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nvGrpSpPr>
          <p:cNvPr id="20" name="组合 19"/>
          <p:cNvGrpSpPr/>
          <p:nvPr/>
        </p:nvGrpSpPr>
        <p:grpSpPr>
          <a:xfrm>
            <a:off x="588645" y="5353720"/>
            <a:ext cx="4003675" cy="819115"/>
            <a:chOff x="1137" y="8452"/>
            <a:chExt cx="6305" cy="1305"/>
          </a:xfrm>
        </p:grpSpPr>
        <p:pic>
          <p:nvPicPr>
            <p:cNvPr id="17" name="图片 16"/>
            <p:cNvPicPr>
              <a:picLocks noChangeAspect="1"/>
            </p:cNvPicPr>
            <p:nvPr/>
          </p:nvPicPr>
          <p:blipFill>
            <a:blip r:embed="rId12"/>
            <a:stretch>
              <a:fillRect/>
            </a:stretch>
          </p:blipFill>
          <p:spPr>
            <a:xfrm>
              <a:off x="1157" y="8452"/>
              <a:ext cx="6285" cy="900"/>
            </a:xfrm>
            <a:prstGeom prst="rect">
              <a:avLst/>
            </a:prstGeom>
          </p:spPr>
        </p:pic>
        <p:pic>
          <p:nvPicPr>
            <p:cNvPr id="19" name="图片 18"/>
            <p:cNvPicPr>
              <a:picLocks noChangeAspect="1"/>
            </p:cNvPicPr>
            <p:nvPr/>
          </p:nvPicPr>
          <p:blipFill>
            <a:blip r:embed="rId13"/>
            <a:stretch>
              <a:fillRect/>
            </a:stretch>
          </p:blipFill>
          <p:spPr>
            <a:xfrm>
              <a:off x="1137" y="9357"/>
              <a:ext cx="2642" cy="400"/>
            </a:xfrm>
            <a:prstGeom prst="rect">
              <a:avLst/>
            </a:prstGeom>
          </p:spPr>
        </p:pic>
      </p:grpSp>
      <p:sp>
        <p:nvSpPr>
          <p:cNvPr id="7" name="文本框 6"/>
          <p:cNvSpPr txBox="1"/>
          <p:nvPr/>
        </p:nvSpPr>
        <p:spPr>
          <a:xfrm>
            <a:off x="323215" y="6579870"/>
            <a:ext cx="9145270" cy="2260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r>
              <a:rPr lang="zh-CN" altLang="en-US"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lang="zh-CN" altLang="en-US" sz="7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[1]薛建军,徐紫清,侯怀晶,等.中西医结合防治术后胃肠功能紊乱临床实践指南(2023版)[</a:t>
            </a: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a:t>
            </a:r>
            <a:r>
              <a:rPr kumimoji="0" lang="zh-CN" altLang="en-US"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中国循证医学杂志, 2024, 24(6):637-651.</a:t>
            </a:r>
            <a:r>
              <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DOI:10.7507/1672-2531.202312185.</a:t>
            </a:r>
            <a:endParaRPr kumimoji="0" lang="en-US" altLang="zh-CN" sz="7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4" name="文本框 3"/>
          <p:cNvSpPr txBox="1"/>
          <p:nvPr/>
        </p:nvSpPr>
        <p:spPr>
          <a:xfrm>
            <a:off x="3122930" y="759460"/>
            <a:ext cx="889000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en-US" altLang="zh-CN" sz="1600" b="1" i="1" u="sng">
                <a:ln>
                  <a:noFill/>
                </a:ln>
                <a:effectLst/>
                <a:uFillTx/>
                <a:latin typeface="微软雅黑" panose="020B0503020204020204" charset="-122"/>
                <a:ea typeface="微软雅黑" panose="020B0503020204020204" charset="-122"/>
                <a:cs typeface="微软雅黑" panose="020B0503020204020204" charset="-122"/>
                <a:sym typeface="Arial" panose="020B0604020202020204"/>
              </a:rPr>
              <a:t>POGD</a:t>
            </a:r>
            <a:r>
              <a:rPr lang="zh-CN" altLang="en-US" sz="1600" b="1" i="1" u="sng" kern="0" dirty="0" smtClean="0">
                <a:latin typeface="微软雅黑" panose="020B0503020204020204" charset="-122"/>
                <a:ea typeface="微软雅黑" panose="020B0503020204020204" charset="-122"/>
                <a:sym typeface="+mn-ea"/>
              </a:rPr>
              <a:t>影响术后康复、延长住院时间，目前西医防治手段有限，临床需求尚未被满足。</a:t>
            </a:r>
            <a:endParaRPr lang="zh-CN" altLang="en-US" sz="1600" b="1" i="1" u="sng" kern="0" dirty="0" smtClean="0">
              <a:latin typeface="微软雅黑" panose="020B0503020204020204" charset="-122"/>
              <a:ea typeface="微软雅黑" panose="020B0503020204020204" charset="-122"/>
              <a:sym typeface="+mn-ea"/>
            </a:endParaRPr>
          </a:p>
        </p:txBody>
      </p:sp>
      <p:pic>
        <p:nvPicPr>
          <p:cNvPr id="9" name="图片 8"/>
          <p:cNvPicPr>
            <a:picLocks noChangeAspect="1"/>
          </p:cNvPicPr>
          <p:nvPr/>
        </p:nvPicPr>
        <p:blipFill>
          <a:blip r:embed="rId14"/>
          <a:stretch>
            <a:fillRect/>
          </a:stretch>
        </p:blipFill>
        <p:spPr>
          <a:xfrm>
            <a:off x="565150" y="1489710"/>
            <a:ext cx="4084320" cy="3825875"/>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43803" y="1442984"/>
            <a:ext cx="5848421" cy="5415016"/>
          </a:xfrm>
          <a:prstGeom prst="rect">
            <a:avLst/>
          </a:prstGeom>
        </p:spPr>
      </p:pic>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a:solidFill>
                  <a:schemeClr val="bg1"/>
                </a:solidFill>
                <a:latin typeface="微软雅黑" panose="020B0503020204020204" charset="-122"/>
                <a:ea typeface="微软雅黑" panose="020B0503020204020204" charset="-122"/>
                <a:sym typeface="+mn-ea"/>
              </a:rPr>
              <a:t>0</a:t>
            </a:r>
            <a:r>
              <a:rPr lang="en-US" sz="3200" b="1">
                <a:solidFill>
                  <a:schemeClr val="bg1"/>
                </a:solidFill>
                <a:latin typeface="微软雅黑" panose="020B0503020204020204" charset="-122"/>
                <a:ea typeface="微软雅黑" panose="020B0503020204020204" charset="-122"/>
                <a:sym typeface="+mn-ea"/>
              </a:rPr>
              <a:t>2</a:t>
            </a:r>
            <a:endParaRPr kumimoji="0" lang="en-US" sz="32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11" name="图片 10"/>
          <p:cNvPicPr>
            <a:picLocks noChangeAspect="1"/>
          </p:cNvPicPr>
          <p:nvPr/>
        </p:nvPicPr>
        <p:blipFill>
          <a:blip r:embed="rId2"/>
          <a:stretch>
            <a:fillRect/>
          </a:stretch>
        </p:blipFill>
        <p:spPr>
          <a:xfrm>
            <a:off x="10552117" y="31200"/>
            <a:ext cx="1634147" cy="702859"/>
          </a:xfrm>
          <a:prstGeom prst="rect">
            <a:avLst/>
          </a:prstGeom>
        </p:spPr>
      </p:pic>
      <p:graphicFrame>
        <p:nvGraphicFramePr>
          <p:cNvPr id="2" name="表格 1"/>
          <p:cNvGraphicFramePr/>
          <p:nvPr>
            <p:custDataLst>
              <p:tags r:id="rId3"/>
            </p:custDataLst>
          </p:nvPr>
        </p:nvGraphicFramePr>
        <p:xfrm>
          <a:off x="217805" y="1985645"/>
          <a:ext cx="11739880" cy="4156710"/>
        </p:xfrm>
        <a:graphic>
          <a:graphicData uri="http://schemas.openxmlformats.org/drawingml/2006/table">
            <a:tbl>
              <a:tblPr firstRow="1" bandRow="1">
                <a:tableStyleId>{5C22544A-7EE6-4342-B048-85BDC9FD1C3A}</a:tableStyleId>
              </a:tblPr>
              <a:tblGrid>
                <a:gridCol w="708660"/>
                <a:gridCol w="709295"/>
                <a:gridCol w="480695"/>
                <a:gridCol w="682625"/>
                <a:gridCol w="1196340"/>
                <a:gridCol w="2306955"/>
                <a:gridCol w="1400175"/>
                <a:gridCol w="4255135"/>
              </a:tblGrid>
              <a:tr h="255270">
                <a:tc>
                  <a:txBody>
                    <a:bodyPr/>
                    <a:p>
                      <a:pPr algn="ctr">
                        <a:buNone/>
                      </a:pPr>
                      <a:r>
                        <a:rPr lang="zh-CN" altLang="en-US" sz="1000">
                          <a:latin typeface="微软雅黑" panose="020B0503020204020204" charset="-122"/>
                          <a:ea typeface="微软雅黑" panose="020B0503020204020204" charset="-122"/>
                        </a:rPr>
                        <a:t>研究类型</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rPr>
                        <a:t>发表时间</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rPr>
                        <a:t>国家</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rPr>
                        <a:t>期刊</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rPr>
                        <a:t>疾病方向</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rPr>
                        <a:t>试验分组</a:t>
                      </a:r>
                      <a:endParaRPr lang="zh-CN" altLang="en-US" sz="1000">
                        <a:latin typeface="微软雅黑" panose="020B0503020204020204" charset="-122"/>
                        <a:ea typeface="微软雅黑" panose="020B0503020204020204" charset="-122"/>
                      </a:endParaRPr>
                    </a:p>
                  </a:txBody>
                  <a:tcPr anchor="ctr" anchorCtr="0"/>
                </a:tc>
                <a:tc>
                  <a:txBody>
                    <a:bodyPr/>
                    <a:p>
                      <a:pPr algn="ctr">
                        <a:buNone/>
                      </a:pPr>
                      <a:r>
                        <a:rPr lang="zh-CN" altLang="en-US" sz="1000">
                          <a:latin typeface="微软雅黑" panose="020B0503020204020204" charset="-122"/>
                          <a:ea typeface="微软雅黑" panose="020B0503020204020204" charset="-122"/>
                          <a:sym typeface="+mn-ea"/>
                        </a:rPr>
                        <a:t>临床结局指标</a:t>
                      </a:r>
                      <a:endParaRPr lang="zh-CN" altLang="en-US" sz="1000">
                        <a:latin typeface="微软雅黑" panose="020B0503020204020204" charset="-122"/>
                        <a:ea typeface="微软雅黑" panose="020B0503020204020204" charset="-122"/>
                        <a:sym typeface="+mn-ea"/>
                      </a:endParaRPr>
                    </a:p>
                  </a:txBody>
                  <a:tcPr anchor="ctr" anchorCtr="0"/>
                </a:tc>
                <a:tc>
                  <a:txBody>
                    <a:bodyPr/>
                    <a:p>
                      <a:pPr algn="ctr">
                        <a:buNone/>
                      </a:pPr>
                      <a:r>
                        <a:rPr lang="zh-CN" altLang="en-US" sz="1000">
                          <a:latin typeface="微软雅黑" panose="020B0503020204020204" charset="-122"/>
                          <a:ea typeface="微软雅黑" panose="020B0503020204020204" charset="-122"/>
                        </a:rPr>
                        <a:t>改善情况</a:t>
                      </a:r>
                      <a:endParaRPr lang="zh-CN" altLang="en-US" sz="1000">
                        <a:latin typeface="微软雅黑" panose="020B0503020204020204" charset="-122"/>
                        <a:ea typeface="微软雅黑" panose="020B0503020204020204" charset="-122"/>
                      </a:endParaRPr>
                    </a:p>
                  </a:txBody>
                  <a:tcPr anchor="ctr" anchorCtr="0"/>
                </a:tc>
              </a:tr>
              <a:tr h="548640">
                <a:tc>
                  <a:txBody>
                    <a:bodyPr/>
                    <a:p>
                      <a:pPr algn="ctr">
                        <a:buNone/>
                      </a:pPr>
                      <a:r>
                        <a:rPr lang="en-US" altLang="zh-CN" sz="1000" b="1">
                          <a:solidFill>
                            <a:srgbClr val="C00000"/>
                          </a:solidFill>
                          <a:latin typeface="微软雅黑" panose="020B0503020204020204" charset="-122"/>
                          <a:ea typeface="微软雅黑" panose="020B0503020204020204" charset="-122"/>
                          <a:cs typeface="微软雅黑" panose="020B0503020204020204" charset="-122"/>
                        </a:rPr>
                        <a:t>1</a:t>
                      </a:r>
                      <a:r>
                        <a:rPr lang="zh-CN" altLang="en-US" sz="1000" b="1">
                          <a:solidFill>
                            <a:srgbClr val="C00000"/>
                          </a:solidFill>
                          <a:latin typeface="微软雅黑" panose="020B0503020204020204" charset="-122"/>
                          <a:ea typeface="微软雅黑" panose="020B0503020204020204" charset="-122"/>
                          <a:cs typeface="微软雅黑" panose="020B0503020204020204" charset="-122"/>
                        </a:rPr>
                        <a:t>项真实世界研究</a:t>
                      </a:r>
                      <a:endParaRPr lang="zh-CN" altLang="en-US" sz="1000" b="1">
                        <a:solidFill>
                          <a:srgbClr val="C00000"/>
                        </a:solidFill>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2023</a:t>
                      </a:r>
                      <a:r>
                        <a:rPr lang="zh-CN" altLang="en-US" sz="1000">
                          <a:latin typeface="微软雅黑" panose="020B0503020204020204" charset="-122"/>
                          <a:ea typeface="微软雅黑" panose="020B0503020204020204" charset="-122"/>
                          <a:cs typeface="微软雅黑" panose="020B0503020204020204" charset="-122"/>
                        </a:rPr>
                        <a:t>年</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rPr>
                        <a:t>日本</a:t>
                      </a:r>
                      <a:endParaRPr lang="zh-CN" altLang="en-US" sz="1000">
                        <a:latin typeface="微软雅黑" panose="020B0503020204020204" charset="-122"/>
                        <a:ea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JCR Q1</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结直肠癌腹腔镜</a:t>
                      </a:r>
                      <a:r>
                        <a:rPr lang="zh-CN" altLang="en-US" sz="1000" b="1">
                          <a:latin typeface="微软雅黑" panose="020B0503020204020204" charset="-122"/>
                          <a:ea typeface="微软雅黑" panose="020B0503020204020204" charset="-122"/>
                          <a:cs typeface="微软雅黑" panose="020B0503020204020204" charset="-122"/>
                        </a:rPr>
                        <a:t>术后肠梗阻</a:t>
                      </a:r>
                      <a:r>
                        <a:rPr lang="zh-CN" altLang="en-US" sz="1000">
                          <a:latin typeface="微软雅黑" panose="020B0503020204020204" charset="-122"/>
                          <a:ea typeface="微软雅黑" panose="020B0503020204020204" charset="-122"/>
                          <a:cs typeface="微软雅黑" panose="020B0503020204020204" charset="-122"/>
                        </a:rPr>
                        <a:t>的预防</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b="1">
                          <a:latin typeface="微软雅黑" panose="020B0503020204020204" charset="-122"/>
                          <a:ea typeface="微软雅黑" panose="020B0503020204020204" charset="-122"/>
                          <a:cs typeface="微软雅黑" panose="020B0503020204020204" charset="-122"/>
                        </a:rPr>
                        <a:t>基于日本医疗报销数据库（大建中汤组2407例，</a:t>
                      </a:r>
                      <a:r>
                        <a:rPr lang="zh-CN" altLang="en-US" sz="1000">
                          <a:latin typeface="微软雅黑" panose="020B0503020204020204" charset="-122"/>
                          <a:ea typeface="微软雅黑" panose="020B0503020204020204" charset="-122"/>
                          <a:cs typeface="微软雅黑" panose="020B0503020204020204" charset="-122"/>
                        </a:rPr>
                        <a:t>对照组44051例）</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l">
                        <a:buNone/>
                      </a:pPr>
                      <a:r>
                        <a:rPr lang="zh-CN" altLang="en-US" sz="1000">
                          <a:latin typeface="微软雅黑" panose="020B0503020204020204" charset="-122"/>
                          <a:ea typeface="微软雅黑" panose="020B0503020204020204" charset="-122"/>
                        </a:rPr>
                        <a:t>住院时间</a:t>
                      </a:r>
                      <a:endParaRPr lang="zh-CN" altLang="en-US" sz="1000">
                        <a:latin typeface="微软雅黑" panose="020B0503020204020204" charset="-122"/>
                        <a:ea typeface="微软雅黑" panose="020B0503020204020204" charset="-122"/>
                      </a:endParaRPr>
                    </a:p>
                  </a:txBody>
                  <a:tcPr/>
                </a:tc>
                <a:tc>
                  <a:txBody>
                    <a:bodyPr/>
                    <a:p>
                      <a:pPr algn="l">
                        <a:buNone/>
                      </a:pPr>
                      <a:r>
                        <a:rPr lang="zh-CN" altLang="en-US" sz="1000">
                          <a:latin typeface="微软雅黑" panose="020B0503020204020204" charset="-122"/>
                          <a:ea typeface="微软雅黑" panose="020B0503020204020204" charset="-122"/>
                        </a:rPr>
                        <a:t>大建中汤组，</a:t>
                      </a:r>
                      <a:r>
                        <a:rPr lang="zh-CN" altLang="en-US" sz="1000" b="1">
                          <a:latin typeface="微软雅黑" panose="020B0503020204020204" charset="-122"/>
                          <a:ea typeface="微软雅黑" panose="020B0503020204020204" charset="-122"/>
                        </a:rPr>
                        <a:t>住院时间</a:t>
                      </a:r>
                      <a:r>
                        <a:rPr lang="zh-CN" altLang="en-US" sz="1000">
                          <a:latin typeface="微软雅黑" panose="020B0503020204020204" charset="-122"/>
                          <a:ea typeface="微软雅黑" panose="020B0503020204020204" charset="-122"/>
                        </a:rPr>
                        <a:t>显著短于对照组：对照组平均住院14.1天，用药组12.8天，组间平均差值1.3天（95%</a:t>
                      </a:r>
                      <a:r>
                        <a:rPr lang="en-US" altLang="zh-CN" sz="1000">
                          <a:latin typeface="微软雅黑" panose="020B0503020204020204" charset="-122"/>
                          <a:ea typeface="微软雅黑" panose="020B0503020204020204" charset="-122"/>
                        </a:rPr>
                        <a:t>CI：0.7~1.9）</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1</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a:latin typeface="微软雅黑" panose="020B0503020204020204" charset="-122"/>
                          <a:ea typeface="微软雅黑" panose="020B0503020204020204" charset="-122"/>
                        </a:rPr>
                        <a:t>。</a:t>
                      </a:r>
                      <a:endParaRPr lang="zh-CN" altLang="en-US" sz="1000">
                        <a:latin typeface="微软雅黑" panose="020B0503020204020204" charset="-122"/>
                        <a:ea typeface="微软雅黑" panose="020B0503020204020204" charset="-122"/>
                      </a:endParaRPr>
                    </a:p>
                  </a:txBody>
                  <a:tcPr/>
                </a:tc>
              </a:tr>
              <a:tr h="701040">
                <a:tc rowSpan="2">
                  <a:txBody>
                    <a:bodyPr/>
                    <a:p>
                      <a:pPr algn="ctr">
                        <a:buNone/>
                      </a:pPr>
                      <a:endParaRPr lang="en-US" altLang="zh-CN" sz="1000" b="1">
                        <a:solidFill>
                          <a:srgbClr val="C00000"/>
                        </a:solidFill>
                        <a:latin typeface="微软雅黑" panose="020B0503020204020204" charset="-122"/>
                        <a:ea typeface="微软雅黑" panose="020B0503020204020204" charset="-122"/>
                        <a:cs typeface="微软雅黑" panose="020B0503020204020204" charset="-122"/>
                      </a:endParaRPr>
                    </a:p>
                    <a:p>
                      <a:pPr algn="ctr">
                        <a:buNone/>
                      </a:pPr>
                      <a:endParaRPr lang="en-US" altLang="zh-CN" sz="1000" b="1">
                        <a:solidFill>
                          <a:srgbClr val="C00000"/>
                        </a:solidFill>
                        <a:latin typeface="微软雅黑" panose="020B0503020204020204" charset="-122"/>
                        <a:ea typeface="微软雅黑" panose="020B0503020204020204" charset="-122"/>
                        <a:cs typeface="微软雅黑" panose="020B0503020204020204" charset="-122"/>
                      </a:endParaRPr>
                    </a:p>
                    <a:p>
                      <a:pPr algn="ctr">
                        <a:buNone/>
                      </a:pPr>
                      <a:endParaRPr lang="en-US" altLang="zh-CN" sz="1000" b="1">
                        <a:solidFill>
                          <a:srgbClr val="C00000"/>
                        </a:solidFill>
                        <a:latin typeface="微软雅黑" panose="020B0503020204020204" charset="-122"/>
                        <a:ea typeface="微软雅黑" panose="020B0503020204020204" charset="-122"/>
                        <a:cs typeface="微软雅黑" panose="020B0503020204020204" charset="-122"/>
                      </a:endParaRPr>
                    </a:p>
                    <a:p>
                      <a:pPr algn="ctr">
                        <a:buNone/>
                      </a:pPr>
                      <a:r>
                        <a:rPr lang="en-US" altLang="zh-CN" sz="1000" b="1">
                          <a:solidFill>
                            <a:srgbClr val="C00000"/>
                          </a:solidFill>
                          <a:latin typeface="微软雅黑" panose="020B0503020204020204" charset="-122"/>
                          <a:ea typeface="微软雅黑" panose="020B0503020204020204" charset="-122"/>
                          <a:cs typeface="微软雅黑" panose="020B0503020204020204" charset="-122"/>
                        </a:rPr>
                        <a:t>2</a:t>
                      </a:r>
                      <a:r>
                        <a:rPr lang="zh-CN" altLang="en-US" sz="1000" b="1">
                          <a:solidFill>
                            <a:srgbClr val="C00000"/>
                          </a:solidFill>
                          <a:latin typeface="微软雅黑" panose="020B0503020204020204" charset="-122"/>
                          <a:ea typeface="微软雅黑" panose="020B0503020204020204" charset="-122"/>
                          <a:cs typeface="微软雅黑" panose="020B0503020204020204" charset="-122"/>
                        </a:rPr>
                        <a:t>项</a:t>
                      </a:r>
                      <a:r>
                        <a:rPr lang="en-US" altLang="zh-CN" sz="1000" b="1">
                          <a:solidFill>
                            <a:srgbClr val="C00000"/>
                          </a:solidFill>
                          <a:latin typeface="微软雅黑" panose="020B0503020204020204" charset="-122"/>
                          <a:ea typeface="微软雅黑" panose="020B0503020204020204" charset="-122"/>
                          <a:cs typeface="微软雅黑" panose="020B0503020204020204" charset="-122"/>
                        </a:rPr>
                        <a:t>RCT</a:t>
                      </a:r>
                      <a:r>
                        <a:rPr lang="zh-CN" altLang="en-US" sz="1000" b="1">
                          <a:solidFill>
                            <a:srgbClr val="C00000"/>
                          </a:solidFill>
                          <a:latin typeface="微软雅黑" panose="020B0503020204020204" charset="-122"/>
                          <a:ea typeface="微软雅黑" panose="020B0503020204020204" charset="-122"/>
                          <a:cs typeface="微软雅黑" panose="020B0503020204020204" charset="-122"/>
                        </a:rPr>
                        <a:t>荟萃分析</a:t>
                      </a:r>
                      <a:endParaRPr lang="zh-CN" altLang="en-US" sz="1000" b="1">
                        <a:solidFill>
                          <a:srgbClr val="C00000"/>
                        </a:solidFill>
                        <a:latin typeface="微软雅黑" panose="020B0503020204020204" charset="-122"/>
                        <a:ea typeface="微软雅黑" panose="020B0503020204020204" charset="-122"/>
                        <a:cs typeface="微软雅黑" panose="020B0503020204020204" charset="-122"/>
                        <a:sym typeface="+mn-ea"/>
                      </a:endParaRPr>
                    </a:p>
                  </a:txBody>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2025</a:t>
                      </a:r>
                      <a:r>
                        <a:rPr lang="zh-CN" altLang="en-US" sz="1000">
                          <a:latin typeface="微软雅黑" panose="020B0503020204020204" charset="-122"/>
                          <a:ea typeface="微软雅黑" panose="020B0503020204020204" charset="-122"/>
                          <a:cs typeface="微软雅黑" panose="020B0503020204020204" charset="-122"/>
                        </a:rPr>
                        <a:t>年</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rPr>
                        <a:t>日本</a:t>
                      </a:r>
                      <a:endParaRPr lang="zh-CN" altLang="en-US" sz="1000">
                        <a:latin typeface="微软雅黑" panose="020B0503020204020204" charset="-122"/>
                        <a:ea typeface="微软雅黑" panose="020B0503020204020204" charset="-122"/>
                      </a:endParaRPr>
                    </a:p>
                  </a:txBody>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JCR Q2</a:t>
                      </a:r>
                      <a:endParaRPr lang="en-US" altLang="zh-CN"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rPr>
                        <a:t>消化系肿瘤</a:t>
                      </a:r>
                      <a:r>
                        <a:rPr lang="zh-CN" altLang="en-US" sz="1000" b="1">
                          <a:latin typeface="微软雅黑" panose="020B0503020204020204" charset="-122"/>
                          <a:ea typeface="微软雅黑" panose="020B0503020204020204" charset="-122"/>
                        </a:rPr>
                        <a:t>术后肠道功能障碍</a:t>
                      </a:r>
                      <a:endParaRPr lang="zh-CN" altLang="en-US" sz="1000" b="1">
                        <a:latin typeface="微软雅黑" panose="020B0503020204020204" charset="-122"/>
                        <a:ea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纳入</a:t>
                      </a:r>
                      <a:r>
                        <a:rPr lang="zh-CN" altLang="en-US" sz="1000" b="1">
                          <a:latin typeface="微软雅黑" panose="020B0503020204020204" charset="-122"/>
                          <a:ea typeface="微软雅黑" panose="020B0503020204020204" charset="-122"/>
                          <a:cs typeface="微软雅黑" panose="020B0503020204020204" charset="-122"/>
                        </a:rPr>
                        <a:t>11项合格</a:t>
                      </a:r>
                      <a:r>
                        <a:rPr lang="en-US" altLang="zh-CN" sz="1000" b="1">
                          <a:latin typeface="微软雅黑" panose="020B0503020204020204" charset="-122"/>
                          <a:ea typeface="微软雅黑" panose="020B0503020204020204" charset="-122"/>
                          <a:cs typeface="微软雅黑" panose="020B0503020204020204" charset="-122"/>
                        </a:rPr>
                        <a:t>RCTs</a:t>
                      </a:r>
                      <a:r>
                        <a:rPr lang="zh-CN" altLang="en-US" sz="1000" b="1">
                          <a:latin typeface="微软雅黑" panose="020B0503020204020204" charset="-122"/>
                          <a:ea typeface="微软雅黑" panose="020B0503020204020204" charset="-122"/>
                          <a:cs typeface="微软雅黑" panose="020B0503020204020204" charset="-122"/>
                        </a:rPr>
                        <a:t>，1413例患者</a:t>
                      </a:r>
                      <a:endParaRPr lang="zh-CN" altLang="en-US" sz="1000">
                        <a:latin typeface="微软雅黑" panose="020B0503020204020204" charset="-122"/>
                        <a:ea typeface="微软雅黑" panose="020B0503020204020204" charset="-122"/>
                        <a:cs typeface="微软雅黑" panose="020B0503020204020204" charset="-122"/>
                      </a:endParaRPr>
                    </a:p>
                    <a:p>
                      <a:pPr algn="ctr">
                        <a:buNone/>
                      </a:pPr>
                      <a:r>
                        <a:rPr lang="zh-CN" altLang="en-US" sz="1000">
                          <a:latin typeface="微软雅黑" panose="020B0503020204020204" charset="-122"/>
                          <a:ea typeface="微软雅黑" panose="020B0503020204020204" charset="-122"/>
                          <a:cs typeface="微软雅黑" panose="020B0503020204020204" charset="-122"/>
                        </a:rPr>
                        <a:t>（大建中汤组716例，对照组697例）</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l">
                        <a:buNone/>
                      </a:pPr>
                      <a:r>
                        <a:rPr lang="zh-CN" altLang="en-US" sz="1000">
                          <a:latin typeface="微软雅黑" panose="020B0503020204020204" charset="-122"/>
                          <a:ea typeface="微软雅黑" panose="020B0503020204020204" charset="-122"/>
                          <a:sym typeface="+mn-ea"/>
                        </a:rPr>
                        <a:t>术后首次排气时间</a:t>
                      </a:r>
                      <a:endParaRPr lang="zh-CN" altLang="en-US" sz="1000">
                        <a:latin typeface="微软雅黑" panose="020B0503020204020204" charset="-122"/>
                        <a:ea typeface="微软雅黑" panose="020B0503020204020204" charset="-122"/>
                        <a:sym typeface="+mn-ea"/>
                      </a:endParaRPr>
                    </a:p>
                    <a:p>
                      <a:pPr algn="l">
                        <a:buNone/>
                      </a:pPr>
                      <a:endParaRPr lang="zh-CN" altLang="en-US" sz="1000">
                        <a:latin typeface="微软雅黑" panose="020B0503020204020204" charset="-122"/>
                        <a:ea typeface="微软雅黑" panose="020B0503020204020204" charset="-122"/>
                        <a:sym typeface="+mn-ea"/>
                      </a:endParaRPr>
                    </a:p>
                  </a:txBody>
                  <a:tcPr/>
                </a:tc>
                <a:tc>
                  <a:txBody>
                    <a:bodyPr/>
                    <a:p>
                      <a:pPr algn="l">
                        <a:buNone/>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、相较于对照组，大建中汤组患者</a:t>
                      </a:r>
                      <a:r>
                        <a:rPr lang="zh-CN" altLang="en-US" sz="1000" b="1">
                          <a:latin typeface="微软雅黑" panose="020B0503020204020204" charset="-122"/>
                          <a:ea typeface="微软雅黑" panose="020B0503020204020204" charset="-122"/>
                          <a:cs typeface="微软雅黑" panose="020B0503020204020204" charset="-122"/>
                        </a:rPr>
                        <a:t>术后首次排气时间显著缩短</a:t>
                      </a:r>
                      <a:r>
                        <a:rPr lang="zh-CN" altLang="en-US" sz="1000">
                          <a:latin typeface="微软雅黑" panose="020B0503020204020204" charset="-122"/>
                          <a:ea typeface="微软雅黑" panose="020B0503020204020204" charset="-122"/>
                          <a:cs typeface="微软雅黑" panose="020B0503020204020204" charset="-122"/>
                        </a:rPr>
                        <a:t>，均数差为-0.19（95%置信区间：-0.34 ~ -0.04，</a:t>
                      </a:r>
                      <a:r>
                        <a:rPr lang="en-US" altLang="zh-CN" sz="1000">
                          <a:latin typeface="微软雅黑" panose="020B0503020204020204" charset="-122"/>
                          <a:ea typeface="微软雅黑" panose="020B0503020204020204" charset="-122"/>
                          <a:cs typeface="微软雅黑" panose="020B0503020204020204" charset="-122"/>
                        </a:rPr>
                        <a:t>P=0.01）</a:t>
                      </a:r>
                      <a:r>
                        <a:rPr lang="zh-CN" altLang="en-US" sz="1000">
                          <a:latin typeface="微软雅黑" panose="020B0503020204020204" charset="-122"/>
                          <a:ea typeface="微软雅黑" panose="020B0503020204020204" charset="-122"/>
                          <a:cs typeface="微软雅黑" panose="020B0503020204020204" charset="-122"/>
                        </a:rPr>
                        <a:t>。</a:t>
                      </a:r>
                      <a:endParaRPr lang="en-US" altLang="zh-CN"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、在非结直肠手术、双盲试验、多中心研究以及样本量≥100例的研究亚组中，大建中汤</a:t>
                      </a:r>
                      <a:r>
                        <a:rPr lang="zh-CN" altLang="en-US" sz="1000" b="1">
                          <a:latin typeface="微软雅黑" panose="020B0503020204020204" charset="-122"/>
                          <a:ea typeface="微软雅黑" panose="020B0503020204020204" charset="-122"/>
                          <a:cs typeface="微软雅黑" panose="020B0503020204020204" charset="-122"/>
                        </a:rPr>
                        <a:t>均可显著缩短患者术后首次排气时间</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2</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txBody>
                  <a:tcPr/>
                </a:tc>
              </a:tr>
              <a:tr h="548640">
                <a:tc vMerge="1">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2020年</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rPr>
                        <a:t>中国</a:t>
                      </a:r>
                      <a:endParaRPr lang="zh-CN" altLang="en-US" sz="1000">
                        <a:latin typeface="微软雅黑" panose="020B0503020204020204" charset="-122"/>
                        <a:ea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rPr>
                        <a:t>北大核心</a:t>
                      </a:r>
                      <a:endParaRPr lang="zh-CN" altLang="en-US" sz="1000">
                        <a:latin typeface="微软雅黑" panose="020B0503020204020204" charset="-122"/>
                        <a:ea typeface="微软雅黑" panose="020B0503020204020204" charset="-122"/>
                      </a:endParaRPr>
                    </a:p>
                  </a:txBody>
                  <a:tcPr/>
                </a:tc>
                <a:tc>
                  <a:txBody>
                    <a:bodyPr/>
                    <a:p>
                      <a:pPr algn="ctr">
                        <a:buNone/>
                      </a:pPr>
                      <a:r>
                        <a:rPr lang="zh-CN" altLang="en-US" sz="1000" b="1">
                          <a:latin typeface="微软雅黑" panose="020B0503020204020204" charset="-122"/>
                          <a:ea typeface="微软雅黑" panose="020B0503020204020204" charset="-122"/>
                        </a:rPr>
                        <a:t>术后胃肠功能障碍</a:t>
                      </a:r>
                      <a:endParaRPr lang="zh-CN" altLang="en-US" sz="1000" b="1">
                        <a:latin typeface="微软雅黑" panose="020B0503020204020204" charset="-122"/>
                        <a:ea typeface="微软雅黑" panose="020B0503020204020204" charset="-122"/>
                      </a:endParaRPr>
                    </a:p>
                  </a:txBody>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纳入</a:t>
                      </a:r>
                      <a:r>
                        <a:rPr lang="zh-CN" altLang="en-US" sz="1000" b="1">
                          <a:latin typeface="微软雅黑" panose="020B0503020204020204" charset="-122"/>
                          <a:ea typeface="微软雅黑" panose="020B0503020204020204" charset="-122"/>
                          <a:cs typeface="微软雅黑" panose="020B0503020204020204" charset="-122"/>
                        </a:rPr>
                        <a:t>7个合格</a:t>
                      </a:r>
                      <a:r>
                        <a:rPr lang="en-US" altLang="zh-CN" sz="1000" b="1">
                          <a:latin typeface="微软雅黑" panose="020B0503020204020204" charset="-122"/>
                          <a:ea typeface="微软雅黑" panose="020B0503020204020204" charset="-122"/>
                          <a:cs typeface="微软雅黑" panose="020B0503020204020204" charset="-122"/>
                        </a:rPr>
                        <a:t>RCTs</a:t>
                      </a:r>
                      <a:r>
                        <a:rPr lang="zh-CN" altLang="en-US" sz="1000">
                          <a:latin typeface="微软雅黑" panose="020B0503020204020204" charset="-122"/>
                          <a:ea typeface="微软雅黑" panose="020B0503020204020204" charset="-122"/>
                          <a:cs typeface="微软雅黑" panose="020B0503020204020204" charset="-122"/>
                        </a:rPr>
                        <a:t>，受试者</a:t>
                      </a:r>
                      <a:r>
                        <a:rPr lang="zh-CN" altLang="en-US" sz="1000" b="1">
                          <a:latin typeface="微软雅黑" panose="020B0503020204020204" charset="-122"/>
                          <a:ea typeface="微软雅黑" panose="020B0503020204020204" charset="-122"/>
                          <a:cs typeface="微软雅黑" panose="020B0503020204020204" charset="-122"/>
                        </a:rPr>
                        <a:t>1176例患者</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l">
                        <a:buNone/>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、第一次排便时间</a:t>
                      </a:r>
                      <a:endParaRPr lang="zh-CN" altLang="en-US"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、自然排气时间</a:t>
                      </a:r>
                      <a:endParaRPr lang="zh-CN" altLang="en-US"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3</a:t>
                      </a:r>
                      <a:r>
                        <a:rPr lang="zh-CN" altLang="en-US" sz="1000">
                          <a:latin typeface="微软雅黑" panose="020B0503020204020204" charset="-122"/>
                          <a:ea typeface="微软雅黑" panose="020B0503020204020204" charset="-122"/>
                          <a:cs typeface="微软雅黑" panose="020B0503020204020204" charset="-122"/>
                        </a:rPr>
                        <a:t>、不良反应事件</a:t>
                      </a:r>
                      <a:endParaRPr lang="zh-CN" altLang="en-US" sz="1000">
                        <a:latin typeface="微软雅黑" panose="020B0503020204020204" charset="-122"/>
                        <a:ea typeface="微软雅黑" panose="020B0503020204020204" charset="-122"/>
                        <a:cs typeface="微软雅黑" panose="020B0503020204020204" charset="-122"/>
                      </a:endParaRPr>
                    </a:p>
                  </a:txBody>
                  <a:tcPr/>
                </a:tc>
                <a:tc>
                  <a:txBody>
                    <a:bodyPr/>
                    <a:p>
                      <a:pPr algn="l">
                        <a:buNone/>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、与对照组相比，大建中汤组在第一次</a:t>
                      </a:r>
                      <a:r>
                        <a:rPr lang="zh-CN" altLang="en-US" sz="1000" b="1">
                          <a:latin typeface="微软雅黑" panose="020B0503020204020204" charset="-122"/>
                          <a:ea typeface="微软雅黑" panose="020B0503020204020204" charset="-122"/>
                          <a:cs typeface="微软雅黑" panose="020B0503020204020204" charset="-122"/>
                        </a:rPr>
                        <a:t>排便和自然排气时间</a:t>
                      </a:r>
                      <a:r>
                        <a:rPr lang="zh-CN" altLang="en-US" sz="1000">
                          <a:latin typeface="微软雅黑" panose="020B0503020204020204" charset="-122"/>
                          <a:ea typeface="微软雅黑" panose="020B0503020204020204" charset="-122"/>
                          <a:cs typeface="微软雅黑" panose="020B0503020204020204" charset="-122"/>
                        </a:rPr>
                        <a:t>方面均显示出较好的改善作用（</a:t>
                      </a:r>
                      <a:r>
                        <a:rPr lang="en-US" altLang="zh-CN" sz="1000">
                          <a:latin typeface="微软雅黑" panose="020B0503020204020204" charset="-122"/>
                          <a:ea typeface="微软雅黑" panose="020B0503020204020204" charset="-122"/>
                          <a:cs typeface="微软雅黑" panose="020B0503020204020204" charset="-122"/>
                        </a:rPr>
                        <a:t>P &lt; 0.00001</a:t>
                      </a:r>
                      <a:r>
                        <a:rPr lang="zh-CN" altLang="en-US" sz="1000">
                          <a:latin typeface="微软雅黑" panose="020B0503020204020204" charset="-122"/>
                          <a:ea typeface="微软雅黑" panose="020B0503020204020204" charset="-122"/>
                          <a:cs typeface="微软雅黑" panose="020B0503020204020204" charset="-122"/>
                        </a:rPr>
                        <a:t>）</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3</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1000">
                          <a:latin typeface="微软雅黑" panose="020B0503020204020204" charset="-122"/>
                          <a:ea typeface="微软雅黑" panose="020B0503020204020204" charset="-122"/>
                          <a:cs typeface="微软雅黑" panose="020B0503020204020204" charset="-122"/>
                          <a:sym typeface="+mn-ea"/>
                        </a:rPr>
                        <a:t>。</a:t>
                      </a:r>
                      <a:endParaRPr lang="zh-CN" altLang="en-US"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、未发生与大建中汤相关的严重不良反应事件。</a:t>
                      </a:r>
                      <a:endParaRPr lang="zh-CN" altLang="en-US" sz="1000">
                        <a:latin typeface="微软雅黑" panose="020B0503020204020204" charset="-122"/>
                        <a:ea typeface="微软雅黑" panose="020B0503020204020204" charset="-122"/>
                        <a:cs typeface="微软雅黑" panose="020B0503020204020204" charset="-122"/>
                      </a:endParaRPr>
                    </a:p>
                  </a:txBody>
                  <a:tcPr/>
                </a:tc>
              </a:tr>
              <a:tr h="701040">
                <a:tc rowSpan="3">
                  <a:txBody>
                    <a:bodyPr/>
                    <a:p>
                      <a:pPr algn="ctr">
                        <a:buNone/>
                      </a:pP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zh-CN" altLang="en-US"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3</a:t>
                      </a:r>
                      <a:r>
                        <a:rPr lang="zh-CN" altLang="en-US" sz="1000" b="1">
                          <a:solidFill>
                            <a:schemeClr val="tx1"/>
                          </a:solidFill>
                          <a:latin typeface="微软雅黑" panose="020B0503020204020204" charset="-122"/>
                          <a:ea typeface="微软雅黑" panose="020B0503020204020204" charset="-122"/>
                          <a:cs typeface="微软雅黑" panose="020B0503020204020204" charset="-122"/>
                        </a:rPr>
                        <a:t>项单个样本量足够的</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RCT</a:t>
                      </a: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p>
                      <a:pPr algn="ctr">
                        <a:buNone/>
                      </a:pPr>
                      <a:endParaRPr lang="en-US" altLang="zh-CN" sz="1000" b="1">
                        <a:solidFill>
                          <a:schemeClr val="tx1"/>
                        </a:solidFill>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2016</a:t>
                      </a:r>
                      <a:r>
                        <a:rPr lang="zh-CN" altLang="en-US" sz="1000">
                          <a:latin typeface="微软雅黑" panose="020B0503020204020204" charset="-122"/>
                          <a:ea typeface="微软雅黑" panose="020B0503020204020204" charset="-122"/>
                          <a:cs typeface="微软雅黑" panose="020B0503020204020204" charset="-122"/>
                        </a:rPr>
                        <a:t>年</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日本</a:t>
                      </a:r>
                      <a:endParaRPr lang="zh-CN" altLang="en-US" sz="1000">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sym typeface="+mn-ea"/>
                        </a:rPr>
                        <a:t>JCR Q1</a:t>
                      </a:r>
                      <a:endParaRPr lang="zh-CN" altLang="en-US" sz="1000">
                        <a:latin typeface="微软雅黑" panose="020B0503020204020204" charset="-122"/>
                        <a:ea typeface="微软雅黑" panose="020B0503020204020204" charset="-122"/>
                        <a:cs typeface="微软雅黑" panose="020B0503020204020204" charset="-122"/>
                        <a:sym typeface="+mn-ea"/>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乙状结肠癌、直肠乙状结肠癌开腹</a:t>
                      </a:r>
                      <a:r>
                        <a:rPr lang="zh-CN" altLang="en-US" sz="1000" b="1">
                          <a:latin typeface="微软雅黑" panose="020B0503020204020204" charset="-122"/>
                          <a:ea typeface="微软雅黑" panose="020B0503020204020204" charset="-122"/>
                        </a:rPr>
                        <a:t>术后患者胃肠道功能恢复</a:t>
                      </a:r>
                      <a:endParaRPr lang="zh-CN" altLang="en-US" sz="1000" b="1">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zh-CN" altLang="en-US" sz="1000" b="1">
                          <a:latin typeface="微软雅黑" panose="020B0503020204020204" charset="-122"/>
                          <a:ea typeface="微软雅黑" panose="020B0503020204020204" charset="-122"/>
                          <a:cs typeface="微软雅黑" panose="020B0503020204020204" charset="-122"/>
                        </a:rPr>
                        <a:t>共纳入410例患者</a:t>
                      </a:r>
                      <a:r>
                        <a:rPr lang="zh-CN" altLang="en-US" sz="1000">
                          <a:latin typeface="微软雅黑" panose="020B0503020204020204" charset="-122"/>
                          <a:ea typeface="微软雅黑" panose="020B0503020204020204" charset="-122"/>
                          <a:cs typeface="微软雅黑" panose="020B0503020204020204" charset="-122"/>
                        </a:rPr>
                        <a:t>（大建中汤组214例，安慰剂组196例）</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l">
                        <a:buNone/>
                      </a:pPr>
                      <a:r>
                        <a:rPr lang="zh-CN" altLang="en-US" sz="1000" b="0">
                          <a:latin typeface="微软雅黑" panose="020B0503020204020204" charset="-122"/>
                          <a:ea typeface="微软雅黑" panose="020B0503020204020204" charset="-122"/>
                          <a:sym typeface="+mn-ea"/>
                        </a:rPr>
                        <a:t>首次排便时间</a:t>
                      </a:r>
                      <a:endParaRPr lang="zh-CN" altLang="en-US" sz="1000" b="0">
                        <a:latin typeface="微软雅黑" panose="020B0503020204020204" charset="-122"/>
                        <a:ea typeface="微软雅黑" panose="020B0503020204020204" charset="-122"/>
                        <a:sym typeface="+mn-ea"/>
                      </a:endParaRPr>
                    </a:p>
                  </a:txBody>
                  <a:tcPr>
                    <a:solidFill>
                      <a:schemeClr val="accent3">
                        <a:lumMod val="20000"/>
                        <a:lumOff val="80000"/>
                      </a:schemeClr>
                    </a:solidFill>
                  </a:tcPr>
                </a:tc>
                <a:tc>
                  <a:txBody>
                    <a:bodyPr/>
                    <a:p>
                      <a:pPr algn="l">
                        <a:buNone/>
                      </a:pPr>
                      <a:r>
                        <a:rPr lang="zh-CN" altLang="en-US" sz="1000">
                          <a:latin typeface="微软雅黑" panose="020B0503020204020204" charset="-122"/>
                          <a:ea typeface="微软雅黑" panose="020B0503020204020204" charset="-122"/>
                          <a:cs typeface="微软雅黑" panose="020B0503020204020204" charset="-122"/>
                        </a:rPr>
                        <a:t>相较于安慰剂组，大建中汤组可显著缩短首次排便时间（</a:t>
                      </a:r>
                      <a:r>
                        <a:rPr lang="en-US" altLang="zh-CN" sz="1000">
                          <a:latin typeface="微软雅黑" panose="020B0503020204020204" charset="-122"/>
                          <a:ea typeface="微软雅黑" panose="020B0503020204020204" charset="-122"/>
                          <a:cs typeface="微软雅黑" panose="020B0503020204020204" charset="-122"/>
                        </a:rPr>
                        <a:t>P=0.004，</a:t>
                      </a:r>
                      <a:r>
                        <a:rPr lang="zh-CN" altLang="en-US" sz="1000">
                          <a:latin typeface="微软雅黑" panose="020B0503020204020204" charset="-122"/>
                          <a:ea typeface="微软雅黑" panose="020B0503020204020204" charset="-122"/>
                          <a:cs typeface="微软雅黑" panose="020B0503020204020204" charset="-122"/>
                        </a:rPr>
                        <a:t>风险比</a:t>
                      </a:r>
                      <a:r>
                        <a:rPr lang="en-US" altLang="zh-CN" sz="1000">
                          <a:latin typeface="微软雅黑" panose="020B0503020204020204" charset="-122"/>
                          <a:ea typeface="微软雅黑" panose="020B0503020204020204" charset="-122"/>
                          <a:cs typeface="微软雅黑" panose="020B0503020204020204" charset="-122"/>
                        </a:rPr>
                        <a:t>HR=1.337）；</a:t>
                      </a:r>
                      <a:r>
                        <a:rPr lang="zh-CN" altLang="en-US" sz="1000">
                          <a:latin typeface="微软雅黑" panose="020B0503020204020204" charset="-122"/>
                          <a:ea typeface="微软雅黑" panose="020B0503020204020204" charset="-122"/>
                          <a:cs typeface="微软雅黑" panose="020B0503020204020204" charset="-122"/>
                        </a:rPr>
                        <a:t>安慰剂组首次排便中位时间113.8</a:t>
                      </a:r>
                      <a:r>
                        <a:rPr lang="en-US" altLang="zh-CN" sz="1000">
                          <a:latin typeface="微软雅黑" panose="020B0503020204020204" charset="-122"/>
                          <a:ea typeface="微软雅黑" panose="020B0503020204020204" charset="-122"/>
                          <a:cs typeface="微软雅黑" panose="020B0503020204020204" charset="-122"/>
                        </a:rPr>
                        <a:t>h，</a:t>
                      </a:r>
                      <a:r>
                        <a:rPr lang="zh-CN" altLang="en-US" sz="1000">
                          <a:latin typeface="微软雅黑" panose="020B0503020204020204" charset="-122"/>
                          <a:ea typeface="微软雅黑" panose="020B0503020204020204" charset="-122"/>
                          <a:cs typeface="微软雅黑" panose="020B0503020204020204" charset="-122"/>
                        </a:rPr>
                        <a:t>大建中汤组为99.1</a:t>
                      </a:r>
                      <a:r>
                        <a:rPr lang="en-US" altLang="zh-CN" sz="1000">
                          <a:latin typeface="微软雅黑" panose="020B0503020204020204" charset="-122"/>
                          <a:ea typeface="微软雅黑" panose="020B0503020204020204" charset="-122"/>
                          <a:cs typeface="微软雅黑" panose="020B0503020204020204" charset="-122"/>
                        </a:rPr>
                        <a:t>h。</a:t>
                      </a:r>
                      <a:r>
                        <a:rPr lang="zh-CN" altLang="en-US" sz="1000">
                          <a:latin typeface="微软雅黑" panose="020B0503020204020204" charset="-122"/>
                          <a:ea typeface="微软雅黑" panose="020B0503020204020204" charset="-122"/>
                          <a:cs typeface="微软雅黑" panose="020B0503020204020204" charset="-122"/>
                        </a:rPr>
                        <a:t>亚组分析证实，大建中汤可显著加快开腹腹部手术后迁延性术后肠梗阻患者肠道功能恢复</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4</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r>
              <a:tr h="701040">
                <a:tc vMerge="1">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rPr>
                        <a:t>20</a:t>
                      </a:r>
                      <a:r>
                        <a:rPr lang="en-US" altLang="zh-CN" sz="1000">
                          <a:latin typeface="微软雅黑" panose="020B0503020204020204" charset="-122"/>
                          <a:ea typeface="微软雅黑" panose="020B0503020204020204" charset="-122"/>
                          <a:cs typeface="微软雅黑" panose="020B0503020204020204" charset="-122"/>
                        </a:rPr>
                        <a:t>15</a:t>
                      </a:r>
                      <a:r>
                        <a:rPr lang="zh-CN" altLang="en-US" sz="1000">
                          <a:latin typeface="微软雅黑" panose="020B0503020204020204" charset="-122"/>
                          <a:ea typeface="微软雅黑" panose="020B0503020204020204" charset="-122"/>
                          <a:cs typeface="微软雅黑" panose="020B0503020204020204" charset="-122"/>
                        </a:rPr>
                        <a:t>年</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日本</a:t>
                      </a:r>
                      <a:endParaRPr lang="zh-CN" altLang="en-US" sz="1000">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cs typeface="微软雅黑" panose="020B0503020204020204" charset="-122"/>
                          <a:sym typeface="+mn-ea"/>
                        </a:rPr>
                        <a:t>JCR Q1</a:t>
                      </a:r>
                      <a:endParaRPr lang="zh-CN" altLang="en-US" sz="1000">
                        <a:latin typeface="微软雅黑" panose="020B0503020204020204" charset="-122"/>
                        <a:ea typeface="微软雅黑" panose="020B0503020204020204" charset="-122"/>
                        <a:cs typeface="微软雅黑" panose="020B0503020204020204" charset="-122"/>
                        <a:sym typeface="+mn-ea"/>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预防全胃切除</a:t>
                      </a:r>
                      <a:r>
                        <a:rPr lang="zh-CN" altLang="en-US" sz="1000" b="1">
                          <a:latin typeface="微软雅黑" panose="020B0503020204020204" charset="-122"/>
                          <a:ea typeface="微软雅黑" panose="020B0503020204020204" charset="-122"/>
                        </a:rPr>
                        <a:t>术后肠梗阻及相关消化道不适</a:t>
                      </a:r>
                      <a:endParaRPr lang="zh-CN" altLang="en-US" sz="1000" b="1">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zh-CN" altLang="en-US" sz="1000" b="1">
                          <a:latin typeface="微软雅黑" panose="020B0503020204020204" charset="-122"/>
                          <a:ea typeface="微软雅黑" panose="020B0503020204020204" charset="-122"/>
                          <a:cs typeface="微软雅黑" panose="020B0503020204020204" charset="-122"/>
                        </a:rPr>
                        <a:t>共纳入195例患者</a:t>
                      </a:r>
                      <a:r>
                        <a:rPr lang="zh-CN" altLang="en-US" sz="1000">
                          <a:latin typeface="微软雅黑" panose="020B0503020204020204" charset="-122"/>
                          <a:ea typeface="微软雅黑" panose="020B0503020204020204" charset="-122"/>
                          <a:cs typeface="微软雅黑" panose="020B0503020204020204" charset="-122"/>
                        </a:rPr>
                        <a:t>（大建中汤组96例，安慰剂组99例）</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l">
                        <a:buNone/>
                      </a:pPr>
                      <a:r>
                        <a:rPr lang="en-US" altLang="zh-CN" sz="1000" b="0">
                          <a:latin typeface="微软雅黑" panose="020B0503020204020204" charset="-122"/>
                          <a:ea typeface="微软雅黑" panose="020B0503020204020204" charset="-122"/>
                          <a:cs typeface="微软雅黑" panose="020B0503020204020204" charset="-122"/>
                        </a:rPr>
                        <a:t>1</a:t>
                      </a:r>
                      <a:r>
                        <a:rPr lang="zh-CN" altLang="en-US" sz="1000" b="0">
                          <a:latin typeface="微软雅黑" panose="020B0503020204020204" charset="-122"/>
                          <a:ea typeface="微软雅黑" panose="020B0503020204020204" charset="-122"/>
                          <a:cs typeface="微软雅黑" panose="020B0503020204020204" charset="-122"/>
                        </a:rPr>
                        <a:t>、首次排便时间</a:t>
                      </a:r>
                      <a:endParaRPr lang="zh-CN" altLang="en-US" sz="1000" b="0">
                        <a:latin typeface="微软雅黑" panose="020B0503020204020204" charset="-122"/>
                        <a:ea typeface="微软雅黑" panose="020B0503020204020204" charset="-122"/>
                        <a:cs typeface="微软雅黑" panose="020B0503020204020204" charset="-122"/>
                      </a:endParaRPr>
                    </a:p>
                    <a:p>
                      <a:pPr algn="l">
                        <a:buNone/>
                      </a:pPr>
                      <a:r>
                        <a:rPr lang="en-US" altLang="zh-CN" sz="1000" b="0">
                          <a:latin typeface="微软雅黑" panose="020B0503020204020204" charset="-122"/>
                          <a:ea typeface="微软雅黑" panose="020B0503020204020204" charset="-122"/>
                          <a:cs typeface="微软雅黑" panose="020B0503020204020204" charset="-122"/>
                        </a:rPr>
                        <a:t>2</a:t>
                      </a:r>
                      <a:r>
                        <a:rPr lang="zh-CN" altLang="en-US" sz="1000" b="0">
                          <a:latin typeface="微软雅黑" panose="020B0503020204020204" charset="-122"/>
                          <a:ea typeface="微软雅黑" panose="020B0503020204020204" charset="-122"/>
                          <a:cs typeface="微软雅黑" panose="020B0503020204020204" charset="-122"/>
                        </a:rPr>
                        <a:t>、胃肠功能紊乱症状</a:t>
                      </a:r>
                      <a:endParaRPr lang="zh-CN" altLang="en-US" sz="1000" b="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l">
                        <a:buNone/>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、在用药依从性良好的亚组患者中，大建中汤组首次排便时间显著早于安慰剂组（93.8小时 </a:t>
                      </a:r>
                      <a:r>
                        <a:rPr lang="en-US" altLang="zh-CN" sz="1000">
                          <a:latin typeface="微软雅黑" panose="020B0503020204020204" charset="-122"/>
                          <a:ea typeface="微软雅黑" panose="020B0503020204020204" charset="-122"/>
                          <a:cs typeface="微软雅黑" panose="020B0503020204020204" charset="-122"/>
                        </a:rPr>
                        <a:t>vs 115.1</a:t>
                      </a:r>
                      <a:r>
                        <a:rPr lang="zh-CN" altLang="en-US" sz="1000">
                          <a:latin typeface="微软雅黑" panose="020B0503020204020204" charset="-122"/>
                          <a:ea typeface="微软雅黑" panose="020B0503020204020204" charset="-122"/>
                          <a:cs typeface="微软雅黑" panose="020B0503020204020204" charset="-122"/>
                        </a:rPr>
                        <a:t>小时，</a:t>
                      </a:r>
                      <a:r>
                        <a:rPr lang="en-US" altLang="zh-CN" sz="1000">
                          <a:latin typeface="微软雅黑" panose="020B0503020204020204" charset="-122"/>
                          <a:ea typeface="微软雅黑" panose="020B0503020204020204" charset="-122"/>
                          <a:cs typeface="微软雅黑" panose="020B0503020204020204" charset="-122"/>
                        </a:rPr>
                        <a:t>P=0.014）。</a:t>
                      </a:r>
                      <a:endParaRPr lang="en-US" altLang="zh-CN"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、术后第12天，大建中汤组出现2项及以上胃肠功能紊乱相关症状的患者数量显著少于安慰剂组（</a:t>
                      </a:r>
                      <a:r>
                        <a:rPr lang="en-US" altLang="zh-CN" sz="1000">
                          <a:latin typeface="微软雅黑" panose="020B0503020204020204" charset="-122"/>
                          <a:ea typeface="微软雅黑" panose="020B0503020204020204" charset="-122"/>
                          <a:cs typeface="微软雅黑" panose="020B0503020204020204" charset="-122"/>
                        </a:rPr>
                        <a:t>P=0.026）</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5</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a:latin typeface="微软雅黑" panose="020B0503020204020204" charset="-122"/>
                          <a:ea typeface="微软雅黑" panose="020B0503020204020204" charset="-122"/>
                          <a:cs typeface="微软雅黑" panose="020B0503020204020204" charset="-122"/>
                        </a:rPr>
                        <a:t>。</a:t>
                      </a:r>
                      <a:endParaRPr lang="en-US" altLang="zh-CN"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r>
              <a:tr h="701040">
                <a:tc vMerge="1">
                  <a:tcPr>
                    <a:solidFill>
                      <a:schemeClr val="accent3">
                        <a:lumMod val="20000"/>
                        <a:lumOff val="80000"/>
                      </a:schemeClr>
                    </a:solidFill>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2015</a:t>
                      </a:r>
                      <a:r>
                        <a:rPr lang="zh-CN" altLang="en-US" sz="1000">
                          <a:latin typeface="微软雅黑" panose="020B0503020204020204" charset="-122"/>
                          <a:ea typeface="微软雅黑" panose="020B0503020204020204" charset="-122"/>
                          <a:cs typeface="微软雅黑" panose="020B0503020204020204" charset="-122"/>
                        </a:rPr>
                        <a:t>年</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日本</a:t>
                      </a:r>
                      <a:endParaRPr lang="zh-CN" altLang="en-US" sz="1000">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en-US" altLang="zh-CN" sz="1000">
                          <a:latin typeface="微软雅黑" panose="020B0503020204020204" charset="-122"/>
                          <a:ea typeface="微软雅黑" panose="020B0503020204020204" charset="-122"/>
                          <a:cs typeface="微软雅黑" panose="020B0503020204020204" charset="-122"/>
                        </a:rPr>
                        <a:t>JCR Q3</a:t>
                      </a:r>
                      <a:endParaRPr lang="en-US" altLang="zh-CN"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ctr">
                        <a:buNone/>
                      </a:pPr>
                      <a:r>
                        <a:rPr lang="zh-CN" altLang="en-US" sz="1000">
                          <a:latin typeface="微软雅黑" panose="020B0503020204020204" charset="-122"/>
                          <a:ea typeface="微软雅黑" panose="020B0503020204020204" charset="-122"/>
                        </a:rPr>
                        <a:t>结肠癌开腹结肠切除</a:t>
                      </a:r>
                      <a:r>
                        <a:rPr lang="zh-CN" altLang="en-US" sz="1000" b="1">
                          <a:latin typeface="微软雅黑" panose="020B0503020204020204" charset="-122"/>
                          <a:ea typeface="微软雅黑" panose="020B0503020204020204" charset="-122"/>
                        </a:rPr>
                        <a:t>术后患者胃肠功能的恢复</a:t>
                      </a:r>
                      <a:endParaRPr lang="zh-CN" altLang="en-US" sz="1000" b="1">
                        <a:latin typeface="微软雅黑" panose="020B0503020204020204" charset="-122"/>
                        <a:ea typeface="微软雅黑" panose="020B0503020204020204" charset="-122"/>
                      </a:endParaRPr>
                    </a:p>
                  </a:txBody>
                  <a:tcPr>
                    <a:solidFill>
                      <a:schemeClr val="accent3">
                        <a:lumMod val="20000"/>
                        <a:lumOff val="80000"/>
                      </a:schemeClr>
                    </a:solidFill>
                  </a:tcPr>
                </a:tc>
                <a:tc>
                  <a:txBody>
                    <a:bodyPr/>
                    <a:p>
                      <a:pPr algn="ctr">
                        <a:buNone/>
                      </a:pPr>
                      <a:r>
                        <a:rPr lang="zh-CN" altLang="en-US" sz="1000" b="1">
                          <a:latin typeface="微软雅黑" panose="020B0503020204020204" charset="-122"/>
                          <a:ea typeface="微软雅黑" panose="020B0503020204020204" charset="-122"/>
                          <a:cs typeface="微软雅黑" panose="020B0503020204020204" charset="-122"/>
                        </a:rPr>
                        <a:t>共纳入336例患者</a:t>
                      </a:r>
                      <a:r>
                        <a:rPr lang="zh-CN" altLang="en-US" sz="1000">
                          <a:latin typeface="微软雅黑" panose="020B0503020204020204" charset="-122"/>
                          <a:ea typeface="微软雅黑" panose="020B0503020204020204" charset="-122"/>
                          <a:cs typeface="微软雅黑" panose="020B0503020204020204" charset="-122"/>
                        </a:rPr>
                        <a:t>（大建中汤组174例，安慰剂组162例）</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c>
                  <a:txBody>
                    <a:bodyPr/>
                    <a:p>
                      <a:pPr algn="l">
                        <a:buNone/>
                      </a:pPr>
                      <a:r>
                        <a:rPr lang="en-US" altLang="zh-CN" sz="1000" b="0">
                          <a:latin typeface="微软雅黑" panose="020B0503020204020204" charset="-122"/>
                          <a:ea typeface="微软雅黑" panose="020B0503020204020204" charset="-122"/>
                          <a:sym typeface="+mn-ea"/>
                        </a:rPr>
                        <a:t>1</a:t>
                      </a:r>
                      <a:r>
                        <a:rPr lang="zh-CN" altLang="en-US" sz="1000" b="0">
                          <a:latin typeface="微软雅黑" panose="020B0503020204020204" charset="-122"/>
                          <a:ea typeface="微软雅黑" panose="020B0503020204020204" charset="-122"/>
                          <a:sym typeface="+mn-ea"/>
                        </a:rPr>
                        <a:t>、术后排便次数</a:t>
                      </a:r>
                      <a:endParaRPr lang="zh-CN" altLang="en-US" sz="1000" b="0">
                        <a:latin typeface="微软雅黑" panose="020B0503020204020204" charset="-122"/>
                        <a:ea typeface="微软雅黑" panose="020B0503020204020204" charset="-122"/>
                        <a:sym typeface="+mn-ea"/>
                      </a:endParaRPr>
                    </a:p>
                    <a:p>
                      <a:pPr algn="l">
                        <a:buNone/>
                      </a:pPr>
                      <a:r>
                        <a:rPr lang="en-US" altLang="zh-CN" sz="1000" b="0">
                          <a:latin typeface="微软雅黑" panose="020B0503020204020204" charset="-122"/>
                          <a:ea typeface="微软雅黑" panose="020B0503020204020204" charset="-122"/>
                          <a:sym typeface="+mn-ea"/>
                        </a:rPr>
                        <a:t>2</a:t>
                      </a:r>
                      <a:r>
                        <a:rPr lang="zh-CN" altLang="en-US" sz="1000" b="0">
                          <a:latin typeface="微软雅黑" panose="020B0503020204020204" charset="-122"/>
                          <a:ea typeface="微软雅黑" panose="020B0503020204020204" charset="-122"/>
                          <a:sym typeface="+mn-ea"/>
                        </a:rPr>
                        <a:t>、粪便形态</a:t>
                      </a:r>
                      <a:endParaRPr lang="zh-CN" altLang="en-US" sz="1000" b="0">
                        <a:latin typeface="微软雅黑" panose="020B0503020204020204" charset="-122"/>
                        <a:ea typeface="微软雅黑" panose="020B0503020204020204" charset="-122"/>
                        <a:sym typeface="+mn-ea"/>
                      </a:endParaRPr>
                    </a:p>
                    <a:p>
                      <a:pPr algn="l">
                        <a:buNone/>
                      </a:pPr>
                      <a:endParaRPr lang="zh-CN" altLang="en-US" sz="1000" b="0">
                        <a:latin typeface="微软雅黑" panose="020B0503020204020204" charset="-122"/>
                        <a:ea typeface="微软雅黑" panose="020B0503020204020204" charset="-122"/>
                        <a:sym typeface="+mn-ea"/>
                      </a:endParaRPr>
                    </a:p>
                  </a:txBody>
                  <a:tcPr>
                    <a:solidFill>
                      <a:schemeClr val="accent3">
                        <a:lumMod val="20000"/>
                        <a:lumOff val="80000"/>
                      </a:schemeClr>
                    </a:solidFill>
                  </a:tcPr>
                </a:tc>
                <a:tc>
                  <a:txBody>
                    <a:bodyPr/>
                    <a:p>
                      <a:pPr algn="l">
                        <a:buNone/>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、本研究发现，术后第8天大建中汤组排便次数显著低于对照组，提示该药物不仅可以促进胃肠蠕动，还具备调节肠道功能的作用。</a:t>
                      </a:r>
                      <a:endParaRPr lang="zh-CN" altLang="en-US" sz="1000">
                        <a:latin typeface="微软雅黑" panose="020B0503020204020204" charset="-122"/>
                        <a:ea typeface="微软雅黑" panose="020B0503020204020204" charset="-122"/>
                        <a:cs typeface="微软雅黑" panose="020B0503020204020204" charset="-122"/>
                      </a:endParaRPr>
                    </a:p>
                    <a:p>
                      <a:pPr algn="l">
                        <a:buNone/>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、亚组分析也证实，其可使粪便性状提前1天恢复正常，有望缩短住院时长、降低医疗成本</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6</a:t>
                      </a:r>
                      <a:r>
                        <a:rPr lang="zh-CN" altLang="en-US" sz="1000" b="1" baseline="30000">
                          <a:ln>
                            <a:noFill/>
                          </a:ln>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a:txBody>
                  <a:tcPr>
                    <a:solidFill>
                      <a:schemeClr val="accent3">
                        <a:lumMod val="20000"/>
                        <a:lumOff val="80000"/>
                      </a:schemeClr>
                    </a:solidFill>
                  </a:tcPr>
                </a:tc>
              </a:tr>
            </a:tbl>
          </a:graphicData>
        </a:graphic>
      </p:graphicFrame>
      <p:sp>
        <p:nvSpPr>
          <p:cNvPr id="4" name="矩形 3"/>
          <p:cNvSpPr/>
          <p:nvPr/>
        </p:nvSpPr>
        <p:spPr>
          <a:xfrm>
            <a:off x="217170" y="1238885"/>
            <a:ext cx="11740515" cy="721360"/>
          </a:xfrm>
          <a:prstGeom prst="rect">
            <a:avLst/>
          </a:prstGeom>
          <a:solidFill>
            <a:schemeClr val="accent1">
              <a:lumMod val="20000"/>
              <a:lumOff val="80000"/>
            </a:schemeClr>
          </a:solidFill>
          <a:ln w="12700" cap="flat">
            <a:solidFill>
              <a:schemeClr val="bg1">
                <a:lumMod val="85000"/>
              </a:schemeClr>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 name="文本框 6"/>
          <p:cNvSpPr txBox="1"/>
          <p:nvPr/>
        </p:nvSpPr>
        <p:spPr>
          <a:xfrm>
            <a:off x="226695" y="6108065"/>
            <a:ext cx="8686800" cy="4965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90000"/>
              </a:lnSpc>
              <a:spcBef>
                <a:spcPts val="0"/>
              </a:spcBef>
              <a:spcAft>
                <a:spcPts val="0"/>
              </a:spcAft>
              <a:buClrTx/>
              <a:buSzTx/>
              <a:buFontTx/>
              <a:buNone/>
            </a:pPr>
            <a:r>
              <a:rPr lang="zh-CN" altLang="en-US"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参考文献</a:t>
            </a:r>
            <a:endParaRPr kumimoji="0" lang="zh-CN" altLang="en-US" sz="5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 Kunitomi Y, Nakashima M, Takeuchi M, Kawakami K. Efficacy of Daikenchuto in the prevention of bowel obstruction in patients with colorectal cancer undergoing laparoscopic surgery: An observational study using a Japanese administrative claims database. Support Care Cancer.</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 Kogo H, Matsuda A, Negishi Y, Morita R, Yoshida H. Is daikenchuto effective for postoperative intestinal dysfunction after gastroenterological cancer surgery? An updated meta-analysis of randomized controlled trials. Int J Clin Oncol. 2025 Oct;30(10):1916-1924.</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 </a:t>
            </a:r>
            <a:r>
              <a:rPr lang="zh-CN" altLang="en-US"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张萌萌、王丹、赵容、蒋淼、吴纯洁.大建中汤治疗术后胃肠功能障碍的</a:t>
            </a: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Meta</a:t>
            </a:r>
            <a:r>
              <a:rPr lang="zh-CN" altLang="en-US"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分析[</a:t>
            </a: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J].</a:t>
            </a:r>
            <a:r>
              <a:rPr lang="zh-CN" altLang="en-US"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中药与临床, 2020, 11(3):4.</a:t>
            </a: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DOI:CNKI:SUN:LCZY.0.2020-03-008.</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4.Kono T, Shimada M, Nishi M, Morine Y, Yoshikawa K, Katsuno H, Maeda K, Koeda K, Morita S, Watanabe M, Kusano M, Sakamoto J, Saji S, Sokuoka H, Sato Y, Maehara Y, Kanematsu T, Kitajima M. Daikenchuto accelerates the recovery from prolonged postoperative ileus after open abdominal surgery: a subgroup analysis of three randomized controlled trials. Surg Today. 2019 Aug;49(8):704-711. doi: 10.1007/s00595-019-01787-9. </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5.Yoshikawa K, Shimada M, Wakabayashi G, Ishida K, Kaiho T, Kitagawa Y, Sakamoto J, Shiraishi N, Koeda K, Mochiki E, Saikawa Y, Yamaguchi K, Watanabe M, Morita S, Kitano S, Saji S, Kanematsu T, Kitajima M. Effect of Daikenchuto, a Traditional Japanese Herbal Medicine, after Total Gastrectomy for Gastric Cancer: A Multicenter, Randomized, Double-Blind, Placebo-Controlled, Phase II Trial. J Am Coll Surg. 2015 Aug;221(2):571-8. doi: 10.1016/j.jamcollsurg.2015.03.004.</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6. Katsuno H, Maeda K, Kaiho T, Kunieda K, Funahashi K, Sakamoto J, Kono T, Hasegawa H, Furukawa Y, Imazu Y, Morita S, Watanabe M. Clinical efficacy of Daikenchuto for gastrointestinal dysfunction following colon surgery: a randomized, double-blind, multicenter, placebo-controlled study (JFMC39-0902). Jpn J Clin Oncol. 2015 Jul;45(7):650-6. doi: 10.1093/jjco/hyv056.</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r>
              <a:rPr lang="en-US" altLang="zh-CN" sz="500" kern="0" dirty="0" smtClean="0">
                <a:latin typeface="微软雅黑" panose="020B0503020204020204" charset="-122"/>
                <a:ea typeface="微软雅黑" panose="020B0503020204020204" charset="-122"/>
                <a:sym typeface="+mn-ea"/>
              </a:rPr>
              <a:t>*</a:t>
            </a:r>
            <a:r>
              <a:rPr lang="zh-CN" altLang="en-US" sz="500" kern="0" dirty="0" smtClean="0">
                <a:latin typeface="微软雅黑" panose="020B0503020204020204" charset="-122"/>
                <a:ea typeface="微软雅黑" panose="020B0503020204020204" charset="-122"/>
                <a:sym typeface="+mn-ea"/>
              </a:rPr>
              <a:t>因国内未上市，文献资料部分来源于日本汉方大建中汤数据</a:t>
            </a:r>
            <a:endParaRPr lang="en-US" altLang="zh-CN" sz="5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l" defTabSz="914400" rtl="0" fontAlgn="auto" latinLnBrk="0" hangingPunct="0">
              <a:lnSpc>
                <a:spcPct val="90000"/>
              </a:lnSpc>
              <a:spcBef>
                <a:spcPts val="0"/>
              </a:spcBef>
              <a:spcAft>
                <a:spcPts val="0"/>
              </a:spcAft>
              <a:buClrTx/>
              <a:buSzTx/>
              <a:buFontTx/>
              <a:buNone/>
            </a:pPr>
            <a:endParaRPr kumimoji="0" lang="en-US" altLang="zh-CN" sz="5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6" name="文本框 5"/>
          <p:cNvSpPr txBox="1"/>
          <p:nvPr/>
        </p:nvSpPr>
        <p:spPr>
          <a:xfrm>
            <a:off x="249555" y="1328420"/>
            <a:ext cx="11756390" cy="5899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285750" marR="0" indent="-285750" algn="l" defTabSz="914400" rtl="0" fontAlgn="auto" latinLnBrk="0" hangingPunct="0">
              <a:lnSpc>
                <a:spcPct val="120000"/>
              </a:lnSpc>
              <a:spcBef>
                <a:spcPts val="0"/>
              </a:spcBef>
              <a:spcAft>
                <a:spcPts val="0"/>
              </a:spcAft>
              <a:buClrTx/>
              <a:buSzTx/>
              <a:buFont typeface="Arial" panose="020B0604020202020204" pitchFamily="34" charset="0"/>
              <a:buChar char="•"/>
            </a:pPr>
            <a:r>
              <a:rPr kumimoji="0" lang="en-US" altLang="zh-CN"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1</a:t>
            </a:r>
            <a:r>
              <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项真实世界研究，</a:t>
            </a:r>
            <a:r>
              <a:rPr lang="en-US" altLang="zh-CN"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2</a:t>
            </a:r>
            <a:r>
              <a:rPr lang="zh-CN" altLang="en-US"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项</a:t>
            </a:r>
            <a:r>
              <a:rPr lang="en-US" altLang="zh-CN"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RCT</a:t>
            </a:r>
            <a:r>
              <a:rPr lang="zh-CN" altLang="en-US"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荟萃分析，</a:t>
            </a:r>
            <a:r>
              <a:rPr lang="en-US" altLang="zh-CN"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3</a:t>
            </a:r>
            <a:r>
              <a:rPr lang="zh-CN" altLang="en-US"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项</a:t>
            </a:r>
            <a:r>
              <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单个样本量足够的</a:t>
            </a:r>
            <a:r>
              <a:rPr kumimoji="0" lang="en-US" altLang="zh-CN"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RCT</a:t>
            </a:r>
            <a:r>
              <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均显示：相较于对照组，大建中汤可以</a:t>
            </a:r>
            <a:r>
              <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显著缩短术后首次排气时间、第一次排便及自然排气时间、缩短住院时间</a:t>
            </a:r>
            <a:r>
              <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，无严重不良反应事件</a:t>
            </a:r>
            <a:r>
              <a:rPr lang="zh-CN" altLang="en-US" sz="1600" b="1"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[1</a:t>
            </a:r>
            <a:r>
              <a:rPr lang="en-US" altLang="zh-CN" sz="1600" b="1"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-6</a:t>
            </a:r>
            <a:r>
              <a:rPr lang="zh-CN" altLang="en-US" sz="1600" b="1"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lang="en-US" altLang="zh-CN" sz="1600" b="1" baseline="300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endParaRPr kumimoji="0" lang="zh-CN" altLang="en-US" sz="16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95" name="文本框 2"/>
          <p:cNvSpPr txBox="1"/>
          <p:nvPr/>
        </p:nvSpPr>
        <p:spPr>
          <a:xfrm>
            <a:off x="1223010" y="567690"/>
            <a:ext cx="1051560"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altLang="en-US" b="1" kern="0" dirty="0" smtClean="0">
                <a:latin typeface="微软雅黑" panose="020B0503020204020204" charset="-122"/>
                <a:ea typeface="微软雅黑" panose="020B0503020204020204" charset="-122"/>
              </a:rPr>
              <a:t>有效</a:t>
            </a:r>
            <a:r>
              <a:rPr lang="zh-CN" b="1" kern="0" dirty="0" smtClean="0">
                <a:latin typeface="微软雅黑" panose="020B0503020204020204" charset="-122"/>
                <a:ea typeface="微软雅黑" panose="020B0503020204020204" charset="-122"/>
              </a:rPr>
              <a:t>性</a:t>
            </a:r>
            <a:endParaRPr lang="zh-CN" altLang="en-US" kern="0" dirty="0" smtClean="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2195830" y="727710"/>
            <a:ext cx="9982835"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en-US" altLang="zh-CN" sz="1600" b="1" i="1" u="sng" kern="0" dirty="0" smtClean="0">
                <a:latin typeface="微软雅黑" panose="020B0503020204020204" charset="-122"/>
                <a:ea typeface="微软雅黑" panose="020B0503020204020204" charset="-122"/>
                <a:sym typeface="+mn-ea"/>
              </a:rPr>
              <a:t>RCT</a:t>
            </a:r>
            <a:r>
              <a:rPr lang="zh-CN" altLang="en-US" sz="1600" b="1" i="1" u="sng" kern="0" dirty="0" smtClean="0">
                <a:latin typeface="微软雅黑" panose="020B0503020204020204" charset="-122"/>
                <a:ea typeface="微软雅黑" panose="020B0503020204020204" charset="-122"/>
                <a:sym typeface="+mn-ea"/>
              </a:rPr>
              <a:t>荟萃分析、</a:t>
            </a:r>
            <a:r>
              <a:rPr lang="en-US" altLang="zh-CN" sz="1600" b="1" i="1" u="sng" kern="0" dirty="0" smtClean="0">
                <a:latin typeface="微软雅黑" panose="020B0503020204020204" charset="-122"/>
                <a:ea typeface="微软雅黑" panose="020B0503020204020204" charset="-122"/>
                <a:sym typeface="+mn-ea"/>
              </a:rPr>
              <a:t>RWS</a:t>
            </a:r>
            <a:r>
              <a:rPr lang="zh-CN" altLang="en-US" sz="1600" b="1" i="1" u="sng" kern="0" dirty="0" smtClean="0">
                <a:latin typeface="微软雅黑" panose="020B0503020204020204" charset="-122"/>
                <a:ea typeface="微软雅黑" panose="020B0503020204020204" charset="-122"/>
                <a:sym typeface="+mn-ea"/>
              </a:rPr>
              <a:t>，</a:t>
            </a:r>
            <a:r>
              <a:rPr lang="en-US" altLang="zh-CN" sz="1600" b="1" i="1" u="sng" kern="0" dirty="0" smtClean="0">
                <a:latin typeface="微软雅黑" panose="020B0503020204020204" charset="-122"/>
                <a:ea typeface="微软雅黑" panose="020B0503020204020204" charset="-122"/>
                <a:sym typeface="+mn-ea"/>
              </a:rPr>
              <a:t>RCTs</a:t>
            </a:r>
            <a:r>
              <a:rPr lang="zh-CN" altLang="en-US" sz="1600" b="1" i="1" u="sng" kern="0" dirty="0" smtClean="0">
                <a:latin typeface="微软雅黑" panose="020B0503020204020204" charset="-122"/>
                <a:ea typeface="微软雅黑" panose="020B0503020204020204" charset="-122"/>
                <a:sym typeface="+mn-ea"/>
              </a:rPr>
              <a:t>均显示：大建中汤显著缩短术后首次排气时间、缩短住院时间，无严重不良反应。</a:t>
            </a:r>
            <a:endParaRPr lang="zh-CN" altLang="en-US" sz="1600" b="1" i="1" u="sng" kern="0" dirty="0" smtClean="0">
              <a:latin typeface="微软雅黑" panose="020B0503020204020204" charset="-122"/>
              <a:ea typeface="微软雅黑" panose="020B0503020204020204" charset="-122"/>
              <a:sym typeface="+mn-ea"/>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8135620" y="1285875"/>
            <a:ext cx="4025265" cy="871855"/>
          </a:xfrm>
          <a:prstGeom prst="rect">
            <a:avLst/>
          </a:prstGeom>
          <a:solidFill>
            <a:srgbClr val="1A549E"/>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5" name="矩形 24"/>
          <p:cNvSpPr/>
          <p:nvPr>
            <p:custDataLst>
              <p:tags r:id="rId2"/>
            </p:custDataLst>
          </p:nvPr>
        </p:nvSpPr>
        <p:spPr>
          <a:xfrm>
            <a:off x="4083050" y="1289050"/>
            <a:ext cx="4025265" cy="871855"/>
          </a:xfrm>
          <a:prstGeom prst="rect">
            <a:avLst/>
          </a:prstGeom>
          <a:solidFill>
            <a:srgbClr val="1A549E"/>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4" name="矩形 23"/>
          <p:cNvSpPr/>
          <p:nvPr>
            <p:custDataLst>
              <p:tags r:id="rId3"/>
            </p:custDataLst>
          </p:nvPr>
        </p:nvSpPr>
        <p:spPr>
          <a:xfrm>
            <a:off x="15240" y="1278255"/>
            <a:ext cx="4025265" cy="871855"/>
          </a:xfrm>
          <a:prstGeom prst="rect">
            <a:avLst/>
          </a:prstGeom>
          <a:solidFill>
            <a:srgbClr val="1A549E"/>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95" name="文本框 2"/>
          <p:cNvSpPr txBox="1"/>
          <p:nvPr/>
        </p:nvSpPr>
        <p:spPr>
          <a:xfrm>
            <a:off x="1254125" y="574040"/>
            <a:ext cx="1071245"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altLang="en-US" b="1" kern="0" dirty="0" smtClean="0">
                <a:latin typeface="微软雅黑" panose="020B0503020204020204" charset="-122"/>
                <a:ea typeface="微软雅黑" panose="020B0503020204020204" charset="-122"/>
              </a:rPr>
              <a:t>有效</a:t>
            </a:r>
            <a:r>
              <a:rPr lang="zh-CN" b="1" kern="0" dirty="0" smtClean="0">
                <a:latin typeface="微软雅黑" panose="020B0503020204020204" charset="-122"/>
                <a:ea typeface="微软雅黑" panose="020B0503020204020204" charset="-122"/>
              </a:rPr>
              <a:t>性</a:t>
            </a:r>
            <a:endParaRPr lang="en-US" altLang="zh-CN" b="1" kern="0" dirty="0" smtClean="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a:solidFill>
                  <a:schemeClr val="bg1"/>
                </a:solidFill>
                <a:latin typeface="微软雅黑" panose="020B0503020204020204" charset="-122"/>
                <a:ea typeface="微软雅黑" panose="020B0503020204020204" charset="-122"/>
                <a:sym typeface="+mn-ea"/>
              </a:rPr>
              <a:t>0</a:t>
            </a:r>
            <a:r>
              <a:rPr lang="en-US" sz="3200" b="1">
                <a:solidFill>
                  <a:schemeClr val="bg1"/>
                </a:solidFill>
                <a:latin typeface="微软雅黑" panose="020B0503020204020204" charset="-122"/>
                <a:ea typeface="微软雅黑" panose="020B0503020204020204" charset="-122"/>
                <a:sym typeface="+mn-ea"/>
              </a:rPr>
              <a:t>2</a:t>
            </a:r>
            <a:endParaRPr kumimoji="0" lang="en-US" sz="32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11" name="图片 10"/>
          <p:cNvPicPr>
            <a:picLocks noChangeAspect="1"/>
          </p:cNvPicPr>
          <p:nvPr/>
        </p:nvPicPr>
        <p:blipFill>
          <a:blip r:embed="rId4"/>
          <a:stretch>
            <a:fillRect/>
          </a:stretch>
        </p:blipFill>
        <p:spPr>
          <a:xfrm>
            <a:off x="10552117" y="31200"/>
            <a:ext cx="1634147" cy="702859"/>
          </a:xfrm>
          <a:prstGeom prst="rect">
            <a:avLst/>
          </a:prstGeom>
        </p:spPr>
      </p:pic>
      <p:sp>
        <p:nvSpPr>
          <p:cNvPr id="4" name="矩形 3"/>
          <p:cNvSpPr/>
          <p:nvPr/>
        </p:nvSpPr>
        <p:spPr>
          <a:xfrm>
            <a:off x="189865" y="4620260"/>
            <a:ext cx="3851275" cy="1351915"/>
          </a:xfrm>
          <a:prstGeom prst="rect">
            <a:avLst/>
          </a:prstGeom>
          <a:noFill/>
          <a:ln w="12700" cap="flat">
            <a:noFill/>
            <a:prstDash val="solid"/>
            <a:miter lim="800000"/>
          </a:ln>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7" name="图片 6"/>
          <p:cNvPicPr>
            <a:picLocks noChangeAspect="1"/>
          </p:cNvPicPr>
          <p:nvPr>
            <p:custDataLst>
              <p:tags r:id="rId5"/>
            </p:custDataLst>
          </p:nvPr>
        </p:nvPicPr>
        <p:blipFill>
          <a:blip r:embed="rId6"/>
          <a:srcRect t="39412"/>
          <a:stretch>
            <a:fillRect/>
          </a:stretch>
        </p:blipFill>
        <p:spPr>
          <a:xfrm>
            <a:off x="37465" y="5000625"/>
            <a:ext cx="3869055" cy="628650"/>
          </a:xfrm>
          <a:prstGeom prst="rect">
            <a:avLst/>
          </a:prstGeom>
        </p:spPr>
      </p:pic>
      <p:sp>
        <p:nvSpPr>
          <p:cNvPr id="5" name="矩形 4"/>
          <p:cNvSpPr/>
          <p:nvPr>
            <p:custDataLst>
              <p:tags r:id="rId7"/>
            </p:custDataLst>
          </p:nvPr>
        </p:nvSpPr>
        <p:spPr>
          <a:xfrm>
            <a:off x="89535" y="5191760"/>
            <a:ext cx="884555" cy="241300"/>
          </a:xfrm>
          <a:prstGeom prst="rect">
            <a:avLst/>
          </a:prstGeom>
          <a:noFill/>
          <a:ln w="38100" cap="flat">
            <a:solidFill>
              <a:srgbClr val="FF0000"/>
            </a:solidFill>
            <a:prstDash val="solid"/>
            <a:miter lim="800000"/>
          </a:ln>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10" name="图片 9"/>
          <p:cNvPicPr>
            <a:picLocks noChangeAspect="1"/>
          </p:cNvPicPr>
          <p:nvPr>
            <p:custDataLst>
              <p:tags r:id="rId8"/>
            </p:custDataLst>
          </p:nvPr>
        </p:nvPicPr>
        <p:blipFill>
          <a:blip r:embed="rId9"/>
          <a:stretch>
            <a:fillRect/>
          </a:stretch>
        </p:blipFill>
        <p:spPr>
          <a:xfrm>
            <a:off x="4175125" y="3171825"/>
            <a:ext cx="3836035" cy="1623060"/>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a:off x="4288155" y="4900295"/>
            <a:ext cx="3455035" cy="509270"/>
          </a:xfrm>
          <a:prstGeom prst="rect">
            <a:avLst/>
          </a:prstGeom>
        </p:spPr>
      </p:pic>
      <p:pic>
        <p:nvPicPr>
          <p:cNvPr id="13" name="图片 12"/>
          <p:cNvPicPr>
            <a:picLocks noChangeAspect="1"/>
          </p:cNvPicPr>
          <p:nvPr>
            <p:custDataLst>
              <p:tags r:id="rId12"/>
            </p:custDataLst>
          </p:nvPr>
        </p:nvPicPr>
        <p:blipFill>
          <a:blip r:embed="rId13"/>
          <a:stretch>
            <a:fillRect/>
          </a:stretch>
        </p:blipFill>
        <p:spPr>
          <a:xfrm>
            <a:off x="4288155" y="5409565"/>
            <a:ext cx="3512185" cy="596265"/>
          </a:xfrm>
          <a:prstGeom prst="rect">
            <a:avLst/>
          </a:prstGeom>
        </p:spPr>
      </p:pic>
      <p:pic>
        <p:nvPicPr>
          <p:cNvPr id="16" name="图片 15"/>
          <p:cNvPicPr>
            <a:picLocks noChangeAspect="1"/>
          </p:cNvPicPr>
          <p:nvPr>
            <p:custDataLst>
              <p:tags r:id="rId14"/>
            </p:custDataLst>
          </p:nvPr>
        </p:nvPicPr>
        <p:blipFill>
          <a:blip r:embed="rId15"/>
          <a:stretch>
            <a:fillRect/>
          </a:stretch>
        </p:blipFill>
        <p:spPr>
          <a:xfrm>
            <a:off x="8312785" y="3201670"/>
            <a:ext cx="3547110" cy="1486535"/>
          </a:xfrm>
          <a:prstGeom prst="rect">
            <a:avLst/>
          </a:prstGeom>
        </p:spPr>
      </p:pic>
      <p:pic>
        <p:nvPicPr>
          <p:cNvPr id="17" name="图片 16"/>
          <p:cNvPicPr>
            <a:picLocks noChangeAspect="1"/>
          </p:cNvPicPr>
          <p:nvPr>
            <p:custDataLst>
              <p:tags r:id="rId16"/>
            </p:custDataLst>
          </p:nvPr>
        </p:nvPicPr>
        <p:blipFill>
          <a:blip r:embed="rId17"/>
          <a:stretch>
            <a:fillRect/>
          </a:stretch>
        </p:blipFill>
        <p:spPr>
          <a:xfrm>
            <a:off x="8392795" y="4728845"/>
            <a:ext cx="3382645" cy="1652270"/>
          </a:xfrm>
          <a:prstGeom prst="rect">
            <a:avLst/>
          </a:prstGeom>
        </p:spPr>
      </p:pic>
      <p:sp>
        <p:nvSpPr>
          <p:cNvPr id="19" name="矩形 18"/>
          <p:cNvSpPr/>
          <p:nvPr>
            <p:custDataLst>
              <p:tags r:id="rId18"/>
            </p:custDataLst>
          </p:nvPr>
        </p:nvSpPr>
        <p:spPr>
          <a:xfrm>
            <a:off x="4113530" y="3115310"/>
            <a:ext cx="3946525" cy="3354705"/>
          </a:xfrm>
          <a:prstGeom prst="rect">
            <a:avLst/>
          </a:prstGeom>
          <a:noFill/>
          <a:ln w="12700" cap="flat">
            <a:solidFill>
              <a:schemeClr val="tx1"/>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nvGrpSpPr>
          <p:cNvPr id="31" name="组合 30"/>
          <p:cNvGrpSpPr/>
          <p:nvPr>
            <p:custDataLst>
              <p:tags r:id="rId19"/>
            </p:custDataLst>
          </p:nvPr>
        </p:nvGrpSpPr>
        <p:grpSpPr>
          <a:xfrm>
            <a:off x="59690" y="3084195"/>
            <a:ext cx="3952240" cy="3372485"/>
            <a:chOff x="94" y="4857"/>
            <a:chExt cx="6224" cy="5311"/>
          </a:xfrm>
        </p:grpSpPr>
        <p:pic>
          <p:nvPicPr>
            <p:cNvPr id="2" name="图片 1"/>
            <p:cNvPicPr>
              <a:picLocks noChangeAspect="1"/>
            </p:cNvPicPr>
            <p:nvPr>
              <p:custDataLst>
                <p:tags r:id="rId20"/>
              </p:custDataLst>
            </p:nvPr>
          </p:nvPicPr>
          <p:blipFill>
            <a:blip r:embed="rId21"/>
            <a:srcRect t="5872" r="10225" b="73923"/>
            <a:stretch>
              <a:fillRect/>
            </a:stretch>
          </p:blipFill>
          <p:spPr>
            <a:xfrm>
              <a:off x="95" y="4857"/>
              <a:ext cx="6190" cy="2391"/>
            </a:xfrm>
            <a:prstGeom prst="rect">
              <a:avLst/>
            </a:prstGeom>
            <a:ln>
              <a:noFill/>
            </a:ln>
            <a:effectLst/>
          </p:spPr>
        </p:pic>
        <p:sp>
          <p:nvSpPr>
            <p:cNvPr id="20" name="矩形 19"/>
            <p:cNvSpPr/>
            <p:nvPr>
              <p:custDataLst>
                <p:tags r:id="rId22"/>
              </p:custDataLst>
            </p:nvPr>
          </p:nvSpPr>
          <p:spPr>
            <a:xfrm>
              <a:off x="94" y="4898"/>
              <a:ext cx="6224" cy="5271"/>
            </a:xfrm>
            <a:prstGeom prst="rect">
              <a:avLst/>
            </a:prstGeom>
            <a:noFill/>
            <a:ln w="12700" cap="flat">
              <a:solidFill>
                <a:schemeClr val="tx1"/>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sp>
        <p:nvSpPr>
          <p:cNvPr id="21" name="矩形 20"/>
          <p:cNvSpPr/>
          <p:nvPr>
            <p:custDataLst>
              <p:tags r:id="rId23"/>
            </p:custDataLst>
          </p:nvPr>
        </p:nvSpPr>
        <p:spPr>
          <a:xfrm>
            <a:off x="8126095" y="3107055"/>
            <a:ext cx="3989705" cy="3361690"/>
          </a:xfrm>
          <a:prstGeom prst="rect">
            <a:avLst/>
          </a:prstGeom>
          <a:noFill/>
          <a:ln w="12700" cap="flat">
            <a:solidFill>
              <a:schemeClr val="tx1"/>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23" name="图片 22"/>
          <p:cNvPicPr>
            <a:picLocks noChangeAspect="1"/>
          </p:cNvPicPr>
          <p:nvPr>
            <p:custDataLst>
              <p:tags r:id="rId24"/>
            </p:custDataLst>
          </p:nvPr>
        </p:nvPicPr>
        <p:blipFill>
          <a:blip r:embed="rId25"/>
          <a:stretch>
            <a:fillRect/>
          </a:stretch>
        </p:blipFill>
        <p:spPr>
          <a:xfrm>
            <a:off x="104140" y="5633720"/>
            <a:ext cx="3802380" cy="769620"/>
          </a:xfrm>
          <a:prstGeom prst="rect">
            <a:avLst/>
          </a:prstGeom>
        </p:spPr>
      </p:pic>
      <p:pic>
        <p:nvPicPr>
          <p:cNvPr id="26" name="图片 25"/>
          <p:cNvPicPr>
            <a:picLocks noChangeAspect="1"/>
          </p:cNvPicPr>
          <p:nvPr>
            <p:custDataLst>
              <p:tags r:id="rId26"/>
            </p:custDataLst>
          </p:nvPr>
        </p:nvPicPr>
        <p:blipFill>
          <a:blip r:embed="rId6"/>
          <a:srcRect l="2240" t="1040" r="40043" b="74602"/>
          <a:stretch>
            <a:fillRect/>
          </a:stretch>
        </p:blipFill>
        <p:spPr>
          <a:xfrm>
            <a:off x="116840" y="4721860"/>
            <a:ext cx="2208530" cy="252730"/>
          </a:xfrm>
          <a:prstGeom prst="rect">
            <a:avLst/>
          </a:prstGeom>
        </p:spPr>
      </p:pic>
      <p:sp>
        <p:nvSpPr>
          <p:cNvPr id="28" name="矩形 27"/>
          <p:cNvSpPr/>
          <p:nvPr>
            <p:custDataLst>
              <p:tags r:id="rId27"/>
            </p:custDataLst>
          </p:nvPr>
        </p:nvSpPr>
        <p:spPr>
          <a:xfrm>
            <a:off x="8890" y="2193925"/>
            <a:ext cx="4025265" cy="871855"/>
          </a:xfrm>
          <a:prstGeom prst="rect">
            <a:avLst/>
          </a:prstGeom>
          <a:solidFill>
            <a:schemeClr val="accent2">
              <a:lumMod val="20000"/>
              <a:lumOff val="80000"/>
            </a:schemeClr>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2" name="文本框 21"/>
          <p:cNvSpPr txBox="1"/>
          <p:nvPr>
            <p:custDataLst>
              <p:tags r:id="rId28"/>
            </p:custDataLst>
          </p:nvPr>
        </p:nvSpPr>
        <p:spPr>
          <a:xfrm>
            <a:off x="-2540" y="1367155"/>
            <a:ext cx="4036695" cy="8312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ctr" defTabSz="914400" rtl="0" fontAlgn="auto" latinLnBrk="0" hangingPunct="0">
              <a:lnSpc>
                <a:spcPct val="140000"/>
              </a:lnSpc>
              <a:spcBef>
                <a:spcPts val="0"/>
              </a:spcBef>
              <a:spcAft>
                <a:spcPts val="0"/>
              </a:spcAft>
              <a:buClrTx/>
              <a:buSzTx/>
              <a:buFontTx/>
              <a:buNone/>
            </a:pP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国际加速康复外科（</a:t>
            </a:r>
            <a:r>
              <a:rPr kumimoji="0" lang="en-US" altLang="zh-CN"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ERAS</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）协会</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40000"/>
              </a:lnSpc>
              <a:spcBef>
                <a:spcPts val="0"/>
              </a:spcBef>
              <a:spcAft>
                <a:spcPts val="0"/>
              </a:spcAft>
              <a:buClrTx/>
              <a:buSzTx/>
              <a:buFontTx/>
              <a:buNone/>
            </a:pPr>
            <a:r>
              <a:rPr kumimoji="0" lang="zh-CN" altLang="en-US" sz="16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肝切除围手术期</a:t>
            </a:r>
            <a:r>
              <a:rPr kumimoji="0" lang="zh-CN" altLang="en-US" sz="160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护理</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建议指南202</a:t>
            </a:r>
            <a:r>
              <a:rPr kumimoji="0" lang="en-US" altLang="zh-CN"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2</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版</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20000"/>
              </a:lnSpc>
              <a:spcBef>
                <a:spcPts val="0"/>
              </a:spcBef>
              <a:spcAft>
                <a:spcPts val="0"/>
              </a:spcAft>
              <a:buClrTx/>
              <a:buSzTx/>
              <a:buFontTx/>
              <a:buNone/>
            </a:pP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29" name="矩形 28"/>
          <p:cNvSpPr/>
          <p:nvPr>
            <p:custDataLst>
              <p:tags r:id="rId29"/>
            </p:custDataLst>
          </p:nvPr>
        </p:nvSpPr>
        <p:spPr>
          <a:xfrm>
            <a:off x="4085590" y="2197100"/>
            <a:ext cx="3999230" cy="869315"/>
          </a:xfrm>
          <a:prstGeom prst="rect">
            <a:avLst/>
          </a:prstGeom>
          <a:solidFill>
            <a:schemeClr val="accent2">
              <a:lumMod val="20000"/>
              <a:lumOff val="80000"/>
            </a:schemeClr>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0" name="矩形 29"/>
          <p:cNvSpPr/>
          <p:nvPr>
            <p:custDataLst>
              <p:tags r:id="rId30"/>
            </p:custDataLst>
          </p:nvPr>
        </p:nvSpPr>
        <p:spPr>
          <a:xfrm>
            <a:off x="8123555" y="2197100"/>
            <a:ext cx="4025265" cy="871855"/>
          </a:xfrm>
          <a:prstGeom prst="rect">
            <a:avLst/>
          </a:prstGeom>
          <a:solidFill>
            <a:schemeClr val="accent2">
              <a:lumMod val="20000"/>
              <a:lumOff val="80000"/>
            </a:schemeClr>
          </a:solidFill>
          <a:ln w="12700" cap="flat">
            <a:no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14"/>
          <p:cNvSpPr txBox="1"/>
          <p:nvPr>
            <p:custDataLst>
              <p:tags r:id="rId31"/>
            </p:custDataLst>
          </p:nvPr>
        </p:nvSpPr>
        <p:spPr>
          <a:xfrm>
            <a:off x="3802380" y="1391285"/>
            <a:ext cx="4653280" cy="6883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40000"/>
              </a:lnSpc>
              <a:spcBef>
                <a:spcPts val="0"/>
              </a:spcBef>
              <a:spcAft>
                <a:spcPts val="0"/>
              </a:spcAft>
              <a:buClrTx/>
              <a:buSzTx/>
              <a:buFontTx/>
              <a:buNone/>
            </a:pP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日本结直肠病学会</a:t>
            </a:r>
            <a:r>
              <a:rPr kumimoji="0" lang="en-US" altLang="zh-CN"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2024</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年</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40000"/>
              </a:lnSpc>
              <a:spcBef>
                <a:spcPts val="0"/>
              </a:spcBef>
              <a:spcAft>
                <a:spcPts val="0"/>
              </a:spcAft>
              <a:buClrTx/>
              <a:buSzTx/>
              <a:buFontTx/>
              <a:buNone/>
            </a:pP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kumimoji="0" lang="zh-CN" altLang="en-US" sz="16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大便失禁</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临床实践指南》（修订第二版）</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8" name="文本框 17"/>
          <p:cNvSpPr txBox="1"/>
          <p:nvPr>
            <p:custDataLst>
              <p:tags r:id="rId32"/>
            </p:custDataLst>
          </p:nvPr>
        </p:nvSpPr>
        <p:spPr>
          <a:xfrm>
            <a:off x="8124825" y="1400175"/>
            <a:ext cx="3996055" cy="6883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40000"/>
              </a:lnSpc>
              <a:spcBef>
                <a:spcPts val="0"/>
              </a:spcBef>
              <a:spcAft>
                <a:spcPts val="0"/>
              </a:spcAft>
              <a:buClrTx/>
              <a:buSzTx/>
              <a:buFontTx/>
              <a:buNone/>
            </a:pP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 中华中医药学会脾胃病分会</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0" marR="0" indent="0" algn="ctr" defTabSz="914400" rtl="0" fontAlgn="auto" latinLnBrk="0" hangingPunct="0">
              <a:lnSpc>
                <a:spcPct val="140000"/>
              </a:lnSpc>
              <a:spcBef>
                <a:spcPts val="0"/>
              </a:spcBef>
              <a:spcAft>
                <a:spcPts val="0"/>
              </a:spcAft>
              <a:buClrTx/>
              <a:buSzTx/>
              <a:buFontTx/>
              <a:buNone/>
            </a:pP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r>
              <a:rPr kumimoji="0" lang="zh-CN" altLang="en-US" sz="16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腹痛</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中医诊疗专家共识（</a:t>
            </a:r>
            <a:r>
              <a:rPr kumimoji="0" lang="en-US" altLang="zh-CN"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2023</a:t>
            </a:r>
            <a:r>
              <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rPr>
              <a:t>）》</a:t>
            </a:r>
            <a:endParaRPr kumimoji="0" lang="zh-CN" altLang="en-US" sz="1600" b="0" i="0" u="none" strike="noStrike" cap="none" spc="0" normalizeH="0" baseline="0">
              <a:ln>
                <a:noFill/>
              </a:ln>
              <a:solidFill>
                <a:schemeClr val="bg1"/>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9" name="文本框 8"/>
          <p:cNvSpPr txBox="1"/>
          <p:nvPr/>
        </p:nvSpPr>
        <p:spPr>
          <a:xfrm>
            <a:off x="2259330" y="721360"/>
            <a:ext cx="808482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atin typeface="微软雅黑" panose="020B0503020204020204" charset="-122"/>
                <a:ea typeface="微软雅黑" panose="020B0503020204020204" charset="-122"/>
                <a:sym typeface="+mn-ea"/>
              </a:rPr>
              <a:t>国际</a:t>
            </a:r>
            <a:r>
              <a:rPr lang="en-US" altLang="zh-CN" sz="1600" b="1" i="1" u="sng" kern="0" dirty="0" smtClean="0">
                <a:latin typeface="微软雅黑" panose="020B0503020204020204" charset="-122"/>
                <a:ea typeface="微软雅黑" panose="020B0503020204020204" charset="-122"/>
                <a:sym typeface="+mn-ea"/>
              </a:rPr>
              <a:t>ERAS</a:t>
            </a:r>
            <a:r>
              <a:rPr lang="zh-CN" altLang="en-US" sz="1600" b="1" i="1" u="sng" kern="0" dirty="0" smtClean="0">
                <a:latin typeface="微软雅黑" panose="020B0503020204020204" charset="-122"/>
                <a:ea typeface="微软雅黑" panose="020B0503020204020204" charset="-122"/>
                <a:sym typeface="+mn-ea"/>
              </a:rPr>
              <a:t>协会、日本结直肠病学会、中华中医药学会脾胃病分会制定的指南，均获推荐。</a:t>
            </a:r>
            <a:endParaRPr lang="zh-CN" altLang="en-US" sz="1600" b="1" i="1" u="sng" kern="0" dirty="0" smtClean="0">
              <a:latin typeface="微软雅黑" panose="020B0503020204020204" charset="-122"/>
              <a:ea typeface="微软雅黑" panose="020B0503020204020204" charset="-122"/>
              <a:sym typeface="+mn-ea"/>
            </a:endParaRPr>
          </a:p>
        </p:txBody>
      </p:sp>
      <p:sp>
        <p:nvSpPr>
          <p:cNvPr id="6" name="文本框 5"/>
          <p:cNvSpPr txBox="1"/>
          <p:nvPr>
            <p:custDataLst>
              <p:tags r:id="rId33"/>
            </p:custDataLst>
          </p:nvPr>
        </p:nvSpPr>
        <p:spPr>
          <a:xfrm>
            <a:off x="8196580" y="2220595"/>
            <a:ext cx="3822065" cy="7874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60000"/>
              </a:lnSpc>
              <a:spcBef>
                <a:spcPts val="0"/>
              </a:spcBef>
              <a:spcAft>
                <a:spcPts val="0"/>
              </a:spcAft>
              <a:buClrTx/>
              <a:buSzTx/>
              <a:buFontTx/>
              <a:buNone/>
            </a:pPr>
            <a:r>
              <a:rPr lang="zh-CN" altLang="en-US" sz="1600" b="1">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原文：腹痛，中虚脏寒证。若腹中大寒，呕吐肢冷，可用大建中汤。</a:t>
            </a:r>
            <a:endPar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8" name="文本框 7"/>
          <p:cNvSpPr txBox="1"/>
          <p:nvPr>
            <p:custDataLst>
              <p:tags r:id="rId34"/>
            </p:custDataLst>
          </p:nvPr>
        </p:nvSpPr>
        <p:spPr>
          <a:xfrm>
            <a:off x="4145915" y="2307590"/>
            <a:ext cx="3796665" cy="7385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原文译文：大建中汤可能对伴有直肠低敏感性和静息肛管压力降低的老年粪失禁（</a:t>
            </a:r>
            <a:r>
              <a:rPr kumimoji="0" lang="en-US" altLang="zh-CN"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FI）</a:t>
            </a:r>
            <a:r>
              <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患者有益。</a:t>
            </a:r>
            <a:endPar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4" name="文本框 13"/>
          <p:cNvSpPr txBox="1"/>
          <p:nvPr>
            <p:custDataLst>
              <p:tags r:id="rId35"/>
            </p:custDataLst>
          </p:nvPr>
        </p:nvSpPr>
        <p:spPr>
          <a:xfrm>
            <a:off x="85090" y="2234565"/>
            <a:ext cx="3865880" cy="7385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50000"/>
              </a:lnSpc>
              <a:spcBef>
                <a:spcPts val="0"/>
              </a:spcBef>
              <a:spcAft>
                <a:spcPts val="0"/>
              </a:spcAft>
              <a:buClrTx/>
              <a:buSzTx/>
              <a:buFontTx/>
              <a:buNone/>
            </a:pPr>
            <a:r>
              <a:rPr lang="zh-CN" altLang="en-US" sz="1600" b="1">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原文译文：肝切除术后使用大建中汤，可能缩短首次排气或排便时间。</a:t>
            </a:r>
            <a:endParaRPr kumimoji="0" lang="zh-CN" altLang="en-US" sz="16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43803" y="1442984"/>
            <a:ext cx="5848421" cy="5415016"/>
          </a:xfrm>
          <a:prstGeom prst="rect">
            <a:avLst/>
          </a:prstGeom>
        </p:spPr>
      </p:pic>
      <p:sp>
        <p:nvSpPr>
          <p:cNvPr id="195" name="文本框 2"/>
          <p:cNvSpPr txBox="1"/>
          <p:nvPr/>
        </p:nvSpPr>
        <p:spPr>
          <a:xfrm>
            <a:off x="1299210" y="593725"/>
            <a:ext cx="1732915" cy="46037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altLang="en-US" b="1" kern="0" dirty="0" smtClean="0">
                <a:latin typeface="微软雅黑" panose="020B0503020204020204" charset="-122"/>
                <a:ea typeface="微软雅黑" panose="020B0503020204020204" charset="-122"/>
              </a:rPr>
              <a:t>组方合理性</a:t>
            </a:r>
            <a:endParaRPr lang="zh-CN"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a:solidFill>
                  <a:schemeClr val="bg1"/>
                </a:solidFill>
                <a:latin typeface="微软雅黑" panose="020B0503020204020204" charset="-122"/>
                <a:ea typeface="微软雅黑" panose="020B0503020204020204" charset="-122"/>
                <a:sym typeface="+mn-ea"/>
              </a:rPr>
              <a:t>0</a:t>
            </a:r>
            <a:r>
              <a:rPr lang="en-US" sz="3200" b="1">
                <a:solidFill>
                  <a:schemeClr val="bg1"/>
                </a:solidFill>
                <a:latin typeface="微软雅黑" panose="020B0503020204020204" charset="-122"/>
                <a:ea typeface="微软雅黑" panose="020B0503020204020204" charset="-122"/>
                <a:sym typeface="+mn-ea"/>
              </a:rPr>
              <a:t>2</a:t>
            </a:r>
            <a:endParaRPr kumimoji="0" lang="en-US" sz="32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11" name="图片 10"/>
          <p:cNvPicPr>
            <a:picLocks noChangeAspect="1"/>
          </p:cNvPicPr>
          <p:nvPr/>
        </p:nvPicPr>
        <p:blipFill>
          <a:blip r:embed="rId2"/>
          <a:stretch>
            <a:fillRect/>
          </a:stretch>
        </p:blipFill>
        <p:spPr>
          <a:xfrm>
            <a:off x="10552117" y="31200"/>
            <a:ext cx="1634147" cy="702859"/>
          </a:xfrm>
          <a:prstGeom prst="rect">
            <a:avLst/>
          </a:prstGeom>
        </p:spPr>
      </p:pic>
      <p:grpSp>
        <p:nvGrpSpPr>
          <p:cNvPr id="2" name="组合 1"/>
          <p:cNvGrpSpPr/>
          <p:nvPr>
            <p:custDataLst>
              <p:tags r:id="rId3"/>
            </p:custDataLst>
          </p:nvPr>
        </p:nvGrpSpPr>
        <p:grpSpPr>
          <a:xfrm rot="0">
            <a:off x="2134235" y="3270250"/>
            <a:ext cx="8107045" cy="3345180"/>
            <a:chOff x="10709" y="5527"/>
            <a:chExt cx="7810" cy="4099"/>
          </a:xfrm>
        </p:grpSpPr>
        <p:grpSp>
          <p:nvGrpSpPr>
            <p:cNvPr id="6" name="组合 5"/>
            <p:cNvGrpSpPr/>
            <p:nvPr/>
          </p:nvGrpSpPr>
          <p:grpSpPr>
            <a:xfrm>
              <a:off x="10709" y="5527"/>
              <a:ext cx="7809" cy="4099"/>
              <a:chOff x="10770" y="5619"/>
              <a:chExt cx="7809" cy="4099"/>
            </a:xfrm>
          </p:grpSpPr>
          <p:cxnSp>
            <p:nvCxnSpPr>
              <p:cNvPr id="15" name="直接连接符 14"/>
              <p:cNvCxnSpPr/>
              <p:nvPr>
                <p:custDataLst>
                  <p:tags r:id="rId4"/>
                </p:custDataLst>
              </p:nvPr>
            </p:nvCxnSpPr>
            <p:spPr>
              <a:xfrm>
                <a:off x="12062" y="6240"/>
                <a:ext cx="302" cy="0"/>
              </a:xfrm>
              <a:prstGeom prst="line">
                <a:avLst/>
              </a:prstGeom>
              <a:noFill/>
              <a:ln w="12700" cap="rnd" cmpd="sng" algn="ctr">
                <a:solidFill>
                  <a:srgbClr val="A5A5A5"/>
                </a:solidFill>
                <a:prstDash val="sysDot"/>
                <a:round/>
              </a:ln>
              <a:effectLst/>
            </p:spPr>
          </p:cxnSp>
          <p:cxnSp>
            <p:nvCxnSpPr>
              <p:cNvPr id="17" name="直接连接符 16"/>
              <p:cNvCxnSpPr/>
              <p:nvPr>
                <p:custDataLst>
                  <p:tags r:id="rId5"/>
                </p:custDataLst>
              </p:nvPr>
            </p:nvCxnSpPr>
            <p:spPr>
              <a:xfrm flipH="1">
                <a:off x="12058" y="6238"/>
                <a:ext cx="4" cy="2893"/>
              </a:xfrm>
              <a:prstGeom prst="line">
                <a:avLst/>
              </a:prstGeom>
              <a:noFill/>
              <a:ln w="12700" cap="rnd" cmpd="sng" algn="ctr">
                <a:solidFill>
                  <a:srgbClr val="A5A5A5"/>
                </a:solidFill>
                <a:prstDash val="sysDot"/>
                <a:round/>
              </a:ln>
              <a:effectLst/>
            </p:spPr>
          </p:cxnSp>
          <p:cxnSp>
            <p:nvCxnSpPr>
              <p:cNvPr id="18" name="直接连接符 17"/>
              <p:cNvCxnSpPr/>
              <p:nvPr>
                <p:custDataLst>
                  <p:tags r:id="rId6"/>
                </p:custDataLst>
              </p:nvPr>
            </p:nvCxnSpPr>
            <p:spPr>
              <a:xfrm>
                <a:off x="12062" y="7769"/>
                <a:ext cx="302" cy="0"/>
              </a:xfrm>
              <a:prstGeom prst="line">
                <a:avLst/>
              </a:prstGeom>
              <a:noFill/>
              <a:ln w="12700" cap="rnd" cmpd="sng" algn="ctr">
                <a:solidFill>
                  <a:srgbClr val="A5A5A5"/>
                </a:solidFill>
                <a:prstDash val="sysDot"/>
                <a:round/>
              </a:ln>
              <a:effectLst/>
            </p:spPr>
          </p:cxnSp>
          <p:cxnSp>
            <p:nvCxnSpPr>
              <p:cNvPr id="19" name="直接连接符 18"/>
              <p:cNvCxnSpPr/>
              <p:nvPr>
                <p:custDataLst>
                  <p:tags r:id="rId7"/>
                </p:custDataLst>
              </p:nvPr>
            </p:nvCxnSpPr>
            <p:spPr>
              <a:xfrm>
                <a:off x="12062" y="9125"/>
                <a:ext cx="302" cy="0"/>
              </a:xfrm>
              <a:prstGeom prst="line">
                <a:avLst/>
              </a:prstGeom>
              <a:noFill/>
              <a:ln w="12700" cap="rnd" cmpd="sng" algn="ctr">
                <a:solidFill>
                  <a:srgbClr val="A5A5A5"/>
                </a:solidFill>
                <a:prstDash val="sysDot"/>
                <a:round/>
              </a:ln>
              <a:effectLst/>
            </p:spPr>
          </p:cxnSp>
          <p:sp>
            <p:nvSpPr>
              <p:cNvPr id="35" name="圆角矩形 34"/>
              <p:cNvSpPr/>
              <p:nvPr/>
            </p:nvSpPr>
            <p:spPr>
              <a:xfrm>
                <a:off x="10770" y="5619"/>
                <a:ext cx="1064" cy="3728"/>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36" name="圆角矩形 35"/>
              <p:cNvSpPr/>
              <p:nvPr>
                <p:custDataLst>
                  <p:tags r:id="rId8"/>
                </p:custDataLst>
              </p:nvPr>
            </p:nvSpPr>
            <p:spPr>
              <a:xfrm>
                <a:off x="12435" y="5626"/>
                <a:ext cx="1905" cy="1069"/>
              </a:xfrm>
              <a:prstGeom prst="roundRect">
                <a:avLst/>
              </a:prstGeom>
              <a:solidFill>
                <a:srgbClr val="E6E3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37" name="圆角矩形 36"/>
              <p:cNvSpPr/>
              <p:nvPr>
                <p:custDataLst>
                  <p:tags r:id="rId9"/>
                </p:custDataLst>
              </p:nvPr>
            </p:nvSpPr>
            <p:spPr>
              <a:xfrm>
                <a:off x="12435" y="5626"/>
                <a:ext cx="1905" cy="519"/>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38" name="圆角矩形 37"/>
              <p:cNvSpPr/>
              <p:nvPr>
                <p:custDataLst>
                  <p:tags r:id="rId10"/>
                </p:custDataLst>
              </p:nvPr>
            </p:nvSpPr>
            <p:spPr>
              <a:xfrm>
                <a:off x="12435" y="6935"/>
                <a:ext cx="1905" cy="1069"/>
              </a:xfrm>
              <a:prstGeom prst="roundRect">
                <a:avLst/>
              </a:prstGeom>
              <a:solidFill>
                <a:srgbClr val="E6E3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39" name="圆角矩形 38"/>
              <p:cNvSpPr/>
              <p:nvPr>
                <p:custDataLst>
                  <p:tags r:id="rId11"/>
                </p:custDataLst>
              </p:nvPr>
            </p:nvSpPr>
            <p:spPr>
              <a:xfrm>
                <a:off x="12435" y="6935"/>
                <a:ext cx="1905" cy="519"/>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40" name="圆角矩形 39"/>
              <p:cNvSpPr/>
              <p:nvPr>
                <p:custDataLst>
                  <p:tags r:id="rId12"/>
                </p:custDataLst>
              </p:nvPr>
            </p:nvSpPr>
            <p:spPr>
              <a:xfrm>
                <a:off x="12435" y="8217"/>
                <a:ext cx="1905" cy="1142"/>
              </a:xfrm>
              <a:prstGeom prst="roundRect">
                <a:avLst/>
              </a:prstGeom>
              <a:solidFill>
                <a:srgbClr val="E6E3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41" name="圆角矩形 40"/>
              <p:cNvSpPr/>
              <p:nvPr>
                <p:custDataLst>
                  <p:tags r:id="rId13"/>
                </p:custDataLst>
              </p:nvPr>
            </p:nvSpPr>
            <p:spPr>
              <a:xfrm>
                <a:off x="14930" y="5626"/>
                <a:ext cx="2757" cy="1053"/>
              </a:xfrm>
              <a:prstGeom prst="roundRect">
                <a:avLst/>
              </a:prstGeom>
              <a:solidFill>
                <a:srgbClr val="E6E3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42" name="圆角矩形 41"/>
              <p:cNvSpPr/>
              <p:nvPr>
                <p:custDataLst>
                  <p:tags r:id="rId14"/>
                </p:custDataLst>
              </p:nvPr>
            </p:nvSpPr>
            <p:spPr>
              <a:xfrm>
                <a:off x="12435" y="8217"/>
                <a:ext cx="1905" cy="519"/>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44" name="圆角矩形 43"/>
              <p:cNvSpPr/>
              <p:nvPr>
                <p:custDataLst>
                  <p:tags r:id="rId15"/>
                </p:custDataLst>
              </p:nvPr>
            </p:nvSpPr>
            <p:spPr>
              <a:xfrm>
                <a:off x="14930" y="5626"/>
                <a:ext cx="3649" cy="938"/>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45" name="圆角矩形 44"/>
              <p:cNvSpPr/>
              <p:nvPr>
                <p:custDataLst>
                  <p:tags r:id="rId16"/>
                </p:custDataLst>
              </p:nvPr>
            </p:nvSpPr>
            <p:spPr>
              <a:xfrm>
                <a:off x="14930" y="8231"/>
                <a:ext cx="3649" cy="1128"/>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cxnSp>
            <p:nvCxnSpPr>
              <p:cNvPr id="47" name="直接连接符 46"/>
              <p:cNvCxnSpPr/>
              <p:nvPr/>
            </p:nvCxnSpPr>
            <p:spPr>
              <a:xfrm>
                <a:off x="11834" y="7764"/>
                <a:ext cx="234" cy="0"/>
              </a:xfrm>
              <a:prstGeom prst="line">
                <a:avLst/>
              </a:prstGeom>
              <a:noFill/>
              <a:ln w="12700" cap="rnd" cmpd="sng" algn="ctr">
                <a:solidFill>
                  <a:srgbClr val="A5A5A5"/>
                </a:solidFill>
                <a:prstDash val="sysDot"/>
                <a:round/>
              </a:ln>
              <a:effectLst/>
            </p:spPr>
          </p:cxnSp>
          <p:sp>
            <p:nvSpPr>
              <p:cNvPr id="49" name="等腰三角形 48"/>
              <p:cNvSpPr/>
              <p:nvPr>
                <p:custDataLst>
                  <p:tags r:id="rId17"/>
                </p:custDataLst>
              </p:nvPr>
            </p:nvSpPr>
            <p:spPr>
              <a:xfrm rot="5400000">
                <a:off x="14575" y="6063"/>
                <a:ext cx="119" cy="119"/>
              </a:xfrm>
              <a:prstGeom prst="triangle">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50" name="等腰三角形 49"/>
              <p:cNvSpPr/>
              <p:nvPr>
                <p:custDataLst>
                  <p:tags r:id="rId18"/>
                </p:custDataLst>
              </p:nvPr>
            </p:nvSpPr>
            <p:spPr>
              <a:xfrm rot="5400000">
                <a:off x="14575" y="7454"/>
                <a:ext cx="119" cy="119"/>
              </a:xfrm>
              <a:prstGeom prst="triangle">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51" name="等腰三角形 50"/>
              <p:cNvSpPr/>
              <p:nvPr>
                <p:custDataLst>
                  <p:tags r:id="rId19"/>
                </p:custDataLst>
              </p:nvPr>
            </p:nvSpPr>
            <p:spPr>
              <a:xfrm rot="5400000">
                <a:off x="14575" y="8726"/>
                <a:ext cx="119" cy="119"/>
              </a:xfrm>
              <a:prstGeom prst="triangle">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57" name="椭圆 56"/>
              <p:cNvSpPr/>
              <p:nvPr>
                <p:custDataLst>
                  <p:tags r:id="rId20"/>
                </p:custDataLst>
              </p:nvPr>
            </p:nvSpPr>
            <p:spPr>
              <a:xfrm>
                <a:off x="12003" y="7709"/>
                <a:ext cx="119" cy="119"/>
              </a:xfrm>
              <a:prstGeom prst="ellipse">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91" name="内容占位符 2"/>
              <p:cNvSpPr>
                <a:spLocks noGrp="1"/>
              </p:cNvSpPr>
              <p:nvPr/>
            </p:nvSpPr>
            <p:spPr>
              <a:xfrm>
                <a:off x="10900" y="6266"/>
                <a:ext cx="660" cy="2368"/>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大建中汤膏</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sp>
            <p:nvSpPr>
              <p:cNvPr id="92" name="内容占位符 2"/>
              <p:cNvSpPr>
                <a:spLocks noGrp="1"/>
              </p:cNvSpPr>
              <p:nvPr>
                <p:custDataLst>
                  <p:tags r:id="rId21"/>
                </p:custDataLst>
              </p:nvPr>
            </p:nvSpPr>
            <p:spPr>
              <a:xfrm>
                <a:off x="12770" y="5622"/>
                <a:ext cx="1246" cy="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君</a:t>
                </a: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r>
                  <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药</a:t>
                </a: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sp>
            <p:nvSpPr>
              <p:cNvPr id="93" name="内容占位符 2"/>
              <p:cNvSpPr>
                <a:spLocks noGrp="1"/>
              </p:cNvSpPr>
              <p:nvPr>
                <p:custDataLst>
                  <p:tags r:id="rId22"/>
                </p:custDataLst>
              </p:nvPr>
            </p:nvSpPr>
            <p:spPr>
              <a:xfrm>
                <a:off x="12267" y="6212"/>
                <a:ext cx="2266" cy="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花椒（</a:t>
                </a:r>
                <a:r>
                  <a:rPr lang="zh-CN" altLang="en-US" sz="1600" b="1">
                    <a:ln>
                      <a:noFill/>
                    </a:ln>
                    <a:solidFill>
                      <a:srgbClr val="C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汉源县贡椒</a:t>
                </a:r>
                <a:r>
                  <a:rPr kumimoji="0" lang="zh-CN"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a:t>
                </a:r>
                <a:endParaRPr kumimoji="0" lang="zh-CN"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endParaRPr>
              </a:p>
            </p:txBody>
          </p:sp>
          <p:sp>
            <p:nvSpPr>
              <p:cNvPr id="94" name="内容占位符 2"/>
              <p:cNvSpPr>
                <a:spLocks noGrp="1"/>
              </p:cNvSpPr>
              <p:nvPr>
                <p:custDataLst>
                  <p:tags r:id="rId23"/>
                </p:custDataLst>
              </p:nvPr>
            </p:nvSpPr>
            <p:spPr>
              <a:xfrm>
                <a:off x="12770" y="6941"/>
                <a:ext cx="1246" cy="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臣药</a:t>
                </a: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sp>
            <p:nvSpPr>
              <p:cNvPr id="95" name="内容占位符 2"/>
              <p:cNvSpPr>
                <a:spLocks noGrp="1"/>
              </p:cNvSpPr>
              <p:nvPr>
                <p:custDataLst>
                  <p:tags r:id="rId24"/>
                </p:custDataLst>
              </p:nvPr>
            </p:nvSpPr>
            <p:spPr>
              <a:xfrm>
                <a:off x="12244" y="7548"/>
                <a:ext cx="2286" cy="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sym typeface="+mn-ea"/>
                  </a:rPr>
                  <a:t>干姜（</a:t>
                </a:r>
                <a:r>
                  <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犍为县）</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sp>
            <p:nvSpPr>
              <p:cNvPr id="96" name="内容占位符 2"/>
              <p:cNvSpPr>
                <a:spLocks noGrp="1"/>
              </p:cNvSpPr>
              <p:nvPr>
                <p:custDataLst>
                  <p:tags r:id="rId25"/>
                </p:custDataLst>
              </p:nvPr>
            </p:nvSpPr>
            <p:spPr>
              <a:xfrm>
                <a:off x="12791" y="8194"/>
                <a:ext cx="1246" cy="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佐药</a:t>
                </a: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sp>
            <p:nvSpPr>
              <p:cNvPr id="97" name="内容占位符 2"/>
              <p:cNvSpPr>
                <a:spLocks noGrp="1"/>
              </p:cNvSpPr>
              <p:nvPr>
                <p:custDataLst>
                  <p:tags r:id="rId26"/>
                </p:custDataLst>
              </p:nvPr>
            </p:nvSpPr>
            <p:spPr>
              <a:xfrm>
                <a:off x="12435" y="8779"/>
                <a:ext cx="2017" cy="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 typeface="Wingdings" panose="05000000000000000000" pitchFamily="2" charset="2"/>
                  <a:buNone/>
                  <a:defRPr/>
                </a:pPr>
                <a:r>
                  <a:rPr kumimoji="0" lang="zh-CN"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rPr>
                  <a:t>人参（长白山）、</a:t>
                </a:r>
                <a:endParaRPr kumimoji="0" lang="zh-CN"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60000"/>
                  </a:lnSpc>
                  <a:spcBef>
                    <a:spcPts val="1000"/>
                  </a:spcBef>
                  <a:spcAft>
                    <a:spcPts val="0"/>
                  </a:spcAft>
                  <a:buClrTx/>
                  <a:buSzTx/>
                  <a:buFont typeface="Wingdings" panose="05000000000000000000" pitchFamily="2" charset="2"/>
                  <a:buNone/>
                  <a:defRPr/>
                </a:pPr>
                <a:r>
                  <a:rPr lang="zh-CN" altLang="en-US"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饴糖（古法工艺）</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99" name="内容占位符 2"/>
              <p:cNvSpPr>
                <a:spLocks noGrp="1"/>
              </p:cNvSpPr>
              <p:nvPr>
                <p:custDataLst>
                  <p:tags r:id="rId27"/>
                </p:custDataLst>
              </p:nvPr>
            </p:nvSpPr>
            <p:spPr>
              <a:xfrm>
                <a:off x="15022" y="8374"/>
                <a:ext cx="3547" cy="1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人参补益脾胃，扶持正气，</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助椒、姜以驱邪；饴糖建中补虚，缓急止痛，且可缓和椒、姜辛烈之性。</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01" name="内容占位符 2"/>
              <p:cNvSpPr>
                <a:spLocks noGrp="1"/>
              </p:cNvSpPr>
              <p:nvPr>
                <p:custDataLst>
                  <p:tags r:id="rId28"/>
                </p:custDataLst>
              </p:nvPr>
            </p:nvSpPr>
            <p:spPr>
              <a:xfrm>
                <a:off x="15383" y="5878"/>
                <a:ext cx="2899" cy="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温中散寒，下气止痛。</a:t>
                </a:r>
                <a:r>
                  <a:rPr kumimoji="0" lang="en-US" altLang="zh-CN"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rPr>
                  <a:t> </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sym typeface="+mn-ea"/>
                </a:endParaRPr>
              </a:p>
            </p:txBody>
          </p:sp>
        </p:grpSp>
        <p:sp>
          <p:nvSpPr>
            <p:cNvPr id="219" name="圆角矩形 218"/>
            <p:cNvSpPr/>
            <p:nvPr>
              <p:custDataLst>
                <p:tags r:id="rId29"/>
              </p:custDataLst>
            </p:nvPr>
          </p:nvSpPr>
          <p:spPr>
            <a:xfrm>
              <a:off x="14877" y="6814"/>
              <a:ext cx="3642" cy="1098"/>
            </a:xfrm>
            <a:prstGeom prst="roundRect">
              <a:avLst/>
            </a:prstGeom>
            <a:solidFill>
              <a:srgbClr val="E7D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endParaRPr>
            </a:p>
          </p:txBody>
        </p:sp>
        <p:sp>
          <p:nvSpPr>
            <p:cNvPr id="221" name="内容占位符 2"/>
            <p:cNvSpPr>
              <a:spLocks noGrp="1"/>
            </p:cNvSpPr>
            <p:nvPr>
              <p:custDataLst>
                <p:tags r:id="rId30"/>
              </p:custDataLst>
            </p:nvPr>
          </p:nvSpPr>
          <p:spPr>
            <a:xfrm>
              <a:off x="15667" y="7143"/>
              <a:ext cx="2265" cy="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defRPr/>
              </a:pPr>
              <a:r>
                <a:rPr lang="zh-CN" altLang="en-US" sz="16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温中散寒，和胃止呕。</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a:endParaRPr>
            </a:p>
          </p:txBody>
        </p:sp>
      </p:grpSp>
      <p:sp>
        <p:nvSpPr>
          <p:cNvPr id="150" name="矩形 149"/>
          <p:cNvSpPr/>
          <p:nvPr/>
        </p:nvSpPr>
        <p:spPr>
          <a:xfrm>
            <a:off x="291465" y="1445260"/>
            <a:ext cx="11489690" cy="1340485"/>
          </a:xfrm>
          <a:prstGeom prst="rect">
            <a:avLst/>
          </a:prstGeom>
          <a:solidFill>
            <a:schemeClr val="accent2">
              <a:lumMod val="20000"/>
              <a:lumOff val="80000"/>
            </a:schemeClr>
          </a:solidFill>
          <a:ln w="12700" cap="flat">
            <a:solidFill>
              <a:schemeClr val="bg1">
                <a:lumMod val="85000"/>
              </a:schemeClr>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4" name="文本框 3"/>
          <p:cNvSpPr txBox="1"/>
          <p:nvPr/>
        </p:nvSpPr>
        <p:spPr>
          <a:xfrm>
            <a:off x="473075" y="1518920"/>
            <a:ext cx="11222355" cy="11811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285750" marR="0" indent="-285750" algn="l" defTabSz="914400" rtl="0" fontAlgn="auto" latinLnBrk="0" hangingPunct="0">
              <a:lnSpc>
                <a:spcPct val="160000"/>
              </a:lnSpc>
              <a:spcBef>
                <a:spcPts val="0"/>
              </a:spcBef>
              <a:spcAft>
                <a:spcPts val="0"/>
              </a:spcAft>
              <a:buClrTx/>
              <a:buSzTx/>
              <a:buFont typeface="Arial" panose="020B0604020202020204" pitchFamily="34" charset="0"/>
              <a:buChar char="•"/>
            </a:pPr>
            <a:r>
              <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处方来源于</a:t>
            </a:r>
            <a:r>
              <a:rPr kumimoji="0" lang="zh-CN" altLang="en-US" sz="1600" b="1" i="0" u="none" strike="noStrike" cap="none" spc="0" normalizeH="0" baseline="0">
                <a:ln>
                  <a:noFill/>
                </a:ln>
                <a:solidFill>
                  <a:srgbClr val="C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汉•张仲景《金匮要略》</a:t>
            </a:r>
            <a:r>
              <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，已列入《古代经典名方目录（第一批）》。</a:t>
            </a:r>
            <a:endParaRPr kumimoji="0" lang="zh-CN" altLang="en-US" sz="1600" b="1" i="0" u="none" strike="noStrike" cap="none" spc="0" normalizeH="0" baseline="0">
              <a:ln>
                <a:noFill/>
              </a:ln>
              <a:solidFill>
                <a:srgbClr val="C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a:p>
            <a:pPr marL="285750" marR="0" indent="-285750" algn="l" defTabSz="914400" rtl="0" fontAlgn="auto" latinLnBrk="0" hangingPunct="0">
              <a:lnSpc>
                <a:spcPct val="160000"/>
              </a:lnSpc>
              <a:spcBef>
                <a:spcPts val="0"/>
              </a:spcBef>
              <a:spcAft>
                <a:spcPts val="0"/>
              </a:spcAft>
              <a:buClrTx/>
              <a:buSzTx/>
              <a:buFont typeface="Arial" panose="020B0604020202020204" pitchFamily="34" charset="0"/>
              <a:buChar char="•"/>
            </a:pPr>
            <a:r>
              <a:rPr kumimoji="0" lang="zh-CN" altLang="en-US" sz="1600" b="1" i="0" u="none" strike="noStrike" cap="none" spc="0" normalizeH="0" baseline="0">
                <a:ln>
                  <a:noFill/>
                </a:ln>
                <a:solidFill>
                  <a:srgbClr val="C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花椒、干姜、人参药材均来源于道地产区</a:t>
            </a:r>
            <a:r>
              <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，分别为</a:t>
            </a:r>
            <a:r>
              <a:rPr kumimoji="0" lang="zh-CN" altLang="en-US" sz="1600" b="1" i="0" u="none" strike="noStrike" cap="none" spc="0" normalizeH="0" baseline="0">
                <a:ln>
                  <a:noFill/>
                </a:ln>
                <a:solidFill>
                  <a:srgbClr val="C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花椒（汉源县贡椒）、干姜（犍为县）、人参（长白山），饴糖采用古法工艺</a:t>
            </a:r>
            <a:r>
              <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，优质药材确保质量优质；按照药典标准进行炮制，技术适宜。</a:t>
            </a:r>
            <a:endParaRPr kumimoji="0" lang="zh-CN" altLang="en-US" sz="1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9" name="文本框 8"/>
          <p:cNvSpPr txBox="1"/>
          <p:nvPr/>
        </p:nvSpPr>
        <p:spPr>
          <a:xfrm>
            <a:off x="2945130" y="734060"/>
            <a:ext cx="808482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atin typeface="微软雅黑" panose="020B0503020204020204" charset="-122"/>
                <a:ea typeface="微软雅黑" panose="020B0503020204020204" charset="-122"/>
                <a:sym typeface="+mn-ea"/>
              </a:rPr>
              <a:t>名方源于《金匮要略》，花椒、干姜、人参均为道地药材，按药典标准精制。</a:t>
            </a:r>
            <a:endParaRPr lang="zh-CN" altLang="en-US" sz="1600" b="1" i="1" u="sng" kern="0" dirty="0" smtClean="0">
              <a:latin typeface="微软雅黑" panose="020B0503020204020204" charset="-122"/>
              <a:ea typeface="微软雅黑" panose="020B0503020204020204" charset="-122"/>
              <a:sym typeface="+mn-ea"/>
            </a:endParaRPr>
          </a:p>
        </p:txBody>
      </p:sp>
      <p:sp>
        <p:nvSpPr>
          <p:cNvPr id="7" name="文本框 6"/>
          <p:cNvSpPr txBox="1"/>
          <p:nvPr/>
        </p:nvSpPr>
        <p:spPr>
          <a:xfrm>
            <a:off x="4543425" y="1050925"/>
            <a:ext cx="4064000"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43803" y="1442984"/>
            <a:ext cx="5848421" cy="5415016"/>
          </a:xfrm>
          <a:prstGeom prst="rect">
            <a:avLst/>
          </a:prstGeom>
        </p:spPr>
      </p:pic>
      <p:sp>
        <p:nvSpPr>
          <p:cNvPr id="195" name="文本框 2"/>
          <p:cNvSpPr txBox="1"/>
          <p:nvPr/>
        </p:nvSpPr>
        <p:spPr>
          <a:xfrm>
            <a:off x="1342390" y="594360"/>
            <a:ext cx="4189095" cy="461645"/>
          </a:xfrm>
          <a:prstGeom prst="rect">
            <a:avLst/>
          </a:prstGeom>
          <a:ln w="12700">
            <a:miter lim="400000"/>
          </a:ln>
        </p:spPr>
        <p:txBody>
          <a:bodyPr wrap="square" lIns="45889" rIns="45889">
            <a:spAutoFit/>
          </a:bodyPr>
          <a:lstStyle>
            <a:lvl1pPr>
              <a:defRPr sz="2400">
                <a:solidFill>
                  <a:srgbClr val="0070C0"/>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hangingPunct="0">
              <a:defRPr>
                <a:latin typeface="Arial" panose="020B0604020202020204"/>
                <a:ea typeface="Arial" panose="020B0604020202020204"/>
                <a:cs typeface="Arial" panose="020B0604020202020204"/>
                <a:sym typeface="Arial" panose="020B0604020202020204"/>
              </a:defRPr>
            </a:pPr>
            <a:r>
              <a:rPr lang="zh-CN" altLang="en-US" sz="2410" b="1" kern="0" dirty="0">
                <a:latin typeface="微软雅黑" panose="020B0503020204020204" charset="-122"/>
                <a:ea typeface="微软雅黑" panose="020B0503020204020204" charset="-122"/>
              </a:rPr>
              <a:t>安全</a:t>
            </a:r>
            <a:r>
              <a:rPr lang="zh-CN" sz="2410" b="1" kern="0" dirty="0" smtClean="0">
                <a:latin typeface="微软雅黑" panose="020B0503020204020204" charset="-122"/>
                <a:ea typeface="微软雅黑" panose="020B0503020204020204" charset="-122"/>
              </a:rPr>
              <a:t>性</a:t>
            </a:r>
            <a:endParaRPr lang="zh-CN" sz="2410" b="1" kern="0" dirty="0">
              <a:latin typeface="微软雅黑" panose="020B0503020204020204" charset="-122"/>
              <a:ea typeface="微软雅黑" panose="020B0503020204020204" charset="-122"/>
            </a:endParaRPr>
          </a:p>
        </p:txBody>
      </p:sp>
      <p:sp>
        <p:nvSpPr>
          <p:cNvPr id="3" name="文本框 2"/>
          <p:cNvSpPr txBox="1"/>
          <p:nvPr/>
        </p:nvSpPr>
        <p:spPr>
          <a:xfrm>
            <a:off x="445770" y="472440"/>
            <a:ext cx="66484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sz="3200" b="1">
                <a:solidFill>
                  <a:schemeClr val="bg1"/>
                </a:solidFill>
                <a:latin typeface="微软雅黑" panose="020B0503020204020204" charset="-122"/>
                <a:ea typeface="微软雅黑" panose="020B0503020204020204" charset="-122"/>
                <a:sym typeface="+mn-ea"/>
              </a:rPr>
              <a:t>0</a:t>
            </a:r>
            <a:r>
              <a:rPr lang="en-US" sz="3200" b="1">
                <a:solidFill>
                  <a:schemeClr val="bg1"/>
                </a:solidFill>
                <a:latin typeface="微软雅黑" panose="020B0503020204020204" charset="-122"/>
                <a:ea typeface="微软雅黑" panose="020B0503020204020204" charset="-122"/>
                <a:sym typeface="+mn-ea"/>
              </a:rPr>
              <a:t>3</a:t>
            </a:r>
            <a:endParaRPr kumimoji="0" lang="en-US" sz="3200" b="1" i="0" u="none" strike="noStrike" cap="none" spc="0" normalizeH="0" baseline="0">
              <a:ln>
                <a:noFill/>
              </a:ln>
              <a:solidFill>
                <a:schemeClr val="bg1"/>
              </a:solidFill>
              <a:effectLst/>
              <a:uFillTx/>
              <a:latin typeface="微软雅黑" panose="020B0503020204020204" charset="-122"/>
              <a:ea typeface="微软雅黑" panose="020B0503020204020204" charset="-122"/>
              <a:cs typeface="Arial" panose="020B0604020202020204"/>
              <a:sym typeface="+mn-ea"/>
            </a:endParaRPr>
          </a:p>
        </p:txBody>
      </p:sp>
      <p:pic>
        <p:nvPicPr>
          <p:cNvPr id="12" name="图片 11"/>
          <p:cNvPicPr>
            <a:picLocks noChangeAspect="1"/>
          </p:cNvPicPr>
          <p:nvPr/>
        </p:nvPicPr>
        <p:blipFill>
          <a:blip r:embed="rId2"/>
          <a:stretch>
            <a:fillRect/>
          </a:stretch>
        </p:blipFill>
        <p:spPr>
          <a:xfrm>
            <a:off x="10552117" y="31200"/>
            <a:ext cx="1634147" cy="702859"/>
          </a:xfrm>
          <a:prstGeom prst="rect">
            <a:avLst/>
          </a:prstGeom>
        </p:spPr>
      </p:pic>
      <p:sp>
        <p:nvSpPr>
          <p:cNvPr id="13" name="椭圆 12"/>
          <p:cNvSpPr/>
          <p:nvPr/>
        </p:nvSpPr>
        <p:spPr>
          <a:xfrm>
            <a:off x="1461111" y="1703128"/>
            <a:ext cx="101600" cy="101600"/>
          </a:xfrm>
          <a:prstGeom prst="ellipse">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内容占位符 2"/>
          <p:cNvSpPr>
            <a:spLocks noGrp="1"/>
          </p:cNvSpPr>
          <p:nvPr/>
        </p:nvSpPr>
        <p:spPr>
          <a:xfrm>
            <a:off x="1647076" y="1494312"/>
            <a:ext cx="8663248" cy="6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spcBef>
                <a:spcPts val="600"/>
              </a:spcBef>
              <a:buFont typeface="Wingdings" panose="05000000000000000000" pitchFamily="2" charset="2"/>
              <a:buNone/>
            </a:pPr>
            <a:r>
              <a:rPr lang="zh-CN" altLang="en-US" sz="1400" kern="0" noProof="0" dirty="0" smtClean="0">
                <a:ln>
                  <a:noFill/>
                </a:ln>
                <a:solidFill>
                  <a:schemeClr val="tx1"/>
                </a:solidFill>
                <a:effectLst/>
                <a:uLnTx/>
                <a:uFillTx/>
                <a:latin typeface="微软雅黑" panose="020B0503020204020204" charset="-122"/>
                <a:ea typeface="微软雅黑" panose="020B0503020204020204" charset="-122"/>
                <a:sym typeface="+mn-ea"/>
              </a:rPr>
              <a:t>通过临床数据观察，均未发现严重</a:t>
            </a:r>
            <a:r>
              <a:rPr lang="zh-CN" altLang="en-US" sz="1400" kern="0" dirty="0" smtClean="0">
                <a:solidFill>
                  <a:schemeClr val="tx1"/>
                </a:solidFill>
                <a:latin typeface="微软雅黑" panose="020B0503020204020204" charset="-122"/>
                <a:ea typeface="微软雅黑" panose="020B0503020204020204" charset="-122"/>
                <a:sym typeface="+mn-ea"/>
              </a:rPr>
              <a:t>不良反应。</a:t>
            </a: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纳入7个合格</a:t>
            </a:r>
            <a:r>
              <a:rPr lang="en-US" altLang="zh-CN"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RCTs，</a:t>
            </a:r>
            <a:r>
              <a:rPr lang="zh-CN" altLang="en-US" sz="140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Arial" panose="020B0604020202020204"/>
              </a:rPr>
              <a:t>受试者1176例患者的</a:t>
            </a:r>
            <a:r>
              <a:rPr lang="en-US" altLang="zh-CN" sz="1400" b="1" dirty="0" smtClean="0">
                <a:solidFill>
                  <a:schemeClr val="tx1"/>
                </a:solidFill>
                <a:latin typeface="微软雅黑" panose="020B0503020204020204" charset="-122"/>
                <a:ea typeface="微软雅黑" panose="020B0503020204020204" charset="-122"/>
                <a:sym typeface="+mn-ea"/>
              </a:rPr>
              <a:t>RCT</a:t>
            </a:r>
            <a:r>
              <a:rPr lang="zh-CN" altLang="en-US" sz="1400" b="1" dirty="0" smtClean="0">
                <a:solidFill>
                  <a:schemeClr val="tx1"/>
                </a:solidFill>
                <a:latin typeface="微软雅黑" panose="020B0503020204020204" charset="-122"/>
                <a:ea typeface="微软雅黑" panose="020B0503020204020204" charset="-122"/>
                <a:sym typeface="+mn-ea"/>
              </a:rPr>
              <a:t>荟萃分析显示，</a:t>
            </a:r>
            <a:r>
              <a:rPr lang="zh-CN" altLang="en-US" sz="1400" b="1" dirty="0" smtClean="0">
                <a:solidFill>
                  <a:schemeClr val="tx1"/>
                </a:solidFill>
                <a:latin typeface="微软雅黑" panose="020B0503020204020204" charset="-122"/>
                <a:ea typeface="微软雅黑" panose="020B0503020204020204" charset="-122"/>
              </a:rPr>
              <a:t>大建中汤在治疗术后胃肠功能障碍中未表现出严重不良反应，安全性较高。</a:t>
            </a:r>
            <a:endParaRPr lang="zh-CN" altLang="en-US" sz="1400" b="1" kern="0" noProof="0" dirty="0" smtClean="0">
              <a:ln>
                <a:noFill/>
              </a:ln>
              <a:solidFill>
                <a:schemeClr val="tx1"/>
              </a:solidFill>
              <a:effectLst/>
              <a:uLnTx/>
              <a:uFillTx/>
              <a:latin typeface="微软雅黑" panose="020B0503020204020204" charset="-122"/>
              <a:ea typeface="微软雅黑" panose="020B0503020204020204" charset="-122"/>
              <a:cs typeface="Source Han Sans CN Bold" panose="020B0A00000000000000" charset="-122"/>
              <a:sym typeface="+mn-ea"/>
            </a:endParaRPr>
          </a:p>
        </p:txBody>
      </p:sp>
      <p:sp>
        <p:nvSpPr>
          <p:cNvPr id="17" name="任意多边形 16"/>
          <p:cNvSpPr/>
          <p:nvPr/>
        </p:nvSpPr>
        <p:spPr>
          <a:xfrm>
            <a:off x="3938832" y="1185237"/>
            <a:ext cx="313055" cy="406400"/>
          </a:xfrm>
          <a:custGeom>
            <a:avLst/>
            <a:gdLst>
              <a:gd name="connsiteX0" fmla="*/ 340 w 493"/>
              <a:gd name="connsiteY0" fmla="*/ 0 h 640"/>
              <a:gd name="connsiteX1" fmla="*/ 493 w 493"/>
              <a:gd name="connsiteY1" fmla="*/ 9 h 640"/>
              <a:gd name="connsiteX2" fmla="*/ 173 w 493"/>
              <a:gd name="connsiteY2" fmla="*/ 640 h 640"/>
              <a:gd name="connsiteX3" fmla="*/ 0 w 493"/>
              <a:gd name="connsiteY3" fmla="*/ 640 h 640"/>
              <a:gd name="connsiteX4" fmla="*/ 340 w 493"/>
              <a:gd name="connsiteY4" fmla="*/ 0 h 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 h="640">
                <a:moveTo>
                  <a:pt x="340" y="0"/>
                </a:moveTo>
                <a:lnTo>
                  <a:pt x="493" y="9"/>
                </a:lnTo>
                <a:lnTo>
                  <a:pt x="173" y="640"/>
                </a:lnTo>
                <a:lnTo>
                  <a:pt x="0" y="640"/>
                </a:lnTo>
                <a:lnTo>
                  <a:pt x="340" y="0"/>
                </a:lnTo>
                <a:close/>
              </a:path>
            </a:pathLst>
          </a:custGeom>
          <a:solidFill>
            <a:schemeClr val="bg1">
              <a:alpha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椭圆 17"/>
          <p:cNvSpPr/>
          <p:nvPr/>
        </p:nvSpPr>
        <p:spPr>
          <a:xfrm>
            <a:off x="1461116" y="2343913"/>
            <a:ext cx="101600" cy="101600"/>
          </a:xfrm>
          <a:prstGeom prst="ellipse">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内容占位符 2"/>
          <p:cNvSpPr>
            <a:spLocks noGrp="1"/>
          </p:cNvSpPr>
          <p:nvPr/>
        </p:nvSpPr>
        <p:spPr>
          <a:xfrm>
            <a:off x="1664855" y="2187201"/>
            <a:ext cx="7280735" cy="413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spcBef>
                <a:spcPts val="600"/>
              </a:spcBef>
              <a:buFont typeface="Wingdings" panose="05000000000000000000" pitchFamily="2" charset="2"/>
              <a:buNone/>
            </a:pPr>
            <a:r>
              <a:rPr lang="zh-CN" altLang="en-US" sz="1400" kern="0" noProof="0" dirty="0" smtClean="0">
                <a:ln>
                  <a:noFill/>
                </a:ln>
                <a:solidFill>
                  <a:prstClr val="black"/>
                </a:solidFill>
                <a:effectLst/>
                <a:uLnTx/>
                <a:uFillTx/>
                <a:latin typeface="微软雅黑" panose="020B0503020204020204" charset="-122"/>
                <a:ea typeface="微软雅黑" panose="020B0503020204020204" charset="-122"/>
                <a:sym typeface="+mn-ea"/>
              </a:rPr>
              <a:t>组方中的药材均属常用药材，无有毒中药材</a:t>
            </a:r>
            <a:r>
              <a:rPr lang="zh-CN" altLang="en-US" sz="1400" kern="0" dirty="0">
                <a:solidFill>
                  <a:prstClr val="black"/>
                </a:solidFill>
                <a:latin typeface="微软雅黑" panose="020B0503020204020204" charset="-122"/>
                <a:ea typeface="微软雅黑" panose="020B0503020204020204" charset="-122"/>
                <a:sym typeface="+mn-ea"/>
              </a:rPr>
              <a:t>。</a:t>
            </a:r>
            <a:r>
              <a:rPr lang="zh-CN" altLang="en-US" sz="140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Arial" panose="020B0604020202020204"/>
              </a:rPr>
              <a:t>现代药理</a:t>
            </a:r>
            <a:r>
              <a:rPr lang="zh-CN" altLang="en-US" sz="1400" kern="0" dirty="0">
                <a:solidFill>
                  <a:prstClr val="black"/>
                </a:solidFill>
                <a:latin typeface="微软雅黑" panose="020B0503020204020204" charset="-122"/>
                <a:ea typeface="微软雅黑" panose="020B0503020204020204" charset="-122"/>
                <a:sym typeface="+mn-ea"/>
              </a:rPr>
              <a:t>毒理学研究也证明安全性</a:t>
            </a:r>
            <a:r>
              <a:rPr lang="zh-CN" altLang="en-US" sz="1400" kern="0" dirty="0" smtClean="0">
                <a:solidFill>
                  <a:prstClr val="black"/>
                </a:solidFill>
                <a:latin typeface="微软雅黑" panose="020B0503020204020204" charset="-122"/>
                <a:ea typeface="微软雅黑" panose="020B0503020204020204" charset="-122"/>
                <a:sym typeface="+mn-ea"/>
              </a:rPr>
              <a:t>良好。</a:t>
            </a:r>
            <a:endParaRPr lang="zh-CN" altLang="en-US" sz="1400" b="1" kern="0" noProof="0" dirty="0" smtClean="0">
              <a:ln>
                <a:noFill/>
              </a:ln>
              <a:solidFill>
                <a:prstClr val="black"/>
              </a:solidFill>
              <a:effectLst/>
              <a:uLnTx/>
              <a:uFillTx/>
              <a:latin typeface="微软雅黑" panose="020B0503020204020204" charset="-122"/>
              <a:ea typeface="微软雅黑" panose="020B0503020204020204" charset="-122"/>
              <a:cs typeface="Source Han Sans CN Bold" panose="020B0A00000000000000" charset="-122"/>
              <a:sym typeface="+mn-ea"/>
            </a:endParaRPr>
          </a:p>
        </p:txBody>
      </p:sp>
      <p:sp>
        <p:nvSpPr>
          <p:cNvPr id="30" name="内容占位符 2"/>
          <p:cNvSpPr>
            <a:spLocks noGrp="1"/>
          </p:cNvSpPr>
          <p:nvPr/>
        </p:nvSpPr>
        <p:spPr>
          <a:xfrm>
            <a:off x="1970426" y="2898484"/>
            <a:ext cx="2437443" cy="254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mj-lt"/>
              <a:buNone/>
            </a:pPr>
            <a:r>
              <a:rPr lang="zh-CN" altLang="en-US" sz="1900" b="1" spc="50" dirty="0">
                <a:solidFill>
                  <a:schemeClr val="bg1"/>
                </a:solidFill>
                <a:latin typeface="微软雅黑" panose="020B0503020204020204" charset="-122"/>
                <a:ea typeface="微软雅黑" panose="020B0503020204020204" charset="-122"/>
                <a:cs typeface="Source Han Sans CN Bold" panose="020B0A00000000000000" charset="-122"/>
                <a:sym typeface="+mn-ea"/>
              </a:rPr>
              <a:t>项目名称</a:t>
            </a:r>
            <a:endParaRPr lang="zh-CN" altLang="en-US" sz="1900" b="1" spc="50" dirty="0">
              <a:solidFill>
                <a:schemeClr val="bg1"/>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31" name="内容占位符 2"/>
          <p:cNvSpPr>
            <a:spLocks noGrp="1"/>
          </p:cNvSpPr>
          <p:nvPr/>
        </p:nvSpPr>
        <p:spPr>
          <a:xfrm>
            <a:off x="4638865" y="2905520"/>
            <a:ext cx="4986468" cy="34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b="1" spc="50" dirty="0">
                <a:solidFill>
                  <a:schemeClr val="bg1"/>
                </a:solidFill>
                <a:latin typeface="微软雅黑" panose="020B0503020204020204" charset="-122"/>
                <a:ea typeface="微软雅黑" panose="020B0503020204020204" charset="-122"/>
                <a:cs typeface="Source Han Sans CN Bold" panose="020B0A00000000000000" charset="-122"/>
                <a:sym typeface="+mn-ea"/>
              </a:rPr>
              <a:t>大建中汤膏说明书收载的安全性信息描述</a:t>
            </a:r>
            <a:endParaRPr lang="zh-CN" altLang="en-US" sz="1800" b="1" spc="50" dirty="0">
              <a:solidFill>
                <a:schemeClr val="bg1"/>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62" name="矩形 61"/>
          <p:cNvSpPr/>
          <p:nvPr/>
        </p:nvSpPr>
        <p:spPr>
          <a:xfrm>
            <a:off x="1222808" y="1320198"/>
            <a:ext cx="9387388" cy="1330932"/>
          </a:xfrm>
          <a:prstGeom prst="rect">
            <a:avLst/>
          </a:prstGeom>
          <a:noFill/>
          <a:ln w="25400" cap="rnd" cmpd="sng" algn="ctr">
            <a:solidFill>
              <a:srgbClr val="1A549E">
                <a:alpha val="50000"/>
              </a:srgbClr>
            </a:solidFill>
            <a:prstDash val="sys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2AB37"/>
              </a:solidFill>
              <a:effectLst/>
              <a:uLnTx/>
              <a:uFillTx/>
              <a:latin typeface="微软雅黑" panose="020B0503020204020204" charset="-122"/>
              <a:ea typeface="微软雅黑" panose="020B0503020204020204" charset="-122"/>
            </a:endParaRPr>
          </a:p>
        </p:txBody>
      </p:sp>
      <p:sp>
        <p:nvSpPr>
          <p:cNvPr id="20" name="内容占位符 2"/>
          <p:cNvSpPr>
            <a:spLocks noGrp="1"/>
          </p:cNvSpPr>
          <p:nvPr/>
        </p:nvSpPr>
        <p:spPr>
          <a:xfrm>
            <a:off x="3935730" y="1149350"/>
            <a:ext cx="3943985" cy="3733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zh-CN" altLang="en-US" sz="1400" b="1" spc="50" dirty="0" smtClean="0">
                <a:solidFill>
                  <a:schemeClr val="accent1">
                    <a:lumMod val="50000"/>
                  </a:schemeClr>
                </a:solidFill>
                <a:latin typeface="微软雅黑" panose="020B0503020204020204" charset="-122"/>
                <a:ea typeface="微软雅黑" panose="020B0503020204020204" charset="-122"/>
                <a:cs typeface="Source Han Sans CN Bold" panose="020B0A00000000000000" charset="-122"/>
                <a:sym typeface="+mn-ea"/>
              </a:rPr>
              <a:t>大建中汤膏安全性</a:t>
            </a:r>
            <a:r>
              <a:rPr lang="zh-CN" altLang="en-US" sz="1400" b="1" spc="50" dirty="0">
                <a:solidFill>
                  <a:schemeClr val="accent1">
                    <a:lumMod val="50000"/>
                  </a:schemeClr>
                </a:solidFill>
                <a:latin typeface="微软雅黑" panose="020B0503020204020204" charset="-122"/>
                <a:ea typeface="微软雅黑" panose="020B0503020204020204" charset="-122"/>
                <a:cs typeface="Source Han Sans CN Bold" panose="020B0A00000000000000" charset="-122"/>
                <a:sym typeface="+mn-ea"/>
              </a:rPr>
              <a:t>方面优势与不足</a:t>
            </a:r>
            <a:endParaRPr lang="zh-CN" altLang="en-US" sz="1400" b="1" spc="50" dirty="0">
              <a:solidFill>
                <a:schemeClr val="accent1">
                  <a:lumMod val="50000"/>
                </a:schemeClr>
              </a:solidFill>
              <a:latin typeface="微软雅黑" panose="020B0503020204020204" charset="-122"/>
              <a:ea typeface="微软雅黑" panose="020B0503020204020204" charset="-122"/>
              <a:cs typeface="Source Han Sans CN Bold" panose="020B0A00000000000000" charset="-122"/>
              <a:sym typeface="+mn-ea"/>
            </a:endParaRPr>
          </a:p>
        </p:txBody>
      </p:sp>
      <p:sp>
        <p:nvSpPr>
          <p:cNvPr id="9" name="文本框 8"/>
          <p:cNvSpPr txBox="1"/>
          <p:nvPr/>
        </p:nvSpPr>
        <p:spPr>
          <a:xfrm>
            <a:off x="2386330" y="740410"/>
            <a:ext cx="8084820" cy="2457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hangingPunct="0">
              <a:buClrTx/>
              <a:buSzTx/>
              <a:buFontTx/>
              <a:defRPr>
                <a:latin typeface="Arial" panose="020B0604020202020204"/>
                <a:ea typeface="Arial" panose="020B0604020202020204"/>
                <a:cs typeface="Arial" panose="020B0604020202020204"/>
                <a:sym typeface="Arial" panose="020B0604020202020204"/>
              </a:defRPr>
            </a:pPr>
            <a:r>
              <a:rPr lang="zh-CN" altLang="en-US" sz="1600" b="1" i="1" u="sng" kern="0" dirty="0" smtClean="0">
                <a:latin typeface="微软雅黑" panose="020B0503020204020204" charset="-122"/>
                <a:ea typeface="微软雅黑" panose="020B0503020204020204" charset="-122"/>
                <a:sym typeface="+mn-ea"/>
              </a:rPr>
              <a:t>大建中汤膏</a:t>
            </a:r>
            <a:r>
              <a:rPr lang="zh-CN" altLang="en-US" sz="1600" b="1" i="1" u="sng" kern="0" dirty="0" smtClean="0">
                <a:latin typeface="微软雅黑" panose="020B0503020204020204" charset="-122"/>
                <a:ea typeface="微软雅黑" panose="020B0503020204020204" charset="-122"/>
                <a:sym typeface="+mn-ea"/>
              </a:rPr>
              <a:t>无有毒中药材</a:t>
            </a:r>
            <a:r>
              <a:rPr lang="zh-CN" altLang="en-US" sz="1600" b="1" i="1" u="sng" kern="0" dirty="0" smtClean="0">
                <a:latin typeface="微软雅黑" panose="020B0503020204020204" charset="-122"/>
                <a:ea typeface="微软雅黑" panose="020B0503020204020204" charset="-122"/>
                <a:sym typeface="+mn-ea"/>
              </a:rPr>
              <a:t>，过往研究均未发现严重不良反应，安全性良好。</a:t>
            </a:r>
            <a:endParaRPr lang="zh-CN" altLang="en-US" sz="1600" b="1" i="1" u="sng" kern="0" dirty="0" smtClean="0">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3"/>
            </p:custDataLst>
          </p:nvPr>
        </p:nvGraphicFramePr>
        <p:xfrm>
          <a:off x="1970405" y="2769235"/>
          <a:ext cx="7851775" cy="3573780"/>
        </p:xfrm>
        <a:graphic>
          <a:graphicData uri="http://schemas.openxmlformats.org/drawingml/2006/table">
            <a:tbl>
              <a:tblPr firstRow="1" bandRow="1">
                <a:tableStyleId>{862D247C-14F4-44D4-977D-7BE49BA90708}</a:tableStyleId>
              </a:tblPr>
              <a:tblGrid>
                <a:gridCol w="1422400"/>
                <a:gridCol w="6429375"/>
              </a:tblGrid>
              <a:tr h="176530">
                <a:tc gridSpan="2">
                  <a:txBody>
                    <a:bodyPr/>
                    <a:p>
                      <a:pPr algn="ctr" fontAlgn="ctr"/>
                      <a:r>
                        <a:rPr lang="zh-CN" altLang="en-US" sz="1400">
                          <a:latin typeface="微软雅黑" panose="020B0503020204020204" charset="-122"/>
                          <a:ea typeface="微软雅黑" panose="020B0503020204020204" charset="-122"/>
                        </a:rPr>
                        <a:t>说明书收载的安全性信息描述</a:t>
                      </a:r>
                      <a:endParaRPr lang="zh-CN" altLang="en-US" sz="1400">
                        <a:latin typeface="微软雅黑" panose="020B0503020204020204" charset="-122"/>
                        <a:ea typeface="微软雅黑" panose="020B0503020204020204" charset="-122"/>
                      </a:endParaRPr>
                    </a:p>
                  </a:txBody>
                  <a:tcPr marL="5080" marR="5080" marT="5080" marB="0" anchor="ctr" anchorCtr="0"/>
                </a:tc>
                <a:tc hMerge="1">
                  <a:tcPr/>
                </a:tc>
              </a:tr>
              <a:tr h="177165">
                <a:tc>
                  <a:txBody>
                    <a:bodyPr/>
                    <a:p>
                      <a:pPr algn="ctr" fontAlgn="ctr"/>
                      <a:r>
                        <a:rPr lang="zh-CN" altLang="en-US" sz="1400">
                          <a:latin typeface="微软雅黑" panose="020B0503020204020204" charset="-122"/>
                          <a:ea typeface="微软雅黑" panose="020B0503020204020204" charset="-122"/>
                        </a:rPr>
                        <a:t>具体内容</a:t>
                      </a:r>
                      <a:endParaRPr lang="zh-CN" altLang="en-US" sz="1400">
                        <a:latin typeface="微软雅黑" panose="020B0503020204020204" charset="-122"/>
                        <a:ea typeface="微软雅黑" panose="020B0503020204020204" charset="-122"/>
                      </a:endParaRPr>
                    </a:p>
                  </a:txBody>
                  <a:tcPr marL="5080" marR="5080" marT="5080" marB="0" anchor="ctr" anchorCtr="0"/>
                </a:tc>
                <a:tc>
                  <a:txBody>
                    <a:bodyPr/>
                    <a:p>
                      <a:pPr algn="ctr" fontAlgn="ctr"/>
                      <a:r>
                        <a:rPr lang="zh-CN" altLang="en-US" sz="1400">
                          <a:latin typeface="微软雅黑" panose="020B0503020204020204" charset="-122"/>
                          <a:ea typeface="微软雅黑" panose="020B0503020204020204" charset="-122"/>
                        </a:rPr>
                        <a:t>大建中汤膏</a:t>
                      </a:r>
                      <a:endParaRPr lang="zh-CN" altLang="en-US" sz="1400">
                        <a:latin typeface="微软雅黑" panose="020B0503020204020204" charset="-122"/>
                        <a:ea typeface="微软雅黑" panose="020B0503020204020204" charset="-122"/>
                      </a:endParaRPr>
                    </a:p>
                  </a:txBody>
                  <a:tcPr marL="5080" marR="5080" marT="5080" marB="0" anchor="ctr" anchorCtr="0"/>
                </a:tc>
              </a:tr>
              <a:tr h="876300">
                <a:tc>
                  <a:txBody>
                    <a:bodyPr/>
                    <a:p>
                      <a:pPr algn="ctr" fontAlgn="ctr"/>
                      <a:r>
                        <a:rPr lang="zh-CN" altLang="en-US" sz="1400">
                          <a:latin typeface="微软雅黑" panose="020B0503020204020204" charset="-122"/>
                          <a:ea typeface="微软雅黑" panose="020B0503020204020204" charset="-122"/>
                        </a:rPr>
                        <a:t>不良反应</a:t>
                      </a:r>
                      <a:endParaRPr lang="zh-CN" altLang="en-US" sz="1400">
                        <a:latin typeface="微软雅黑" panose="020B0503020204020204" charset="-122"/>
                        <a:ea typeface="微软雅黑" panose="020B0503020204020204" charset="-122"/>
                      </a:endParaRPr>
                    </a:p>
                  </a:txBody>
                  <a:tcPr marL="5080" marR="5080" marT="5080" marB="0" anchor="ctr" anchorCtr="0"/>
                </a:tc>
                <a:tc>
                  <a:txBody>
                    <a:bodyPr/>
                    <a:p>
                      <a:pPr algn="ctr" fontAlgn="ctr"/>
                      <a:r>
                        <a:rPr lang="zh-CN" altLang="en-US" sz="1400" b="0">
                          <a:latin typeface="微软雅黑" panose="020B0503020204020204" charset="-122"/>
                          <a:ea typeface="微软雅黑" panose="020B0503020204020204" charset="-122"/>
                        </a:rPr>
                        <a:t>本品可见咽干、失眠等不良反应。</a:t>
                      </a:r>
                      <a:endParaRPr lang="zh-CN" altLang="en-US" sz="1400" b="0">
                        <a:latin typeface="微软雅黑" panose="020B0503020204020204" charset="-122"/>
                        <a:ea typeface="微软雅黑" panose="020B0503020204020204" charset="-122"/>
                      </a:endParaRPr>
                    </a:p>
                  </a:txBody>
                  <a:tcPr marL="5080" marR="5080" marT="5080" marB="0" anchor="ctr" anchorCtr="0"/>
                </a:tc>
              </a:tr>
              <a:tr h="701675">
                <a:tc>
                  <a:txBody>
                    <a:bodyPr/>
                    <a:p>
                      <a:pPr algn="ctr" fontAlgn="ctr"/>
                      <a:r>
                        <a:rPr lang="zh-CN" altLang="en-US" sz="1400">
                          <a:latin typeface="微软雅黑" panose="020B0503020204020204" charset="-122"/>
                          <a:ea typeface="微软雅黑" panose="020B0503020204020204" charset="-122"/>
                        </a:rPr>
                        <a:t>禁忌</a:t>
                      </a:r>
                      <a:endParaRPr lang="zh-CN" altLang="en-US" sz="1400">
                        <a:latin typeface="微软雅黑" panose="020B0503020204020204" charset="-122"/>
                        <a:ea typeface="微软雅黑" panose="020B0503020204020204" charset="-122"/>
                      </a:endParaRPr>
                    </a:p>
                  </a:txBody>
                  <a:tcPr marL="5080" marR="5080" marT="5080" marB="0" anchor="ctr" anchorCtr="0"/>
                </a:tc>
                <a:tc>
                  <a:txBody>
                    <a:bodyPr/>
                    <a:p>
                      <a:pPr algn="l" fontAlgn="ctr"/>
                      <a:r>
                        <a:rPr lang="en-US" altLang="zh-CN" sz="1400" b="0">
                          <a:latin typeface="微软雅黑" panose="020B0503020204020204" charset="-122"/>
                          <a:ea typeface="微软雅黑" panose="020B0503020204020204" charset="-122"/>
                          <a:cs typeface="微软雅黑" panose="020B0503020204020204" charset="-122"/>
                        </a:rPr>
                        <a:t>1</a:t>
                      </a:r>
                      <a:r>
                        <a:rPr lang="zh-CN" altLang="en-US" sz="1400" b="0">
                          <a:latin typeface="微软雅黑" panose="020B0503020204020204" charset="-122"/>
                          <a:ea typeface="微软雅黑" panose="020B0503020204020204" charset="-122"/>
                          <a:cs typeface="微软雅黑" panose="020B0503020204020204" charset="-122"/>
                        </a:rPr>
                        <a:t>、孕妇禁用。</a:t>
                      </a:r>
                      <a:br>
                        <a:rPr lang="zh-CN" altLang="en-US" sz="1400" b="0">
                          <a:latin typeface="微软雅黑" panose="020B0503020204020204" charset="-122"/>
                          <a:ea typeface="微软雅黑" panose="020B0503020204020204" charset="-122"/>
                          <a:cs typeface="微软雅黑" panose="020B0503020204020204" charset="-122"/>
                        </a:rPr>
                      </a:br>
                      <a:r>
                        <a:rPr lang="en-US" altLang="zh-CN" sz="1400" b="0">
                          <a:latin typeface="微软雅黑" panose="020B0503020204020204" charset="-122"/>
                          <a:ea typeface="微软雅黑" panose="020B0503020204020204" charset="-122"/>
                          <a:cs typeface="微软雅黑" panose="020B0503020204020204" charset="-122"/>
                        </a:rPr>
                        <a:t>2</a:t>
                      </a:r>
                      <a:r>
                        <a:rPr lang="zh-CN" altLang="en-US" sz="1400" b="0">
                          <a:latin typeface="微软雅黑" panose="020B0503020204020204" charset="-122"/>
                          <a:ea typeface="微软雅黑" panose="020B0503020204020204" charset="-122"/>
                          <a:cs typeface="微软雅黑" panose="020B0503020204020204" charset="-122"/>
                        </a:rPr>
                        <a:t>、阴虚火旺者禁用。</a:t>
                      </a:r>
                      <a:br>
                        <a:rPr lang="zh-CN" altLang="en-US" sz="1400" b="0">
                          <a:latin typeface="微软雅黑" panose="020B0503020204020204" charset="-122"/>
                          <a:ea typeface="微软雅黑" panose="020B0503020204020204" charset="-122"/>
                          <a:cs typeface="微软雅黑" panose="020B0503020204020204" charset="-122"/>
                        </a:rPr>
                      </a:br>
                      <a:r>
                        <a:rPr lang="en-US" altLang="zh-CN" sz="1400" b="0">
                          <a:latin typeface="微软雅黑" panose="020B0503020204020204" charset="-122"/>
                          <a:ea typeface="微软雅黑" panose="020B0503020204020204" charset="-122"/>
                          <a:cs typeface="微软雅黑" panose="020B0503020204020204" charset="-122"/>
                        </a:rPr>
                        <a:t>3</a:t>
                      </a:r>
                      <a:r>
                        <a:rPr lang="zh-CN" altLang="en-US" sz="1400" b="0">
                          <a:latin typeface="微软雅黑" panose="020B0503020204020204" charset="-122"/>
                          <a:ea typeface="微软雅黑" panose="020B0503020204020204" charset="-122"/>
                          <a:cs typeface="微软雅黑" panose="020B0503020204020204" charset="-122"/>
                        </a:rPr>
                        <a:t>、糖尿病患者禁用。</a:t>
                      </a:r>
                      <a:br>
                        <a:rPr lang="zh-CN" altLang="en-US" sz="1400" b="0">
                          <a:latin typeface="微软雅黑" panose="020B0503020204020204" charset="-122"/>
                          <a:ea typeface="微软雅黑" panose="020B0503020204020204" charset="-122"/>
                          <a:cs typeface="微软雅黑" panose="020B0503020204020204" charset="-122"/>
                        </a:rPr>
                      </a:br>
                      <a:r>
                        <a:rPr lang="en-US" altLang="zh-CN" sz="1400" b="0">
                          <a:latin typeface="微软雅黑" panose="020B0503020204020204" charset="-122"/>
                          <a:ea typeface="微软雅黑" panose="020B0503020204020204" charset="-122"/>
                          <a:cs typeface="微软雅黑" panose="020B0503020204020204" charset="-122"/>
                        </a:rPr>
                        <a:t>4</a:t>
                      </a:r>
                      <a:r>
                        <a:rPr lang="zh-CN" altLang="en-US" sz="1400" b="0">
                          <a:latin typeface="微软雅黑" panose="020B0503020204020204" charset="-122"/>
                          <a:ea typeface="微软雅黑" panose="020B0503020204020204" charset="-122"/>
                          <a:cs typeface="微软雅黑" panose="020B0503020204020204" charset="-122"/>
                        </a:rPr>
                        <a:t>、曾经对本品所含药物过敏者禁用。</a:t>
                      </a:r>
                      <a:endParaRPr lang="zh-CN" altLang="en-US" sz="1400" b="0">
                        <a:latin typeface="微软雅黑" panose="020B0503020204020204" charset="-122"/>
                        <a:ea typeface="微软雅黑" panose="020B0503020204020204" charset="-122"/>
                        <a:cs typeface="微软雅黑" panose="020B0503020204020204" charset="-122"/>
                      </a:endParaRPr>
                    </a:p>
                  </a:txBody>
                  <a:tcPr marL="5080" marR="5080" marT="5080" marB="0" anchor="ctr" anchorCtr="0"/>
                </a:tc>
              </a:tr>
              <a:tr h="1402080">
                <a:tc>
                  <a:txBody>
                    <a:bodyPr/>
                    <a:p>
                      <a:pPr algn="ctr" fontAlgn="ctr"/>
                      <a:r>
                        <a:rPr lang="zh-CN" altLang="en-US" sz="1400">
                          <a:solidFill>
                            <a:schemeClr val="tx1"/>
                          </a:solidFill>
                          <a:latin typeface="微软雅黑" panose="020B0503020204020204" charset="-122"/>
                          <a:ea typeface="微软雅黑" panose="020B0503020204020204" charset="-122"/>
                        </a:rPr>
                        <a:t>注意事项</a:t>
                      </a:r>
                      <a:endParaRPr lang="zh-CN" altLang="en-US" sz="1400">
                        <a:solidFill>
                          <a:schemeClr val="tx1"/>
                        </a:solidFill>
                        <a:latin typeface="微软雅黑" panose="020B0503020204020204" charset="-122"/>
                        <a:ea typeface="微软雅黑" panose="020B0503020204020204" charset="-122"/>
                      </a:endParaRPr>
                    </a:p>
                  </a:txBody>
                  <a:tcPr marL="5080" marR="5080" marT="5080" marB="0" anchor="ctr" anchorCtr="0"/>
                </a:tc>
                <a:tc>
                  <a:txBody>
                    <a:bodyPr/>
                    <a:p>
                      <a:pPr algn="l" fontAlgn="ctr"/>
                      <a:r>
                        <a:rPr lang="en-US" altLang="zh-CN" sz="1400">
                          <a:latin typeface="微软雅黑" panose="020B0503020204020204" charset="-122"/>
                          <a:ea typeface="微软雅黑" panose="020B0503020204020204" charset="-122"/>
                          <a:cs typeface="微软雅黑" panose="020B0503020204020204" charset="-122"/>
                        </a:rPr>
                        <a:t>1</a:t>
                      </a:r>
                      <a:r>
                        <a:rPr lang="zh-CN" altLang="en-US" sz="1400">
                          <a:latin typeface="微软雅黑" panose="020B0503020204020204" charset="-122"/>
                          <a:ea typeface="微软雅黑" panose="020B0503020204020204" charset="-122"/>
                          <a:cs typeface="微软雅黑" panose="020B0503020204020204" charset="-122"/>
                        </a:rPr>
                        <a:t>、服用本品期间，忌辛辣、生冷、油腻食物，饮食宜清淡、易消化。注意保暖。</a:t>
                      </a:r>
                      <a:br>
                        <a:rPr lang="zh-CN" altLang="en-US" sz="1400">
                          <a:latin typeface="微软雅黑" panose="020B0503020204020204" charset="-122"/>
                          <a:ea typeface="微软雅黑" panose="020B0503020204020204" charset="-122"/>
                          <a:cs typeface="微软雅黑" panose="020B0503020204020204" charset="-122"/>
                        </a:rPr>
                      </a:br>
                      <a:r>
                        <a:rPr lang="en-US" altLang="zh-CN" sz="1400">
                          <a:latin typeface="微软雅黑" panose="020B0503020204020204" charset="-122"/>
                          <a:ea typeface="微软雅黑" panose="020B0503020204020204" charset="-122"/>
                          <a:cs typeface="微软雅黑" panose="020B0503020204020204" charset="-122"/>
                        </a:rPr>
                        <a:t>2</a:t>
                      </a:r>
                      <a:r>
                        <a:rPr lang="zh-CN" altLang="en-US" sz="1400">
                          <a:latin typeface="微软雅黑" panose="020B0503020204020204" charset="-122"/>
                          <a:ea typeface="微软雅黑" panose="020B0503020204020204" charset="-122"/>
                          <a:cs typeface="微软雅黑" panose="020B0503020204020204" charset="-122"/>
                        </a:rPr>
                        <a:t>、实热内结、湿热积滞、阴虚血热等腹痛者不宜使用。</a:t>
                      </a:r>
                      <a:br>
                        <a:rPr lang="zh-CN" altLang="en-US" sz="1400">
                          <a:latin typeface="微软雅黑" panose="020B0503020204020204" charset="-122"/>
                          <a:ea typeface="微软雅黑" panose="020B0503020204020204" charset="-122"/>
                          <a:cs typeface="微软雅黑" panose="020B0503020204020204" charset="-122"/>
                        </a:rPr>
                      </a:br>
                      <a:r>
                        <a:rPr lang="en-US" altLang="zh-CN" sz="1400">
                          <a:latin typeface="微软雅黑" panose="020B0503020204020204" charset="-122"/>
                          <a:ea typeface="微软雅黑" panose="020B0503020204020204" charset="-122"/>
                          <a:cs typeface="微软雅黑" panose="020B0503020204020204" charset="-122"/>
                        </a:rPr>
                        <a:t>3</a:t>
                      </a:r>
                      <a:r>
                        <a:rPr lang="zh-CN" altLang="en-US" sz="1400">
                          <a:latin typeface="微软雅黑" panose="020B0503020204020204" charset="-122"/>
                          <a:ea typeface="微软雅黑" panose="020B0503020204020204" charset="-122"/>
                          <a:cs typeface="微软雅黑" panose="020B0503020204020204" charset="-122"/>
                        </a:rPr>
                        <a:t>、本方辛甘温热之性较强，素体阴虚者不宜使用。</a:t>
                      </a:r>
                      <a:br>
                        <a:rPr lang="zh-CN" altLang="en-US" sz="1400">
                          <a:latin typeface="微软雅黑" panose="020B0503020204020204" charset="-122"/>
                          <a:ea typeface="微软雅黑" panose="020B0503020204020204" charset="-122"/>
                          <a:cs typeface="微软雅黑" panose="020B0503020204020204" charset="-122"/>
                        </a:rPr>
                      </a:br>
                      <a:r>
                        <a:rPr lang="en-US" altLang="zh-CN" sz="1400">
                          <a:latin typeface="微软雅黑" panose="020B0503020204020204" charset="-122"/>
                          <a:ea typeface="微软雅黑" panose="020B0503020204020204" charset="-122"/>
                          <a:cs typeface="微软雅黑" panose="020B0503020204020204" charset="-122"/>
                        </a:rPr>
                        <a:t>4</a:t>
                      </a:r>
                      <a:r>
                        <a:rPr lang="zh-CN" altLang="en-US" sz="1400">
                          <a:latin typeface="微软雅黑" panose="020B0503020204020204" charset="-122"/>
                          <a:ea typeface="微软雅黑" panose="020B0503020204020204" charset="-122"/>
                          <a:cs typeface="微软雅黑" panose="020B0503020204020204" charset="-122"/>
                        </a:rPr>
                        <a:t>、过敏体质者慎用。</a:t>
                      </a:r>
                      <a:br>
                        <a:rPr lang="zh-CN" altLang="en-US" sz="1400">
                          <a:latin typeface="微软雅黑" panose="020B0503020204020204" charset="-122"/>
                          <a:ea typeface="微软雅黑" panose="020B0503020204020204" charset="-122"/>
                          <a:cs typeface="微软雅黑" panose="020B0503020204020204" charset="-122"/>
                        </a:rPr>
                      </a:br>
                      <a:r>
                        <a:rPr lang="en-US" altLang="zh-CN" sz="1400">
                          <a:latin typeface="微软雅黑" panose="020B0503020204020204" charset="-122"/>
                          <a:ea typeface="微软雅黑" panose="020B0503020204020204" charset="-122"/>
                          <a:cs typeface="微软雅黑" panose="020B0503020204020204" charset="-122"/>
                        </a:rPr>
                        <a:t>5</a:t>
                      </a:r>
                      <a:r>
                        <a:rPr lang="zh-CN" altLang="en-US" sz="1400">
                          <a:latin typeface="微软雅黑" panose="020B0503020204020204" charset="-122"/>
                          <a:ea typeface="微软雅黑" panose="020B0503020204020204" charset="-122"/>
                          <a:cs typeface="微软雅黑" panose="020B0503020204020204" charset="-122"/>
                        </a:rPr>
                        <a:t>、本品不宜长期服用。</a:t>
                      </a:r>
                      <a:br>
                        <a:rPr lang="zh-CN" altLang="en-US" sz="1400">
                          <a:latin typeface="微软雅黑" panose="020B0503020204020204" charset="-122"/>
                          <a:ea typeface="微软雅黑" panose="020B0503020204020204" charset="-122"/>
                          <a:cs typeface="微软雅黑" panose="020B0503020204020204" charset="-122"/>
                        </a:rPr>
                      </a:br>
                      <a:r>
                        <a:rPr lang="en-US" altLang="zh-CN" sz="1400">
                          <a:latin typeface="微软雅黑" panose="020B0503020204020204" charset="-122"/>
                          <a:ea typeface="微软雅黑" panose="020B0503020204020204" charset="-122"/>
                          <a:cs typeface="微软雅黑" panose="020B0503020204020204" charset="-122"/>
                        </a:rPr>
                        <a:t>6</a:t>
                      </a:r>
                      <a:r>
                        <a:rPr lang="zh-CN" altLang="en-US" sz="1400">
                          <a:latin typeface="微软雅黑" panose="020B0503020204020204" charset="-122"/>
                          <a:ea typeface="微软雅黑" panose="020B0503020204020204" charset="-122"/>
                          <a:cs typeface="微软雅黑" panose="020B0503020204020204" charset="-122"/>
                        </a:rPr>
                        <a:t>、本品含人参，不宜与含藜芦、五灵脂的中药汤剂或成药同时服用。</a:t>
                      </a:r>
                      <a:endParaRPr lang="zh-CN" altLang="en-US" sz="1400">
                        <a:latin typeface="微软雅黑" panose="020B0503020204020204" charset="-122"/>
                        <a:ea typeface="微软雅黑" panose="020B0503020204020204" charset="-122"/>
                        <a:cs typeface="微软雅黑" panose="020B0503020204020204" charset="-122"/>
                      </a:endParaRPr>
                    </a:p>
                  </a:txBody>
                  <a:tcPr marL="5080" marR="5080" marT="5080" marB="0" anchor="ctr" anchorCtr="0"/>
                </a:tc>
              </a:tr>
            </a:tbl>
          </a:graphicData>
        </a:graphic>
      </p:graphicFrame>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DIAGRAM_VIRTUALLY_FRAME" val="{&quot;height&quot;:433.7874803149606,&quot;left&quot;:46.01118110236221,&quot;top&quot;:106.75,&quot;width&quot;:913.9888188976378}"/>
</p:tagLst>
</file>

<file path=ppt/tags/tag10.xml><?xml version="1.0" encoding="utf-8"?>
<p:tagLst xmlns:p="http://schemas.openxmlformats.org/presentationml/2006/main">
  <p:tag name="KSO_WM_DIAGRAM_VIRTUALLY_FRAME" val="{&quot;height&quot;:433.7874803149606,&quot;left&quot;:46.01118110236221,&quot;top&quot;:106.75,&quot;width&quot;:913.9888188976378}"/>
</p:tagLst>
</file>

<file path=ppt/tags/tag100.xml><?xml version="1.0" encoding="utf-8"?>
<p:tagLst xmlns:p="http://schemas.openxmlformats.org/presentationml/2006/main">
  <p:tag name="KSO_WM_DIAGRAM_VIRTUALLY_FRAME" val="{&quot;height&quot;:275.9,&quot;left&quot;:168.05,&quot;top&quot;:257.5,&quot;width&quot;:638.35}"/>
</p:tagLst>
</file>

<file path=ppt/tags/tag101.xml><?xml version="1.0" encoding="utf-8"?>
<p:tagLst xmlns:p="http://schemas.openxmlformats.org/presentationml/2006/main">
  <p:tag name="TABLE_ENDDRAG_ORIGIN_RECT" val="734*262"/>
  <p:tag name="TABLE_ENDDRAG_RECT" val="96*219*734*262"/>
</p:tagLst>
</file>

<file path=ppt/tags/tag102.xml><?xml version="1.0" encoding="utf-8"?>
<p:tagLst xmlns:p="http://schemas.openxmlformats.org/presentationml/2006/main">
  <p:tag name="KSO_WM_DIAGRAM_VIRTUALLY_FRAME" val="{&quot;height&quot;:266.853779527559,&quot;left&quot;:291.42535433070867,&quot;top&quot;:-72.66228346456693,&quot;width&quot;:632.6636220472441}"/>
</p:tagLst>
</file>

<file path=ppt/tags/tag103.xml><?xml version="1.0" encoding="utf-8"?>
<p:tagLst xmlns:p="http://schemas.openxmlformats.org/presentationml/2006/main">
  <p:tag name="KSO_WM_DIAGRAM_VIRTUALLY_FRAME" val="{&quot;height&quot;:266.853779527559,&quot;left&quot;:291.42535433070867,&quot;top&quot;:-72.66228346456693,&quot;width&quot;:632.6636220472441}"/>
</p:tagLst>
</file>

<file path=ppt/tags/tag104.xml><?xml version="1.0" encoding="utf-8"?>
<p:tagLst xmlns:p="http://schemas.openxmlformats.org/presentationml/2006/main">
  <p:tag name="KSO_WM_DIAGRAM_VIRTUALLY_FRAME" val="{&quot;height&quot;:442.55,&quot;left&quot;:18.25,&quot;top&quot;:97.45,&quot;width&quot;:946.0176377952755}"/>
</p:tagLst>
</file>

<file path=ppt/tags/tag105.xml><?xml version="1.0" encoding="utf-8"?>
<p:tagLst xmlns:p="http://schemas.openxmlformats.org/presentationml/2006/main">
  <p:tag name="KSO_WM_DIAGRAM_VIRTUALLY_FRAME" val="{&quot;height&quot;:442.55,&quot;left&quot;:18.25,&quot;top&quot;:97.45,&quot;width&quot;:946.0176377952755}"/>
</p:tagLst>
</file>

<file path=ppt/tags/tag106.xml><?xml version="1.0" encoding="utf-8"?>
<p:tagLst xmlns:p="http://schemas.openxmlformats.org/presentationml/2006/main">
  <p:tag name="KSO_WM_DIAGRAM_VIRTUALLY_FRAME" val="{&quot;height&quot;:445.9411023622047,&quot;left&quot;:9.15,&quot;top&quot;:79.75992125984251,&quot;width&quot;:1043.15}"/>
</p:tagLst>
</file>

<file path=ppt/tags/tag107.xml><?xml version="1.0" encoding="utf-8"?>
<p:tagLst xmlns:p="http://schemas.openxmlformats.org/presentationml/2006/main">
  <p:tag name="KSO_WM_DIAGRAM_VIRTUALLY_FRAME" val="{&quot;height&quot;:442.55,&quot;left&quot;:18.25,&quot;top&quot;:97.45,&quot;width&quot;:946.0176377952755}"/>
</p:tagLst>
</file>

<file path=ppt/tags/tag108.xml><?xml version="1.0" encoding="utf-8"?>
<p:tagLst xmlns:p="http://schemas.openxmlformats.org/presentationml/2006/main">
  <p:tag name="KSO_WM_DIAGRAM_VIRTUALLY_FRAME" val="{&quot;height&quot;:442.55,&quot;left&quot;:18.25,&quot;top&quot;:97.45,&quot;width&quot;:946.0176377952755}"/>
</p:tagLst>
</file>

<file path=ppt/tags/tag109.xml><?xml version="1.0" encoding="utf-8"?>
<p:tagLst xmlns:p="http://schemas.openxmlformats.org/presentationml/2006/main">
  <p:tag name="KSO_WM_DIAGRAM_VIRTUALLY_FRAME" val="{&quot;height&quot;:442.55,&quot;left&quot;:18.25,&quot;top&quot;:97.45,&quot;width&quot;:946.0176377952755}"/>
</p:tagLst>
</file>

<file path=ppt/tags/tag11.xml><?xml version="1.0" encoding="utf-8"?>
<p:tagLst xmlns:p="http://schemas.openxmlformats.org/presentationml/2006/main">
  <p:tag name="KSO_WM_DIAGRAM_VIRTUALLY_FRAME" val="{&quot;height&quot;:433.7874803149606,&quot;left&quot;:46.01118110236221,&quot;top&quot;:106.75,&quot;width&quot;:913.9888188976378}"/>
</p:tagLst>
</file>

<file path=ppt/tags/tag110.xml><?xml version="1.0" encoding="utf-8"?>
<p:tagLst xmlns:p="http://schemas.openxmlformats.org/presentationml/2006/main">
  <p:tag name="KSO_WM_DIAGRAM_VIRTUALLY_FRAME" val="{&quot;height&quot;:442.55,&quot;left&quot;:18.25,&quot;top&quot;:97.45,&quot;width&quot;:946.0176377952755}"/>
</p:tagLst>
</file>

<file path=ppt/tags/tag111.xml><?xml version="1.0" encoding="utf-8"?>
<p:tagLst xmlns:p="http://schemas.openxmlformats.org/presentationml/2006/main">
  <p:tag name="KSO_WM_DIAGRAM_VIRTUALLY_FRAME" val="{&quot;height&quot;:442.55,&quot;left&quot;:18.25,&quot;top&quot;:97.45,&quot;width&quot;:946.0176377952755}"/>
</p:tagLst>
</file>

<file path=ppt/tags/tag112.xml><?xml version="1.0" encoding="utf-8"?>
<p:tagLst xmlns:p="http://schemas.openxmlformats.org/presentationml/2006/main">
  <p:tag name="KSO_WM_DIAGRAM_VIRTUALLY_FRAME" val="{&quot;height&quot;:445.9411023622047,&quot;left&quot;:9.15,&quot;top&quot;:79.75992125984251,&quot;width&quot;:1043.15}"/>
</p:tagLst>
</file>

<file path=ppt/tags/tag113.xml><?xml version="1.0" encoding="utf-8"?>
<p:tagLst xmlns:p="http://schemas.openxmlformats.org/presentationml/2006/main">
  <p:tag name="KSO_WM_DIAGRAM_VIRTUALLY_FRAME" val="{&quot;height&quot;:442.55,&quot;left&quot;:18.25,&quot;top&quot;:97.45,&quot;width&quot;:946.0176377952755}"/>
</p:tagLst>
</file>

<file path=ppt/tags/tag114.xml><?xml version="1.0" encoding="utf-8"?>
<p:tagLst xmlns:p="http://schemas.openxmlformats.org/presentationml/2006/main">
  <p:tag name="KSO_WM_DIAGRAM_VIRTUALLY_FRAME" val="{&quot;height&quot;:442.55,&quot;left&quot;:18.25,&quot;top&quot;:97.45,&quot;width&quot;:946.0176377952755}"/>
</p:tagLst>
</file>

<file path=ppt/tags/tag115.xml><?xml version="1.0" encoding="utf-8"?>
<p:tagLst xmlns:p="http://schemas.openxmlformats.org/presentationml/2006/main">
  <p:tag name="KSO_WM_DIAGRAM_VIRTUALLY_FRAME" val="{&quot;height&quot;:442.55,&quot;left&quot;:18.25,&quot;top&quot;:97.45,&quot;width&quot;:946.0176377952755}"/>
</p:tagLst>
</file>

<file path=ppt/tags/tag116.xml><?xml version="1.0" encoding="utf-8"?>
<p:tagLst xmlns:p="http://schemas.openxmlformats.org/presentationml/2006/main">
  <p:tag name="KSO_WM_DIAGRAM_VIRTUALLY_FRAME" val="{&quot;height&quot;:442.55,&quot;left&quot;:18.25,&quot;top&quot;:97.45,&quot;width&quot;:946.0176377952755}"/>
</p:tagLst>
</file>

<file path=ppt/tags/tag117.xml><?xml version="1.0" encoding="utf-8"?>
<p:tagLst xmlns:p="http://schemas.openxmlformats.org/presentationml/2006/main">
  <p:tag name="KSO_WM_DIAGRAM_VIRTUALLY_FRAME" val="{&quot;height&quot;:442.55,&quot;left&quot;:18.25,&quot;top&quot;:97.45,&quot;width&quot;:946.0176377952755}"/>
</p:tagLst>
</file>

<file path=ppt/tags/tag118.xml><?xml version="1.0" encoding="utf-8"?>
<p:tagLst xmlns:p="http://schemas.openxmlformats.org/presentationml/2006/main">
  <p:tag name="KSO_WM_DIAGRAM_VIRTUALLY_FRAME" val="{&quot;height&quot;:445.9411023622047,&quot;left&quot;:9.15,&quot;top&quot;:79.75992125984251,&quot;width&quot;:1043.15}"/>
</p:tagLst>
</file>

<file path=ppt/tags/tag119.xml><?xml version="1.0" encoding="utf-8"?>
<p:tagLst xmlns:p="http://schemas.openxmlformats.org/presentationml/2006/main">
  <p:tag name="KSO_WM_DIAGRAM_VIRTUALLY_FRAME" val="{&quot;height&quot;:442.55,&quot;left&quot;:18.25,&quot;top&quot;:97.45,&quot;width&quot;:946.0176377952755}"/>
</p:tagLst>
</file>

<file path=ppt/tags/tag12.xml><?xml version="1.0" encoding="utf-8"?>
<p:tagLst xmlns:p="http://schemas.openxmlformats.org/presentationml/2006/main">
  <p:tag name="KSO_WM_DIAGRAM_VIRTUALLY_FRAME" val="{&quot;height&quot;:433.7874803149606,&quot;left&quot;:46.01118110236221,&quot;top&quot;:106.75,&quot;width&quot;:913.9888188976378}"/>
</p:tagLst>
</file>

<file path=ppt/tags/tag120.xml><?xml version="1.0" encoding="utf-8"?>
<p:tagLst xmlns:p="http://schemas.openxmlformats.org/presentationml/2006/main">
  <p:tag name="KSO_WM_DIAGRAM_VIRTUALLY_FRAME" val="{&quot;height&quot;:442.55,&quot;left&quot;:18.25,&quot;top&quot;:97.45,&quot;width&quot;:946.0176377952755}"/>
</p:tagLst>
</file>

<file path=ppt/tags/tag121.xml><?xml version="1.0" encoding="utf-8"?>
<p:tagLst xmlns:p="http://schemas.openxmlformats.org/presentationml/2006/main">
  <p:tag name="KSO_WM_DIAGRAM_VIRTUALLY_FRAME" val="{&quot;height&quot;:442.55,&quot;left&quot;:18.25,&quot;top&quot;:97.45,&quot;width&quot;:946.0176377952755}"/>
</p:tagLst>
</file>

<file path=ppt/tags/tag122.xml><?xml version="1.0" encoding="utf-8"?>
<p:tagLst xmlns:p="http://schemas.openxmlformats.org/presentationml/2006/main">
  <p:tag name="KSO_WM_DIAGRAM_VIRTUALLY_FRAME" val="{&quot;height&quot;:442.55,&quot;left&quot;:18.25,&quot;top&quot;:97.45,&quot;width&quot;:946.0176377952755}"/>
</p:tagLst>
</file>

<file path=ppt/tags/tag123.xml><?xml version="1.0" encoding="utf-8"?>
<p:tagLst xmlns:p="http://schemas.openxmlformats.org/presentationml/2006/main">
  <p:tag name="KSO_WM_DIAGRAM_VIRTUALLY_FRAME" val="{&quot;height&quot;:442.55,&quot;left&quot;:18.25,&quot;top&quot;:97.45,&quot;width&quot;:946.0176377952755}"/>
</p:tagLst>
</file>

<file path=ppt/tags/tag124.xml><?xml version="1.0" encoding="utf-8"?>
<p:tagLst xmlns:p="http://schemas.openxmlformats.org/presentationml/2006/main">
  <p:tag name="KSO_WM_DIAGRAM_VIRTUALLY_FRAME" val="{&quot;height&quot;:445.9411023622047,&quot;left&quot;:9.15,&quot;top&quot;:79.75992125984251,&quot;width&quot;:1043.15}"/>
</p:tagLst>
</file>

<file path=ppt/tags/tag125.xml><?xml version="1.0" encoding="utf-8"?>
<p:tagLst xmlns:p="http://schemas.openxmlformats.org/presentationml/2006/main">
  <p:tag name="KSO_WM_DIAGRAM_VIRTUALLY_FRAME" val="{&quot;height&quot;:442.55,&quot;left&quot;:18.25,&quot;top&quot;:97.45,&quot;width&quot;:946.0176377952755}"/>
</p:tagLst>
</file>

<file path=ppt/tags/tag126.xml><?xml version="1.0" encoding="utf-8"?>
<p:tagLst xmlns:p="http://schemas.openxmlformats.org/presentationml/2006/main">
  <p:tag name="KSO_WM_DIAGRAM_VIRTUALLY_FRAME" val="{&quot;height&quot;:442.55,&quot;left&quot;:18.25,&quot;top&quot;:97.45,&quot;width&quot;:946.0176377952755}"/>
</p:tagLst>
</file>

<file path=ppt/tags/tag127.xml><?xml version="1.0" encoding="utf-8"?>
<p:tagLst xmlns:p="http://schemas.openxmlformats.org/presentationml/2006/main">
  <p:tag name="KSO_WM_DIAGRAM_VIRTUALLY_FRAME" val="{&quot;height&quot;:442.55,&quot;left&quot;:18.25,&quot;top&quot;:97.45,&quot;width&quot;:946.0176377952755}"/>
</p:tagLst>
</file>

<file path=ppt/tags/tag128.xml><?xml version="1.0" encoding="utf-8"?>
<p:tagLst xmlns:p="http://schemas.openxmlformats.org/presentationml/2006/main">
  <p:tag name="KSO_WM_DIAGRAM_VIRTUALLY_FRAME" val="{&quot;height&quot;:442.55,&quot;left&quot;:18.25,&quot;top&quot;:97.45,&quot;width&quot;:946.0176377952755}"/>
</p:tagLst>
</file>

<file path=ppt/tags/tag129.xml><?xml version="1.0" encoding="utf-8"?>
<p:tagLst xmlns:p="http://schemas.openxmlformats.org/presentationml/2006/main">
  <p:tag name="KSO_WM_DIAGRAM_VIRTUALLY_FRAME" val="{&quot;height&quot;:442.55,&quot;left&quot;:18.25,&quot;top&quot;:97.45,&quot;width&quot;:946.0176377952755}"/>
</p:tagLst>
</file>

<file path=ppt/tags/tag13.xml><?xml version="1.0" encoding="utf-8"?>
<p:tagLst xmlns:p="http://schemas.openxmlformats.org/presentationml/2006/main">
  <p:tag name="KSO_WM_DIAGRAM_VIRTUALLY_FRAME" val="{&quot;height&quot;:433.7874803149606,&quot;left&quot;:46.01118110236221,&quot;top&quot;:106.75,&quot;width&quot;:913.9888188976378}"/>
</p:tagLst>
</file>

<file path=ppt/tags/tag130.xml><?xml version="1.0" encoding="utf-8"?>
<p:tagLst xmlns:p="http://schemas.openxmlformats.org/presentationml/2006/main">
  <p:tag name="KSO_WM_DIAGRAM_VIRTUALLY_FRAME" val="{&quot;height&quot;:442.55,&quot;left&quot;:18.25,&quot;top&quot;:97.45,&quot;width&quot;:946.0176377952755}"/>
</p:tagLst>
</file>

<file path=ppt/tags/tag131.xml><?xml version="1.0" encoding="utf-8"?>
<p:tagLst xmlns:p="http://schemas.openxmlformats.org/presentationml/2006/main">
  <p:tag name="KSO_WM_DIAGRAM_VIRTUALLY_FRAME" val="{&quot;height&quot;:442.55,&quot;left&quot;:18.25,&quot;top&quot;:97.45,&quot;width&quot;:946.0176377952755}"/>
</p:tagLst>
</file>

<file path=ppt/tags/tag132.xml><?xml version="1.0" encoding="utf-8"?>
<p:tagLst xmlns:p="http://schemas.openxmlformats.org/presentationml/2006/main">
  <p:tag name="KSO_WM_DIAGRAM_VIRTUALLY_FRAME" val="{&quot;height&quot;:442.55,&quot;left&quot;:18.25,&quot;top&quot;:97.45,&quot;width&quot;:946.0176377952755}"/>
</p:tagLst>
</file>

<file path=ppt/tags/tag133.xml><?xml version="1.0" encoding="utf-8"?>
<p:tagLst xmlns:p="http://schemas.openxmlformats.org/presentationml/2006/main">
  <p:tag name="KSO_WM_DIAGRAM_VIRTUALLY_FRAME" val="{&quot;height&quot;:442.55,&quot;left&quot;:18.25,&quot;top&quot;:97.45,&quot;width&quot;:946.0176377952755}"/>
</p:tagLst>
</file>

<file path=ppt/tags/tag134.xml><?xml version="1.0" encoding="utf-8"?>
<p:tagLst xmlns:p="http://schemas.openxmlformats.org/presentationml/2006/main">
  <p:tag name="KSO_WM_DIAGRAM_VIRTUALLY_FRAME" val="{&quot;height&quot;:442.55,&quot;left&quot;:18.25,&quot;top&quot;:97.45,&quot;width&quot;:946.0176377952755}"/>
</p:tagLst>
</file>

<file path=ppt/tags/tag135.xml><?xml version="1.0" encoding="utf-8"?>
<p:tagLst xmlns:p="http://schemas.openxmlformats.org/presentationml/2006/main">
  <p:tag name="KSO_WM_DIAGRAM_VIRTUALLY_FRAME" val="{&quot;height&quot;:442.55,&quot;left&quot;:18.25,&quot;top&quot;:97.45,&quot;width&quot;:946.0176377952755}"/>
</p:tagLst>
</file>

<file path=ppt/tags/tag136.xml><?xml version="1.0" encoding="utf-8"?>
<p:tagLst xmlns:p="http://schemas.openxmlformats.org/presentationml/2006/main">
  <p:tag name="KSO_WM_DIAGRAM_VIRTUALLY_FRAME" val="{&quot;height&quot;:442.55,&quot;left&quot;:18.25,&quot;top&quot;:97.45,&quot;width&quot;:946.0176377952755}"/>
</p:tagLst>
</file>

<file path=ppt/tags/tag137.xml><?xml version="1.0" encoding="utf-8"?>
<p:tagLst xmlns:p="http://schemas.openxmlformats.org/presentationml/2006/main">
  <p:tag name="KSO_WM_DIAGRAM_VIRTUALLY_FRAME" val="{&quot;height&quot;:442.55,&quot;left&quot;:18.25,&quot;top&quot;:97.45,&quot;width&quot;:946.0176377952755}"/>
</p:tagLst>
</file>

<file path=ppt/tags/tag138.xml><?xml version="1.0" encoding="utf-8"?>
<p:tagLst xmlns:p="http://schemas.openxmlformats.org/presentationml/2006/main">
  <p:tag name="COMMONDATA" val="eyJoZGlkIjoiNmNhNWMwZWJlOWY2NDMzNDdhNDMwMmJhN2NiNGRjMTkifQ=="/>
  <p:tag name="resource_record_key" val="{&quot;29&quot;:[50000031],&quot;70&quot;:[3321782]}"/>
</p:tagLst>
</file>

<file path=ppt/tags/tag14.xml><?xml version="1.0" encoding="utf-8"?>
<p:tagLst xmlns:p="http://schemas.openxmlformats.org/presentationml/2006/main">
  <p:tag name="KSO_WM_DIAGRAM_VIRTUALLY_FRAME" val="{&quot;height&quot;:433.7874803149606,&quot;left&quot;:46.01118110236221,&quot;top&quot;:106.75,&quot;width&quot;:913.9888188976378}"/>
</p:tagLst>
</file>

<file path=ppt/tags/tag15.xml><?xml version="1.0" encoding="utf-8"?>
<p:tagLst xmlns:p="http://schemas.openxmlformats.org/presentationml/2006/main">
  <p:tag name="KSO_WM_DIAGRAM_VIRTUALLY_FRAME" val="{&quot;height&quot;:433.7874803149606,&quot;left&quot;:46.01118110236221,&quot;top&quot;:106.75,&quot;width&quot;:913.9888188976378}"/>
</p:tagLst>
</file>

<file path=ppt/tags/tag16.xml><?xml version="1.0" encoding="utf-8"?>
<p:tagLst xmlns:p="http://schemas.openxmlformats.org/presentationml/2006/main">
  <p:tag name="KSO_WM_DIAGRAM_VIRTUALLY_FRAME" val="{&quot;height&quot;:433.7874803149606,&quot;left&quot;:46.01118110236221,&quot;top&quot;:106.75,&quot;width&quot;:913.9888188976378}"/>
</p:tagLst>
</file>

<file path=ppt/tags/tag17.xml><?xml version="1.0" encoding="utf-8"?>
<p:tagLst xmlns:p="http://schemas.openxmlformats.org/presentationml/2006/main">
  <p:tag name="KSO_WM_DIAGRAM_VIRTUALLY_FRAME" val="{&quot;height&quot;:433.7874803149606,&quot;left&quot;:46.01118110236221,&quot;top&quot;:106.75,&quot;width&quot;:913.9888188976378}"/>
</p:tagLst>
</file>

<file path=ppt/tags/tag18.xml><?xml version="1.0" encoding="utf-8"?>
<p:tagLst xmlns:p="http://schemas.openxmlformats.org/presentationml/2006/main">
  <p:tag name="KSO_WM_DIAGRAM_VIRTUALLY_FRAME" val="{&quot;height&quot;:433.7874803149606,&quot;left&quot;:46.01118110236221,&quot;top&quot;:106.75,&quot;width&quot;:913.9888188976378}"/>
</p:tagLst>
</file>

<file path=ppt/tags/tag19.xml><?xml version="1.0" encoding="utf-8"?>
<p:tagLst xmlns:p="http://schemas.openxmlformats.org/presentationml/2006/main">
  <p:tag name="KSO_WM_DIAGRAM_VIRTUALLY_FRAME" val="{&quot;height&quot;:433.7874803149606,&quot;left&quot;:46.01118110236221,&quot;top&quot;:106.75,&quot;width&quot;:913.9888188976378}"/>
</p:tagLst>
</file>

<file path=ppt/tags/tag2.xml><?xml version="1.0" encoding="utf-8"?>
<p:tagLst xmlns:p="http://schemas.openxmlformats.org/presentationml/2006/main">
  <p:tag name="KSO_WM_DIAGRAM_VIRTUALLY_FRAME" val="{&quot;height&quot;:433.7874803149606,&quot;left&quot;:46.01118110236221,&quot;top&quot;:106.75,&quot;width&quot;:913.9888188976378}"/>
</p:tagLst>
</file>

<file path=ppt/tags/tag20.xml><?xml version="1.0" encoding="utf-8"?>
<p:tagLst xmlns:p="http://schemas.openxmlformats.org/presentationml/2006/main">
  <p:tag name="KSO_WM_DIAGRAM_VIRTUALLY_FRAME" val="{&quot;height&quot;:433.7874803149606,&quot;left&quot;:46.01118110236221,&quot;top&quot;:106.75,&quot;width&quot;:913.9888188976378}"/>
</p:tagLst>
</file>

<file path=ppt/tags/tag21.xml><?xml version="1.0" encoding="utf-8"?>
<p:tagLst xmlns:p="http://schemas.openxmlformats.org/presentationml/2006/main">
  <p:tag name="KSO_WM_DIAGRAM_VIRTUALLY_FRAME" val="{&quot;height&quot;:433.7874803149606,&quot;left&quot;:46.01118110236221,&quot;top&quot;:106.75,&quot;width&quot;:913.9888188976378}"/>
</p:tagLst>
</file>

<file path=ppt/tags/tag22.xml><?xml version="1.0" encoding="utf-8"?>
<p:tagLst xmlns:p="http://schemas.openxmlformats.org/presentationml/2006/main">
  <p:tag name="KSO_WM_DIAGRAM_VIRTUALLY_FRAME" val="{&quot;height&quot;:433.7874803149606,&quot;left&quot;:46.01118110236221,&quot;top&quot;:106.75,&quot;width&quot;:913.9888188976378}"/>
</p:tagLst>
</file>

<file path=ppt/tags/tag23.xml><?xml version="1.0" encoding="utf-8"?>
<p:tagLst xmlns:p="http://schemas.openxmlformats.org/presentationml/2006/main">
  <p:tag name="KSO_WM_DIAGRAM_VIRTUALLY_FRAME" val="{&quot;height&quot;:433.7874803149606,&quot;left&quot;:46.01118110236221,&quot;top&quot;:106.75,&quot;width&quot;:913.9888188976378}"/>
</p:tagLst>
</file>

<file path=ppt/tags/tag24.xml><?xml version="1.0" encoding="utf-8"?>
<p:tagLst xmlns:p="http://schemas.openxmlformats.org/presentationml/2006/main">
  <p:tag name="KSO_WM_DIAGRAM_VIRTUALLY_FRAME" val="{&quot;height&quot;:433.7874803149606,&quot;left&quot;:46.01118110236221,&quot;top&quot;:106.75,&quot;width&quot;:913.9888188976378}"/>
</p:tagLst>
</file>

<file path=ppt/tags/tag25.xml><?xml version="1.0" encoding="utf-8"?>
<p:tagLst xmlns:p="http://schemas.openxmlformats.org/presentationml/2006/main">
  <p:tag name="KSO_WM_DIAGRAM_VIRTUALLY_FRAME" val="{&quot;height&quot;:433.7874803149606,&quot;left&quot;:46.01118110236221,&quot;top&quot;:106.75,&quot;width&quot;:913.9888188976378}"/>
</p:tagLst>
</file>

<file path=ppt/tags/tag26.xml><?xml version="1.0" encoding="utf-8"?>
<p:tagLst xmlns:p="http://schemas.openxmlformats.org/presentationml/2006/main">
  <p:tag name="KSO_WM_DIAGRAM_VIRTUALLY_FRAME" val="{&quot;height&quot;:433.7874803149606,&quot;left&quot;:46.01118110236221,&quot;top&quot;:106.75,&quot;width&quot;:913.9888188976378}"/>
</p:tagLst>
</file>

<file path=ppt/tags/tag27.xml><?xml version="1.0" encoding="utf-8"?>
<p:tagLst xmlns:p="http://schemas.openxmlformats.org/presentationml/2006/main">
  <p:tag name="KSO_WM_DIAGRAM_VIRTUALLY_FRAME" val="{&quot;height&quot;:433.7874803149606,&quot;left&quot;:46.01118110236221,&quot;top&quot;:106.75,&quot;width&quot;:913.9888188976378}"/>
</p:tagLst>
</file>

<file path=ppt/tags/tag28.xml><?xml version="1.0" encoding="utf-8"?>
<p:tagLst xmlns:p="http://schemas.openxmlformats.org/presentationml/2006/main">
  <p:tag name="KSO_WM_DIAGRAM_VIRTUALLY_FRAME" val="{&quot;height&quot;:433.7874803149606,&quot;left&quot;:46.01118110236221,&quot;top&quot;:106.75,&quot;width&quot;:913.9888188976378}"/>
</p:tagLst>
</file>

<file path=ppt/tags/tag29.xml><?xml version="1.0" encoding="utf-8"?>
<p:tagLst xmlns:p="http://schemas.openxmlformats.org/presentationml/2006/main">
  <p:tag name="KSO_WM_DIAGRAM_VIRTUALLY_FRAME" val="{&quot;height&quot;:433.7874803149606,&quot;left&quot;:46.01118110236221,&quot;top&quot;:106.75,&quot;width&quot;:913.9888188976378}"/>
</p:tagLst>
</file>

<file path=ppt/tags/tag3.xml><?xml version="1.0" encoding="utf-8"?>
<p:tagLst xmlns:p="http://schemas.openxmlformats.org/presentationml/2006/main">
  <p:tag name="KSO_WM_DIAGRAM_VIRTUALLY_FRAME" val="{&quot;height&quot;:433.7874803149606,&quot;left&quot;:46.01118110236221,&quot;top&quot;:106.75,&quot;width&quot;:913.9888188976378}"/>
</p:tagLst>
</file>

<file path=ppt/tags/tag30.xml><?xml version="1.0" encoding="utf-8"?>
<p:tagLst xmlns:p="http://schemas.openxmlformats.org/presentationml/2006/main">
  <p:tag name="KSO_WM_DIAGRAM_VIRTUALLY_FRAME" val="{&quot;height&quot;:433.7874803149606,&quot;left&quot;:46.01118110236221,&quot;top&quot;:106.75,&quot;width&quot;:913.9888188976378}"/>
</p:tagLst>
</file>

<file path=ppt/tags/tag31.xml><?xml version="1.0" encoding="utf-8"?>
<p:tagLst xmlns:p="http://schemas.openxmlformats.org/presentationml/2006/main">
  <p:tag name="KSO_WM_DIAGRAM_VIRTUALLY_FRAME" val="{&quot;height&quot;:433.7874803149606,&quot;left&quot;:46.01118110236221,&quot;top&quot;:106.75,&quot;width&quot;:913.9888188976378}"/>
</p:tagLst>
</file>

<file path=ppt/tags/tag32.xml><?xml version="1.0" encoding="utf-8"?>
<p:tagLst xmlns:p="http://schemas.openxmlformats.org/presentationml/2006/main">
  <p:tag name="TABLE_ENDDRAG_ORIGIN_RECT" val="838*56"/>
  <p:tag name="TABLE_ENDDRAG_RECT" val="62*407*838*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43.6999969482422,&quot;left&quot;:4.75,&quot;top&quot;:113.85,&quot;width&quot;:2114.3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443.6999969482422,&quot;left&quot;:4.75,&quot;top&quot;:113.85,&quot;width&quot;:2114.3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
</p:tagLst>
</file>

<file path=ppt/tags/tag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43.6999969482422,&quot;left&quot;:4.75,&quot;top&quot;:113.85,&quot;width&quot;:2114.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DIAGRAM_USE_COLOR_VALUE" val="{&quot;color_scheme&quot;:1,&quot;color_type&quot;:1,&quot;theme_color_indexes&quot;:[]}"/>
</p:tagLst>
</file>

<file path=ppt/tags/tag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31.0499969482422,&quot;left&quot;:4.75,&quot;top&quot;:126.5,&quot;width&quot;:2114.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正文，文字是您思想的提炼，请尽量言简意赅的阐述观点。单击此处输入正文，文字是您思想的提炼，请尽量言简意赅的阐述观点。单击此处输入您的项正文"/>
  <p:tag name="KSO_WM_UNIT_TEXT_FILL_FORE_SCHEMECOLOR_INDEX" val="1"/>
  <p:tag name="KSO_WM_UNIT_TEXT_FILL_TYPE" val="1"/>
  <p:tag name="KSO_WM_DIAGRAM_USE_COLOR_VALUE" val="{&quot;color_scheme&quot;:1,&quot;color_type&quot;:1,&quot;theme_color_indexes&quot;:[]}"/>
</p:tagLst>
</file>

<file path=ppt/tags/tag37.xml><?xml version="1.0" encoding="utf-8"?>
<p:tagLst xmlns:p="http://schemas.openxmlformats.org/presentationml/2006/main">
  <p:tag name="KSO_WM_DIAGRAM_VIRTUALLY_FRAME" val="{&quot;height&quot;:367.2999969482422,&quot;left&quot;:10.4,&quot;top&quot;:190.25,&quot;width&quot;:2108.7}"/>
</p:tagLst>
</file>

<file path=ppt/tags/tag38.xml><?xml version="1.0" encoding="utf-8"?>
<p:tagLst xmlns:p="http://schemas.openxmlformats.org/presentationml/2006/main">
  <p:tag name="KSO_WM_DIAGRAM_VIRTUALLY_FRAME" val="{&quot;height&quot;:367.2999969482422,&quot;left&quot;:10.4,&quot;top&quot;:190.25,&quot;width&quot;:2108.7}"/>
</p:tagLst>
</file>

<file path=ppt/tags/tag39.xml><?xml version="1.0" encoding="utf-8"?>
<p:tagLst xmlns:p="http://schemas.openxmlformats.org/presentationml/2006/main">
  <p:tag name="KSO_WM_DIAGRAM_VIRTUALLY_FRAME" val="{&quot;height&quot;:265.3,&quot;left&quot;:453.2,&quot;top&quot;:103.95,&quot;width&quot;:512.75}"/>
</p:tagLst>
</file>

<file path=ppt/tags/tag4.xml><?xml version="1.0" encoding="utf-8"?>
<p:tagLst xmlns:p="http://schemas.openxmlformats.org/presentationml/2006/main">
  <p:tag name="KSO_WM_DIAGRAM_VIRTUALLY_FRAME" val="{&quot;height&quot;:433.7874803149606,&quot;left&quot;:46.01118110236221,&quot;top&quot;:106.75,&quot;width&quot;:913.9888188976378}"/>
</p:tagLst>
</file>

<file path=ppt/tags/tag40.xml><?xml version="1.0" encoding="utf-8"?>
<p:tagLst xmlns:p="http://schemas.openxmlformats.org/presentationml/2006/main">
  <p:tag name="KSO_WM_DIAGRAM_VIRTUALLY_FRAME" val="{&quot;height&quot;:265.3,&quot;left&quot;:453.2,&quot;top&quot;:103.95,&quot;width&quot;:512.75}"/>
</p:tagLst>
</file>

<file path=ppt/tags/tag41.xml><?xml version="1.0" encoding="utf-8"?>
<p:tagLst xmlns:p="http://schemas.openxmlformats.org/presentationml/2006/main">
  <p:tag name="KSO_WM_DIAGRAM_VIRTUALLY_FRAME" val="{&quot;height&quot;:367.2999969482422,&quot;left&quot;:10.4,&quot;top&quot;:190.25,&quot;width&quot;:2108.7}"/>
</p:tagLst>
</file>

<file path=ppt/tags/tag42.xml><?xml version="1.0" encoding="utf-8"?>
<p:tagLst xmlns:p="http://schemas.openxmlformats.org/presentationml/2006/main">
  <p:tag name="KSO_WM_DIAGRAM_VIRTUALLY_FRAME" val="{&quot;height&quot;:367.2999969482422,&quot;left&quot;:10.4,&quot;top&quot;:190.25,&quot;width&quot;:2108.7}"/>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7.2999969482422,&quot;left&quot;:10.4,&quot;top&quot;:190.25,&quot;width&quot;:2108.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7.2999969482422,&quot;left&quot;:10.4,&quot;top&quot;:190.25,&quot;width&quot;:2108.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7.2999969482422,&quot;left&quot;:10.4,&quot;top&quot;:190.25,&quot;width&quot;:2108.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46.xml><?xml version="1.0" encoding="utf-8"?>
<p:tagLst xmlns:p="http://schemas.openxmlformats.org/presentationml/2006/main">
  <p:tag name="TABLE_ENDDRAG_ORIGIN_RECT" val="929*313"/>
  <p:tag name="TABLE_ENDDRAG_RECT" val="17*156*929*313"/>
</p:tagLst>
</file>

<file path=ppt/tags/tag47.xml><?xml version="1.0" encoding="utf-8"?>
<p:tagLst xmlns:p="http://schemas.openxmlformats.org/presentationml/2006/main">
  <p:tag name="KSO_WM_DIAGRAM_VIRTUALLY_FRAME" val="{&quot;height&quot;:429.55,&quot;left&quot;:-1.35,&quot;top&quot;:96.85,&quot;width&quot;:958.9}"/>
</p:tagLst>
</file>

<file path=ppt/tags/tag48.xml><?xml version="1.0" encoding="utf-8"?>
<p:tagLst xmlns:p="http://schemas.openxmlformats.org/presentationml/2006/main">
  <p:tag name="KSO_WM_DIAGRAM_VIRTUALLY_FRAME" val="{&quot;height&quot;:429.55,&quot;left&quot;:-1.35,&quot;top&quot;:96.85,&quot;width&quot;:958.9}"/>
</p:tagLst>
</file>

<file path=ppt/tags/tag49.xml><?xml version="1.0" encoding="utf-8"?>
<p:tagLst xmlns:p="http://schemas.openxmlformats.org/presentationml/2006/main">
  <p:tag name="KSO_WM_DIAGRAM_VIRTUALLY_FRAME" val="{&quot;height&quot;:429.55,&quot;left&quot;:-1.35,&quot;top&quot;:96.85,&quot;width&quot;:958.9}"/>
</p:tagLst>
</file>

<file path=ppt/tags/tag5.xml><?xml version="1.0" encoding="utf-8"?>
<p:tagLst xmlns:p="http://schemas.openxmlformats.org/presentationml/2006/main">
  <p:tag name="KSO_WM_DIAGRAM_VIRTUALLY_FRAME" val="{&quot;height&quot;:433.7874803149606,&quot;left&quot;:46.01118110236221,&quot;top&quot;:106.75,&quot;width&quot;:913.9888188976378}"/>
</p:tagLst>
</file>

<file path=ppt/tags/tag50.xml><?xml version="1.0" encoding="utf-8"?>
<p:tagLst xmlns:p="http://schemas.openxmlformats.org/presentationml/2006/main">
  <p:tag name="KSO_WM_DIAGRAM_VIRTUALLY_FRAME" val="{&quot;height&quot;:429.55,&quot;left&quot;:-1.35,&quot;top&quot;:96.85,&quot;width&quot;:958.9}"/>
</p:tagLst>
</file>

<file path=ppt/tags/tag51.xml><?xml version="1.0" encoding="utf-8"?>
<p:tagLst xmlns:p="http://schemas.openxmlformats.org/presentationml/2006/main">
  <p:tag name="KSO_WM_DIAGRAM_VIRTUALLY_FRAME" val="{&quot;height&quot;:429.55,&quot;left&quot;:-1.35,&quot;top&quot;:96.85,&quot;width&quot;:958.9}"/>
</p:tagLst>
</file>

<file path=ppt/tags/tag52.xml><?xml version="1.0" encoding="utf-8"?>
<p:tagLst xmlns:p="http://schemas.openxmlformats.org/presentationml/2006/main">
  <p:tag name="KSO_WM_DIAGRAM_VIRTUALLY_FRAME" val="{&quot;height&quot;:429.55,&quot;left&quot;:-1.35,&quot;top&quot;:96.85,&quot;width&quot;:958.9}"/>
</p:tagLst>
</file>

<file path=ppt/tags/tag53.xml><?xml version="1.0" encoding="utf-8"?>
<p:tagLst xmlns:p="http://schemas.openxmlformats.org/presentationml/2006/main">
  <p:tag name="KSO_WM_DIAGRAM_VIRTUALLY_FRAME" val="{&quot;height&quot;:429.55,&quot;left&quot;:-1.35,&quot;top&quot;:96.85,&quot;width&quot;:958.9}"/>
</p:tagLst>
</file>

<file path=ppt/tags/tag54.xml><?xml version="1.0" encoding="utf-8"?>
<p:tagLst xmlns:p="http://schemas.openxmlformats.org/presentationml/2006/main">
  <p:tag name="KSO_WM_DIAGRAM_VIRTUALLY_FRAME" val="{&quot;height&quot;:429.55,&quot;left&quot;:-1.35,&quot;top&quot;:96.85,&quot;width&quot;:958.9}"/>
</p:tagLst>
</file>

<file path=ppt/tags/tag55.xml><?xml version="1.0" encoding="utf-8"?>
<p:tagLst xmlns:p="http://schemas.openxmlformats.org/presentationml/2006/main">
  <p:tag name="KSO_WM_DIAGRAM_VIRTUALLY_FRAME" val="{&quot;height&quot;:429.55,&quot;left&quot;:-1.35,&quot;top&quot;:96.85,&quot;width&quot;:958.9}"/>
</p:tagLst>
</file>

<file path=ppt/tags/tag56.xml><?xml version="1.0" encoding="utf-8"?>
<p:tagLst xmlns:p="http://schemas.openxmlformats.org/presentationml/2006/main">
  <p:tag name="KSO_WM_DIAGRAM_VIRTUALLY_FRAME" val="{&quot;height&quot;:429.55,&quot;left&quot;:-1.35,&quot;top&quot;:96.85,&quot;width&quot;:958.9}"/>
</p:tagLst>
</file>

<file path=ppt/tags/tag57.xml><?xml version="1.0" encoding="utf-8"?>
<p:tagLst xmlns:p="http://schemas.openxmlformats.org/presentationml/2006/main">
  <p:tag name="KSO_WM_DIAGRAM_VIRTUALLY_FRAME" val="{&quot;height&quot;:429.55,&quot;left&quot;:-1.35,&quot;top&quot;:96.85,&quot;width&quot;:958.9}"/>
</p:tagLst>
</file>

<file path=ppt/tags/tag58.xml><?xml version="1.0" encoding="utf-8"?>
<p:tagLst xmlns:p="http://schemas.openxmlformats.org/presentationml/2006/main">
  <p:tag name="KSO_WM_DIAGRAM_VIRTUALLY_FRAME" val="{&quot;height&quot;:429.55,&quot;left&quot;:-1.35,&quot;top&quot;:96.85,&quot;width&quot;:958.9}"/>
</p:tagLst>
</file>

<file path=ppt/tags/tag59.xml><?xml version="1.0" encoding="utf-8"?>
<p:tagLst xmlns:p="http://schemas.openxmlformats.org/presentationml/2006/main">
  <p:tag name="KSO_WM_DIAGRAM_VIRTUALLY_FRAME" val="{&quot;height&quot;:429.55,&quot;left&quot;:-1.35,&quot;top&quot;:96.85,&quot;width&quot;:958.9}"/>
</p:tagLst>
</file>

<file path=ppt/tags/tag6.xml><?xml version="1.0" encoding="utf-8"?>
<p:tagLst xmlns:p="http://schemas.openxmlformats.org/presentationml/2006/main">
  <p:tag name="KSO_WM_DIAGRAM_VIRTUALLY_FRAME" val="{&quot;height&quot;:433.7874803149606,&quot;left&quot;:46.01118110236221,&quot;top&quot;:106.75,&quot;width&quot;:913.9888188976378}"/>
</p:tagLst>
</file>

<file path=ppt/tags/tag60.xml><?xml version="1.0" encoding="utf-8"?>
<p:tagLst xmlns:p="http://schemas.openxmlformats.org/presentationml/2006/main">
  <p:tag name="KSO_WM_DIAGRAM_VIRTUALLY_FRAME" val="{&quot;height&quot;:429.55,&quot;left&quot;:-1.35,&quot;top&quot;:96.85,&quot;width&quot;:958.9}"/>
</p:tagLst>
</file>

<file path=ppt/tags/tag61.xml><?xml version="1.0" encoding="utf-8"?>
<p:tagLst xmlns:p="http://schemas.openxmlformats.org/presentationml/2006/main">
  <p:tag name="KSO_WM_DIAGRAM_VIRTUALLY_FRAME" val="{&quot;height&quot;:429.55,&quot;left&quot;:-1.35,&quot;top&quot;:96.85,&quot;width&quot;:958.9}"/>
</p:tagLst>
</file>

<file path=ppt/tags/tag62.xml><?xml version="1.0" encoding="utf-8"?>
<p:tagLst xmlns:p="http://schemas.openxmlformats.org/presentationml/2006/main">
  <p:tag name="KSO_WM_DIAGRAM_VIRTUALLY_FRAME" val="{&quot;height&quot;:429.55,&quot;left&quot;:-1.35,&quot;top&quot;:96.85,&quot;width&quot;:958.9}"/>
</p:tagLst>
</file>

<file path=ppt/tags/tag63.xml><?xml version="1.0" encoding="utf-8"?>
<p:tagLst xmlns:p="http://schemas.openxmlformats.org/presentationml/2006/main">
  <p:tag name="KSO_WM_DIAGRAM_VIRTUALLY_FRAME" val="{&quot;height&quot;:429.55,&quot;left&quot;:-1.35,&quot;top&quot;:96.85,&quot;width&quot;:958.9}"/>
</p:tagLst>
</file>

<file path=ppt/tags/tag64.xml><?xml version="1.0" encoding="utf-8"?>
<p:tagLst xmlns:p="http://schemas.openxmlformats.org/presentationml/2006/main">
  <p:tag name="KSO_WM_DIAGRAM_VIRTUALLY_FRAME" val="{&quot;height&quot;:429.55,&quot;left&quot;:-1.35,&quot;top&quot;:96.85,&quot;width&quot;:958.9}"/>
</p:tagLst>
</file>

<file path=ppt/tags/tag65.xml><?xml version="1.0" encoding="utf-8"?>
<p:tagLst xmlns:p="http://schemas.openxmlformats.org/presentationml/2006/main">
  <p:tag name="KSO_WM_DIAGRAM_VIRTUALLY_FRAME" val="{&quot;height&quot;:429.55,&quot;left&quot;:-1.35,&quot;top&quot;:96.85,&quot;width&quot;:958.9}"/>
</p:tagLst>
</file>

<file path=ppt/tags/tag66.xml><?xml version="1.0" encoding="utf-8"?>
<p:tagLst xmlns:p="http://schemas.openxmlformats.org/presentationml/2006/main">
  <p:tag name="KSO_WM_DIAGRAM_VIRTUALLY_FRAME" val="{&quot;height&quot;:429.55,&quot;left&quot;:-1.35,&quot;top&quot;:96.85,&quot;width&quot;:958.9}"/>
</p:tagLst>
</file>

<file path=ppt/tags/tag67.xml><?xml version="1.0" encoding="utf-8"?>
<p:tagLst xmlns:p="http://schemas.openxmlformats.org/presentationml/2006/main">
  <p:tag name="KSO_WM_DIAGRAM_VIRTUALLY_FRAME" val="{&quot;height&quot;:429.55,&quot;left&quot;:-1.35,&quot;top&quot;:96.85,&quot;width&quot;:958.9}"/>
</p:tagLst>
</file>

<file path=ppt/tags/tag68.xml><?xml version="1.0" encoding="utf-8"?>
<p:tagLst xmlns:p="http://schemas.openxmlformats.org/presentationml/2006/main">
  <p:tag name="KSO_WM_DIAGRAM_VIRTUALLY_FRAME" val="{&quot;height&quot;:429.55,&quot;left&quot;:-1.35,&quot;top&quot;:96.85,&quot;width&quot;:958.9}"/>
</p:tagLst>
</file>

<file path=ppt/tags/tag69.xml><?xml version="1.0" encoding="utf-8"?>
<p:tagLst xmlns:p="http://schemas.openxmlformats.org/presentationml/2006/main">
  <p:tag name="KSO_WM_DIAGRAM_VIRTUALLY_FRAME" val="{&quot;height&quot;:429.55,&quot;left&quot;:-1.35,&quot;top&quot;:96.85,&quot;width&quot;:958.9}"/>
</p:tagLst>
</file>

<file path=ppt/tags/tag7.xml><?xml version="1.0" encoding="utf-8"?>
<p:tagLst xmlns:p="http://schemas.openxmlformats.org/presentationml/2006/main">
  <p:tag name="KSO_WM_DIAGRAM_VIRTUALLY_FRAME" val="{&quot;height&quot;:433.7874803149606,&quot;left&quot;:46.01118110236221,&quot;top&quot;:106.75,&quot;width&quot;:913.9888188976378}"/>
</p:tagLst>
</file>

<file path=ppt/tags/tag70.xml><?xml version="1.0" encoding="utf-8"?>
<p:tagLst xmlns:p="http://schemas.openxmlformats.org/presentationml/2006/main">
  <p:tag name="KSO_WM_DIAGRAM_VIRTUALLY_FRAME" val="{&quot;height&quot;:429.55,&quot;left&quot;:-1.35,&quot;top&quot;:96.85,&quot;width&quot;:958.9}"/>
</p:tagLst>
</file>

<file path=ppt/tags/tag71.xml><?xml version="1.0" encoding="utf-8"?>
<p:tagLst xmlns:p="http://schemas.openxmlformats.org/presentationml/2006/main">
  <p:tag name="KSO_WM_DIAGRAM_VIRTUALLY_FRAME" val="{&quot;height&quot;:429.55,&quot;left&quot;:-1.35,&quot;top&quot;:96.85,&quot;width&quot;:958.9}"/>
</p:tagLst>
</file>

<file path=ppt/tags/tag72.xml><?xml version="1.0" encoding="utf-8"?>
<p:tagLst xmlns:p="http://schemas.openxmlformats.org/presentationml/2006/main">
  <p:tag name="KSO_WM_DIAGRAM_VIRTUALLY_FRAME" val="{&quot;height&quot;:429.55,&quot;left&quot;:-1.35,&quot;top&quot;:96.85,&quot;width&quot;:958.9}"/>
</p:tagLst>
</file>

<file path=ppt/tags/tag73.xml><?xml version="1.0" encoding="utf-8"?>
<p:tagLst xmlns:p="http://schemas.openxmlformats.org/presentationml/2006/main">
  <p:tag name="KSO_WM_DIAGRAM_VIRTUALLY_FRAME" val="{&quot;height&quot;:275.9,&quot;left&quot;:168.05,&quot;top&quot;:257.5,&quot;width&quot;:638.35}"/>
</p:tagLst>
</file>

<file path=ppt/tags/tag74.xml><?xml version="1.0" encoding="utf-8"?>
<p:tagLst xmlns:p="http://schemas.openxmlformats.org/presentationml/2006/main">
  <p:tag name="KSO_WM_DIAGRAM_VIRTUALLY_FRAME" val="{&quot;height&quot;:275.9,&quot;left&quot;:168.05,&quot;top&quot;:257.5,&quot;width&quot;:638.35}"/>
</p:tagLst>
</file>

<file path=ppt/tags/tag75.xml><?xml version="1.0" encoding="utf-8"?>
<p:tagLst xmlns:p="http://schemas.openxmlformats.org/presentationml/2006/main">
  <p:tag name="KSO_WM_DIAGRAM_VIRTUALLY_FRAME" val="{&quot;height&quot;:275.9,&quot;left&quot;:168.05,&quot;top&quot;:257.5,&quot;width&quot;:638.35}"/>
</p:tagLst>
</file>

<file path=ppt/tags/tag76.xml><?xml version="1.0" encoding="utf-8"?>
<p:tagLst xmlns:p="http://schemas.openxmlformats.org/presentationml/2006/main">
  <p:tag name="KSO_WM_DIAGRAM_VIRTUALLY_FRAME" val="{&quot;height&quot;:275.9,&quot;left&quot;:168.05,&quot;top&quot;:257.5,&quot;width&quot;:638.35}"/>
</p:tagLst>
</file>

<file path=ppt/tags/tag77.xml><?xml version="1.0" encoding="utf-8"?>
<p:tagLst xmlns:p="http://schemas.openxmlformats.org/presentationml/2006/main">
  <p:tag name="KSO_WM_DIAGRAM_VIRTUALLY_FRAME" val="{&quot;height&quot;:275.9,&quot;left&quot;:168.05,&quot;top&quot;:257.5,&quot;width&quot;:638.35}"/>
</p:tagLst>
</file>

<file path=ppt/tags/tag78.xml><?xml version="1.0" encoding="utf-8"?>
<p:tagLst xmlns:p="http://schemas.openxmlformats.org/presentationml/2006/main">
  <p:tag name="KSO_WM_DIAGRAM_VIRTUALLY_FRAME" val="{&quot;height&quot;:275.9,&quot;left&quot;:168.05,&quot;top&quot;:257.5,&quot;width&quot;:638.35}"/>
</p:tagLst>
</file>

<file path=ppt/tags/tag79.xml><?xml version="1.0" encoding="utf-8"?>
<p:tagLst xmlns:p="http://schemas.openxmlformats.org/presentationml/2006/main">
  <p:tag name="KSO_WM_DIAGRAM_VIRTUALLY_FRAME" val="{&quot;height&quot;:275.9,&quot;left&quot;:168.05,&quot;top&quot;:257.5,&quot;width&quot;:638.35}"/>
</p:tagLst>
</file>

<file path=ppt/tags/tag8.xml><?xml version="1.0" encoding="utf-8"?>
<p:tagLst xmlns:p="http://schemas.openxmlformats.org/presentationml/2006/main">
  <p:tag name="KSO_WM_DIAGRAM_VIRTUALLY_FRAME" val="{&quot;height&quot;:433.7874803149606,&quot;left&quot;:46.01118110236221,&quot;top&quot;:106.75,&quot;width&quot;:913.9888188976378}"/>
</p:tagLst>
</file>

<file path=ppt/tags/tag80.xml><?xml version="1.0" encoding="utf-8"?>
<p:tagLst xmlns:p="http://schemas.openxmlformats.org/presentationml/2006/main">
  <p:tag name="KSO_WM_DIAGRAM_VIRTUALLY_FRAME" val="{&quot;height&quot;:275.9,&quot;left&quot;:168.05,&quot;top&quot;:257.5,&quot;width&quot;:638.35}"/>
</p:tagLst>
</file>

<file path=ppt/tags/tag81.xml><?xml version="1.0" encoding="utf-8"?>
<p:tagLst xmlns:p="http://schemas.openxmlformats.org/presentationml/2006/main">
  <p:tag name="KSO_WM_DIAGRAM_VIRTUALLY_FRAME" val="{&quot;height&quot;:275.9,&quot;left&quot;:168.05,&quot;top&quot;:257.5,&quot;width&quot;:638.35}"/>
</p:tagLst>
</file>

<file path=ppt/tags/tag82.xml><?xml version="1.0" encoding="utf-8"?>
<p:tagLst xmlns:p="http://schemas.openxmlformats.org/presentationml/2006/main">
  <p:tag name="KSO_WM_DIAGRAM_VIRTUALLY_FRAME" val="{&quot;height&quot;:275.9,&quot;left&quot;:168.05,&quot;top&quot;:257.5,&quot;width&quot;:638.35}"/>
</p:tagLst>
</file>

<file path=ppt/tags/tag83.xml><?xml version="1.0" encoding="utf-8"?>
<p:tagLst xmlns:p="http://schemas.openxmlformats.org/presentationml/2006/main">
  <p:tag name="KSO_WM_DIAGRAM_VIRTUALLY_FRAME" val="{&quot;height&quot;:275.9,&quot;left&quot;:168.05,&quot;top&quot;:257.5,&quot;width&quot;:638.35}"/>
</p:tagLst>
</file>

<file path=ppt/tags/tag84.xml><?xml version="1.0" encoding="utf-8"?>
<p:tagLst xmlns:p="http://schemas.openxmlformats.org/presentationml/2006/main">
  <p:tag name="KSO_WM_DIAGRAM_VIRTUALLY_FRAME" val="{&quot;height&quot;:275.9,&quot;left&quot;:168.05,&quot;top&quot;:257.5,&quot;width&quot;:638.35}"/>
</p:tagLst>
</file>

<file path=ppt/tags/tag85.xml><?xml version="1.0" encoding="utf-8"?>
<p:tagLst xmlns:p="http://schemas.openxmlformats.org/presentationml/2006/main">
  <p:tag name="KSO_WM_DIAGRAM_VIRTUALLY_FRAME" val="{&quot;height&quot;:275.9,&quot;left&quot;:168.05,&quot;top&quot;:257.5,&quot;width&quot;:638.35}"/>
</p:tagLst>
</file>

<file path=ppt/tags/tag86.xml><?xml version="1.0" encoding="utf-8"?>
<p:tagLst xmlns:p="http://schemas.openxmlformats.org/presentationml/2006/main">
  <p:tag name="KSO_WM_DIAGRAM_VIRTUALLY_FRAME" val="{&quot;height&quot;:275.9,&quot;left&quot;:168.05,&quot;top&quot;:257.5,&quot;width&quot;:638.35}"/>
</p:tagLst>
</file>

<file path=ppt/tags/tag87.xml><?xml version="1.0" encoding="utf-8"?>
<p:tagLst xmlns:p="http://schemas.openxmlformats.org/presentationml/2006/main">
  <p:tag name="KSO_WM_DIAGRAM_VIRTUALLY_FRAME" val="{&quot;height&quot;:275.9,&quot;left&quot;:168.05,&quot;top&quot;:257.5,&quot;width&quot;:638.35}"/>
</p:tagLst>
</file>

<file path=ppt/tags/tag88.xml><?xml version="1.0" encoding="utf-8"?>
<p:tagLst xmlns:p="http://schemas.openxmlformats.org/presentationml/2006/main">
  <p:tag name="KSO_WM_DIAGRAM_VIRTUALLY_FRAME" val="{&quot;height&quot;:275.9,&quot;left&quot;:168.05,&quot;top&quot;:257.5,&quot;width&quot;:638.35}"/>
</p:tagLst>
</file>

<file path=ppt/tags/tag89.xml><?xml version="1.0" encoding="utf-8"?>
<p:tagLst xmlns:p="http://schemas.openxmlformats.org/presentationml/2006/main">
  <p:tag name="KSO_WM_DIAGRAM_VIRTUALLY_FRAME" val="{&quot;height&quot;:275.9,&quot;left&quot;:168.05,&quot;top&quot;:257.5,&quot;width&quot;:638.35}"/>
</p:tagLst>
</file>

<file path=ppt/tags/tag9.xml><?xml version="1.0" encoding="utf-8"?>
<p:tagLst xmlns:p="http://schemas.openxmlformats.org/presentationml/2006/main">
  <p:tag name="KSO_WM_DIAGRAM_VIRTUALLY_FRAME" val="{&quot;height&quot;:433.7874803149606,&quot;left&quot;:46.01118110236221,&quot;top&quot;:106.75,&quot;width&quot;:913.9888188976378}"/>
</p:tagLst>
</file>

<file path=ppt/tags/tag90.xml><?xml version="1.0" encoding="utf-8"?>
<p:tagLst xmlns:p="http://schemas.openxmlformats.org/presentationml/2006/main">
  <p:tag name="KSO_WM_DIAGRAM_VIRTUALLY_FRAME" val="{&quot;height&quot;:275.9,&quot;left&quot;:168.05,&quot;top&quot;:257.5,&quot;width&quot;:638.35}"/>
</p:tagLst>
</file>

<file path=ppt/tags/tag91.xml><?xml version="1.0" encoding="utf-8"?>
<p:tagLst xmlns:p="http://schemas.openxmlformats.org/presentationml/2006/main">
  <p:tag name="KSO_WM_DIAGRAM_VIRTUALLY_FRAME" val="{&quot;height&quot;:275.9,&quot;left&quot;:168.05,&quot;top&quot;:257.5,&quot;width&quot;:638.35}"/>
</p:tagLst>
</file>

<file path=ppt/tags/tag92.xml><?xml version="1.0" encoding="utf-8"?>
<p:tagLst xmlns:p="http://schemas.openxmlformats.org/presentationml/2006/main">
  <p:tag name="KSO_WM_DIAGRAM_VIRTUALLY_FRAME" val="{&quot;height&quot;:275.9,&quot;left&quot;:168.05,&quot;top&quot;:257.5,&quot;width&quot;:638.35}"/>
</p:tagLst>
</file>

<file path=ppt/tags/tag93.xml><?xml version="1.0" encoding="utf-8"?>
<p:tagLst xmlns:p="http://schemas.openxmlformats.org/presentationml/2006/main">
  <p:tag name="KSO_WM_DIAGRAM_VIRTUALLY_FRAME" val="{&quot;height&quot;:275.9,&quot;left&quot;:168.05,&quot;top&quot;:257.5,&quot;width&quot;:638.35}"/>
</p:tagLst>
</file>

<file path=ppt/tags/tag94.xml><?xml version="1.0" encoding="utf-8"?>
<p:tagLst xmlns:p="http://schemas.openxmlformats.org/presentationml/2006/main">
  <p:tag name="KSO_WM_DIAGRAM_VIRTUALLY_FRAME" val="{&quot;height&quot;:275.9,&quot;left&quot;:168.05,&quot;top&quot;:257.5,&quot;width&quot;:638.35}"/>
</p:tagLst>
</file>

<file path=ppt/tags/tag95.xml><?xml version="1.0" encoding="utf-8"?>
<p:tagLst xmlns:p="http://schemas.openxmlformats.org/presentationml/2006/main">
  <p:tag name="KSO_WM_DIAGRAM_VIRTUALLY_FRAME" val="{&quot;height&quot;:275.9,&quot;left&quot;:168.05,&quot;top&quot;:257.5,&quot;width&quot;:638.35}"/>
</p:tagLst>
</file>

<file path=ppt/tags/tag96.xml><?xml version="1.0" encoding="utf-8"?>
<p:tagLst xmlns:p="http://schemas.openxmlformats.org/presentationml/2006/main">
  <p:tag name="KSO_WM_DIAGRAM_VIRTUALLY_FRAME" val="{&quot;height&quot;:275.9,&quot;left&quot;:168.05,&quot;top&quot;:257.5,&quot;width&quot;:638.35}"/>
</p:tagLst>
</file>

<file path=ppt/tags/tag97.xml><?xml version="1.0" encoding="utf-8"?>
<p:tagLst xmlns:p="http://schemas.openxmlformats.org/presentationml/2006/main">
  <p:tag name="KSO_WM_DIAGRAM_VIRTUALLY_FRAME" val="{&quot;height&quot;:275.9,&quot;left&quot;:168.05,&quot;top&quot;:257.5,&quot;width&quot;:638.35}"/>
</p:tagLst>
</file>

<file path=ppt/tags/tag98.xml><?xml version="1.0" encoding="utf-8"?>
<p:tagLst xmlns:p="http://schemas.openxmlformats.org/presentationml/2006/main">
  <p:tag name="KSO_WM_DIAGRAM_VIRTUALLY_FRAME" val="{&quot;height&quot;:275.9,&quot;left&quot;:168.05,&quot;top&quot;:257.5,&quot;width&quot;:638.35}"/>
</p:tagLst>
</file>

<file path=ppt/tags/tag99.xml><?xml version="1.0" encoding="utf-8"?>
<p:tagLst xmlns:p="http://schemas.openxmlformats.org/presentationml/2006/main">
  <p:tag name="KSO_WM_DIAGRAM_VIRTUALLY_FRAME" val="{&quot;height&quot;:275.9,&quot;left&quot;:168.05,&quot;top&quot;:257.5,&quot;width&quot;:638.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6096E6"/>
      </a:accent1>
      <a:accent2>
        <a:srgbClr val="58B6E5"/>
      </a:accent2>
      <a:accent3>
        <a:srgbClr val="56CA95"/>
      </a:accent3>
      <a:accent4>
        <a:srgbClr val="FFBA55"/>
      </a:accent4>
      <a:accent5>
        <a:srgbClr val="F18870"/>
      </a:accent5>
      <a:accent6>
        <a:srgbClr val="EC5F7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7225</Words>
  <Application>WPS 演示</Application>
  <PresentationFormat>宽屏</PresentationFormat>
  <Paragraphs>439</Paragraphs>
  <Slides>11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Arial</vt:lpstr>
      <vt:lpstr>微软雅黑</vt:lpstr>
      <vt:lpstr>Wingdings</vt:lpstr>
      <vt:lpstr>Calibri</vt:lpstr>
      <vt:lpstr>Source Han Sans CN Bold</vt:lpstr>
      <vt:lpstr>Microsoft YaHei Regular</vt:lpstr>
      <vt:lpstr>Times New Roman</vt:lpstr>
      <vt:lpstr>Franklin Gothic Book</vt:lpstr>
      <vt:lpstr>华文新魏</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Lewis</dc:creator>
  <cp:lastModifiedBy>果冻</cp:lastModifiedBy>
  <cp:revision>569</cp:revision>
  <dcterms:created xsi:type="dcterms:W3CDTF">2021-08-13T05:46:00Z</dcterms:created>
  <dcterms:modified xsi:type="dcterms:W3CDTF">2026-06-09T08:07:32Z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8D87C0793D834AB6857B9B5C30B99C5A_13</vt:lpwstr>
  </property>
</Properties>
</file>