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  <p:sldMasterId id="2147483677" r:id="rId4"/>
  </p:sldMasterIdLst>
  <p:notesMasterIdLst>
    <p:notesMasterId r:id="rId8"/>
  </p:notesMasterIdLst>
  <p:handoutMasterIdLst>
    <p:handoutMasterId r:id="rId17"/>
  </p:handoutMasterIdLst>
  <p:sldIdLst>
    <p:sldId id="278" r:id="rId5"/>
    <p:sldId id="852" r:id="rId6"/>
    <p:sldId id="500" r:id="rId7"/>
    <p:sldId id="842" r:id="rId9"/>
    <p:sldId id="841" r:id="rId10"/>
    <p:sldId id="844" r:id="rId11"/>
    <p:sldId id="850" r:id="rId12"/>
    <p:sldId id="846" r:id="rId13"/>
    <p:sldId id="853" r:id="rId14"/>
    <p:sldId id="848" r:id="rId15"/>
    <p:sldId id="847" r:id="rId16"/>
  </p:sldIdLst>
  <p:sldSz cx="12192000" cy="6858000"/>
  <p:notesSz cx="6778625" cy="9929495"/>
  <p:custDataLst>
    <p:tags r:id="rId21"/>
  </p:custData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Ø"/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Ø"/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Ø"/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Ø"/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Font typeface="Wingdings" panose="05000000000000000000" pitchFamily="2" charset="2"/>
      <a:buChar char="Ø"/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accent2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3" userDrawn="1">
          <p15:clr>
            <a:srgbClr val="A4A3A4"/>
          </p15:clr>
        </p15:guide>
        <p15:guide id="2" pos="37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</p:showPr>
  <p:clrMru>
    <a:srgbClr val="BEEEFF"/>
    <a:srgbClr val="00AAE3"/>
    <a:srgbClr val="FFFFFF"/>
    <a:srgbClr val="F37A29"/>
    <a:srgbClr val="FD5C0C"/>
    <a:srgbClr val="FDA701"/>
    <a:srgbClr val="501010"/>
    <a:srgbClr val="F63636"/>
    <a:srgbClr val="FFBDBD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1" autoAdjust="0"/>
    <p:restoredTop sz="94291" autoAdjust="0"/>
  </p:normalViewPr>
  <p:slideViewPr>
    <p:cSldViewPr showGuides="1">
      <p:cViewPr>
        <p:scale>
          <a:sx n="70" d="100"/>
          <a:sy n="70" d="100"/>
        </p:scale>
        <p:origin x="-1350" y="48"/>
      </p:cViewPr>
      <p:guideLst>
        <p:guide orient="horz" pos="2043"/>
        <p:guide pos="37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6" y="-78"/>
      </p:cViewPr>
      <p:guideLst>
        <p:guide orient="horz" pos="2958"/>
        <p:guide pos="20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1" Type="http://schemas.openxmlformats.org/officeDocument/2006/relationships/tags" Target="tags/tag3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39652" y="0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0262AC-0E47-4FA5-941D-B31ADF020F2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39652" y="9431599"/>
            <a:ext cx="2937404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1F1420-01AC-4405-88D0-AEEE4D98A00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7404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9652" y="0"/>
            <a:ext cx="2937404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846" y="744538"/>
            <a:ext cx="662093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661"/>
            <a:ext cx="5422900" cy="446841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37404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9652" y="9431599"/>
            <a:ext cx="2937404" cy="49649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F9E1FC9-B10B-4DCE-A1FE-1FE1B6E2E33C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93B427DD-E616-46DD-A4DC-354CAEAEE41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/>
        </p:nvSpPr>
        <p:spPr bwMode="ltGray">
          <a:xfrm>
            <a:off x="2734733" y="2732088"/>
            <a:ext cx="9457267" cy="625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609600" y="6019800"/>
            <a:ext cx="18288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r>
              <a:rPr lang="en-US" altLang="zh-CN" sz="2400" b="0" smtClean="0">
                <a:solidFill>
                  <a:schemeClr val="bg1"/>
                </a:solidFill>
                <a:latin typeface="Arial Black" panose="020B0A04020102020204" pitchFamily="34" charset="0"/>
              </a:rPr>
              <a:t>L o g o</a:t>
            </a:r>
            <a:endParaRPr lang="en-US" altLang="zh-CN" sz="2400" b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94" descr="康吉尔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7" y="0"/>
            <a:ext cx="417618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7" descr="康吉尔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84" y="0"/>
            <a:ext cx="422486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8" descr="康吉尔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6184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1" descr="康吉尔商标彩色图案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5445125"/>
            <a:ext cx="150706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2"/>
          <p:cNvSpPr>
            <a:spLocks noChangeArrowheads="1"/>
          </p:cNvSpPr>
          <p:nvPr userDrawn="1"/>
        </p:nvSpPr>
        <p:spPr bwMode="ltGray">
          <a:xfrm>
            <a:off x="0" y="2492375"/>
            <a:ext cx="12192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32101" y="2781303"/>
            <a:ext cx="9359900" cy="690563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064000" y="3505200"/>
            <a:ext cx="7823200" cy="533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b="1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85125-33F2-4D78-AB8F-CBA6FEC25839}" type="slidenum">
              <a:rPr lang="zh-CN" altLang="en-US"/>
            </a:fld>
            <a:endParaRPr lang="en-US" altLang="zh-CN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093204" y="152400"/>
            <a:ext cx="27940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11204" y="152400"/>
            <a:ext cx="81788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0134C-6AFC-4BED-B86E-72C05346F347}" type="slidenum">
              <a:rPr lang="zh-CN" altLang="en-US"/>
            </a:fld>
            <a:endParaRPr lang="en-US" altLang="zh-CN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11200" y="152400"/>
            <a:ext cx="11176000" cy="6172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E2EE-2D01-4B1E-9B95-1F10158455E5}" type="slidenum">
              <a:rPr lang="zh-CN" altLang="en-US"/>
            </a:fld>
            <a:endParaRPr lang="en-US" altLang="zh-CN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891" y="152403"/>
            <a:ext cx="6174316" cy="747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711200" y="1524000"/>
            <a:ext cx="5384800" cy="48006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200" y="1524000"/>
            <a:ext cx="53848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9039-F6F7-44CE-AFB9-C188D9B22055}" type="slidenum">
              <a:rPr lang="zh-CN" altLang="en-US"/>
            </a:fld>
            <a:endParaRPr lang="en-US" altLang="zh-CN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2891" y="152403"/>
            <a:ext cx="6174316" cy="7477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11200" y="1524000"/>
            <a:ext cx="5384800" cy="4800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299200" y="1524000"/>
            <a:ext cx="53848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99200" y="4000500"/>
            <a:ext cx="5384800" cy="2324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B6558-B286-49E8-A4C5-B23E5F3591A0}" type="slidenum">
              <a:rPr lang="zh-CN" altLang="en-US"/>
            </a:fld>
            <a:endParaRPr lang="en-US" altLang="zh-CN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 smtClean="0"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7368-D7AE-45C8-A12E-3835432798B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56F6F-9620-4A02-852F-A4BDD3D87EE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7433-1F9A-498A-AEEE-D13FEBA38E0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290E6-FB7E-4A0D-83B3-6900555C8B73}" type="slidenum">
              <a:rPr lang="zh-CN" altLang="en-US"/>
            </a:fld>
            <a:endParaRPr lang="en-US" altLang="zh-CN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B57C-B85F-451F-B551-E08541B6824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875B4-09B5-4DB7-BE4C-07DE29DBB89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6226A-5046-4250-A2FA-BF82D76E9A4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A28C-9218-4D28-AD85-A62CD736428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8F11-D8B1-4CA7-8614-679A57D2B63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913CC-D8E7-4F33-93A4-CC303272144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45D9-FA82-4496-824D-56B3E8F6063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6A51-446D-4B72-A067-C623E8A5D39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A6146-D236-4292-955C-48EFAFC33F2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81254-F46A-49B1-92CB-F959A102B7B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1ADFF-6E27-44D3-96FF-C5A15CFF4AED}" type="slidenum">
              <a:rPr lang="zh-CN" altLang="en-US"/>
            </a:fld>
            <a:endParaRPr lang="en-US" altLang="zh-CN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3E85-59F5-421D-BF23-B0A6B54B9E6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BF92-A5EE-4B3F-8A03-E2712E15210E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056B-17E6-49E6-83D9-1D22D6E71C3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42F6-0094-45F1-9E80-6FFE8F77BB4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2128-4070-4D3A-AB35-6BE947A18AC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6D1B9-7A11-4C7B-BF68-C24267AC946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71E5D-BD36-4707-B53D-CD3BC1B9821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C62F-B032-4C5E-A741-2D2199825C1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9DF5-9603-4A99-8771-C87277197AA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11200" y="1524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00" y="1524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82C9-2CEA-4465-8BDA-F7A9B8462867}" type="slidenum">
              <a:rPr lang="zh-CN" altLang="en-US"/>
            </a:fld>
            <a:endParaRPr lang="en-US" altLang="zh-CN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89542-A3C5-4C02-AA8C-488FABF9DCE0}" type="slidenum">
              <a:rPr lang="zh-CN" altLang="en-US"/>
            </a:fld>
            <a:endParaRPr lang="en-US" altLang="zh-CN"/>
          </a:p>
        </p:txBody>
      </p:sp>
      <p:sp>
        <p:nvSpPr>
          <p:cNvPr id="8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560B-5357-49E1-9BCD-6983BAA71A34}" type="slidenum">
              <a:rPr lang="zh-CN" altLang="en-US"/>
            </a:fld>
            <a:endParaRPr lang="en-US" altLang="zh-CN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A338A-22CA-4FB7-9BCA-E1A5BC01631A}" type="slidenum">
              <a:rPr lang="zh-CN" altLang="en-US"/>
            </a:fld>
            <a:endParaRPr lang="en-US" altLang="zh-CN"/>
          </a:p>
        </p:txBody>
      </p:sp>
      <p:sp>
        <p:nvSpPr>
          <p:cNvPr id="3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C2FA-1003-4A3A-97EE-2EC09051CE55}" type="slidenum">
              <a:rPr lang="zh-CN" altLang="en-US"/>
            </a:fld>
            <a:endParaRPr lang="en-US" altLang="zh-CN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D958-7303-4B6F-B5B6-97FF85B2C7DA}" type="slidenum">
              <a:rPr lang="zh-CN" altLang="en-US"/>
            </a:fld>
            <a:endParaRPr lang="en-US" altLang="zh-CN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8.jpeg"/><Relationship Id="rId18" Type="http://schemas.openxmlformats.org/officeDocument/2006/relationships/image" Target="../media/image7.jpeg"/><Relationship Id="rId17" Type="http://schemas.openxmlformats.org/officeDocument/2006/relationships/image" Target="../media/image6.jpe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5" Type="http://schemas.openxmlformats.org/officeDocument/2006/relationships/image" Target="../media/image5.jpeg"/><Relationship Id="rId14" Type="http://schemas.openxmlformats.org/officeDocument/2006/relationships/image" Target="../media/image11.jpeg"/><Relationship Id="rId13" Type="http://schemas.openxmlformats.org/officeDocument/2006/relationships/image" Target="../media/image10.jpe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0"/>
          <p:cNvSpPr>
            <a:spLocks noChangeArrowheads="1"/>
          </p:cNvSpPr>
          <p:nvPr/>
        </p:nvSpPr>
        <p:spPr bwMode="ltGray">
          <a:xfrm>
            <a:off x="80433" y="0"/>
            <a:ext cx="12111567" cy="11255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27" name="Rectangle 91"/>
          <p:cNvSpPr>
            <a:spLocks noChangeArrowheads="1"/>
          </p:cNvSpPr>
          <p:nvPr/>
        </p:nvSpPr>
        <p:spPr bwMode="ltGray">
          <a:xfrm>
            <a:off x="0" y="1125538"/>
            <a:ext cx="3845984" cy="2889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grpSp>
        <p:nvGrpSpPr>
          <p:cNvPr id="1028" name="Group 93"/>
          <p:cNvGrpSpPr/>
          <p:nvPr/>
        </p:nvGrpSpPr>
        <p:grpSpPr bwMode="auto">
          <a:xfrm>
            <a:off x="0" y="908050"/>
            <a:ext cx="12192000" cy="144463"/>
            <a:chOff x="1519" y="554"/>
            <a:chExt cx="4241" cy="91"/>
          </a:xfrm>
        </p:grpSpPr>
        <p:sp>
          <p:nvSpPr>
            <p:cNvPr id="1038" name="Line 9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9" name="Line 9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0" name="Line 9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524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0"/>
            <a:ext cx="284480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D228C3-2075-488C-ABF4-AFB3923D7300}" type="slidenum">
              <a:rPr lang="zh-CN" altLang="en-US"/>
            </a:fld>
            <a:endParaRPr lang="en-US" altLang="zh-CN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712884" y="152400"/>
            <a:ext cx="6174316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122" name="Rectangle 9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1600" y="1143000"/>
            <a:ext cx="3556000" cy="227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pic>
        <p:nvPicPr>
          <p:cNvPr id="1033" name="Picture 101" descr="康吉尔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17" y="0"/>
            <a:ext cx="220768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2" descr="康吉尔1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0"/>
            <a:ext cx="172931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" descr="康吉尔3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83267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04"/>
          <p:cNvSpPr>
            <a:spLocks noChangeArrowheads="1"/>
          </p:cNvSpPr>
          <p:nvPr userDrawn="1"/>
        </p:nvSpPr>
        <p:spPr bwMode="ltGray">
          <a:xfrm>
            <a:off x="0" y="1125538"/>
            <a:ext cx="12192000" cy="7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pic>
        <p:nvPicPr>
          <p:cNvPr id="1037" name="Picture 106" descr="康吉尔商标彩色图案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5876925"/>
            <a:ext cx="103505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21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73090FB-3785-4E31-A52F-D4D895EAC353}" type="slidenum">
              <a:rPr lang="zh-CN" altLang="en-US"/>
            </a:fld>
            <a:endParaRPr lang="en-US" altLang="zh-CN"/>
          </a:p>
        </p:txBody>
      </p:sp>
      <p:sp>
        <p:nvSpPr>
          <p:cNvPr id="2055" name="Rectangle 7"/>
          <p:cNvSpPr>
            <a:spLocks noChangeArrowheads="1"/>
          </p:cNvSpPr>
          <p:nvPr userDrawn="1"/>
        </p:nvSpPr>
        <p:spPr bwMode="ltGray">
          <a:xfrm>
            <a:off x="0" y="1916113"/>
            <a:ext cx="12192000" cy="25923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FontTx/>
              <a:buNone/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8CB9038-1B95-4EE0-86A4-99C1678D4764}" type="slidenum">
              <a:rPr lang="zh-CN" altLang="en-US"/>
            </a:fld>
            <a:endParaRPr lang="en-US" altLang="zh-CN"/>
          </a:p>
        </p:txBody>
      </p:sp>
      <p:pic>
        <p:nvPicPr>
          <p:cNvPr id="3078" name="Picture 6" descr="康吉尔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00451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康吉尔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0"/>
            <a:ext cx="4032249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康吉尔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45593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Rectangle 9"/>
          <p:cNvSpPr>
            <a:spLocks noChangeArrowheads="1"/>
          </p:cNvSpPr>
          <p:nvPr userDrawn="1"/>
        </p:nvSpPr>
        <p:spPr bwMode="ltGray">
          <a:xfrm>
            <a:off x="0" y="2565400"/>
            <a:ext cx="12192000" cy="714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82" name="Rectangle 10"/>
          <p:cNvSpPr>
            <a:spLocks noChangeArrowheads="1"/>
          </p:cNvSpPr>
          <p:nvPr userDrawn="1"/>
        </p:nvSpPr>
        <p:spPr bwMode="ltGray">
          <a:xfrm>
            <a:off x="2734733" y="2565400"/>
            <a:ext cx="9457267" cy="625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white">
          <a:xfrm>
            <a:off x="2832100" y="2420938"/>
            <a:ext cx="9359900" cy="69056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endParaRPr lang="zh-CN" altLang="en-US" sz="4400" b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black">
          <a:xfrm>
            <a:off x="4064000" y="3505200"/>
            <a:ext cx="7823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  <a:defRPr/>
            </a:pPr>
            <a:endParaRPr lang="zh-CN" altLang="en-US" sz="3200" b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085" name="Picture 13" descr="康吉尔商标彩色图案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5516563"/>
            <a:ext cx="150706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27849" y="5876961"/>
            <a:ext cx="6210903" cy="6085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lnSpc>
                <a:spcPct val="120000"/>
              </a:lnSpc>
            </a:pP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浙江康吉尔药业有限公司</a:t>
            </a:r>
            <a:endParaRPr lang="zh-CN" altLang="en-US" sz="2800" dirty="0" smtClean="0">
              <a:solidFill>
                <a:schemeClr val="tx2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0" y="2514336"/>
            <a:ext cx="12192027" cy="989026"/>
          </a:xfrm>
          <a:prstGeom prst="rect">
            <a:avLst/>
          </a:prstGeom>
          <a:solidFill>
            <a:srgbClr val="0099CC">
              <a:alpha val="10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Ø"/>
              <a:defRPr sz="2000" b="1">
                <a:solidFill>
                  <a:schemeClr val="accent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4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碳酸氢钠林格注射液（</a:t>
            </a:r>
            <a:r>
              <a:rPr lang="en-US" alt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Ⅱ）</a:t>
            </a:r>
            <a:r>
              <a:rPr lang="zh-CN" alt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endParaRPr lang="zh-CN" altLang="en-US" sz="4400" dirty="0">
              <a:solidFill>
                <a:schemeClr val="bg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8123" y="3599702"/>
            <a:ext cx="6497909" cy="1495086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1D528D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碳酸氢盐缓冲体系的平衡晶体液</a:t>
            </a:r>
            <a:endParaRPr lang="zh-CN" altLang="en-US" sz="2800">
              <a:solidFill>
                <a:srgbClr val="1D528D"/>
              </a:solidFill>
              <a:latin typeface="楷体_GB2312" charset="0"/>
              <a:ea typeface="楷体_GB2312" charset="0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2800">
                <a:solidFill>
                  <a:srgbClr val="1D528D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起效</a:t>
            </a:r>
            <a:r>
              <a:rPr lang="zh-CN" altLang="en-US" sz="2800">
                <a:solidFill>
                  <a:srgbClr val="FF0000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更快速  </a:t>
            </a:r>
            <a:r>
              <a:rPr lang="zh-CN" altLang="en-US" sz="2800">
                <a:solidFill>
                  <a:srgbClr val="1D528D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补液</a:t>
            </a:r>
            <a:r>
              <a:rPr lang="zh-CN" altLang="en-US" sz="2800">
                <a:solidFill>
                  <a:srgbClr val="FF0000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更全面</a:t>
            </a:r>
            <a:r>
              <a:rPr lang="zh-CN" altLang="en-US" sz="2800">
                <a:solidFill>
                  <a:srgbClr val="1D528D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  使用</a:t>
            </a:r>
            <a:r>
              <a:rPr lang="zh-CN" altLang="en-US" sz="2800">
                <a:solidFill>
                  <a:srgbClr val="FF0000"/>
                </a:solidFill>
                <a:latin typeface="楷体_GB2312" charset="0"/>
                <a:ea typeface="楷体_GB2312" charset="0"/>
                <a:cs typeface="微软雅黑" panose="020B0503020204020204" charset="-122"/>
              </a:rPr>
              <a:t>更安全</a:t>
            </a:r>
            <a:endParaRPr lang="zh-CN" altLang="en-US" sz="2800">
              <a:solidFill>
                <a:srgbClr val="FF0000"/>
              </a:solidFill>
              <a:latin typeface="楷体_GB2312" charset="0"/>
              <a:ea typeface="楷体_GB2312" charset="0"/>
              <a:cs typeface="微软雅黑" panose="020B0503020204020204" charset="-122"/>
            </a:endParaRPr>
          </a:p>
        </p:txBody>
      </p:sp>
      <p:cxnSp>
        <p:nvCxnSpPr>
          <p:cNvPr id="4" name="肘形连接符 3"/>
          <p:cNvCxnSpPr/>
          <p:nvPr userDrawn="1"/>
        </p:nvCxnSpPr>
        <p:spPr>
          <a:xfrm>
            <a:off x="2352675" y="4445635"/>
            <a:ext cx="914400" cy="914400"/>
          </a:xfrm>
          <a:prstGeom prst="bentConnector3">
            <a:avLst/>
          </a:prstGeom>
          <a:noFill/>
          <a:ln w="19050"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04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创新性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603903" y="1370011"/>
            <a:ext cx="10984230" cy="476885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碳酸氢钠林格注射液（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）是生理性缓冲体系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HCO</a:t>
            </a:r>
            <a:r>
              <a:rPr lang="en-US" altLang="zh-CN" sz="1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的理想晶体平衡液，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起效更快速、补液更安全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1995" y="4222115"/>
            <a:ext cx="10334625" cy="23952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背景：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人体血浆中最重要的缓冲体系是碳酸氢盐缓冲体系，固有阴离子是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HCO</a:t>
            </a:r>
            <a:r>
              <a:rPr lang="en-US" altLang="zh-CN" sz="14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14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；与人体缓冲体系一致的晶体平衡液，是最安全、最有效的液体治疗选择。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作用机制的创新：</a:t>
            </a:r>
            <a:r>
              <a:rPr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拥有生理性缓冲体系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HCO</a:t>
            </a:r>
            <a:r>
              <a:rPr lang="en-US" altLang="zh-CN" sz="14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14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的晶体平衡液，不需要采用乳酸根、醋酸根转化为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HCO</a:t>
            </a:r>
            <a:r>
              <a:rPr lang="en-US" altLang="zh-CN" sz="14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14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发挥平衡酸碱的作用，具有</a:t>
            </a:r>
            <a:r>
              <a:rPr sz="1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维持酸碱平衡更快速、补充细胞外液更安全的优势</a:t>
            </a:r>
            <a:r>
              <a:rPr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应用创新：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碳酸氢钠林格注射液（</a:t>
            </a:r>
            <a:r>
              <a:rPr lang="en-US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）中的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HCO</a:t>
            </a:r>
            <a:r>
              <a:rPr lang="en-US" altLang="zh-CN" sz="14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14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不需要经过体内代谢即可迅速起效，相比乳酸钠林格，本品</a:t>
            </a:r>
            <a:r>
              <a:rPr lang="zh-CN" sz="1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更适用于肝肾功能障碍、乳酸代谢延迟性疾病、休克等循环衰竭的患者</a:t>
            </a:r>
            <a:r>
              <a:rPr 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相比碳酸氢钠林格，低镁配比</a:t>
            </a:r>
            <a:r>
              <a:rPr lang="zh-CN" altLang="en-US" sz="1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更适合肾功能不全和糖尿病酮症酸中毒患者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，临床安全性更优。相比原研制剂，本品未使用脱氧剂，且在质量控制⽅⾯、有效性及安全性⽅⾯能够达到与原研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制剂⼀致的要求。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721689" y="1994633"/>
          <a:ext cx="10539730" cy="2157730"/>
        </p:xfrm>
        <a:graphic>
          <a:graphicData uri="http://schemas.openxmlformats.org/drawingml/2006/table">
            <a:tbl>
              <a:tblPr/>
              <a:tblGrid>
                <a:gridCol w="1889026"/>
                <a:gridCol w="632114"/>
                <a:gridCol w="623455"/>
                <a:gridCol w="787977"/>
                <a:gridCol w="744682"/>
                <a:gridCol w="762000"/>
                <a:gridCol w="684068"/>
                <a:gridCol w="2008909"/>
                <a:gridCol w="1472045"/>
                <a:gridCol w="935182"/>
              </a:tblGrid>
              <a:tr h="286385">
                <a:tc rowSpan="2"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名称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gridSpan="5"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电解质浓度（mEq/L）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t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糖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缓冲体系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(mmol/L)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渗透浓度(mOsm/L)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rowSpan="2"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pH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</a:tr>
              <a:tr h="285750"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Na+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K+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Mg2+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Ca2+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Cl-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</a:tr>
              <a:tr h="44005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细胞外液</a:t>
                      </a:r>
                      <a:endParaRPr 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140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1.6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4.7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104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+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23-27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（碳酸）</a:t>
                      </a:r>
                      <a:endParaRPr lang="zh-CN" altLang="en-US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275~290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7.35-7.45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  <a:tr h="27432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乳酸钠林格注射液</a:t>
                      </a:r>
                      <a:endParaRPr 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2.7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109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（乳酸）</a:t>
                      </a:r>
                      <a:endParaRPr lang="zh-CN" altLang="en-US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240~270</a:t>
                      </a:r>
                      <a:endParaRPr lang="en-US" altLang="zh-CN" sz="1200" b="1" i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6.5</a:t>
                      </a:r>
                      <a:endParaRPr lang="en-US" altLang="zh-CN" sz="1200" b="1" i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  <a:tr h="43624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碳酸氢钠林格注射液</a:t>
                      </a:r>
                      <a:endParaRPr 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109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（碳酸）</a:t>
                      </a: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/4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（枸橼酸）</a:t>
                      </a:r>
                      <a:endParaRPr lang="zh-CN" altLang="en-US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240~270</a:t>
                      </a:r>
                      <a:endParaRPr lang="en-US" altLang="zh-CN" sz="1200" b="1" i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6.8~7.8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  <a:tr h="43497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碳酸氢钠林格注射液</a:t>
                      </a: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(Ⅱ)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135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200" b="1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113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</a:t>
                      </a:r>
                      <a:r>
                        <a:rPr lang="zh-CN" altLang="en-US" sz="12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（碳酸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/5</a:t>
                      </a:r>
                      <a:r>
                        <a:rPr lang="zh-CN" altLang="en-US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（枸橼酸）</a:t>
                      </a:r>
                      <a:endParaRPr lang="zh-CN" altLang="en-US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 i="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240~270</a:t>
                      </a:r>
                      <a:endParaRPr lang="en-US" altLang="zh-CN" sz="1200" b="1" i="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font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6.8~7.8</a:t>
                      </a:r>
                      <a:endParaRPr lang="en-US" altLang="zh-CN" sz="12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05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公平性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4" name="文本框 3"/>
          <p:cNvSpPr txBox="1"/>
          <p:nvPr userDrawn="1"/>
        </p:nvSpPr>
        <p:spPr>
          <a:xfrm>
            <a:off x="353695" y="1583690"/>
            <a:ext cx="11292205" cy="4606290"/>
          </a:xfrm>
          <a:prstGeom prst="rect">
            <a:avLst/>
          </a:prstGeom>
        </p:spPr>
        <p:txBody>
          <a:bodyPr wrap="square" rtlCol="0" anchor="t">
            <a:noAutofit/>
          </a:bodyPr>
          <a:p>
            <a:pPr indent="0" eaLnBrk="1" latinLnBrk="0" hangingPunct="1">
              <a:lnSpc>
                <a:spcPts val="2800"/>
              </a:lnSpc>
              <a:spcBef>
                <a:spcPts val="0"/>
              </a:spcBef>
            </a:pP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、所治疗疾病对公共健康的影响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190" indent="0" algn="l" rtl="0" eaLnBrk="1" latinLnBrk="0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碳酸氢钠林格注射液（</a:t>
            </a:r>
            <a:r>
              <a:rPr lang="en-US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）主要用于围术期液体治疗，尤其是肾功能不全和糖尿病酮症酸中毒患者，我国1型糖尿病患者起病时合并酮症酸中毒比例达40.1%，</a:t>
            </a:r>
            <a:r>
              <a:rPr lang="zh-CN" altLang="en-US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急需优化目录内晶体平衡液结构，改善患者预后，提升人群健康水平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1" latinLnBrk="0" hangingPunct="1">
              <a:lnSpc>
                <a:spcPts val="2800"/>
              </a:lnSpc>
              <a:spcBef>
                <a:spcPts val="0"/>
              </a:spcBef>
            </a:pP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、符合“保基本”原则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190" indent="0" eaLnBrk="1" latinLnBrk="0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价格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合理，与参保⼈承受能⼒相适应，符合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“保基本”原则，且临床获益高，经济性突出。</a:t>
            </a:r>
            <a:endParaRPr lang="zh-CN" altLang="en-US" sz="18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1" latinLnBrk="0" hangingPunct="1">
              <a:lnSpc>
                <a:spcPts val="2800"/>
              </a:lnSpc>
              <a:spcBef>
                <a:spcPts val="0"/>
              </a:spcBef>
            </a:pP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、弥补目录短板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190" indent="0" eaLnBrk="1" latinLnBrk="0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相较于目录内的产品，碳酸氢钠林格注射液（</a:t>
            </a:r>
            <a:r>
              <a:rPr lang="en-US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en-US" altLang="zh-CN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：① 碳酸氢盐缓冲系统不经三羧酸循环，调节更快，安全性高，不增加肝脏负担，不增加血乳酸水平。② 电解质配方全面合理（低镁），更适合肾功能不全和糖尿病酮症酸中毒患者，弥补目录内产品空白。</a:t>
            </a:r>
            <a:endParaRPr lang="zh-CN" altLang="en-US" sz="18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1" latinLnBrk="0" hangingPunct="1">
              <a:lnSpc>
                <a:spcPts val="2800"/>
              </a:lnSpc>
              <a:spcBef>
                <a:spcPts val="0"/>
              </a:spcBef>
            </a:pP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、临床管理难度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4190" indent="0" eaLnBrk="1" latinLnBrk="0" hangingPunct="1">
              <a:lnSpc>
                <a:spcPts val="2800"/>
              </a:lnSpc>
              <a:spcBef>
                <a:spcPts val="0"/>
              </a:spcBef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</a:t>
            </a:r>
            <a:r>
              <a:rPr lang="zh-CN" altLang="en-US" sz="18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严格按照患者缺失的液体量评估药品用量，绝对不会产生滥用等现象，易于医保经办管理。</a:t>
            </a:r>
            <a:endParaRPr lang="zh-CN" altLang="en-US" sz="18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日期占位符 4"/>
          <p:cNvSpPr>
            <a:spLocks noGrp="1"/>
          </p:cNvSpPr>
          <p:nvPr>
            <p:ph type="dt" sz="half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v"/>
              <a:defRPr sz="2400">
                <a:solidFill>
                  <a:schemeClr val="accent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buClr>
                <a:schemeClr val="accent1"/>
              </a:buClr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http://www.kancheer.com</a:t>
            </a:r>
            <a:endParaRPr lang="en-US" altLang="zh-CN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6756203" y="206535"/>
            <a:ext cx="996950" cy="583565"/>
          </a:xfrm>
          <a:prstGeom prst="rect">
            <a:avLst/>
          </a:prstGeom>
        </p:spPr>
        <p:txBody>
          <a:bodyPr wrap="none" rtlCol="0">
            <a:spAutoFit/>
          </a:bodyPr>
          <a:p>
            <a:pPr indent="0">
              <a:buNone/>
            </a:pPr>
            <a:r>
              <a:rPr lang="zh-CN" altLang="en-US" sz="3200" kern="0" dirty="0" smtClean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  <a:endParaRPr lang="zh-CN" altLang="en-US" sz="3200" kern="0" dirty="0" smtClean="0">
              <a:solidFill>
                <a:schemeClr val="accent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71270" y="2348865"/>
            <a:ext cx="3240405" cy="2921635"/>
            <a:chOff x="2685" y="3100"/>
            <a:chExt cx="5103" cy="4601"/>
          </a:xfrm>
        </p:grpSpPr>
        <p:sp>
          <p:nvSpPr>
            <p:cNvPr id="12" name="Freeform 5"/>
            <p:cNvSpPr/>
            <p:nvPr/>
          </p:nvSpPr>
          <p:spPr bwMode="auto">
            <a:xfrm>
              <a:off x="2685" y="3100"/>
              <a:ext cx="5103" cy="4601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D9D9D9">
                <a:alpha val="56078"/>
              </a:srgb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57" y="5725"/>
              <a:ext cx="403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buNone/>
              </a:pPr>
              <a:r>
                <a:rPr lang="en-US" altLang="zh-CN" sz="3200" b="1" dirty="0" smtClean="0">
                  <a:solidFill>
                    <a:srgbClr val="34495E"/>
                  </a:solidFill>
                  <a:latin typeface="Impact MT Std" pitchFamily="34" charset="0"/>
                  <a:ea typeface="微软雅黑" panose="020B0503020204020204" charset="-122"/>
                </a:rPr>
                <a:t>CONTENTS</a:t>
              </a:r>
              <a:endParaRPr lang="zh-CN" altLang="en-US" sz="3200" b="1" dirty="0">
                <a:solidFill>
                  <a:srgbClr val="34495E"/>
                </a:solidFill>
                <a:latin typeface="Impact MT Std" pitchFamily="34" charset="0"/>
                <a:ea typeface="微软雅黑" panose="020B050302020402020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706" y="4266"/>
              <a:ext cx="3075" cy="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indent="0" algn="ctr">
                <a:buNone/>
              </a:pPr>
              <a:r>
                <a:rPr lang="zh-CN" altLang="en-US" sz="6000" b="1" dirty="0" smtClean="0">
                  <a:solidFill>
                    <a:srgbClr val="34495E"/>
                  </a:solidFill>
                  <a:latin typeface="微软雅黑" panose="020B0503020204020204" charset="-122"/>
                  <a:ea typeface="微软雅黑" panose="020B0503020204020204" charset="-122"/>
                </a:rPr>
                <a:t>目 录</a:t>
              </a:r>
              <a:endParaRPr lang="zh-CN" altLang="en-US" sz="6000" b="1" dirty="0">
                <a:solidFill>
                  <a:srgbClr val="34495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"/>
            </p:custDataLst>
          </p:nvPr>
        </p:nvGrpSpPr>
        <p:grpSpPr>
          <a:xfrm>
            <a:off x="5159375" y="1961515"/>
            <a:ext cx="4820920" cy="3829685"/>
            <a:chOff x="8597" y="2663"/>
            <a:chExt cx="6691" cy="5443"/>
          </a:xfrm>
          <a:solidFill>
            <a:schemeClr val="accent2"/>
          </a:solidFill>
        </p:grpSpPr>
        <p:sp>
          <p:nvSpPr>
            <p:cNvPr id="18" name="圆角矩形 17"/>
            <p:cNvSpPr/>
            <p:nvPr>
              <p:custDataLst>
                <p:tags r:id="rId2"/>
              </p:custDataLst>
            </p:nvPr>
          </p:nvSpPr>
          <p:spPr>
            <a:xfrm>
              <a:off x="8597" y="2663"/>
              <a:ext cx="6691" cy="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9618" y="2663"/>
              <a:ext cx="5443" cy="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>
              <p:custDataLst>
                <p:tags r:id="rId4"/>
              </p:custDataLst>
            </p:nvPr>
          </p:nvSpPr>
          <p:spPr>
            <a:xfrm flipH="1">
              <a:off x="8824" y="2705"/>
              <a:ext cx="567" cy="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id-ID" sz="2800" b="1" dirty="0" smtClean="0">
                  <a:solidFill>
                    <a:schemeClr val="bg1"/>
                  </a:solidFill>
                  <a:latin typeface="Impact MT Std" pitchFamily="34" charset="0"/>
                </a:rPr>
                <a:t>1</a:t>
              </a:r>
              <a:endParaRPr lang="id-ID" sz="2800" b="1" dirty="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sp>
          <p:nvSpPr>
            <p:cNvPr id="56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10275" y="2772"/>
              <a:ext cx="3312" cy="622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indent="0"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药品基本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信息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圆角矩形 56"/>
            <p:cNvSpPr/>
            <p:nvPr>
              <p:custDataLst>
                <p:tags r:id="rId6"/>
              </p:custDataLst>
            </p:nvPr>
          </p:nvSpPr>
          <p:spPr>
            <a:xfrm>
              <a:off x="8597" y="3797"/>
              <a:ext cx="6691" cy="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>
              <p:custDataLst>
                <p:tags r:id="rId7"/>
              </p:custDataLst>
            </p:nvPr>
          </p:nvSpPr>
          <p:spPr>
            <a:xfrm>
              <a:off x="9618" y="3797"/>
              <a:ext cx="5443" cy="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TextBox 58"/>
            <p:cNvSpPr txBox="1"/>
            <p:nvPr>
              <p:custDataLst>
                <p:tags r:id="rId8"/>
              </p:custDataLst>
            </p:nvPr>
          </p:nvSpPr>
          <p:spPr>
            <a:xfrm flipH="1">
              <a:off x="8824" y="3839"/>
              <a:ext cx="567" cy="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Impact MT Std" pitchFamily="34" charset="0"/>
                </a:rPr>
                <a:t>2</a:t>
              </a:r>
              <a:endParaRPr lang="id-ID" sz="2800" b="1" dirty="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sp>
          <p:nvSpPr>
            <p:cNvPr id="6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10275" y="3906"/>
              <a:ext cx="3312" cy="622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indent="0"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安全性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圆角矩形 60"/>
            <p:cNvSpPr/>
            <p:nvPr>
              <p:custDataLst>
                <p:tags r:id="rId10"/>
              </p:custDataLst>
            </p:nvPr>
          </p:nvSpPr>
          <p:spPr>
            <a:xfrm>
              <a:off x="8597" y="4931"/>
              <a:ext cx="6691" cy="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>
              <p:custDataLst>
                <p:tags r:id="rId11"/>
              </p:custDataLst>
            </p:nvPr>
          </p:nvSpPr>
          <p:spPr>
            <a:xfrm>
              <a:off x="9618" y="4931"/>
              <a:ext cx="5443" cy="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TextBox 62"/>
            <p:cNvSpPr txBox="1"/>
            <p:nvPr>
              <p:custDataLst>
                <p:tags r:id="rId12"/>
              </p:custDataLst>
            </p:nvPr>
          </p:nvSpPr>
          <p:spPr>
            <a:xfrm flipH="1">
              <a:off x="8824" y="4973"/>
              <a:ext cx="567" cy="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Impact MT Std" pitchFamily="34" charset="0"/>
                </a:rPr>
                <a:t>3</a:t>
              </a:r>
              <a:endParaRPr lang="id-ID" sz="2800" b="1" dirty="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sp>
          <p:nvSpPr>
            <p:cNvPr id="64" name="文本框 9"/>
            <p:cNvSpPr txBox="1"/>
            <p:nvPr>
              <p:custDataLst>
                <p:tags r:id="rId13"/>
              </p:custDataLst>
            </p:nvPr>
          </p:nvSpPr>
          <p:spPr>
            <a:xfrm>
              <a:off x="10275" y="5040"/>
              <a:ext cx="3312" cy="622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indent="0"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有效性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圆角矩形 64"/>
            <p:cNvSpPr/>
            <p:nvPr>
              <p:custDataLst>
                <p:tags r:id="rId14"/>
              </p:custDataLst>
            </p:nvPr>
          </p:nvSpPr>
          <p:spPr>
            <a:xfrm>
              <a:off x="8597" y="6065"/>
              <a:ext cx="6691" cy="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>
              <p:custDataLst>
                <p:tags r:id="rId15"/>
              </p:custDataLst>
            </p:nvPr>
          </p:nvSpPr>
          <p:spPr>
            <a:xfrm>
              <a:off x="9618" y="6065"/>
              <a:ext cx="5443" cy="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TextBox 66"/>
            <p:cNvSpPr txBox="1"/>
            <p:nvPr>
              <p:custDataLst>
                <p:tags r:id="rId16"/>
              </p:custDataLst>
            </p:nvPr>
          </p:nvSpPr>
          <p:spPr>
            <a:xfrm flipH="1">
              <a:off x="8824" y="6107"/>
              <a:ext cx="567" cy="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Impact MT Std" pitchFamily="34" charset="0"/>
                </a:rPr>
                <a:t>4</a:t>
              </a:r>
              <a:endParaRPr lang="id-ID" sz="2800" b="1" dirty="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sp>
          <p:nvSpPr>
            <p:cNvPr id="68" name="文本框 9"/>
            <p:cNvSpPr txBox="1"/>
            <p:nvPr>
              <p:custDataLst>
                <p:tags r:id="rId17"/>
              </p:custDataLst>
            </p:nvPr>
          </p:nvSpPr>
          <p:spPr>
            <a:xfrm>
              <a:off x="10275" y="6174"/>
              <a:ext cx="3312" cy="622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indent="0"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创新性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圆角矩形 68"/>
            <p:cNvSpPr/>
            <p:nvPr>
              <p:custDataLst>
                <p:tags r:id="rId18"/>
              </p:custDataLst>
            </p:nvPr>
          </p:nvSpPr>
          <p:spPr>
            <a:xfrm>
              <a:off x="8597" y="7199"/>
              <a:ext cx="6691" cy="90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>
              <p:custDataLst>
                <p:tags r:id="rId19"/>
              </p:custDataLst>
            </p:nvPr>
          </p:nvSpPr>
          <p:spPr>
            <a:xfrm>
              <a:off x="9618" y="7199"/>
              <a:ext cx="5443" cy="90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>
              <p:custDataLst>
                <p:tags r:id="rId20"/>
              </p:custDataLst>
            </p:nvPr>
          </p:nvSpPr>
          <p:spPr>
            <a:xfrm flipH="1">
              <a:off x="8824" y="7241"/>
              <a:ext cx="567" cy="74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indent="0" algn="ctr">
                <a:buNone/>
              </a:pPr>
              <a:r>
                <a:rPr lang="en-US" sz="2800" b="1" dirty="0">
                  <a:solidFill>
                    <a:schemeClr val="bg1"/>
                  </a:solidFill>
                  <a:latin typeface="Impact MT Std" pitchFamily="34" charset="0"/>
                </a:rPr>
                <a:t>5</a:t>
              </a:r>
              <a:endParaRPr lang="id-ID" sz="2800" b="1" dirty="0">
                <a:solidFill>
                  <a:schemeClr val="bg1"/>
                </a:solidFill>
                <a:latin typeface="Impact MT Std" pitchFamily="34" charset="0"/>
              </a:endParaRPr>
            </a:p>
          </p:txBody>
        </p:sp>
        <p:sp>
          <p:nvSpPr>
            <p:cNvPr id="72" name="文本框 9"/>
            <p:cNvSpPr txBox="1"/>
            <p:nvPr>
              <p:custDataLst>
                <p:tags r:id="rId21"/>
              </p:custDataLst>
            </p:nvPr>
          </p:nvSpPr>
          <p:spPr>
            <a:xfrm>
              <a:off x="10275" y="7308"/>
              <a:ext cx="3312" cy="622"/>
            </a:xfrm>
            <a:prstGeom prst="rect">
              <a:avLst/>
            </a:prstGeom>
            <a:grpFill/>
          </p:spPr>
          <p:txBody>
            <a:bodyPr wrap="square" lIns="68580" tIns="34290" rIns="68580" bIns="34290" rtlCol="0">
              <a:spAutoFit/>
            </a:bodyPr>
            <a:lstStyle/>
            <a:p>
              <a:pPr marL="0" lvl="1" indent="0">
                <a:buNone/>
              </a:pPr>
              <a:r>
                <a:rPr lang="zh-CN" altLang="en-US" sz="2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公平性</a:t>
              </a:r>
              <a:endParaRPr lang="zh-CN" altLang="en-US" sz="2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01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药品基本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信息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407670" y="1630680"/>
            <a:ext cx="11362055" cy="991235"/>
          </a:xfrm>
          <a:prstGeom prst="rect">
            <a:avLst/>
          </a:prstGeom>
        </p:spPr>
        <p:txBody>
          <a:bodyPr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碳酸氢钠林格注射液（</a:t>
            </a:r>
            <a:r>
              <a:rPr lang="en-US" alt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为多种电解质成份组成的复方制剂，主要成份为氯化钠、氯化钾、氯化钙、氯化镁、碳酸氢钠、枸橼酸钠，属于</a:t>
            </a:r>
            <a:r>
              <a:rPr lang="zh-CN" alt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碳酸氢盐缓冲体系的晶体平衡液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918" y="2709198"/>
            <a:ext cx="4677967" cy="3071514"/>
          </a:xfrm>
          <a:prstGeom prst="rect">
            <a:avLst/>
          </a:prstGeom>
          <a:ln w="38100">
            <a:solidFill>
              <a:schemeClr val="accent2">
                <a:alpha val="100000"/>
              </a:schemeClr>
            </a:solidFill>
          </a:ln>
        </p:spPr>
        <p:txBody>
          <a:bodyPr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【通用名】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碳酸氢钠林格注射液（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【规格】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500ml</a:t>
            </a:r>
            <a:endParaRPr lang="en-US" altLang="zh-CN" sz="16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【适应症】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用于循环血容量及组织间液减少时</a:t>
            </a:r>
            <a:r>
              <a:rPr lang="zh-CN" altLang="en-US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细胞外液的补充，代谢性酸中毒的纠正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defTabSz="26670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【用法用量】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静脉滴注。用量：通常成人一次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500~1000 ml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，根据年龄、症状和体重不同可适当增减。</a:t>
            </a:r>
            <a:endParaRPr lang="zh-CN" altLang="en-US" sz="16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64182" y="2709198"/>
            <a:ext cx="6103620" cy="3071495"/>
          </a:xfrm>
          <a:prstGeom prst="rect">
            <a:avLst/>
          </a:prstGeom>
          <a:ln w="38100">
            <a:solidFill>
              <a:schemeClr val="accent2">
                <a:alpha val="100000"/>
              </a:schemeClr>
            </a:solidFill>
          </a:ln>
        </p:spPr>
        <p:txBody>
          <a:bodyPr wrap="square">
            <a:noAutofit/>
          </a:bodyPr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目前大陆地区同通用名药品的上市情况：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</a:t>
            </a:r>
            <a:endParaRPr lang="zh-CN" altLang="en-US" sz="16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全球首个上市国家及上市时间：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2004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年，日本</a:t>
            </a:r>
            <a:endParaRPr lang="zh-CN" altLang="en-US" sz="16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是否为OTC药品：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否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参照药品建议：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乳酸钠林格注射液、碳酸氢钠林格注射液（备选）</a:t>
            </a:r>
            <a:endParaRPr lang="zh-CN" altLang="en-US" sz="16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选择参照药的理由：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乳酸钠林格是临床使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⽤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最为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⼴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泛的晶体平衡液，为医保甲类、基药品种；碳酸氢钠林格为国内首款上市的碳酸氢盐缓冲体系的晶体平衡液，为医保乙类，临床适应症相似，主要</a:t>
            </a:r>
            <a:r>
              <a:rPr lang="en-US" altLang="zh-CN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⽤</a:t>
            </a:r>
            <a:r>
              <a:rPr lang="zh-CN" altLang="en-US" sz="16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于调节体液、电解质及酸碱平衡。</a:t>
            </a:r>
            <a:endParaRPr lang="zh-CN" altLang="en-US" sz="16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01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药品基本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信息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39115" y="1520190"/>
            <a:ext cx="11188700" cy="540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临床急需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疗效、安全性更优</a:t>
            </a:r>
            <a:r>
              <a:rPr lang="zh-CN" altLang="en-US" sz="24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的晶体平衡液</a:t>
            </a:r>
            <a:endParaRPr lang="zh-CN" altLang="en-US" sz="2400" b="1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9425" y="5876925"/>
            <a:ext cx="10111740" cy="762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>
              <a:lnSpc>
                <a:spcPct val="100000"/>
              </a:lnSpc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马宇, 王天龙, 王英伟, 等. 醋酸钠林格液围手术期临床应用专家共识[J]. 国际麻醉学与复苏杂志, 2018, 39(1):1-5.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00000"/>
              </a:lnSpc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中华医学会外科学分会. 外科病人围手术期液体治疗专家共识(2015)[J]. 中国实用外科杂志, 2015, 35(9):960-966.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碳酸氢钠林格注射液参比制剂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IF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文件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碳酸氢钠林格注射液（</a:t>
            </a:r>
            <a:r>
              <a:rPr lang="en-US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）参比制剂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IF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文件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538015" y="2060769"/>
          <a:ext cx="11209020" cy="3382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0800"/>
                <a:gridCol w="2821940"/>
                <a:gridCol w="2715260"/>
                <a:gridCol w="3081020"/>
              </a:tblGrid>
              <a:tr h="6407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液体质量要求</a:t>
                      </a: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乳酸钠林格注射液</a:t>
                      </a: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碳酸氢钠林格注射液</a:t>
                      </a: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碳酸氢钠林格注射液（</a:t>
                      </a:r>
                      <a:r>
                        <a:rPr lang="en-US" altLang="en-US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Ⅱ）</a:t>
                      </a:r>
                      <a:endParaRPr lang="zh-CN" altLang="en-US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</a:tr>
              <a:tr h="109918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更安全，不影响脏器功能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乳酸高度依赖肝脏代谢，危重患者尤其是肝功能障碍患者大量输注时，肝代谢乳酸的负荷加重</a:t>
                      </a:r>
                      <a:r>
                        <a:rPr lang="en-US" altLang="zh-CN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zh-CN" sz="1400" b="0" baseline="30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直接起效，不增加肝肾负担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直接起效，</a:t>
                      </a:r>
                      <a:r>
                        <a:rPr lang="zh-CN" sz="14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不增加肝肾负担</a:t>
                      </a:r>
                      <a:endParaRPr lang="zh-CN" sz="1400" b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</a:tr>
              <a:tr h="100203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起效更快，有效维持酸碱平衡；不良反应更低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乳酸代谢缓慢，输入后大约需要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60min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才能代谢产生碳酸氢根发挥作用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生理性缓冲体系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HCO</a:t>
                      </a:r>
                      <a:r>
                        <a:rPr lang="en-US" altLang="zh-CN" sz="1400" b="0" baseline="-25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en-US" altLang="zh-CN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直接起效，更有效维持酸碱平衡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生理性缓冲体系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HCO</a:t>
                      </a:r>
                      <a:r>
                        <a:rPr lang="en-US" altLang="zh-CN" sz="1400" b="0" baseline="-25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r>
                        <a:rPr lang="en-US" altLang="zh-CN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</a:t>
                      </a: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,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直接起效，</a:t>
                      </a: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更有效维持酸碱平衡，</a:t>
                      </a:r>
                      <a:r>
                        <a:rPr lang="zh-CN" sz="14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不良反应低</a:t>
                      </a:r>
                      <a:r>
                        <a:rPr lang="en-US" altLang="zh-CN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en-US" altLang="zh-CN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4</a:t>
                      </a:r>
                      <a:endParaRPr lang="en-US" altLang="zh-CN" sz="1400" b="0" baseline="30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</a:tr>
              <a:tr h="54927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适用人群更广泛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有高乳酸血症及肝肾功能不全者不宜选用</a:t>
                      </a:r>
                      <a:r>
                        <a:rPr lang="en-US" altLang="zh-CN" sz="1400" b="0" baseline="30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zh-CN" sz="1400" b="0" baseline="3000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用于肝肾功能不全以及乳酸代谢异常患者更安全</a:t>
                      </a:r>
                      <a:endParaRPr lang="zh-CN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更低的镁离子浓度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，更适合肾功能不全和糖尿病酮症酸中毒患者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19050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2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02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安全性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850900" y="1518920"/>
            <a:ext cx="1029081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说明书中收载的安全性信息及临床安全性情况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50265" y="2065020"/>
            <a:ext cx="10271760" cy="3799205"/>
          </a:xfrm>
          <a:prstGeom prst="rect">
            <a:avLst/>
          </a:prstGeom>
          <a:noFill/>
          <a:ln w="38100">
            <a:solidFill>
              <a:schemeClr val="accent2">
                <a:alpha val="100000"/>
              </a:schemeClr>
            </a:solidFill>
          </a:ln>
        </p:spPr>
        <p:txBody>
          <a:bodyPr wrap="square" rtlCol="0">
            <a:noAutofit/>
          </a:bodyPr>
          <a:lstStyle/>
          <a:p>
            <a:pPr marL="284480" indent="-284480" algn="just" fontAlgn="auto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不良反应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eaLnBrk="1" fontAlgn="auto" latinLnBrk="0" hangingPunct="1">
              <a:lnSpc>
                <a:spcPts val="3000"/>
              </a:lnSpc>
              <a:spcBef>
                <a:spcPts val="800"/>
              </a:spcBef>
              <a:buFont typeface="Wingdings" panose="05000000000000000000" charset="0"/>
              <a:buChar char="Ø"/>
            </a:pPr>
            <a:r>
              <a:rPr lang="zh-CN" altLang="en-US" sz="1400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碳酸氢钠林格注射液（</a:t>
            </a:r>
            <a:r>
              <a:rPr lang="en-US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Ⅱ）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在日本180例接受手术的受试者中开展的临床试验中，有3例（1.7%）受试者报告了4例次不良反应，尿蛋白3例（1.7%）3例次，凝血酶原时间延长1例（0.6%）1例次。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eaLnBrk="1" fontAlgn="auto" latinLnBrk="0" hangingPunct="1">
              <a:lnSpc>
                <a:spcPts val="3000"/>
              </a:lnSpc>
              <a:spcBef>
                <a:spcPts val="800"/>
              </a:spcBef>
              <a:buFont typeface="Wingdings" panose="05000000000000000000" charset="0"/>
              <a:buChar char="Ø"/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同类药品大量快速给药报告了脑水肿、肺水肿、外周水肿（频率未知）。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4480" indent="-284480" algn="just" eaLnBrk="1" fontAlgn="auto" latinLnBrk="0" hangingPunct="1">
              <a:lnSpc>
                <a:spcPts val="3000"/>
              </a:lnSpc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上市后安全性信息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just" eaLnBrk="1" fontAlgn="auto" latinLnBrk="0" hangingPunct="1">
              <a:lnSpc>
                <a:spcPts val="3000"/>
              </a:lnSpc>
              <a:spcBef>
                <a:spcPts val="800"/>
              </a:spcBef>
              <a:buFont typeface="Wingdings" panose="05000000000000000000" charset="0"/>
              <a:buChar char="Ø"/>
            </a:pPr>
            <a:r>
              <a:rPr lang="en-US" altLang="zh-CN" sz="1400" b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 b="0" dirty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2005年10月1号到200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年9月30号在日本开展1966例的使用成绩调查，副作用发生例数为1.53%（30/1966），发生件数41件，其中肝功能异常7件（0.36%），ALT增加、AST增加，低钙血症各4件（0.20%），碳酸氢盐升高3件（0.15%），低血压1件（0.05%），在儿童、孕妇和产妇中，均未出现任何副作用。</a:t>
            </a:r>
            <a:endParaRPr lang="zh-CN" altLang="en-US" sz="1400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7144" y="6403869"/>
            <a:ext cx="73152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碳酸氢钠林格注射液（</a:t>
            </a:r>
            <a:r>
              <a:rPr lang="en-US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参比制剂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IF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02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安全性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86355" y="1426244"/>
            <a:ext cx="11366054" cy="431608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安全性优势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与乳酸钠林格注射液比较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61817" y="2346008"/>
            <a:ext cx="5325110" cy="4014477"/>
          </a:xfrm>
          <a:prstGeom prst="rect">
            <a:avLst/>
          </a:prstGeom>
          <a:noFill/>
          <a:ln w="38100">
            <a:solidFill>
              <a:schemeClr val="accent2">
                <a:alpha val="100000"/>
              </a:schemeClr>
            </a:solidFill>
          </a:ln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乳酸钠林格注射液</a:t>
            </a:r>
            <a:endParaRPr lang="zh-CN" altLang="en-US" sz="14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乳酸根依赖于肝肾代谢，经三羧酸循环代谢为碳酸氢根，代谢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缓慢，且加重肝肾负担。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大量输入有高乳酸血症的风险。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碳酸氢钠林格注射液（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zh-CN" altLang="en-US" sz="1400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14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人体血浆中最重要的缓冲体系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是碳酸氢盐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缓冲体系，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固有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阴离子是 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HCO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1800" baseline="300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endParaRPr lang="en-US" altLang="zh-CN" sz="1800" baseline="300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碳酸氢钠林格（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）中的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HCO</a:t>
            </a:r>
            <a:r>
              <a:rPr lang="en-US" altLang="zh-CN" sz="1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en-US" altLang="zh-CN" sz="1800" baseline="300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无需代谢，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直接起效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，且不增加肝肾负担，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更适用于肝肾功能不全患者</a:t>
            </a:r>
            <a:endParaRPr lang="zh-CN" altLang="en-US" sz="1400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不含乳酸，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减少乳酸酸中毒风险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，更适用于合并有高乳酸血症患者的液体复苏</a:t>
            </a:r>
            <a:endParaRPr lang="zh-CN" altLang="en-US" sz="1400" dirty="0" smtClea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8" y="2493237"/>
            <a:ext cx="4181475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02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安全性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687824" y="5719115"/>
            <a:ext cx="11040534" cy="87835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《实用内科学》（第 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 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版，人民卫生出版社，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2022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，陈灏珠主编）下册</a:t>
            </a:r>
            <a:r>
              <a:rPr lang="ja-JP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・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新陈代谢性疾病篇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镁代谢紊乱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《病理生理学》（人民卫生出版社，第1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版，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，主编：陈国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强、钱睿哲）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碳酸氢钠林格注射液参比制剂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IF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碳酸氢钠林格注射液（</a:t>
            </a:r>
            <a:r>
              <a:rPr lang="en-US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）参比制剂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IF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文件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87845" y="2214867"/>
          <a:ext cx="10756442" cy="3302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0760"/>
                <a:gridCol w="3920032"/>
                <a:gridCol w="3295650"/>
              </a:tblGrid>
              <a:tr h="633973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碳酸氢钠林格注射液</a:t>
                      </a:r>
                      <a:endParaRPr lang="zh-CN" altLang="en-US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碳酸氢钠林格注射液（</a:t>
                      </a:r>
                      <a:r>
                        <a:rPr lang="zh-CN" altLang="en-US" sz="18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Ⅱ</a:t>
                      </a:r>
                      <a:r>
                        <a:rPr lang="zh-CN" altLang="en-US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  <a:endParaRPr lang="zh-CN" altLang="en-US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安全性</a:t>
                      </a:r>
                      <a:endParaRPr lang="zh-CN" altLang="en-US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</a:tr>
              <a:tr h="10699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镁离子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含量为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altLang="zh-CN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Eq</a:t>
                      </a:r>
                      <a:r>
                        <a:rPr lang="en-US" altLang="zh-CN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/L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镁离子含量为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r>
                        <a:rPr lang="en-US" altLang="zh-CN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m</a:t>
                      </a:r>
                      <a:r>
                        <a:rPr lang="en-US" altLang="zh-CN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Eq</a:t>
                      </a:r>
                      <a:r>
                        <a:rPr lang="en-US" altLang="zh-CN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/L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低镁配比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更适合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肾功能不全和糖尿病酮症酸中毒患者，临床安全性更优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</a:tr>
              <a:tr h="15989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临床试验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91病例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中，不良反应表达例数为22例（24.2%），不良反应表达件数为48件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180例临床试验病例中，3例（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1.7%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）出现4件不良反应；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1966例</a:t>
                      </a:r>
                      <a:r>
                        <a:rPr lang="zh-CN" altLang="en-US" sz="18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对象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使用成绩调查的安全性分析中，30例（</a:t>
                      </a:r>
                      <a:r>
                        <a:rPr lang="zh-CN" altLang="en-US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1.53%</a:t>
                      </a: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）出现41件不良反应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不良反应发生率低</a:t>
                      </a:r>
                      <a:endParaRPr lang="zh-CN" altLang="en-US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>
                    <a:lnL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L>
                    <a:lnR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R>
                    <a:lnT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T>
                    <a:lnB w="28575" cmpd="sng">
                      <a:solidFill>
                        <a:schemeClr val="bg1">
                          <a:alpha val="100000"/>
                        </a:schemeClr>
                      </a:solidFill>
                      <a:prstDash val="solid"/>
                      <a:round/>
                    </a:lnB>
                    <a:solidFill>
                      <a:schemeClr val="accent6">
                        <a:lumMod val="20000"/>
                        <a:lumOff val="80000"/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86355" y="1426244"/>
            <a:ext cx="11366054" cy="431608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安全性优势</a:t>
            </a:r>
            <a:r>
              <a:rPr lang="en-US" altLang="zh-CN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-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碳酸氢钠林格注射液比较</a:t>
            </a:r>
            <a:endParaRPr lang="zh-CN" altLang="en-US" sz="2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03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有效性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282213" y="1482898"/>
            <a:ext cx="11627674" cy="455899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以醋酸钠林格注射液（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AR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组）为对照的碳酸氢钠林格注射液（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）（</a:t>
            </a:r>
            <a:r>
              <a:rPr lang="en-US" altLang="zh-CN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BSQ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）的多机构共同</a:t>
            </a:r>
            <a:r>
              <a:rPr lang="zh-CN" altLang="en-US" sz="1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随机双盲比较试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验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post_object_image_13703493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15" y="1856740"/>
            <a:ext cx="4599305" cy="2712085"/>
          </a:xfrm>
          <a:prstGeom prst="rect">
            <a:avLst/>
          </a:prstGeom>
        </p:spPr>
      </p:pic>
      <p:pic>
        <p:nvPicPr>
          <p:cNvPr id="5" name="图片 4" descr="post_object_image_39442046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" y="1856740"/>
            <a:ext cx="4866640" cy="2705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1025" y="4919902"/>
            <a:ext cx="10441751" cy="145165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0" indent="0" eaLnBrk="1" latinLnBrk="0" hangingPunct="1">
              <a:lnSpc>
                <a:spcPts val="22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将在11家机构进行开腹手术的187例患者分为BSQ组和AR组两组，实施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随机双盲对照试验，有效性评估中，评价碳酸氢钠林格对酸碱平衡的维持和纠正效果、血压的维持效果、血中电解质维持纠正效果、尿量的维持效果。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ts val="22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和醋酸钠林格组相比，碳酸氢钠林格组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更能抑制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ΔHCO</a:t>
            </a:r>
            <a:r>
              <a:rPr lang="en-US" altLang="zh-CN" sz="1400" b="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14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和碱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剩余的下降；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Na，Ca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的摄入和排出为正平衡，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的摄入和排出为负平衡，在两组间未显示出显著差异，</a:t>
            </a: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在碳酸氢钠林格组中显示为正平衡，而在醋酸钠组中为负平衡，两组之间有显著差异。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ts val="2200"/>
              </a:lnSpc>
              <a:spcBef>
                <a:spcPts val="0"/>
              </a:spcBef>
              <a:buFont typeface="Wingdings" panose="05000000000000000000" charset="0"/>
              <a:buChar char="Ø"/>
            </a:pPr>
            <a:r>
              <a:rPr lang="en-US" altLang="zh-CN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和醋酸钠林格相比，碳酸氢钠林格组能</a:t>
            </a:r>
            <a:r>
              <a:rPr lang="zh-CN" altLang="en-US" sz="1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更快纠正酸中毒，并维持细胞外液的</a:t>
            </a:r>
            <a:r>
              <a:rPr lang="en-US" altLang="zh-CN" sz="1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Mg</a:t>
            </a:r>
            <a:r>
              <a:rPr lang="zh-CN" altLang="en-US" sz="14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浓度</a:t>
            </a: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12035" y="4603016"/>
            <a:ext cx="1605666" cy="27629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水分及电解质排出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55570" y="4580767"/>
            <a:ext cx="4276880" cy="27631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zh-CN" altLang="en-US" sz="14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碱剩余相对于输液投予前在各测定时期的变动</a:t>
            </a:r>
            <a:endParaRPr lang="zh-CN" altLang="en-US" sz="14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1471" y="6525200"/>
            <a:ext cx="73152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大井良之, 他：新薬</a:t>
            </a:r>
            <a:r>
              <a:rPr lang="ja-JP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と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臨牀. 2007；56(1)：2-10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"/>
          <p:cNvSpPr txBox="1">
            <a:spLocks noChangeArrowheads="1"/>
          </p:cNvSpPr>
          <p:nvPr/>
        </p:nvSpPr>
        <p:spPr bwMode="white">
          <a:xfrm>
            <a:off x="5879976" y="188640"/>
            <a:ext cx="4630737" cy="747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buNone/>
            </a:pPr>
            <a:r>
              <a:rPr 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03 </a:t>
            </a:r>
            <a:r>
              <a:rPr lang="zh-CN" altLang="en-US" sz="3200" kern="0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有效性</a:t>
            </a:r>
            <a:endParaRPr lang="zh-CN" altLang="en-US" sz="3200" kern="0" dirty="0" smtClean="0">
              <a:solidFill>
                <a:schemeClr val="accent3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  <p:custDataLst>
              <p:tags r:id="rId1"/>
            </p:custDataLst>
          </p:nvPr>
        </p:nvSpPr>
        <p:spPr/>
        <p:txBody>
          <a:bodyPr/>
          <a:p>
            <a:pPr>
              <a:defRPr/>
            </a:pPr>
            <a:r>
              <a:rPr lang="en-US" altLang="zh-CN"/>
              <a:t>http://www.kancheer.com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74930" y="1482725"/>
            <a:ext cx="12069445" cy="455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临床研究表明，碳酸氢钠林格注射液（</a:t>
            </a:r>
            <a:r>
              <a:rPr lang="en-US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Ⅱ）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临床应用安全有效，且有效纠正血液酸碱平衡</a:t>
            </a:r>
            <a:endParaRPr lang="zh-CN" altLang="en-US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3266" y="6525200"/>
            <a:ext cx="731520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None/>
            </a:pP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碳酸氢钠林格注射液（</a:t>
            </a:r>
            <a:r>
              <a:rPr lang="en-US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参比制剂</a:t>
            </a:r>
            <a:r>
              <a:rPr lang="en-US" altLang="zh-CN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IF</a:t>
            </a:r>
            <a:r>
              <a:rPr lang="zh-CN" altLang="en-US" sz="1000" b="0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文件</a:t>
            </a:r>
            <a:endParaRPr lang="zh-CN" altLang="en-US" sz="1000" b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061720" y="2143125"/>
          <a:ext cx="10095865" cy="3565525"/>
        </p:xfrm>
        <a:graphic>
          <a:graphicData uri="http://schemas.openxmlformats.org/drawingml/2006/table">
            <a:tbl>
              <a:tblPr/>
              <a:tblGrid>
                <a:gridCol w="3027045"/>
                <a:gridCol w="2773680"/>
                <a:gridCol w="2331085"/>
                <a:gridCol w="1964055"/>
              </a:tblGrid>
              <a:tr h="565785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试验阶段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目的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有效率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 b="1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安全率</a:t>
                      </a:r>
                      <a:endParaRPr lang="zh-CN" sz="1400" b="1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AE3">
                        <a:alpha val="100000"/>
                      </a:srgbClr>
                    </a:solidFill>
                  </a:tcPr>
                </a:tc>
              </a:tr>
              <a:tr h="104521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国内</a:t>
                      </a:r>
                      <a:r>
                        <a:rPr lang="en-US" alt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Ⅲ</a:t>
                      </a: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期普通临床试验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以伴轻度创伤的手术患者为对象，麻醉诱导后至手术结束给药，确证本品有效性与安全性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血液酸碱收支平衡维持纠正效果：有效率</a:t>
                      </a:r>
                      <a:r>
                        <a:rPr lang="en-US" alt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90.9</a:t>
                      </a: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％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未观察到不良反应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  <a:tr h="104521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国内第</a:t>
                      </a:r>
                      <a:r>
                        <a:rPr lang="en-US" alt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Ⅲ</a:t>
                      </a:r>
                      <a:r>
                        <a:rPr lang="zh-CN" altLang="en-US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期</a:t>
                      </a: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试验（对照临床试验）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以中度创伤手术患者为研究对象，以醋酸林格注射液为对照，随机双盲对照试验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血液酸碱收支平衡维持纠正效果：有效率</a:t>
                      </a:r>
                      <a:r>
                        <a:rPr lang="en-US" alt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61.1%</a:t>
                      </a:r>
                      <a:endParaRPr lang="en-US" alt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未观察到不良反应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  <a:tr h="909320"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上市后使用状况调研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调研本品在临床实际用药条件下的安全性与有效性</a:t>
                      </a:r>
                      <a:endParaRPr 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有效率（显效＋有效）：</a:t>
                      </a:r>
                      <a:r>
                        <a:rPr lang="en-US" alt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72.35%</a:t>
                      </a:r>
                      <a:endParaRPr lang="en-US" alt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不良反应发生率：</a:t>
                      </a:r>
                      <a:r>
                        <a:rPr lang="en-US" altLang="zh-CN" sz="1400">
                          <a:solidFill>
                            <a:schemeClr val="tx2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1.53%</a:t>
                      </a:r>
                      <a:endParaRPr lang="en-US" altLang="zh-CN" sz="1400">
                        <a:solidFill>
                          <a:schemeClr val="tx2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anchor="ctr" anchorCtr="0">
                    <a:lnL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2">
                          <a:alpha val="10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EFF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0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1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2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3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4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5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6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7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8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19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2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20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21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FULL_TEXT_BEAUTIFY_COPY_ID" val="8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30.xml><?xml version="1.0" encoding="utf-8"?>
<p:tagLst xmlns:p="http://schemas.openxmlformats.org/presentationml/2006/main">
  <p:tag name="TABLE_ENDDRAG_ORIGIN_RECT" val="794*280"/>
  <p:tag name="TABLE_ENDDRAG_RECT" val="88*168*794*280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TABLE_ENDDRAG_ORIGIN_RECT" val="748*184"/>
  <p:tag name="TABLE_ENDDRAG_RECT" val="96*156*748*184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COMMONDATA" val="eyJoZGlkIjoiZTA4NzIyN2MxYTlmMzQ1NGE2MjU5NWRkMjhlOGMxYTAifQ=="/>
  <p:tag name="KSO_WPP_MARK_KEY" val="f9dda0dc-89e3-4912-b60c-83d10924593d"/>
</p:tagLst>
</file>

<file path=ppt/tags/tag4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5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6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7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8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ags/tag9.xml><?xml version="1.0" encoding="utf-8"?>
<p:tagLst xmlns:p="http://schemas.openxmlformats.org/presentationml/2006/main">
  <p:tag name="KSO_WM_DIAGRAM_VIRTUALLY_FRAME" val="{&quot;height&quot;:322.85,&quot;left&quot;:389.25,&quot;top&quot;:133.15,&quot;width&quot;:396.6}"/>
</p:tagLst>
</file>

<file path=ppt/theme/theme1.xml><?xml version="1.0" encoding="utf-8"?>
<a:theme xmlns:a="http://schemas.openxmlformats.org/drawingml/2006/main" name="医药器材PPT模板">
  <a:themeElements>
    <a:clrScheme name="医药器材PPT模板 2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72B143"/>
      </a:accent1>
      <a:accent2>
        <a:srgbClr val="0099CC"/>
      </a:accent2>
      <a:accent3>
        <a:srgbClr val="FFFFFF"/>
      </a:accent3>
      <a:accent4>
        <a:srgbClr val="174578"/>
      </a:accent4>
      <a:accent5>
        <a:srgbClr val="BCD5B0"/>
      </a:accent5>
      <a:accent6>
        <a:srgbClr val="008AB9"/>
      </a:accent6>
      <a:hlink>
        <a:srgbClr val="FF7C80"/>
      </a:hlink>
      <a:folHlink>
        <a:srgbClr val="969696"/>
      </a:folHlink>
    </a:clrScheme>
    <a:fontScheme name="医药器材PPT模板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Char char="Ø"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Char char="Ø"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医药器材PPT模板 1">
        <a:dk1>
          <a:srgbClr val="666699"/>
        </a:dk1>
        <a:lt1>
          <a:srgbClr val="FFFFFF"/>
        </a:lt1>
        <a:dk2>
          <a:srgbClr val="000000"/>
        </a:dk2>
        <a:lt2>
          <a:srgbClr val="F7F4D5"/>
        </a:lt2>
        <a:accent1>
          <a:srgbClr val="3F97D3"/>
        </a:accent1>
        <a:accent2>
          <a:srgbClr val="75AD94"/>
        </a:accent2>
        <a:accent3>
          <a:srgbClr val="FFFFFF"/>
        </a:accent3>
        <a:accent4>
          <a:srgbClr val="565682"/>
        </a:accent4>
        <a:accent5>
          <a:srgbClr val="AFC9E6"/>
        </a:accent5>
        <a:accent6>
          <a:srgbClr val="699C86"/>
        </a:accent6>
        <a:hlink>
          <a:srgbClr val="C870D4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药器材PPT模板 2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72B143"/>
        </a:accent1>
        <a:accent2>
          <a:srgbClr val="0099CC"/>
        </a:accent2>
        <a:accent3>
          <a:srgbClr val="FFFFFF"/>
        </a:accent3>
        <a:accent4>
          <a:srgbClr val="174578"/>
        </a:accent4>
        <a:accent5>
          <a:srgbClr val="BCD5B0"/>
        </a:accent5>
        <a:accent6>
          <a:srgbClr val="008AB9"/>
        </a:accent6>
        <a:hlink>
          <a:srgbClr val="FF7C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医药器材PPT模板 3">
        <a:dk1>
          <a:srgbClr val="3E2787"/>
        </a:dk1>
        <a:lt1>
          <a:srgbClr val="FFFFFF"/>
        </a:lt1>
        <a:dk2>
          <a:srgbClr val="000000"/>
        </a:dk2>
        <a:lt2>
          <a:srgbClr val="D6E1E2"/>
        </a:lt2>
        <a:accent1>
          <a:srgbClr val="5C3DCD"/>
        </a:accent1>
        <a:accent2>
          <a:srgbClr val="6699FF"/>
        </a:accent2>
        <a:accent3>
          <a:srgbClr val="FFFFFF"/>
        </a:accent3>
        <a:accent4>
          <a:srgbClr val="342072"/>
        </a:accent4>
        <a:accent5>
          <a:srgbClr val="B5AFE3"/>
        </a:accent5>
        <a:accent6>
          <a:srgbClr val="5C8AE7"/>
        </a:accent6>
        <a:hlink>
          <a:srgbClr val="00CC99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Char char="Ø"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Char char="Ø"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Char char="Ø"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Char char="Ø"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3848</Words>
  <Application>WPS 演示</Application>
  <PresentationFormat>全屏显示(4:3)</PresentationFormat>
  <Paragraphs>354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Verdana</vt:lpstr>
      <vt:lpstr>Arial Black</vt:lpstr>
      <vt:lpstr>Calibri</vt:lpstr>
      <vt:lpstr>Times New Roman</vt:lpstr>
      <vt:lpstr>楷体_GB2312</vt:lpstr>
      <vt:lpstr>新宋体</vt:lpstr>
      <vt:lpstr>楷体_GB2312</vt:lpstr>
      <vt:lpstr>微软雅黑</vt:lpstr>
      <vt:lpstr>Impact MT Std</vt:lpstr>
      <vt:lpstr>Wingdings</vt:lpstr>
      <vt:lpstr>KSOF3FB35F8F</vt:lpstr>
      <vt:lpstr>Segoe Print</vt:lpstr>
      <vt:lpstr>Arial Unicode MS</vt:lpstr>
      <vt:lpstr>医药器材PPT模板</vt:lpstr>
      <vt:lpstr>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微软用户</dc:creator>
  <cp:lastModifiedBy>应雀森</cp:lastModifiedBy>
  <cp:revision>29</cp:revision>
  <cp:lastPrinted>2026-06-05T00:38:00Z</cp:lastPrinted>
  <dcterms:created xsi:type="dcterms:W3CDTF">2026-06-05T00:45:00Z</dcterms:created>
  <dcterms:modified xsi:type="dcterms:W3CDTF">2026-06-09T08:27:52Z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4A88862CC82E4BD0A73074841ED242E3</vt:lpwstr>
  </property>
  <property fmtid="{D5CDD505-2E9C-101B-9397-08002B2CF9AE}" pid="3" name="KSOProductBuildVer">
    <vt:lpwstr>2052-12.1.0.26375</vt:lpwstr>
  </property>
</Properties>
</file>