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media/image3.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handoutMasterIdLst>
    <p:handoutMasterId r:id="rId15"/>
  </p:handoutMasterIdLst>
  <p:sldIdLst>
    <p:sldId id="256" r:id="rId3"/>
    <p:sldId id="264" r:id="rId5"/>
    <p:sldId id="265" r:id="rId6"/>
    <p:sldId id="400" r:id="rId7"/>
    <p:sldId id="408" r:id="rId8"/>
    <p:sldId id="336" r:id="rId9"/>
    <p:sldId id="391" r:id="rId10"/>
    <p:sldId id="374" r:id="rId11"/>
    <p:sldId id="375" r:id="rId12"/>
    <p:sldId id="390" r:id="rId13"/>
    <p:sldId id="300" r:id="rId14"/>
  </p:sldIdLst>
  <p:sldSz cx="12192000" cy="6858000"/>
  <p:notesSz cx="6858000" cy="9144000"/>
  <p:embeddedFontLst>
    <p:embeddedFont>
      <p:font typeface="微软雅黑" panose="020B0503020204020204" pitchFamily="34" charset="-122"/>
      <p:regular r:id="rId20"/>
    </p:embeddedFont>
    <p:embeddedFont>
      <p:font typeface="Calibri" panose="020F0502020204030204"/>
      <p:regular r:id="rId21"/>
      <p:bold r:id="rId22"/>
      <p:italic r:id="rId23"/>
      <p:boldItalic r:id="rId24"/>
    </p:embeddedFont>
    <p:embeddedFont>
      <p:font typeface="Impact" panose="020B0806030902050204" pitchFamily="34" charset="0"/>
      <p:regular r:id="rId25"/>
    </p:embeddedFont>
    <p:embeddedFont>
      <p:font typeface="等线" panose="02010600030101010101" charset="-122"/>
      <p:regular r:id="rId26"/>
    </p:embeddedFont>
    <p:embeddedFont>
      <p:font typeface="方正正大黑简体" panose="02000500000000000000" pitchFamily="2" charset="-122"/>
      <p:regular r:id="rId27"/>
    </p:embeddedFont>
    <p:embeddedFont>
      <p:font typeface="等线 Light" panose="02010600030101010101" charset="-122"/>
      <p:regular r:id="rId28"/>
    </p:embeddedFont>
  </p:embeddedFontLst>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4" userDrawn="1">
          <p15:clr>
            <a:srgbClr val="A4A3A4"/>
          </p15:clr>
        </p15:guide>
        <p15:guide id="2" pos="385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ina" initials="c" lastIdx="10" clrIdx="0"/>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6505F"/>
    <a:srgbClr val="73BB2C"/>
    <a:srgbClr val="2792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showGuides="1">
      <p:cViewPr varScale="1">
        <p:scale>
          <a:sx n="111" d="100"/>
          <a:sy n="111" d="100"/>
        </p:scale>
        <p:origin x="534" y="102"/>
      </p:cViewPr>
      <p:guideLst>
        <p:guide orient="horz" pos="2174"/>
        <p:guide pos="385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gs" Target="tags/tag82.xml"/><Relationship Id="rId28" Type="http://schemas.openxmlformats.org/officeDocument/2006/relationships/font" Target="fonts/font9.fntdata"/><Relationship Id="rId27" Type="http://schemas.openxmlformats.org/officeDocument/2006/relationships/font" Target="fonts/font8.fntdata"/><Relationship Id="rId26" Type="http://schemas.openxmlformats.org/officeDocument/2006/relationships/font" Target="fonts/font7.fntdata"/><Relationship Id="rId25" Type="http://schemas.openxmlformats.org/officeDocument/2006/relationships/font" Target="fonts/font6.fntdata"/><Relationship Id="rId24" Type="http://schemas.openxmlformats.org/officeDocument/2006/relationships/font" Target="fonts/font5.fntdata"/><Relationship Id="rId23" Type="http://schemas.openxmlformats.org/officeDocument/2006/relationships/font" Target="fonts/font4.fntdata"/><Relationship Id="rId22" Type="http://schemas.openxmlformats.org/officeDocument/2006/relationships/font" Target="fonts/font3.fntdata"/><Relationship Id="rId21" Type="http://schemas.openxmlformats.org/officeDocument/2006/relationships/font" Target="fonts/font2.fntdata"/><Relationship Id="rId20" Type="http://schemas.openxmlformats.org/officeDocument/2006/relationships/font" Target="fonts/font1.fntdata"/><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handoutMaster" Target="handoutMasters/handoutMaster1.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640F63-CDCF-4D80-A6F8-7C122C73478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CD3111-6DF8-45BB-924A-D7DF8ED9067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D3111-6DF8-45BB-924A-D7DF8ED9067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FF229B7E-B6FD-4BD6-A177-632712FAD40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3BDBAA-8DDB-47F2-8D38-89C0C0616E89}" type="slidenum">
              <a:rPr lang="zh-CN" altLang="en-US" smtClean="0"/>
            </a:fld>
            <a:endParaRPr lang="zh-CN" altLang="en-US"/>
          </a:p>
        </p:txBody>
      </p:sp>
      <p:sp>
        <p:nvSpPr>
          <p:cNvPr id="7" name="任意多边形: 形状 6"/>
          <p:cNvSpPr/>
          <p:nvPr userDrawn="1"/>
        </p:nvSpPr>
        <p:spPr>
          <a:xfrm>
            <a:off x="63922" y="1"/>
            <a:ext cx="12064156" cy="2557671"/>
          </a:xfrm>
          <a:custGeom>
            <a:avLst/>
            <a:gdLst>
              <a:gd name="connsiteX0" fmla="*/ 0 w 12064156"/>
              <a:gd name="connsiteY0" fmla="*/ 0 h 2557671"/>
              <a:gd name="connsiteX1" fmla="*/ 12064156 w 12064156"/>
              <a:gd name="connsiteY1" fmla="*/ 0 h 2557671"/>
              <a:gd name="connsiteX2" fmla="*/ 12052950 w 12064156"/>
              <a:gd name="connsiteY2" fmla="*/ 38524 h 2557671"/>
              <a:gd name="connsiteX3" fmla="*/ 11699594 w 12064156"/>
              <a:gd name="connsiteY3" fmla="*/ 1253289 h 2557671"/>
              <a:gd name="connsiteX4" fmla="*/ 11648133 w 12064156"/>
              <a:gd name="connsiteY4" fmla="*/ 1429514 h 2557671"/>
              <a:gd name="connsiteX5" fmla="*/ 11502327 w 12064156"/>
              <a:gd name="connsiteY5" fmla="*/ 1635827 h 2557671"/>
              <a:gd name="connsiteX6" fmla="*/ 11305059 w 12064156"/>
              <a:gd name="connsiteY6" fmla="*/ 1743281 h 2557671"/>
              <a:gd name="connsiteX7" fmla="*/ 11257886 w 12064156"/>
              <a:gd name="connsiteY7" fmla="*/ 1751878 h 2557671"/>
              <a:gd name="connsiteX8" fmla="*/ 10357316 w 12064156"/>
              <a:gd name="connsiteY8" fmla="*/ 1898016 h 2557671"/>
              <a:gd name="connsiteX9" fmla="*/ 9057923 w 12064156"/>
              <a:gd name="connsiteY9" fmla="*/ 2100030 h 2557671"/>
              <a:gd name="connsiteX10" fmla="*/ 7634165 w 12064156"/>
              <a:gd name="connsiteY10" fmla="*/ 2327834 h 2557671"/>
              <a:gd name="connsiteX11" fmla="*/ 6351925 w 12064156"/>
              <a:gd name="connsiteY11" fmla="*/ 2529848 h 2557671"/>
              <a:gd name="connsiteX12" fmla="*/ 6017428 w 12064156"/>
              <a:gd name="connsiteY12" fmla="*/ 2555637 h 2557671"/>
              <a:gd name="connsiteX13" fmla="*/ 5712949 w 12064156"/>
              <a:gd name="connsiteY13" fmla="*/ 2529848 h 2557671"/>
              <a:gd name="connsiteX14" fmla="*/ 5558566 w 12064156"/>
              <a:gd name="connsiteY14" fmla="*/ 2504059 h 2557671"/>
              <a:gd name="connsiteX15" fmla="*/ 4529344 w 12064156"/>
              <a:gd name="connsiteY15" fmla="*/ 2340728 h 2557671"/>
              <a:gd name="connsiteX16" fmla="*/ 2668166 w 12064156"/>
              <a:gd name="connsiteY16" fmla="*/ 2048452 h 2557671"/>
              <a:gd name="connsiteX17" fmla="*/ 806988 w 12064156"/>
              <a:gd name="connsiteY17" fmla="*/ 1751878 h 2557671"/>
              <a:gd name="connsiteX18" fmla="*/ 416741 w 12064156"/>
              <a:gd name="connsiteY18" fmla="*/ 1429514 h 2557671"/>
              <a:gd name="connsiteX19" fmla="*/ 391011 w 12064156"/>
              <a:gd name="connsiteY19" fmla="*/ 1347849 h 2557671"/>
              <a:gd name="connsiteX20" fmla="*/ 73667 w 12064156"/>
              <a:gd name="connsiteY20" fmla="*/ 256112 h 2557671"/>
              <a:gd name="connsiteX21" fmla="*/ 10044 w 12064156"/>
              <a:gd name="connsiteY21" fmla="*/ 34918 h 255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064156" h="2557671">
                <a:moveTo>
                  <a:pt x="0" y="0"/>
                </a:moveTo>
                <a:lnTo>
                  <a:pt x="12064156" y="0"/>
                </a:lnTo>
                <a:lnTo>
                  <a:pt x="12052950" y="38524"/>
                </a:lnTo>
                <a:cubicBezTo>
                  <a:pt x="11699594" y="1253289"/>
                  <a:pt x="11699594" y="1253289"/>
                  <a:pt x="11699594" y="1253289"/>
                </a:cubicBezTo>
                <a:cubicBezTo>
                  <a:pt x="11648133" y="1429514"/>
                  <a:pt x="11648133" y="1429514"/>
                  <a:pt x="11648133" y="1429514"/>
                </a:cubicBezTo>
                <a:cubicBezTo>
                  <a:pt x="11648133" y="1429514"/>
                  <a:pt x="11605249" y="1541267"/>
                  <a:pt x="11502327" y="1635827"/>
                </a:cubicBezTo>
                <a:cubicBezTo>
                  <a:pt x="11450865" y="1678809"/>
                  <a:pt x="11386539" y="1721790"/>
                  <a:pt x="11305059" y="1743281"/>
                </a:cubicBezTo>
                <a:cubicBezTo>
                  <a:pt x="11287905" y="1747580"/>
                  <a:pt x="11275040" y="1751878"/>
                  <a:pt x="11257886" y="1751878"/>
                </a:cubicBezTo>
                <a:cubicBezTo>
                  <a:pt x="10357316" y="1898016"/>
                  <a:pt x="10357316" y="1898016"/>
                  <a:pt x="10357316" y="1898016"/>
                </a:cubicBezTo>
                <a:cubicBezTo>
                  <a:pt x="9057923" y="2100030"/>
                  <a:pt x="9057923" y="2100030"/>
                  <a:pt x="9057923" y="2100030"/>
                </a:cubicBezTo>
                <a:cubicBezTo>
                  <a:pt x="7634165" y="2327834"/>
                  <a:pt x="7634165" y="2327834"/>
                  <a:pt x="7634165" y="2327834"/>
                </a:cubicBezTo>
                <a:cubicBezTo>
                  <a:pt x="6351925" y="2529848"/>
                  <a:pt x="6351925" y="2529848"/>
                  <a:pt x="6351925" y="2529848"/>
                </a:cubicBezTo>
                <a:cubicBezTo>
                  <a:pt x="6180388" y="2559935"/>
                  <a:pt x="6077466" y="2559935"/>
                  <a:pt x="6017428" y="2555637"/>
                </a:cubicBezTo>
                <a:cubicBezTo>
                  <a:pt x="5987409" y="2559935"/>
                  <a:pt x="5884486" y="2559935"/>
                  <a:pt x="5712949" y="2529848"/>
                </a:cubicBezTo>
                <a:cubicBezTo>
                  <a:pt x="5558566" y="2504059"/>
                  <a:pt x="5558566" y="2504059"/>
                  <a:pt x="5558566" y="2504059"/>
                </a:cubicBezTo>
                <a:cubicBezTo>
                  <a:pt x="4529344" y="2340728"/>
                  <a:pt x="4529344" y="2340728"/>
                  <a:pt x="4529344" y="2340728"/>
                </a:cubicBezTo>
                <a:cubicBezTo>
                  <a:pt x="2668166" y="2048452"/>
                  <a:pt x="2668166" y="2048452"/>
                  <a:pt x="2668166" y="2048452"/>
                </a:cubicBezTo>
                <a:cubicBezTo>
                  <a:pt x="806988" y="1751878"/>
                  <a:pt x="806988" y="1751878"/>
                  <a:pt x="806988" y="1751878"/>
                </a:cubicBezTo>
                <a:cubicBezTo>
                  <a:pt x="519663" y="1704598"/>
                  <a:pt x="416741" y="1429514"/>
                  <a:pt x="416741" y="1429514"/>
                </a:cubicBezTo>
                <a:cubicBezTo>
                  <a:pt x="391011" y="1347849"/>
                  <a:pt x="391011" y="1347849"/>
                  <a:pt x="391011" y="1347849"/>
                </a:cubicBezTo>
                <a:cubicBezTo>
                  <a:pt x="73667" y="256112"/>
                  <a:pt x="73667" y="256112"/>
                  <a:pt x="73667" y="256112"/>
                </a:cubicBezTo>
                <a:cubicBezTo>
                  <a:pt x="47936" y="166656"/>
                  <a:pt x="27030" y="93973"/>
                  <a:pt x="10044" y="34918"/>
                </a:cubicBezTo>
                <a:close/>
              </a:path>
            </a:pathLst>
          </a:custGeom>
          <a:solidFill>
            <a:srgbClr val="27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p:cNvSpPr/>
          <p:nvPr userDrawn="1"/>
        </p:nvSpPr>
        <p:spPr>
          <a:xfrm>
            <a:off x="-1" y="6517178"/>
            <a:ext cx="12192001" cy="340822"/>
          </a:xfrm>
          <a:custGeom>
            <a:avLst/>
            <a:gdLst>
              <a:gd name="connsiteX0" fmla="*/ 527859 w 12192001"/>
              <a:gd name="connsiteY0" fmla="*/ 0 h 532014"/>
              <a:gd name="connsiteX1" fmla="*/ 11664142 w 12192001"/>
              <a:gd name="connsiteY1" fmla="*/ 0 h 532014"/>
              <a:gd name="connsiteX2" fmla="*/ 12192001 w 12192001"/>
              <a:gd name="connsiteY2" fmla="*/ 527859 h 532014"/>
              <a:gd name="connsiteX3" fmla="*/ 12192001 w 12192001"/>
              <a:gd name="connsiteY3" fmla="*/ 532014 h 532014"/>
              <a:gd name="connsiteX4" fmla="*/ 0 w 12192001"/>
              <a:gd name="connsiteY4" fmla="*/ 532014 h 532014"/>
              <a:gd name="connsiteX5" fmla="*/ 0 w 12192001"/>
              <a:gd name="connsiteY5" fmla="*/ 527859 h 532014"/>
              <a:gd name="connsiteX6" fmla="*/ 527859 w 12192001"/>
              <a:gd name="connsiteY6" fmla="*/ 0 h 53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532014">
                <a:moveTo>
                  <a:pt x="527859" y="0"/>
                </a:moveTo>
                <a:lnTo>
                  <a:pt x="11664142" y="0"/>
                </a:lnTo>
                <a:cubicBezTo>
                  <a:pt x="11955670" y="0"/>
                  <a:pt x="12192001" y="236331"/>
                  <a:pt x="12192001" y="527859"/>
                </a:cubicBezTo>
                <a:lnTo>
                  <a:pt x="12192001" y="532014"/>
                </a:lnTo>
                <a:lnTo>
                  <a:pt x="0" y="532014"/>
                </a:lnTo>
                <a:lnTo>
                  <a:pt x="0" y="527859"/>
                </a:lnTo>
                <a:cubicBezTo>
                  <a:pt x="0" y="236331"/>
                  <a:pt x="236331" y="0"/>
                  <a:pt x="527859" y="0"/>
                </a:cubicBezTo>
                <a:close/>
              </a:path>
            </a:pathLst>
          </a:custGeom>
          <a:solidFill>
            <a:srgbClr val="27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F229B7E-B6FD-4BD6-A177-632712FAD40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3BDBAA-8DDB-47F2-8D38-89C0C0616E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F229B7E-B6FD-4BD6-A177-632712FAD40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3BDBAA-8DDB-47F2-8D38-89C0C0616E89}" type="slidenum">
              <a:rPr lang="zh-CN" altLang="en-US" smtClean="0"/>
            </a:fld>
            <a:endParaRPr lang="zh-CN" altLang="en-US"/>
          </a:p>
        </p:txBody>
      </p:sp>
      <p:sp>
        <p:nvSpPr>
          <p:cNvPr id="7" name="任意多边形: 形状 6"/>
          <p:cNvSpPr/>
          <p:nvPr userDrawn="1"/>
        </p:nvSpPr>
        <p:spPr>
          <a:xfrm rot="16200000">
            <a:off x="-89339" y="289887"/>
            <a:ext cx="603016" cy="424338"/>
          </a:xfrm>
          <a:custGeom>
            <a:avLst/>
            <a:gdLst>
              <a:gd name="connsiteX0" fmla="*/ 0 w 12064156"/>
              <a:gd name="connsiteY0" fmla="*/ 0 h 2557671"/>
              <a:gd name="connsiteX1" fmla="*/ 12064156 w 12064156"/>
              <a:gd name="connsiteY1" fmla="*/ 0 h 2557671"/>
              <a:gd name="connsiteX2" fmla="*/ 12052950 w 12064156"/>
              <a:gd name="connsiteY2" fmla="*/ 38524 h 2557671"/>
              <a:gd name="connsiteX3" fmla="*/ 11699594 w 12064156"/>
              <a:gd name="connsiteY3" fmla="*/ 1253289 h 2557671"/>
              <a:gd name="connsiteX4" fmla="*/ 11648133 w 12064156"/>
              <a:gd name="connsiteY4" fmla="*/ 1429514 h 2557671"/>
              <a:gd name="connsiteX5" fmla="*/ 11502327 w 12064156"/>
              <a:gd name="connsiteY5" fmla="*/ 1635827 h 2557671"/>
              <a:gd name="connsiteX6" fmla="*/ 11305059 w 12064156"/>
              <a:gd name="connsiteY6" fmla="*/ 1743281 h 2557671"/>
              <a:gd name="connsiteX7" fmla="*/ 11257886 w 12064156"/>
              <a:gd name="connsiteY7" fmla="*/ 1751878 h 2557671"/>
              <a:gd name="connsiteX8" fmla="*/ 10357316 w 12064156"/>
              <a:gd name="connsiteY8" fmla="*/ 1898016 h 2557671"/>
              <a:gd name="connsiteX9" fmla="*/ 9057923 w 12064156"/>
              <a:gd name="connsiteY9" fmla="*/ 2100030 h 2557671"/>
              <a:gd name="connsiteX10" fmla="*/ 7634165 w 12064156"/>
              <a:gd name="connsiteY10" fmla="*/ 2327834 h 2557671"/>
              <a:gd name="connsiteX11" fmla="*/ 6351925 w 12064156"/>
              <a:gd name="connsiteY11" fmla="*/ 2529848 h 2557671"/>
              <a:gd name="connsiteX12" fmla="*/ 6017428 w 12064156"/>
              <a:gd name="connsiteY12" fmla="*/ 2555637 h 2557671"/>
              <a:gd name="connsiteX13" fmla="*/ 5712949 w 12064156"/>
              <a:gd name="connsiteY13" fmla="*/ 2529848 h 2557671"/>
              <a:gd name="connsiteX14" fmla="*/ 5558566 w 12064156"/>
              <a:gd name="connsiteY14" fmla="*/ 2504059 h 2557671"/>
              <a:gd name="connsiteX15" fmla="*/ 4529344 w 12064156"/>
              <a:gd name="connsiteY15" fmla="*/ 2340728 h 2557671"/>
              <a:gd name="connsiteX16" fmla="*/ 2668166 w 12064156"/>
              <a:gd name="connsiteY16" fmla="*/ 2048452 h 2557671"/>
              <a:gd name="connsiteX17" fmla="*/ 806988 w 12064156"/>
              <a:gd name="connsiteY17" fmla="*/ 1751878 h 2557671"/>
              <a:gd name="connsiteX18" fmla="*/ 416741 w 12064156"/>
              <a:gd name="connsiteY18" fmla="*/ 1429514 h 2557671"/>
              <a:gd name="connsiteX19" fmla="*/ 391011 w 12064156"/>
              <a:gd name="connsiteY19" fmla="*/ 1347849 h 2557671"/>
              <a:gd name="connsiteX20" fmla="*/ 73667 w 12064156"/>
              <a:gd name="connsiteY20" fmla="*/ 256112 h 2557671"/>
              <a:gd name="connsiteX21" fmla="*/ 10044 w 12064156"/>
              <a:gd name="connsiteY21" fmla="*/ 34918 h 255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064156" h="2557671">
                <a:moveTo>
                  <a:pt x="0" y="0"/>
                </a:moveTo>
                <a:lnTo>
                  <a:pt x="12064156" y="0"/>
                </a:lnTo>
                <a:lnTo>
                  <a:pt x="12052950" y="38524"/>
                </a:lnTo>
                <a:cubicBezTo>
                  <a:pt x="11699594" y="1253289"/>
                  <a:pt x="11699594" y="1253289"/>
                  <a:pt x="11699594" y="1253289"/>
                </a:cubicBezTo>
                <a:cubicBezTo>
                  <a:pt x="11648133" y="1429514"/>
                  <a:pt x="11648133" y="1429514"/>
                  <a:pt x="11648133" y="1429514"/>
                </a:cubicBezTo>
                <a:cubicBezTo>
                  <a:pt x="11648133" y="1429514"/>
                  <a:pt x="11605249" y="1541267"/>
                  <a:pt x="11502327" y="1635827"/>
                </a:cubicBezTo>
                <a:cubicBezTo>
                  <a:pt x="11450865" y="1678809"/>
                  <a:pt x="11386539" y="1721790"/>
                  <a:pt x="11305059" y="1743281"/>
                </a:cubicBezTo>
                <a:cubicBezTo>
                  <a:pt x="11287905" y="1747580"/>
                  <a:pt x="11275040" y="1751878"/>
                  <a:pt x="11257886" y="1751878"/>
                </a:cubicBezTo>
                <a:cubicBezTo>
                  <a:pt x="10357316" y="1898016"/>
                  <a:pt x="10357316" y="1898016"/>
                  <a:pt x="10357316" y="1898016"/>
                </a:cubicBezTo>
                <a:cubicBezTo>
                  <a:pt x="9057923" y="2100030"/>
                  <a:pt x="9057923" y="2100030"/>
                  <a:pt x="9057923" y="2100030"/>
                </a:cubicBezTo>
                <a:cubicBezTo>
                  <a:pt x="7634165" y="2327834"/>
                  <a:pt x="7634165" y="2327834"/>
                  <a:pt x="7634165" y="2327834"/>
                </a:cubicBezTo>
                <a:cubicBezTo>
                  <a:pt x="6351925" y="2529848"/>
                  <a:pt x="6351925" y="2529848"/>
                  <a:pt x="6351925" y="2529848"/>
                </a:cubicBezTo>
                <a:cubicBezTo>
                  <a:pt x="6180388" y="2559935"/>
                  <a:pt x="6077466" y="2559935"/>
                  <a:pt x="6017428" y="2555637"/>
                </a:cubicBezTo>
                <a:cubicBezTo>
                  <a:pt x="5987409" y="2559935"/>
                  <a:pt x="5884486" y="2559935"/>
                  <a:pt x="5712949" y="2529848"/>
                </a:cubicBezTo>
                <a:cubicBezTo>
                  <a:pt x="5558566" y="2504059"/>
                  <a:pt x="5558566" y="2504059"/>
                  <a:pt x="5558566" y="2504059"/>
                </a:cubicBezTo>
                <a:cubicBezTo>
                  <a:pt x="4529344" y="2340728"/>
                  <a:pt x="4529344" y="2340728"/>
                  <a:pt x="4529344" y="2340728"/>
                </a:cubicBezTo>
                <a:cubicBezTo>
                  <a:pt x="2668166" y="2048452"/>
                  <a:pt x="2668166" y="2048452"/>
                  <a:pt x="2668166" y="2048452"/>
                </a:cubicBezTo>
                <a:cubicBezTo>
                  <a:pt x="806988" y="1751878"/>
                  <a:pt x="806988" y="1751878"/>
                  <a:pt x="806988" y="1751878"/>
                </a:cubicBezTo>
                <a:cubicBezTo>
                  <a:pt x="519663" y="1704598"/>
                  <a:pt x="416741" y="1429514"/>
                  <a:pt x="416741" y="1429514"/>
                </a:cubicBezTo>
                <a:cubicBezTo>
                  <a:pt x="391011" y="1347849"/>
                  <a:pt x="391011" y="1347849"/>
                  <a:pt x="391011" y="1347849"/>
                </a:cubicBezTo>
                <a:cubicBezTo>
                  <a:pt x="73667" y="256112"/>
                  <a:pt x="73667" y="256112"/>
                  <a:pt x="73667" y="256112"/>
                </a:cubicBezTo>
                <a:cubicBezTo>
                  <a:pt x="47936" y="166656"/>
                  <a:pt x="27030" y="93973"/>
                  <a:pt x="10044" y="34918"/>
                </a:cubicBezTo>
                <a:close/>
              </a:path>
            </a:pathLst>
          </a:custGeom>
          <a:solidFill>
            <a:srgbClr val="27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p:cNvSpPr/>
          <p:nvPr userDrawn="1"/>
        </p:nvSpPr>
        <p:spPr>
          <a:xfrm>
            <a:off x="32535" y="6750399"/>
            <a:ext cx="12159465" cy="107601"/>
          </a:xfrm>
          <a:custGeom>
            <a:avLst/>
            <a:gdLst>
              <a:gd name="connsiteX0" fmla="*/ 381302 w 11898887"/>
              <a:gd name="connsiteY0" fmla="*/ 0 h 105295"/>
              <a:gd name="connsiteX1" fmla="*/ 11517585 w 11898887"/>
              <a:gd name="connsiteY1" fmla="*/ 0 h 105295"/>
              <a:gd name="connsiteX2" fmla="*/ 11890838 w 11898887"/>
              <a:gd name="connsiteY2" fmla="*/ 99045 h 105295"/>
              <a:gd name="connsiteX3" fmla="*/ 11898887 w 11898887"/>
              <a:gd name="connsiteY3" fmla="*/ 105295 h 105295"/>
              <a:gd name="connsiteX4" fmla="*/ 0 w 11898887"/>
              <a:gd name="connsiteY4" fmla="*/ 105295 h 105295"/>
              <a:gd name="connsiteX5" fmla="*/ 8050 w 11898887"/>
              <a:gd name="connsiteY5" fmla="*/ 99045 h 105295"/>
              <a:gd name="connsiteX6" fmla="*/ 381302 w 11898887"/>
              <a:gd name="connsiteY6" fmla="*/ 0 h 10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8887" h="105295">
                <a:moveTo>
                  <a:pt x="381302" y="0"/>
                </a:moveTo>
                <a:lnTo>
                  <a:pt x="11517585" y="0"/>
                </a:lnTo>
                <a:cubicBezTo>
                  <a:pt x="11663349" y="0"/>
                  <a:pt x="11795314" y="37850"/>
                  <a:pt x="11890838" y="99045"/>
                </a:cubicBezTo>
                <a:lnTo>
                  <a:pt x="11898887" y="105295"/>
                </a:lnTo>
                <a:lnTo>
                  <a:pt x="0" y="105295"/>
                </a:lnTo>
                <a:lnTo>
                  <a:pt x="8050" y="99045"/>
                </a:lnTo>
                <a:cubicBezTo>
                  <a:pt x="103573" y="37850"/>
                  <a:pt x="235538" y="0"/>
                  <a:pt x="381302" y="0"/>
                </a:cubicBezTo>
                <a:close/>
              </a:path>
            </a:pathLst>
          </a:custGeom>
          <a:solidFill>
            <a:srgbClr val="27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sp>
        <p:nvSpPr>
          <p:cNvPr id="3" name="矩形 2"/>
          <p:cNvSpPr/>
          <p:nvPr userDrawn="1"/>
        </p:nvSpPr>
        <p:spPr>
          <a:xfrm>
            <a:off x="0" y="0"/>
            <a:ext cx="12192000" cy="6685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矩形 12"/>
          <p:cNvSpPr/>
          <p:nvPr userDrawn="1"/>
        </p:nvSpPr>
        <p:spPr>
          <a:xfrm>
            <a:off x="0" y="668515"/>
            <a:ext cx="12192000" cy="693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矩形 13"/>
          <p:cNvSpPr/>
          <p:nvPr userDrawn="1"/>
        </p:nvSpPr>
        <p:spPr>
          <a:xfrm>
            <a:off x="0" y="6624809"/>
            <a:ext cx="12192000" cy="25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F229B7E-B6FD-4BD6-A177-632712FAD40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3BDBAA-8DDB-47F2-8D38-89C0C0616E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FF229B7E-B6FD-4BD6-A177-632712FAD40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3BDBAA-8DDB-47F2-8D38-89C0C0616E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F229B7E-B6FD-4BD6-A177-632712FAD40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3BDBAA-8DDB-47F2-8D38-89C0C0616E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F229B7E-B6FD-4BD6-A177-632712FAD40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63BDBAA-8DDB-47F2-8D38-89C0C0616E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F229B7E-B6FD-4BD6-A177-632712FAD40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63BDBAA-8DDB-47F2-8D38-89C0C0616E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F229B7E-B6FD-4BD6-A177-632712FAD40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63BDBAA-8DDB-47F2-8D38-89C0C0616E89}" type="slidenum">
              <a:rPr lang="zh-CN" altLang="en-US" smtClean="0"/>
            </a:fld>
            <a:endParaRPr lang="zh-CN" altLang="en-US"/>
          </a:p>
        </p:txBody>
      </p:sp>
      <p:sp>
        <p:nvSpPr>
          <p:cNvPr id="5" name="任意多边形: 形状 4"/>
          <p:cNvSpPr/>
          <p:nvPr userDrawn="1"/>
        </p:nvSpPr>
        <p:spPr>
          <a:xfrm>
            <a:off x="-1" y="6517178"/>
            <a:ext cx="12192001" cy="340822"/>
          </a:xfrm>
          <a:custGeom>
            <a:avLst/>
            <a:gdLst>
              <a:gd name="connsiteX0" fmla="*/ 527859 w 12192001"/>
              <a:gd name="connsiteY0" fmla="*/ 0 h 532014"/>
              <a:gd name="connsiteX1" fmla="*/ 11664142 w 12192001"/>
              <a:gd name="connsiteY1" fmla="*/ 0 h 532014"/>
              <a:gd name="connsiteX2" fmla="*/ 12192001 w 12192001"/>
              <a:gd name="connsiteY2" fmla="*/ 527859 h 532014"/>
              <a:gd name="connsiteX3" fmla="*/ 12192001 w 12192001"/>
              <a:gd name="connsiteY3" fmla="*/ 532014 h 532014"/>
              <a:gd name="connsiteX4" fmla="*/ 0 w 12192001"/>
              <a:gd name="connsiteY4" fmla="*/ 532014 h 532014"/>
              <a:gd name="connsiteX5" fmla="*/ 0 w 12192001"/>
              <a:gd name="connsiteY5" fmla="*/ 527859 h 532014"/>
              <a:gd name="connsiteX6" fmla="*/ 527859 w 12192001"/>
              <a:gd name="connsiteY6" fmla="*/ 0 h 53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532014">
                <a:moveTo>
                  <a:pt x="527859" y="0"/>
                </a:moveTo>
                <a:lnTo>
                  <a:pt x="11664142" y="0"/>
                </a:lnTo>
                <a:cubicBezTo>
                  <a:pt x="11955670" y="0"/>
                  <a:pt x="12192001" y="236331"/>
                  <a:pt x="12192001" y="527859"/>
                </a:cubicBezTo>
                <a:lnTo>
                  <a:pt x="12192001" y="532014"/>
                </a:lnTo>
                <a:lnTo>
                  <a:pt x="0" y="532014"/>
                </a:lnTo>
                <a:lnTo>
                  <a:pt x="0" y="527859"/>
                </a:lnTo>
                <a:cubicBezTo>
                  <a:pt x="0" y="236331"/>
                  <a:pt x="236331" y="0"/>
                  <a:pt x="527859" y="0"/>
                </a:cubicBezTo>
                <a:close/>
              </a:path>
            </a:pathLst>
          </a:custGeom>
          <a:solidFill>
            <a:srgbClr val="27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形状 5"/>
          <p:cNvSpPr/>
          <p:nvPr userDrawn="1"/>
        </p:nvSpPr>
        <p:spPr>
          <a:xfrm>
            <a:off x="253763" y="0"/>
            <a:ext cx="11683558" cy="1901890"/>
          </a:xfrm>
          <a:custGeom>
            <a:avLst/>
            <a:gdLst>
              <a:gd name="connsiteX0" fmla="*/ 0 w 11683558"/>
              <a:gd name="connsiteY0" fmla="*/ 0 h 1901890"/>
              <a:gd name="connsiteX1" fmla="*/ 11683558 w 11683558"/>
              <a:gd name="connsiteY1" fmla="*/ 0 h 1901890"/>
              <a:gd name="connsiteX2" fmla="*/ 11658824 w 11683558"/>
              <a:gd name="connsiteY2" fmla="*/ 85029 h 1901890"/>
              <a:gd name="connsiteX3" fmla="*/ 11509752 w 11683558"/>
              <a:gd name="connsiteY3" fmla="*/ 597508 h 1901890"/>
              <a:gd name="connsiteX4" fmla="*/ 11458291 w 11683558"/>
              <a:gd name="connsiteY4" fmla="*/ 773733 h 1901890"/>
              <a:gd name="connsiteX5" fmla="*/ 11312485 w 11683558"/>
              <a:gd name="connsiteY5" fmla="*/ 980046 h 1901890"/>
              <a:gd name="connsiteX6" fmla="*/ 11115217 w 11683558"/>
              <a:gd name="connsiteY6" fmla="*/ 1087500 h 1901890"/>
              <a:gd name="connsiteX7" fmla="*/ 11068044 w 11683558"/>
              <a:gd name="connsiteY7" fmla="*/ 1096097 h 1901890"/>
              <a:gd name="connsiteX8" fmla="*/ 10167474 w 11683558"/>
              <a:gd name="connsiteY8" fmla="*/ 1242235 h 1901890"/>
              <a:gd name="connsiteX9" fmla="*/ 8868081 w 11683558"/>
              <a:gd name="connsiteY9" fmla="*/ 1444249 h 1901890"/>
              <a:gd name="connsiteX10" fmla="*/ 7444323 w 11683558"/>
              <a:gd name="connsiteY10" fmla="*/ 1672053 h 1901890"/>
              <a:gd name="connsiteX11" fmla="*/ 6162083 w 11683558"/>
              <a:gd name="connsiteY11" fmla="*/ 1874067 h 1901890"/>
              <a:gd name="connsiteX12" fmla="*/ 5827586 w 11683558"/>
              <a:gd name="connsiteY12" fmla="*/ 1899856 h 1901890"/>
              <a:gd name="connsiteX13" fmla="*/ 5523107 w 11683558"/>
              <a:gd name="connsiteY13" fmla="*/ 1874067 h 1901890"/>
              <a:gd name="connsiteX14" fmla="*/ 5368724 w 11683558"/>
              <a:gd name="connsiteY14" fmla="*/ 1848278 h 1901890"/>
              <a:gd name="connsiteX15" fmla="*/ 4339503 w 11683558"/>
              <a:gd name="connsiteY15" fmla="*/ 1684947 h 1901890"/>
              <a:gd name="connsiteX16" fmla="*/ 2478324 w 11683558"/>
              <a:gd name="connsiteY16" fmla="*/ 1392671 h 1901890"/>
              <a:gd name="connsiteX17" fmla="*/ 617146 w 11683558"/>
              <a:gd name="connsiteY17" fmla="*/ 1096097 h 1901890"/>
              <a:gd name="connsiteX18" fmla="*/ 226899 w 11683558"/>
              <a:gd name="connsiteY18" fmla="*/ 773733 h 1901890"/>
              <a:gd name="connsiteX19" fmla="*/ 201169 w 11683558"/>
              <a:gd name="connsiteY19" fmla="*/ 692068 h 1901890"/>
              <a:gd name="connsiteX20" fmla="*/ 17705 w 11683558"/>
              <a:gd name="connsiteY20" fmla="*/ 60908 h 190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3558" h="1901890">
                <a:moveTo>
                  <a:pt x="0" y="0"/>
                </a:moveTo>
                <a:lnTo>
                  <a:pt x="11683558" y="0"/>
                </a:lnTo>
                <a:lnTo>
                  <a:pt x="11658824" y="85029"/>
                </a:lnTo>
                <a:cubicBezTo>
                  <a:pt x="11509752" y="597508"/>
                  <a:pt x="11509752" y="597508"/>
                  <a:pt x="11509752" y="597508"/>
                </a:cubicBezTo>
                <a:cubicBezTo>
                  <a:pt x="11458291" y="773733"/>
                  <a:pt x="11458291" y="773733"/>
                  <a:pt x="11458291" y="773733"/>
                </a:cubicBezTo>
                <a:cubicBezTo>
                  <a:pt x="11458291" y="773733"/>
                  <a:pt x="11415407" y="885486"/>
                  <a:pt x="11312485" y="980046"/>
                </a:cubicBezTo>
                <a:cubicBezTo>
                  <a:pt x="11261023" y="1023028"/>
                  <a:pt x="11196697" y="1066009"/>
                  <a:pt x="11115217" y="1087500"/>
                </a:cubicBezTo>
                <a:cubicBezTo>
                  <a:pt x="11098063" y="1091799"/>
                  <a:pt x="11085198" y="1096097"/>
                  <a:pt x="11068044" y="1096097"/>
                </a:cubicBezTo>
                <a:cubicBezTo>
                  <a:pt x="10167474" y="1242235"/>
                  <a:pt x="10167474" y="1242235"/>
                  <a:pt x="10167474" y="1242235"/>
                </a:cubicBezTo>
                <a:cubicBezTo>
                  <a:pt x="8868081" y="1444249"/>
                  <a:pt x="8868081" y="1444249"/>
                  <a:pt x="8868081" y="1444249"/>
                </a:cubicBezTo>
                <a:cubicBezTo>
                  <a:pt x="7444323" y="1672053"/>
                  <a:pt x="7444323" y="1672053"/>
                  <a:pt x="7444323" y="1672053"/>
                </a:cubicBezTo>
                <a:cubicBezTo>
                  <a:pt x="6162083" y="1874067"/>
                  <a:pt x="6162083" y="1874067"/>
                  <a:pt x="6162083" y="1874067"/>
                </a:cubicBezTo>
                <a:cubicBezTo>
                  <a:pt x="5990546" y="1904154"/>
                  <a:pt x="5887624" y="1904154"/>
                  <a:pt x="5827586" y="1899856"/>
                </a:cubicBezTo>
                <a:cubicBezTo>
                  <a:pt x="5797567" y="1904154"/>
                  <a:pt x="5694644" y="1904154"/>
                  <a:pt x="5523107" y="1874067"/>
                </a:cubicBezTo>
                <a:cubicBezTo>
                  <a:pt x="5368724" y="1848278"/>
                  <a:pt x="5368724" y="1848278"/>
                  <a:pt x="5368724" y="1848278"/>
                </a:cubicBezTo>
                <a:cubicBezTo>
                  <a:pt x="4339503" y="1684947"/>
                  <a:pt x="4339503" y="1684947"/>
                  <a:pt x="4339503" y="1684947"/>
                </a:cubicBezTo>
                <a:cubicBezTo>
                  <a:pt x="2478324" y="1392671"/>
                  <a:pt x="2478324" y="1392671"/>
                  <a:pt x="2478324" y="1392671"/>
                </a:cubicBezTo>
                <a:cubicBezTo>
                  <a:pt x="617146" y="1096097"/>
                  <a:pt x="617146" y="1096097"/>
                  <a:pt x="617146" y="1096097"/>
                </a:cubicBezTo>
                <a:cubicBezTo>
                  <a:pt x="329821" y="1048817"/>
                  <a:pt x="226899" y="773733"/>
                  <a:pt x="226899" y="773733"/>
                </a:cubicBezTo>
                <a:cubicBezTo>
                  <a:pt x="201169" y="692068"/>
                  <a:pt x="201169" y="692068"/>
                  <a:pt x="201169" y="692068"/>
                </a:cubicBezTo>
                <a:cubicBezTo>
                  <a:pt x="121833" y="419134"/>
                  <a:pt x="62331" y="214433"/>
                  <a:pt x="17705" y="60908"/>
                </a:cubicBezTo>
                <a:close/>
              </a:path>
            </a:pathLst>
          </a:custGeom>
          <a:solidFill>
            <a:srgbClr val="27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任意多边形: 形状 7"/>
          <p:cNvSpPr/>
          <p:nvPr userDrawn="1"/>
        </p:nvSpPr>
        <p:spPr>
          <a:xfrm>
            <a:off x="-1" y="6517178"/>
            <a:ext cx="12192001" cy="340822"/>
          </a:xfrm>
          <a:custGeom>
            <a:avLst/>
            <a:gdLst>
              <a:gd name="connsiteX0" fmla="*/ 527859 w 12192001"/>
              <a:gd name="connsiteY0" fmla="*/ 0 h 532014"/>
              <a:gd name="connsiteX1" fmla="*/ 11664142 w 12192001"/>
              <a:gd name="connsiteY1" fmla="*/ 0 h 532014"/>
              <a:gd name="connsiteX2" fmla="*/ 12192001 w 12192001"/>
              <a:gd name="connsiteY2" fmla="*/ 527859 h 532014"/>
              <a:gd name="connsiteX3" fmla="*/ 12192001 w 12192001"/>
              <a:gd name="connsiteY3" fmla="*/ 532014 h 532014"/>
              <a:gd name="connsiteX4" fmla="*/ 0 w 12192001"/>
              <a:gd name="connsiteY4" fmla="*/ 532014 h 532014"/>
              <a:gd name="connsiteX5" fmla="*/ 0 w 12192001"/>
              <a:gd name="connsiteY5" fmla="*/ 527859 h 532014"/>
              <a:gd name="connsiteX6" fmla="*/ 527859 w 12192001"/>
              <a:gd name="connsiteY6" fmla="*/ 0 h 53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532014">
                <a:moveTo>
                  <a:pt x="527859" y="0"/>
                </a:moveTo>
                <a:lnTo>
                  <a:pt x="11664142" y="0"/>
                </a:lnTo>
                <a:cubicBezTo>
                  <a:pt x="11955670" y="0"/>
                  <a:pt x="12192001" y="236331"/>
                  <a:pt x="12192001" y="527859"/>
                </a:cubicBezTo>
                <a:lnTo>
                  <a:pt x="12192001" y="532014"/>
                </a:lnTo>
                <a:lnTo>
                  <a:pt x="0" y="532014"/>
                </a:lnTo>
                <a:lnTo>
                  <a:pt x="0" y="527859"/>
                </a:lnTo>
                <a:cubicBezTo>
                  <a:pt x="0" y="236331"/>
                  <a:pt x="236331" y="0"/>
                  <a:pt x="527859" y="0"/>
                </a:cubicBezTo>
                <a:close/>
              </a:path>
            </a:pathLst>
          </a:custGeom>
          <a:solidFill>
            <a:srgbClr val="27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userDrawn="1"/>
        </p:nvSpPr>
        <p:spPr>
          <a:xfrm>
            <a:off x="418053" y="0"/>
            <a:ext cx="11355894" cy="1338472"/>
          </a:xfrm>
          <a:custGeom>
            <a:avLst/>
            <a:gdLst>
              <a:gd name="connsiteX0" fmla="*/ 0 w 11355894"/>
              <a:gd name="connsiteY0" fmla="*/ 0 h 1338472"/>
              <a:gd name="connsiteX1" fmla="*/ 11355894 w 11355894"/>
              <a:gd name="connsiteY1" fmla="*/ 0 h 1338472"/>
              <a:gd name="connsiteX2" fmla="*/ 11353839 w 11355894"/>
              <a:gd name="connsiteY2" fmla="*/ 7065 h 1338472"/>
              <a:gd name="connsiteX3" fmla="*/ 11345978 w 11355894"/>
              <a:gd name="connsiteY3" fmla="*/ 34090 h 1338472"/>
              <a:gd name="connsiteX4" fmla="*/ 11294517 w 11355894"/>
              <a:gd name="connsiteY4" fmla="*/ 210315 h 1338472"/>
              <a:gd name="connsiteX5" fmla="*/ 11148711 w 11355894"/>
              <a:gd name="connsiteY5" fmla="*/ 416628 h 1338472"/>
              <a:gd name="connsiteX6" fmla="*/ 10951443 w 11355894"/>
              <a:gd name="connsiteY6" fmla="*/ 524082 h 1338472"/>
              <a:gd name="connsiteX7" fmla="*/ 10904270 w 11355894"/>
              <a:gd name="connsiteY7" fmla="*/ 532679 h 1338472"/>
              <a:gd name="connsiteX8" fmla="*/ 10003700 w 11355894"/>
              <a:gd name="connsiteY8" fmla="*/ 678817 h 1338472"/>
              <a:gd name="connsiteX9" fmla="*/ 8704307 w 11355894"/>
              <a:gd name="connsiteY9" fmla="*/ 880831 h 1338472"/>
              <a:gd name="connsiteX10" fmla="*/ 7280549 w 11355894"/>
              <a:gd name="connsiteY10" fmla="*/ 1108635 h 1338472"/>
              <a:gd name="connsiteX11" fmla="*/ 5998309 w 11355894"/>
              <a:gd name="connsiteY11" fmla="*/ 1310649 h 1338472"/>
              <a:gd name="connsiteX12" fmla="*/ 5663812 w 11355894"/>
              <a:gd name="connsiteY12" fmla="*/ 1336438 h 1338472"/>
              <a:gd name="connsiteX13" fmla="*/ 5359333 w 11355894"/>
              <a:gd name="connsiteY13" fmla="*/ 1310649 h 1338472"/>
              <a:gd name="connsiteX14" fmla="*/ 5204950 w 11355894"/>
              <a:gd name="connsiteY14" fmla="*/ 1284860 h 1338472"/>
              <a:gd name="connsiteX15" fmla="*/ 4175729 w 11355894"/>
              <a:gd name="connsiteY15" fmla="*/ 1121529 h 1338472"/>
              <a:gd name="connsiteX16" fmla="*/ 2314550 w 11355894"/>
              <a:gd name="connsiteY16" fmla="*/ 829253 h 1338472"/>
              <a:gd name="connsiteX17" fmla="*/ 453372 w 11355894"/>
              <a:gd name="connsiteY17" fmla="*/ 532679 h 1338472"/>
              <a:gd name="connsiteX18" fmla="*/ 63125 w 11355894"/>
              <a:gd name="connsiteY18" fmla="*/ 210315 h 1338472"/>
              <a:gd name="connsiteX19" fmla="*/ 37395 w 11355894"/>
              <a:gd name="connsiteY19" fmla="*/ 128650 h 133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355894" h="1338472">
                <a:moveTo>
                  <a:pt x="0" y="0"/>
                </a:moveTo>
                <a:lnTo>
                  <a:pt x="11355894" y="0"/>
                </a:lnTo>
                <a:lnTo>
                  <a:pt x="11353839" y="7065"/>
                </a:lnTo>
                <a:cubicBezTo>
                  <a:pt x="11345978" y="34090"/>
                  <a:pt x="11345978" y="34090"/>
                  <a:pt x="11345978" y="34090"/>
                </a:cubicBezTo>
                <a:cubicBezTo>
                  <a:pt x="11294517" y="210315"/>
                  <a:pt x="11294517" y="210315"/>
                  <a:pt x="11294517" y="210315"/>
                </a:cubicBezTo>
                <a:cubicBezTo>
                  <a:pt x="11294517" y="210315"/>
                  <a:pt x="11251633" y="322068"/>
                  <a:pt x="11148711" y="416628"/>
                </a:cubicBezTo>
                <a:cubicBezTo>
                  <a:pt x="11097249" y="459610"/>
                  <a:pt x="11032923" y="502591"/>
                  <a:pt x="10951443" y="524082"/>
                </a:cubicBezTo>
                <a:cubicBezTo>
                  <a:pt x="10934289" y="528381"/>
                  <a:pt x="10921424" y="532679"/>
                  <a:pt x="10904270" y="532679"/>
                </a:cubicBezTo>
                <a:cubicBezTo>
                  <a:pt x="10003700" y="678817"/>
                  <a:pt x="10003700" y="678817"/>
                  <a:pt x="10003700" y="678817"/>
                </a:cubicBezTo>
                <a:cubicBezTo>
                  <a:pt x="8704307" y="880831"/>
                  <a:pt x="8704307" y="880831"/>
                  <a:pt x="8704307" y="880831"/>
                </a:cubicBezTo>
                <a:cubicBezTo>
                  <a:pt x="7280549" y="1108635"/>
                  <a:pt x="7280549" y="1108635"/>
                  <a:pt x="7280549" y="1108635"/>
                </a:cubicBezTo>
                <a:cubicBezTo>
                  <a:pt x="5998309" y="1310649"/>
                  <a:pt x="5998309" y="1310649"/>
                  <a:pt x="5998309" y="1310649"/>
                </a:cubicBezTo>
                <a:cubicBezTo>
                  <a:pt x="5826772" y="1340736"/>
                  <a:pt x="5723850" y="1340736"/>
                  <a:pt x="5663812" y="1336438"/>
                </a:cubicBezTo>
                <a:cubicBezTo>
                  <a:pt x="5633794" y="1340736"/>
                  <a:pt x="5530871" y="1340736"/>
                  <a:pt x="5359333" y="1310649"/>
                </a:cubicBezTo>
                <a:cubicBezTo>
                  <a:pt x="5204950" y="1284860"/>
                  <a:pt x="5204950" y="1284860"/>
                  <a:pt x="5204950" y="1284860"/>
                </a:cubicBezTo>
                <a:cubicBezTo>
                  <a:pt x="4175729" y="1121529"/>
                  <a:pt x="4175729" y="1121529"/>
                  <a:pt x="4175729" y="1121529"/>
                </a:cubicBezTo>
                <a:cubicBezTo>
                  <a:pt x="2314550" y="829253"/>
                  <a:pt x="2314550" y="829253"/>
                  <a:pt x="2314550" y="829253"/>
                </a:cubicBezTo>
                <a:cubicBezTo>
                  <a:pt x="453372" y="532679"/>
                  <a:pt x="453372" y="532679"/>
                  <a:pt x="453372" y="532679"/>
                </a:cubicBezTo>
                <a:cubicBezTo>
                  <a:pt x="166047" y="485399"/>
                  <a:pt x="63125" y="210315"/>
                  <a:pt x="63125" y="210315"/>
                </a:cubicBezTo>
                <a:cubicBezTo>
                  <a:pt x="37395" y="128650"/>
                  <a:pt x="37395" y="128650"/>
                  <a:pt x="37395" y="128650"/>
                </a:cubicBezTo>
                <a:close/>
              </a:path>
            </a:pathLst>
          </a:custGeom>
          <a:solidFill>
            <a:srgbClr val="27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F229B7E-B6FD-4BD6-A177-632712FAD40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3BDBAA-8DDB-47F2-8D38-89C0C0616E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229B7E-B6FD-4BD6-A177-632712FAD40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3BDBAA-8DDB-47F2-8D38-89C0C0616E8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image" Target="../media/image1.png"/><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1" Type="http://schemas.openxmlformats.org/officeDocument/2006/relationships/notesSlide" Target="../notesSlides/notesSlide1.xml"/><Relationship Id="rId10"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8" Type="http://schemas.openxmlformats.org/officeDocument/2006/relationships/notesSlide" Target="../notesSlides/notesSlide6.xml"/><Relationship Id="rId17" Type="http://schemas.openxmlformats.org/officeDocument/2006/relationships/slideLayout" Target="../slideLayouts/slideLayout11.xml"/><Relationship Id="rId16" Type="http://schemas.openxmlformats.org/officeDocument/2006/relationships/tags" Target="../tags/tag74.xml"/><Relationship Id="rId15" Type="http://schemas.openxmlformats.org/officeDocument/2006/relationships/tags" Target="../tags/tag73.xml"/><Relationship Id="rId14" Type="http://schemas.openxmlformats.org/officeDocument/2006/relationships/tags" Target="../tags/tag72.xml"/><Relationship Id="rId13" Type="http://schemas.openxmlformats.org/officeDocument/2006/relationships/tags" Target="../tags/tag71.xml"/><Relationship Id="rId12" Type="http://schemas.openxmlformats.org/officeDocument/2006/relationships/tags" Target="../tags/tag70.xml"/><Relationship Id="rId11" Type="http://schemas.openxmlformats.org/officeDocument/2006/relationships/tags" Target="../tags/tag69.xml"/><Relationship Id="rId10" Type="http://schemas.openxmlformats.org/officeDocument/2006/relationships/tags" Target="../tags/tag68.xml"/><Relationship Id="rId1" Type="http://schemas.openxmlformats.org/officeDocument/2006/relationships/tags" Target="../tags/tag59.xml"/></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81.xml"/><Relationship Id="rId7" Type="http://schemas.openxmlformats.org/officeDocument/2006/relationships/image" Target="../media/image1.png"/><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0" Type="http://schemas.openxmlformats.org/officeDocument/2006/relationships/notesSlide" Target="../notesSlides/notesSlide7.xml"/><Relationship Id="rId1" Type="http://schemas.openxmlformats.org/officeDocument/2006/relationships/tags" Target="../tags/tag75.xml"/></Relationships>
</file>

<file path=ppt/slides/_rels/slide2.xml.rels><?xml version="1.0" encoding="UTF-8" standalone="yes"?>
<Relationships xmlns="http://schemas.openxmlformats.org/package/2006/relationships"><Relationship Id="rId9" Type="http://schemas.openxmlformats.org/officeDocument/2006/relationships/tags" Target="../tags/tag17.xml"/><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3" Type="http://schemas.openxmlformats.org/officeDocument/2006/relationships/notesSlide" Target="../notesSlides/notesSlide2.xml"/><Relationship Id="rId32" Type="http://schemas.openxmlformats.org/officeDocument/2006/relationships/slideLayout" Target="../slideLayouts/slideLayout8.xml"/><Relationship Id="rId31" Type="http://schemas.openxmlformats.org/officeDocument/2006/relationships/tags" Target="../tags/tag39.xml"/><Relationship Id="rId30" Type="http://schemas.openxmlformats.org/officeDocument/2006/relationships/tags" Target="../tags/tag38.xml"/><Relationship Id="rId3" Type="http://schemas.openxmlformats.org/officeDocument/2006/relationships/tags" Target="../tags/tag11.xml"/><Relationship Id="rId29" Type="http://schemas.openxmlformats.org/officeDocument/2006/relationships/tags" Target="../tags/tag37.xml"/><Relationship Id="rId28" Type="http://schemas.openxmlformats.org/officeDocument/2006/relationships/tags" Target="../tags/tag36.xml"/><Relationship Id="rId27" Type="http://schemas.openxmlformats.org/officeDocument/2006/relationships/tags" Target="../tags/tag35.xml"/><Relationship Id="rId26" Type="http://schemas.openxmlformats.org/officeDocument/2006/relationships/tags" Target="../tags/tag34.xml"/><Relationship Id="rId25" Type="http://schemas.openxmlformats.org/officeDocument/2006/relationships/tags" Target="../tags/tag33.xml"/><Relationship Id="rId24" Type="http://schemas.openxmlformats.org/officeDocument/2006/relationships/tags" Target="../tags/tag32.xml"/><Relationship Id="rId23" Type="http://schemas.openxmlformats.org/officeDocument/2006/relationships/tags" Target="../tags/tag31.xml"/><Relationship Id="rId22" Type="http://schemas.openxmlformats.org/officeDocument/2006/relationships/tags" Target="../tags/tag30.xml"/><Relationship Id="rId21" Type="http://schemas.openxmlformats.org/officeDocument/2006/relationships/tags" Target="../tags/tag29.xml"/><Relationship Id="rId20" Type="http://schemas.openxmlformats.org/officeDocument/2006/relationships/tags" Target="../tags/tag28.xml"/><Relationship Id="rId2" Type="http://schemas.openxmlformats.org/officeDocument/2006/relationships/tags" Target="../tags/tag10.xml"/><Relationship Id="rId19" Type="http://schemas.openxmlformats.org/officeDocument/2006/relationships/tags" Target="../tags/tag27.xml"/><Relationship Id="rId18" Type="http://schemas.openxmlformats.org/officeDocument/2006/relationships/tags" Target="../tags/tag26.xml"/><Relationship Id="rId17" Type="http://schemas.openxmlformats.org/officeDocument/2006/relationships/tags" Target="../tags/tag25.xml"/><Relationship Id="rId16" Type="http://schemas.openxmlformats.org/officeDocument/2006/relationships/tags" Target="../tags/tag24.xml"/><Relationship Id="rId15" Type="http://schemas.openxmlformats.org/officeDocument/2006/relationships/tags" Target="../tags/tag23.xml"/><Relationship Id="rId14" Type="http://schemas.openxmlformats.org/officeDocument/2006/relationships/tags" Target="../tags/tag22.xml"/><Relationship Id="rId13" Type="http://schemas.openxmlformats.org/officeDocument/2006/relationships/tags" Target="../tags/tag21.xml"/><Relationship Id="rId12" Type="http://schemas.openxmlformats.org/officeDocument/2006/relationships/tags" Target="../tags/tag20.xml"/><Relationship Id="rId11" Type="http://schemas.openxmlformats.org/officeDocument/2006/relationships/tags" Target="../tags/tag19.xml"/><Relationship Id="rId10" Type="http://schemas.openxmlformats.org/officeDocument/2006/relationships/tags" Target="../tags/tag18.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9" Type="http://schemas.openxmlformats.org/officeDocument/2006/relationships/image" Target="../media/image3.svg"/><Relationship Id="rId8" Type="http://schemas.openxmlformats.org/officeDocument/2006/relationships/image" Target="../media/image2.jpeg"/><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2" Type="http://schemas.openxmlformats.org/officeDocument/2006/relationships/notesSlide" Target="../notesSlides/notesSlide3.xml"/><Relationship Id="rId11" Type="http://schemas.openxmlformats.org/officeDocument/2006/relationships/slideLayout" Target="../slideLayouts/slideLayout11.xml"/><Relationship Id="rId10" Type="http://schemas.openxmlformats.org/officeDocument/2006/relationships/tags" Target="../tags/tag47.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tags" Target="../tags/tag48.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50.xml"/><Relationship Id="rId1" Type="http://schemas.openxmlformats.org/officeDocument/2006/relationships/tags" Target="../tags/tag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1.xml"/><Relationship Id="rId2" Type="http://schemas.openxmlformats.org/officeDocument/2006/relationships/tags" Target="../tags/tag51.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52.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11.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A_文本框 10"/>
          <p:cNvSpPr txBox="1"/>
          <p:nvPr>
            <p:custDataLst>
              <p:tags r:id="rId1"/>
            </p:custDataLst>
          </p:nvPr>
        </p:nvSpPr>
        <p:spPr>
          <a:xfrm>
            <a:off x="3278505" y="5655945"/>
            <a:ext cx="5819775" cy="829945"/>
          </a:xfrm>
          <a:prstGeom prst="rect">
            <a:avLst/>
          </a:prstGeom>
          <a:noFill/>
        </p:spPr>
        <p:txBody>
          <a:bodyPr wrap="square" rtlCol="0">
            <a:spAutoFit/>
          </a:bodyPr>
          <a:lstStyle/>
          <a:p>
            <a:pPr algn="ctr"/>
            <a:r>
              <a:rPr lang="en-US" altLang="zh-CN" sz="2400" dirty="0">
                <a:solidFill>
                  <a:schemeClr val="tx1">
                    <a:lumMod val="95000"/>
                    <a:lumOff val="5000"/>
                  </a:schemeClr>
                </a:solidFill>
                <a:latin typeface="微软雅黑" panose="020B0503020204020204" pitchFamily="34" charset="-122"/>
                <a:ea typeface="微软雅黑" panose="020B0503020204020204" pitchFamily="34" charset="-122"/>
              </a:rPr>
              <a:t>2026</a:t>
            </a:r>
            <a:r>
              <a:rPr lang="zh-CN" altLang="en-US" sz="2400" dirty="0">
                <a:solidFill>
                  <a:schemeClr val="tx1">
                    <a:lumMod val="95000"/>
                    <a:lumOff val="5000"/>
                  </a:schemeClr>
                </a:solidFill>
                <a:latin typeface="微软雅黑" panose="020B0503020204020204" pitchFamily="34" charset="-122"/>
                <a:ea typeface="微软雅黑" panose="020B0503020204020204" pitchFamily="34" charset="-122"/>
              </a:rPr>
              <a:t>年</a:t>
            </a:r>
            <a:r>
              <a:rPr lang="en-US" altLang="zh-CN" sz="2400" dirty="0">
                <a:solidFill>
                  <a:schemeClr val="tx1">
                    <a:lumMod val="95000"/>
                    <a:lumOff val="5000"/>
                  </a:schemeClr>
                </a:solidFill>
                <a:latin typeface="微软雅黑" panose="020B0503020204020204" pitchFamily="34" charset="-122"/>
                <a:ea typeface="微软雅黑" panose="020B0503020204020204" pitchFamily="34" charset="-122"/>
              </a:rPr>
              <a:t>6</a:t>
            </a:r>
            <a:r>
              <a:rPr lang="zh-CN" altLang="en-US" sz="2400" dirty="0">
                <a:solidFill>
                  <a:schemeClr val="tx1">
                    <a:lumMod val="95000"/>
                    <a:lumOff val="5000"/>
                  </a:schemeClr>
                </a:solidFill>
                <a:latin typeface="微软雅黑" panose="020B0503020204020204" pitchFamily="34" charset="-122"/>
                <a:ea typeface="微软雅黑" panose="020B0503020204020204" pitchFamily="34" charset="-122"/>
              </a:rPr>
              <a:t>月</a:t>
            </a:r>
            <a:endParaRPr lang="zh-CN" altLang="en-US" sz="2400" dirty="0">
              <a:solidFill>
                <a:schemeClr val="tx1">
                  <a:lumMod val="95000"/>
                  <a:lumOff val="5000"/>
                </a:schemeClr>
              </a:solidFill>
              <a:latin typeface="微软雅黑" panose="020B0503020204020204" pitchFamily="34" charset="-122"/>
              <a:ea typeface="微软雅黑" panose="020B0503020204020204" pitchFamily="34" charset="-122"/>
            </a:endParaRPr>
          </a:p>
          <a:p>
            <a:pPr algn="ctr"/>
            <a:r>
              <a:rPr lang="zh-CN" altLang="en-US" sz="2400" dirty="0">
                <a:solidFill>
                  <a:schemeClr val="tx1">
                    <a:lumMod val="95000"/>
                    <a:lumOff val="5000"/>
                  </a:schemeClr>
                </a:solidFill>
                <a:latin typeface="微软雅黑" panose="020B0503020204020204" pitchFamily="34" charset="-122"/>
                <a:ea typeface="微软雅黑" panose="020B0503020204020204" pitchFamily="34" charset="-122"/>
              </a:rPr>
              <a:t>石家庄四药有限公司</a:t>
            </a:r>
            <a:endParaRPr lang="zh-CN" altLang="en-US" sz="2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9" name="PA_椭圆 8"/>
          <p:cNvSpPr/>
          <p:nvPr>
            <p:custDataLst>
              <p:tags r:id="rId2"/>
            </p:custDataLst>
          </p:nvPr>
        </p:nvSpPr>
        <p:spPr>
          <a:xfrm>
            <a:off x="5106652" y="1083364"/>
            <a:ext cx="2095075" cy="2078214"/>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微软雅黑" panose="020B0503020204020204" pitchFamily="34" charset="-122"/>
            </a:endParaRPr>
          </a:p>
        </p:txBody>
      </p:sp>
      <p:sp>
        <p:nvSpPr>
          <p:cNvPr id="32" name="PA_文本框 3"/>
          <p:cNvSpPr txBox="1"/>
          <p:nvPr>
            <p:custDataLst>
              <p:tags r:id="rId3"/>
            </p:custDataLst>
          </p:nvPr>
        </p:nvSpPr>
        <p:spPr>
          <a:xfrm>
            <a:off x="834390" y="3249295"/>
            <a:ext cx="10708005" cy="922020"/>
          </a:xfrm>
          <a:prstGeom prst="rect">
            <a:avLst/>
          </a:prstGeom>
          <a:noFill/>
        </p:spPr>
        <p:txBody>
          <a:bodyPr wrap="square" rtlCol="0">
            <a:spAutoFit/>
          </a:bodyPr>
          <a:lstStyle/>
          <a:p>
            <a:pPr algn="ctr"/>
            <a:r>
              <a:rPr lang="zh-CN" altLang="en-US" sz="5400" b="1" spc="100" dirty="0">
                <a:solidFill>
                  <a:srgbClr val="005A9C"/>
                </a:solidFill>
                <a:latin typeface="微软雅黑" panose="020B0503020204020204" pitchFamily="34" charset="-122"/>
                <a:ea typeface="微软雅黑" panose="020B0503020204020204" pitchFamily="34" charset="-122"/>
                <a:cs typeface="微软雅黑" panose="020B0503020204020204" pitchFamily="34" charset="-122"/>
                <a:sym typeface="+mn-lt"/>
              </a:rPr>
              <a:t>依诺平</a:t>
            </a:r>
            <a:r>
              <a:rPr lang="en-US" altLang="zh-CN" sz="5400" b="1" spc="100" baseline="30000" dirty="0">
                <a:solidFill>
                  <a:srgbClr val="005A9C"/>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5400" b="1" dirty="0">
                <a:solidFill>
                  <a:srgbClr val="73BB2C"/>
                </a:solidFill>
                <a:latin typeface="微软雅黑" panose="020B0503020204020204" pitchFamily="34" charset="-122"/>
                <a:ea typeface="微软雅黑" panose="020B0503020204020204" pitchFamily="34" charset="-122"/>
                <a:cs typeface="微软雅黑" panose="020B0503020204020204" pitchFamily="34" charset="-122"/>
              </a:rPr>
              <a:t>醋酸钠林格葡萄糖注射液</a:t>
            </a:r>
            <a:endParaRPr lang="zh-CN" altLang="en-US" sz="5400" b="1" dirty="0">
              <a:solidFill>
                <a:srgbClr val="73BB2C"/>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8" name="PA_组合 37"/>
          <p:cNvGrpSpPr/>
          <p:nvPr>
            <p:custDataLst>
              <p:tags r:id="rId4"/>
            </p:custDataLst>
          </p:nvPr>
        </p:nvGrpSpPr>
        <p:grpSpPr>
          <a:xfrm>
            <a:off x="4754825" y="1905986"/>
            <a:ext cx="493729" cy="489755"/>
            <a:chOff x="4344528" y="2470361"/>
            <a:chExt cx="3155399" cy="3130004"/>
          </a:xfrm>
        </p:grpSpPr>
        <p:sp>
          <p:nvSpPr>
            <p:cNvPr id="39" name="椭圆 38"/>
            <p:cNvSpPr/>
            <p:nvPr/>
          </p:nvSpPr>
          <p:spPr>
            <a:xfrm>
              <a:off x="4344528" y="2470361"/>
              <a:ext cx="3155399" cy="3130004"/>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sp>
          <p:nvSpPr>
            <p:cNvPr id="40" name="椭圆 39"/>
            <p:cNvSpPr/>
            <p:nvPr/>
          </p:nvSpPr>
          <p:spPr>
            <a:xfrm>
              <a:off x="4956074" y="3069207"/>
              <a:ext cx="1932307" cy="1932313"/>
            </a:xfrm>
            <a:prstGeom prst="ellipse">
              <a:avLst/>
            </a:prstGeom>
            <a:solidFill>
              <a:srgbClr val="73BB2C"/>
            </a:solidFill>
            <a:ln w="12700" cap="flat" cmpd="sng" algn="ctr">
              <a:noFill/>
              <a:prstDash val="solid"/>
              <a:miter lim="800000"/>
            </a:ln>
            <a:effectLst/>
          </p:spPr>
          <p:txBody>
            <a:bodyPr rtlCol="0" anchor="ctr"/>
            <a:lstStyle/>
            <a:p>
              <a:pPr algn="ctr">
                <a:defRPr/>
              </a:pPr>
              <a:endParaRPr lang="zh-CN" altLang="en-US" sz="8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42" name="PA_椭圆 41"/>
          <p:cNvSpPr/>
          <p:nvPr>
            <p:custDataLst>
              <p:tags r:id="rId5"/>
            </p:custDataLst>
          </p:nvPr>
        </p:nvSpPr>
        <p:spPr>
          <a:xfrm flipV="1">
            <a:off x="5346035" y="2820601"/>
            <a:ext cx="235916" cy="234017"/>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grpSp>
        <p:nvGrpSpPr>
          <p:cNvPr id="44" name="PA_组合 43"/>
          <p:cNvGrpSpPr/>
          <p:nvPr>
            <p:custDataLst>
              <p:tags r:id="rId6"/>
            </p:custDataLst>
          </p:nvPr>
        </p:nvGrpSpPr>
        <p:grpSpPr>
          <a:xfrm flipV="1">
            <a:off x="6848445" y="2513794"/>
            <a:ext cx="408910" cy="405619"/>
            <a:chOff x="4344528" y="2470361"/>
            <a:chExt cx="3155399" cy="3130004"/>
          </a:xfrm>
        </p:grpSpPr>
        <p:sp>
          <p:nvSpPr>
            <p:cNvPr id="45" name="椭圆 44"/>
            <p:cNvSpPr/>
            <p:nvPr/>
          </p:nvSpPr>
          <p:spPr>
            <a:xfrm>
              <a:off x="4344528" y="2470361"/>
              <a:ext cx="3155399" cy="3130004"/>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sp>
          <p:nvSpPr>
            <p:cNvPr id="46" name="椭圆 45"/>
            <p:cNvSpPr/>
            <p:nvPr/>
          </p:nvSpPr>
          <p:spPr>
            <a:xfrm>
              <a:off x="4956074" y="3069207"/>
              <a:ext cx="1932307" cy="1932313"/>
            </a:xfrm>
            <a:prstGeom prst="ellipse">
              <a:avLst/>
            </a:prstGeom>
            <a:solidFill>
              <a:srgbClr val="279280"/>
            </a:solidFill>
            <a:ln w="12700" cap="flat" cmpd="sng" algn="ctr">
              <a:noFill/>
              <a:prstDash val="solid"/>
              <a:miter lim="800000"/>
            </a:ln>
            <a:effectLst/>
          </p:spPr>
          <p:txBody>
            <a:bodyPr rtlCol="0" anchor="ctr"/>
            <a:lstStyle/>
            <a:p>
              <a:pPr algn="ctr">
                <a:defRPr/>
              </a:pPr>
              <a:endParaRPr lang="zh-CN" altLang="en-US" sz="8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47" name="PA_椭圆 46"/>
          <p:cNvSpPr/>
          <p:nvPr>
            <p:custDataLst>
              <p:tags r:id="rId7"/>
            </p:custDataLst>
          </p:nvPr>
        </p:nvSpPr>
        <p:spPr>
          <a:xfrm flipV="1">
            <a:off x="7038038" y="1984087"/>
            <a:ext cx="327378" cy="32474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pic>
        <p:nvPicPr>
          <p:cNvPr id="5" name="图片 4" descr="微信图片_20201017084036"/>
          <p:cNvPicPr>
            <a:picLocks noChangeAspect="1"/>
          </p:cNvPicPr>
          <p:nvPr/>
        </p:nvPicPr>
        <p:blipFill>
          <a:blip r:embed="rId8"/>
          <a:srcRect r="69729"/>
          <a:stretch>
            <a:fillRect/>
          </a:stretch>
        </p:blipFill>
        <p:spPr>
          <a:xfrm>
            <a:off x="5238115" y="1328420"/>
            <a:ext cx="1605280" cy="1464310"/>
          </a:xfrm>
          <a:prstGeom prst="rect">
            <a:avLst/>
          </a:prstGeom>
        </p:spPr>
      </p:pic>
      <p:sp>
        <p:nvSpPr>
          <p:cNvPr id="2" name="文本框 1"/>
          <p:cNvSpPr txBox="1"/>
          <p:nvPr/>
        </p:nvSpPr>
        <p:spPr>
          <a:xfrm>
            <a:off x="3278505" y="2082800"/>
            <a:ext cx="4064000" cy="368300"/>
          </a:xfrm>
          <a:prstGeom prst="rect">
            <a:avLst/>
          </a:prstGeom>
          <a:noFill/>
        </p:spPr>
        <p:txBody>
          <a:bodyPr wrap="square" rtlCol="0">
            <a:spAutoFit/>
          </a:bodyPr>
          <a:p>
            <a:endParaRPr lang="zh-CN" altLang="en-US"/>
          </a:p>
        </p:txBody>
      </p:sp>
      <p:sp>
        <p:nvSpPr>
          <p:cNvPr id="3" name="文本框 2"/>
          <p:cNvSpPr txBox="1"/>
          <p:nvPr/>
        </p:nvSpPr>
        <p:spPr>
          <a:xfrm>
            <a:off x="1097915" y="4500880"/>
            <a:ext cx="9055100" cy="1014730"/>
          </a:xfrm>
          <a:prstGeom prst="rect">
            <a:avLst/>
          </a:prstGeom>
          <a:noFill/>
        </p:spPr>
        <p:txBody>
          <a:bodyPr wrap="square" rtlCol="0">
            <a:spAutoFit/>
          </a:bodyPr>
          <a:p>
            <a:pPr marL="285750" indent="-285750">
              <a:lnSpc>
                <a:spcPct val="150000"/>
              </a:lnSpc>
              <a:buFont typeface="Arial" panose="020B0604020202020204" pitchFamily="34" charset="0"/>
              <a:buChar char="•"/>
            </a:pPr>
            <a:r>
              <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cs typeface="+mn-ea"/>
              </a:rPr>
              <a:t>醋酸盐缓冲</a:t>
            </a:r>
            <a:r>
              <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cs typeface="+mn-ea"/>
              </a:rPr>
              <a:t>体系，不增加肝脏负担</a:t>
            </a:r>
            <a:endPar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cs typeface="+mn-ea"/>
            </a:endParaRPr>
          </a:p>
          <a:p>
            <a:pPr marL="285750" indent="-285750">
              <a:lnSpc>
                <a:spcPct val="150000"/>
              </a:lnSpc>
              <a:buFont typeface="Arial" panose="020B0604020202020204" pitchFamily="34" charset="0"/>
              <a:buChar char="•"/>
            </a:pPr>
            <a:r>
              <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cs typeface="+mn-ea"/>
              </a:rPr>
              <a:t>独立吊环，直立瓶型设计，操作更便捷</a:t>
            </a:r>
            <a:endPar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cs typeface="+mn-ea"/>
            </a:endParaRPr>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11" grpId="0"/>
      <p:bldP spid="9" grpId="0" animBg="1"/>
      <p:bldP spid="9" grpId="1" animBg="1"/>
      <p:bldP spid="32" grpId="0"/>
      <p:bldP spid="32" grpId="1"/>
      <p:bldP spid="32" grpId="2"/>
      <p:bldP spid="42" grpId="0" animBg="1"/>
      <p:bldP spid="4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圆角矩形 33"/>
          <p:cNvSpPr/>
          <p:nvPr>
            <p:custDataLst>
              <p:tags r:id="rId1"/>
            </p:custDataLst>
          </p:nvPr>
        </p:nvSpPr>
        <p:spPr>
          <a:xfrm>
            <a:off x="1115525" y="2265130"/>
            <a:ext cx="1188196" cy="1188196"/>
          </a:xfrm>
          <a:prstGeom prst="diamond">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000" kern="0">
              <a:solidFill>
                <a:prstClr val="black"/>
              </a:solidFill>
              <a:latin typeface="Calibri" panose="020F0502020204030204"/>
              <a:ea typeface="微软雅黑" panose="020B0503020204020204" pitchFamily="34" charset="-122"/>
            </a:endParaRPr>
          </a:p>
        </p:txBody>
      </p:sp>
      <p:sp>
        <p:nvSpPr>
          <p:cNvPr id="41" name="圆角矩形 33"/>
          <p:cNvSpPr/>
          <p:nvPr>
            <p:custDataLst>
              <p:tags r:id="rId2"/>
            </p:custDataLst>
          </p:nvPr>
        </p:nvSpPr>
        <p:spPr>
          <a:xfrm>
            <a:off x="1093491" y="873618"/>
            <a:ext cx="1188196" cy="1188196"/>
          </a:xfrm>
          <a:prstGeom prst="diamond">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000" kern="0">
              <a:solidFill>
                <a:prstClr val="black"/>
              </a:solidFill>
              <a:latin typeface="Calibri" panose="020F0502020204030204"/>
              <a:ea typeface="微软雅黑" panose="020B0503020204020204" pitchFamily="34" charset="-122"/>
            </a:endParaRPr>
          </a:p>
        </p:txBody>
      </p:sp>
      <p:sp>
        <p:nvSpPr>
          <p:cNvPr id="32" name="菱形 31"/>
          <p:cNvSpPr/>
          <p:nvPr>
            <p:custDataLst>
              <p:tags r:id="rId3"/>
            </p:custDataLst>
          </p:nvPr>
        </p:nvSpPr>
        <p:spPr>
          <a:xfrm>
            <a:off x="1395326" y="935644"/>
            <a:ext cx="1064144" cy="1064144"/>
          </a:xfrm>
          <a:prstGeom prst="diamond">
            <a:avLst/>
          </a:prstGeom>
          <a:solidFill>
            <a:srgbClr val="73BB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custDataLst>
              <p:tags r:id="rId4"/>
            </p:custDataLst>
          </p:nvPr>
        </p:nvSpPr>
        <p:spPr>
          <a:xfrm>
            <a:off x="1687589" y="1113773"/>
            <a:ext cx="479618" cy="707886"/>
          </a:xfrm>
          <a:prstGeom prst="rect">
            <a:avLst/>
          </a:prstGeom>
          <a:noFill/>
        </p:spPr>
        <p:txBody>
          <a:bodyPr wrap="none" rtlCol="0">
            <a:spAutoFit/>
          </a:bodyPr>
          <a:lstStyle/>
          <a:p>
            <a:r>
              <a:rPr lang="en-US" altLang="zh-CN" sz="4000" dirty="0">
                <a:solidFill>
                  <a:schemeClr val="bg1"/>
                </a:solidFill>
                <a:latin typeface="HelveticaNeueLT Com 67 MdCn" panose="020B0806040702040204" pitchFamily="34" charset="0"/>
              </a:rPr>
              <a:t>A</a:t>
            </a:r>
            <a:endParaRPr lang="zh-CN" altLang="en-US" sz="4000" dirty="0">
              <a:solidFill>
                <a:schemeClr val="bg1"/>
              </a:solidFill>
              <a:latin typeface="HelveticaNeueLT Com 67 MdCn" panose="020B0806040702040204" pitchFamily="34" charset="0"/>
            </a:endParaRPr>
          </a:p>
        </p:txBody>
      </p:sp>
      <p:sp>
        <p:nvSpPr>
          <p:cNvPr id="34" name="矩形 33"/>
          <p:cNvSpPr/>
          <p:nvPr>
            <p:custDataLst>
              <p:tags r:id="rId5"/>
            </p:custDataLst>
          </p:nvPr>
        </p:nvSpPr>
        <p:spPr>
          <a:xfrm>
            <a:off x="2559685" y="1026795"/>
            <a:ext cx="9336405" cy="1094105"/>
          </a:xfrm>
          <a:prstGeom prst="rect">
            <a:avLst/>
          </a:prstGeom>
        </p:spPr>
        <p:txBody>
          <a:bodyPr wrap="square">
            <a:spAutoFit/>
          </a:bodyPr>
          <a:lstStyle/>
          <a:p>
            <a:pPr lvl="0" indent="0" fontAlgn="auto">
              <a:lnSpc>
                <a:spcPct val="150000"/>
              </a:lnSpc>
            </a:pPr>
            <a:r>
              <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弥补药品目录短板</a:t>
            </a:r>
            <a:endPar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120000"/>
              </a:lnSpc>
              <a:spcBef>
                <a:spcPts val="1200"/>
              </a:spcBef>
              <a:buFont typeface="Arial" panose="020B0604020202020204" pitchFamily="34" charset="0"/>
              <a:buChar char="•"/>
            </a:pPr>
            <a:r>
              <a:rPr lang="zh-CN" altLang="en-US" sz="1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lt"/>
              </a:rPr>
              <a:t>填补目录内同类产品空白：</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sym typeface="+mn-lt"/>
              </a:rPr>
              <a:t>醋酸缓冲系统安全性高，</a:t>
            </a:r>
            <a:r>
              <a:rPr lang="zh-CN" altLang="en-US" sz="16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mn-lt"/>
              </a:rPr>
              <a:t>不增加肝脏负担，更适合肝功能不全患者</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sym typeface="+mn-lt"/>
              </a:rPr>
              <a:t>。</a:t>
            </a:r>
            <a:endParaRPr lang="zh-CN" altLang="en-US" sz="16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38" name="菱形 37"/>
          <p:cNvSpPr/>
          <p:nvPr>
            <p:custDataLst>
              <p:tags r:id="rId6"/>
            </p:custDataLst>
          </p:nvPr>
        </p:nvSpPr>
        <p:spPr>
          <a:xfrm>
            <a:off x="1395326" y="2327156"/>
            <a:ext cx="1064144" cy="1064144"/>
          </a:xfrm>
          <a:prstGeom prst="diamond">
            <a:avLst/>
          </a:prstGeom>
          <a:solidFill>
            <a:srgbClr val="165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custDataLst>
              <p:tags r:id="rId7"/>
            </p:custDataLst>
          </p:nvPr>
        </p:nvSpPr>
        <p:spPr>
          <a:xfrm>
            <a:off x="1687589" y="2505285"/>
            <a:ext cx="489585" cy="706755"/>
          </a:xfrm>
          <a:prstGeom prst="rect">
            <a:avLst/>
          </a:prstGeom>
          <a:noFill/>
        </p:spPr>
        <p:txBody>
          <a:bodyPr wrap="none" rtlCol="0">
            <a:spAutoFit/>
          </a:bodyPr>
          <a:lstStyle/>
          <a:p>
            <a:r>
              <a:rPr lang="en-US" altLang="zh-CN" sz="4000" dirty="0">
                <a:solidFill>
                  <a:schemeClr val="bg1"/>
                </a:solidFill>
                <a:latin typeface="HelveticaNeueLT Com 67 MdCn" panose="020B0806040702040204" pitchFamily="34" charset="0"/>
              </a:rPr>
              <a:t>B</a:t>
            </a:r>
            <a:endParaRPr lang="zh-CN" altLang="en-US" sz="4000" dirty="0">
              <a:solidFill>
                <a:schemeClr val="bg1"/>
              </a:solidFill>
              <a:latin typeface="HelveticaNeueLT Com 67 MdCn" panose="020B0806040702040204" pitchFamily="34" charset="0"/>
            </a:endParaRPr>
          </a:p>
        </p:txBody>
      </p:sp>
      <p:sp>
        <p:nvSpPr>
          <p:cNvPr id="40" name="矩形 39"/>
          <p:cNvSpPr/>
          <p:nvPr>
            <p:custDataLst>
              <p:tags r:id="rId8"/>
            </p:custDataLst>
          </p:nvPr>
        </p:nvSpPr>
        <p:spPr>
          <a:xfrm>
            <a:off x="2567305" y="2284095"/>
            <a:ext cx="7729220" cy="1352550"/>
          </a:xfrm>
          <a:prstGeom prst="rect">
            <a:avLst/>
          </a:prstGeom>
        </p:spPr>
        <p:txBody>
          <a:bodyPr wrap="square">
            <a:spAutoFit/>
          </a:bodyPr>
          <a:lstStyle/>
          <a:p>
            <a:pPr lvl="0">
              <a:lnSpc>
                <a:spcPct val="120000"/>
              </a:lnSpc>
            </a:pPr>
            <a:r>
              <a:rPr lang="zh-CN" altLang="en-US" sz="2400" dirty="0">
                <a:solidFill>
                  <a:schemeClr val="tx1"/>
                </a:solidFill>
                <a:latin typeface="微软雅黑" panose="020B0503020204020204" pitchFamily="34" charset="-122"/>
                <a:ea typeface="微软雅黑" panose="020B0503020204020204" pitchFamily="34" charset="-122"/>
              </a:rPr>
              <a:t>无临床管理难度</a:t>
            </a:r>
            <a:endParaRPr lang="zh-CN" altLang="en-US" sz="2400" dirty="0">
              <a:solidFill>
                <a:schemeClr val="tx1"/>
              </a:solidFill>
              <a:latin typeface="微软雅黑" panose="020B0503020204020204" pitchFamily="34" charset="-122"/>
              <a:ea typeface="微软雅黑" panose="020B0503020204020204" pitchFamily="34" charset="-122"/>
            </a:endParaRPr>
          </a:p>
          <a:p>
            <a:pPr marL="285750" indent="-285750">
              <a:lnSpc>
                <a:spcPct val="120000"/>
              </a:lnSpc>
              <a:spcBef>
                <a:spcPts val="1200"/>
              </a:spcBef>
              <a:spcAft>
                <a:spcPts val="0"/>
              </a:spcAft>
              <a:buFont typeface="Arial" panose="020B0604020202020204" pitchFamily="34" charset="0"/>
              <a:buChar char="•"/>
            </a:pPr>
            <a:r>
              <a:rPr lang="zh-CN" altLang="en-US" sz="1600" dirty="0">
                <a:latin typeface="Times New Roman" panose="02020603050405020304" pitchFamily="18" charset="0"/>
                <a:ea typeface="微软雅黑" panose="020B0503020204020204" pitchFamily="34" charset="-122"/>
                <a:cs typeface="+mn-ea"/>
                <a:sym typeface="+mn-lt"/>
              </a:rPr>
              <a:t>临床严格按照患者缺失的液体量评估药品用量，不会产生滥用等现象。</a:t>
            </a:r>
            <a:endParaRPr lang="zh-CN" altLang="en-US" sz="1600" dirty="0">
              <a:latin typeface="Times New Roman" panose="02020603050405020304" pitchFamily="18" charset="0"/>
              <a:ea typeface="微软雅黑" panose="020B0503020204020204" pitchFamily="34" charset="-122"/>
              <a:cs typeface="+mn-ea"/>
              <a:sym typeface="+mn-lt"/>
            </a:endParaRPr>
          </a:p>
          <a:p>
            <a:pPr marL="285750" lvl="0" indent="-285750" algn="l">
              <a:lnSpc>
                <a:spcPct val="150000"/>
              </a:lnSpc>
              <a:buClrTx/>
              <a:buSzTx/>
              <a:buFont typeface="Arial" panose="020B0604020202020204" pitchFamily="34" charset="0"/>
              <a:buChar char="•"/>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塑瓶包装，独立吊环，开启方便，即开即用，无需消毒。</a:t>
            </a:r>
            <a:endParaRPr lang="zh-CN" altLang="en-US" sz="1600" dirty="0">
              <a:solidFill>
                <a:prstClr val="black">
                  <a:lumMod val="75000"/>
                  <a:lumOff val="25000"/>
                </a:prstClr>
              </a:solidFill>
              <a:latin typeface="Times New Roman" panose="02020603050405020304" pitchFamily="18" charset="0"/>
              <a:ea typeface="微软雅黑" panose="020B0503020204020204" pitchFamily="34" charset="-122"/>
              <a:cs typeface="+mn-ea"/>
              <a:sym typeface="+mn-lt"/>
            </a:endParaRPr>
          </a:p>
        </p:txBody>
      </p:sp>
      <p:sp>
        <p:nvSpPr>
          <p:cNvPr id="2" name="矩形 1"/>
          <p:cNvSpPr/>
          <p:nvPr/>
        </p:nvSpPr>
        <p:spPr>
          <a:xfrm>
            <a:off x="552280" y="228260"/>
            <a:ext cx="1554480" cy="645160"/>
          </a:xfrm>
          <a:prstGeom prst="rect">
            <a:avLst/>
          </a:prstGeom>
        </p:spPr>
        <p:txBody>
          <a:bodyPr wrap="none">
            <a:spAutoFit/>
          </a:bodyPr>
          <a:p>
            <a:pPr lvl="0" fontAlgn="base">
              <a:spcBef>
                <a:spcPct val="0"/>
              </a:spcBef>
              <a:spcAft>
                <a:spcPct val="0"/>
              </a:spcAft>
            </a:pPr>
            <a:r>
              <a:rPr lang="zh-CN" sz="3600" dirty="0">
                <a:solidFill>
                  <a:srgbClr val="16505F"/>
                </a:solidFill>
                <a:latin typeface="微软雅黑" panose="020B0503020204020204" pitchFamily="34" charset="-122"/>
                <a:ea typeface="微软雅黑" panose="020B0503020204020204" pitchFamily="34" charset="-122"/>
              </a:rPr>
              <a:t>公平性</a:t>
            </a:r>
            <a:endParaRPr lang="zh-CN" sz="3600" dirty="0">
              <a:solidFill>
                <a:srgbClr val="16505F"/>
              </a:solidFill>
              <a:latin typeface="微软雅黑" panose="020B0503020204020204" pitchFamily="34" charset="-122"/>
              <a:ea typeface="微软雅黑" panose="020B0503020204020204" pitchFamily="34" charset="-122"/>
            </a:endParaRPr>
          </a:p>
        </p:txBody>
      </p:sp>
      <p:sp>
        <p:nvSpPr>
          <p:cNvPr id="3" name="圆角矩形 33"/>
          <p:cNvSpPr/>
          <p:nvPr>
            <p:custDataLst>
              <p:tags r:id="rId9"/>
            </p:custDataLst>
          </p:nvPr>
        </p:nvSpPr>
        <p:spPr>
          <a:xfrm>
            <a:off x="1093935" y="3651970"/>
            <a:ext cx="1188196" cy="1188196"/>
          </a:xfrm>
          <a:prstGeom prst="diamond">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p>
            <a:endParaRPr lang="zh-CN" altLang="en-US" sz="2000" kern="0">
              <a:solidFill>
                <a:prstClr val="black"/>
              </a:solidFill>
              <a:latin typeface="Calibri" panose="020F0502020204030204"/>
              <a:ea typeface="微软雅黑" panose="020B0503020204020204" pitchFamily="34" charset="-122"/>
            </a:endParaRPr>
          </a:p>
        </p:txBody>
      </p:sp>
      <p:sp>
        <p:nvSpPr>
          <p:cNvPr id="4" name="菱形 3"/>
          <p:cNvSpPr/>
          <p:nvPr>
            <p:custDataLst>
              <p:tags r:id="rId10"/>
            </p:custDataLst>
          </p:nvPr>
        </p:nvSpPr>
        <p:spPr>
          <a:xfrm>
            <a:off x="1373736" y="3713996"/>
            <a:ext cx="1064144" cy="1064144"/>
          </a:xfrm>
          <a:prstGeom prst="diamon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custDataLst>
              <p:tags r:id="rId11"/>
            </p:custDataLst>
          </p:nvPr>
        </p:nvSpPr>
        <p:spPr>
          <a:xfrm>
            <a:off x="1665999" y="3892125"/>
            <a:ext cx="498475" cy="706755"/>
          </a:xfrm>
          <a:prstGeom prst="rect">
            <a:avLst/>
          </a:prstGeom>
          <a:noFill/>
        </p:spPr>
        <p:txBody>
          <a:bodyPr wrap="none" rtlCol="0">
            <a:spAutoFit/>
          </a:bodyPr>
          <a:p>
            <a:r>
              <a:rPr lang="en-US" altLang="zh-CN" sz="4000" dirty="0">
                <a:solidFill>
                  <a:schemeClr val="bg1"/>
                </a:solidFill>
                <a:latin typeface="HelveticaNeueLT Com 67 MdCn" panose="020B0806040702040204" pitchFamily="34" charset="0"/>
              </a:rPr>
              <a:t>C</a:t>
            </a:r>
            <a:endParaRPr lang="zh-CN" altLang="en-US" sz="4000" dirty="0">
              <a:solidFill>
                <a:schemeClr val="bg1"/>
              </a:solidFill>
              <a:latin typeface="HelveticaNeueLT Com 67 MdCn" panose="020B0806040702040204" pitchFamily="34" charset="0"/>
            </a:endParaRPr>
          </a:p>
        </p:txBody>
      </p:sp>
      <p:sp>
        <p:nvSpPr>
          <p:cNvPr id="6" name="文本框 5"/>
          <p:cNvSpPr txBox="1"/>
          <p:nvPr/>
        </p:nvSpPr>
        <p:spPr>
          <a:xfrm>
            <a:off x="2559685" y="3714115"/>
            <a:ext cx="8866505" cy="1572895"/>
          </a:xfrm>
          <a:prstGeom prst="rect">
            <a:avLst/>
          </a:prstGeom>
          <a:noFill/>
        </p:spPr>
        <p:txBody>
          <a:bodyPr wrap="square" rtlCol="0" anchor="t">
            <a:spAutoFit/>
          </a:bodyPr>
          <a:p>
            <a:pPr>
              <a:lnSpc>
                <a:spcPct val="120000"/>
              </a:lnSpc>
              <a:spcBef>
                <a:spcPts val="1200"/>
              </a:spcBef>
              <a:spcAft>
                <a:spcPts val="0"/>
              </a:spcAft>
            </a:pPr>
            <a:r>
              <a:rPr lang="zh-CN" altLang="en-US" sz="2400" dirty="0">
                <a:latin typeface="微软雅黑" panose="020B0503020204020204" pitchFamily="34" charset="-122"/>
                <a:ea typeface="微软雅黑" panose="020B0503020204020204" pitchFamily="34" charset="-122"/>
                <a:sym typeface="+mn-lt"/>
              </a:rPr>
              <a:t>所治疗疾病对公共健康的影响</a:t>
            </a:r>
            <a:endParaRPr lang="zh-CN" altLang="en-US" sz="2400" dirty="0">
              <a:latin typeface="微软雅黑" panose="020B0503020204020204" pitchFamily="34" charset="-122"/>
              <a:ea typeface="微软雅黑" panose="020B0503020204020204" pitchFamily="34" charset="-122"/>
              <a:sym typeface="+mn-lt"/>
            </a:endParaRPr>
          </a:p>
          <a:p>
            <a:pPr marL="285750" indent="-285750">
              <a:lnSpc>
                <a:spcPct val="120000"/>
              </a:lnSpc>
              <a:spcBef>
                <a:spcPts val="1200"/>
              </a:spcBef>
              <a:spcAft>
                <a:spcPts val="0"/>
              </a:spcAft>
              <a:buFont typeface="Arial" panose="020B0604020202020204" pitchFamily="34" charset="0"/>
              <a:buChar char="•"/>
            </a:pP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sym typeface="+mn-lt"/>
              </a:rPr>
              <a:t>根据《202</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sym typeface="+mn-lt"/>
              </a:rPr>
              <a:t>5</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sym typeface="+mn-lt"/>
              </a:rPr>
              <a:t>中国卫生健康统计年鉴》资料显示，202</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sym typeface="+mn-lt"/>
              </a:rPr>
              <a:t>4</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sym typeface="+mn-lt"/>
              </a:rPr>
              <a:t>年全国住院病人手术人次达</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sym typeface="+mn-lt"/>
              </a:rPr>
              <a:t>1.04</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sym typeface="+mn-lt"/>
              </a:rPr>
              <a:t>亿；丰富并优化目录内晶体平衡液结构，有利于提高治疗效果，满足不同人群</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sym typeface="+mn-lt"/>
              </a:rPr>
              <a:t>用药需求，提升人群健康水平。</a:t>
            </a:r>
            <a:endParaRPr lang="zh-CN" altLang="en-US" sz="1600" dirty="0">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7" name="圆角矩形 33"/>
          <p:cNvSpPr/>
          <p:nvPr>
            <p:custDataLst>
              <p:tags r:id="rId12"/>
            </p:custDataLst>
          </p:nvPr>
        </p:nvSpPr>
        <p:spPr>
          <a:xfrm>
            <a:off x="1115525" y="5224865"/>
            <a:ext cx="1188196" cy="1188196"/>
          </a:xfrm>
          <a:prstGeom prst="diamond">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000" kern="0">
              <a:solidFill>
                <a:prstClr val="black"/>
              </a:solidFill>
              <a:latin typeface="Calibri" panose="020F0502020204030204"/>
              <a:ea typeface="微软雅黑" panose="020B0503020204020204" pitchFamily="34" charset="-122"/>
            </a:endParaRPr>
          </a:p>
        </p:txBody>
      </p:sp>
      <p:sp>
        <p:nvSpPr>
          <p:cNvPr id="8" name="菱形 7"/>
          <p:cNvSpPr/>
          <p:nvPr>
            <p:custDataLst>
              <p:tags r:id="rId13"/>
            </p:custDataLst>
          </p:nvPr>
        </p:nvSpPr>
        <p:spPr>
          <a:xfrm>
            <a:off x="1395326" y="5286891"/>
            <a:ext cx="1064144" cy="1064144"/>
          </a:xfrm>
          <a:prstGeom prst="diamond">
            <a:avLst/>
          </a:prstGeom>
          <a:solidFill>
            <a:srgbClr val="165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custDataLst>
              <p:tags r:id="rId14"/>
            </p:custDataLst>
          </p:nvPr>
        </p:nvSpPr>
        <p:spPr>
          <a:xfrm>
            <a:off x="1687589" y="5465020"/>
            <a:ext cx="547370" cy="706755"/>
          </a:xfrm>
          <a:prstGeom prst="rect">
            <a:avLst/>
          </a:prstGeom>
          <a:noFill/>
        </p:spPr>
        <p:txBody>
          <a:bodyPr wrap="none" rtlCol="0">
            <a:spAutoFit/>
          </a:bodyPr>
          <a:lstStyle/>
          <a:p>
            <a:r>
              <a:rPr lang="en-US" altLang="zh-CN" sz="4000" dirty="0">
                <a:solidFill>
                  <a:schemeClr val="bg1"/>
                </a:solidFill>
                <a:latin typeface="HelveticaNeueLT Com 67 MdCn" panose="020B0806040702040204" pitchFamily="34" charset="0"/>
              </a:rPr>
              <a:t>D</a:t>
            </a:r>
            <a:endParaRPr lang="zh-CN" altLang="en-US" sz="4000" dirty="0">
              <a:solidFill>
                <a:schemeClr val="bg1"/>
              </a:solidFill>
              <a:latin typeface="HelveticaNeueLT Com 67 MdCn" panose="020B0806040702040204" pitchFamily="34" charset="0"/>
            </a:endParaRPr>
          </a:p>
        </p:txBody>
      </p:sp>
      <p:sp>
        <p:nvSpPr>
          <p:cNvPr id="10" name="矩形 9"/>
          <p:cNvSpPr/>
          <p:nvPr>
            <p:custDataLst>
              <p:tags r:id="rId15"/>
            </p:custDataLst>
          </p:nvPr>
        </p:nvSpPr>
        <p:spPr>
          <a:xfrm>
            <a:off x="2567305" y="5220335"/>
            <a:ext cx="8772525" cy="1431925"/>
          </a:xfrm>
          <a:prstGeom prst="rect">
            <a:avLst/>
          </a:prstGeom>
        </p:spPr>
        <p:txBody>
          <a:bodyPr wrap="square">
            <a:spAutoFit/>
          </a:bodyPr>
          <a:lstStyle/>
          <a:p>
            <a:pPr lvl="0">
              <a:lnSpc>
                <a:spcPct val="120000"/>
              </a:lnSpc>
            </a:pPr>
            <a:r>
              <a:rPr lang="zh-CN" altLang="en-US" sz="2400" dirty="0">
                <a:solidFill>
                  <a:schemeClr val="tx1"/>
                </a:solidFill>
                <a:latin typeface="微软雅黑" panose="020B0503020204020204" pitchFamily="34" charset="-122"/>
                <a:ea typeface="微软雅黑" panose="020B0503020204020204" pitchFamily="34" charset="-122"/>
              </a:rPr>
              <a:t>符合</a:t>
            </a:r>
            <a:r>
              <a:rPr lang="en-US" altLang="zh-CN" sz="2400" dirty="0">
                <a:solidFill>
                  <a:schemeClr val="tx1"/>
                </a:solidFill>
                <a:latin typeface="微软雅黑" panose="020B0503020204020204" pitchFamily="34" charset="-122"/>
                <a:ea typeface="微软雅黑" panose="020B0503020204020204" pitchFamily="34" charset="-122"/>
              </a:rPr>
              <a:t>“</a:t>
            </a:r>
            <a:r>
              <a:rPr lang="zh-CN" altLang="en-US" sz="2400" dirty="0">
                <a:solidFill>
                  <a:schemeClr val="tx1"/>
                </a:solidFill>
                <a:latin typeface="微软雅黑" panose="020B0503020204020204" pitchFamily="34" charset="-122"/>
                <a:ea typeface="微软雅黑" panose="020B0503020204020204" pitchFamily="34" charset="-122"/>
              </a:rPr>
              <a:t>保基本</a:t>
            </a:r>
            <a:r>
              <a:rPr lang="en-US" altLang="zh-CN" sz="2400" dirty="0">
                <a:solidFill>
                  <a:schemeClr val="tx1"/>
                </a:solidFill>
                <a:latin typeface="微软雅黑" panose="020B0503020204020204" pitchFamily="34" charset="-122"/>
                <a:ea typeface="微软雅黑" panose="020B0503020204020204" pitchFamily="34" charset="-122"/>
              </a:rPr>
              <a:t>”</a:t>
            </a:r>
            <a:r>
              <a:rPr lang="zh-CN" altLang="en-US" sz="2400" dirty="0">
                <a:solidFill>
                  <a:schemeClr val="tx1"/>
                </a:solidFill>
                <a:latin typeface="微软雅黑" panose="020B0503020204020204" pitchFamily="34" charset="-122"/>
                <a:ea typeface="微软雅黑" panose="020B0503020204020204" pitchFamily="34" charset="-122"/>
              </a:rPr>
              <a:t>原则</a:t>
            </a:r>
            <a:endParaRPr lang="zh-CN" altLang="en-US" sz="2400" dirty="0">
              <a:solidFill>
                <a:schemeClr val="tx1"/>
              </a:solidFill>
              <a:latin typeface="微软雅黑" panose="020B0503020204020204" pitchFamily="34" charset="-122"/>
              <a:ea typeface="微软雅黑" panose="020B0503020204020204" pitchFamily="34" charset="-122"/>
            </a:endParaRPr>
          </a:p>
          <a:p>
            <a:pPr marL="285750" indent="-285750" fontAlgn="auto">
              <a:lnSpc>
                <a:spcPct val="120000"/>
              </a:lnSpc>
              <a:spcBef>
                <a:spcPts val="1200"/>
              </a:spcBef>
              <a:spcAft>
                <a:spcPts val="0"/>
              </a:spcAft>
              <a:buFont typeface="Arial" panose="020B0604020202020204" pitchFamily="34" charset="0"/>
              <a:buChar char="•"/>
            </a:pP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sym typeface="+mn-lt"/>
              </a:rPr>
              <a:t>复合配方，减轻因多药联用造成医疗费用负担，保障参保人员合理用药需求。 </a:t>
            </a:r>
            <a:endParaRPr lang="zh-CN" altLang="en-US" sz="1600" dirty="0">
              <a:latin typeface="Times New Roman" panose="02020603050405020304" pitchFamily="18" charset="0"/>
              <a:ea typeface="微软雅黑" panose="020B0503020204020204" pitchFamily="34" charset="-122"/>
              <a:cs typeface="Times New Roman" panose="02020603050405020304" pitchFamily="18" charset="0"/>
              <a:sym typeface="+mn-lt"/>
            </a:endParaRPr>
          </a:p>
          <a:p>
            <a:pPr marL="285750" indent="-285750" fontAlgn="auto">
              <a:lnSpc>
                <a:spcPct val="120000"/>
              </a:lnSpc>
              <a:spcBef>
                <a:spcPts val="1200"/>
              </a:spcBef>
              <a:spcAft>
                <a:spcPts val="0"/>
              </a:spcAft>
              <a:buFont typeface="Arial" panose="020B0604020202020204" pitchFamily="34" charset="0"/>
              <a:buChar char="•"/>
            </a:pP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sym typeface="+mn-lt"/>
              </a:rPr>
              <a:t>本品主要满足液体治疗患者的基本需求，对医保资金支出影响较小，符合保基本的原则。</a:t>
            </a:r>
            <a:endParaRPr lang="zh-CN" altLang="en-US" sz="1600" dirty="0">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Tree>
    <p:custDataLst>
      <p:tags r:id="rId1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1" grpId="0" bldLvl="0" animBg="1"/>
      <p:bldP spid="41" grpId="0" bldLvl="0" animBg="1"/>
      <p:bldP spid="32" grpId="0" bldLvl="0" animBg="1"/>
      <p:bldP spid="32" grpId="1" bldLvl="0" animBg="1"/>
      <p:bldP spid="34" grpId="0"/>
      <p:bldP spid="38" grpId="0" bldLvl="0" animBg="1"/>
      <p:bldP spid="38" grpId="1" bldLvl="0" animBg="1"/>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_椭圆 8"/>
          <p:cNvSpPr/>
          <p:nvPr>
            <p:custDataLst>
              <p:tags r:id="rId1"/>
            </p:custDataLst>
          </p:nvPr>
        </p:nvSpPr>
        <p:spPr>
          <a:xfrm>
            <a:off x="5106652" y="1083364"/>
            <a:ext cx="2095075" cy="2078214"/>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微软雅黑" panose="020B0503020204020204" pitchFamily="34" charset="-122"/>
            </a:endParaRPr>
          </a:p>
        </p:txBody>
      </p:sp>
      <p:sp>
        <p:nvSpPr>
          <p:cNvPr id="32" name="PA_文本框 3"/>
          <p:cNvSpPr txBox="1"/>
          <p:nvPr>
            <p:custDataLst>
              <p:tags r:id="rId2"/>
            </p:custDataLst>
          </p:nvPr>
        </p:nvSpPr>
        <p:spPr>
          <a:xfrm>
            <a:off x="1430655" y="3253740"/>
            <a:ext cx="10761345" cy="1014730"/>
          </a:xfrm>
          <a:prstGeom prst="rect">
            <a:avLst/>
          </a:prstGeom>
          <a:noFill/>
        </p:spPr>
        <p:txBody>
          <a:bodyPr wrap="square" rtlCol="0">
            <a:spAutoFit/>
          </a:bodyPr>
          <a:lstStyle/>
          <a:p>
            <a:r>
              <a:rPr lang="zh-CN" altLang="en-US" sz="6000" dirty="0">
                <a:solidFill>
                  <a:srgbClr val="73BB2C"/>
                </a:solidFill>
                <a:latin typeface="方正正大黑简体" panose="02000500000000000000" pitchFamily="2" charset="-122"/>
                <a:ea typeface="方正正大黑简体" panose="02000500000000000000" pitchFamily="2" charset="-122"/>
              </a:rPr>
              <a:t>汇报完毕 感谢各位专家</a:t>
            </a:r>
            <a:r>
              <a:rPr lang="zh-CN" altLang="en-US" sz="6000" dirty="0">
                <a:solidFill>
                  <a:srgbClr val="73BB2C"/>
                </a:solidFill>
                <a:latin typeface="方正正大黑简体" panose="02000500000000000000" pitchFamily="2" charset="-122"/>
                <a:ea typeface="方正正大黑简体" panose="02000500000000000000" pitchFamily="2" charset="-122"/>
              </a:rPr>
              <a:t>审阅</a:t>
            </a:r>
            <a:endParaRPr lang="zh-CN" altLang="en-US" sz="6000" dirty="0">
              <a:solidFill>
                <a:srgbClr val="73BB2C"/>
              </a:solidFill>
              <a:latin typeface="方正正大黑简体" panose="02000500000000000000" pitchFamily="2" charset="-122"/>
              <a:ea typeface="方正正大黑简体" panose="02000500000000000000" pitchFamily="2" charset="-122"/>
            </a:endParaRPr>
          </a:p>
        </p:txBody>
      </p:sp>
      <p:grpSp>
        <p:nvGrpSpPr>
          <p:cNvPr id="38" name="PA_组合 37"/>
          <p:cNvGrpSpPr/>
          <p:nvPr>
            <p:custDataLst>
              <p:tags r:id="rId3"/>
            </p:custDataLst>
          </p:nvPr>
        </p:nvGrpSpPr>
        <p:grpSpPr>
          <a:xfrm>
            <a:off x="4754825" y="1905986"/>
            <a:ext cx="493729" cy="489755"/>
            <a:chOff x="4344528" y="2470361"/>
            <a:chExt cx="3155399" cy="3130004"/>
          </a:xfrm>
        </p:grpSpPr>
        <p:sp>
          <p:nvSpPr>
            <p:cNvPr id="39" name="椭圆 38"/>
            <p:cNvSpPr/>
            <p:nvPr/>
          </p:nvSpPr>
          <p:spPr>
            <a:xfrm>
              <a:off x="4344528" y="2470361"/>
              <a:ext cx="3155399" cy="3130004"/>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sp>
          <p:nvSpPr>
            <p:cNvPr id="40" name="椭圆 39"/>
            <p:cNvSpPr/>
            <p:nvPr/>
          </p:nvSpPr>
          <p:spPr>
            <a:xfrm>
              <a:off x="4956074" y="3069207"/>
              <a:ext cx="1932307" cy="1932313"/>
            </a:xfrm>
            <a:prstGeom prst="ellipse">
              <a:avLst/>
            </a:prstGeom>
            <a:solidFill>
              <a:srgbClr val="73BB2C"/>
            </a:solidFill>
            <a:ln w="12700" cap="flat" cmpd="sng" algn="ctr">
              <a:noFill/>
              <a:prstDash val="solid"/>
              <a:miter lim="800000"/>
            </a:ln>
            <a:effectLst/>
          </p:spPr>
          <p:txBody>
            <a:bodyPr rtlCol="0" anchor="ctr"/>
            <a:lstStyle/>
            <a:p>
              <a:pPr algn="ctr">
                <a:defRPr/>
              </a:pPr>
              <a:endParaRPr lang="zh-CN" altLang="en-US" sz="8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42" name="PA_椭圆 41"/>
          <p:cNvSpPr/>
          <p:nvPr>
            <p:custDataLst>
              <p:tags r:id="rId4"/>
            </p:custDataLst>
          </p:nvPr>
        </p:nvSpPr>
        <p:spPr>
          <a:xfrm flipV="1">
            <a:off x="5346035" y="2820601"/>
            <a:ext cx="235916" cy="234017"/>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grpSp>
        <p:nvGrpSpPr>
          <p:cNvPr id="44" name="PA_组合 43"/>
          <p:cNvGrpSpPr/>
          <p:nvPr>
            <p:custDataLst>
              <p:tags r:id="rId5"/>
            </p:custDataLst>
          </p:nvPr>
        </p:nvGrpSpPr>
        <p:grpSpPr>
          <a:xfrm flipV="1">
            <a:off x="6848445" y="2513794"/>
            <a:ext cx="408910" cy="405619"/>
            <a:chOff x="4344528" y="2470361"/>
            <a:chExt cx="3155399" cy="3130004"/>
          </a:xfrm>
        </p:grpSpPr>
        <p:sp>
          <p:nvSpPr>
            <p:cNvPr id="45" name="椭圆 44"/>
            <p:cNvSpPr/>
            <p:nvPr/>
          </p:nvSpPr>
          <p:spPr>
            <a:xfrm>
              <a:off x="4344528" y="2470361"/>
              <a:ext cx="3155399" cy="3130004"/>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sp>
          <p:nvSpPr>
            <p:cNvPr id="46" name="椭圆 45"/>
            <p:cNvSpPr/>
            <p:nvPr/>
          </p:nvSpPr>
          <p:spPr>
            <a:xfrm>
              <a:off x="4956074" y="3069207"/>
              <a:ext cx="1932307" cy="1932313"/>
            </a:xfrm>
            <a:prstGeom prst="ellipse">
              <a:avLst/>
            </a:prstGeom>
            <a:solidFill>
              <a:srgbClr val="279280"/>
            </a:solidFill>
            <a:ln w="12700" cap="flat" cmpd="sng" algn="ctr">
              <a:noFill/>
              <a:prstDash val="solid"/>
              <a:miter lim="800000"/>
            </a:ln>
            <a:effectLst/>
          </p:spPr>
          <p:txBody>
            <a:bodyPr rtlCol="0" anchor="ctr"/>
            <a:lstStyle/>
            <a:p>
              <a:pPr algn="ctr">
                <a:defRPr/>
              </a:pPr>
              <a:endParaRPr lang="zh-CN" altLang="en-US" sz="8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47" name="PA_椭圆 46"/>
          <p:cNvSpPr/>
          <p:nvPr>
            <p:custDataLst>
              <p:tags r:id="rId6"/>
            </p:custDataLst>
          </p:nvPr>
        </p:nvSpPr>
        <p:spPr>
          <a:xfrm flipV="1">
            <a:off x="7038038" y="1984087"/>
            <a:ext cx="327378" cy="32474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pic>
        <p:nvPicPr>
          <p:cNvPr id="5" name="图片 4" descr="微信图片_20201017084036"/>
          <p:cNvPicPr>
            <a:picLocks noChangeAspect="1"/>
          </p:cNvPicPr>
          <p:nvPr/>
        </p:nvPicPr>
        <p:blipFill>
          <a:blip r:embed="rId7"/>
          <a:srcRect r="69729"/>
          <a:stretch>
            <a:fillRect/>
          </a:stretch>
        </p:blipFill>
        <p:spPr>
          <a:xfrm>
            <a:off x="5335270" y="1396365"/>
            <a:ext cx="1410335" cy="1286510"/>
          </a:xfrm>
          <a:prstGeom prst="rect">
            <a:avLst/>
          </a:prstGeom>
        </p:spPr>
      </p:pic>
      <p:sp>
        <p:nvSpPr>
          <p:cNvPr id="2" name="文本框 1"/>
          <p:cNvSpPr txBox="1"/>
          <p:nvPr/>
        </p:nvSpPr>
        <p:spPr>
          <a:xfrm>
            <a:off x="4122420" y="5213350"/>
            <a:ext cx="4064000" cy="829945"/>
          </a:xfrm>
          <a:prstGeom prst="rect">
            <a:avLst/>
          </a:prstGeom>
          <a:noFill/>
        </p:spPr>
        <p:txBody>
          <a:bodyPr wrap="square" rtlCol="0">
            <a:spAutoFit/>
          </a:bodyPr>
          <a:p>
            <a:pPr algn="ctr"/>
            <a:r>
              <a:rPr lang="en-US" altLang="zh-CN" sz="2400" b="1">
                <a:solidFill>
                  <a:schemeClr val="tx1"/>
                </a:solidFill>
                <a:uFillTx/>
                <a:latin typeface="Times New Roman" panose="02020603050405020304" pitchFamily="18" charset="0"/>
                <a:ea typeface="微软雅黑" panose="020B0503020204020204" pitchFamily="34" charset="-122"/>
              </a:rPr>
              <a:t>2026</a:t>
            </a:r>
            <a:r>
              <a:rPr lang="zh-CN" altLang="en-US" sz="2400" b="1">
                <a:solidFill>
                  <a:schemeClr val="tx1"/>
                </a:solidFill>
                <a:uFillTx/>
                <a:latin typeface="Times New Roman" panose="02020603050405020304" pitchFamily="18" charset="0"/>
                <a:ea typeface="微软雅黑" panose="020B0503020204020204" pitchFamily="34" charset="-122"/>
              </a:rPr>
              <a:t>年</a:t>
            </a:r>
            <a:r>
              <a:rPr lang="en-US" altLang="zh-CN" sz="2400" b="1">
                <a:solidFill>
                  <a:schemeClr val="tx1"/>
                </a:solidFill>
                <a:uFillTx/>
                <a:latin typeface="Times New Roman" panose="02020603050405020304" pitchFamily="18" charset="0"/>
                <a:ea typeface="微软雅黑" panose="020B0503020204020204" pitchFamily="34" charset="-122"/>
              </a:rPr>
              <a:t>6</a:t>
            </a:r>
            <a:r>
              <a:rPr lang="zh-CN" altLang="en-US" sz="2400" b="1">
                <a:solidFill>
                  <a:schemeClr val="tx1"/>
                </a:solidFill>
                <a:uFillTx/>
                <a:latin typeface="Times New Roman" panose="02020603050405020304" pitchFamily="18" charset="0"/>
                <a:ea typeface="微软雅黑" panose="020B0503020204020204" pitchFamily="34" charset="-122"/>
              </a:rPr>
              <a:t>月</a:t>
            </a:r>
            <a:endParaRPr lang="zh-CN" altLang="en-US" sz="2400" b="1">
              <a:solidFill>
                <a:schemeClr val="tx1"/>
              </a:solidFill>
              <a:uFillTx/>
              <a:latin typeface="Times New Roman" panose="02020603050405020304" pitchFamily="18" charset="0"/>
              <a:ea typeface="微软雅黑" panose="020B0503020204020204" pitchFamily="34" charset="-122"/>
            </a:endParaRPr>
          </a:p>
          <a:p>
            <a:pPr algn="ctr"/>
            <a:r>
              <a:rPr lang="zh-CN" altLang="en-US" sz="2400" b="1">
                <a:solidFill>
                  <a:schemeClr val="tx1"/>
                </a:solidFill>
                <a:uFillTx/>
                <a:latin typeface="Times New Roman" panose="02020603050405020304" pitchFamily="18" charset="0"/>
                <a:ea typeface="微软雅黑" panose="020B0503020204020204" pitchFamily="34" charset="-122"/>
              </a:rPr>
              <a:t>石家庄四药有限公司</a:t>
            </a:r>
            <a:endParaRPr lang="zh-CN" altLang="en-US" sz="2400" b="1">
              <a:solidFill>
                <a:schemeClr val="tx1"/>
              </a:solidFill>
              <a:uFillTx/>
              <a:latin typeface="Times New Roman" panose="02020603050405020304" pitchFamily="18" charset="0"/>
              <a:ea typeface="微软雅黑" panose="020B0503020204020204" pitchFamily="34" charset="-122"/>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9" grpId="0" animBg="1"/>
      <p:bldP spid="9" grpId="1" animBg="1"/>
      <p:bldP spid="32" grpId="0"/>
      <p:bldP spid="32" grpId="1"/>
      <p:bldP spid="32" grpId="2"/>
      <p:bldP spid="42" grpId="0" animBg="1"/>
      <p:bldP spid="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custDataLst>
              <p:tags r:id="rId1"/>
            </p:custDataLst>
          </p:nvPr>
        </p:nvGrpSpPr>
        <p:grpSpPr>
          <a:xfrm>
            <a:off x="3140005" y="2116099"/>
            <a:ext cx="605213" cy="600342"/>
            <a:chOff x="2199451" y="1854796"/>
            <a:chExt cx="605213" cy="600342"/>
          </a:xfrm>
        </p:grpSpPr>
        <p:grpSp>
          <p:nvGrpSpPr>
            <p:cNvPr id="4" name="PA_组合 138"/>
            <p:cNvGrpSpPr/>
            <p:nvPr>
              <p:custDataLst>
                <p:tags r:id="rId2"/>
              </p:custDataLst>
            </p:nvPr>
          </p:nvGrpSpPr>
          <p:grpSpPr>
            <a:xfrm>
              <a:off x="2199451" y="1854796"/>
              <a:ext cx="605213" cy="600342"/>
              <a:chOff x="2858671" y="4813744"/>
              <a:chExt cx="463685" cy="459953"/>
            </a:xfrm>
          </p:grpSpPr>
          <p:sp>
            <p:nvSpPr>
              <p:cNvPr id="6" name="椭圆 5"/>
              <p:cNvSpPr/>
              <p:nvPr>
                <p:custDataLst>
                  <p:tags r:id="rId3"/>
                </p:custDataLst>
              </p:nvPr>
            </p:nvSpPr>
            <p:spPr>
              <a:xfrm>
                <a:off x="2858671" y="4813744"/>
                <a:ext cx="463685" cy="45995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微软雅黑" panose="020B0503020204020204" pitchFamily="34" charset="-122"/>
                </a:endParaRPr>
              </a:p>
            </p:txBody>
          </p:sp>
          <p:sp>
            <p:nvSpPr>
              <p:cNvPr id="7" name="椭圆 6"/>
              <p:cNvSpPr/>
              <p:nvPr>
                <p:custDataLst>
                  <p:tags r:id="rId4"/>
                </p:custDataLst>
              </p:nvPr>
            </p:nvSpPr>
            <p:spPr>
              <a:xfrm>
                <a:off x="2928513" y="4881720"/>
                <a:ext cx="324000" cy="324000"/>
              </a:xfrm>
              <a:prstGeom prst="ellipse">
                <a:avLst/>
              </a:prstGeom>
              <a:solidFill>
                <a:srgbClr val="73BB2C"/>
              </a:solidFill>
              <a:ln w="12700" cap="flat" cmpd="sng" algn="ctr">
                <a:noFill/>
                <a:prstDash val="solid"/>
                <a:miter lim="800000"/>
              </a:ln>
              <a:effectLst/>
            </p:spPr>
            <p:txBody>
              <a:bodyPr rtlCol="0" anchor="ctr"/>
              <a:lstStyle/>
              <a:p>
                <a:pPr algn="ctr">
                  <a:defRPr/>
                </a:pPr>
                <a:endPar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5" name="文本框 4"/>
            <p:cNvSpPr txBox="1"/>
            <p:nvPr>
              <p:custDataLst>
                <p:tags r:id="rId5"/>
              </p:custDataLst>
            </p:nvPr>
          </p:nvSpPr>
          <p:spPr>
            <a:xfrm>
              <a:off x="2303927" y="1970301"/>
              <a:ext cx="396262" cy="368300"/>
            </a:xfrm>
            <a:prstGeom prst="rect">
              <a:avLst/>
            </a:prstGeom>
            <a:noFill/>
          </p:spPr>
          <p:txBody>
            <a:bodyPr wrap="square" rtlCol="0">
              <a:spAutoFit/>
            </a:bodyPr>
            <a:lstStyle/>
            <a:p>
              <a:r>
                <a:rPr lang="en-US" altLang="zh-CN" dirty="0">
                  <a:solidFill>
                    <a:schemeClr val="bg1"/>
                  </a:solidFill>
                  <a:latin typeface="Impact" panose="020B0806030902050204" pitchFamily="34" charset="0"/>
                  <a:ea typeface="微软雅黑" panose="020B0503020204020204" pitchFamily="34" charset="-122"/>
                </a:rPr>
                <a:t>01</a:t>
              </a:r>
              <a:endParaRPr lang="zh-CN" altLang="en-US" dirty="0">
                <a:solidFill>
                  <a:schemeClr val="bg1"/>
                </a:solidFill>
                <a:latin typeface="Impact" panose="020B0806030902050204" pitchFamily="34" charset="0"/>
                <a:ea typeface="微软雅黑" panose="020B0503020204020204" pitchFamily="34" charset="-122"/>
              </a:endParaRPr>
            </a:p>
          </p:txBody>
        </p:sp>
      </p:grpSp>
      <p:grpSp>
        <p:nvGrpSpPr>
          <p:cNvPr id="8" name="组合 7"/>
          <p:cNvGrpSpPr/>
          <p:nvPr/>
        </p:nvGrpSpPr>
        <p:grpSpPr>
          <a:xfrm>
            <a:off x="4588878" y="327153"/>
            <a:ext cx="3014244" cy="808183"/>
            <a:chOff x="4457053" y="433957"/>
            <a:chExt cx="3014244" cy="808183"/>
          </a:xfrm>
        </p:grpSpPr>
        <p:sp>
          <p:nvSpPr>
            <p:cNvPr id="9" name="任意多边形: 形状 8"/>
            <p:cNvSpPr/>
            <p:nvPr/>
          </p:nvSpPr>
          <p:spPr>
            <a:xfrm>
              <a:off x="4457053" y="433957"/>
              <a:ext cx="3014244" cy="500406"/>
            </a:xfrm>
            <a:custGeom>
              <a:avLst/>
              <a:gdLst/>
              <a:ahLst/>
              <a:cxnLst/>
              <a:rect l="l" t="t" r="r" b="b"/>
              <a:pathLst>
                <a:path w="3014244" h="500406">
                  <a:moveTo>
                    <a:pt x="634100" y="65761"/>
                  </a:moveTo>
                  <a:cubicBezTo>
                    <a:pt x="597858" y="66182"/>
                    <a:pt x="566009" y="74756"/>
                    <a:pt x="538553" y="91483"/>
                  </a:cubicBezTo>
                  <a:cubicBezTo>
                    <a:pt x="511096" y="108209"/>
                    <a:pt x="489635" y="130558"/>
                    <a:pt x="474170" y="158530"/>
                  </a:cubicBezTo>
                  <a:cubicBezTo>
                    <a:pt x="458704" y="186503"/>
                    <a:pt x="450838" y="217569"/>
                    <a:pt x="450571" y="251728"/>
                  </a:cubicBezTo>
                  <a:cubicBezTo>
                    <a:pt x="450996" y="287039"/>
                    <a:pt x="459495" y="318647"/>
                    <a:pt x="476067" y="346551"/>
                  </a:cubicBezTo>
                  <a:cubicBezTo>
                    <a:pt x="492639" y="374455"/>
                    <a:pt x="514732" y="396533"/>
                    <a:pt x="542347" y="412785"/>
                  </a:cubicBezTo>
                  <a:cubicBezTo>
                    <a:pt x="569961" y="429036"/>
                    <a:pt x="600546" y="437339"/>
                    <a:pt x="634100" y="437693"/>
                  </a:cubicBezTo>
                  <a:cubicBezTo>
                    <a:pt x="667654" y="437339"/>
                    <a:pt x="698238" y="429036"/>
                    <a:pt x="725852" y="412785"/>
                  </a:cubicBezTo>
                  <a:cubicBezTo>
                    <a:pt x="753467" y="396533"/>
                    <a:pt x="775560" y="374455"/>
                    <a:pt x="792131" y="346551"/>
                  </a:cubicBezTo>
                  <a:cubicBezTo>
                    <a:pt x="808703" y="318647"/>
                    <a:pt x="817201" y="287039"/>
                    <a:pt x="817626" y="251728"/>
                  </a:cubicBezTo>
                  <a:cubicBezTo>
                    <a:pt x="817359" y="217569"/>
                    <a:pt x="809493" y="186503"/>
                    <a:pt x="794028" y="158530"/>
                  </a:cubicBezTo>
                  <a:cubicBezTo>
                    <a:pt x="778563" y="130558"/>
                    <a:pt x="757103" y="108209"/>
                    <a:pt x="729646" y="91483"/>
                  </a:cubicBezTo>
                  <a:cubicBezTo>
                    <a:pt x="702190" y="74756"/>
                    <a:pt x="670341" y="66182"/>
                    <a:pt x="634100" y="65761"/>
                  </a:cubicBezTo>
                  <a:close/>
                  <a:moveTo>
                    <a:pt x="2430856" y="21946"/>
                  </a:moveTo>
                  <a:lnTo>
                    <a:pt x="2706320" y="21946"/>
                  </a:lnTo>
                  <a:lnTo>
                    <a:pt x="2706320" y="74295"/>
                  </a:lnTo>
                  <a:lnTo>
                    <a:pt x="2597201" y="74295"/>
                  </a:lnTo>
                  <a:lnTo>
                    <a:pt x="2597201" y="481508"/>
                  </a:lnTo>
                  <a:lnTo>
                    <a:pt x="2539975" y="481508"/>
                  </a:lnTo>
                  <a:lnTo>
                    <a:pt x="2539975" y="74295"/>
                  </a:lnTo>
                  <a:lnTo>
                    <a:pt x="2430856" y="74295"/>
                  </a:lnTo>
                  <a:close/>
                  <a:moveTo>
                    <a:pt x="1682954" y="21946"/>
                  </a:moveTo>
                  <a:lnTo>
                    <a:pt x="1929765" y="21946"/>
                  </a:lnTo>
                  <a:lnTo>
                    <a:pt x="1929765" y="74295"/>
                  </a:lnTo>
                  <a:lnTo>
                    <a:pt x="1740180" y="74295"/>
                  </a:lnTo>
                  <a:lnTo>
                    <a:pt x="1740180" y="202997"/>
                  </a:lnTo>
                  <a:lnTo>
                    <a:pt x="1924279" y="202997"/>
                  </a:lnTo>
                  <a:lnTo>
                    <a:pt x="1924279" y="255346"/>
                  </a:lnTo>
                  <a:lnTo>
                    <a:pt x="1740180" y="255346"/>
                  </a:lnTo>
                  <a:lnTo>
                    <a:pt x="1740180" y="429159"/>
                  </a:lnTo>
                  <a:lnTo>
                    <a:pt x="1929765" y="429159"/>
                  </a:lnTo>
                  <a:lnTo>
                    <a:pt x="1929765" y="481508"/>
                  </a:lnTo>
                  <a:lnTo>
                    <a:pt x="1682954" y="481508"/>
                  </a:lnTo>
                  <a:close/>
                  <a:moveTo>
                    <a:pt x="1364057" y="21946"/>
                  </a:moveTo>
                  <a:lnTo>
                    <a:pt x="1639520" y="21946"/>
                  </a:lnTo>
                  <a:lnTo>
                    <a:pt x="1639520" y="74295"/>
                  </a:lnTo>
                  <a:lnTo>
                    <a:pt x="1530401" y="74295"/>
                  </a:lnTo>
                  <a:lnTo>
                    <a:pt x="1530401" y="481508"/>
                  </a:lnTo>
                  <a:lnTo>
                    <a:pt x="1473175" y="481508"/>
                  </a:lnTo>
                  <a:lnTo>
                    <a:pt x="1473175" y="74295"/>
                  </a:lnTo>
                  <a:lnTo>
                    <a:pt x="1364057" y="74295"/>
                  </a:lnTo>
                  <a:close/>
                  <a:moveTo>
                    <a:pt x="2881390" y="12192"/>
                  </a:moveTo>
                  <a:cubicBezTo>
                    <a:pt x="2907171" y="12306"/>
                    <a:pt x="2930162" y="18318"/>
                    <a:pt x="2950363" y="30229"/>
                  </a:cubicBezTo>
                  <a:cubicBezTo>
                    <a:pt x="2970565" y="42141"/>
                    <a:pt x="2986988" y="59270"/>
                    <a:pt x="2999633" y="81616"/>
                  </a:cubicBezTo>
                  <a:lnTo>
                    <a:pt x="2953969" y="109053"/>
                  </a:lnTo>
                  <a:cubicBezTo>
                    <a:pt x="2945596" y="94712"/>
                    <a:pt x="2935507" y="83915"/>
                    <a:pt x="2923703" y="76661"/>
                  </a:cubicBezTo>
                  <a:cubicBezTo>
                    <a:pt x="2911898" y="69407"/>
                    <a:pt x="2897387" y="65774"/>
                    <a:pt x="2880171" y="65761"/>
                  </a:cubicBezTo>
                  <a:cubicBezTo>
                    <a:pt x="2860958" y="65964"/>
                    <a:pt x="2843576" y="71808"/>
                    <a:pt x="2828023" y="83291"/>
                  </a:cubicBezTo>
                  <a:cubicBezTo>
                    <a:pt x="2812471" y="94775"/>
                    <a:pt x="2804237" y="110679"/>
                    <a:pt x="2803322" y="131003"/>
                  </a:cubicBezTo>
                  <a:cubicBezTo>
                    <a:pt x="2804199" y="148800"/>
                    <a:pt x="2811289" y="162899"/>
                    <a:pt x="2824593" y="173303"/>
                  </a:cubicBezTo>
                  <a:cubicBezTo>
                    <a:pt x="2837896" y="183706"/>
                    <a:pt x="2852153" y="191556"/>
                    <a:pt x="2867362" y="196853"/>
                  </a:cubicBezTo>
                  <a:lnTo>
                    <a:pt x="2900297" y="209657"/>
                  </a:lnTo>
                  <a:cubicBezTo>
                    <a:pt x="2933589" y="221826"/>
                    <a:pt x="2960735" y="238492"/>
                    <a:pt x="2981737" y="259654"/>
                  </a:cubicBezTo>
                  <a:cubicBezTo>
                    <a:pt x="3002738" y="280817"/>
                    <a:pt x="3013574" y="310287"/>
                    <a:pt x="3014244" y="348064"/>
                  </a:cubicBezTo>
                  <a:cubicBezTo>
                    <a:pt x="3013270" y="390576"/>
                    <a:pt x="2999082" y="424883"/>
                    <a:pt x="2971679" y="450987"/>
                  </a:cubicBezTo>
                  <a:cubicBezTo>
                    <a:pt x="2944277" y="477091"/>
                    <a:pt x="2909505" y="490516"/>
                    <a:pt x="2867362" y="491262"/>
                  </a:cubicBezTo>
                  <a:cubicBezTo>
                    <a:pt x="2829510" y="490516"/>
                    <a:pt x="2797765" y="478310"/>
                    <a:pt x="2772127" y="454645"/>
                  </a:cubicBezTo>
                  <a:cubicBezTo>
                    <a:pt x="2746490" y="430981"/>
                    <a:pt x="2730904" y="400331"/>
                    <a:pt x="2725370" y="362697"/>
                  </a:cubicBezTo>
                  <a:lnTo>
                    <a:pt x="2783232" y="350503"/>
                  </a:lnTo>
                  <a:cubicBezTo>
                    <a:pt x="2783587" y="376276"/>
                    <a:pt x="2792170" y="397134"/>
                    <a:pt x="2808983" y="413075"/>
                  </a:cubicBezTo>
                  <a:cubicBezTo>
                    <a:pt x="2825795" y="429017"/>
                    <a:pt x="2846881" y="437223"/>
                    <a:pt x="2872241" y="437693"/>
                  </a:cubicBezTo>
                  <a:cubicBezTo>
                    <a:pt x="2897387" y="436969"/>
                    <a:pt x="2917692" y="428052"/>
                    <a:pt x="2933156" y="410941"/>
                  </a:cubicBezTo>
                  <a:cubicBezTo>
                    <a:pt x="2948619" y="393831"/>
                    <a:pt x="2956573" y="372872"/>
                    <a:pt x="2957018" y="348064"/>
                  </a:cubicBezTo>
                  <a:cubicBezTo>
                    <a:pt x="2956191" y="323853"/>
                    <a:pt x="2947933" y="305206"/>
                    <a:pt x="2932241" y="292122"/>
                  </a:cubicBezTo>
                  <a:cubicBezTo>
                    <a:pt x="2916549" y="279038"/>
                    <a:pt x="2898379" y="268622"/>
                    <a:pt x="2877731" y="260874"/>
                  </a:cubicBezTo>
                  <a:lnTo>
                    <a:pt x="2846016" y="247460"/>
                  </a:lnTo>
                  <a:cubicBezTo>
                    <a:pt x="2818912" y="236739"/>
                    <a:pt x="2795705" y="222512"/>
                    <a:pt x="2776393" y="204780"/>
                  </a:cubicBezTo>
                  <a:cubicBezTo>
                    <a:pt x="2757081" y="187047"/>
                    <a:pt x="2746982" y="162455"/>
                    <a:pt x="2746096" y="131003"/>
                  </a:cubicBezTo>
                  <a:cubicBezTo>
                    <a:pt x="2746479" y="106123"/>
                    <a:pt x="2753020" y="84837"/>
                    <a:pt x="2765721" y="67145"/>
                  </a:cubicBezTo>
                  <a:cubicBezTo>
                    <a:pt x="2778422" y="49454"/>
                    <a:pt x="2794986" y="35895"/>
                    <a:pt x="2815412" y="26468"/>
                  </a:cubicBezTo>
                  <a:cubicBezTo>
                    <a:pt x="2835838" y="17040"/>
                    <a:pt x="2857831" y="12282"/>
                    <a:pt x="2881390" y="12192"/>
                  </a:cubicBezTo>
                  <a:close/>
                  <a:moveTo>
                    <a:pt x="634100" y="12192"/>
                  </a:moveTo>
                  <a:cubicBezTo>
                    <a:pt x="678534" y="12711"/>
                    <a:pt x="718851" y="23656"/>
                    <a:pt x="755051" y="45027"/>
                  </a:cubicBezTo>
                  <a:cubicBezTo>
                    <a:pt x="791252" y="66399"/>
                    <a:pt x="820135" y="95088"/>
                    <a:pt x="841702" y="131093"/>
                  </a:cubicBezTo>
                  <a:cubicBezTo>
                    <a:pt x="863269" y="167098"/>
                    <a:pt x="874319" y="207310"/>
                    <a:pt x="874853" y="251728"/>
                  </a:cubicBezTo>
                  <a:cubicBezTo>
                    <a:pt x="874342" y="297682"/>
                    <a:pt x="863382" y="338616"/>
                    <a:pt x="841973" y="374530"/>
                  </a:cubicBezTo>
                  <a:cubicBezTo>
                    <a:pt x="820564" y="410445"/>
                    <a:pt x="791771" y="438772"/>
                    <a:pt x="755593" y="459511"/>
                  </a:cubicBezTo>
                  <a:cubicBezTo>
                    <a:pt x="719415" y="480250"/>
                    <a:pt x="678918" y="490834"/>
                    <a:pt x="634100" y="491262"/>
                  </a:cubicBezTo>
                  <a:cubicBezTo>
                    <a:pt x="589282" y="490834"/>
                    <a:pt x="548784" y="480250"/>
                    <a:pt x="512606" y="459511"/>
                  </a:cubicBezTo>
                  <a:cubicBezTo>
                    <a:pt x="476428" y="438772"/>
                    <a:pt x="447634" y="410445"/>
                    <a:pt x="426225" y="374530"/>
                  </a:cubicBezTo>
                  <a:cubicBezTo>
                    <a:pt x="404816" y="338616"/>
                    <a:pt x="393856" y="297682"/>
                    <a:pt x="393345" y="251728"/>
                  </a:cubicBezTo>
                  <a:cubicBezTo>
                    <a:pt x="393878" y="207310"/>
                    <a:pt x="404928" y="167098"/>
                    <a:pt x="426496" y="131093"/>
                  </a:cubicBezTo>
                  <a:cubicBezTo>
                    <a:pt x="448063" y="95088"/>
                    <a:pt x="476947" y="66399"/>
                    <a:pt x="513148" y="45027"/>
                  </a:cubicBezTo>
                  <a:cubicBezTo>
                    <a:pt x="549348" y="23656"/>
                    <a:pt x="589666" y="12711"/>
                    <a:pt x="634100" y="12192"/>
                  </a:cubicBezTo>
                  <a:close/>
                  <a:moveTo>
                    <a:pt x="244374" y="12192"/>
                  </a:moveTo>
                  <a:cubicBezTo>
                    <a:pt x="264630" y="12154"/>
                    <a:pt x="284620" y="14665"/>
                    <a:pt x="304343" y="19725"/>
                  </a:cubicBezTo>
                  <a:cubicBezTo>
                    <a:pt x="324066" y="24785"/>
                    <a:pt x="342684" y="32622"/>
                    <a:pt x="360198" y="43236"/>
                  </a:cubicBezTo>
                  <a:lnTo>
                    <a:pt x="360198" y="109663"/>
                  </a:lnTo>
                  <a:cubicBezTo>
                    <a:pt x="343446" y="94979"/>
                    <a:pt x="324523" y="83800"/>
                    <a:pt x="303429" y="76127"/>
                  </a:cubicBezTo>
                  <a:cubicBezTo>
                    <a:pt x="282334" y="68454"/>
                    <a:pt x="260820" y="64592"/>
                    <a:pt x="238887" y="64542"/>
                  </a:cubicBezTo>
                  <a:cubicBezTo>
                    <a:pt x="204212" y="64974"/>
                    <a:pt x="173250" y="73661"/>
                    <a:pt x="146002" y="90602"/>
                  </a:cubicBezTo>
                  <a:cubicBezTo>
                    <a:pt x="118755" y="107543"/>
                    <a:pt x="97231" y="130140"/>
                    <a:pt x="81430" y="158395"/>
                  </a:cubicBezTo>
                  <a:cubicBezTo>
                    <a:pt x="65629" y="186649"/>
                    <a:pt x="57561" y="217964"/>
                    <a:pt x="57227" y="252338"/>
                  </a:cubicBezTo>
                  <a:cubicBezTo>
                    <a:pt x="57558" y="286313"/>
                    <a:pt x="65565" y="317341"/>
                    <a:pt x="81249" y="345422"/>
                  </a:cubicBezTo>
                  <a:cubicBezTo>
                    <a:pt x="96933" y="373503"/>
                    <a:pt x="118307" y="395995"/>
                    <a:pt x="145370" y="412897"/>
                  </a:cubicBezTo>
                  <a:cubicBezTo>
                    <a:pt x="172433" y="429800"/>
                    <a:pt x="203199" y="438472"/>
                    <a:pt x="237668" y="438912"/>
                  </a:cubicBezTo>
                  <a:cubicBezTo>
                    <a:pt x="260376" y="438836"/>
                    <a:pt x="282169" y="434720"/>
                    <a:pt x="303048" y="426565"/>
                  </a:cubicBezTo>
                  <a:cubicBezTo>
                    <a:pt x="323927" y="418410"/>
                    <a:pt x="342977" y="406673"/>
                    <a:pt x="360198" y="391354"/>
                  </a:cubicBezTo>
                  <a:lnTo>
                    <a:pt x="360198" y="459000"/>
                  </a:lnTo>
                  <a:cubicBezTo>
                    <a:pt x="342215" y="469398"/>
                    <a:pt x="322707" y="477363"/>
                    <a:pt x="301676" y="482892"/>
                  </a:cubicBezTo>
                  <a:cubicBezTo>
                    <a:pt x="280645" y="488421"/>
                    <a:pt x="259919" y="491211"/>
                    <a:pt x="239497" y="491262"/>
                  </a:cubicBezTo>
                  <a:cubicBezTo>
                    <a:pt x="195279" y="490796"/>
                    <a:pt x="155165" y="480152"/>
                    <a:pt x="119155" y="459330"/>
                  </a:cubicBezTo>
                  <a:cubicBezTo>
                    <a:pt x="83144" y="438508"/>
                    <a:pt x="54415" y="410302"/>
                    <a:pt x="32967" y="374711"/>
                  </a:cubicBezTo>
                  <a:cubicBezTo>
                    <a:pt x="11519" y="339120"/>
                    <a:pt x="530" y="298939"/>
                    <a:pt x="0" y="254167"/>
                  </a:cubicBezTo>
                  <a:cubicBezTo>
                    <a:pt x="511" y="208375"/>
                    <a:pt x="11605" y="167320"/>
                    <a:pt x="33283" y="131002"/>
                  </a:cubicBezTo>
                  <a:cubicBezTo>
                    <a:pt x="54960" y="94685"/>
                    <a:pt x="84156" y="65921"/>
                    <a:pt x="120871" y="44711"/>
                  </a:cubicBezTo>
                  <a:cubicBezTo>
                    <a:pt x="157585" y="23501"/>
                    <a:pt x="198753" y="12662"/>
                    <a:pt x="244374" y="12192"/>
                  </a:cubicBezTo>
                  <a:close/>
                  <a:moveTo>
                    <a:pt x="1991792" y="0"/>
                  </a:moveTo>
                  <a:lnTo>
                    <a:pt x="2336825" y="361437"/>
                  </a:lnTo>
                  <a:lnTo>
                    <a:pt x="2336825" y="21946"/>
                  </a:lnTo>
                  <a:lnTo>
                    <a:pt x="2394052" y="21946"/>
                  </a:lnTo>
                  <a:lnTo>
                    <a:pt x="2394052" y="500406"/>
                  </a:lnTo>
                  <a:lnTo>
                    <a:pt x="2049018" y="138970"/>
                  </a:lnTo>
                  <a:lnTo>
                    <a:pt x="2049018" y="481508"/>
                  </a:lnTo>
                  <a:lnTo>
                    <a:pt x="1991792" y="481508"/>
                  </a:lnTo>
                  <a:close/>
                  <a:moveTo>
                    <a:pt x="924992" y="0"/>
                  </a:moveTo>
                  <a:lnTo>
                    <a:pt x="1270026" y="361437"/>
                  </a:lnTo>
                  <a:lnTo>
                    <a:pt x="1270026" y="21946"/>
                  </a:lnTo>
                  <a:lnTo>
                    <a:pt x="1327252" y="21946"/>
                  </a:lnTo>
                  <a:lnTo>
                    <a:pt x="1327252" y="500406"/>
                  </a:lnTo>
                  <a:lnTo>
                    <a:pt x="982218" y="138970"/>
                  </a:lnTo>
                  <a:lnTo>
                    <a:pt x="982218" y="481508"/>
                  </a:lnTo>
                  <a:lnTo>
                    <a:pt x="924992" y="4815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799284" y="934363"/>
              <a:ext cx="593432" cy="307777"/>
            </a:xfrm>
            <a:prstGeom prst="rect">
              <a:avLst/>
            </a:prstGeom>
          </p:spPr>
          <p:txBody>
            <a:bodyPr wrap="non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目 录</a:t>
              </a:r>
              <a:endParaRPr lang="zh-CN" altLang="en-US" sz="1400" dirty="0">
                <a:solidFill>
                  <a:schemeClr val="bg1"/>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flipH="1">
              <a:off x="5099538" y="1085850"/>
              <a:ext cx="6418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6392716" y="1097043"/>
              <a:ext cx="6418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custDataLst>
              <p:tags r:id="rId6"/>
            </p:custDataLst>
          </p:nvPr>
        </p:nvGrpSpPr>
        <p:grpSpPr>
          <a:xfrm>
            <a:off x="3140005" y="2861116"/>
            <a:ext cx="605213" cy="600342"/>
            <a:chOff x="2199451" y="1854796"/>
            <a:chExt cx="605213" cy="600342"/>
          </a:xfrm>
        </p:grpSpPr>
        <p:grpSp>
          <p:nvGrpSpPr>
            <p:cNvPr id="14" name="PA_组合 138"/>
            <p:cNvGrpSpPr/>
            <p:nvPr>
              <p:custDataLst>
                <p:tags r:id="rId7"/>
              </p:custDataLst>
            </p:nvPr>
          </p:nvGrpSpPr>
          <p:grpSpPr>
            <a:xfrm>
              <a:off x="2199451" y="1854796"/>
              <a:ext cx="605213" cy="600342"/>
              <a:chOff x="2858671" y="4813744"/>
              <a:chExt cx="463685" cy="459953"/>
            </a:xfrm>
          </p:grpSpPr>
          <p:sp>
            <p:nvSpPr>
              <p:cNvPr id="16" name="椭圆 15"/>
              <p:cNvSpPr/>
              <p:nvPr>
                <p:custDataLst>
                  <p:tags r:id="rId8"/>
                </p:custDataLst>
              </p:nvPr>
            </p:nvSpPr>
            <p:spPr>
              <a:xfrm>
                <a:off x="2858671" y="4813744"/>
                <a:ext cx="463685" cy="45995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微软雅黑" panose="020B0503020204020204" pitchFamily="34" charset="-122"/>
                </a:endParaRPr>
              </a:p>
            </p:txBody>
          </p:sp>
          <p:sp>
            <p:nvSpPr>
              <p:cNvPr id="17" name="椭圆 16"/>
              <p:cNvSpPr/>
              <p:nvPr>
                <p:custDataLst>
                  <p:tags r:id="rId9"/>
                </p:custDataLst>
              </p:nvPr>
            </p:nvSpPr>
            <p:spPr>
              <a:xfrm>
                <a:off x="2928513" y="4881720"/>
                <a:ext cx="324000" cy="324000"/>
              </a:xfrm>
              <a:prstGeom prst="ellipse">
                <a:avLst/>
              </a:prstGeom>
              <a:solidFill>
                <a:srgbClr val="73BB2C"/>
              </a:solidFill>
              <a:ln w="12700" cap="flat" cmpd="sng" algn="ctr">
                <a:noFill/>
                <a:prstDash val="solid"/>
                <a:miter lim="800000"/>
              </a:ln>
              <a:effectLst/>
            </p:spPr>
            <p:txBody>
              <a:bodyPr rtlCol="0" anchor="ctr"/>
              <a:lstStyle/>
              <a:p>
                <a:pPr algn="ctr">
                  <a:defRPr/>
                </a:pPr>
                <a:endPar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5" name="文本框 14"/>
            <p:cNvSpPr txBox="1"/>
            <p:nvPr>
              <p:custDataLst>
                <p:tags r:id="rId10"/>
              </p:custDataLst>
            </p:nvPr>
          </p:nvSpPr>
          <p:spPr>
            <a:xfrm>
              <a:off x="2303927" y="1970301"/>
              <a:ext cx="423514" cy="368300"/>
            </a:xfrm>
            <a:prstGeom prst="rect">
              <a:avLst/>
            </a:prstGeom>
            <a:noFill/>
          </p:spPr>
          <p:txBody>
            <a:bodyPr wrap="square" rtlCol="0">
              <a:spAutoFit/>
            </a:bodyPr>
            <a:lstStyle/>
            <a:p>
              <a:r>
                <a:rPr lang="en-US" altLang="zh-CN" dirty="0">
                  <a:solidFill>
                    <a:schemeClr val="bg1"/>
                  </a:solidFill>
                  <a:latin typeface="Impact" panose="020B0806030902050204" pitchFamily="34" charset="0"/>
                  <a:ea typeface="微软雅黑" panose="020B0503020204020204" pitchFamily="34" charset="-122"/>
                </a:rPr>
                <a:t>02</a:t>
              </a:r>
              <a:endParaRPr lang="zh-CN" altLang="en-US" dirty="0">
                <a:solidFill>
                  <a:schemeClr val="bg1"/>
                </a:solidFill>
                <a:latin typeface="Impact" panose="020B0806030902050204" pitchFamily="34" charset="0"/>
                <a:ea typeface="微软雅黑" panose="020B0503020204020204" pitchFamily="34" charset="-122"/>
              </a:endParaRPr>
            </a:p>
          </p:txBody>
        </p:sp>
      </p:grpSp>
      <p:grpSp>
        <p:nvGrpSpPr>
          <p:cNvPr id="18" name="组合 17"/>
          <p:cNvGrpSpPr/>
          <p:nvPr>
            <p:custDataLst>
              <p:tags r:id="rId11"/>
            </p:custDataLst>
          </p:nvPr>
        </p:nvGrpSpPr>
        <p:grpSpPr>
          <a:xfrm>
            <a:off x="3140005" y="3606133"/>
            <a:ext cx="605213" cy="600342"/>
            <a:chOff x="2199451" y="1854796"/>
            <a:chExt cx="605213" cy="600342"/>
          </a:xfrm>
        </p:grpSpPr>
        <p:grpSp>
          <p:nvGrpSpPr>
            <p:cNvPr id="19" name="PA_组合 138"/>
            <p:cNvGrpSpPr/>
            <p:nvPr>
              <p:custDataLst>
                <p:tags r:id="rId12"/>
              </p:custDataLst>
            </p:nvPr>
          </p:nvGrpSpPr>
          <p:grpSpPr>
            <a:xfrm>
              <a:off x="2199451" y="1854796"/>
              <a:ext cx="605213" cy="600342"/>
              <a:chOff x="2858671" y="4813744"/>
              <a:chExt cx="463685" cy="459953"/>
            </a:xfrm>
          </p:grpSpPr>
          <p:sp>
            <p:nvSpPr>
              <p:cNvPr id="21" name="椭圆 20"/>
              <p:cNvSpPr/>
              <p:nvPr>
                <p:custDataLst>
                  <p:tags r:id="rId13"/>
                </p:custDataLst>
              </p:nvPr>
            </p:nvSpPr>
            <p:spPr>
              <a:xfrm>
                <a:off x="2858671" y="4813744"/>
                <a:ext cx="463685" cy="45995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微软雅黑" panose="020B0503020204020204" pitchFamily="34" charset="-122"/>
                </a:endParaRPr>
              </a:p>
            </p:txBody>
          </p:sp>
          <p:sp>
            <p:nvSpPr>
              <p:cNvPr id="22" name="椭圆 21"/>
              <p:cNvSpPr/>
              <p:nvPr>
                <p:custDataLst>
                  <p:tags r:id="rId14"/>
                </p:custDataLst>
              </p:nvPr>
            </p:nvSpPr>
            <p:spPr>
              <a:xfrm>
                <a:off x="2928513" y="4881720"/>
                <a:ext cx="324000" cy="324000"/>
              </a:xfrm>
              <a:prstGeom prst="ellipse">
                <a:avLst/>
              </a:prstGeom>
              <a:solidFill>
                <a:srgbClr val="73BB2C"/>
              </a:solidFill>
              <a:ln w="12700" cap="flat" cmpd="sng" algn="ctr">
                <a:noFill/>
                <a:prstDash val="solid"/>
                <a:miter lim="800000"/>
              </a:ln>
              <a:effectLst/>
            </p:spPr>
            <p:txBody>
              <a:bodyPr rtlCol="0" anchor="ctr"/>
              <a:lstStyle/>
              <a:p>
                <a:pPr algn="ctr">
                  <a:defRPr/>
                </a:pPr>
                <a:endPar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0" name="文本框 19"/>
            <p:cNvSpPr txBox="1"/>
            <p:nvPr>
              <p:custDataLst>
                <p:tags r:id="rId15"/>
              </p:custDataLst>
            </p:nvPr>
          </p:nvSpPr>
          <p:spPr>
            <a:xfrm>
              <a:off x="2303927" y="1970301"/>
              <a:ext cx="429926" cy="368300"/>
            </a:xfrm>
            <a:prstGeom prst="rect">
              <a:avLst/>
            </a:prstGeom>
            <a:noFill/>
          </p:spPr>
          <p:txBody>
            <a:bodyPr wrap="square" rtlCol="0">
              <a:spAutoFit/>
            </a:bodyPr>
            <a:lstStyle/>
            <a:p>
              <a:r>
                <a:rPr lang="en-US" altLang="zh-CN" dirty="0">
                  <a:solidFill>
                    <a:schemeClr val="bg1"/>
                  </a:solidFill>
                  <a:latin typeface="Impact" panose="020B0806030902050204" pitchFamily="34" charset="0"/>
                  <a:ea typeface="微软雅黑" panose="020B0503020204020204" pitchFamily="34" charset="-122"/>
                </a:rPr>
                <a:t>03</a:t>
              </a:r>
              <a:endParaRPr lang="zh-CN" altLang="en-US" dirty="0">
                <a:solidFill>
                  <a:schemeClr val="bg1"/>
                </a:solidFill>
                <a:latin typeface="Impact" panose="020B0806030902050204" pitchFamily="34" charset="0"/>
                <a:ea typeface="微软雅黑" panose="020B0503020204020204" pitchFamily="34" charset="-122"/>
              </a:endParaRPr>
            </a:p>
          </p:txBody>
        </p:sp>
      </p:grpSp>
      <p:grpSp>
        <p:nvGrpSpPr>
          <p:cNvPr id="23" name="组合 22"/>
          <p:cNvGrpSpPr/>
          <p:nvPr>
            <p:custDataLst>
              <p:tags r:id="rId16"/>
            </p:custDataLst>
          </p:nvPr>
        </p:nvGrpSpPr>
        <p:grpSpPr>
          <a:xfrm>
            <a:off x="7466260" y="2147065"/>
            <a:ext cx="605213" cy="600342"/>
            <a:chOff x="2199451" y="1854796"/>
            <a:chExt cx="605213" cy="600342"/>
          </a:xfrm>
        </p:grpSpPr>
        <p:grpSp>
          <p:nvGrpSpPr>
            <p:cNvPr id="24" name="PA_组合 138"/>
            <p:cNvGrpSpPr/>
            <p:nvPr>
              <p:custDataLst>
                <p:tags r:id="rId17"/>
              </p:custDataLst>
            </p:nvPr>
          </p:nvGrpSpPr>
          <p:grpSpPr>
            <a:xfrm>
              <a:off x="2199451" y="1854796"/>
              <a:ext cx="605213" cy="600342"/>
              <a:chOff x="2858671" y="4813744"/>
              <a:chExt cx="463685" cy="459953"/>
            </a:xfrm>
          </p:grpSpPr>
          <p:sp>
            <p:nvSpPr>
              <p:cNvPr id="26" name="椭圆 25"/>
              <p:cNvSpPr/>
              <p:nvPr>
                <p:custDataLst>
                  <p:tags r:id="rId18"/>
                </p:custDataLst>
              </p:nvPr>
            </p:nvSpPr>
            <p:spPr>
              <a:xfrm>
                <a:off x="2858671" y="4813744"/>
                <a:ext cx="463685" cy="45995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微软雅黑" panose="020B0503020204020204" pitchFamily="34" charset="-122"/>
                </a:endParaRPr>
              </a:p>
            </p:txBody>
          </p:sp>
          <p:sp>
            <p:nvSpPr>
              <p:cNvPr id="27" name="椭圆 26"/>
              <p:cNvSpPr/>
              <p:nvPr>
                <p:custDataLst>
                  <p:tags r:id="rId19"/>
                </p:custDataLst>
              </p:nvPr>
            </p:nvSpPr>
            <p:spPr>
              <a:xfrm>
                <a:off x="2928513" y="4881720"/>
                <a:ext cx="324000" cy="324000"/>
              </a:xfrm>
              <a:prstGeom prst="ellipse">
                <a:avLst/>
              </a:prstGeom>
              <a:solidFill>
                <a:srgbClr val="73BB2C"/>
              </a:solidFill>
              <a:ln w="12700" cap="flat" cmpd="sng" algn="ctr">
                <a:noFill/>
                <a:prstDash val="solid"/>
                <a:miter lim="800000"/>
              </a:ln>
              <a:effectLst/>
            </p:spPr>
            <p:txBody>
              <a:bodyPr rtlCol="0" anchor="ctr"/>
              <a:lstStyle/>
              <a:p>
                <a:pPr algn="ctr">
                  <a:defRPr/>
                </a:pPr>
                <a:endPar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5" name="文本框 24"/>
            <p:cNvSpPr txBox="1"/>
            <p:nvPr>
              <p:custDataLst>
                <p:tags r:id="rId20"/>
              </p:custDataLst>
            </p:nvPr>
          </p:nvSpPr>
          <p:spPr>
            <a:xfrm>
              <a:off x="2303927" y="1970301"/>
              <a:ext cx="423514" cy="368300"/>
            </a:xfrm>
            <a:prstGeom prst="rect">
              <a:avLst/>
            </a:prstGeom>
            <a:noFill/>
          </p:spPr>
          <p:txBody>
            <a:bodyPr wrap="square" rtlCol="0">
              <a:spAutoFit/>
            </a:bodyPr>
            <a:lstStyle/>
            <a:p>
              <a:r>
                <a:rPr lang="en-US" altLang="zh-CN" dirty="0">
                  <a:solidFill>
                    <a:schemeClr val="bg1"/>
                  </a:solidFill>
                  <a:latin typeface="Impact" panose="020B0806030902050204" pitchFamily="34" charset="0"/>
                  <a:ea typeface="微软雅黑" panose="020B0503020204020204" pitchFamily="34" charset="-122"/>
                </a:rPr>
                <a:t>04</a:t>
              </a:r>
              <a:endParaRPr lang="zh-CN" altLang="en-US" dirty="0">
                <a:solidFill>
                  <a:schemeClr val="bg1"/>
                </a:solidFill>
                <a:latin typeface="Impact" panose="020B0806030902050204" pitchFamily="34" charset="0"/>
                <a:ea typeface="微软雅黑" panose="020B0503020204020204" pitchFamily="34" charset="-122"/>
              </a:endParaRPr>
            </a:p>
          </p:txBody>
        </p:sp>
      </p:grpSp>
      <p:grpSp>
        <p:nvGrpSpPr>
          <p:cNvPr id="28" name="组合 27"/>
          <p:cNvGrpSpPr/>
          <p:nvPr>
            <p:custDataLst>
              <p:tags r:id="rId21"/>
            </p:custDataLst>
          </p:nvPr>
        </p:nvGrpSpPr>
        <p:grpSpPr>
          <a:xfrm>
            <a:off x="7466260" y="2892082"/>
            <a:ext cx="605213" cy="600342"/>
            <a:chOff x="2199451" y="1854796"/>
            <a:chExt cx="605213" cy="600342"/>
          </a:xfrm>
        </p:grpSpPr>
        <p:grpSp>
          <p:nvGrpSpPr>
            <p:cNvPr id="29" name="PA_组合 138"/>
            <p:cNvGrpSpPr/>
            <p:nvPr>
              <p:custDataLst>
                <p:tags r:id="rId22"/>
              </p:custDataLst>
            </p:nvPr>
          </p:nvGrpSpPr>
          <p:grpSpPr>
            <a:xfrm>
              <a:off x="2199451" y="1854796"/>
              <a:ext cx="605213" cy="600342"/>
              <a:chOff x="2858671" y="4813744"/>
              <a:chExt cx="463685" cy="459953"/>
            </a:xfrm>
          </p:grpSpPr>
          <p:sp>
            <p:nvSpPr>
              <p:cNvPr id="31" name="椭圆 30"/>
              <p:cNvSpPr/>
              <p:nvPr>
                <p:custDataLst>
                  <p:tags r:id="rId23"/>
                </p:custDataLst>
              </p:nvPr>
            </p:nvSpPr>
            <p:spPr>
              <a:xfrm>
                <a:off x="2858671" y="4813744"/>
                <a:ext cx="463685" cy="45995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微软雅黑" panose="020B0503020204020204" pitchFamily="34" charset="-122"/>
                </a:endParaRPr>
              </a:p>
            </p:txBody>
          </p:sp>
          <p:sp>
            <p:nvSpPr>
              <p:cNvPr id="32" name="椭圆 31"/>
              <p:cNvSpPr/>
              <p:nvPr>
                <p:custDataLst>
                  <p:tags r:id="rId24"/>
                </p:custDataLst>
              </p:nvPr>
            </p:nvSpPr>
            <p:spPr>
              <a:xfrm>
                <a:off x="2928513" y="4881720"/>
                <a:ext cx="324000" cy="324000"/>
              </a:xfrm>
              <a:prstGeom prst="ellipse">
                <a:avLst/>
              </a:prstGeom>
              <a:solidFill>
                <a:srgbClr val="73BB2C"/>
              </a:solidFill>
              <a:ln w="12700" cap="flat" cmpd="sng" algn="ctr">
                <a:noFill/>
                <a:prstDash val="solid"/>
                <a:miter lim="800000"/>
              </a:ln>
              <a:effectLst/>
            </p:spPr>
            <p:txBody>
              <a:bodyPr rtlCol="0" anchor="ctr"/>
              <a:lstStyle/>
              <a:p>
                <a:pPr algn="ctr">
                  <a:defRPr/>
                </a:pPr>
                <a:endPar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0" name="文本框 29"/>
            <p:cNvSpPr txBox="1"/>
            <p:nvPr>
              <p:custDataLst>
                <p:tags r:id="rId25"/>
              </p:custDataLst>
            </p:nvPr>
          </p:nvSpPr>
          <p:spPr>
            <a:xfrm>
              <a:off x="2303927" y="1970301"/>
              <a:ext cx="431528" cy="368300"/>
            </a:xfrm>
            <a:prstGeom prst="rect">
              <a:avLst/>
            </a:prstGeom>
            <a:noFill/>
          </p:spPr>
          <p:txBody>
            <a:bodyPr wrap="square" rtlCol="0">
              <a:spAutoFit/>
            </a:bodyPr>
            <a:lstStyle/>
            <a:p>
              <a:r>
                <a:rPr lang="en-US" altLang="zh-CN" dirty="0">
                  <a:solidFill>
                    <a:schemeClr val="bg1"/>
                  </a:solidFill>
                  <a:latin typeface="Impact" panose="020B0806030902050204" pitchFamily="34" charset="0"/>
                  <a:ea typeface="微软雅黑" panose="020B0503020204020204" pitchFamily="34" charset="-122"/>
                </a:rPr>
                <a:t>05</a:t>
              </a:r>
              <a:endParaRPr lang="zh-CN" altLang="en-US" dirty="0">
                <a:solidFill>
                  <a:schemeClr val="bg1"/>
                </a:solidFill>
                <a:latin typeface="Impact" panose="020B0806030902050204" pitchFamily="34" charset="0"/>
                <a:ea typeface="微软雅黑" panose="020B0503020204020204" pitchFamily="34" charset="-122"/>
              </a:endParaRPr>
            </a:p>
          </p:txBody>
        </p:sp>
      </p:grpSp>
      <p:sp>
        <p:nvSpPr>
          <p:cNvPr id="38" name="矩形 37"/>
          <p:cNvSpPr/>
          <p:nvPr>
            <p:custDataLst>
              <p:tags r:id="rId26"/>
            </p:custDataLst>
          </p:nvPr>
        </p:nvSpPr>
        <p:spPr>
          <a:xfrm>
            <a:off x="3836377" y="2200826"/>
            <a:ext cx="2015490" cy="460375"/>
          </a:xfrm>
          <a:prstGeom prst="rect">
            <a:avLst/>
          </a:prstGeom>
        </p:spPr>
        <p:txBody>
          <a:bodyPr wrap="square">
            <a:spAutoFit/>
          </a:bodyPr>
          <a:lstStyle/>
          <a:p>
            <a:pPr lvl="0" algn="l" fontAlgn="base">
              <a:buClrTx/>
              <a:buSzTx/>
              <a:buFontTx/>
            </a:pPr>
            <a:r>
              <a:rPr lang="zh-CN" altLang="en-US" sz="2400" dirty="0">
                <a:solidFill>
                  <a:srgbClr val="16505F"/>
                </a:solidFill>
                <a:latin typeface="微软雅黑" panose="020B0503020204020204" pitchFamily="34" charset="-122"/>
                <a:ea typeface="微软雅黑" panose="020B0503020204020204" pitchFamily="34" charset="-122"/>
                <a:sym typeface="+mn-ea"/>
              </a:rPr>
              <a:t>药品基本信息</a:t>
            </a:r>
            <a:endParaRPr lang="zh-CN" altLang="en-US" sz="2400" dirty="0">
              <a:solidFill>
                <a:srgbClr val="16505F"/>
              </a:solidFill>
              <a:latin typeface="微软雅黑" panose="020B0503020204020204" pitchFamily="34" charset="-122"/>
              <a:ea typeface="微软雅黑" panose="020B0503020204020204" pitchFamily="34" charset="-122"/>
              <a:sym typeface="+mn-ea"/>
            </a:endParaRPr>
          </a:p>
        </p:txBody>
      </p:sp>
      <p:sp>
        <p:nvSpPr>
          <p:cNvPr id="39" name="矩形 38"/>
          <p:cNvSpPr/>
          <p:nvPr>
            <p:custDataLst>
              <p:tags r:id="rId27"/>
            </p:custDataLst>
          </p:nvPr>
        </p:nvSpPr>
        <p:spPr>
          <a:xfrm>
            <a:off x="3836377" y="2944579"/>
            <a:ext cx="1097280" cy="460375"/>
          </a:xfrm>
          <a:prstGeom prst="rect">
            <a:avLst/>
          </a:prstGeom>
        </p:spPr>
        <p:txBody>
          <a:bodyPr wrap="square">
            <a:spAutoFit/>
          </a:bodyPr>
          <a:lstStyle/>
          <a:p>
            <a:pPr fontAlgn="base">
              <a:spcBef>
                <a:spcPct val="0"/>
              </a:spcBef>
              <a:spcAft>
                <a:spcPct val="0"/>
              </a:spcAft>
            </a:pPr>
            <a:r>
              <a:rPr lang="zh-CN" altLang="en-US" sz="2400" dirty="0">
                <a:solidFill>
                  <a:srgbClr val="16505F"/>
                </a:solidFill>
                <a:latin typeface="微软雅黑" panose="020B0503020204020204" pitchFamily="34" charset="-122"/>
                <a:ea typeface="微软雅黑" panose="020B0503020204020204" pitchFamily="34" charset="-122"/>
              </a:rPr>
              <a:t>安全性</a:t>
            </a:r>
            <a:endParaRPr lang="zh-CN" altLang="en-US" sz="2400" dirty="0">
              <a:solidFill>
                <a:srgbClr val="16505F"/>
              </a:solidFill>
              <a:latin typeface="微软雅黑" panose="020B0503020204020204" pitchFamily="34" charset="-122"/>
              <a:ea typeface="微软雅黑" panose="020B0503020204020204" pitchFamily="34" charset="-122"/>
            </a:endParaRPr>
          </a:p>
        </p:txBody>
      </p:sp>
      <p:sp>
        <p:nvSpPr>
          <p:cNvPr id="40" name="矩形 39"/>
          <p:cNvSpPr/>
          <p:nvPr>
            <p:custDataLst>
              <p:tags r:id="rId28"/>
            </p:custDataLst>
          </p:nvPr>
        </p:nvSpPr>
        <p:spPr>
          <a:xfrm>
            <a:off x="3836689" y="3731469"/>
            <a:ext cx="1097280" cy="460375"/>
          </a:xfrm>
          <a:prstGeom prst="rect">
            <a:avLst/>
          </a:prstGeom>
        </p:spPr>
        <p:txBody>
          <a:bodyPr wrap="square">
            <a:spAutoFit/>
          </a:bodyPr>
          <a:lstStyle/>
          <a:p>
            <a:pPr fontAlgn="base">
              <a:spcBef>
                <a:spcPct val="0"/>
              </a:spcBef>
              <a:spcAft>
                <a:spcPct val="0"/>
              </a:spcAft>
            </a:pPr>
            <a:r>
              <a:rPr lang="zh-CN" altLang="en-US" sz="2400" dirty="0">
                <a:solidFill>
                  <a:srgbClr val="16505F"/>
                </a:solidFill>
                <a:latin typeface="微软雅黑" panose="020B0503020204020204" pitchFamily="34" charset="-122"/>
                <a:ea typeface="微软雅黑" panose="020B0503020204020204" pitchFamily="34" charset="-122"/>
              </a:rPr>
              <a:t>有效性</a:t>
            </a:r>
            <a:endParaRPr lang="zh-CN" altLang="en-US" sz="2400" dirty="0">
              <a:solidFill>
                <a:srgbClr val="16505F"/>
              </a:solidFill>
              <a:latin typeface="微软雅黑" panose="020B0503020204020204" pitchFamily="34" charset="-122"/>
              <a:ea typeface="微软雅黑" panose="020B0503020204020204" pitchFamily="34" charset="-122"/>
            </a:endParaRPr>
          </a:p>
        </p:txBody>
      </p:sp>
      <p:sp>
        <p:nvSpPr>
          <p:cNvPr id="41" name="矩形 40"/>
          <p:cNvSpPr/>
          <p:nvPr>
            <p:custDataLst>
              <p:tags r:id="rId29"/>
            </p:custDataLst>
          </p:nvPr>
        </p:nvSpPr>
        <p:spPr>
          <a:xfrm>
            <a:off x="8162632" y="2262570"/>
            <a:ext cx="1097280" cy="460375"/>
          </a:xfrm>
          <a:prstGeom prst="rect">
            <a:avLst/>
          </a:prstGeom>
        </p:spPr>
        <p:txBody>
          <a:bodyPr wrap="square">
            <a:spAutoFit/>
          </a:bodyPr>
          <a:lstStyle/>
          <a:p>
            <a:pPr fontAlgn="base">
              <a:spcBef>
                <a:spcPct val="0"/>
              </a:spcBef>
              <a:spcAft>
                <a:spcPct val="0"/>
              </a:spcAft>
            </a:pPr>
            <a:r>
              <a:rPr lang="zh-CN" altLang="en-US" sz="2400" dirty="0">
                <a:solidFill>
                  <a:srgbClr val="16505F"/>
                </a:solidFill>
                <a:latin typeface="微软雅黑" panose="020B0503020204020204" pitchFamily="34" charset="-122"/>
                <a:ea typeface="微软雅黑" panose="020B0503020204020204" pitchFamily="34" charset="-122"/>
              </a:rPr>
              <a:t>创新性</a:t>
            </a:r>
            <a:endParaRPr lang="zh-CN" altLang="en-US" sz="2400" dirty="0">
              <a:solidFill>
                <a:srgbClr val="16505F"/>
              </a:solidFill>
              <a:latin typeface="微软雅黑" panose="020B0503020204020204" pitchFamily="34" charset="-122"/>
              <a:ea typeface="微软雅黑" panose="020B0503020204020204" pitchFamily="34" charset="-122"/>
            </a:endParaRPr>
          </a:p>
        </p:txBody>
      </p:sp>
      <p:sp>
        <p:nvSpPr>
          <p:cNvPr id="42" name="矩形 41"/>
          <p:cNvSpPr/>
          <p:nvPr>
            <p:custDataLst>
              <p:tags r:id="rId30"/>
            </p:custDataLst>
          </p:nvPr>
        </p:nvSpPr>
        <p:spPr>
          <a:xfrm>
            <a:off x="8162632" y="2976809"/>
            <a:ext cx="1097280" cy="460375"/>
          </a:xfrm>
          <a:prstGeom prst="rect">
            <a:avLst/>
          </a:prstGeom>
        </p:spPr>
        <p:txBody>
          <a:bodyPr wrap="square">
            <a:spAutoFit/>
          </a:bodyPr>
          <a:lstStyle/>
          <a:p>
            <a:pPr fontAlgn="base">
              <a:spcBef>
                <a:spcPct val="0"/>
              </a:spcBef>
              <a:spcAft>
                <a:spcPct val="0"/>
              </a:spcAft>
            </a:pPr>
            <a:r>
              <a:rPr lang="zh-CN" altLang="en-US" sz="2400" dirty="0">
                <a:solidFill>
                  <a:srgbClr val="16505F"/>
                </a:solidFill>
                <a:latin typeface="微软雅黑" panose="020B0503020204020204" pitchFamily="34" charset="-122"/>
                <a:ea typeface="微软雅黑" panose="020B0503020204020204" pitchFamily="34" charset="-122"/>
              </a:rPr>
              <a:t>公平性</a:t>
            </a:r>
            <a:endParaRPr lang="zh-CN" altLang="en-US" sz="2400" dirty="0">
              <a:solidFill>
                <a:srgbClr val="16505F"/>
              </a:solidFill>
              <a:latin typeface="微软雅黑" panose="020B0503020204020204" pitchFamily="34" charset="-122"/>
              <a:ea typeface="微软雅黑" panose="020B0503020204020204" pitchFamily="34" charset="-122"/>
            </a:endParaRPr>
          </a:p>
        </p:txBody>
      </p:sp>
      <p:sp>
        <p:nvSpPr>
          <p:cNvPr id="80" name="任意多边形: 形状 79"/>
          <p:cNvSpPr/>
          <p:nvPr/>
        </p:nvSpPr>
        <p:spPr>
          <a:xfrm>
            <a:off x="-1" y="6517178"/>
            <a:ext cx="12192001" cy="340822"/>
          </a:xfrm>
          <a:custGeom>
            <a:avLst/>
            <a:gdLst>
              <a:gd name="connsiteX0" fmla="*/ 527859 w 12192001"/>
              <a:gd name="connsiteY0" fmla="*/ 0 h 532014"/>
              <a:gd name="connsiteX1" fmla="*/ 11664142 w 12192001"/>
              <a:gd name="connsiteY1" fmla="*/ 0 h 532014"/>
              <a:gd name="connsiteX2" fmla="*/ 12192001 w 12192001"/>
              <a:gd name="connsiteY2" fmla="*/ 527859 h 532014"/>
              <a:gd name="connsiteX3" fmla="*/ 12192001 w 12192001"/>
              <a:gd name="connsiteY3" fmla="*/ 532014 h 532014"/>
              <a:gd name="connsiteX4" fmla="*/ 0 w 12192001"/>
              <a:gd name="connsiteY4" fmla="*/ 532014 h 532014"/>
              <a:gd name="connsiteX5" fmla="*/ 0 w 12192001"/>
              <a:gd name="connsiteY5" fmla="*/ 527859 h 532014"/>
              <a:gd name="connsiteX6" fmla="*/ 527859 w 12192001"/>
              <a:gd name="connsiteY6" fmla="*/ 0 h 53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532014">
                <a:moveTo>
                  <a:pt x="527859" y="0"/>
                </a:moveTo>
                <a:lnTo>
                  <a:pt x="11664142" y="0"/>
                </a:lnTo>
                <a:cubicBezTo>
                  <a:pt x="11955670" y="0"/>
                  <a:pt x="12192001" y="236331"/>
                  <a:pt x="12192001" y="527859"/>
                </a:cubicBezTo>
                <a:lnTo>
                  <a:pt x="12192001" y="532014"/>
                </a:lnTo>
                <a:lnTo>
                  <a:pt x="0" y="532014"/>
                </a:lnTo>
                <a:lnTo>
                  <a:pt x="0" y="527859"/>
                </a:lnTo>
                <a:cubicBezTo>
                  <a:pt x="0" y="236331"/>
                  <a:pt x="236331" y="0"/>
                  <a:pt x="527859" y="0"/>
                </a:cubicBezTo>
                <a:close/>
              </a:path>
            </a:pathLst>
          </a:custGeom>
          <a:solidFill>
            <a:srgbClr val="27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3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38" grpId="0"/>
      <p:bldP spid="39" grpId="0"/>
      <p:bldP spid="40" grpId="0"/>
      <p:bldP spid="41" grpId="0"/>
      <p:bldP spid="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52280" y="228260"/>
            <a:ext cx="2926080" cy="645160"/>
          </a:xfrm>
          <a:prstGeom prst="rect">
            <a:avLst/>
          </a:prstGeom>
        </p:spPr>
        <p:txBody>
          <a:bodyPr wrap="none">
            <a:spAutoFit/>
          </a:bodyPr>
          <a:lstStyle/>
          <a:p>
            <a:pPr lvl="0" fontAlgn="base">
              <a:spcBef>
                <a:spcPct val="0"/>
              </a:spcBef>
              <a:spcAft>
                <a:spcPct val="0"/>
              </a:spcAft>
            </a:pPr>
            <a:r>
              <a:rPr lang="zh-CN" sz="3600" dirty="0">
                <a:solidFill>
                  <a:srgbClr val="16505F"/>
                </a:solidFill>
                <a:latin typeface="微软雅黑" panose="020B0503020204020204" pitchFamily="34" charset="-122"/>
                <a:ea typeface="微软雅黑" panose="020B0503020204020204" pitchFamily="34" charset="-122"/>
              </a:rPr>
              <a:t>药品基本信息</a:t>
            </a:r>
            <a:endParaRPr lang="zh-CN" sz="2000" dirty="0">
              <a:solidFill>
                <a:srgbClr val="16505F"/>
              </a:solidFill>
              <a:latin typeface="微软雅黑" panose="020B0503020204020204" pitchFamily="34" charset="-122"/>
              <a:ea typeface="微软雅黑" panose="020B0503020204020204" pitchFamily="34" charset="-122"/>
            </a:endParaRPr>
          </a:p>
        </p:txBody>
      </p:sp>
      <p:sp>
        <p:nvSpPr>
          <p:cNvPr id="21" name="圆角矩形 20"/>
          <p:cNvSpPr/>
          <p:nvPr>
            <p:custDataLst>
              <p:tags r:id="rId1"/>
            </p:custDataLst>
          </p:nvPr>
        </p:nvSpPr>
        <p:spPr>
          <a:xfrm>
            <a:off x="6684645" y="1252855"/>
            <a:ext cx="4836160" cy="5154295"/>
          </a:xfrm>
          <a:prstGeom prst="roundRect">
            <a:avLst>
              <a:gd name="adj" fmla="val 3161"/>
            </a:avLst>
          </a:prstGeom>
          <a:solidFill>
            <a:srgbClr val="FFFFFF"/>
          </a:solidFill>
          <a:ln>
            <a:solidFill>
              <a:schemeClr val="accent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rgbClr val="FFFFFF"/>
              </a:solidFill>
              <a:cs typeface="+mn-ea"/>
              <a:sym typeface="+mn-lt"/>
            </a:endParaRPr>
          </a:p>
        </p:txBody>
      </p:sp>
      <p:sp>
        <p:nvSpPr>
          <p:cNvPr id="19" name="圆角矩形 18"/>
          <p:cNvSpPr/>
          <p:nvPr>
            <p:custDataLst>
              <p:tags r:id="rId2"/>
            </p:custDataLst>
          </p:nvPr>
        </p:nvSpPr>
        <p:spPr>
          <a:xfrm>
            <a:off x="657225" y="1251585"/>
            <a:ext cx="4837430" cy="5155565"/>
          </a:xfrm>
          <a:prstGeom prst="roundRect">
            <a:avLst>
              <a:gd name="adj" fmla="val 3142"/>
            </a:avLst>
          </a:prstGeom>
          <a:solidFill>
            <a:srgbClr val="FFFFFF"/>
          </a:solidFill>
          <a:ln>
            <a:solidFill>
              <a:schemeClr val="accent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rgbClr val="FFFFFF"/>
              </a:solidFill>
              <a:cs typeface="+mn-ea"/>
              <a:sym typeface="+mn-lt"/>
            </a:endParaRPr>
          </a:p>
        </p:txBody>
      </p:sp>
      <p:sp>
        <p:nvSpPr>
          <p:cNvPr id="2" name="椭圆 1"/>
          <p:cNvSpPr/>
          <p:nvPr>
            <p:custDataLst>
              <p:tags r:id="rId3"/>
            </p:custDataLst>
          </p:nvPr>
        </p:nvSpPr>
        <p:spPr>
          <a:xfrm>
            <a:off x="8854758" y="1486853"/>
            <a:ext cx="673100" cy="673100"/>
          </a:xfrm>
          <a:prstGeom prst="ellipse">
            <a:avLst/>
          </a:prstGeom>
          <a:noFill/>
          <a:ln w="25400">
            <a:solidFill>
              <a:schemeClr val="accent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cs typeface="+mn-ea"/>
              <a:sym typeface="+mn-lt"/>
            </a:endParaRPr>
          </a:p>
        </p:txBody>
      </p:sp>
      <p:sp>
        <p:nvSpPr>
          <p:cNvPr id="39" name="图片 85" descr="343439383331313b343532303031393bd2b5bca8b9dcc0ed"/>
          <p:cNvSpPr/>
          <p:nvPr>
            <p:custDataLst>
              <p:tags r:id="rId4"/>
            </p:custDataLst>
          </p:nvPr>
        </p:nvSpPr>
        <p:spPr>
          <a:xfrm>
            <a:off x="9052243" y="1694498"/>
            <a:ext cx="278130" cy="257810"/>
          </a:xfrm>
          <a:custGeom>
            <a:avLst/>
            <a:gdLst>
              <a:gd name="connsiteX0" fmla="*/ 222543 w 251999"/>
              <a:gd name="connsiteY0" fmla="*/ 115 h 233941"/>
              <a:gd name="connsiteX1" fmla="*/ 29043 w 251999"/>
              <a:gd name="connsiteY1" fmla="*/ 115 h 233941"/>
              <a:gd name="connsiteX2" fmla="*/ 114 w 251999"/>
              <a:gd name="connsiteY2" fmla="*/ 29277 h 233941"/>
              <a:gd name="connsiteX3" fmla="*/ 114 w 251999"/>
              <a:gd name="connsiteY3" fmla="*/ 154996 h 233941"/>
              <a:gd name="connsiteX4" fmla="*/ 29043 w 251999"/>
              <a:gd name="connsiteY4" fmla="*/ 184157 h 233941"/>
              <a:gd name="connsiteX5" fmla="*/ 101686 w 251999"/>
              <a:gd name="connsiteY5" fmla="*/ 184157 h 233941"/>
              <a:gd name="connsiteX6" fmla="*/ 101686 w 251999"/>
              <a:gd name="connsiteY6" fmla="*/ 219800 h 233941"/>
              <a:gd name="connsiteX7" fmla="*/ 61828 w 251999"/>
              <a:gd name="connsiteY7" fmla="*/ 219800 h 233941"/>
              <a:gd name="connsiteX8" fmla="*/ 54757 w 251999"/>
              <a:gd name="connsiteY8" fmla="*/ 226928 h 233941"/>
              <a:gd name="connsiteX9" fmla="*/ 61828 w 251999"/>
              <a:gd name="connsiteY9" fmla="*/ 234057 h 233941"/>
              <a:gd name="connsiteX10" fmla="*/ 184614 w 251999"/>
              <a:gd name="connsiteY10" fmla="*/ 234057 h 233941"/>
              <a:gd name="connsiteX11" fmla="*/ 191685 w 251999"/>
              <a:gd name="connsiteY11" fmla="*/ 226928 h 233941"/>
              <a:gd name="connsiteX12" fmla="*/ 184614 w 251999"/>
              <a:gd name="connsiteY12" fmla="*/ 219800 h 233941"/>
              <a:gd name="connsiteX13" fmla="*/ 145400 w 251999"/>
              <a:gd name="connsiteY13" fmla="*/ 219800 h 233941"/>
              <a:gd name="connsiteX14" fmla="*/ 145400 w 251999"/>
              <a:gd name="connsiteY14" fmla="*/ 184157 h 233941"/>
              <a:gd name="connsiteX15" fmla="*/ 223185 w 251999"/>
              <a:gd name="connsiteY15" fmla="*/ 184157 h 233941"/>
              <a:gd name="connsiteX16" fmla="*/ 252114 w 251999"/>
              <a:gd name="connsiteY16" fmla="*/ 154996 h 233941"/>
              <a:gd name="connsiteX17" fmla="*/ 252114 w 251999"/>
              <a:gd name="connsiteY17" fmla="*/ 29277 h 233941"/>
              <a:gd name="connsiteX18" fmla="*/ 222543 w 251999"/>
              <a:gd name="connsiteY18" fmla="*/ 115 h 233941"/>
              <a:gd name="connsiteX19" fmla="*/ 209685 w 251999"/>
              <a:gd name="connsiteY19" fmla="*/ 43533 h 233941"/>
              <a:gd name="connsiteX20" fmla="*/ 209685 w 251999"/>
              <a:gd name="connsiteY20" fmla="*/ 43533 h 233941"/>
              <a:gd name="connsiteX21" fmla="*/ 209685 w 251999"/>
              <a:gd name="connsiteY21" fmla="*/ 44181 h 233941"/>
              <a:gd name="connsiteX22" fmla="*/ 137686 w 251999"/>
              <a:gd name="connsiteY22" fmla="*/ 140739 h 233941"/>
              <a:gd name="connsiteX23" fmla="*/ 135757 w 251999"/>
              <a:gd name="connsiteY23" fmla="*/ 139443 h 233941"/>
              <a:gd name="connsiteX24" fmla="*/ 79185 w 251999"/>
              <a:gd name="connsiteY24" fmla="*/ 97969 h 233941"/>
              <a:gd name="connsiteX25" fmla="*/ 59257 w 251999"/>
              <a:gd name="connsiteY25" fmla="*/ 123890 h 233941"/>
              <a:gd name="connsiteX26" fmla="*/ 50257 w 251999"/>
              <a:gd name="connsiteY26" fmla="*/ 127130 h 233941"/>
              <a:gd name="connsiteX27" fmla="*/ 45757 w 251999"/>
              <a:gd name="connsiteY27" fmla="*/ 117410 h 233941"/>
              <a:gd name="connsiteX28" fmla="*/ 46400 w 251999"/>
              <a:gd name="connsiteY28" fmla="*/ 116114 h 233941"/>
              <a:gd name="connsiteX29" fmla="*/ 73400 w 251999"/>
              <a:gd name="connsiteY29" fmla="*/ 80472 h 233941"/>
              <a:gd name="connsiteX30" fmla="*/ 75971 w 251999"/>
              <a:gd name="connsiteY30" fmla="*/ 77231 h 233941"/>
              <a:gd name="connsiteX31" fmla="*/ 134471 w 251999"/>
              <a:gd name="connsiteY31" fmla="*/ 120650 h 233941"/>
              <a:gd name="connsiteX32" fmla="*/ 198114 w 251999"/>
              <a:gd name="connsiteY32" fmla="*/ 35757 h 233941"/>
              <a:gd name="connsiteX33" fmla="*/ 205828 w 251999"/>
              <a:gd name="connsiteY33" fmla="*/ 34461 h 233941"/>
              <a:gd name="connsiteX34" fmla="*/ 209685 w 251999"/>
              <a:gd name="connsiteY34" fmla="*/ 43533 h 233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1999" h="233941">
                <a:moveTo>
                  <a:pt x="222543" y="115"/>
                </a:moveTo>
                <a:lnTo>
                  <a:pt x="29043" y="115"/>
                </a:lnTo>
                <a:cubicBezTo>
                  <a:pt x="12971" y="115"/>
                  <a:pt x="114" y="13076"/>
                  <a:pt x="114" y="29277"/>
                </a:cubicBezTo>
                <a:lnTo>
                  <a:pt x="114" y="154996"/>
                </a:lnTo>
                <a:cubicBezTo>
                  <a:pt x="114" y="171197"/>
                  <a:pt x="12971" y="184157"/>
                  <a:pt x="29043" y="184157"/>
                </a:cubicBezTo>
                <a:lnTo>
                  <a:pt x="101686" y="184157"/>
                </a:lnTo>
                <a:lnTo>
                  <a:pt x="101686" y="219800"/>
                </a:lnTo>
                <a:lnTo>
                  <a:pt x="61828" y="219800"/>
                </a:lnTo>
                <a:cubicBezTo>
                  <a:pt x="57971" y="219800"/>
                  <a:pt x="54757" y="223040"/>
                  <a:pt x="54757" y="226928"/>
                </a:cubicBezTo>
                <a:cubicBezTo>
                  <a:pt x="54757" y="230816"/>
                  <a:pt x="57971" y="234057"/>
                  <a:pt x="61828" y="234057"/>
                </a:cubicBezTo>
                <a:lnTo>
                  <a:pt x="184614" y="234057"/>
                </a:lnTo>
                <a:cubicBezTo>
                  <a:pt x="188471" y="234057"/>
                  <a:pt x="191685" y="230816"/>
                  <a:pt x="191685" y="226928"/>
                </a:cubicBezTo>
                <a:cubicBezTo>
                  <a:pt x="191685" y="223040"/>
                  <a:pt x="188471" y="219800"/>
                  <a:pt x="184614" y="219800"/>
                </a:cubicBezTo>
                <a:lnTo>
                  <a:pt x="145400" y="219800"/>
                </a:lnTo>
                <a:lnTo>
                  <a:pt x="145400" y="184157"/>
                </a:lnTo>
                <a:lnTo>
                  <a:pt x="223185" y="184157"/>
                </a:lnTo>
                <a:cubicBezTo>
                  <a:pt x="239257" y="184157"/>
                  <a:pt x="252114" y="171197"/>
                  <a:pt x="252114" y="154996"/>
                </a:cubicBezTo>
                <a:lnTo>
                  <a:pt x="252114" y="29277"/>
                </a:lnTo>
                <a:cubicBezTo>
                  <a:pt x="251471" y="13724"/>
                  <a:pt x="238614" y="115"/>
                  <a:pt x="222543" y="115"/>
                </a:cubicBezTo>
                <a:moveTo>
                  <a:pt x="209685" y="43533"/>
                </a:moveTo>
                <a:cubicBezTo>
                  <a:pt x="209685" y="43533"/>
                  <a:pt x="209685" y="44181"/>
                  <a:pt x="209685" y="43533"/>
                </a:cubicBezTo>
                <a:lnTo>
                  <a:pt x="209685" y="44181"/>
                </a:lnTo>
                <a:lnTo>
                  <a:pt x="137686" y="140739"/>
                </a:lnTo>
                <a:lnTo>
                  <a:pt x="135757" y="139443"/>
                </a:lnTo>
                <a:lnTo>
                  <a:pt x="79185" y="97969"/>
                </a:lnTo>
                <a:lnTo>
                  <a:pt x="59257" y="123890"/>
                </a:lnTo>
                <a:cubicBezTo>
                  <a:pt x="57328" y="127130"/>
                  <a:pt x="53471" y="128427"/>
                  <a:pt x="50257" y="127130"/>
                </a:cubicBezTo>
                <a:cubicBezTo>
                  <a:pt x="46400" y="125834"/>
                  <a:pt x="44471" y="121298"/>
                  <a:pt x="45757" y="117410"/>
                </a:cubicBezTo>
                <a:cubicBezTo>
                  <a:pt x="45757" y="116762"/>
                  <a:pt x="45757" y="116762"/>
                  <a:pt x="46400" y="116114"/>
                </a:cubicBezTo>
                <a:lnTo>
                  <a:pt x="73400" y="80472"/>
                </a:lnTo>
                <a:lnTo>
                  <a:pt x="75971" y="77231"/>
                </a:lnTo>
                <a:lnTo>
                  <a:pt x="134471" y="120650"/>
                </a:lnTo>
                <a:lnTo>
                  <a:pt x="198114" y="35757"/>
                </a:lnTo>
                <a:cubicBezTo>
                  <a:pt x="200043" y="33813"/>
                  <a:pt x="203257" y="33165"/>
                  <a:pt x="205828" y="34461"/>
                </a:cubicBezTo>
                <a:cubicBezTo>
                  <a:pt x="209685" y="35757"/>
                  <a:pt x="211614" y="39645"/>
                  <a:pt x="209685" y="43533"/>
                </a:cubicBezTo>
              </a:path>
            </a:pathLst>
          </a:custGeom>
          <a:solidFill>
            <a:schemeClr val="accent1"/>
          </a:solidFill>
          <a:ln w="8849" cap="flat">
            <a:noFill/>
            <a:prstDash val="solid"/>
            <a:miter/>
          </a:ln>
        </p:spPr>
        <p:txBody>
          <a:bodyPr rtlCol="0" anchor="ctr"/>
          <a:p>
            <a:endParaRPr lang="zh-CN" altLang="en-US">
              <a:cs typeface="+mn-ea"/>
              <a:sym typeface="+mn-lt"/>
            </a:endParaRPr>
          </a:p>
        </p:txBody>
      </p:sp>
      <p:sp>
        <p:nvSpPr>
          <p:cNvPr id="28" name="椭圆 27"/>
          <p:cNvSpPr/>
          <p:nvPr>
            <p:custDataLst>
              <p:tags r:id="rId5"/>
            </p:custDataLst>
          </p:nvPr>
        </p:nvSpPr>
        <p:spPr>
          <a:xfrm>
            <a:off x="2685733" y="1451928"/>
            <a:ext cx="673100" cy="673100"/>
          </a:xfrm>
          <a:prstGeom prst="ellipse">
            <a:avLst/>
          </a:prstGeom>
          <a:noFill/>
          <a:ln w="25400">
            <a:solidFill>
              <a:schemeClr val="accent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cs typeface="+mn-ea"/>
              <a:sym typeface="+mn-lt"/>
            </a:endParaRPr>
          </a:p>
        </p:txBody>
      </p:sp>
      <p:sp>
        <p:nvSpPr>
          <p:cNvPr id="5" name="矩形 4"/>
          <p:cNvSpPr/>
          <p:nvPr>
            <p:custDataLst>
              <p:tags r:id="rId6"/>
            </p:custDataLst>
          </p:nvPr>
        </p:nvSpPr>
        <p:spPr>
          <a:xfrm>
            <a:off x="861695" y="2151380"/>
            <a:ext cx="4472940" cy="3759835"/>
          </a:xfrm>
          <a:prstGeom prst="rect">
            <a:avLst/>
          </a:prstGeom>
        </p:spPr>
        <p:txBody>
          <a:bodyPr wrap="square" lIns="0" tIns="0" rIns="0" bIns="0">
            <a:noAutofit/>
          </a:bodyPr>
          <a:p>
            <a:pPr>
              <a:lnSpc>
                <a:spcPct val="150000"/>
              </a:lnSpc>
            </a:pPr>
            <a:r>
              <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sym typeface="+mn-lt"/>
              </a:rPr>
              <a:t>【</a:t>
            </a:r>
            <a:r>
              <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sym typeface="+mn-lt"/>
              </a:rPr>
              <a:t>注册分类</a:t>
            </a:r>
            <a:r>
              <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sym typeface="+mn-lt"/>
              </a:rPr>
              <a:t>】</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sym typeface="+mn-lt"/>
              </a:rPr>
              <a:t>化学药品</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sym typeface="+mn-lt"/>
              </a:rPr>
              <a:t>3</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sym typeface="+mn-lt"/>
              </a:rPr>
              <a:t>类</a:t>
            </a:r>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sym typeface="+mn-lt"/>
            </a:endParaRPr>
          </a:p>
          <a:p>
            <a:pPr>
              <a:lnSpc>
                <a:spcPct val="150000"/>
              </a:lnSpc>
            </a:pPr>
            <a:r>
              <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sym typeface="+mn-lt"/>
              </a:rPr>
              <a:t>【</a:t>
            </a:r>
            <a:r>
              <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sym typeface="+mn-lt"/>
              </a:rPr>
              <a:t>通用名称</a:t>
            </a:r>
            <a:r>
              <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sym typeface="+mn-lt"/>
              </a:rPr>
              <a:t>】</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sym typeface="+mn-lt"/>
              </a:rPr>
              <a:t>醋酸钠林格葡萄糖注射液</a:t>
            </a:r>
            <a:endParaRPr lang="zh-CN" altLang="en-US" sz="1600" dirty="0">
              <a:latin typeface="Times New Roman" panose="02020603050405020304" pitchFamily="18" charset="0"/>
              <a:ea typeface="微软雅黑" panose="020B0503020204020204" pitchFamily="34" charset="-122"/>
              <a:cs typeface="Times New Roman" panose="02020603050405020304" pitchFamily="18" charset="0"/>
              <a:sym typeface="+mn-lt"/>
            </a:endParaRPr>
          </a:p>
          <a:p>
            <a:pPr>
              <a:lnSpc>
                <a:spcPct val="150000"/>
              </a:lnSpc>
            </a:pPr>
            <a:r>
              <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sym typeface="+mn-lt"/>
              </a:rPr>
              <a:t>【</a:t>
            </a:r>
            <a:r>
              <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sym typeface="+mn-lt"/>
              </a:rPr>
              <a:t>规       格</a:t>
            </a:r>
            <a:r>
              <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sym typeface="+mn-lt"/>
              </a:rPr>
              <a:t>】</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sym typeface="+mn-lt"/>
              </a:rPr>
              <a:t>500ml</a:t>
            </a:r>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sym typeface="+mn-lt"/>
            </a:endParaRPr>
          </a:p>
          <a:p>
            <a:pPr>
              <a:lnSpc>
                <a:spcPct val="150000"/>
              </a:lnSpc>
            </a:pPr>
            <a:r>
              <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sym typeface="+mn-lt"/>
              </a:rPr>
              <a:t>【</a:t>
            </a:r>
            <a:r>
              <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sym typeface="+mn-lt"/>
              </a:rPr>
              <a:t>适  应 症</a:t>
            </a:r>
            <a:r>
              <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sym typeface="+mn-lt"/>
              </a:rPr>
              <a:t>】</a:t>
            </a:r>
            <a:endPar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sym typeface="+mn-lt"/>
            </a:endParaRPr>
          </a:p>
          <a:p>
            <a:pPr>
              <a:lnSpc>
                <a:spcPct val="150000"/>
              </a:lnSpc>
            </a:pP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sym typeface="+mn-lt"/>
              </a:rPr>
              <a:t>用于循环血容量及组织间液减少时细胞外液的补充及代谢性酸中毒的纠正，同时补给能量。</a:t>
            </a:r>
            <a:endParaRPr lang="zh-CN" altLang="en-US" sz="1600" dirty="0">
              <a:latin typeface="Times New Roman" panose="02020603050405020304" pitchFamily="18" charset="0"/>
              <a:ea typeface="微软雅黑" panose="020B0503020204020204" pitchFamily="34" charset="-122"/>
              <a:cs typeface="Times New Roman" panose="02020603050405020304" pitchFamily="18" charset="0"/>
              <a:sym typeface="+mn-lt"/>
            </a:endParaRPr>
          </a:p>
          <a:p>
            <a:pPr>
              <a:lnSpc>
                <a:spcPct val="150000"/>
              </a:lnSpc>
            </a:pPr>
            <a:r>
              <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sym typeface="+mn-lt"/>
              </a:rPr>
              <a:t>【</a:t>
            </a:r>
            <a:r>
              <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sym typeface="+mn-lt"/>
              </a:rPr>
              <a:t>用法用量</a:t>
            </a:r>
            <a:r>
              <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sym typeface="+mn-lt"/>
              </a:rPr>
              <a:t>】</a:t>
            </a:r>
            <a:endPar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sym typeface="+mn-lt"/>
            </a:endParaRPr>
          </a:p>
          <a:p>
            <a:pPr>
              <a:lnSpc>
                <a:spcPct val="150000"/>
              </a:lnSpc>
            </a:pPr>
            <a:r>
              <a:rPr sz="1600" dirty="0">
                <a:latin typeface="Times New Roman" panose="02020603050405020304" pitchFamily="18" charset="0"/>
                <a:ea typeface="微软雅黑" panose="020B0503020204020204" pitchFamily="34" charset="-122"/>
                <a:cs typeface="Times New Roman" panose="02020603050405020304" pitchFamily="18" charset="0"/>
                <a:sym typeface="+mn-lt"/>
              </a:rPr>
              <a:t>静脉滴注，成人滴注速度通常不高于0.5g（以葡萄糖计）/kg/h。通常成人一次500~1000ml。根据年龄、症状和体重的不同可适当调整用量。</a:t>
            </a:r>
            <a:endParaRPr sz="1600" dirty="0">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6" name="矩形 5"/>
          <p:cNvSpPr/>
          <p:nvPr>
            <p:custDataLst>
              <p:tags r:id="rId7"/>
            </p:custDataLst>
          </p:nvPr>
        </p:nvSpPr>
        <p:spPr>
          <a:xfrm>
            <a:off x="6811010" y="2324100"/>
            <a:ext cx="4638040" cy="3971925"/>
          </a:xfrm>
          <a:prstGeom prst="rect">
            <a:avLst/>
          </a:prstGeom>
        </p:spPr>
        <p:txBody>
          <a:bodyPr wrap="square" lIns="0" tIns="0" rIns="0" bIns="0">
            <a:noAutofit/>
          </a:bodyPr>
          <a:p>
            <a:pPr marL="285750" indent="-285750">
              <a:lnSpc>
                <a:spcPct val="150000"/>
              </a:lnSpc>
              <a:buFont typeface="Arial" panose="020B0604020202020204" pitchFamily="34" charset="0"/>
              <a:buChar char="•"/>
            </a:pPr>
            <a:r>
              <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sym typeface="+mn-lt"/>
              </a:rPr>
              <a:t>中国大陆首次上市时间：</a:t>
            </a:r>
            <a:r>
              <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sym typeface="+mn-lt"/>
              </a:rPr>
              <a:t>2024</a:t>
            </a:r>
            <a:r>
              <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sym typeface="+mn-lt"/>
              </a:rPr>
              <a:t>年</a:t>
            </a:r>
            <a:r>
              <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sym typeface="+mn-lt"/>
              </a:rPr>
              <a:t>12</a:t>
            </a:r>
            <a:r>
              <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sym typeface="+mn-lt"/>
              </a:rPr>
              <a:t>月</a:t>
            </a:r>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sym typeface="+mn-lt"/>
            </a:endParaRPr>
          </a:p>
          <a:p>
            <a:pPr marL="285750" indent="-285750">
              <a:lnSpc>
                <a:spcPct val="150000"/>
              </a:lnSpc>
              <a:buFont typeface="Arial" panose="020B0604020202020204" pitchFamily="34" charset="0"/>
              <a:buChar char="•"/>
            </a:pPr>
            <a:r>
              <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sym typeface="+mn-lt"/>
              </a:rPr>
              <a:t>目前大陆地区同通用名药品的上市情况：</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sym typeface="+mn-lt"/>
              </a:rPr>
              <a:t>6</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sym typeface="+mn-lt"/>
              </a:rPr>
              <a:t>家</a:t>
            </a:r>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sym typeface="+mn-lt"/>
            </a:endParaRPr>
          </a:p>
          <a:p>
            <a:pPr marL="285750" indent="-285750">
              <a:lnSpc>
                <a:spcPct val="150000"/>
              </a:lnSpc>
              <a:buFont typeface="Arial" panose="020B0604020202020204" pitchFamily="34" charset="0"/>
              <a:buChar char="•"/>
            </a:pPr>
            <a:r>
              <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sym typeface="+mn-lt"/>
              </a:rPr>
              <a:t>全球首个上市国家</a:t>
            </a:r>
            <a:r>
              <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sym typeface="+mn-lt"/>
              </a:rPr>
              <a:t>/</a:t>
            </a:r>
            <a:r>
              <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sym typeface="+mn-lt"/>
              </a:rPr>
              <a:t>地区及上市时间：</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sym typeface="+mn-lt"/>
              </a:rPr>
              <a:t>日本；上市时间为</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sym typeface="+mn-lt"/>
              </a:rPr>
              <a:t>1985年8</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sym typeface="+mn-lt"/>
              </a:rPr>
              <a:t>月</a:t>
            </a:r>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sym typeface="+mn-lt"/>
            </a:endParaRPr>
          </a:p>
          <a:p>
            <a:pPr marL="285750" indent="-285750">
              <a:lnSpc>
                <a:spcPct val="150000"/>
              </a:lnSpc>
              <a:buFont typeface="Arial" panose="020B0604020202020204" pitchFamily="34" charset="0"/>
              <a:buChar char="•"/>
            </a:pPr>
            <a:r>
              <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sym typeface="+mn-lt"/>
              </a:rPr>
              <a:t>是否为</a:t>
            </a:r>
            <a:r>
              <a:rPr lang="en-US" altLang="zh-CN" sz="1600" b="1" dirty="0">
                <a:latin typeface="Times New Roman" panose="02020603050405020304" pitchFamily="18" charset="0"/>
                <a:ea typeface="微软雅黑" panose="020B0503020204020204" pitchFamily="34" charset="-122"/>
                <a:cs typeface="Times New Roman" panose="02020603050405020304" pitchFamily="18" charset="0"/>
                <a:sym typeface="+mn-lt"/>
              </a:rPr>
              <a:t>OTC</a:t>
            </a:r>
            <a:r>
              <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sym typeface="+mn-lt"/>
              </a:rPr>
              <a:t>药品：</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sym typeface="+mn-lt"/>
              </a:rPr>
              <a:t>否</a:t>
            </a:r>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sym typeface="+mn-lt"/>
            </a:endParaRPr>
          </a:p>
          <a:p>
            <a:pPr marL="285750" indent="-285750">
              <a:lnSpc>
                <a:spcPct val="150000"/>
              </a:lnSpc>
              <a:buFont typeface="Arial" panose="020B0604020202020204" pitchFamily="34" charset="0"/>
              <a:buChar char="•"/>
            </a:pPr>
            <a:r>
              <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sym typeface="+mn-lt"/>
              </a:rPr>
              <a:t>参照药品建议：</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sym typeface="+mn-lt"/>
              </a:rPr>
              <a:t>复方乳酸钠葡萄糖注射液</a:t>
            </a:r>
            <a:endParaRPr lang="zh-CN" altLang="en-US" sz="1600" dirty="0">
              <a:latin typeface="Times New Roman" panose="02020603050405020304" pitchFamily="18" charset="0"/>
              <a:ea typeface="微软雅黑" panose="020B0503020204020204" pitchFamily="34" charset="-122"/>
              <a:cs typeface="Times New Roman" panose="02020603050405020304" pitchFamily="18" charset="0"/>
              <a:sym typeface="+mn-lt"/>
            </a:endParaRPr>
          </a:p>
          <a:p>
            <a:pPr marL="285750" indent="-285750">
              <a:lnSpc>
                <a:spcPct val="150000"/>
              </a:lnSpc>
              <a:buFont typeface="Arial" panose="020B0604020202020204" pitchFamily="34" charset="0"/>
              <a:buChar char="•"/>
            </a:pPr>
            <a:r>
              <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sym typeface="+mn-lt"/>
              </a:rPr>
              <a:t>参照理由：</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sym typeface="+mn-lt"/>
              </a:rPr>
              <a:t>配方结构相似，均为含葡萄糖的复方平衡晶体液；适应症</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sym typeface="+mn-lt"/>
              </a:rPr>
              <a:t>相似，均主要用于调节水、电解质及酸碱平衡，并补充能量；复方乳酸钠葡萄糖注射液为医保乙类药品，是临床上应用广泛的晶体液。</a:t>
            </a:r>
            <a:endParaRPr lang="zh-CN" altLang="en-US" sz="1600" dirty="0">
              <a:latin typeface="Times New Roman" panose="02020603050405020304" pitchFamily="18" charset="0"/>
              <a:ea typeface="微软雅黑" panose="020B0503020204020204" pitchFamily="34" charset="-122"/>
              <a:cs typeface="Times New Roman" panose="02020603050405020304" pitchFamily="18" charset="0"/>
              <a:sym typeface="+mn-lt"/>
            </a:endParaRPr>
          </a:p>
          <a:p>
            <a:pPr indent="0">
              <a:lnSpc>
                <a:spcPct val="150000"/>
              </a:lnSpc>
              <a:buFont typeface="Arial" panose="020B0604020202020204" pitchFamily="34" charset="0"/>
              <a:buNone/>
            </a:pPr>
            <a:endParaRPr lang="en-US" altLang="zh-CN" sz="1400" dirty="0">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pic>
        <p:nvPicPr>
          <p:cNvPr id="11" name="图片 10" descr="输液点滴"/>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806700" y="1572895"/>
            <a:ext cx="431800" cy="431800"/>
          </a:xfrm>
          <a:prstGeom prst="rect">
            <a:avLst/>
          </a:prstGeom>
        </p:spPr>
      </p:pic>
      <p:sp>
        <p:nvSpPr>
          <p:cNvPr id="3" name="文本框 2"/>
          <p:cNvSpPr txBox="1"/>
          <p:nvPr/>
        </p:nvSpPr>
        <p:spPr>
          <a:xfrm>
            <a:off x="552450" y="6487160"/>
            <a:ext cx="11295380" cy="361315"/>
          </a:xfrm>
          <a:prstGeom prst="rect">
            <a:avLst/>
          </a:prstGeom>
          <a:noFill/>
        </p:spPr>
        <p:txBody>
          <a:bodyPr wrap="square" numCol="2" rtlCol="0">
            <a:noAutofit/>
          </a:bodyPr>
          <a:p>
            <a:pPr indent="0">
              <a:buFont typeface="+mj-lt"/>
              <a:buNone/>
            </a:pPr>
            <a:r>
              <a:rPr lang="en-US" altLang="zh-CN" sz="1000" dirty="0">
                <a:solidFill>
                  <a:schemeClr val="tx1"/>
                </a:solidFill>
                <a:uFillTx/>
                <a:latin typeface="Times New Roman" panose="02020603050405020304" pitchFamily="18" charset="0"/>
                <a:ea typeface="微软雅黑" panose="020B0503020204020204" pitchFamily="34" charset="-122"/>
              </a:rPr>
              <a:t>[1]</a:t>
            </a:r>
            <a:r>
              <a:rPr lang="zh-CN" altLang="en-US" sz="1000" dirty="0">
                <a:solidFill>
                  <a:schemeClr val="tx1"/>
                </a:solidFill>
                <a:uFillTx/>
                <a:latin typeface="Times New Roman" panose="02020603050405020304" pitchFamily="18" charset="0"/>
                <a:ea typeface="微软雅黑" panose="020B0503020204020204" pitchFamily="34" charset="-122"/>
              </a:rPr>
              <a:t>醋酸钠林格葡萄糖注射液药品说明书</a:t>
            </a:r>
            <a:r>
              <a:rPr lang="en-US" altLang="zh-CN" sz="1000" dirty="0">
                <a:solidFill>
                  <a:schemeClr val="tx1"/>
                </a:solidFill>
                <a:uFillTx/>
                <a:latin typeface="Times New Roman" panose="02020603050405020304" pitchFamily="18" charset="0"/>
                <a:ea typeface="微软雅黑" panose="020B0503020204020204" pitchFamily="34" charset="-122"/>
              </a:rPr>
              <a:t>.[2]</a:t>
            </a:r>
            <a:r>
              <a:rPr lang="zh-CN" altLang="en-US" sz="1000" dirty="0">
                <a:solidFill>
                  <a:schemeClr val="tx1"/>
                </a:solidFill>
                <a:uFillTx/>
                <a:latin typeface="Times New Roman" panose="02020603050405020304" pitchFamily="18" charset="0"/>
                <a:ea typeface="微软雅黑" panose="020B0503020204020204" pitchFamily="34" charset="-122"/>
              </a:rPr>
              <a:t>复方乳酸钠葡萄糖注射液药品说明书</a:t>
            </a:r>
            <a:r>
              <a:rPr lang="en-US" altLang="zh-CN" sz="1000" dirty="0">
                <a:solidFill>
                  <a:schemeClr val="tx1"/>
                </a:solidFill>
                <a:uFillTx/>
                <a:latin typeface="Times New Roman" panose="02020603050405020304" pitchFamily="18" charset="0"/>
                <a:ea typeface="微软雅黑" panose="020B0503020204020204" pitchFamily="34" charset="-122"/>
              </a:rPr>
              <a:t>.</a:t>
            </a:r>
            <a:endParaRPr lang="en-US" altLang="zh-CN" sz="1000" dirty="0">
              <a:solidFill>
                <a:schemeClr val="tx1"/>
              </a:solidFill>
              <a:uFillTx/>
              <a:latin typeface="Times New Roman" panose="02020603050405020304" pitchFamily="18" charset="0"/>
              <a:ea typeface="微软雅黑" panose="020B0503020204020204" pitchFamily="34" charset="-122"/>
            </a:endParaRPr>
          </a:p>
        </p:txBody>
      </p:sp>
    </p:spTree>
    <p:custDataLst>
      <p:tags r:id="rId10"/>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28955" y="6102985"/>
            <a:ext cx="7232015" cy="5530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buFont typeface="Arial" panose="020B0604020202020204" pitchFamily="34" charset="0"/>
              <a:buNone/>
            </a:pPr>
            <a:r>
              <a:rPr lang="en-US" altLang="zh-CN" sz="1000" dirty="0">
                <a:solidFill>
                  <a:schemeClr val="tx1"/>
                </a:solidFill>
                <a:uFillTx/>
                <a:latin typeface="Times New Roman" panose="02020603050405020304" pitchFamily="18" charset="0"/>
                <a:ea typeface="微软雅黑" panose="020B0503020204020204" pitchFamily="34" charset="-122"/>
                <a:cs typeface="Times New Roman" panose="02020603050405020304" pitchFamily="18" charset="0"/>
                <a:sym typeface="+mn-lt"/>
              </a:rPr>
              <a:t>[1]</a:t>
            </a:r>
            <a:r>
              <a:rPr lang="zh-CN" altLang="en-US" sz="1000" dirty="0">
                <a:solidFill>
                  <a:schemeClr val="tx1"/>
                </a:solidFill>
                <a:uFillTx/>
                <a:latin typeface="Times New Roman" panose="02020603050405020304" pitchFamily="18" charset="0"/>
                <a:ea typeface="微软雅黑" panose="020B0503020204020204" pitchFamily="34" charset="-122"/>
                <a:cs typeface="Times New Roman" panose="02020603050405020304" pitchFamily="18" charset="0"/>
                <a:sym typeface="+mn-lt"/>
              </a:rPr>
              <a:t>王天龙,等.国际麻醉学与复苏杂志, 2018, 39(1):5.</a:t>
            </a:r>
            <a:endParaRPr lang="zh-CN" altLang="en-US" sz="1000" dirty="0">
              <a:solidFill>
                <a:schemeClr val="tx1"/>
              </a:solidFill>
              <a:uFillTx/>
              <a:latin typeface="Times New Roman" panose="02020603050405020304" pitchFamily="18" charset="0"/>
              <a:ea typeface="微软雅黑" panose="020B0503020204020204" pitchFamily="34" charset="-122"/>
              <a:cs typeface="Times New Roman" panose="02020603050405020304" pitchFamily="18" charset="0"/>
              <a:sym typeface="+mn-lt"/>
            </a:endParaRPr>
          </a:p>
          <a:p>
            <a:pPr indent="0">
              <a:buFont typeface="Arial" panose="020B0604020202020204" pitchFamily="34" charset="0"/>
              <a:buNone/>
            </a:pPr>
            <a:r>
              <a:rPr lang="en-US" altLang="zh-CN" sz="1000" dirty="0">
                <a:solidFill>
                  <a:schemeClr val="tx1"/>
                </a:solidFill>
                <a:uFillTx/>
                <a:latin typeface="Times New Roman" panose="02020603050405020304" pitchFamily="18" charset="0"/>
                <a:ea typeface="微软雅黑" panose="020B0503020204020204" pitchFamily="34" charset="-122"/>
                <a:cs typeface="Times New Roman" panose="02020603050405020304" pitchFamily="18" charset="0"/>
                <a:sym typeface="+mn-lt"/>
              </a:rPr>
              <a:t>[2]</a:t>
            </a:r>
            <a:r>
              <a:rPr lang="zh-CN" altLang="en-US" sz="1000" dirty="0">
                <a:solidFill>
                  <a:schemeClr val="tx1"/>
                </a:solidFill>
                <a:uFillTx/>
                <a:latin typeface="Times New Roman" panose="02020603050405020304" pitchFamily="18" charset="0"/>
                <a:ea typeface="微软雅黑" panose="020B0503020204020204" pitchFamily="34" charset="-122"/>
                <a:cs typeface="Times New Roman" panose="02020603050405020304" pitchFamily="18" charset="0"/>
                <a:sym typeface="+mn-lt"/>
              </a:rPr>
              <a:t>围术期醋酸盐平衡晶体液临床应用专家共识编写组</a:t>
            </a:r>
            <a:r>
              <a:rPr lang="en-US" altLang="zh-CN" sz="1000" dirty="0">
                <a:solidFill>
                  <a:schemeClr val="tx1"/>
                </a:solidFill>
                <a:uFillTx/>
                <a:latin typeface="Times New Roman" panose="02020603050405020304" pitchFamily="18" charset="0"/>
                <a:ea typeface="微软雅黑" panose="020B0503020204020204" pitchFamily="34" charset="-122"/>
                <a:cs typeface="Times New Roman" panose="02020603050405020304" pitchFamily="18" charset="0"/>
                <a:sym typeface="+mn-lt"/>
              </a:rPr>
              <a:t>.</a:t>
            </a:r>
            <a:r>
              <a:rPr lang="zh-CN" altLang="en-US" sz="1000" dirty="0">
                <a:solidFill>
                  <a:schemeClr val="tx1"/>
                </a:solidFill>
                <a:uFillTx/>
                <a:latin typeface="Times New Roman" panose="02020603050405020304" pitchFamily="18" charset="0"/>
                <a:ea typeface="微软雅黑" panose="020B0503020204020204" pitchFamily="34" charset="-122"/>
                <a:cs typeface="Times New Roman" panose="02020603050405020304" pitchFamily="18" charset="0"/>
                <a:sym typeface="+mn-lt"/>
              </a:rPr>
              <a:t>中华麻醉学杂志, 2023(5).</a:t>
            </a:r>
            <a:endParaRPr lang="en-US" altLang="zh-CN" sz="1000" dirty="0">
              <a:solidFill>
                <a:schemeClr val="tx1"/>
              </a:solidFill>
              <a:uFillTx/>
              <a:latin typeface="Times New Roman" panose="02020603050405020304" pitchFamily="18" charset="0"/>
              <a:ea typeface="微软雅黑" panose="020B0503020204020204" pitchFamily="34" charset="-122"/>
              <a:cs typeface="Times New Roman" panose="02020603050405020304" pitchFamily="18" charset="0"/>
              <a:sym typeface="+mn-lt"/>
            </a:endParaRPr>
          </a:p>
          <a:p>
            <a:pPr indent="0">
              <a:buFont typeface="Arial" panose="020B0604020202020204" pitchFamily="34" charset="0"/>
              <a:buNone/>
            </a:pPr>
            <a:r>
              <a:rPr lang="en-US" altLang="zh-CN" sz="1000" dirty="0">
                <a:solidFill>
                  <a:schemeClr val="tx1"/>
                </a:solidFill>
                <a:uFillTx/>
                <a:latin typeface="Times New Roman" panose="02020603050405020304" pitchFamily="18" charset="0"/>
                <a:ea typeface="微软雅黑" panose="020B0503020204020204" pitchFamily="34" charset="-122"/>
                <a:cs typeface="Times New Roman" panose="02020603050405020304" pitchFamily="18" charset="0"/>
                <a:sym typeface="+mn-lt"/>
              </a:rPr>
              <a:t>[3]《2025</a:t>
            </a:r>
            <a:r>
              <a:rPr lang="zh-CN" altLang="en-US" sz="1000" dirty="0">
                <a:solidFill>
                  <a:schemeClr val="tx1"/>
                </a:solidFill>
                <a:uFillTx/>
                <a:latin typeface="Times New Roman" panose="02020603050405020304" pitchFamily="18" charset="0"/>
                <a:ea typeface="微软雅黑" panose="020B0503020204020204" pitchFamily="34" charset="-122"/>
                <a:cs typeface="Times New Roman" panose="02020603050405020304" pitchFamily="18" charset="0"/>
                <a:sym typeface="+mn-lt"/>
              </a:rPr>
              <a:t>中国卫生健康统计年鉴</a:t>
            </a:r>
            <a:r>
              <a:rPr lang="en-US" altLang="zh-CN" sz="1000" dirty="0">
                <a:solidFill>
                  <a:schemeClr val="tx1"/>
                </a:solidFill>
                <a:uFillTx/>
                <a:latin typeface="Times New Roman" panose="02020603050405020304" pitchFamily="18" charset="0"/>
                <a:ea typeface="微软雅黑" panose="020B0503020204020204" pitchFamily="34" charset="-122"/>
                <a:cs typeface="Times New Roman" panose="02020603050405020304" pitchFamily="18" charset="0"/>
                <a:sym typeface="+mn-lt"/>
              </a:rPr>
              <a:t>》</a:t>
            </a:r>
            <a:endParaRPr lang="en-US" altLang="zh-CN" sz="1000" dirty="0">
              <a:solidFill>
                <a:schemeClr val="tx1"/>
              </a:solidFill>
              <a:uFillTx/>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graphicFrame>
        <p:nvGraphicFramePr>
          <p:cNvPr id="5" name="表格 4"/>
          <p:cNvGraphicFramePr/>
          <p:nvPr>
            <p:custDataLst>
              <p:tags r:id="rId1"/>
            </p:custDataLst>
          </p:nvPr>
        </p:nvGraphicFramePr>
        <p:xfrm>
          <a:off x="528955" y="3043555"/>
          <a:ext cx="11305540" cy="2771775"/>
        </p:xfrm>
        <a:graphic>
          <a:graphicData uri="http://schemas.openxmlformats.org/drawingml/2006/table">
            <a:tbl>
              <a:tblPr firstRow="1" bandRow="1">
                <a:tableStyleId>{5C22544A-7EE6-4342-B048-85BDC9FD1C3A}</a:tableStyleId>
              </a:tblPr>
              <a:tblGrid>
                <a:gridCol w="6690360"/>
                <a:gridCol w="4615180"/>
              </a:tblGrid>
              <a:tr h="938530">
                <a:tc>
                  <a:txBody>
                    <a:bodyPr/>
                    <a:lstStyle/>
                    <a:p>
                      <a:pPr algn="ctr">
                        <a:buNone/>
                      </a:pPr>
                      <a:r>
                        <a:rPr lang="zh-CN" altLang="en-US" sz="1800" dirty="0">
                          <a:latin typeface="Times New Roman" panose="02020603050405020304" pitchFamily="18" charset="0"/>
                          <a:ea typeface="微软雅黑" panose="020B0503020204020204" pitchFamily="34" charset="-122"/>
                          <a:cs typeface="+mn-ea"/>
                          <a:sym typeface="+mn-lt"/>
                        </a:rPr>
                        <a:t>本品（醋酸钠林格葡萄糖注射液）相对于目录内同类产品的</a:t>
                      </a:r>
                      <a:r>
                        <a:rPr lang="zh-CN" altLang="en-US" sz="1800" dirty="0">
                          <a:latin typeface="Times New Roman" panose="02020603050405020304" pitchFamily="18" charset="0"/>
                          <a:ea typeface="微软雅黑" panose="020B0503020204020204" pitchFamily="34" charset="-122"/>
                          <a:cs typeface="+mn-ea"/>
                          <a:sym typeface="+mn-lt"/>
                        </a:rPr>
                        <a:t>优势</a:t>
                      </a:r>
                      <a:endParaRPr lang="zh-CN" altLang="en-US" sz="1800" dirty="0">
                        <a:latin typeface="Times New Roman" panose="02020603050405020304" pitchFamily="18" charset="0"/>
                        <a:ea typeface="微软雅黑" panose="020B0503020204020204" pitchFamily="34" charset="-122"/>
                        <a:cs typeface="+mn-ea"/>
                        <a:sym typeface="+mn-lt"/>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00B0F0"/>
                    </a:solidFill>
                  </a:tcPr>
                </a:tc>
                <a:tc>
                  <a:txBody>
                    <a:bodyPr/>
                    <a:lstStyle/>
                    <a:p>
                      <a:pPr algn="ctr">
                        <a:buNone/>
                      </a:pPr>
                      <a:r>
                        <a:rPr lang="zh-CN" altLang="en-US" sz="1800" dirty="0">
                          <a:latin typeface="Times New Roman" panose="02020603050405020304" pitchFamily="18" charset="0"/>
                          <a:ea typeface="微软雅黑" panose="020B0503020204020204" pitchFamily="34" charset="-122"/>
                          <a:cs typeface="+mn-ea"/>
                          <a:sym typeface="+mn-lt"/>
                        </a:rPr>
                        <a:t>弥补未被满足需求的情况</a:t>
                      </a:r>
                      <a:endParaRPr lang="zh-CN" altLang="en-US" sz="1800" dirty="0">
                        <a:latin typeface="Times New Roman" panose="02020603050405020304" pitchFamily="18" charset="0"/>
                        <a:ea typeface="微软雅黑" panose="020B0503020204020204" pitchFamily="34" charset="-122"/>
                        <a:cs typeface="+mn-ea"/>
                        <a:sym typeface="+mn-lt"/>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00B0F0"/>
                    </a:solidFill>
                  </a:tcPr>
                </a:tc>
              </a:tr>
              <a:tr h="1833245">
                <a:tc>
                  <a:txBody>
                    <a:bodyPr/>
                    <a:lstStyle/>
                    <a:p>
                      <a:pPr algn="l">
                        <a:lnSpc>
                          <a:spcPct val="150000"/>
                        </a:lnSpc>
                        <a:buNone/>
                      </a:pPr>
                      <a:r>
                        <a:rPr lang="zh-CN" altLang="en-US" sz="1800" dirty="0">
                          <a:latin typeface="Times New Roman" panose="02020603050405020304" pitchFamily="18" charset="0"/>
                          <a:ea typeface="微软雅黑" panose="020B0503020204020204" pitchFamily="34" charset="-122"/>
                          <a:cs typeface="Times New Roman" panose="02020603050405020304" pitchFamily="18" charset="0"/>
                          <a:sym typeface="+mn-lt"/>
                        </a:rPr>
                        <a:t>①相对于</a:t>
                      </a:r>
                      <a:r>
                        <a:rPr lang="zh-CN" altLang="en-US" sz="1800" b="1" dirty="0">
                          <a:latin typeface="Times New Roman" panose="02020603050405020304" pitchFamily="18" charset="0"/>
                          <a:ea typeface="微软雅黑" panose="020B0503020204020204" pitchFamily="34" charset="-122"/>
                          <a:cs typeface="Times New Roman" panose="02020603050405020304" pitchFamily="18" charset="0"/>
                          <a:sym typeface="+mn-lt"/>
                        </a:rPr>
                        <a:t>复方乳酸钠葡萄糖注射液</a:t>
                      </a:r>
                      <a:r>
                        <a:rPr lang="zh-CN" altLang="en-US" sz="1800" dirty="0">
                          <a:latin typeface="Times New Roman" panose="02020603050405020304" pitchFamily="18" charset="0"/>
                          <a:ea typeface="微软雅黑" panose="020B0503020204020204" pitchFamily="34" charset="-122"/>
                          <a:cs typeface="Times New Roman" panose="02020603050405020304" pitchFamily="18" charset="0"/>
                          <a:sym typeface="+mn-lt"/>
                        </a:rPr>
                        <a:t>，本品</a:t>
                      </a:r>
                      <a:r>
                        <a:rPr lang="zh-CN" altLang="en-US" sz="1800" b="1" dirty="0">
                          <a:solidFill>
                            <a:schemeClr val="accent1"/>
                          </a:solidFill>
                          <a:latin typeface="Times New Roman" panose="02020603050405020304" pitchFamily="18" charset="0"/>
                          <a:ea typeface="微软雅黑" panose="020B0503020204020204" pitchFamily="34" charset="-122"/>
                          <a:cs typeface="+mn-ea"/>
                          <a:sym typeface="等线" panose="02010600030101010101" charset="-122"/>
                        </a:rPr>
                        <a:t>缓冲盐为醋酸钠，对肝脏依赖小；肝脏负担较小，代谢速度快。</a:t>
                      </a:r>
                      <a:endParaRPr lang="zh-CN" altLang="en-US" sz="1800" b="1" dirty="0">
                        <a:solidFill>
                          <a:schemeClr val="accent1"/>
                        </a:solidFill>
                        <a:latin typeface="Times New Roman" panose="02020603050405020304" pitchFamily="18" charset="0"/>
                        <a:ea typeface="微软雅黑" panose="020B0503020204020204" pitchFamily="34" charset="-122"/>
                        <a:cs typeface="+mn-ea"/>
                        <a:sym typeface="等线" panose="02010600030101010101" charset="-122"/>
                      </a:endParaRPr>
                    </a:p>
                    <a:p>
                      <a:pPr algn="l">
                        <a:lnSpc>
                          <a:spcPct val="150000"/>
                        </a:lnSpc>
                        <a:buNone/>
                      </a:pPr>
                      <a:r>
                        <a:rPr lang="zh-CN" altLang="en-US" sz="18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等线" panose="02010600030101010101" charset="-122"/>
                        </a:rPr>
                        <a:t>②相对于</a:t>
                      </a:r>
                      <a:r>
                        <a:rPr lang="zh-CN" altLang="en-US" sz="18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等线" panose="02010600030101010101" charset="-122"/>
                        </a:rPr>
                        <a:t>复方电解质醋酸钠葡萄糖注射液</a:t>
                      </a:r>
                      <a:r>
                        <a:rPr lang="zh-CN" altLang="en-US" sz="18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等线" panose="02010600030101010101" charset="-122"/>
                        </a:rPr>
                        <a:t>，本品</a:t>
                      </a:r>
                      <a:r>
                        <a:rPr lang="zh-CN" altLang="en-US" sz="18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等线" panose="02010600030101010101" charset="-122"/>
                        </a:rPr>
                        <a:t>儿童适用；不增加电解质紊乱风险。</a:t>
                      </a:r>
                      <a:endParaRPr lang="zh-CN" altLang="en-US" sz="18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等线" panose="0201060003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marL="171450" indent="-171450" algn="l">
                        <a:lnSpc>
                          <a:spcPct val="150000"/>
                        </a:lnSpc>
                        <a:buFont typeface="Wingdings" panose="05000000000000000000" charset="0"/>
                        <a:buChar char="ü"/>
                      </a:pPr>
                      <a:r>
                        <a:rPr lang="zh-CN" altLang="en-US" sz="2000" b="1" dirty="0">
                          <a:solidFill>
                            <a:srgbClr val="FF0000"/>
                          </a:solidFill>
                          <a:latin typeface="Times New Roman" panose="02020603050405020304" pitchFamily="18" charset="0"/>
                          <a:ea typeface="微软雅黑" panose="020B0503020204020204" pitchFamily="34" charset="-122"/>
                          <a:cs typeface="+mn-ea"/>
                          <a:sym typeface="+mn-lt"/>
                        </a:rPr>
                        <a:t>满足肝功能不全患者安全补液的需求</a:t>
                      </a:r>
                      <a:endParaRPr lang="zh-CN" altLang="en-US" sz="2000" b="1" dirty="0">
                        <a:solidFill>
                          <a:srgbClr val="FF0000"/>
                        </a:solidFill>
                        <a:latin typeface="Times New Roman" panose="02020603050405020304" pitchFamily="18" charset="0"/>
                        <a:ea typeface="微软雅黑" panose="020B0503020204020204" pitchFamily="34" charset="-122"/>
                        <a:cs typeface="+mn-ea"/>
                        <a:sym typeface="+mn-lt"/>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20" name="文本框 19"/>
          <p:cNvSpPr txBox="1"/>
          <p:nvPr/>
        </p:nvSpPr>
        <p:spPr>
          <a:xfrm>
            <a:off x="411480" y="1437640"/>
            <a:ext cx="6627495" cy="1555115"/>
          </a:xfrm>
          <a:prstGeom prst="rect">
            <a:avLst/>
          </a:prstGeom>
          <a:noFill/>
        </p:spPr>
        <p:txBody>
          <a:bodyPr wrap="square" rtlCol="0">
            <a:noAutofit/>
          </a:bodyPr>
          <a:lstStyle/>
          <a:p>
            <a:pPr marL="171450" indent="-171450">
              <a:lnSpc>
                <a:spcPct val="150000"/>
              </a:lnSpc>
              <a:buFont typeface="Arial" panose="020B0604020202020204" pitchFamily="34" charset="0"/>
              <a:buChar char="•"/>
            </a:pPr>
            <a:r>
              <a:rPr lang="zh-CN" altLang="en-US" b="1" dirty="0">
                <a:latin typeface="Times New Roman" panose="02020603050405020304" pitchFamily="18" charset="0"/>
                <a:ea typeface="微软雅黑" panose="020B0503020204020204" pitchFamily="34" charset="-122"/>
                <a:cs typeface="Times New Roman" panose="02020603050405020304" pitchFamily="18" charset="0"/>
                <a:sym typeface="+mn-lt"/>
              </a:rPr>
              <a:t>液体治疗是围术期管理的基础，也是加速康复外科管理中的关键环节。</a:t>
            </a:r>
            <a:r>
              <a:rPr lang="zh-CN" altLang="en-US" dirty="0">
                <a:latin typeface="Times New Roman" panose="02020603050405020304" pitchFamily="18" charset="0"/>
                <a:ea typeface="微软雅黑" panose="020B0503020204020204" pitchFamily="34" charset="-122"/>
                <a:cs typeface="Times New Roman" panose="02020603050405020304" pitchFamily="18" charset="0"/>
                <a:sym typeface="+mn-lt"/>
              </a:rPr>
              <a:t>晶体液尤其推荐用于补充正常生理需要量、治疗术前禁食导致的体液缺失以及麻醉手术期间的体液再分布。</a:t>
            </a:r>
            <a:endParaRPr lang="zh-CN" altLang="en-US"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21" name="文本框 20"/>
          <p:cNvSpPr txBox="1"/>
          <p:nvPr/>
        </p:nvSpPr>
        <p:spPr>
          <a:xfrm>
            <a:off x="7380605" y="1437640"/>
            <a:ext cx="4591050" cy="1337945"/>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zh-CN" altLang="en-US" dirty="0">
                <a:latin typeface="Times New Roman" panose="02020603050405020304" pitchFamily="18" charset="0"/>
                <a:ea typeface="微软雅黑" panose="020B0503020204020204" pitchFamily="34" charset="-122"/>
                <a:cs typeface="Times New Roman" panose="02020603050405020304" pitchFamily="18" charset="0"/>
                <a:sym typeface="+mn-lt"/>
              </a:rPr>
              <a:t>根据</a:t>
            </a:r>
            <a:r>
              <a:rPr lang="en-US" altLang="zh-CN" dirty="0">
                <a:latin typeface="Times New Roman" panose="02020603050405020304" pitchFamily="18" charset="0"/>
                <a:ea typeface="微软雅黑" panose="020B0503020204020204" pitchFamily="34" charset="-122"/>
                <a:cs typeface="Times New Roman" panose="02020603050405020304" pitchFamily="18" charset="0"/>
                <a:sym typeface="+mn-lt"/>
              </a:rPr>
              <a:t>《2025</a:t>
            </a:r>
            <a:r>
              <a:rPr lang="zh-CN" altLang="en-US" dirty="0">
                <a:latin typeface="Times New Roman" panose="02020603050405020304" pitchFamily="18" charset="0"/>
                <a:ea typeface="微软雅黑" panose="020B0503020204020204" pitchFamily="34" charset="-122"/>
                <a:cs typeface="Times New Roman" panose="02020603050405020304" pitchFamily="18" charset="0"/>
                <a:sym typeface="+mn-lt"/>
              </a:rPr>
              <a:t>中国卫生健康统计年鉴</a:t>
            </a:r>
            <a:r>
              <a:rPr lang="en-US" altLang="zh-CN" dirty="0">
                <a:latin typeface="Times New Roman" panose="02020603050405020304" pitchFamily="18" charset="0"/>
                <a:ea typeface="微软雅黑" panose="020B0503020204020204" pitchFamily="34" charset="-122"/>
                <a:cs typeface="Times New Roman" panose="02020603050405020304" pitchFamily="18" charset="0"/>
                <a:sym typeface="+mn-lt"/>
              </a:rPr>
              <a:t>》</a:t>
            </a:r>
            <a:r>
              <a:rPr lang="zh-CN" altLang="en-US" dirty="0">
                <a:latin typeface="Times New Roman" panose="02020603050405020304" pitchFamily="18" charset="0"/>
                <a:ea typeface="微软雅黑" panose="020B0503020204020204" pitchFamily="34" charset="-122"/>
                <a:cs typeface="Times New Roman" panose="02020603050405020304" pitchFamily="18" charset="0"/>
                <a:sym typeface="+mn-lt"/>
              </a:rPr>
              <a:t>资料显示，</a:t>
            </a:r>
            <a:r>
              <a:rPr lang="en-US" altLang="zh-CN"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lt"/>
              </a:rPr>
              <a:t>2024</a:t>
            </a:r>
            <a:r>
              <a:rPr lang="zh-CN" altLang="en-US"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lt"/>
              </a:rPr>
              <a:t>年全国住院病人手术人次达</a:t>
            </a:r>
            <a:r>
              <a:rPr lang="en-US"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lt"/>
              </a:rPr>
              <a:t>1.04</a:t>
            </a:r>
            <a:r>
              <a:rPr lang="zh-CN" altLang="en-US"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lt"/>
              </a:rPr>
              <a:t>亿。</a:t>
            </a:r>
            <a:endParaRPr lang="en-US" altLang="zh-CN"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6" name="文本框 5"/>
          <p:cNvSpPr txBox="1"/>
          <p:nvPr/>
        </p:nvSpPr>
        <p:spPr>
          <a:xfrm>
            <a:off x="2031365" y="988060"/>
            <a:ext cx="3046730" cy="398780"/>
          </a:xfrm>
          <a:prstGeom prst="rect">
            <a:avLst/>
          </a:prstGeom>
          <a:noFill/>
        </p:spPr>
        <p:txBody>
          <a:bodyPr wrap="square" rtlCol="0">
            <a:spAutoFit/>
          </a:bodyPr>
          <a:lstStyle/>
          <a:p>
            <a:pPr lvl="0" algn="ctr">
              <a:buClrTx/>
              <a:buSzTx/>
              <a:buFontTx/>
            </a:pPr>
            <a:r>
              <a:rPr lang="zh-CN" altLang="en-US" sz="2000" b="1" dirty="0">
                <a:solidFill>
                  <a:schemeClr val="accent1"/>
                </a:solidFill>
                <a:latin typeface="Times New Roman" panose="02020603050405020304" pitchFamily="18" charset="0"/>
                <a:ea typeface="微软雅黑" panose="020B0503020204020204" pitchFamily="34" charset="-122"/>
                <a:cs typeface="+mn-ea"/>
                <a:sym typeface="+mn-lt"/>
              </a:rPr>
              <a:t>所治疗疾病基本情况</a:t>
            </a:r>
            <a:endParaRPr lang="zh-CN" altLang="en-US" sz="2000" b="1" dirty="0">
              <a:solidFill>
                <a:schemeClr val="accent1"/>
              </a:solidFill>
              <a:latin typeface="Times New Roman" panose="02020603050405020304" pitchFamily="18" charset="0"/>
              <a:ea typeface="微软雅黑" panose="020B0503020204020204" pitchFamily="34" charset="-122"/>
              <a:cs typeface="+mn-ea"/>
              <a:sym typeface="+mn-lt"/>
            </a:endParaRPr>
          </a:p>
        </p:txBody>
      </p:sp>
      <p:sp>
        <p:nvSpPr>
          <p:cNvPr id="7" name="文本框 6"/>
          <p:cNvSpPr txBox="1"/>
          <p:nvPr/>
        </p:nvSpPr>
        <p:spPr>
          <a:xfrm>
            <a:off x="8809990" y="988060"/>
            <a:ext cx="2205355" cy="398780"/>
          </a:xfrm>
          <a:prstGeom prst="rect">
            <a:avLst/>
          </a:prstGeom>
          <a:noFill/>
        </p:spPr>
        <p:txBody>
          <a:bodyPr wrap="square" rtlCol="0">
            <a:spAutoFit/>
          </a:bodyPr>
          <a:lstStyle/>
          <a:p>
            <a:pPr algn="ctr"/>
            <a:r>
              <a:rPr lang="zh-CN" altLang="en-US" sz="2000" b="1" dirty="0">
                <a:solidFill>
                  <a:schemeClr val="accent1"/>
                </a:solidFill>
                <a:latin typeface="Times New Roman" panose="02020603050405020304" pitchFamily="18" charset="0"/>
                <a:ea typeface="微软雅黑" panose="020B0503020204020204" pitchFamily="34" charset="-122"/>
                <a:cs typeface="+mn-ea"/>
                <a:sym typeface="+mn-lt"/>
              </a:rPr>
              <a:t>大陆地区发病率</a:t>
            </a:r>
            <a:endParaRPr lang="zh-CN" altLang="en-US" sz="2000" b="1" dirty="0">
              <a:solidFill>
                <a:schemeClr val="accent1"/>
              </a:solidFill>
              <a:latin typeface="Times New Roman" panose="02020603050405020304" pitchFamily="18" charset="0"/>
              <a:ea typeface="微软雅黑" panose="020B0503020204020204" pitchFamily="34" charset="-122"/>
              <a:cs typeface="+mn-ea"/>
              <a:sym typeface="+mn-lt"/>
            </a:endParaRPr>
          </a:p>
        </p:txBody>
      </p:sp>
      <p:sp>
        <p:nvSpPr>
          <p:cNvPr id="13" name="文本占位符 10"/>
          <p:cNvSpPr/>
          <p:nvPr/>
        </p:nvSpPr>
        <p:spPr>
          <a:xfrm>
            <a:off x="685800" y="279400"/>
            <a:ext cx="3284855" cy="645160"/>
          </a:xfrm>
          <a:prstGeom prst="rect">
            <a:avLst/>
          </a:prstGeom>
        </p:spPr>
        <p:txBody>
          <a:bodyPr wrap="square">
            <a:spAutoFit/>
          </a:bodyPr>
          <a:lstStyle/>
          <a:p>
            <a:pPr lvl="0" algn="l" fontAlgn="base">
              <a:buClrTx/>
              <a:buSzTx/>
              <a:buFontTx/>
            </a:pPr>
            <a:r>
              <a:rPr lang="zh-CN" sz="3600" dirty="0">
                <a:solidFill>
                  <a:srgbClr val="16505F"/>
                </a:solidFill>
                <a:latin typeface="微软雅黑" panose="020B0503020204020204" pitchFamily="34" charset="-122"/>
                <a:ea typeface="微软雅黑" panose="020B0503020204020204" pitchFamily="34" charset="-122"/>
                <a:sym typeface="+mn-ea"/>
              </a:rPr>
              <a:t>药品基本信息</a:t>
            </a:r>
            <a:endParaRPr lang="zh-CN" sz="3600" dirty="0">
              <a:solidFill>
                <a:srgbClr val="16505F"/>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5" name="表格 14"/>
          <p:cNvGraphicFramePr>
            <a:graphicFrameLocks noGrp="1"/>
          </p:cNvGraphicFramePr>
          <p:nvPr>
            <p:custDataLst>
              <p:tags r:id="rId1"/>
            </p:custDataLst>
          </p:nvPr>
        </p:nvGraphicFramePr>
        <p:xfrm>
          <a:off x="494665" y="3325495"/>
          <a:ext cx="11201400" cy="2714625"/>
        </p:xfrm>
        <a:graphic>
          <a:graphicData uri="http://schemas.openxmlformats.org/drawingml/2006/table">
            <a:tbl>
              <a:tblPr firstRow="1" bandRow="1">
                <a:tableStyleId>{D27102A9-8310-4765-A935-A1911B00CA55}</a:tableStyleId>
              </a:tblPr>
              <a:tblGrid>
                <a:gridCol w="2444750"/>
                <a:gridCol w="8756650"/>
              </a:tblGrid>
              <a:tr h="368300">
                <a:tc>
                  <a:txBody>
                    <a:bodyPr/>
                    <a:p>
                      <a:pPr marL="284480" indent="-284480" algn="ctr" fontAlgn="auto">
                        <a:lnSpc>
                          <a:spcPct val="130000"/>
                        </a:lnSpc>
                      </a:pPr>
                      <a:endParaRPr lang="zh-CN" altLang="en-US" sz="1400" b="1" dirty="0">
                        <a:solidFill>
                          <a:schemeClr val="bg1"/>
                        </a:solidFill>
                        <a:latin typeface="微软雅黑" panose="020B0503020204020204" pitchFamily="34" charset="-122"/>
                        <a:ea typeface="微软雅黑" panose="020B0503020204020204" pitchFamily="34" charset="-122"/>
                      </a:endParaRPr>
                    </a:p>
                  </a:txBody>
                  <a:tcPr anchor="ctr" anchorCtr="0">
                    <a:lnL w="12700">
                      <a:solidFill>
                        <a:schemeClr val="tx1"/>
                      </a:solidFill>
                      <a:prstDash val="solid"/>
                    </a:lnL>
                    <a:lnR w="12700">
                      <a:solidFill>
                        <a:schemeClr val="tx1"/>
                      </a:solidFill>
                      <a:prstDash val="solid"/>
                    </a:lnR>
                    <a:lnT w="12700" cmpd="sng">
                      <a:solidFill>
                        <a:schemeClr val="tx1"/>
                      </a:solidFill>
                      <a:prstDash val="solid"/>
                    </a:lnT>
                    <a:lnB w="12700" cmpd="sng">
                      <a:solidFill>
                        <a:schemeClr val="tx1"/>
                      </a:solidFill>
                      <a:prstDash val="solid"/>
                    </a:lnB>
                    <a:solidFill>
                      <a:srgbClr val="00B0F0"/>
                    </a:solidFill>
                  </a:tcPr>
                </a:tc>
                <a:tc>
                  <a:txBody>
                    <a:bodyPr/>
                    <a:p>
                      <a:pPr marL="284480" indent="-284480" algn="ctr" fontAlgn="auto">
                        <a:lnSpc>
                          <a:spcPct val="130000"/>
                        </a:lnSpc>
                      </a:pPr>
                      <a:r>
                        <a:rPr lang="zh-CN" altLang="en-US" sz="1400" b="1" dirty="0">
                          <a:solidFill>
                            <a:schemeClr val="bg1"/>
                          </a:solidFill>
                          <a:effectLst/>
                          <a:latin typeface="微软雅黑" panose="020B0503020204020204" pitchFamily="34" charset="-122"/>
                          <a:ea typeface="微软雅黑" panose="020B0503020204020204" pitchFamily="34" charset="-122"/>
                        </a:rPr>
                        <a:t>醋酸钠林格葡萄糖注射液</a:t>
                      </a:r>
                      <a:endParaRPr lang="zh-CN" altLang="en-US" sz="1400" b="1" dirty="0">
                        <a:solidFill>
                          <a:schemeClr val="bg1"/>
                        </a:solidFill>
                        <a:effectLst/>
                        <a:latin typeface="微软雅黑" panose="020B0503020204020204" pitchFamily="34" charset="-122"/>
                        <a:ea typeface="微软雅黑" panose="020B0503020204020204" pitchFamily="34" charset="-122"/>
                      </a:endParaRPr>
                    </a:p>
                  </a:txBody>
                  <a:tcPr anchor="ctr" anchorCtr="0">
                    <a:lnL w="12700">
                      <a:solidFill>
                        <a:schemeClr val="tx1"/>
                      </a:solidFill>
                      <a:prstDash val="solid"/>
                    </a:lnL>
                    <a:lnR w="12700">
                      <a:solidFill>
                        <a:schemeClr val="tx1"/>
                      </a:solidFill>
                      <a:prstDash val="solid"/>
                    </a:lnR>
                    <a:lnT w="12700" cmpd="sng">
                      <a:solidFill>
                        <a:schemeClr val="tx1"/>
                      </a:solidFill>
                      <a:prstDash val="solid"/>
                    </a:lnT>
                    <a:lnB w="12700" cmpd="sng">
                      <a:solidFill>
                        <a:schemeClr val="tx1"/>
                      </a:solidFill>
                      <a:prstDash val="solid"/>
                    </a:lnB>
                    <a:solidFill>
                      <a:srgbClr val="00B0F0"/>
                    </a:solidFill>
                  </a:tcPr>
                </a:tc>
              </a:tr>
              <a:tr h="595630">
                <a:tc>
                  <a:txBody>
                    <a:bodyPr/>
                    <a:p>
                      <a:pPr marL="284480" indent="-284480" algn="ctr" fontAlgn="auto">
                        <a:lnSpc>
                          <a:spcPct val="130000"/>
                        </a:lnSpc>
                        <a:buNone/>
                      </a:pPr>
                      <a:r>
                        <a:rPr lang="zh-CN" altLang="en-US" sz="1400" b="1" dirty="0">
                          <a:latin typeface="微软雅黑" panose="020B0503020204020204" pitchFamily="34" charset="-122"/>
                          <a:ea typeface="微软雅黑" panose="020B0503020204020204" pitchFamily="34" charset="-122"/>
                        </a:rPr>
                        <a:t>缓冲体系</a:t>
                      </a:r>
                      <a:endParaRPr lang="zh-CN" altLang="en-US" sz="1400" b="1" dirty="0">
                        <a:latin typeface="微软雅黑" panose="020B0503020204020204" pitchFamily="34" charset="-122"/>
                        <a:ea typeface="微软雅黑" panose="020B0503020204020204" pitchFamily="34" charset="-122"/>
                      </a:endParaRPr>
                    </a:p>
                  </a:txBody>
                  <a:tcPr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marL="284480" indent="0" algn="ctr" fontAlgn="auto">
                        <a:lnSpc>
                          <a:spcPct val="130000"/>
                        </a:lnSpc>
                        <a:buFont typeface="Wingdings" panose="05000000000000000000" pitchFamily="2" charset="2"/>
                        <a:buNone/>
                      </a:pPr>
                      <a:r>
                        <a:rPr lang="en-US" altLang="zh-CN" sz="1400" b="1" kern="1200" dirty="0">
                          <a:solidFill>
                            <a:schemeClr val="accent2">
                              <a:lumMod val="50000"/>
                            </a:schemeClr>
                          </a:solidFill>
                          <a:effectLst/>
                          <a:latin typeface="微软雅黑" panose="020B0503020204020204" pitchFamily="34" charset="-122"/>
                          <a:ea typeface="微软雅黑" panose="020B0503020204020204" pitchFamily="34" charset="-122"/>
                          <a:cs typeface="+mn-cs"/>
                        </a:rPr>
                        <a:t>1.9g</a:t>
                      </a:r>
                      <a:r>
                        <a:rPr lang="zh-CN" altLang="en-US" sz="1400" b="1" kern="1200" dirty="0">
                          <a:solidFill>
                            <a:schemeClr val="accent2">
                              <a:lumMod val="50000"/>
                            </a:schemeClr>
                          </a:solidFill>
                          <a:effectLst/>
                          <a:latin typeface="微软雅黑" panose="020B0503020204020204" pitchFamily="34" charset="-122"/>
                          <a:ea typeface="微软雅黑" panose="020B0503020204020204" pitchFamily="34" charset="-122"/>
                          <a:cs typeface="+mn-cs"/>
                        </a:rPr>
                        <a:t>醋酸钠</a:t>
                      </a:r>
                      <a:endParaRPr lang="zh-CN" altLang="en-US" sz="1400" b="1" kern="1200" dirty="0">
                        <a:solidFill>
                          <a:schemeClr val="accent2">
                            <a:lumMod val="50000"/>
                          </a:schemeClr>
                        </a:solidFill>
                        <a:effectLst/>
                        <a:latin typeface="微软雅黑" panose="020B0503020204020204" pitchFamily="34" charset="-122"/>
                        <a:ea typeface="微软雅黑" panose="020B0503020204020204" pitchFamily="34" charset="-122"/>
                        <a:cs typeface="+mn-cs"/>
                      </a:endParaRPr>
                    </a:p>
                  </a:txBody>
                  <a:tcPr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r>
              <a:tr h="561340">
                <a:tc>
                  <a:txBody>
                    <a:bodyPr/>
                    <a:p>
                      <a:pPr marL="284480" marR="0" lvl="0" indent="-284480" algn="ctr" defTabSz="914400" rtl="0" fontAlgn="auto">
                        <a:lnSpc>
                          <a:spcPct val="130000"/>
                        </a:lnSpc>
                        <a:spcBef>
                          <a:spcPts val="0"/>
                        </a:spcBef>
                        <a:spcAft>
                          <a:spcPts val="0"/>
                        </a:spcAft>
                        <a:buClrTx/>
                        <a:buSzTx/>
                        <a:buFontTx/>
                        <a:buNone/>
                        <a:defRPr/>
                      </a:pPr>
                      <a:r>
                        <a:rPr lang="zh-CN" altLang="en-US" sz="1400" b="1" dirty="0">
                          <a:latin typeface="微软雅黑" panose="020B0503020204020204" pitchFamily="34" charset="-122"/>
                          <a:ea typeface="微软雅黑" panose="020B0503020204020204" pitchFamily="34" charset="-122"/>
                        </a:rPr>
                        <a:t>代谢部位</a:t>
                      </a:r>
                      <a:endParaRPr lang="zh-CN" altLang="en-US" sz="1400" b="1" dirty="0">
                        <a:latin typeface="微软雅黑" panose="020B0503020204020204" pitchFamily="34" charset="-122"/>
                        <a:ea typeface="微软雅黑" panose="020B0503020204020204" pitchFamily="34" charset="-122"/>
                      </a:endParaRPr>
                    </a:p>
                  </a:txBody>
                  <a:tcPr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p>
                      <a:pPr marL="284480" algn="ctr" fontAlgn="auto">
                        <a:lnSpc>
                          <a:spcPct val="130000"/>
                        </a:lnSpc>
                        <a:buClrTx/>
                        <a:buSzTx/>
                        <a:buFont typeface="Wingdings" panose="05000000000000000000" pitchFamily="2" charset="2"/>
                        <a:buNone/>
                      </a:pPr>
                      <a:r>
                        <a:rPr lang="en-US" altLang="zh-CN" sz="1400" b="1" dirty="0">
                          <a:solidFill>
                            <a:schemeClr val="accent2">
                              <a:lumMod val="50000"/>
                            </a:schemeClr>
                          </a:solidFill>
                          <a:effectLst/>
                          <a:latin typeface="微软雅黑" panose="020B0503020204020204" pitchFamily="34" charset="-122"/>
                          <a:ea typeface="微软雅黑" panose="020B0503020204020204" pitchFamily="34" charset="-122"/>
                          <a:sym typeface="+mn-ea"/>
                        </a:rPr>
                        <a:t>醋酸盐可在全身多部位代谢产生碳酸氢根发挥缓冲作用，受肝肾功能影响较小，减少对肝脏代谢的依赖</a:t>
                      </a:r>
                      <a:endParaRPr lang="en-US" altLang="zh-CN" sz="1400" b="1" kern="1200" dirty="0">
                        <a:solidFill>
                          <a:schemeClr val="accent2">
                            <a:lumMod val="50000"/>
                          </a:schemeClr>
                        </a:solidFill>
                        <a:effectLst/>
                        <a:latin typeface="微软雅黑" panose="020B0503020204020204" pitchFamily="34" charset="-122"/>
                        <a:ea typeface="微软雅黑" panose="020B0503020204020204" pitchFamily="34" charset="-122"/>
                        <a:cs typeface="+mn-cs"/>
                        <a:sym typeface="+mn-ea"/>
                      </a:endParaRPr>
                    </a:p>
                  </a:txBody>
                  <a:tcPr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544195">
                <a:tc>
                  <a:txBody>
                    <a:bodyPr/>
                    <a:p>
                      <a:pPr marL="284480" indent="-284480" algn="ctr" fontAlgn="auto">
                        <a:lnSpc>
                          <a:spcPct val="130000"/>
                        </a:lnSpc>
                      </a:pPr>
                      <a:r>
                        <a:rPr lang="zh-CN" altLang="en-US" sz="1400" b="1" dirty="0">
                          <a:latin typeface="微软雅黑" panose="020B0503020204020204" pitchFamily="34" charset="-122"/>
                          <a:ea typeface="微软雅黑" panose="020B0503020204020204" pitchFamily="34" charset="-122"/>
                        </a:rPr>
                        <a:t>代谢速度</a:t>
                      </a:r>
                      <a:endParaRPr lang="zh-CN" altLang="en-US" sz="1400" b="1" dirty="0">
                        <a:latin typeface="微软雅黑" panose="020B0503020204020204" pitchFamily="34" charset="-122"/>
                        <a:ea typeface="微软雅黑" panose="020B0503020204020204" pitchFamily="34" charset="-122"/>
                      </a:endParaRPr>
                    </a:p>
                  </a:txBody>
                  <a:tcPr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marL="284480" indent="0" algn="ctr" fontAlgn="auto">
                        <a:lnSpc>
                          <a:spcPct val="130000"/>
                        </a:lnSpc>
                        <a:buFont typeface="Wingdings" panose="05000000000000000000" pitchFamily="2" charset="2"/>
                        <a:buNone/>
                      </a:pPr>
                      <a:r>
                        <a:rPr lang="zh-CN" altLang="en-US" sz="1400" b="1" kern="1200" dirty="0">
                          <a:solidFill>
                            <a:schemeClr val="accent2">
                              <a:lumMod val="50000"/>
                            </a:schemeClr>
                          </a:solidFill>
                          <a:effectLst/>
                          <a:latin typeface="微软雅黑" panose="020B0503020204020204" pitchFamily="34" charset="-122"/>
                          <a:ea typeface="微软雅黑" panose="020B0503020204020204" pitchFamily="34" charset="-122"/>
                          <a:cs typeface="+mn-cs"/>
                        </a:rPr>
                        <a:t>代谢更快</a:t>
                      </a:r>
                      <a:r>
                        <a:rPr lang="en-US" altLang="zh-CN" sz="1400" b="1" kern="1200" dirty="0">
                          <a:solidFill>
                            <a:schemeClr val="accent2">
                              <a:lumMod val="50000"/>
                            </a:schemeClr>
                          </a:solidFill>
                          <a:effectLst/>
                          <a:latin typeface="微软雅黑" panose="020B0503020204020204" pitchFamily="34" charset="-122"/>
                          <a:ea typeface="微软雅黑" panose="020B0503020204020204" pitchFamily="34" charset="-122"/>
                          <a:cs typeface="+mn-cs"/>
                        </a:rPr>
                        <a:t>(150 mmol/h)</a:t>
                      </a:r>
                      <a:r>
                        <a:rPr lang="zh-CN" altLang="en-US" sz="1400" b="1" kern="1200" dirty="0">
                          <a:solidFill>
                            <a:schemeClr val="accent2">
                              <a:lumMod val="50000"/>
                            </a:schemeClr>
                          </a:solidFill>
                          <a:effectLst/>
                          <a:latin typeface="微软雅黑" panose="020B0503020204020204" pitchFamily="34" charset="-122"/>
                          <a:ea typeface="微软雅黑" panose="020B0503020204020204" pitchFamily="34" charset="-122"/>
                          <a:cs typeface="+mn-cs"/>
                        </a:rPr>
                        <a:t>，有效避免乳酸堆积，醋酸生成碳酸氢根约需</a:t>
                      </a:r>
                      <a:r>
                        <a:rPr lang="en-US" altLang="zh-CN" sz="1400" b="1" kern="1200" dirty="0">
                          <a:solidFill>
                            <a:schemeClr val="accent2">
                              <a:lumMod val="50000"/>
                            </a:schemeClr>
                          </a:solidFill>
                          <a:effectLst/>
                          <a:latin typeface="微软雅黑" panose="020B0503020204020204" pitchFamily="34" charset="-122"/>
                          <a:ea typeface="微软雅黑" panose="020B0503020204020204" pitchFamily="34" charset="-122"/>
                          <a:cs typeface="+mn-cs"/>
                        </a:rPr>
                        <a:t>10min</a:t>
                      </a:r>
                      <a:endParaRPr lang="en-US" altLang="zh-CN" sz="1400" b="1" kern="1200" dirty="0">
                        <a:solidFill>
                          <a:schemeClr val="accent2">
                            <a:lumMod val="50000"/>
                          </a:schemeClr>
                        </a:solidFill>
                        <a:effectLst/>
                        <a:latin typeface="微软雅黑" panose="020B0503020204020204" pitchFamily="34" charset="-122"/>
                        <a:ea typeface="微软雅黑" panose="020B0503020204020204" pitchFamily="34" charset="-122"/>
                        <a:cs typeface="+mn-cs"/>
                      </a:endParaRPr>
                    </a:p>
                  </a:txBody>
                  <a:tcPr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r>
              <a:tr h="494030">
                <a:tc>
                  <a:txBody>
                    <a:bodyPr/>
                    <a:p>
                      <a:pPr marL="284480" indent="-284480" algn="ctr" fontAlgn="auto">
                        <a:lnSpc>
                          <a:spcPct val="130000"/>
                        </a:lnSpc>
                      </a:pPr>
                      <a:r>
                        <a:rPr lang="zh-CN" altLang="en-US" sz="1400" b="1" dirty="0">
                          <a:latin typeface="微软雅黑" panose="020B0503020204020204" pitchFamily="34" charset="-122"/>
                          <a:ea typeface="微软雅黑" panose="020B0503020204020204" pitchFamily="34" charset="-122"/>
                        </a:rPr>
                        <a:t>说明书</a:t>
                      </a:r>
                      <a:endParaRPr lang="zh-CN" altLang="en-US" sz="1400" b="1" dirty="0">
                        <a:latin typeface="微软雅黑" panose="020B0503020204020204" pitchFamily="34" charset="-122"/>
                        <a:ea typeface="微软雅黑" panose="020B0503020204020204" pitchFamily="34" charset="-122"/>
                      </a:endParaRPr>
                    </a:p>
                    <a:p>
                      <a:pPr marL="284480" indent="-284480" algn="ctr" fontAlgn="auto">
                        <a:lnSpc>
                          <a:spcPct val="130000"/>
                        </a:lnSpc>
                      </a:pPr>
                      <a:r>
                        <a:rPr lang="zh-CN" altLang="en-US" sz="1400" b="1" dirty="0">
                          <a:latin typeface="微软雅黑" panose="020B0503020204020204" pitchFamily="34" charset="-122"/>
                          <a:ea typeface="微软雅黑" panose="020B0503020204020204" pitchFamily="34" charset="-122"/>
                        </a:rPr>
                        <a:t>禁忌</a:t>
                      </a:r>
                      <a:endParaRPr lang="zh-CN" altLang="en-US" sz="1400" b="1" dirty="0">
                        <a:latin typeface="微软雅黑" panose="020B0503020204020204" pitchFamily="34" charset="-122"/>
                        <a:ea typeface="微软雅黑" panose="020B0503020204020204" pitchFamily="34" charset="-122"/>
                      </a:endParaRPr>
                    </a:p>
                  </a:txBody>
                  <a:tcPr anchor="ctr" anchorCtr="0">
                    <a:lnL w="12700">
                      <a:solidFill>
                        <a:schemeClr val="tx1"/>
                      </a:solidFill>
                      <a:prstDash val="solid"/>
                    </a:lnL>
                    <a:lnR w="12700">
                      <a:solidFill>
                        <a:schemeClr val="tx1"/>
                      </a:solidFill>
                      <a:prstDash val="solid"/>
                    </a:lnR>
                    <a:lnT w="12700">
                      <a:solidFill>
                        <a:schemeClr val="tx1"/>
                      </a:solidFill>
                      <a:prstDash val="solid"/>
                    </a:lnT>
                    <a:lnB w="12700" cmpd="sng">
                      <a:solidFill>
                        <a:schemeClr val="tx1"/>
                      </a:solidFill>
                      <a:prstDash val="solid"/>
                    </a:lnB>
                  </a:tcPr>
                </a:tc>
                <a:tc>
                  <a:txBody>
                    <a:bodyPr/>
                    <a:p>
                      <a:pPr marL="284480" indent="0" algn="ctr" fontAlgn="auto">
                        <a:lnSpc>
                          <a:spcPct val="130000"/>
                        </a:lnSpc>
                        <a:buFont typeface="Wingdings" panose="05000000000000000000" pitchFamily="2" charset="2"/>
                        <a:buNone/>
                      </a:pPr>
                      <a:r>
                        <a:rPr lang="zh-CN" altLang="en-US" sz="1400" b="1" dirty="0">
                          <a:solidFill>
                            <a:schemeClr val="accent2">
                              <a:lumMod val="50000"/>
                            </a:schemeClr>
                          </a:solidFill>
                          <a:latin typeface="微软雅黑" panose="020B0503020204020204" pitchFamily="34" charset="-122"/>
                          <a:ea typeface="微软雅黑" panose="020B0503020204020204" pitchFamily="34" charset="-122"/>
                        </a:rPr>
                        <a:t>对本品中任何成份过敏者禁用</a:t>
                      </a:r>
                      <a:endParaRPr lang="zh-CN" altLang="en-US" sz="1400" b="1" dirty="0">
                        <a:solidFill>
                          <a:schemeClr val="accent2">
                            <a:lumMod val="50000"/>
                          </a:schemeClr>
                        </a:solidFill>
                        <a:latin typeface="微软雅黑" panose="020B0503020204020204" pitchFamily="34" charset="-122"/>
                        <a:ea typeface="微软雅黑" panose="020B0503020204020204" pitchFamily="34" charset="-122"/>
                      </a:endParaRPr>
                    </a:p>
                  </a:txBody>
                  <a:tcPr anchor="ctr" anchorCtr="0">
                    <a:lnL w="12700">
                      <a:solidFill>
                        <a:schemeClr val="tx1"/>
                      </a:solidFill>
                      <a:prstDash val="solid"/>
                    </a:lnL>
                    <a:lnR w="12700">
                      <a:solidFill>
                        <a:schemeClr val="tx1"/>
                      </a:solidFill>
                      <a:prstDash val="solid"/>
                    </a:lnR>
                    <a:lnT w="12700">
                      <a:solidFill>
                        <a:schemeClr val="tx1"/>
                      </a:solidFill>
                      <a:prstDash val="solid"/>
                    </a:lnT>
                    <a:lnB w="12700" cmpd="sng">
                      <a:solidFill>
                        <a:schemeClr val="tx1"/>
                      </a:solidFill>
                      <a:prstDash val="solid"/>
                    </a:lnB>
                  </a:tcPr>
                </a:tc>
              </a:tr>
            </a:tbl>
          </a:graphicData>
        </a:graphic>
      </p:graphicFrame>
      <p:graphicFrame>
        <p:nvGraphicFramePr>
          <p:cNvPr id="4" name="表格 3"/>
          <p:cNvGraphicFramePr>
            <a:graphicFrameLocks noGrp="1"/>
          </p:cNvGraphicFramePr>
          <p:nvPr>
            <p:custDataLst>
              <p:tags r:id="rId2"/>
            </p:custDataLst>
          </p:nvPr>
        </p:nvGraphicFramePr>
        <p:xfrm>
          <a:off x="471170" y="1075690"/>
          <a:ext cx="11224895" cy="1957070"/>
        </p:xfrm>
        <a:graphic>
          <a:graphicData uri="http://schemas.openxmlformats.org/drawingml/2006/table">
            <a:tbl>
              <a:tblPr firstRow="1" bandRow="1">
                <a:tableStyleId>{72833802-FEF1-4C79-8D5D-14CF1EAF98D9}</a:tableStyleId>
              </a:tblPr>
              <a:tblGrid>
                <a:gridCol w="812800"/>
                <a:gridCol w="1618615"/>
                <a:gridCol w="935990"/>
                <a:gridCol w="840105"/>
                <a:gridCol w="720090"/>
                <a:gridCol w="772160"/>
                <a:gridCol w="772795"/>
                <a:gridCol w="720725"/>
                <a:gridCol w="793750"/>
                <a:gridCol w="922020"/>
                <a:gridCol w="793750"/>
                <a:gridCol w="1522095"/>
              </a:tblGrid>
              <a:tr h="340995">
                <a:tc rowSpan="2" gridSpan="2">
                  <a:txBody>
                    <a:bodyPr/>
                    <a:p>
                      <a:pPr indent="0" algn="ctr">
                        <a:lnSpc>
                          <a:spcPct val="100000"/>
                        </a:lnSpc>
                        <a:buNone/>
                      </a:pPr>
                      <a:r>
                        <a:rPr lang="zh-CN" altLang="en-US" sz="1400" b="1" dirty="0">
                          <a:solidFill>
                            <a:schemeClr val="bg1"/>
                          </a:solidFill>
                          <a:latin typeface="微软雅黑" panose="020B0503020204020204" pitchFamily="34" charset="-122"/>
                          <a:ea typeface="微软雅黑" panose="020B0503020204020204" pitchFamily="34" charset="-122"/>
                        </a:rPr>
                        <a:t>药品</a:t>
                      </a:r>
                      <a:endParaRPr lang="zh-CN" altLang="en-US" sz="1400" b="1"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miter lim="800000"/>
                    </a:lnL>
                    <a:lnR w="12700">
                      <a:solidFill>
                        <a:schemeClr val="tx1"/>
                      </a:solidFill>
                      <a:prstDash val="solid"/>
                    </a:lnR>
                    <a:lnT w="12700" cap="flat" cmpd="sng" algn="ctr">
                      <a:solidFill>
                        <a:schemeClr val="tx1"/>
                      </a:solidFill>
                      <a:prstDash val="solid"/>
                      <a:miter lim="800000"/>
                    </a:lnT>
                    <a:lnB w="12700" cap="flat" cmpd="sng" algn="ctr">
                      <a:solidFill>
                        <a:schemeClr val="tx1"/>
                      </a:solidFill>
                      <a:prstDash val="solid"/>
                      <a:miter lim="800000"/>
                    </a:lnB>
                    <a:solidFill>
                      <a:srgbClr val="00B0F0"/>
                    </a:solidFill>
                  </a:tcPr>
                </a:tc>
                <a:tc rowSpan="2" hMerge="1">
                  <a:tcPr anchor="ctr">
                    <a:lnR w="12700">
                      <a:solidFill>
                        <a:schemeClr val="tx1"/>
                      </a:solidFill>
                      <a:prstDash val="solid"/>
                    </a:lnR>
                    <a:lnT w="12700" cap="flat" cmpd="sng" algn="ctr">
                      <a:solidFill>
                        <a:schemeClr val="tx1"/>
                      </a:solidFill>
                      <a:prstDash val="solid"/>
                      <a:miter lim="800000"/>
                    </a:lnT>
                    <a:solidFill>
                      <a:schemeClr val="accent2">
                        <a:lumMod val="50000"/>
                      </a:schemeClr>
                    </a:solidFill>
                  </a:tcPr>
                </a:tc>
                <a:tc rowSpan="2">
                  <a:txBody>
                    <a:bodyPr/>
                    <a:p>
                      <a:pPr indent="0" algn="ctr">
                        <a:lnSpc>
                          <a:spcPct val="100000"/>
                        </a:lnSpc>
                      </a:pPr>
                      <a:r>
                        <a:rPr lang="zh-CN" altLang="en-US" sz="1400" b="1" dirty="0">
                          <a:solidFill>
                            <a:schemeClr val="bg1"/>
                          </a:solidFill>
                          <a:latin typeface="微软雅黑" panose="020B0503020204020204" pitchFamily="34" charset="-122"/>
                          <a:ea typeface="微软雅黑" panose="020B0503020204020204" pitchFamily="34" charset="-122"/>
                        </a:rPr>
                        <a:t>医保类型</a:t>
                      </a:r>
                      <a:endParaRPr lang="zh-CN" altLang="en-US" sz="1400" b="1" dirty="0">
                        <a:solidFill>
                          <a:schemeClr val="bg1"/>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cap="flat" cmpd="sng" algn="ctr">
                      <a:solidFill>
                        <a:schemeClr val="tx1"/>
                      </a:solidFill>
                      <a:prstDash val="solid"/>
                      <a:miter lim="800000"/>
                    </a:lnT>
                    <a:lnB w="12700" cap="flat" cmpd="sng" algn="ctr">
                      <a:solidFill>
                        <a:schemeClr val="tx1"/>
                      </a:solidFill>
                      <a:prstDash val="solid"/>
                      <a:miter lim="800000"/>
                    </a:lnB>
                    <a:solidFill>
                      <a:srgbClr val="00B0F0"/>
                    </a:solidFill>
                  </a:tcPr>
                </a:tc>
                <a:tc gridSpan="6">
                  <a:txBody>
                    <a:bodyPr/>
                    <a:p>
                      <a:pPr indent="0" algn="ctr">
                        <a:lnSpc>
                          <a:spcPct val="100000"/>
                        </a:lnSpc>
                      </a:pPr>
                      <a:r>
                        <a:rPr lang="zh-CN" altLang="en-US" sz="1400" b="1" dirty="0">
                          <a:solidFill>
                            <a:schemeClr val="bg1"/>
                          </a:solidFill>
                          <a:latin typeface="微软雅黑" panose="020B0503020204020204" pitchFamily="34" charset="-122"/>
                          <a:ea typeface="微软雅黑" panose="020B0503020204020204" pitchFamily="34" charset="-122"/>
                        </a:rPr>
                        <a:t>主要组份（每</a:t>
                      </a:r>
                      <a:r>
                        <a:rPr lang="en-US" altLang="zh-CN" sz="1400" b="1" dirty="0">
                          <a:solidFill>
                            <a:schemeClr val="bg1"/>
                          </a:solidFill>
                          <a:latin typeface="微软雅黑" panose="020B0503020204020204" pitchFamily="34" charset="-122"/>
                          <a:ea typeface="微软雅黑" panose="020B0503020204020204" pitchFamily="34" charset="-122"/>
                        </a:rPr>
                        <a:t>500ml</a:t>
                      </a:r>
                      <a:r>
                        <a:rPr lang="zh-CN" altLang="en-US" sz="1400" b="1" dirty="0">
                          <a:solidFill>
                            <a:schemeClr val="bg1"/>
                          </a:solidFill>
                          <a:latin typeface="微软雅黑" panose="020B0503020204020204" pitchFamily="34" charset="-122"/>
                          <a:ea typeface="微软雅黑" panose="020B0503020204020204" pitchFamily="34" charset="-122"/>
                        </a:rPr>
                        <a:t>中含量）</a:t>
                      </a:r>
                      <a:r>
                        <a:rPr lang="en-US" altLang="zh-CN" sz="1400" b="1" baseline="30000" dirty="0">
                          <a:solidFill>
                            <a:schemeClr val="bg1"/>
                          </a:solidFill>
                          <a:latin typeface="微软雅黑" panose="020B0503020204020204" pitchFamily="34" charset="-122"/>
                          <a:ea typeface="微软雅黑" panose="020B0503020204020204" pitchFamily="34" charset="-122"/>
                        </a:rPr>
                        <a:t>[1-2]</a:t>
                      </a:r>
                      <a:endParaRPr lang="en-US" altLang="zh-CN" sz="1400" b="1" baseline="30000" dirty="0">
                        <a:solidFill>
                          <a:schemeClr val="bg1"/>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cap="flat" cmpd="sng" algn="ctr">
                      <a:solidFill>
                        <a:schemeClr val="tx1"/>
                      </a:solidFill>
                      <a:prstDash val="solid"/>
                      <a:miter lim="800000"/>
                    </a:lnT>
                    <a:lnB w="12700" cap="flat" cmpd="sng" algn="ctr">
                      <a:solidFill>
                        <a:schemeClr val="tx1"/>
                      </a:solidFill>
                      <a:prstDash val="solid"/>
                      <a:miter lim="800000"/>
                    </a:lnB>
                    <a:solidFill>
                      <a:srgbClr val="00B0F0"/>
                    </a:solidFill>
                  </a:tcPr>
                </a:tc>
                <a:tc hMerge="1">
                  <a:tcPr>
                    <a:lnT w="12700" cap="flat" cmpd="sng" algn="ctr">
                      <a:solidFill>
                        <a:schemeClr val="tx1"/>
                      </a:solidFill>
                      <a:prstDash val="solid"/>
                      <a:miter lim="800000"/>
                    </a:lnT>
                    <a:lnB w="12700" cap="flat" cmpd="sng" algn="ctr">
                      <a:solidFill>
                        <a:schemeClr val="tx1"/>
                      </a:solidFill>
                      <a:prstDash val="solid"/>
                      <a:miter lim="800000"/>
                    </a:lnB>
                  </a:tcPr>
                </a:tc>
                <a:tc hMerge="1">
                  <a:tcPr>
                    <a:lnT w="12700" cap="flat" cmpd="sng" algn="ctr">
                      <a:solidFill>
                        <a:schemeClr val="tx1"/>
                      </a:solidFill>
                      <a:prstDash val="solid"/>
                      <a:miter lim="800000"/>
                    </a:lnT>
                    <a:lnB w="12700" cap="flat" cmpd="sng" algn="ctr">
                      <a:solidFill>
                        <a:schemeClr val="tx1"/>
                      </a:solidFill>
                      <a:prstDash val="solid"/>
                      <a:miter lim="800000"/>
                    </a:lnB>
                  </a:tcPr>
                </a:tc>
                <a:tc hMerge="1">
                  <a:tcPr>
                    <a:lnT w="12700" cap="flat" cmpd="sng" algn="ctr">
                      <a:solidFill>
                        <a:schemeClr val="tx1"/>
                      </a:solidFill>
                      <a:prstDash val="solid"/>
                      <a:miter lim="800000"/>
                    </a:lnT>
                    <a:lnB w="12700" cap="flat" cmpd="sng" algn="ctr">
                      <a:solidFill>
                        <a:schemeClr val="tx1"/>
                      </a:solidFill>
                      <a:prstDash val="solid"/>
                      <a:miter lim="800000"/>
                    </a:lnB>
                  </a:tcPr>
                </a:tc>
                <a:tc hMerge="1">
                  <a:tcPr>
                    <a:lnT w="12700" cap="flat" cmpd="sng" algn="ctr">
                      <a:solidFill>
                        <a:schemeClr val="tx1"/>
                      </a:solidFill>
                      <a:prstDash val="solid"/>
                      <a:miter lim="800000"/>
                    </a:lnT>
                    <a:lnB w="12700" cap="flat" cmpd="sng" algn="ctr">
                      <a:solidFill>
                        <a:schemeClr val="tx1"/>
                      </a:solidFill>
                      <a:prstDash val="solid"/>
                      <a:miter lim="800000"/>
                    </a:lnB>
                  </a:tcPr>
                </a:tc>
                <a:tc hMerge="1">
                  <a:tcPr>
                    <a:lnR w="12700">
                      <a:solidFill>
                        <a:schemeClr val="tx1"/>
                      </a:solidFill>
                      <a:prstDash val="solid"/>
                    </a:lnR>
                    <a:lnT w="12700" cap="flat" cmpd="sng" algn="ctr">
                      <a:solidFill>
                        <a:schemeClr val="tx1"/>
                      </a:solidFill>
                      <a:prstDash val="solid"/>
                      <a:miter lim="800000"/>
                    </a:lnT>
                    <a:lnB w="12700" cap="flat" cmpd="sng" algn="ctr">
                      <a:solidFill>
                        <a:schemeClr val="tx1"/>
                      </a:solidFill>
                      <a:prstDash val="solid"/>
                      <a:miter lim="800000"/>
                    </a:lnB>
                  </a:tcPr>
                </a:tc>
                <a:tc gridSpan="3">
                  <a:txBody>
                    <a:bodyPr/>
                    <a:p>
                      <a:pPr indent="0" algn="ctr">
                        <a:lnSpc>
                          <a:spcPct val="100000"/>
                        </a:lnSpc>
                      </a:pPr>
                      <a:r>
                        <a:rPr lang="zh-CN" altLang="en-US" sz="1400" dirty="0">
                          <a:solidFill>
                            <a:schemeClr val="bg1"/>
                          </a:solidFill>
                          <a:latin typeface="微软雅黑" panose="020B0503020204020204" pitchFamily="34" charset="-122"/>
                          <a:ea typeface="微软雅黑" panose="020B0503020204020204" pitchFamily="34" charset="-122"/>
                        </a:rPr>
                        <a:t>药品理化性质</a:t>
                      </a:r>
                      <a:r>
                        <a:rPr lang="en-US" altLang="zh-CN" sz="1400" b="1" baseline="30000" dirty="0">
                          <a:solidFill>
                            <a:schemeClr val="bg1"/>
                          </a:solidFill>
                          <a:latin typeface="微软雅黑" panose="020B0503020204020204" pitchFamily="34" charset="-122"/>
                          <a:ea typeface="微软雅黑" panose="020B0503020204020204" pitchFamily="34" charset="-122"/>
                        </a:rPr>
                        <a:t>[1-2]</a:t>
                      </a:r>
                      <a:endParaRPr lang="en-US" altLang="zh-CN" sz="1400" b="1" baseline="30000" dirty="0">
                        <a:solidFill>
                          <a:schemeClr val="bg1"/>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cap="flat" cmpd="sng" algn="ctr">
                      <a:solidFill>
                        <a:schemeClr val="tx1"/>
                      </a:solidFill>
                      <a:prstDash val="solid"/>
                      <a:miter lim="800000"/>
                    </a:lnR>
                    <a:lnT w="12700" cap="flat" cmpd="sng" algn="ctr">
                      <a:solidFill>
                        <a:schemeClr val="tx1"/>
                      </a:solidFill>
                      <a:prstDash val="solid"/>
                      <a:miter lim="800000"/>
                    </a:lnT>
                    <a:lnB w="12700" cap="flat" cmpd="sng" algn="ctr">
                      <a:solidFill>
                        <a:schemeClr val="tx1"/>
                      </a:solidFill>
                      <a:prstDash val="solid"/>
                      <a:miter lim="800000"/>
                    </a:lnB>
                    <a:solidFill>
                      <a:srgbClr val="00B0F0"/>
                    </a:solidFill>
                  </a:tcPr>
                </a:tc>
                <a:tc hMerge="1">
                  <a:tcPr>
                    <a:lnT w="12700" cap="flat" cmpd="sng" algn="ctr">
                      <a:solidFill>
                        <a:schemeClr val="tx1"/>
                      </a:solidFill>
                      <a:prstDash val="solid"/>
                      <a:miter lim="800000"/>
                    </a:lnT>
                    <a:lnB w="12700" cap="flat" cmpd="sng" algn="ctr">
                      <a:solidFill>
                        <a:schemeClr val="tx1"/>
                      </a:solidFill>
                      <a:prstDash val="solid"/>
                      <a:miter lim="800000"/>
                    </a:lnB>
                    <a:solidFill>
                      <a:srgbClr val="029741"/>
                    </a:solidFill>
                  </a:tcPr>
                </a:tc>
                <a:tc hMerge="1">
                  <a:tcPr>
                    <a:lnR w="12700" cap="flat" cmpd="sng" algn="ctr">
                      <a:solidFill>
                        <a:schemeClr val="tx1"/>
                      </a:solidFill>
                      <a:prstDash val="solid"/>
                      <a:miter lim="800000"/>
                    </a:lnR>
                    <a:lnT w="12700" cap="flat" cmpd="sng" algn="ctr">
                      <a:solidFill>
                        <a:schemeClr val="tx1"/>
                      </a:solidFill>
                      <a:prstDash val="solid"/>
                      <a:miter lim="800000"/>
                    </a:lnT>
                    <a:lnB w="12700" cap="flat" cmpd="sng" algn="ctr">
                      <a:solidFill>
                        <a:schemeClr val="tx1"/>
                      </a:solidFill>
                      <a:prstDash val="solid"/>
                      <a:miter lim="800000"/>
                    </a:lnB>
                    <a:solidFill>
                      <a:srgbClr val="029741"/>
                    </a:solidFill>
                  </a:tcPr>
                </a:tc>
              </a:tr>
              <a:tr h="579755">
                <a:tc vMerge="1" gridSpan="2">
                  <a:tcPr>
                    <a:lnL w="12700" cap="flat" cmpd="sng" algn="ctr">
                      <a:solidFill>
                        <a:schemeClr val="tx1"/>
                      </a:solidFill>
                      <a:prstDash val="solid"/>
                      <a:miter lim="800000"/>
                    </a:lnL>
                    <a:lnB w="12700" cap="flat" cmpd="sng" algn="ctr">
                      <a:solidFill>
                        <a:schemeClr val="tx1"/>
                      </a:solidFill>
                      <a:prstDash val="solid"/>
                      <a:miter lim="800000"/>
                    </a:lnB>
                  </a:tcPr>
                </a:tc>
                <a:tc vMerge="1" hMerge="1">
                  <a:tcPr>
                    <a:lnR w="12700">
                      <a:solidFill>
                        <a:schemeClr val="tx1"/>
                      </a:solidFill>
                      <a:prstDash val="solid"/>
                    </a:lnR>
                    <a:lnB w="12700" cap="flat" cmpd="sng" algn="ctr">
                      <a:solidFill>
                        <a:schemeClr val="tx1"/>
                      </a:solidFill>
                      <a:prstDash val="solid"/>
                      <a:miter lim="800000"/>
                    </a:lnB>
                  </a:tcPr>
                </a:tc>
                <a:tc vMerge="1">
                  <a:tcPr>
                    <a:lnL w="12700">
                      <a:solidFill>
                        <a:schemeClr val="tx1"/>
                      </a:solidFill>
                      <a:prstDash val="solid"/>
                    </a:lnL>
                    <a:lnR w="12700">
                      <a:solidFill>
                        <a:schemeClr val="tx1"/>
                      </a:solidFill>
                      <a:prstDash val="solid"/>
                    </a:lnR>
                    <a:lnB w="12700" cap="flat" cmpd="sng" algn="ctr">
                      <a:solidFill>
                        <a:schemeClr val="tx1"/>
                      </a:solidFill>
                      <a:prstDash val="solid"/>
                      <a:miter lim="800000"/>
                    </a:lnB>
                  </a:tcPr>
                </a:tc>
                <a:tc>
                  <a:txBody>
                    <a:bodyPr/>
                    <a:p>
                      <a:pPr indent="0" algn="ctr">
                        <a:lnSpc>
                          <a:spcPct val="100000"/>
                        </a:lnSpc>
                      </a:pPr>
                      <a:r>
                        <a:rPr lang="zh-CN" altLang="en-US" sz="1400" b="1" dirty="0">
                          <a:solidFill>
                            <a:schemeClr val="bg1"/>
                          </a:solidFill>
                          <a:latin typeface="微软雅黑" panose="020B0503020204020204" pitchFamily="34" charset="-122"/>
                          <a:ea typeface="微软雅黑" panose="020B0503020204020204" pitchFamily="34" charset="-122"/>
                        </a:rPr>
                        <a:t>醋酸钠</a:t>
                      </a:r>
                      <a:endParaRPr lang="zh-CN" altLang="en-US" sz="1400" b="1" dirty="0">
                        <a:solidFill>
                          <a:schemeClr val="bg1"/>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cap="flat" cmpd="sng" algn="ctr">
                      <a:solidFill>
                        <a:schemeClr val="tx1"/>
                      </a:solidFill>
                      <a:prstDash val="solid"/>
                      <a:miter lim="800000"/>
                    </a:lnT>
                    <a:lnB w="12700" cap="flat" cmpd="sng" algn="ctr">
                      <a:solidFill>
                        <a:schemeClr val="tx1"/>
                      </a:solidFill>
                      <a:prstDash val="solid"/>
                      <a:miter lim="800000"/>
                    </a:lnB>
                    <a:solidFill>
                      <a:srgbClr val="00B0F0"/>
                    </a:solidFill>
                  </a:tcPr>
                </a:tc>
                <a:tc>
                  <a:txBody>
                    <a:bodyPr/>
                    <a:p>
                      <a:pPr indent="0" algn="ctr">
                        <a:lnSpc>
                          <a:spcPct val="100000"/>
                        </a:lnSpc>
                      </a:pPr>
                      <a:r>
                        <a:rPr lang="zh-CN" altLang="en-US" sz="1400" b="1" dirty="0">
                          <a:solidFill>
                            <a:schemeClr val="bg1"/>
                          </a:solidFill>
                          <a:latin typeface="微软雅黑" panose="020B0503020204020204" pitchFamily="34" charset="-122"/>
                          <a:ea typeface="微软雅黑" panose="020B0503020204020204" pitchFamily="34" charset="-122"/>
                        </a:rPr>
                        <a:t>乳酸钠</a:t>
                      </a:r>
                      <a:endParaRPr lang="zh-CN" altLang="en-US" sz="1400" b="1" dirty="0">
                        <a:solidFill>
                          <a:schemeClr val="bg1"/>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cap="flat" cmpd="sng" algn="ctr">
                      <a:solidFill>
                        <a:schemeClr val="tx1"/>
                      </a:solidFill>
                      <a:prstDash val="solid"/>
                      <a:miter lim="800000"/>
                    </a:lnT>
                    <a:lnB w="12700" cap="flat" cmpd="sng" algn="ctr">
                      <a:solidFill>
                        <a:schemeClr val="tx1"/>
                      </a:solidFill>
                      <a:prstDash val="solid"/>
                      <a:miter lim="800000"/>
                    </a:lnB>
                    <a:solidFill>
                      <a:srgbClr val="00B0F0"/>
                    </a:solidFill>
                  </a:tcPr>
                </a:tc>
                <a:tc>
                  <a:txBody>
                    <a:bodyPr/>
                    <a:p>
                      <a:pPr indent="0" algn="ctr">
                        <a:lnSpc>
                          <a:spcPct val="100000"/>
                        </a:lnSpc>
                      </a:pPr>
                      <a:r>
                        <a:rPr lang="zh-CN" altLang="en-US" sz="1400" b="1" dirty="0">
                          <a:solidFill>
                            <a:schemeClr val="bg1"/>
                          </a:solidFill>
                          <a:latin typeface="微软雅黑" panose="020B0503020204020204" pitchFamily="34" charset="-122"/>
                          <a:ea typeface="微软雅黑" panose="020B0503020204020204" pitchFamily="34" charset="-122"/>
                        </a:rPr>
                        <a:t>氯化钠</a:t>
                      </a:r>
                      <a:endParaRPr lang="zh-CN" altLang="en-US" sz="1400" b="1" dirty="0">
                        <a:solidFill>
                          <a:schemeClr val="bg1"/>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cap="flat" cmpd="sng" algn="ctr">
                      <a:solidFill>
                        <a:schemeClr val="tx1"/>
                      </a:solidFill>
                      <a:prstDash val="solid"/>
                      <a:miter lim="800000"/>
                    </a:lnT>
                    <a:lnB w="12700" cap="flat" cmpd="sng" algn="ctr">
                      <a:solidFill>
                        <a:schemeClr val="tx1"/>
                      </a:solidFill>
                      <a:prstDash val="solid"/>
                      <a:miter lim="800000"/>
                    </a:lnB>
                    <a:solidFill>
                      <a:srgbClr val="00B0F0"/>
                    </a:solidFill>
                  </a:tcPr>
                </a:tc>
                <a:tc>
                  <a:txBody>
                    <a:bodyPr/>
                    <a:p>
                      <a:pPr indent="0" algn="ctr">
                        <a:lnSpc>
                          <a:spcPct val="100000"/>
                        </a:lnSpc>
                      </a:pPr>
                      <a:r>
                        <a:rPr lang="zh-CN" altLang="en-US" sz="1400" b="1" dirty="0">
                          <a:solidFill>
                            <a:schemeClr val="bg1"/>
                          </a:solidFill>
                          <a:latin typeface="微软雅黑" panose="020B0503020204020204" pitchFamily="34" charset="-122"/>
                          <a:ea typeface="微软雅黑" panose="020B0503020204020204" pitchFamily="34" charset="-122"/>
                        </a:rPr>
                        <a:t>氯化钾</a:t>
                      </a:r>
                      <a:endParaRPr lang="zh-CN" altLang="en-US" sz="1400" b="1" dirty="0">
                        <a:solidFill>
                          <a:schemeClr val="bg1"/>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cap="flat" cmpd="sng" algn="ctr">
                      <a:solidFill>
                        <a:schemeClr val="tx1"/>
                      </a:solidFill>
                      <a:prstDash val="solid"/>
                      <a:miter lim="800000"/>
                    </a:lnT>
                    <a:lnB w="12700" cap="flat" cmpd="sng" algn="ctr">
                      <a:solidFill>
                        <a:schemeClr val="tx1"/>
                      </a:solidFill>
                      <a:prstDash val="solid"/>
                      <a:miter lim="800000"/>
                    </a:lnB>
                    <a:solidFill>
                      <a:srgbClr val="00B0F0"/>
                    </a:solidFill>
                  </a:tcPr>
                </a:tc>
                <a:tc>
                  <a:txBody>
                    <a:bodyPr/>
                    <a:p>
                      <a:pPr indent="0" algn="ctr">
                        <a:lnSpc>
                          <a:spcPct val="100000"/>
                        </a:lnSpc>
                      </a:pPr>
                      <a:r>
                        <a:rPr lang="zh-CN" altLang="en-US" sz="1400" b="1" dirty="0">
                          <a:solidFill>
                            <a:schemeClr val="bg1"/>
                          </a:solidFill>
                          <a:latin typeface="微软雅黑" panose="020B0503020204020204" pitchFamily="34" charset="-122"/>
                          <a:ea typeface="微软雅黑" panose="020B0503020204020204" pitchFamily="34" charset="-122"/>
                        </a:rPr>
                        <a:t>氯化钙</a:t>
                      </a:r>
                      <a:endParaRPr lang="zh-CN" altLang="en-US" sz="1400" b="1" dirty="0">
                        <a:solidFill>
                          <a:schemeClr val="bg1"/>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cap="flat" cmpd="sng" algn="ctr">
                      <a:solidFill>
                        <a:schemeClr val="tx1"/>
                      </a:solidFill>
                      <a:prstDash val="solid"/>
                      <a:miter lim="800000"/>
                    </a:lnT>
                    <a:lnB w="12700" cap="flat" cmpd="sng" algn="ctr">
                      <a:solidFill>
                        <a:schemeClr val="tx1"/>
                      </a:solidFill>
                      <a:prstDash val="solid"/>
                      <a:miter lim="800000"/>
                    </a:lnB>
                    <a:solidFill>
                      <a:srgbClr val="00B0F0"/>
                    </a:solidFill>
                  </a:tcPr>
                </a:tc>
                <a:tc>
                  <a:txBody>
                    <a:bodyPr/>
                    <a:p>
                      <a:pPr indent="0" algn="ctr">
                        <a:lnSpc>
                          <a:spcPct val="100000"/>
                        </a:lnSpc>
                      </a:pPr>
                      <a:r>
                        <a:rPr lang="zh-CN" altLang="en-US" sz="1400" b="1" dirty="0">
                          <a:solidFill>
                            <a:schemeClr val="bg1"/>
                          </a:solidFill>
                          <a:latin typeface="微软雅黑" panose="020B0503020204020204" pitchFamily="34" charset="-122"/>
                          <a:ea typeface="微软雅黑" panose="020B0503020204020204" pitchFamily="34" charset="-122"/>
                        </a:rPr>
                        <a:t>无水</a:t>
                      </a:r>
                      <a:endParaRPr lang="en-US" altLang="zh-CN" sz="1400" b="1" dirty="0">
                        <a:solidFill>
                          <a:schemeClr val="bg1"/>
                        </a:solidFill>
                        <a:latin typeface="微软雅黑" panose="020B0503020204020204" pitchFamily="34" charset="-122"/>
                        <a:ea typeface="微软雅黑" panose="020B0503020204020204" pitchFamily="34" charset="-122"/>
                      </a:endParaRPr>
                    </a:p>
                    <a:p>
                      <a:pPr indent="0" algn="ctr">
                        <a:lnSpc>
                          <a:spcPct val="100000"/>
                        </a:lnSpc>
                      </a:pPr>
                      <a:r>
                        <a:rPr lang="zh-CN" altLang="en-US" sz="1400" b="1" dirty="0">
                          <a:solidFill>
                            <a:schemeClr val="bg1"/>
                          </a:solidFill>
                          <a:latin typeface="微软雅黑" panose="020B0503020204020204" pitchFamily="34" charset="-122"/>
                          <a:ea typeface="微软雅黑" panose="020B0503020204020204" pitchFamily="34" charset="-122"/>
                        </a:rPr>
                        <a:t>葡萄糖</a:t>
                      </a:r>
                      <a:endParaRPr lang="zh-CN" altLang="en-US" sz="1400" b="1" dirty="0">
                        <a:solidFill>
                          <a:schemeClr val="bg1"/>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cap="flat" cmpd="sng" algn="ctr">
                      <a:solidFill>
                        <a:schemeClr val="tx1"/>
                      </a:solidFill>
                      <a:prstDash val="solid"/>
                      <a:miter lim="800000"/>
                    </a:lnT>
                    <a:lnB w="12700" cap="flat" cmpd="sng" algn="ctr">
                      <a:solidFill>
                        <a:schemeClr val="tx1"/>
                      </a:solidFill>
                      <a:prstDash val="solid"/>
                      <a:miter lim="800000"/>
                    </a:lnB>
                    <a:solidFill>
                      <a:srgbClr val="00B0F0"/>
                    </a:solidFill>
                  </a:tcPr>
                </a:tc>
                <a:tc>
                  <a:txBody>
                    <a:bodyPr/>
                    <a:p>
                      <a:pPr indent="0" algn="ctr">
                        <a:lnSpc>
                          <a:spcPct val="100000"/>
                        </a:lnSpc>
                      </a:pPr>
                      <a:r>
                        <a:rPr lang="zh-CN" altLang="en-US" sz="1400" b="1" dirty="0">
                          <a:solidFill>
                            <a:schemeClr val="bg1"/>
                          </a:solidFill>
                          <a:latin typeface="微软雅黑" panose="020B0503020204020204" pitchFamily="34" charset="-122"/>
                          <a:ea typeface="微软雅黑" panose="020B0503020204020204" pitchFamily="34" charset="-122"/>
                        </a:rPr>
                        <a:t>辅料</a:t>
                      </a:r>
                      <a:endParaRPr lang="zh-CN" altLang="en-US" sz="1400" b="1" dirty="0">
                        <a:solidFill>
                          <a:schemeClr val="bg1"/>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cap="flat" cmpd="sng" algn="ctr">
                      <a:solidFill>
                        <a:schemeClr val="tx1"/>
                      </a:solidFill>
                      <a:prstDash val="solid"/>
                      <a:miter lim="800000"/>
                    </a:lnT>
                    <a:lnB w="12700" cap="flat" cmpd="sng" algn="ctr">
                      <a:solidFill>
                        <a:schemeClr val="tx1"/>
                      </a:solidFill>
                      <a:prstDash val="solid"/>
                      <a:miter lim="800000"/>
                    </a:lnB>
                    <a:solidFill>
                      <a:srgbClr val="00B0F0"/>
                    </a:solidFill>
                  </a:tcPr>
                </a:tc>
                <a:tc>
                  <a:txBody>
                    <a:bodyPr/>
                    <a:p>
                      <a:pPr indent="0" algn="ctr">
                        <a:lnSpc>
                          <a:spcPct val="100000"/>
                        </a:lnSpc>
                      </a:pPr>
                      <a:r>
                        <a:rPr lang="en-US" altLang="zh-CN" sz="1400" b="1" dirty="0">
                          <a:solidFill>
                            <a:schemeClr val="bg1"/>
                          </a:solidFill>
                          <a:latin typeface="微软雅黑" panose="020B0503020204020204" pitchFamily="34" charset="-122"/>
                          <a:ea typeface="微软雅黑" panose="020B0503020204020204" pitchFamily="34" charset="-122"/>
                        </a:rPr>
                        <a:t>pH</a:t>
                      </a:r>
                      <a:r>
                        <a:rPr lang="zh-CN" altLang="en-US" sz="1400" b="1" dirty="0">
                          <a:solidFill>
                            <a:schemeClr val="bg1"/>
                          </a:solidFill>
                          <a:latin typeface="微软雅黑" panose="020B0503020204020204" pitchFamily="34" charset="-122"/>
                          <a:ea typeface="微软雅黑" panose="020B0503020204020204" pitchFamily="34" charset="-122"/>
                        </a:rPr>
                        <a:t>值</a:t>
                      </a:r>
                      <a:endParaRPr lang="zh-CN" altLang="en-US" sz="1400" b="1" dirty="0">
                        <a:solidFill>
                          <a:schemeClr val="bg1"/>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cap="flat" cmpd="sng" algn="ctr">
                      <a:solidFill>
                        <a:schemeClr val="tx1"/>
                      </a:solidFill>
                      <a:prstDash val="solid"/>
                      <a:miter lim="800000"/>
                    </a:lnT>
                    <a:lnB w="12700" cap="flat" cmpd="sng" algn="ctr">
                      <a:solidFill>
                        <a:schemeClr val="tx1"/>
                      </a:solidFill>
                      <a:prstDash val="solid"/>
                      <a:miter lim="800000"/>
                    </a:lnB>
                    <a:solidFill>
                      <a:srgbClr val="00B0F0"/>
                    </a:solidFill>
                  </a:tcPr>
                </a:tc>
                <a:tc>
                  <a:txBody>
                    <a:bodyPr/>
                    <a:p>
                      <a:pPr indent="0" algn="ctr">
                        <a:lnSpc>
                          <a:spcPct val="100000"/>
                        </a:lnSpc>
                      </a:pPr>
                      <a:r>
                        <a:rPr lang="zh-CN" altLang="en-US" sz="1400" b="1" dirty="0">
                          <a:solidFill>
                            <a:schemeClr val="bg1"/>
                          </a:solidFill>
                          <a:latin typeface="微软雅黑" panose="020B0503020204020204" pitchFamily="34" charset="-122"/>
                          <a:ea typeface="微软雅黑" panose="020B0503020204020204" pitchFamily="34" charset="-122"/>
                        </a:rPr>
                        <a:t>渗透压摩尔浓度（</a:t>
                      </a:r>
                      <a:r>
                        <a:rPr lang="en-US" altLang="zh-CN" sz="1400" b="1" dirty="0" err="1">
                          <a:solidFill>
                            <a:schemeClr val="bg1"/>
                          </a:solidFill>
                          <a:latin typeface="微软雅黑" panose="020B0503020204020204" pitchFamily="34" charset="-122"/>
                          <a:ea typeface="微软雅黑" panose="020B0503020204020204" pitchFamily="34" charset="-122"/>
                        </a:rPr>
                        <a:t>mOsmol</a:t>
                      </a:r>
                      <a:r>
                        <a:rPr lang="en-US" altLang="zh-CN" sz="1400" b="1" dirty="0">
                          <a:solidFill>
                            <a:schemeClr val="bg1"/>
                          </a:solidFill>
                          <a:latin typeface="微软雅黑" panose="020B0503020204020204" pitchFamily="34" charset="-122"/>
                          <a:ea typeface="微软雅黑" panose="020B0503020204020204" pitchFamily="34" charset="-122"/>
                        </a:rPr>
                        <a:t>/kg</a:t>
                      </a:r>
                      <a:r>
                        <a:rPr lang="zh-CN" altLang="en-US" sz="1400" b="1" dirty="0">
                          <a:solidFill>
                            <a:schemeClr val="bg1"/>
                          </a:solidFill>
                          <a:latin typeface="微软雅黑" panose="020B0503020204020204" pitchFamily="34" charset="-122"/>
                          <a:ea typeface="微软雅黑" panose="020B0503020204020204" pitchFamily="34" charset="-122"/>
                        </a:rPr>
                        <a:t>）</a:t>
                      </a:r>
                      <a:endParaRPr lang="zh-CN" altLang="en-US" sz="1400" b="1" dirty="0">
                        <a:solidFill>
                          <a:schemeClr val="bg1"/>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cap="flat" cmpd="sng" algn="ctr">
                      <a:solidFill>
                        <a:schemeClr val="tx1"/>
                      </a:solidFill>
                      <a:prstDash val="solid"/>
                      <a:miter lim="800000"/>
                    </a:lnR>
                    <a:lnT w="12700" cap="flat" cmpd="sng" algn="ctr">
                      <a:solidFill>
                        <a:schemeClr val="tx1"/>
                      </a:solidFill>
                      <a:prstDash val="solid"/>
                      <a:miter lim="800000"/>
                    </a:lnT>
                    <a:lnB w="12700" cap="flat" cmpd="sng" algn="ctr">
                      <a:solidFill>
                        <a:schemeClr val="tx1"/>
                      </a:solidFill>
                      <a:prstDash val="solid"/>
                      <a:miter lim="800000"/>
                    </a:lnB>
                    <a:solidFill>
                      <a:srgbClr val="00B0F0"/>
                    </a:solidFill>
                  </a:tcPr>
                </a:tc>
              </a:tr>
              <a:tr h="432435">
                <a:tc>
                  <a:txBody>
                    <a:bodyPr/>
                    <a:p>
                      <a:pPr indent="0" algn="ctr">
                        <a:lnSpc>
                          <a:spcPct val="100000"/>
                        </a:lnSpc>
                        <a:buNone/>
                      </a:pPr>
                      <a:r>
                        <a:rPr lang="zh-CN" altLang="en-US" sz="1400" b="1" dirty="0">
                          <a:solidFill>
                            <a:schemeClr val="tx1"/>
                          </a:solidFill>
                          <a:latin typeface="微软雅黑" panose="020B0503020204020204" pitchFamily="34" charset="-122"/>
                          <a:ea typeface="微软雅黑" panose="020B0503020204020204" pitchFamily="34" charset="-122"/>
                        </a:rPr>
                        <a:t>本品</a:t>
                      </a:r>
                      <a:endParaRPr lang="zh-CN" altLang="en-US" sz="1400" b="1"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miter lim="800000"/>
                    </a:lnL>
                    <a:lnR w="12700">
                      <a:solidFill>
                        <a:schemeClr val="tx1"/>
                      </a:solidFill>
                      <a:prstDash val="solid"/>
                    </a:lnR>
                    <a:lnT w="12700" cap="flat" cmpd="sng" algn="ctr">
                      <a:solidFill>
                        <a:schemeClr val="tx1"/>
                      </a:solidFill>
                      <a:prstDash val="solid"/>
                      <a:miter lim="800000"/>
                    </a:lnT>
                    <a:lnB w="12700" cap="flat" cmpd="sng" algn="ctr">
                      <a:solidFill>
                        <a:schemeClr val="tx1"/>
                      </a:solidFill>
                      <a:prstDash val="solid"/>
                      <a:miter lim="800000"/>
                    </a:lnB>
                  </a:tcPr>
                </a:tc>
                <a:tc>
                  <a:txBody>
                    <a:bodyPr/>
                    <a:p>
                      <a:pPr indent="0" algn="ctr">
                        <a:lnSpc>
                          <a:spcPct val="100000"/>
                        </a:lnSpc>
                      </a:pPr>
                      <a:r>
                        <a:rPr lang="zh-CN" altLang="en-US" sz="1400" b="1" dirty="0">
                          <a:solidFill>
                            <a:schemeClr val="tx1"/>
                          </a:solidFill>
                          <a:latin typeface="微软雅黑" panose="020B0503020204020204" pitchFamily="34" charset="-122"/>
                          <a:ea typeface="微软雅黑" panose="020B0503020204020204" pitchFamily="34" charset="-122"/>
                        </a:rPr>
                        <a:t>醋酸钠林格</a:t>
                      </a:r>
                      <a:endParaRPr lang="en-US" altLang="zh-CN" sz="1400" b="1" dirty="0">
                        <a:solidFill>
                          <a:schemeClr val="tx1"/>
                        </a:solidFill>
                        <a:latin typeface="微软雅黑" panose="020B0503020204020204" pitchFamily="34" charset="-122"/>
                        <a:ea typeface="微软雅黑" panose="020B0503020204020204" pitchFamily="34" charset="-122"/>
                      </a:endParaRPr>
                    </a:p>
                    <a:p>
                      <a:pPr indent="0" algn="ctr">
                        <a:lnSpc>
                          <a:spcPct val="100000"/>
                        </a:lnSpc>
                      </a:pPr>
                      <a:r>
                        <a:rPr lang="zh-CN" altLang="en-US" sz="1400" b="1" dirty="0">
                          <a:solidFill>
                            <a:schemeClr val="tx1"/>
                          </a:solidFill>
                          <a:latin typeface="微软雅黑" panose="020B0503020204020204" pitchFamily="34" charset="-122"/>
                          <a:ea typeface="微软雅黑" panose="020B0503020204020204" pitchFamily="34" charset="-122"/>
                        </a:rPr>
                        <a:t>葡萄糖注射液</a:t>
                      </a:r>
                      <a:endParaRPr lang="zh-CN" altLang="en-US" sz="1400" b="1" dirty="0">
                        <a:solidFill>
                          <a:schemeClr val="tx1"/>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cap="flat" cmpd="sng" algn="ctr">
                      <a:solidFill>
                        <a:schemeClr val="tx1"/>
                      </a:solidFill>
                      <a:prstDash val="solid"/>
                      <a:miter lim="800000"/>
                    </a:lnT>
                    <a:lnB w="12700" cap="flat" cmpd="sng" algn="ctr">
                      <a:solidFill>
                        <a:schemeClr val="tx1"/>
                      </a:solidFill>
                      <a:prstDash val="solid"/>
                      <a:miter lim="800000"/>
                    </a:lnB>
                  </a:tcPr>
                </a:tc>
                <a:tc>
                  <a:txBody>
                    <a:bodyPr/>
                    <a:p>
                      <a:pPr indent="0" algn="ctr">
                        <a:lnSpc>
                          <a:spcPct val="100000"/>
                        </a:lnSpc>
                      </a:pPr>
                      <a:r>
                        <a:rPr lang="zh-CN" altLang="en-US" sz="1200" b="1" dirty="0">
                          <a:solidFill>
                            <a:schemeClr val="tx1"/>
                          </a:solidFill>
                          <a:latin typeface="微软雅黑" panose="020B0503020204020204" pitchFamily="34" charset="-122"/>
                          <a:ea typeface="微软雅黑" panose="020B0503020204020204" pitchFamily="34" charset="-122"/>
                        </a:rPr>
                        <a:t>暂未进入</a:t>
                      </a:r>
                      <a:endParaRPr lang="zh-CN" altLang="en-US" sz="1200" b="1" dirty="0">
                        <a:solidFill>
                          <a:schemeClr val="tx1"/>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cap="flat" cmpd="sng" algn="ctr">
                      <a:solidFill>
                        <a:schemeClr val="tx1"/>
                      </a:solidFill>
                      <a:prstDash val="solid"/>
                      <a:miter lim="800000"/>
                    </a:lnT>
                    <a:lnB w="12700" cap="flat" cmpd="sng" algn="ctr">
                      <a:solidFill>
                        <a:schemeClr val="tx1"/>
                      </a:solidFill>
                      <a:prstDash val="solid"/>
                      <a:miter lim="800000"/>
                    </a:lnB>
                  </a:tcPr>
                </a:tc>
                <a:tc>
                  <a:txBody>
                    <a:bodyPr/>
                    <a:p>
                      <a:pPr indent="0" algn="ctr" fontAlgn="ctr">
                        <a:lnSpc>
                          <a:spcPct val="100000"/>
                        </a:lnSpc>
                      </a:pPr>
                      <a:r>
                        <a:rPr lang="en-US" sz="1200" b="1" u="none" strike="noStrike" dirty="0">
                          <a:solidFill>
                            <a:schemeClr val="tx1"/>
                          </a:solidFill>
                          <a:effectLst/>
                          <a:latin typeface="微软雅黑" panose="020B0503020204020204" pitchFamily="34" charset="-122"/>
                          <a:ea typeface="微软雅黑" panose="020B0503020204020204" pitchFamily="34" charset="-122"/>
                        </a:rPr>
                        <a:t>1.90g</a:t>
                      </a:r>
                      <a:endParaRPr lang="en-US" sz="1200" b="1" i="0" u="none" strike="noStrike" dirty="0">
                        <a:solidFill>
                          <a:schemeClr val="tx1"/>
                        </a:solidFill>
                        <a:effectLst/>
                        <a:latin typeface="微软雅黑" panose="020B0503020204020204" pitchFamily="34" charset="-122"/>
                        <a:ea typeface="微软雅黑" panose="020B0503020204020204" pitchFamily="34" charset="-122"/>
                      </a:endParaRPr>
                    </a:p>
                  </a:txBody>
                  <a:tcPr marL="6350" marR="6350" marT="6350" marB="0" anchor="ctr">
                    <a:lnL w="12700">
                      <a:solidFill>
                        <a:schemeClr val="tx1"/>
                      </a:solidFill>
                      <a:prstDash val="solid"/>
                    </a:lnL>
                    <a:lnR w="12700">
                      <a:solidFill>
                        <a:schemeClr val="tx1"/>
                      </a:solidFill>
                      <a:prstDash val="solid"/>
                    </a:lnR>
                    <a:lnT w="12700" cap="flat" cmpd="sng" algn="ctr">
                      <a:solidFill>
                        <a:schemeClr val="tx1"/>
                      </a:solidFill>
                      <a:prstDash val="solid"/>
                      <a:miter lim="800000"/>
                    </a:lnT>
                    <a:lnB w="12700" cap="flat" cmpd="sng" algn="ctr">
                      <a:solidFill>
                        <a:schemeClr val="tx1"/>
                      </a:solidFill>
                      <a:prstDash val="solid"/>
                      <a:miter lim="800000"/>
                    </a:lnB>
                  </a:tcPr>
                </a:tc>
                <a:tc>
                  <a:txBody>
                    <a:bodyPr/>
                    <a:p>
                      <a:pPr indent="0" algn="ctr" fontAlgn="ctr">
                        <a:lnSpc>
                          <a:spcPct val="100000"/>
                        </a:lnSpc>
                      </a:pPr>
                      <a:r>
                        <a:rPr lang="en-US" altLang="zh-CN" sz="1200" b="1" u="none" strike="noStrike" dirty="0">
                          <a:solidFill>
                            <a:schemeClr val="tx1"/>
                          </a:solidFill>
                          <a:effectLst/>
                          <a:latin typeface="微软雅黑" panose="020B0503020204020204" pitchFamily="34" charset="-122"/>
                          <a:ea typeface="微软雅黑" panose="020B0503020204020204" pitchFamily="34" charset="-122"/>
                        </a:rPr>
                        <a:t>/</a:t>
                      </a:r>
                      <a:endParaRPr lang="en-US" altLang="zh-CN" sz="1200" b="1" i="0" u="none" strike="noStrike" dirty="0">
                        <a:solidFill>
                          <a:schemeClr val="tx1"/>
                        </a:solidFill>
                        <a:effectLst/>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cap="flat" cmpd="sng" algn="ctr">
                      <a:solidFill>
                        <a:schemeClr val="tx1"/>
                      </a:solidFill>
                      <a:prstDash val="solid"/>
                      <a:miter lim="800000"/>
                    </a:lnT>
                    <a:lnB w="12700" cap="flat" cmpd="sng" algn="ctr">
                      <a:solidFill>
                        <a:schemeClr val="tx1"/>
                      </a:solidFill>
                      <a:prstDash val="solid"/>
                      <a:miter lim="800000"/>
                    </a:lnB>
                  </a:tcPr>
                </a:tc>
                <a:tc>
                  <a:txBody>
                    <a:bodyPr/>
                    <a:p>
                      <a:pPr indent="0" algn="ctr" fontAlgn="ctr">
                        <a:lnSpc>
                          <a:spcPct val="100000"/>
                        </a:lnSpc>
                      </a:pPr>
                      <a:r>
                        <a:rPr lang="en-US" sz="1200" b="1" u="none" strike="noStrike" dirty="0">
                          <a:solidFill>
                            <a:schemeClr val="tx1"/>
                          </a:solidFill>
                          <a:effectLst/>
                          <a:latin typeface="微软雅黑" panose="020B0503020204020204" pitchFamily="34" charset="-122"/>
                          <a:ea typeface="微软雅黑" panose="020B0503020204020204" pitchFamily="34" charset="-122"/>
                        </a:rPr>
                        <a:t>3.00g</a:t>
                      </a:r>
                      <a:endParaRPr lang="en-US" sz="1200" b="1" i="0" u="none" strike="noStrike" dirty="0">
                        <a:solidFill>
                          <a:schemeClr val="tx1"/>
                        </a:solidFill>
                        <a:effectLst/>
                        <a:latin typeface="微软雅黑" panose="020B0503020204020204" pitchFamily="34" charset="-122"/>
                        <a:ea typeface="微软雅黑" panose="020B0503020204020204" pitchFamily="34" charset="-122"/>
                      </a:endParaRPr>
                    </a:p>
                  </a:txBody>
                  <a:tcPr marL="6350" marR="6350" marT="6350" marB="0" anchor="ctr">
                    <a:lnL w="12700">
                      <a:solidFill>
                        <a:schemeClr val="tx1"/>
                      </a:solidFill>
                      <a:prstDash val="solid"/>
                    </a:lnL>
                    <a:lnR w="12700">
                      <a:solidFill>
                        <a:schemeClr val="tx1"/>
                      </a:solidFill>
                      <a:prstDash val="solid"/>
                    </a:lnR>
                    <a:lnT w="12700" cap="flat" cmpd="sng" algn="ctr">
                      <a:solidFill>
                        <a:schemeClr val="tx1"/>
                      </a:solidFill>
                      <a:prstDash val="solid"/>
                      <a:miter lim="800000"/>
                    </a:lnT>
                    <a:lnB w="12700" cap="flat" cmpd="sng" algn="ctr">
                      <a:solidFill>
                        <a:schemeClr val="tx1"/>
                      </a:solidFill>
                      <a:prstDash val="solid"/>
                      <a:miter lim="800000"/>
                    </a:lnB>
                  </a:tcPr>
                </a:tc>
                <a:tc>
                  <a:txBody>
                    <a:bodyPr/>
                    <a:p>
                      <a:pPr indent="0" algn="ctr" fontAlgn="ctr">
                        <a:lnSpc>
                          <a:spcPct val="100000"/>
                        </a:lnSpc>
                      </a:pPr>
                      <a:r>
                        <a:rPr lang="en-US" sz="1200" b="1" u="none" strike="noStrike" dirty="0">
                          <a:solidFill>
                            <a:schemeClr val="tx1"/>
                          </a:solidFill>
                          <a:effectLst/>
                          <a:latin typeface="微软雅黑" panose="020B0503020204020204" pitchFamily="34" charset="-122"/>
                          <a:ea typeface="微软雅黑" panose="020B0503020204020204" pitchFamily="34" charset="-122"/>
                        </a:rPr>
                        <a:t>0.15g</a:t>
                      </a:r>
                      <a:endParaRPr lang="en-US" sz="1200" b="1" i="0" u="none" strike="noStrike" dirty="0">
                        <a:solidFill>
                          <a:schemeClr val="tx1"/>
                        </a:solidFill>
                        <a:effectLst/>
                        <a:latin typeface="微软雅黑" panose="020B0503020204020204" pitchFamily="34" charset="-122"/>
                        <a:ea typeface="微软雅黑" panose="020B0503020204020204" pitchFamily="34" charset="-122"/>
                      </a:endParaRPr>
                    </a:p>
                  </a:txBody>
                  <a:tcPr marL="6350" marR="6350" marT="6350" marB="0" anchor="ctr">
                    <a:lnL w="12700">
                      <a:solidFill>
                        <a:schemeClr val="tx1"/>
                      </a:solidFill>
                      <a:prstDash val="solid"/>
                    </a:lnL>
                    <a:lnR w="12700">
                      <a:solidFill>
                        <a:schemeClr val="tx1"/>
                      </a:solidFill>
                      <a:prstDash val="solid"/>
                    </a:lnR>
                    <a:lnT w="12700" cap="flat" cmpd="sng" algn="ctr">
                      <a:solidFill>
                        <a:schemeClr val="tx1"/>
                      </a:solidFill>
                      <a:prstDash val="solid"/>
                      <a:miter lim="800000"/>
                    </a:lnT>
                    <a:lnB w="12700" cap="flat" cmpd="sng" algn="ctr">
                      <a:solidFill>
                        <a:schemeClr val="tx1"/>
                      </a:solidFill>
                      <a:prstDash val="solid"/>
                      <a:miter lim="800000"/>
                    </a:lnB>
                  </a:tcPr>
                </a:tc>
                <a:tc>
                  <a:txBody>
                    <a:bodyPr/>
                    <a:p>
                      <a:pPr indent="0" algn="ctr" fontAlgn="ctr">
                        <a:lnSpc>
                          <a:spcPct val="100000"/>
                        </a:lnSpc>
                      </a:pPr>
                      <a:r>
                        <a:rPr lang="en-US" sz="1200" b="1" u="none" strike="noStrike" dirty="0">
                          <a:solidFill>
                            <a:schemeClr val="tx1"/>
                          </a:solidFill>
                          <a:effectLst/>
                          <a:latin typeface="微软雅黑" panose="020B0503020204020204" pitchFamily="34" charset="-122"/>
                          <a:ea typeface="微软雅黑" panose="020B0503020204020204" pitchFamily="34" charset="-122"/>
                        </a:rPr>
                        <a:t>0.10g</a:t>
                      </a:r>
                      <a:endParaRPr lang="en-US" sz="1200" b="1" i="0" u="none" strike="noStrike" dirty="0">
                        <a:solidFill>
                          <a:schemeClr val="tx1"/>
                        </a:solidFill>
                        <a:effectLst/>
                        <a:latin typeface="微软雅黑" panose="020B0503020204020204" pitchFamily="34" charset="-122"/>
                        <a:ea typeface="微软雅黑" panose="020B0503020204020204" pitchFamily="34" charset="-122"/>
                      </a:endParaRPr>
                    </a:p>
                  </a:txBody>
                  <a:tcPr marL="6350" marR="6350" marT="6350" marB="0" anchor="ctr">
                    <a:lnL w="12700">
                      <a:solidFill>
                        <a:schemeClr val="tx1"/>
                      </a:solidFill>
                      <a:prstDash val="solid"/>
                    </a:lnL>
                    <a:lnR w="12700">
                      <a:solidFill>
                        <a:schemeClr val="tx1"/>
                      </a:solidFill>
                      <a:prstDash val="solid"/>
                    </a:lnR>
                    <a:lnT w="12700" cap="flat" cmpd="sng" algn="ctr">
                      <a:solidFill>
                        <a:schemeClr val="tx1"/>
                      </a:solidFill>
                      <a:prstDash val="solid"/>
                      <a:miter lim="800000"/>
                    </a:lnT>
                    <a:lnB w="12700" cap="flat" cmpd="sng" algn="ctr">
                      <a:solidFill>
                        <a:schemeClr val="tx1"/>
                      </a:solidFill>
                      <a:prstDash val="solid"/>
                      <a:miter lim="800000"/>
                    </a:lnB>
                  </a:tcPr>
                </a:tc>
                <a:tc>
                  <a:txBody>
                    <a:bodyPr/>
                    <a:p>
                      <a:pPr indent="0" algn="ctr" fontAlgn="ctr">
                        <a:lnSpc>
                          <a:spcPct val="100000"/>
                        </a:lnSpc>
                      </a:pPr>
                      <a:r>
                        <a:rPr lang="en-US" sz="1200" b="1" u="none" strike="noStrike" dirty="0">
                          <a:solidFill>
                            <a:schemeClr val="tx1"/>
                          </a:solidFill>
                          <a:effectLst/>
                          <a:latin typeface="微软雅黑" panose="020B0503020204020204" pitchFamily="34" charset="-122"/>
                          <a:ea typeface="微软雅黑" panose="020B0503020204020204" pitchFamily="34" charset="-122"/>
                        </a:rPr>
                        <a:t>25.00g</a:t>
                      </a:r>
                      <a:endParaRPr lang="en-US" sz="1200" b="1" i="0" u="none" strike="noStrike" dirty="0">
                        <a:solidFill>
                          <a:schemeClr val="tx1"/>
                        </a:solidFill>
                        <a:effectLst/>
                        <a:latin typeface="微软雅黑" panose="020B0503020204020204" pitchFamily="34" charset="-122"/>
                        <a:ea typeface="微软雅黑" panose="020B0503020204020204" pitchFamily="34" charset="-122"/>
                      </a:endParaRPr>
                    </a:p>
                  </a:txBody>
                  <a:tcPr marL="6350" marR="6350" marT="6350" marB="0" anchor="ctr">
                    <a:lnL w="12700">
                      <a:solidFill>
                        <a:schemeClr val="tx1"/>
                      </a:solidFill>
                      <a:prstDash val="solid"/>
                    </a:lnL>
                    <a:lnR w="12700">
                      <a:solidFill>
                        <a:schemeClr val="tx1"/>
                      </a:solidFill>
                      <a:prstDash val="solid"/>
                    </a:lnR>
                    <a:lnT w="12700" cap="flat" cmpd="sng" algn="ctr">
                      <a:solidFill>
                        <a:schemeClr val="tx1"/>
                      </a:solidFill>
                      <a:prstDash val="solid"/>
                      <a:miter lim="800000"/>
                    </a:lnT>
                    <a:lnB w="12700" cap="flat" cmpd="sng" algn="ctr">
                      <a:solidFill>
                        <a:schemeClr val="tx1"/>
                      </a:solidFill>
                      <a:prstDash val="solid"/>
                      <a:miter lim="800000"/>
                    </a:lnB>
                  </a:tcPr>
                </a:tc>
                <a:tc>
                  <a:txBody>
                    <a:bodyPr/>
                    <a:p>
                      <a:pPr indent="0" algn="ctr" fontAlgn="ctr">
                        <a:lnSpc>
                          <a:spcPct val="100000"/>
                        </a:lnSpc>
                      </a:pPr>
                      <a:r>
                        <a:rPr lang="zh-CN" altLang="en-US" sz="1200" b="1" u="none" strike="noStrike" dirty="0">
                          <a:solidFill>
                            <a:schemeClr val="tx1"/>
                          </a:solidFill>
                          <a:effectLst/>
                          <a:latin typeface="微软雅黑" panose="020B0503020204020204" pitchFamily="34" charset="-122"/>
                          <a:ea typeface="微软雅黑" panose="020B0503020204020204" pitchFamily="34" charset="-122"/>
                        </a:rPr>
                        <a:t>稀盐酸</a:t>
                      </a:r>
                      <a:endParaRPr lang="zh-CN" altLang="en-US" sz="1200" b="1" u="none" strike="noStrike" dirty="0">
                        <a:solidFill>
                          <a:schemeClr val="tx1"/>
                        </a:solidFill>
                        <a:effectLst/>
                        <a:latin typeface="微软雅黑" panose="020B0503020204020204" pitchFamily="34" charset="-122"/>
                        <a:ea typeface="微软雅黑" panose="020B0503020204020204" pitchFamily="34" charset="-122"/>
                      </a:endParaRPr>
                    </a:p>
                    <a:p>
                      <a:pPr indent="0" algn="ctr" fontAlgn="ctr">
                        <a:lnSpc>
                          <a:spcPct val="100000"/>
                        </a:lnSpc>
                      </a:pPr>
                      <a:r>
                        <a:rPr lang="zh-CN" altLang="en-US" sz="1200" b="1" u="none" strike="noStrike" dirty="0">
                          <a:solidFill>
                            <a:schemeClr val="tx1"/>
                          </a:solidFill>
                          <a:effectLst/>
                          <a:latin typeface="微软雅黑" panose="020B0503020204020204" pitchFamily="34" charset="-122"/>
                          <a:ea typeface="微软雅黑" panose="020B0503020204020204" pitchFamily="34" charset="-122"/>
                        </a:rPr>
                        <a:t>注射用水</a:t>
                      </a:r>
                      <a:endParaRPr lang="zh-CN" altLang="en-US" sz="1200" b="1" i="0" u="none" strike="noStrike" dirty="0">
                        <a:solidFill>
                          <a:schemeClr val="tx1"/>
                        </a:solidFill>
                        <a:effectLst/>
                        <a:latin typeface="微软雅黑" panose="020B0503020204020204" pitchFamily="34" charset="-122"/>
                        <a:ea typeface="微软雅黑" panose="020B0503020204020204" pitchFamily="34" charset="-122"/>
                      </a:endParaRPr>
                    </a:p>
                  </a:txBody>
                  <a:tcPr marL="6350" marR="6350" marT="6350" marB="0" anchor="ctr">
                    <a:lnL w="12700">
                      <a:solidFill>
                        <a:schemeClr val="tx1"/>
                      </a:solidFill>
                      <a:prstDash val="solid"/>
                    </a:lnL>
                    <a:lnR w="12700">
                      <a:solidFill>
                        <a:schemeClr val="tx1"/>
                      </a:solidFill>
                      <a:prstDash val="solid"/>
                    </a:lnR>
                    <a:lnT w="12700" cap="flat" cmpd="sng" algn="ctr">
                      <a:solidFill>
                        <a:schemeClr val="tx1"/>
                      </a:solidFill>
                      <a:prstDash val="solid"/>
                      <a:miter lim="800000"/>
                    </a:lnT>
                    <a:lnB w="12700" cap="flat" cmpd="sng" algn="ctr">
                      <a:solidFill>
                        <a:schemeClr val="tx1"/>
                      </a:solidFill>
                      <a:prstDash val="solid"/>
                      <a:miter lim="800000"/>
                    </a:lnB>
                  </a:tcPr>
                </a:tc>
                <a:tc>
                  <a:txBody>
                    <a:bodyPr/>
                    <a:p>
                      <a:pPr indent="0" algn="ctr" fontAlgn="ctr">
                        <a:lnSpc>
                          <a:spcPct val="100000"/>
                        </a:lnSpc>
                      </a:pPr>
                      <a:r>
                        <a:rPr lang="en-US" altLang="zh-CN" sz="1200" b="1" u="none" strike="noStrike" dirty="0">
                          <a:solidFill>
                            <a:schemeClr val="tx1"/>
                          </a:solidFill>
                          <a:effectLst/>
                          <a:latin typeface="微软雅黑" panose="020B0503020204020204" pitchFamily="34" charset="-122"/>
                          <a:ea typeface="微软雅黑" panose="020B0503020204020204" pitchFamily="34" charset="-122"/>
                        </a:rPr>
                        <a:t>4.0</a:t>
                      </a:r>
                      <a:r>
                        <a:rPr lang="zh-CN" altLang="en-US" sz="1200" b="1" u="none" strike="noStrike" dirty="0">
                          <a:solidFill>
                            <a:schemeClr val="tx1"/>
                          </a:solidFill>
                          <a:effectLst/>
                          <a:latin typeface="微软雅黑" panose="020B0503020204020204" pitchFamily="34" charset="-122"/>
                          <a:ea typeface="微软雅黑" panose="020B0503020204020204" pitchFamily="34" charset="-122"/>
                        </a:rPr>
                        <a:t>～</a:t>
                      </a:r>
                      <a:r>
                        <a:rPr lang="en-US" altLang="zh-CN" sz="1200" b="1" u="none" strike="noStrike" dirty="0">
                          <a:solidFill>
                            <a:schemeClr val="tx1"/>
                          </a:solidFill>
                          <a:effectLst/>
                          <a:latin typeface="微软雅黑" panose="020B0503020204020204" pitchFamily="34" charset="-122"/>
                          <a:ea typeface="微软雅黑" panose="020B0503020204020204" pitchFamily="34" charset="-122"/>
                        </a:rPr>
                        <a:t>6.5</a:t>
                      </a:r>
                      <a:endParaRPr lang="en-US" altLang="zh-CN" sz="1200" b="1" i="0" u="none" strike="noStrike" dirty="0">
                        <a:solidFill>
                          <a:schemeClr val="tx1"/>
                        </a:solidFill>
                        <a:effectLst/>
                        <a:latin typeface="微软雅黑" panose="020B0503020204020204" pitchFamily="34" charset="-122"/>
                        <a:ea typeface="微软雅黑" panose="020B0503020204020204" pitchFamily="34" charset="-122"/>
                      </a:endParaRPr>
                    </a:p>
                  </a:txBody>
                  <a:tcPr marL="6350" marR="6350" marT="6350" marB="0" anchor="ctr">
                    <a:lnL w="12700">
                      <a:solidFill>
                        <a:schemeClr val="tx1"/>
                      </a:solidFill>
                      <a:prstDash val="solid"/>
                    </a:lnL>
                    <a:lnR w="12700">
                      <a:solidFill>
                        <a:schemeClr val="tx1"/>
                      </a:solidFill>
                      <a:prstDash val="solid"/>
                    </a:lnR>
                    <a:lnT w="12700" cap="flat" cmpd="sng" algn="ctr">
                      <a:solidFill>
                        <a:schemeClr val="tx1"/>
                      </a:solidFill>
                      <a:prstDash val="solid"/>
                      <a:miter lim="800000"/>
                    </a:lnT>
                    <a:lnB w="12700" cap="flat" cmpd="sng" algn="ctr">
                      <a:solidFill>
                        <a:schemeClr val="tx1"/>
                      </a:solidFill>
                      <a:prstDash val="solid"/>
                      <a:miter lim="800000"/>
                    </a:lnB>
                  </a:tcPr>
                </a:tc>
                <a:tc>
                  <a:txBody>
                    <a:bodyPr/>
                    <a:p>
                      <a:pPr indent="0" algn="ctr" fontAlgn="ctr">
                        <a:lnSpc>
                          <a:spcPct val="100000"/>
                        </a:lnSpc>
                      </a:pPr>
                      <a:r>
                        <a:rPr lang="en-US" sz="1200" b="1" u="none" strike="noStrike" dirty="0">
                          <a:solidFill>
                            <a:schemeClr val="tx1"/>
                          </a:solidFill>
                          <a:effectLst/>
                          <a:latin typeface="微软雅黑" panose="020B0503020204020204" pitchFamily="34" charset="-122"/>
                          <a:ea typeface="微软雅黑" panose="020B0503020204020204" pitchFamily="34" charset="-122"/>
                        </a:rPr>
                        <a:t>530～590</a:t>
                      </a:r>
                      <a:endParaRPr lang="en-US" sz="1200" b="1" i="0" u="none" strike="noStrike" dirty="0">
                        <a:solidFill>
                          <a:schemeClr val="tx1"/>
                        </a:solidFill>
                        <a:effectLst/>
                        <a:latin typeface="微软雅黑" panose="020B0503020204020204" pitchFamily="34" charset="-122"/>
                        <a:ea typeface="微软雅黑" panose="020B0503020204020204" pitchFamily="34" charset="-122"/>
                      </a:endParaRPr>
                    </a:p>
                  </a:txBody>
                  <a:tcPr marL="6350" marR="6350" marT="6350" marB="0" anchor="ctr">
                    <a:lnL w="12700">
                      <a:solidFill>
                        <a:schemeClr val="tx1"/>
                      </a:solidFill>
                      <a:prstDash val="solid"/>
                    </a:lnL>
                    <a:lnR w="12700" cap="flat" cmpd="sng" algn="ctr">
                      <a:solidFill>
                        <a:schemeClr val="tx1"/>
                      </a:solidFill>
                      <a:prstDash val="solid"/>
                      <a:miter lim="800000"/>
                    </a:lnR>
                    <a:lnT w="12700" cap="flat" cmpd="sng" algn="ctr">
                      <a:solidFill>
                        <a:schemeClr val="tx1"/>
                      </a:solidFill>
                      <a:prstDash val="solid"/>
                      <a:miter lim="800000"/>
                    </a:lnT>
                    <a:lnB w="12700" cap="flat" cmpd="sng" algn="ctr">
                      <a:solidFill>
                        <a:schemeClr val="tx1"/>
                      </a:solidFill>
                      <a:prstDash val="solid"/>
                      <a:miter lim="800000"/>
                    </a:lnB>
                  </a:tcPr>
                </a:tc>
              </a:tr>
              <a:tr h="438785">
                <a:tc>
                  <a:txBody>
                    <a:bodyPr/>
                    <a:p>
                      <a:pPr indent="0" algn="ctr">
                        <a:lnSpc>
                          <a:spcPct val="100000"/>
                        </a:lnSpc>
                        <a:buNone/>
                      </a:pPr>
                      <a:r>
                        <a:rPr lang="zh-CN" altLang="en-US" sz="1400" b="0" dirty="0">
                          <a:solidFill>
                            <a:schemeClr val="tx1"/>
                          </a:solidFill>
                          <a:latin typeface="微软雅黑" panose="020B0503020204020204" pitchFamily="34" charset="-122"/>
                          <a:ea typeface="微软雅黑" panose="020B0503020204020204" pitchFamily="34" charset="-122"/>
                        </a:rPr>
                        <a:t>参照品</a:t>
                      </a:r>
                      <a:endParaRPr lang="zh-CN" altLang="en-US" sz="1400" b="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miter lim="800000"/>
                    </a:lnL>
                    <a:lnR w="12700">
                      <a:solidFill>
                        <a:schemeClr val="tx1"/>
                      </a:solidFill>
                      <a:prstDash val="solid"/>
                    </a:lnR>
                    <a:lnT w="12700" cap="flat" cmpd="sng" algn="ctr">
                      <a:solidFill>
                        <a:schemeClr val="tx1"/>
                      </a:solidFill>
                      <a:prstDash val="solid"/>
                      <a:miter lim="800000"/>
                    </a:lnT>
                    <a:lnB w="12700" cap="flat" cmpd="sng" algn="ctr">
                      <a:solidFill>
                        <a:schemeClr val="tx1"/>
                      </a:solidFill>
                      <a:prstDash val="solid"/>
                      <a:miter lim="800000"/>
                    </a:lnB>
                  </a:tcPr>
                </a:tc>
                <a:tc>
                  <a:txBody>
                    <a:bodyPr/>
                    <a:p>
                      <a:pPr indent="0" algn="ctr">
                        <a:lnSpc>
                          <a:spcPct val="100000"/>
                        </a:lnSpc>
                        <a:buNone/>
                      </a:pPr>
                      <a:r>
                        <a:rPr lang="zh-CN" altLang="en-US" sz="1400" b="0" dirty="0">
                          <a:latin typeface="Times New Roman" panose="02020603050405020304" pitchFamily="18" charset="0"/>
                          <a:ea typeface="微软雅黑" panose="020B0503020204020204" pitchFamily="34" charset="-122"/>
                          <a:cs typeface="Times New Roman" panose="02020603050405020304" pitchFamily="18" charset="0"/>
                          <a:sym typeface="+mn-lt"/>
                        </a:rPr>
                        <a:t>复方乳酸钠葡萄糖注射液</a:t>
                      </a:r>
                      <a:endParaRPr lang="zh-CN" altLang="en-US" sz="14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a:txBody>
                  <a:tcPr anchor="ctr">
                    <a:lnL w="12700">
                      <a:solidFill>
                        <a:schemeClr val="tx1"/>
                      </a:solidFill>
                      <a:prstDash val="solid"/>
                    </a:lnL>
                    <a:lnR w="12700">
                      <a:solidFill>
                        <a:schemeClr val="tx1"/>
                      </a:solidFill>
                      <a:prstDash val="solid"/>
                    </a:lnR>
                    <a:lnT w="12700" cap="flat" cmpd="sng" algn="ctr">
                      <a:solidFill>
                        <a:schemeClr val="tx1"/>
                      </a:solidFill>
                      <a:prstDash val="solid"/>
                      <a:miter lim="800000"/>
                    </a:lnT>
                    <a:lnB w="12700" cap="flat" cmpd="sng" algn="ctr">
                      <a:solidFill>
                        <a:schemeClr val="tx1"/>
                      </a:solidFill>
                      <a:prstDash val="solid"/>
                      <a:miter lim="800000"/>
                    </a:lnB>
                  </a:tcPr>
                </a:tc>
                <a:tc>
                  <a:txBody>
                    <a:bodyPr/>
                    <a:p>
                      <a:pPr indent="0" algn="ctr">
                        <a:lnSpc>
                          <a:spcPct val="100000"/>
                        </a:lnSpc>
                        <a:buNone/>
                      </a:pPr>
                      <a:r>
                        <a:rPr lang="zh-CN" altLang="en-US" sz="1200" b="0" dirty="0">
                          <a:solidFill>
                            <a:schemeClr val="tx1"/>
                          </a:solidFill>
                          <a:latin typeface="微软雅黑" panose="020B0503020204020204" pitchFamily="34" charset="-122"/>
                          <a:ea typeface="微软雅黑" panose="020B0503020204020204" pitchFamily="34" charset="-122"/>
                        </a:rPr>
                        <a:t>医保</a:t>
                      </a:r>
                      <a:r>
                        <a:rPr lang="zh-CN" altLang="en-US" sz="1200" b="0" dirty="0">
                          <a:solidFill>
                            <a:schemeClr val="tx1"/>
                          </a:solidFill>
                          <a:latin typeface="微软雅黑" panose="020B0503020204020204" pitchFamily="34" charset="-122"/>
                          <a:ea typeface="微软雅黑" panose="020B0503020204020204" pitchFamily="34" charset="-122"/>
                        </a:rPr>
                        <a:t>乙类</a:t>
                      </a:r>
                      <a:endParaRPr lang="zh-CN" altLang="en-US" sz="1200" b="0" dirty="0">
                        <a:solidFill>
                          <a:schemeClr val="tx1"/>
                        </a:solidFill>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cap="flat" cmpd="sng" algn="ctr">
                      <a:solidFill>
                        <a:schemeClr val="tx1"/>
                      </a:solidFill>
                      <a:prstDash val="solid"/>
                      <a:miter lim="800000"/>
                    </a:lnT>
                    <a:lnB w="12700" cap="flat" cmpd="sng" algn="ctr">
                      <a:solidFill>
                        <a:schemeClr val="tx1"/>
                      </a:solidFill>
                      <a:prstDash val="solid"/>
                      <a:miter lim="800000"/>
                    </a:lnB>
                  </a:tcPr>
                </a:tc>
                <a:tc>
                  <a:txBody>
                    <a:bodyPr/>
                    <a:p>
                      <a:pPr indent="0" algn="ctr" fontAlgn="ctr">
                        <a:lnSpc>
                          <a:spcPct val="100000"/>
                        </a:lnSpc>
                        <a:buNone/>
                      </a:pPr>
                      <a:r>
                        <a:rPr lang="en-US" altLang="en-US" sz="1200" b="0" i="0" u="none" strike="noStrike" dirty="0">
                          <a:solidFill>
                            <a:schemeClr val="tx1"/>
                          </a:solidFill>
                          <a:effectLst/>
                          <a:latin typeface="微软雅黑" panose="020B0503020204020204" pitchFamily="34" charset="-122"/>
                          <a:ea typeface="微软雅黑" panose="020B0503020204020204" pitchFamily="34" charset="-122"/>
                        </a:rPr>
                        <a:t>/</a:t>
                      </a:r>
                      <a:endParaRPr lang="en-US" altLang="en-US" sz="1200" b="0" i="0" u="none" strike="noStrike" dirty="0">
                        <a:solidFill>
                          <a:schemeClr val="tx1"/>
                        </a:solidFill>
                        <a:effectLst/>
                        <a:latin typeface="微软雅黑" panose="020B0503020204020204" pitchFamily="34" charset="-122"/>
                        <a:ea typeface="微软雅黑" panose="020B0503020204020204" pitchFamily="34" charset="-122"/>
                      </a:endParaRPr>
                    </a:p>
                  </a:txBody>
                  <a:tcPr marL="6350" marR="6350" marT="6350" marB="0" anchor="ctr">
                    <a:lnL w="12700">
                      <a:solidFill>
                        <a:schemeClr val="tx1"/>
                      </a:solidFill>
                      <a:prstDash val="solid"/>
                    </a:lnL>
                    <a:lnR w="12700">
                      <a:solidFill>
                        <a:schemeClr val="tx1"/>
                      </a:solidFill>
                      <a:prstDash val="solid"/>
                    </a:lnR>
                    <a:lnT w="12700" cap="flat" cmpd="sng" algn="ctr">
                      <a:solidFill>
                        <a:schemeClr val="tx1"/>
                      </a:solidFill>
                      <a:prstDash val="solid"/>
                      <a:miter lim="800000"/>
                    </a:lnT>
                    <a:lnB w="12700" cap="flat" cmpd="sng" algn="ctr">
                      <a:solidFill>
                        <a:schemeClr val="tx1"/>
                      </a:solidFill>
                      <a:prstDash val="solid"/>
                      <a:miter lim="800000"/>
                    </a:lnB>
                  </a:tcPr>
                </a:tc>
                <a:tc>
                  <a:txBody>
                    <a:bodyPr/>
                    <a:p>
                      <a:pPr indent="0" algn="ctr" fontAlgn="ctr">
                        <a:lnSpc>
                          <a:spcPct val="100000"/>
                        </a:lnSpc>
                        <a:buNone/>
                      </a:pP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1.55g</a:t>
                      </a:r>
                      <a:endParaRPr lang="en-US" altLang="zh-CN" sz="1200" b="0" i="0" u="none" strike="noStrike" dirty="0">
                        <a:solidFill>
                          <a:schemeClr val="tx1"/>
                        </a:solidFill>
                        <a:effectLst/>
                        <a:latin typeface="微软雅黑" panose="020B0503020204020204" pitchFamily="34" charset="-122"/>
                        <a:ea typeface="微软雅黑" panose="020B0503020204020204" pitchFamily="34" charset="-122"/>
                      </a:endParaRPr>
                    </a:p>
                  </a:txBody>
                  <a:tcPr anchor="ctr">
                    <a:lnL w="12700">
                      <a:solidFill>
                        <a:schemeClr val="tx1"/>
                      </a:solidFill>
                      <a:prstDash val="solid"/>
                    </a:lnL>
                    <a:lnR w="12700">
                      <a:solidFill>
                        <a:schemeClr val="tx1"/>
                      </a:solidFill>
                      <a:prstDash val="solid"/>
                    </a:lnR>
                    <a:lnT w="12700" cap="flat" cmpd="sng" algn="ctr">
                      <a:solidFill>
                        <a:schemeClr val="tx1"/>
                      </a:solidFill>
                      <a:prstDash val="solid"/>
                      <a:miter lim="800000"/>
                    </a:lnT>
                    <a:lnB w="12700" cap="flat" cmpd="sng" algn="ctr">
                      <a:solidFill>
                        <a:schemeClr val="tx1"/>
                      </a:solidFill>
                      <a:prstDash val="solid"/>
                      <a:miter lim="800000"/>
                    </a:lnB>
                  </a:tcPr>
                </a:tc>
                <a:tc>
                  <a:txBody>
                    <a:bodyPr/>
                    <a:p>
                      <a:pPr indent="0" algn="ctr" fontAlgn="ctr">
                        <a:lnSpc>
                          <a:spcPct val="100000"/>
                        </a:lnSpc>
                        <a:buNone/>
                      </a:pPr>
                      <a:r>
                        <a:rPr lang="en-US" altLang="en-US" sz="1200" b="0" i="0" u="none" strike="noStrike" dirty="0">
                          <a:solidFill>
                            <a:schemeClr val="tx1"/>
                          </a:solidFill>
                          <a:effectLst/>
                          <a:latin typeface="微软雅黑" panose="020B0503020204020204" pitchFamily="34" charset="-122"/>
                          <a:ea typeface="微软雅黑" panose="020B0503020204020204" pitchFamily="34" charset="-122"/>
                        </a:rPr>
                        <a:t>3.00g</a:t>
                      </a:r>
                      <a:endParaRPr lang="en-US" altLang="en-US" sz="1200" b="0" i="0" u="none" strike="noStrike" dirty="0">
                        <a:solidFill>
                          <a:schemeClr val="tx1"/>
                        </a:solidFill>
                        <a:effectLst/>
                        <a:latin typeface="微软雅黑" panose="020B0503020204020204" pitchFamily="34" charset="-122"/>
                        <a:ea typeface="微软雅黑" panose="020B0503020204020204" pitchFamily="34" charset="-122"/>
                      </a:endParaRPr>
                    </a:p>
                  </a:txBody>
                  <a:tcPr marL="6350" marR="6350" marT="6350" marB="0" anchor="ctr">
                    <a:lnL w="12700">
                      <a:solidFill>
                        <a:schemeClr val="tx1"/>
                      </a:solidFill>
                      <a:prstDash val="solid"/>
                    </a:lnL>
                    <a:lnR w="12700">
                      <a:solidFill>
                        <a:schemeClr val="tx1"/>
                      </a:solidFill>
                      <a:prstDash val="solid"/>
                    </a:lnR>
                    <a:lnT w="12700" cap="flat" cmpd="sng" algn="ctr">
                      <a:solidFill>
                        <a:schemeClr val="tx1"/>
                      </a:solidFill>
                      <a:prstDash val="solid"/>
                      <a:miter lim="800000"/>
                    </a:lnT>
                    <a:lnB w="12700" cap="flat" cmpd="sng" algn="ctr">
                      <a:solidFill>
                        <a:schemeClr val="tx1"/>
                      </a:solidFill>
                      <a:prstDash val="solid"/>
                      <a:miter lim="800000"/>
                    </a:lnB>
                  </a:tcPr>
                </a:tc>
                <a:tc>
                  <a:txBody>
                    <a:bodyPr/>
                    <a:p>
                      <a:pPr indent="0" algn="ctr" fontAlgn="ctr">
                        <a:lnSpc>
                          <a:spcPct val="100000"/>
                        </a:lnSpc>
                        <a:buNone/>
                      </a:pPr>
                      <a:r>
                        <a:rPr lang="en-US" altLang="en-US" sz="1200" b="0" i="0" u="none" strike="noStrike" dirty="0">
                          <a:solidFill>
                            <a:schemeClr val="tx1"/>
                          </a:solidFill>
                          <a:effectLst/>
                          <a:latin typeface="微软雅黑" panose="020B0503020204020204" pitchFamily="34" charset="-122"/>
                          <a:ea typeface="微软雅黑" panose="020B0503020204020204" pitchFamily="34" charset="-122"/>
                        </a:rPr>
                        <a:t>0.15g</a:t>
                      </a:r>
                      <a:endParaRPr lang="en-US" altLang="en-US" sz="1200" b="0" i="0" u="none" strike="noStrike" dirty="0">
                        <a:solidFill>
                          <a:schemeClr val="tx1"/>
                        </a:solidFill>
                        <a:effectLst/>
                        <a:latin typeface="微软雅黑" panose="020B0503020204020204" pitchFamily="34" charset="-122"/>
                        <a:ea typeface="微软雅黑" panose="020B0503020204020204" pitchFamily="34" charset="-122"/>
                      </a:endParaRPr>
                    </a:p>
                  </a:txBody>
                  <a:tcPr marL="6350" marR="6350" marT="6350" marB="0" anchor="ctr">
                    <a:lnL w="12700">
                      <a:solidFill>
                        <a:schemeClr val="tx1"/>
                      </a:solidFill>
                      <a:prstDash val="solid"/>
                    </a:lnL>
                    <a:lnR w="12700">
                      <a:solidFill>
                        <a:schemeClr val="tx1"/>
                      </a:solidFill>
                      <a:prstDash val="solid"/>
                    </a:lnR>
                    <a:lnT w="12700" cap="flat" cmpd="sng" algn="ctr">
                      <a:solidFill>
                        <a:schemeClr val="tx1"/>
                      </a:solidFill>
                      <a:prstDash val="solid"/>
                      <a:miter lim="800000"/>
                    </a:lnT>
                    <a:lnB w="12700" cap="flat" cmpd="sng" algn="ctr">
                      <a:solidFill>
                        <a:schemeClr val="tx1"/>
                      </a:solidFill>
                      <a:prstDash val="solid"/>
                      <a:miter lim="800000"/>
                    </a:lnB>
                  </a:tcPr>
                </a:tc>
                <a:tc>
                  <a:txBody>
                    <a:bodyPr/>
                    <a:p>
                      <a:pPr indent="0" algn="ctr" fontAlgn="ctr">
                        <a:lnSpc>
                          <a:spcPct val="100000"/>
                        </a:lnSpc>
                        <a:buNone/>
                      </a:pPr>
                      <a:r>
                        <a:rPr lang="en-US" altLang="en-US" sz="1200" b="0" i="0" u="none" strike="noStrike" dirty="0">
                          <a:solidFill>
                            <a:schemeClr val="tx1"/>
                          </a:solidFill>
                          <a:effectLst/>
                          <a:latin typeface="微软雅黑" panose="020B0503020204020204" pitchFamily="34" charset="-122"/>
                          <a:ea typeface="微软雅黑" panose="020B0503020204020204" pitchFamily="34" charset="-122"/>
                        </a:rPr>
                        <a:t>0.10g</a:t>
                      </a:r>
                      <a:endParaRPr lang="en-US" altLang="en-US" sz="1200" b="0" i="0" u="none" strike="noStrike" dirty="0">
                        <a:solidFill>
                          <a:schemeClr val="tx1"/>
                        </a:solidFill>
                        <a:effectLst/>
                        <a:latin typeface="微软雅黑" panose="020B0503020204020204" pitchFamily="34" charset="-122"/>
                        <a:ea typeface="微软雅黑" panose="020B0503020204020204" pitchFamily="34" charset="-122"/>
                      </a:endParaRPr>
                    </a:p>
                  </a:txBody>
                  <a:tcPr marL="6350" marR="6350" marT="6350" marB="0" anchor="ctr">
                    <a:lnL w="12700">
                      <a:solidFill>
                        <a:schemeClr val="tx1"/>
                      </a:solidFill>
                      <a:prstDash val="solid"/>
                    </a:lnL>
                    <a:lnR w="12700">
                      <a:solidFill>
                        <a:schemeClr val="tx1"/>
                      </a:solidFill>
                      <a:prstDash val="solid"/>
                    </a:lnR>
                    <a:lnT w="12700" cap="flat" cmpd="sng" algn="ctr">
                      <a:solidFill>
                        <a:schemeClr val="tx1"/>
                      </a:solidFill>
                      <a:prstDash val="solid"/>
                      <a:miter lim="800000"/>
                    </a:lnT>
                    <a:lnB w="12700" cap="flat" cmpd="sng" algn="ctr">
                      <a:solidFill>
                        <a:schemeClr val="tx1"/>
                      </a:solidFill>
                      <a:prstDash val="solid"/>
                      <a:miter lim="800000"/>
                    </a:lnB>
                  </a:tcPr>
                </a:tc>
                <a:tc>
                  <a:txBody>
                    <a:bodyPr/>
                    <a:p>
                      <a:pPr indent="0" algn="ctr" fontAlgn="ctr">
                        <a:lnSpc>
                          <a:spcPct val="100000"/>
                        </a:lnSpc>
                        <a:buNone/>
                      </a:pPr>
                      <a:r>
                        <a:rPr lang="en-US" altLang="en-US" sz="1200" b="0" i="0" u="none" strike="noStrike" dirty="0">
                          <a:solidFill>
                            <a:schemeClr val="tx1"/>
                          </a:solidFill>
                          <a:effectLst/>
                          <a:latin typeface="微软雅黑" panose="020B0503020204020204" pitchFamily="34" charset="-122"/>
                          <a:ea typeface="微软雅黑" panose="020B0503020204020204" pitchFamily="34" charset="-122"/>
                        </a:rPr>
                        <a:t>25.00g</a:t>
                      </a:r>
                      <a:endParaRPr lang="en-US" altLang="en-US" sz="1200" b="0" i="0" u="none" strike="noStrike" dirty="0">
                        <a:solidFill>
                          <a:schemeClr val="tx1"/>
                        </a:solidFill>
                        <a:effectLst/>
                        <a:latin typeface="微软雅黑" panose="020B0503020204020204" pitchFamily="34" charset="-122"/>
                        <a:ea typeface="微软雅黑" panose="020B0503020204020204" pitchFamily="34" charset="-122"/>
                      </a:endParaRPr>
                    </a:p>
                  </a:txBody>
                  <a:tcPr marL="6350" marR="6350" marT="6350" marB="0" anchor="ctr">
                    <a:lnL w="12700">
                      <a:solidFill>
                        <a:schemeClr val="tx1"/>
                      </a:solidFill>
                      <a:prstDash val="solid"/>
                    </a:lnL>
                    <a:lnR w="12700">
                      <a:solidFill>
                        <a:schemeClr val="tx1"/>
                      </a:solidFill>
                      <a:prstDash val="solid"/>
                    </a:lnR>
                    <a:lnT w="12700" cap="flat" cmpd="sng" algn="ctr">
                      <a:solidFill>
                        <a:schemeClr val="tx1"/>
                      </a:solidFill>
                      <a:prstDash val="solid"/>
                      <a:miter lim="800000"/>
                    </a:lnT>
                    <a:lnB w="12700" cap="flat" cmpd="sng" algn="ctr">
                      <a:solidFill>
                        <a:schemeClr val="tx1"/>
                      </a:solidFill>
                      <a:prstDash val="solid"/>
                      <a:miter lim="800000"/>
                    </a:lnB>
                  </a:tcPr>
                </a:tc>
                <a:tc>
                  <a:txBody>
                    <a:bodyPr/>
                    <a:p>
                      <a:pPr indent="0" algn="ctr" fontAlgn="ctr">
                        <a:lnSpc>
                          <a:spcPct val="100000"/>
                        </a:lnSpc>
                      </a:pP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a:t>
                      </a:r>
                      <a:endParaRPr lang="en-US" altLang="zh-CN" sz="1200" b="0" i="0" u="none" strike="noStrike" dirty="0">
                        <a:solidFill>
                          <a:schemeClr val="tx1"/>
                        </a:solidFill>
                        <a:effectLst/>
                        <a:latin typeface="微软雅黑" panose="020B0503020204020204" pitchFamily="34" charset="-122"/>
                        <a:ea typeface="微软雅黑" panose="020B0503020204020204" pitchFamily="34" charset="-122"/>
                      </a:endParaRPr>
                    </a:p>
                  </a:txBody>
                  <a:tcPr marL="6350" marR="6350" marT="6350" marB="0" anchor="ctr">
                    <a:lnL w="12700">
                      <a:solidFill>
                        <a:schemeClr val="tx1"/>
                      </a:solidFill>
                      <a:prstDash val="solid"/>
                    </a:lnL>
                    <a:lnR w="12700">
                      <a:solidFill>
                        <a:schemeClr val="tx1"/>
                      </a:solidFill>
                      <a:prstDash val="solid"/>
                    </a:lnR>
                    <a:lnT w="12700" cap="flat" cmpd="sng" algn="ctr">
                      <a:solidFill>
                        <a:schemeClr val="tx1"/>
                      </a:solidFill>
                      <a:prstDash val="solid"/>
                      <a:miter lim="800000"/>
                    </a:lnT>
                    <a:lnB w="12700" cap="flat" cmpd="sng" algn="ctr">
                      <a:solidFill>
                        <a:schemeClr val="tx1"/>
                      </a:solidFill>
                      <a:prstDash val="solid"/>
                      <a:miter lim="800000"/>
                    </a:lnB>
                  </a:tcPr>
                </a:tc>
                <a:tc>
                  <a:txBody>
                    <a:bodyPr/>
                    <a:p>
                      <a:pPr indent="0" algn="ctr" fontAlgn="ctr">
                        <a:lnSpc>
                          <a:spcPct val="100000"/>
                        </a:lnSpc>
                        <a:buNone/>
                      </a:pPr>
                      <a:r>
                        <a:rPr lang="en-US" altLang="zh-CN" sz="1200" b="0" i="0" u="none" strike="noStrike" dirty="0">
                          <a:solidFill>
                            <a:schemeClr val="tx1"/>
                          </a:solidFill>
                          <a:effectLst/>
                          <a:latin typeface="微软雅黑" panose="020B0503020204020204" pitchFamily="34" charset="-122"/>
                          <a:ea typeface="微软雅黑" panose="020B0503020204020204" pitchFamily="34" charset="-122"/>
                        </a:rPr>
                        <a:t>/</a:t>
                      </a:r>
                      <a:endParaRPr lang="en-US" altLang="zh-CN" sz="1200" b="0" i="0" u="none" strike="noStrike" dirty="0">
                        <a:solidFill>
                          <a:schemeClr val="tx1"/>
                        </a:solidFill>
                        <a:effectLst/>
                        <a:latin typeface="微软雅黑" panose="020B0503020204020204" pitchFamily="34" charset="-122"/>
                        <a:ea typeface="微软雅黑" panose="020B0503020204020204" pitchFamily="34" charset="-122"/>
                      </a:endParaRPr>
                    </a:p>
                  </a:txBody>
                  <a:tcPr marL="6350" marR="6350" marT="6350" marB="0" anchor="ctr">
                    <a:lnL w="12700">
                      <a:solidFill>
                        <a:schemeClr val="tx1"/>
                      </a:solidFill>
                      <a:prstDash val="solid"/>
                    </a:lnL>
                    <a:lnR w="12700">
                      <a:solidFill>
                        <a:schemeClr val="tx1"/>
                      </a:solidFill>
                      <a:prstDash val="solid"/>
                    </a:lnR>
                    <a:lnT w="12700" cap="flat" cmpd="sng" algn="ctr">
                      <a:solidFill>
                        <a:schemeClr val="tx1"/>
                      </a:solidFill>
                      <a:prstDash val="solid"/>
                      <a:miter lim="800000"/>
                    </a:lnT>
                    <a:lnB w="12700" cap="flat" cmpd="sng" algn="ctr">
                      <a:solidFill>
                        <a:schemeClr val="tx1"/>
                      </a:solidFill>
                      <a:prstDash val="solid"/>
                      <a:miter lim="800000"/>
                    </a:lnB>
                  </a:tcPr>
                </a:tc>
                <a:tc>
                  <a:txBody>
                    <a:bodyPr/>
                    <a:p>
                      <a:pPr indent="0" algn="ctr" fontAlgn="ctr">
                        <a:lnSpc>
                          <a:spcPct val="100000"/>
                        </a:lnSpc>
                        <a:buNone/>
                      </a:pPr>
                      <a:r>
                        <a:rPr lang="en-US" altLang="en-US" sz="1200" b="0" i="0" u="none" strike="noStrike" dirty="0">
                          <a:solidFill>
                            <a:schemeClr val="tx1"/>
                          </a:solidFill>
                          <a:effectLst/>
                          <a:latin typeface="微软雅黑" panose="020B0503020204020204" pitchFamily="34" charset="-122"/>
                          <a:ea typeface="微软雅黑" panose="020B0503020204020204" pitchFamily="34" charset="-122"/>
                        </a:rPr>
                        <a:t>/</a:t>
                      </a:r>
                      <a:endParaRPr lang="en-US" altLang="en-US" sz="1200" b="0" i="0" u="none" strike="noStrike" dirty="0">
                        <a:solidFill>
                          <a:schemeClr val="tx1"/>
                        </a:solidFill>
                        <a:effectLst/>
                        <a:latin typeface="微软雅黑" panose="020B0503020204020204" pitchFamily="34" charset="-122"/>
                        <a:ea typeface="微软雅黑" panose="020B0503020204020204" pitchFamily="34" charset="-122"/>
                      </a:endParaRPr>
                    </a:p>
                  </a:txBody>
                  <a:tcPr marL="6350" marR="6350" marT="6350" marB="0" anchor="ctr">
                    <a:lnL w="12700">
                      <a:solidFill>
                        <a:schemeClr val="tx1"/>
                      </a:solidFill>
                      <a:prstDash val="solid"/>
                    </a:lnL>
                    <a:lnR w="12700" cap="flat" cmpd="sng" algn="ctr">
                      <a:solidFill>
                        <a:schemeClr val="tx1"/>
                      </a:solidFill>
                      <a:prstDash val="solid"/>
                      <a:miter lim="800000"/>
                    </a:lnR>
                    <a:lnT w="12700" cap="flat" cmpd="sng" algn="ctr">
                      <a:solidFill>
                        <a:schemeClr val="tx1"/>
                      </a:solidFill>
                      <a:prstDash val="solid"/>
                      <a:miter lim="800000"/>
                    </a:lnT>
                    <a:lnB w="12700" cap="flat" cmpd="sng" algn="ctr">
                      <a:solidFill>
                        <a:schemeClr val="tx1"/>
                      </a:solidFill>
                      <a:prstDash val="solid"/>
                      <a:miter lim="800000"/>
                    </a:lnB>
                  </a:tcPr>
                </a:tc>
              </a:tr>
            </a:tbl>
          </a:graphicData>
        </a:graphic>
      </p:graphicFrame>
      <p:sp>
        <p:nvSpPr>
          <p:cNvPr id="5" name="文本框 4"/>
          <p:cNvSpPr txBox="1"/>
          <p:nvPr/>
        </p:nvSpPr>
        <p:spPr>
          <a:xfrm>
            <a:off x="5176639" y="706093"/>
            <a:ext cx="2525487" cy="369332"/>
          </a:xfrm>
          <a:prstGeom prst="rect">
            <a:avLst/>
          </a:prstGeom>
          <a:noFill/>
        </p:spPr>
        <p:txBody>
          <a:bodyPr wrap="square">
            <a:spAutoFit/>
          </a:bodyPr>
          <a:p>
            <a:pPr algn="ctr"/>
            <a:r>
              <a:rPr lang="zh-CN" altLang="en-US" b="1" dirty="0">
                <a:solidFill>
                  <a:schemeClr val="accent2">
                    <a:lumMod val="50000"/>
                  </a:schemeClr>
                </a:solidFill>
                <a:latin typeface="微软雅黑" panose="020B0503020204020204" pitchFamily="34" charset="-122"/>
                <a:ea typeface="微软雅黑" panose="020B0503020204020204" pitchFamily="34" charset="-122"/>
                <a:sym typeface="+mn-ea"/>
              </a:rPr>
              <a:t>处方组成和</a:t>
            </a:r>
            <a:r>
              <a:rPr lang="zh-CN" altLang="en-US" sz="1800" b="1" dirty="0">
                <a:solidFill>
                  <a:schemeClr val="accent2">
                    <a:lumMod val="50000"/>
                  </a:schemeClr>
                </a:solidFill>
                <a:latin typeface="微软雅黑" panose="020B0503020204020204" pitchFamily="34" charset="-122"/>
                <a:ea typeface="微软雅黑" panose="020B0503020204020204" pitchFamily="34" charset="-122"/>
                <a:sym typeface="+mn-ea"/>
              </a:rPr>
              <a:t>理化性质</a:t>
            </a:r>
            <a:endParaRPr lang="zh-CN" altLang="en-US" dirty="0">
              <a:solidFill>
                <a:schemeClr val="accent2">
                  <a:lumMod val="50000"/>
                </a:schemeClr>
              </a:solidFill>
            </a:endParaRPr>
          </a:p>
        </p:txBody>
      </p:sp>
      <p:sp>
        <p:nvSpPr>
          <p:cNvPr id="13" name="文本占位符 10"/>
          <p:cNvSpPr/>
          <p:nvPr/>
        </p:nvSpPr>
        <p:spPr>
          <a:xfrm>
            <a:off x="685800" y="279400"/>
            <a:ext cx="3284855" cy="645160"/>
          </a:xfrm>
          <a:prstGeom prst="rect">
            <a:avLst/>
          </a:prstGeom>
        </p:spPr>
        <p:txBody>
          <a:bodyPr wrap="square">
            <a:spAutoFit/>
          </a:bodyPr>
          <a:p>
            <a:pPr lvl="0" algn="l" fontAlgn="base">
              <a:buClrTx/>
              <a:buSzTx/>
              <a:buFontTx/>
            </a:pPr>
            <a:r>
              <a:rPr lang="zh-CN" sz="3600" dirty="0">
                <a:solidFill>
                  <a:srgbClr val="16505F"/>
                </a:solidFill>
                <a:latin typeface="微软雅黑" panose="020B0503020204020204" pitchFamily="34" charset="-122"/>
                <a:ea typeface="微软雅黑" panose="020B0503020204020204" pitchFamily="34" charset="-122"/>
                <a:sym typeface="+mn-ea"/>
              </a:rPr>
              <a:t>药品基本信息</a:t>
            </a:r>
            <a:endParaRPr lang="zh-CN" sz="3600" dirty="0">
              <a:solidFill>
                <a:srgbClr val="16505F"/>
              </a:solidFill>
              <a:latin typeface="微软雅黑" panose="020B0503020204020204" pitchFamily="34" charset="-122"/>
              <a:ea typeface="微软雅黑" panose="020B0503020204020204" pitchFamily="34" charset="-122"/>
              <a:sym typeface="+mn-ea"/>
            </a:endParaRPr>
          </a:p>
        </p:txBody>
      </p:sp>
      <p:sp>
        <p:nvSpPr>
          <p:cNvPr id="14" name="文本框 13"/>
          <p:cNvSpPr txBox="1"/>
          <p:nvPr/>
        </p:nvSpPr>
        <p:spPr>
          <a:xfrm>
            <a:off x="471170" y="6450965"/>
            <a:ext cx="11295380" cy="361315"/>
          </a:xfrm>
          <a:prstGeom prst="rect">
            <a:avLst/>
          </a:prstGeom>
          <a:noFill/>
        </p:spPr>
        <p:txBody>
          <a:bodyPr wrap="square" numCol="2" rtlCol="0">
            <a:noAutofit/>
          </a:bodyPr>
          <a:p>
            <a:pPr indent="0">
              <a:buFont typeface="+mj-lt"/>
              <a:buNone/>
            </a:pPr>
            <a:r>
              <a:rPr lang="en-US" altLang="zh-CN" sz="1000" dirty="0">
                <a:solidFill>
                  <a:schemeClr val="tx1"/>
                </a:solidFill>
                <a:uFillTx/>
                <a:latin typeface="Times New Roman" panose="02020603050405020304" pitchFamily="18" charset="0"/>
                <a:ea typeface="微软雅黑" panose="020B0503020204020204" pitchFamily="34" charset="-122"/>
              </a:rPr>
              <a:t>[1]</a:t>
            </a:r>
            <a:r>
              <a:rPr lang="zh-CN" altLang="en-US" sz="1000" dirty="0">
                <a:solidFill>
                  <a:schemeClr val="tx1"/>
                </a:solidFill>
                <a:uFillTx/>
                <a:latin typeface="Times New Roman" panose="02020603050405020304" pitchFamily="18" charset="0"/>
                <a:ea typeface="微软雅黑" panose="020B0503020204020204" pitchFamily="34" charset="-122"/>
              </a:rPr>
              <a:t>醋酸钠林格葡萄糖注射液药品说明书</a:t>
            </a:r>
            <a:r>
              <a:rPr lang="en-US" altLang="zh-CN" sz="1000" dirty="0">
                <a:solidFill>
                  <a:schemeClr val="tx1"/>
                </a:solidFill>
                <a:uFillTx/>
                <a:latin typeface="Times New Roman" panose="02020603050405020304" pitchFamily="18" charset="0"/>
                <a:ea typeface="微软雅黑" panose="020B0503020204020204" pitchFamily="34" charset="-122"/>
              </a:rPr>
              <a:t>.[2]</a:t>
            </a:r>
            <a:r>
              <a:rPr lang="zh-CN" altLang="en-US" sz="1000" dirty="0">
                <a:solidFill>
                  <a:schemeClr val="tx1"/>
                </a:solidFill>
                <a:uFillTx/>
                <a:latin typeface="Times New Roman" panose="02020603050405020304" pitchFamily="18" charset="0"/>
                <a:ea typeface="微软雅黑" panose="020B0503020204020204" pitchFamily="34" charset="-122"/>
              </a:rPr>
              <a:t>复方乳酸钠葡萄糖注射液药品说明书</a:t>
            </a:r>
            <a:r>
              <a:rPr lang="en-US" altLang="zh-CN" sz="1000" dirty="0">
                <a:solidFill>
                  <a:schemeClr val="tx1"/>
                </a:solidFill>
                <a:uFillTx/>
                <a:latin typeface="Times New Roman" panose="02020603050405020304" pitchFamily="18" charset="0"/>
                <a:ea typeface="微软雅黑" panose="020B0503020204020204" pitchFamily="34" charset="-122"/>
              </a:rPr>
              <a:t>.</a:t>
            </a:r>
            <a:endParaRPr lang="en-US" altLang="zh-CN" sz="1000" dirty="0">
              <a:solidFill>
                <a:schemeClr val="tx1"/>
              </a:solidFill>
              <a:uFillTx/>
              <a:latin typeface="Times New Roman" panose="02020603050405020304" pitchFamily="18"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a:off x="720555" y="228260"/>
            <a:ext cx="1554480" cy="645160"/>
          </a:xfrm>
          <a:prstGeom prst="rect">
            <a:avLst/>
          </a:prstGeom>
        </p:spPr>
        <p:txBody>
          <a:bodyPr wrap="square">
            <a:spAutoFit/>
          </a:bodyPr>
          <a:lstStyle/>
          <a:p>
            <a:pPr lvl="0" algn="l" fontAlgn="base">
              <a:buClrTx/>
              <a:buSzTx/>
              <a:buFontTx/>
            </a:pPr>
            <a:r>
              <a:rPr lang="zh-CN" sz="3600" dirty="0">
                <a:solidFill>
                  <a:srgbClr val="16505F"/>
                </a:solidFill>
                <a:latin typeface="微软雅黑" panose="020B0503020204020204" pitchFamily="34" charset="-122"/>
                <a:ea typeface="微软雅黑" panose="020B0503020204020204" pitchFamily="34" charset="-122"/>
                <a:sym typeface="+mn-ea"/>
              </a:rPr>
              <a:t>安全性</a:t>
            </a:r>
            <a:endParaRPr lang="zh-CN" sz="3600" dirty="0">
              <a:solidFill>
                <a:srgbClr val="16505F"/>
              </a:solidFill>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711835" y="1823085"/>
            <a:ext cx="10631805" cy="899795"/>
          </a:xfrm>
          <a:prstGeom prst="rect">
            <a:avLst/>
          </a:prstGeom>
        </p:spPr>
        <p:style>
          <a:lnRef idx="2">
            <a:schemeClr val="accent2"/>
          </a:lnRef>
          <a:fillRef idx="0">
            <a:srgbClr val="FFFFFF"/>
          </a:fillRef>
          <a:effectRef idx="0">
            <a:srgbClr val="FFFFFF"/>
          </a:effectRef>
          <a:fontRef idx="minor">
            <a:schemeClr val="tx1"/>
          </a:fontRef>
        </p:style>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ctr">
              <a:lnSpc>
                <a:spcPct val="150000"/>
              </a:lnSpc>
              <a:buFont typeface="Arial" panose="020B0604020202020204" pitchFamily="34" charset="0"/>
              <a:buChar char="•"/>
            </a:pPr>
            <a:r>
              <a:rPr lang="zh-CN" altLang="en-US" sz="16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lt"/>
              </a:rPr>
              <a:t>本品（</a:t>
            </a:r>
            <a:r>
              <a:rPr lang="zh-CN" altLang="en-US" sz="1600" b="1"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sym typeface="+mn-lt"/>
              </a:rPr>
              <a:t>醋酸钠林格葡萄糖注射液</a:t>
            </a:r>
            <a:r>
              <a:rPr lang="zh-CN" altLang="en-US" sz="16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lt"/>
              </a:rPr>
              <a:t>）说明书不良反应：</a:t>
            </a:r>
            <a:endParaRPr lang="zh-CN" altLang="en-US" sz="16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a:p>
            <a:pPr marL="285750" indent="-285750">
              <a:lnSpc>
                <a:spcPct val="150000"/>
              </a:lnSpc>
              <a:buFont typeface="Arial" panose="020B0604020202020204" pitchFamily="34" charset="0"/>
              <a:buChar char="•"/>
            </a:pPr>
            <a:r>
              <a:rPr sz="16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lt"/>
              </a:rPr>
              <a:t>大剂量、快速给药可能会出现脑水肿、肺水肿和外周水肿（频率未知）；代谢异常</a:t>
            </a:r>
            <a:r>
              <a:rPr lang="zh-CN" sz="16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lt"/>
              </a:rPr>
              <a:t>：</a:t>
            </a:r>
            <a:r>
              <a:rPr lang="zh-CN" altLang="en-US" sz="16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lt"/>
              </a:rPr>
              <a:t>高血糖、尿糖</a:t>
            </a:r>
            <a:r>
              <a:rPr sz="16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lt"/>
              </a:rPr>
              <a:t>；肝功能异常。</a:t>
            </a:r>
            <a:endParaRPr sz="16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9" name="文本框 8"/>
          <p:cNvSpPr txBox="1"/>
          <p:nvPr/>
        </p:nvSpPr>
        <p:spPr>
          <a:xfrm>
            <a:off x="711518" y="1196022"/>
            <a:ext cx="10834687" cy="460375"/>
          </a:xfrm>
          <a:prstGeom prst="rect">
            <a:avLst/>
          </a:prstGeom>
          <a:noFill/>
        </p:spPr>
        <p:txBody>
          <a:bodyPr wrap="square" rtlCol="0">
            <a:spAutoFit/>
          </a:bodyPr>
          <a:lstStyle/>
          <a:p>
            <a:pPr algn="ctr">
              <a:lnSpc>
                <a:spcPct val="150000"/>
              </a:lnSpc>
            </a:pPr>
            <a:r>
              <a:rPr lang="zh-CN" altLang="en-US" sz="1600" b="1" dirty="0">
                <a:solidFill>
                  <a:schemeClr val="accent1"/>
                </a:solidFill>
                <a:latin typeface="Times New Roman" panose="02020603050405020304" pitchFamily="18" charset="0"/>
                <a:ea typeface="微软雅黑" panose="020B0503020204020204" pitchFamily="34" charset="-122"/>
              </a:rPr>
              <a:t>说明书：本品不良反应类型更少，乳酸血症患者也可使用</a:t>
            </a:r>
            <a:endParaRPr lang="zh-CN" altLang="en-US" b="1" dirty="0">
              <a:solidFill>
                <a:schemeClr val="accent1"/>
              </a:solidFill>
              <a:latin typeface="Times New Roman" panose="02020603050405020304" pitchFamily="18" charset="0"/>
              <a:ea typeface="微软雅黑" panose="020B0503020204020204" pitchFamily="34" charset="-122"/>
            </a:endParaRPr>
          </a:p>
        </p:txBody>
      </p:sp>
      <p:sp>
        <p:nvSpPr>
          <p:cNvPr id="4" name="文本框 3"/>
          <p:cNvSpPr txBox="1"/>
          <p:nvPr/>
        </p:nvSpPr>
        <p:spPr>
          <a:xfrm>
            <a:off x="307975" y="3771265"/>
            <a:ext cx="11690350" cy="2621915"/>
          </a:xfrm>
          <a:prstGeom prst="rect">
            <a:avLst/>
          </a:prstGeom>
          <a:solidFill>
            <a:schemeClr val="accent5">
              <a:lumMod val="40000"/>
              <a:lumOff val="60000"/>
            </a:schemeClr>
          </a:solidFill>
        </p:spPr>
        <p:txBody>
          <a:bodyPr wrap="square" rtlCol="0" anchor="t">
            <a:noAutofit/>
          </a:bodyPr>
          <a:p>
            <a:pPr indent="0" algn="ctr" fontAlgn="auto">
              <a:lnSpc>
                <a:spcPct val="150000"/>
              </a:lnSpc>
              <a:buNone/>
            </a:pPr>
            <a:r>
              <a:rPr lang="zh-CN" altLang="en-US" sz="1600" b="1" dirty="0">
                <a:latin typeface="Times New Roman" panose="02020603050405020304" pitchFamily="18" charset="0"/>
                <a:ea typeface="微软雅黑" panose="020B0503020204020204" pitchFamily="34" charset="-122"/>
                <a:cs typeface="+mn-ea"/>
                <a:sym typeface="+mn-lt"/>
              </a:rPr>
              <a:t>与</a:t>
            </a:r>
            <a:r>
              <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sym typeface="+mn-lt"/>
              </a:rPr>
              <a:t>复方乳酸钠葡萄糖注射液</a:t>
            </a:r>
            <a:r>
              <a:rPr lang="zh-CN" altLang="en-US" sz="1600" b="1" dirty="0">
                <a:latin typeface="Times New Roman" panose="02020603050405020304" pitchFamily="18" charset="0"/>
                <a:ea typeface="微软雅黑" panose="020B0503020204020204" pitchFamily="34" charset="-122"/>
                <a:cs typeface="+mn-ea"/>
                <a:sym typeface="+mn-lt"/>
              </a:rPr>
              <a:t>相比，</a:t>
            </a:r>
            <a:r>
              <a:rPr lang="zh-CN" altLang="en-US" sz="16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sym typeface="+mn-lt"/>
              </a:rPr>
              <a:t>醋酸钠林格葡萄糖注射液</a:t>
            </a:r>
            <a:r>
              <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sym typeface="+mn-lt"/>
              </a:rPr>
              <a:t>为醋酸缓冲系统，有效提升用药安全性</a:t>
            </a:r>
            <a:endParaRPr lang="zh-CN" altLang="en-US" sz="16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a:p>
            <a:pPr lvl="0" indent="0">
              <a:lnSpc>
                <a:spcPct val="150000"/>
              </a:lnSpc>
              <a:buFont typeface="Arial" panose="020B0604020202020204" pitchFamily="34" charset="0"/>
              <a:buNone/>
            </a:pP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sym typeface="+mn-lt"/>
              </a:rPr>
              <a:t>①</a:t>
            </a:r>
            <a:r>
              <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sym typeface="+mn-lt"/>
              </a:rPr>
              <a:t> </a:t>
            </a:r>
            <a:r>
              <a:rPr lang="zh-CN" altLang="en-US" sz="16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mn-lt"/>
              </a:rPr>
              <a:t>不增加肝脏负担</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sym typeface="+mn-lt"/>
              </a:rPr>
              <a:t>：醋酸代谢不依赖肝脏，适用于肝功能发育不完全的儿童、肝功能不良、肝移植及肝脏手术的病人；</a:t>
            </a:r>
            <a:endParaRPr lang="zh-CN" altLang="en-US" sz="16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a:p>
            <a:pPr lvl="0" indent="0">
              <a:lnSpc>
                <a:spcPct val="150000"/>
              </a:lnSpc>
              <a:buFont typeface="Arial" panose="020B0604020202020204" pitchFamily="34" charset="0"/>
              <a:buNone/>
            </a:pP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sym typeface="+mn-lt"/>
              </a:rPr>
              <a:t>② 不含乳酸，</a:t>
            </a:r>
            <a:r>
              <a:rPr lang="zh-CN" altLang="en-US" sz="16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mn-lt"/>
              </a:rPr>
              <a:t>不增加血乳酸水平</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sym typeface="+mn-lt"/>
              </a:rPr>
              <a:t>，不影响医生对患者病情判断。</a:t>
            </a:r>
            <a:endParaRPr lang="zh-CN" altLang="en-US" sz="1600" dirty="0">
              <a:latin typeface="Times New Roman" panose="02020603050405020304" pitchFamily="18" charset="0"/>
              <a:ea typeface="微软雅黑" panose="020B0503020204020204" pitchFamily="34" charset="-122"/>
              <a:cs typeface="Times New Roman" panose="02020603050405020304" pitchFamily="18" charset="0"/>
              <a:sym typeface="+mn-lt"/>
            </a:endParaRPr>
          </a:p>
          <a:p>
            <a:pPr lvl="0" indent="0" algn="ctr" fontAlgn="auto">
              <a:lnSpc>
                <a:spcPct val="150000"/>
              </a:lnSpc>
              <a:buFont typeface="Arial" panose="020B0604020202020204" pitchFamily="34" charset="0"/>
              <a:buNone/>
            </a:pPr>
            <a:r>
              <a:rPr lang="zh-CN" altLang="en-US" sz="1600" b="1" dirty="0">
                <a:latin typeface="Times New Roman" panose="02020603050405020304" pitchFamily="18" charset="0"/>
                <a:ea typeface="微软雅黑" panose="020B0503020204020204" pitchFamily="34" charset="-122"/>
                <a:cs typeface="+mn-ea"/>
                <a:sym typeface="+mn-lt"/>
              </a:rPr>
              <a:t>与复方电解质醋酸钠葡萄糖注射液相比，</a:t>
            </a:r>
            <a:r>
              <a:rPr lang="zh-CN" altLang="en-US" sz="16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sym typeface="+mn-lt"/>
              </a:rPr>
              <a:t>醋酸钠林格葡萄糖注射液</a:t>
            </a:r>
            <a:r>
              <a:rPr lang="zh-CN" altLang="en-US" sz="16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lt"/>
              </a:rPr>
              <a:t>儿童适用，不增加电解质紊乱</a:t>
            </a:r>
            <a:r>
              <a:rPr lang="zh-CN" altLang="en-US" sz="16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lt"/>
              </a:rPr>
              <a:t>风险</a:t>
            </a:r>
            <a:endParaRPr lang="zh-CN" altLang="en-US" sz="16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a:p>
            <a:pPr lvl="0" indent="0">
              <a:lnSpc>
                <a:spcPct val="150000"/>
              </a:lnSpc>
              <a:buFont typeface="Arial" panose="020B0604020202020204" pitchFamily="34" charset="0"/>
              <a:buNone/>
            </a:pP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sym typeface="+mn-lt"/>
              </a:rPr>
              <a:t>①</a:t>
            </a:r>
            <a:r>
              <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sym typeface="+mn-lt"/>
              </a:rPr>
              <a:t> </a:t>
            </a:r>
            <a:r>
              <a:rPr lang="zh-CN" altLang="en-US" sz="16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mn-lt"/>
              </a:rPr>
              <a:t>儿童适用：</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sym typeface="+mn-lt"/>
              </a:rPr>
              <a:t>本品耐受性良好，适用于儿童手术患者细胞外液减少时的补充和纠正；</a:t>
            </a:r>
            <a:r>
              <a:rPr lang="zh-CN" altLang="en-US" sz="1600" dirty="0">
                <a:latin typeface="Times New Roman" panose="02020603050405020304" pitchFamily="18" charset="0"/>
                <a:ea typeface="微软雅黑" panose="020B0503020204020204" pitchFamily="34" charset="-122"/>
                <a:cs typeface="+mn-ea"/>
                <a:sym typeface="+mn-lt"/>
              </a:rPr>
              <a:t>复方电解质醋酸钠葡萄糖注射液</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sym typeface="+mn-lt"/>
              </a:rPr>
              <a:t>无相关研究；</a:t>
            </a:r>
            <a:endParaRPr lang="zh-CN" altLang="en-US" sz="16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a:p>
            <a:pPr lvl="0" indent="0">
              <a:lnSpc>
                <a:spcPct val="150000"/>
              </a:lnSpc>
              <a:buFont typeface="Arial" panose="020B0604020202020204" pitchFamily="34" charset="0"/>
              <a:buNone/>
            </a:pP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sym typeface="+mn-lt"/>
              </a:rPr>
              <a:t>② </a:t>
            </a:r>
            <a:r>
              <a:rPr lang="zh-CN" altLang="en-US" sz="16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mn-lt"/>
              </a:rPr>
              <a:t>不增加电解质紊乱风险</a:t>
            </a:r>
            <a:r>
              <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sym typeface="+mn-lt"/>
              </a:rPr>
              <a:t>：</a:t>
            </a:r>
            <a:r>
              <a:rPr lang="zh-CN" altLang="en-US" sz="1600" dirty="0">
                <a:latin typeface="Times New Roman" panose="02020603050405020304" pitchFamily="18" charset="0"/>
                <a:ea typeface="微软雅黑" panose="020B0503020204020204" pitchFamily="34" charset="-122"/>
                <a:cs typeface="+mn-ea"/>
                <a:sym typeface="+mn-lt"/>
              </a:rPr>
              <a:t>复方电解质醋酸钠葡萄糖注射液</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sym typeface="+mn-lt"/>
              </a:rPr>
              <a:t>成分高钾、高镁、高磷；本品渗透压和</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sym typeface="+mn-lt"/>
              </a:rPr>
              <a:t>pH</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sym typeface="+mn-lt"/>
              </a:rPr>
              <a:t>更接近生理范围，电解质离子浓度与血浆接近，安全性更高。</a:t>
            </a:r>
            <a:endParaRPr lang="zh-CN" altLang="en-US" sz="1600" b="1"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2" name="文本框 1"/>
          <p:cNvSpPr txBox="1"/>
          <p:nvPr/>
        </p:nvSpPr>
        <p:spPr>
          <a:xfrm>
            <a:off x="720725" y="2842260"/>
            <a:ext cx="10810875" cy="810260"/>
          </a:xfrm>
          <a:prstGeom prst="rect">
            <a:avLst/>
          </a:prstGeom>
          <a:noFill/>
        </p:spPr>
        <p:txBody>
          <a:bodyPr wrap="square" rtlCol="0">
            <a:spAutoFit/>
          </a:bodyPr>
          <a:p>
            <a:pPr>
              <a:lnSpc>
                <a:spcPct val="130000"/>
              </a:lnSpc>
            </a:pPr>
            <a:r>
              <a:rPr lang="zh-CN" altLang="en-US">
                <a:solidFill>
                  <a:srgbClr val="000000"/>
                </a:solidFill>
                <a:latin typeface="微软雅黑" panose="020B0503020204020204" pitchFamily="34" charset="-122"/>
                <a:ea typeface="微软雅黑" panose="020B0503020204020204" pitchFamily="34" charset="-122"/>
                <a:sym typeface="+mn-ea"/>
              </a:rPr>
              <a:t>本品批准上市后至今，按要求对本品进行不良反应监测，我公司及国家药品不良反应监测中心均未收到相关不良反应信息</a:t>
            </a:r>
            <a:r>
              <a:rPr lang="zh-CN" altLang="en-US">
                <a:solidFill>
                  <a:schemeClr val="tx1"/>
                </a:solidFill>
                <a:uFillTx/>
                <a:latin typeface="Times New Roman" panose="02020603050405020304" pitchFamily="18" charset="0"/>
                <a:ea typeface="微软雅黑" panose="020B0503020204020204" pitchFamily="34" charset="-122"/>
              </a:rPr>
              <a:t>。</a:t>
            </a:r>
            <a:endParaRPr lang="zh-CN" altLang="en-US">
              <a:solidFill>
                <a:schemeClr val="tx1"/>
              </a:solidFill>
              <a:uFillTx/>
              <a:latin typeface="Times New Roman" panose="02020603050405020304" pitchFamily="18" charset="0"/>
              <a:ea typeface="微软雅黑" panose="020B0503020204020204" pitchFamily="34" charset="-122"/>
            </a:endParaRPr>
          </a:p>
        </p:txBody>
      </p:sp>
      <p:sp>
        <p:nvSpPr>
          <p:cNvPr id="14" name="文本框 13"/>
          <p:cNvSpPr txBox="1"/>
          <p:nvPr/>
        </p:nvSpPr>
        <p:spPr>
          <a:xfrm>
            <a:off x="471170" y="6450965"/>
            <a:ext cx="11295380" cy="361315"/>
          </a:xfrm>
          <a:prstGeom prst="rect">
            <a:avLst/>
          </a:prstGeom>
          <a:noFill/>
        </p:spPr>
        <p:txBody>
          <a:bodyPr wrap="square" numCol="2" rtlCol="0">
            <a:noAutofit/>
          </a:bodyPr>
          <a:p>
            <a:pPr indent="0">
              <a:buFont typeface="+mj-lt"/>
              <a:buNone/>
            </a:pPr>
            <a:r>
              <a:rPr lang="en-US" altLang="zh-CN" sz="1000" dirty="0">
                <a:solidFill>
                  <a:schemeClr val="tx1"/>
                </a:solidFill>
                <a:uFillTx/>
                <a:latin typeface="Times New Roman" panose="02020603050405020304" pitchFamily="18" charset="0"/>
                <a:ea typeface="微软雅黑" panose="020B0503020204020204" pitchFamily="34" charset="-122"/>
              </a:rPr>
              <a:t>[1]</a:t>
            </a:r>
            <a:r>
              <a:rPr lang="zh-CN" altLang="en-US" sz="1000" dirty="0">
                <a:solidFill>
                  <a:schemeClr val="tx1"/>
                </a:solidFill>
                <a:uFillTx/>
                <a:latin typeface="Times New Roman" panose="02020603050405020304" pitchFamily="18" charset="0"/>
                <a:ea typeface="微软雅黑" panose="020B0503020204020204" pitchFamily="34" charset="-122"/>
              </a:rPr>
              <a:t>醋酸钠林格葡萄糖注射液药品说明书</a:t>
            </a:r>
            <a:r>
              <a:rPr lang="en-US" altLang="zh-CN" sz="1000" dirty="0">
                <a:solidFill>
                  <a:schemeClr val="tx1"/>
                </a:solidFill>
                <a:uFillTx/>
                <a:latin typeface="Times New Roman" panose="02020603050405020304" pitchFamily="18" charset="0"/>
                <a:ea typeface="微软雅黑" panose="020B0503020204020204" pitchFamily="34" charset="-122"/>
              </a:rPr>
              <a:t>.</a:t>
            </a:r>
            <a:endParaRPr lang="en-US" altLang="zh-CN" sz="1000" dirty="0">
              <a:solidFill>
                <a:schemeClr val="tx1"/>
              </a:solidFill>
              <a:uFillTx/>
              <a:latin typeface="Times New Roman" panose="02020603050405020304" pitchFamily="18" charset="0"/>
              <a:ea typeface="微软雅黑" panose="020B0503020204020204" pitchFamily="34" charset="-122"/>
              <a:sym typeface="+mn-lt"/>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52280" y="228260"/>
            <a:ext cx="1554480" cy="645160"/>
          </a:xfrm>
          <a:prstGeom prst="rect">
            <a:avLst/>
          </a:prstGeom>
        </p:spPr>
        <p:txBody>
          <a:bodyPr wrap="square">
            <a:spAutoFit/>
          </a:bodyPr>
          <a:lstStyle/>
          <a:p>
            <a:pPr lvl="0" algn="l" fontAlgn="base">
              <a:buClrTx/>
              <a:buSzTx/>
              <a:buFontTx/>
            </a:pPr>
            <a:r>
              <a:rPr lang="zh-CN" sz="3600" dirty="0">
                <a:solidFill>
                  <a:srgbClr val="16505F"/>
                </a:solidFill>
                <a:latin typeface="微软雅黑" panose="020B0503020204020204" pitchFamily="34" charset="-122"/>
                <a:ea typeface="微软雅黑" panose="020B0503020204020204" pitchFamily="34" charset="-122"/>
                <a:sym typeface="+mn-ea"/>
              </a:rPr>
              <a:t>有效性</a:t>
            </a:r>
            <a:endParaRPr lang="zh-CN" sz="3600" dirty="0">
              <a:solidFill>
                <a:srgbClr val="16505F"/>
              </a:solidFill>
              <a:latin typeface="微软雅黑" panose="020B0503020204020204" pitchFamily="34" charset="-122"/>
              <a:ea typeface="微软雅黑" panose="020B0503020204020204" pitchFamily="34" charset="-122"/>
              <a:sym typeface="+mn-ea"/>
            </a:endParaRPr>
          </a:p>
        </p:txBody>
      </p:sp>
      <p:sp>
        <p:nvSpPr>
          <p:cNvPr id="34" name="文本框 33"/>
          <p:cNvSpPr txBox="1"/>
          <p:nvPr/>
        </p:nvSpPr>
        <p:spPr>
          <a:xfrm>
            <a:off x="934720" y="1387475"/>
            <a:ext cx="4926330" cy="4246245"/>
          </a:xfrm>
          <a:prstGeom prst="rect">
            <a:avLst/>
          </a:prstGeom>
          <a:noFill/>
        </p:spPr>
        <p:txBody>
          <a:bodyPr wrap="square" rtlCol="0" anchor="t">
            <a:spAutoFit/>
          </a:bodyPr>
          <a:p>
            <a:pPr marL="285750" indent="-285750" fontAlgn="auto">
              <a:lnSpc>
                <a:spcPct val="150000"/>
              </a:lnSpc>
              <a:buFont typeface="Wingdings" panose="05000000000000000000" charset="0"/>
              <a:buChar char="n"/>
            </a:pPr>
            <a:r>
              <a:rPr lang="zh-CN" altLang="en-US">
                <a:latin typeface="Times New Roman" panose="02020603050405020304" pitchFamily="18" charset="0"/>
                <a:ea typeface="微软雅黑" panose="020B0503020204020204" pitchFamily="34" charset="-122"/>
                <a:cs typeface="Times New Roman" panose="02020603050405020304" pitchFamily="18" charset="0"/>
              </a:rPr>
              <a:t>一项随机对照试验纳入</a:t>
            </a:r>
            <a:r>
              <a:rPr lang="en-US" altLang="zh-CN">
                <a:latin typeface="Times New Roman" panose="02020603050405020304" pitchFamily="18" charset="0"/>
                <a:ea typeface="微软雅黑" panose="020B0503020204020204" pitchFamily="34" charset="-122"/>
                <a:cs typeface="Times New Roman" panose="02020603050405020304" pitchFamily="18" charset="0"/>
              </a:rPr>
              <a:t>31</a:t>
            </a:r>
            <a:r>
              <a:rPr lang="zh-CN" altLang="en-US">
                <a:latin typeface="Times New Roman" panose="02020603050405020304" pitchFamily="18" charset="0"/>
                <a:ea typeface="微软雅黑" panose="020B0503020204020204" pitchFamily="34" charset="-122"/>
                <a:cs typeface="Times New Roman" panose="02020603050405020304" pitchFamily="18" charset="0"/>
              </a:rPr>
              <a:t>例择期耳鼻喉科及头颈部手术的成年患者，一组患者在整个手术过程中接受</a:t>
            </a:r>
            <a:r>
              <a:rPr lang="zh-CN" altLang="en-US">
                <a:latin typeface="Times New Roman" panose="02020603050405020304" pitchFamily="18" charset="0"/>
                <a:ea typeface="微软雅黑" panose="020B0503020204020204" pitchFamily="34" charset="-122"/>
                <a:cs typeface="Times New Roman" panose="02020603050405020304" pitchFamily="18" charset="0"/>
              </a:rPr>
              <a:t>含低</a:t>
            </a:r>
            <a:r>
              <a:rPr lang="zh-CN" altLang="en-US">
                <a:latin typeface="Times New Roman" panose="02020603050405020304" pitchFamily="18" charset="0"/>
                <a:ea typeface="微软雅黑" panose="020B0503020204020204" pitchFamily="34" charset="-122"/>
                <a:cs typeface="Times New Roman" panose="02020603050405020304" pitchFamily="18" charset="0"/>
              </a:rPr>
              <a:t>浓度葡萄糖的醋酸林格氏液（</a:t>
            </a:r>
            <a:r>
              <a:rPr lang="en-US" altLang="zh-CN">
                <a:latin typeface="Times New Roman" panose="02020603050405020304" pitchFamily="18" charset="0"/>
                <a:ea typeface="微软雅黑" panose="020B0503020204020204" pitchFamily="34" charset="-122"/>
                <a:cs typeface="Times New Roman" panose="02020603050405020304" pitchFamily="18" charset="0"/>
              </a:rPr>
              <a:t>G</a:t>
            </a:r>
            <a:r>
              <a:rPr lang="zh-CN" altLang="en-US">
                <a:latin typeface="Times New Roman" panose="02020603050405020304" pitchFamily="18" charset="0"/>
                <a:ea typeface="微软雅黑" panose="020B0503020204020204" pitchFamily="34" charset="-122"/>
                <a:cs typeface="Times New Roman" panose="02020603050405020304" pitchFamily="18" charset="0"/>
              </a:rPr>
              <a:t>组），另一组接受不含葡萄糖的醋酸林格氏液（</a:t>
            </a:r>
            <a:r>
              <a:rPr lang="en-US" altLang="zh-CN">
                <a:latin typeface="Times New Roman" panose="02020603050405020304" pitchFamily="18" charset="0"/>
                <a:ea typeface="微软雅黑" panose="020B0503020204020204" pitchFamily="34" charset="-122"/>
                <a:cs typeface="Times New Roman" panose="02020603050405020304" pitchFamily="18" charset="0"/>
              </a:rPr>
              <a:t>R</a:t>
            </a:r>
            <a:r>
              <a:rPr lang="zh-CN" altLang="en-US">
                <a:latin typeface="Times New Roman" panose="02020603050405020304" pitchFamily="18" charset="0"/>
                <a:ea typeface="微软雅黑" panose="020B0503020204020204" pitchFamily="34" charset="-122"/>
                <a:cs typeface="Times New Roman" panose="02020603050405020304" pitchFamily="18" charset="0"/>
              </a:rPr>
              <a:t>组）。</a:t>
            </a:r>
            <a:endParaRPr lang="zh-CN" altLang="en-US">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fontAlgn="auto">
              <a:lnSpc>
                <a:spcPct val="150000"/>
              </a:lnSpc>
              <a:buFont typeface="Wingdings" panose="05000000000000000000" charset="0"/>
              <a:buChar char="n"/>
            </a:pPr>
            <a:r>
              <a:rPr lang="zh-CN" altLang="en-US">
                <a:latin typeface="Times New Roman" panose="02020603050405020304" pitchFamily="18" charset="0"/>
                <a:ea typeface="微软雅黑" panose="020B0503020204020204" pitchFamily="34" charset="-122"/>
                <a:cs typeface="Times New Roman" panose="02020603050405020304" pitchFamily="18" charset="0"/>
              </a:rPr>
              <a:t>含低浓度葡萄糖的醋酸钠林格注射液</a:t>
            </a:r>
            <a:r>
              <a:rPr lang="zh-CN" altLang="en-US" b="1">
                <a:latin typeface="Times New Roman" panose="02020603050405020304" pitchFamily="18" charset="0"/>
                <a:ea typeface="微软雅黑" panose="020B0503020204020204" pitchFamily="34" charset="-122"/>
                <a:cs typeface="Times New Roman" panose="02020603050405020304" pitchFamily="18" charset="0"/>
              </a:rPr>
              <a:t>可有效补充手术患者的能量需求，抑制蛋白质分解和脂肪动员，避免酮体生成，同时维持电解质和酸碱平衡</a:t>
            </a:r>
            <a:r>
              <a:rPr lang="zh-CN" altLang="en-US">
                <a:latin typeface="Times New Roman" panose="02020603050405020304" pitchFamily="18" charset="0"/>
                <a:ea typeface="微软雅黑" panose="020B0503020204020204" pitchFamily="34" charset="-122"/>
                <a:cs typeface="Times New Roman" panose="02020603050405020304" pitchFamily="18" charset="0"/>
              </a:rPr>
              <a:t>，是围手术期安全有效的液体治疗选择。</a:t>
            </a:r>
            <a:endParaRPr lang="zh-CN" altLang="en-US">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5" name="文本框 34"/>
          <p:cNvSpPr txBox="1"/>
          <p:nvPr/>
        </p:nvSpPr>
        <p:spPr>
          <a:xfrm>
            <a:off x="616585" y="6458585"/>
            <a:ext cx="3667760" cy="245110"/>
          </a:xfrm>
          <a:prstGeom prst="rect">
            <a:avLst/>
          </a:prstGeom>
          <a:noFill/>
        </p:spPr>
        <p:txBody>
          <a:bodyPr wrap="square">
            <a:spAutoFit/>
          </a:bodyPr>
          <a:p>
            <a:pPr indent="0">
              <a:buFont typeface="+mj-lt"/>
              <a:buNone/>
            </a:pPr>
            <a:r>
              <a:rPr lang="en-US" altLang="zh-CN" sz="1000" dirty="0">
                <a:latin typeface="微软雅黑" panose="020B0503020204020204" pitchFamily="34" charset="-122"/>
                <a:ea typeface="微软雅黑" panose="020B0503020204020204" pitchFamily="34" charset="-122"/>
              </a:rPr>
              <a:t>Yamasaki K, et al. J Anesth. 2010 Jun;24(3):426-31.</a:t>
            </a:r>
            <a:endParaRPr lang="en-US" altLang="zh-CN" sz="1000" dirty="0">
              <a:latin typeface="微软雅黑" panose="020B0503020204020204" pitchFamily="34" charset="-122"/>
              <a:ea typeface="微软雅黑" panose="020B0503020204020204" pitchFamily="34" charset="-122"/>
            </a:endParaRPr>
          </a:p>
        </p:txBody>
      </p:sp>
      <p:pic>
        <p:nvPicPr>
          <p:cNvPr id="3" name="图片 2" descr="c5984b5bdd6df6c5ea57c9053dbab547(1)"/>
          <p:cNvPicPr>
            <a:picLocks noChangeAspect="1"/>
          </p:cNvPicPr>
          <p:nvPr/>
        </p:nvPicPr>
        <p:blipFill>
          <a:blip r:embed="rId1"/>
          <a:stretch>
            <a:fillRect/>
          </a:stretch>
        </p:blipFill>
        <p:spPr>
          <a:xfrm>
            <a:off x="6637020" y="952500"/>
            <a:ext cx="4225290" cy="4597400"/>
          </a:xfrm>
          <a:prstGeom prst="rect">
            <a:avLst/>
          </a:prstGeom>
        </p:spPr>
      </p:pic>
      <p:sp>
        <p:nvSpPr>
          <p:cNvPr id="4" name="文本框 3"/>
          <p:cNvSpPr txBox="1"/>
          <p:nvPr/>
        </p:nvSpPr>
        <p:spPr>
          <a:xfrm>
            <a:off x="7222490" y="3197225"/>
            <a:ext cx="4498975" cy="274955"/>
          </a:xfrm>
          <a:prstGeom prst="rect">
            <a:avLst/>
          </a:prstGeom>
          <a:noFill/>
        </p:spPr>
        <p:txBody>
          <a:bodyPr wrap="square" rtlCol="0">
            <a:noAutofit/>
          </a:bodyPr>
          <a:p>
            <a:r>
              <a:rPr lang="zh-CN" altLang="en-US" sz="900">
                <a:solidFill>
                  <a:schemeClr val="tx1"/>
                </a:solidFill>
                <a:uFillTx/>
                <a:latin typeface="Times New Roman" panose="02020603050405020304" pitchFamily="18" charset="0"/>
                <a:ea typeface="微软雅黑" panose="020B0503020204020204" pitchFamily="34" charset="-122"/>
              </a:rPr>
              <a:t>与治疗前相比，</a:t>
            </a:r>
            <a:r>
              <a:rPr lang="en-US" altLang="zh-CN" sz="900" baseline="30000">
                <a:solidFill>
                  <a:schemeClr val="tx1"/>
                </a:solidFill>
                <a:uFillTx/>
                <a:latin typeface="Times New Roman" panose="02020603050405020304" pitchFamily="18" charset="0"/>
                <a:ea typeface="微软雅黑" panose="020B0503020204020204" pitchFamily="34" charset="-122"/>
              </a:rPr>
              <a:t>*</a:t>
            </a:r>
            <a:r>
              <a:rPr lang="en-US" altLang="zh-CN" sz="900">
                <a:solidFill>
                  <a:schemeClr val="tx1"/>
                </a:solidFill>
                <a:uFillTx/>
                <a:latin typeface="Times New Roman" panose="02020603050405020304" pitchFamily="18" charset="0"/>
                <a:ea typeface="微软雅黑" panose="020B0503020204020204" pitchFamily="34" charset="-122"/>
              </a:rPr>
              <a:t>P</a:t>
            </a:r>
            <a:r>
              <a:rPr lang="zh-CN" altLang="en-US" sz="900">
                <a:solidFill>
                  <a:schemeClr val="tx1"/>
                </a:solidFill>
                <a:uFillTx/>
                <a:latin typeface="Times New Roman" panose="02020603050405020304" pitchFamily="18" charset="0"/>
                <a:ea typeface="微软雅黑" panose="020B0503020204020204" pitchFamily="34" charset="-122"/>
              </a:rPr>
              <a:t>＜</a:t>
            </a:r>
            <a:r>
              <a:rPr lang="en-US" altLang="zh-CN" sz="900">
                <a:solidFill>
                  <a:schemeClr val="tx1"/>
                </a:solidFill>
                <a:uFillTx/>
                <a:latin typeface="Times New Roman" panose="02020603050405020304" pitchFamily="18" charset="0"/>
                <a:ea typeface="微软雅黑" panose="020B0503020204020204" pitchFamily="34" charset="-122"/>
              </a:rPr>
              <a:t>0.05</a:t>
            </a:r>
            <a:r>
              <a:rPr lang="zh-CN" altLang="en-US" sz="900">
                <a:solidFill>
                  <a:schemeClr val="tx1"/>
                </a:solidFill>
                <a:uFillTx/>
                <a:latin typeface="Times New Roman" panose="02020603050405020304" pitchFamily="18" charset="0"/>
                <a:ea typeface="微软雅黑" panose="020B0503020204020204" pitchFamily="34" charset="-122"/>
              </a:rPr>
              <a:t>；与对照组相比，</a:t>
            </a:r>
            <a:r>
              <a:rPr lang="en-US" altLang="zh-CN" sz="900" baseline="30000">
                <a:solidFill>
                  <a:schemeClr val="tx1"/>
                </a:solidFill>
                <a:uFillTx/>
                <a:latin typeface="Times New Roman" panose="02020603050405020304" pitchFamily="18" charset="0"/>
                <a:ea typeface="微软雅黑" panose="020B0503020204020204" pitchFamily="34" charset="-122"/>
              </a:rPr>
              <a:t>#</a:t>
            </a:r>
            <a:r>
              <a:rPr lang="en-US" altLang="zh-CN" sz="900">
                <a:solidFill>
                  <a:schemeClr val="tx1"/>
                </a:solidFill>
                <a:uFillTx/>
                <a:latin typeface="Times New Roman" panose="02020603050405020304" pitchFamily="18" charset="0"/>
                <a:ea typeface="微软雅黑" panose="020B0503020204020204" pitchFamily="34" charset="-122"/>
              </a:rPr>
              <a:t>P</a:t>
            </a:r>
            <a:r>
              <a:rPr lang="zh-CN" altLang="en-US" sz="900">
                <a:solidFill>
                  <a:schemeClr val="tx1"/>
                </a:solidFill>
                <a:uFillTx/>
                <a:latin typeface="Times New Roman" panose="02020603050405020304" pitchFamily="18" charset="0"/>
                <a:ea typeface="微软雅黑" panose="020B0503020204020204" pitchFamily="34" charset="-122"/>
              </a:rPr>
              <a:t>＜</a:t>
            </a:r>
            <a:r>
              <a:rPr lang="en-US" altLang="zh-CN" sz="900">
                <a:solidFill>
                  <a:schemeClr val="tx1"/>
                </a:solidFill>
                <a:uFillTx/>
                <a:latin typeface="Times New Roman" panose="02020603050405020304" pitchFamily="18" charset="0"/>
                <a:ea typeface="微软雅黑" panose="020B0503020204020204" pitchFamily="34" charset="-122"/>
              </a:rPr>
              <a:t>0.05</a:t>
            </a:r>
            <a:endParaRPr lang="en-US" altLang="zh-CN" sz="900">
              <a:solidFill>
                <a:schemeClr val="tx1"/>
              </a:solidFill>
              <a:uFillTx/>
              <a:latin typeface="Times New Roman" panose="02020603050405020304" pitchFamily="18" charset="0"/>
              <a:ea typeface="微软雅黑" panose="020B0503020204020204" pitchFamily="34"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a:off x="552280" y="228260"/>
            <a:ext cx="1554480" cy="645160"/>
          </a:xfrm>
          <a:prstGeom prst="rect">
            <a:avLst/>
          </a:prstGeom>
        </p:spPr>
        <p:txBody>
          <a:bodyPr wrap="square">
            <a:spAutoFit/>
          </a:bodyPr>
          <a:lstStyle/>
          <a:p>
            <a:pPr lvl="0" algn="l" fontAlgn="base">
              <a:buClrTx/>
              <a:buSzTx/>
              <a:buFontTx/>
            </a:pPr>
            <a:r>
              <a:rPr lang="zh-CN" sz="3600" dirty="0">
                <a:solidFill>
                  <a:srgbClr val="16505F"/>
                </a:solidFill>
                <a:latin typeface="微软雅黑" panose="020B0503020204020204" pitchFamily="34" charset="-122"/>
                <a:ea typeface="微软雅黑" panose="020B0503020204020204" pitchFamily="34" charset="-122"/>
                <a:sym typeface="+mn-ea"/>
              </a:rPr>
              <a:t>有效性</a:t>
            </a:r>
            <a:endParaRPr lang="zh-CN" sz="3600" dirty="0">
              <a:solidFill>
                <a:srgbClr val="16505F"/>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3088640" y="227965"/>
            <a:ext cx="6877050" cy="39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b="1" dirty="0">
                <a:latin typeface="Times New Roman" panose="02020603050405020304" pitchFamily="18" charset="0"/>
                <a:ea typeface="微软雅黑" panose="020B0503020204020204" pitchFamily="34" charset="-122"/>
                <a:cs typeface="+mn-ea"/>
                <a:sym typeface="+mn-lt"/>
              </a:rPr>
              <a:t>醋酸钠林格葡萄糖注射液</a:t>
            </a:r>
            <a:r>
              <a:rPr lang="zh-CN" altLang="en-US" sz="2000" b="1" dirty="0">
                <a:solidFill>
                  <a:schemeClr val="accent1"/>
                </a:solidFill>
                <a:latin typeface="Times New Roman" panose="02020603050405020304" pitchFamily="18" charset="0"/>
                <a:ea typeface="微软雅黑" panose="020B0503020204020204" pitchFamily="34" charset="-122"/>
                <a:cs typeface="+mn-ea"/>
                <a:sym typeface="+mn-lt"/>
              </a:rPr>
              <a:t>符合指南共识液体治疗推荐</a:t>
            </a:r>
            <a:endParaRPr lang="zh-CN" altLang="en-US" sz="2000" b="1" dirty="0">
              <a:solidFill>
                <a:schemeClr val="accent1"/>
              </a:solidFill>
              <a:latin typeface="Times New Roman" panose="02020603050405020304" pitchFamily="18" charset="0"/>
              <a:ea typeface="微软雅黑" panose="020B0503020204020204" pitchFamily="34" charset="-122"/>
              <a:cs typeface="+mn-ea"/>
              <a:sym typeface="+mn-lt"/>
            </a:endParaRPr>
          </a:p>
        </p:txBody>
      </p:sp>
      <p:graphicFrame>
        <p:nvGraphicFramePr>
          <p:cNvPr id="9" name="表格 8"/>
          <p:cNvGraphicFramePr/>
          <p:nvPr>
            <p:custDataLst>
              <p:tags r:id="rId1"/>
            </p:custDataLst>
          </p:nvPr>
        </p:nvGraphicFramePr>
        <p:xfrm>
          <a:off x="636905" y="1058545"/>
          <a:ext cx="11155045" cy="5263515"/>
        </p:xfrm>
        <a:graphic>
          <a:graphicData uri="http://schemas.openxmlformats.org/drawingml/2006/table">
            <a:tbl>
              <a:tblPr firstRow="1" bandRow="1">
                <a:tableStyleId>{5C22544A-7EE6-4342-B048-85BDC9FD1C3A}</a:tableStyleId>
              </a:tblPr>
              <a:tblGrid>
                <a:gridCol w="2906395"/>
                <a:gridCol w="8248650"/>
              </a:tblGrid>
              <a:tr h="365760">
                <a:tc>
                  <a:txBody>
                    <a:bodyPr/>
                    <a:lstStyle/>
                    <a:p>
                      <a:pPr algn="ctr">
                        <a:buNone/>
                      </a:pPr>
                      <a:r>
                        <a:rPr lang="zh-CN" altLang="en-US" dirty="0">
                          <a:latin typeface="Times New Roman" panose="02020603050405020304" pitchFamily="18" charset="0"/>
                          <a:ea typeface="微软雅黑" panose="020B0503020204020204" pitchFamily="34" charset="-122"/>
                          <a:cs typeface="+mn-ea"/>
                          <a:sym typeface="+mn-lt"/>
                        </a:rPr>
                        <a:t>指南共识名称</a:t>
                      </a:r>
                      <a:endParaRPr lang="zh-CN" altLang="en-US" dirty="0">
                        <a:latin typeface="Times New Roman" panose="02020603050405020304" pitchFamily="18" charset="0"/>
                        <a:ea typeface="微软雅黑" panose="020B0503020204020204" pitchFamily="34" charset="-122"/>
                        <a:cs typeface="+mn-ea"/>
                        <a:sym typeface="+mn-lt"/>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00B0F0"/>
                    </a:solidFill>
                  </a:tcPr>
                </a:tc>
                <a:tc>
                  <a:txBody>
                    <a:bodyPr/>
                    <a:lstStyle/>
                    <a:p>
                      <a:pPr algn="ctr">
                        <a:buNone/>
                      </a:pPr>
                      <a:r>
                        <a:rPr lang="zh-CN" altLang="en-US">
                          <a:latin typeface="Times New Roman" panose="02020603050405020304" pitchFamily="18" charset="0"/>
                          <a:ea typeface="微软雅黑" panose="020B0503020204020204" pitchFamily="34" charset="-122"/>
                          <a:cs typeface="+mn-ea"/>
                          <a:sym typeface="+mn-lt"/>
                        </a:rPr>
                        <a:t>液体治疗建议描述</a:t>
                      </a:r>
                      <a:endParaRPr lang="zh-CN" altLang="en-US">
                        <a:latin typeface="Times New Roman" panose="02020603050405020304" pitchFamily="18" charset="0"/>
                        <a:ea typeface="微软雅黑" panose="020B0503020204020204" pitchFamily="34" charset="-122"/>
                        <a:cs typeface="+mn-ea"/>
                        <a:sym typeface="+mn-lt"/>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00B0F0"/>
                    </a:solidFill>
                  </a:tcPr>
                </a:tc>
              </a:tr>
              <a:tr h="1827530">
                <a:tc>
                  <a:txBody>
                    <a:bodyPr/>
                    <a:lstStyle/>
                    <a:p>
                      <a:pPr marL="284480" marR="0" lvl="0" indent="-284480" algn="ctr" defTabSz="914400" rtl="0" fontAlgn="auto">
                        <a:lnSpc>
                          <a:spcPct val="130000"/>
                        </a:lnSpc>
                        <a:spcBef>
                          <a:spcPts val="0"/>
                        </a:spcBef>
                        <a:spcAft>
                          <a:spcPts val="0"/>
                        </a:spcAft>
                        <a:buClrTx/>
                        <a:buSzTx/>
                        <a:buFontTx/>
                        <a:buNone/>
                        <a:defRPr/>
                      </a:pP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围手术期醋酸盐平衡晶体液</a:t>
                      </a:r>
                      <a:endPar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p>
                      <a:pPr marL="284480" marR="0" lvl="0" indent="-284480" algn="ctr" defTabSz="914400" rtl="0" fontAlgn="auto">
                        <a:lnSpc>
                          <a:spcPct val="130000"/>
                        </a:lnSpc>
                        <a:spcBef>
                          <a:spcPts val="0"/>
                        </a:spcBef>
                        <a:spcAft>
                          <a:spcPts val="0"/>
                        </a:spcAft>
                        <a:buClrTx/>
                        <a:buSzTx/>
                        <a:buFontTx/>
                        <a:buNone/>
                        <a:defRPr/>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临床应用专家共识（</a:t>
                      </a: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2023</a:t>
                      </a: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endPar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marL="284480" marR="0" lvl="0" indent="-284480" algn="l" defTabSz="914400" rtl="0" fontAlgn="auto">
                        <a:lnSpc>
                          <a:spcPct val="130000"/>
                        </a:lnSpc>
                        <a:spcBef>
                          <a:spcPts val="0"/>
                        </a:spcBef>
                        <a:spcAft>
                          <a:spcPts val="0"/>
                        </a:spcAft>
                        <a:buClrTx/>
                        <a:buSzTx/>
                        <a:buFont typeface="Arial" panose="020B0604020202020204" pitchFamily="34" charset="0"/>
                        <a:buChar char="•"/>
                        <a:defRPr/>
                      </a:pPr>
                      <a:r>
                        <a:rPr kumimoji="0" lang="zh-CN" altLang="en-US" sz="1400" b="0" u="none" strike="noStrike" kern="1400" cap="none" spc="10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醋酸盐平衡晶体液是通过醋酸盐代谢产生碳酸氢根发挥缓冲作用，相较于乳酸盐，其可有效</a:t>
                      </a:r>
                      <a:r>
                        <a:rPr lang="zh-CN" altLang="en-US" sz="1400" b="1" kern="1400" spc="10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避免乳酸堆积</a:t>
                      </a:r>
                      <a:r>
                        <a:rPr kumimoji="0" lang="zh-CN" altLang="en-US" sz="1400" b="0" u="none" strike="noStrike" kern="1400" cap="none" spc="10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a:t>
                      </a:r>
                      <a:endParaRPr kumimoji="0" lang="zh-CN" altLang="en-US" sz="1400" b="0" u="none" strike="noStrike" kern="1400" cap="none" spc="10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a:p>
                      <a:pPr marL="284480" marR="0" lvl="0" indent="-284480" algn="l" defTabSz="914400" rtl="0" fontAlgn="auto">
                        <a:lnSpc>
                          <a:spcPct val="130000"/>
                        </a:lnSpc>
                        <a:spcBef>
                          <a:spcPts val="0"/>
                        </a:spcBef>
                        <a:spcAft>
                          <a:spcPts val="0"/>
                        </a:spcAft>
                        <a:buClrTx/>
                        <a:buSzTx/>
                        <a:buFont typeface="Arial" panose="020B0604020202020204" pitchFamily="34" charset="0"/>
                        <a:buChar char="•"/>
                        <a:defRPr/>
                      </a:pPr>
                      <a:r>
                        <a:rPr lang="zh-CN" altLang="en-US" sz="1400" kern="1400" spc="100" noProof="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醋酸盐平衡晶体液是目前较为接近血浆成分和理化特性的平衡液。而且醋酸的代谢途径广泛，对肝脏依赖小、不易蓄积、使用安全，</a:t>
                      </a:r>
                      <a:r>
                        <a:rPr lang="zh-CN" altLang="en-US" sz="1400" b="1" kern="1400" spc="100" noProof="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适于肝功能尚未发育完善的婴幼儿使用</a:t>
                      </a:r>
                      <a:r>
                        <a:rPr lang="zh-CN" altLang="en-US" sz="1400" kern="1400" spc="100" noProof="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endParaRPr kumimoji="0" lang="en-US" altLang="zh-CN" sz="1400" b="0" u="none" strike="noStrike" kern="1400" cap="none" spc="10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a:p>
                      <a:pPr marL="284480" marR="0" lvl="0" indent="-284480" algn="l" defTabSz="914400" rtl="0" fontAlgn="auto">
                        <a:lnSpc>
                          <a:spcPct val="130000"/>
                        </a:lnSpc>
                        <a:spcBef>
                          <a:spcPts val="0"/>
                        </a:spcBef>
                        <a:spcAft>
                          <a:spcPts val="0"/>
                        </a:spcAft>
                        <a:buClrTx/>
                        <a:buSzTx/>
                        <a:buFont typeface="Arial" panose="020B0604020202020204" pitchFamily="34" charset="0"/>
                        <a:buChar char="•"/>
                        <a:defRPr/>
                      </a:pPr>
                      <a:r>
                        <a:rPr kumimoji="0" lang="zh-CN" altLang="en-US" sz="1400" b="0" u="none" strike="noStrike" kern="1400" cap="none" spc="10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含糖的醋酸盐平衡晶体液可用于缓解因术前禁食、手术时间长等原因导致的低血糖。</a:t>
                      </a:r>
                      <a:r>
                        <a:rPr kumimoji="0" lang="zh-CN" altLang="en-US" sz="1400" b="1" u="none" strike="noStrike" kern="1400" cap="none" spc="10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 </a:t>
                      </a:r>
                      <a:endParaRPr lang="zh-CN" altLang="en-US" sz="1400" b="1" kern="1400" spc="10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778510">
                <a:tc>
                  <a:txBody>
                    <a:bodyPr/>
                    <a:lstStyle/>
                    <a:p>
                      <a:pPr marL="284480" marR="0" lvl="0" indent="-284480" algn="ctr" defTabSz="914400" rtl="0" fontAlgn="auto">
                        <a:lnSpc>
                          <a:spcPct val="130000"/>
                        </a:lnSpc>
                        <a:spcBef>
                          <a:spcPts val="0"/>
                        </a:spcBef>
                        <a:spcAft>
                          <a:spcPts val="0"/>
                        </a:spcAft>
                        <a:buClrTx/>
                        <a:buSzTx/>
                        <a:buFontTx/>
                        <a:buNone/>
                        <a:defRPr/>
                      </a:pP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中国脓毒症 </a:t>
                      </a: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 </a:t>
                      </a: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脓毒性休克</a:t>
                      </a:r>
                      <a:endPar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p>
                      <a:pPr marL="284480" marR="0" lvl="0" indent="-284480" algn="ctr" defTabSz="914400" rtl="0" fontAlgn="auto">
                        <a:lnSpc>
                          <a:spcPct val="130000"/>
                        </a:lnSpc>
                        <a:spcBef>
                          <a:spcPts val="0"/>
                        </a:spcBef>
                        <a:spcAft>
                          <a:spcPts val="0"/>
                        </a:spcAft>
                        <a:buClrTx/>
                        <a:buSzTx/>
                        <a:buFontTx/>
                        <a:buNone/>
                        <a:defRPr/>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急诊治疗指南（</a:t>
                      </a: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2018</a:t>
                      </a: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endPar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marL="284480" marR="0" lvl="0" indent="-284480" algn="l" defTabSz="914400" rtl="0" fontAlgn="auto">
                        <a:lnSpc>
                          <a:spcPct val="130000"/>
                        </a:lnSpc>
                        <a:spcBef>
                          <a:spcPts val="0"/>
                        </a:spcBef>
                        <a:spcAft>
                          <a:spcPts val="0"/>
                        </a:spcAft>
                        <a:buClrTx/>
                        <a:buSzTx/>
                        <a:buFont typeface="Arial" panose="020B0604020202020204" pitchFamily="34" charset="0"/>
                        <a:buChar char="•"/>
                        <a:defRPr/>
                      </a:pPr>
                      <a:r>
                        <a:rPr kumimoji="0" lang="zh-CN" altLang="en-US" sz="1400" b="0" u="none" strike="noStrike" kern="1400" cap="none" spc="10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推荐意见</a:t>
                      </a:r>
                      <a:r>
                        <a:rPr kumimoji="0" lang="en-US" altLang="zh-CN" sz="1400" b="0" u="none" strike="noStrike" kern="1400" cap="none" spc="10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5</a:t>
                      </a:r>
                      <a:r>
                        <a:rPr kumimoji="0" lang="zh-CN" altLang="en-US" sz="1400" b="0" u="none" strike="noStrike" kern="1400" cap="none" spc="10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：初始液体复苏及随后的容量替代治疗中，推荐使用</a:t>
                      </a:r>
                      <a:r>
                        <a:rPr lang="zh-CN" altLang="en-US" sz="1400" b="1" kern="1400" spc="10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晶体液</a:t>
                      </a:r>
                      <a:r>
                        <a:rPr kumimoji="0" lang="zh-CN" altLang="en-US" sz="1400" b="0" u="none" strike="noStrike" kern="1400" cap="none" spc="10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（强推荐，中等证据质量）。</a:t>
                      </a:r>
                      <a:r>
                        <a:rPr lang="zh-CN" altLang="en-US" sz="1400" kern="1400" spc="10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高肌酐和高氯人群使用</a:t>
                      </a:r>
                      <a:r>
                        <a:rPr lang="zh-CN" altLang="en-US" sz="1400" b="1" kern="1400" spc="10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平衡晶体液</a:t>
                      </a:r>
                      <a:r>
                        <a:rPr kumimoji="0" lang="zh-CN" altLang="en-US" sz="1400" b="1" u="none" strike="noStrike" kern="1400" cap="none" spc="10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避免主要肾脏不良事件获益最大</a:t>
                      </a:r>
                      <a:r>
                        <a:rPr kumimoji="0" lang="zh-CN" altLang="en-US" sz="1400" b="0" u="none" strike="noStrike" kern="1400" cap="none" spc="10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a:t>
                      </a:r>
                      <a:endParaRPr kumimoji="0" lang="zh-CN" altLang="en-US" sz="1400" b="0" i="0" u="none" strike="noStrike" kern="1400" cap="none" spc="10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725170">
                <a:tc>
                  <a:txBody>
                    <a:bodyPr/>
                    <a:lstStyle/>
                    <a:p>
                      <a:pPr marL="284480" marR="0" lvl="0" indent="-284480" algn="ctr" defTabSz="914400" rtl="0" fontAlgn="auto">
                        <a:lnSpc>
                          <a:spcPct val="130000"/>
                        </a:lnSpc>
                        <a:spcBef>
                          <a:spcPts val="0"/>
                        </a:spcBef>
                        <a:spcAft>
                          <a:spcPts val="0"/>
                        </a:spcAft>
                        <a:buClrTx/>
                        <a:buSzTx/>
                        <a:buFontTx/>
                        <a:buNone/>
                        <a:defRPr/>
                      </a:pP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麻醉手术期间液体治疗</a:t>
                      </a:r>
                      <a:endPar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p>
                      <a:pPr marL="284480" marR="0" lvl="0" indent="-284480" algn="ctr" defTabSz="914400" rtl="0" fontAlgn="auto">
                        <a:lnSpc>
                          <a:spcPct val="130000"/>
                        </a:lnSpc>
                        <a:spcBef>
                          <a:spcPts val="0"/>
                        </a:spcBef>
                        <a:spcAft>
                          <a:spcPts val="0"/>
                        </a:spcAft>
                        <a:buClrTx/>
                        <a:buSzTx/>
                        <a:buFontTx/>
                        <a:buNone/>
                        <a:defRPr/>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专家共识（</a:t>
                      </a: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2014</a:t>
                      </a: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endPar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marL="284480" marR="0" lvl="0" indent="-284480" algn="l" defTabSz="914400" rtl="0" fontAlgn="auto">
                        <a:lnSpc>
                          <a:spcPct val="130000"/>
                        </a:lnSpc>
                        <a:spcBef>
                          <a:spcPts val="0"/>
                        </a:spcBef>
                        <a:spcAft>
                          <a:spcPts val="0"/>
                        </a:spcAft>
                        <a:buClrTx/>
                        <a:buSzTx/>
                        <a:buFont typeface="Arial" panose="020B0604020202020204" pitchFamily="34" charset="0"/>
                        <a:buChar char="•"/>
                        <a:defRPr/>
                      </a:pPr>
                      <a:r>
                        <a:rPr kumimoji="0" lang="zh-CN" altLang="en-US" sz="1400" b="0" i="0" u="none" strike="noStrike" kern="1400" cap="none" spc="10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晶体液能有效补充机体需要的</a:t>
                      </a:r>
                      <a:r>
                        <a:rPr kumimoji="0" lang="en-US" altLang="zh-CN" sz="1400" b="0" i="0" u="none" strike="noStrike" kern="1400" cap="none" spc="10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Na</a:t>
                      </a:r>
                      <a:r>
                        <a:rPr kumimoji="0" lang="en-US" altLang="zh-CN" sz="1400" b="0" i="0" u="none" strike="noStrike" kern="1400" cap="none" spc="100" normalizeH="0" baseline="3000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0" lang="zh-CN" altLang="en-US" sz="1400" b="0" i="0" u="none" strike="noStrike" kern="1400" cap="none" spc="10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0" lang="en-US" altLang="zh-CN" sz="1400" b="0" i="0" u="none" strike="noStrike" kern="1400" cap="none" spc="10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K</a:t>
                      </a:r>
                      <a:r>
                        <a:rPr kumimoji="0" lang="en-US" altLang="zh-CN" sz="1400" b="0" i="0" u="none" strike="noStrike" kern="1400" cap="none" spc="100" normalizeH="0" baseline="3000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0" lang="zh-CN" altLang="en-US" sz="1400" b="0" i="0" u="none" strike="noStrike" kern="1400" cap="none" spc="10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0" lang="en-US" altLang="zh-CN" sz="1400" b="0" i="0" u="none" strike="noStrike" kern="1400" cap="none" spc="10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Ca</a:t>
                      </a:r>
                      <a:r>
                        <a:rPr kumimoji="0" lang="en-US" altLang="zh-CN" sz="1400" b="0" i="0" u="none" strike="noStrike" kern="1400" cap="none" spc="100" normalizeH="0" baseline="3000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2+</a:t>
                      </a:r>
                      <a:r>
                        <a:rPr kumimoji="0" lang="zh-CN" altLang="en-US" sz="1400" b="0" i="0" u="none" strike="noStrike" kern="1400" cap="none" spc="10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0" lang="en-US" altLang="zh-CN" sz="1400" b="0" i="0" u="none" strike="noStrike" kern="1400" cap="none" spc="10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Cl</a:t>
                      </a:r>
                      <a:r>
                        <a:rPr kumimoji="0" lang="en-US" altLang="zh-CN" sz="1400" b="0" i="0" u="none" strike="noStrike" kern="1400" cap="none" spc="100" normalizeH="0" baseline="3000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0" lang="zh-CN" altLang="en-US" sz="1400" b="0" i="0" u="none" strike="noStrike" kern="1400" cap="none" spc="10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0" lang="en-US" altLang="zh-CN" sz="1400" b="0" i="0" u="none" strike="noStrike" kern="1400" cap="none" spc="10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HCO</a:t>
                      </a:r>
                      <a:r>
                        <a:rPr kumimoji="0" lang="en-US" altLang="zh-CN" sz="1400" b="0" i="0" u="none" strike="noStrike" kern="1400" cap="none" spc="100" normalizeH="0" baseline="-2500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3</a:t>
                      </a:r>
                      <a:r>
                        <a:rPr kumimoji="0" lang="en-US" altLang="zh-CN" sz="1400" b="0" i="0" u="none" strike="noStrike" kern="1400" cap="none" spc="100" normalizeH="0" baseline="3000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0" lang="en-US" altLang="zh-CN" sz="1400" b="0" i="0" u="none" strike="noStrike" kern="1400" cap="none" spc="10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a:t>
                      </a:r>
                      <a:r>
                        <a:rPr kumimoji="0" lang="zh-CN" altLang="en-US" sz="1400" b="0" i="0" u="none" strike="noStrike" kern="1400" cap="none" spc="10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证据水平，</a:t>
                      </a:r>
                      <a:r>
                        <a:rPr kumimoji="0" lang="en-US" altLang="zh-CN" sz="1400" b="0" i="0" u="none" strike="noStrike" kern="1400" cap="none" spc="10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B)</a:t>
                      </a:r>
                      <a:endParaRPr kumimoji="0" lang="en-US" altLang="zh-CN" sz="1400" b="0" i="0" u="none" strike="noStrike" kern="1400" cap="none" spc="100" normalizeH="0" baseline="0" noProof="0" dirty="0">
                        <a:ln>
                          <a:noFill/>
                        </a:ln>
                        <a:solidFill>
                          <a:schemeClr val="tx1">
                            <a:lumMod val="95000"/>
                            <a:lumOff val="5000"/>
                          </a:schemeClr>
                        </a:solidFill>
                        <a:effectLst/>
                        <a:highlight>
                          <a:srgbClr val="FFFF00"/>
                        </a:highligh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841375">
                <a:tc>
                  <a:txBody>
                    <a:bodyPr/>
                    <a:lstStyle/>
                    <a:p>
                      <a:pPr marL="284480" marR="0" lvl="0" indent="-284480" algn="ctr" defTabSz="914400" rtl="0" fontAlgn="auto">
                        <a:lnSpc>
                          <a:spcPct val="130000"/>
                        </a:lnSpc>
                        <a:spcBef>
                          <a:spcPts val="0"/>
                        </a:spcBef>
                        <a:spcAft>
                          <a:spcPts val="0"/>
                        </a:spcAft>
                        <a:buClrTx/>
                        <a:buSzTx/>
                        <a:buFontTx/>
                        <a:buNone/>
                        <a:defRPr/>
                      </a:pP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中国加速康复外科临床</a:t>
                      </a:r>
                      <a:endPar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p>
                      <a:pPr marL="284480" marR="0" lvl="0" indent="-284480" algn="ctr" defTabSz="914400" rtl="0" fontAlgn="auto">
                        <a:lnSpc>
                          <a:spcPct val="130000"/>
                        </a:lnSpc>
                        <a:spcBef>
                          <a:spcPts val="0"/>
                        </a:spcBef>
                        <a:spcAft>
                          <a:spcPts val="0"/>
                        </a:spcAft>
                        <a:buClrTx/>
                        <a:buSzTx/>
                        <a:buFontTx/>
                        <a:buNone/>
                        <a:defRPr/>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实践指南（</a:t>
                      </a: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2021</a:t>
                      </a: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a:t>
                      </a:r>
                      <a:endPar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marL="284480" marR="0" lvl="0" indent="-284480" algn="l" defTabSz="914400" rtl="0" fontAlgn="auto">
                        <a:lnSpc>
                          <a:spcPct val="130000"/>
                        </a:lnSpc>
                        <a:spcBef>
                          <a:spcPts val="0"/>
                        </a:spcBef>
                        <a:spcAft>
                          <a:spcPts val="0"/>
                        </a:spcAft>
                        <a:buClrTx/>
                        <a:buSzTx/>
                        <a:buFont typeface="Arial" panose="020B0604020202020204" pitchFamily="34" charset="0"/>
                        <a:buChar char="•"/>
                        <a:defRPr/>
                      </a:pPr>
                      <a:r>
                        <a:rPr kumimoji="0" lang="zh-CN" altLang="en-US" sz="1400" b="0" u="none" strike="noStrike" kern="1400" cap="none" spc="100" normalizeH="0" baseline="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rPr>
                        <a:t>合并肠梗阻、恶心呕吐及长时间禁饮禁食的病人，可能存在低血容量、电解质紊乱风险，建议使用复方电解质溶液扩容。</a:t>
                      </a:r>
                      <a:endParaRPr kumimoji="0" lang="zh-CN" altLang="en-US" sz="1400" b="0" u="none" strike="noStrike" kern="1400" cap="none" spc="100" normalizeH="0" baseline="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lt"/>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725170">
                <a:tc>
                  <a:txBody>
                    <a:bodyPr/>
                    <a:lstStyle/>
                    <a:p>
                      <a:pPr marL="284480" marR="0" lvl="0" indent="-284480" algn="ctr" defTabSz="914400" rtl="0" fontAlgn="auto">
                        <a:lnSpc>
                          <a:spcPct val="130000"/>
                        </a:lnSpc>
                        <a:spcBef>
                          <a:spcPts val="0"/>
                        </a:spcBef>
                        <a:spcAft>
                          <a:spcPts val="0"/>
                        </a:spcAft>
                        <a:buClrTx/>
                        <a:buSzTx/>
                        <a:buFontTx/>
                        <a:buNone/>
                        <a:defRPr/>
                      </a:pP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sym typeface="+mn-lt"/>
                        </a:rPr>
                        <a:t>《</a:t>
                      </a: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sym typeface="+mn-lt"/>
                        </a:rPr>
                        <a:t>外科病人围手术期液体</a:t>
                      </a:r>
                      <a:endPar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sym typeface="+mn-lt"/>
                      </a:endParaRPr>
                    </a:p>
                    <a:p>
                      <a:pPr marL="284480" marR="0" lvl="0" indent="-284480" algn="ctr" defTabSz="914400" rtl="0" fontAlgn="auto">
                        <a:lnSpc>
                          <a:spcPct val="130000"/>
                        </a:lnSpc>
                        <a:spcBef>
                          <a:spcPts val="0"/>
                        </a:spcBef>
                        <a:spcAft>
                          <a:spcPts val="0"/>
                        </a:spcAft>
                        <a:buClrTx/>
                        <a:buSzTx/>
                        <a:buFontTx/>
                        <a:buNone/>
                        <a:defRPr/>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sym typeface="+mn-lt"/>
                        </a:rPr>
                        <a:t>治疗专家共识（</a:t>
                      </a: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sym typeface="+mn-lt"/>
                        </a:rPr>
                        <a:t>2015</a:t>
                      </a: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sym typeface="+mn-lt"/>
                        </a:rPr>
                        <a:t>）</a:t>
                      </a: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sym typeface="+mn-lt"/>
                        </a:rPr>
                        <a:t>》</a:t>
                      </a:r>
                      <a:endPar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sym typeface="+mn-lt"/>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marL="284480" indent="-284480" fontAlgn="auto">
                        <a:lnSpc>
                          <a:spcPct val="130000"/>
                        </a:lnSpc>
                        <a:buFont typeface="Arial" panose="020B0604020202020204" pitchFamily="34" charset="0"/>
                        <a:buChar char="•"/>
                      </a:pPr>
                      <a:r>
                        <a:rPr lang="zh-CN" altLang="en-US" sz="1400" b="0" kern="1400" spc="1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推荐外科患者体液治疗中需补充</a:t>
                      </a:r>
                      <a:r>
                        <a:rPr lang="en-US" altLang="zh-CN" sz="1400" b="0" kern="1400" spc="1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50-100g/d</a:t>
                      </a:r>
                      <a:r>
                        <a:rPr lang="zh-CN" altLang="en-US" sz="1400" b="0" kern="1400" spc="1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葡萄糖。</a:t>
                      </a:r>
                      <a:endParaRPr lang="zh-CN" altLang="en-US" sz="1400" b="0" kern="1400" spc="1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a:off x="552280" y="228260"/>
            <a:ext cx="1554480" cy="645160"/>
          </a:xfrm>
          <a:prstGeom prst="rect">
            <a:avLst/>
          </a:prstGeom>
        </p:spPr>
        <p:txBody>
          <a:bodyPr wrap="none">
            <a:spAutoFit/>
          </a:bodyPr>
          <a:p>
            <a:pPr lvl="0" fontAlgn="base">
              <a:spcBef>
                <a:spcPct val="0"/>
              </a:spcBef>
              <a:spcAft>
                <a:spcPct val="0"/>
              </a:spcAft>
            </a:pPr>
            <a:r>
              <a:rPr lang="zh-CN" sz="3600" dirty="0">
                <a:solidFill>
                  <a:srgbClr val="16505F"/>
                </a:solidFill>
                <a:latin typeface="微软雅黑" panose="020B0503020204020204" pitchFamily="34" charset="-122"/>
                <a:ea typeface="微软雅黑" panose="020B0503020204020204" pitchFamily="34" charset="-122"/>
              </a:rPr>
              <a:t>创新性</a:t>
            </a:r>
            <a:endParaRPr lang="zh-CN" sz="2000" dirty="0">
              <a:solidFill>
                <a:srgbClr val="16505F"/>
              </a:solidFill>
              <a:latin typeface="微软雅黑" panose="020B0503020204020204" pitchFamily="34" charset="-122"/>
              <a:ea typeface="微软雅黑" panose="020B0503020204020204" pitchFamily="34" charset="-122"/>
            </a:endParaRPr>
          </a:p>
        </p:txBody>
      </p:sp>
      <p:sp>
        <p:nvSpPr>
          <p:cNvPr id="10" name="椭圆 9"/>
          <p:cNvSpPr/>
          <p:nvPr>
            <p:custDataLst>
              <p:tags r:id="rId1"/>
            </p:custDataLst>
          </p:nvPr>
        </p:nvSpPr>
        <p:spPr>
          <a:xfrm>
            <a:off x="2934077" y="1354333"/>
            <a:ext cx="249555" cy="249555"/>
          </a:xfrm>
          <a:prstGeom prst="ellipse">
            <a:avLst/>
          </a:prstGeom>
          <a:solidFill>
            <a:schemeClr val="accent1">
              <a:alpha val="30000"/>
            </a:schemeClr>
          </a:solidFill>
          <a:ln w="63500" cap="flat" cmpd="sng" algn="ctr">
            <a:no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36" name="椭圆 35"/>
          <p:cNvSpPr/>
          <p:nvPr>
            <p:custDataLst>
              <p:tags r:id="rId2"/>
            </p:custDataLst>
          </p:nvPr>
        </p:nvSpPr>
        <p:spPr>
          <a:xfrm>
            <a:off x="2995037" y="1415293"/>
            <a:ext cx="127000" cy="127000"/>
          </a:xfrm>
          <a:prstGeom prst="ellipse">
            <a:avLst/>
          </a:prstGeom>
          <a:solidFill>
            <a:schemeClr val="accent1"/>
          </a:solidFill>
          <a:ln w="63500" cap="flat" cmpd="sng" algn="ctr">
            <a:solidFill>
              <a:schemeClr val="accent1">
                <a:alpha val="40000"/>
              </a:schemeClr>
            </a:solid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cxnSp>
        <p:nvCxnSpPr>
          <p:cNvPr id="38" name="直接连接符 37"/>
          <p:cNvCxnSpPr/>
          <p:nvPr>
            <p:custDataLst>
              <p:tags r:id="rId3"/>
            </p:custDataLst>
          </p:nvPr>
        </p:nvCxnSpPr>
        <p:spPr>
          <a:xfrm flipH="1" flipV="1">
            <a:off x="3055362" y="1232858"/>
            <a:ext cx="1" cy="293585"/>
          </a:xfrm>
          <a:prstGeom prst="line">
            <a:avLst/>
          </a:prstGeom>
          <a:noFill/>
          <a:ln w="12700" cap="flat" cmpd="sng" algn="ctr">
            <a:gradFill>
              <a:gsLst>
                <a:gs pos="0">
                  <a:schemeClr val="accent1">
                    <a:alpha val="0"/>
                  </a:schemeClr>
                </a:gs>
                <a:gs pos="100000">
                  <a:schemeClr val="accent1"/>
                </a:gs>
              </a:gsLst>
              <a:lin ang="5400000" scaled="1"/>
            </a:gradFill>
            <a:prstDash val="solid"/>
            <a:miter lim="800000"/>
          </a:ln>
          <a:effectLst/>
        </p:spPr>
      </p:cxnSp>
      <p:sp>
        <p:nvSpPr>
          <p:cNvPr id="52" name="椭圆 51"/>
          <p:cNvSpPr/>
          <p:nvPr>
            <p:custDataLst>
              <p:tags r:id="rId4"/>
            </p:custDataLst>
          </p:nvPr>
        </p:nvSpPr>
        <p:spPr>
          <a:xfrm flipV="1">
            <a:off x="8781098" y="1357364"/>
            <a:ext cx="249555" cy="249555"/>
          </a:xfrm>
          <a:prstGeom prst="ellipse">
            <a:avLst/>
          </a:prstGeom>
          <a:solidFill>
            <a:schemeClr val="accent1">
              <a:alpha val="30000"/>
            </a:schemeClr>
          </a:solidFill>
          <a:ln w="63500" cap="flat" cmpd="sng" algn="ctr">
            <a:no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53" name="椭圆 52"/>
          <p:cNvSpPr/>
          <p:nvPr>
            <p:custDataLst>
              <p:tags r:id="rId5"/>
            </p:custDataLst>
          </p:nvPr>
        </p:nvSpPr>
        <p:spPr>
          <a:xfrm flipV="1">
            <a:off x="8842693" y="1418324"/>
            <a:ext cx="127000" cy="127000"/>
          </a:xfrm>
          <a:prstGeom prst="ellipse">
            <a:avLst/>
          </a:prstGeom>
          <a:solidFill>
            <a:schemeClr val="accent1"/>
          </a:solidFill>
          <a:ln w="63500" cap="flat" cmpd="sng" algn="ctr">
            <a:solidFill>
              <a:schemeClr val="accent1">
                <a:alpha val="40000"/>
              </a:schemeClr>
            </a:solid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cxnSp>
        <p:nvCxnSpPr>
          <p:cNvPr id="54" name="直接连接符 53"/>
          <p:cNvCxnSpPr>
            <a:endCxn id="53" idx="0"/>
          </p:cNvCxnSpPr>
          <p:nvPr>
            <p:custDataLst>
              <p:tags r:id="rId6"/>
            </p:custDataLst>
          </p:nvPr>
        </p:nvCxnSpPr>
        <p:spPr>
          <a:xfrm>
            <a:off x="8903018" y="1215635"/>
            <a:ext cx="3175" cy="329689"/>
          </a:xfrm>
          <a:prstGeom prst="line">
            <a:avLst/>
          </a:prstGeom>
          <a:noFill/>
          <a:ln w="12700" cap="flat" cmpd="sng" algn="ctr">
            <a:gradFill>
              <a:gsLst>
                <a:gs pos="0">
                  <a:schemeClr val="accent1">
                    <a:alpha val="0"/>
                  </a:schemeClr>
                </a:gs>
                <a:gs pos="100000">
                  <a:schemeClr val="accent1"/>
                </a:gs>
              </a:gsLst>
              <a:lin ang="5400000" scaled="1"/>
            </a:gradFill>
            <a:prstDash val="solid"/>
            <a:miter lim="800000"/>
          </a:ln>
          <a:effectLst/>
        </p:spPr>
      </p:cxnSp>
      <p:sp>
        <p:nvSpPr>
          <p:cNvPr id="2" name="文本框 1"/>
          <p:cNvSpPr txBox="1"/>
          <p:nvPr/>
        </p:nvSpPr>
        <p:spPr>
          <a:xfrm>
            <a:off x="749935" y="2494915"/>
            <a:ext cx="4727575" cy="2999740"/>
          </a:xfrm>
          <a:prstGeom prst="rect">
            <a:avLst/>
          </a:prstGeom>
          <a:solidFill>
            <a:schemeClr val="accent5">
              <a:lumMod val="20000"/>
              <a:lumOff val="80000"/>
            </a:schemeClr>
          </a:solidFill>
        </p:spPr>
        <p:txBody>
          <a:bodyPr wrap="square" rtlCol="0" anchor="t">
            <a:spAutoFit/>
          </a:bodyPr>
          <a:p>
            <a:pPr indent="0" fontAlgn="auto">
              <a:lnSpc>
                <a:spcPct val="150000"/>
              </a:lnSpc>
            </a:pPr>
            <a:r>
              <a:rPr lang="zh-CN" altLang="en-US">
                <a:latin typeface="微软雅黑" panose="020B0503020204020204" pitchFamily="34" charset="-122"/>
                <a:ea typeface="微软雅黑" panose="020B0503020204020204" pitchFamily="34" charset="-122"/>
                <a:cs typeface="微软雅黑" panose="020B0503020204020204" pitchFamily="34" charset="-122"/>
              </a:rPr>
              <a:t>1、醋酸代替乳酸，缓冲系统升级</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zh-CN" altLang="en-US">
                <a:latin typeface="微软雅黑" panose="020B0503020204020204" pitchFamily="34" charset="-122"/>
                <a:ea typeface="微软雅黑" panose="020B0503020204020204" pitchFamily="34" charset="-122"/>
                <a:cs typeface="微软雅黑" panose="020B0503020204020204" pitchFamily="34" charset="-122"/>
              </a:rPr>
              <a:t>      醋酸不依赖肝脏代谢，不增加肝脏负担，而乳酸高度依赖肝脏代谢；醋酸比乳酸代谢更快，可避免乳酸蓄积，能快速纠正酸中毒，维持酸碱平衡。</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zh-CN" altLang="en-US">
                <a:latin typeface="微软雅黑" panose="020B0503020204020204" pitchFamily="34" charset="-122"/>
                <a:ea typeface="微软雅黑" panose="020B0503020204020204" pitchFamily="34" charset="-122"/>
                <a:cs typeface="微软雅黑" panose="020B0503020204020204" pitchFamily="34" charset="-122"/>
              </a:rPr>
              <a:t>2、电解质离子浓度更接近血浆</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zh-CN" altLang="en-US">
                <a:latin typeface="微软雅黑" panose="020B0503020204020204" pitchFamily="34" charset="-122"/>
                <a:ea typeface="微软雅黑" panose="020B0503020204020204" pitchFamily="34" charset="-122"/>
                <a:cs typeface="微软雅黑" panose="020B0503020204020204" pitchFamily="34" charset="-122"/>
              </a:rPr>
              <a:t>      渗透压pH值更接近正常生理范围。</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6500495" y="2496185"/>
            <a:ext cx="4792980" cy="2990215"/>
          </a:xfrm>
          <a:prstGeom prst="rect">
            <a:avLst/>
          </a:prstGeom>
          <a:solidFill>
            <a:schemeClr val="accent6">
              <a:lumMod val="20000"/>
              <a:lumOff val="80000"/>
            </a:schemeClr>
          </a:solidFill>
        </p:spPr>
        <p:txBody>
          <a:bodyPr wrap="square" rtlCol="0" anchor="t">
            <a:noAutofit/>
          </a:bodyPr>
          <a:p>
            <a:pPr lvl="0" algn="l">
              <a:lnSpc>
                <a:spcPct val="150000"/>
              </a:lnSpc>
              <a:buClrTx/>
              <a:buSzTx/>
              <a:buFontTx/>
            </a:pPr>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1、塑瓶包装，不易破损，运储方便         </a:t>
            </a:r>
            <a:endParaRPr lang="zh-CN" altLang="en-US">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lnSpc>
                <a:spcPct val="150000"/>
              </a:lnSpc>
              <a:buClrTx/>
              <a:buSzTx/>
              <a:buFontTx/>
            </a:pPr>
            <a:r>
              <a:rPr lang="en-US" altLang="zh-CN">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、独立吊环，直立瓶型设计，操作便捷</a:t>
            </a:r>
            <a:endParaRPr lang="zh-CN" altLang="en-US">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lnSpc>
                <a:spcPct val="150000"/>
              </a:lnSpc>
              <a:buClrTx/>
              <a:buSzTx/>
              <a:buFontTx/>
            </a:pPr>
            <a:r>
              <a:rPr lang="en-US" altLang="zh-CN">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、开启方便，即开即用，无需消毒               </a:t>
            </a:r>
            <a:endParaRPr lang="zh-CN" altLang="en-US">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lnSpc>
                <a:spcPct val="150000"/>
              </a:lnSpc>
              <a:buClrTx/>
              <a:buSzTx/>
              <a:buFontTx/>
            </a:pPr>
            <a:r>
              <a:rPr lang="en-US" altLang="zh-CN">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、注拉吹”一步法制瓶工艺 </a:t>
            </a:r>
            <a:endParaRPr lang="zh-CN" altLang="en-US">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lnSpc>
                <a:spcPct val="150000"/>
              </a:lnSpc>
              <a:buClrTx/>
              <a:buSzTx/>
              <a:buFontTx/>
            </a:pPr>
            <a:r>
              <a:rPr lang="en-US" altLang="zh-CN">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、水浴式灭菌系统、高压电火花检漏专利技术</a:t>
            </a:r>
            <a:endParaRPr lang="zh-CN" altLang="en-US">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lnSpc>
                <a:spcPct val="150000"/>
              </a:lnSpc>
              <a:buClrTx/>
              <a:buSzTx/>
              <a:buFontTx/>
            </a:pPr>
            <a:endParaRPr lang="zh-CN" altLang="en-US">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文本框 4"/>
          <p:cNvSpPr txBox="1"/>
          <p:nvPr/>
        </p:nvSpPr>
        <p:spPr>
          <a:xfrm>
            <a:off x="7726680" y="1819275"/>
            <a:ext cx="2356485" cy="398780"/>
          </a:xfrm>
          <a:prstGeom prst="rect">
            <a:avLst/>
          </a:prstGeom>
          <a:noFill/>
        </p:spPr>
        <p:txBody>
          <a:bodyPr wrap="square" rtlCol="0">
            <a:spAutoFit/>
          </a:bodyPr>
          <a:p>
            <a:r>
              <a:rPr lang="zh-CN" altLang="en-US" sz="2000" b="1">
                <a:solidFill>
                  <a:srgbClr val="0070C0"/>
                </a:solidFill>
                <a:latin typeface="微软雅黑" panose="020B0503020204020204" pitchFamily="34" charset="-122"/>
                <a:ea typeface="微软雅黑" panose="020B0503020204020204" pitchFamily="34" charset="-122"/>
              </a:rPr>
              <a:t>临床应用便捷安全</a:t>
            </a:r>
            <a:endParaRPr lang="zh-CN" altLang="en-US" sz="2000" b="1">
              <a:solidFill>
                <a:srgbClr val="0070C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2175510" y="1819275"/>
            <a:ext cx="2356485" cy="398780"/>
          </a:xfrm>
          <a:prstGeom prst="rect">
            <a:avLst/>
          </a:prstGeom>
          <a:noFill/>
        </p:spPr>
        <p:txBody>
          <a:bodyPr wrap="square" rtlCol="0">
            <a:spAutoFit/>
          </a:bodyPr>
          <a:p>
            <a:r>
              <a:rPr lang="zh-CN" altLang="en-US" sz="2000" b="1">
                <a:solidFill>
                  <a:srgbClr val="0070C0"/>
                </a:solidFill>
                <a:latin typeface="微软雅黑" panose="020B0503020204020204" pitchFamily="34" charset="-122"/>
                <a:ea typeface="微软雅黑" panose="020B0503020204020204" pitchFamily="34" charset="-122"/>
              </a:rPr>
              <a:t>配方安全且合理</a:t>
            </a:r>
            <a:endParaRPr lang="zh-CN" altLang="en-US" sz="2000" b="1">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PA" val="v3.0.1"/>
</p:tagLst>
</file>

<file path=ppt/tags/tag11.xml><?xml version="1.0" encoding="utf-8"?>
<p:tagLst xmlns:p="http://schemas.openxmlformats.org/presentationml/2006/main">
  <p:tag name="KSO_WM_DIAGRAM_VIRTUALLY_FRAME" val="{&quot;height&quot;:167.6720472440945,&quot;left&quot;:247.24448818897636,&quot;top&quot;:166.621968503937,&quot;width&quot;:495.7824409448819}"/>
</p:tagLst>
</file>

<file path=ppt/tags/tag12.xml><?xml version="1.0" encoding="utf-8"?>
<p:tagLst xmlns:p="http://schemas.openxmlformats.org/presentationml/2006/main">
  <p:tag name="KSO_WM_DIAGRAM_VIRTUALLY_FRAME" val="{&quot;height&quot;:167.6720472440945,&quot;left&quot;:247.24448818897636,&quot;top&quot;:166.621968503937,&quot;width&quot;:495.7824409448819}"/>
</p:tagLst>
</file>

<file path=ppt/tags/tag13.xml><?xml version="1.0" encoding="utf-8"?>
<p:tagLst xmlns:p="http://schemas.openxmlformats.org/presentationml/2006/main">
  <p:tag name="KSO_WM_DIAGRAM_VIRTUALLY_FRAME" val="{&quot;height&quot;:167.6720472440945,&quot;left&quot;:247.24448818897636,&quot;top&quot;:166.621968503937,&quot;width&quot;:495.7824409448819}"/>
</p:tagLst>
</file>

<file path=ppt/tags/tag14.xml><?xml version="1.0" encoding="utf-8"?>
<p:tagLst xmlns:p="http://schemas.openxmlformats.org/presentationml/2006/main">
  <p:tag name="KSO_WM_DIAGRAM_VIRTUALLY_FRAME" val="{&quot;height&quot;:167.6720472440945,&quot;left&quot;:247.24448818897636,&quot;top&quot;:166.621968503937,&quot;width&quot;:495.7824409448819}"/>
</p:tagLst>
</file>

<file path=ppt/tags/tag15.xml><?xml version="1.0" encoding="utf-8"?>
<p:tagLst xmlns:p="http://schemas.openxmlformats.org/presentationml/2006/main">
  <p:tag name="PA" val="v3.0.1"/>
</p:tagLst>
</file>

<file path=ppt/tags/tag16.xml><?xml version="1.0" encoding="utf-8"?>
<p:tagLst xmlns:p="http://schemas.openxmlformats.org/presentationml/2006/main">
  <p:tag name="KSO_WM_DIAGRAM_VIRTUALLY_FRAME" val="{&quot;height&quot;:167.6720472440945,&quot;left&quot;:247.24448818897636,&quot;top&quot;:166.621968503937,&quot;width&quot;:495.7824409448819}"/>
</p:tagLst>
</file>

<file path=ppt/tags/tag17.xml><?xml version="1.0" encoding="utf-8"?>
<p:tagLst xmlns:p="http://schemas.openxmlformats.org/presentationml/2006/main">
  <p:tag name="KSO_WM_DIAGRAM_VIRTUALLY_FRAME" val="{&quot;height&quot;:167.6720472440945,&quot;left&quot;:247.24448818897636,&quot;top&quot;:166.621968503937,&quot;width&quot;:495.7824409448819}"/>
</p:tagLst>
</file>

<file path=ppt/tags/tag18.xml><?xml version="1.0" encoding="utf-8"?>
<p:tagLst xmlns:p="http://schemas.openxmlformats.org/presentationml/2006/main">
  <p:tag name="KSO_WM_DIAGRAM_VIRTUALLY_FRAME" val="{&quot;height&quot;:167.6720472440945,&quot;left&quot;:247.24448818897636,&quot;top&quot;:166.621968503937,&quot;width&quot;:495.7824409448819}"/>
</p:tagLst>
</file>

<file path=ppt/tags/tag19.xml><?xml version="1.0" encoding="utf-8"?>
<p:tagLst xmlns:p="http://schemas.openxmlformats.org/presentationml/2006/main">
  <p:tag name="KSO_WM_DIAGRAM_VIRTUALLY_FRAME" val="{&quot;height&quot;:167.6720472440945,&quot;left&quot;:247.24448818897636,&quot;top&quot;:166.621968503937,&quot;width&quot;:495.7824409448819}"/>
</p:tagLst>
</file>

<file path=ppt/tags/tag2.xml><?xml version="1.0" encoding="utf-8"?>
<p:tagLst xmlns:p="http://schemas.openxmlformats.org/presentationml/2006/main">
  <p:tag name="PA" val="v3.0.1"/>
</p:tagLst>
</file>

<file path=ppt/tags/tag20.xml><?xml version="1.0" encoding="utf-8"?>
<p:tagLst xmlns:p="http://schemas.openxmlformats.org/presentationml/2006/main">
  <p:tag name="PA" val="v3.0.1"/>
</p:tagLst>
</file>

<file path=ppt/tags/tag21.xml><?xml version="1.0" encoding="utf-8"?>
<p:tagLst xmlns:p="http://schemas.openxmlformats.org/presentationml/2006/main">
  <p:tag name="KSO_WM_DIAGRAM_VIRTUALLY_FRAME" val="{&quot;height&quot;:167.6720472440945,&quot;left&quot;:247.24448818897636,&quot;top&quot;:166.621968503937,&quot;width&quot;:495.7824409448819}"/>
</p:tagLst>
</file>

<file path=ppt/tags/tag22.xml><?xml version="1.0" encoding="utf-8"?>
<p:tagLst xmlns:p="http://schemas.openxmlformats.org/presentationml/2006/main">
  <p:tag name="KSO_WM_DIAGRAM_VIRTUALLY_FRAME" val="{&quot;height&quot;:167.6720472440945,&quot;left&quot;:247.24448818897636,&quot;top&quot;:166.621968503937,&quot;width&quot;:495.7824409448819}"/>
</p:tagLst>
</file>

<file path=ppt/tags/tag23.xml><?xml version="1.0" encoding="utf-8"?>
<p:tagLst xmlns:p="http://schemas.openxmlformats.org/presentationml/2006/main">
  <p:tag name="KSO_WM_DIAGRAM_VIRTUALLY_FRAME" val="{&quot;height&quot;:167.6720472440945,&quot;left&quot;:247.24448818897636,&quot;top&quot;:166.621968503937,&quot;width&quot;:495.7824409448819}"/>
</p:tagLst>
</file>

<file path=ppt/tags/tag24.xml><?xml version="1.0" encoding="utf-8"?>
<p:tagLst xmlns:p="http://schemas.openxmlformats.org/presentationml/2006/main">
  <p:tag name="KSO_WM_DIAGRAM_VIRTUALLY_FRAME" val="{&quot;height&quot;:167.6720472440945,&quot;left&quot;:247.24448818897636,&quot;top&quot;:166.621968503937,&quot;width&quot;:495.7824409448819}"/>
</p:tagLst>
</file>

<file path=ppt/tags/tag25.xml><?xml version="1.0" encoding="utf-8"?>
<p:tagLst xmlns:p="http://schemas.openxmlformats.org/presentationml/2006/main">
  <p:tag name="PA" val="v3.0.1"/>
</p:tagLst>
</file>

<file path=ppt/tags/tag26.xml><?xml version="1.0" encoding="utf-8"?>
<p:tagLst xmlns:p="http://schemas.openxmlformats.org/presentationml/2006/main">
  <p:tag name="KSO_WM_DIAGRAM_VIRTUALLY_FRAME" val="{&quot;height&quot;:167.6720472440945,&quot;left&quot;:247.24448818897636,&quot;top&quot;:166.621968503937,&quot;width&quot;:495.7824409448819}"/>
</p:tagLst>
</file>

<file path=ppt/tags/tag27.xml><?xml version="1.0" encoding="utf-8"?>
<p:tagLst xmlns:p="http://schemas.openxmlformats.org/presentationml/2006/main">
  <p:tag name="KSO_WM_DIAGRAM_VIRTUALLY_FRAME" val="{&quot;height&quot;:167.6720472440945,&quot;left&quot;:247.24448818897636,&quot;top&quot;:166.621968503937,&quot;width&quot;:495.7824409448819}"/>
</p:tagLst>
</file>

<file path=ppt/tags/tag28.xml><?xml version="1.0" encoding="utf-8"?>
<p:tagLst xmlns:p="http://schemas.openxmlformats.org/presentationml/2006/main">
  <p:tag name="KSO_WM_DIAGRAM_VIRTUALLY_FRAME" val="{&quot;height&quot;:167.6720472440945,&quot;left&quot;:247.24448818897636,&quot;top&quot;:166.621968503937,&quot;width&quot;:495.7824409448819}"/>
</p:tagLst>
</file>

<file path=ppt/tags/tag29.xml><?xml version="1.0" encoding="utf-8"?>
<p:tagLst xmlns:p="http://schemas.openxmlformats.org/presentationml/2006/main">
  <p:tag name="KSO_WM_DIAGRAM_VIRTUALLY_FRAME" val="{&quot;height&quot;:167.6720472440945,&quot;left&quot;:247.24448818897636,&quot;top&quot;:166.621968503937,&quot;width&quot;:495.7824409448819}"/>
</p:tagLst>
</file>

<file path=ppt/tags/tag3.xml><?xml version="1.0" encoding="utf-8"?>
<p:tagLst xmlns:p="http://schemas.openxmlformats.org/presentationml/2006/main">
  <p:tag name="PA" val="v3.0.1"/>
</p:tagLst>
</file>

<file path=ppt/tags/tag30.xml><?xml version="1.0" encoding="utf-8"?>
<p:tagLst xmlns:p="http://schemas.openxmlformats.org/presentationml/2006/main">
  <p:tag name="PA" val="v3.0.1"/>
</p:tagLst>
</file>

<file path=ppt/tags/tag31.xml><?xml version="1.0" encoding="utf-8"?>
<p:tagLst xmlns:p="http://schemas.openxmlformats.org/presentationml/2006/main">
  <p:tag name="KSO_WM_DIAGRAM_VIRTUALLY_FRAME" val="{&quot;height&quot;:167.6720472440945,&quot;left&quot;:247.24448818897636,&quot;top&quot;:166.621968503937,&quot;width&quot;:495.7824409448819}"/>
</p:tagLst>
</file>

<file path=ppt/tags/tag32.xml><?xml version="1.0" encoding="utf-8"?>
<p:tagLst xmlns:p="http://schemas.openxmlformats.org/presentationml/2006/main">
  <p:tag name="KSO_WM_DIAGRAM_VIRTUALLY_FRAME" val="{&quot;height&quot;:167.6720472440945,&quot;left&quot;:247.24448818897636,&quot;top&quot;:166.621968503937,&quot;width&quot;:495.7824409448819}"/>
</p:tagLst>
</file>

<file path=ppt/tags/tag33.xml><?xml version="1.0" encoding="utf-8"?>
<p:tagLst xmlns:p="http://schemas.openxmlformats.org/presentationml/2006/main">
  <p:tag name="KSO_WM_DIAGRAM_VIRTUALLY_FRAME" val="{&quot;height&quot;:167.6720472440945,&quot;left&quot;:247.24448818897636,&quot;top&quot;:166.621968503937,&quot;width&quot;:495.7824409448819}"/>
</p:tagLst>
</file>

<file path=ppt/tags/tag34.xml><?xml version="1.0" encoding="utf-8"?>
<p:tagLst xmlns:p="http://schemas.openxmlformats.org/presentationml/2006/main">
  <p:tag name="KSO_WM_DIAGRAM_VIRTUALLY_FRAME" val="{&quot;height&quot;:167.6720472440945,&quot;left&quot;:247.24448818897636,&quot;top&quot;:166.621968503937,&quot;width&quot;:495.7824409448819}"/>
</p:tagLst>
</file>

<file path=ppt/tags/tag35.xml><?xml version="1.0" encoding="utf-8"?>
<p:tagLst xmlns:p="http://schemas.openxmlformats.org/presentationml/2006/main">
  <p:tag name="KSO_WM_DIAGRAM_VIRTUALLY_FRAME" val="{&quot;height&quot;:167.6720472440945,&quot;left&quot;:247.24448818897636,&quot;top&quot;:166.621968503937,&quot;width&quot;:495.7824409448819}"/>
</p:tagLst>
</file>

<file path=ppt/tags/tag36.xml><?xml version="1.0" encoding="utf-8"?>
<p:tagLst xmlns:p="http://schemas.openxmlformats.org/presentationml/2006/main">
  <p:tag name="KSO_WM_DIAGRAM_VIRTUALLY_FRAME" val="{&quot;height&quot;:167.6720472440945,&quot;left&quot;:247.24448818897636,&quot;top&quot;:166.621968503937,&quot;width&quot;:495.7824409448819}"/>
</p:tagLst>
</file>

<file path=ppt/tags/tag37.xml><?xml version="1.0" encoding="utf-8"?>
<p:tagLst xmlns:p="http://schemas.openxmlformats.org/presentationml/2006/main">
  <p:tag name="KSO_WM_DIAGRAM_VIRTUALLY_FRAME" val="{&quot;height&quot;:167.6720472440945,&quot;left&quot;:247.24448818897636,&quot;top&quot;:166.621968503937,&quot;width&quot;:495.7824409448819}"/>
</p:tagLst>
</file>

<file path=ppt/tags/tag38.xml><?xml version="1.0" encoding="utf-8"?>
<p:tagLst xmlns:p="http://schemas.openxmlformats.org/presentationml/2006/main">
  <p:tag name="KSO_WM_DIAGRAM_VIRTUALLY_FRAME" val="{&quot;height&quot;:167.6720472440945,&quot;left&quot;:247.24448818897636,&quot;top&quot;:166.621968503937,&quot;width&quot;:495.7824409448819}"/>
</p:tagLst>
</file>

<file path=ppt/tags/tag39.xml><?xml version="1.0" encoding="utf-8"?>
<p:tagLst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4.xml><?xml version="1.0" encoding="utf-8"?>
<p:tagLst xmlns:p="http://schemas.openxmlformats.org/presentationml/2006/main">
  <p:tag name="PA" val="v3.0.1"/>
</p:tagLst>
</file>

<file path=ppt/tags/tag40.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3247_1*l_h_i*1_2_1"/>
  <p:tag name="KSO_WM_TEMPLATE_CATEGORY" val="diagram"/>
  <p:tag name="KSO_WM_TEMPLATE_INDEX" val="20233247"/>
  <p:tag name="KSO_WM_UNIT_LAYERLEVEL" val="1_1_1"/>
  <p:tag name="KSO_WM_TAG_VERSION" val="3.0"/>
  <p:tag name="KSO_WM_DIAGRAM_MAX_ITEMCNT" val="4"/>
  <p:tag name="KSO_WM_DIAGRAM_MIN_ITEMCNT" val="2"/>
  <p:tag name="KSO_WM_DIAGRAM_VIRTUALLY_FRAME" val="{&quot;height&quot;:405.97496062992127,&quot;left&quot;:51.72503937007873,&quot;top&quot;:98.52503937007872,&quot;width&quot;:886.2249606299213}"/>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
</p:tagLst>
</file>

<file path=ppt/tags/tag41.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3247_1*l_h_i*1_1_1"/>
  <p:tag name="KSO_WM_TEMPLATE_CATEGORY" val="diagram"/>
  <p:tag name="KSO_WM_TEMPLATE_INDEX" val="20233247"/>
  <p:tag name="KSO_WM_UNIT_LAYERLEVEL" val="1_1_1"/>
  <p:tag name="KSO_WM_TAG_VERSION" val="3.0"/>
  <p:tag name="KSO_WM_DIAGRAM_MAX_ITEMCNT" val="4"/>
  <p:tag name="KSO_WM_DIAGRAM_MIN_ITEMCNT" val="2"/>
  <p:tag name="KSO_WM_DIAGRAM_VIRTUALLY_FRAME" val="{&quot;height&quot;:405.97496062992127,&quot;left&quot;:51.72503937007873,&quot;top&quot;:98.52503937007872,&quot;width&quot;:886.2249606299213}"/>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
</p:tagLst>
</file>

<file path=ppt/tags/tag42.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3247_1*l_h_i*1_2_2"/>
  <p:tag name="KSO_WM_TEMPLATE_CATEGORY" val="diagram"/>
  <p:tag name="KSO_WM_TEMPLATE_INDEX" val="20233247"/>
  <p:tag name="KSO_WM_UNIT_LAYERLEVEL" val="1_1_1"/>
  <p:tag name="KSO_WM_TAG_VERSION" val="3.0"/>
  <p:tag name="KSO_WM_DIAGRAM_MAX_ITEMCNT" val="4"/>
  <p:tag name="KSO_WM_DIAGRAM_MIN_ITEMCNT" val="2"/>
  <p:tag name="KSO_WM_DIAGRAM_VIRTUALLY_FRAME" val="{&quot;height&quot;:405.97496062992127,&quot;left&quot;:51.72503937007873,&quot;top&quot;:98.52503937007872,&quot;width&quot;:886.2249606299213}"/>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
</p:tagLst>
</file>

<file path=ppt/tags/tag43.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VALUE" val="72*77"/>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33247_1*l_h_x*1_2_1"/>
  <p:tag name="KSO_WM_TEMPLATE_CATEGORY" val="diagram"/>
  <p:tag name="KSO_WM_TEMPLATE_INDEX" val="20233247"/>
  <p:tag name="KSO_WM_UNIT_LAYERLEVEL" val="1_1_1"/>
  <p:tag name="KSO_WM_TAG_VERSION" val="3.0"/>
  <p:tag name="KSO_WM_DIAGRAM_MAX_ITEMCNT" val="4"/>
  <p:tag name="KSO_WM_DIAGRAM_MIN_ITEMCNT" val="2"/>
  <p:tag name="KSO_WM_DIAGRAM_VIRTUALLY_FRAME" val="{&quot;height&quot;:405.97496062992127,&quot;left&quot;:51.72503937007873,&quot;top&quot;:98.52503937007872,&quot;width&quot;:886.2249606299213}"/>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44.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3247_1*l_h_i*1_1_2"/>
  <p:tag name="KSO_WM_TEMPLATE_CATEGORY" val="diagram"/>
  <p:tag name="KSO_WM_TEMPLATE_INDEX" val="20233247"/>
  <p:tag name="KSO_WM_UNIT_LAYERLEVEL" val="1_1_1"/>
  <p:tag name="KSO_WM_TAG_VERSION" val="3.0"/>
  <p:tag name="KSO_WM_DIAGRAM_MAX_ITEMCNT" val="4"/>
  <p:tag name="KSO_WM_DIAGRAM_MIN_ITEMCNT" val="2"/>
  <p:tag name="KSO_WM_DIAGRAM_VIRTUALLY_FRAME" val="{&quot;height&quot;:405.97496062992127,&quot;left&quot;:51.72503937007873,&quot;top&quot;:98.52503937007872,&quot;width&quot;:886.2249606299213}"/>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
</p:tagLst>
</file>

<file path=ppt/tags/tag45.xml><?xml version="1.0" encoding="utf-8"?>
<p:tagLst xmlns:p="http://schemas.openxmlformats.org/presentationml/2006/main">
  <p:tag name="KSO_WM_BEAUTIFY_FLAG" val="#wm#"/>
  <p:tag name="KSO_WM_DIAGRAM_VIRTUALLY_FRAME" val="{&quot;height&quot;:405.97496062992127,&quot;left&quot;:51.72503937007873,&quot;top&quot;:98.52503937007872,&quot;width&quot;:886.2249606299213}"/>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3247_1*l_h_f*1_1_1"/>
  <p:tag name="KSO_WM_TEMPLATE_CATEGORY" val="diagram"/>
  <p:tag name="KSO_WM_TEMPLATE_INDEX" val="20233247"/>
  <p:tag name="KSO_WM_UNIT_LAYERLEVEL" val="1_1_1"/>
  <p:tag name="KSO_WM_TAG_VERSION" val="3.0"/>
  <p:tag name="KSO_WM_UNIT_VALUE" val="153"/>
  <p:tag name="KSO_WM_DIAGRAM_MAX_ITEMCNT" val="4"/>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
  <p:tag name="KSO_WM_DIAGRAM_USE_COLOR_VALUE" val="{&quot;color_scheme&quot;:1,&quot;color_type&quot;:1,&quot;theme_color_indexes&quot;:[]}"/>
</p:tagLst>
</file>

<file path=ppt/tags/tag46.xml><?xml version="1.0" encoding="utf-8"?>
<p:tagLst xmlns:p="http://schemas.openxmlformats.org/presentationml/2006/main">
  <p:tag name="KSO_WM_BEAUTIFY_FLAG" val="#wm#"/>
  <p:tag name="KSO_WM_DIAGRAM_VIRTUALLY_FRAME" val="{&quot;height&quot;:405.97496062992127,&quot;left&quot;:51.72503937007873,&quot;top&quot;:98.52503937007872,&quot;width&quot;:886.2249606299213}"/>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3247_1*l_h_f*1_2_1"/>
  <p:tag name="KSO_WM_TEMPLATE_CATEGORY" val="diagram"/>
  <p:tag name="KSO_WM_TEMPLATE_INDEX" val="20233247"/>
  <p:tag name="KSO_WM_UNIT_LAYERLEVEL" val="1_1_1"/>
  <p:tag name="KSO_WM_TAG_VERSION" val="3.0"/>
  <p:tag name="KSO_WM_DIAGRAM_MAX_ITEMCNT" val="4"/>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53"/>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
  <p:tag name="KSO_WM_DIAGRAM_USE_COLOR_VALUE" val="{&quot;color_scheme&quot;:1,&quot;color_type&quot;:1,&quot;theme_color_indexes&quot;:[]}"/>
</p:tagLst>
</file>

<file path=ppt/tags/tag47.xml><?xml version="1.0" encoding="utf-8"?>
<p:tagLst xmlns:p="http://schemas.openxmlformats.org/presentationml/2006/main">
  <p:tag name="GENSWF_ADVANCE_TIME" val="0.00"/>
  <p:tag name="ISPRING_SLIDE_INDENT_LEVEL" val="0"/>
  <p:tag name="ISPRING_CUSTOM_TIMING_USED" val="0"/>
  <p:tag name="ISPRING_PLAYER_PLAYLIST_ID" val="fc44c98e9fb55df0de39baf58361d1373052d439"/>
  <p:tag name="RESOURCE_RECORD_KEY" val="{&quot;29&quot;:[20426279]}"/>
</p:tagLst>
</file>

<file path=ppt/tags/tag48.xml><?xml version="1.0" encoding="utf-8"?>
<p:tagLst xmlns:p="http://schemas.openxmlformats.org/presentationml/2006/main">
  <p:tag name="TABLE_ENDDRAG_ORIGIN_RECT" val="901*218"/>
  <p:tag name="TABLE_ENDDRAG_RECT" val="41*239*901*218"/>
</p:tagLst>
</file>

<file path=ppt/tags/tag49.xml><?xml version="1.0" encoding="utf-8"?>
<p:tagLst xmlns:p="http://schemas.openxmlformats.org/presentationml/2006/main">
  <p:tag name="TABLE_ENDDRAG_ORIGIN_RECT" val="882*242"/>
  <p:tag name="TABLE_ENDDRAG_RECT" val="38*244*882*242"/>
</p:tagLst>
</file>

<file path=ppt/tags/tag5.xml><?xml version="1.0" encoding="utf-8"?>
<p:tagLst xmlns:p="http://schemas.openxmlformats.org/presentationml/2006/main">
  <p:tag name="PA" val="v3.0.1"/>
</p:tagLst>
</file>

<file path=ppt/tags/tag50.xml><?xml version="1.0" encoding="utf-8"?>
<p:tagLst xmlns:p="http://schemas.openxmlformats.org/presentationml/2006/main">
  <p:tag name="TABLE_ENDDRAG_ORIGIN_RECT" val="888*117"/>
  <p:tag name="TABLE_ENDDRAG_RECT" val="37*84*888*117"/>
</p:tagLst>
</file>

<file path=ppt/tags/tag51.xml><?xml version="1.0" encoding="utf-8"?>
<p:tagLst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52.xml><?xml version="1.0" encoding="utf-8"?>
<p:tagLst xmlns:p="http://schemas.openxmlformats.org/presentationml/2006/main">
  <p:tag name="TABLE_ENDDRAG_ORIGIN_RECT" val="878*407"/>
  <p:tag name="TABLE_ENDDRAG_RECT" val="50*83*878*407"/>
</p:tagLst>
</file>

<file path=ppt/tags/tag53.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231459_2*m_h_i*1_1_1"/>
  <p:tag name="KSO_WM_TEMPLATE_CATEGORY" val="diagram"/>
  <p:tag name="KSO_WM_TEMPLATE_INDEX" val="20231459"/>
  <p:tag name="KSO_WM_UNIT_LAYERLEVEL" val="1_1_1"/>
  <p:tag name="KSO_WM_TAG_VERSION" val="3.0"/>
  <p:tag name="KSO_WM_BEAUTIFY_FLAG" val="#wm#"/>
  <p:tag name="KSO_WM_DIAGRAM_MAX_ITEMCNT" val="6"/>
  <p:tag name="KSO_WM_DIAGRAM_MIN_ITEMCNT" val="2"/>
  <p:tag name="KSO_WM_DIAGRAM_VIRTUALLY_FRAME" val="{&quot;height&quot;:380.32496062992135,&quot;left&quot;:54.87503937007874,&quot;top&quot;:79.87503937007874,&quot;width&quot;:860.8250393700788}"/>
  <p:tag name="KSO_WM_DIAGRAM_COLOR_MATCH_VALUE" val="{&quot;shape&quot;:{&quot;fill&quot;:{&quot;solid&quot;:{&quot;brightness&quot;:0,&quot;colorType&quot;:1,&quot;foreColorIndex&quot;:5,&quot;transparency&quot;:0.69999998807907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54.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231459_2*m_h_i*1_1_2"/>
  <p:tag name="KSO_WM_TEMPLATE_CATEGORY" val="diagram"/>
  <p:tag name="KSO_WM_TEMPLATE_INDEX" val="20231459"/>
  <p:tag name="KSO_WM_UNIT_LAYERLEVEL" val="1_1_1"/>
  <p:tag name="KSO_WM_TAG_VERSION" val="3.0"/>
  <p:tag name="KSO_WM_BEAUTIFY_FLAG" val="#wm#"/>
  <p:tag name="KSO_WM_DIAGRAM_MAX_ITEMCNT" val="6"/>
  <p:tag name="KSO_WM_DIAGRAM_MIN_ITEMCNT" val="2"/>
  <p:tag name="KSO_WM_DIAGRAM_VIRTUALLY_FRAME" val="{&quot;height&quot;:380.32496062992135,&quot;left&quot;:54.87503937007874,&quot;top&quot;:79.87503937007874,&quot;width&quot;:860.8250393700788}"/>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5,&quot;transparency&quot;:0.6000000238418579},&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DIAGRAM_USE_COLOR_VALUE" val="{&quot;color_scheme&quot;:1,&quot;color_type&quot;:1,&quot;theme_color_indexes&quot;:[]}"/>
</p:tagLst>
</file>

<file path=ppt/tags/tag55.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h_i"/>
  <p:tag name="KSO_WM_UNIT_INDEX" val="1_1_4"/>
  <p:tag name="KSO_WM_UNIT_ID" val="diagram20231459_2*m_h_i*1_1_4"/>
  <p:tag name="KSO_WM_TEMPLATE_CATEGORY" val="diagram"/>
  <p:tag name="KSO_WM_TEMPLATE_INDEX" val="20231459"/>
  <p:tag name="KSO_WM_UNIT_LAYERLEVEL" val="1_1_1"/>
  <p:tag name="KSO_WM_TAG_VERSION" val="3.0"/>
  <p:tag name="KSO_WM_BEAUTIFY_FLAG" val="#wm#"/>
  <p:tag name="KSO_WM_DIAGRAM_MAX_ITEMCNT" val="6"/>
  <p:tag name="KSO_WM_DIAGRAM_MIN_ITEMCNT" val="2"/>
  <p:tag name="KSO_WM_DIAGRAM_VIRTUALLY_FRAME" val="{&quot;height&quot;:380.32496062992135,&quot;left&quot;:54.87503937007874,&quot;top&quot;:79.87503937007874,&quot;width&quot;:860.8250393700788}"/>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56.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h_i"/>
  <p:tag name="KSO_WM_UNIT_INDEX" val="1_2_4"/>
  <p:tag name="KSO_WM_UNIT_ID" val="diagram20231459_2*m_h_i*1_2_4"/>
  <p:tag name="KSO_WM_TEMPLATE_CATEGORY" val="diagram"/>
  <p:tag name="KSO_WM_TEMPLATE_INDEX" val="20231459"/>
  <p:tag name="KSO_WM_UNIT_LAYERLEVEL" val="1_1_1"/>
  <p:tag name="KSO_WM_TAG_VERSION" val="3.0"/>
  <p:tag name="KSO_WM_BEAUTIFY_FLAG" val="#wm#"/>
  <p:tag name="KSO_WM_DIAGRAM_MAX_ITEMCNT" val="6"/>
  <p:tag name="KSO_WM_DIAGRAM_MIN_ITEMCNT" val="2"/>
  <p:tag name="KSO_WM_DIAGRAM_VIRTUALLY_FRAME" val="{&quot;height&quot;:380.32496062992135,&quot;left&quot;:54.87503937007874,&quot;top&quot;:79.87503937007874,&quot;width&quot;:860.8250393700788}"/>
  <p:tag name="KSO_WM_DIAGRAM_COLOR_MATCH_VALUE" val="{&quot;shape&quot;:{&quot;fill&quot;:{&quot;solid&quot;:{&quot;brightness&quot;:0,&quot;colorType&quot;:1,&quot;foreColorIndex&quot;:5,&quot;transparency&quot;:0.69999998807907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color_type&quot;:1,&quot;theme_color_indexes&quot;:[]}"/>
</p:tagLst>
</file>

<file path=ppt/tags/tag57.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231459_2*m_h_i*1_2_1"/>
  <p:tag name="KSO_WM_TEMPLATE_CATEGORY" val="diagram"/>
  <p:tag name="KSO_WM_TEMPLATE_INDEX" val="20231459"/>
  <p:tag name="KSO_WM_UNIT_LAYERLEVEL" val="1_1_1"/>
  <p:tag name="KSO_WM_TAG_VERSION" val="3.0"/>
  <p:tag name="KSO_WM_BEAUTIFY_FLAG" val="#wm#"/>
  <p:tag name="KSO_WM_DIAGRAM_MAX_ITEMCNT" val="6"/>
  <p:tag name="KSO_WM_DIAGRAM_MIN_ITEMCNT" val="2"/>
  <p:tag name="KSO_WM_DIAGRAM_VIRTUALLY_FRAME" val="{&quot;height&quot;:380.32496062992135,&quot;left&quot;:54.87503937007874,&quot;top&quot;:79.87503937007874,&quot;width&quot;:860.8250393700788}"/>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5,&quot;transparency&quot;:0.6000000238418579},&quot;type&quot;:1},&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DIAGRAM_USE_COLOR_VALUE" val="{&quot;color_scheme&quot;:1,&quot;color_type&quot;:1,&quot;theme_color_indexes&quot;:[]}"/>
</p:tagLst>
</file>

<file path=ppt/tags/tag58.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231459_2*m_h_i*1_2_3"/>
  <p:tag name="KSO_WM_TEMPLATE_CATEGORY" val="diagram"/>
  <p:tag name="KSO_WM_TEMPLATE_INDEX" val="20231459"/>
  <p:tag name="KSO_WM_UNIT_LAYERLEVEL" val="1_1_1"/>
  <p:tag name="KSO_WM_TAG_VERSION" val="3.0"/>
  <p:tag name="KSO_WM_BEAUTIFY_FLAG" val="#wm#"/>
  <p:tag name="KSO_WM_DIAGRAM_MAX_ITEMCNT" val="6"/>
  <p:tag name="KSO_WM_DIAGRAM_MIN_ITEMCNT" val="2"/>
  <p:tag name="KSO_WM_DIAGRAM_VIRTUALLY_FRAME" val="{&quot;height&quot;:380.32496062992135,&quot;left&quot;:54.87503937007874,&quot;top&quot;:79.87503937007874,&quot;width&quot;:860.8250393700788}"/>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59.xml><?xml version="1.0" encoding="utf-8"?>
<p:tagLst xmlns:p="http://schemas.openxmlformats.org/presentationml/2006/main">
  <p:tag name="KSO_WM_DIAGRAM_VIRTUALLY_FRAME" val="{&quot;height&quot;:466.0855118110236,&quot;left&quot;:94.05165354330708,&quot;top&quot;:119.18881889763779,&quot;width&quot;:753.8425984251968}"/>
</p:tagLst>
</file>

<file path=ppt/tags/tag6.xml><?xml version="1.0" encoding="utf-8"?>
<p:tagLst xmlns:p="http://schemas.openxmlformats.org/presentationml/2006/main">
  <p:tag name="PA" val="v3.0.1"/>
</p:tagLst>
</file>

<file path=ppt/tags/tag60.xml><?xml version="1.0" encoding="utf-8"?>
<p:tagLst xmlns:p="http://schemas.openxmlformats.org/presentationml/2006/main">
  <p:tag name="KSO_WM_DIAGRAM_VIRTUALLY_FRAME" val="{&quot;height&quot;:466.0855118110236,&quot;left&quot;:94.05165354330708,&quot;top&quot;:119.18881889763779,&quot;width&quot;:753.8425984251968}"/>
</p:tagLst>
</file>

<file path=ppt/tags/tag61.xml><?xml version="1.0" encoding="utf-8"?>
<p:tagLst xmlns:p="http://schemas.openxmlformats.org/presentationml/2006/main">
  <p:tag name="KSO_WM_DIAGRAM_VIRTUALLY_FRAME" val="{&quot;height&quot;:466.0855118110236,&quot;left&quot;:94.05165354330708,&quot;top&quot;:119.18881889763779,&quot;width&quot;:753.8425984251968}"/>
</p:tagLst>
</file>

<file path=ppt/tags/tag62.xml><?xml version="1.0" encoding="utf-8"?>
<p:tagLst xmlns:p="http://schemas.openxmlformats.org/presentationml/2006/main">
  <p:tag name="KSO_WM_DIAGRAM_VIRTUALLY_FRAME" val="{&quot;height&quot;:466.0855118110236,&quot;left&quot;:94.05165354330708,&quot;top&quot;:119.18881889763779,&quot;width&quot;:753.8425984251968}"/>
</p:tagLst>
</file>

<file path=ppt/tags/tag63.xml><?xml version="1.0" encoding="utf-8"?>
<p:tagLst xmlns:p="http://schemas.openxmlformats.org/presentationml/2006/main">
  <p:tag name="KSO_WM_DIAGRAM_VIRTUALLY_FRAME" val="{&quot;height&quot;:466.0855118110236,&quot;left&quot;:94.05165354330708,&quot;top&quot;:119.18881889763779,&quot;width&quot;:753.8425984251968}"/>
</p:tagLst>
</file>

<file path=ppt/tags/tag64.xml><?xml version="1.0" encoding="utf-8"?>
<p:tagLst xmlns:p="http://schemas.openxmlformats.org/presentationml/2006/main">
  <p:tag name="KSO_WM_DIAGRAM_VIRTUALLY_FRAME" val="{&quot;height&quot;:466.0855118110236,&quot;left&quot;:94.05165354330708,&quot;top&quot;:119.18881889763779,&quot;width&quot;:753.8425984251968}"/>
</p:tagLst>
</file>

<file path=ppt/tags/tag65.xml><?xml version="1.0" encoding="utf-8"?>
<p:tagLst xmlns:p="http://schemas.openxmlformats.org/presentationml/2006/main">
  <p:tag name="KSO_WM_DIAGRAM_VIRTUALLY_FRAME" val="{&quot;height&quot;:466.0855118110236,&quot;left&quot;:94.05165354330708,&quot;top&quot;:119.18881889763779,&quot;width&quot;:753.8425984251968}"/>
</p:tagLst>
</file>

<file path=ppt/tags/tag66.xml><?xml version="1.0" encoding="utf-8"?>
<p:tagLst xmlns:p="http://schemas.openxmlformats.org/presentationml/2006/main">
  <p:tag name="KSO_WM_DIAGRAM_VIRTUALLY_FRAME" val="{&quot;height&quot;:466.0855118110236,&quot;left&quot;:94.05165354330708,&quot;top&quot;:119.18881889763779,&quot;width&quot;:753.8425984251968}"/>
</p:tagLst>
</file>

<file path=ppt/tags/tag67.xml><?xml version="1.0" encoding="utf-8"?>
<p:tagLst xmlns:p="http://schemas.openxmlformats.org/presentationml/2006/main">
  <p:tag name="KSO_WM_DIAGRAM_VIRTUALLY_FRAME" val="{&quot;height&quot;:466.0855118110236,&quot;left&quot;:94.05165354330708,&quot;top&quot;:119.18881889763779,&quot;width&quot;:753.8425984251968}"/>
</p:tagLst>
</file>

<file path=ppt/tags/tag68.xml><?xml version="1.0" encoding="utf-8"?>
<p:tagLst xmlns:p="http://schemas.openxmlformats.org/presentationml/2006/main">
  <p:tag name="KSO_WM_DIAGRAM_VIRTUALLY_FRAME" val="{&quot;height&quot;:466.0855118110236,&quot;left&quot;:94.05165354330708,&quot;top&quot;:119.18881889763779,&quot;width&quot;:753.8425984251968}"/>
</p:tagLst>
</file>

<file path=ppt/tags/tag69.xml><?xml version="1.0" encoding="utf-8"?>
<p:tagLst xmlns:p="http://schemas.openxmlformats.org/presentationml/2006/main">
  <p:tag name="KSO_WM_DIAGRAM_VIRTUALLY_FRAME" val="{&quot;height&quot;:466.0855118110236,&quot;left&quot;:94.05165354330708,&quot;top&quot;:119.18881889763779,&quot;width&quot;:753.8425984251968}"/>
</p:tagLst>
</file>

<file path=ppt/tags/tag7.xml><?xml version="1.0" encoding="utf-8"?>
<p:tagLst xmlns:p="http://schemas.openxmlformats.org/presentationml/2006/main">
  <p:tag name="PA" val="v3.0.1"/>
</p:tagLst>
</file>

<file path=ppt/tags/tag70.xml><?xml version="1.0" encoding="utf-8"?>
<p:tagLst xmlns:p="http://schemas.openxmlformats.org/presentationml/2006/main">
  <p:tag name="KSO_WM_DIAGRAM_VIRTUALLY_FRAME" val="{&quot;height&quot;:466.0855118110236,&quot;left&quot;:94.05165354330708,&quot;top&quot;:119.18881889763779,&quot;width&quot;:753.8425984251968}"/>
</p:tagLst>
</file>

<file path=ppt/tags/tag71.xml><?xml version="1.0" encoding="utf-8"?>
<p:tagLst xmlns:p="http://schemas.openxmlformats.org/presentationml/2006/main">
  <p:tag name="KSO_WM_DIAGRAM_VIRTUALLY_FRAME" val="{&quot;height&quot;:466.0855118110236,&quot;left&quot;:94.05165354330708,&quot;top&quot;:119.18881889763779,&quot;width&quot;:753.8425984251968}"/>
</p:tagLst>
</file>

<file path=ppt/tags/tag72.xml><?xml version="1.0" encoding="utf-8"?>
<p:tagLst xmlns:p="http://schemas.openxmlformats.org/presentationml/2006/main">
  <p:tag name="KSO_WM_DIAGRAM_VIRTUALLY_FRAME" val="{&quot;height&quot;:466.0855118110236,&quot;left&quot;:94.05165354330708,&quot;top&quot;:119.18881889763779,&quot;width&quot;:753.8425984251968}"/>
</p:tagLst>
</file>

<file path=ppt/tags/tag73.xml><?xml version="1.0" encoding="utf-8"?>
<p:tagLst xmlns:p="http://schemas.openxmlformats.org/presentationml/2006/main">
  <p:tag name="KSO_WM_DIAGRAM_VIRTUALLY_FRAME" val="{&quot;height&quot;:466.0855118110236,&quot;left&quot;:94.05165354330708,&quot;top&quot;:119.18881889763779,&quot;width&quot;:753.8425984251968}"/>
</p:tagLst>
</file>

<file path=ppt/tags/tag74.xml><?xml version="1.0" encoding="utf-8"?>
<p:tagLst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75.xml><?xml version="1.0" encoding="utf-8"?>
<p:tagLst xmlns:p="http://schemas.openxmlformats.org/presentationml/2006/main">
  <p:tag name="PA" val="v3.0.1"/>
</p:tagLst>
</file>

<file path=ppt/tags/tag76.xml><?xml version="1.0" encoding="utf-8"?>
<p:tagLst xmlns:p="http://schemas.openxmlformats.org/presentationml/2006/main">
  <p:tag name="PA" val="v3.0.1"/>
</p:tagLst>
</file>

<file path=ppt/tags/tag77.xml><?xml version="1.0" encoding="utf-8"?>
<p:tagLst xmlns:p="http://schemas.openxmlformats.org/presentationml/2006/main">
  <p:tag name="PA" val="v3.0.1"/>
</p:tagLst>
</file>

<file path=ppt/tags/tag78.xml><?xml version="1.0" encoding="utf-8"?>
<p:tagLst xmlns:p="http://schemas.openxmlformats.org/presentationml/2006/main">
  <p:tag name="PA" val="v3.0.1"/>
</p:tagLst>
</file>

<file path=ppt/tags/tag79.xml><?xml version="1.0" encoding="utf-8"?>
<p:tagLst xmlns:p="http://schemas.openxmlformats.org/presentationml/2006/main">
  <p:tag name="PA" val="v3.0.1"/>
</p:tagLst>
</file>

<file path=ppt/tags/tag8.xml><?xml version="1.0" encoding="utf-8"?>
<p:tagLst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80.xml><?xml version="1.0" encoding="utf-8"?>
<p:tagLst xmlns:p="http://schemas.openxmlformats.org/presentationml/2006/main">
  <p:tag name="PA" val="v3.0.1"/>
</p:tagLst>
</file>

<file path=ppt/tags/tag81.xml><?xml version="1.0" encoding="utf-8"?>
<p:tagLst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82.xml><?xml version="1.0" encoding="utf-8"?>
<p:tagLst xmlns:p="http://schemas.openxmlformats.org/presentationml/2006/main">
  <p:tag name="commondata" val="eyJoZGlkIjoiNGE0ZjI3OTIwODk4NmY0MTIwYWIyMzIwNTE5OTgzMmYifQ=="/>
  <p:tag name="resource_record_key" val="{&quot;29&quot;:[20426279]}"/>
</p:tagLst>
</file>

<file path=ppt/tags/tag9.xml><?xml version="1.0" encoding="utf-8"?>
<p:tagLst xmlns:p="http://schemas.openxmlformats.org/presentationml/2006/main">
  <p:tag name="KSO_WM_DIAGRAM_VIRTUALLY_FRAME" val="{&quot;height&quot;:167.6720472440945,&quot;left&quot;:247.24448818897636,&quot;top&quot;:166.621968503937,&quot;width&quot;:495.7824409448819}"/>
</p:tagLst>
</file>

<file path=ppt/theme/theme1.xml><?xml version="1.0" encoding="utf-8"?>
<a:theme xmlns:a="http://schemas.openxmlformats.org/drawingml/2006/main" name="更多模板请关注：亮亮图文旗舰店https://liangliangtuwen.tmall.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3221</Words>
  <Application>WPS 演示</Application>
  <PresentationFormat>宽屏</PresentationFormat>
  <Paragraphs>306</Paragraphs>
  <Slides>11</Slides>
  <Notes>42</Notes>
  <HiddenSlides>3</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11</vt:i4>
      </vt:variant>
    </vt:vector>
  </HeadingPairs>
  <TitlesOfParts>
    <vt:vector size="26" baseType="lpstr">
      <vt:lpstr>Arial</vt:lpstr>
      <vt:lpstr>宋体</vt:lpstr>
      <vt:lpstr>Wingdings</vt:lpstr>
      <vt:lpstr>微软雅黑</vt:lpstr>
      <vt:lpstr>Calibri</vt:lpstr>
      <vt:lpstr>Impact</vt:lpstr>
      <vt:lpstr>Times New Roman</vt:lpstr>
      <vt:lpstr>等线</vt:lpstr>
      <vt:lpstr>Wingdings</vt:lpstr>
      <vt:lpstr>HelveticaNeueLT Com 67 MdCn</vt:lpstr>
      <vt:lpstr>Yu Gothic UI Semibold</vt:lpstr>
      <vt:lpstr>方正正大黑简体</vt:lpstr>
      <vt:lpstr>Arial Unicode MS</vt:lpstr>
      <vt:lpstr>等线 Light</vt:lpstr>
      <vt:lpstr>更多模板请关注：亮亮图文旗舰店https://liangliangtuwen.tmall.com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荆棘鸟</cp:lastModifiedBy>
  <cp:revision>92</cp:revision>
  <dcterms:created xsi:type="dcterms:W3CDTF">2017-03-15T02:49:00Z</dcterms:created>
  <dcterms:modified xsi:type="dcterms:W3CDTF">2026-06-09T01:32:08Z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2052-12.1.0.17133</vt:lpwstr>
  </property>
  <property fmtid="{D5CDD505-2E9C-101B-9397-08002B2CF9AE}" pid="3" name="ICV">
    <vt:lpwstr>EBEE0DEE1BF64A8BA2C0A414AAD2BF97_13</vt:lpwstr>
  </property>
</Properties>
</file>