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63" r:id="rId5"/>
    <p:sldMasterId id="2147483675" r:id="rId6"/>
    <p:sldMasterId id="2147483677" r:id="rId7"/>
    <p:sldMasterId id="2147483679" r:id="rId8"/>
    <p:sldMasterId id="2147483681" r:id="rId9"/>
    <p:sldMasterId id="2147483683" r:id="rId10"/>
    <p:sldMasterId id="2147483685" r:id="rId11"/>
    <p:sldMasterId id="2147483687" r:id="rId12"/>
    <p:sldMasterId id="2147483689" r:id="rId13"/>
  </p:sldMasterIdLst>
  <p:notesMasterIdLst>
    <p:notesMasterId r:id="rId15"/>
  </p:notesMasterIdLst>
  <p:handoutMasterIdLst>
    <p:handoutMasterId r:id="rId26"/>
  </p:handoutMasterIdLst>
  <p:sldIdLst>
    <p:sldId id="258" r:id="rId14"/>
    <p:sldId id="287" r:id="rId16"/>
    <p:sldId id="261" r:id="rId17"/>
    <p:sldId id="262" r:id="rId18"/>
    <p:sldId id="263" r:id="rId19"/>
    <p:sldId id="264" r:id="rId20"/>
    <p:sldId id="266" r:id="rId21"/>
    <p:sldId id="270" r:id="rId22"/>
    <p:sldId id="273" r:id="rId23"/>
    <p:sldId id="275" r:id="rId24"/>
    <p:sldId id="271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a" initials="c" lastIdx="10" clrIdx="0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2FB"/>
    <a:srgbClr val="3A6BFC"/>
    <a:srgbClr val="3F8AFD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gs" Target="tags/tag43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D3111-6DF8-45BB-924A-D7DF8ED90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image" Target="../media/image2.svg"/><Relationship Id="rId2" Type="http://schemas.openxmlformats.org/officeDocument/2006/relationships/tags" Target="../tags/tag1.xml"/><Relationship Id="rId19" Type="http://schemas.openxmlformats.org/officeDocument/2006/relationships/image" Target="../media/image1.jpeg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6" Type="http://schemas.openxmlformats.org/officeDocument/2006/relationships/tags" Target="../tags/tag75.xml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image" Target="../media/image4.svg"/><Relationship Id="rId2" Type="http://schemas.openxmlformats.org/officeDocument/2006/relationships/tags" Target="../tags/tag53.xml"/><Relationship Id="rId19" Type="http://schemas.openxmlformats.org/officeDocument/2006/relationships/image" Target="../media/image3.jpeg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6" Type="http://schemas.openxmlformats.org/officeDocument/2006/relationships/tags" Target="../tags/tag165.xml"/><Relationship Id="rId25" Type="http://schemas.openxmlformats.org/officeDocument/2006/relationships/image" Target="../media/image4.svg"/><Relationship Id="rId24" Type="http://schemas.openxmlformats.org/officeDocument/2006/relationships/image" Target="../media/image3.jpeg"/><Relationship Id="rId23" Type="http://schemas.openxmlformats.org/officeDocument/2006/relationships/tags" Target="../tags/tag164.xml"/><Relationship Id="rId22" Type="http://schemas.openxmlformats.org/officeDocument/2006/relationships/tags" Target="../tags/tag163.xml"/><Relationship Id="rId21" Type="http://schemas.openxmlformats.org/officeDocument/2006/relationships/tags" Target="../tags/tag162.xml"/><Relationship Id="rId20" Type="http://schemas.openxmlformats.org/officeDocument/2006/relationships/tags" Target="../tags/tag161.xml"/><Relationship Id="rId2" Type="http://schemas.openxmlformats.org/officeDocument/2006/relationships/tags" Target="../tags/tag143.xml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image" Target="../media/image5.jpeg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1.xml"/><Relationship Id="rId14" Type="http://schemas.openxmlformats.org/officeDocument/2006/relationships/tags" Target="../tags/tag320.xml"/><Relationship Id="rId13" Type="http://schemas.openxmlformats.org/officeDocument/2006/relationships/tags" Target="../tags/tag319.xml"/><Relationship Id="rId12" Type="http://schemas.openxmlformats.org/officeDocument/2006/relationships/tags" Target="../tags/tag318.xml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6.jpeg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image" Target="../media/image7.jpeg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8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4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5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6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17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 rot="16200000">
            <a:off x="-89339" y="289887"/>
            <a:ext cx="603016" cy="424338"/>
          </a:xfrm>
          <a:custGeom>
            <a:avLst/>
            <a:gdLst>
              <a:gd name="connsiteX0" fmla="*/ 0 w 12064156"/>
              <a:gd name="connsiteY0" fmla="*/ 0 h 2557671"/>
              <a:gd name="connsiteX1" fmla="*/ 12064156 w 12064156"/>
              <a:gd name="connsiteY1" fmla="*/ 0 h 2557671"/>
              <a:gd name="connsiteX2" fmla="*/ 12052950 w 12064156"/>
              <a:gd name="connsiteY2" fmla="*/ 38524 h 2557671"/>
              <a:gd name="connsiteX3" fmla="*/ 11699594 w 12064156"/>
              <a:gd name="connsiteY3" fmla="*/ 1253289 h 2557671"/>
              <a:gd name="connsiteX4" fmla="*/ 11648133 w 12064156"/>
              <a:gd name="connsiteY4" fmla="*/ 1429514 h 2557671"/>
              <a:gd name="connsiteX5" fmla="*/ 11502327 w 12064156"/>
              <a:gd name="connsiteY5" fmla="*/ 1635827 h 2557671"/>
              <a:gd name="connsiteX6" fmla="*/ 11305059 w 12064156"/>
              <a:gd name="connsiteY6" fmla="*/ 1743281 h 2557671"/>
              <a:gd name="connsiteX7" fmla="*/ 11257886 w 12064156"/>
              <a:gd name="connsiteY7" fmla="*/ 1751878 h 2557671"/>
              <a:gd name="connsiteX8" fmla="*/ 10357316 w 12064156"/>
              <a:gd name="connsiteY8" fmla="*/ 1898016 h 2557671"/>
              <a:gd name="connsiteX9" fmla="*/ 9057923 w 12064156"/>
              <a:gd name="connsiteY9" fmla="*/ 2100030 h 2557671"/>
              <a:gd name="connsiteX10" fmla="*/ 7634165 w 12064156"/>
              <a:gd name="connsiteY10" fmla="*/ 2327834 h 2557671"/>
              <a:gd name="connsiteX11" fmla="*/ 6351925 w 12064156"/>
              <a:gd name="connsiteY11" fmla="*/ 2529848 h 2557671"/>
              <a:gd name="connsiteX12" fmla="*/ 6017428 w 12064156"/>
              <a:gd name="connsiteY12" fmla="*/ 2555637 h 2557671"/>
              <a:gd name="connsiteX13" fmla="*/ 5712949 w 12064156"/>
              <a:gd name="connsiteY13" fmla="*/ 2529848 h 2557671"/>
              <a:gd name="connsiteX14" fmla="*/ 5558566 w 12064156"/>
              <a:gd name="connsiteY14" fmla="*/ 2504059 h 2557671"/>
              <a:gd name="connsiteX15" fmla="*/ 4529344 w 12064156"/>
              <a:gd name="connsiteY15" fmla="*/ 2340728 h 2557671"/>
              <a:gd name="connsiteX16" fmla="*/ 2668166 w 12064156"/>
              <a:gd name="connsiteY16" fmla="*/ 2048452 h 2557671"/>
              <a:gd name="connsiteX17" fmla="*/ 806988 w 12064156"/>
              <a:gd name="connsiteY17" fmla="*/ 1751878 h 2557671"/>
              <a:gd name="connsiteX18" fmla="*/ 416741 w 12064156"/>
              <a:gd name="connsiteY18" fmla="*/ 1429514 h 2557671"/>
              <a:gd name="connsiteX19" fmla="*/ 391011 w 12064156"/>
              <a:gd name="connsiteY19" fmla="*/ 1347849 h 2557671"/>
              <a:gd name="connsiteX20" fmla="*/ 73667 w 12064156"/>
              <a:gd name="connsiteY20" fmla="*/ 256112 h 2557671"/>
              <a:gd name="connsiteX21" fmla="*/ 10044 w 12064156"/>
              <a:gd name="connsiteY21" fmla="*/ 34918 h 25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64156" h="2557671">
                <a:moveTo>
                  <a:pt x="0" y="0"/>
                </a:moveTo>
                <a:lnTo>
                  <a:pt x="12064156" y="0"/>
                </a:lnTo>
                <a:lnTo>
                  <a:pt x="12052950" y="38524"/>
                </a:lnTo>
                <a:cubicBezTo>
                  <a:pt x="11699594" y="1253289"/>
                  <a:pt x="11699594" y="1253289"/>
                  <a:pt x="11699594" y="1253289"/>
                </a:cubicBezTo>
                <a:cubicBezTo>
                  <a:pt x="11648133" y="1429514"/>
                  <a:pt x="11648133" y="1429514"/>
                  <a:pt x="11648133" y="1429514"/>
                </a:cubicBezTo>
                <a:cubicBezTo>
                  <a:pt x="11648133" y="1429514"/>
                  <a:pt x="11605249" y="1541267"/>
                  <a:pt x="11502327" y="1635827"/>
                </a:cubicBezTo>
                <a:cubicBezTo>
                  <a:pt x="11450865" y="1678809"/>
                  <a:pt x="11386539" y="1721790"/>
                  <a:pt x="11305059" y="1743281"/>
                </a:cubicBezTo>
                <a:cubicBezTo>
                  <a:pt x="11287905" y="1747580"/>
                  <a:pt x="11275040" y="1751878"/>
                  <a:pt x="11257886" y="1751878"/>
                </a:cubicBezTo>
                <a:cubicBezTo>
                  <a:pt x="10357316" y="1898016"/>
                  <a:pt x="10357316" y="1898016"/>
                  <a:pt x="10357316" y="1898016"/>
                </a:cubicBezTo>
                <a:cubicBezTo>
                  <a:pt x="9057923" y="2100030"/>
                  <a:pt x="9057923" y="2100030"/>
                  <a:pt x="9057923" y="2100030"/>
                </a:cubicBezTo>
                <a:cubicBezTo>
                  <a:pt x="7634165" y="2327834"/>
                  <a:pt x="7634165" y="2327834"/>
                  <a:pt x="7634165" y="2327834"/>
                </a:cubicBezTo>
                <a:cubicBezTo>
                  <a:pt x="6351925" y="2529848"/>
                  <a:pt x="6351925" y="2529848"/>
                  <a:pt x="6351925" y="2529848"/>
                </a:cubicBezTo>
                <a:cubicBezTo>
                  <a:pt x="6180388" y="2559935"/>
                  <a:pt x="6077466" y="2559935"/>
                  <a:pt x="6017428" y="2555637"/>
                </a:cubicBezTo>
                <a:cubicBezTo>
                  <a:pt x="5987409" y="2559935"/>
                  <a:pt x="5884486" y="2559935"/>
                  <a:pt x="5712949" y="2529848"/>
                </a:cubicBezTo>
                <a:cubicBezTo>
                  <a:pt x="5558566" y="2504059"/>
                  <a:pt x="5558566" y="2504059"/>
                  <a:pt x="5558566" y="2504059"/>
                </a:cubicBezTo>
                <a:cubicBezTo>
                  <a:pt x="4529344" y="2340728"/>
                  <a:pt x="4529344" y="2340728"/>
                  <a:pt x="4529344" y="2340728"/>
                </a:cubicBezTo>
                <a:cubicBezTo>
                  <a:pt x="2668166" y="2048452"/>
                  <a:pt x="2668166" y="2048452"/>
                  <a:pt x="2668166" y="2048452"/>
                </a:cubicBezTo>
                <a:cubicBezTo>
                  <a:pt x="806988" y="1751878"/>
                  <a:pt x="806988" y="1751878"/>
                  <a:pt x="806988" y="1751878"/>
                </a:cubicBezTo>
                <a:cubicBezTo>
                  <a:pt x="519663" y="1704598"/>
                  <a:pt x="416741" y="1429514"/>
                  <a:pt x="416741" y="1429514"/>
                </a:cubicBezTo>
                <a:cubicBezTo>
                  <a:pt x="391011" y="1347849"/>
                  <a:pt x="391011" y="1347849"/>
                  <a:pt x="391011" y="1347849"/>
                </a:cubicBezTo>
                <a:cubicBezTo>
                  <a:pt x="73667" y="256112"/>
                  <a:pt x="73667" y="256112"/>
                  <a:pt x="73667" y="256112"/>
                </a:cubicBezTo>
                <a:cubicBezTo>
                  <a:pt x="47936" y="166656"/>
                  <a:pt x="27030" y="93973"/>
                  <a:pt x="10044" y="349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2535" y="6750399"/>
            <a:ext cx="12159465" cy="107601"/>
          </a:xfrm>
          <a:custGeom>
            <a:avLst/>
            <a:gdLst>
              <a:gd name="connsiteX0" fmla="*/ 381302 w 11898887"/>
              <a:gd name="connsiteY0" fmla="*/ 0 h 105295"/>
              <a:gd name="connsiteX1" fmla="*/ 11517585 w 11898887"/>
              <a:gd name="connsiteY1" fmla="*/ 0 h 105295"/>
              <a:gd name="connsiteX2" fmla="*/ 11890838 w 11898887"/>
              <a:gd name="connsiteY2" fmla="*/ 99045 h 105295"/>
              <a:gd name="connsiteX3" fmla="*/ 11898887 w 11898887"/>
              <a:gd name="connsiteY3" fmla="*/ 105295 h 105295"/>
              <a:gd name="connsiteX4" fmla="*/ 0 w 11898887"/>
              <a:gd name="connsiteY4" fmla="*/ 105295 h 105295"/>
              <a:gd name="connsiteX5" fmla="*/ 8050 w 11898887"/>
              <a:gd name="connsiteY5" fmla="*/ 99045 h 105295"/>
              <a:gd name="connsiteX6" fmla="*/ 381302 w 11898887"/>
              <a:gd name="connsiteY6" fmla="*/ 0 h 1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98887" h="105295">
                <a:moveTo>
                  <a:pt x="381302" y="0"/>
                </a:moveTo>
                <a:lnTo>
                  <a:pt x="11517585" y="0"/>
                </a:lnTo>
                <a:cubicBezTo>
                  <a:pt x="11663349" y="0"/>
                  <a:pt x="11795314" y="37850"/>
                  <a:pt x="11890838" y="99045"/>
                </a:cubicBezTo>
                <a:lnTo>
                  <a:pt x="11898887" y="105295"/>
                </a:lnTo>
                <a:lnTo>
                  <a:pt x="0" y="105295"/>
                </a:lnTo>
                <a:lnTo>
                  <a:pt x="8050" y="99045"/>
                </a:lnTo>
                <a:cubicBezTo>
                  <a:pt x="103573" y="37850"/>
                  <a:pt x="235538" y="0"/>
                  <a:pt x="38130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6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 userDrawn="1"/>
        </p:nvSpPr>
        <p:spPr>
          <a:xfrm>
            <a:off x="0" y="668515"/>
            <a:ext cx="12192000" cy="69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矩形 13"/>
          <p:cNvSpPr/>
          <p:nvPr userDrawn="1"/>
        </p:nvSpPr>
        <p:spPr>
          <a:xfrm>
            <a:off x="0" y="6624809"/>
            <a:ext cx="12192000" cy="25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70926" y="1455960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4" name="直接连接符 13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>
            <p:custDataLst>
              <p:tags r:id="rId8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9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0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1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13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4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5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6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17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0" name="图形 29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4"/>
            </p:custDataLst>
          </p:nvPr>
        </p:nvSpPr>
        <p:spPr>
          <a:xfrm>
            <a:off x="1054102" y="1589837"/>
            <a:ext cx="6093417" cy="229485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8479674" y="654348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椭圆 18"/>
          <p:cNvSpPr/>
          <p:nvPr userDrawn="1">
            <p:custDataLst>
              <p:tags r:id="rId3"/>
            </p:custDataLst>
          </p:nvPr>
        </p:nvSpPr>
        <p:spPr>
          <a:xfrm>
            <a:off x="10122177" y="390350"/>
            <a:ext cx="1224507" cy="1224507"/>
          </a:xfrm>
          <a:prstGeom prst="ellipse">
            <a:avLst/>
          </a:prstGeom>
          <a:gradFill>
            <a:gsLst>
              <a:gs pos="100000">
                <a:schemeClr val="accent2">
                  <a:alpha val="7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>
            <a:off x="10315575" y="527100"/>
            <a:ext cx="1876425" cy="1444245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alpha val="68000"/>
                </a:schemeClr>
              </a:gs>
              <a:gs pos="50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2"/>
                </a:gs>
                <a:gs pos="30000">
                  <a:schemeClr val="bg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5"/>
            </p:custDataLst>
          </p:nvPr>
        </p:nvSpPr>
        <p:spPr>
          <a:xfrm>
            <a:off x="0" y="1893811"/>
            <a:ext cx="12192000" cy="4964189"/>
          </a:xfrm>
          <a:prstGeom prst="rect">
            <a:avLst/>
          </a:prstGeom>
          <a:gradFill>
            <a:gsLst>
              <a:gs pos="95000">
                <a:srgbClr val="FEFEFF">
                  <a:alpha val="100000"/>
                </a:srgbClr>
              </a:gs>
              <a:gs pos="0">
                <a:srgbClr val="E6EFFE">
                  <a:alpha val="100000"/>
                  <a:lumMod val="5000"/>
                  <a:lumOff val="9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6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7"/>
            </p:custDataLst>
          </p:nvPr>
        </p:nvSpPr>
        <p:spPr>
          <a:xfrm>
            <a:off x="2" y="2"/>
            <a:ext cx="891201" cy="780696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8"/>
            </p:custDataLst>
          </p:nvPr>
        </p:nvSpPr>
        <p:spPr>
          <a:xfrm>
            <a:off x="8346055" y="1014463"/>
            <a:ext cx="106363" cy="106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>
            <p:custDataLst>
              <p:tags r:id="rId9"/>
            </p:custDataLst>
          </p:nvPr>
        </p:nvSpPr>
        <p:spPr>
          <a:xfrm>
            <a:off x="8708679" y="1014463"/>
            <a:ext cx="106363" cy="106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0"/>
            </p:custDataLst>
          </p:nvPr>
        </p:nvSpPr>
        <p:spPr>
          <a:xfrm>
            <a:off x="8889990" y="1014463"/>
            <a:ext cx="106363" cy="106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1"/>
            </p:custDataLst>
          </p:nvPr>
        </p:nvSpPr>
        <p:spPr>
          <a:xfrm>
            <a:off x="8527367" y="1014463"/>
            <a:ext cx="106363" cy="106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5"/>
            </p:custDataLst>
          </p:nvPr>
        </p:nvSpPr>
        <p:spPr>
          <a:xfrm>
            <a:off x="1066800" y="527100"/>
            <a:ext cx="1760105" cy="1081088"/>
          </a:xfrm>
        </p:spPr>
        <p:txBody>
          <a:bodyPr wrap="square" anchor="ctr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11163935" y="5203190"/>
            <a:ext cx="1028065" cy="1173480"/>
          </a:xfrm>
          <a:custGeom>
            <a:avLst/>
            <a:gdLst>
              <a:gd name="connsiteX0" fmla="*/ 1028065 w 1028065"/>
              <a:gd name="connsiteY0" fmla="*/ 0 h 1173480"/>
              <a:gd name="connsiteX1" fmla="*/ 1028065 w 1028065"/>
              <a:gd name="connsiteY1" fmla="*/ 1173480 h 1173480"/>
              <a:gd name="connsiteX2" fmla="*/ 0 w 1028065"/>
              <a:gd name="connsiteY2" fmla="*/ 1173480 h 1173480"/>
              <a:gd name="connsiteX3" fmla="*/ 3825 w 1028065"/>
              <a:gd name="connsiteY3" fmla="*/ 1097731 h 1173480"/>
              <a:gd name="connsiteX4" fmla="*/ 991311 w 1028065"/>
              <a:gd name="connsiteY4" fmla="*/ 5608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065" h="1173480">
                <a:moveTo>
                  <a:pt x="1028065" y="0"/>
                </a:moveTo>
                <a:lnTo>
                  <a:pt x="1028065" y="1173480"/>
                </a:lnTo>
                <a:lnTo>
                  <a:pt x="0" y="1173480"/>
                </a:lnTo>
                <a:lnTo>
                  <a:pt x="3825" y="1097731"/>
                </a:lnTo>
                <a:cubicBezTo>
                  <a:pt x="59071" y="553783"/>
                  <a:pt x="464603" y="113379"/>
                  <a:pt x="991311" y="5608"/>
                </a:cubicBezTo>
                <a:close/>
              </a:path>
            </a:pathLst>
          </a:custGeom>
          <a:gradFill>
            <a:gsLst>
              <a:gs pos="33000">
                <a:schemeClr val="bg1">
                  <a:alpha val="0"/>
                </a:schemeClr>
              </a:gs>
              <a:gs pos="85000">
                <a:schemeClr val="bg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flipH="1">
            <a:off x="2304848" y="959828"/>
            <a:ext cx="2704621" cy="270462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0" y="922053"/>
            <a:ext cx="4260648" cy="5935948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 userDrawn="1">
            <p:custDataLst>
              <p:tags r:id="rId7"/>
            </p:custDataLst>
          </p:nvPr>
        </p:nvSpPr>
        <p:spPr>
          <a:xfrm>
            <a:off x="1777048" y="3626673"/>
            <a:ext cx="1055600" cy="1055600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8"/>
            </p:custDataLst>
          </p:nvPr>
        </p:nvSpPr>
        <p:spPr>
          <a:xfrm>
            <a:off x="1675814" y="673304"/>
            <a:ext cx="436971" cy="436971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9"/>
            </p:custDataLst>
          </p:nvPr>
        </p:nvSpPr>
        <p:spPr>
          <a:xfrm flipH="1">
            <a:off x="10690611" y="5145127"/>
            <a:ext cx="92066" cy="92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0"/>
            </p:custDataLst>
          </p:nvPr>
        </p:nvSpPr>
        <p:spPr>
          <a:xfrm flipH="1">
            <a:off x="10376728" y="5145127"/>
            <a:ext cx="92066" cy="92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1"/>
            </p:custDataLst>
          </p:nvPr>
        </p:nvSpPr>
        <p:spPr>
          <a:xfrm flipH="1">
            <a:off x="10219788" y="5145127"/>
            <a:ext cx="92066" cy="92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flipH="1">
            <a:off x="10533670" y="5145127"/>
            <a:ext cx="92066" cy="92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305909" y="3019881"/>
            <a:ext cx="5466468" cy="2055473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5303509" y="1110275"/>
            <a:ext cx="5466468" cy="1813863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800" b="1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>
            <p:custDataLst>
              <p:tags r:id="rId18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9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chemeClr val="accent2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367286" y="1479791"/>
            <a:ext cx="3240000" cy="32400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8451850" y="1632262"/>
            <a:ext cx="3740150" cy="5210789"/>
          </a:xfrm>
          <a:custGeom>
            <a:avLst/>
            <a:gdLst>
              <a:gd name="connsiteX0" fmla="*/ 3740150 w 3740150"/>
              <a:gd name="connsiteY0" fmla="*/ 0 h 5210789"/>
              <a:gd name="connsiteX1" fmla="*/ 3740150 w 3740150"/>
              <a:gd name="connsiteY1" fmla="*/ 5210789 h 5210789"/>
              <a:gd name="connsiteX2" fmla="*/ 301051 w 3740150"/>
              <a:gd name="connsiteY2" fmla="*/ 5210789 h 5210789"/>
              <a:gd name="connsiteX3" fmla="*/ 293920 w 3740150"/>
              <a:gd name="connsiteY3" fmla="*/ 5195985 h 5210789"/>
              <a:gd name="connsiteX4" fmla="*/ 0 w 3740150"/>
              <a:gd name="connsiteY4" fmla="*/ 3740150 h 5210789"/>
              <a:gd name="connsiteX5" fmla="*/ 3740150 w 3740150"/>
              <a:gd name="connsiteY5" fmla="*/ 0 h 521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150" h="5210789">
                <a:moveTo>
                  <a:pt x="3740150" y="0"/>
                </a:moveTo>
                <a:lnTo>
                  <a:pt x="3740150" y="5210789"/>
                </a:lnTo>
                <a:lnTo>
                  <a:pt x="301051" y="5210789"/>
                </a:lnTo>
                <a:lnTo>
                  <a:pt x="293920" y="5195985"/>
                </a:lnTo>
                <a:cubicBezTo>
                  <a:pt x="104658" y="4748520"/>
                  <a:pt x="0" y="4256557"/>
                  <a:pt x="0" y="3740150"/>
                </a:cubicBezTo>
                <a:cubicBezTo>
                  <a:pt x="0" y="1674522"/>
                  <a:pt x="1674522" y="0"/>
                  <a:pt x="3740150" y="0"/>
                </a:cubicBezTo>
                <a:close/>
              </a:path>
            </a:pathLst>
          </a:custGeom>
          <a:gradFill flip="none" rotWithShape="1">
            <a:gsLst>
              <a:gs pos="88000">
                <a:schemeClr val="bg2"/>
              </a:gs>
              <a:gs pos="39000">
                <a:schemeClr val="bg2">
                  <a:alpha val="0"/>
                </a:schemeClr>
              </a:gs>
            </a:gsLst>
            <a:lin ang="135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矩形 13"/>
          <p:cNvSpPr/>
          <p:nvPr userDrawn="1">
            <p:custDataLst>
              <p:tags r:id="rId5"/>
            </p:custDataLst>
          </p:nvPr>
        </p:nvSpPr>
        <p:spPr>
          <a:xfrm>
            <a:off x="0" y="6351259"/>
            <a:ext cx="12192000" cy="506741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83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b="1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>
            <a:off x="695960" y="6605101"/>
            <a:ext cx="10077450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7"/>
            </p:custDataLst>
          </p:nvPr>
        </p:nvCxnSpPr>
        <p:spPr>
          <a:xfrm flipH="1">
            <a:off x="10945019" y="6605101"/>
            <a:ext cx="573881" cy="0"/>
          </a:xfrm>
          <a:prstGeom prst="line">
            <a:avLst/>
          </a:prstGeom>
          <a:ln w="2222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/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320207" cy="1156508"/>
          </a:xfrm>
          <a:custGeom>
            <a:avLst/>
            <a:gdLst>
              <a:gd name="connsiteX0" fmla="*/ 0 w 1809977"/>
              <a:gd name="connsiteY0" fmla="*/ 0 h 1585549"/>
              <a:gd name="connsiteX1" fmla="*/ 1809977 w 1809977"/>
              <a:gd name="connsiteY1" fmla="*/ 0 h 1585549"/>
              <a:gd name="connsiteX2" fmla="*/ 1801326 w 1809977"/>
              <a:gd name="connsiteY2" fmla="*/ 56684 h 1585549"/>
              <a:gd name="connsiteX3" fmla="*/ 116835 w 1809977"/>
              <a:gd name="connsiteY3" fmla="*/ 1579650 h 1585549"/>
              <a:gd name="connsiteX4" fmla="*/ 0 w 1809977"/>
              <a:gd name="connsiteY4" fmla="*/ 1585549 h 15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977" h="1585549">
                <a:moveTo>
                  <a:pt x="0" y="0"/>
                </a:moveTo>
                <a:lnTo>
                  <a:pt x="1809977" y="0"/>
                </a:lnTo>
                <a:lnTo>
                  <a:pt x="1801326" y="56684"/>
                </a:lnTo>
                <a:cubicBezTo>
                  <a:pt x="1635100" y="869008"/>
                  <a:pt x="955821" y="1494446"/>
                  <a:pt x="116835" y="1579650"/>
                </a:cubicBezTo>
                <a:lnTo>
                  <a:pt x="0" y="1585549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 userDrawn="1">
            <p:custDataLst>
              <p:tags r:id="rId9"/>
            </p:custDataLst>
          </p:nvPr>
        </p:nvSpPr>
        <p:spPr>
          <a:xfrm flipH="1" flipV="1">
            <a:off x="6581827" y="572963"/>
            <a:ext cx="4505466" cy="4505466"/>
          </a:xfrm>
          <a:prstGeom prst="arc">
            <a:avLst>
              <a:gd name="adj1" fmla="val 8263304"/>
              <a:gd name="adj2" fmla="val 8979118"/>
            </a:avLst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10"/>
            </p:custDataLst>
          </p:nvPr>
        </p:nvSpPr>
        <p:spPr>
          <a:xfrm>
            <a:off x="7819164" y="890328"/>
            <a:ext cx="334236" cy="334236"/>
          </a:xfrm>
          <a:prstGeom prst="ellipse">
            <a:avLst/>
          </a:prstGeom>
          <a:gradFill>
            <a:gsLst>
              <a:gs pos="95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1063228" y="1775895"/>
            <a:ext cx="5235972" cy="2024362"/>
          </a:xfr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8473202" y="667501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2" name="椭圆 21"/>
          <p:cNvSpPr/>
          <p:nvPr userDrawn="1">
            <p:custDataLst>
              <p:tags r:id="rId16"/>
            </p:custDataLst>
          </p:nvPr>
        </p:nvSpPr>
        <p:spPr>
          <a:xfrm>
            <a:off x="1074851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7"/>
            </p:custDataLst>
          </p:nvPr>
        </p:nvSpPr>
        <p:spPr>
          <a:xfrm>
            <a:off x="1481123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8"/>
            </p:custDataLst>
          </p:nvPr>
        </p:nvSpPr>
        <p:spPr>
          <a:xfrm>
            <a:off x="1684260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9"/>
            </p:custDataLst>
          </p:nvPr>
        </p:nvSpPr>
        <p:spPr>
          <a:xfrm>
            <a:off x="1277987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20"/>
            </p:custDataLst>
          </p:nvPr>
        </p:nvSpPr>
        <p:spPr>
          <a:xfrm>
            <a:off x="10137187" y="3838727"/>
            <a:ext cx="1174493" cy="1174493"/>
          </a:xfrm>
          <a:prstGeom prst="ellipse">
            <a:avLst/>
          </a:prstGeom>
          <a:gradFill>
            <a:gsLst>
              <a:gs pos="10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21"/>
            </p:custDataLst>
          </p:nvPr>
        </p:nvSpPr>
        <p:spPr>
          <a:xfrm>
            <a:off x="10741220" y="2120901"/>
            <a:ext cx="828798" cy="828798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2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22"/>
            </p:custDataLst>
          </p:nvPr>
        </p:nvSpPr>
        <p:spPr>
          <a:xfrm>
            <a:off x="1054100" y="4624668"/>
            <a:ext cx="1889646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CN" sz="2800" b="1" dirty="0">
              <a:latin typeface="+mj-ea"/>
              <a:ea typeface="+mj-ea"/>
              <a:sym typeface="+mn-ea"/>
            </a:endParaRPr>
          </a:p>
        </p:txBody>
      </p:sp>
      <p:pic>
        <p:nvPicPr>
          <p:cNvPr id="33" name="图形 32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700000">
            <a:off x="1360596" y="4813301"/>
            <a:ext cx="162734" cy="162734"/>
          </a:xfrm>
          <a:prstGeom prst="rect">
            <a:avLst/>
          </a:prstGeom>
        </p:spPr>
      </p:pic>
      <p:sp>
        <p:nvSpPr>
          <p:cNvPr id="34" name="署名占位符 10"/>
          <p:cNvSpPr>
            <a:spLocks noGrp="1"/>
          </p:cNvSpPr>
          <p:nvPr>
            <p:ph type="body" sz="quarter" idx="17" hasCustomPrompt="1"/>
            <p:custDataLst>
              <p:tags r:id="rId26"/>
            </p:custDataLst>
          </p:nvPr>
        </p:nvSpPr>
        <p:spPr>
          <a:xfrm>
            <a:off x="1713688" y="4624668"/>
            <a:ext cx="2880000" cy="54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101600" dist="101600" dir="2700000" algn="tl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600" b="1" dirty="0">
                <a:solidFill>
                  <a:srgbClr val="031A2F"/>
                </a:solidFill>
                <a:latin typeface="+mn-ea"/>
                <a:ea typeface="+mn-ea"/>
              </a:defRPr>
            </a:lvl1pPr>
          </a:lstStyle>
          <a:p>
            <a:pPr marL="0" lvl="0" algn="ctr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_#color_$accent2_$accent2-2047&amp;10692"/>
          <p:cNvSpPr/>
          <p:nvPr userDrawn="1">
            <p:custDataLst>
              <p:tags r:id="rId2"/>
            </p:custDataLst>
          </p:nvPr>
        </p:nvSpPr>
        <p:spPr>
          <a:xfrm>
            <a:off x="2377440" y="0"/>
            <a:ext cx="4123944" cy="1572768"/>
          </a:xfrm>
          <a:custGeom>
            <a:avLst/>
            <a:gdLst/>
            <a:ahLst/>
            <a:cxnLst/>
            <a:rect l="l" t="t" r="r" b="b"/>
            <a:pathLst>
              <a:path w="4123944" h="1572768">
                <a:moveTo>
                  <a:pt x="4123944" y="0"/>
                </a:moveTo>
                <a:lnTo>
                  <a:pt x="3054096" y="1161288"/>
                </a:lnTo>
                <a:cubicBezTo>
                  <a:pt x="2816352" y="1426464"/>
                  <a:pt x="2478024" y="1572768"/>
                  <a:pt x="2121408" y="1572768"/>
                </a:cubicBezTo>
                <a:lnTo>
                  <a:pt x="0" y="1572768"/>
                </a:lnTo>
                <a:lnTo>
                  <a:pt x="18288" y="0"/>
                </a:lnTo>
                <a:lnTo>
                  <a:pt x="4123944" y="0"/>
                </a:lnTo>
              </a:path>
            </a:pathLst>
          </a:cu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Rectangle 10_#color_$accent2_$accent2-2047&amp;106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46320" cy="1572768"/>
          </a:xfrm>
          <a:custGeom>
            <a:avLst/>
            <a:gdLst/>
            <a:ahLst/>
            <a:cxnLst/>
            <a:rect l="l" t="t" r="r" b="b"/>
            <a:pathLst>
              <a:path w="4846320" h="1572768">
                <a:moveTo>
                  <a:pt x="4846320" y="0"/>
                </a:moveTo>
                <a:lnTo>
                  <a:pt x="3785616" y="1161288"/>
                </a:lnTo>
                <a:cubicBezTo>
                  <a:pt x="3538728" y="1426464"/>
                  <a:pt x="3200400" y="1572768"/>
                  <a:pt x="2843784" y="1572768"/>
                </a:cubicBezTo>
                <a:lnTo>
                  <a:pt x="0" y="1572768"/>
                </a:lnTo>
                <a:lnTo>
                  <a:pt x="0" y="0"/>
                </a:lnTo>
                <a:lnTo>
                  <a:pt x="4846320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9764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11 (Stroke)_#color_$accent2_$accent2-2047&amp;1069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287768" cy="2130552"/>
          </a:xfrm>
          <a:custGeom>
            <a:avLst/>
            <a:gdLst/>
            <a:ahLst/>
            <a:cxnLst/>
            <a:rect l="l" t="t" r="r" b="b"/>
            <a:pathLst>
              <a:path w="7287768" h="2130552">
                <a:moveTo>
                  <a:pt x="7287768" y="0"/>
                </a:moveTo>
                <a:lnTo>
                  <a:pt x="5751576" y="1600200"/>
                </a:lnTo>
                <a:cubicBezTo>
                  <a:pt x="5422392" y="1947672"/>
                  <a:pt x="4965192" y="2130552"/>
                  <a:pt x="4480560" y="2130552"/>
                </a:cubicBezTo>
                <a:lnTo>
                  <a:pt x="0" y="2130552"/>
                </a:lnTo>
                <a:lnTo>
                  <a:pt x="0" y="1865376"/>
                </a:lnTo>
                <a:lnTo>
                  <a:pt x="4480560" y="1865376"/>
                </a:lnTo>
                <a:cubicBezTo>
                  <a:pt x="4892040" y="1865376"/>
                  <a:pt x="5285232" y="1700784"/>
                  <a:pt x="5559552" y="1408176"/>
                </a:cubicBezTo>
                <a:lnTo>
                  <a:pt x="6922008" y="0"/>
                </a:lnTo>
                <a:lnTo>
                  <a:pt x="7287768" y="0"/>
                </a:lnTo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1013369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Rectangle 9_#color_$accent1_$accent1-2047&amp;10701"/>
          <p:cNvSpPr/>
          <p:nvPr userDrawn="1">
            <p:custDataLst>
              <p:tags r:id="rId5"/>
            </p:custDataLst>
          </p:nvPr>
        </p:nvSpPr>
        <p:spPr>
          <a:xfrm>
            <a:off x="7086600" y="6400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2971800" y="457200"/>
                </a:moveTo>
                <a:lnTo>
                  <a:pt x="0" y="457200"/>
                </a:lnTo>
                <a:lnTo>
                  <a:pt x="45720" y="402336"/>
                </a:lnTo>
                <a:cubicBezTo>
                  <a:pt x="283464" y="146304"/>
                  <a:pt x="630936" y="0"/>
                  <a:pt x="987552" y="0"/>
                </a:cubicBezTo>
                <a:lnTo>
                  <a:pt x="2971800" y="0"/>
                </a:lnTo>
                <a:lnTo>
                  <a:pt x="2971800" y="457200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10_#color_$accent1_$accent1-2047&amp;10704"/>
          <p:cNvSpPr/>
          <p:nvPr userDrawn="1">
            <p:custDataLst>
              <p:tags r:id="rId6"/>
            </p:custDataLst>
          </p:nvPr>
        </p:nvSpPr>
        <p:spPr>
          <a:xfrm>
            <a:off x="9582912" y="6400800"/>
            <a:ext cx="2606040" cy="457200"/>
          </a:xfrm>
          <a:custGeom>
            <a:avLst/>
            <a:gdLst/>
            <a:ahLst/>
            <a:cxnLst/>
            <a:rect l="l" t="t" r="r" b="b"/>
            <a:pathLst>
              <a:path w="2606040" h="457200">
                <a:moveTo>
                  <a:pt x="2606040" y="36576"/>
                </a:moveTo>
                <a:lnTo>
                  <a:pt x="2606040" y="457200"/>
                </a:lnTo>
                <a:lnTo>
                  <a:pt x="0" y="457200"/>
                </a:lnTo>
                <a:lnTo>
                  <a:pt x="45720" y="411480"/>
                </a:lnTo>
                <a:cubicBezTo>
                  <a:pt x="283464" y="146304"/>
                  <a:pt x="621792" y="0"/>
                  <a:pt x="978408" y="0"/>
                </a:cubicBezTo>
                <a:lnTo>
                  <a:pt x="2606040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1_#color_$accent1_$accent1-2047&amp;10707"/>
          <p:cNvSpPr/>
          <p:nvPr userDrawn="1">
            <p:custDataLst>
              <p:tags r:id="rId7"/>
            </p:custDataLst>
          </p:nvPr>
        </p:nvSpPr>
        <p:spPr>
          <a:xfrm>
            <a:off x="6403848" y="5870448"/>
            <a:ext cx="5788152" cy="987552"/>
          </a:xfrm>
          <a:custGeom>
            <a:avLst/>
            <a:gdLst/>
            <a:ahLst/>
            <a:cxnLst/>
            <a:rect l="l" t="t" r="r" b="b"/>
            <a:pathLst>
              <a:path w="5788152" h="987552">
                <a:moveTo>
                  <a:pt x="5788152" y="36576"/>
                </a:moveTo>
                <a:lnTo>
                  <a:pt x="1709928" y="0"/>
                </a:lnTo>
                <a:cubicBezTo>
                  <a:pt x="1234440" y="0"/>
                  <a:pt x="768096" y="192024"/>
                  <a:pt x="438912" y="530352"/>
                </a:cubicBezTo>
                <a:lnTo>
                  <a:pt x="0" y="987552"/>
                </a:lnTo>
                <a:lnTo>
                  <a:pt x="374904" y="987552"/>
                </a:lnTo>
                <a:lnTo>
                  <a:pt x="630936" y="722376"/>
                </a:lnTo>
                <a:cubicBezTo>
                  <a:pt x="914400" y="429768"/>
                  <a:pt x="1307592" y="265176"/>
                  <a:pt x="1709928" y="265176"/>
                </a:cubicBezTo>
                <a:lnTo>
                  <a:pt x="5788152" y="265176"/>
                </a:lnTo>
                <a:lnTo>
                  <a:pt x="5788152" y="36576"/>
                </a:lnTo>
              </a:path>
            </a:pathLst>
          </a:custGeom>
          <a:gradFill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391952" y="334961"/>
            <a:ext cx="2880000" cy="1081088"/>
          </a:xfrm>
        </p:spPr>
        <p:txBody>
          <a:bodyPr wrap="square" anchor="t">
            <a:normAutofit/>
          </a:bodyPr>
          <a:lstStyle>
            <a:lvl1pPr algn="l">
              <a:defRPr sz="5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 flipH="1">
            <a:off x="0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>
            <a:off x="1517174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308757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1100341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7341670" y="1089025"/>
            <a:ext cx="3766317" cy="4679950"/>
          </a:xfrm>
          <a:prstGeom prst="rect">
            <a:avLst/>
          </a:prstGeom>
          <a:effectLst/>
        </p:spPr>
      </p:pic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0"/>
            </p:custDataLst>
          </p:nvPr>
        </p:nvSpPr>
        <p:spPr>
          <a:xfrm>
            <a:off x="1084013" y="1504045"/>
            <a:ext cx="6315574" cy="254769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1084013" y="4195737"/>
            <a:ext cx="6315574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096713" y="5436787"/>
            <a:ext cx="1994830" cy="4286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42805" y="834143"/>
            <a:ext cx="4317278" cy="159037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0" y="0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 r="4793"/>
          <a:stretch>
            <a:fillRect/>
          </a:stretch>
        </p:blipFill>
        <p:spPr>
          <a:xfrm>
            <a:off x="7359928" y="1413319"/>
            <a:ext cx="4113545" cy="4044063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349828" y="3120571"/>
            <a:ext cx="6002581" cy="1234755"/>
          </a:xfrm>
        </p:spPr>
        <p:txBody>
          <a:bodyPr wrap="square" anchor="b">
            <a:norm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349828" y="4463326"/>
            <a:ext cx="6002581" cy="93600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1320801" y="1661897"/>
            <a:ext cx="3941312" cy="1302996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60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11200381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flipV="1">
            <a:off x="5444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11573" r="7783" b="16115"/>
          <a:stretch>
            <a:fillRect/>
          </a:stretch>
        </p:blipFill>
        <p:spPr>
          <a:xfrm>
            <a:off x="730283" y="1265943"/>
            <a:ext cx="4633685" cy="43388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704999" y="2108199"/>
            <a:ext cx="5109629" cy="152196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717799" y="3796857"/>
            <a:ext cx="1994400" cy="42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heme" Target="../theme/theme1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1" Type="http://schemas.openxmlformats.org/officeDocument/2006/relationships/theme" Target="../theme/theme10.xml"/><Relationship Id="rId10" Type="http://schemas.openxmlformats.org/officeDocument/2006/relationships/tags" Target="../tags/tag289.xml"/><Relationship Id="rId1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1" Type="http://schemas.openxmlformats.org/officeDocument/2006/relationships/theme" Target="../theme/theme11.xml"/><Relationship Id="rId10" Type="http://schemas.openxmlformats.org/officeDocument/2006/relationships/tags" Target="../tags/tag308.xml"/><Relationship Id="rId1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12.xml"/><Relationship Id="rId20" Type="http://schemas.openxmlformats.org/officeDocument/2006/relationships/tags" Target="../tags/tag388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387.xml"/><Relationship Id="rId18" Type="http://schemas.openxmlformats.org/officeDocument/2006/relationships/tags" Target="../tags/tag386.xml"/><Relationship Id="rId17" Type="http://schemas.openxmlformats.org/officeDocument/2006/relationships/tags" Target="../tags/tag385.xml"/><Relationship Id="rId16" Type="http://schemas.openxmlformats.org/officeDocument/2006/relationships/tags" Target="../tags/tag384.xml"/><Relationship Id="rId15" Type="http://schemas.openxmlformats.org/officeDocument/2006/relationships/tags" Target="../tags/tag383.xml"/><Relationship Id="rId14" Type="http://schemas.openxmlformats.org/officeDocument/2006/relationships/tags" Target="../tags/tag382.xml"/><Relationship Id="rId13" Type="http://schemas.openxmlformats.org/officeDocument/2006/relationships/image" Target="../media/image5.jpeg"/><Relationship Id="rId12" Type="http://schemas.openxmlformats.org/officeDocument/2006/relationships/tags" Target="../tags/tag381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1" Type="http://schemas.openxmlformats.org/officeDocument/2006/relationships/theme" Target="../theme/theme2.xml"/><Relationship Id="rId10" Type="http://schemas.openxmlformats.org/officeDocument/2006/relationships/tags" Target="../tags/tag5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2" Type="http://schemas.openxmlformats.org/officeDocument/2006/relationships/theme" Target="../theme/theme4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theme" Target="../theme/theme5.xml"/><Relationship Id="rId10" Type="http://schemas.openxmlformats.org/officeDocument/2006/relationships/tags" Target="../tags/tag194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1" Type="http://schemas.openxmlformats.org/officeDocument/2006/relationships/theme" Target="../theme/theme6.xml"/><Relationship Id="rId10" Type="http://schemas.openxmlformats.org/officeDocument/2006/relationships/tags" Target="../tags/tag213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1" Type="http://schemas.openxmlformats.org/officeDocument/2006/relationships/theme" Target="../theme/theme7.xml"/><Relationship Id="rId10" Type="http://schemas.openxmlformats.org/officeDocument/2006/relationships/tags" Target="../tags/tag232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1" Type="http://schemas.openxmlformats.org/officeDocument/2006/relationships/theme" Target="../theme/theme8.xml"/><Relationship Id="rId10" Type="http://schemas.openxmlformats.org/officeDocument/2006/relationships/tags" Target="../tags/tag251.xml"/><Relationship Id="rId1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1" Type="http://schemas.openxmlformats.org/officeDocument/2006/relationships/theme" Target="../theme/theme9.xml"/><Relationship Id="rId10" Type="http://schemas.openxmlformats.org/officeDocument/2006/relationships/tags" Target="../tags/tag270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6633841" y="585630"/>
            <a:ext cx="4576559" cy="5686740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9B7E-B6FD-4BD6-A177-632712FAD4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DBAA-8DDB-47F2-8D38-89C0C0616E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37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3"/>
            </p:custDataLst>
          </p:nvPr>
        </p:nvSpPr>
        <p:spPr>
          <a:xfrm>
            <a:off x="10767139" y="296501"/>
            <a:ext cx="742236" cy="742238"/>
          </a:xfrm>
          <a:prstGeom prst="ellipse">
            <a:avLst/>
          </a:prstGeom>
          <a:gradFill>
            <a:gsLst>
              <a:gs pos="100000">
                <a:schemeClr val="accent2">
                  <a:alpha val="5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4"/>
            </p:custDataLst>
          </p:nvPr>
        </p:nvSpPr>
        <p:spPr>
          <a:xfrm>
            <a:off x="10975832" y="261411"/>
            <a:ext cx="1216167" cy="936058"/>
          </a:xfrm>
          <a:custGeom>
            <a:avLst/>
            <a:gdLst>
              <a:gd name="connsiteX0" fmla="*/ 1762548 w 1762548"/>
              <a:gd name="connsiteY0" fmla="*/ 0 h 1540757"/>
              <a:gd name="connsiteX1" fmla="*/ 1762548 w 1762548"/>
              <a:gd name="connsiteY1" fmla="*/ 1540757 h 1540757"/>
              <a:gd name="connsiteX2" fmla="*/ 0 w 1762548"/>
              <a:gd name="connsiteY2" fmla="*/ 1540757 h 1540757"/>
              <a:gd name="connsiteX3" fmla="*/ 18169 w 1762548"/>
              <a:gd name="connsiteY3" fmla="*/ 1421710 h 1540757"/>
              <a:gd name="connsiteX4" fmla="*/ 1762548 w 1762548"/>
              <a:gd name="connsiteY4" fmla="*/ 0 h 15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548" h="1540757">
                <a:moveTo>
                  <a:pt x="1762548" y="0"/>
                </a:moveTo>
                <a:lnTo>
                  <a:pt x="1762548" y="1540757"/>
                </a:lnTo>
                <a:lnTo>
                  <a:pt x="0" y="1540757"/>
                </a:lnTo>
                <a:lnTo>
                  <a:pt x="18169" y="1421710"/>
                </a:lnTo>
                <a:cubicBezTo>
                  <a:pt x="184199" y="610342"/>
                  <a:pt x="902097" y="0"/>
                  <a:pt x="1762548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bg1">
                  <a:alpha val="50000"/>
                </a:schemeClr>
              </a:gs>
              <a:gs pos="39000">
                <a:schemeClr val="bg1">
                  <a:alpha val="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17000">
                  <a:schemeClr val="bg1"/>
                </a:gs>
                <a:gs pos="4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5"/>
            </p:custDataLst>
          </p:nvPr>
        </p:nvSpPr>
        <p:spPr>
          <a:xfrm>
            <a:off x="0" y="6585002"/>
            <a:ext cx="12192000" cy="272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_#color_$accent1_$accent1-2047&amp;10728"/>
          <p:cNvSpPr/>
          <p:nvPr userDrawn="1">
            <p:custDataLst>
              <p:tags r:id="rId2"/>
            </p:custDataLst>
          </p:nvPr>
        </p:nvSpPr>
        <p:spPr>
          <a:xfrm>
            <a:off x="7390765" y="6015355"/>
            <a:ext cx="2962275" cy="842645"/>
          </a:xfrm>
          <a:custGeom>
            <a:avLst/>
            <a:gdLst/>
            <a:ahLst/>
            <a:cxnLst/>
            <a:rect l="l" t="t" r="r" b="b"/>
            <a:pathLst>
              <a:path w="3438144" h="978408">
                <a:moveTo>
                  <a:pt x="3438144" y="978408"/>
                </a:moveTo>
                <a:lnTo>
                  <a:pt x="0" y="978408"/>
                </a:lnTo>
                <a:lnTo>
                  <a:pt x="521208" y="402336"/>
                </a:lnTo>
                <a:cubicBezTo>
                  <a:pt x="758952" y="146304"/>
                  <a:pt x="1106424" y="0"/>
                  <a:pt x="1463040" y="0"/>
                </a:cubicBezTo>
                <a:lnTo>
                  <a:pt x="3438144" y="0"/>
                </a:lnTo>
                <a:lnTo>
                  <a:pt x="3438144" y="978408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1081710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Rectangle 10_#color_$accent1_$accent1-2047&amp;10731"/>
          <p:cNvSpPr/>
          <p:nvPr userDrawn="1">
            <p:custDataLst>
              <p:tags r:id="rId3"/>
            </p:custDataLst>
          </p:nvPr>
        </p:nvSpPr>
        <p:spPr>
          <a:xfrm>
            <a:off x="9528810" y="6015355"/>
            <a:ext cx="2663190" cy="842645"/>
          </a:xfrm>
          <a:custGeom>
            <a:avLst/>
            <a:gdLst/>
            <a:ahLst/>
            <a:cxnLst/>
            <a:rect l="l" t="t" r="r" b="b"/>
            <a:pathLst>
              <a:path w="3090672" h="978408">
                <a:moveTo>
                  <a:pt x="3090672" y="36576"/>
                </a:moveTo>
                <a:lnTo>
                  <a:pt x="3090672" y="978408"/>
                </a:lnTo>
                <a:lnTo>
                  <a:pt x="0" y="978408"/>
                </a:lnTo>
                <a:lnTo>
                  <a:pt x="530352" y="411480"/>
                </a:lnTo>
                <a:cubicBezTo>
                  <a:pt x="768096" y="146304"/>
                  <a:pt x="1106424" y="0"/>
                  <a:pt x="1463040" y="0"/>
                </a:cubicBezTo>
                <a:lnTo>
                  <a:pt x="3090672" y="36576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5000"/>
                </a:schemeClr>
              </a:gs>
            </a:gsLst>
            <a:lin ang="2158899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Rectangle 11_#color_$accent1_$accent1-2047&amp;10734"/>
          <p:cNvSpPr/>
          <p:nvPr userDrawn="1">
            <p:custDataLst>
              <p:tags r:id="rId4"/>
            </p:custDataLst>
          </p:nvPr>
        </p:nvSpPr>
        <p:spPr>
          <a:xfrm>
            <a:off x="6776085" y="5558155"/>
            <a:ext cx="5412740" cy="1299845"/>
          </a:xfrm>
          <a:custGeom>
            <a:avLst/>
            <a:gdLst/>
            <a:ahLst/>
            <a:cxnLst/>
            <a:rect l="l" t="t" r="r" b="b"/>
            <a:pathLst>
              <a:path w="6281928" h="1508760">
                <a:moveTo>
                  <a:pt x="6281928" y="36576"/>
                </a:moveTo>
                <a:lnTo>
                  <a:pt x="2203704" y="0"/>
                </a:lnTo>
                <a:cubicBezTo>
                  <a:pt x="1728216" y="0"/>
                  <a:pt x="1271016" y="192024"/>
                  <a:pt x="941832" y="530352"/>
                </a:cubicBezTo>
                <a:lnTo>
                  <a:pt x="0" y="1508760"/>
                </a:lnTo>
                <a:lnTo>
                  <a:pt x="374904" y="1508760"/>
                </a:lnTo>
                <a:lnTo>
                  <a:pt x="1124712" y="722376"/>
                </a:lnTo>
                <a:cubicBezTo>
                  <a:pt x="1408176" y="429768"/>
                  <a:pt x="1801368" y="265176"/>
                  <a:pt x="2203704" y="265176"/>
                </a:cubicBezTo>
                <a:lnTo>
                  <a:pt x="6281928" y="265176"/>
                </a:lnTo>
                <a:lnTo>
                  <a:pt x="6281928" y="36576"/>
                </a:lnTo>
              </a:path>
            </a:pathLst>
          </a:custGeom>
          <a:gradFill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2081916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5" Type="http://schemas.openxmlformats.org/officeDocument/2006/relationships/slideLayout" Target="../slideLayouts/slideLayout10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tags" Target="../tags/tag426.xml"/><Relationship Id="rId1" Type="http://schemas.openxmlformats.org/officeDocument/2006/relationships/tags" Target="../tags/tag41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tags" Target="../tags/tag4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4" Type="http://schemas.openxmlformats.org/officeDocument/2006/relationships/slideLayout" Target="../slideLayouts/slideLayout33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tags" Target="../tags/tag39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jpeg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412.xml"/><Relationship Id="rId1" Type="http://schemas.openxmlformats.org/officeDocument/2006/relationships/tags" Target="../tags/tag4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8535" y="135128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安瑞秀</a:t>
            </a:r>
            <a:r>
              <a:rPr lang="en-US" sz="3200" b="1" baseline="30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®</a:t>
            </a:r>
            <a:endParaRPr lang="en-US" altLang="en-US" sz="3200" b="1" baseline="300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08075" y="1683385"/>
            <a:ext cx="9849485" cy="2280920"/>
          </a:xfrm>
        </p:spPr>
        <p:txBody>
          <a:bodyPr>
            <a:normAutofit/>
          </a:bodyPr>
          <a:lstStyle/>
          <a:p>
            <a:r>
              <a:rPr lang="zh-CN" altLang="en-US"/>
              <a:t>复方电解质醋酸钠</a:t>
            </a:r>
            <a:br>
              <a:rPr lang="zh-CN" altLang="en-US"/>
            </a:br>
            <a:r>
              <a:rPr lang="zh-CN" altLang="en-US"/>
              <a:t>注射液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>
                <a:solidFill>
                  <a:srgbClr val="031A2F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石家庄四药有限公司</a:t>
            </a:r>
            <a:endParaRPr lang="en-US" altLang="zh-CN">
              <a:solidFill>
                <a:srgbClr val="031A2F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30145" y="5354320"/>
            <a:ext cx="1265555" cy="5397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2"/>
                </a:solidFill>
                <a:effectLst/>
                <a:latin typeface="+mn-ea"/>
                <a:cs typeface="江城圆体 400W" panose="020B0500000000000000" pitchFamily="34" charset="-122"/>
              </a:rPr>
              <a:t>2026</a:t>
            </a:r>
            <a:r>
              <a:rPr lang="zh-CN" altLang="en-US" b="1" kern="100" dirty="0">
                <a:solidFill>
                  <a:schemeClr val="tx2"/>
                </a:solidFill>
                <a:effectLst/>
                <a:latin typeface="+mn-ea"/>
                <a:cs typeface="江城圆体 400W" panose="020B0500000000000000" pitchFamily="34" charset="-122"/>
              </a:rPr>
              <a:t>年</a:t>
            </a:r>
            <a:r>
              <a:rPr lang="en-US" altLang="zh-CN" b="1" kern="100" dirty="0">
                <a:solidFill>
                  <a:schemeClr val="tx2"/>
                </a:solidFill>
                <a:effectLst/>
                <a:latin typeface="+mn-ea"/>
                <a:cs typeface="江城圆体 400W" panose="020B0500000000000000" pitchFamily="34" charset="-122"/>
              </a:rPr>
              <a:t>6</a:t>
            </a:r>
            <a:r>
              <a:rPr lang="zh-CN" altLang="en-US" b="1" kern="100" dirty="0">
                <a:solidFill>
                  <a:schemeClr val="tx2"/>
                </a:solidFill>
                <a:effectLst/>
                <a:latin typeface="+mn-ea"/>
                <a:cs typeface="江城圆体 400W" panose="020B0500000000000000" pitchFamily="34" charset="-122"/>
              </a:rPr>
              <a:t>月</a:t>
            </a:r>
            <a:endParaRPr lang="zh-CN" altLang="en-US" b="1" kern="100" dirty="0">
              <a:solidFill>
                <a:schemeClr val="tx2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52280" y="228260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圆角矩形 33"/>
          <p:cNvSpPr/>
          <p:nvPr>
            <p:custDataLst>
              <p:tags r:id="rId1"/>
            </p:custDataLst>
          </p:nvPr>
        </p:nvSpPr>
        <p:spPr>
          <a:xfrm>
            <a:off x="1342220" y="2566120"/>
            <a:ext cx="1188196" cy="1188196"/>
          </a:xfrm>
          <a:prstGeom prst="diamond">
            <a:avLst/>
          </a:prstGeom>
          <a:gradFill>
            <a:gsLst>
              <a:gs pos="0">
                <a:srgbClr val="DDDDDD"/>
              </a:gs>
              <a:gs pos="100000">
                <a:sysClr val="window" lastClr="FFFFFF"/>
              </a:gs>
            </a:gsLst>
            <a:lin ang="5400000" scaled="1"/>
          </a:gradFill>
          <a:ln w="15875" cap="flat">
            <a:gradFill>
              <a:gsLst>
                <a:gs pos="0">
                  <a:sysClr val="window" lastClr="FFFFFF"/>
                </a:gs>
                <a:gs pos="100000">
                  <a:srgbClr val="CACACA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76200" dir="5400000" sx="102000" sy="102000" algn="t" rotWithShape="0">
              <a:sysClr val="windowText" lastClr="000000">
                <a:lumMod val="85000"/>
                <a:lumOff val="15000"/>
                <a:alpha val="15000"/>
              </a:sys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 kern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41" name="圆角矩形 33"/>
          <p:cNvSpPr/>
          <p:nvPr>
            <p:custDataLst>
              <p:tags r:id="rId2"/>
            </p:custDataLst>
          </p:nvPr>
        </p:nvSpPr>
        <p:spPr>
          <a:xfrm>
            <a:off x="1230016" y="1161273"/>
            <a:ext cx="1188196" cy="1188196"/>
          </a:xfrm>
          <a:prstGeom prst="diamond">
            <a:avLst/>
          </a:prstGeom>
          <a:gradFill>
            <a:gsLst>
              <a:gs pos="0">
                <a:srgbClr val="DDDDDD"/>
              </a:gs>
              <a:gs pos="100000">
                <a:sysClr val="window" lastClr="FFFFFF"/>
              </a:gs>
            </a:gsLst>
            <a:lin ang="5400000" scaled="1"/>
          </a:gradFill>
          <a:ln w="15875" cap="flat">
            <a:gradFill>
              <a:gsLst>
                <a:gs pos="0">
                  <a:sysClr val="window" lastClr="FFFFFF"/>
                </a:gs>
                <a:gs pos="100000">
                  <a:srgbClr val="CACACA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76200" dir="5400000" sx="102000" sy="102000" algn="t" rotWithShape="0">
              <a:sysClr val="windowText" lastClr="000000">
                <a:lumMod val="85000"/>
                <a:lumOff val="15000"/>
                <a:alpha val="15000"/>
              </a:sys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 kern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32" name="菱形 31"/>
          <p:cNvSpPr/>
          <p:nvPr>
            <p:custDataLst>
              <p:tags r:id="rId3"/>
            </p:custDataLst>
          </p:nvPr>
        </p:nvSpPr>
        <p:spPr>
          <a:xfrm>
            <a:off x="1531851" y="1223299"/>
            <a:ext cx="1064144" cy="1064144"/>
          </a:xfrm>
          <a:prstGeom prst="diamond">
            <a:avLst/>
          </a:prstGeom>
          <a:solidFill>
            <a:srgbClr val="73B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1824114" y="1401428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HelveticaNeueLT Com 67 MdCn" panose="020B0806040702040204" pitchFamily="34" charset="0"/>
              </a:rPr>
              <a:t>A</a:t>
            </a:r>
            <a:endParaRPr lang="zh-CN" altLang="en-US" sz="4000" dirty="0">
              <a:solidFill>
                <a:schemeClr val="bg1"/>
              </a:solidFill>
              <a:latin typeface="HelveticaNeueLT Com 67 MdCn" panose="020B080604070204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5"/>
            </p:custDataLst>
          </p:nvPr>
        </p:nvSpPr>
        <p:spPr>
          <a:xfrm>
            <a:off x="2595245" y="1010285"/>
            <a:ext cx="9336405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弥补药品目录短板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医保目录内，目前尚无具有醋酸系统及更接近人体成份的无糖电解质注射液，安全性高，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不增加肝脏负担，更适合肝功能不全患者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菱形 37"/>
          <p:cNvSpPr/>
          <p:nvPr>
            <p:custDataLst>
              <p:tags r:id="rId6"/>
            </p:custDataLst>
          </p:nvPr>
        </p:nvSpPr>
        <p:spPr>
          <a:xfrm>
            <a:off x="1528676" y="2640211"/>
            <a:ext cx="1064144" cy="1064144"/>
          </a:xfrm>
          <a:prstGeom prst="diamond">
            <a:avLst/>
          </a:prstGeom>
          <a:solidFill>
            <a:srgbClr val="165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1820939" y="2818340"/>
            <a:ext cx="4895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HelveticaNeueLT Com 67 MdCn" panose="020B0806040702040204" pitchFamily="34" charset="0"/>
              </a:rPr>
              <a:t>B</a:t>
            </a:r>
            <a:endParaRPr lang="zh-CN" altLang="en-US" sz="4000" dirty="0">
              <a:solidFill>
                <a:schemeClr val="bg1"/>
              </a:solidFill>
              <a:latin typeface="HelveticaNeueLT Com 67 MdCn" panose="020B0806040702040204" pitchFamily="34" charset="0"/>
            </a:endParaRPr>
          </a:p>
        </p:txBody>
      </p:sp>
      <p:sp>
        <p:nvSpPr>
          <p:cNvPr id="40" name="矩形 39"/>
          <p:cNvSpPr/>
          <p:nvPr>
            <p:custDataLst>
              <p:tags r:id="rId8"/>
            </p:custDataLst>
          </p:nvPr>
        </p:nvSpPr>
        <p:spPr>
          <a:xfrm>
            <a:off x="2592705" y="2608580"/>
            <a:ext cx="7729220" cy="10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无临床管理难度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临床严格按照患者缺失的液体量评估药品用量，不会产生滥用等现象。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圆角矩形 33"/>
          <p:cNvSpPr/>
          <p:nvPr>
            <p:custDataLst>
              <p:tags r:id="rId9"/>
            </p:custDataLst>
          </p:nvPr>
        </p:nvSpPr>
        <p:spPr>
          <a:xfrm>
            <a:off x="1233000" y="3970740"/>
            <a:ext cx="1188196" cy="1188196"/>
          </a:xfrm>
          <a:prstGeom prst="diamond">
            <a:avLst/>
          </a:prstGeom>
          <a:gradFill>
            <a:gsLst>
              <a:gs pos="0">
                <a:srgbClr val="DDDDDD"/>
              </a:gs>
              <a:gs pos="100000">
                <a:sysClr val="window" lastClr="FFFFFF"/>
              </a:gs>
            </a:gsLst>
            <a:lin ang="5400000" scaled="1"/>
          </a:gradFill>
          <a:ln w="15875" cap="flat">
            <a:gradFill>
              <a:gsLst>
                <a:gs pos="0">
                  <a:sysClr val="window" lastClr="FFFFFF"/>
                </a:gs>
                <a:gs pos="100000">
                  <a:srgbClr val="CACACA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76200" dir="5400000" sx="102000" sy="102000" algn="t" rotWithShape="0">
              <a:sysClr val="windowText" lastClr="000000">
                <a:lumMod val="85000"/>
                <a:lumOff val="15000"/>
                <a:alpha val="15000"/>
              </a:sys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zh-CN" altLang="en-US" sz="2000" kern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4" name="菱形 3"/>
          <p:cNvSpPr/>
          <p:nvPr>
            <p:custDataLst>
              <p:tags r:id="rId10"/>
            </p:custDataLst>
          </p:nvPr>
        </p:nvSpPr>
        <p:spPr>
          <a:xfrm>
            <a:off x="1512801" y="4032766"/>
            <a:ext cx="1064144" cy="106414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1805064" y="4210895"/>
            <a:ext cx="4984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dirty="0">
                <a:solidFill>
                  <a:schemeClr val="bg1"/>
                </a:solidFill>
                <a:latin typeface="HelveticaNeueLT Com 67 MdCn" panose="020B0806040702040204" pitchFamily="34" charset="0"/>
              </a:rPr>
              <a:t>C</a:t>
            </a:r>
            <a:endParaRPr lang="zh-CN" altLang="en-US" sz="4000" dirty="0">
              <a:solidFill>
                <a:schemeClr val="bg1"/>
              </a:solidFill>
              <a:latin typeface="HelveticaNeueLT Com 67 MdCn" panose="020B0806040702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5880" y="3733800"/>
            <a:ext cx="8866505" cy="1684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所治疗疾病对公共健康的影响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根据《202</a:t>
            </a:r>
            <a:r>
              <a:rPr lang="en-US" altLang="zh-CN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5</a:t>
            </a: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中国卫生健康统计年鉴》资料显示，202</a:t>
            </a:r>
            <a:r>
              <a:rPr lang="en-US" altLang="zh-CN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4</a:t>
            </a: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年全国住院病人手术人次达</a:t>
            </a:r>
            <a:r>
              <a:rPr lang="en-US" altLang="zh-CN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1.04</a:t>
            </a: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亿；丰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富并优化目录内晶体平衡液结构，有利于提高治疗效果，满足不同人群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用药需求，提升人群健康水平。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圆角矩形 33"/>
          <p:cNvSpPr/>
          <p:nvPr>
            <p:custDataLst>
              <p:tags r:id="rId12"/>
            </p:custDataLst>
          </p:nvPr>
        </p:nvSpPr>
        <p:spPr>
          <a:xfrm>
            <a:off x="1249045" y="5365115"/>
            <a:ext cx="1188085" cy="1173480"/>
          </a:xfrm>
          <a:prstGeom prst="diamond">
            <a:avLst/>
          </a:prstGeom>
          <a:gradFill>
            <a:gsLst>
              <a:gs pos="0">
                <a:srgbClr val="DDDDDD"/>
              </a:gs>
              <a:gs pos="100000">
                <a:sysClr val="window" lastClr="FFFFFF"/>
              </a:gs>
            </a:gsLst>
            <a:lin ang="5400000" scaled="1"/>
          </a:gradFill>
          <a:ln w="15875" cap="flat">
            <a:gradFill>
              <a:gsLst>
                <a:gs pos="0">
                  <a:sysClr val="window" lastClr="FFFFFF"/>
                </a:gs>
                <a:gs pos="100000">
                  <a:srgbClr val="CACACA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76200" dir="5400000" sx="102000" sy="102000" algn="t" rotWithShape="0">
              <a:sysClr val="windowText" lastClr="000000">
                <a:lumMod val="85000"/>
                <a:lumOff val="15000"/>
                <a:alpha val="15000"/>
              </a:sys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zh-CN" altLang="en-US" sz="2000" kern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9" name="菱形 8"/>
          <p:cNvSpPr/>
          <p:nvPr>
            <p:custDataLst>
              <p:tags r:id="rId13"/>
            </p:custDataLst>
          </p:nvPr>
        </p:nvSpPr>
        <p:spPr>
          <a:xfrm>
            <a:off x="1528445" y="5425440"/>
            <a:ext cx="1064260" cy="1051560"/>
          </a:xfrm>
          <a:prstGeom prst="diamond">
            <a:avLst/>
          </a:prstGeom>
          <a:solidFill>
            <a:srgbClr val="165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1821180" y="5598795"/>
            <a:ext cx="547370" cy="69850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4000" dirty="0">
                <a:solidFill>
                  <a:schemeClr val="bg1"/>
                </a:solidFill>
                <a:latin typeface="HelveticaNeueLT Com 67 MdCn" panose="020B0806040702040204" pitchFamily="34" charset="0"/>
              </a:rPr>
              <a:t>D</a:t>
            </a:r>
            <a:endParaRPr lang="en-US" altLang="zh-CN" sz="4000" dirty="0">
              <a:solidFill>
                <a:schemeClr val="bg1"/>
              </a:solidFill>
              <a:latin typeface="HelveticaNeueLT Com 67 MdCn" panose="020B0806040702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5880" y="6002020"/>
            <a:ext cx="94284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可替代参照药品，在肠外营养和液体治疗中，方便医生更精准控制葡萄糖注射液使用量，临床获益高，符合“保基本”原则。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5880" y="5418455"/>
            <a:ext cx="60960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符合“保基本”原则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7500" y="1293495"/>
            <a:ext cx="11769090" cy="1076960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0348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汇报完毕</a:t>
            </a:r>
            <a:r>
              <a:rPr lang="en-US" altLang="zh-CN">
                <a:solidFill>
                  <a:srgbClr val="0348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>
                <a:solidFill>
                  <a:srgbClr val="0348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感谢各位专家</a:t>
            </a:r>
            <a:r>
              <a:rPr lang="zh-CN" altLang="en-US">
                <a:solidFill>
                  <a:srgbClr val="0348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审阅！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893570" y="4610100"/>
            <a:ext cx="3735070" cy="584835"/>
          </a:xfrm>
        </p:spPr>
        <p:txBody>
          <a:bodyPr>
            <a:noAutofit/>
          </a:bodyPr>
          <a:lstStyle/>
          <a:p>
            <a:r>
              <a:rPr sz="24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石家庄四药有限公司</a:t>
            </a:r>
            <a:endParaRPr sz="240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515" y="2803525"/>
            <a:ext cx="4821555" cy="62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40000"/>
              </a:lnSpc>
            </a:pPr>
            <a:r>
              <a:rPr lang="zh-CN" altLang="en-US" sz="32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安瑞秀</a:t>
            </a:r>
            <a:r>
              <a:rPr lang="en-US" sz="3200" baseline="300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®</a:t>
            </a:r>
            <a:endParaRPr lang="en-US" sz="3200" baseline="3000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复方电解质醋酸钠注射液</a:t>
            </a:r>
            <a:endParaRPr lang="zh-CN" altLang="en-US" sz="3200" b="1" kern="100" dirty="0">
              <a:solidFill>
                <a:schemeClr val="tx1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4180" y="5426075"/>
            <a:ext cx="1546860" cy="568325"/>
          </a:xfrm>
          <a:prstGeom prst="rect">
            <a:avLst/>
          </a:prstGeom>
          <a:noFill/>
        </p:spPr>
        <p:txBody>
          <a:bodyPr wrap="square" rtlCol="0"/>
          <a:p>
            <a:pPr algn="l">
              <a:lnSpc>
                <a:spcPct val="140000"/>
              </a:lnSpc>
            </a:pPr>
            <a:r>
              <a:rPr lang="en-US" altLang="zh-CN" sz="20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2026</a:t>
            </a:r>
            <a:r>
              <a:rPr lang="zh-CN" altLang="en-US" sz="20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年</a:t>
            </a:r>
            <a:r>
              <a:rPr lang="en-US" altLang="zh-CN" sz="20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6</a:t>
            </a:r>
            <a:r>
              <a:rPr lang="zh-CN" altLang="en-US" sz="2000" b="1" kern="100" dirty="0">
                <a:solidFill>
                  <a:schemeClr val="tx1"/>
                </a:solidFill>
                <a:effectLst/>
                <a:latin typeface="+mn-ea"/>
                <a:cs typeface="江城圆体 400W" panose="020B0500000000000000" pitchFamily="34" charset="-122"/>
              </a:rPr>
              <a:t>月</a:t>
            </a:r>
            <a:endParaRPr lang="zh-CN" altLang="en-US" sz="2000" b="1" kern="100" dirty="0">
              <a:solidFill>
                <a:schemeClr val="tx1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>
            <p:custDataLst>
              <p:tags r:id="rId1"/>
            </p:custDataLst>
          </p:nvPr>
        </p:nvSpPr>
        <p:spPr bwMode="auto">
          <a:xfrm>
            <a:off x="3724378" y="1844806"/>
            <a:ext cx="4754133" cy="652286"/>
          </a:xfrm>
          <a:custGeom>
            <a:avLst/>
            <a:gdLst>
              <a:gd name="T0" fmla="*/ 4922 w 28838"/>
              <a:gd name="T1" fmla="*/ 987 h 3953"/>
              <a:gd name="T2" fmla="*/ 4930 w 28838"/>
              <a:gd name="T3" fmla="*/ 2956 h 3953"/>
              <a:gd name="T4" fmla="*/ 6447 w 28838"/>
              <a:gd name="T5" fmla="*/ 2959 h 3953"/>
              <a:gd name="T6" fmla="*/ 6455 w 28838"/>
              <a:gd name="T7" fmla="*/ 983 h 3953"/>
              <a:gd name="T8" fmla="*/ 22398 w 28838"/>
              <a:gd name="T9" fmla="*/ 66 h 3953"/>
              <a:gd name="T10" fmla="*/ 25433 w 28838"/>
              <a:gd name="T11" fmla="*/ 712 h 3953"/>
              <a:gd name="T12" fmla="*/ 24303 w 28838"/>
              <a:gd name="T13" fmla="*/ 3885 h 3953"/>
              <a:gd name="T14" fmla="*/ 23531 w 28838"/>
              <a:gd name="T15" fmla="*/ 712 h 3953"/>
              <a:gd name="T16" fmla="*/ 22398 w 28838"/>
              <a:gd name="T17" fmla="*/ 66 h 3953"/>
              <a:gd name="T18" fmla="*/ 19574 w 28838"/>
              <a:gd name="T19" fmla="*/ 66 h 3953"/>
              <a:gd name="T20" fmla="*/ 21137 w 28838"/>
              <a:gd name="T21" fmla="*/ 66 h 3953"/>
              <a:gd name="T22" fmla="*/ 21854 w 28838"/>
              <a:gd name="T23" fmla="*/ 3885 h 3953"/>
              <a:gd name="T24" fmla="*/ 19540 w 28838"/>
              <a:gd name="T25" fmla="*/ 1394 h 3953"/>
              <a:gd name="T26" fmla="*/ 18823 w 28838"/>
              <a:gd name="T27" fmla="*/ 3885 h 3953"/>
              <a:gd name="T28" fmla="*/ 15256 w 28838"/>
              <a:gd name="T29" fmla="*/ 66 h 3953"/>
              <a:gd name="T30" fmla="*/ 18088 w 28838"/>
              <a:gd name="T31" fmla="*/ 712 h 3953"/>
              <a:gd name="T32" fmla="*/ 16027 w 28838"/>
              <a:gd name="T33" fmla="*/ 1559 h 3953"/>
              <a:gd name="T34" fmla="*/ 17945 w 28838"/>
              <a:gd name="T35" fmla="*/ 2202 h 3953"/>
              <a:gd name="T36" fmla="*/ 16027 w 28838"/>
              <a:gd name="T37" fmla="*/ 3242 h 3953"/>
              <a:gd name="T38" fmla="*/ 18161 w 28838"/>
              <a:gd name="T39" fmla="*/ 3885 h 3953"/>
              <a:gd name="T40" fmla="*/ 15256 w 28838"/>
              <a:gd name="T41" fmla="*/ 66 h 3953"/>
              <a:gd name="T42" fmla="*/ 14761 w 28838"/>
              <a:gd name="T43" fmla="*/ 66 h 3953"/>
              <a:gd name="T44" fmla="*/ 13631 w 28838"/>
              <a:gd name="T45" fmla="*/ 712 h 3953"/>
              <a:gd name="T46" fmla="*/ 12859 w 28838"/>
              <a:gd name="T47" fmla="*/ 3885 h 3953"/>
              <a:gd name="T48" fmla="*/ 11726 w 28838"/>
              <a:gd name="T49" fmla="*/ 712 h 3953"/>
              <a:gd name="T50" fmla="*/ 8151 w 28838"/>
              <a:gd name="T51" fmla="*/ 66 h 3953"/>
              <a:gd name="T52" fmla="*/ 10465 w 28838"/>
              <a:gd name="T53" fmla="*/ 2616 h 3953"/>
              <a:gd name="T54" fmla="*/ 11182 w 28838"/>
              <a:gd name="T55" fmla="*/ 66 h 3953"/>
              <a:gd name="T56" fmla="*/ 10408 w 28838"/>
              <a:gd name="T57" fmla="*/ 3885 h 3953"/>
              <a:gd name="T58" fmla="*/ 8868 w 28838"/>
              <a:gd name="T59" fmla="*/ 3885 h 3953"/>
              <a:gd name="T60" fmla="*/ 8151 w 28838"/>
              <a:gd name="T61" fmla="*/ 66 h 3953"/>
              <a:gd name="T62" fmla="*/ 28347 w 28838"/>
              <a:gd name="T63" fmla="*/ 316 h 3953"/>
              <a:gd name="T64" fmla="*/ 27957 w 28838"/>
              <a:gd name="T65" fmla="*/ 1191 h 3953"/>
              <a:gd name="T66" fmla="*/ 27256 w 28838"/>
              <a:gd name="T67" fmla="*/ 639 h 3953"/>
              <a:gd name="T68" fmla="*/ 26608 w 28838"/>
              <a:gd name="T69" fmla="*/ 1014 h 3953"/>
              <a:gd name="T70" fmla="*/ 27431 w 28838"/>
              <a:gd name="T71" fmla="*/ 1501 h 3953"/>
              <a:gd name="T72" fmla="*/ 28686 w 28838"/>
              <a:gd name="T73" fmla="*/ 2164 h 3953"/>
              <a:gd name="T74" fmla="*/ 28656 w 28838"/>
              <a:gd name="T75" fmla="*/ 3388 h 3953"/>
              <a:gd name="T76" fmla="*/ 27309 w 28838"/>
              <a:gd name="T77" fmla="*/ 3953 h 3953"/>
              <a:gd name="T78" fmla="*/ 25732 w 28838"/>
              <a:gd name="T79" fmla="*/ 2642 h 3953"/>
              <a:gd name="T80" fmla="*/ 26758 w 28838"/>
              <a:gd name="T81" fmla="*/ 3124 h 3953"/>
              <a:gd name="T82" fmla="*/ 27878 w 28838"/>
              <a:gd name="T83" fmla="*/ 3144 h 3953"/>
              <a:gd name="T84" fmla="*/ 27987 w 28838"/>
              <a:gd name="T85" fmla="*/ 2545 h 3953"/>
              <a:gd name="T86" fmla="*/ 27092 w 28838"/>
              <a:gd name="T87" fmla="*/ 2213 h 3953"/>
              <a:gd name="T88" fmla="*/ 25870 w 28838"/>
              <a:gd name="T89" fmla="*/ 1066 h 3953"/>
              <a:gd name="T90" fmla="*/ 26513 w 28838"/>
              <a:gd name="T91" fmla="*/ 133 h 3953"/>
              <a:gd name="T92" fmla="*/ 5683 w 28838"/>
              <a:gd name="T93" fmla="*/ 0 h 3953"/>
              <a:gd name="T94" fmla="*/ 7540 w 28838"/>
              <a:gd name="T95" fmla="*/ 1981 h 3953"/>
              <a:gd name="T96" fmla="*/ 5693 w 28838"/>
              <a:gd name="T97" fmla="*/ 3950 h 3953"/>
              <a:gd name="T98" fmla="*/ 3835 w 28838"/>
              <a:gd name="T99" fmla="*/ 1999 h 3953"/>
              <a:gd name="T100" fmla="*/ 4366 w 28838"/>
              <a:gd name="T101" fmla="*/ 496 h 3953"/>
              <a:gd name="T102" fmla="*/ 5683 w 28838"/>
              <a:gd name="T103" fmla="*/ 0 h 3953"/>
              <a:gd name="T104" fmla="*/ 2926 w 28838"/>
              <a:gd name="T105" fmla="*/ 415 h 3953"/>
              <a:gd name="T106" fmla="*/ 2554 w 28838"/>
              <a:gd name="T107" fmla="*/ 1301 h 3953"/>
              <a:gd name="T108" fmla="*/ 1748 w 28838"/>
              <a:gd name="T109" fmla="*/ 660 h 3953"/>
              <a:gd name="T110" fmla="*/ 795 w 28838"/>
              <a:gd name="T111" fmla="*/ 1952 h 3953"/>
              <a:gd name="T112" fmla="*/ 1733 w 28838"/>
              <a:gd name="T113" fmla="*/ 3291 h 3953"/>
              <a:gd name="T114" fmla="*/ 2580 w 28838"/>
              <a:gd name="T115" fmla="*/ 2481 h 3953"/>
              <a:gd name="T116" fmla="*/ 2755 w 28838"/>
              <a:gd name="T117" fmla="*/ 3647 h 3953"/>
              <a:gd name="T118" fmla="*/ 490 w 28838"/>
              <a:gd name="T119" fmla="*/ 3431 h 3953"/>
              <a:gd name="T120" fmla="*/ 493 w 28838"/>
              <a:gd name="T121" fmla="*/ 528 h 3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838" h="3953">
                <a:moveTo>
                  <a:pt x="5690" y="660"/>
                </a:moveTo>
                <a:cubicBezTo>
                  <a:pt x="5373" y="660"/>
                  <a:pt x="5116" y="769"/>
                  <a:pt x="4922" y="987"/>
                </a:cubicBezTo>
                <a:cubicBezTo>
                  <a:pt x="4727" y="1205"/>
                  <a:pt x="4630" y="1533"/>
                  <a:pt x="4630" y="1973"/>
                </a:cubicBezTo>
                <a:cubicBezTo>
                  <a:pt x="4630" y="2405"/>
                  <a:pt x="4730" y="2733"/>
                  <a:pt x="4930" y="2956"/>
                </a:cubicBezTo>
                <a:cubicBezTo>
                  <a:pt x="5129" y="3180"/>
                  <a:pt x="5383" y="3291"/>
                  <a:pt x="5690" y="3291"/>
                </a:cubicBezTo>
                <a:cubicBezTo>
                  <a:pt x="5998" y="3291"/>
                  <a:pt x="6250" y="3180"/>
                  <a:pt x="6447" y="2959"/>
                </a:cubicBezTo>
                <a:cubicBezTo>
                  <a:pt x="6644" y="2738"/>
                  <a:pt x="6743" y="2405"/>
                  <a:pt x="6743" y="1962"/>
                </a:cubicBezTo>
                <a:cubicBezTo>
                  <a:pt x="6743" y="1525"/>
                  <a:pt x="6647" y="1198"/>
                  <a:pt x="6455" y="983"/>
                </a:cubicBezTo>
                <a:cubicBezTo>
                  <a:pt x="6263" y="767"/>
                  <a:pt x="6008" y="660"/>
                  <a:pt x="5690" y="660"/>
                </a:cubicBezTo>
                <a:close/>
                <a:moveTo>
                  <a:pt x="22398" y="66"/>
                </a:moveTo>
                <a:lnTo>
                  <a:pt x="25433" y="66"/>
                </a:lnTo>
                <a:lnTo>
                  <a:pt x="25433" y="712"/>
                </a:lnTo>
                <a:lnTo>
                  <a:pt x="24303" y="712"/>
                </a:lnTo>
                <a:lnTo>
                  <a:pt x="24303" y="3885"/>
                </a:lnTo>
                <a:lnTo>
                  <a:pt x="23531" y="3885"/>
                </a:lnTo>
                <a:lnTo>
                  <a:pt x="23531" y="712"/>
                </a:lnTo>
                <a:lnTo>
                  <a:pt x="22398" y="712"/>
                </a:lnTo>
                <a:lnTo>
                  <a:pt x="22398" y="66"/>
                </a:lnTo>
                <a:close/>
                <a:moveTo>
                  <a:pt x="18823" y="66"/>
                </a:moveTo>
                <a:lnTo>
                  <a:pt x="19574" y="66"/>
                </a:lnTo>
                <a:lnTo>
                  <a:pt x="21137" y="2616"/>
                </a:lnTo>
                <a:lnTo>
                  <a:pt x="21137" y="66"/>
                </a:lnTo>
                <a:lnTo>
                  <a:pt x="21854" y="66"/>
                </a:lnTo>
                <a:lnTo>
                  <a:pt x="21854" y="3885"/>
                </a:lnTo>
                <a:lnTo>
                  <a:pt x="21080" y="3885"/>
                </a:lnTo>
                <a:lnTo>
                  <a:pt x="19540" y="1394"/>
                </a:lnTo>
                <a:lnTo>
                  <a:pt x="19540" y="3885"/>
                </a:lnTo>
                <a:lnTo>
                  <a:pt x="18823" y="3885"/>
                </a:lnTo>
                <a:lnTo>
                  <a:pt x="18823" y="66"/>
                </a:lnTo>
                <a:close/>
                <a:moveTo>
                  <a:pt x="15256" y="66"/>
                </a:moveTo>
                <a:lnTo>
                  <a:pt x="18088" y="66"/>
                </a:lnTo>
                <a:lnTo>
                  <a:pt x="18088" y="712"/>
                </a:lnTo>
                <a:lnTo>
                  <a:pt x="16027" y="712"/>
                </a:lnTo>
                <a:lnTo>
                  <a:pt x="16027" y="1559"/>
                </a:lnTo>
                <a:lnTo>
                  <a:pt x="17945" y="1559"/>
                </a:lnTo>
                <a:lnTo>
                  <a:pt x="17945" y="2202"/>
                </a:lnTo>
                <a:lnTo>
                  <a:pt x="16027" y="2202"/>
                </a:lnTo>
                <a:lnTo>
                  <a:pt x="16027" y="3242"/>
                </a:lnTo>
                <a:lnTo>
                  <a:pt x="18161" y="3242"/>
                </a:lnTo>
                <a:lnTo>
                  <a:pt x="18161" y="3885"/>
                </a:lnTo>
                <a:lnTo>
                  <a:pt x="15256" y="3885"/>
                </a:lnTo>
                <a:lnTo>
                  <a:pt x="15256" y="66"/>
                </a:lnTo>
                <a:close/>
                <a:moveTo>
                  <a:pt x="11726" y="66"/>
                </a:moveTo>
                <a:lnTo>
                  <a:pt x="14761" y="66"/>
                </a:lnTo>
                <a:lnTo>
                  <a:pt x="14761" y="712"/>
                </a:lnTo>
                <a:lnTo>
                  <a:pt x="13631" y="712"/>
                </a:lnTo>
                <a:lnTo>
                  <a:pt x="13631" y="3885"/>
                </a:lnTo>
                <a:lnTo>
                  <a:pt x="12859" y="3885"/>
                </a:lnTo>
                <a:lnTo>
                  <a:pt x="12859" y="712"/>
                </a:lnTo>
                <a:lnTo>
                  <a:pt x="11726" y="712"/>
                </a:lnTo>
                <a:lnTo>
                  <a:pt x="11726" y="66"/>
                </a:lnTo>
                <a:close/>
                <a:moveTo>
                  <a:pt x="8151" y="66"/>
                </a:moveTo>
                <a:lnTo>
                  <a:pt x="8902" y="66"/>
                </a:lnTo>
                <a:lnTo>
                  <a:pt x="10465" y="2616"/>
                </a:lnTo>
                <a:lnTo>
                  <a:pt x="10465" y="66"/>
                </a:lnTo>
                <a:lnTo>
                  <a:pt x="11182" y="66"/>
                </a:lnTo>
                <a:lnTo>
                  <a:pt x="11182" y="3885"/>
                </a:lnTo>
                <a:lnTo>
                  <a:pt x="10408" y="3885"/>
                </a:lnTo>
                <a:lnTo>
                  <a:pt x="8868" y="1394"/>
                </a:lnTo>
                <a:lnTo>
                  <a:pt x="8868" y="3885"/>
                </a:lnTo>
                <a:lnTo>
                  <a:pt x="8151" y="3885"/>
                </a:lnTo>
                <a:lnTo>
                  <a:pt x="8151" y="66"/>
                </a:lnTo>
                <a:close/>
                <a:moveTo>
                  <a:pt x="27264" y="0"/>
                </a:moveTo>
                <a:cubicBezTo>
                  <a:pt x="27744" y="0"/>
                  <a:pt x="28105" y="106"/>
                  <a:pt x="28347" y="316"/>
                </a:cubicBezTo>
                <a:cubicBezTo>
                  <a:pt x="28589" y="526"/>
                  <a:pt x="28716" y="806"/>
                  <a:pt x="28729" y="1157"/>
                </a:cubicBezTo>
                <a:lnTo>
                  <a:pt x="27957" y="1191"/>
                </a:lnTo>
                <a:cubicBezTo>
                  <a:pt x="27924" y="995"/>
                  <a:pt x="27854" y="854"/>
                  <a:pt x="27745" y="768"/>
                </a:cubicBezTo>
                <a:cubicBezTo>
                  <a:pt x="27636" y="682"/>
                  <a:pt x="27474" y="639"/>
                  <a:pt x="27256" y="639"/>
                </a:cubicBezTo>
                <a:cubicBezTo>
                  <a:pt x="27032" y="639"/>
                  <a:pt x="26857" y="685"/>
                  <a:pt x="26730" y="777"/>
                </a:cubicBezTo>
                <a:cubicBezTo>
                  <a:pt x="26649" y="836"/>
                  <a:pt x="26608" y="915"/>
                  <a:pt x="26608" y="1014"/>
                </a:cubicBezTo>
                <a:cubicBezTo>
                  <a:pt x="26608" y="1104"/>
                  <a:pt x="26646" y="1182"/>
                  <a:pt x="26722" y="1246"/>
                </a:cubicBezTo>
                <a:cubicBezTo>
                  <a:pt x="26820" y="1328"/>
                  <a:pt x="27056" y="1413"/>
                  <a:pt x="27431" y="1501"/>
                </a:cubicBezTo>
                <a:cubicBezTo>
                  <a:pt x="27806" y="1590"/>
                  <a:pt x="28084" y="1681"/>
                  <a:pt x="28263" y="1776"/>
                </a:cubicBezTo>
                <a:cubicBezTo>
                  <a:pt x="28443" y="1871"/>
                  <a:pt x="28584" y="2000"/>
                  <a:pt x="28686" y="2164"/>
                </a:cubicBezTo>
                <a:cubicBezTo>
                  <a:pt x="28787" y="2328"/>
                  <a:pt x="28838" y="2531"/>
                  <a:pt x="28838" y="2773"/>
                </a:cubicBezTo>
                <a:cubicBezTo>
                  <a:pt x="28838" y="2992"/>
                  <a:pt x="28777" y="3197"/>
                  <a:pt x="28656" y="3388"/>
                </a:cubicBezTo>
                <a:cubicBezTo>
                  <a:pt x="28534" y="3579"/>
                  <a:pt x="28362" y="3721"/>
                  <a:pt x="28140" y="3814"/>
                </a:cubicBezTo>
                <a:cubicBezTo>
                  <a:pt x="27917" y="3907"/>
                  <a:pt x="27640" y="3953"/>
                  <a:pt x="27309" y="3953"/>
                </a:cubicBezTo>
                <a:cubicBezTo>
                  <a:pt x="26826" y="3953"/>
                  <a:pt x="26455" y="3841"/>
                  <a:pt x="26196" y="3618"/>
                </a:cubicBezTo>
                <a:cubicBezTo>
                  <a:pt x="25937" y="3395"/>
                  <a:pt x="25783" y="3070"/>
                  <a:pt x="25732" y="2642"/>
                </a:cubicBezTo>
                <a:lnTo>
                  <a:pt x="26483" y="2569"/>
                </a:lnTo>
                <a:cubicBezTo>
                  <a:pt x="26528" y="2821"/>
                  <a:pt x="26619" y="3006"/>
                  <a:pt x="26758" y="3124"/>
                </a:cubicBezTo>
                <a:cubicBezTo>
                  <a:pt x="26896" y="3243"/>
                  <a:pt x="27082" y="3302"/>
                  <a:pt x="27316" y="3302"/>
                </a:cubicBezTo>
                <a:cubicBezTo>
                  <a:pt x="27565" y="3302"/>
                  <a:pt x="27752" y="3249"/>
                  <a:pt x="27878" y="3144"/>
                </a:cubicBezTo>
                <a:cubicBezTo>
                  <a:pt x="28004" y="3039"/>
                  <a:pt x="28067" y="2916"/>
                  <a:pt x="28067" y="2775"/>
                </a:cubicBezTo>
                <a:cubicBezTo>
                  <a:pt x="28067" y="2685"/>
                  <a:pt x="28040" y="2608"/>
                  <a:pt x="27987" y="2545"/>
                </a:cubicBezTo>
                <a:cubicBezTo>
                  <a:pt x="27934" y="2481"/>
                  <a:pt x="27842" y="2426"/>
                  <a:pt x="27710" y="2379"/>
                </a:cubicBezTo>
                <a:cubicBezTo>
                  <a:pt x="27619" y="2348"/>
                  <a:pt x="27414" y="2292"/>
                  <a:pt x="27092" y="2213"/>
                </a:cubicBezTo>
                <a:cubicBezTo>
                  <a:pt x="26679" y="2110"/>
                  <a:pt x="26389" y="1984"/>
                  <a:pt x="26222" y="1835"/>
                </a:cubicBezTo>
                <a:cubicBezTo>
                  <a:pt x="25988" y="1625"/>
                  <a:pt x="25870" y="1368"/>
                  <a:pt x="25870" y="1066"/>
                </a:cubicBezTo>
                <a:cubicBezTo>
                  <a:pt x="25870" y="872"/>
                  <a:pt x="25926" y="690"/>
                  <a:pt x="26036" y="520"/>
                </a:cubicBezTo>
                <a:cubicBezTo>
                  <a:pt x="26146" y="351"/>
                  <a:pt x="26305" y="222"/>
                  <a:pt x="26513" y="133"/>
                </a:cubicBezTo>
                <a:cubicBezTo>
                  <a:pt x="26720" y="45"/>
                  <a:pt x="26971" y="0"/>
                  <a:pt x="27264" y="0"/>
                </a:cubicBezTo>
                <a:close/>
                <a:moveTo>
                  <a:pt x="5683" y="0"/>
                </a:moveTo>
                <a:cubicBezTo>
                  <a:pt x="6245" y="0"/>
                  <a:pt x="6696" y="175"/>
                  <a:pt x="7034" y="524"/>
                </a:cubicBezTo>
                <a:cubicBezTo>
                  <a:pt x="7371" y="873"/>
                  <a:pt x="7540" y="1359"/>
                  <a:pt x="7540" y="1981"/>
                </a:cubicBezTo>
                <a:cubicBezTo>
                  <a:pt x="7540" y="2597"/>
                  <a:pt x="7373" y="3080"/>
                  <a:pt x="7037" y="3428"/>
                </a:cubicBezTo>
                <a:cubicBezTo>
                  <a:pt x="6702" y="3776"/>
                  <a:pt x="6254" y="3950"/>
                  <a:pt x="5693" y="3950"/>
                </a:cubicBezTo>
                <a:cubicBezTo>
                  <a:pt x="5125" y="3950"/>
                  <a:pt x="4673" y="3777"/>
                  <a:pt x="4338" y="3431"/>
                </a:cubicBezTo>
                <a:cubicBezTo>
                  <a:pt x="4003" y="3084"/>
                  <a:pt x="3835" y="2607"/>
                  <a:pt x="3835" y="1999"/>
                </a:cubicBezTo>
                <a:cubicBezTo>
                  <a:pt x="3835" y="1610"/>
                  <a:pt x="3894" y="1283"/>
                  <a:pt x="4010" y="1019"/>
                </a:cubicBezTo>
                <a:cubicBezTo>
                  <a:pt x="4097" y="825"/>
                  <a:pt x="4215" y="650"/>
                  <a:pt x="4366" y="496"/>
                </a:cubicBezTo>
                <a:cubicBezTo>
                  <a:pt x="4516" y="341"/>
                  <a:pt x="4680" y="226"/>
                  <a:pt x="4859" y="152"/>
                </a:cubicBezTo>
                <a:cubicBezTo>
                  <a:pt x="5097" y="51"/>
                  <a:pt x="5372" y="0"/>
                  <a:pt x="5683" y="0"/>
                </a:cubicBezTo>
                <a:close/>
                <a:moveTo>
                  <a:pt x="1788" y="0"/>
                </a:moveTo>
                <a:cubicBezTo>
                  <a:pt x="2255" y="0"/>
                  <a:pt x="2634" y="139"/>
                  <a:pt x="2926" y="415"/>
                </a:cubicBezTo>
                <a:cubicBezTo>
                  <a:pt x="3100" y="578"/>
                  <a:pt x="3230" y="813"/>
                  <a:pt x="3317" y="1118"/>
                </a:cubicBezTo>
                <a:lnTo>
                  <a:pt x="2554" y="1301"/>
                </a:lnTo>
                <a:cubicBezTo>
                  <a:pt x="2508" y="1103"/>
                  <a:pt x="2414" y="946"/>
                  <a:pt x="2271" y="832"/>
                </a:cubicBezTo>
                <a:cubicBezTo>
                  <a:pt x="2128" y="717"/>
                  <a:pt x="1953" y="660"/>
                  <a:pt x="1748" y="660"/>
                </a:cubicBezTo>
                <a:cubicBezTo>
                  <a:pt x="1465" y="660"/>
                  <a:pt x="1236" y="761"/>
                  <a:pt x="1059" y="964"/>
                </a:cubicBezTo>
                <a:cubicBezTo>
                  <a:pt x="883" y="1168"/>
                  <a:pt x="795" y="1497"/>
                  <a:pt x="795" y="1952"/>
                </a:cubicBezTo>
                <a:cubicBezTo>
                  <a:pt x="795" y="2435"/>
                  <a:pt x="882" y="2779"/>
                  <a:pt x="1055" y="2984"/>
                </a:cubicBezTo>
                <a:cubicBezTo>
                  <a:pt x="1229" y="3189"/>
                  <a:pt x="1455" y="3291"/>
                  <a:pt x="1733" y="3291"/>
                </a:cubicBezTo>
                <a:cubicBezTo>
                  <a:pt x="1938" y="3291"/>
                  <a:pt x="2114" y="3226"/>
                  <a:pt x="2262" y="3096"/>
                </a:cubicBezTo>
                <a:cubicBezTo>
                  <a:pt x="2409" y="2965"/>
                  <a:pt x="2515" y="2761"/>
                  <a:pt x="2580" y="2481"/>
                </a:cubicBezTo>
                <a:lnTo>
                  <a:pt x="3327" y="2718"/>
                </a:lnTo>
                <a:cubicBezTo>
                  <a:pt x="3213" y="3135"/>
                  <a:pt x="3022" y="3444"/>
                  <a:pt x="2755" y="3647"/>
                </a:cubicBezTo>
                <a:cubicBezTo>
                  <a:pt x="2489" y="3849"/>
                  <a:pt x="2151" y="3950"/>
                  <a:pt x="1741" y="3950"/>
                </a:cubicBezTo>
                <a:cubicBezTo>
                  <a:pt x="1233" y="3950"/>
                  <a:pt x="817" y="3777"/>
                  <a:pt x="490" y="3431"/>
                </a:cubicBezTo>
                <a:cubicBezTo>
                  <a:pt x="163" y="3084"/>
                  <a:pt x="0" y="2610"/>
                  <a:pt x="0" y="2009"/>
                </a:cubicBezTo>
                <a:cubicBezTo>
                  <a:pt x="0" y="1374"/>
                  <a:pt x="164" y="880"/>
                  <a:pt x="493" y="528"/>
                </a:cubicBezTo>
                <a:cubicBezTo>
                  <a:pt x="821" y="176"/>
                  <a:pt x="1253" y="0"/>
                  <a:pt x="1788" y="0"/>
                </a:cubicBezTo>
                <a:close/>
              </a:path>
            </a:pathLst>
          </a:custGeom>
          <a:solidFill>
            <a:schemeClr val="accent2">
              <a:alpha val="7000"/>
            </a:schemeClr>
          </a:solidFill>
          <a:ln w="381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rgbClr val="3862FB"/>
                </a:solidFill>
              </a:rPr>
              <a:t>目 录</a:t>
            </a:r>
            <a:endParaRPr lang="zh-CN" altLang="en-US">
              <a:solidFill>
                <a:srgbClr val="3862FB"/>
              </a:solidFill>
            </a:endParaRPr>
          </a:p>
        </p:txBody>
      </p:sp>
      <p:sp>
        <p:nvSpPr>
          <p:cNvPr id="6" name="序号"/>
          <p:cNvSpPr txBox="1"/>
          <p:nvPr>
            <p:custDataLst>
              <p:tags r:id="rId3"/>
            </p:custDataLst>
          </p:nvPr>
        </p:nvSpPr>
        <p:spPr>
          <a:xfrm>
            <a:off x="2252463" y="3407410"/>
            <a:ext cx="691200" cy="691200"/>
          </a:xfrm>
          <a:prstGeom prst="ellipse">
            <a:avLst/>
          </a:prstGeom>
          <a:solidFill>
            <a:srgbClr val="3A6BFC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01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项标题"/>
          <p:cNvSpPr txBox="1"/>
          <p:nvPr>
            <p:custDataLst>
              <p:tags r:id="rId4"/>
            </p:custDataLst>
          </p:nvPr>
        </p:nvSpPr>
        <p:spPr>
          <a:xfrm>
            <a:off x="1517650" y="4504690"/>
            <a:ext cx="2076450" cy="1612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药品基本信息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序号"/>
          <p:cNvSpPr txBox="1"/>
          <p:nvPr>
            <p:custDataLst>
              <p:tags r:id="rId5"/>
            </p:custDataLst>
          </p:nvPr>
        </p:nvSpPr>
        <p:spPr>
          <a:xfrm>
            <a:off x="4165734" y="3407410"/>
            <a:ext cx="691200" cy="691200"/>
          </a:xfrm>
          <a:prstGeom prst="ellipse">
            <a:avLst/>
          </a:prstGeom>
          <a:solidFill>
            <a:srgbClr val="3A6BFC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02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项标题"/>
          <p:cNvSpPr txBox="1"/>
          <p:nvPr>
            <p:custDataLst>
              <p:tags r:id="rId6"/>
            </p:custDataLst>
          </p:nvPr>
        </p:nvSpPr>
        <p:spPr>
          <a:xfrm>
            <a:off x="3593783" y="4504833"/>
            <a:ext cx="1835103" cy="16131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安全性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7"/>
            </p:custDataLst>
          </p:nvPr>
        </p:nvSpPr>
        <p:spPr>
          <a:xfrm>
            <a:off x="6079005" y="3407410"/>
            <a:ext cx="691200" cy="691200"/>
          </a:xfrm>
          <a:prstGeom prst="ellipse">
            <a:avLst/>
          </a:prstGeom>
          <a:solidFill>
            <a:srgbClr val="3A6BFC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03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项标题"/>
          <p:cNvSpPr txBox="1"/>
          <p:nvPr>
            <p:custDataLst>
              <p:tags r:id="rId8"/>
            </p:custDataLst>
          </p:nvPr>
        </p:nvSpPr>
        <p:spPr>
          <a:xfrm>
            <a:off x="5507054" y="4504833"/>
            <a:ext cx="1835103" cy="16131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有效性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序号"/>
          <p:cNvSpPr txBox="1"/>
          <p:nvPr>
            <p:custDataLst>
              <p:tags r:id="rId9"/>
            </p:custDataLst>
          </p:nvPr>
        </p:nvSpPr>
        <p:spPr>
          <a:xfrm>
            <a:off x="9905548" y="3407410"/>
            <a:ext cx="691200" cy="691200"/>
          </a:xfrm>
          <a:prstGeom prst="ellipse">
            <a:avLst/>
          </a:prstGeom>
          <a:solidFill>
            <a:srgbClr val="3A6BFC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项标题"/>
          <p:cNvSpPr txBox="1"/>
          <p:nvPr>
            <p:custDataLst>
              <p:tags r:id="rId10"/>
            </p:custDataLst>
          </p:nvPr>
        </p:nvSpPr>
        <p:spPr>
          <a:xfrm>
            <a:off x="9333596" y="4504833"/>
            <a:ext cx="1835103" cy="16131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公平性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序号"/>
          <p:cNvSpPr txBox="1"/>
          <p:nvPr>
            <p:custDataLst>
              <p:tags r:id="rId11"/>
            </p:custDataLst>
          </p:nvPr>
        </p:nvSpPr>
        <p:spPr>
          <a:xfrm>
            <a:off x="7992276" y="3407410"/>
            <a:ext cx="691200" cy="691200"/>
          </a:xfrm>
          <a:prstGeom prst="ellipse">
            <a:avLst/>
          </a:prstGeom>
          <a:solidFill>
            <a:srgbClr val="3A6BFC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04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项标题"/>
          <p:cNvSpPr txBox="1"/>
          <p:nvPr>
            <p:custDataLst>
              <p:tags r:id="rId12"/>
            </p:custDataLst>
          </p:nvPr>
        </p:nvSpPr>
        <p:spPr>
          <a:xfrm>
            <a:off x="7420325" y="4504833"/>
            <a:ext cx="1835103" cy="16131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创新性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2280" y="22826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药品基本信息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1"/>
            </p:custDataLst>
          </p:nvPr>
        </p:nvSpPr>
        <p:spPr>
          <a:xfrm>
            <a:off x="6374765" y="996315"/>
            <a:ext cx="5301615" cy="5441950"/>
          </a:xfrm>
          <a:prstGeom prst="roundRect">
            <a:avLst>
              <a:gd name="adj" fmla="val 3161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>
          <a:xfrm>
            <a:off x="673100" y="995045"/>
            <a:ext cx="5224780" cy="5442585"/>
          </a:xfrm>
          <a:prstGeom prst="roundRect">
            <a:avLst>
              <a:gd name="adj" fmla="val 3142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>
            <a:off x="8870633" y="1074738"/>
            <a:ext cx="673100" cy="6731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图片 85" descr="343439383331313b343532303031393bd2b5bca8b9dcc0ed"/>
          <p:cNvSpPr/>
          <p:nvPr>
            <p:custDataLst>
              <p:tags r:id="rId4"/>
            </p:custDataLst>
          </p:nvPr>
        </p:nvSpPr>
        <p:spPr>
          <a:xfrm>
            <a:off x="9068118" y="1282383"/>
            <a:ext cx="278130" cy="257810"/>
          </a:xfrm>
          <a:custGeom>
            <a:avLst/>
            <a:gdLst>
              <a:gd name="connsiteX0" fmla="*/ 222543 w 251999"/>
              <a:gd name="connsiteY0" fmla="*/ 115 h 233941"/>
              <a:gd name="connsiteX1" fmla="*/ 29043 w 251999"/>
              <a:gd name="connsiteY1" fmla="*/ 115 h 233941"/>
              <a:gd name="connsiteX2" fmla="*/ 114 w 251999"/>
              <a:gd name="connsiteY2" fmla="*/ 29277 h 233941"/>
              <a:gd name="connsiteX3" fmla="*/ 114 w 251999"/>
              <a:gd name="connsiteY3" fmla="*/ 154996 h 233941"/>
              <a:gd name="connsiteX4" fmla="*/ 29043 w 251999"/>
              <a:gd name="connsiteY4" fmla="*/ 184157 h 233941"/>
              <a:gd name="connsiteX5" fmla="*/ 101686 w 251999"/>
              <a:gd name="connsiteY5" fmla="*/ 184157 h 233941"/>
              <a:gd name="connsiteX6" fmla="*/ 101686 w 251999"/>
              <a:gd name="connsiteY6" fmla="*/ 219800 h 233941"/>
              <a:gd name="connsiteX7" fmla="*/ 61828 w 251999"/>
              <a:gd name="connsiteY7" fmla="*/ 219800 h 233941"/>
              <a:gd name="connsiteX8" fmla="*/ 54757 w 251999"/>
              <a:gd name="connsiteY8" fmla="*/ 226928 h 233941"/>
              <a:gd name="connsiteX9" fmla="*/ 61828 w 251999"/>
              <a:gd name="connsiteY9" fmla="*/ 234057 h 233941"/>
              <a:gd name="connsiteX10" fmla="*/ 184614 w 251999"/>
              <a:gd name="connsiteY10" fmla="*/ 234057 h 233941"/>
              <a:gd name="connsiteX11" fmla="*/ 191685 w 251999"/>
              <a:gd name="connsiteY11" fmla="*/ 226928 h 233941"/>
              <a:gd name="connsiteX12" fmla="*/ 184614 w 251999"/>
              <a:gd name="connsiteY12" fmla="*/ 219800 h 233941"/>
              <a:gd name="connsiteX13" fmla="*/ 145400 w 251999"/>
              <a:gd name="connsiteY13" fmla="*/ 219800 h 233941"/>
              <a:gd name="connsiteX14" fmla="*/ 145400 w 251999"/>
              <a:gd name="connsiteY14" fmla="*/ 184157 h 233941"/>
              <a:gd name="connsiteX15" fmla="*/ 223185 w 251999"/>
              <a:gd name="connsiteY15" fmla="*/ 184157 h 233941"/>
              <a:gd name="connsiteX16" fmla="*/ 252114 w 251999"/>
              <a:gd name="connsiteY16" fmla="*/ 154996 h 233941"/>
              <a:gd name="connsiteX17" fmla="*/ 252114 w 251999"/>
              <a:gd name="connsiteY17" fmla="*/ 29277 h 233941"/>
              <a:gd name="connsiteX18" fmla="*/ 222543 w 251999"/>
              <a:gd name="connsiteY18" fmla="*/ 115 h 233941"/>
              <a:gd name="connsiteX19" fmla="*/ 209685 w 251999"/>
              <a:gd name="connsiteY19" fmla="*/ 43533 h 233941"/>
              <a:gd name="connsiteX20" fmla="*/ 209685 w 251999"/>
              <a:gd name="connsiteY20" fmla="*/ 43533 h 233941"/>
              <a:gd name="connsiteX21" fmla="*/ 209685 w 251999"/>
              <a:gd name="connsiteY21" fmla="*/ 44181 h 233941"/>
              <a:gd name="connsiteX22" fmla="*/ 137686 w 251999"/>
              <a:gd name="connsiteY22" fmla="*/ 140739 h 233941"/>
              <a:gd name="connsiteX23" fmla="*/ 135757 w 251999"/>
              <a:gd name="connsiteY23" fmla="*/ 139443 h 233941"/>
              <a:gd name="connsiteX24" fmla="*/ 79185 w 251999"/>
              <a:gd name="connsiteY24" fmla="*/ 97969 h 233941"/>
              <a:gd name="connsiteX25" fmla="*/ 59257 w 251999"/>
              <a:gd name="connsiteY25" fmla="*/ 123890 h 233941"/>
              <a:gd name="connsiteX26" fmla="*/ 50257 w 251999"/>
              <a:gd name="connsiteY26" fmla="*/ 127130 h 233941"/>
              <a:gd name="connsiteX27" fmla="*/ 45757 w 251999"/>
              <a:gd name="connsiteY27" fmla="*/ 117410 h 233941"/>
              <a:gd name="connsiteX28" fmla="*/ 46400 w 251999"/>
              <a:gd name="connsiteY28" fmla="*/ 116114 h 233941"/>
              <a:gd name="connsiteX29" fmla="*/ 73400 w 251999"/>
              <a:gd name="connsiteY29" fmla="*/ 80472 h 233941"/>
              <a:gd name="connsiteX30" fmla="*/ 75971 w 251999"/>
              <a:gd name="connsiteY30" fmla="*/ 77231 h 233941"/>
              <a:gd name="connsiteX31" fmla="*/ 134471 w 251999"/>
              <a:gd name="connsiteY31" fmla="*/ 120650 h 233941"/>
              <a:gd name="connsiteX32" fmla="*/ 198114 w 251999"/>
              <a:gd name="connsiteY32" fmla="*/ 35757 h 233941"/>
              <a:gd name="connsiteX33" fmla="*/ 205828 w 251999"/>
              <a:gd name="connsiteY33" fmla="*/ 34461 h 233941"/>
              <a:gd name="connsiteX34" fmla="*/ 209685 w 251999"/>
              <a:gd name="connsiteY34" fmla="*/ 43533 h 23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1999" h="233941">
                <a:moveTo>
                  <a:pt x="222543" y="115"/>
                </a:moveTo>
                <a:lnTo>
                  <a:pt x="29043" y="115"/>
                </a:lnTo>
                <a:cubicBezTo>
                  <a:pt x="12971" y="115"/>
                  <a:pt x="114" y="13076"/>
                  <a:pt x="114" y="29277"/>
                </a:cubicBezTo>
                <a:lnTo>
                  <a:pt x="114" y="154996"/>
                </a:lnTo>
                <a:cubicBezTo>
                  <a:pt x="114" y="171197"/>
                  <a:pt x="12971" y="184157"/>
                  <a:pt x="29043" y="184157"/>
                </a:cubicBezTo>
                <a:lnTo>
                  <a:pt x="101686" y="184157"/>
                </a:lnTo>
                <a:lnTo>
                  <a:pt x="101686" y="219800"/>
                </a:lnTo>
                <a:lnTo>
                  <a:pt x="61828" y="219800"/>
                </a:lnTo>
                <a:cubicBezTo>
                  <a:pt x="57971" y="219800"/>
                  <a:pt x="54757" y="223040"/>
                  <a:pt x="54757" y="226928"/>
                </a:cubicBezTo>
                <a:cubicBezTo>
                  <a:pt x="54757" y="230816"/>
                  <a:pt x="57971" y="234057"/>
                  <a:pt x="61828" y="234057"/>
                </a:cubicBezTo>
                <a:lnTo>
                  <a:pt x="184614" y="234057"/>
                </a:lnTo>
                <a:cubicBezTo>
                  <a:pt x="188471" y="234057"/>
                  <a:pt x="191685" y="230816"/>
                  <a:pt x="191685" y="226928"/>
                </a:cubicBezTo>
                <a:cubicBezTo>
                  <a:pt x="191685" y="223040"/>
                  <a:pt x="188471" y="219800"/>
                  <a:pt x="184614" y="219800"/>
                </a:cubicBezTo>
                <a:lnTo>
                  <a:pt x="145400" y="219800"/>
                </a:lnTo>
                <a:lnTo>
                  <a:pt x="145400" y="184157"/>
                </a:lnTo>
                <a:lnTo>
                  <a:pt x="223185" y="184157"/>
                </a:lnTo>
                <a:cubicBezTo>
                  <a:pt x="239257" y="184157"/>
                  <a:pt x="252114" y="171197"/>
                  <a:pt x="252114" y="154996"/>
                </a:cubicBezTo>
                <a:lnTo>
                  <a:pt x="252114" y="29277"/>
                </a:lnTo>
                <a:cubicBezTo>
                  <a:pt x="251471" y="13724"/>
                  <a:pt x="238614" y="115"/>
                  <a:pt x="222543" y="115"/>
                </a:cubicBezTo>
                <a:moveTo>
                  <a:pt x="209685" y="43533"/>
                </a:moveTo>
                <a:cubicBezTo>
                  <a:pt x="209685" y="43533"/>
                  <a:pt x="209685" y="44181"/>
                  <a:pt x="209685" y="43533"/>
                </a:cubicBezTo>
                <a:lnTo>
                  <a:pt x="209685" y="44181"/>
                </a:lnTo>
                <a:lnTo>
                  <a:pt x="137686" y="140739"/>
                </a:lnTo>
                <a:lnTo>
                  <a:pt x="135757" y="139443"/>
                </a:lnTo>
                <a:lnTo>
                  <a:pt x="79185" y="97969"/>
                </a:lnTo>
                <a:lnTo>
                  <a:pt x="59257" y="123890"/>
                </a:lnTo>
                <a:cubicBezTo>
                  <a:pt x="57328" y="127130"/>
                  <a:pt x="53471" y="128427"/>
                  <a:pt x="50257" y="127130"/>
                </a:cubicBezTo>
                <a:cubicBezTo>
                  <a:pt x="46400" y="125834"/>
                  <a:pt x="44471" y="121298"/>
                  <a:pt x="45757" y="117410"/>
                </a:cubicBezTo>
                <a:cubicBezTo>
                  <a:pt x="45757" y="116762"/>
                  <a:pt x="45757" y="116762"/>
                  <a:pt x="46400" y="116114"/>
                </a:cubicBezTo>
                <a:lnTo>
                  <a:pt x="73400" y="80472"/>
                </a:lnTo>
                <a:lnTo>
                  <a:pt x="75971" y="77231"/>
                </a:lnTo>
                <a:lnTo>
                  <a:pt x="134471" y="120650"/>
                </a:lnTo>
                <a:lnTo>
                  <a:pt x="198114" y="35757"/>
                </a:lnTo>
                <a:cubicBezTo>
                  <a:pt x="200043" y="33813"/>
                  <a:pt x="203257" y="33165"/>
                  <a:pt x="205828" y="34461"/>
                </a:cubicBezTo>
                <a:cubicBezTo>
                  <a:pt x="209685" y="35757"/>
                  <a:pt x="211614" y="39645"/>
                  <a:pt x="209685" y="43533"/>
                </a:cubicBezTo>
              </a:path>
            </a:pathLst>
          </a:custGeom>
          <a:solidFill>
            <a:schemeClr val="accent1"/>
          </a:solidFill>
          <a:ln w="8849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2701608" y="1074738"/>
            <a:ext cx="673100" cy="6731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877570" y="1748155"/>
            <a:ext cx="4868545" cy="3759835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注册分类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】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化学药品</a:t>
            </a:r>
            <a:r>
              <a:rPr lang="en-US" altLang="zh-CN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3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类</a:t>
            </a:r>
            <a:endParaRPr lang="en-US" altLang="zh-CN" dirty="0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通用名称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复方电解质醋酸钠注射液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规       格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】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500ml</a:t>
            </a:r>
            <a:endParaRPr lang="en-US" altLang="zh-CN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适  应 症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】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本品用于治疗伴随或预期出现轻度酸中毒的等渗性脱水，补充细胞外液和血容量的丢失。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用法用量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】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给药方法：静脉给药；推荐剂量：最大日剂量根据患者对液体和电解质的需求确定。一般，成人、老年人和青少年（12岁及以上）：500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mL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至3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L/24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小时。婴儿、幼儿和儿童（28天至11岁）：20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mL/kg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至100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mL/kg/24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小时。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6485255" y="1995805"/>
            <a:ext cx="5065395" cy="448437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中国大陆首次上市时间：</a:t>
            </a:r>
            <a:r>
              <a:rPr lang="en-US" altLang="zh-CN" dirty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2025</a:t>
            </a:r>
            <a:r>
              <a:rPr lang="zh-CN" altLang="en-US" dirty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年9月</a:t>
            </a:r>
            <a:endParaRPr lang="en-US" altLang="zh-CN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目前大陆地区同通用名药品的上市情况：</a:t>
            </a:r>
            <a:r>
              <a:rPr lang="en-US" altLang="zh-CN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6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家</a:t>
            </a:r>
            <a:endParaRPr lang="en-US" altLang="zh-CN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全球首个上市国家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地区及上市时间：</a:t>
            </a:r>
            <a:r>
              <a:rPr lang="en-US" altLang="zh-CN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葡萄牙；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上市时间为</a:t>
            </a:r>
            <a:r>
              <a:rPr lang="en-US" altLang="zh-CN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2009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年</a:t>
            </a:r>
            <a:r>
              <a:rPr lang="en-US" altLang="zh-CN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9</a:t>
            </a:r>
            <a:r>
              <a:rPr lang="zh-CN" altLang="en-US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月</a:t>
            </a:r>
            <a:endParaRPr lang="en-US" altLang="zh-CN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是否为</a:t>
            </a:r>
            <a:r>
              <a:rPr lang="en-US" altLang="zh-CN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OTC</a:t>
            </a: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药品：</a:t>
            </a:r>
            <a:r>
              <a:rPr lang="zh-CN" alt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否</a:t>
            </a:r>
            <a:endParaRPr lang="en-US" altLang="zh-CN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参照药品建议：</a:t>
            </a:r>
            <a:r>
              <a:rPr lang="zh-CN" alt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复方乳酸钠葡萄糖注射液</a:t>
            </a:r>
            <a:endParaRPr lang="en-US" altLang="zh-CN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选择参照药的理由：</a:t>
            </a:r>
            <a:r>
              <a:rPr lang="zh-CN" alt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复方电解质醋酸钠注射液与复方乳酸钠葡萄糖注射液均为调节水、电解质及酸碱平衡的晶体液。复方乳酸钠葡萄糖注射液为医保乙类药品，是临床上应用广泛的晶体液。</a:t>
            </a:r>
            <a:endParaRPr lang="zh-CN" alt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465" y="6489065"/>
            <a:ext cx="72447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复方电解质醋酸钠注射液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说明书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</a:t>
            </a:r>
            <a:endParaRPr lang="en-US" altLang="zh-CN" sz="100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 descr="输液点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6700" y="1195705"/>
            <a:ext cx="431800" cy="4318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1480" y="6353175"/>
            <a:ext cx="111658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[1]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邓小明,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等.国际麻醉学与复苏杂志,2016,37(2):97-101.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[2]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围术期醋酸盐平衡晶体液临床应用专家共识工作小组. 中华麻醉学杂志, 2023, 43(5) : 513-518. 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 [3]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《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2025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中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国卫生健康统计年鉴》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[4]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王伊帆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,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等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.</a:t>
            </a:r>
            <a:r>
              <a:rPr lang="zh-CN" altLang="en-US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中华重症医学电子杂志</a:t>
            </a:r>
            <a:r>
              <a:rPr lang="en-US" altLang="zh-CN" sz="1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,2023,09(01):89-94.[5]</a:t>
            </a:r>
            <a:r>
              <a:rPr lang="zh-CN" altLang="en-US" sz="1000"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中国医师协会急诊医师分会,等.临床急诊杂志,2018,19(9):567-588.</a:t>
            </a:r>
            <a:endParaRPr lang="zh-CN" altLang="en-US" sz="10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98145" y="3429000"/>
          <a:ext cx="11179810" cy="273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340"/>
                <a:gridCol w="3272155"/>
                <a:gridCol w="4003675"/>
                <a:gridCol w="2707640"/>
              </a:tblGrid>
              <a:tr h="974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目录内产品</a:t>
                      </a:r>
                      <a:endParaRPr lang="en-US" altLang="zh-CN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（复方乳酸钠葡萄糖注射液）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不足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本品</a:t>
                      </a:r>
                      <a:endParaRPr lang="en-US" altLang="zh-CN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（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复方电解质醋酸钠注射液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）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优势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弥补未被满足需求的情况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764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1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缓冲系统</a:t>
                      </a:r>
                      <a:endParaRPr lang="zh-CN" altLang="en-US" sz="1800" b="1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缓冲盐为乳酸钠，乳酸代谢主要依赖肝脏，会增加肝脏负担，代谢速度缓慢</a:t>
                      </a:r>
                      <a:endParaRPr lang="zh-CN" altLang="en-US" sz="1800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1.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缓冲盐为醋酸钠，对肝脏依赖小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，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肝脏负担较小，代谢速度快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2.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不含糖，更适合脓毒症治疗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50000"/>
                        </a:lnSpc>
                        <a:buFont typeface="Wingdings" panose="05000000000000000000" charset="0"/>
                        <a:buChar char="ü"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+mn-ea"/>
                          <a:sym typeface="+mn-lt"/>
                        </a:rPr>
                        <a:t>满足肝功能不全患者安全补液的需求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marL="171450" indent="-171450" algn="ctr">
                        <a:lnSpc>
                          <a:spcPct val="150000"/>
                        </a:lnSpc>
                        <a:buFont typeface="Wingdings" panose="05000000000000000000" charset="0"/>
                        <a:buChar char="ü"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11480" y="1437640"/>
            <a:ext cx="5495925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液体治疗是围术期管理的基础，也是加速康复外科管理中的关键环节。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晶体液尤其推荐用于补充正常生理需要量、治疗术前禁食导致的体液缺失以及麻醉手术期间的体液再分布。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95060" y="1260475"/>
            <a:ext cx="577659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根据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《</a:t>
            </a:r>
            <a:r>
              <a:rPr lang="en-US" altLang="zh-CN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2025</a:t>
            </a: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中国卫生健康统计年鉴</a:t>
            </a:r>
            <a:r>
              <a:rPr lang="en-US" altLang="zh-CN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》</a:t>
            </a:r>
            <a:r>
              <a:rPr lang="zh-CN" altLang="en-US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资料显示，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2024</a:t>
            </a:r>
            <a:r>
              <a: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年全国住院病人手术人次达</a:t>
            </a:r>
            <a:r>
              <a:rPr lang="en-US" altLang="zh-CN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1.04</a:t>
            </a:r>
            <a:r>
              <a: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亿。</a:t>
            </a:r>
            <a:endParaRPr lang="zh-CN" altLang="en-US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我国每年脓毒症患者约有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248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万，病死率高达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28.15%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。中国脓毒症诊疗指南强推荐补充各种电解质，维持酸碱平衡，并做好血糖管理；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7475" y="1038860"/>
            <a:ext cx="3046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所治疗疾病基本情况</a:t>
            </a:r>
            <a:endParaRPr lang="zh-CN" alt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8165" y="814070"/>
            <a:ext cx="2205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大陆地区发病率</a:t>
            </a:r>
            <a:endParaRPr lang="zh-CN" altLang="en-US" sz="20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文本占位符 10"/>
          <p:cNvSpPr/>
          <p:nvPr/>
        </p:nvSpPr>
        <p:spPr>
          <a:xfrm>
            <a:off x="685800" y="279400"/>
            <a:ext cx="32848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buClrTx/>
              <a:buSzTx/>
              <a:buFontTx/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4665" y="3101975"/>
          <a:ext cx="11263630" cy="3225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70280"/>
                <a:gridCol w="4248150"/>
                <a:gridCol w="3626485"/>
                <a:gridCol w="2418715"/>
              </a:tblGrid>
              <a:tr h="368300">
                <a:tc>
                  <a:txBody>
                    <a:bodyPr/>
                    <a:p>
                      <a:pPr marL="284480" indent="-284480" algn="ctr" fontAlgn="auto">
                        <a:lnSpc>
                          <a:spcPct val="130000"/>
                        </a:lnSpc>
                      </a:pP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284480" indent="-284480" algn="ctr" fontAlgn="auto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复方乳酸钠葡萄糖注射液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复方电解质醋酸钠注射液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284480" indent="-28448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本品优势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45160">
                <a:tc>
                  <a:txBody>
                    <a:bodyPr/>
                    <a:p>
                      <a:pPr marL="284480" indent="-284480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缓冲体系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1.55g</a:t>
                      </a:r>
                      <a:r>
                        <a:rPr lang="zh-CN" altLang="en-US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乳酸钠，</a:t>
                      </a:r>
                      <a:r>
                        <a:rPr lang="zh-CN" sz="14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大量输注影响血乳酸水平</a:t>
                      </a:r>
                      <a:endParaRPr lang="zh-CN" altLang="en-US" sz="1400" kern="1200" dirty="0">
                        <a:solidFill>
                          <a:srgbClr val="2F2F2D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2.32g</a:t>
                      </a:r>
                      <a:r>
                        <a:rPr lang="zh-CN" altLang="en-US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醋酸钠</a:t>
                      </a:r>
                      <a:endParaRPr lang="zh-CN" altLang="en-US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-28448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+mn-ea"/>
                        </a:rPr>
                        <a:t>醋酸缓冲体系升级，更适合高乳酸血症等重症患者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777240">
                <a:tc>
                  <a:txBody>
                    <a:bodyPr/>
                    <a:p>
                      <a:pPr marL="284480" marR="0" lvl="0" indent="-284480" algn="l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代谢部位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84480" marR="0" lvl="0" indent="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乳酸根主要由肝脏</a:t>
                      </a:r>
                      <a:r>
                        <a:rPr lang="zh-CN" altLang="en-US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、肾脏</a:t>
                      </a:r>
                      <a:r>
                        <a:rPr lang="zh-CN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代谢成碳酸氢盐</a:t>
                      </a:r>
                      <a:endParaRPr lang="zh-CN" altLang="en-US" sz="1400" kern="1200" dirty="0">
                        <a:solidFill>
                          <a:srgbClr val="2F2F2D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84480" algn="ctr" fontAlgn="auto">
                        <a:lnSpc>
                          <a:spcPct val="130000"/>
                        </a:lnSpc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醋酸盐可在全身多部位代谢产生碳酸氢根发挥缓冲作用，受肝肾功能影响较小，减少对肝脏代谢的依赖</a:t>
                      </a:r>
                      <a:endParaRPr lang="en-US" altLang="zh-CN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0" lvl="0" indent="-28448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不增加肝脏负担，更适于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肝功能尚未发育完善的小儿患者使用</a:t>
                      </a:r>
                      <a:r>
                        <a:rPr lang="en-US" altLang="zh-CN" sz="1400" b="1" baseline="300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5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lt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  <a:tr h="645160">
                <a:tc>
                  <a:txBody>
                    <a:bodyPr/>
                    <a:p>
                      <a:pPr marL="284480" indent="-284480" fontAlgn="auto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代谢速度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</a:pPr>
                      <a:r>
                        <a:rPr lang="zh-CN" altLang="en-US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代谢较慢（</a:t>
                      </a:r>
                      <a:r>
                        <a:rPr lang="en-US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300 mmol/h</a:t>
                      </a:r>
                      <a:r>
                        <a:rPr lang="zh-CN" altLang="en-US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</a:t>
                      </a:r>
                      <a:r>
                        <a:rPr lang="zh-CN" altLang="en-US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，</a:t>
                      </a:r>
                      <a:r>
                        <a:rPr lang="zh-CN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易引起乳酸蓄积</a:t>
                      </a:r>
                      <a:r>
                        <a:rPr lang="en-US" altLang="zh-CN" sz="1400" kern="1200" baseline="300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</a:t>
                      </a:r>
                      <a:endParaRPr lang="en-US" altLang="zh-CN" sz="1400" kern="1200" baseline="30000" dirty="0">
                        <a:solidFill>
                          <a:srgbClr val="2F2F2D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284480" indent="0" algn="ctr" fontAlgn="auto">
                        <a:lnSpc>
                          <a:spcPct val="130000"/>
                        </a:lnSpc>
                      </a:pPr>
                      <a:r>
                        <a:rPr lang="zh-CN" altLang="zh-CN" sz="1400" kern="1200" dirty="0">
                          <a:solidFill>
                            <a:srgbClr val="2F2F2D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乳酸生成碳酸氢根约需1h</a:t>
                      </a:r>
                      <a:endParaRPr lang="zh-CN" altLang="zh-CN" sz="1400" kern="1200" dirty="0">
                        <a:solidFill>
                          <a:srgbClr val="2F2F2D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代谢更快</a:t>
                      </a:r>
                      <a:r>
                        <a:rPr lang="en-US" altLang="zh-CN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(150 mmol/h)</a:t>
                      </a:r>
                      <a:r>
                        <a:rPr lang="zh-CN" altLang="en-US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，有效避免乳酸堆积，醋酸生成碳酸氢根约需</a:t>
                      </a:r>
                      <a:r>
                        <a:rPr lang="en-US" altLang="zh-CN" sz="14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10min</a:t>
                      </a:r>
                      <a:endParaRPr lang="en-US" altLang="zh-CN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-28448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快速调节酸碱平衡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640080">
                <a:tc>
                  <a:txBody>
                    <a:bodyPr/>
                    <a:p>
                      <a:pPr marL="284480" indent="-284480" fontAlgn="auto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说明书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84480" indent="-284480" fontAlgn="auto">
                        <a:lnSpc>
                          <a:spcPct val="130000"/>
                        </a:lnSpc>
                      </a:pPr>
                      <a:r>
                        <a:rPr lang="zh-CN" altLang="en-US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禁忌</a:t>
                      </a: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solidFill>
                            <a:srgbClr val="2F2F2D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乳酸血症患者及高钾血症、少尿、阿狄森病、重症烧伤、高氮血症及遗传性果糖不耐症患者禁用</a:t>
                      </a:r>
                      <a:endParaRPr lang="zh-CN" altLang="en-US" sz="1400" dirty="0">
                        <a:solidFill>
                          <a:srgbClr val="2F2F2D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84480" indent="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对本品中任何成份过敏者禁用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284480" algn="ctr" fontAlgn="auto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禁忌人群更少适用范围更广泛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9307195" y="3108960"/>
            <a:ext cx="2451735" cy="3238500"/>
          </a:xfrm>
          <a:prstGeom prst="roundRect">
            <a:avLst>
              <a:gd name="adj" fmla="val 1093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55" y="1021080"/>
          <a:ext cx="10553700" cy="1859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43330"/>
                <a:gridCol w="1895475"/>
                <a:gridCol w="1104900"/>
                <a:gridCol w="993140"/>
                <a:gridCol w="850900"/>
                <a:gridCol w="912495"/>
                <a:gridCol w="913130"/>
                <a:gridCol w="850900"/>
                <a:gridCol w="851535"/>
                <a:gridCol w="937895"/>
              </a:tblGrid>
              <a:tr h="304800">
                <a:tc rowSpan="2" gridSpan="2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药品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 rowSpan="2" hMerge="1">
                  <a:tcPr anchor="ctr"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医保类型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主要组份（每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500ml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中含量）</a:t>
                      </a:r>
                      <a:r>
                        <a:rPr lang="en-US" altLang="zh-CN" sz="1400" b="1" baseline="300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[1-3]</a:t>
                      </a:r>
                      <a:endParaRPr lang="en-US" altLang="zh-CN" sz="1400" b="1" baseline="300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 hMerge="1"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hMerge="1">
                  <a:tcPr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518160">
                <a:tc vMerge="1" gridSpan="2"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 hMerge="1">
                  <a:tcPr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醋酸钠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乳酸钠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氯化钠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氯化钾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氯化镁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氯化钙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无水</a:t>
                      </a:r>
                      <a:endParaRPr lang="en-US" altLang="zh-CN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葡萄糖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本品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复方电解质醋酸钠注射液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暂未进入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2.32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3.01g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0.15g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0.15g</a:t>
                      </a:r>
                      <a:endParaRPr lang="en-US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 anchorCtr="0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51816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参照品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复方乳酸钠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葡萄糖注射液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医保乙类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1.55g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3.00g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0.15g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b="1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endParaRPr lang="en-US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0.10g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25.00g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954389" y="558138"/>
            <a:ext cx="2525487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处方组成和</a:t>
            </a:r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理化性质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本占位符 10"/>
          <p:cNvSpPr/>
          <p:nvPr/>
        </p:nvSpPr>
        <p:spPr>
          <a:xfrm>
            <a:off x="494665" y="231140"/>
            <a:ext cx="3284855" cy="521970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base">
              <a:buClrTx/>
              <a:buSzTx/>
              <a:buFontTx/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960" y="6390640"/>
            <a:ext cx="1168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[1]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复方电解质醋酸钠注射液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药品说明书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；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[2]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复方乳酸钠葡萄糖注射液药品说明书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；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[3]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邓小明,等.国外医学：麻醉学与复苏分册, 2016(2).；</a:t>
            </a:r>
            <a:r>
              <a:rPr lang="en-US" altLang="zh-CN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[4]. </a:t>
            </a:r>
            <a:r>
              <a:rPr lang="zh-CN" altLang="en-US" sz="10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围术期醋酸盐平衡晶体液临床应用专家共识工作小组. 中华麻醉学杂志, 2023, 43(5) : 513-518. </a:t>
            </a:r>
            <a:endParaRPr lang="zh-CN" altLang="en-US" sz="1000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uFillTx/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720555" y="228260"/>
            <a:ext cx="15544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buClrTx/>
              <a:buSzTx/>
              <a:buFontTx/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安全性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725" y="4152900"/>
            <a:ext cx="10810875" cy="1753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indent="0" algn="ctr" fontAlgn="auto">
              <a:lnSpc>
                <a:spcPct val="150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与复方乳酸钠葡萄糖注射液相比，</a:t>
            </a:r>
            <a:r>
              <a:rPr lang="zh-CN" altLang="en-US" b="1" dirty="0">
                <a:solidFill>
                  <a:schemeClr val="accent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复方电解质醋酸钠注射液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为醋酸缓冲系统，有效提升用药安全性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lv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不增加肝脏负担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：醋酸代谢不依赖肝脏，适用于肝功能发育不完全的儿童、肝功能不良、肝移植及肝脏手术的病人；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  <a:p>
            <a:pPr lv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② 不含乳酸，</a:t>
            </a:r>
            <a:r>
              <a:rPr lang="zh-CN" alt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不增加血乳酸水平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，不影响医生对患者病情判断。</a:t>
            </a:r>
            <a:endParaRPr lang="zh-CN" altLang="en-US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670" y="1187450"/>
            <a:ext cx="10335260" cy="755650"/>
          </a:xfrm>
          <a:prstGeom prst="rect">
            <a:avLst/>
          </a:prstGeom>
          <a:ln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本品批准上市后至今，按要求对本品进行不良反应监测，我公司及国家药品不良反应监测中心均未收到相关不良反应信息，国外原研药品也未见相关不良反应报告。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670" y="2108835"/>
            <a:ext cx="10870565" cy="1751965"/>
          </a:xfrm>
          <a:prstGeom prst="rect">
            <a:avLst/>
          </a:prstGeom>
          <a:noFill/>
          <a:ln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 anchor="t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药品说明书收载安全性信息</a:t>
            </a: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不良反应分为：十分常见（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&gt;1/10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），常见（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&gt;1/100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且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&lt;1/10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），偶见（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&gt;1/1,000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且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&lt;1/100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），罕见（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&gt;1/10,000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且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&lt;1/1,000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），未知（现有数据无法估算）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同类产品的不良反应：代谢和营养障碍、在使用电解质溶液期间，已有如下不良反应报告：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心脏病或肺水肿患者出现的体液潴留和心力衰竭（十分常见）；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 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由于水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钠潴留引起的水肿（未知频率）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1670" y="6523355"/>
            <a:ext cx="6096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复方电解质醋酸钠注射液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药品说明书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440690" y="1469390"/>
          <a:ext cx="11115040" cy="534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395"/>
                <a:gridCol w="6938645"/>
              </a:tblGrid>
              <a:tr h="5314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指南共识名称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推荐内容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</a:tr>
              <a:tr h="821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围术期醋酸盐平衡晶体液临床应用专家共识（</a:t>
                      </a: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2023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醋酸盐平衡晶体液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不易引起高氯性酸中毒，降低患者肾损伤的风险。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821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儿童晶体液临床应用专家共识（</a:t>
                      </a: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2020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儿童的肝肾发育不完全，对输液的成分要求高于成年人。</a:t>
                      </a:r>
                      <a:r>
                        <a:rPr lang="zh-CN" altLang="en-US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大多数儿童对手术刺激有高血糖反应，因此建议增加儿童适宜的不含糖晶体液品规。</a:t>
                      </a:r>
                      <a:endParaRPr lang="zh-CN" altLang="en-US" sz="16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21055">
                <a:tc>
                  <a:txBody>
                    <a:bodyPr/>
                    <a:p>
                      <a:pPr marL="284480" marR="0" lvl="0" indent="-28448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lt"/>
                        </a:rPr>
                        <a:t>中国加速康复外科临床实践指南（2021）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600" b="0" u="none" strike="noStrike" cap="none" normalizeH="0" baseline="0"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合并肠梗阻、恶心呕吐及长时间禁饮禁食的病人，可能存在低血容量、电解质紊乱风险，建议使用</a:t>
                      </a:r>
                      <a:r>
                        <a:rPr kumimoji="0" lang="zh-CN" altLang="en-US" sz="1600" b="1" u="none" strike="noStrike" cap="none" normalizeH="0" baseline="0"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复方电解质溶液</a:t>
                      </a:r>
                      <a:r>
                        <a:rPr kumimoji="0" lang="zh-CN" altLang="en-US" sz="1600" b="0" u="none" strike="noStrike" cap="none" normalizeH="0" baseline="0"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扩容。</a:t>
                      </a:r>
                      <a:endParaRPr kumimoji="0" lang="zh-CN" altLang="en-US" sz="1600" b="0" u="none" strike="noStrike" cap="none" normalizeH="0" baseline="0">
                        <a:latin typeface="微软雅黑" panose="020B0503020204020204" charset="-122"/>
                        <a:ea typeface="微软雅黑" panose="020B0503020204020204" charset="-122"/>
                        <a:sym typeface="+mn-lt"/>
                      </a:endParaRPr>
                    </a:p>
                  </a:txBody>
                  <a:tcPr anchor="ctr"/>
                </a:tc>
              </a:tr>
              <a:tr h="821055">
                <a:tc>
                  <a:txBody>
                    <a:bodyPr/>
                    <a:p>
                      <a:pPr marL="284480" marR="0" lvl="0" indent="-28448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lt"/>
                        </a:rPr>
                        <a:t>中国脓毒症/脓毒性休克急诊治疗指南(2018)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R="0" lvl="0" indent="0" algn="l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lt"/>
                        </a:rPr>
                        <a:t>初始液体复苏及随后的容量替代治疗中，推荐使用晶体液。</a:t>
                      </a:r>
                      <a:endParaRPr kumimoji="0" lang="zh-CN" altLang="en-US" sz="1600" b="0" u="none" strike="noStrike" cap="none" normalizeH="0" baseline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lt"/>
                      </a:endParaRPr>
                    </a:p>
                  </a:txBody>
                  <a:tcPr anchor="ctr"/>
                </a:tc>
              </a:tr>
              <a:tr h="704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胃肠外科病人围手术期全程营养管理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中国专家共识（</a:t>
                      </a: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版）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围手术期液体管理应遵循目标导向液体治疗理念</a:t>
                      </a:r>
                      <a:r>
                        <a:rPr lang="zh-CN" altLang="en-US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。血糖管理应贯穿整个围手术期，根据病人具体情况制定个体化血糖控制目标及方案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50895" y="568325"/>
            <a:ext cx="6586220" cy="661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ym typeface="+mn-ea"/>
              </a:rPr>
              <a:t>液体成分符合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液体治疗</a:t>
            </a:r>
            <a:r>
              <a:rPr lang="zh-CN" altLang="en-US" sz="2800" b="1">
                <a:sym typeface="+mn-ea"/>
              </a:rPr>
              <a:t>指南共识推荐</a:t>
            </a:r>
            <a:endParaRPr lang="zh-CN" altLang="en-US" sz="2400" b="1" baseline="3000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785" y="240960"/>
            <a:ext cx="1554480" cy="521970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base">
              <a:buClrTx/>
              <a:buSzTx/>
              <a:buFontTx/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有效性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655785" y="225085"/>
            <a:ext cx="1554480" cy="521970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base">
              <a:buClrTx/>
              <a:buSzTx/>
              <a:buFontTx/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有效性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19350" y="939165"/>
            <a:ext cx="8049260" cy="5276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bg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添加镁离子促进患者术后恢复，减少低镁血症事件发生</a:t>
            </a:r>
            <a:endParaRPr lang="zh-CN" altLang="en-US" sz="2400" b="1">
              <a:solidFill>
                <a:schemeClr val="bg1"/>
              </a:solidFill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2875" y="4695825"/>
            <a:ext cx="9366250" cy="1196340"/>
          </a:xfrm>
          <a:prstGeom prst="rect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olid"/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bIns="71755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一项纳入46例成人创伤患者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随机试验的结果显示：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含镁离子的平衡盐晶体液组的动脉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更快恢复正常水平（图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），血清镁维持于正常水平（图</a:t>
            </a:r>
            <a:r>
              <a:rPr lang="en-US" altLang="zh-CN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），证明其在液体复苏中能更快、更持久地清除碱性缺损并减少低镁血症事件的发生。</a:t>
            </a:r>
            <a:endParaRPr lang="zh-CN" altLang="en-US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560" y="2008505"/>
            <a:ext cx="7291070" cy="2576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12875" y="6449060"/>
            <a:ext cx="31686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>
                <a:solidFill>
                  <a:schemeClr val="tx1"/>
                </a:solidFill>
                <a:uFillTx/>
                <a:latin typeface="Times New Roman" panose="02020603050405020304" pitchFamily="18" charset="0"/>
              </a:rPr>
              <a:t>[1]Young JB, et al. Ann Surg. 2014 Feb;259(2):255-62. </a:t>
            </a:r>
            <a:endParaRPr lang="en-US" altLang="zh-CN" sz="1000">
              <a:solidFill>
                <a:schemeClr val="tx1"/>
              </a:solidFill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4400" y="1695450"/>
            <a:ext cx="3792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动脉</a:t>
            </a:r>
            <a:r>
              <a:rPr lang="en-US" altLang="zh-CN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r>
              <a:rPr lang="zh-CN" altLang="en-US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值(</a:t>
            </a:r>
            <a:r>
              <a:rPr lang="en-US" altLang="zh-CN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A)</a:t>
            </a:r>
            <a:r>
              <a:rPr lang="zh-CN" altLang="en-US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及血清镁离子浓度(</a:t>
            </a:r>
            <a:r>
              <a:rPr lang="en-US" altLang="zh-CN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B)</a:t>
            </a:r>
            <a:r>
              <a:rPr lang="zh-CN" altLang="en-US" sz="1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</a:rPr>
              <a:t>的24小时变化趋势</a:t>
            </a:r>
            <a:endParaRPr lang="zh-CN" altLang="en-US" sz="120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52280" y="228260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3915" y="766445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配方安全且合理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3305" y="1449705"/>
            <a:ext cx="10843260" cy="4823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indent="0" fontAlgn="auto">
              <a:lnSpc>
                <a:spcPct val="1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1、醋酸代替乳酸，缓冲系统升级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醋酸不依赖肝脏代谢，不增加肝脏负担，而乳酸高度依赖肝脏代谢；醋酸比乳酸代谢更快，可避免乳酸蓄积，能快速纠正酸中毒，维持酸碱平衡。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2、电解质离子浓度更接近血浆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渗透压pH值更接近正常生理范围。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9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含镁不含钙，降低不良事件发生（减少心肌耗氧量，在急性充血性心衰患者中应用静脉镁剂可减少心律失常发生率）</a:t>
            </a:r>
            <a:endParaRPr lang="zh-CN" altLang="en-US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无糖配方，减少对患者血糖的影响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9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.儿童及成人均可使用，用法用量明确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1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2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2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2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3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6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17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34"/>
</p:tagLst>
</file>

<file path=ppt/tags/tag175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1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  <p:tag name="KSO_WM_UNIT_TEXT_LAYER_COUNT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  <p:tag name="KSO_WM_UNIT_TEXT_LAYER_COUNT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5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30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30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34"/>
</p:tagLst>
</file>

<file path=ppt/tags/tag31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31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8"/>
</p:tagLst>
</file>

<file path=ppt/tags/tag3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5934"/>
</p:tagLst>
</file>

<file path=ppt/tags/tag3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7"/>
</p:tagLst>
</file>

<file path=ppt/tags/tag3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2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2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3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34"/>
  <p:tag name="KSO_WM_TEMPLATE_CATEGORY" val="custom"/>
  <p:tag name="KSO_WM_TEMPLATE_MASTER_TYPE" val="0"/>
  <p:tag name="KSO_WM_TEMPLATE_COLORSEQUENCE" val="1,2,3,4,5,6"/>
</p:tagLst>
</file>

<file path=ppt/tags/tag3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33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3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5"/>
</p:tagLst>
</file>

<file path=ppt/tags/tag3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4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4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5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35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35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3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408"/>
</p:tagLst>
</file>

<file path=ppt/tags/tag3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6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3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37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38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69"/>
</p:tagLst>
</file>

<file path=ppt/tags/tag38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169"/>
</p:tagLst>
</file>

<file path=ppt/tags/tag3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8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69"/>
  <p:tag name="KSO_WM_TEMPLATE_CATEGORY" val="custom"/>
  <p:tag name="KSO_WM_TEMPLATE_MASTER_TYPE" val="0"/>
</p:tagLst>
</file>

<file path=ppt/tags/tag3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  <p:tag name="KSO_WM_UNIT_TEXT_TYPE" val="1"/>
  <p:tag name="KSO_WM_UNIT_PRESET_TEXT" val="单击此处&#10;添加文档标题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39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TEXT_LAYER_COUNT" val="1"/>
  <p:tag name="KSO_WM_UNIT_PRESET_TEXT_INDEX" val="-1"/>
  <p:tag name="KSO_WM_UNIT_PRESET_TEXT_LEN" val="0"/>
</p:tagLst>
</file>

<file path=ppt/tags/tag391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34"/>
  <p:tag name="KSO_WM_TEMPLATE_CATEGORY" val="custom"/>
  <p:tag name="KSO_WM_SLIDE_INDEX" val="1"/>
  <p:tag name="KSO_WM_SLIDE_ID" val="custom20235934_1"/>
  <p:tag name="KSO_WM_TEMPLATE_MASTER_TYPE" val="0"/>
  <p:tag name="KSO_WM_SLIDE_LAYOUT" val="a_f"/>
  <p:tag name="KSO_WM_SLIDE_LAYOUT_CNT" val="1_2"/>
  <p:tag name="KSO_WM_TEMPLATE_COLORSEQUENCE" val="1,2,3,4,5,6"/>
</p:tagLst>
</file>

<file path=ppt/tags/tag39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UNIT_ID" val="custom20236169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FILL_FORE_SCHEMECOLOR_INDEX" val="6"/>
  <p:tag name="KSO_WM_UNIT_FILL_TYPE" val="1"/>
  <p:tag name="KSO_WM_UNIT_TEXT_FILL_FORE_SCHEMECOLOR_INDEX" val="6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6169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VALUE" val="6"/>
  <p:tag name="KSO_WM_UNIT_TEXT_FILL_FORE_SCHEMECOLOR_INDEX" val="6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69_6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169_6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VALUE" val="24"/>
  <p:tag name="KSO_WM_UNIT_PRESET_TEXT" val="单击添加目录项标题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69_6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169_6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PRESET_TEXT" val="单击添加目录项标题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169_6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169_6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PRESET_TEXT" val="单击添加目录项标题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400.xml><?xml version="1.0" encoding="utf-8"?>
<p:tagLst xmlns:p="http://schemas.openxmlformats.org/presentationml/2006/main">
  <p:tag name="KSO_WM_UNIT_TYPE" val="l_h_i"/>
  <p:tag name="KSO_WM_UNIT_SUBTYPE" val="d"/>
  <p:tag name="KSO_WM_UNIT_INDEX" val="1_5_1"/>
  <p:tag name="KSO_WM_BEAUTIFY_FLAG" val="#wm#"/>
  <p:tag name="KSO_WM_TAG_VERSION" val="3.0"/>
  <p:tag name="KSO_WM_DIAGRAM_VERSION" val="3"/>
  <p:tag name="KSO_WM_DIAGRAM_GROUP_CODE" val="l1-1"/>
  <p:tag name="KSO_WM_UNIT_ID" val="custom20236169_6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UNIT_ID" val="custom20236169_6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VALUE" val="24"/>
  <p:tag name="KSO_WM_UNIT_PRESET_TEXT" val="单击添加目录项标题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TYPE" val="l_h_i"/>
  <p:tag name="KSO_WM_UNIT_SUBTYPE" val="d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169_6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6"/>
  <p:tag name="KSO_WM_UNI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169_6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169"/>
  <p:tag name="KSO_WM_TEMPLATE_CATEGORY" val="custom"/>
  <p:tag name="KSO_WM_DIAGRAM_COLOR_TRICK" val="1"/>
  <p:tag name="KSO_WM_DIAGRAM_COLOR_TEXT_CAN_REMOVE" val="n"/>
  <p:tag name="KSO_WM_UNIT_SUBTYPE" val="a"/>
  <p:tag name="KSO_WM_UNIT_PRESET_TEXT" val="单击添加目录项标题"/>
  <p:tag name="KSO_WM_DIAGRAM_MAX_ITEMCNT" val="6"/>
  <p:tag name="KSO_WM_DIAGRAM_MIN_ITEMCNT" val="2"/>
  <p:tag name="KSO_WM_DIAGRAM_VIRTUALLY_FRAME" val="{&quot;height&quot;:213.4285888671875,&quot;left&quot;:119.5,&quot;top&quot;:268.2999969049889,&quot;width&quot;:765.07622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6"/>
  <p:tag name="KSO_WM_DIAGRAM_GROUP_CODE" val="l1-1"/>
  <p:tag name="KSO_WM_BEAUTIFY_FLAG" val="#wm#"/>
  <p:tag name="KSO_WM_TEMPLATE_INDEX" val="20236169"/>
  <p:tag name="KSO_WM_TEMPLATE_CATEGORY" val="custom"/>
  <p:tag name="KSO_WM_SLIDE_INDEX" val="6"/>
  <p:tag name="KSO_WM_SLIDE_ID" val="custom20236169_6"/>
  <p:tag name="KSO_WM_TEMPLATE_MASTER_TYPE" val="0"/>
  <p:tag name="KSO_WM_SLIDE_LAYOUT" val="a_l"/>
  <p:tag name="KSO_WM_SLIDE_LAYOUT_CNT" val="1_1"/>
  <p:tag name="KSO_WM_SLIDE_DIAGTYPE" val="l"/>
</p:tagLst>
</file>

<file path=ppt/tags/tag40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47_1*l_h_i*1_2_1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32.6249606299213,&quot;left&quot;:52.97503937007873,&quot;top&quot;:78.32503937007871,&quot;width&quot;:886.224960629921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0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47_1*l_h_i*1_1_1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32.6249606299213,&quot;left&quot;:52.97503937007873,&quot;top&quot;:78.32503937007871,&quot;width&quot;:886.224960629921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0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247_1*l_h_i*1_2_2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32.6249606299213,&quot;left&quot;:52.97503937007873,&quot;top&quot;:78.32503937007871,&quot;width&quot;:886.224960629921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0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72*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47_1*l_h_x*1_2_1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32.6249606299213,&quot;left&quot;:52.97503937007873,&quot;top&quot;:78.32503937007871,&quot;width&quot;:886.224960629921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0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247_1*l_h_i*1_1_2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32.6249606299213,&quot;left&quot;:52.97503937007873,&quot;top&quot;:78.32503937007871,&quot;width&quot;:886.224960629921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DIAGRAM_VIRTUALLY_FRAME" val="{&quot;height&quot;:432.6249606299213,&quot;left&quot;:52.97503937007873,&quot;top&quot;:78.32503937007871,&quot;width&quot;:886.2249606299213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47_1*l_h_f*1_1_1"/>
  <p:tag name="KSO_WM_TEMPLATE_CATEGORY" val="diagram"/>
  <p:tag name="KSO_WM_TEMPLATE_INDEX" val="20233247"/>
  <p:tag name="KSO_WM_UNIT_LAYERLEVEL" val="1_1_1"/>
  <p:tag name="KSO_WM_TAG_VERSION" val="3.0"/>
  <p:tag name="KSO_WM_UNIT_VALUE" val="153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"/>
  <p:tag name="KSO_WM_DIAGRAM_USE_COLOR_VALUE" val="{&quot;color_scheme&quot;:1,&quot;color_type&quot;:1,&quot;theme_color_indexes&quot;:[]}"/>
</p:tagLst>
</file>

<file path=ppt/tags/tag411.xml><?xml version="1.0" encoding="utf-8"?>
<p:tagLst xmlns:p="http://schemas.openxmlformats.org/presentationml/2006/main">
  <p:tag name="KSO_WM_BEAUTIFY_FLAG" val="#wm#"/>
  <p:tag name="KSO_WM_DIAGRAM_VIRTUALLY_FRAME" val="{&quot;height&quot;:432.6249606299213,&quot;left&quot;:52.97503937007873,&quot;top&quot;:78.32503937007871,&quot;width&quot;:886.2249606299213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47_1*l_h_f*1_2_1"/>
  <p:tag name="KSO_WM_TEMPLATE_CATEGORY" val="diagram"/>
  <p:tag name="KSO_WM_TEMPLATE_INDEX" val="20233247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53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"/>
  <p:tag name="KSO_WM_DIAGRAM_USE_COLOR_VALUE" val="{&quot;color_scheme&quot;:1,&quot;color_type&quot;:1,&quot;theme_color_indexes&quot;:[]}"/>
</p:tagLst>
</file>

<file path=ppt/tags/tag4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  <p:tag name="RESOURCE_RECORD_KEY" val="{&quot;29&quot;:[20426279]}"/>
</p:tagLst>
</file>

<file path=ppt/tags/tag413.xml><?xml version="1.0" encoding="utf-8"?>
<p:tagLst xmlns:p="http://schemas.openxmlformats.org/presentationml/2006/main">
  <p:tag name="TABLE_ENDDRAG_ORIGIN_RECT" val="880*215"/>
  <p:tag name="TABLE_ENDDRAG_RECT" val="41*239*880*215"/>
</p:tagLst>
</file>

<file path=ppt/tags/tag414.xml><?xml version="1.0" encoding="utf-8"?>
<p:tagLst xmlns:p="http://schemas.openxmlformats.org/presentationml/2006/main">
  <p:tag name="TABLE_ENDDRAG_ORIGIN_RECT" val="886*268"/>
  <p:tag name="TABLE_ENDDRAG_RECT" val="38*252*886*268"/>
</p:tagLst>
</file>

<file path=ppt/tags/tag415.xml><?xml version="1.0" encoding="utf-8"?>
<p:tagLst xmlns:p="http://schemas.openxmlformats.org/presentationml/2006/main">
  <p:tag name="TABLE_ENDDRAG_ORIGIN_RECT" val="831*146"/>
  <p:tag name="TABLE_ENDDRAG_RECT" val="56*80*831*146"/>
</p:tagLst>
</file>

<file path=ppt/tags/tag416.xml><?xml version="1.0" encoding="utf-8"?>
<p:tagLst xmlns:p="http://schemas.openxmlformats.org/presentationml/2006/main">
  <p:tag name="TABLE_ENDDRAG_ORIGIN_RECT" val="863*427"/>
  <p:tag name="TABLE_ENDDRAG_RECT" val="45*65*864*427"/>
</p:tagLst>
</file>

<file path=ppt/tags/tag417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18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19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20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1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2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3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4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5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6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7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8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29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30.xml><?xml version="1.0" encoding="utf-8"?>
<p:tagLst xmlns:p="http://schemas.openxmlformats.org/presentationml/2006/main">
  <p:tag name="KSO_WM_DIAGRAM_VIRTUALLY_FRAME" val="{&quot;height&quot;:466.0855118110236,&quot;left&quot;:94.05165354330708,&quot;top&quot;:119.18881889763779,&quot;width&quot;:753.8425984251968}"/>
</p:tagLst>
</file>

<file path=ppt/tags/tag4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34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ISCONTENTSTITLE" val="0"/>
</p:tagLst>
</file>

<file path=ppt/tags/tag43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34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34"/>
  <p:tag name="KSO_WM_TEMPLATE_CATEGORY" val="custom"/>
  <p:tag name="KSO_WM_UNIT_VALUE" val="26"/>
  <p:tag name="KSO_WM_UNIT_TEXT_LAYER_COUNT" val="1"/>
</p:tagLst>
</file>

<file path=ppt/tags/tag433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34"/>
  <p:tag name="KSO_WM_TEMPLATE_CATEGORY" val="custom"/>
  <p:tag name="KSO_WM_SLIDE_INDEX" val="9"/>
  <p:tag name="KSO_WM_SLIDE_ID" val="custom20235934_9"/>
  <p:tag name="KSO_WM_TEMPLATE_MASTER_TYPE" val="0"/>
  <p:tag name="KSO_WM_SLIDE_LAYOUT" val="a_f"/>
  <p:tag name="KSO_WM_SLIDE_LAYOUT_CNT" val="1_2"/>
  <p:tag name="KSO_WM_TEMPLATE_COLORSEQUENCE" val="1,2,3,4,5,6"/>
</p:tagLst>
</file>

<file path=ppt/tags/tag434.xml><?xml version="1.0" encoding="utf-8"?>
<p:tagLst xmlns:p="http://schemas.openxmlformats.org/presentationml/2006/main">
  <p:tag name="resource_record_key" val="{&quot;13&quot;:[4364888],&quot;65&quot;:[20233053],&quot;71&quot;:[76235680080]}"/>
  <p:tag name="commondata" val="eyJoZGlkIjoiNGE0ZjI3OTIwODk4NmY0MTIwYWIyMzIwNTE5OTgzMmY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053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053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053"/>
  <p:tag name="KSO_WM_TEMPLATE_THUMBS_INDEX" val="1、9"/>
</p:tagLst>
</file>

<file path=ppt/tags/tag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74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  <p:tag name="KSO_WM_UNIT_TEXT_LAYER_COUNT" val="1"/>
</p:tagLst>
</file>

<file path=ppt/tags/tag7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6"/>
  <p:tag name="KSO_WM_UNIT_TEXT_LAYER_COUNT" val="1"/>
</p:tagLst>
</file>

<file path=ppt/tags/tag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9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2D3748"/>
      </a:dk2>
      <a:lt2>
        <a:srgbClr val="F7FAFC"/>
      </a:lt2>
      <a:accent1>
        <a:srgbClr val="4874CB"/>
      </a:accent1>
      <a:accent2>
        <a:srgbClr val="63B3ED"/>
      </a:accent2>
      <a:accent3>
        <a:srgbClr val="4299E1"/>
      </a:accent3>
      <a:accent4>
        <a:srgbClr val="3182CE"/>
      </a:accent4>
      <a:accent5>
        <a:srgbClr val="2B6CB0"/>
      </a:accent5>
      <a:accent6>
        <a:srgbClr val="2C5282"/>
      </a:accent6>
      <a:hlink>
        <a:srgbClr val="3182CE"/>
      </a:hlink>
      <a:folHlink>
        <a:srgbClr val="2C5282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主题​​">
  <a:themeElements>
    <a:clrScheme name="">
      <a:dk1>
        <a:srgbClr val="000000"/>
      </a:dk1>
      <a:lt1>
        <a:srgbClr val="FFFFFF"/>
      </a:lt1>
      <a:dk2>
        <a:srgbClr val="2E4053"/>
      </a:dk2>
      <a:lt2>
        <a:srgbClr val="F8F9FA"/>
      </a:lt2>
      <a:accent1>
        <a:srgbClr val="3498DB"/>
      </a:accent1>
      <a:accent2>
        <a:srgbClr val="2980B9"/>
      </a:accent2>
      <a:accent3>
        <a:srgbClr val="1A5276"/>
      </a:accent3>
      <a:accent4>
        <a:srgbClr val="27AE60"/>
      </a:accent4>
      <a:accent5>
        <a:srgbClr val="16A085"/>
      </a:accent5>
      <a:accent6>
        <a:srgbClr val="D35400"/>
      </a:accent6>
      <a:hlink>
        <a:srgbClr val="9B59B6"/>
      </a:hlink>
      <a:folHlink>
        <a:srgbClr val="7D3C98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主题​​">
  <a:themeElements>
    <a:clrScheme name="自定义 702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876FF"/>
      </a:accent1>
      <a:accent2>
        <a:srgbClr val="6883F8"/>
      </a:accent2>
      <a:accent3>
        <a:srgbClr val="2DC5F5"/>
      </a:accent3>
      <a:accent4>
        <a:srgbClr val="FFA828"/>
      </a:accent4>
      <a:accent5>
        <a:srgbClr val="F68142"/>
      </a:accent5>
      <a:accent6>
        <a:srgbClr val="8041F6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0">
      <a:dk1>
        <a:srgbClr val="000000"/>
      </a:dk1>
      <a:lt1>
        <a:srgbClr val="FFFFFF"/>
      </a:lt1>
      <a:dk2>
        <a:srgbClr val="1A2028"/>
      </a:dk2>
      <a:lt2>
        <a:srgbClr val="FFFFFF"/>
      </a:lt2>
      <a:accent1>
        <a:srgbClr val="5562C0"/>
      </a:accent1>
      <a:accent2>
        <a:srgbClr val="0218BE"/>
      </a:accent2>
      <a:accent3>
        <a:srgbClr val="843ACE"/>
      </a:accent3>
      <a:accent4>
        <a:srgbClr val="75BD42"/>
      </a:accent4>
      <a:accent5>
        <a:srgbClr val="30C0B4"/>
      </a:accent5>
      <a:accent6>
        <a:srgbClr val="3950FC"/>
      </a:accent6>
      <a:hlink>
        <a:srgbClr val="658BD5"/>
      </a:hlink>
      <a:folHlink>
        <a:srgbClr val="A16AA5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更多模板请关注：亮亮图文旗舰店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蓝色职场办公简约风主题">
  <a:themeElements>
    <a:clrScheme name="2024.3.12-4">
      <a:dk1>
        <a:srgbClr val="333333"/>
      </a:dk1>
      <a:lt1>
        <a:sysClr val="window" lastClr="FFFFFF"/>
      </a:lt1>
      <a:dk2>
        <a:srgbClr val="031A2F"/>
      </a:dk2>
      <a:lt2>
        <a:srgbClr val="E6EFFE"/>
      </a:lt2>
      <a:accent1>
        <a:srgbClr val="3758FB"/>
      </a:accent1>
      <a:accent2>
        <a:srgbClr val="419BFD"/>
      </a:accent2>
      <a:accent3>
        <a:srgbClr val="6542FC"/>
      </a:accent3>
      <a:accent4>
        <a:srgbClr val="9B42FC"/>
      </a:accent4>
      <a:accent5>
        <a:srgbClr val="D042FC"/>
      </a:accent5>
      <a:accent6>
        <a:srgbClr val="FB43CB"/>
      </a:accent6>
      <a:hlink>
        <a:srgbClr val="0026E5"/>
      </a:hlink>
      <a:folHlink>
        <a:srgbClr val="7E1FAD"/>
      </a:folHlink>
    </a:clrScheme>
    <a:fontScheme name="qm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A1D2C"/>
      </a:dk2>
      <a:lt2>
        <a:srgbClr val="F5F7FF"/>
      </a:lt2>
      <a:accent1>
        <a:srgbClr val="3950FC"/>
      </a:accent1>
      <a:accent2>
        <a:srgbClr val="6A7BFF"/>
      </a:accent2>
      <a:accent3>
        <a:srgbClr val="9BA6FF"/>
      </a:accent3>
      <a:accent4>
        <a:srgbClr val="D4D9FF"/>
      </a:accent4>
      <a:accent5>
        <a:srgbClr val="FF6B6B"/>
      </a:accent5>
      <a:accent6>
        <a:srgbClr val="FFD166"/>
      </a:accent6>
      <a:hlink>
        <a:srgbClr val="4ECDC4"/>
      </a:hlink>
      <a:folHlink>
        <a:srgbClr val="7FB3D5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1A2028"/>
      </a:dk2>
      <a:lt2>
        <a:srgbClr val="FFFFFF"/>
      </a:lt2>
      <a:accent1>
        <a:srgbClr val="5562C0"/>
      </a:accent1>
      <a:accent2>
        <a:srgbClr val="0218BE"/>
      </a:accent2>
      <a:accent3>
        <a:srgbClr val="843ACE"/>
      </a:accent3>
      <a:accent4>
        <a:srgbClr val="75BD42"/>
      </a:accent4>
      <a:accent5>
        <a:srgbClr val="30C0B4"/>
      </a:accent5>
      <a:accent6>
        <a:srgbClr val="3950FC"/>
      </a:accent6>
      <a:hlink>
        <a:srgbClr val="658BD5"/>
      </a:hlink>
      <a:folHlink>
        <a:srgbClr val="A16AA5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5F9FF"/>
      </a:lt2>
      <a:accent1>
        <a:srgbClr val="4080FF"/>
      </a:accent1>
      <a:accent2>
        <a:srgbClr val="6AA1FF"/>
      </a:accent2>
      <a:accent3>
        <a:srgbClr val="99BFFF"/>
      </a:accent3>
      <a:accent4>
        <a:srgbClr val="B3D1FF"/>
      </a:accent4>
      <a:accent5>
        <a:srgbClr val="D4E5FF"/>
      </a:accent5>
      <a:accent6>
        <a:srgbClr val="E8F1FF"/>
      </a:accent6>
      <a:hlink>
        <a:srgbClr val="1E50CC"/>
      </a:hlink>
      <a:folHlink>
        <a:srgbClr val="553C9A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041D4B"/>
      </a:dk2>
      <a:lt2>
        <a:srgbClr val="F6F9FF"/>
      </a:lt2>
      <a:accent1>
        <a:srgbClr val="397AF3"/>
      </a:accent1>
      <a:accent2>
        <a:srgbClr val="2690EC"/>
      </a:accent2>
      <a:accent3>
        <a:srgbClr val="13A6E5"/>
      </a:accent3>
      <a:accent4>
        <a:srgbClr val="00BDDE"/>
      </a:accent4>
      <a:accent5>
        <a:srgbClr val="24D3BA"/>
      </a:accent5>
      <a:accent6>
        <a:srgbClr val="55DD95"/>
      </a:accent6>
      <a:hlink>
        <a:srgbClr val="0563C1"/>
      </a:hlink>
      <a:folHlink>
        <a:srgbClr val="954D72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021C4A"/>
      </a:dk2>
      <a:lt2>
        <a:srgbClr val="EBF2FE"/>
      </a:lt2>
      <a:accent1>
        <a:srgbClr val="2A75F9"/>
      </a:accent1>
      <a:accent2>
        <a:srgbClr val="4771FA"/>
      </a:accent2>
      <a:accent3>
        <a:srgbClr val="5667FA"/>
      </a:accent3>
      <a:accent4>
        <a:srgbClr val="6F6FFB"/>
      </a:accent4>
      <a:accent5>
        <a:srgbClr val="7965FB"/>
      </a:accent5>
      <a:accent6>
        <a:srgbClr val="8D65FB"/>
      </a:accent6>
      <a:hlink>
        <a:srgbClr val="0546B8"/>
      </a:hlink>
      <a:folHlink>
        <a:srgbClr val="3D557F"/>
      </a:folHlink>
    </a:clrScheme>
    <a:fontScheme name="自定义 29">
      <a:majorFont>
        <a:latin typeface="MiSans Heavy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3330</Words>
  <Application>WPS 演示</Application>
  <PresentationFormat>宽屏</PresentationFormat>
  <Paragraphs>308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江城圆体 400W</vt:lpstr>
      <vt:lpstr>微软雅黑</vt:lpstr>
      <vt:lpstr>Times New Roman</vt:lpstr>
      <vt:lpstr>Wingdings</vt:lpstr>
      <vt:lpstr>Calibri</vt:lpstr>
      <vt:lpstr>HelveticaNeueLT Com 67 MdCn</vt:lpstr>
      <vt:lpstr>Yu Gothic UI Semibold</vt:lpstr>
      <vt:lpstr>Arial Unicode MS</vt:lpstr>
      <vt:lpstr>等线 Light</vt:lpstr>
      <vt:lpstr>等线</vt:lpstr>
      <vt:lpstr>Office 主题​​</vt:lpstr>
      <vt:lpstr>1_Office 主题​​</vt:lpstr>
      <vt:lpstr>更多模板请关注：亮亮图文旗舰店https://liangliangtuwen.tmall.com</vt:lpstr>
      <vt:lpstr>蓝色职场办公简约风主题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复方电解质醋酸钠 注射液</vt:lpstr>
      <vt:lpstr>目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汇报完毕 感谢各位专家审阅！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荆棘鸟</cp:lastModifiedBy>
  <cp:revision>39</cp:revision>
  <dcterms:created xsi:type="dcterms:W3CDTF">2023-08-09T12:44:00Z</dcterms:created>
  <dcterms:modified xsi:type="dcterms:W3CDTF">2026-06-09T01:06:16Z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0FCA152DC72940EF9997588FBF4526EC_13</vt:lpwstr>
  </property>
  <property fmtid="{D5CDD505-2E9C-101B-9397-08002B2CF9AE}" pid="3" name="KSOProductBuildVer">
    <vt:lpwstr>2052-12.1.0.17133</vt:lpwstr>
  </property>
</Properties>
</file>